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6" r:id="rId2"/>
    <p:sldId id="257" r:id="rId3"/>
    <p:sldId id="258" r:id="rId4"/>
    <p:sldId id="259" r:id="rId5"/>
    <p:sldId id="261" r:id="rId6"/>
    <p:sldId id="260" r:id="rId7"/>
    <p:sldId id="265" r:id="rId8"/>
    <p:sldId id="266" r:id="rId9"/>
    <p:sldId id="267" r:id="rId10"/>
    <p:sldId id="269" r:id="rId11"/>
    <p:sldId id="301" r:id="rId12"/>
    <p:sldId id="271" r:id="rId13"/>
    <p:sldId id="270" r:id="rId14"/>
    <p:sldId id="272" r:id="rId15"/>
    <p:sldId id="292" r:id="rId16"/>
    <p:sldId id="273" r:id="rId17"/>
    <p:sldId id="274" r:id="rId18"/>
    <p:sldId id="276" r:id="rId19"/>
    <p:sldId id="277" r:id="rId20"/>
    <p:sldId id="278" r:id="rId21"/>
    <p:sldId id="279" r:id="rId22"/>
    <p:sldId id="280" r:id="rId23"/>
    <p:sldId id="293" r:id="rId24"/>
    <p:sldId id="281" r:id="rId25"/>
    <p:sldId id="282" r:id="rId26"/>
    <p:sldId id="283" r:id="rId27"/>
    <p:sldId id="284" r:id="rId28"/>
    <p:sldId id="285" r:id="rId29"/>
    <p:sldId id="286" r:id="rId30"/>
    <p:sldId id="287" r:id="rId31"/>
    <p:sldId id="288" r:id="rId32"/>
    <p:sldId id="289" r:id="rId33"/>
    <p:sldId id="290" r:id="rId34"/>
    <p:sldId id="291" r:id="rId35"/>
    <p:sldId id="294" r:id="rId36"/>
    <p:sldId id="295" r:id="rId37"/>
    <p:sldId id="296" r:id="rId38"/>
    <p:sldId id="297" r:id="rId39"/>
    <p:sldId id="298" r:id="rId40"/>
    <p:sldId id="299" r:id="rId41"/>
    <p:sldId id="300"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289" autoAdjust="0"/>
  </p:normalViewPr>
  <p:slideViewPr>
    <p:cSldViewPr>
      <p:cViewPr varScale="1">
        <p:scale>
          <a:sx n="84" d="100"/>
          <a:sy n="84" d="100"/>
        </p:scale>
        <p:origin x="480"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8.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3285673-6AD0-438B-9EE1-B189ADE82588}" type="datetimeFigureOut">
              <a:rPr lang="en-US" smtClean="0"/>
              <a:pPr/>
              <a:t>9/18/2017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481DF91-F12E-4A36-8612-35D1DAFD0DB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Slide Image Placeholder 1"/>
          <p:cNvSpPr>
            <a:spLocks noGrp="1" noRot="1" noChangeAspect="1" noTextEdit="1"/>
          </p:cNvSpPr>
          <p:nvPr>
            <p:ph type="sldImg"/>
          </p:nvPr>
        </p:nvSpPr>
        <p:spPr bwMode="auto">
          <a:noFill/>
          <a:ln>
            <a:solidFill>
              <a:srgbClr val="000000"/>
            </a:solidFill>
            <a:miter lim="800000"/>
            <a:headEnd/>
            <a:tailEnd/>
          </a:ln>
        </p:spPr>
      </p:sp>
      <p:sp>
        <p:nvSpPr>
          <p:cNvPr id="1771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771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06C6575-7F61-4CA5-96B6-56989154FE32}" type="slidenum">
              <a:rPr lang="en-US" smtClean="0"/>
              <a:pPr/>
              <a:t>5</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01" name="Slide Image Placeholder 1"/>
          <p:cNvSpPr>
            <a:spLocks noGrp="1" noRot="1" noChangeAspect="1" noTextEdit="1"/>
          </p:cNvSpPr>
          <p:nvPr>
            <p:ph type="sldImg"/>
          </p:nvPr>
        </p:nvSpPr>
        <p:spPr bwMode="auto">
          <a:noFill/>
          <a:ln>
            <a:solidFill>
              <a:srgbClr val="000000"/>
            </a:solidFill>
            <a:miter lim="800000"/>
            <a:headEnd/>
            <a:tailEnd/>
          </a:ln>
        </p:spPr>
      </p:sp>
      <p:sp>
        <p:nvSpPr>
          <p:cNvPr id="5120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120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7080398-7FCC-4556-9E0B-892C6FE3C4E1}" type="slidenum">
              <a:rPr lang="en-US" smtClean="0"/>
              <a:pPr/>
              <a:t>16</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6337" name="Slide Image Placeholder 1"/>
          <p:cNvSpPr>
            <a:spLocks noGrp="1" noRot="1" noChangeAspect="1" noTextEdit="1"/>
          </p:cNvSpPr>
          <p:nvPr>
            <p:ph type="sldImg"/>
          </p:nvPr>
        </p:nvSpPr>
        <p:spPr bwMode="auto">
          <a:noFill/>
          <a:ln>
            <a:solidFill>
              <a:srgbClr val="000000"/>
            </a:solidFill>
            <a:miter lim="800000"/>
            <a:headEnd/>
            <a:tailEnd/>
          </a:ln>
        </p:spPr>
      </p:sp>
      <p:sp>
        <p:nvSpPr>
          <p:cNvPr id="5263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263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D8693E2-8DA3-44A0-B747-087118395203}" type="slidenum">
              <a:rPr lang="en-US" smtClean="0"/>
              <a:pPr/>
              <a:t>17</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7601" name="Slide Image Placeholder 1"/>
          <p:cNvSpPr>
            <a:spLocks noGrp="1" noRot="1" noChangeAspect="1" noTextEdit="1"/>
          </p:cNvSpPr>
          <p:nvPr>
            <p:ph type="sldImg"/>
          </p:nvPr>
        </p:nvSpPr>
        <p:spPr bwMode="auto">
          <a:noFill/>
          <a:ln>
            <a:solidFill>
              <a:srgbClr val="000000"/>
            </a:solidFill>
            <a:miter lim="800000"/>
            <a:headEnd/>
            <a:tailEnd/>
          </a:ln>
        </p:spPr>
      </p:sp>
      <p:sp>
        <p:nvSpPr>
          <p:cNvPr id="5376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376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DA1B5CA-B245-42FF-AAC5-5B455F3DA859}" type="slidenum">
              <a:rPr lang="en-US" smtClean="0"/>
              <a:pPr/>
              <a:t>18</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9649" name="Slide Image Placeholder 1"/>
          <p:cNvSpPr>
            <a:spLocks noGrp="1" noRot="1" noChangeAspect="1" noTextEdit="1"/>
          </p:cNvSpPr>
          <p:nvPr>
            <p:ph type="sldImg"/>
          </p:nvPr>
        </p:nvSpPr>
        <p:spPr bwMode="auto">
          <a:noFill/>
          <a:ln>
            <a:solidFill>
              <a:srgbClr val="000000"/>
            </a:solidFill>
            <a:miter lim="800000"/>
            <a:headEnd/>
            <a:tailEnd/>
          </a:ln>
        </p:spPr>
      </p:sp>
      <p:sp>
        <p:nvSpPr>
          <p:cNvPr id="5396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39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9ABE5DD-2D30-4882-8AE5-01C403118092}" type="slidenum">
              <a:rPr lang="en-US" smtClean="0"/>
              <a:pPr/>
              <a:t>19</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69" name="Slide Image Placeholder 1"/>
          <p:cNvSpPr>
            <a:spLocks noGrp="1" noRot="1" noChangeAspect="1" noTextEdit="1"/>
          </p:cNvSpPr>
          <p:nvPr>
            <p:ph type="sldImg"/>
          </p:nvPr>
        </p:nvSpPr>
        <p:spPr bwMode="auto">
          <a:noFill/>
          <a:ln>
            <a:solidFill>
              <a:srgbClr val="000000"/>
            </a:solidFill>
            <a:miter lim="800000"/>
            <a:headEnd/>
            <a:tailEnd/>
          </a:ln>
        </p:spPr>
      </p:sp>
      <p:sp>
        <p:nvSpPr>
          <p:cNvPr id="5447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447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C8FE5DF-AB3F-40DC-8805-95C556A7ED39}" type="slidenum">
              <a:rPr lang="en-US" smtClean="0"/>
              <a:pPr/>
              <a:t>20</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841" name="Slide Image Placeholder 1"/>
          <p:cNvSpPr>
            <a:spLocks noGrp="1" noRot="1" noChangeAspect="1" noTextEdit="1"/>
          </p:cNvSpPr>
          <p:nvPr>
            <p:ph type="sldImg"/>
          </p:nvPr>
        </p:nvSpPr>
        <p:spPr bwMode="auto">
          <a:noFill/>
          <a:ln>
            <a:solidFill>
              <a:srgbClr val="000000"/>
            </a:solidFill>
            <a:miter lim="800000"/>
            <a:headEnd/>
            <a:tailEnd/>
          </a:ln>
        </p:spPr>
      </p:sp>
      <p:sp>
        <p:nvSpPr>
          <p:cNvPr id="5478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478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6FB2260-7A11-4142-8255-64DFFA466176}" type="slidenum">
              <a:rPr lang="en-US" smtClean="0"/>
              <a:pPr/>
              <a:t>21</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1937" name="Slide Image Placeholder 1"/>
          <p:cNvSpPr>
            <a:spLocks noGrp="1" noRot="1" noChangeAspect="1" noTextEdit="1"/>
          </p:cNvSpPr>
          <p:nvPr>
            <p:ph type="sldImg"/>
          </p:nvPr>
        </p:nvSpPr>
        <p:spPr bwMode="auto">
          <a:noFill/>
          <a:ln>
            <a:solidFill>
              <a:srgbClr val="000000"/>
            </a:solidFill>
            <a:miter lim="800000"/>
            <a:headEnd/>
            <a:tailEnd/>
          </a:ln>
        </p:spPr>
      </p:sp>
      <p:sp>
        <p:nvSpPr>
          <p:cNvPr id="5519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519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B2AEC41-751E-4AB0-A2B6-9DFB8D502CE8}" type="slidenum">
              <a:rPr lang="en-US" smtClean="0"/>
              <a:pPr/>
              <a:t>22</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1937" name="Slide Image Placeholder 1"/>
          <p:cNvSpPr>
            <a:spLocks noGrp="1" noRot="1" noChangeAspect="1" noTextEdit="1"/>
          </p:cNvSpPr>
          <p:nvPr>
            <p:ph type="sldImg"/>
          </p:nvPr>
        </p:nvSpPr>
        <p:spPr bwMode="auto">
          <a:noFill/>
          <a:ln>
            <a:solidFill>
              <a:srgbClr val="000000"/>
            </a:solidFill>
            <a:miter lim="800000"/>
            <a:headEnd/>
            <a:tailEnd/>
          </a:ln>
        </p:spPr>
      </p:sp>
      <p:sp>
        <p:nvSpPr>
          <p:cNvPr id="5519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519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B2AEC41-751E-4AB0-A2B6-9DFB8D502CE8}" type="slidenum">
              <a:rPr lang="en-US" smtClean="0"/>
              <a:pPr/>
              <a:t>23</a:t>
            </a:fld>
            <a:endParaRPr lang="en-US" smtClean="0"/>
          </a:p>
        </p:txBody>
      </p:sp>
    </p:spTree>
    <p:extLst>
      <p:ext uri="{BB962C8B-B14F-4D97-AF65-F5344CB8AC3E}">
        <p14:creationId xmlns:p14="http://schemas.microsoft.com/office/powerpoint/2010/main" val="14512293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8081" name="Slide Image Placeholder 1"/>
          <p:cNvSpPr>
            <a:spLocks noGrp="1" noRot="1" noChangeAspect="1" noTextEdit="1"/>
          </p:cNvSpPr>
          <p:nvPr>
            <p:ph type="sldImg"/>
          </p:nvPr>
        </p:nvSpPr>
        <p:spPr bwMode="auto">
          <a:noFill/>
          <a:ln>
            <a:solidFill>
              <a:srgbClr val="000000"/>
            </a:solidFill>
            <a:miter lim="800000"/>
            <a:headEnd/>
            <a:tailEnd/>
          </a:ln>
        </p:spPr>
      </p:sp>
      <p:sp>
        <p:nvSpPr>
          <p:cNvPr id="5580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580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BD237A1-D13A-4D3F-BC93-9227174A450A}" type="slidenum">
              <a:rPr lang="en-US" smtClean="0"/>
              <a:pPr/>
              <a:t>24</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1153" name="Slide Image Placeholder 1"/>
          <p:cNvSpPr>
            <a:spLocks noGrp="1" noRot="1" noChangeAspect="1" noTextEdit="1"/>
          </p:cNvSpPr>
          <p:nvPr>
            <p:ph type="sldImg"/>
          </p:nvPr>
        </p:nvSpPr>
        <p:spPr bwMode="auto">
          <a:noFill/>
          <a:ln>
            <a:solidFill>
              <a:srgbClr val="000000"/>
            </a:solidFill>
            <a:miter lim="800000"/>
            <a:headEnd/>
            <a:tailEnd/>
          </a:ln>
        </p:spPr>
      </p:sp>
      <p:sp>
        <p:nvSpPr>
          <p:cNvPr id="5611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611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5B36995-EDF9-44D2-97AD-2DED942B8959}" type="slidenum">
              <a:rPr lang="en-US" smtClean="0"/>
              <a:pPr/>
              <a:t>25</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29" name="Slide Image Placeholder 1"/>
          <p:cNvSpPr>
            <a:spLocks noGrp="1" noRot="1" noChangeAspect="1" noTextEdit="1"/>
          </p:cNvSpPr>
          <p:nvPr>
            <p:ph type="sldImg"/>
          </p:nvPr>
        </p:nvSpPr>
        <p:spPr bwMode="auto">
          <a:noFill/>
          <a:ln>
            <a:solidFill>
              <a:srgbClr val="000000"/>
            </a:solidFill>
            <a:miter lim="800000"/>
            <a:headEnd/>
            <a:tailEnd/>
          </a:ln>
        </p:spPr>
      </p:sp>
      <p:sp>
        <p:nvSpPr>
          <p:cNvPr id="2017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017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D9A70F0-B764-4729-88D7-72782F8D25EA}" type="slidenum">
              <a:rPr lang="en-US" smtClean="0"/>
              <a:pPr/>
              <a:t>6</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249" name="Slide Image Placeholder 1"/>
          <p:cNvSpPr>
            <a:spLocks noGrp="1" noRot="1" noChangeAspect="1" noTextEdit="1"/>
          </p:cNvSpPr>
          <p:nvPr>
            <p:ph type="sldImg"/>
          </p:nvPr>
        </p:nvSpPr>
        <p:spPr bwMode="auto">
          <a:noFill/>
          <a:ln>
            <a:solidFill>
              <a:srgbClr val="000000"/>
            </a:solidFill>
            <a:miter lim="800000"/>
            <a:headEnd/>
            <a:tailEnd/>
          </a:ln>
        </p:spPr>
      </p:sp>
      <p:sp>
        <p:nvSpPr>
          <p:cNvPr id="5652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652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090F179-6000-427A-81FC-409B69958043}" type="slidenum">
              <a:rPr lang="en-US" smtClean="0"/>
              <a:pPr/>
              <a:t>26</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7297" name="Slide Image Placeholder 1"/>
          <p:cNvSpPr>
            <a:spLocks noGrp="1" noRot="1" noChangeAspect="1" noTextEdit="1"/>
          </p:cNvSpPr>
          <p:nvPr>
            <p:ph type="sldImg"/>
          </p:nvPr>
        </p:nvSpPr>
        <p:spPr bwMode="auto">
          <a:noFill/>
          <a:ln>
            <a:solidFill>
              <a:srgbClr val="000000"/>
            </a:solidFill>
            <a:miter lim="800000"/>
            <a:headEnd/>
            <a:tailEnd/>
          </a:ln>
        </p:spPr>
      </p:sp>
      <p:sp>
        <p:nvSpPr>
          <p:cNvPr id="5672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672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5CE0E26-3901-4270-BB64-00DFCCCCFF81}" type="slidenum">
              <a:rPr lang="en-US" smtClean="0"/>
              <a:pPr/>
              <a:t>27</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0369" name="Slide Image Placeholder 1"/>
          <p:cNvSpPr>
            <a:spLocks noGrp="1" noRot="1" noChangeAspect="1" noTextEdit="1"/>
          </p:cNvSpPr>
          <p:nvPr>
            <p:ph type="sldImg"/>
          </p:nvPr>
        </p:nvSpPr>
        <p:spPr bwMode="auto">
          <a:noFill/>
          <a:ln>
            <a:solidFill>
              <a:srgbClr val="000000"/>
            </a:solidFill>
            <a:miter lim="800000"/>
            <a:headEnd/>
            <a:tailEnd/>
          </a:ln>
        </p:spPr>
      </p:sp>
      <p:sp>
        <p:nvSpPr>
          <p:cNvPr id="5703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703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D362BE7-763F-46A2-B09B-DF610F3E4674}" type="slidenum">
              <a:rPr lang="en-US" smtClean="0"/>
              <a:pPr/>
              <a:t>28</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41" name="Slide Image Placeholder 1"/>
          <p:cNvSpPr>
            <a:spLocks noGrp="1" noRot="1" noChangeAspect="1" noTextEdit="1"/>
          </p:cNvSpPr>
          <p:nvPr>
            <p:ph type="sldImg"/>
          </p:nvPr>
        </p:nvSpPr>
        <p:spPr bwMode="auto">
          <a:noFill/>
          <a:ln>
            <a:solidFill>
              <a:srgbClr val="000000"/>
            </a:solidFill>
            <a:miter lim="800000"/>
            <a:headEnd/>
            <a:tailEnd/>
          </a:ln>
        </p:spPr>
      </p:sp>
      <p:sp>
        <p:nvSpPr>
          <p:cNvPr id="5734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734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1BA827F-0695-4D35-A4B0-78159C61D9FF}" type="slidenum">
              <a:rPr lang="en-US" smtClean="0"/>
              <a:pPr/>
              <a:t>29</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5489" name="Slide Image Placeholder 1"/>
          <p:cNvSpPr>
            <a:spLocks noGrp="1" noRot="1" noChangeAspect="1" noTextEdit="1"/>
          </p:cNvSpPr>
          <p:nvPr>
            <p:ph type="sldImg"/>
          </p:nvPr>
        </p:nvSpPr>
        <p:spPr bwMode="auto">
          <a:noFill/>
          <a:ln>
            <a:solidFill>
              <a:srgbClr val="000000"/>
            </a:solidFill>
            <a:miter lim="800000"/>
            <a:headEnd/>
            <a:tailEnd/>
          </a:ln>
        </p:spPr>
      </p:sp>
      <p:sp>
        <p:nvSpPr>
          <p:cNvPr id="5754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754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37C16B0-4F2E-4E0D-B832-A8E63A686E6F}" type="slidenum">
              <a:rPr lang="en-US" smtClean="0"/>
              <a:pPr/>
              <a:t>30</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09" name="Slide Image Placeholder 1"/>
          <p:cNvSpPr>
            <a:spLocks noGrp="1" noRot="1" noChangeAspect="1" noTextEdit="1"/>
          </p:cNvSpPr>
          <p:nvPr>
            <p:ph type="sldImg"/>
          </p:nvPr>
        </p:nvSpPr>
        <p:spPr bwMode="auto">
          <a:noFill/>
          <a:ln>
            <a:solidFill>
              <a:srgbClr val="000000"/>
            </a:solidFill>
            <a:miter lim="800000"/>
            <a:headEnd/>
            <a:tailEnd/>
          </a:ln>
        </p:spPr>
      </p:sp>
      <p:sp>
        <p:nvSpPr>
          <p:cNvPr id="2734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734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5D8DFE4-B94C-40B0-86DC-36F059C5C094}" type="slidenum">
              <a:rPr lang="en-US" smtClean="0"/>
              <a:pPr/>
              <a:t>7</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29" name="Slide Image Placeholder 1"/>
          <p:cNvSpPr>
            <a:spLocks noGrp="1" noRot="1" noChangeAspect="1" noTextEdit="1"/>
          </p:cNvSpPr>
          <p:nvPr>
            <p:ph type="sldImg"/>
          </p:nvPr>
        </p:nvSpPr>
        <p:spPr bwMode="auto">
          <a:noFill/>
          <a:ln>
            <a:solidFill>
              <a:srgbClr val="000000"/>
            </a:solidFill>
            <a:miter lim="800000"/>
            <a:headEnd/>
            <a:tailEnd/>
          </a:ln>
        </p:spPr>
      </p:sp>
      <p:sp>
        <p:nvSpPr>
          <p:cNvPr id="3041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041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D35F4DB-CED0-4E91-8972-83642C0CEDC4}" type="slidenum">
              <a:rPr lang="en-US" smtClean="0"/>
              <a:pPr/>
              <a:t>8</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49" name="Slide Image Placeholder 1"/>
          <p:cNvSpPr>
            <a:spLocks noGrp="1" noRot="1" noChangeAspect="1" noTextEdit="1"/>
          </p:cNvSpPr>
          <p:nvPr>
            <p:ph type="sldImg"/>
          </p:nvPr>
        </p:nvSpPr>
        <p:spPr bwMode="auto">
          <a:noFill/>
          <a:ln>
            <a:solidFill>
              <a:srgbClr val="000000"/>
            </a:solidFill>
            <a:miter lim="800000"/>
            <a:headEnd/>
            <a:tailEnd/>
          </a:ln>
        </p:spPr>
      </p:sp>
      <p:sp>
        <p:nvSpPr>
          <p:cNvPr id="4116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11651"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1EE975E0-50F2-4B6C-91DF-839CB2A4FE19}" type="slidenum">
              <a:rPr lang="en-US" sz="1200"/>
              <a:pPr algn="r"/>
              <a:t>9</a:t>
            </a:fld>
            <a:endParaRPr 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5" name="Slide Image Placeholder 1"/>
          <p:cNvSpPr>
            <a:spLocks noGrp="1" noRot="1" noChangeAspect="1" noTextEdit="1"/>
          </p:cNvSpPr>
          <p:nvPr>
            <p:ph type="sldImg"/>
          </p:nvPr>
        </p:nvSpPr>
        <p:spPr bwMode="auto">
          <a:noFill/>
          <a:ln>
            <a:solidFill>
              <a:srgbClr val="000000"/>
            </a:solidFill>
            <a:miter lim="800000"/>
            <a:headEnd/>
            <a:tailEnd/>
          </a:ln>
        </p:spPr>
      </p:sp>
      <p:sp>
        <p:nvSpPr>
          <p:cNvPr id="4259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25987"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92D960A0-88F1-4C5A-95B0-53C5C8E0436B}" type="slidenum">
              <a:rPr lang="en-US" sz="1200"/>
              <a:pPr algn="r"/>
              <a:t>10</a:t>
            </a:fld>
            <a:endParaRPr 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5" name="Slide Image Placeholder 1"/>
          <p:cNvSpPr>
            <a:spLocks noGrp="1" noRot="1" noChangeAspect="1" noTextEdit="1"/>
          </p:cNvSpPr>
          <p:nvPr>
            <p:ph type="sldImg"/>
          </p:nvPr>
        </p:nvSpPr>
        <p:spPr bwMode="auto">
          <a:noFill/>
          <a:ln>
            <a:solidFill>
              <a:srgbClr val="000000"/>
            </a:solidFill>
            <a:miter lim="800000"/>
            <a:headEnd/>
            <a:tailEnd/>
          </a:ln>
        </p:spPr>
      </p:sp>
      <p:sp>
        <p:nvSpPr>
          <p:cNvPr id="4362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36227"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5D4E5CD4-5333-48C2-8A8E-02A2D49BCCB1}" type="slidenum">
              <a:rPr lang="en-US" sz="1200"/>
              <a:pPr algn="r"/>
              <a:t>12</a:t>
            </a:fld>
            <a:endParaRPr 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7" name="Slide Image Placeholder 1"/>
          <p:cNvSpPr>
            <a:spLocks noGrp="1" noRot="1" noChangeAspect="1" noTextEdit="1"/>
          </p:cNvSpPr>
          <p:nvPr>
            <p:ph type="sldImg"/>
          </p:nvPr>
        </p:nvSpPr>
        <p:spPr bwMode="auto">
          <a:noFill/>
          <a:ln>
            <a:solidFill>
              <a:srgbClr val="000000"/>
            </a:solidFill>
            <a:miter lim="800000"/>
            <a:headEnd/>
            <a:tailEnd/>
          </a:ln>
        </p:spPr>
      </p:sp>
      <p:sp>
        <p:nvSpPr>
          <p:cNvPr id="4341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34179"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170E5E8D-83B5-4163-B2B0-83377BEB0C6A}" type="slidenum">
              <a:rPr lang="en-US" sz="1200"/>
              <a:pPr algn="r"/>
              <a:t>13</a:t>
            </a:fld>
            <a:endParaRPr 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7" name="Slide Image Placeholder 1"/>
          <p:cNvSpPr>
            <a:spLocks noGrp="1" noRot="1" noChangeAspect="1" noTextEdit="1"/>
          </p:cNvSpPr>
          <p:nvPr>
            <p:ph type="sldImg"/>
          </p:nvPr>
        </p:nvSpPr>
        <p:spPr bwMode="auto">
          <a:noFill/>
          <a:ln>
            <a:solidFill>
              <a:srgbClr val="000000"/>
            </a:solidFill>
            <a:miter lim="800000"/>
            <a:headEnd/>
            <a:tailEnd/>
          </a:ln>
        </p:spPr>
      </p:sp>
      <p:sp>
        <p:nvSpPr>
          <p:cNvPr id="4392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392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F7DEA25-505F-4AEE-BEAB-333AE6A799FD}" type="slidenum">
              <a:rPr lang="en-US" smtClean="0"/>
              <a:pPr/>
              <a:t>14</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A306E17-60D9-4CB0-8091-11346965944F}" type="datetime1">
              <a:rPr lang="en-US" smtClean="0"/>
              <a:pPr/>
              <a:t>9/18/2017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A3D1D5-4FB0-4ACB-AEE5-692ADCD3E72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D926D8-9063-4DAB-A454-D3F4CD7BACB8}" type="datetime1">
              <a:rPr lang="en-US" smtClean="0"/>
              <a:pPr/>
              <a:t>9/18/2017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A3D1D5-4FB0-4ACB-AEE5-692ADCD3E72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C0C150-6D13-46A2-BBBF-4A4E058FE628}" type="datetime1">
              <a:rPr lang="en-US" smtClean="0"/>
              <a:pPr/>
              <a:t>9/18/2017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A3D1D5-4FB0-4ACB-AEE5-692ADCD3E72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CDF1D7-C31C-42B4-82DC-788A0FFD5204}" type="datetime1">
              <a:rPr lang="en-US" smtClean="0"/>
              <a:pPr/>
              <a:t>9/18/2017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A3D1D5-4FB0-4ACB-AEE5-692ADCD3E72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D879D9D-9020-4480-9FA7-A9539A74498E}" type="datetime1">
              <a:rPr lang="en-US" smtClean="0"/>
              <a:pPr/>
              <a:t>9/18/2017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A3D1D5-4FB0-4ACB-AEE5-692ADCD3E72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A56D726-5019-4235-A715-6F64D0273E9E}" type="datetime1">
              <a:rPr lang="en-US" smtClean="0"/>
              <a:pPr/>
              <a:t>9/18/2017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A3D1D5-4FB0-4ACB-AEE5-692ADCD3E72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DD31C09-4F72-4145-8BAD-D4BEB42C404C}" type="datetime1">
              <a:rPr lang="en-US" smtClean="0"/>
              <a:pPr/>
              <a:t>9/18/2017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A3D1D5-4FB0-4ACB-AEE5-692ADCD3E72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3D4CD74-DF73-44DC-9EDC-05649AC3D4E6}" type="datetime1">
              <a:rPr lang="en-US" smtClean="0"/>
              <a:pPr/>
              <a:t>9/18/2017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A3D1D5-4FB0-4ACB-AEE5-692ADCD3E72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7D249A-3FFB-4585-84E3-1EDA8270F158}" type="datetime1">
              <a:rPr lang="en-US" smtClean="0"/>
              <a:pPr/>
              <a:t>9/18/2017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A3D1D5-4FB0-4ACB-AEE5-692ADCD3E72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9EC6E2-5AF1-47C2-9D5B-F5E9DF18EC94}" type="datetime1">
              <a:rPr lang="en-US" smtClean="0"/>
              <a:pPr/>
              <a:t>9/18/2017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A3D1D5-4FB0-4ACB-AEE5-692ADCD3E72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D32DCB-300C-4AB9-98FD-D3740EB179CD}" type="datetime1">
              <a:rPr lang="en-US" smtClean="0"/>
              <a:pPr/>
              <a:t>9/18/2017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A3D1D5-4FB0-4ACB-AEE5-692ADCD3E72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978995-3DB0-4085-8529-CD33AEB4775F}" type="datetime1">
              <a:rPr lang="en-US" smtClean="0"/>
              <a:pPr/>
              <a:t>9/18/2017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A3D1D5-4FB0-4ACB-AEE5-692ADCD3E72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cs.washington.edu/577" TargetMode="Externa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4.png"/><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8.wmf"/><Relationship Id="rId4" Type="http://schemas.openxmlformats.org/officeDocument/2006/relationships/oleObject" Target="../embeddings/oleObject2.bin"/></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8" Type="http://schemas.openxmlformats.org/officeDocument/2006/relationships/hyperlink" Target="http://en.wikipedia.org/wiki/Heart_chamber" TargetMode="External"/><Relationship Id="rId3" Type="http://schemas.openxmlformats.org/officeDocument/2006/relationships/notesSlide" Target="../notesSlides/notesSlide13.xml"/><Relationship Id="rId7" Type="http://schemas.openxmlformats.org/officeDocument/2006/relationships/hyperlink" Target="http://en.wikipedia.org/wiki/Vein" TargetMode="External"/><Relationship Id="rId2" Type="http://schemas.openxmlformats.org/officeDocument/2006/relationships/slideLayout" Target="../slideLayouts/slideLayout6.xml"/><Relationship Id="rId1" Type="http://schemas.openxmlformats.org/officeDocument/2006/relationships/video" Target="file:///E:\MRI%20Brain%20Folder\MR%20Angiogram.mpeg" TargetMode="External"/><Relationship Id="rId6" Type="http://schemas.openxmlformats.org/officeDocument/2006/relationships/hyperlink" Target="http://en.wikipedia.org/wiki/Artery" TargetMode="External"/><Relationship Id="rId5" Type="http://schemas.openxmlformats.org/officeDocument/2006/relationships/hyperlink" Target="http://en.wikipedia.org/wiki/Lumen_(anatomy)" TargetMode="Externa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hyperlink" Target="http://www.cs.washington.edu/education/courses/cse576/99sp/book.html" TargetMode="Externa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vmlDrawing" Target="../drawings/vmlDrawing3.vml"/><Relationship Id="rId5" Type="http://schemas.openxmlformats.org/officeDocument/2006/relationships/image" Target="../media/image15.png"/><Relationship Id="rId4" Type="http://schemas.openxmlformats.org/officeDocument/2006/relationships/oleObject" Target="../embeddings/oleObject3.bin"/></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vmlDrawing" Target="../drawings/vmlDrawing4.vml"/><Relationship Id="rId5" Type="http://schemas.openxmlformats.org/officeDocument/2006/relationships/image" Target="../media/image17.wmf"/><Relationship Id="rId4" Type="http://schemas.openxmlformats.org/officeDocument/2006/relationships/oleObject" Target="../embeddings/oleObject4.bin"/></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6.xml"/><Relationship Id="rId1" Type="http://schemas.openxmlformats.org/officeDocument/2006/relationships/vmlDrawing" Target="../drawings/vmlDrawing5.vml"/><Relationship Id="rId5" Type="http://schemas.openxmlformats.org/officeDocument/2006/relationships/image" Target="../media/image18.png"/><Relationship Id="rId4" Type="http://schemas.openxmlformats.org/officeDocument/2006/relationships/oleObject" Target="../embeddings/oleObject5.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6.xml"/><Relationship Id="rId1" Type="http://schemas.openxmlformats.org/officeDocument/2006/relationships/vmlDrawing" Target="../drawings/vmlDrawing6.vml"/><Relationship Id="rId5" Type="http://schemas.openxmlformats.org/officeDocument/2006/relationships/image" Target="../media/image19.png"/><Relationship Id="rId4" Type="http://schemas.openxmlformats.org/officeDocument/2006/relationships/oleObject" Target="../embeddings/oleObject6.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png"/><Relationship Id="rId4" Type="http://schemas.openxmlformats.org/officeDocument/2006/relationships/image" Target="../media/image29.jpeg"/></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jpeg"/><Relationship Id="rId10" Type="http://schemas.openxmlformats.org/officeDocument/2006/relationships/image" Target="../media/image42.jpeg"/><Relationship Id="rId4" Type="http://schemas.openxmlformats.org/officeDocument/2006/relationships/image" Target="../media/image36.jpeg"/><Relationship Id="rId9" Type="http://schemas.openxmlformats.org/officeDocument/2006/relationships/image" Target="../media/image41.jpeg"/></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43.jpeg"/><Relationship Id="rId1" Type="http://schemas.openxmlformats.org/officeDocument/2006/relationships/slideLayout" Target="../slideLayouts/slideLayout2.xml"/><Relationship Id="rId5" Type="http://schemas.openxmlformats.org/officeDocument/2006/relationships/image" Target="../media/image45.jpg"/><Relationship Id="rId4" Type="http://schemas.openxmlformats.org/officeDocument/2006/relationships/image" Target="../media/image4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609600"/>
            <a:ext cx="7772400" cy="1470025"/>
          </a:xfrm>
        </p:spPr>
        <p:txBody>
          <a:bodyPr/>
          <a:lstStyle/>
          <a:p>
            <a:r>
              <a:rPr lang="en-US" dirty="0" smtClean="0"/>
              <a:t>Medical Image Analysis:</a:t>
            </a:r>
            <a:br>
              <a:rPr lang="en-US" dirty="0" smtClean="0"/>
            </a:br>
            <a:r>
              <a:rPr lang="en-US" dirty="0" smtClean="0"/>
              <a:t>Introduction</a:t>
            </a:r>
            <a:endParaRPr lang="en-US" dirty="0"/>
          </a:p>
        </p:txBody>
      </p:sp>
      <p:sp>
        <p:nvSpPr>
          <p:cNvPr id="4" name="Slide Number Placeholder 3"/>
          <p:cNvSpPr>
            <a:spLocks noGrp="1"/>
          </p:cNvSpPr>
          <p:nvPr>
            <p:ph type="sldNum" sz="quarter" idx="12"/>
          </p:nvPr>
        </p:nvSpPr>
        <p:spPr/>
        <p:txBody>
          <a:bodyPr/>
          <a:lstStyle/>
          <a:p>
            <a:fld id="{DEA3D1D5-4FB0-4ACB-AEE5-692ADCD3E724}" type="slidenum">
              <a:rPr lang="en-US" smtClean="0"/>
              <a:pPr/>
              <a:t>1</a:t>
            </a:fld>
            <a:endParaRPr lang="en-US"/>
          </a:p>
        </p:txBody>
      </p:sp>
      <p:sp>
        <p:nvSpPr>
          <p:cNvPr id="6" name="TextBox 5"/>
          <p:cNvSpPr txBox="1"/>
          <p:nvPr/>
        </p:nvSpPr>
        <p:spPr>
          <a:xfrm>
            <a:off x="762000" y="2316458"/>
            <a:ext cx="7272825" cy="3970318"/>
          </a:xfrm>
          <a:prstGeom prst="rect">
            <a:avLst/>
          </a:prstGeom>
          <a:noFill/>
          <a:ln>
            <a:solidFill>
              <a:schemeClr val="tx1"/>
            </a:solidFill>
          </a:ln>
        </p:spPr>
        <p:txBody>
          <a:bodyPr wrap="none" rtlCol="0">
            <a:spAutoFit/>
          </a:bodyPr>
          <a:lstStyle/>
          <a:p>
            <a:r>
              <a:rPr lang="en-US" sz="2800" dirty="0" smtClean="0"/>
              <a:t>Course:         CSE/EE 577</a:t>
            </a:r>
          </a:p>
          <a:p>
            <a:r>
              <a:rPr lang="en-US" sz="2800" dirty="0" smtClean="0"/>
              <a:t>Instructor:    Prof. Linda </a:t>
            </a:r>
            <a:r>
              <a:rPr lang="en-US" sz="2800" dirty="0" smtClean="0"/>
              <a:t>Shapiro</a:t>
            </a:r>
          </a:p>
          <a:p>
            <a:endParaRPr lang="en-US" sz="2800" dirty="0"/>
          </a:p>
          <a:p>
            <a:endParaRPr lang="en-US" sz="2800" dirty="0" smtClean="0"/>
          </a:p>
          <a:p>
            <a:r>
              <a:rPr lang="en-US" sz="2800" dirty="0" smtClean="0"/>
              <a:t>TA:                 </a:t>
            </a:r>
            <a:r>
              <a:rPr lang="en-US" sz="2800" dirty="0" smtClean="0"/>
              <a:t>Shu Liang</a:t>
            </a:r>
          </a:p>
          <a:p>
            <a:endParaRPr lang="en-US" sz="2800" dirty="0"/>
          </a:p>
          <a:p>
            <a:endParaRPr lang="en-US" sz="2800" dirty="0" smtClean="0"/>
          </a:p>
          <a:p>
            <a:r>
              <a:rPr lang="en-US" sz="2800" dirty="0" smtClean="0"/>
              <a:t>Web Page:    </a:t>
            </a:r>
            <a:r>
              <a:rPr lang="en-US" sz="2800" dirty="0" smtClean="0">
                <a:hlinkClick r:id="rId2"/>
              </a:rPr>
              <a:t>http://www.cs.washington.edu/577</a:t>
            </a:r>
            <a:endParaRPr lang="en-US" sz="2800" dirty="0" smtClean="0"/>
          </a:p>
          <a:p>
            <a:endParaRPr lang="en-US" sz="2800"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98412" y="3657600"/>
            <a:ext cx="1062598" cy="1596832"/>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3600" y="2368929"/>
            <a:ext cx="1445980" cy="1503819"/>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4" name="Rectangle 2"/>
          <p:cNvSpPr>
            <a:spLocks noGrp="1" noChangeArrowheads="1"/>
          </p:cNvSpPr>
          <p:nvPr>
            <p:ph type="title" idx="4294967295"/>
          </p:nvPr>
        </p:nvSpPr>
        <p:spPr/>
        <p:txBody>
          <a:bodyPr/>
          <a:lstStyle/>
          <a:p>
            <a:pPr eaLnBrk="1" hangingPunct="1"/>
            <a:r>
              <a:rPr lang="en-US" smtClean="0"/>
              <a:t>Chest Radiograph</a:t>
            </a:r>
          </a:p>
        </p:txBody>
      </p:sp>
      <p:graphicFrame>
        <p:nvGraphicFramePr>
          <p:cNvPr id="373763" name="Object 3"/>
          <p:cNvGraphicFramePr>
            <a:graphicFrameLocks noChangeAspect="1"/>
          </p:cNvGraphicFramePr>
          <p:nvPr/>
        </p:nvGraphicFramePr>
        <p:xfrm>
          <a:off x="2209800" y="2362200"/>
          <a:ext cx="4533900" cy="3810000"/>
        </p:xfrm>
        <a:graphic>
          <a:graphicData uri="http://schemas.openxmlformats.org/presentationml/2006/ole">
            <mc:AlternateContent xmlns:mc="http://schemas.openxmlformats.org/markup-compatibility/2006">
              <mc:Choice xmlns:v="urn:schemas-microsoft-com:vml" Requires="v">
                <p:oleObj spid="_x0000_s30729" name="Image" r:id="rId4" imgW="4533333" imgH="3809524" progId="">
                  <p:embed/>
                </p:oleObj>
              </mc:Choice>
              <mc:Fallback>
                <p:oleObj name="Image" r:id="rId4" imgW="4533333" imgH="3809524"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9800" y="2362200"/>
                        <a:ext cx="45339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Slide Number Placeholder 3"/>
          <p:cNvSpPr>
            <a:spLocks noGrp="1"/>
          </p:cNvSpPr>
          <p:nvPr>
            <p:ph type="sldNum" sz="quarter" idx="12"/>
          </p:nvPr>
        </p:nvSpPr>
        <p:spPr/>
        <p:txBody>
          <a:bodyPr/>
          <a:lstStyle/>
          <a:p>
            <a:fld id="{DEA3D1D5-4FB0-4ACB-AEE5-692ADCD3E724}"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Computed Tomography</a:t>
            </a:r>
            <a:endParaRPr lang="en-US" dirty="0"/>
          </a:p>
        </p:txBody>
      </p:sp>
      <p:sp>
        <p:nvSpPr>
          <p:cNvPr id="3" name="Content Placeholder 2"/>
          <p:cNvSpPr>
            <a:spLocks noGrp="1"/>
          </p:cNvSpPr>
          <p:nvPr>
            <p:ph idx="1"/>
          </p:nvPr>
        </p:nvSpPr>
        <p:spPr/>
        <p:txBody>
          <a:bodyPr/>
          <a:lstStyle/>
          <a:p>
            <a:r>
              <a:rPr lang="en-US" dirty="0"/>
              <a:t>radiography in which a </a:t>
            </a:r>
            <a:r>
              <a:rPr lang="en-US" dirty="0">
                <a:solidFill>
                  <a:srgbClr val="3333FF"/>
                </a:solidFill>
              </a:rPr>
              <a:t>three-dimensional image of a body structure </a:t>
            </a:r>
            <a:r>
              <a:rPr lang="en-US" dirty="0"/>
              <a:t>is constructed by computer from a series of plane cross-sectional images made along an </a:t>
            </a:r>
            <a:r>
              <a:rPr lang="en-US" dirty="0" smtClean="0"/>
              <a:t>axis</a:t>
            </a:r>
          </a:p>
          <a:p>
            <a:r>
              <a:rPr lang="en-US" dirty="0" smtClean="0"/>
              <a:t> also called </a:t>
            </a:r>
            <a:r>
              <a:rPr lang="en-US" dirty="0"/>
              <a:t>computed axial tomography, computerized axial tomography, computerized tomography </a:t>
            </a:r>
          </a:p>
        </p:txBody>
      </p:sp>
      <p:sp>
        <p:nvSpPr>
          <p:cNvPr id="4" name="Slide Number Placeholder 3"/>
          <p:cNvSpPr>
            <a:spLocks noGrp="1"/>
          </p:cNvSpPr>
          <p:nvPr>
            <p:ph type="sldNum" sz="quarter" idx="12"/>
          </p:nvPr>
        </p:nvSpPr>
        <p:spPr/>
        <p:txBody>
          <a:bodyPr/>
          <a:lstStyle/>
          <a:p>
            <a:fld id="{DEA3D1D5-4FB0-4ACB-AEE5-692ADCD3E724}" type="slidenum">
              <a:rPr lang="en-US" smtClean="0"/>
              <a:pPr/>
              <a:t>11</a:t>
            </a:fld>
            <a:endParaRPr lang="en-US"/>
          </a:p>
        </p:txBody>
      </p:sp>
    </p:spTree>
    <p:extLst>
      <p:ext uri="{BB962C8B-B14F-4D97-AF65-F5344CB8AC3E}">
        <p14:creationId xmlns:p14="http://schemas.microsoft.com/office/powerpoint/2010/main" val="36701511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201" name="Title 2"/>
          <p:cNvSpPr>
            <a:spLocks noGrp="1"/>
          </p:cNvSpPr>
          <p:nvPr>
            <p:ph type="title" idx="4294967295"/>
          </p:nvPr>
        </p:nvSpPr>
        <p:spPr/>
        <p:txBody>
          <a:bodyPr/>
          <a:lstStyle/>
          <a:p>
            <a:r>
              <a:rPr lang="en-US" dirty="0" smtClean="0"/>
              <a:t>CT Scanner</a:t>
            </a:r>
          </a:p>
        </p:txBody>
      </p:sp>
      <p:sp>
        <p:nvSpPr>
          <p:cNvPr id="4" name="Slide Number Placeholder 3"/>
          <p:cNvSpPr>
            <a:spLocks noGrp="1"/>
          </p:cNvSpPr>
          <p:nvPr>
            <p:ph type="sldNum" sz="quarter" idx="12"/>
          </p:nvPr>
        </p:nvSpPr>
        <p:spPr/>
        <p:txBody>
          <a:bodyPr/>
          <a:lstStyle/>
          <a:p>
            <a:fld id="{DEA3D1D5-4FB0-4ACB-AEE5-692ADCD3E724}" type="slidenum">
              <a:rPr lang="en-US" smtClean="0"/>
              <a:pPr/>
              <a:t>12</a:t>
            </a:fld>
            <a:endParaRPr lang="en-US"/>
          </a:p>
        </p:txBody>
      </p:sp>
      <p:pic>
        <p:nvPicPr>
          <p:cNvPr id="60417" name="Picture 1"/>
          <p:cNvPicPr>
            <a:picLocks noChangeAspect="1" noChangeArrowheads="1"/>
          </p:cNvPicPr>
          <p:nvPr/>
        </p:nvPicPr>
        <p:blipFill>
          <a:blip r:embed="rId3" cstate="print"/>
          <a:srcRect/>
          <a:stretch>
            <a:fillRect/>
          </a:stretch>
        </p:blipFill>
        <p:spPr bwMode="auto">
          <a:xfrm>
            <a:off x="2286000" y="1714500"/>
            <a:ext cx="4572000" cy="342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3" name="Rectangle 2"/>
          <p:cNvSpPr>
            <a:spLocks noGrp="1" noChangeArrowheads="1"/>
          </p:cNvSpPr>
          <p:nvPr>
            <p:ph type="title" idx="4294967295"/>
          </p:nvPr>
        </p:nvSpPr>
        <p:spPr/>
        <p:txBody>
          <a:bodyPr/>
          <a:lstStyle/>
          <a:p>
            <a:pPr eaLnBrk="1" hangingPunct="1"/>
            <a:r>
              <a:rPr lang="en-US" smtClean="0"/>
              <a:t>CT Chest Images</a:t>
            </a:r>
          </a:p>
        </p:txBody>
      </p:sp>
      <p:pic>
        <p:nvPicPr>
          <p:cNvPr id="433154" name="Picture 3" descr="1414 chest slice CT"/>
          <p:cNvPicPr>
            <a:picLocks noChangeAspect="1" noChangeArrowheads="1"/>
          </p:cNvPicPr>
          <p:nvPr/>
        </p:nvPicPr>
        <p:blipFill>
          <a:blip r:embed="rId3" cstate="print"/>
          <a:srcRect/>
          <a:stretch>
            <a:fillRect/>
          </a:stretch>
        </p:blipFill>
        <p:spPr bwMode="auto">
          <a:xfrm>
            <a:off x="152400" y="4038600"/>
            <a:ext cx="6988175" cy="2374900"/>
          </a:xfrm>
          <a:prstGeom prst="rect">
            <a:avLst/>
          </a:prstGeom>
          <a:noFill/>
          <a:ln w="9525">
            <a:noFill/>
            <a:miter lim="800000"/>
            <a:headEnd/>
            <a:tailEnd/>
          </a:ln>
        </p:spPr>
      </p:pic>
      <p:pic>
        <p:nvPicPr>
          <p:cNvPr id="433155" name="Picture 4" descr="1415L chest slice Image"/>
          <p:cNvPicPr>
            <a:picLocks noChangeAspect="1" noChangeArrowheads="1"/>
          </p:cNvPicPr>
          <p:nvPr/>
        </p:nvPicPr>
        <p:blipFill>
          <a:blip r:embed="rId4" cstate="print"/>
          <a:srcRect/>
          <a:stretch>
            <a:fillRect/>
          </a:stretch>
        </p:blipFill>
        <p:spPr bwMode="auto">
          <a:xfrm>
            <a:off x="152400" y="1371600"/>
            <a:ext cx="6856413" cy="2309813"/>
          </a:xfrm>
          <a:prstGeom prst="rect">
            <a:avLst/>
          </a:prstGeom>
          <a:noFill/>
          <a:ln w="9525">
            <a:noFill/>
            <a:miter lim="800000"/>
            <a:headEnd/>
            <a:tailEnd/>
          </a:ln>
        </p:spPr>
      </p:pic>
      <p:sp>
        <p:nvSpPr>
          <p:cNvPr id="5" name="TextBox 4"/>
          <p:cNvSpPr txBox="1"/>
          <p:nvPr/>
        </p:nvSpPr>
        <p:spPr>
          <a:xfrm>
            <a:off x="7239000" y="1676400"/>
            <a:ext cx="1785553" cy="4093428"/>
          </a:xfrm>
          <a:prstGeom prst="rect">
            <a:avLst/>
          </a:prstGeom>
          <a:noFill/>
        </p:spPr>
        <p:txBody>
          <a:bodyPr wrap="none" rtlCol="0">
            <a:spAutoFit/>
          </a:bodyPr>
          <a:lstStyle/>
          <a:p>
            <a:r>
              <a:rPr lang="en-US" sz="2000" dirty="0" smtClean="0">
                <a:solidFill>
                  <a:srgbClr val="FF0000"/>
                </a:solidFill>
              </a:rPr>
              <a:t>pathological</a:t>
            </a:r>
          </a:p>
          <a:p>
            <a:r>
              <a:rPr lang="en-US" sz="2000" dirty="0" smtClean="0">
                <a:solidFill>
                  <a:srgbClr val="FF0000"/>
                </a:solidFill>
              </a:rPr>
              <a:t>image of a slice</a:t>
            </a:r>
          </a:p>
          <a:p>
            <a:r>
              <a:rPr lang="en-US" sz="2000" dirty="0" smtClean="0">
                <a:solidFill>
                  <a:srgbClr val="FF0000"/>
                </a:solidFill>
              </a:rPr>
              <a:t>of the cardiac </a:t>
            </a:r>
          </a:p>
          <a:p>
            <a:r>
              <a:rPr lang="en-US" sz="2000" dirty="0" smtClean="0">
                <a:solidFill>
                  <a:srgbClr val="FF0000"/>
                </a:solidFill>
              </a:rPr>
              <a:t>cavity of a</a:t>
            </a:r>
          </a:p>
          <a:p>
            <a:r>
              <a:rPr lang="en-US" sz="2000" dirty="0" smtClean="0">
                <a:solidFill>
                  <a:srgbClr val="FF0000"/>
                </a:solidFill>
              </a:rPr>
              <a:t>cadaver.</a:t>
            </a:r>
          </a:p>
          <a:p>
            <a:endParaRPr lang="en-US" sz="2000" dirty="0" smtClean="0">
              <a:solidFill>
                <a:srgbClr val="FF0000"/>
              </a:solidFill>
            </a:endParaRPr>
          </a:p>
          <a:p>
            <a:endParaRPr lang="en-US" sz="2000" dirty="0" smtClean="0">
              <a:solidFill>
                <a:srgbClr val="FF0000"/>
              </a:solidFill>
            </a:endParaRPr>
          </a:p>
          <a:p>
            <a:endParaRPr lang="en-US" sz="2000" dirty="0" smtClean="0">
              <a:solidFill>
                <a:srgbClr val="FF0000"/>
              </a:solidFill>
            </a:endParaRPr>
          </a:p>
          <a:p>
            <a:endParaRPr lang="en-US" sz="2000" dirty="0" smtClean="0">
              <a:solidFill>
                <a:srgbClr val="FF0000"/>
              </a:solidFill>
            </a:endParaRPr>
          </a:p>
          <a:p>
            <a:endParaRPr lang="en-US" sz="2000" dirty="0" smtClean="0">
              <a:solidFill>
                <a:srgbClr val="FF0000"/>
              </a:solidFill>
            </a:endParaRPr>
          </a:p>
          <a:p>
            <a:r>
              <a:rPr lang="en-US" sz="2000" dirty="0" smtClean="0">
                <a:solidFill>
                  <a:srgbClr val="FF0000"/>
                </a:solidFill>
              </a:rPr>
              <a:t>X-ray CT image</a:t>
            </a:r>
          </a:p>
          <a:p>
            <a:r>
              <a:rPr lang="en-US" sz="2000" dirty="0" smtClean="0">
                <a:solidFill>
                  <a:srgbClr val="FF0000"/>
                </a:solidFill>
              </a:rPr>
              <a:t>of the same </a:t>
            </a:r>
          </a:p>
          <a:p>
            <a:r>
              <a:rPr lang="en-US" sz="2000" dirty="0" smtClean="0">
                <a:solidFill>
                  <a:srgbClr val="FF0000"/>
                </a:solidFill>
              </a:rPr>
              <a:t>slice</a:t>
            </a:r>
          </a:p>
        </p:txBody>
      </p:sp>
      <p:sp>
        <p:nvSpPr>
          <p:cNvPr id="6" name="Slide Number Placeholder 5"/>
          <p:cNvSpPr>
            <a:spLocks noGrp="1"/>
          </p:cNvSpPr>
          <p:nvPr>
            <p:ph type="sldNum" sz="quarter" idx="12"/>
          </p:nvPr>
        </p:nvSpPr>
        <p:spPr/>
        <p:txBody>
          <a:bodyPr/>
          <a:lstStyle/>
          <a:p>
            <a:fld id="{DEA3D1D5-4FB0-4ACB-AEE5-692ADCD3E724}"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p:txBody>
          <a:bodyPr/>
          <a:lstStyle/>
          <a:p>
            <a:pPr eaLnBrk="1" hangingPunct="1"/>
            <a:r>
              <a:rPr lang="en-US" smtClean="0"/>
              <a:t>Magnetic Resonance Imaging</a:t>
            </a:r>
          </a:p>
        </p:txBody>
      </p:sp>
      <p:graphicFrame>
        <p:nvGraphicFramePr>
          <p:cNvPr id="16386" name="Object 3"/>
          <p:cNvGraphicFramePr>
            <a:graphicFrameLocks/>
          </p:cNvGraphicFramePr>
          <p:nvPr/>
        </p:nvGraphicFramePr>
        <p:xfrm>
          <a:off x="304800" y="3581400"/>
          <a:ext cx="8382000" cy="2247900"/>
        </p:xfrm>
        <a:graphic>
          <a:graphicData uri="http://schemas.openxmlformats.org/presentationml/2006/ole">
            <mc:AlternateContent xmlns:mc="http://schemas.openxmlformats.org/markup-compatibility/2006">
              <mc:Choice xmlns:v="urn:schemas-microsoft-com:vml" Requires="v">
                <p:oleObj spid="_x0000_s31754" name="MS Org Chart" r:id="rId4" imgW="7441920" imgH="1606320" progId="OrgPlusWOPX.4">
                  <p:embed followColorScheme="full"/>
                </p:oleObj>
              </mc:Choice>
              <mc:Fallback>
                <p:oleObj name="MS Org Chart" r:id="rId4" imgW="7441920" imgH="1606320" progId="OrgPlusWOPX.4">
                  <p:embed followColorScheme="full"/>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3581400"/>
                        <a:ext cx="8382000" cy="224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388" name="Rectangle 4"/>
          <p:cNvSpPr>
            <a:spLocks noChangeArrowheads="1"/>
          </p:cNvSpPr>
          <p:nvPr/>
        </p:nvSpPr>
        <p:spPr bwMode="auto">
          <a:xfrm>
            <a:off x="442913" y="2198688"/>
            <a:ext cx="8582286" cy="1601080"/>
          </a:xfrm>
          <a:prstGeom prst="rect">
            <a:avLst/>
          </a:prstGeom>
          <a:noFill/>
          <a:ln w="9525">
            <a:noFill/>
            <a:miter lim="800000"/>
            <a:headEnd/>
            <a:tailEnd/>
          </a:ln>
        </p:spPr>
        <p:txBody>
          <a:bodyPr wrap="none" lIns="92075" tIns="46038" rIns="92075" bIns="46038">
            <a:spAutoFit/>
          </a:bodyPr>
          <a:lstStyle/>
          <a:p>
            <a:pPr eaLnBrk="0" hangingPunct="0"/>
            <a:r>
              <a:rPr lang="en-US" sz="2000" b="1" dirty="0">
                <a:solidFill>
                  <a:schemeClr val="tx2"/>
                </a:solidFill>
              </a:rPr>
              <a:t>Basic Principle:  The electromagnetic induction based </a:t>
            </a:r>
            <a:r>
              <a:rPr lang="en-US" sz="2000" b="1" dirty="0" err="1">
                <a:solidFill>
                  <a:schemeClr val="tx2"/>
                </a:solidFill>
              </a:rPr>
              <a:t>rf</a:t>
            </a:r>
            <a:r>
              <a:rPr lang="en-US" sz="2000" b="1" dirty="0">
                <a:solidFill>
                  <a:schemeClr val="tx2"/>
                </a:solidFill>
              </a:rPr>
              <a:t> signals are collected</a:t>
            </a:r>
          </a:p>
          <a:p>
            <a:pPr eaLnBrk="0" hangingPunct="0"/>
            <a:r>
              <a:rPr lang="en-US" sz="2000" b="1" dirty="0">
                <a:solidFill>
                  <a:schemeClr val="tx2"/>
                </a:solidFill>
              </a:rPr>
              <a:t>through nuclear magnetic resonance from the excited nuclei with magnetic</a:t>
            </a:r>
          </a:p>
          <a:p>
            <a:pPr eaLnBrk="0" hangingPunct="0"/>
            <a:r>
              <a:rPr lang="en-US" sz="2000" b="1" dirty="0">
                <a:solidFill>
                  <a:schemeClr val="tx2"/>
                </a:solidFill>
              </a:rPr>
              <a:t>moment and angular momentum present in the body.  Most common is proton</a:t>
            </a:r>
          </a:p>
          <a:p>
            <a:pPr eaLnBrk="0" hangingPunct="0"/>
            <a:r>
              <a:rPr lang="en-US" sz="2000" b="1" dirty="0">
                <a:solidFill>
                  <a:schemeClr val="tx2"/>
                </a:solidFill>
              </a:rPr>
              <a:t>density imaging.</a:t>
            </a:r>
          </a:p>
          <a:p>
            <a:pPr eaLnBrk="0" hangingPunct="0"/>
            <a:endParaRPr lang="en-US" sz="1800" b="1" dirty="0">
              <a:solidFill>
                <a:schemeClr val="tx2"/>
              </a:solidFill>
              <a:latin typeface="Book Antiqua" pitchFamily="18" charset="0"/>
            </a:endParaRPr>
          </a:p>
        </p:txBody>
      </p:sp>
      <p:sp>
        <p:nvSpPr>
          <p:cNvPr id="5" name="Slide Number Placeholder 4"/>
          <p:cNvSpPr>
            <a:spLocks noGrp="1"/>
          </p:cNvSpPr>
          <p:nvPr>
            <p:ph type="sldNum" sz="quarter" idx="12"/>
          </p:nvPr>
        </p:nvSpPr>
        <p:spPr/>
        <p:txBody>
          <a:bodyPr/>
          <a:lstStyle/>
          <a:p>
            <a:fld id="{DEA3D1D5-4FB0-4ACB-AEE5-692ADCD3E724}" type="slidenum">
              <a:rPr lang="en-US" smtClean="0"/>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MRI Scanner</a:t>
            </a:r>
            <a:endParaRPr lang="en-US" dirty="0"/>
          </a:p>
        </p:txBody>
      </p:sp>
      <p:sp>
        <p:nvSpPr>
          <p:cNvPr id="3" name="Slide Number Placeholder 2"/>
          <p:cNvSpPr>
            <a:spLocks noGrp="1"/>
          </p:cNvSpPr>
          <p:nvPr>
            <p:ph type="sldNum" sz="quarter" idx="12"/>
          </p:nvPr>
        </p:nvSpPr>
        <p:spPr/>
        <p:txBody>
          <a:bodyPr/>
          <a:lstStyle/>
          <a:p>
            <a:fld id="{DEA3D1D5-4FB0-4ACB-AEE5-692ADCD3E724}" type="slidenum">
              <a:rPr lang="en-US" smtClean="0"/>
              <a:pPr/>
              <a:t>15</a:t>
            </a:fld>
            <a:endParaRPr lang="en-US"/>
          </a:p>
        </p:txBody>
      </p:sp>
      <p:pic>
        <p:nvPicPr>
          <p:cNvPr id="92162" name="Picture 2"/>
          <p:cNvPicPr>
            <a:picLocks noChangeAspect="1" noChangeArrowheads="1"/>
          </p:cNvPicPr>
          <p:nvPr/>
        </p:nvPicPr>
        <p:blipFill>
          <a:blip r:embed="rId2" cstate="print"/>
          <a:srcRect/>
          <a:stretch>
            <a:fillRect/>
          </a:stretch>
        </p:blipFill>
        <p:spPr bwMode="auto">
          <a:xfrm>
            <a:off x="2514600" y="2057400"/>
            <a:ext cx="3714750" cy="2857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ChangeArrowheads="1"/>
          </p:cNvSpPr>
          <p:nvPr>
            <p:ph type="title"/>
          </p:nvPr>
        </p:nvSpPr>
        <p:spPr/>
        <p:txBody>
          <a:bodyPr/>
          <a:lstStyle/>
          <a:p>
            <a:pPr eaLnBrk="1" hangingPunct="1"/>
            <a:r>
              <a:rPr lang="en-US" dirty="0" smtClean="0"/>
              <a:t>3-D Brain Imaging</a:t>
            </a:r>
          </a:p>
        </p:txBody>
      </p:sp>
      <p:sp>
        <p:nvSpPr>
          <p:cNvPr id="4" name="Slide Number Placeholder 3"/>
          <p:cNvSpPr>
            <a:spLocks noGrp="1"/>
          </p:cNvSpPr>
          <p:nvPr>
            <p:ph type="sldNum" sz="quarter" idx="12"/>
          </p:nvPr>
        </p:nvSpPr>
        <p:spPr/>
        <p:txBody>
          <a:bodyPr/>
          <a:lstStyle/>
          <a:p>
            <a:fld id="{DEA3D1D5-4FB0-4ACB-AEE5-692ADCD3E724}" type="slidenum">
              <a:rPr lang="en-US" smtClean="0"/>
              <a:pPr/>
              <a:t>16</a:t>
            </a:fld>
            <a:endParaRPr lang="en-US"/>
          </a:p>
        </p:txBody>
      </p:sp>
      <p:pic>
        <p:nvPicPr>
          <p:cNvPr id="32771" name="Picture 3"/>
          <p:cNvPicPr>
            <a:picLocks noChangeAspect="1" noChangeArrowheads="1"/>
          </p:cNvPicPr>
          <p:nvPr/>
        </p:nvPicPr>
        <p:blipFill>
          <a:blip r:embed="rId3" cstate="print"/>
          <a:srcRect l="28125" t="32813" r="27500" b="39843"/>
          <a:stretch>
            <a:fillRect/>
          </a:stretch>
        </p:blipFill>
        <p:spPr bwMode="auto">
          <a:xfrm>
            <a:off x="1676400" y="1981200"/>
            <a:ext cx="5410200" cy="2667000"/>
          </a:xfrm>
          <a:prstGeom prst="rect">
            <a:avLst/>
          </a:prstGeom>
          <a:noFill/>
          <a:ln w="9525">
            <a:noFill/>
            <a:miter lim="800000"/>
            <a:headEnd/>
            <a:tailEnd/>
          </a:ln>
        </p:spPr>
      </p:pic>
      <p:sp>
        <p:nvSpPr>
          <p:cNvPr id="6" name="TextBox 5"/>
          <p:cNvSpPr txBox="1"/>
          <p:nvPr/>
        </p:nvSpPr>
        <p:spPr>
          <a:xfrm>
            <a:off x="228600" y="6324600"/>
            <a:ext cx="7679153" cy="369332"/>
          </a:xfrm>
          <a:prstGeom prst="rect">
            <a:avLst/>
          </a:prstGeom>
          <a:noFill/>
        </p:spPr>
        <p:txBody>
          <a:bodyPr wrap="none" rtlCol="0">
            <a:spAutoFit/>
          </a:bodyPr>
          <a:lstStyle/>
          <a:p>
            <a:r>
              <a:rPr lang="en-US" dirty="0" smtClean="0"/>
              <a:t>http://www.med.wayne.edu/diagradiology/anatomy_modules/brain/brain.html</a:t>
            </a:r>
            <a:endParaRPr lang="en-US" dirty="0"/>
          </a:p>
        </p:txBody>
      </p:sp>
      <p:sp>
        <p:nvSpPr>
          <p:cNvPr id="2" name="TextBox 1"/>
          <p:cNvSpPr txBox="1"/>
          <p:nvPr/>
        </p:nvSpPr>
        <p:spPr>
          <a:xfrm>
            <a:off x="1847239" y="4945380"/>
            <a:ext cx="1007648" cy="369332"/>
          </a:xfrm>
          <a:prstGeom prst="rect">
            <a:avLst/>
          </a:prstGeom>
          <a:noFill/>
        </p:spPr>
        <p:txBody>
          <a:bodyPr wrap="none" rtlCol="0">
            <a:spAutoFit/>
          </a:bodyPr>
          <a:lstStyle/>
          <a:p>
            <a:r>
              <a:rPr lang="en-US" dirty="0">
                <a:solidFill>
                  <a:srgbClr val="3333FF"/>
                </a:solidFill>
              </a:rPr>
              <a:t>l</a:t>
            </a:r>
            <a:r>
              <a:rPr lang="en-US" dirty="0" smtClean="0">
                <a:solidFill>
                  <a:srgbClr val="3333FF"/>
                </a:solidFill>
              </a:rPr>
              <a:t>eft-right</a:t>
            </a:r>
            <a:endParaRPr lang="en-US" dirty="0">
              <a:solidFill>
                <a:srgbClr val="3333FF"/>
              </a:solidFill>
            </a:endParaRPr>
          </a:p>
        </p:txBody>
      </p:sp>
      <p:sp>
        <p:nvSpPr>
          <p:cNvPr id="7" name="TextBox 6"/>
          <p:cNvSpPr txBox="1"/>
          <p:nvPr/>
        </p:nvSpPr>
        <p:spPr>
          <a:xfrm>
            <a:off x="5791200" y="4922996"/>
            <a:ext cx="1155060" cy="369332"/>
          </a:xfrm>
          <a:prstGeom prst="rect">
            <a:avLst/>
          </a:prstGeom>
          <a:noFill/>
        </p:spPr>
        <p:txBody>
          <a:bodyPr wrap="none" rtlCol="0">
            <a:spAutoFit/>
          </a:bodyPr>
          <a:lstStyle/>
          <a:p>
            <a:r>
              <a:rPr lang="en-US" dirty="0">
                <a:solidFill>
                  <a:srgbClr val="00B050"/>
                </a:solidFill>
              </a:rPr>
              <a:t>f</a:t>
            </a:r>
            <a:r>
              <a:rPr lang="en-US" dirty="0" smtClean="0">
                <a:solidFill>
                  <a:srgbClr val="00B050"/>
                </a:solidFill>
              </a:rPr>
              <a:t>ront-back</a:t>
            </a:r>
            <a:endParaRPr lang="en-US" dirty="0">
              <a:solidFill>
                <a:srgbClr val="00B050"/>
              </a:solidFill>
            </a:endParaRPr>
          </a:p>
        </p:txBody>
      </p:sp>
      <p:sp>
        <p:nvSpPr>
          <p:cNvPr id="8" name="TextBox 7"/>
          <p:cNvSpPr txBox="1"/>
          <p:nvPr/>
        </p:nvSpPr>
        <p:spPr>
          <a:xfrm>
            <a:off x="3745621" y="4945380"/>
            <a:ext cx="1271758" cy="369332"/>
          </a:xfrm>
          <a:prstGeom prst="rect">
            <a:avLst/>
          </a:prstGeom>
          <a:noFill/>
        </p:spPr>
        <p:txBody>
          <a:bodyPr wrap="none" rtlCol="0">
            <a:spAutoFit/>
          </a:bodyPr>
          <a:lstStyle/>
          <a:p>
            <a:r>
              <a:rPr lang="en-US" dirty="0">
                <a:solidFill>
                  <a:srgbClr val="FF0000"/>
                </a:solidFill>
              </a:rPr>
              <a:t>t</a:t>
            </a:r>
            <a:r>
              <a:rPr lang="en-US" dirty="0" smtClean="0">
                <a:solidFill>
                  <a:srgbClr val="FF0000"/>
                </a:solidFill>
              </a:rPr>
              <a:t>op-bottom</a:t>
            </a:r>
            <a:endParaRPr lang="en-US" dirty="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5313" name="Rectangle 2"/>
          <p:cNvSpPr>
            <a:spLocks noGrp="1" noChangeArrowheads="1"/>
          </p:cNvSpPr>
          <p:nvPr>
            <p:ph type="title"/>
          </p:nvPr>
        </p:nvSpPr>
        <p:spPr/>
        <p:txBody>
          <a:bodyPr/>
          <a:lstStyle/>
          <a:p>
            <a:pPr eaLnBrk="1" hangingPunct="1"/>
            <a:r>
              <a:rPr lang="en-US" dirty="0" smtClean="0"/>
              <a:t>Kinds of MR Images</a:t>
            </a:r>
          </a:p>
        </p:txBody>
      </p:sp>
      <p:pic>
        <p:nvPicPr>
          <p:cNvPr id="525314" name="Picture 3" descr="MR PD Brain S-32"/>
          <p:cNvPicPr>
            <a:picLocks noChangeAspect="1" noChangeArrowheads="1"/>
          </p:cNvPicPr>
          <p:nvPr/>
        </p:nvPicPr>
        <p:blipFill>
          <a:blip r:embed="rId3" cstate="print"/>
          <a:srcRect/>
          <a:stretch>
            <a:fillRect/>
          </a:stretch>
        </p:blipFill>
        <p:spPr bwMode="auto">
          <a:xfrm>
            <a:off x="6096000" y="2667000"/>
            <a:ext cx="2590800" cy="2590800"/>
          </a:xfrm>
          <a:prstGeom prst="rect">
            <a:avLst/>
          </a:prstGeom>
          <a:noFill/>
          <a:ln w="9525">
            <a:noFill/>
            <a:miter lim="800000"/>
            <a:headEnd/>
            <a:tailEnd/>
          </a:ln>
        </p:spPr>
      </p:pic>
      <p:pic>
        <p:nvPicPr>
          <p:cNvPr id="525315" name="Picture 4" descr="MR T1 Brain S-32"/>
          <p:cNvPicPr>
            <a:picLocks noChangeAspect="1" noChangeArrowheads="1"/>
          </p:cNvPicPr>
          <p:nvPr/>
        </p:nvPicPr>
        <p:blipFill>
          <a:blip r:embed="rId4" cstate="print"/>
          <a:srcRect/>
          <a:stretch>
            <a:fillRect/>
          </a:stretch>
        </p:blipFill>
        <p:spPr bwMode="auto">
          <a:xfrm>
            <a:off x="381000" y="2667000"/>
            <a:ext cx="2590800" cy="2590800"/>
          </a:xfrm>
          <a:prstGeom prst="rect">
            <a:avLst/>
          </a:prstGeom>
          <a:noFill/>
          <a:ln w="9525">
            <a:noFill/>
            <a:miter lim="800000"/>
            <a:headEnd/>
            <a:tailEnd/>
          </a:ln>
        </p:spPr>
      </p:pic>
      <p:pic>
        <p:nvPicPr>
          <p:cNvPr id="525316" name="Picture 5" descr="MR T2 Brain S-32"/>
          <p:cNvPicPr>
            <a:picLocks noChangeAspect="1" noChangeArrowheads="1"/>
          </p:cNvPicPr>
          <p:nvPr/>
        </p:nvPicPr>
        <p:blipFill>
          <a:blip r:embed="rId5" cstate="print"/>
          <a:srcRect/>
          <a:stretch>
            <a:fillRect/>
          </a:stretch>
        </p:blipFill>
        <p:spPr bwMode="auto">
          <a:xfrm>
            <a:off x="3200400" y="2667000"/>
            <a:ext cx="2590800" cy="2590800"/>
          </a:xfrm>
          <a:prstGeom prst="rect">
            <a:avLst/>
          </a:prstGeom>
          <a:noFill/>
          <a:ln w="9525">
            <a:noFill/>
            <a:miter lim="800000"/>
            <a:headEnd/>
            <a:tailEnd/>
          </a:ln>
        </p:spPr>
      </p:pic>
      <p:sp>
        <p:nvSpPr>
          <p:cNvPr id="525317" name="Text Box 6"/>
          <p:cNvSpPr txBox="1">
            <a:spLocks noChangeArrowheads="1"/>
          </p:cNvSpPr>
          <p:nvPr/>
        </p:nvSpPr>
        <p:spPr bwMode="auto">
          <a:xfrm>
            <a:off x="838200" y="5486400"/>
            <a:ext cx="1516063" cy="396875"/>
          </a:xfrm>
          <a:prstGeom prst="rect">
            <a:avLst/>
          </a:prstGeom>
          <a:noFill/>
          <a:ln w="9525">
            <a:noFill/>
            <a:miter lim="800000"/>
            <a:headEnd/>
            <a:tailEnd/>
          </a:ln>
        </p:spPr>
        <p:txBody>
          <a:bodyPr wrap="none">
            <a:spAutoFit/>
          </a:bodyPr>
          <a:lstStyle/>
          <a:p>
            <a:pPr eaLnBrk="0" hangingPunct="0"/>
            <a:r>
              <a:rPr lang="en-US" sz="2000">
                <a:latin typeface="Times New Roman" pitchFamily="18" charset="0"/>
              </a:rPr>
              <a:t>T1 Weighted</a:t>
            </a:r>
          </a:p>
        </p:txBody>
      </p:sp>
      <p:sp>
        <p:nvSpPr>
          <p:cNvPr id="525318" name="Text Box 7"/>
          <p:cNvSpPr txBox="1">
            <a:spLocks noChangeArrowheads="1"/>
          </p:cNvSpPr>
          <p:nvPr/>
        </p:nvSpPr>
        <p:spPr bwMode="auto">
          <a:xfrm>
            <a:off x="6324600" y="5410200"/>
            <a:ext cx="2198688" cy="396875"/>
          </a:xfrm>
          <a:prstGeom prst="rect">
            <a:avLst/>
          </a:prstGeom>
          <a:noFill/>
          <a:ln w="9525">
            <a:noFill/>
            <a:miter lim="800000"/>
            <a:headEnd/>
            <a:tailEnd/>
          </a:ln>
        </p:spPr>
        <p:txBody>
          <a:bodyPr wrap="none">
            <a:spAutoFit/>
          </a:bodyPr>
          <a:lstStyle/>
          <a:p>
            <a:pPr eaLnBrk="0" hangingPunct="0"/>
            <a:r>
              <a:rPr lang="en-US" sz="2000">
                <a:latin typeface="Times New Roman" pitchFamily="18" charset="0"/>
              </a:rPr>
              <a:t>Spin Density Image</a:t>
            </a:r>
          </a:p>
        </p:txBody>
      </p:sp>
      <p:sp>
        <p:nvSpPr>
          <p:cNvPr id="525319" name="Text Box 8"/>
          <p:cNvSpPr txBox="1">
            <a:spLocks noChangeArrowheads="1"/>
          </p:cNvSpPr>
          <p:nvPr/>
        </p:nvSpPr>
        <p:spPr bwMode="auto">
          <a:xfrm>
            <a:off x="3657600" y="5410200"/>
            <a:ext cx="1516063" cy="396875"/>
          </a:xfrm>
          <a:prstGeom prst="rect">
            <a:avLst/>
          </a:prstGeom>
          <a:noFill/>
          <a:ln w="9525">
            <a:noFill/>
            <a:miter lim="800000"/>
            <a:headEnd/>
            <a:tailEnd/>
          </a:ln>
        </p:spPr>
        <p:txBody>
          <a:bodyPr wrap="none">
            <a:spAutoFit/>
          </a:bodyPr>
          <a:lstStyle/>
          <a:p>
            <a:pPr eaLnBrk="0" hangingPunct="0"/>
            <a:r>
              <a:rPr lang="en-US" sz="2000">
                <a:latin typeface="Times New Roman" pitchFamily="18" charset="0"/>
              </a:rPr>
              <a:t>T2 Weighted</a:t>
            </a:r>
          </a:p>
        </p:txBody>
      </p:sp>
      <p:sp>
        <p:nvSpPr>
          <p:cNvPr id="9" name="Slide Number Placeholder 8"/>
          <p:cNvSpPr>
            <a:spLocks noGrp="1"/>
          </p:cNvSpPr>
          <p:nvPr>
            <p:ph type="sldNum" sz="quarter" idx="12"/>
          </p:nvPr>
        </p:nvSpPr>
        <p:spPr/>
        <p:txBody>
          <a:bodyPr/>
          <a:lstStyle/>
          <a:p>
            <a:fld id="{DEA3D1D5-4FB0-4ACB-AEE5-692ADCD3E724}"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6577" name="Rectangle 2"/>
          <p:cNvSpPr>
            <a:spLocks noGrp="1" noChangeArrowheads="1"/>
          </p:cNvSpPr>
          <p:nvPr>
            <p:ph type="title"/>
          </p:nvPr>
        </p:nvSpPr>
        <p:spPr/>
        <p:txBody>
          <a:bodyPr/>
          <a:lstStyle/>
          <a:p>
            <a:pPr eaLnBrk="1" hangingPunct="1"/>
            <a:r>
              <a:rPr lang="en-US" dirty="0" smtClean="0"/>
              <a:t>MRI Advantage</a:t>
            </a:r>
          </a:p>
        </p:txBody>
      </p:sp>
      <p:sp>
        <p:nvSpPr>
          <p:cNvPr id="536578" name="Rectangle 3"/>
          <p:cNvSpPr>
            <a:spLocks noChangeArrowheads="1"/>
          </p:cNvSpPr>
          <p:nvPr/>
        </p:nvSpPr>
        <p:spPr bwMode="auto">
          <a:xfrm>
            <a:off x="381000" y="1524000"/>
            <a:ext cx="8293100" cy="5029200"/>
          </a:xfrm>
          <a:prstGeom prst="rect">
            <a:avLst/>
          </a:prstGeom>
          <a:noFill/>
          <a:ln w="9525">
            <a:noFill/>
            <a:miter lim="800000"/>
            <a:headEnd/>
            <a:tailEnd/>
          </a:ln>
        </p:spPr>
        <p:txBody>
          <a:bodyPr lIns="92075" tIns="46038" rIns="92075" bIns="46038"/>
          <a:lstStyle/>
          <a:p>
            <a:pPr marL="342900" indent="-342900">
              <a:spcBef>
                <a:spcPct val="20000"/>
              </a:spcBef>
              <a:buClr>
                <a:schemeClr val="folHlink"/>
              </a:buClr>
              <a:buSzPct val="60000"/>
              <a:buFont typeface="Wingdings" pitchFamily="2" charset="2"/>
              <a:buChar char="n"/>
            </a:pPr>
            <a:r>
              <a:rPr lang="en-US" sz="2000" dirty="0"/>
              <a:t>The most important advantage of the MRI is its ability to provide unprecedented </a:t>
            </a:r>
            <a:r>
              <a:rPr lang="en-US" sz="2000" dirty="0">
                <a:solidFill>
                  <a:srgbClr val="FF0000"/>
                </a:solidFill>
              </a:rPr>
              <a:t>contrasts</a:t>
            </a:r>
            <a:r>
              <a:rPr lang="en-US" sz="2000" dirty="0"/>
              <a:t> between various organs and tissues and the three-dimensional nature of imaging methods</a:t>
            </a:r>
            <a:r>
              <a:rPr lang="en-US" sz="2000" dirty="0" smtClean="0"/>
              <a:t>.</a:t>
            </a:r>
          </a:p>
          <a:p>
            <a:pPr marL="342900" indent="-342900">
              <a:spcBef>
                <a:spcPct val="20000"/>
              </a:spcBef>
              <a:buClr>
                <a:schemeClr val="folHlink"/>
              </a:buClr>
              <a:buSzPct val="60000"/>
            </a:pPr>
            <a:r>
              <a:rPr lang="en-US" sz="2000" dirty="0" smtClean="0"/>
              <a:t> </a:t>
            </a:r>
            <a:endParaRPr lang="en-US" sz="2000" dirty="0"/>
          </a:p>
          <a:p>
            <a:pPr marL="342900" indent="-342900">
              <a:spcBef>
                <a:spcPct val="20000"/>
              </a:spcBef>
              <a:buClr>
                <a:schemeClr val="folHlink"/>
              </a:buClr>
              <a:buSzPct val="60000"/>
              <a:buFont typeface="Wingdings" pitchFamily="2" charset="2"/>
              <a:buChar char="n"/>
            </a:pPr>
            <a:r>
              <a:rPr lang="en-US" sz="2000" dirty="0"/>
              <a:t>Selective 3-D imaging is provided by appropriate selection of gradient fields and phase encoding methods</a:t>
            </a:r>
            <a:r>
              <a:rPr lang="en-US" sz="2000" dirty="0" smtClean="0"/>
              <a:t>.</a:t>
            </a:r>
          </a:p>
          <a:p>
            <a:pPr marL="342900" indent="-342900">
              <a:spcBef>
                <a:spcPct val="20000"/>
              </a:spcBef>
              <a:buClr>
                <a:schemeClr val="folHlink"/>
              </a:buClr>
              <a:buSzPct val="60000"/>
              <a:buFont typeface="Wingdings" pitchFamily="2" charset="2"/>
              <a:buChar char="n"/>
            </a:pPr>
            <a:endParaRPr lang="en-US" sz="2000" dirty="0"/>
          </a:p>
          <a:p>
            <a:pPr marL="342900" indent="-342900">
              <a:spcBef>
                <a:spcPct val="20000"/>
              </a:spcBef>
              <a:buClr>
                <a:schemeClr val="folHlink"/>
              </a:buClr>
              <a:buSzPct val="60000"/>
              <a:buFont typeface="Wingdings" pitchFamily="2" charset="2"/>
              <a:buChar char="n"/>
            </a:pPr>
            <a:r>
              <a:rPr lang="en-US" sz="2000" dirty="0"/>
              <a:t>A variety of contrast images can be created by different combinations of weighting of T1, T2 and echo </a:t>
            </a:r>
            <a:r>
              <a:rPr lang="en-US" sz="2000" dirty="0" smtClean="0"/>
              <a:t>images</a:t>
            </a:r>
          </a:p>
          <a:p>
            <a:pPr marL="342900" indent="-342900">
              <a:spcBef>
                <a:spcPct val="20000"/>
              </a:spcBef>
              <a:buClr>
                <a:schemeClr val="folHlink"/>
              </a:buClr>
              <a:buSzPct val="60000"/>
              <a:buFont typeface="Wingdings" pitchFamily="2" charset="2"/>
              <a:buChar char="n"/>
            </a:pPr>
            <a:endParaRPr lang="en-US" sz="2000" dirty="0"/>
          </a:p>
          <a:p>
            <a:pPr marL="342900" indent="-342900">
              <a:spcBef>
                <a:spcPct val="20000"/>
              </a:spcBef>
              <a:buClr>
                <a:schemeClr val="folHlink"/>
              </a:buClr>
              <a:buSzPct val="60000"/>
              <a:buFont typeface="Wingdings" pitchFamily="2" charset="2"/>
              <a:buChar char="n"/>
            </a:pPr>
            <a:r>
              <a:rPr lang="en-US" sz="2000" dirty="0"/>
              <a:t>MR spectroscopy provides a great potential for meaningful tissue characterization</a:t>
            </a:r>
            <a:r>
              <a:rPr lang="en-US" sz="2000" dirty="0" smtClean="0"/>
              <a:t>.</a:t>
            </a:r>
          </a:p>
          <a:p>
            <a:pPr marL="342900" indent="-342900">
              <a:spcBef>
                <a:spcPct val="20000"/>
              </a:spcBef>
              <a:buClr>
                <a:schemeClr val="folHlink"/>
              </a:buClr>
              <a:buSzPct val="60000"/>
              <a:buFont typeface="Wingdings" pitchFamily="2" charset="2"/>
              <a:buChar char="n"/>
            </a:pPr>
            <a:endParaRPr lang="en-US" sz="2000" dirty="0"/>
          </a:p>
          <a:p>
            <a:pPr marL="342900" indent="-342900">
              <a:spcBef>
                <a:spcPct val="20000"/>
              </a:spcBef>
              <a:buClr>
                <a:schemeClr val="folHlink"/>
              </a:buClr>
              <a:buSzPct val="60000"/>
              <a:buFont typeface="Wingdings" pitchFamily="2" charset="2"/>
              <a:buChar char="n"/>
            </a:pPr>
            <a:r>
              <a:rPr lang="en-US" sz="2000" dirty="0">
                <a:solidFill>
                  <a:srgbClr val="FF0000"/>
                </a:solidFill>
              </a:rPr>
              <a:t>Functional MRI holds great promise for the future.</a:t>
            </a:r>
          </a:p>
        </p:txBody>
      </p:sp>
      <p:sp>
        <p:nvSpPr>
          <p:cNvPr id="4" name="Slide Number Placeholder 3"/>
          <p:cNvSpPr>
            <a:spLocks noGrp="1"/>
          </p:cNvSpPr>
          <p:nvPr>
            <p:ph type="sldNum" sz="quarter" idx="12"/>
          </p:nvPr>
        </p:nvSpPr>
        <p:spPr/>
        <p:txBody>
          <a:bodyPr/>
          <a:lstStyle/>
          <a:p>
            <a:fld id="{DEA3D1D5-4FB0-4ACB-AEE5-692ADCD3E724}"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8625" name="Rectangle 2"/>
          <p:cNvSpPr>
            <a:spLocks noGrp="1" noChangeArrowheads="1"/>
          </p:cNvSpPr>
          <p:nvPr>
            <p:ph type="title"/>
          </p:nvPr>
        </p:nvSpPr>
        <p:spPr>
          <a:xfrm>
            <a:off x="457200" y="152400"/>
            <a:ext cx="8229600" cy="1143000"/>
          </a:xfrm>
        </p:spPr>
        <p:txBody>
          <a:bodyPr/>
          <a:lstStyle/>
          <a:p>
            <a:pPr eaLnBrk="1" hangingPunct="1"/>
            <a:r>
              <a:rPr lang="en-US" dirty="0" smtClean="0"/>
              <a:t>MR Angiography</a:t>
            </a:r>
          </a:p>
        </p:txBody>
      </p:sp>
      <p:pic>
        <p:nvPicPr>
          <p:cNvPr id="43011" name="MR Angiogram.mpeg">
            <a:hlinkClick r:id="" action="ppaction://media"/>
          </p:cNvPr>
          <p:cNvPicPr>
            <a:picLocks noRot="1" noChangeAspect="1" noChangeArrowheads="1"/>
          </p:cNvPicPr>
          <p:nvPr>
            <a:videoFile r:link="rId1"/>
          </p:nvPr>
        </p:nvPicPr>
        <p:blipFill>
          <a:blip r:embed="rId4" cstate="print"/>
          <a:srcRect/>
          <a:stretch>
            <a:fillRect/>
          </a:stretch>
        </p:blipFill>
        <p:spPr bwMode="auto">
          <a:xfrm>
            <a:off x="2133600" y="1828800"/>
            <a:ext cx="4876800" cy="4767263"/>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DEA3D1D5-4FB0-4ACB-AEE5-692ADCD3E724}" type="slidenum">
              <a:rPr lang="en-US" smtClean="0"/>
              <a:pPr/>
              <a:t>19</a:t>
            </a:fld>
            <a:endParaRPr lang="en-US"/>
          </a:p>
        </p:txBody>
      </p:sp>
      <p:sp>
        <p:nvSpPr>
          <p:cNvPr id="5" name="TextBox 4"/>
          <p:cNvSpPr txBox="1"/>
          <p:nvPr/>
        </p:nvSpPr>
        <p:spPr>
          <a:xfrm>
            <a:off x="1143000" y="1066800"/>
            <a:ext cx="7577780" cy="646331"/>
          </a:xfrm>
          <a:prstGeom prst="rect">
            <a:avLst/>
          </a:prstGeom>
          <a:noFill/>
        </p:spPr>
        <p:txBody>
          <a:bodyPr wrap="none" rtlCol="0">
            <a:spAutoFit/>
          </a:bodyPr>
          <a:lstStyle/>
          <a:p>
            <a:r>
              <a:rPr lang="en-US" dirty="0" smtClean="0"/>
              <a:t>Used to visualize the inside, or </a:t>
            </a:r>
            <a:r>
              <a:rPr lang="en-US" dirty="0" smtClean="0">
                <a:hlinkClick r:id="rId5" tooltip="Lumen (anatomy)"/>
              </a:rPr>
              <a:t>lumen</a:t>
            </a:r>
            <a:r>
              <a:rPr lang="en-US" dirty="0" smtClean="0"/>
              <a:t>, of blood vessels and organs of the body, </a:t>
            </a:r>
          </a:p>
          <a:p>
            <a:r>
              <a:rPr lang="en-US" dirty="0" smtClean="0"/>
              <a:t>with particular interest in the </a:t>
            </a:r>
            <a:r>
              <a:rPr lang="en-US" dirty="0" smtClean="0">
                <a:hlinkClick r:id="rId6" tooltip="Artery"/>
              </a:rPr>
              <a:t>arteries</a:t>
            </a:r>
            <a:r>
              <a:rPr lang="en-US" dirty="0" smtClean="0"/>
              <a:t>, </a:t>
            </a:r>
            <a:r>
              <a:rPr lang="en-US" dirty="0" smtClean="0">
                <a:hlinkClick r:id="rId7" tooltip="Vein"/>
              </a:rPr>
              <a:t>veins</a:t>
            </a:r>
            <a:r>
              <a:rPr lang="en-US" dirty="0" smtClean="0"/>
              <a:t> and the </a:t>
            </a:r>
            <a:r>
              <a:rPr lang="en-US" dirty="0" smtClean="0">
                <a:hlinkClick r:id="rId8" tooltip="Heart chamber"/>
              </a:rPr>
              <a:t>heart chambers</a:t>
            </a:r>
            <a:r>
              <a:rPr lang="en-US" dirty="0" smtClean="0"/>
              <a:t>.</a:t>
            </a:r>
            <a:endParaRPr lang="en-US" dirty="0"/>
          </a:p>
        </p:txBody>
      </p:sp>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43011"/>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3011"/>
                                        </p:tgtEl>
                                      </p:cBhvr>
                                    </p:cmd>
                                  </p:childTnLst>
                                </p:cTn>
                              </p:par>
                            </p:childTnLst>
                          </p:cTn>
                        </p:par>
                      </p:childTnLst>
                    </p:cTn>
                  </p:par>
                </p:childTnLst>
              </p:cTn>
              <p:nextCondLst>
                <p:cond evt="onClick" delay="0">
                  <p:tgtEl>
                    <p:spTgt spid="43011"/>
                  </p:tgtEl>
                </p:cond>
              </p:nextCondLst>
            </p:seq>
            <p:video>
              <p:cMediaNode>
                <p:cTn id="7" fill="remove" display="0">
                  <p:stCondLst>
                    <p:cond delay="indefinite"/>
                  </p:stCondLst>
                  <p:endCondLst>
                    <p:cond evt="onNext" delay="0">
                      <p:tgtEl>
                        <p:sldTgt/>
                      </p:tgtEl>
                    </p:cond>
                    <p:cond evt="onPrev" delay="0">
                      <p:tgtEl>
                        <p:sldTgt/>
                      </p:tgtEl>
                    </p:cond>
                  </p:endCondLst>
                </p:cTn>
                <p:tgtEl>
                  <p:spTgt spid="43011"/>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Texts</a:t>
            </a:r>
            <a:endParaRPr lang="en-US" dirty="0"/>
          </a:p>
        </p:txBody>
      </p:sp>
      <p:sp>
        <p:nvSpPr>
          <p:cNvPr id="3" name="Slide Number Placeholder 2"/>
          <p:cNvSpPr>
            <a:spLocks noGrp="1"/>
          </p:cNvSpPr>
          <p:nvPr>
            <p:ph type="sldNum" sz="quarter" idx="12"/>
          </p:nvPr>
        </p:nvSpPr>
        <p:spPr/>
        <p:txBody>
          <a:bodyPr/>
          <a:lstStyle/>
          <a:p>
            <a:fld id="{DEA3D1D5-4FB0-4ACB-AEE5-692ADCD3E724}" type="slidenum">
              <a:rPr lang="en-US" smtClean="0"/>
              <a:pPr/>
              <a:t>2</a:t>
            </a:fld>
            <a:endParaRPr lang="en-US"/>
          </a:p>
        </p:txBody>
      </p:sp>
      <p:sp>
        <p:nvSpPr>
          <p:cNvPr id="4" name="TextBox 3"/>
          <p:cNvSpPr txBox="1"/>
          <p:nvPr/>
        </p:nvSpPr>
        <p:spPr>
          <a:xfrm>
            <a:off x="533400" y="1676400"/>
            <a:ext cx="8744060" cy="2677656"/>
          </a:xfrm>
          <a:prstGeom prst="rect">
            <a:avLst/>
          </a:prstGeom>
          <a:noFill/>
        </p:spPr>
        <p:txBody>
          <a:bodyPr wrap="none" rtlCol="0">
            <a:spAutoFit/>
          </a:bodyPr>
          <a:lstStyle/>
          <a:p>
            <a:pPr>
              <a:buFont typeface="Arial" pitchFamily="34" charset="0"/>
              <a:buChar char="•"/>
            </a:pPr>
            <a:r>
              <a:rPr lang="en-US" sz="2400" dirty="0" smtClean="0"/>
              <a:t>  Shapiro and Stockman, Computer Vision, Prentice-Hall, 2001. </a:t>
            </a:r>
          </a:p>
          <a:p>
            <a:r>
              <a:rPr lang="en-US" sz="2400" dirty="0" smtClean="0"/>
              <a:t>   Original chapters available at </a:t>
            </a:r>
          </a:p>
          <a:p>
            <a:r>
              <a:rPr lang="en-US" sz="2400" dirty="0" smtClean="0"/>
              <a:t>    </a:t>
            </a:r>
            <a:r>
              <a:rPr lang="en-US" dirty="0" smtClean="0">
                <a:hlinkClick r:id="rId2"/>
              </a:rPr>
              <a:t>http://www.cs.washington.edu/education/courses/cse576/99sp/book.html</a:t>
            </a:r>
            <a:endParaRPr lang="en-US" dirty="0" smtClean="0"/>
          </a:p>
          <a:p>
            <a:endParaRPr lang="en-US" sz="2400" dirty="0" smtClean="0"/>
          </a:p>
          <a:p>
            <a:pPr>
              <a:buFont typeface="Arial" pitchFamily="34" charset="0"/>
              <a:buChar char="•"/>
            </a:pPr>
            <a:r>
              <a:rPr lang="en-US" sz="2400" dirty="0" smtClean="0"/>
              <a:t> </a:t>
            </a:r>
            <a:r>
              <a:rPr lang="en-US" sz="2400" dirty="0" err="1" smtClean="0"/>
              <a:t>Dhawan</a:t>
            </a:r>
            <a:r>
              <a:rPr lang="en-US" sz="2400" dirty="0" smtClean="0"/>
              <a:t>, Medical Image Analysis, Second Edition, IEEE Press, </a:t>
            </a:r>
            <a:r>
              <a:rPr lang="en-US" sz="2400" dirty="0" smtClean="0"/>
              <a:t>2011. </a:t>
            </a:r>
            <a:endParaRPr lang="en-US" sz="2400" dirty="0" smtClean="0"/>
          </a:p>
          <a:p>
            <a:r>
              <a:rPr lang="en-US" sz="2400" dirty="0" smtClean="0"/>
              <a:t>   </a:t>
            </a:r>
            <a:r>
              <a:rPr lang="en-US" sz="2400" dirty="0" smtClean="0"/>
              <a:t>You can access this book through UW Libraries on a UW computer</a:t>
            </a:r>
          </a:p>
          <a:p>
            <a:r>
              <a:rPr lang="en-US" sz="2400" dirty="0"/>
              <a:t> </a:t>
            </a:r>
            <a:r>
              <a:rPr lang="en-US" sz="2400" dirty="0" smtClean="0"/>
              <a:t>   or using your UW </a:t>
            </a:r>
            <a:r>
              <a:rPr lang="en-US" sz="2400" dirty="0" err="1" smtClean="0"/>
              <a:t>Netid</a:t>
            </a:r>
            <a:r>
              <a:rPr lang="en-US" sz="2400" dirty="0" smtClean="0"/>
              <a:t>.</a:t>
            </a:r>
            <a:endParaRPr lang="en-US" sz="2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3745" name="Rectangle 2"/>
          <p:cNvSpPr>
            <a:spLocks noGrp="1" noChangeArrowheads="1"/>
          </p:cNvSpPr>
          <p:nvPr>
            <p:ph type="title"/>
          </p:nvPr>
        </p:nvSpPr>
        <p:spPr/>
        <p:txBody>
          <a:bodyPr/>
          <a:lstStyle/>
          <a:p>
            <a:pPr eaLnBrk="1" hangingPunct="1"/>
            <a:r>
              <a:rPr lang="en-US" smtClean="0"/>
              <a:t>SPECT</a:t>
            </a:r>
          </a:p>
        </p:txBody>
      </p:sp>
      <p:sp>
        <p:nvSpPr>
          <p:cNvPr id="543746" name="Rectangle 3"/>
          <p:cNvSpPr>
            <a:spLocks noChangeArrowheads="1"/>
          </p:cNvSpPr>
          <p:nvPr/>
        </p:nvSpPr>
        <p:spPr bwMode="auto">
          <a:xfrm>
            <a:off x="330200" y="2006600"/>
            <a:ext cx="8293100" cy="4292600"/>
          </a:xfrm>
          <a:prstGeom prst="rect">
            <a:avLst/>
          </a:prstGeom>
          <a:noFill/>
          <a:ln w="9525">
            <a:noFill/>
            <a:miter lim="800000"/>
            <a:headEnd/>
            <a:tailEnd/>
          </a:ln>
        </p:spPr>
        <p:txBody>
          <a:bodyPr lIns="92075" tIns="46038" rIns="92075" bIns="46038"/>
          <a:lstStyle/>
          <a:p>
            <a:pPr marL="342900" indent="-342900">
              <a:spcBef>
                <a:spcPct val="20000"/>
              </a:spcBef>
              <a:buClr>
                <a:schemeClr val="folHlink"/>
              </a:buClr>
              <a:buSzPct val="60000"/>
              <a:buFont typeface="Wingdings" pitchFamily="2" charset="2"/>
              <a:buChar char="n"/>
            </a:pPr>
            <a:r>
              <a:rPr lang="en-US" sz="2400" dirty="0"/>
              <a:t>Radioactive materials are administered into the body and are selectively taken up in a manner designed to indicate a specific metabolism or disease. </a:t>
            </a:r>
            <a:endParaRPr lang="en-US" sz="2400" dirty="0" smtClean="0"/>
          </a:p>
          <a:p>
            <a:pPr marL="342900" indent="-342900">
              <a:spcBef>
                <a:spcPct val="20000"/>
              </a:spcBef>
              <a:buClr>
                <a:schemeClr val="folHlink"/>
              </a:buClr>
              <a:buSzPct val="60000"/>
              <a:buFont typeface="Wingdings" pitchFamily="2" charset="2"/>
              <a:buChar char="n"/>
            </a:pPr>
            <a:endParaRPr lang="en-US" sz="2400" dirty="0" smtClean="0"/>
          </a:p>
          <a:p>
            <a:pPr marL="342900" indent="-342900">
              <a:spcBef>
                <a:spcPct val="20000"/>
              </a:spcBef>
              <a:buClr>
                <a:schemeClr val="folHlink"/>
              </a:buClr>
              <a:buSzPct val="60000"/>
              <a:buFont typeface="Wingdings" pitchFamily="2" charset="2"/>
              <a:buChar char="n"/>
            </a:pPr>
            <a:r>
              <a:rPr lang="en-US" sz="2400" dirty="0" smtClean="0"/>
              <a:t>In </a:t>
            </a:r>
            <a:r>
              <a:rPr lang="en-US" sz="2400" dirty="0"/>
              <a:t>SPECT imaging, gamma rays are emitted from these materials absorbed by the tissue or body, which then becomes a radioactive source.  External detectors are used to reconstruct images of the radioactive source.</a:t>
            </a:r>
          </a:p>
        </p:txBody>
      </p:sp>
      <p:sp>
        <p:nvSpPr>
          <p:cNvPr id="4" name="Slide Number Placeholder 3"/>
          <p:cNvSpPr>
            <a:spLocks noGrp="1"/>
          </p:cNvSpPr>
          <p:nvPr>
            <p:ph type="sldNum" sz="quarter" idx="12"/>
          </p:nvPr>
        </p:nvSpPr>
        <p:spPr/>
        <p:txBody>
          <a:bodyPr/>
          <a:lstStyle/>
          <a:p>
            <a:fld id="{DEA3D1D5-4FB0-4ACB-AEE5-692ADCD3E724}" type="slidenum">
              <a:rPr lang="en-US" smtClean="0"/>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ChangeArrowheads="1"/>
          </p:cNvSpPr>
          <p:nvPr>
            <p:ph type="title"/>
          </p:nvPr>
        </p:nvSpPr>
        <p:spPr/>
        <p:txBody>
          <a:bodyPr/>
          <a:lstStyle/>
          <a:p>
            <a:pPr eaLnBrk="1" hangingPunct="1"/>
            <a:r>
              <a:rPr lang="en-US" baseline="30000" smtClean="0"/>
              <a:t>99m</a:t>
            </a:r>
            <a:r>
              <a:rPr lang="en-US" smtClean="0"/>
              <a:t>T</a:t>
            </a:r>
            <a:r>
              <a:rPr lang="en-US" baseline="-25000" smtClean="0"/>
              <a:t>c</a:t>
            </a:r>
            <a:r>
              <a:rPr lang="en-US" smtClean="0"/>
              <a:t> (140 keV) SPECT Image</a:t>
            </a:r>
            <a:endParaRPr lang="en-US" baseline="30000" smtClean="0"/>
          </a:p>
        </p:txBody>
      </p:sp>
      <p:graphicFrame>
        <p:nvGraphicFramePr>
          <p:cNvPr id="32770" name="Object 3"/>
          <p:cNvGraphicFramePr>
            <a:graphicFrameLocks noChangeAspect="1"/>
          </p:cNvGraphicFramePr>
          <p:nvPr/>
        </p:nvGraphicFramePr>
        <p:xfrm>
          <a:off x="3048000" y="2590800"/>
          <a:ext cx="3162300" cy="3162300"/>
        </p:xfrm>
        <a:graphic>
          <a:graphicData uri="http://schemas.openxmlformats.org/presentationml/2006/ole">
            <mc:AlternateContent xmlns:mc="http://schemas.openxmlformats.org/markup-compatibility/2006">
              <mc:Choice xmlns:v="urn:schemas-microsoft-com:vml" Requires="v">
                <p:oleObj spid="_x0000_s33801" name="Image" r:id="rId4" imgW="3161905" imgH="3161905" progId="">
                  <p:embed/>
                </p:oleObj>
              </mc:Choice>
              <mc:Fallback>
                <p:oleObj name="Image" r:id="rId4" imgW="3161905" imgH="3161905"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0" y="2590800"/>
                        <a:ext cx="3162300" cy="316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Slide Number Placeholder 3"/>
          <p:cNvSpPr>
            <a:spLocks noGrp="1"/>
          </p:cNvSpPr>
          <p:nvPr>
            <p:ph type="sldNum" sz="quarter" idx="12"/>
          </p:nvPr>
        </p:nvSpPr>
        <p:spPr/>
        <p:txBody>
          <a:bodyPr/>
          <a:lstStyle/>
          <a:p>
            <a:fld id="{DEA3D1D5-4FB0-4ACB-AEE5-692ADCD3E724}" type="slidenum">
              <a:rPr lang="en-US" smtClean="0"/>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913" name="Rectangle 2"/>
          <p:cNvSpPr>
            <a:spLocks noGrp="1" noChangeArrowheads="1"/>
          </p:cNvSpPr>
          <p:nvPr>
            <p:ph type="title"/>
          </p:nvPr>
        </p:nvSpPr>
        <p:spPr/>
        <p:txBody>
          <a:bodyPr/>
          <a:lstStyle/>
          <a:p>
            <a:pPr eaLnBrk="1" hangingPunct="1"/>
            <a:r>
              <a:rPr lang="en-US" dirty="0" smtClean="0"/>
              <a:t>PET</a:t>
            </a:r>
          </a:p>
        </p:txBody>
      </p:sp>
      <p:sp>
        <p:nvSpPr>
          <p:cNvPr id="550914" name="Rectangle 5"/>
          <p:cNvSpPr>
            <a:spLocks noChangeArrowheads="1"/>
          </p:cNvSpPr>
          <p:nvPr/>
        </p:nvSpPr>
        <p:spPr bwMode="auto">
          <a:xfrm>
            <a:off x="359410" y="1451928"/>
            <a:ext cx="8293100" cy="4292600"/>
          </a:xfrm>
          <a:prstGeom prst="rect">
            <a:avLst/>
          </a:prstGeom>
          <a:noFill/>
          <a:ln w="9525">
            <a:noFill/>
            <a:miter lim="800000"/>
            <a:headEnd/>
            <a:tailEnd/>
          </a:ln>
        </p:spPr>
        <p:txBody>
          <a:bodyPr lIns="92075" tIns="46038" rIns="92075" bIns="46038"/>
          <a:lstStyle/>
          <a:p>
            <a:pPr marL="342900" indent="-342900">
              <a:spcBef>
                <a:spcPct val="20000"/>
              </a:spcBef>
              <a:buClr>
                <a:schemeClr val="folHlink"/>
              </a:buClr>
              <a:buSzPct val="60000"/>
              <a:buFont typeface="Wingdings" pitchFamily="2" charset="2"/>
              <a:buChar char="n"/>
            </a:pPr>
            <a:r>
              <a:rPr lang="en-US" sz="2400" dirty="0"/>
              <a:t>In PET imaging, the radioactive pharmaceuticals which decay by </a:t>
            </a:r>
            <a:r>
              <a:rPr lang="en-US" sz="2400" dirty="0">
                <a:solidFill>
                  <a:srgbClr val="FF0000"/>
                </a:solidFill>
              </a:rPr>
              <a:t>emitting positrons </a:t>
            </a:r>
            <a:r>
              <a:rPr lang="en-US" sz="2400" dirty="0"/>
              <a:t>are administered in the body.  </a:t>
            </a:r>
            <a:endParaRPr lang="en-US" sz="2400" dirty="0" smtClean="0"/>
          </a:p>
          <a:p>
            <a:pPr marL="342900" indent="-342900">
              <a:spcBef>
                <a:spcPct val="20000"/>
              </a:spcBef>
              <a:buClr>
                <a:schemeClr val="folHlink"/>
              </a:buClr>
              <a:buSzPct val="60000"/>
              <a:buFont typeface="Wingdings" pitchFamily="2" charset="2"/>
              <a:buChar char="n"/>
            </a:pPr>
            <a:endParaRPr lang="en-US" sz="2400" dirty="0" smtClean="0"/>
          </a:p>
          <a:p>
            <a:pPr marL="342900" indent="-342900">
              <a:spcBef>
                <a:spcPct val="20000"/>
              </a:spcBef>
              <a:buClr>
                <a:schemeClr val="folHlink"/>
              </a:buClr>
              <a:buSzPct val="60000"/>
              <a:buFont typeface="Wingdings" pitchFamily="2" charset="2"/>
              <a:buChar char="n"/>
            </a:pPr>
            <a:r>
              <a:rPr lang="en-US" sz="2400" dirty="0" smtClean="0"/>
              <a:t>When </a:t>
            </a:r>
            <a:r>
              <a:rPr lang="en-US" sz="2400" dirty="0"/>
              <a:t>these radioactive materials are taken up by the body, positrons are emitted which, after losing some energy through kinetic motion, annihilates with the free electrons of the biomaterial within the body. </a:t>
            </a:r>
            <a:endParaRPr lang="en-US" sz="2400" dirty="0" smtClean="0"/>
          </a:p>
          <a:p>
            <a:pPr>
              <a:spcBef>
                <a:spcPct val="20000"/>
              </a:spcBef>
              <a:buClr>
                <a:schemeClr val="folHlink"/>
              </a:buClr>
              <a:buSzPct val="60000"/>
            </a:pPr>
            <a:endParaRPr lang="en-US" sz="2400" dirty="0" smtClean="0"/>
          </a:p>
          <a:p>
            <a:pPr marL="342900" indent="-342900">
              <a:spcBef>
                <a:spcPct val="20000"/>
              </a:spcBef>
              <a:buClr>
                <a:schemeClr val="folHlink"/>
              </a:buClr>
              <a:buSzPct val="60000"/>
              <a:buFont typeface="Wingdings" pitchFamily="2" charset="2"/>
              <a:buChar char="n"/>
            </a:pPr>
            <a:r>
              <a:rPr lang="en-US" sz="2400" dirty="0" smtClean="0"/>
              <a:t>The </a:t>
            </a:r>
            <a:r>
              <a:rPr lang="en-US" sz="2400" dirty="0"/>
              <a:t>annihilation results in the emission of two photons, which travel in almost opposite directions and escape from the body to be detected by external detectors.  This is called the </a:t>
            </a:r>
            <a:r>
              <a:rPr lang="en-US" sz="2400" dirty="0">
                <a:solidFill>
                  <a:srgbClr val="FF0000"/>
                </a:solidFill>
              </a:rPr>
              <a:t>coincidence detection</a:t>
            </a:r>
            <a:r>
              <a:rPr lang="en-US" sz="2400" dirty="0" smtClean="0"/>
              <a:t>.</a:t>
            </a:r>
          </a:p>
          <a:p>
            <a:pPr marL="342900" indent="-342900">
              <a:spcBef>
                <a:spcPct val="20000"/>
              </a:spcBef>
              <a:buClr>
                <a:schemeClr val="folHlink"/>
              </a:buClr>
              <a:buSzPct val="60000"/>
              <a:buFont typeface="Wingdings" pitchFamily="2" charset="2"/>
              <a:buChar char="n"/>
            </a:pPr>
            <a:endParaRPr lang="en-US" sz="2400" b="1" dirty="0">
              <a:latin typeface="Arial" charset="0"/>
            </a:endParaRPr>
          </a:p>
        </p:txBody>
      </p:sp>
      <p:sp>
        <p:nvSpPr>
          <p:cNvPr id="4" name="Slide Number Placeholder 3"/>
          <p:cNvSpPr>
            <a:spLocks noGrp="1"/>
          </p:cNvSpPr>
          <p:nvPr>
            <p:ph type="sldNum" sz="quarter" idx="12"/>
          </p:nvPr>
        </p:nvSpPr>
        <p:spPr/>
        <p:txBody>
          <a:bodyPr/>
          <a:lstStyle/>
          <a:p>
            <a:fld id="{DEA3D1D5-4FB0-4ACB-AEE5-692ADCD3E724}" type="slidenum">
              <a:rPr lang="en-US" smtClean="0"/>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913" name="Rectangle 2"/>
          <p:cNvSpPr>
            <a:spLocks noGrp="1" noChangeArrowheads="1"/>
          </p:cNvSpPr>
          <p:nvPr>
            <p:ph type="title"/>
          </p:nvPr>
        </p:nvSpPr>
        <p:spPr/>
        <p:txBody>
          <a:bodyPr/>
          <a:lstStyle/>
          <a:p>
            <a:pPr eaLnBrk="1" hangingPunct="1"/>
            <a:r>
              <a:rPr lang="en-US" dirty="0" smtClean="0"/>
              <a:t>PET</a:t>
            </a:r>
          </a:p>
        </p:txBody>
      </p:sp>
      <p:sp>
        <p:nvSpPr>
          <p:cNvPr id="550914" name="Rectangle 5"/>
          <p:cNvSpPr>
            <a:spLocks noChangeArrowheads="1"/>
          </p:cNvSpPr>
          <p:nvPr/>
        </p:nvSpPr>
        <p:spPr bwMode="auto">
          <a:xfrm>
            <a:off x="330200" y="2006600"/>
            <a:ext cx="8293100" cy="4292600"/>
          </a:xfrm>
          <a:prstGeom prst="rect">
            <a:avLst/>
          </a:prstGeom>
          <a:noFill/>
          <a:ln w="9525">
            <a:noFill/>
            <a:miter lim="800000"/>
            <a:headEnd/>
            <a:tailEnd/>
          </a:ln>
        </p:spPr>
        <p:txBody>
          <a:bodyPr lIns="92075" tIns="46038" rIns="92075" bIns="46038"/>
          <a:lstStyle/>
          <a:p>
            <a:pPr>
              <a:spcBef>
                <a:spcPct val="20000"/>
              </a:spcBef>
              <a:buClr>
                <a:schemeClr val="folHlink"/>
              </a:buClr>
              <a:buSzPct val="60000"/>
            </a:pPr>
            <a:endParaRPr lang="en-US" sz="1800" b="1" dirty="0">
              <a:latin typeface="Arial" charset="0"/>
            </a:endParaRPr>
          </a:p>
          <a:p>
            <a:pPr marL="342900" indent="-342900">
              <a:spcBef>
                <a:spcPct val="20000"/>
              </a:spcBef>
              <a:buClr>
                <a:schemeClr val="folHlink"/>
              </a:buClr>
              <a:buSzPct val="60000"/>
              <a:buFont typeface="Wingdings" pitchFamily="2" charset="2"/>
              <a:buChar char="n"/>
            </a:pPr>
            <a:r>
              <a:rPr lang="en-US" sz="2400" dirty="0"/>
              <a:t>In PET, </a:t>
            </a:r>
            <a:r>
              <a:rPr lang="en-US" sz="2400" dirty="0">
                <a:solidFill>
                  <a:srgbClr val="FF0000"/>
                </a:solidFill>
              </a:rPr>
              <a:t>images</a:t>
            </a:r>
            <a:r>
              <a:rPr lang="en-US" sz="2400" dirty="0"/>
              <a:t> are reconstructed from the coincidence detection to </a:t>
            </a:r>
            <a:r>
              <a:rPr lang="en-US" sz="2400" dirty="0">
                <a:solidFill>
                  <a:srgbClr val="FF0000"/>
                </a:solidFill>
              </a:rPr>
              <a:t>represent the distribution of the emission of photons within the body</a:t>
            </a:r>
            <a:r>
              <a:rPr lang="en-US" sz="2400" dirty="0"/>
              <a:t>. </a:t>
            </a:r>
            <a:endParaRPr lang="en-US" sz="2400" dirty="0" smtClean="0"/>
          </a:p>
          <a:p>
            <a:pPr marL="342900" indent="-342900">
              <a:spcBef>
                <a:spcPct val="20000"/>
              </a:spcBef>
              <a:buClr>
                <a:schemeClr val="folHlink"/>
              </a:buClr>
              <a:buSzPct val="60000"/>
              <a:buFont typeface="Wingdings" pitchFamily="2" charset="2"/>
              <a:buChar char="n"/>
            </a:pPr>
            <a:endParaRPr lang="en-US" sz="2400" dirty="0"/>
          </a:p>
          <a:p>
            <a:pPr marL="342900" indent="-342900">
              <a:spcBef>
                <a:spcPct val="20000"/>
              </a:spcBef>
              <a:buClr>
                <a:schemeClr val="folHlink"/>
              </a:buClr>
              <a:buSzPct val="60000"/>
              <a:buFont typeface="Wingdings" pitchFamily="2" charset="2"/>
              <a:buChar char="n"/>
            </a:pPr>
            <a:r>
              <a:rPr lang="en-US" sz="2400" dirty="0" smtClean="0"/>
              <a:t> </a:t>
            </a:r>
            <a:r>
              <a:rPr lang="en-US" sz="2400" dirty="0"/>
              <a:t>Since the emission of photons is very close to the emission of positron, the reconstructed images are considered the representation of the radioactivity source or tracer.</a:t>
            </a:r>
          </a:p>
        </p:txBody>
      </p:sp>
      <p:sp>
        <p:nvSpPr>
          <p:cNvPr id="4" name="Slide Number Placeholder 3"/>
          <p:cNvSpPr>
            <a:spLocks noGrp="1"/>
          </p:cNvSpPr>
          <p:nvPr>
            <p:ph type="sldNum" sz="quarter" idx="12"/>
          </p:nvPr>
        </p:nvSpPr>
        <p:spPr/>
        <p:txBody>
          <a:bodyPr/>
          <a:lstStyle/>
          <a:p>
            <a:fld id="{DEA3D1D5-4FB0-4ACB-AEE5-692ADCD3E724}" type="slidenum">
              <a:rPr lang="en-US" smtClean="0"/>
              <a:pPr/>
              <a:t>23</a:t>
            </a:fld>
            <a:endParaRPr lang="en-US"/>
          </a:p>
        </p:txBody>
      </p:sp>
    </p:spTree>
    <p:extLst>
      <p:ext uri="{BB962C8B-B14F-4D97-AF65-F5344CB8AC3E}">
        <p14:creationId xmlns:p14="http://schemas.microsoft.com/office/powerpoint/2010/main" val="32408748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7057" name="Rectangle 2"/>
          <p:cNvSpPr>
            <a:spLocks noGrp="1" noChangeArrowheads="1"/>
          </p:cNvSpPr>
          <p:nvPr>
            <p:ph type="title"/>
          </p:nvPr>
        </p:nvSpPr>
        <p:spPr/>
        <p:txBody>
          <a:bodyPr/>
          <a:lstStyle/>
          <a:p>
            <a:pPr eaLnBrk="1" hangingPunct="1"/>
            <a:r>
              <a:rPr lang="en-US" smtClean="0"/>
              <a:t>FDG PET Imaging</a:t>
            </a:r>
          </a:p>
        </p:txBody>
      </p:sp>
      <p:pic>
        <p:nvPicPr>
          <p:cNvPr id="557058" name="Picture 3" descr="brain_epilepsy_FDG%09%09%2B"/>
          <p:cNvPicPr>
            <a:picLocks noChangeAspect="1" noChangeArrowheads="1"/>
          </p:cNvPicPr>
          <p:nvPr/>
        </p:nvPicPr>
        <p:blipFill>
          <a:blip r:embed="rId3" cstate="print"/>
          <a:srcRect/>
          <a:stretch>
            <a:fillRect/>
          </a:stretch>
        </p:blipFill>
        <p:spPr bwMode="auto">
          <a:xfrm>
            <a:off x="914400" y="2362200"/>
            <a:ext cx="7315200" cy="36576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DEA3D1D5-4FB0-4ACB-AEE5-692ADCD3E724}" type="slidenum">
              <a:rPr lang="en-US" smtClean="0"/>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ChangeArrowheads="1"/>
          </p:cNvSpPr>
          <p:nvPr>
            <p:ph type="title"/>
          </p:nvPr>
        </p:nvSpPr>
        <p:spPr/>
        <p:txBody>
          <a:bodyPr/>
          <a:lstStyle/>
          <a:p>
            <a:pPr eaLnBrk="1" hangingPunct="1"/>
            <a:r>
              <a:rPr lang="en-US" dirty="0" smtClean="0"/>
              <a:t>Ultrasound Imaging</a:t>
            </a:r>
          </a:p>
        </p:txBody>
      </p:sp>
      <p:graphicFrame>
        <p:nvGraphicFramePr>
          <p:cNvPr id="33794" name="Object 3"/>
          <p:cNvGraphicFramePr>
            <a:graphicFrameLocks/>
          </p:cNvGraphicFramePr>
          <p:nvPr/>
        </p:nvGraphicFramePr>
        <p:xfrm>
          <a:off x="2182813" y="3821113"/>
          <a:ext cx="4624387" cy="2449512"/>
        </p:xfrm>
        <a:graphic>
          <a:graphicData uri="http://schemas.openxmlformats.org/presentationml/2006/ole">
            <mc:AlternateContent xmlns:mc="http://schemas.openxmlformats.org/markup-compatibility/2006">
              <mc:Choice xmlns:v="urn:schemas-microsoft-com:vml" Requires="v">
                <p:oleObj spid="_x0000_s34827" name="MS Org Chart" r:id="rId4" imgW="4539960" imgH="2063520" progId="OrgPlusWOPX.4">
                  <p:embed followColorScheme="full"/>
                </p:oleObj>
              </mc:Choice>
              <mc:Fallback>
                <p:oleObj name="MS Org Chart" r:id="rId4" imgW="4539960" imgH="2063520" progId="OrgPlusWOPX.4">
                  <p:embed followColorScheme="full"/>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82813" y="3821113"/>
                        <a:ext cx="4624387" cy="2449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3796" name="Rectangle 4"/>
          <p:cNvSpPr>
            <a:spLocks noChangeArrowheads="1"/>
          </p:cNvSpPr>
          <p:nvPr/>
        </p:nvSpPr>
        <p:spPr bwMode="auto">
          <a:xfrm>
            <a:off x="457200" y="1440498"/>
            <a:ext cx="7826375" cy="2216633"/>
          </a:xfrm>
          <a:prstGeom prst="rect">
            <a:avLst/>
          </a:prstGeom>
          <a:noFill/>
          <a:ln w="9525">
            <a:noFill/>
            <a:miter lim="800000"/>
            <a:headEnd/>
            <a:tailEnd/>
          </a:ln>
        </p:spPr>
        <p:txBody>
          <a:bodyPr lIns="92075" tIns="46038" rIns="92075" bIns="46038">
            <a:spAutoFit/>
          </a:bodyPr>
          <a:lstStyle/>
          <a:p>
            <a:pPr eaLnBrk="0" hangingPunct="0"/>
            <a:r>
              <a:rPr lang="en-US" sz="2400" dirty="0">
                <a:solidFill>
                  <a:srgbClr val="FF0000"/>
                </a:solidFill>
              </a:rPr>
              <a:t>Basic Principle:  </a:t>
            </a:r>
            <a:r>
              <a:rPr lang="en-US" sz="2400" dirty="0"/>
              <a:t>Backscattered echo and Doppler shift principles are more commonly used with the interaction of sound waves with human tissue.  Sometimes the scattering information is complemented with transmission or attenuation related information such as velocity in the tissue.</a:t>
            </a:r>
          </a:p>
          <a:p>
            <a:pPr eaLnBrk="0" hangingPunct="0"/>
            <a:endParaRPr lang="en-US" sz="1800" b="1" dirty="0">
              <a:solidFill>
                <a:schemeClr val="tx2"/>
              </a:solidFill>
              <a:latin typeface="Book Antiqua" pitchFamily="18" charset="0"/>
            </a:endParaRPr>
          </a:p>
        </p:txBody>
      </p:sp>
      <p:sp>
        <p:nvSpPr>
          <p:cNvPr id="5" name="Slide Number Placeholder 4"/>
          <p:cNvSpPr>
            <a:spLocks noGrp="1"/>
          </p:cNvSpPr>
          <p:nvPr>
            <p:ph type="sldNum" sz="quarter" idx="12"/>
          </p:nvPr>
        </p:nvSpPr>
        <p:spPr/>
        <p:txBody>
          <a:bodyPr/>
          <a:lstStyle/>
          <a:p>
            <a:fld id="{DEA3D1D5-4FB0-4ACB-AEE5-692ADCD3E724}" type="slidenum">
              <a:rPr lang="en-US" smtClean="0"/>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4225" name="Rectangle 2"/>
          <p:cNvSpPr>
            <a:spLocks noGrp="1" noChangeArrowheads="1"/>
          </p:cNvSpPr>
          <p:nvPr>
            <p:ph type="title"/>
          </p:nvPr>
        </p:nvSpPr>
        <p:spPr>
          <a:xfrm>
            <a:off x="457200" y="76200"/>
            <a:ext cx="8229600" cy="1143000"/>
          </a:xfrm>
        </p:spPr>
        <p:txBody>
          <a:bodyPr/>
          <a:lstStyle/>
          <a:p>
            <a:pPr eaLnBrk="1" hangingPunct="1"/>
            <a:r>
              <a:rPr lang="en-US" dirty="0" smtClean="0"/>
              <a:t>Ultrasound Imaging</a:t>
            </a:r>
          </a:p>
        </p:txBody>
      </p:sp>
      <p:sp>
        <p:nvSpPr>
          <p:cNvPr id="564226" name="Rectangle 3"/>
          <p:cNvSpPr>
            <a:spLocks noChangeArrowheads="1"/>
          </p:cNvSpPr>
          <p:nvPr/>
        </p:nvSpPr>
        <p:spPr bwMode="auto">
          <a:xfrm>
            <a:off x="425450" y="1066800"/>
            <a:ext cx="8293100" cy="3606800"/>
          </a:xfrm>
          <a:prstGeom prst="rect">
            <a:avLst/>
          </a:prstGeom>
          <a:noFill/>
          <a:ln w="9525">
            <a:noFill/>
            <a:miter lim="800000"/>
            <a:headEnd/>
            <a:tailEnd/>
          </a:ln>
        </p:spPr>
        <p:txBody>
          <a:bodyPr lIns="92075" tIns="46038" rIns="92075" bIns="46038"/>
          <a:lstStyle/>
          <a:p>
            <a:pPr marL="342900" indent="-342900">
              <a:spcBef>
                <a:spcPct val="20000"/>
              </a:spcBef>
              <a:buClr>
                <a:schemeClr val="folHlink"/>
              </a:buClr>
              <a:buSzPct val="60000"/>
              <a:buFont typeface="Wingdings" pitchFamily="2" charset="2"/>
              <a:buChar char="n"/>
            </a:pPr>
            <a:r>
              <a:rPr lang="en-US" sz="2400" dirty="0">
                <a:latin typeface="+mj-lt"/>
              </a:rPr>
              <a:t>For thicker parts of the body such as abdominal imaging, </a:t>
            </a:r>
            <a:r>
              <a:rPr lang="en-US" sz="2400" dirty="0">
                <a:solidFill>
                  <a:srgbClr val="00B050"/>
                </a:solidFill>
                <a:latin typeface="+mj-lt"/>
              </a:rPr>
              <a:t>frequencies of about 1.0 to 3.0 MHz </a:t>
            </a:r>
            <a:r>
              <a:rPr lang="en-US" sz="2400" dirty="0">
                <a:latin typeface="+mj-lt"/>
              </a:rPr>
              <a:t>are used to provide reasonable attenuation</a:t>
            </a:r>
            <a:r>
              <a:rPr lang="en-US" sz="2400" dirty="0" smtClean="0">
                <a:latin typeface="+mj-lt"/>
              </a:rPr>
              <a:t>.</a:t>
            </a:r>
          </a:p>
          <a:p>
            <a:pPr marL="342900" indent="-342900">
              <a:spcBef>
                <a:spcPct val="20000"/>
              </a:spcBef>
              <a:buClr>
                <a:schemeClr val="folHlink"/>
              </a:buClr>
              <a:buSzPct val="60000"/>
              <a:buFont typeface="Wingdings" pitchFamily="2" charset="2"/>
              <a:buChar char="n"/>
            </a:pPr>
            <a:endParaRPr lang="en-US" sz="2400" dirty="0">
              <a:latin typeface="+mj-lt"/>
            </a:endParaRPr>
          </a:p>
          <a:p>
            <a:pPr marL="342900" indent="-342900">
              <a:spcBef>
                <a:spcPct val="20000"/>
              </a:spcBef>
              <a:buClr>
                <a:schemeClr val="folHlink"/>
              </a:buClr>
              <a:buSzPct val="60000"/>
              <a:buFont typeface="Wingdings" pitchFamily="2" charset="2"/>
              <a:buChar char="n"/>
            </a:pPr>
            <a:r>
              <a:rPr lang="en-US" sz="2400" dirty="0">
                <a:latin typeface="+mj-lt"/>
              </a:rPr>
              <a:t>Unlike X-rays, in ultrasound imaging, the images are </a:t>
            </a:r>
            <a:r>
              <a:rPr lang="en-US" sz="2400" dirty="0">
                <a:solidFill>
                  <a:srgbClr val="00B050"/>
                </a:solidFill>
                <a:latin typeface="+mj-lt"/>
              </a:rPr>
              <a:t>produced through the reflection or echo </a:t>
            </a:r>
            <a:r>
              <a:rPr lang="en-US" sz="2400" dirty="0">
                <a:latin typeface="+mj-lt"/>
              </a:rPr>
              <a:t>using the known velocity of propagation to calculate the depth</a:t>
            </a:r>
            <a:r>
              <a:rPr lang="en-US" sz="2400" dirty="0" smtClean="0">
                <a:latin typeface="+mj-lt"/>
              </a:rPr>
              <a:t>.</a:t>
            </a:r>
          </a:p>
          <a:p>
            <a:pPr marL="342900" indent="-342900">
              <a:spcBef>
                <a:spcPct val="20000"/>
              </a:spcBef>
              <a:buClr>
                <a:schemeClr val="folHlink"/>
              </a:buClr>
              <a:buSzPct val="60000"/>
              <a:buFont typeface="Wingdings" pitchFamily="2" charset="2"/>
              <a:buChar char="n"/>
            </a:pPr>
            <a:endParaRPr lang="en-US" sz="2400" dirty="0">
              <a:latin typeface="+mj-lt"/>
            </a:endParaRPr>
          </a:p>
          <a:p>
            <a:pPr marL="342900" indent="-342900">
              <a:spcBef>
                <a:spcPct val="20000"/>
              </a:spcBef>
              <a:buClr>
                <a:schemeClr val="folHlink"/>
              </a:buClr>
              <a:buSzPct val="60000"/>
              <a:buFont typeface="Wingdings" pitchFamily="2" charset="2"/>
              <a:buChar char="n"/>
            </a:pPr>
            <a:r>
              <a:rPr lang="en-US" sz="2400" dirty="0">
                <a:latin typeface="+mj-lt"/>
              </a:rPr>
              <a:t>In ultrasound imaging, </a:t>
            </a:r>
            <a:r>
              <a:rPr lang="en-US" sz="2400" dirty="0">
                <a:solidFill>
                  <a:srgbClr val="00B050"/>
                </a:solidFill>
                <a:latin typeface="+mj-lt"/>
              </a:rPr>
              <a:t>air causes excessive attenuation </a:t>
            </a:r>
            <a:r>
              <a:rPr lang="en-US" sz="2400" dirty="0">
                <a:latin typeface="+mj-lt"/>
              </a:rPr>
              <a:t>and therefore cannot be used to study some anatomical structures, such as lungs</a:t>
            </a:r>
            <a:r>
              <a:rPr lang="en-US" sz="2400" dirty="0" smtClean="0">
                <a:latin typeface="+mj-lt"/>
              </a:rPr>
              <a:t>.</a:t>
            </a:r>
          </a:p>
          <a:p>
            <a:pPr marL="342900" indent="-342900">
              <a:spcBef>
                <a:spcPct val="20000"/>
              </a:spcBef>
              <a:buClr>
                <a:schemeClr val="folHlink"/>
              </a:buClr>
              <a:buSzPct val="60000"/>
              <a:buFont typeface="Wingdings" pitchFamily="2" charset="2"/>
              <a:buChar char="n"/>
            </a:pPr>
            <a:endParaRPr lang="en-US" sz="2400" dirty="0">
              <a:latin typeface="+mj-lt"/>
            </a:endParaRPr>
          </a:p>
          <a:p>
            <a:pPr marL="342900" indent="-342900">
              <a:spcBef>
                <a:spcPct val="20000"/>
              </a:spcBef>
              <a:buClr>
                <a:schemeClr val="folHlink"/>
              </a:buClr>
              <a:buSzPct val="60000"/>
              <a:buFont typeface="Wingdings" pitchFamily="2" charset="2"/>
              <a:buChar char="n"/>
            </a:pPr>
            <a:r>
              <a:rPr lang="en-US" sz="2400" dirty="0">
                <a:latin typeface="+mj-lt"/>
              </a:rPr>
              <a:t>Ultrasound imaging operates close to the diffraction limit because of its larger wavelength compared to X-rays.</a:t>
            </a:r>
          </a:p>
        </p:txBody>
      </p:sp>
      <p:sp>
        <p:nvSpPr>
          <p:cNvPr id="4" name="Slide Number Placeholder 3"/>
          <p:cNvSpPr>
            <a:spLocks noGrp="1"/>
          </p:cNvSpPr>
          <p:nvPr>
            <p:ph type="sldNum" sz="quarter" idx="12"/>
          </p:nvPr>
        </p:nvSpPr>
        <p:spPr/>
        <p:txBody>
          <a:bodyPr/>
          <a:lstStyle/>
          <a:p>
            <a:fld id="{DEA3D1D5-4FB0-4ACB-AEE5-692ADCD3E724}" type="slidenum">
              <a:rPr lang="en-US" smtClean="0"/>
              <a:pPr/>
              <a:t>26</a:t>
            </a:fld>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273" name="Rectangle 2"/>
          <p:cNvSpPr>
            <a:spLocks noGrp="1" noChangeArrowheads="1"/>
          </p:cNvSpPr>
          <p:nvPr>
            <p:ph type="title"/>
          </p:nvPr>
        </p:nvSpPr>
        <p:spPr/>
        <p:txBody>
          <a:bodyPr/>
          <a:lstStyle/>
          <a:p>
            <a:pPr eaLnBrk="1" hangingPunct="1"/>
            <a:r>
              <a:rPr lang="en-US" smtClean="0"/>
              <a:t>Ultrasound Imaging</a:t>
            </a:r>
          </a:p>
        </p:txBody>
      </p:sp>
      <p:grpSp>
        <p:nvGrpSpPr>
          <p:cNvPr id="2" name="Group 3"/>
          <p:cNvGrpSpPr>
            <a:grpSpLocks/>
          </p:cNvGrpSpPr>
          <p:nvPr/>
        </p:nvGrpSpPr>
        <p:grpSpPr bwMode="auto">
          <a:xfrm>
            <a:off x="685800" y="2057400"/>
            <a:ext cx="7772400" cy="3962400"/>
            <a:chOff x="390" y="4545"/>
            <a:chExt cx="11400" cy="4800"/>
          </a:xfrm>
        </p:grpSpPr>
        <p:sp>
          <p:nvSpPr>
            <p:cNvPr id="566275" name="Rectangle 4"/>
            <p:cNvSpPr>
              <a:spLocks noChangeArrowheads="1"/>
            </p:cNvSpPr>
            <p:nvPr/>
          </p:nvSpPr>
          <p:spPr bwMode="auto">
            <a:xfrm>
              <a:off x="2175" y="6015"/>
              <a:ext cx="570" cy="1335"/>
            </a:xfrm>
            <a:prstGeom prst="rect">
              <a:avLst/>
            </a:prstGeom>
            <a:solidFill>
              <a:srgbClr val="FFFFFF"/>
            </a:solidFill>
            <a:ln w="9525">
              <a:solidFill>
                <a:srgbClr val="000000"/>
              </a:solidFill>
              <a:miter lim="800000"/>
              <a:headEnd/>
              <a:tailEnd/>
            </a:ln>
          </p:spPr>
          <p:txBody>
            <a:bodyPr/>
            <a:lstStyle/>
            <a:p>
              <a:endParaRPr lang="en-US"/>
            </a:p>
          </p:txBody>
        </p:sp>
        <p:sp>
          <p:nvSpPr>
            <p:cNvPr id="566276" name="Rectangle 5"/>
            <p:cNvSpPr>
              <a:spLocks noChangeArrowheads="1"/>
            </p:cNvSpPr>
            <p:nvPr/>
          </p:nvSpPr>
          <p:spPr bwMode="auto">
            <a:xfrm>
              <a:off x="2175" y="6750"/>
              <a:ext cx="570" cy="300"/>
            </a:xfrm>
            <a:prstGeom prst="rect">
              <a:avLst/>
            </a:prstGeom>
            <a:solidFill>
              <a:srgbClr val="333333"/>
            </a:solidFill>
            <a:ln w="9525">
              <a:solidFill>
                <a:srgbClr val="000000"/>
              </a:solidFill>
              <a:miter lim="800000"/>
              <a:headEnd/>
              <a:tailEnd/>
            </a:ln>
          </p:spPr>
          <p:txBody>
            <a:bodyPr/>
            <a:lstStyle/>
            <a:p>
              <a:endParaRPr lang="en-US"/>
            </a:p>
          </p:txBody>
        </p:sp>
        <p:sp>
          <p:nvSpPr>
            <p:cNvPr id="566277" name="Rectangle 6"/>
            <p:cNvSpPr>
              <a:spLocks noChangeArrowheads="1"/>
            </p:cNvSpPr>
            <p:nvPr/>
          </p:nvSpPr>
          <p:spPr bwMode="auto">
            <a:xfrm>
              <a:off x="2175" y="7050"/>
              <a:ext cx="570" cy="300"/>
            </a:xfrm>
            <a:prstGeom prst="rect">
              <a:avLst/>
            </a:prstGeom>
            <a:solidFill>
              <a:srgbClr val="808080"/>
            </a:solidFill>
            <a:ln w="9525">
              <a:solidFill>
                <a:srgbClr val="000000"/>
              </a:solidFill>
              <a:miter lim="800000"/>
              <a:headEnd/>
              <a:tailEnd/>
            </a:ln>
          </p:spPr>
          <p:txBody>
            <a:bodyPr/>
            <a:lstStyle/>
            <a:p>
              <a:endParaRPr lang="en-US"/>
            </a:p>
          </p:txBody>
        </p:sp>
        <p:sp>
          <p:nvSpPr>
            <p:cNvPr id="566278" name="Rectangle 7"/>
            <p:cNvSpPr>
              <a:spLocks noChangeArrowheads="1"/>
            </p:cNvSpPr>
            <p:nvPr/>
          </p:nvSpPr>
          <p:spPr bwMode="auto">
            <a:xfrm>
              <a:off x="2175" y="6450"/>
              <a:ext cx="570" cy="300"/>
            </a:xfrm>
            <a:prstGeom prst="rect">
              <a:avLst/>
            </a:prstGeom>
            <a:solidFill>
              <a:srgbClr val="C0C0C0"/>
            </a:solidFill>
            <a:ln w="9525">
              <a:solidFill>
                <a:srgbClr val="000000"/>
              </a:solidFill>
              <a:miter lim="800000"/>
              <a:headEnd/>
              <a:tailEnd/>
            </a:ln>
          </p:spPr>
          <p:txBody>
            <a:bodyPr/>
            <a:lstStyle/>
            <a:p>
              <a:endParaRPr lang="en-US"/>
            </a:p>
          </p:txBody>
        </p:sp>
        <p:sp>
          <p:nvSpPr>
            <p:cNvPr id="566279" name="Text Box 8"/>
            <p:cNvSpPr txBox="1">
              <a:spLocks noChangeArrowheads="1"/>
            </p:cNvSpPr>
            <p:nvPr/>
          </p:nvSpPr>
          <p:spPr bwMode="auto">
            <a:xfrm>
              <a:off x="405" y="7050"/>
              <a:ext cx="2070" cy="735"/>
            </a:xfrm>
            <a:prstGeom prst="rect">
              <a:avLst/>
            </a:prstGeom>
            <a:noFill/>
            <a:ln w="9525">
              <a:noFill/>
              <a:miter lim="800000"/>
              <a:headEnd/>
              <a:tailEnd/>
            </a:ln>
          </p:spPr>
          <p:txBody>
            <a:bodyPr/>
            <a:lstStyle/>
            <a:p>
              <a:pPr eaLnBrk="0" hangingPunct="0"/>
              <a:r>
                <a:rPr lang="en-US" sz="900">
                  <a:latin typeface="Times New Roman" pitchFamily="18" charset="0"/>
                </a:rPr>
                <a:t>Piezoelectric crystal</a:t>
              </a:r>
            </a:p>
          </p:txBody>
        </p:sp>
        <p:sp>
          <p:nvSpPr>
            <p:cNvPr id="566280" name="Text Box 9"/>
            <p:cNvSpPr txBox="1">
              <a:spLocks noChangeArrowheads="1"/>
            </p:cNvSpPr>
            <p:nvPr/>
          </p:nvSpPr>
          <p:spPr bwMode="auto">
            <a:xfrm>
              <a:off x="405" y="6300"/>
              <a:ext cx="1785" cy="735"/>
            </a:xfrm>
            <a:prstGeom prst="rect">
              <a:avLst/>
            </a:prstGeom>
            <a:noFill/>
            <a:ln w="9525">
              <a:noFill/>
              <a:miter lim="800000"/>
              <a:headEnd/>
              <a:tailEnd/>
            </a:ln>
          </p:spPr>
          <p:txBody>
            <a:bodyPr/>
            <a:lstStyle/>
            <a:p>
              <a:pPr eaLnBrk="0" hangingPunct="0"/>
              <a:r>
                <a:rPr lang="en-US" sz="900">
                  <a:latin typeface="Times New Roman" pitchFamily="18" charset="0"/>
                </a:rPr>
                <a:t>Acoustic absorbers</a:t>
              </a:r>
            </a:p>
          </p:txBody>
        </p:sp>
        <p:sp>
          <p:nvSpPr>
            <p:cNvPr id="566281" name="Text Box 10"/>
            <p:cNvSpPr txBox="1">
              <a:spLocks noChangeArrowheads="1"/>
            </p:cNvSpPr>
            <p:nvPr/>
          </p:nvSpPr>
          <p:spPr bwMode="auto">
            <a:xfrm>
              <a:off x="390" y="6690"/>
              <a:ext cx="1785" cy="735"/>
            </a:xfrm>
            <a:prstGeom prst="rect">
              <a:avLst/>
            </a:prstGeom>
            <a:noFill/>
            <a:ln w="9525">
              <a:noFill/>
              <a:miter lim="800000"/>
              <a:headEnd/>
              <a:tailEnd/>
            </a:ln>
          </p:spPr>
          <p:txBody>
            <a:bodyPr/>
            <a:lstStyle/>
            <a:p>
              <a:pPr eaLnBrk="0" hangingPunct="0"/>
              <a:r>
                <a:rPr lang="en-US" sz="900">
                  <a:latin typeface="Times New Roman" pitchFamily="18" charset="0"/>
                </a:rPr>
                <a:t>Blockers</a:t>
              </a:r>
            </a:p>
          </p:txBody>
        </p:sp>
        <p:sp>
          <p:nvSpPr>
            <p:cNvPr id="566282" name="AutoShape 11"/>
            <p:cNvSpPr>
              <a:spLocks noChangeArrowheads="1"/>
            </p:cNvSpPr>
            <p:nvPr/>
          </p:nvSpPr>
          <p:spPr bwMode="auto">
            <a:xfrm>
              <a:off x="1740" y="7935"/>
              <a:ext cx="1545" cy="675"/>
            </a:xfrm>
            <a:prstGeom prst="sun">
              <a:avLst>
                <a:gd name="adj" fmla="val 25000"/>
              </a:avLst>
            </a:prstGeom>
            <a:solidFill>
              <a:srgbClr val="FFFFFF"/>
            </a:solidFill>
            <a:ln w="9525">
              <a:miter lim="800000"/>
              <a:headEnd/>
              <a:tailEnd/>
            </a:ln>
            <a:scene3d>
              <a:camera prst="legacyObliqueBottomLeft"/>
              <a:lightRig rig="legacyFlat3" dir="t"/>
            </a:scene3d>
            <a:sp3d extrusionH="430200" prstMaterial="legacyMatte">
              <a:bevelT w="13500" h="13500" prst="angle"/>
              <a:bevelB w="13500" h="13500" prst="angle"/>
              <a:extrusionClr>
                <a:srgbClr val="FFFFFF"/>
              </a:extrusionClr>
            </a:sp3d>
          </p:spPr>
          <p:txBody>
            <a:bodyPr>
              <a:flatTx/>
            </a:bodyPr>
            <a:lstStyle/>
            <a:p>
              <a:endParaRPr lang="en-US"/>
            </a:p>
          </p:txBody>
        </p:sp>
        <p:sp>
          <p:nvSpPr>
            <p:cNvPr id="566283" name="Text Box 12"/>
            <p:cNvSpPr txBox="1">
              <a:spLocks noChangeArrowheads="1"/>
            </p:cNvSpPr>
            <p:nvPr/>
          </p:nvSpPr>
          <p:spPr bwMode="auto">
            <a:xfrm>
              <a:off x="570" y="8100"/>
              <a:ext cx="1785" cy="735"/>
            </a:xfrm>
            <a:prstGeom prst="rect">
              <a:avLst/>
            </a:prstGeom>
            <a:noFill/>
            <a:ln w="9525">
              <a:noFill/>
              <a:miter lim="800000"/>
              <a:headEnd/>
              <a:tailEnd/>
            </a:ln>
          </p:spPr>
          <p:txBody>
            <a:bodyPr/>
            <a:lstStyle/>
            <a:p>
              <a:pPr eaLnBrk="0" hangingPunct="0"/>
              <a:r>
                <a:rPr lang="en-US" sz="900">
                  <a:latin typeface="Times New Roman" pitchFamily="18" charset="0"/>
                </a:rPr>
                <a:t>Imaging</a:t>
              </a:r>
            </a:p>
            <a:p>
              <a:pPr eaLnBrk="0" hangingPunct="0"/>
              <a:r>
                <a:rPr lang="en-US" sz="900">
                  <a:latin typeface="Times New Roman" pitchFamily="18" charset="0"/>
                </a:rPr>
                <a:t>Object</a:t>
              </a:r>
            </a:p>
          </p:txBody>
        </p:sp>
        <p:sp>
          <p:nvSpPr>
            <p:cNvPr id="566284" name="Rectangle 13"/>
            <p:cNvSpPr>
              <a:spLocks noChangeArrowheads="1"/>
            </p:cNvSpPr>
            <p:nvPr/>
          </p:nvSpPr>
          <p:spPr bwMode="auto">
            <a:xfrm>
              <a:off x="4455" y="6015"/>
              <a:ext cx="1755" cy="900"/>
            </a:xfrm>
            <a:prstGeom prst="rect">
              <a:avLst/>
            </a:prstGeom>
            <a:solidFill>
              <a:srgbClr val="FFFFFF"/>
            </a:solidFill>
            <a:ln w="9525">
              <a:solidFill>
                <a:srgbClr val="000000"/>
              </a:solidFill>
              <a:miter lim="800000"/>
              <a:headEnd/>
              <a:tailEnd/>
            </a:ln>
          </p:spPr>
          <p:txBody>
            <a:bodyPr/>
            <a:lstStyle/>
            <a:p>
              <a:pPr algn="ctr" eaLnBrk="0" hangingPunct="0"/>
              <a:r>
                <a:rPr lang="en-US" sz="1200" dirty="0">
                  <a:latin typeface="Times New Roman" pitchFamily="18" charset="0"/>
                </a:rPr>
                <a:t>Transmitter/</a:t>
              </a:r>
            </a:p>
            <a:p>
              <a:pPr algn="ctr" eaLnBrk="0" hangingPunct="0"/>
              <a:r>
                <a:rPr lang="en-US" sz="1200" dirty="0">
                  <a:latin typeface="Times New Roman" pitchFamily="18" charset="0"/>
                </a:rPr>
                <a:t>Receiver </a:t>
              </a:r>
            </a:p>
            <a:p>
              <a:pPr algn="ctr" eaLnBrk="0" hangingPunct="0"/>
              <a:r>
                <a:rPr lang="en-US" sz="1200" dirty="0">
                  <a:latin typeface="Times New Roman" pitchFamily="18" charset="0"/>
                </a:rPr>
                <a:t>Circuit</a:t>
              </a:r>
            </a:p>
          </p:txBody>
        </p:sp>
        <p:sp>
          <p:nvSpPr>
            <p:cNvPr id="566285" name="Rectangle 14"/>
            <p:cNvSpPr>
              <a:spLocks noChangeArrowheads="1"/>
            </p:cNvSpPr>
            <p:nvPr/>
          </p:nvSpPr>
          <p:spPr bwMode="auto">
            <a:xfrm>
              <a:off x="7275" y="6075"/>
              <a:ext cx="1755" cy="735"/>
            </a:xfrm>
            <a:prstGeom prst="rect">
              <a:avLst/>
            </a:prstGeom>
            <a:solidFill>
              <a:srgbClr val="FFFFFF"/>
            </a:solidFill>
            <a:ln w="9525">
              <a:solidFill>
                <a:srgbClr val="000000"/>
              </a:solidFill>
              <a:miter lim="800000"/>
              <a:headEnd/>
              <a:tailEnd/>
            </a:ln>
          </p:spPr>
          <p:txBody>
            <a:bodyPr/>
            <a:lstStyle/>
            <a:p>
              <a:pPr algn="ctr" eaLnBrk="0" hangingPunct="0"/>
              <a:r>
                <a:rPr lang="en-US" sz="1200">
                  <a:latin typeface="Times New Roman" pitchFamily="18" charset="0"/>
                </a:rPr>
                <a:t>Control</a:t>
              </a:r>
            </a:p>
            <a:p>
              <a:pPr algn="ctr" eaLnBrk="0" hangingPunct="0"/>
              <a:r>
                <a:rPr lang="en-US" sz="1200">
                  <a:latin typeface="Times New Roman" pitchFamily="18" charset="0"/>
                </a:rPr>
                <a:t>Circuit</a:t>
              </a:r>
            </a:p>
          </p:txBody>
        </p:sp>
        <p:sp>
          <p:nvSpPr>
            <p:cNvPr id="566286" name="Rectangle 15"/>
            <p:cNvSpPr>
              <a:spLocks noChangeArrowheads="1"/>
            </p:cNvSpPr>
            <p:nvPr/>
          </p:nvSpPr>
          <p:spPr bwMode="auto">
            <a:xfrm>
              <a:off x="4425" y="4545"/>
              <a:ext cx="1755" cy="900"/>
            </a:xfrm>
            <a:prstGeom prst="rect">
              <a:avLst/>
            </a:prstGeom>
            <a:solidFill>
              <a:srgbClr val="FFFFFF"/>
            </a:solidFill>
            <a:ln w="9525">
              <a:solidFill>
                <a:srgbClr val="000000"/>
              </a:solidFill>
              <a:miter lim="800000"/>
              <a:headEnd/>
              <a:tailEnd/>
            </a:ln>
          </p:spPr>
          <p:txBody>
            <a:bodyPr/>
            <a:lstStyle/>
            <a:p>
              <a:pPr algn="ctr" eaLnBrk="0" hangingPunct="0"/>
              <a:r>
                <a:rPr lang="en-US" sz="1200">
                  <a:latin typeface="Times New Roman" pitchFamily="18" charset="0"/>
                </a:rPr>
                <a:t>Pulse</a:t>
              </a:r>
            </a:p>
            <a:p>
              <a:pPr algn="ctr" eaLnBrk="0" hangingPunct="0"/>
              <a:r>
                <a:rPr lang="en-US" sz="1200">
                  <a:latin typeface="Times New Roman" pitchFamily="18" charset="0"/>
                </a:rPr>
                <a:t>Generation and Timing</a:t>
              </a:r>
            </a:p>
          </p:txBody>
        </p:sp>
        <p:sp>
          <p:nvSpPr>
            <p:cNvPr id="566287" name="Rectangle 16"/>
            <p:cNvSpPr>
              <a:spLocks noChangeArrowheads="1"/>
            </p:cNvSpPr>
            <p:nvPr/>
          </p:nvSpPr>
          <p:spPr bwMode="auto">
            <a:xfrm>
              <a:off x="4545" y="7740"/>
              <a:ext cx="1755" cy="1605"/>
            </a:xfrm>
            <a:prstGeom prst="rect">
              <a:avLst/>
            </a:prstGeom>
            <a:solidFill>
              <a:srgbClr val="FFFFFF"/>
            </a:solidFill>
            <a:ln w="9525">
              <a:solidFill>
                <a:srgbClr val="000000"/>
              </a:solidFill>
              <a:miter lim="800000"/>
              <a:headEnd/>
              <a:tailEnd/>
            </a:ln>
          </p:spPr>
          <p:txBody>
            <a:bodyPr/>
            <a:lstStyle/>
            <a:p>
              <a:pPr algn="ctr" eaLnBrk="0" hangingPunct="0"/>
              <a:r>
                <a:rPr lang="en-US" sz="1200" dirty="0">
                  <a:latin typeface="Times New Roman" pitchFamily="18" charset="0"/>
                </a:rPr>
                <a:t>Data-Acquisition </a:t>
              </a:r>
            </a:p>
            <a:p>
              <a:pPr algn="ctr" eaLnBrk="0" hangingPunct="0"/>
              <a:r>
                <a:rPr lang="en-US" sz="1200" dirty="0">
                  <a:latin typeface="Times New Roman" pitchFamily="18" charset="0"/>
                </a:rPr>
                <a:t>Analog to Digital Converter</a:t>
              </a:r>
            </a:p>
          </p:txBody>
        </p:sp>
        <p:sp>
          <p:nvSpPr>
            <p:cNvPr id="566288" name="Line 17"/>
            <p:cNvSpPr>
              <a:spLocks noChangeShapeType="1"/>
            </p:cNvSpPr>
            <p:nvPr/>
          </p:nvSpPr>
          <p:spPr bwMode="auto">
            <a:xfrm flipV="1">
              <a:off x="2445" y="5355"/>
              <a:ext cx="0" cy="660"/>
            </a:xfrm>
            <a:prstGeom prst="line">
              <a:avLst/>
            </a:prstGeom>
            <a:noFill/>
            <a:ln w="9525">
              <a:solidFill>
                <a:srgbClr val="000000"/>
              </a:solidFill>
              <a:round/>
              <a:headEnd type="triangle" w="med" len="med"/>
              <a:tailEnd/>
            </a:ln>
          </p:spPr>
          <p:txBody>
            <a:bodyPr/>
            <a:lstStyle/>
            <a:p>
              <a:endParaRPr lang="en-US"/>
            </a:p>
          </p:txBody>
        </p:sp>
        <p:sp>
          <p:nvSpPr>
            <p:cNvPr id="566289" name="Line 18"/>
            <p:cNvSpPr>
              <a:spLocks noChangeShapeType="1"/>
            </p:cNvSpPr>
            <p:nvPr/>
          </p:nvSpPr>
          <p:spPr bwMode="auto">
            <a:xfrm>
              <a:off x="2445" y="5355"/>
              <a:ext cx="1485" cy="0"/>
            </a:xfrm>
            <a:prstGeom prst="line">
              <a:avLst/>
            </a:prstGeom>
            <a:noFill/>
            <a:ln w="9525">
              <a:solidFill>
                <a:srgbClr val="000000"/>
              </a:solidFill>
              <a:round/>
              <a:headEnd/>
              <a:tailEnd/>
            </a:ln>
          </p:spPr>
          <p:txBody>
            <a:bodyPr/>
            <a:lstStyle/>
            <a:p>
              <a:endParaRPr lang="en-US"/>
            </a:p>
          </p:txBody>
        </p:sp>
        <p:sp>
          <p:nvSpPr>
            <p:cNvPr id="566290" name="Line 19"/>
            <p:cNvSpPr>
              <a:spLocks noChangeShapeType="1"/>
            </p:cNvSpPr>
            <p:nvPr/>
          </p:nvSpPr>
          <p:spPr bwMode="auto">
            <a:xfrm>
              <a:off x="3915" y="5325"/>
              <a:ext cx="0" cy="1065"/>
            </a:xfrm>
            <a:prstGeom prst="line">
              <a:avLst/>
            </a:prstGeom>
            <a:noFill/>
            <a:ln w="9525">
              <a:solidFill>
                <a:srgbClr val="000000"/>
              </a:solidFill>
              <a:round/>
              <a:headEnd/>
              <a:tailEnd/>
            </a:ln>
          </p:spPr>
          <p:txBody>
            <a:bodyPr/>
            <a:lstStyle/>
            <a:p>
              <a:endParaRPr lang="en-US"/>
            </a:p>
          </p:txBody>
        </p:sp>
        <p:sp>
          <p:nvSpPr>
            <p:cNvPr id="566291" name="Line 20"/>
            <p:cNvSpPr>
              <a:spLocks noChangeShapeType="1"/>
            </p:cNvSpPr>
            <p:nvPr/>
          </p:nvSpPr>
          <p:spPr bwMode="auto">
            <a:xfrm flipV="1">
              <a:off x="3915" y="6375"/>
              <a:ext cx="555" cy="0"/>
            </a:xfrm>
            <a:prstGeom prst="line">
              <a:avLst/>
            </a:prstGeom>
            <a:noFill/>
            <a:ln w="9525">
              <a:solidFill>
                <a:srgbClr val="000000"/>
              </a:solidFill>
              <a:round/>
              <a:headEnd/>
              <a:tailEnd type="triangle" w="med" len="med"/>
            </a:ln>
          </p:spPr>
          <p:txBody>
            <a:bodyPr/>
            <a:lstStyle/>
            <a:p>
              <a:endParaRPr lang="en-US"/>
            </a:p>
          </p:txBody>
        </p:sp>
        <p:sp>
          <p:nvSpPr>
            <p:cNvPr id="566292" name="Line 21"/>
            <p:cNvSpPr>
              <a:spLocks noChangeShapeType="1"/>
            </p:cNvSpPr>
            <p:nvPr/>
          </p:nvSpPr>
          <p:spPr bwMode="auto">
            <a:xfrm>
              <a:off x="5310" y="5445"/>
              <a:ext cx="0" cy="585"/>
            </a:xfrm>
            <a:prstGeom prst="line">
              <a:avLst/>
            </a:prstGeom>
            <a:noFill/>
            <a:ln w="9525">
              <a:solidFill>
                <a:srgbClr val="000000"/>
              </a:solidFill>
              <a:round/>
              <a:headEnd/>
              <a:tailEnd type="triangle" w="med" len="med"/>
            </a:ln>
          </p:spPr>
          <p:txBody>
            <a:bodyPr/>
            <a:lstStyle/>
            <a:p>
              <a:endParaRPr lang="en-US"/>
            </a:p>
          </p:txBody>
        </p:sp>
        <p:sp>
          <p:nvSpPr>
            <p:cNvPr id="566293" name="Line 22"/>
            <p:cNvSpPr>
              <a:spLocks noChangeShapeType="1"/>
            </p:cNvSpPr>
            <p:nvPr/>
          </p:nvSpPr>
          <p:spPr bwMode="auto">
            <a:xfrm flipV="1">
              <a:off x="3915" y="4875"/>
              <a:ext cx="0" cy="435"/>
            </a:xfrm>
            <a:prstGeom prst="line">
              <a:avLst/>
            </a:prstGeom>
            <a:noFill/>
            <a:ln w="9525">
              <a:solidFill>
                <a:srgbClr val="000000"/>
              </a:solidFill>
              <a:round/>
              <a:headEnd/>
              <a:tailEnd/>
            </a:ln>
          </p:spPr>
          <p:txBody>
            <a:bodyPr/>
            <a:lstStyle/>
            <a:p>
              <a:endParaRPr lang="en-US"/>
            </a:p>
          </p:txBody>
        </p:sp>
        <p:sp>
          <p:nvSpPr>
            <p:cNvPr id="566294" name="Line 23"/>
            <p:cNvSpPr>
              <a:spLocks noChangeShapeType="1"/>
            </p:cNvSpPr>
            <p:nvPr/>
          </p:nvSpPr>
          <p:spPr bwMode="auto">
            <a:xfrm>
              <a:off x="3930" y="4875"/>
              <a:ext cx="495" cy="0"/>
            </a:xfrm>
            <a:prstGeom prst="line">
              <a:avLst/>
            </a:prstGeom>
            <a:noFill/>
            <a:ln w="9525">
              <a:solidFill>
                <a:srgbClr val="000000"/>
              </a:solidFill>
              <a:round/>
              <a:headEnd/>
              <a:tailEnd type="triangle" w="med" len="med"/>
            </a:ln>
          </p:spPr>
          <p:txBody>
            <a:bodyPr/>
            <a:lstStyle/>
            <a:p>
              <a:endParaRPr lang="en-US"/>
            </a:p>
          </p:txBody>
        </p:sp>
        <p:sp>
          <p:nvSpPr>
            <p:cNvPr id="566295" name="Line 24"/>
            <p:cNvSpPr>
              <a:spLocks noChangeShapeType="1"/>
            </p:cNvSpPr>
            <p:nvPr/>
          </p:nvSpPr>
          <p:spPr bwMode="auto">
            <a:xfrm>
              <a:off x="6180" y="4935"/>
              <a:ext cx="1890" cy="0"/>
            </a:xfrm>
            <a:prstGeom prst="line">
              <a:avLst/>
            </a:prstGeom>
            <a:noFill/>
            <a:ln w="9525">
              <a:solidFill>
                <a:srgbClr val="000000"/>
              </a:solidFill>
              <a:round/>
              <a:headEnd type="triangle" w="med" len="med"/>
              <a:tailEnd/>
            </a:ln>
          </p:spPr>
          <p:txBody>
            <a:bodyPr/>
            <a:lstStyle/>
            <a:p>
              <a:endParaRPr lang="en-US"/>
            </a:p>
          </p:txBody>
        </p:sp>
        <p:sp>
          <p:nvSpPr>
            <p:cNvPr id="566296" name="Line 25"/>
            <p:cNvSpPr>
              <a:spLocks noChangeShapeType="1"/>
            </p:cNvSpPr>
            <p:nvPr/>
          </p:nvSpPr>
          <p:spPr bwMode="auto">
            <a:xfrm>
              <a:off x="8085" y="4920"/>
              <a:ext cx="0" cy="1155"/>
            </a:xfrm>
            <a:prstGeom prst="line">
              <a:avLst/>
            </a:prstGeom>
            <a:noFill/>
            <a:ln w="9525">
              <a:solidFill>
                <a:srgbClr val="000000"/>
              </a:solidFill>
              <a:round/>
              <a:headEnd/>
              <a:tailEnd type="triangle" w="med" len="med"/>
            </a:ln>
          </p:spPr>
          <p:txBody>
            <a:bodyPr/>
            <a:lstStyle/>
            <a:p>
              <a:endParaRPr lang="en-US"/>
            </a:p>
          </p:txBody>
        </p:sp>
        <p:sp>
          <p:nvSpPr>
            <p:cNvPr id="566297" name="Line 26"/>
            <p:cNvSpPr>
              <a:spLocks noChangeShapeType="1"/>
            </p:cNvSpPr>
            <p:nvPr/>
          </p:nvSpPr>
          <p:spPr bwMode="auto">
            <a:xfrm>
              <a:off x="6225" y="6465"/>
              <a:ext cx="1065" cy="0"/>
            </a:xfrm>
            <a:prstGeom prst="line">
              <a:avLst/>
            </a:prstGeom>
            <a:noFill/>
            <a:ln w="9525">
              <a:solidFill>
                <a:srgbClr val="000000"/>
              </a:solidFill>
              <a:round/>
              <a:headEnd type="triangle" w="med" len="med"/>
              <a:tailEnd type="triangle" w="med" len="med"/>
            </a:ln>
          </p:spPr>
          <p:txBody>
            <a:bodyPr/>
            <a:lstStyle/>
            <a:p>
              <a:endParaRPr lang="en-US"/>
            </a:p>
          </p:txBody>
        </p:sp>
        <p:sp>
          <p:nvSpPr>
            <p:cNvPr id="566298" name="Rectangle 27"/>
            <p:cNvSpPr>
              <a:spLocks noChangeArrowheads="1"/>
            </p:cNvSpPr>
            <p:nvPr/>
          </p:nvSpPr>
          <p:spPr bwMode="auto">
            <a:xfrm>
              <a:off x="7290" y="7740"/>
              <a:ext cx="1755" cy="1245"/>
            </a:xfrm>
            <a:prstGeom prst="rect">
              <a:avLst/>
            </a:prstGeom>
            <a:solidFill>
              <a:srgbClr val="FFFFFF"/>
            </a:solidFill>
            <a:ln w="9525">
              <a:solidFill>
                <a:srgbClr val="000000"/>
              </a:solidFill>
              <a:miter lim="800000"/>
              <a:headEnd/>
              <a:tailEnd/>
            </a:ln>
          </p:spPr>
          <p:txBody>
            <a:bodyPr/>
            <a:lstStyle/>
            <a:p>
              <a:pPr algn="ctr" eaLnBrk="0" hangingPunct="0"/>
              <a:r>
                <a:rPr lang="en-US" sz="1200" dirty="0">
                  <a:latin typeface="Times New Roman" pitchFamily="18" charset="0"/>
                </a:rPr>
                <a:t>Computer </a:t>
              </a:r>
            </a:p>
            <a:p>
              <a:pPr algn="ctr" eaLnBrk="0" hangingPunct="0"/>
              <a:r>
                <a:rPr lang="en-US" sz="1200" dirty="0">
                  <a:latin typeface="Times New Roman" pitchFamily="18" charset="0"/>
                </a:rPr>
                <a:t>Imaging Storage and Processing</a:t>
              </a:r>
            </a:p>
          </p:txBody>
        </p:sp>
        <p:sp>
          <p:nvSpPr>
            <p:cNvPr id="566299" name="Rectangle 28"/>
            <p:cNvSpPr>
              <a:spLocks noChangeArrowheads="1"/>
            </p:cNvSpPr>
            <p:nvPr/>
          </p:nvSpPr>
          <p:spPr bwMode="auto">
            <a:xfrm>
              <a:off x="10035" y="7740"/>
              <a:ext cx="1755" cy="900"/>
            </a:xfrm>
            <a:prstGeom prst="rect">
              <a:avLst/>
            </a:prstGeom>
            <a:solidFill>
              <a:srgbClr val="FFFFFF"/>
            </a:solidFill>
            <a:ln w="9525">
              <a:solidFill>
                <a:srgbClr val="000000"/>
              </a:solidFill>
              <a:miter lim="800000"/>
              <a:headEnd/>
              <a:tailEnd/>
            </a:ln>
          </p:spPr>
          <p:txBody>
            <a:bodyPr/>
            <a:lstStyle/>
            <a:p>
              <a:pPr algn="ctr" eaLnBrk="0" hangingPunct="0"/>
              <a:endParaRPr lang="en-US" sz="1200">
                <a:latin typeface="Times New Roman" pitchFamily="18" charset="0"/>
              </a:endParaRPr>
            </a:p>
            <a:p>
              <a:pPr algn="ctr" eaLnBrk="0" hangingPunct="0"/>
              <a:r>
                <a:rPr lang="en-US" sz="1200">
                  <a:latin typeface="Times New Roman" pitchFamily="18" charset="0"/>
                </a:rPr>
                <a:t>Display</a:t>
              </a:r>
            </a:p>
          </p:txBody>
        </p:sp>
        <p:sp>
          <p:nvSpPr>
            <p:cNvPr id="566300" name="Line 29"/>
            <p:cNvSpPr>
              <a:spLocks noChangeShapeType="1"/>
            </p:cNvSpPr>
            <p:nvPr/>
          </p:nvSpPr>
          <p:spPr bwMode="auto">
            <a:xfrm>
              <a:off x="6285" y="8160"/>
              <a:ext cx="1020" cy="0"/>
            </a:xfrm>
            <a:prstGeom prst="line">
              <a:avLst/>
            </a:prstGeom>
            <a:noFill/>
            <a:ln w="9525">
              <a:solidFill>
                <a:srgbClr val="000000"/>
              </a:solidFill>
              <a:round/>
              <a:headEnd/>
              <a:tailEnd type="triangle" w="med" len="med"/>
            </a:ln>
          </p:spPr>
          <p:txBody>
            <a:bodyPr/>
            <a:lstStyle/>
            <a:p>
              <a:endParaRPr lang="en-US"/>
            </a:p>
          </p:txBody>
        </p:sp>
        <p:sp>
          <p:nvSpPr>
            <p:cNvPr id="566301" name="Line 30"/>
            <p:cNvSpPr>
              <a:spLocks noChangeShapeType="1"/>
            </p:cNvSpPr>
            <p:nvPr/>
          </p:nvSpPr>
          <p:spPr bwMode="auto">
            <a:xfrm>
              <a:off x="9045" y="8190"/>
              <a:ext cx="990" cy="0"/>
            </a:xfrm>
            <a:prstGeom prst="line">
              <a:avLst/>
            </a:prstGeom>
            <a:noFill/>
            <a:ln w="9525">
              <a:solidFill>
                <a:srgbClr val="000000"/>
              </a:solidFill>
              <a:round/>
              <a:headEnd/>
              <a:tailEnd type="triangle" w="med" len="med"/>
            </a:ln>
          </p:spPr>
          <p:txBody>
            <a:bodyPr/>
            <a:lstStyle/>
            <a:p>
              <a:endParaRPr lang="en-US"/>
            </a:p>
          </p:txBody>
        </p:sp>
        <p:sp>
          <p:nvSpPr>
            <p:cNvPr id="566302" name="Line 31"/>
            <p:cNvSpPr>
              <a:spLocks noChangeShapeType="1"/>
            </p:cNvSpPr>
            <p:nvPr/>
          </p:nvSpPr>
          <p:spPr bwMode="auto">
            <a:xfrm>
              <a:off x="5340" y="6915"/>
              <a:ext cx="0" cy="855"/>
            </a:xfrm>
            <a:prstGeom prst="line">
              <a:avLst/>
            </a:prstGeom>
            <a:noFill/>
            <a:ln w="9525">
              <a:solidFill>
                <a:srgbClr val="000000"/>
              </a:solidFill>
              <a:round/>
              <a:headEnd/>
              <a:tailEnd type="triangle" w="med" len="med"/>
            </a:ln>
          </p:spPr>
          <p:txBody>
            <a:bodyPr/>
            <a:lstStyle/>
            <a:p>
              <a:endParaRPr lang="en-US"/>
            </a:p>
          </p:txBody>
        </p:sp>
        <p:sp>
          <p:nvSpPr>
            <p:cNvPr id="566303" name="Line 32"/>
            <p:cNvSpPr>
              <a:spLocks noChangeShapeType="1"/>
            </p:cNvSpPr>
            <p:nvPr/>
          </p:nvSpPr>
          <p:spPr bwMode="auto">
            <a:xfrm>
              <a:off x="8145" y="6825"/>
              <a:ext cx="0" cy="915"/>
            </a:xfrm>
            <a:prstGeom prst="line">
              <a:avLst/>
            </a:prstGeom>
            <a:noFill/>
            <a:ln w="9525">
              <a:solidFill>
                <a:srgbClr val="000000"/>
              </a:solidFill>
              <a:round/>
              <a:headEnd/>
              <a:tailEnd type="triangle" w="med" len="med"/>
            </a:ln>
          </p:spPr>
          <p:txBody>
            <a:bodyPr/>
            <a:lstStyle/>
            <a:p>
              <a:endParaRPr lang="en-US"/>
            </a:p>
          </p:txBody>
        </p:sp>
        <p:sp>
          <p:nvSpPr>
            <p:cNvPr id="566304" name="Line 33"/>
            <p:cNvSpPr>
              <a:spLocks noChangeShapeType="1"/>
            </p:cNvSpPr>
            <p:nvPr/>
          </p:nvSpPr>
          <p:spPr bwMode="auto">
            <a:xfrm flipH="1">
              <a:off x="5835" y="7230"/>
              <a:ext cx="2295" cy="0"/>
            </a:xfrm>
            <a:prstGeom prst="line">
              <a:avLst/>
            </a:prstGeom>
            <a:noFill/>
            <a:ln w="9525">
              <a:solidFill>
                <a:srgbClr val="000000"/>
              </a:solidFill>
              <a:round/>
              <a:headEnd/>
              <a:tailEnd/>
            </a:ln>
          </p:spPr>
          <p:txBody>
            <a:bodyPr/>
            <a:lstStyle/>
            <a:p>
              <a:endParaRPr lang="en-US"/>
            </a:p>
          </p:txBody>
        </p:sp>
        <p:sp>
          <p:nvSpPr>
            <p:cNvPr id="566305" name="Line 34"/>
            <p:cNvSpPr>
              <a:spLocks noChangeShapeType="1"/>
            </p:cNvSpPr>
            <p:nvPr/>
          </p:nvSpPr>
          <p:spPr bwMode="auto">
            <a:xfrm>
              <a:off x="5820" y="7230"/>
              <a:ext cx="0" cy="510"/>
            </a:xfrm>
            <a:prstGeom prst="line">
              <a:avLst/>
            </a:prstGeom>
            <a:noFill/>
            <a:ln w="9525">
              <a:solidFill>
                <a:srgbClr val="000000"/>
              </a:solidFill>
              <a:round/>
              <a:headEnd/>
              <a:tailEnd type="triangle" w="med" len="med"/>
            </a:ln>
          </p:spPr>
          <p:txBody>
            <a:bodyPr/>
            <a:lstStyle/>
            <a:p>
              <a:endParaRPr lang="en-US"/>
            </a:p>
          </p:txBody>
        </p:sp>
      </p:grpSp>
      <p:sp>
        <p:nvSpPr>
          <p:cNvPr id="35" name="Slide Number Placeholder 34"/>
          <p:cNvSpPr>
            <a:spLocks noGrp="1"/>
          </p:cNvSpPr>
          <p:nvPr>
            <p:ph type="sldNum" sz="quarter" idx="12"/>
          </p:nvPr>
        </p:nvSpPr>
        <p:spPr/>
        <p:txBody>
          <a:bodyPr/>
          <a:lstStyle/>
          <a:p>
            <a:fld id="{DEA3D1D5-4FB0-4ACB-AEE5-692ADCD3E724}" type="slidenum">
              <a:rPr lang="en-US" smtClean="0"/>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ChangeArrowheads="1"/>
          </p:cNvSpPr>
          <p:nvPr>
            <p:ph type="title"/>
          </p:nvPr>
        </p:nvSpPr>
        <p:spPr/>
        <p:txBody>
          <a:bodyPr/>
          <a:lstStyle/>
          <a:p>
            <a:pPr eaLnBrk="1" hangingPunct="1"/>
            <a:r>
              <a:rPr lang="en-US" smtClean="0"/>
              <a:t>B-Mode Imaging of Heart</a:t>
            </a:r>
          </a:p>
        </p:txBody>
      </p:sp>
      <p:graphicFrame>
        <p:nvGraphicFramePr>
          <p:cNvPr id="34818" name="Object 3"/>
          <p:cNvGraphicFramePr>
            <a:graphicFrameLocks noChangeAspect="1"/>
          </p:cNvGraphicFramePr>
          <p:nvPr/>
        </p:nvGraphicFramePr>
        <p:xfrm>
          <a:off x="2362200" y="2133600"/>
          <a:ext cx="4381500" cy="4178300"/>
        </p:xfrm>
        <a:graphic>
          <a:graphicData uri="http://schemas.openxmlformats.org/presentationml/2006/ole">
            <mc:AlternateContent xmlns:mc="http://schemas.openxmlformats.org/markup-compatibility/2006">
              <mc:Choice xmlns:v="urn:schemas-microsoft-com:vml" Requires="v">
                <p:oleObj spid="_x0000_s35849" name="Image" r:id="rId4" imgW="4380952" imgH="4177778" progId="">
                  <p:embed/>
                </p:oleObj>
              </mc:Choice>
              <mc:Fallback>
                <p:oleObj name="Image" r:id="rId4" imgW="4380952" imgH="4177778"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2200" y="2133600"/>
                        <a:ext cx="4381500" cy="417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Slide Number Placeholder 3"/>
          <p:cNvSpPr>
            <a:spLocks noGrp="1"/>
          </p:cNvSpPr>
          <p:nvPr>
            <p:ph type="sldNum" sz="quarter" idx="12"/>
          </p:nvPr>
        </p:nvSpPr>
        <p:spPr/>
        <p:txBody>
          <a:bodyPr/>
          <a:lstStyle/>
          <a:p>
            <a:fld id="{DEA3D1D5-4FB0-4ACB-AEE5-692ADCD3E724}" type="slidenum">
              <a:rPr lang="en-US" smtClean="0"/>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noChangeArrowheads="1"/>
          </p:cNvSpPr>
          <p:nvPr>
            <p:ph type="title"/>
          </p:nvPr>
        </p:nvSpPr>
        <p:spPr/>
        <p:txBody>
          <a:bodyPr/>
          <a:lstStyle/>
          <a:p>
            <a:pPr eaLnBrk="1" hangingPunct="1"/>
            <a:r>
              <a:rPr lang="en-US" smtClean="0"/>
              <a:t>Doppler Imaging of Beating Heart</a:t>
            </a:r>
          </a:p>
        </p:txBody>
      </p:sp>
      <p:graphicFrame>
        <p:nvGraphicFramePr>
          <p:cNvPr id="35842" name="Object 3"/>
          <p:cNvGraphicFramePr>
            <a:graphicFrameLocks noChangeAspect="1"/>
          </p:cNvGraphicFramePr>
          <p:nvPr/>
        </p:nvGraphicFramePr>
        <p:xfrm>
          <a:off x="2438400" y="2133600"/>
          <a:ext cx="3579813" cy="4044950"/>
        </p:xfrm>
        <a:graphic>
          <a:graphicData uri="http://schemas.openxmlformats.org/presentationml/2006/ole">
            <mc:AlternateContent xmlns:mc="http://schemas.openxmlformats.org/markup-compatibility/2006">
              <mc:Choice xmlns:v="urn:schemas-microsoft-com:vml" Requires="v">
                <p:oleObj spid="_x0000_s36873" name="Image" r:id="rId4" imgW="2438095" imgH="2755556" progId="">
                  <p:embed/>
                </p:oleObj>
              </mc:Choice>
              <mc:Fallback>
                <p:oleObj name="Image" r:id="rId4" imgW="2438095" imgH="2755556"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400" y="2133600"/>
                        <a:ext cx="3579813" cy="404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Slide Number Placeholder 3"/>
          <p:cNvSpPr>
            <a:spLocks noGrp="1"/>
          </p:cNvSpPr>
          <p:nvPr>
            <p:ph type="sldNum" sz="quarter" idx="12"/>
          </p:nvPr>
        </p:nvSpPr>
        <p:spPr/>
        <p:txBody>
          <a:bodyPr/>
          <a:lstStyle/>
          <a:p>
            <a:fld id="{DEA3D1D5-4FB0-4ACB-AEE5-692ADCD3E724}" type="slidenum">
              <a:rPr lang="en-US" smtClean="0"/>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List of Topics</a:t>
            </a:r>
            <a:endParaRPr lang="en-US" dirty="0"/>
          </a:p>
        </p:txBody>
      </p:sp>
      <p:sp>
        <p:nvSpPr>
          <p:cNvPr id="3" name="Slide Number Placeholder 2"/>
          <p:cNvSpPr>
            <a:spLocks noGrp="1"/>
          </p:cNvSpPr>
          <p:nvPr>
            <p:ph type="sldNum" sz="quarter" idx="12"/>
          </p:nvPr>
        </p:nvSpPr>
        <p:spPr/>
        <p:txBody>
          <a:bodyPr/>
          <a:lstStyle/>
          <a:p>
            <a:fld id="{DEA3D1D5-4FB0-4ACB-AEE5-692ADCD3E724}" type="slidenum">
              <a:rPr lang="en-US" smtClean="0"/>
              <a:pPr/>
              <a:t>3</a:t>
            </a:fld>
            <a:endParaRPr lang="en-US"/>
          </a:p>
        </p:txBody>
      </p:sp>
      <p:sp>
        <p:nvSpPr>
          <p:cNvPr id="4" name="TextBox 3"/>
          <p:cNvSpPr txBox="1"/>
          <p:nvPr/>
        </p:nvSpPr>
        <p:spPr>
          <a:xfrm>
            <a:off x="762000" y="1600200"/>
            <a:ext cx="7969233" cy="4524315"/>
          </a:xfrm>
          <a:prstGeom prst="rect">
            <a:avLst/>
          </a:prstGeom>
          <a:noFill/>
          <a:ln>
            <a:solidFill>
              <a:schemeClr val="tx1"/>
            </a:solidFill>
          </a:ln>
        </p:spPr>
        <p:txBody>
          <a:bodyPr wrap="none" rtlCol="0">
            <a:spAutoFit/>
          </a:bodyPr>
          <a:lstStyle/>
          <a:p>
            <a:pPr>
              <a:buFont typeface="Arial" pitchFamily="34" charset="0"/>
              <a:buChar char="•"/>
            </a:pPr>
            <a:r>
              <a:rPr lang="en-US" sz="2400" dirty="0" smtClean="0"/>
              <a:t> Introduction to Medical Imaging Modalities and Applications </a:t>
            </a:r>
          </a:p>
          <a:p>
            <a:pPr>
              <a:buFont typeface="Arial" pitchFamily="34" charset="0"/>
              <a:buChar char="•"/>
            </a:pPr>
            <a:r>
              <a:rPr lang="en-US" sz="2400" dirty="0" smtClean="0"/>
              <a:t> Low-level Operations for Processing and Enhancement </a:t>
            </a:r>
          </a:p>
          <a:p>
            <a:pPr>
              <a:buFont typeface="Arial" pitchFamily="34" charset="0"/>
              <a:buChar char="•"/>
            </a:pPr>
            <a:r>
              <a:rPr lang="en-US" sz="2400" dirty="0" smtClean="0"/>
              <a:t> CT Imaging</a:t>
            </a:r>
          </a:p>
          <a:p>
            <a:pPr>
              <a:buFont typeface="Arial" pitchFamily="34" charset="0"/>
              <a:buChar char="•"/>
            </a:pPr>
            <a:r>
              <a:rPr lang="en-US" sz="2400" dirty="0" smtClean="0"/>
              <a:t> PET/CT Registration </a:t>
            </a:r>
          </a:p>
          <a:p>
            <a:pPr>
              <a:buFont typeface="Arial" pitchFamily="34" charset="0"/>
              <a:buChar char="•"/>
            </a:pPr>
            <a:r>
              <a:rPr lang="en-US" sz="2400" dirty="0" smtClean="0"/>
              <a:t> Brain Imaging </a:t>
            </a:r>
          </a:p>
          <a:p>
            <a:pPr lvl="1"/>
            <a:r>
              <a:rPr lang="en-US" sz="2400" dirty="0" smtClean="0"/>
              <a:t>MRI </a:t>
            </a:r>
          </a:p>
          <a:p>
            <a:pPr lvl="1"/>
            <a:r>
              <a:rPr lang="en-US" sz="2400" dirty="0" err="1" smtClean="0"/>
              <a:t>fMRI</a:t>
            </a:r>
            <a:r>
              <a:rPr lang="en-US" sz="2400" dirty="0" smtClean="0"/>
              <a:t> </a:t>
            </a:r>
          </a:p>
          <a:p>
            <a:pPr lvl="1"/>
            <a:r>
              <a:rPr lang="en-US" sz="2400" dirty="0" smtClean="0"/>
              <a:t>DTI </a:t>
            </a:r>
          </a:p>
          <a:p>
            <a:pPr>
              <a:buFont typeface="Arial" pitchFamily="34" charset="0"/>
              <a:buChar char="•"/>
            </a:pPr>
            <a:r>
              <a:rPr lang="en-US" sz="2400" dirty="0" smtClean="0"/>
              <a:t> Ultrasound Imaging </a:t>
            </a:r>
          </a:p>
          <a:p>
            <a:pPr>
              <a:buFont typeface="Arial" pitchFamily="34" charset="0"/>
              <a:buChar char="•"/>
            </a:pPr>
            <a:r>
              <a:rPr lang="en-US" sz="2400" dirty="0" smtClean="0"/>
              <a:t> 3D from Multi-Camera Stereo for Craniofacial Application </a:t>
            </a:r>
            <a:endParaRPr lang="en-US" sz="2400" dirty="0" smtClean="0"/>
          </a:p>
          <a:p>
            <a:pPr>
              <a:buFont typeface="Arial" pitchFamily="34" charset="0"/>
              <a:buChar char="•"/>
            </a:pPr>
            <a:r>
              <a:rPr lang="en-US" sz="2400" dirty="0"/>
              <a:t> </a:t>
            </a:r>
            <a:r>
              <a:rPr lang="en-US" sz="2400" dirty="0" smtClean="0"/>
              <a:t>Cancer Biopsy Processing</a:t>
            </a:r>
            <a:endParaRPr lang="en-US" sz="2400" dirty="0" smtClean="0"/>
          </a:p>
          <a:p>
            <a:endParaRPr lang="en-US" sz="24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4465" name="Rectangle 2"/>
          <p:cNvSpPr>
            <a:spLocks noGrp="1" noChangeArrowheads="1"/>
          </p:cNvSpPr>
          <p:nvPr>
            <p:ph type="title"/>
          </p:nvPr>
        </p:nvSpPr>
        <p:spPr/>
        <p:txBody>
          <a:bodyPr/>
          <a:lstStyle/>
          <a:p>
            <a:pPr eaLnBrk="1" hangingPunct="1"/>
            <a:r>
              <a:rPr lang="en-US" dirty="0" smtClean="0"/>
              <a:t>Ultrasound Advantage</a:t>
            </a:r>
          </a:p>
        </p:txBody>
      </p:sp>
      <p:sp>
        <p:nvSpPr>
          <p:cNvPr id="574466" name="Rectangle 3"/>
          <p:cNvSpPr>
            <a:spLocks noChangeArrowheads="1"/>
          </p:cNvSpPr>
          <p:nvPr/>
        </p:nvSpPr>
        <p:spPr bwMode="auto">
          <a:xfrm>
            <a:off x="685800" y="1524000"/>
            <a:ext cx="7772400" cy="4800600"/>
          </a:xfrm>
          <a:prstGeom prst="rect">
            <a:avLst/>
          </a:prstGeom>
          <a:noFill/>
          <a:ln w="9525">
            <a:noFill/>
            <a:miter lim="800000"/>
            <a:headEnd/>
            <a:tailEnd/>
          </a:ln>
        </p:spPr>
        <p:txBody>
          <a:bodyPr lIns="92075" tIns="46038" rIns="92075" bIns="46038"/>
          <a:lstStyle/>
          <a:p>
            <a:pPr marL="342900" indent="-342900">
              <a:spcBef>
                <a:spcPct val="20000"/>
              </a:spcBef>
              <a:spcAft>
                <a:spcPts val="1200"/>
              </a:spcAft>
              <a:buClr>
                <a:schemeClr val="folHlink"/>
              </a:buClr>
              <a:buSzPct val="60000"/>
              <a:buFont typeface="Wingdings" pitchFamily="2" charset="2"/>
              <a:buChar char="n"/>
            </a:pPr>
            <a:r>
              <a:rPr lang="en-US" sz="2000" dirty="0"/>
              <a:t>The main advantage of ultrasound imaging is its </a:t>
            </a:r>
            <a:r>
              <a:rPr lang="en-US" sz="2000" dirty="0">
                <a:solidFill>
                  <a:srgbClr val="FF0000"/>
                </a:solidFill>
              </a:rPr>
              <a:t>non-invasive nature </a:t>
            </a:r>
            <a:r>
              <a:rPr lang="en-US" sz="2000" dirty="0"/>
              <a:t>and capability of providing excellent information for imaging objects </a:t>
            </a:r>
            <a:r>
              <a:rPr lang="en-US" sz="2000" dirty="0">
                <a:solidFill>
                  <a:srgbClr val="FF0000"/>
                </a:solidFill>
              </a:rPr>
              <a:t>immersed in fluids.</a:t>
            </a:r>
          </a:p>
          <a:p>
            <a:pPr marL="342900" indent="-342900">
              <a:spcBef>
                <a:spcPct val="20000"/>
              </a:spcBef>
              <a:spcAft>
                <a:spcPts val="1200"/>
              </a:spcAft>
              <a:buClr>
                <a:schemeClr val="folHlink"/>
              </a:buClr>
              <a:buSzPct val="60000"/>
              <a:buFont typeface="Wingdings" pitchFamily="2" charset="2"/>
              <a:buChar char="n"/>
            </a:pPr>
            <a:r>
              <a:rPr lang="en-US" sz="2000" dirty="0"/>
              <a:t>Another advantage of using ultrasound is its low velocity of propagation as compared to the free-space velocity of X-rays which is 3X10</a:t>
            </a:r>
            <a:r>
              <a:rPr lang="en-US" sz="2000" baseline="30000" dirty="0"/>
              <a:t>8</a:t>
            </a:r>
            <a:r>
              <a:rPr lang="en-US" sz="2000" dirty="0"/>
              <a:t> m/sec.  This makes </a:t>
            </a:r>
            <a:r>
              <a:rPr lang="en-US" sz="2000" dirty="0">
                <a:solidFill>
                  <a:srgbClr val="FF0000"/>
                </a:solidFill>
              </a:rPr>
              <a:t>the time of flight measurements </a:t>
            </a:r>
            <a:r>
              <a:rPr lang="en-US" sz="2000" dirty="0"/>
              <a:t>possible using ultrasound with pulse echo techniques.</a:t>
            </a:r>
          </a:p>
          <a:p>
            <a:pPr marL="342900" indent="-342900">
              <a:spcBef>
                <a:spcPct val="20000"/>
              </a:spcBef>
              <a:buClr>
                <a:schemeClr val="folHlink"/>
              </a:buClr>
              <a:buSzPct val="60000"/>
              <a:buFont typeface="Wingdings" pitchFamily="2" charset="2"/>
              <a:buChar char="n"/>
            </a:pPr>
            <a:r>
              <a:rPr lang="en-US" sz="2000" dirty="0"/>
              <a:t>Unlike X-rays, the velocity of propagation of ultrasound is dependent on the material.  Ultrasound provides a variety of refractive indices of materials.  Thus, </a:t>
            </a:r>
            <a:r>
              <a:rPr lang="en-US" sz="2000" dirty="0">
                <a:solidFill>
                  <a:srgbClr val="FF0000"/>
                </a:solidFill>
              </a:rPr>
              <a:t>selective imaging of specific planes </a:t>
            </a:r>
            <a:r>
              <a:rPr lang="en-US" sz="2000" dirty="0"/>
              <a:t>is feasible with ultrasound through the construction of so-called lens systems to provide images of focused structures.</a:t>
            </a:r>
          </a:p>
        </p:txBody>
      </p:sp>
      <p:sp>
        <p:nvSpPr>
          <p:cNvPr id="4" name="Slide Number Placeholder 3"/>
          <p:cNvSpPr>
            <a:spLocks noGrp="1"/>
          </p:cNvSpPr>
          <p:nvPr>
            <p:ph type="sldNum" sz="quarter" idx="12"/>
          </p:nvPr>
        </p:nvSpPr>
        <p:spPr/>
        <p:txBody>
          <a:bodyPr/>
          <a:lstStyle/>
          <a:p>
            <a:fld id="{DEA3D1D5-4FB0-4ACB-AEE5-692ADCD3E724}" type="slidenum">
              <a:rPr lang="en-US" smtClean="0"/>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3D from Stereo</a:t>
            </a:r>
            <a:endParaRPr lang="en-US" dirty="0"/>
          </a:p>
        </p:txBody>
      </p:sp>
      <p:sp>
        <p:nvSpPr>
          <p:cNvPr id="3" name="Slide Number Placeholder 2"/>
          <p:cNvSpPr>
            <a:spLocks noGrp="1"/>
          </p:cNvSpPr>
          <p:nvPr>
            <p:ph type="sldNum" sz="quarter" idx="12"/>
          </p:nvPr>
        </p:nvSpPr>
        <p:spPr/>
        <p:txBody>
          <a:bodyPr/>
          <a:lstStyle/>
          <a:p>
            <a:fld id="{DEA3D1D5-4FB0-4ACB-AEE5-692ADCD3E724}" type="slidenum">
              <a:rPr lang="en-US" smtClean="0"/>
              <a:pPr/>
              <a:t>31</a:t>
            </a:fld>
            <a:endParaRPr lang="en-US"/>
          </a:p>
        </p:txBody>
      </p:sp>
      <p:pic>
        <p:nvPicPr>
          <p:cNvPr id="4" name="Picture 3"/>
          <p:cNvPicPr>
            <a:picLocks noChangeAspect="1" noChangeArrowheads="1"/>
          </p:cNvPicPr>
          <p:nvPr/>
        </p:nvPicPr>
        <p:blipFill>
          <a:blip r:embed="rId2" cstate="print"/>
          <a:srcRect/>
          <a:stretch>
            <a:fillRect/>
          </a:stretch>
        </p:blipFill>
        <p:spPr bwMode="auto">
          <a:xfrm>
            <a:off x="1981200" y="2133600"/>
            <a:ext cx="5156200" cy="4422775"/>
          </a:xfrm>
          <a:prstGeom prst="rect">
            <a:avLst/>
          </a:prstGeom>
          <a:noFill/>
          <a:ln w="9525">
            <a:noFill/>
            <a:miter lim="800000"/>
            <a:headEnd/>
            <a:tailEnd/>
          </a:ln>
        </p:spPr>
      </p:pic>
      <p:sp>
        <p:nvSpPr>
          <p:cNvPr id="5" name="TextBox 4"/>
          <p:cNvSpPr txBox="1"/>
          <p:nvPr/>
        </p:nvSpPr>
        <p:spPr>
          <a:xfrm>
            <a:off x="1981200" y="1447800"/>
            <a:ext cx="5255926" cy="369332"/>
          </a:xfrm>
          <a:prstGeom prst="rect">
            <a:avLst/>
          </a:prstGeom>
          <a:noFill/>
        </p:spPr>
        <p:txBody>
          <a:bodyPr wrap="none" rtlCol="0">
            <a:spAutoFit/>
          </a:bodyPr>
          <a:lstStyle/>
          <a:p>
            <a:r>
              <a:rPr lang="en-US" dirty="0" smtClean="0"/>
              <a:t>3dMD 12-Camera Stereo System at Children’s Hospital</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3D Mesh from 3dMD</a:t>
            </a:r>
            <a:endParaRPr lang="en-US" dirty="0"/>
          </a:p>
        </p:txBody>
      </p:sp>
      <p:sp>
        <p:nvSpPr>
          <p:cNvPr id="3" name="Slide Number Placeholder 2"/>
          <p:cNvSpPr>
            <a:spLocks noGrp="1"/>
          </p:cNvSpPr>
          <p:nvPr>
            <p:ph type="sldNum" sz="quarter" idx="12"/>
          </p:nvPr>
        </p:nvSpPr>
        <p:spPr/>
        <p:txBody>
          <a:bodyPr/>
          <a:lstStyle/>
          <a:p>
            <a:fld id="{DEA3D1D5-4FB0-4ACB-AEE5-692ADCD3E724}" type="slidenum">
              <a:rPr lang="en-US" smtClean="0"/>
              <a:pPr/>
              <a:t>32</a:t>
            </a:fld>
            <a:endParaRPr lang="en-US"/>
          </a:p>
        </p:txBody>
      </p:sp>
      <p:pic>
        <p:nvPicPr>
          <p:cNvPr id="4" name="Picture 2"/>
          <p:cNvPicPr>
            <a:picLocks noChangeAspect="1" noChangeArrowheads="1"/>
          </p:cNvPicPr>
          <p:nvPr/>
        </p:nvPicPr>
        <p:blipFill>
          <a:blip r:embed="rId2" cstate="print"/>
          <a:srcRect/>
          <a:stretch>
            <a:fillRect/>
          </a:stretch>
        </p:blipFill>
        <p:spPr bwMode="auto">
          <a:xfrm>
            <a:off x="2514600" y="1676400"/>
            <a:ext cx="3454400" cy="47013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Sample Head Meshes</a:t>
            </a:r>
            <a:endParaRPr lang="en-US" dirty="0"/>
          </a:p>
        </p:txBody>
      </p:sp>
      <p:sp>
        <p:nvSpPr>
          <p:cNvPr id="3" name="Slide Number Placeholder 2"/>
          <p:cNvSpPr>
            <a:spLocks noGrp="1"/>
          </p:cNvSpPr>
          <p:nvPr>
            <p:ph type="sldNum" sz="quarter" idx="12"/>
          </p:nvPr>
        </p:nvSpPr>
        <p:spPr/>
        <p:txBody>
          <a:bodyPr/>
          <a:lstStyle/>
          <a:p>
            <a:fld id="{DEA3D1D5-4FB0-4ACB-AEE5-692ADCD3E724}" type="slidenum">
              <a:rPr lang="en-US" smtClean="0"/>
              <a:pPr/>
              <a:t>33</a:t>
            </a:fld>
            <a:endParaRPr lang="en-US" dirty="0"/>
          </a:p>
        </p:txBody>
      </p:sp>
      <p:pic>
        <p:nvPicPr>
          <p:cNvPr id="4" name="Picture 7"/>
          <p:cNvPicPr>
            <a:picLocks noChangeAspect="1" noChangeArrowheads="1"/>
          </p:cNvPicPr>
          <p:nvPr/>
        </p:nvPicPr>
        <p:blipFill>
          <a:blip r:embed="rId2" cstate="print"/>
          <a:srcRect/>
          <a:stretch>
            <a:fillRect/>
          </a:stretch>
        </p:blipFill>
        <p:spPr bwMode="auto">
          <a:xfrm>
            <a:off x="457200" y="1828800"/>
            <a:ext cx="2505075" cy="3810000"/>
          </a:xfrm>
          <a:prstGeom prst="rect">
            <a:avLst/>
          </a:prstGeom>
          <a:noFill/>
          <a:ln w="9525">
            <a:noFill/>
            <a:miter lim="800000"/>
            <a:headEnd/>
            <a:tailEnd/>
          </a:ln>
        </p:spPr>
      </p:pic>
      <p:pic>
        <p:nvPicPr>
          <p:cNvPr id="5" name="Picture 3"/>
          <p:cNvPicPr>
            <a:picLocks noChangeAspect="1" noChangeArrowheads="1"/>
          </p:cNvPicPr>
          <p:nvPr/>
        </p:nvPicPr>
        <p:blipFill>
          <a:blip r:embed="rId3" cstate="print"/>
          <a:srcRect/>
          <a:stretch>
            <a:fillRect/>
          </a:stretch>
        </p:blipFill>
        <p:spPr bwMode="auto">
          <a:xfrm>
            <a:off x="3352800" y="1828800"/>
            <a:ext cx="2505075" cy="3810000"/>
          </a:xfrm>
          <a:prstGeom prst="rect">
            <a:avLst/>
          </a:prstGeom>
          <a:noFill/>
          <a:ln w="9525">
            <a:noFill/>
            <a:miter lim="800000"/>
            <a:headEnd/>
            <a:tailEnd/>
          </a:ln>
        </p:spPr>
      </p:pic>
      <p:pic>
        <p:nvPicPr>
          <p:cNvPr id="6" name="Picture 2"/>
          <p:cNvPicPr>
            <a:picLocks noChangeAspect="1" noChangeArrowheads="1"/>
          </p:cNvPicPr>
          <p:nvPr/>
        </p:nvPicPr>
        <p:blipFill>
          <a:blip r:embed="rId4" cstate="print"/>
          <a:srcRect/>
          <a:stretch>
            <a:fillRect/>
          </a:stretch>
        </p:blipFill>
        <p:spPr bwMode="auto">
          <a:xfrm>
            <a:off x="6248400" y="1828800"/>
            <a:ext cx="2505075" cy="3810000"/>
          </a:xfrm>
          <a:prstGeom prst="rect">
            <a:avLst/>
          </a:prstGeom>
          <a:noFill/>
          <a:ln w="9525">
            <a:noFill/>
            <a:miter lim="800000"/>
            <a:headEnd/>
            <a:tailEnd/>
          </a:ln>
        </p:spPr>
      </p:pic>
      <p:sp>
        <p:nvSpPr>
          <p:cNvPr id="7" name="TextBox 6"/>
          <p:cNvSpPr txBox="1"/>
          <p:nvPr/>
        </p:nvSpPr>
        <p:spPr>
          <a:xfrm>
            <a:off x="1066800" y="5715000"/>
            <a:ext cx="7031412" cy="369332"/>
          </a:xfrm>
          <a:prstGeom prst="rect">
            <a:avLst/>
          </a:prstGeom>
          <a:noFill/>
        </p:spPr>
        <p:txBody>
          <a:bodyPr wrap="none" rtlCol="0">
            <a:spAutoFit/>
          </a:bodyPr>
          <a:lstStyle/>
          <a:p>
            <a:r>
              <a:rPr lang="en-US" dirty="0" smtClean="0"/>
              <a:t>10 months                                     10 years                                            30 years</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Advantages</a:t>
            </a:r>
            <a:endParaRPr lang="en-US" dirty="0"/>
          </a:p>
        </p:txBody>
      </p:sp>
      <p:sp>
        <p:nvSpPr>
          <p:cNvPr id="3" name="Slide Number Placeholder 2"/>
          <p:cNvSpPr>
            <a:spLocks noGrp="1"/>
          </p:cNvSpPr>
          <p:nvPr>
            <p:ph type="sldNum" sz="quarter" idx="12"/>
          </p:nvPr>
        </p:nvSpPr>
        <p:spPr/>
        <p:txBody>
          <a:bodyPr/>
          <a:lstStyle/>
          <a:p>
            <a:fld id="{DEA3D1D5-4FB0-4ACB-AEE5-692ADCD3E724}" type="slidenum">
              <a:rPr lang="en-US" smtClean="0"/>
              <a:pPr/>
              <a:t>34</a:t>
            </a:fld>
            <a:endParaRPr lang="en-US"/>
          </a:p>
        </p:txBody>
      </p:sp>
      <p:sp>
        <p:nvSpPr>
          <p:cNvPr id="4" name="TextBox 3"/>
          <p:cNvSpPr txBox="1"/>
          <p:nvPr/>
        </p:nvSpPr>
        <p:spPr>
          <a:xfrm>
            <a:off x="1447800" y="2057400"/>
            <a:ext cx="7343100" cy="2831544"/>
          </a:xfrm>
          <a:prstGeom prst="rect">
            <a:avLst/>
          </a:prstGeom>
          <a:noFill/>
        </p:spPr>
        <p:txBody>
          <a:bodyPr wrap="none" rtlCol="0">
            <a:spAutoFit/>
          </a:bodyPr>
          <a:lstStyle/>
          <a:p>
            <a:pPr>
              <a:buFont typeface="Arial" pitchFamily="34" charset="0"/>
              <a:buChar char="•"/>
            </a:pPr>
            <a:r>
              <a:rPr lang="en-US" sz="2800" dirty="0" smtClean="0"/>
              <a:t> Allows for 3D head images of young children</a:t>
            </a:r>
          </a:p>
          <a:p>
            <a:pPr>
              <a:spcAft>
                <a:spcPts val="600"/>
              </a:spcAft>
            </a:pPr>
            <a:r>
              <a:rPr lang="en-US" sz="2800" dirty="0" smtClean="0"/>
              <a:t>   since the </a:t>
            </a:r>
            <a:r>
              <a:rPr lang="en-US" sz="2800" dirty="0" smtClean="0">
                <a:solidFill>
                  <a:srgbClr val="FF0000"/>
                </a:solidFill>
              </a:rPr>
              <a:t>image acquisition is very fast</a:t>
            </a:r>
          </a:p>
          <a:p>
            <a:pPr>
              <a:buFont typeface="Arial" pitchFamily="34" charset="0"/>
              <a:buChar char="•"/>
            </a:pPr>
            <a:r>
              <a:rPr lang="en-US" sz="2800" dirty="0" smtClean="0"/>
              <a:t> </a:t>
            </a:r>
            <a:r>
              <a:rPr lang="en-US" sz="2800" dirty="0" smtClean="0">
                <a:solidFill>
                  <a:srgbClr val="3333FF"/>
                </a:solidFill>
              </a:rPr>
              <a:t>3D mesh format </a:t>
            </a:r>
            <a:r>
              <a:rPr lang="en-US" sz="2800" dirty="0" smtClean="0"/>
              <a:t>is common in computer vision</a:t>
            </a:r>
          </a:p>
          <a:p>
            <a:pPr>
              <a:spcAft>
                <a:spcPts val="600"/>
              </a:spcAft>
            </a:pPr>
            <a:r>
              <a:rPr lang="en-US" sz="2800" dirty="0" smtClean="0"/>
              <a:t>  so there are many known algorithms</a:t>
            </a:r>
          </a:p>
          <a:p>
            <a:pPr>
              <a:buFont typeface="Arial" pitchFamily="34" charset="0"/>
              <a:buChar char="•"/>
            </a:pPr>
            <a:r>
              <a:rPr lang="en-US" sz="2800" dirty="0" smtClean="0"/>
              <a:t> Can be analyzed in mesh format or converted</a:t>
            </a:r>
          </a:p>
          <a:p>
            <a:r>
              <a:rPr lang="en-US" sz="2800" dirty="0" smtClean="0"/>
              <a:t>   to other forms such as a 3D depth image</a:t>
            </a:r>
            <a:endParaRPr lang="en-US" sz="28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Pathology</a:t>
            </a:r>
            <a:endParaRPr lang="en-US" dirty="0"/>
          </a:p>
        </p:txBody>
      </p:sp>
      <p:sp>
        <p:nvSpPr>
          <p:cNvPr id="3" name="Content Placeholder 2"/>
          <p:cNvSpPr>
            <a:spLocks noGrp="1"/>
          </p:cNvSpPr>
          <p:nvPr>
            <p:ph idx="1"/>
          </p:nvPr>
        </p:nvSpPr>
        <p:spPr/>
        <p:txBody>
          <a:bodyPr/>
          <a:lstStyle/>
          <a:p>
            <a:r>
              <a:rPr lang="en-US" dirty="0" smtClean="0"/>
              <a:t>After an image from a machine shows possible cancer, physicians perform a </a:t>
            </a:r>
            <a:r>
              <a:rPr lang="en-US" dirty="0" smtClean="0">
                <a:solidFill>
                  <a:srgbClr val="FF0000"/>
                </a:solidFill>
              </a:rPr>
              <a:t>biopsy</a:t>
            </a:r>
            <a:r>
              <a:rPr lang="en-US" dirty="0" smtClean="0"/>
              <a:t>.</a:t>
            </a:r>
          </a:p>
          <a:p>
            <a:r>
              <a:rPr lang="en-US" dirty="0" smtClean="0"/>
              <a:t>Pathologists look at the biopsy, traditionally on a </a:t>
            </a:r>
            <a:r>
              <a:rPr lang="en-US" dirty="0" smtClean="0">
                <a:solidFill>
                  <a:srgbClr val="FF0000"/>
                </a:solidFill>
              </a:rPr>
              <a:t>slide under a microscope</a:t>
            </a:r>
            <a:r>
              <a:rPr lang="en-US" dirty="0" smtClean="0"/>
              <a:t>.</a:t>
            </a:r>
          </a:p>
          <a:p>
            <a:r>
              <a:rPr lang="en-US" dirty="0" smtClean="0"/>
              <a:t>Now, the FDA has approved </a:t>
            </a:r>
            <a:r>
              <a:rPr lang="en-US" dirty="0" smtClean="0">
                <a:solidFill>
                  <a:srgbClr val="FF0000"/>
                </a:solidFill>
              </a:rPr>
              <a:t>digital pathology</a:t>
            </a:r>
            <a:r>
              <a:rPr lang="en-US" dirty="0" smtClean="0"/>
              <a:t>, and our group is working on both </a:t>
            </a:r>
            <a:r>
              <a:rPr lang="en-US" dirty="0" smtClean="0">
                <a:solidFill>
                  <a:srgbClr val="3333FF"/>
                </a:solidFill>
              </a:rPr>
              <a:t>breast</a:t>
            </a:r>
            <a:r>
              <a:rPr lang="en-US" dirty="0" smtClean="0"/>
              <a:t> and </a:t>
            </a:r>
            <a:r>
              <a:rPr lang="en-US" dirty="0" smtClean="0">
                <a:solidFill>
                  <a:srgbClr val="3333FF"/>
                </a:solidFill>
              </a:rPr>
              <a:t>melanoma</a:t>
            </a:r>
            <a:r>
              <a:rPr lang="en-US" dirty="0" smtClean="0"/>
              <a:t> cancer biopsy analysis.</a:t>
            </a:r>
            <a:endParaRPr lang="en-US" dirty="0"/>
          </a:p>
        </p:txBody>
      </p:sp>
      <p:sp>
        <p:nvSpPr>
          <p:cNvPr id="4" name="Slide Number Placeholder 3"/>
          <p:cNvSpPr>
            <a:spLocks noGrp="1"/>
          </p:cNvSpPr>
          <p:nvPr>
            <p:ph type="sldNum" sz="quarter" idx="12"/>
          </p:nvPr>
        </p:nvSpPr>
        <p:spPr/>
        <p:txBody>
          <a:bodyPr/>
          <a:lstStyle/>
          <a:p>
            <a:fld id="{DEA3D1D5-4FB0-4ACB-AEE5-692ADCD3E724}" type="slidenum">
              <a:rPr lang="en-US" smtClean="0"/>
              <a:pPr/>
              <a:t>35</a:t>
            </a:fld>
            <a:endParaRPr lang="en-US"/>
          </a:p>
        </p:txBody>
      </p:sp>
      <p:pic>
        <p:nvPicPr>
          <p:cNvPr id="6" name="Picture 5" descr="C:\Users\ezgi\AppData\Local\Microsoft\Windows\INetCache\Content.Word\MP_0069.jpg"/>
          <p:cNvPicPr>
            <a:picLocks noChangeAspect="1"/>
          </p:cNvPicPr>
          <p:nvPr/>
        </p:nvPicPr>
        <p:blipFill rotWithShape="1">
          <a:blip r:embed="rId2" cstate="print">
            <a:extLst>
              <a:ext uri="{28A0092B-C50C-407E-A947-70E740481C1C}">
                <a14:useLocalDpi xmlns:a14="http://schemas.microsoft.com/office/drawing/2010/main" val="0"/>
              </a:ext>
            </a:extLst>
          </a:blip>
          <a:srcRect t="13010" b="13920"/>
          <a:stretch/>
        </p:blipFill>
        <p:spPr bwMode="auto">
          <a:xfrm>
            <a:off x="2284922" y="5479625"/>
            <a:ext cx="1525078" cy="1111185"/>
          </a:xfrm>
          <a:prstGeom prst="rect">
            <a:avLst/>
          </a:prstGeom>
          <a:noFill/>
          <a:ln w="9525" cap="flat" cmpd="sng" algn="ctr">
            <a:solidFill>
              <a:sysClr val="windowText" lastClr="000000"/>
            </a:solidFill>
            <a:prstDash val="solid"/>
            <a:round/>
            <a:headEnd type="none" w="med" len="med"/>
            <a:tailEnd type="none" w="med" len="med"/>
          </a:ln>
          <a:extLst>
            <a:ext uri="{53640926-AAD7-44D8-BBD7-CCE9431645EC}">
              <a14:shadowObscured xmlns:a14="http://schemas.microsoft.com/office/drawing/2010/main"/>
            </a:ext>
          </a:extLst>
        </p:spPr>
      </p:pic>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72034" y="5457621"/>
            <a:ext cx="1176366" cy="1155191"/>
          </a:xfrm>
          <a:prstGeom prst="rect">
            <a:avLst/>
          </a:prstGeom>
        </p:spPr>
      </p:pic>
    </p:spTree>
    <p:extLst>
      <p:ext uri="{BB962C8B-B14F-4D97-AF65-F5344CB8AC3E}">
        <p14:creationId xmlns:p14="http://schemas.microsoft.com/office/powerpoint/2010/main" val="41933145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735676"/>
          </a:xfrm>
        </p:spPr>
        <p:txBody>
          <a:bodyPr>
            <a:normAutofit/>
          </a:bodyPr>
          <a:lstStyle/>
          <a:p>
            <a:pPr algn="ctr"/>
            <a:r>
              <a:rPr lang="en-US" sz="4000" dirty="0"/>
              <a:t>Medical Diagnosis of Cancer</a:t>
            </a:r>
          </a:p>
        </p:txBody>
      </p:sp>
      <p:pic>
        <p:nvPicPr>
          <p:cNvPr id="1028" name="Picture 4" descr="http://www.microscope-manufacturers.com/picture/student-microscopes/compound-microscope.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306494" y="3776631"/>
            <a:ext cx="1376663" cy="137666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311303" y="2648605"/>
            <a:ext cx="1511642" cy="307777"/>
          </a:xfrm>
          <a:prstGeom prst="rect">
            <a:avLst/>
          </a:prstGeom>
          <a:noFill/>
        </p:spPr>
        <p:txBody>
          <a:bodyPr wrap="square" rtlCol="0">
            <a:spAutoFit/>
          </a:bodyPr>
          <a:lstStyle/>
          <a:p>
            <a:pPr algn="ctr"/>
            <a:r>
              <a:rPr lang="en-US" sz="1400" i="1" dirty="0"/>
              <a:t>tissue specimen</a:t>
            </a:r>
          </a:p>
        </p:txBody>
      </p:sp>
      <p:pic>
        <p:nvPicPr>
          <p:cNvPr id="17" name="Picture 16"/>
          <p:cNvPicPr>
            <a:picLocks noChangeAspect="1"/>
          </p:cNvPicPr>
          <p:nvPr/>
        </p:nvPicPr>
        <p:blipFill>
          <a:blip r:embed="rId3"/>
          <a:stretch>
            <a:fillRect/>
          </a:stretch>
        </p:blipFill>
        <p:spPr>
          <a:xfrm>
            <a:off x="2679975" y="1843996"/>
            <a:ext cx="763601" cy="608292"/>
          </a:xfrm>
          <a:prstGeom prst="rect">
            <a:avLst/>
          </a:prstGeom>
        </p:spPr>
      </p:pic>
      <p:pic>
        <p:nvPicPr>
          <p:cNvPr id="20" name="Picture 19"/>
          <p:cNvPicPr>
            <a:picLocks noChangeAspect="1"/>
          </p:cNvPicPr>
          <p:nvPr/>
        </p:nvPicPr>
        <p:blipFill rotWithShape="1">
          <a:blip r:embed="rId4" cstate="screen">
            <a:extLst>
              <a:ext uri="{28A0092B-C50C-407E-A947-70E740481C1C}">
                <a14:useLocalDpi xmlns:a14="http://schemas.microsoft.com/office/drawing/2010/main"/>
              </a:ext>
            </a:extLst>
          </a:blip>
          <a:srcRect b="-417"/>
          <a:stretch/>
        </p:blipFill>
        <p:spPr>
          <a:xfrm>
            <a:off x="3971137" y="1186387"/>
            <a:ext cx="1067888" cy="1371600"/>
          </a:xfrm>
          <a:prstGeom prst="rect">
            <a:avLst/>
          </a:prstGeom>
        </p:spPr>
      </p:pic>
      <p:sp>
        <p:nvSpPr>
          <p:cNvPr id="35" name="TextBox 34"/>
          <p:cNvSpPr txBox="1"/>
          <p:nvPr/>
        </p:nvSpPr>
        <p:spPr>
          <a:xfrm>
            <a:off x="3726108" y="2648607"/>
            <a:ext cx="1462819" cy="307777"/>
          </a:xfrm>
          <a:prstGeom prst="rect">
            <a:avLst/>
          </a:prstGeom>
          <a:noFill/>
        </p:spPr>
        <p:txBody>
          <a:bodyPr wrap="square" rtlCol="0">
            <a:spAutoFit/>
          </a:bodyPr>
          <a:lstStyle/>
          <a:p>
            <a:pPr algn="ctr"/>
            <a:r>
              <a:rPr lang="en-US" sz="1400" i="1" dirty="0"/>
              <a:t>H&amp;E staining</a:t>
            </a:r>
          </a:p>
        </p:txBody>
      </p:sp>
      <p:pic>
        <p:nvPicPr>
          <p:cNvPr id="21" name="Picture 2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388484" y="1946053"/>
            <a:ext cx="892455" cy="182880"/>
          </a:xfrm>
          <a:prstGeom prst="rect">
            <a:avLst/>
          </a:prstGeom>
        </p:spPr>
      </p:pic>
      <p:sp>
        <p:nvSpPr>
          <p:cNvPr id="37" name="TextBox 36"/>
          <p:cNvSpPr txBox="1"/>
          <p:nvPr/>
        </p:nvSpPr>
        <p:spPr>
          <a:xfrm>
            <a:off x="5078891" y="2648605"/>
            <a:ext cx="1511642" cy="307777"/>
          </a:xfrm>
          <a:prstGeom prst="rect">
            <a:avLst/>
          </a:prstGeom>
          <a:noFill/>
        </p:spPr>
        <p:txBody>
          <a:bodyPr wrap="square" rtlCol="0">
            <a:spAutoFit/>
          </a:bodyPr>
          <a:lstStyle/>
          <a:p>
            <a:pPr algn="ctr"/>
            <a:r>
              <a:rPr lang="en-US" sz="1400" i="1" dirty="0"/>
              <a:t>glass slide</a:t>
            </a:r>
          </a:p>
        </p:txBody>
      </p:sp>
      <p:sp>
        <p:nvSpPr>
          <p:cNvPr id="41" name="Right Arrow 40"/>
          <p:cNvSpPr/>
          <p:nvPr/>
        </p:nvSpPr>
        <p:spPr>
          <a:xfrm>
            <a:off x="3658977" y="1968440"/>
            <a:ext cx="274320" cy="175777"/>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ight Arrow 41"/>
          <p:cNvSpPr/>
          <p:nvPr/>
        </p:nvSpPr>
        <p:spPr>
          <a:xfrm>
            <a:off x="4939705" y="1966220"/>
            <a:ext cx="274320" cy="175777"/>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42" name="Picture 18" descr="http://tmalab.jhmi.edu/img/scan_05.jp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4646527" y="3601940"/>
            <a:ext cx="2312059" cy="1795700"/>
          </a:xfrm>
          <a:prstGeom prst="rect">
            <a:avLst/>
          </a:prstGeom>
          <a:noFill/>
          <a:extLst>
            <a:ext uri="{909E8E84-426E-40DD-AFC4-6F175D3DCCD1}">
              <a14:hiddenFill xmlns:a14="http://schemas.microsoft.com/office/drawing/2010/main">
                <a:solidFill>
                  <a:srgbClr val="FFFFFF"/>
                </a:solidFill>
              </a14:hiddenFill>
            </a:ext>
          </a:extLst>
        </p:spPr>
      </p:pic>
      <p:sp>
        <p:nvSpPr>
          <p:cNvPr id="44" name="TextBox 43"/>
          <p:cNvSpPr txBox="1"/>
          <p:nvPr/>
        </p:nvSpPr>
        <p:spPr>
          <a:xfrm>
            <a:off x="4975230" y="5491970"/>
            <a:ext cx="1824682" cy="307777"/>
          </a:xfrm>
          <a:prstGeom prst="rect">
            <a:avLst/>
          </a:prstGeom>
          <a:noFill/>
        </p:spPr>
        <p:txBody>
          <a:bodyPr wrap="square" rtlCol="0">
            <a:spAutoFit/>
          </a:bodyPr>
          <a:lstStyle/>
          <a:p>
            <a:pPr algn="ctr"/>
            <a:r>
              <a:rPr lang="en-US" sz="1400" i="1" dirty="0"/>
              <a:t>whole slide imaging</a:t>
            </a:r>
          </a:p>
        </p:txBody>
      </p:sp>
      <p:sp>
        <p:nvSpPr>
          <p:cNvPr id="45" name="TextBox 44"/>
          <p:cNvSpPr txBox="1"/>
          <p:nvPr/>
        </p:nvSpPr>
        <p:spPr>
          <a:xfrm>
            <a:off x="2104611" y="5397640"/>
            <a:ext cx="1824682" cy="307777"/>
          </a:xfrm>
          <a:prstGeom prst="rect">
            <a:avLst/>
          </a:prstGeom>
          <a:noFill/>
        </p:spPr>
        <p:txBody>
          <a:bodyPr wrap="square" rtlCol="0">
            <a:spAutoFit/>
          </a:bodyPr>
          <a:lstStyle/>
          <a:p>
            <a:pPr algn="ctr"/>
            <a:r>
              <a:rPr lang="en-US" sz="1400" i="1" dirty="0"/>
              <a:t>light microscope</a:t>
            </a:r>
          </a:p>
        </p:txBody>
      </p:sp>
      <p:sp>
        <p:nvSpPr>
          <p:cNvPr id="3" name="Slide Number Placeholder 2"/>
          <p:cNvSpPr>
            <a:spLocks noGrp="1"/>
          </p:cNvSpPr>
          <p:nvPr>
            <p:ph type="sldNum" sz="quarter" idx="12"/>
          </p:nvPr>
        </p:nvSpPr>
        <p:spPr/>
        <p:txBody>
          <a:bodyPr/>
          <a:lstStyle/>
          <a:p>
            <a:fld id="{EFCB9DE9-A0AC-4790-8448-D703FAD45C04}" type="slidenum">
              <a:rPr lang="en-US" smtClean="0"/>
              <a:t>36</a:t>
            </a:fld>
            <a:endParaRPr lang="en-US" dirty="0"/>
          </a:p>
        </p:txBody>
      </p:sp>
      <p:sp>
        <p:nvSpPr>
          <p:cNvPr id="49" name="Rectangle 48"/>
          <p:cNvSpPr/>
          <p:nvPr/>
        </p:nvSpPr>
        <p:spPr>
          <a:xfrm>
            <a:off x="0" y="0"/>
            <a:ext cx="9144000" cy="276999"/>
          </a:xfrm>
          <a:prstGeom prst="rect">
            <a:avLst/>
          </a:prstGeom>
        </p:spPr>
        <p:txBody>
          <a:bodyPr wrap="square">
            <a:spAutoFit/>
          </a:bodyPr>
          <a:lstStyle/>
          <a:p>
            <a:r>
              <a:rPr lang="en-US" sz="1200" b="1" dirty="0"/>
              <a:t>1. Introduction      </a:t>
            </a:r>
            <a:r>
              <a:rPr lang="en-US" sz="1200" dirty="0">
                <a:solidFill>
                  <a:schemeClr val="bg1">
                    <a:lumMod val="65000"/>
                  </a:schemeClr>
                </a:solidFill>
              </a:rPr>
              <a:t>2. ROI Localization     3. Tissue Segmentation     4. Automated Diagnosis     5.Viewing Behavior Analysis     6. Conclusions</a:t>
            </a:r>
          </a:p>
        </p:txBody>
      </p:sp>
      <p:sp>
        <p:nvSpPr>
          <p:cNvPr id="9" name="Rectangle 8"/>
          <p:cNvSpPr/>
          <p:nvPr/>
        </p:nvSpPr>
        <p:spPr>
          <a:xfrm>
            <a:off x="4473686" y="3482405"/>
            <a:ext cx="2539321" cy="254001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75283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4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Breast Histopathology</a:t>
            </a:r>
          </a:p>
        </p:txBody>
      </p:sp>
      <p:sp>
        <p:nvSpPr>
          <p:cNvPr id="4" name="Slide Number Placeholder 3"/>
          <p:cNvSpPr>
            <a:spLocks noGrp="1"/>
          </p:cNvSpPr>
          <p:nvPr>
            <p:ph type="sldNum" sz="quarter" idx="12"/>
          </p:nvPr>
        </p:nvSpPr>
        <p:spPr/>
        <p:txBody>
          <a:bodyPr/>
          <a:lstStyle/>
          <a:p>
            <a:fld id="{EFCB9DE9-A0AC-4790-8448-D703FAD45C04}" type="slidenum">
              <a:rPr lang="en-US" smtClean="0"/>
              <a:t>37</a:t>
            </a:fld>
            <a:endParaRPr lang="en-US" dirty="0"/>
          </a:p>
        </p:txBody>
      </p:sp>
      <p:grpSp>
        <p:nvGrpSpPr>
          <p:cNvPr id="21" name="Group 20"/>
          <p:cNvGrpSpPr/>
          <p:nvPr/>
        </p:nvGrpSpPr>
        <p:grpSpPr>
          <a:xfrm>
            <a:off x="628650" y="1900920"/>
            <a:ext cx="3751344" cy="2780292"/>
            <a:chOff x="5079713" y="1160213"/>
            <a:chExt cx="3751344" cy="2780292"/>
          </a:xfrm>
        </p:grpSpPr>
        <p:sp>
          <p:nvSpPr>
            <p:cNvPr id="22" name="TextBox 21"/>
            <p:cNvSpPr txBox="1"/>
            <p:nvPr/>
          </p:nvSpPr>
          <p:spPr>
            <a:xfrm>
              <a:off x="5874101" y="3571173"/>
              <a:ext cx="1615722" cy="369332"/>
            </a:xfrm>
            <a:prstGeom prst="rect">
              <a:avLst/>
            </a:prstGeom>
            <a:noFill/>
          </p:spPr>
          <p:txBody>
            <a:bodyPr wrap="square" rtlCol="0">
              <a:spAutoFit/>
            </a:bodyPr>
            <a:lstStyle/>
            <a:p>
              <a:pPr algn="ctr"/>
              <a:r>
                <a:rPr lang="en-US" b="1" i="1" dirty="0"/>
                <a:t>female breast</a:t>
              </a:r>
            </a:p>
          </p:txBody>
        </p:sp>
        <p:sp>
          <p:nvSpPr>
            <p:cNvPr id="23" name="TextBox 22"/>
            <p:cNvSpPr txBox="1"/>
            <p:nvPr/>
          </p:nvSpPr>
          <p:spPr>
            <a:xfrm>
              <a:off x="6950858" y="1160213"/>
              <a:ext cx="1034137" cy="523220"/>
            </a:xfrm>
            <a:prstGeom prst="rect">
              <a:avLst/>
            </a:prstGeom>
            <a:noFill/>
          </p:spPr>
          <p:txBody>
            <a:bodyPr wrap="square" rtlCol="0">
              <a:spAutoFit/>
            </a:bodyPr>
            <a:lstStyle/>
            <a:p>
              <a:pPr algn="ctr"/>
              <a:r>
                <a:rPr lang="en-US" sz="1400" dirty="0"/>
                <a:t>terminal ducts</a:t>
              </a:r>
            </a:p>
          </p:txBody>
        </p:sp>
        <p:sp>
          <p:nvSpPr>
            <p:cNvPr id="24" name="TextBox 23"/>
            <p:cNvSpPr txBox="1"/>
            <p:nvPr/>
          </p:nvSpPr>
          <p:spPr>
            <a:xfrm>
              <a:off x="7944680" y="1570434"/>
              <a:ext cx="886377" cy="307777"/>
            </a:xfrm>
            <a:prstGeom prst="rect">
              <a:avLst/>
            </a:prstGeom>
            <a:noFill/>
          </p:spPr>
          <p:txBody>
            <a:bodyPr wrap="square" rtlCol="0">
              <a:spAutoFit/>
            </a:bodyPr>
            <a:lstStyle/>
            <a:p>
              <a:pPr algn="ctr"/>
              <a:r>
                <a:rPr lang="en-US" sz="1400" dirty="0" err="1"/>
                <a:t>ductules</a:t>
              </a:r>
              <a:endParaRPr lang="en-US" sz="1400" dirty="0"/>
            </a:p>
          </p:txBody>
        </p:sp>
        <p:sp>
          <p:nvSpPr>
            <p:cNvPr id="25" name="TextBox 24"/>
            <p:cNvSpPr txBox="1"/>
            <p:nvPr/>
          </p:nvSpPr>
          <p:spPr>
            <a:xfrm>
              <a:off x="5079713" y="1453396"/>
              <a:ext cx="1025084" cy="523220"/>
            </a:xfrm>
            <a:prstGeom prst="rect">
              <a:avLst/>
            </a:prstGeom>
            <a:noFill/>
          </p:spPr>
          <p:txBody>
            <a:bodyPr wrap="square" rtlCol="0">
              <a:spAutoFit/>
            </a:bodyPr>
            <a:lstStyle/>
            <a:p>
              <a:pPr algn="ctr"/>
              <a:r>
                <a:rPr lang="en-US" sz="1400" dirty="0"/>
                <a:t>segmental ducts</a:t>
              </a:r>
            </a:p>
          </p:txBody>
        </p:sp>
        <p:pic>
          <p:nvPicPr>
            <p:cNvPr id="26" name="Picture 2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355742" y="1268193"/>
              <a:ext cx="3063466" cy="2487646"/>
            </a:xfrm>
            <a:prstGeom prst="rect">
              <a:avLst/>
            </a:prstGeom>
          </p:spPr>
        </p:pic>
      </p:grpSp>
      <p:grpSp>
        <p:nvGrpSpPr>
          <p:cNvPr id="27" name="Group 26"/>
          <p:cNvGrpSpPr/>
          <p:nvPr/>
        </p:nvGrpSpPr>
        <p:grpSpPr>
          <a:xfrm>
            <a:off x="4897887" y="2618918"/>
            <a:ext cx="3844852" cy="2054292"/>
            <a:chOff x="5717508" y="4577446"/>
            <a:chExt cx="3844852" cy="2054292"/>
          </a:xfrm>
        </p:grpSpPr>
        <p:grpSp>
          <p:nvGrpSpPr>
            <p:cNvPr id="28" name="Group 27"/>
            <p:cNvGrpSpPr/>
            <p:nvPr/>
          </p:nvGrpSpPr>
          <p:grpSpPr>
            <a:xfrm>
              <a:off x="5717508" y="4577446"/>
              <a:ext cx="2042984" cy="2054292"/>
              <a:chOff x="4062536" y="1233831"/>
              <a:chExt cx="2042984" cy="2054292"/>
            </a:xfrm>
          </p:grpSpPr>
          <p:pic>
            <p:nvPicPr>
              <p:cNvPr id="35" name="Picture 3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19217" y="1233831"/>
                <a:ext cx="1969575" cy="1642805"/>
              </a:xfrm>
              <a:prstGeom prst="rect">
                <a:avLst/>
              </a:prstGeom>
            </p:spPr>
          </p:pic>
          <p:sp>
            <p:nvSpPr>
              <p:cNvPr id="36" name="TextBox 35"/>
              <p:cNvSpPr txBox="1"/>
              <p:nvPr/>
            </p:nvSpPr>
            <p:spPr>
              <a:xfrm>
                <a:off x="4062536" y="2918791"/>
                <a:ext cx="2042984" cy="369332"/>
              </a:xfrm>
              <a:prstGeom prst="rect">
                <a:avLst/>
              </a:prstGeom>
              <a:noFill/>
            </p:spPr>
            <p:txBody>
              <a:bodyPr wrap="square" rtlCol="0">
                <a:spAutoFit/>
              </a:bodyPr>
              <a:lstStyle/>
              <a:p>
                <a:pPr algn="ctr"/>
                <a:r>
                  <a:rPr lang="en-US" b="1" i="1" dirty="0"/>
                  <a:t>a </a:t>
                </a:r>
                <a:r>
                  <a:rPr lang="en-US" b="1" i="1" dirty="0">
                    <a:solidFill>
                      <a:srgbClr val="FF0000"/>
                    </a:solidFill>
                  </a:rPr>
                  <a:t>duct</a:t>
                </a:r>
                <a:endParaRPr lang="en-US" b="1" i="1" dirty="0"/>
              </a:p>
            </p:txBody>
          </p:sp>
        </p:grpSp>
        <p:cxnSp>
          <p:nvCxnSpPr>
            <p:cNvPr id="29" name="Straight Arrow Connector 28"/>
            <p:cNvCxnSpPr/>
            <p:nvPr/>
          </p:nvCxnSpPr>
          <p:spPr>
            <a:xfrm>
              <a:off x="7339985" y="5410553"/>
              <a:ext cx="645426" cy="14511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7985411" y="6173874"/>
              <a:ext cx="854158" cy="307777"/>
            </a:xfrm>
            <a:prstGeom prst="rect">
              <a:avLst/>
            </a:prstGeom>
            <a:noFill/>
          </p:spPr>
          <p:txBody>
            <a:bodyPr wrap="square" rtlCol="0">
              <a:spAutoFit/>
            </a:bodyPr>
            <a:lstStyle/>
            <a:p>
              <a:r>
                <a:rPr lang="en-US" sz="1400" dirty="0"/>
                <a:t>lumen</a:t>
              </a:r>
            </a:p>
          </p:txBody>
        </p:sp>
        <p:sp>
          <p:nvSpPr>
            <p:cNvPr id="31" name="TextBox 30"/>
            <p:cNvSpPr txBox="1"/>
            <p:nvPr/>
          </p:nvSpPr>
          <p:spPr>
            <a:xfrm>
              <a:off x="7939016" y="5335455"/>
              <a:ext cx="1623344" cy="523220"/>
            </a:xfrm>
            <a:prstGeom prst="rect">
              <a:avLst/>
            </a:prstGeom>
            <a:noFill/>
          </p:spPr>
          <p:txBody>
            <a:bodyPr wrap="square" rtlCol="0">
              <a:spAutoFit/>
            </a:bodyPr>
            <a:lstStyle/>
            <a:p>
              <a:r>
                <a:rPr lang="en-US" sz="1400" dirty="0"/>
                <a:t>stroma</a:t>
              </a:r>
            </a:p>
            <a:p>
              <a:r>
                <a:rPr lang="en-US" sz="1400" dirty="0"/>
                <a:t>(connective tissue)</a:t>
              </a:r>
            </a:p>
          </p:txBody>
        </p:sp>
        <p:cxnSp>
          <p:nvCxnSpPr>
            <p:cNvPr id="32" name="Straight Arrow Connector 31"/>
            <p:cNvCxnSpPr/>
            <p:nvPr/>
          </p:nvCxnSpPr>
          <p:spPr>
            <a:xfrm>
              <a:off x="6707883" y="5304592"/>
              <a:ext cx="1325994" cy="98452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V="1">
              <a:off x="7097287" y="4965180"/>
              <a:ext cx="854158" cy="26507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7950967" y="4790404"/>
              <a:ext cx="1348560" cy="523220"/>
            </a:xfrm>
            <a:prstGeom prst="rect">
              <a:avLst/>
            </a:prstGeom>
            <a:noFill/>
          </p:spPr>
          <p:txBody>
            <a:bodyPr wrap="square" rtlCol="0">
              <a:spAutoFit/>
            </a:bodyPr>
            <a:lstStyle/>
            <a:p>
              <a:r>
                <a:rPr lang="en-US" sz="1400" dirty="0"/>
                <a:t>duct</a:t>
              </a:r>
            </a:p>
            <a:p>
              <a:r>
                <a:rPr lang="en-US" sz="1400" dirty="0"/>
                <a:t>(epithelium)</a:t>
              </a:r>
            </a:p>
          </p:txBody>
        </p:sp>
      </p:grpSp>
      <p:sp>
        <p:nvSpPr>
          <p:cNvPr id="20" name="Rectangle 19"/>
          <p:cNvSpPr/>
          <p:nvPr/>
        </p:nvSpPr>
        <p:spPr>
          <a:xfrm>
            <a:off x="0" y="0"/>
            <a:ext cx="9144000" cy="276999"/>
          </a:xfrm>
          <a:prstGeom prst="rect">
            <a:avLst/>
          </a:prstGeom>
        </p:spPr>
        <p:txBody>
          <a:bodyPr wrap="square">
            <a:spAutoFit/>
          </a:bodyPr>
          <a:lstStyle/>
          <a:p>
            <a:r>
              <a:rPr lang="en-US" sz="1200" b="1" dirty="0"/>
              <a:t>1. Introduction      </a:t>
            </a:r>
            <a:r>
              <a:rPr lang="en-US" sz="1200" dirty="0">
                <a:solidFill>
                  <a:schemeClr val="bg1">
                    <a:lumMod val="65000"/>
                  </a:schemeClr>
                </a:solidFill>
              </a:rPr>
              <a:t>2. ROI Localization     3. Tissue Segmentation     4. Automated Diagnosis     5.Viewing Behavior Analysis     6. Conclusions</a:t>
            </a:r>
          </a:p>
        </p:txBody>
      </p:sp>
    </p:spTree>
    <p:extLst>
      <p:ext uri="{BB962C8B-B14F-4D97-AF65-F5344CB8AC3E}">
        <p14:creationId xmlns:p14="http://schemas.microsoft.com/office/powerpoint/2010/main" val="322202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165849" y="1857778"/>
            <a:ext cx="6812302" cy="1733566"/>
          </a:xfrm>
          <a:prstGeom prst="rect">
            <a:avLst/>
          </a:prstGeom>
        </p:spPr>
      </p:pic>
      <p:sp>
        <p:nvSpPr>
          <p:cNvPr id="8" name="TextBox 7"/>
          <p:cNvSpPr txBox="1"/>
          <p:nvPr/>
        </p:nvSpPr>
        <p:spPr>
          <a:xfrm>
            <a:off x="1510729" y="3176783"/>
            <a:ext cx="1221975" cy="461665"/>
          </a:xfrm>
          <a:prstGeom prst="rect">
            <a:avLst/>
          </a:prstGeom>
          <a:noFill/>
        </p:spPr>
        <p:txBody>
          <a:bodyPr wrap="square" rtlCol="0">
            <a:spAutoFit/>
          </a:bodyPr>
          <a:lstStyle/>
          <a:p>
            <a:r>
              <a:rPr lang="en-US" sz="1200" dirty="0"/>
              <a:t>normal epithelial cells</a:t>
            </a:r>
          </a:p>
        </p:txBody>
      </p:sp>
      <p:sp>
        <p:nvSpPr>
          <p:cNvPr id="9" name="TextBox 8"/>
          <p:cNvSpPr txBox="1"/>
          <p:nvPr/>
        </p:nvSpPr>
        <p:spPr>
          <a:xfrm>
            <a:off x="5431822" y="3182266"/>
            <a:ext cx="638285" cy="461665"/>
          </a:xfrm>
          <a:prstGeom prst="rect">
            <a:avLst/>
          </a:prstGeom>
          <a:noFill/>
        </p:spPr>
        <p:txBody>
          <a:bodyPr wrap="square" rtlCol="0">
            <a:spAutoFit/>
          </a:bodyPr>
          <a:lstStyle/>
          <a:p>
            <a:r>
              <a:rPr lang="en-US" sz="1200" dirty="0"/>
              <a:t>cancer cells</a:t>
            </a:r>
          </a:p>
        </p:txBody>
      </p:sp>
      <p:sp>
        <p:nvSpPr>
          <p:cNvPr id="10" name="TextBox 9"/>
          <p:cNvSpPr txBox="1"/>
          <p:nvPr/>
        </p:nvSpPr>
        <p:spPr>
          <a:xfrm>
            <a:off x="1510729" y="1377524"/>
            <a:ext cx="895177" cy="523220"/>
          </a:xfrm>
          <a:prstGeom prst="rect">
            <a:avLst/>
          </a:prstGeom>
          <a:noFill/>
        </p:spPr>
        <p:txBody>
          <a:bodyPr wrap="square" rtlCol="0">
            <a:spAutoFit/>
          </a:bodyPr>
          <a:lstStyle/>
          <a:p>
            <a:pPr algn="ctr"/>
            <a:r>
              <a:rPr lang="en-US" sz="1400" i="1" dirty="0"/>
              <a:t>normal duct</a:t>
            </a:r>
          </a:p>
        </p:txBody>
      </p:sp>
      <p:sp>
        <p:nvSpPr>
          <p:cNvPr id="11" name="TextBox 10"/>
          <p:cNvSpPr txBox="1"/>
          <p:nvPr/>
        </p:nvSpPr>
        <p:spPr>
          <a:xfrm>
            <a:off x="2668728" y="1487498"/>
            <a:ext cx="1197676" cy="307777"/>
          </a:xfrm>
          <a:prstGeom prst="rect">
            <a:avLst/>
          </a:prstGeom>
          <a:noFill/>
        </p:spPr>
        <p:txBody>
          <a:bodyPr wrap="square" rtlCol="0">
            <a:spAutoFit/>
          </a:bodyPr>
          <a:lstStyle/>
          <a:p>
            <a:pPr algn="ctr"/>
            <a:r>
              <a:rPr lang="en-US" sz="1400" i="1" dirty="0"/>
              <a:t>benign</a:t>
            </a:r>
          </a:p>
        </p:txBody>
      </p:sp>
      <p:sp>
        <p:nvSpPr>
          <p:cNvPr id="12" name="Title 1"/>
          <p:cNvSpPr>
            <a:spLocks noGrp="1"/>
          </p:cNvSpPr>
          <p:nvPr>
            <p:ph type="title"/>
          </p:nvPr>
        </p:nvSpPr>
        <p:spPr>
          <a:xfrm>
            <a:off x="628650" y="365126"/>
            <a:ext cx="7886700" cy="689317"/>
          </a:xfrm>
        </p:spPr>
        <p:txBody>
          <a:bodyPr>
            <a:normAutofit fontScale="90000"/>
          </a:bodyPr>
          <a:lstStyle/>
          <a:p>
            <a:pPr algn="ctr"/>
            <a:r>
              <a:rPr lang="en-US" sz="4000" dirty="0"/>
              <a:t>Diagnostic Categories</a:t>
            </a:r>
          </a:p>
        </p:txBody>
      </p:sp>
      <p:sp>
        <p:nvSpPr>
          <p:cNvPr id="13" name="TextBox 12"/>
          <p:cNvSpPr txBox="1"/>
          <p:nvPr/>
        </p:nvSpPr>
        <p:spPr>
          <a:xfrm>
            <a:off x="3973162" y="1483172"/>
            <a:ext cx="1197676" cy="307777"/>
          </a:xfrm>
          <a:prstGeom prst="rect">
            <a:avLst/>
          </a:prstGeom>
          <a:noFill/>
        </p:spPr>
        <p:txBody>
          <a:bodyPr wrap="square" rtlCol="0">
            <a:spAutoFit/>
          </a:bodyPr>
          <a:lstStyle/>
          <a:p>
            <a:pPr algn="ctr"/>
            <a:r>
              <a:rPr lang="en-US" sz="1400" i="1" dirty="0"/>
              <a:t>atypia</a:t>
            </a:r>
          </a:p>
        </p:txBody>
      </p:sp>
      <p:sp>
        <p:nvSpPr>
          <p:cNvPr id="14" name="TextBox 13"/>
          <p:cNvSpPr txBox="1"/>
          <p:nvPr/>
        </p:nvSpPr>
        <p:spPr>
          <a:xfrm>
            <a:off x="5170838" y="1375926"/>
            <a:ext cx="1537312" cy="523220"/>
          </a:xfrm>
          <a:prstGeom prst="rect">
            <a:avLst/>
          </a:prstGeom>
          <a:noFill/>
        </p:spPr>
        <p:txBody>
          <a:bodyPr wrap="square" rtlCol="0">
            <a:spAutoFit/>
          </a:bodyPr>
          <a:lstStyle/>
          <a:p>
            <a:pPr algn="ctr"/>
            <a:r>
              <a:rPr lang="en-US" sz="1400" i="1" dirty="0"/>
              <a:t>ductal carcinoma in situ (DCIS)</a:t>
            </a:r>
          </a:p>
        </p:txBody>
      </p:sp>
      <p:sp>
        <p:nvSpPr>
          <p:cNvPr id="15" name="TextBox 14"/>
          <p:cNvSpPr txBox="1"/>
          <p:nvPr/>
        </p:nvSpPr>
        <p:spPr>
          <a:xfrm>
            <a:off x="6636822" y="1483172"/>
            <a:ext cx="1430554" cy="307777"/>
          </a:xfrm>
          <a:prstGeom prst="rect">
            <a:avLst/>
          </a:prstGeom>
          <a:noFill/>
        </p:spPr>
        <p:txBody>
          <a:bodyPr wrap="square" rtlCol="0">
            <a:spAutoFit/>
          </a:bodyPr>
          <a:lstStyle/>
          <a:p>
            <a:pPr algn="ctr"/>
            <a:r>
              <a:rPr lang="en-US" sz="1400" i="1" dirty="0"/>
              <a:t>invasive</a:t>
            </a:r>
          </a:p>
        </p:txBody>
      </p:sp>
      <p:grpSp>
        <p:nvGrpSpPr>
          <p:cNvPr id="24" name="Group 23"/>
          <p:cNvGrpSpPr/>
          <p:nvPr/>
        </p:nvGrpSpPr>
        <p:grpSpPr>
          <a:xfrm>
            <a:off x="1860473" y="3877498"/>
            <a:ext cx="5423054" cy="2241290"/>
            <a:chOff x="1013056" y="4200206"/>
            <a:chExt cx="5423054" cy="2241290"/>
          </a:xfrm>
        </p:grpSpPr>
        <p:pic>
          <p:nvPicPr>
            <p:cNvPr id="16" name="Picture 1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3056" y="4200206"/>
              <a:ext cx="1719648" cy="1965313"/>
            </a:xfrm>
            <a:prstGeom prst="rect">
              <a:avLst/>
            </a:prstGeom>
            <a:ln>
              <a:solidFill>
                <a:schemeClr val="tx1"/>
              </a:solidFill>
            </a:ln>
          </p:spPr>
        </p:pic>
        <p:pic>
          <p:nvPicPr>
            <p:cNvPr id="17" name="Picture 1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64758" y="4200206"/>
              <a:ext cx="1719649" cy="1965313"/>
            </a:xfrm>
            <a:prstGeom prst="rect">
              <a:avLst/>
            </a:prstGeom>
            <a:ln>
              <a:solidFill>
                <a:schemeClr val="tx1"/>
              </a:solidFill>
            </a:ln>
          </p:spPr>
        </p:pic>
        <p:pic>
          <p:nvPicPr>
            <p:cNvPr id="18" name="Picture 1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716461" y="4200206"/>
              <a:ext cx="1719649" cy="1965313"/>
            </a:xfrm>
            <a:prstGeom prst="rect">
              <a:avLst/>
            </a:prstGeom>
            <a:ln>
              <a:solidFill>
                <a:schemeClr val="tx1"/>
              </a:solidFill>
            </a:ln>
          </p:spPr>
        </p:pic>
        <p:sp>
          <p:nvSpPr>
            <p:cNvPr id="20" name="TextBox 19"/>
            <p:cNvSpPr txBox="1"/>
            <p:nvPr/>
          </p:nvSpPr>
          <p:spPr>
            <a:xfrm>
              <a:off x="1013057" y="6164497"/>
              <a:ext cx="1719648" cy="276999"/>
            </a:xfrm>
            <a:prstGeom prst="rect">
              <a:avLst/>
            </a:prstGeom>
            <a:noFill/>
          </p:spPr>
          <p:txBody>
            <a:bodyPr wrap="square" rtlCol="0">
              <a:spAutoFit/>
            </a:bodyPr>
            <a:lstStyle/>
            <a:p>
              <a:pPr algn="ctr"/>
              <a:r>
                <a:rPr lang="en-US" sz="1200" i="1" dirty="0"/>
                <a:t>columnar cell change</a:t>
              </a:r>
            </a:p>
          </p:txBody>
        </p:sp>
        <p:sp>
          <p:nvSpPr>
            <p:cNvPr id="21" name="TextBox 20"/>
            <p:cNvSpPr txBox="1"/>
            <p:nvPr/>
          </p:nvSpPr>
          <p:spPr>
            <a:xfrm>
              <a:off x="2864757" y="6156054"/>
              <a:ext cx="1719648" cy="276999"/>
            </a:xfrm>
            <a:prstGeom prst="rect">
              <a:avLst/>
            </a:prstGeom>
            <a:noFill/>
          </p:spPr>
          <p:txBody>
            <a:bodyPr wrap="square" rtlCol="0">
              <a:spAutoFit/>
            </a:bodyPr>
            <a:lstStyle/>
            <a:p>
              <a:pPr algn="ctr"/>
              <a:r>
                <a:rPr lang="en-US" sz="1200" i="1" dirty="0"/>
                <a:t>usual ductal hyperplasia</a:t>
              </a:r>
            </a:p>
          </p:txBody>
        </p:sp>
        <p:sp>
          <p:nvSpPr>
            <p:cNvPr id="22" name="TextBox 21"/>
            <p:cNvSpPr txBox="1"/>
            <p:nvPr/>
          </p:nvSpPr>
          <p:spPr>
            <a:xfrm>
              <a:off x="4716462" y="6156054"/>
              <a:ext cx="1719648" cy="276999"/>
            </a:xfrm>
            <a:prstGeom prst="rect">
              <a:avLst/>
            </a:prstGeom>
            <a:noFill/>
          </p:spPr>
          <p:txBody>
            <a:bodyPr wrap="square" rtlCol="0">
              <a:spAutoFit/>
            </a:bodyPr>
            <a:lstStyle/>
            <a:p>
              <a:pPr algn="ctr"/>
              <a:r>
                <a:rPr lang="en-US" sz="1200" i="1" dirty="0"/>
                <a:t>intraductal papilloma</a:t>
              </a:r>
            </a:p>
          </p:txBody>
        </p:sp>
      </p:grpSp>
      <p:sp>
        <p:nvSpPr>
          <p:cNvPr id="25" name="Rectangle 24"/>
          <p:cNvSpPr/>
          <p:nvPr/>
        </p:nvSpPr>
        <p:spPr>
          <a:xfrm>
            <a:off x="2512541" y="1897513"/>
            <a:ext cx="1460621" cy="133420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3866404" y="1897513"/>
            <a:ext cx="1460621" cy="133420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5203000" y="1897507"/>
            <a:ext cx="1460621" cy="133420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p:cNvGrpSpPr/>
          <p:nvPr/>
        </p:nvGrpSpPr>
        <p:grpSpPr>
          <a:xfrm>
            <a:off x="3536648" y="3875022"/>
            <a:ext cx="2133600" cy="2243766"/>
            <a:chOff x="3723503" y="4192632"/>
            <a:chExt cx="2133600" cy="2243766"/>
          </a:xfrm>
        </p:grpSpPr>
        <p:pic>
          <p:nvPicPr>
            <p:cNvPr id="33" name="Picture 3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893190" y="4192632"/>
              <a:ext cx="1730417" cy="1977620"/>
            </a:xfrm>
            <a:prstGeom prst="rect">
              <a:avLst/>
            </a:prstGeom>
            <a:ln>
              <a:solidFill>
                <a:schemeClr val="tx1"/>
              </a:solidFill>
            </a:ln>
          </p:spPr>
        </p:pic>
        <p:sp>
          <p:nvSpPr>
            <p:cNvPr id="35" name="TextBox 34"/>
            <p:cNvSpPr txBox="1"/>
            <p:nvPr/>
          </p:nvSpPr>
          <p:spPr>
            <a:xfrm>
              <a:off x="3723503" y="6159399"/>
              <a:ext cx="2133600" cy="276999"/>
            </a:xfrm>
            <a:prstGeom prst="rect">
              <a:avLst/>
            </a:prstGeom>
            <a:noFill/>
          </p:spPr>
          <p:txBody>
            <a:bodyPr wrap="square" rtlCol="0">
              <a:spAutoFit/>
            </a:bodyPr>
            <a:lstStyle/>
            <a:p>
              <a:pPr algn="ctr"/>
              <a:r>
                <a:rPr lang="en-US" sz="1200" i="1" dirty="0"/>
                <a:t>ductal carcinoma in situ (DCIS)</a:t>
              </a:r>
            </a:p>
          </p:txBody>
        </p:sp>
      </p:grpSp>
      <p:sp>
        <p:nvSpPr>
          <p:cNvPr id="37" name="Rectangle 36"/>
          <p:cNvSpPr/>
          <p:nvPr/>
        </p:nvSpPr>
        <p:spPr>
          <a:xfrm>
            <a:off x="6556863" y="1900744"/>
            <a:ext cx="1460621" cy="133420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p:nvPr/>
        </p:nvGrpSpPr>
        <p:grpSpPr>
          <a:xfrm>
            <a:off x="3525139" y="3862633"/>
            <a:ext cx="2133600" cy="2240419"/>
            <a:chOff x="3701663" y="4192632"/>
            <a:chExt cx="2133600" cy="2240419"/>
          </a:xfrm>
        </p:grpSpPr>
        <p:pic>
          <p:nvPicPr>
            <p:cNvPr id="38" name="Picture 37"/>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883817" y="4192632"/>
              <a:ext cx="1729019" cy="1976022"/>
            </a:xfrm>
            <a:prstGeom prst="rect">
              <a:avLst/>
            </a:prstGeom>
            <a:ln>
              <a:solidFill>
                <a:schemeClr val="tx1"/>
              </a:solidFill>
            </a:ln>
          </p:spPr>
        </p:pic>
        <p:sp>
          <p:nvSpPr>
            <p:cNvPr id="40" name="TextBox 39"/>
            <p:cNvSpPr txBox="1"/>
            <p:nvPr/>
          </p:nvSpPr>
          <p:spPr>
            <a:xfrm>
              <a:off x="3701663" y="6156052"/>
              <a:ext cx="2133600" cy="276999"/>
            </a:xfrm>
            <a:prstGeom prst="rect">
              <a:avLst/>
            </a:prstGeom>
            <a:noFill/>
          </p:spPr>
          <p:txBody>
            <a:bodyPr wrap="square" rtlCol="0">
              <a:spAutoFit/>
            </a:bodyPr>
            <a:lstStyle/>
            <a:p>
              <a:pPr algn="ctr"/>
              <a:r>
                <a:rPr lang="en-US" sz="1200" i="1" dirty="0"/>
                <a:t>invasive carcinoma</a:t>
              </a:r>
            </a:p>
          </p:txBody>
        </p:sp>
      </p:grpSp>
      <p:sp>
        <p:nvSpPr>
          <p:cNvPr id="2" name="Slide Number Placeholder 1"/>
          <p:cNvSpPr>
            <a:spLocks noGrp="1"/>
          </p:cNvSpPr>
          <p:nvPr>
            <p:ph type="sldNum" sz="quarter" idx="12"/>
          </p:nvPr>
        </p:nvSpPr>
        <p:spPr/>
        <p:txBody>
          <a:bodyPr/>
          <a:lstStyle/>
          <a:p>
            <a:fld id="{EFCB9DE9-A0AC-4790-8448-D703FAD45C04}" type="slidenum">
              <a:rPr lang="en-US" smtClean="0"/>
              <a:t>38</a:t>
            </a:fld>
            <a:endParaRPr lang="en-US"/>
          </a:p>
        </p:txBody>
      </p:sp>
      <p:grpSp>
        <p:nvGrpSpPr>
          <p:cNvPr id="3" name="Group 2"/>
          <p:cNvGrpSpPr/>
          <p:nvPr/>
        </p:nvGrpSpPr>
        <p:grpSpPr>
          <a:xfrm>
            <a:off x="1881636" y="3865797"/>
            <a:ext cx="5430155" cy="2239027"/>
            <a:chOff x="-1862462" y="5844055"/>
            <a:chExt cx="5430155" cy="2239027"/>
          </a:xfrm>
        </p:grpSpPr>
        <p:pic>
          <p:nvPicPr>
            <p:cNvPr id="27" name="Picture 26"/>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862462" y="5845502"/>
              <a:ext cx="1711367" cy="1955848"/>
            </a:xfrm>
            <a:prstGeom prst="rect">
              <a:avLst/>
            </a:prstGeom>
            <a:ln>
              <a:solidFill>
                <a:schemeClr val="tx1"/>
              </a:solidFill>
            </a:ln>
          </p:spPr>
        </p:pic>
        <p:sp>
          <p:nvSpPr>
            <p:cNvPr id="28" name="TextBox 27"/>
            <p:cNvSpPr txBox="1"/>
            <p:nvPr/>
          </p:nvSpPr>
          <p:spPr>
            <a:xfrm>
              <a:off x="-1862462" y="7806083"/>
              <a:ext cx="1719648" cy="276999"/>
            </a:xfrm>
            <a:prstGeom prst="rect">
              <a:avLst/>
            </a:prstGeom>
            <a:noFill/>
          </p:spPr>
          <p:txBody>
            <a:bodyPr wrap="square" rtlCol="0">
              <a:spAutoFit/>
            </a:bodyPr>
            <a:lstStyle/>
            <a:p>
              <a:pPr algn="ctr"/>
              <a:r>
                <a:rPr lang="en-US" sz="1200" i="1" dirty="0"/>
                <a:t>papilloma w/atypia</a:t>
              </a:r>
            </a:p>
          </p:txBody>
        </p:sp>
        <p:pic>
          <p:nvPicPr>
            <p:cNvPr id="29" name="Picture 28"/>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0762" y="5845503"/>
              <a:ext cx="1719653" cy="1965318"/>
            </a:xfrm>
            <a:prstGeom prst="rect">
              <a:avLst/>
            </a:prstGeom>
            <a:ln>
              <a:solidFill>
                <a:schemeClr val="tx1"/>
              </a:solidFill>
            </a:ln>
          </p:spPr>
        </p:pic>
        <p:sp>
          <p:nvSpPr>
            <p:cNvPr id="30" name="TextBox 29"/>
            <p:cNvSpPr txBox="1"/>
            <p:nvPr/>
          </p:nvSpPr>
          <p:spPr>
            <a:xfrm>
              <a:off x="-120974" y="7801349"/>
              <a:ext cx="1960649" cy="276999"/>
            </a:xfrm>
            <a:prstGeom prst="rect">
              <a:avLst/>
            </a:prstGeom>
            <a:noFill/>
          </p:spPr>
          <p:txBody>
            <a:bodyPr wrap="square" rtlCol="0">
              <a:spAutoFit/>
            </a:bodyPr>
            <a:lstStyle/>
            <a:p>
              <a:pPr algn="ctr"/>
              <a:r>
                <a:rPr lang="en-US" sz="1200" i="1" dirty="0"/>
                <a:t>atypical ductal hyperplasia</a:t>
              </a:r>
            </a:p>
          </p:txBody>
        </p:sp>
        <p:pic>
          <p:nvPicPr>
            <p:cNvPr id="39" name="Picture 38"/>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846776" y="5844055"/>
              <a:ext cx="1720917" cy="1966762"/>
            </a:xfrm>
            <a:prstGeom prst="rect">
              <a:avLst/>
            </a:prstGeom>
            <a:ln>
              <a:solidFill>
                <a:schemeClr val="tx1"/>
              </a:solidFill>
            </a:ln>
          </p:spPr>
        </p:pic>
        <p:sp>
          <p:nvSpPr>
            <p:cNvPr id="42" name="TextBox 41"/>
            <p:cNvSpPr txBox="1"/>
            <p:nvPr/>
          </p:nvSpPr>
          <p:spPr>
            <a:xfrm>
              <a:off x="1846776" y="7799903"/>
              <a:ext cx="1719648" cy="276999"/>
            </a:xfrm>
            <a:prstGeom prst="rect">
              <a:avLst/>
            </a:prstGeom>
            <a:noFill/>
          </p:spPr>
          <p:txBody>
            <a:bodyPr wrap="square" rtlCol="0">
              <a:spAutoFit/>
            </a:bodyPr>
            <a:lstStyle/>
            <a:p>
              <a:pPr algn="ctr"/>
              <a:r>
                <a:rPr lang="en-US" sz="1200" i="1" dirty="0"/>
                <a:t>flat epithelial atypia</a:t>
              </a:r>
            </a:p>
          </p:txBody>
        </p:sp>
      </p:grpSp>
      <p:sp>
        <p:nvSpPr>
          <p:cNvPr id="43" name="Rectangle 42"/>
          <p:cNvSpPr/>
          <p:nvPr/>
        </p:nvSpPr>
        <p:spPr>
          <a:xfrm>
            <a:off x="0" y="0"/>
            <a:ext cx="9144000" cy="276999"/>
          </a:xfrm>
          <a:prstGeom prst="rect">
            <a:avLst/>
          </a:prstGeom>
        </p:spPr>
        <p:txBody>
          <a:bodyPr wrap="square">
            <a:spAutoFit/>
          </a:bodyPr>
          <a:lstStyle/>
          <a:p>
            <a:r>
              <a:rPr lang="en-US" sz="1200" b="1" dirty="0"/>
              <a:t>1. Introduction      </a:t>
            </a:r>
            <a:r>
              <a:rPr lang="en-US" sz="1200" dirty="0">
                <a:solidFill>
                  <a:schemeClr val="bg1">
                    <a:lumMod val="65000"/>
                  </a:schemeClr>
                </a:solidFill>
              </a:rPr>
              <a:t>2. ROI Localization     3. Tissue Segmentation     4. Automated Diagnosis     5.Viewing Behavior Analysis     6. Conclusions</a:t>
            </a:r>
          </a:p>
        </p:txBody>
      </p:sp>
    </p:spTree>
    <p:extLst>
      <p:ext uri="{BB962C8B-B14F-4D97-AF65-F5344CB8AC3E}">
        <p14:creationId xmlns:p14="http://schemas.microsoft.com/office/powerpoint/2010/main" val="2152830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xit" presetSubtype="0" fill="hold" grpId="1" nodeType="withEffect">
                                  <p:stCondLst>
                                    <p:cond delay="0"/>
                                  </p:stCondLst>
                                  <p:childTnLst>
                                    <p:set>
                                      <p:cBhvr>
                                        <p:cTn id="14" dur="1" fill="hold">
                                          <p:stCondLst>
                                            <p:cond delay="0"/>
                                          </p:stCondLst>
                                        </p:cTn>
                                        <p:tgtEl>
                                          <p:spTgt spid="25"/>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24"/>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26"/>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3"/>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3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7"/>
                                        </p:tgtEl>
                                        <p:attrNameLst>
                                          <p:attrName>style.visibility</p:attrName>
                                        </p:attrNameLst>
                                      </p:cBhvr>
                                      <p:to>
                                        <p:strVal val="visible"/>
                                      </p:to>
                                    </p:set>
                                  </p:childTnLst>
                                </p:cTn>
                              </p:par>
                              <p:par>
                                <p:cTn id="33" presetID="1" presetClass="exit" presetSubtype="0" fill="hold" grpId="1" nodeType="withEffect">
                                  <p:stCondLst>
                                    <p:cond delay="0"/>
                                  </p:stCondLst>
                                  <p:childTnLst>
                                    <p:set>
                                      <p:cBhvr>
                                        <p:cTn id="34" dur="1" fill="hold">
                                          <p:stCondLst>
                                            <p:cond delay="0"/>
                                          </p:stCondLst>
                                        </p:cTn>
                                        <p:tgtEl>
                                          <p:spTgt spid="32"/>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36"/>
                                        </p:tgtEl>
                                        <p:attrNameLst>
                                          <p:attrName>style.visibility</p:attrName>
                                        </p:attrNameLst>
                                      </p:cBhvr>
                                      <p:to>
                                        <p:strVal val="hidden"/>
                                      </p:to>
                                    </p:set>
                                  </p:childTnLst>
                                </p:cTn>
                              </p:par>
                              <p:par>
                                <p:cTn id="37" presetID="1" presetClass="entr" presetSubtype="0" fill="hold" nodeType="withEffect">
                                  <p:stCondLst>
                                    <p:cond delay="0"/>
                                  </p:stCondLst>
                                  <p:childTnLst>
                                    <p:set>
                                      <p:cBhvr>
                                        <p:cTn id="38"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5" grpId="1" animBg="1"/>
      <p:bldP spid="26" grpId="0" animBg="1"/>
      <p:bldP spid="26" grpId="1" animBg="1"/>
      <p:bldP spid="32" grpId="0" animBg="1"/>
      <p:bldP spid="32" grpId="1" animBg="1"/>
      <p:bldP spid="3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87487"/>
            <a:ext cx="7886700" cy="794736"/>
          </a:xfrm>
        </p:spPr>
        <p:txBody>
          <a:bodyPr>
            <a:normAutofit/>
          </a:bodyPr>
          <a:lstStyle/>
          <a:p>
            <a:pPr algn="ctr"/>
            <a:r>
              <a:rPr lang="en-US" sz="4000" dirty="0"/>
              <a:t>digiPATH Dataset</a:t>
            </a:r>
          </a:p>
        </p:txBody>
      </p:sp>
      <p:pic>
        <p:nvPicPr>
          <p:cNvPr id="1028" name="Picture 4" descr="http://funny-clip-art-cool-drawings.com/image-files/medical-clipart-doctor-female-colo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4901" y="1718591"/>
            <a:ext cx="817117" cy="183034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93504" y="2472498"/>
            <a:ext cx="1642624" cy="336603"/>
          </a:xfrm>
          <a:prstGeom prst="rect">
            <a:avLst/>
          </a:prstGeom>
        </p:spPr>
      </p:pic>
      <p:sp>
        <p:nvSpPr>
          <p:cNvPr id="5" name="TextBox 4"/>
          <p:cNvSpPr txBox="1"/>
          <p:nvPr/>
        </p:nvSpPr>
        <p:spPr>
          <a:xfrm>
            <a:off x="402619" y="3486072"/>
            <a:ext cx="2718486" cy="1600438"/>
          </a:xfrm>
          <a:prstGeom prst="rect">
            <a:avLst/>
          </a:prstGeom>
          <a:noFill/>
        </p:spPr>
        <p:txBody>
          <a:bodyPr wrap="square" rtlCol="0">
            <a:spAutoFit/>
          </a:bodyPr>
          <a:lstStyle/>
          <a:p>
            <a:pPr algn="ctr"/>
            <a:r>
              <a:rPr lang="en-US" sz="1400" dirty="0"/>
              <a:t>age</a:t>
            </a:r>
          </a:p>
          <a:p>
            <a:pPr algn="ctr"/>
            <a:r>
              <a:rPr lang="en-US" sz="1400" dirty="0"/>
              <a:t>years in practice</a:t>
            </a:r>
          </a:p>
          <a:p>
            <a:pPr algn="ctr"/>
            <a:r>
              <a:rPr lang="en-US" sz="1400" dirty="0"/>
              <a:t># cases per week</a:t>
            </a:r>
          </a:p>
          <a:p>
            <a:pPr algn="ctr"/>
            <a:r>
              <a:rPr lang="en-US" sz="1400" dirty="0"/>
              <a:t>affiliation</a:t>
            </a:r>
          </a:p>
          <a:p>
            <a:pPr algn="ctr"/>
            <a:r>
              <a:rPr lang="en-US" sz="1400" dirty="0"/>
              <a:t>lab size</a:t>
            </a:r>
          </a:p>
          <a:p>
            <a:pPr algn="ctr"/>
            <a:r>
              <a:rPr lang="en-US" sz="1400" dirty="0"/>
              <a:t>education</a:t>
            </a:r>
          </a:p>
          <a:p>
            <a:pPr algn="ctr"/>
            <a:r>
              <a:rPr lang="en-US" sz="1400" dirty="0"/>
              <a:t>pathology perception</a:t>
            </a:r>
          </a:p>
        </p:txBody>
      </p:sp>
      <p:sp>
        <p:nvSpPr>
          <p:cNvPr id="12" name="TextBox 11"/>
          <p:cNvSpPr txBox="1"/>
          <p:nvPr/>
        </p:nvSpPr>
        <p:spPr>
          <a:xfrm>
            <a:off x="3212756" y="3428657"/>
            <a:ext cx="2718486" cy="1169551"/>
          </a:xfrm>
          <a:prstGeom prst="rect">
            <a:avLst/>
          </a:prstGeom>
          <a:noFill/>
        </p:spPr>
        <p:txBody>
          <a:bodyPr wrap="square" rtlCol="0">
            <a:spAutoFit/>
          </a:bodyPr>
          <a:lstStyle/>
          <a:p>
            <a:pPr algn="ctr"/>
            <a:r>
              <a:rPr lang="en-US" dirty="0"/>
              <a:t>participant ROI*</a:t>
            </a:r>
          </a:p>
          <a:p>
            <a:pPr algn="ctr"/>
            <a:r>
              <a:rPr lang="en-US" dirty="0"/>
              <a:t>participant diagnosis</a:t>
            </a:r>
          </a:p>
          <a:p>
            <a:pPr algn="ctr"/>
            <a:r>
              <a:rPr lang="en-US" dirty="0"/>
              <a:t>viewport log</a:t>
            </a:r>
          </a:p>
          <a:p>
            <a:pPr algn="ctr"/>
            <a:endParaRPr lang="en-US" sz="1600" dirty="0">
              <a:solidFill>
                <a:srgbClr val="FF0000"/>
              </a:solidFill>
            </a:endParaRPr>
          </a:p>
        </p:txBody>
      </p:sp>
      <p:sp>
        <p:nvSpPr>
          <p:cNvPr id="13" name="TextBox 12"/>
          <p:cNvSpPr txBox="1"/>
          <p:nvPr/>
        </p:nvSpPr>
        <p:spPr>
          <a:xfrm>
            <a:off x="6304325" y="3428657"/>
            <a:ext cx="2220982" cy="923330"/>
          </a:xfrm>
          <a:prstGeom prst="rect">
            <a:avLst/>
          </a:prstGeom>
          <a:noFill/>
        </p:spPr>
        <p:txBody>
          <a:bodyPr wrap="square" rtlCol="0">
            <a:spAutoFit/>
          </a:bodyPr>
          <a:lstStyle/>
          <a:p>
            <a:pPr algn="ctr"/>
            <a:r>
              <a:rPr lang="en-US" dirty="0"/>
              <a:t>digital WSI</a:t>
            </a:r>
          </a:p>
          <a:p>
            <a:pPr algn="ctr"/>
            <a:r>
              <a:rPr lang="en-US" dirty="0"/>
              <a:t>consensus ROI</a:t>
            </a:r>
          </a:p>
          <a:p>
            <a:pPr algn="ctr"/>
            <a:r>
              <a:rPr lang="en-US" dirty="0"/>
              <a:t>consensus diagnosis</a:t>
            </a:r>
          </a:p>
        </p:txBody>
      </p:sp>
      <p:sp>
        <p:nvSpPr>
          <p:cNvPr id="6" name="TextBox 5"/>
          <p:cNvSpPr txBox="1"/>
          <p:nvPr/>
        </p:nvSpPr>
        <p:spPr>
          <a:xfrm>
            <a:off x="1128583" y="1108526"/>
            <a:ext cx="1392195" cy="646331"/>
          </a:xfrm>
          <a:prstGeom prst="rect">
            <a:avLst/>
          </a:prstGeom>
          <a:noFill/>
        </p:spPr>
        <p:txBody>
          <a:bodyPr wrap="square" rtlCol="0">
            <a:spAutoFit/>
          </a:bodyPr>
          <a:lstStyle/>
          <a:p>
            <a:pPr algn="ctr"/>
            <a:r>
              <a:rPr lang="en-US" i="1" dirty="0"/>
              <a:t>pathologist</a:t>
            </a:r>
            <a:endParaRPr lang="tr-TR" i="1" dirty="0"/>
          </a:p>
          <a:p>
            <a:pPr algn="ctr"/>
            <a:r>
              <a:rPr lang="en-US" i="1" dirty="0"/>
              <a:t>(n=87)</a:t>
            </a:r>
          </a:p>
        </p:txBody>
      </p:sp>
      <p:sp>
        <p:nvSpPr>
          <p:cNvPr id="15" name="TextBox 14"/>
          <p:cNvSpPr txBox="1"/>
          <p:nvPr/>
        </p:nvSpPr>
        <p:spPr>
          <a:xfrm>
            <a:off x="3875901" y="1108526"/>
            <a:ext cx="1392195" cy="646331"/>
          </a:xfrm>
          <a:prstGeom prst="rect">
            <a:avLst/>
          </a:prstGeom>
          <a:noFill/>
        </p:spPr>
        <p:txBody>
          <a:bodyPr wrap="square" rtlCol="0">
            <a:spAutoFit/>
          </a:bodyPr>
          <a:lstStyle/>
          <a:p>
            <a:pPr algn="ctr"/>
            <a:r>
              <a:rPr lang="en-US" i="1" dirty="0"/>
              <a:t>assessment</a:t>
            </a:r>
          </a:p>
          <a:p>
            <a:pPr algn="ctr"/>
            <a:r>
              <a:rPr lang="en-US" i="1" dirty="0"/>
              <a:t>(n=5,220)</a:t>
            </a:r>
          </a:p>
        </p:txBody>
      </p:sp>
      <p:sp>
        <p:nvSpPr>
          <p:cNvPr id="16" name="TextBox 15"/>
          <p:cNvSpPr txBox="1"/>
          <p:nvPr/>
        </p:nvSpPr>
        <p:spPr>
          <a:xfrm>
            <a:off x="6718718" y="1108526"/>
            <a:ext cx="1392195" cy="646331"/>
          </a:xfrm>
          <a:prstGeom prst="rect">
            <a:avLst/>
          </a:prstGeom>
          <a:noFill/>
        </p:spPr>
        <p:txBody>
          <a:bodyPr wrap="square" rtlCol="0">
            <a:spAutoFit/>
          </a:bodyPr>
          <a:lstStyle/>
          <a:p>
            <a:pPr algn="ctr"/>
            <a:r>
              <a:rPr lang="en-US" i="1" dirty="0"/>
              <a:t>case</a:t>
            </a:r>
          </a:p>
          <a:p>
            <a:pPr algn="ctr"/>
            <a:r>
              <a:rPr lang="en-US" i="1" dirty="0"/>
              <a:t>(n=240)</a:t>
            </a:r>
          </a:p>
        </p:txBody>
      </p:sp>
      <p:sp>
        <p:nvSpPr>
          <p:cNvPr id="3" name="Right Arrow 2"/>
          <p:cNvSpPr/>
          <p:nvPr/>
        </p:nvSpPr>
        <p:spPr>
          <a:xfrm>
            <a:off x="2682114" y="2633406"/>
            <a:ext cx="553467" cy="284124"/>
          </a:xfrm>
          <a:prstGeom prst="rightArrow">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440061" y="5517512"/>
            <a:ext cx="2395501" cy="369332"/>
          </a:xfrm>
          <a:prstGeom prst="rect">
            <a:avLst/>
          </a:prstGeom>
          <a:noFill/>
        </p:spPr>
        <p:txBody>
          <a:bodyPr wrap="square" rtlCol="0">
            <a:spAutoFit/>
          </a:bodyPr>
          <a:lstStyle/>
          <a:p>
            <a:pPr algn="ctr"/>
            <a:r>
              <a:rPr lang="en-US" dirty="0">
                <a:solidFill>
                  <a:srgbClr val="FF0000"/>
                </a:solidFill>
              </a:rPr>
              <a:t>diagnostic outcome</a:t>
            </a:r>
          </a:p>
        </p:txBody>
      </p:sp>
      <p:sp>
        <p:nvSpPr>
          <p:cNvPr id="17" name="Right Arrow 2"/>
          <p:cNvSpPr/>
          <p:nvPr/>
        </p:nvSpPr>
        <p:spPr>
          <a:xfrm rot="10800000">
            <a:off x="5874439" y="2584032"/>
            <a:ext cx="553467" cy="284124"/>
          </a:xfrm>
          <a:prstGeom prst="rightArrow">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2"/>
          <p:cNvSpPr/>
          <p:nvPr/>
        </p:nvSpPr>
        <p:spPr>
          <a:xfrm rot="5400000">
            <a:off x="4458542" y="5183558"/>
            <a:ext cx="333823" cy="284124"/>
          </a:xfrm>
          <a:prstGeom prst="rightArrow">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502538" y="4378495"/>
            <a:ext cx="2169272" cy="738664"/>
          </a:xfrm>
          <a:prstGeom prst="rect">
            <a:avLst/>
          </a:prstGeom>
        </p:spPr>
        <p:txBody>
          <a:bodyPr wrap="square">
            <a:spAutoFit/>
          </a:bodyPr>
          <a:lstStyle/>
          <a:p>
            <a:pPr algn="ctr"/>
            <a:r>
              <a:rPr lang="en-US" sz="1400" dirty="0"/>
              <a:t>confidence score</a:t>
            </a:r>
          </a:p>
          <a:p>
            <a:pPr algn="ctr"/>
            <a:r>
              <a:rPr lang="en-US" sz="1400" dirty="0"/>
              <a:t>difficulty score</a:t>
            </a:r>
          </a:p>
          <a:p>
            <a:pPr algn="ctr"/>
            <a:r>
              <a:rPr lang="en-US" sz="1400" dirty="0"/>
              <a:t>borderline diagnoses</a:t>
            </a:r>
          </a:p>
        </p:txBody>
      </p:sp>
      <p:sp>
        <p:nvSpPr>
          <p:cNvPr id="19" name="Rectangle 18"/>
          <p:cNvSpPr/>
          <p:nvPr/>
        </p:nvSpPr>
        <p:spPr>
          <a:xfrm>
            <a:off x="6339549" y="4305820"/>
            <a:ext cx="2143936" cy="738664"/>
          </a:xfrm>
          <a:prstGeom prst="rect">
            <a:avLst/>
          </a:prstGeom>
        </p:spPr>
        <p:txBody>
          <a:bodyPr wrap="square">
            <a:spAutoFit/>
          </a:bodyPr>
          <a:lstStyle/>
          <a:p>
            <a:pPr algn="ctr"/>
            <a:r>
              <a:rPr lang="en-US" sz="1400" dirty="0"/>
              <a:t>biopsy type</a:t>
            </a:r>
          </a:p>
          <a:p>
            <a:pPr algn="ctr"/>
            <a:r>
              <a:rPr lang="en-US" sz="1400" dirty="0"/>
              <a:t>breast density</a:t>
            </a:r>
          </a:p>
          <a:p>
            <a:pPr algn="ctr"/>
            <a:r>
              <a:rPr lang="en-US" sz="1400" dirty="0"/>
              <a:t>patient age</a:t>
            </a:r>
          </a:p>
        </p:txBody>
      </p:sp>
      <p:pic>
        <p:nvPicPr>
          <p:cNvPr id="22" name="Picture 8" descr="http://www.clker.com/cliparts/T/0/v/Q/t/x/monitor-m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81081" y="2084434"/>
            <a:ext cx="1636010" cy="1308808"/>
          </a:xfrm>
          <a:prstGeom prst="rect">
            <a:avLst/>
          </a:prstGeom>
          <a:noFill/>
          <a:extLst>
            <a:ext uri="{909E8E84-426E-40DD-AFC4-6F175D3DCCD1}">
              <a14:hiddenFill xmlns:a14="http://schemas.microsoft.com/office/drawing/2010/main">
                <a:solidFill>
                  <a:srgbClr val="FFFFFF"/>
                </a:solidFill>
              </a14:hiddenFill>
            </a:ext>
          </a:extLst>
        </p:spPr>
      </p:pic>
      <p:pic>
        <p:nvPicPr>
          <p:cNvPr id="23" name="Content Placeholder 3"/>
          <p:cNvPicPr>
            <a:picLocks noGrp="1" noChangeAspect="1"/>
          </p:cNvPicPr>
          <p:nvPr>
            <p:ph idx="1"/>
          </p:nvPr>
        </p:nvPicPr>
        <p:blipFill rotWithShape="1">
          <a:blip r:embed="rId5" cstate="print">
            <a:extLst>
              <a:ext uri="{28A0092B-C50C-407E-A947-70E740481C1C}">
                <a14:useLocalDpi xmlns:a14="http://schemas.microsoft.com/office/drawing/2010/main" val="0"/>
              </a:ext>
            </a:extLst>
          </a:blip>
          <a:srcRect t="26972" b="41970"/>
          <a:stretch/>
        </p:blipFill>
        <p:spPr>
          <a:xfrm>
            <a:off x="3875901" y="2130813"/>
            <a:ext cx="1516308" cy="902822"/>
          </a:xfrm>
        </p:spPr>
      </p:pic>
      <p:sp>
        <p:nvSpPr>
          <p:cNvPr id="21" name="Slide Number Placeholder 20"/>
          <p:cNvSpPr>
            <a:spLocks noGrp="1"/>
          </p:cNvSpPr>
          <p:nvPr>
            <p:ph type="sldNum" sz="quarter" idx="12"/>
          </p:nvPr>
        </p:nvSpPr>
        <p:spPr/>
        <p:txBody>
          <a:bodyPr/>
          <a:lstStyle/>
          <a:p>
            <a:fld id="{EFCB9DE9-A0AC-4790-8448-D703FAD45C04}" type="slidenum">
              <a:rPr lang="en-US" smtClean="0"/>
              <a:t>39</a:t>
            </a:fld>
            <a:endParaRPr lang="en-US"/>
          </a:p>
        </p:txBody>
      </p:sp>
      <p:sp>
        <p:nvSpPr>
          <p:cNvPr id="4" name="Rectangle 3"/>
          <p:cNvSpPr/>
          <p:nvPr/>
        </p:nvSpPr>
        <p:spPr>
          <a:xfrm>
            <a:off x="3634853" y="5886844"/>
            <a:ext cx="1981200" cy="738664"/>
          </a:xfrm>
          <a:prstGeom prst="rect">
            <a:avLst/>
          </a:prstGeom>
        </p:spPr>
        <p:txBody>
          <a:bodyPr wrap="square">
            <a:spAutoFit/>
          </a:bodyPr>
          <a:lstStyle/>
          <a:p>
            <a:pPr algn="ctr"/>
            <a:r>
              <a:rPr lang="en-US" sz="1400" dirty="0"/>
              <a:t>ROI identification*</a:t>
            </a:r>
          </a:p>
          <a:p>
            <a:pPr algn="ctr"/>
            <a:r>
              <a:rPr lang="en-US" sz="1400" dirty="0"/>
              <a:t>diagnostic agreement</a:t>
            </a:r>
          </a:p>
          <a:p>
            <a:pPr algn="ctr"/>
            <a:r>
              <a:rPr lang="en-US" sz="1400" dirty="0"/>
              <a:t>efficiency</a:t>
            </a:r>
          </a:p>
        </p:txBody>
      </p:sp>
      <p:sp>
        <p:nvSpPr>
          <p:cNvPr id="25" name="Rectangle 24"/>
          <p:cNvSpPr/>
          <p:nvPr/>
        </p:nvSpPr>
        <p:spPr>
          <a:xfrm>
            <a:off x="0" y="0"/>
            <a:ext cx="9144000" cy="276999"/>
          </a:xfrm>
          <a:prstGeom prst="rect">
            <a:avLst/>
          </a:prstGeom>
        </p:spPr>
        <p:txBody>
          <a:bodyPr wrap="square">
            <a:spAutoFit/>
          </a:bodyPr>
          <a:lstStyle/>
          <a:p>
            <a:r>
              <a:rPr lang="en-US" sz="1200" b="1" dirty="0"/>
              <a:t>1. Introduction      </a:t>
            </a:r>
            <a:r>
              <a:rPr lang="en-US" sz="1200" dirty="0">
                <a:solidFill>
                  <a:schemeClr val="bg1">
                    <a:lumMod val="65000"/>
                  </a:schemeClr>
                </a:solidFill>
              </a:rPr>
              <a:t>2. ROI Localization     3. Tissue Segmentation     4. Automated Diagnosis     5.Viewing Behavior Analysis     6. Conclusions</a:t>
            </a:r>
          </a:p>
        </p:txBody>
      </p:sp>
      <p:sp>
        <p:nvSpPr>
          <p:cNvPr id="24" name="Rectangle 23"/>
          <p:cNvSpPr/>
          <p:nvPr/>
        </p:nvSpPr>
        <p:spPr>
          <a:xfrm>
            <a:off x="6315518" y="3759221"/>
            <a:ext cx="2167967" cy="59276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9080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2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23"/>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7"/>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4"/>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p:bldP spid="13" grpId="0"/>
      <p:bldP spid="6" grpId="0"/>
      <p:bldP spid="15" grpId="0"/>
      <p:bldP spid="3" grpId="0" animBg="1"/>
      <p:bldP spid="11" grpId="0"/>
      <p:bldP spid="17" grpId="0" animBg="1"/>
      <p:bldP spid="18" grpId="0" animBg="1"/>
      <p:bldP spid="7" grpId="0"/>
      <p:bldP spid="19" grpId="0"/>
      <p:bldP spid="4" grpId="0"/>
      <p:bldP spid="2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Evaluation</a:t>
            </a:r>
            <a:endParaRPr lang="en-US" dirty="0"/>
          </a:p>
        </p:txBody>
      </p:sp>
      <p:sp>
        <p:nvSpPr>
          <p:cNvPr id="3" name="Slide Number Placeholder 2"/>
          <p:cNvSpPr>
            <a:spLocks noGrp="1"/>
          </p:cNvSpPr>
          <p:nvPr>
            <p:ph type="sldNum" sz="quarter" idx="12"/>
          </p:nvPr>
        </p:nvSpPr>
        <p:spPr/>
        <p:txBody>
          <a:bodyPr/>
          <a:lstStyle/>
          <a:p>
            <a:fld id="{DEA3D1D5-4FB0-4ACB-AEE5-692ADCD3E724}" type="slidenum">
              <a:rPr lang="en-US" smtClean="0"/>
              <a:pPr/>
              <a:t>4</a:t>
            </a:fld>
            <a:endParaRPr lang="en-US"/>
          </a:p>
        </p:txBody>
      </p:sp>
      <p:sp>
        <p:nvSpPr>
          <p:cNvPr id="4" name="TextBox 3"/>
          <p:cNvSpPr txBox="1"/>
          <p:nvPr/>
        </p:nvSpPr>
        <p:spPr>
          <a:xfrm>
            <a:off x="1295400" y="1752600"/>
            <a:ext cx="5592685" cy="1200329"/>
          </a:xfrm>
          <a:prstGeom prst="rect">
            <a:avLst/>
          </a:prstGeom>
          <a:noFill/>
        </p:spPr>
        <p:txBody>
          <a:bodyPr wrap="none" rtlCol="0">
            <a:spAutoFit/>
          </a:bodyPr>
          <a:lstStyle/>
          <a:p>
            <a:pPr>
              <a:buFont typeface="Arial" pitchFamily="34" charset="0"/>
              <a:buChar char="•"/>
            </a:pPr>
            <a:r>
              <a:rPr lang="en-US" sz="2400" dirty="0" smtClean="0"/>
              <a:t> </a:t>
            </a:r>
            <a:r>
              <a:rPr lang="en-US" sz="2400" dirty="0" smtClean="0"/>
              <a:t>Several </a:t>
            </a:r>
            <a:r>
              <a:rPr lang="en-US" sz="2400" dirty="0" err="1" smtClean="0"/>
              <a:t>Matlab</a:t>
            </a:r>
            <a:r>
              <a:rPr lang="en-US" sz="2400" dirty="0" smtClean="0"/>
              <a:t> programming assignments</a:t>
            </a:r>
            <a:endParaRPr lang="en-US" sz="2400" dirty="0" smtClean="0"/>
          </a:p>
          <a:p>
            <a:pPr>
              <a:buFont typeface="Arial" pitchFamily="34" charset="0"/>
              <a:buChar char="•"/>
            </a:pPr>
            <a:endParaRPr lang="en-US" sz="2400" dirty="0" smtClean="0"/>
          </a:p>
          <a:p>
            <a:pPr>
              <a:buFont typeface="Arial" pitchFamily="34" charset="0"/>
              <a:buChar char="•"/>
            </a:pPr>
            <a:r>
              <a:rPr lang="en-US" sz="2400" dirty="0" smtClean="0"/>
              <a:t> </a:t>
            </a:r>
            <a:r>
              <a:rPr lang="en-US" sz="2400" dirty="0"/>
              <a:t>C</a:t>
            </a:r>
            <a:r>
              <a:rPr lang="en-US" sz="2400" dirty="0" smtClean="0"/>
              <a:t>ourse project of your choice</a:t>
            </a:r>
            <a:endParaRPr lang="en-US" sz="24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28650" y="287487"/>
            <a:ext cx="7886700" cy="7947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algn="ctr"/>
            <a:r>
              <a:rPr lang="en-US" dirty="0"/>
              <a:t>Expert Consensus </a:t>
            </a:r>
            <a:r>
              <a:rPr lang="en-US"/>
              <a:t>Data Collection</a:t>
            </a:r>
            <a:endParaRPr lang="en-US" dirty="0"/>
          </a:p>
        </p:txBody>
      </p:sp>
      <p:sp>
        <p:nvSpPr>
          <p:cNvPr id="6" name="Slide Number Placeholder 5"/>
          <p:cNvSpPr>
            <a:spLocks noGrp="1"/>
          </p:cNvSpPr>
          <p:nvPr>
            <p:ph type="sldNum" sz="quarter" idx="12"/>
          </p:nvPr>
        </p:nvSpPr>
        <p:spPr/>
        <p:txBody>
          <a:bodyPr/>
          <a:lstStyle/>
          <a:p>
            <a:fld id="{EFCB9DE9-A0AC-4790-8448-D703FAD45C04}" type="slidenum">
              <a:rPr lang="en-US" smtClean="0"/>
              <a:t>40</a:t>
            </a:fld>
            <a:endParaRPr lang="en-US"/>
          </a:p>
        </p:txBody>
      </p:sp>
      <p:pic>
        <p:nvPicPr>
          <p:cNvPr id="7" name="Picture 6"/>
          <p:cNvPicPr>
            <a:picLocks noChangeAspect="1"/>
          </p:cNvPicPr>
          <p:nvPr/>
        </p:nvPicPr>
        <p:blipFill rotWithShape="1">
          <a:blip r:embed="rId2"/>
          <a:srcRect l="20171"/>
          <a:stretch/>
        </p:blipFill>
        <p:spPr>
          <a:xfrm>
            <a:off x="4481921" y="1416197"/>
            <a:ext cx="4077960" cy="1299966"/>
          </a:xfrm>
          <a:prstGeom prst="rect">
            <a:avLst/>
          </a:prstGeom>
        </p:spPr>
      </p:pic>
      <p:sp>
        <p:nvSpPr>
          <p:cNvPr id="8" name="TextBox 7"/>
          <p:cNvSpPr txBox="1"/>
          <p:nvPr/>
        </p:nvSpPr>
        <p:spPr>
          <a:xfrm>
            <a:off x="4374406" y="2541478"/>
            <a:ext cx="1197676" cy="369332"/>
          </a:xfrm>
          <a:prstGeom prst="rect">
            <a:avLst/>
          </a:prstGeom>
          <a:noFill/>
        </p:spPr>
        <p:txBody>
          <a:bodyPr wrap="square" rtlCol="0">
            <a:spAutoFit/>
          </a:bodyPr>
          <a:lstStyle/>
          <a:p>
            <a:pPr algn="ctr"/>
            <a:r>
              <a:rPr lang="en-US" i="1" dirty="0"/>
              <a:t>benign</a:t>
            </a:r>
          </a:p>
        </p:txBody>
      </p:sp>
      <p:sp>
        <p:nvSpPr>
          <p:cNvPr id="9" name="TextBox 8"/>
          <p:cNvSpPr txBox="1"/>
          <p:nvPr/>
        </p:nvSpPr>
        <p:spPr>
          <a:xfrm>
            <a:off x="5410592" y="2541478"/>
            <a:ext cx="1197676" cy="369332"/>
          </a:xfrm>
          <a:prstGeom prst="rect">
            <a:avLst/>
          </a:prstGeom>
          <a:noFill/>
        </p:spPr>
        <p:txBody>
          <a:bodyPr wrap="square" rtlCol="0">
            <a:spAutoFit/>
          </a:bodyPr>
          <a:lstStyle/>
          <a:p>
            <a:pPr algn="ctr"/>
            <a:r>
              <a:rPr lang="en-US" i="1" dirty="0"/>
              <a:t>atypia</a:t>
            </a:r>
          </a:p>
        </p:txBody>
      </p:sp>
      <p:sp>
        <p:nvSpPr>
          <p:cNvPr id="10" name="TextBox 9"/>
          <p:cNvSpPr txBox="1"/>
          <p:nvPr/>
        </p:nvSpPr>
        <p:spPr>
          <a:xfrm>
            <a:off x="6284064" y="2541478"/>
            <a:ext cx="1537312" cy="369332"/>
          </a:xfrm>
          <a:prstGeom prst="rect">
            <a:avLst/>
          </a:prstGeom>
          <a:noFill/>
        </p:spPr>
        <p:txBody>
          <a:bodyPr wrap="square" rtlCol="0">
            <a:spAutoFit/>
          </a:bodyPr>
          <a:lstStyle/>
          <a:p>
            <a:pPr algn="ctr"/>
            <a:r>
              <a:rPr lang="en-US" i="1" dirty="0"/>
              <a:t>(DCIS)</a:t>
            </a:r>
          </a:p>
        </p:txBody>
      </p:sp>
      <p:sp>
        <p:nvSpPr>
          <p:cNvPr id="11" name="TextBox 10"/>
          <p:cNvSpPr txBox="1"/>
          <p:nvPr/>
        </p:nvSpPr>
        <p:spPr>
          <a:xfrm>
            <a:off x="7312665" y="2541478"/>
            <a:ext cx="1430554" cy="369332"/>
          </a:xfrm>
          <a:prstGeom prst="rect">
            <a:avLst/>
          </a:prstGeom>
          <a:noFill/>
        </p:spPr>
        <p:txBody>
          <a:bodyPr wrap="square" rtlCol="0">
            <a:spAutoFit/>
          </a:bodyPr>
          <a:lstStyle/>
          <a:p>
            <a:pPr algn="ctr"/>
            <a:r>
              <a:rPr lang="en-US" i="1" dirty="0"/>
              <a:t>invasive </a:t>
            </a:r>
          </a:p>
        </p:txBody>
      </p:sp>
      <p:sp>
        <p:nvSpPr>
          <p:cNvPr id="2" name="TextBox 1"/>
          <p:cNvSpPr txBox="1"/>
          <p:nvPr/>
        </p:nvSpPr>
        <p:spPr>
          <a:xfrm>
            <a:off x="4769834" y="3097790"/>
            <a:ext cx="441146" cy="369332"/>
          </a:xfrm>
          <a:prstGeom prst="rect">
            <a:avLst/>
          </a:prstGeom>
          <a:noFill/>
        </p:spPr>
        <p:txBody>
          <a:bodyPr wrap="none" rtlCol="0">
            <a:spAutoFit/>
          </a:bodyPr>
          <a:lstStyle/>
          <a:p>
            <a:r>
              <a:rPr lang="en-US" i="1" dirty="0"/>
              <a:t>60</a:t>
            </a:r>
          </a:p>
        </p:txBody>
      </p:sp>
      <p:sp>
        <p:nvSpPr>
          <p:cNvPr id="12" name="TextBox 11"/>
          <p:cNvSpPr txBox="1"/>
          <p:nvPr/>
        </p:nvSpPr>
        <p:spPr>
          <a:xfrm>
            <a:off x="5806020" y="3097790"/>
            <a:ext cx="441146" cy="369332"/>
          </a:xfrm>
          <a:prstGeom prst="rect">
            <a:avLst/>
          </a:prstGeom>
          <a:noFill/>
        </p:spPr>
        <p:txBody>
          <a:bodyPr wrap="square" rtlCol="0">
            <a:spAutoFit/>
          </a:bodyPr>
          <a:lstStyle/>
          <a:p>
            <a:r>
              <a:rPr lang="en-US" i="1" dirty="0"/>
              <a:t>80</a:t>
            </a:r>
          </a:p>
        </p:txBody>
      </p:sp>
      <p:sp>
        <p:nvSpPr>
          <p:cNvPr id="13" name="TextBox 12"/>
          <p:cNvSpPr txBox="1"/>
          <p:nvPr/>
        </p:nvSpPr>
        <p:spPr>
          <a:xfrm>
            <a:off x="6849310" y="3097790"/>
            <a:ext cx="441146" cy="369332"/>
          </a:xfrm>
          <a:prstGeom prst="rect">
            <a:avLst/>
          </a:prstGeom>
          <a:noFill/>
        </p:spPr>
        <p:txBody>
          <a:bodyPr wrap="none" rtlCol="0">
            <a:spAutoFit/>
          </a:bodyPr>
          <a:lstStyle/>
          <a:p>
            <a:r>
              <a:rPr lang="en-US" i="1" dirty="0"/>
              <a:t>78</a:t>
            </a:r>
          </a:p>
        </p:txBody>
      </p:sp>
      <p:sp>
        <p:nvSpPr>
          <p:cNvPr id="14" name="TextBox 13"/>
          <p:cNvSpPr txBox="1"/>
          <p:nvPr/>
        </p:nvSpPr>
        <p:spPr>
          <a:xfrm>
            <a:off x="7824532" y="3097790"/>
            <a:ext cx="441146" cy="369332"/>
          </a:xfrm>
          <a:prstGeom prst="rect">
            <a:avLst/>
          </a:prstGeom>
          <a:noFill/>
        </p:spPr>
        <p:txBody>
          <a:bodyPr wrap="none" rtlCol="0">
            <a:spAutoFit/>
          </a:bodyPr>
          <a:lstStyle/>
          <a:p>
            <a:r>
              <a:rPr lang="en-US" i="1" dirty="0"/>
              <a:t>22</a:t>
            </a:r>
          </a:p>
        </p:txBody>
      </p:sp>
      <p:sp>
        <p:nvSpPr>
          <p:cNvPr id="15" name="TextBox 14"/>
          <p:cNvSpPr txBox="1"/>
          <p:nvPr/>
        </p:nvSpPr>
        <p:spPr>
          <a:xfrm>
            <a:off x="3374497" y="3097790"/>
            <a:ext cx="931665" cy="369332"/>
          </a:xfrm>
          <a:prstGeom prst="rect">
            <a:avLst/>
          </a:prstGeom>
          <a:noFill/>
        </p:spPr>
        <p:txBody>
          <a:bodyPr wrap="none" rtlCol="0">
            <a:spAutoFit/>
          </a:bodyPr>
          <a:lstStyle/>
          <a:p>
            <a:r>
              <a:rPr lang="en-US" dirty="0"/>
              <a:t># Cases</a:t>
            </a:r>
          </a:p>
        </p:txBody>
      </p:sp>
      <p:sp>
        <p:nvSpPr>
          <p:cNvPr id="16" name="TextBox 15"/>
          <p:cNvSpPr txBox="1"/>
          <p:nvPr/>
        </p:nvSpPr>
        <p:spPr>
          <a:xfrm>
            <a:off x="4705714" y="3498339"/>
            <a:ext cx="569387" cy="369332"/>
          </a:xfrm>
          <a:prstGeom prst="rect">
            <a:avLst/>
          </a:prstGeom>
          <a:noFill/>
        </p:spPr>
        <p:txBody>
          <a:bodyPr wrap="none" rtlCol="0">
            <a:spAutoFit/>
          </a:bodyPr>
          <a:lstStyle/>
          <a:p>
            <a:r>
              <a:rPr lang="en-US" i="1" dirty="0"/>
              <a:t>102</a:t>
            </a:r>
          </a:p>
        </p:txBody>
      </p:sp>
      <p:sp>
        <p:nvSpPr>
          <p:cNvPr id="17" name="TextBox 16"/>
          <p:cNvSpPr txBox="1"/>
          <p:nvPr/>
        </p:nvSpPr>
        <p:spPr>
          <a:xfrm>
            <a:off x="5741900" y="3502876"/>
            <a:ext cx="569387" cy="369332"/>
          </a:xfrm>
          <a:prstGeom prst="rect">
            <a:avLst/>
          </a:prstGeom>
          <a:noFill/>
        </p:spPr>
        <p:txBody>
          <a:bodyPr wrap="square" rtlCol="0">
            <a:spAutoFit/>
          </a:bodyPr>
          <a:lstStyle/>
          <a:p>
            <a:r>
              <a:rPr lang="en-US" i="1" dirty="0"/>
              <a:t>128</a:t>
            </a:r>
          </a:p>
        </p:txBody>
      </p:sp>
      <p:sp>
        <p:nvSpPr>
          <p:cNvPr id="18" name="TextBox 17"/>
          <p:cNvSpPr txBox="1"/>
          <p:nvPr/>
        </p:nvSpPr>
        <p:spPr>
          <a:xfrm>
            <a:off x="6785190" y="3502876"/>
            <a:ext cx="569387" cy="369332"/>
          </a:xfrm>
          <a:prstGeom prst="rect">
            <a:avLst/>
          </a:prstGeom>
          <a:noFill/>
        </p:spPr>
        <p:txBody>
          <a:bodyPr wrap="none" rtlCol="0">
            <a:spAutoFit/>
          </a:bodyPr>
          <a:lstStyle/>
          <a:p>
            <a:r>
              <a:rPr lang="en-US" i="1" dirty="0"/>
              <a:t>162</a:t>
            </a:r>
          </a:p>
        </p:txBody>
      </p:sp>
      <p:sp>
        <p:nvSpPr>
          <p:cNvPr id="19" name="TextBox 18"/>
          <p:cNvSpPr txBox="1"/>
          <p:nvPr/>
        </p:nvSpPr>
        <p:spPr>
          <a:xfrm>
            <a:off x="7824532" y="3502876"/>
            <a:ext cx="441146" cy="369332"/>
          </a:xfrm>
          <a:prstGeom prst="rect">
            <a:avLst/>
          </a:prstGeom>
          <a:noFill/>
        </p:spPr>
        <p:txBody>
          <a:bodyPr wrap="none" rtlCol="0">
            <a:spAutoFit/>
          </a:bodyPr>
          <a:lstStyle/>
          <a:p>
            <a:r>
              <a:rPr lang="en-US" i="1" dirty="0"/>
              <a:t>36</a:t>
            </a:r>
          </a:p>
        </p:txBody>
      </p:sp>
      <p:sp>
        <p:nvSpPr>
          <p:cNvPr id="20" name="TextBox 19"/>
          <p:cNvSpPr txBox="1"/>
          <p:nvPr/>
        </p:nvSpPr>
        <p:spPr>
          <a:xfrm>
            <a:off x="3157823" y="3446477"/>
            <a:ext cx="1282723" cy="646331"/>
          </a:xfrm>
          <a:prstGeom prst="rect">
            <a:avLst/>
          </a:prstGeom>
          <a:noFill/>
        </p:spPr>
        <p:txBody>
          <a:bodyPr wrap="none" rtlCol="0">
            <a:spAutoFit/>
          </a:bodyPr>
          <a:lstStyle/>
          <a:p>
            <a:pPr algn="ctr"/>
            <a:r>
              <a:rPr lang="en-US" dirty="0"/>
              <a:t>Consensus </a:t>
            </a:r>
          </a:p>
          <a:p>
            <a:pPr algn="ctr"/>
            <a:r>
              <a:rPr lang="en-US" dirty="0"/>
              <a:t>ROIs</a:t>
            </a:r>
          </a:p>
        </p:txBody>
      </p:sp>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6467426" y="3663779"/>
            <a:ext cx="1566036" cy="2529813"/>
          </a:xfrm>
          <a:prstGeom prst="rect">
            <a:avLst/>
          </a:prstGeom>
          <a:ln>
            <a:solidFill>
              <a:schemeClr val="tx1"/>
            </a:solidFill>
          </a:ln>
        </p:spPr>
      </p:pic>
      <p:pic>
        <p:nvPicPr>
          <p:cNvPr id="22" name="Picture 21"/>
          <p:cNvPicPr>
            <a:picLocks noChangeAspect="1"/>
          </p:cNvPicPr>
          <p:nvPr/>
        </p:nvPicPr>
        <p:blipFill rotWithShape="1">
          <a:blip r:embed="rId4"/>
          <a:srcRect t="46792"/>
          <a:stretch/>
        </p:blipFill>
        <p:spPr>
          <a:xfrm>
            <a:off x="3157823" y="4145669"/>
            <a:ext cx="2648197" cy="1566035"/>
          </a:xfrm>
          <a:prstGeom prst="rect">
            <a:avLst/>
          </a:prstGeom>
          <a:ln>
            <a:solidFill>
              <a:schemeClr val="tx1"/>
            </a:solidFill>
          </a:ln>
        </p:spPr>
      </p:pic>
      <p:pic>
        <p:nvPicPr>
          <p:cNvPr id="23" name="Picture 4" descr="http://funny-clip-art-cool-drawings.com/image-files/medical-clipart-doctor-female-color.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89115" y="3783754"/>
            <a:ext cx="571501" cy="128016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http://funny-clip-art-cool-drawings.com/image-files/medical-clipart-doctor-female-color.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0705" y="2503594"/>
            <a:ext cx="571501" cy="128016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http://funny-clip-art-cool-drawings.com/image-files/medical-clipart-doctor-female-color.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38780" y="1339864"/>
            <a:ext cx="571501" cy="128016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16200000">
            <a:off x="1630183" y="2957366"/>
            <a:ext cx="762555" cy="479173"/>
          </a:xfrm>
          <a:prstGeom prst="rect">
            <a:avLst/>
          </a:prstGeom>
          <a:ln>
            <a:solidFill>
              <a:schemeClr val="tx1"/>
            </a:solidFill>
          </a:ln>
        </p:spPr>
      </p:pic>
      <p:cxnSp>
        <p:nvCxnSpPr>
          <p:cNvPr id="28" name="Straight Arrow Connector 27"/>
          <p:cNvCxnSpPr/>
          <p:nvPr/>
        </p:nvCxnSpPr>
        <p:spPr>
          <a:xfrm flipV="1">
            <a:off x="1721495" y="3641736"/>
            <a:ext cx="252496" cy="50393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1052206" y="3195683"/>
            <a:ext cx="669289"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1660616" y="2247900"/>
            <a:ext cx="313375" cy="50861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26" idx="2"/>
            <a:endCxn id="20" idx="1"/>
          </p:cNvCxnSpPr>
          <p:nvPr/>
        </p:nvCxnSpPr>
        <p:spPr>
          <a:xfrm>
            <a:off x="2251047" y="3196952"/>
            <a:ext cx="906776" cy="57269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26" idx="2"/>
            <a:endCxn id="43" idx="1"/>
          </p:cNvCxnSpPr>
          <p:nvPr/>
        </p:nvCxnSpPr>
        <p:spPr>
          <a:xfrm flipV="1">
            <a:off x="2251047" y="2698238"/>
            <a:ext cx="903620" cy="49871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3154667" y="2375072"/>
            <a:ext cx="1282723" cy="646331"/>
          </a:xfrm>
          <a:prstGeom prst="rect">
            <a:avLst/>
          </a:prstGeom>
          <a:noFill/>
        </p:spPr>
        <p:txBody>
          <a:bodyPr wrap="none" rtlCol="0">
            <a:spAutoFit/>
          </a:bodyPr>
          <a:lstStyle/>
          <a:p>
            <a:r>
              <a:rPr lang="en-US" dirty="0"/>
              <a:t>Consensus </a:t>
            </a:r>
          </a:p>
          <a:p>
            <a:r>
              <a:rPr lang="en-US" dirty="0"/>
              <a:t>Diagnosis</a:t>
            </a:r>
          </a:p>
        </p:txBody>
      </p:sp>
      <p:sp>
        <p:nvSpPr>
          <p:cNvPr id="52" name="TextBox 51"/>
          <p:cNvSpPr txBox="1"/>
          <p:nvPr/>
        </p:nvSpPr>
        <p:spPr>
          <a:xfrm>
            <a:off x="518856" y="5173818"/>
            <a:ext cx="1735988" cy="369332"/>
          </a:xfrm>
          <a:prstGeom prst="rect">
            <a:avLst/>
          </a:prstGeom>
          <a:noFill/>
        </p:spPr>
        <p:txBody>
          <a:bodyPr wrap="none" rtlCol="0">
            <a:spAutoFit/>
          </a:bodyPr>
          <a:lstStyle/>
          <a:p>
            <a:r>
              <a:rPr lang="en-US" dirty="0"/>
              <a:t>3 world experts</a:t>
            </a:r>
          </a:p>
        </p:txBody>
      </p:sp>
      <p:sp>
        <p:nvSpPr>
          <p:cNvPr id="53" name="TextBox 52"/>
          <p:cNvSpPr txBox="1"/>
          <p:nvPr/>
        </p:nvSpPr>
        <p:spPr>
          <a:xfrm>
            <a:off x="1854048" y="2163232"/>
            <a:ext cx="808235" cy="646331"/>
          </a:xfrm>
          <a:prstGeom prst="rect">
            <a:avLst/>
          </a:prstGeom>
          <a:noFill/>
        </p:spPr>
        <p:txBody>
          <a:bodyPr wrap="none" rtlCol="0">
            <a:spAutoFit/>
          </a:bodyPr>
          <a:lstStyle/>
          <a:p>
            <a:pPr algn="ctr"/>
            <a:r>
              <a:rPr lang="en-US" dirty="0"/>
              <a:t>digital</a:t>
            </a:r>
          </a:p>
          <a:p>
            <a:pPr algn="ctr"/>
            <a:r>
              <a:rPr lang="en-US" dirty="0"/>
              <a:t>WSI</a:t>
            </a:r>
          </a:p>
        </p:txBody>
      </p:sp>
      <p:sp>
        <p:nvSpPr>
          <p:cNvPr id="35" name="Rectangle 34"/>
          <p:cNvSpPr/>
          <p:nvPr/>
        </p:nvSpPr>
        <p:spPr>
          <a:xfrm>
            <a:off x="0" y="0"/>
            <a:ext cx="9144000" cy="276999"/>
          </a:xfrm>
          <a:prstGeom prst="rect">
            <a:avLst/>
          </a:prstGeom>
        </p:spPr>
        <p:txBody>
          <a:bodyPr wrap="square">
            <a:spAutoFit/>
          </a:bodyPr>
          <a:lstStyle/>
          <a:p>
            <a:r>
              <a:rPr lang="en-US" sz="1200" b="1" dirty="0"/>
              <a:t>1. Introduction      </a:t>
            </a:r>
            <a:r>
              <a:rPr lang="en-US" sz="1200" dirty="0">
                <a:solidFill>
                  <a:schemeClr val="bg1">
                    <a:lumMod val="65000"/>
                  </a:schemeClr>
                </a:solidFill>
              </a:rPr>
              <a:t>2. ROI Localization     3. Tissue Segmentation     4. Automated Diagnosis     5.Viewing Behavior Analysis     6. Conclusions</a:t>
            </a:r>
          </a:p>
        </p:txBody>
      </p:sp>
    </p:spTree>
    <p:extLst>
      <p:ext uri="{BB962C8B-B14F-4D97-AF65-F5344CB8AC3E}">
        <p14:creationId xmlns:p14="http://schemas.microsoft.com/office/powerpoint/2010/main" val="2386007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2" grpId="0"/>
      <p:bldP spid="12" grpId="0"/>
      <p:bldP spid="13" grpId="0"/>
      <p:bldP spid="14" grpId="0"/>
      <p:bldP spid="15" grpId="0"/>
      <p:bldP spid="16" grpId="0"/>
      <p:bldP spid="17" grpId="0"/>
      <p:bldP spid="18" grpId="0"/>
      <p:bldP spid="19" grpId="0"/>
      <p:bldP spid="20" grpId="0"/>
      <p:bldP spid="4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Epilogue</a:t>
            </a:r>
            <a:endParaRPr lang="en-US" dirty="0"/>
          </a:p>
        </p:txBody>
      </p:sp>
      <p:sp>
        <p:nvSpPr>
          <p:cNvPr id="3" name="Content Placeholder 2"/>
          <p:cNvSpPr>
            <a:spLocks noGrp="1"/>
          </p:cNvSpPr>
          <p:nvPr>
            <p:ph idx="1"/>
          </p:nvPr>
        </p:nvSpPr>
        <p:spPr/>
        <p:txBody>
          <a:bodyPr>
            <a:normAutofit lnSpcReduction="10000"/>
          </a:bodyPr>
          <a:lstStyle/>
          <a:p>
            <a:r>
              <a:rPr lang="en-US" dirty="0" smtClean="0"/>
              <a:t>There are multiple imaging modalities, each with its own characteristics.</a:t>
            </a:r>
          </a:p>
          <a:p>
            <a:r>
              <a:rPr lang="en-US" dirty="0" smtClean="0">
                <a:solidFill>
                  <a:srgbClr val="3333FF"/>
                </a:solidFill>
              </a:rPr>
              <a:t>When I started to work here, a radiologist told me they would </a:t>
            </a:r>
            <a:r>
              <a:rPr lang="en-US" b="1" dirty="0" smtClean="0">
                <a:solidFill>
                  <a:srgbClr val="3333FF"/>
                </a:solidFill>
              </a:rPr>
              <a:t>never</a:t>
            </a:r>
            <a:r>
              <a:rPr lang="en-US" dirty="0" smtClean="0">
                <a:solidFill>
                  <a:srgbClr val="3333FF"/>
                </a:solidFill>
              </a:rPr>
              <a:t> use digital images.</a:t>
            </a:r>
          </a:p>
          <a:p>
            <a:r>
              <a:rPr lang="en-US" dirty="0" smtClean="0">
                <a:solidFill>
                  <a:srgbClr val="FF0000"/>
                </a:solidFill>
              </a:rPr>
              <a:t>Now they only use digital images </a:t>
            </a:r>
            <a:r>
              <a:rPr lang="en-US" dirty="0" smtClean="0"/>
              <a:t>and automation is an important topic.</a:t>
            </a:r>
          </a:p>
          <a:p>
            <a:r>
              <a:rPr lang="en-US" dirty="0" smtClean="0"/>
              <a:t>In April 2017 Philips obtained FDA approval for use of whole slide digital images, beginning a </a:t>
            </a:r>
            <a:r>
              <a:rPr lang="en-US" dirty="0" smtClean="0">
                <a:solidFill>
                  <a:srgbClr val="7030A0"/>
                </a:solidFill>
              </a:rPr>
              <a:t>new era for pathologists</a:t>
            </a:r>
            <a:r>
              <a:rPr lang="en-US" dirty="0" smtClean="0"/>
              <a:t>.</a:t>
            </a:r>
            <a:endParaRPr lang="en-US" dirty="0"/>
          </a:p>
        </p:txBody>
      </p:sp>
      <p:sp>
        <p:nvSpPr>
          <p:cNvPr id="4" name="Slide Number Placeholder 3"/>
          <p:cNvSpPr>
            <a:spLocks noGrp="1"/>
          </p:cNvSpPr>
          <p:nvPr>
            <p:ph type="sldNum" sz="quarter" idx="12"/>
          </p:nvPr>
        </p:nvSpPr>
        <p:spPr/>
        <p:txBody>
          <a:bodyPr/>
          <a:lstStyle/>
          <a:p>
            <a:fld id="{DEA3D1D5-4FB0-4ACB-AEE5-692ADCD3E724}" type="slidenum">
              <a:rPr lang="en-US" smtClean="0"/>
              <a:pPr/>
              <a:t>41</a:t>
            </a:fld>
            <a:endParaRPr lang="en-US"/>
          </a:p>
        </p:txBody>
      </p:sp>
    </p:spTree>
    <p:extLst>
      <p:ext uri="{BB962C8B-B14F-4D97-AF65-F5344CB8AC3E}">
        <p14:creationId xmlns:p14="http://schemas.microsoft.com/office/powerpoint/2010/main" val="26464302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1026"/>
          <p:cNvSpPr>
            <a:spLocks noGrp="1" noChangeArrowheads="1"/>
          </p:cNvSpPr>
          <p:nvPr>
            <p:ph type="ctrTitle"/>
          </p:nvPr>
        </p:nvSpPr>
        <p:spPr/>
        <p:txBody>
          <a:bodyPr/>
          <a:lstStyle/>
          <a:p>
            <a:pPr eaLnBrk="1" hangingPunct="1"/>
            <a:r>
              <a:rPr lang="en-US" sz="3200" dirty="0" smtClean="0"/>
              <a:t>Medical Image Analysis</a:t>
            </a:r>
          </a:p>
        </p:txBody>
      </p:sp>
      <p:sp>
        <p:nvSpPr>
          <p:cNvPr id="139266" name="Rectangle 1027"/>
          <p:cNvSpPr>
            <a:spLocks noGrp="1" noChangeArrowheads="1"/>
          </p:cNvSpPr>
          <p:nvPr>
            <p:ph type="subTitle" idx="1"/>
          </p:nvPr>
        </p:nvSpPr>
        <p:spPr>
          <a:xfrm>
            <a:off x="1295400" y="3505200"/>
            <a:ext cx="6400800" cy="2514600"/>
          </a:xfrm>
        </p:spPr>
        <p:txBody>
          <a:bodyPr>
            <a:normAutofit lnSpcReduction="10000"/>
          </a:bodyPr>
          <a:lstStyle/>
          <a:p>
            <a:pPr eaLnBrk="1" hangingPunct="1"/>
            <a:r>
              <a:rPr lang="en-US" dirty="0" err="1" smtClean="0"/>
              <a:t>Atam</a:t>
            </a:r>
            <a:r>
              <a:rPr lang="en-US" dirty="0" smtClean="0"/>
              <a:t> P. </a:t>
            </a:r>
            <a:r>
              <a:rPr lang="en-US" dirty="0" err="1" smtClean="0"/>
              <a:t>Dhawan</a:t>
            </a:r>
            <a:r>
              <a:rPr lang="en-US" dirty="0" smtClean="0"/>
              <a:t>, Ph.D.</a:t>
            </a:r>
          </a:p>
          <a:p>
            <a:pPr eaLnBrk="1" hangingPunct="1"/>
            <a:endParaRPr lang="en-US" sz="1800" dirty="0" smtClean="0"/>
          </a:p>
          <a:p>
            <a:pPr eaLnBrk="1" hangingPunct="1"/>
            <a:r>
              <a:rPr lang="en-US" sz="1800" dirty="0" smtClean="0"/>
              <a:t>Dept. of Electrical &amp; Computer Engineering</a:t>
            </a:r>
          </a:p>
          <a:p>
            <a:pPr eaLnBrk="1" hangingPunct="1"/>
            <a:r>
              <a:rPr lang="en-US" sz="1800" dirty="0" smtClean="0"/>
              <a:t>Dept. of Biomedical Engineering</a:t>
            </a:r>
          </a:p>
          <a:p>
            <a:pPr eaLnBrk="1" hangingPunct="1"/>
            <a:r>
              <a:rPr lang="en-US" sz="1800" dirty="0" smtClean="0"/>
              <a:t>New Jersey Institute of Technology</a:t>
            </a:r>
          </a:p>
          <a:p>
            <a:pPr eaLnBrk="1" hangingPunct="1"/>
            <a:r>
              <a:rPr lang="en-US" sz="1800" dirty="0" smtClean="0"/>
              <a:t>Newark, NJ, 07102</a:t>
            </a:r>
          </a:p>
          <a:p>
            <a:pPr eaLnBrk="1" hangingPunct="1"/>
            <a:r>
              <a:rPr lang="en-US" sz="1800" dirty="0" smtClean="0"/>
              <a:t>Dhawan@adm.njit.edu</a:t>
            </a:r>
          </a:p>
          <a:p>
            <a:pPr eaLnBrk="1" hangingPunct="1"/>
            <a:endParaRPr lang="en-US" sz="1800" dirty="0" smtClean="0"/>
          </a:p>
        </p:txBody>
      </p:sp>
      <p:sp>
        <p:nvSpPr>
          <p:cNvPr id="4" name="TextBox 3"/>
          <p:cNvSpPr txBox="1"/>
          <p:nvPr/>
        </p:nvSpPr>
        <p:spPr>
          <a:xfrm>
            <a:off x="1752600" y="381000"/>
            <a:ext cx="5681940" cy="1446550"/>
          </a:xfrm>
          <a:prstGeom prst="rect">
            <a:avLst/>
          </a:prstGeom>
          <a:noFill/>
        </p:spPr>
        <p:txBody>
          <a:bodyPr wrap="none" rtlCol="0">
            <a:spAutoFit/>
          </a:bodyPr>
          <a:lstStyle/>
          <a:p>
            <a:pPr algn="ctr"/>
            <a:r>
              <a:rPr lang="en-US" sz="4400" dirty="0" smtClean="0"/>
              <a:t>Some Lecture Slides will</a:t>
            </a:r>
          </a:p>
          <a:p>
            <a:pPr algn="ctr"/>
            <a:r>
              <a:rPr lang="en-US" sz="4400" dirty="0" smtClean="0"/>
              <a:t>Come From</a:t>
            </a:r>
            <a:endParaRPr lang="en-US" sz="4400" dirty="0"/>
          </a:p>
        </p:txBody>
      </p:sp>
      <p:sp>
        <p:nvSpPr>
          <p:cNvPr id="5" name="Slide Number Placeholder 4"/>
          <p:cNvSpPr>
            <a:spLocks noGrp="1"/>
          </p:cNvSpPr>
          <p:nvPr>
            <p:ph type="sldNum" sz="quarter" idx="12"/>
          </p:nvPr>
        </p:nvSpPr>
        <p:spPr/>
        <p:txBody>
          <a:bodyPr/>
          <a:lstStyle/>
          <a:p>
            <a:fld id="{DEA3D1D5-4FB0-4ACB-AEE5-692ADCD3E724}" type="slidenum">
              <a:rPr lang="en-US" smtClean="0"/>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p:txBody>
          <a:bodyPr/>
          <a:lstStyle/>
          <a:p>
            <a:pPr eaLnBrk="1" hangingPunct="1"/>
            <a:r>
              <a:rPr lang="en-US" dirty="0" smtClean="0"/>
              <a:t>Introduction</a:t>
            </a:r>
          </a:p>
        </p:txBody>
      </p:sp>
      <p:sp>
        <p:nvSpPr>
          <p:cNvPr id="198658" name="Rectangle 3"/>
          <p:cNvSpPr>
            <a:spLocks noGrp="1" noChangeArrowheads="1"/>
          </p:cNvSpPr>
          <p:nvPr>
            <p:ph type="body" idx="1"/>
          </p:nvPr>
        </p:nvSpPr>
        <p:spPr>
          <a:xfrm>
            <a:off x="152400" y="1600200"/>
            <a:ext cx="8991600" cy="4525963"/>
          </a:xfrm>
        </p:spPr>
        <p:txBody>
          <a:bodyPr>
            <a:normAutofit/>
          </a:bodyPr>
          <a:lstStyle/>
          <a:p>
            <a:pPr eaLnBrk="1" hangingPunct="1"/>
            <a:r>
              <a:rPr lang="en-US" sz="2400" dirty="0" smtClean="0"/>
              <a:t>Imaging is an essential aspect of medical sciences for</a:t>
            </a:r>
          </a:p>
          <a:p>
            <a:pPr lvl="1"/>
            <a:r>
              <a:rPr lang="en-US" sz="2000" dirty="0" smtClean="0">
                <a:solidFill>
                  <a:srgbClr val="FF0000"/>
                </a:solidFill>
              </a:rPr>
              <a:t> visualization of anatomical structures </a:t>
            </a:r>
          </a:p>
          <a:p>
            <a:pPr lvl="1"/>
            <a:r>
              <a:rPr lang="en-US" sz="2000" dirty="0" smtClean="0">
                <a:solidFill>
                  <a:srgbClr val="FF0000"/>
                </a:solidFill>
              </a:rPr>
              <a:t> functional or metabolic information of the human body</a:t>
            </a:r>
          </a:p>
          <a:p>
            <a:pPr eaLnBrk="1" hangingPunct="1"/>
            <a:endParaRPr lang="en-US" sz="2400" dirty="0" smtClean="0"/>
          </a:p>
          <a:p>
            <a:pPr eaLnBrk="1" hangingPunct="1"/>
            <a:r>
              <a:rPr lang="en-US" sz="2400" dirty="0" smtClean="0"/>
              <a:t>Structural and functional imaging of human body is important for understanding </a:t>
            </a:r>
          </a:p>
          <a:p>
            <a:pPr lvl="1"/>
            <a:r>
              <a:rPr lang="en-US" sz="2000" dirty="0" smtClean="0"/>
              <a:t>human body anatomy </a:t>
            </a:r>
          </a:p>
          <a:p>
            <a:pPr lvl="1"/>
            <a:r>
              <a:rPr lang="en-US" sz="2000" dirty="0" smtClean="0"/>
              <a:t>physiological processes </a:t>
            </a:r>
          </a:p>
          <a:p>
            <a:pPr lvl="1"/>
            <a:r>
              <a:rPr lang="en-US" sz="2000" dirty="0" smtClean="0"/>
              <a:t>function of organs</a:t>
            </a:r>
          </a:p>
          <a:p>
            <a:pPr lvl="1"/>
            <a:r>
              <a:rPr lang="en-US" sz="2000" dirty="0" smtClean="0"/>
              <a:t>behavior of whole or a part of organ under the influence of </a:t>
            </a:r>
            <a:r>
              <a:rPr lang="en-US" sz="2000" dirty="0" smtClean="0">
                <a:solidFill>
                  <a:srgbClr val="00B050"/>
                </a:solidFill>
              </a:rPr>
              <a:t>abnormal physiological conditions or a disease</a:t>
            </a:r>
          </a:p>
          <a:p>
            <a:pPr eaLnBrk="1" hangingPunct="1">
              <a:buFont typeface="Wingdings" pitchFamily="2" charset="2"/>
              <a:buNone/>
            </a:pPr>
            <a:endParaRPr lang="en-US" dirty="0" smtClean="0"/>
          </a:p>
        </p:txBody>
      </p:sp>
      <p:sp>
        <p:nvSpPr>
          <p:cNvPr id="4" name="Slide Number Placeholder 3"/>
          <p:cNvSpPr>
            <a:spLocks noGrp="1"/>
          </p:cNvSpPr>
          <p:nvPr>
            <p:ph type="sldNum" sz="quarter" idx="12"/>
          </p:nvPr>
        </p:nvSpPr>
        <p:spPr/>
        <p:txBody>
          <a:bodyPr/>
          <a:lstStyle/>
          <a:p>
            <a:fld id="{DEA3D1D5-4FB0-4ACB-AEE5-692ADCD3E724}" type="slidenum">
              <a:rPr lang="en-US" smtClean="0"/>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7" name="Rectangle 2"/>
          <p:cNvSpPr>
            <a:spLocks noGrp="1" noChangeArrowheads="1"/>
          </p:cNvSpPr>
          <p:nvPr>
            <p:ph type="title"/>
          </p:nvPr>
        </p:nvSpPr>
        <p:spPr/>
        <p:txBody>
          <a:bodyPr/>
          <a:lstStyle/>
          <a:p>
            <a:pPr eaLnBrk="1" hangingPunct="1"/>
            <a:r>
              <a:rPr lang="en-US" smtClean="0"/>
              <a:t>A Multidisciplinary Paradigm</a:t>
            </a:r>
          </a:p>
        </p:txBody>
      </p:sp>
      <p:pic>
        <p:nvPicPr>
          <p:cNvPr id="270338" name="Picture 3"/>
          <p:cNvPicPr>
            <a:picLocks noChangeAspect="1" noChangeArrowheads="1"/>
          </p:cNvPicPr>
          <p:nvPr/>
        </p:nvPicPr>
        <p:blipFill>
          <a:blip r:embed="rId3" cstate="print"/>
          <a:srcRect/>
          <a:stretch>
            <a:fillRect/>
          </a:stretch>
        </p:blipFill>
        <p:spPr bwMode="auto">
          <a:xfrm>
            <a:off x="1143000" y="2362200"/>
            <a:ext cx="6623050" cy="3551238"/>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DEA3D1D5-4FB0-4ACB-AEE5-692ADCD3E724}" type="slidenum">
              <a:rPr lang="en-US" smtClean="0"/>
              <a:pPr/>
              <a:t>7</a:t>
            </a:fld>
            <a:endParaRPr lang="en-US"/>
          </a:p>
        </p:txBody>
      </p:sp>
      <p:sp>
        <p:nvSpPr>
          <p:cNvPr id="5" name="Rectangle 4"/>
          <p:cNvSpPr/>
          <p:nvPr/>
        </p:nvSpPr>
        <p:spPr>
          <a:xfrm>
            <a:off x="3048000" y="5029200"/>
            <a:ext cx="2819400" cy="838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09" name="Rectangle 2"/>
          <p:cNvSpPr>
            <a:spLocks noGrp="1" noChangeArrowheads="1"/>
          </p:cNvSpPr>
          <p:nvPr>
            <p:ph type="title"/>
          </p:nvPr>
        </p:nvSpPr>
        <p:spPr/>
        <p:txBody>
          <a:bodyPr/>
          <a:lstStyle/>
          <a:p>
            <a:pPr eaLnBrk="1" hangingPunct="1"/>
            <a:r>
              <a:rPr lang="en-US" dirty="0" smtClean="0"/>
              <a:t>Medical Imaging Information</a:t>
            </a:r>
          </a:p>
        </p:txBody>
      </p:sp>
      <p:sp>
        <p:nvSpPr>
          <p:cNvPr id="299010" name="Rectangle 3"/>
          <p:cNvSpPr>
            <a:spLocks noGrp="1" noChangeArrowheads="1"/>
          </p:cNvSpPr>
          <p:nvPr>
            <p:ph type="body" idx="1"/>
          </p:nvPr>
        </p:nvSpPr>
        <p:spPr/>
        <p:txBody>
          <a:bodyPr>
            <a:noAutofit/>
          </a:bodyPr>
          <a:lstStyle/>
          <a:p>
            <a:pPr eaLnBrk="1" hangingPunct="1">
              <a:lnSpc>
                <a:spcPct val="90000"/>
              </a:lnSpc>
            </a:pPr>
            <a:r>
              <a:rPr lang="en-US" sz="2000" dirty="0" smtClean="0">
                <a:solidFill>
                  <a:srgbClr val="3333FF"/>
                </a:solidFill>
              </a:rPr>
              <a:t>Anatomical</a:t>
            </a:r>
          </a:p>
          <a:p>
            <a:pPr lvl="1" eaLnBrk="1" hangingPunct="1">
              <a:lnSpc>
                <a:spcPct val="90000"/>
              </a:lnSpc>
            </a:pPr>
            <a:r>
              <a:rPr lang="en-US" sz="2000" dirty="0" smtClean="0"/>
              <a:t>X-Ray Radiography</a:t>
            </a:r>
          </a:p>
          <a:p>
            <a:pPr lvl="1" eaLnBrk="1" hangingPunct="1">
              <a:lnSpc>
                <a:spcPct val="90000"/>
              </a:lnSpc>
            </a:pPr>
            <a:r>
              <a:rPr lang="en-US" sz="2000" dirty="0" smtClean="0"/>
              <a:t>X-Ray CT</a:t>
            </a:r>
          </a:p>
          <a:p>
            <a:pPr lvl="1" eaLnBrk="1" hangingPunct="1">
              <a:lnSpc>
                <a:spcPct val="90000"/>
              </a:lnSpc>
            </a:pPr>
            <a:r>
              <a:rPr lang="en-US" sz="2000" dirty="0" smtClean="0"/>
              <a:t>MRI</a:t>
            </a:r>
          </a:p>
          <a:p>
            <a:pPr lvl="1" eaLnBrk="1" hangingPunct="1">
              <a:lnSpc>
                <a:spcPct val="90000"/>
              </a:lnSpc>
            </a:pPr>
            <a:r>
              <a:rPr lang="en-US" sz="2000" dirty="0" smtClean="0"/>
              <a:t>Ultrasound</a:t>
            </a:r>
          </a:p>
          <a:p>
            <a:pPr lvl="1" eaLnBrk="1" hangingPunct="1">
              <a:lnSpc>
                <a:spcPct val="90000"/>
              </a:lnSpc>
            </a:pPr>
            <a:r>
              <a:rPr lang="en-US" sz="2000" dirty="0" smtClean="0"/>
              <a:t>Optical</a:t>
            </a:r>
          </a:p>
          <a:p>
            <a:pPr lvl="1" eaLnBrk="1" hangingPunct="1">
              <a:lnSpc>
                <a:spcPct val="90000"/>
              </a:lnSpc>
            </a:pPr>
            <a:r>
              <a:rPr lang="en-US" sz="2000" dirty="0" smtClean="0">
                <a:solidFill>
                  <a:schemeClr val="accent2">
                    <a:lumMod val="75000"/>
                  </a:schemeClr>
                </a:solidFill>
              </a:rPr>
              <a:t>3D Mesh from Stereo</a:t>
            </a:r>
          </a:p>
          <a:p>
            <a:pPr eaLnBrk="1" hangingPunct="1">
              <a:lnSpc>
                <a:spcPct val="90000"/>
              </a:lnSpc>
            </a:pPr>
            <a:r>
              <a:rPr lang="en-US" sz="2000" dirty="0" smtClean="0">
                <a:solidFill>
                  <a:srgbClr val="3333FF"/>
                </a:solidFill>
              </a:rPr>
              <a:t>Functional/Metabolic</a:t>
            </a:r>
          </a:p>
          <a:p>
            <a:pPr lvl="1" eaLnBrk="1" hangingPunct="1">
              <a:lnSpc>
                <a:spcPct val="90000"/>
              </a:lnSpc>
            </a:pPr>
            <a:r>
              <a:rPr lang="en-US" sz="2000" dirty="0" smtClean="0"/>
              <a:t>SPECT</a:t>
            </a:r>
          </a:p>
          <a:p>
            <a:pPr lvl="1" eaLnBrk="1" hangingPunct="1">
              <a:lnSpc>
                <a:spcPct val="90000"/>
              </a:lnSpc>
            </a:pPr>
            <a:r>
              <a:rPr lang="en-US" sz="2000" dirty="0" smtClean="0"/>
              <a:t>PET</a:t>
            </a:r>
          </a:p>
          <a:p>
            <a:pPr lvl="1" eaLnBrk="1" hangingPunct="1">
              <a:lnSpc>
                <a:spcPct val="90000"/>
              </a:lnSpc>
            </a:pPr>
            <a:r>
              <a:rPr lang="en-US" sz="2000" dirty="0" err="1" smtClean="0"/>
              <a:t>fMRI</a:t>
            </a:r>
            <a:r>
              <a:rPr lang="en-US" sz="2000" dirty="0" smtClean="0"/>
              <a:t>, </a:t>
            </a:r>
            <a:r>
              <a:rPr lang="en-US" sz="2000" dirty="0" err="1" smtClean="0"/>
              <a:t>pMRI</a:t>
            </a:r>
            <a:endParaRPr lang="en-US" sz="2000" dirty="0" smtClean="0"/>
          </a:p>
          <a:p>
            <a:pPr lvl="1" eaLnBrk="1" hangingPunct="1">
              <a:lnSpc>
                <a:spcPct val="90000"/>
              </a:lnSpc>
            </a:pPr>
            <a:r>
              <a:rPr lang="en-US" sz="2000" dirty="0" smtClean="0"/>
              <a:t>Ultrasound</a:t>
            </a:r>
          </a:p>
          <a:p>
            <a:pPr lvl="1" eaLnBrk="1" hangingPunct="1">
              <a:lnSpc>
                <a:spcPct val="90000"/>
              </a:lnSpc>
            </a:pPr>
            <a:r>
              <a:rPr lang="en-US" sz="2000" dirty="0" smtClean="0"/>
              <a:t>Optical Fluorescence</a:t>
            </a:r>
          </a:p>
          <a:p>
            <a:pPr lvl="1" eaLnBrk="1" hangingPunct="1">
              <a:lnSpc>
                <a:spcPct val="90000"/>
              </a:lnSpc>
            </a:pPr>
            <a:r>
              <a:rPr lang="en-US" sz="2000" dirty="0" smtClean="0"/>
              <a:t>Electrical Impedance</a:t>
            </a:r>
          </a:p>
        </p:txBody>
      </p:sp>
      <p:sp>
        <p:nvSpPr>
          <p:cNvPr id="4" name="Slide Number Placeholder 3"/>
          <p:cNvSpPr>
            <a:spLocks noGrp="1"/>
          </p:cNvSpPr>
          <p:nvPr>
            <p:ph type="sldNum" sz="quarter" idx="12"/>
          </p:nvPr>
        </p:nvSpPr>
        <p:spPr/>
        <p:txBody>
          <a:bodyPr/>
          <a:lstStyle/>
          <a:p>
            <a:fld id="{DEA3D1D5-4FB0-4ACB-AEE5-692ADCD3E724}" type="slidenum">
              <a:rPr lang="en-US" smtClean="0"/>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5" name="Rectangle 2"/>
          <p:cNvSpPr>
            <a:spLocks noGrp="1" noChangeArrowheads="1"/>
          </p:cNvSpPr>
          <p:nvPr>
            <p:ph type="title" idx="4294967295"/>
          </p:nvPr>
        </p:nvSpPr>
        <p:spPr/>
        <p:txBody>
          <a:bodyPr/>
          <a:lstStyle/>
          <a:p>
            <a:pPr eaLnBrk="1" hangingPunct="1"/>
            <a:r>
              <a:rPr lang="en-US" smtClean="0"/>
              <a:t>X-rays</a:t>
            </a:r>
          </a:p>
        </p:txBody>
      </p:sp>
      <p:sp>
        <p:nvSpPr>
          <p:cNvPr id="410626" name="Rectangle 3"/>
          <p:cNvSpPr>
            <a:spLocks noChangeArrowheads="1"/>
          </p:cNvSpPr>
          <p:nvPr/>
        </p:nvSpPr>
        <p:spPr bwMode="auto">
          <a:xfrm>
            <a:off x="393700" y="2438400"/>
            <a:ext cx="8407400" cy="3276600"/>
          </a:xfrm>
          <a:prstGeom prst="rect">
            <a:avLst/>
          </a:prstGeom>
          <a:noFill/>
          <a:ln w="9525">
            <a:noFill/>
            <a:miter lim="800000"/>
            <a:headEnd/>
            <a:tailEnd/>
          </a:ln>
        </p:spPr>
        <p:txBody>
          <a:bodyPr lIns="92075" tIns="46038" rIns="92075" bIns="46038"/>
          <a:lstStyle/>
          <a:p>
            <a:pPr marL="342900" indent="-342900">
              <a:spcBef>
                <a:spcPct val="20000"/>
              </a:spcBef>
              <a:buClr>
                <a:schemeClr val="folHlink"/>
              </a:buClr>
              <a:buSzPct val="60000"/>
              <a:buFont typeface="Wingdings" pitchFamily="2" charset="2"/>
              <a:buChar char="n"/>
            </a:pPr>
            <a:r>
              <a:rPr lang="en-US" sz="2000" dirty="0"/>
              <a:t>X-rays were invented by </a:t>
            </a:r>
            <a:r>
              <a:rPr lang="en-US" sz="2000" dirty="0" smtClean="0"/>
              <a:t> </a:t>
            </a:r>
            <a:r>
              <a:rPr lang="en-US" sz="2000" dirty="0"/>
              <a:t>Conrad Rontgen in </a:t>
            </a:r>
            <a:r>
              <a:rPr lang="en-US" sz="2000" dirty="0">
                <a:solidFill>
                  <a:srgbClr val="FF0000"/>
                </a:solidFill>
              </a:rPr>
              <a:t>1895 </a:t>
            </a:r>
            <a:r>
              <a:rPr lang="en-US" sz="2000" dirty="0"/>
              <a:t>describing it as new kind of rays which can penetrate almost anything.  He described the diagnostic capabilities of X-rays for </a:t>
            </a:r>
            <a:r>
              <a:rPr lang="en-US" sz="2000" dirty="0" smtClean="0"/>
              <a:t>imaging the </a:t>
            </a:r>
            <a:r>
              <a:rPr lang="en-US" sz="2000" dirty="0"/>
              <a:t>human body and received the </a:t>
            </a:r>
            <a:r>
              <a:rPr lang="en-US" sz="2000" dirty="0">
                <a:solidFill>
                  <a:srgbClr val="FF0000"/>
                </a:solidFill>
              </a:rPr>
              <a:t>Noble Prize in 1901</a:t>
            </a:r>
            <a:r>
              <a:rPr lang="en-US" sz="2000" dirty="0" smtClean="0"/>
              <a:t>.</a:t>
            </a:r>
          </a:p>
          <a:p>
            <a:pPr marL="342900" indent="-342900">
              <a:spcBef>
                <a:spcPct val="20000"/>
              </a:spcBef>
              <a:buClr>
                <a:schemeClr val="folHlink"/>
              </a:buClr>
              <a:buSzPct val="60000"/>
              <a:buFont typeface="Wingdings" pitchFamily="2" charset="2"/>
              <a:buChar char="n"/>
            </a:pPr>
            <a:endParaRPr lang="en-US" sz="2000" dirty="0"/>
          </a:p>
          <a:p>
            <a:pPr marL="342900" indent="-342900">
              <a:spcBef>
                <a:spcPct val="20000"/>
              </a:spcBef>
              <a:buClr>
                <a:schemeClr val="folHlink"/>
              </a:buClr>
              <a:buSzPct val="60000"/>
              <a:buFont typeface="Wingdings" pitchFamily="2" charset="2"/>
              <a:buChar char="n"/>
            </a:pPr>
            <a:r>
              <a:rPr lang="en-US" sz="2000" dirty="0"/>
              <a:t>X-ray radiographs are the simplest form of medical imaging through the </a:t>
            </a:r>
            <a:r>
              <a:rPr lang="en-US" sz="2000" dirty="0">
                <a:solidFill>
                  <a:srgbClr val="FF0000"/>
                </a:solidFill>
              </a:rPr>
              <a:t>transmission of X-rays through the body </a:t>
            </a:r>
            <a:r>
              <a:rPr lang="en-US" sz="2000" dirty="0"/>
              <a:t>which are then collected on a film.  The </a:t>
            </a:r>
            <a:r>
              <a:rPr lang="en-US" sz="2000" b="1" dirty="0">
                <a:solidFill>
                  <a:srgbClr val="7030A0"/>
                </a:solidFill>
              </a:rPr>
              <a:t>attenuation </a:t>
            </a:r>
            <a:r>
              <a:rPr lang="en-US" sz="2000" dirty="0"/>
              <a:t>or absorption of X-rays is described by the photoelectric and Compton effects providing more attenuation through bones than soft tissues or air.</a:t>
            </a:r>
          </a:p>
        </p:txBody>
      </p:sp>
      <p:sp>
        <p:nvSpPr>
          <p:cNvPr id="4" name="Slide Number Placeholder 3"/>
          <p:cNvSpPr>
            <a:spLocks noGrp="1"/>
          </p:cNvSpPr>
          <p:nvPr>
            <p:ph type="sldNum" sz="quarter" idx="12"/>
          </p:nvPr>
        </p:nvSpPr>
        <p:spPr/>
        <p:txBody>
          <a:bodyPr/>
          <a:lstStyle/>
          <a:p>
            <a:fld id="{DEA3D1D5-4FB0-4ACB-AEE5-692ADCD3E724}" type="slidenum">
              <a:rPr lang="en-US" smtClean="0"/>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990</TotalTime>
  <Words>1652</Words>
  <Application>Microsoft Office PowerPoint</Application>
  <PresentationFormat>On-screen Show (4:3)</PresentationFormat>
  <Paragraphs>347</Paragraphs>
  <Slides>41</Slides>
  <Notes>24</Notes>
  <HiddenSlides>1</HiddenSlides>
  <MMClips>1</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41</vt:i4>
      </vt:variant>
    </vt:vector>
  </HeadingPairs>
  <TitlesOfParts>
    <vt:vector size="49" baseType="lpstr">
      <vt:lpstr>Arial</vt:lpstr>
      <vt:lpstr>Book Antiqua</vt:lpstr>
      <vt:lpstr>Calibri</vt:lpstr>
      <vt:lpstr>Times New Roman</vt:lpstr>
      <vt:lpstr>Wingdings</vt:lpstr>
      <vt:lpstr>Office Theme</vt:lpstr>
      <vt:lpstr>Image</vt:lpstr>
      <vt:lpstr>MS Org Chart</vt:lpstr>
      <vt:lpstr>Medical Image Analysis: Introduction</vt:lpstr>
      <vt:lpstr>Related Texts</vt:lpstr>
      <vt:lpstr>List of Topics</vt:lpstr>
      <vt:lpstr>  Evaluation</vt:lpstr>
      <vt:lpstr>Medical Image Analysis</vt:lpstr>
      <vt:lpstr>Introduction</vt:lpstr>
      <vt:lpstr>A Multidisciplinary Paradigm</vt:lpstr>
      <vt:lpstr>Medical Imaging Information</vt:lpstr>
      <vt:lpstr>X-rays</vt:lpstr>
      <vt:lpstr>Chest Radiograph</vt:lpstr>
      <vt:lpstr>Computed Tomography</vt:lpstr>
      <vt:lpstr>CT Scanner</vt:lpstr>
      <vt:lpstr>CT Chest Images</vt:lpstr>
      <vt:lpstr>Magnetic Resonance Imaging</vt:lpstr>
      <vt:lpstr>MRI Scanner</vt:lpstr>
      <vt:lpstr>3-D Brain Imaging</vt:lpstr>
      <vt:lpstr>Kinds of MR Images</vt:lpstr>
      <vt:lpstr>MRI Advantage</vt:lpstr>
      <vt:lpstr>MR Angiography</vt:lpstr>
      <vt:lpstr>SPECT</vt:lpstr>
      <vt:lpstr>99mTc (140 keV) SPECT Image</vt:lpstr>
      <vt:lpstr>PET</vt:lpstr>
      <vt:lpstr>PET</vt:lpstr>
      <vt:lpstr>FDG PET Imaging</vt:lpstr>
      <vt:lpstr>Ultrasound Imaging</vt:lpstr>
      <vt:lpstr>Ultrasound Imaging</vt:lpstr>
      <vt:lpstr>Ultrasound Imaging</vt:lpstr>
      <vt:lpstr>B-Mode Imaging of Heart</vt:lpstr>
      <vt:lpstr>Doppler Imaging of Beating Heart</vt:lpstr>
      <vt:lpstr>Ultrasound Advantage</vt:lpstr>
      <vt:lpstr>3D from Stereo</vt:lpstr>
      <vt:lpstr>3D Mesh from 3dMD</vt:lpstr>
      <vt:lpstr>Some Sample Head Meshes</vt:lpstr>
      <vt:lpstr>Advantages</vt:lpstr>
      <vt:lpstr>Digital Pathology</vt:lpstr>
      <vt:lpstr>Medical Diagnosis of Cancer</vt:lpstr>
      <vt:lpstr>Breast Histopathology</vt:lpstr>
      <vt:lpstr>Diagnostic Categories</vt:lpstr>
      <vt:lpstr>digiPATH Dataset</vt:lpstr>
      <vt:lpstr>PowerPoint Presentation</vt:lpstr>
      <vt:lpstr>Epilogue</vt:lpstr>
    </vt:vector>
  </TitlesOfParts>
  <Company>uw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Common Low-level Operations</dc:title>
  <dc:creator>Linda Shapiro</dc:creator>
  <cp:lastModifiedBy>Linda Shapiro</cp:lastModifiedBy>
  <cp:revision>121</cp:revision>
  <dcterms:created xsi:type="dcterms:W3CDTF">2011-08-30T23:39:39Z</dcterms:created>
  <dcterms:modified xsi:type="dcterms:W3CDTF">2017-09-18T23:30:11Z</dcterms:modified>
</cp:coreProperties>
</file>