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9" r:id="rId4"/>
    <p:sldId id="260" r:id="rId5"/>
    <p:sldId id="262" r:id="rId6"/>
    <p:sldId id="263" r:id="rId7"/>
    <p:sldId id="269" r:id="rId8"/>
    <p:sldId id="270" r:id="rId9"/>
    <p:sldId id="261" r:id="rId10"/>
    <p:sldId id="264" r:id="rId11"/>
    <p:sldId id="265" r:id="rId12"/>
    <p:sldId id="266" r:id="rId13"/>
    <p:sldId id="267" r:id="rId14"/>
    <p:sldId id="268" r:id="rId15"/>
    <p:sldId id="271" r:id="rId16"/>
    <p:sldId id="272" r:id="rId17"/>
    <p:sldId id="273" r:id="rId18"/>
    <p:sldId id="277" r:id="rId19"/>
    <p:sldId id="274" r:id="rId20"/>
    <p:sldId id="275" r:id="rId21"/>
    <p:sldId id="276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6" y="1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321AD-0DCE-4E96-82B8-73DF3F8EFBF8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4FFC9-56B1-4FB8-BF8B-25109FFB5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39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4FFC9-56B1-4FB8-BF8B-25109FFB5A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40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80BB4-D013-45AB-A921-8D73631868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0BFBB5-B140-43F0-91B5-D52F5FFF7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FB2FC-8248-42FB-8274-739774F06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36613-3968-4CC4-AAF2-005BDC66A3DD}" type="datetime1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58C96-6CB5-4F36-932F-FA2528D56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9E3DC-6004-4E61-BFB0-88B433BB5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B278-DCC8-44F8-82AB-9C40F0F58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06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61177-208E-4A89-9B5F-62967A26C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3B4282-EBC2-413F-9668-BADE47CDE4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7B22F-2BE0-4BDD-95E0-03E786138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77178-3F98-4904-88DF-2F246D2FED5E}" type="datetime1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4FAED-BEB8-411D-BA74-30C4641C5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69A38-39D8-4B96-99E0-F9B9ECD35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B278-DCC8-44F8-82AB-9C40F0F58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61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D6B573-D34F-4D5F-98F3-38864988F7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323239-0314-4476-BBC8-61869261C3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CB91A-D4C6-4F2C-B3E9-90EFB4798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A183-7532-4A02-BAB4-A547C70DB38D}" type="datetime1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BECCC-4505-45B6-9F3B-283F49A84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B2A51-EEC5-45F0-915B-31624508D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B278-DCC8-44F8-82AB-9C40F0F58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19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0B4D6-9F84-4064-A923-4D8251576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6CC80-88BD-4186-8EF1-A83C69830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88468-6BA5-47C9-9AF2-8FF7EA4EF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C4B5-DEBC-4357-97D6-47EFCCF056AF}" type="datetime1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D4448-811D-48CC-9CDD-7A72FD745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E2EBD-C554-472C-8FB2-F077B73B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B278-DCC8-44F8-82AB-9C40F0F58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83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D3874-4D37-4C33-8665-D2D0F5332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6A72B-C4FB-48F1-8BF1-8A6ABCD05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E6593-9BDF-4B2C-B0EA-A76B18D74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3ACCF-D4DC-4571-87C7-3EF5947C41FA}" type="datetime1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9ED48-01B1-40F5-81A4-90857BA2C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23408-4B4F-4351-AB16-D2097EC24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B278-DCC8-44F8-82AB-9C40F0F58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45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A4D30-008F-4B26-8B62-6DDA230B8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4BBE8-46CD-4814-9DF2-D26405C206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733DC4-D83B-41BB-ADA3-8F8616454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276EA4-FCBE-4810-89A5-91AAC8A59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AC962-C035-4DCA-B652-002C7092EA70}" type="datetime1">
              <a:rPr lang="en-US" smtClean="0"/>
              <a:t>11/26/2017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21FC0B-32E5-4E34-941E-F55424ACE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F0D97F-2235-4ED9-BE5E-660024B1A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B278-DCC8-44F8-82AB-9C40F0F58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9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86CD1-3B45-4576-9838-3270C9285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78FD6-2363-4714-8AF4-5B7D4CD3E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C5D11-8B56-4068-A9ED-41898B228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53FBAF-DEBF-4DA7-AC65-6F325B96CC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1D9230-C160-4515-B42D-20F5651E81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F0D32C-070B-4B7B-9D0E-1D761BE2D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0627-197D-477F-8A1F-31C17ABE1D10}" type="datetime1">
              <a:rPr lang="en-US" smtClean="0"/>
              <a:t>11/26/2017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9F2328-C38C-45F0-B5D7-88D6448B5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FAF1ED-FECE-4706-9AF4-716A3F28D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B278-DCC8-44F8-82AB-9C40F0F58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07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625D1-BB88-4C5D-9047-720E2F8BA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3EB527-1DB3-4483-9AA7-DBB81A55F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DDFD-E9F0-469F-A3F3-DAB1233768FB}" type="datetime1">
              <a:rPr lang="en-US" smtClean="0"/>
              <a:t>11/26/2017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A16BF9-177B-403A-A098-F25D70BD1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19052F-06B6-4209-8874-0ADA386E9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B278-DCC8-44F8-82AB-9C40F0F58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72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83E2EF-9AF3-41BD-870F-9C003D352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0F5B-F7E4-479F-9B32-880027B40C81}" type="datetime1">
              <a:rPr lang="en-US" smtClean="0"/>
              <a:t>11/26/2017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0D2FE5-AEAB-41C6-9165-54DD530F1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656C12-6A2C-4F94-AC79-2A6BBFCE8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B278-DCC8-44F8-82AB-9C40F0F58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50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1DA71-D24C-4606-92F9-5FD21AF8F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5B20E-54BE-4D95-BAF1-F3F8DC1AB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E04904-D9E7-4299-8550-6AB840D284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3FF54D-C86B-482E-9777-3188AF141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AC50E-43AA-4EEB-B365-D18219D3AD2A}" type="datetime1">
              <a:rPr lang="en-US" smtClean="0"/>
              <a:t>11/26/2017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489836-713B-406E-8AE0-FC85BEBBB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62DEC7-E215-436D-94E7-C327A84AC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B278-DCC8-44F8-82AB-9C40F0F58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9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B5AE8-9844-44ED-A9B4-8097E86E2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4DA985-9DC1-4AAA-B299-8FB1472CF8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F6A9E7-6291-4102-AC2F-34C3B011F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E2F636-1D74-4E1D-8732-16EA9182B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4B3C-9AC3-43B8-8095-35D1592B2FDE}" type="datetime1">
              <a:rPr lang="en-US" smtClean="0"/>
              <a:t>11/26/2017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1FB8E0-12F8-401F-BBC4-36BE1FD29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836A5F-BA12-494D-8724-594D55DED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B278-DCC8-44F8-82AB-9C40F0F58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81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A0726D-DB8B-4FF3-AE4E-17C058897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F1DE01-4196-4764-A61B-0E31CCFF4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2FE64-C533-4197-9D29-F752A09F3E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A0468-ADEC-4BE6-A20E-1CD148CB6D72}" type="datetime1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A8F4C-9712-47DB-AB04-0CBD04A01C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E96B1-B4BB-4577-85FE-9F6DC2EAD1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6B278-DCC8-44F8-82AB-9C40F0F58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6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torch.ch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4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48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g"/><Relationship Id="rId13" Type="http://schemas.openxmlformats.org/officeDocument/2006/relationships/image" Target="../media/image60.jpg"/><Relationship Id="rId3" Type="http://schemas.openxmlformats.org/officeDocument/2006/relationships/image" Target="../media/image50.jpg"/><Relationship Id="rId7" Type="http://schemas.openxmlformats.org/officeDocument/2006/relationships/image" Target="../media/image54.jpg"/><Relationship Id="rId12" Type="http://schemas.openxmlformats.org/officeDocument/2006/relationships/image" Target="../media/image59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g"/><Relationship Id="rId11" Type="http://schemas.openxmlformats.org/officeDocument/2006/relationships/image" Target="../media/image58.jpg"/><Relationship Id="rId5" Type="http://schemas.openxmlformats.org/officeDocument/2006/relationships/image" Target="../media/image52.jpg"/><Relationship Id="rId10" Type="http://schemas.openxmlformats.org/officeDocument/2006/relationships/image" Target="../media/image57.jpg"/><Relationship Id="rId4" Type="http://schemas.openxmlformats.org/officeDocument/2006/relationships/image" Target="../media/image51.jpg"/><Relationship Id="rId9" Type="http://schemas.openxmlformats.org/officeDocument/2006/relationships/image" Target="../media/image56.jpg"/><Relationship Id="rId14" Type="http://schemas.openxmlformats.org/officeDocument/2006/relationships/image" Target="../media/image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9DBF6-5AEF-4F9A-8EC5-2EBE6BC3A3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Learning to Segment Breast Biopsy Whole Slide Images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9B26D3-44F1-419A-B9B7-A4793FC766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US" b="1" dirty="0"/>
              <a:t>Sachin Mehta</a:t>
            </a:r>
            <a:r>
              <a:rPr lang="en-US" dirty="0"/>
              <a:t>, </a:t>
            </a:r>
            <a:r>
              <a:rPr lang="en-US" dirty="0" err="1"/>
              <a:t>Ezgi</a:t>
            </a:r>
            <a:r>
              <a:rPr lang="en-US" dirty="0"/>
              <a:t> </a:t>
            </a:r>
            <a:r>
              <a:rPr lang="en-US" dirty="0" err="1"/>
              <a:t>Mercan</a:t>
            </a:r>
            <a:r>
              <a:rPr lang="en-US" dirty="0"/>
              <a:t>, </a:t>
            </a:r>
            <a:r>
              <a:rPr lang="en-US" dirty="0" err="1"/>
              <a:t>Jamen</a:t>
            </a:r>
            <a:r>
              <a:rPr lang="en-US" dirty="0"/>
              <a:t> Bartlett, Donald Weaver, Joann Elmore, and Linda Shapiro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06E8E-7D80-437F-895D-2AE93E55F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E6C9-99B2-4CF0-9DEF-2489F1D4D789}" type="datetime1">
              <a:rPr lang="en-US" smtClean="0"/>
              <a:t>11/26/2017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CE4B6-32C3-4285-855A-D8D0551FA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B278-DCC8-44F8-82AB-9C40F0F588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25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9A8D-8E00-4A7E-8F8A-C0E98F087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Input-aware Residual Convolution Units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8F838-BA86-4AAC-8B31-03F1FE421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we increase the depth of the network, we learn coarse features about the objects. These coarse features are useful for object classification, but not for segmentation.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ADD0CE-7D8F-4E97-A702-E87FBCFB6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374265"/>
            <a:ext cx="1752600" cy="19629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E50B44-0D09-4F3C-8B14-264FD54B9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462" y="3374264"/>
            <a:ext cx="1795464" cy="20296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BA1C6A-AE3A-4288-B488-FEB03D3E85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177" y="3374264"/>
            <a:ext cx="1836210" cy="20335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196137-BA25-46C8-9932-9B7E300342A2}"/>
              </a:ext>
            </a:extLst>
          </p:cNvPr>
          <p:cNvSpPr txBox="1"/>
          <p:nvPr/>
        </p:nvSpPr>
        <p:spPr>
          <a:xfrm>
            <a:off x="1362870" y="5403919"/>
            <a:ext cx="1312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Image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353C9B-84ED-4774-963D-B3EFE5DA8C11}"/>
              </a:ext>
            </a:extLst>
          </p:cNvPr>
          <p:cNvSpPr txBox="1"/>
          <p:nvPr/>
        </p:nvSpPr>
        <p:spPr>
          <a:xfrm>
            <a:off x="3367883" y="5427488"/>
            <a:ext cx="1445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Ground Truth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8AA7A2-3403-4C3C-A537-6343D0ED1993}"/>
              </a:ext>
            </a:extLst>
          </p:cNvPr>
          <p:cNvSpPr txBox="1"/>
          <p:nvPr/>
        </p:nvSpPr>
        <p:spPr>
          <a:xfrm>
            <a:off x="5032202" y="5427488"/>
            <a:ext cx="1925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Output of FCN-32s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087B454-89A4-4C0F-B630-8E40C24AFE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415" y="2755508"/>
            <a:ext cx="3888747" cy="19812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A836C3-03AF-48CB-9832-69BA2B9AADA2}"/>
              </a:ext>
            </a:extLst>
          </p:cNvPr>
          <p:cNvSpPr txBox="1"/>
          <p:nvPr/>
        </p:nvSpPr>
        <p:spPr>
          <a:xfrm>
            <a:off x="8059664" y="4678999"/>
            <a:ext cx="40878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Figure:</a:t>
            </a:r>
            <a:r>
              <a:rPr lang="en-US" dirty="0"/>
              <a:t> FCN-32s architecture that </a:t>
            </a:r>
            <a:r>
              <a:rPr lang="en-US" dirty="0" err="1"/>
              <a:t>upsamples</a:t>
            </a:r>
            <a:r>
              <a:rPr lang="en-US" dirty="0"/>
              <a:t> the last CNN layer (VGG) output by 32x, so that input image and segmentation output are of the same resolution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4F3D8D-3747-4664-A792-D140083E0981}"/>
              </a:ext>
            </a:extLst>
          </p:cNvPr>
          <p:cNvSpPr txBox="1"/>
          <p:nvPr/>
        </p:nvSpPr>
        <p:spPr>
          <a:xfrm>
            <a:off x="2170997" y="5796820"/>
            <a:ext cx="4087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Figure:</a:t>
            </a:r>
            <a:r>
              <a:rPr lang="en-US" dirty="0"/>
              <a:t> Output of FCN-32s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776B4F86-B6B2-4B88-A9D9-F33C6FD2F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23960-4697-413F-9790-5C7A95E9B9BB}" type="datetime1">
              <a:rPr lang="en-US" smtClean="0"/>
              <a:t>11/26/2017</a:t>
            </a:fld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B695C26-8B8D-4A9B-9B8D-68C6E982D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B278-DCC8-44F8-82AB-9C40F0F5883B}" type="slidenum">
              <a:rPr lang="en-US" smtClean="0"/>
              <a:t>10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7ABF57-D2E0-48B6-8B2D-0AE6489B8FF7}"/>
              </a:ext>
            </a:extLst>
          </p:cNvPr>
          <p:cNvSpPr/>
          <p:nvPr/>
        </p:nvSpPr>
        <p:spPr>
          <a:xfrm>
            <a:off x="381000" y="6243705"/>
            <a:ext cx="1160007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b="1" dirty="0"/>
              <a:t>Source: </a:t>
            </a:r>
            <a:r>
              <a:rPr lang="en-US" sz="1400" dirty="0"/>
              <a:t>Long, Jonathan, Evan </a:t>
            </a:r>
            <a:r>
              <a:rPr lang="en-US" sz="1400" dirty="0" err="1"/>
              <a:t>Shelhamer</a:t>
            </a:r>
            <a:r>
              <a:rPr lang="en-US" sz="1400" dirty="0"/>
              <a:t>, and Trevor Darrell. "Fully convolutional networks for semantic segmentation." In </a:t>
            </a:r>
            <a:r>
              <a:rPr lang="en-US" sz="1400" i="1" dirty="0"/>
              <a:t>Proceedings of the IEEE Conference on Computer Vision and Pattern Recognition</a:t>
            </a:r>
            <a:r>
              <a:rPr lang="en-US" sz="1400" dirty="0"/>
              <a:t>, pp. 3431-3440. 2015.</a:t>
            </a:r>
          </a:p>
        </p:txBody>
      </p:sp>
    </p:spTree>
    <p:extLst>
      <p:ext uri="{BB962C8B-B14F-4D97-AF65-F5344CB8AC3E}">
        <p14:creationId xmlns:p14="http://schemas.microsoft.com/office/powerpoint/2010/main" val="2962978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9A8D-8E00-4A7E-8F8A-C0E98F087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Input-aware Residual Convolution Units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8F838-BA86-4AAC-8B31-03F1FE421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introduce an input-aware residual convolutional unit that reinforces the input at different spatial levels of CNNs to learn input-specific features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482218C-05B1-4705-9D3C-AA702D958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018" y="3413733"/>
            <a:ext cx="944219" cy="27632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BA05501-725F-449A-BAC6-833634255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88" y="3413733"/>
            <a:ext cx="2195803" cy="3002936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BA2EAF27-F9AD-4888-9078-C05B0230036B}"/>
              </a:ext>
            </a:extLst>
          </p:cNvPr>
          <p:cNvSpPr/>
          <p:nvPr/>
        </p:nvSpPr>
        <p:spPr>
          <a:xfrm>
            <a:off x="4837455" y="4538663"/>
            <a:ext cx="1048995" cy="461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ate Placeholder 29">
            <a:extLst>
              <a:ext uri="{FF2B5EF4-FFF2-40B4-BE49-F238E27FC236}">
                <a16:creationId xmlns:a16="http://schemas.microsoft.com/office/drawing/2014/main" id="{DAC3CFB4-C51C-4CD4-A0B9-A7FFC973F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AC57-D686-4343-8E1D-B6D9CD1DA088}" type="datetime1">
              <a:rPr lang="en-US" smtClean="0"/>
              <a:t>11/26/2017</a:t>
            </a:fld>
            <a:endParaRPr lang="en-US"/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F026558C-3C80-47A1-873F-264CA7928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B278-DCC8-44F8-82AB-9C40F0F5883B}" type="slidenum">
              <a:rPr lang="en-US" smtClean="0"/>
              <a:t>11</a:t>
            </a:fld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8113E7-2620-42CF-B9F0-CEF48DED5299}"/>
              </a:ext>
            </a:extLst>
          </p:cNvPr>
          <p:cNvSpPr txBox="1"/>
          <p:nvPr/>
        </p:nvSpPr>
        <p:spPr>
          <a:xfrm>
            <a:off x="3699218" y="6416669"/>
            <a:ext cx="578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RCU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1337909-C7EB-49D2-8CD9-8C90C0164E21}"/>
              </a:ext>
            </a:extLst>
          </p:cNvPr>
          <p:cNvSpPr txBox="1"/>
          <p:nvPr/>
        </p:nvSpPr>
        <p:spPr>
          <a:xfrm>
            <a:off x="6750166" y="6416669"/>
            <a:ext cx="839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IA-RCU</a:t>
            </a:r>
          </a:p>
        </p:txBody>
      </p:sp>
    </p:spTree>
    <p:extLst>
      <p:ext uri="{BB962C8B-B14F-4D97-AF65-F5344CB8AC3E}">
        <p14:creationId xmlns:p14="http://schemas.microsoft.com/office/powerpoint/2010/main" val="530478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9A8D-8E00-4A7E-8F8A-C0E98F087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38" y="365125"/>
            <a:ext cx="11672887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Activation Map Visualization</a:t>
            </a:r>
            <a:br>
              <a:rPr lang="en-US" dirty="0"/>
            </a:br>
            <a:r>
              <a:rPr lang="en-US" sz="2900" dirty="0"/>
              <a:t>Residual Convolutional Unit (RCU) vs Input Aware Residual Convolutional Unit (IA-RCU)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AF8BD8-C552-4DC1-AEE4-378EB74B2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" y="2762255"/>
            <a:ext cx="1504950" cy="1504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FBC6EF-BB99-40C7-8AEF-AE7F383D81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194" y="1747838"/>
            <a:ext cx="1219200" cy="1219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47EE56-E262-4092-9DED-ED12FE1D03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460" y="1900236"/>
            <a:ext cx="914400" cy="914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CBB6D7C-0EEB-4A17-8A72-30BA5DFE79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194" y="3990975"/>
            <a:ext cx="1219200" cy="1219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573BCD6-163E-44F6-B4F1-7C813EB330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698" y="4140994"/>
            <a:ext cx="919162" cy="919162"/>
          </a:xfrm>
          <a:prstGeom prst="rect">
            <a:avLst/>
          </a:prstGeom>
        </p:spPr>
      </p:pic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955308EB-D949-430F-8647-862CC9927F49}"/>
              </a:ext>
            </a:extLst>
          </p:cNvPr>
          <p:cNvCxnSpPr>
            <a:stCxn id="7" idx="0"/>
            <a:endCxn id="9" idx="1"/>
          </p:cNvCxnSpPr>
          <p:nvPr/>
        </p:nvCxnSpPr>
        <p:spPr>
          <a:xfrm rot="5400000" flipH="1" flipV="1">
            <a:off x="1663057" y="2023119"/>
            <a:ext cx="404817" cy="1073457"/>
          </a:xfrm>
          <a:prstGeom prst="bentConnector2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24B4399F-AA59-4BB0-B81A-71A7B35A1DB8}"/>
              </a:ext>
            </a:extLst>
          </p:cNvPr>
          <p:cNvCxnSpPr>
            <a:cxnSpLocks/>
            <a:stCxn id="7" idx="2"/>
            <a:endCxn id="18" idx="1"/>
          </p:cNvCxnSpPr>
          <p:nvPr/>
        </p:nvCxnSpPr>
        <p:spPr>
          <a:xfrm rot="16200000" flipH="1">
            <a:off x="1698780" y="3897161"/>
            <a:ext cx="333370" cy="1073457"/>
          </a:xfrm>
          <a:prstGeom prst="bentConnector2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D8E22A30-4D77-4681-935C-B6C3CE5EA265}"/>
              </a:ext>
            </a:extLst>
          </p:cNvPr>
          <p:cNvCxnSpPr>
            <a:cxnSpLocks/>
            <a:stCxn id="18" idx="3"/>
            <a:endCxn id="20" idx="1"/>
          </p:cNvCxnSpPr>
          <p:nvPr/>
        </p:nvCxnSpPr>
        <p:spPr>
          <a:xfrm>
            <a:off x="3621394" y="4600575"/>
            <a:ext cx="481304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29">
            <a:extLst>
              <a:ext uri="{FF2B5EF4-FFF2-40B4-BE49-F238E27FC236}">
                <a16:creationId xmlns:a16="http://schemas.microsoft.com/office/drawing/2014/main" id="{B967D519-8D86-49CB-B84A-04E86DDE39D2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 flipV="1">
            <a:off x="3621394" y="2357436"/>
            <a:ext cx="486066" cy="2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DE752A46-AACB-43D8-B6C6-A2B88A9B9975}"/>
              </a:ext>
            </a:extLst>
          </p:cNvPr>
          <p:cNvSpPr/>
          <p:nvPr/>
        </p:nvSpPr>
        <p:spPr>
          <a:xfrm>
            <a:off x="2700329" y="4600574"/>
            <a:ext cx="785813" cy="5715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C9C910D-9E15-47D6-BC8C-E9448E82624B}"/>
              </a:ext>
            </a:extLst>
          </p:cNvPr>
          <p:cNvSpPr/>
          <p:nvPr/>
        </p:nvSpPr>
        <p:spPr>
          <a:xfrm>
            <a:off x="2685708" y="2328862"/>
            <a:ext cx="785813" cy="5715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7D34C14-73C9-471A-A25B-8A7F0EF6BA4D}"/>
              </a:ext>
            </a:extLst>
          </p:cNvPr>
          <p:cNvSpPr/>
          <p:nvPr/>
        </p:nvSpPr>
        <p:spPr>
          <a:xfrm>
            <a:off x="4438642" y="2347918"/>
            <a:ext cx="516543" cy="4095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6917B7D-72E1-4DDE-B191-374A8AA8D1B9}"/>
              </a:ext>
            </a:extLst>
          </p:cNvPr>
          <p:cNvSpPr/>
          <p:nvPr/>
        </p:nvSpPr>
        <p:spPr>
          <a:xfrm>
            <a:off x="4376834" y="4671293"/>
            <a:ext cx="490434" cy="38100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5DF85F03-F46B-42E1-BB5E-CD2CCF67B8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107" y="2738996"/>
            <a:ext cx="1504950" cy="150495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ACEA515-CCBC-4E27-911A-EC63ECC37A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039" y="1724579"/>
            <a:ext cx="1219200" cy="12192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98395B76-28E7-49E0-852B-40B68D9758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305" y="1876977"/>
            <a:ext cx="914400" cy="9144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79CA47D1-F812-4589-AE20-72D908CFE2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039" y="3967716"/>
            <a:ext cx="1219200" cy="12192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054F1A6E-B4A0-405B-984A-F60D5B27E6C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543" y="4117735"/>
            <a:ext cx="919162" cy="919162"/>
          </a:xfrm>
          <a:prstGeom prst="rect">
            <a:avLst/>
          </a:prstGeom>
        </p:spPr>
      </p:pic>
      <p:cxnSp>
        <p:nvCxnSpPr>
          <p:cNvPr id="64" name="Connector: Elbow 63">
            <a:extLst>
              <a:ext uri="{FF2B5EF4-FFF2-40B4-BE49-F238E27FC236}">
                <a16:creationId xmlns:a16="http://schemas.microsoft.com/office/drawing/2014/main" id="{25E5D403-832F-498C-892A-514023B221C6}"/>
              </a:ext>
            </a:extLst>
          </p:cNvPr>
          <p:cNvCxnSpPr>
            <a:stCxn id="59" idx="0"/>
            <a:endCxn id="60" idx="1"/>
          </p:cNvCxnSpPr>
          <p:nvPr/>
        </p:nvCxnSpPr>
        <p:spPr>
          <a:xfrm rot="5400000" flipH="1" flipV="1">
            <a:off x="7105902" y="1999860"/>
            <a:ext cx="404817" cy="1073457"/>
          </a:xfrm>
          <a:prstGeom prst="bentConnector2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8356F737-5E90-4BDE-967E-00FF702833C9}"/>
              </a:ext>
            </a:extLst>
          </p:cNvPr>
          <p:cNvCxnSpPr>
            <a:cxnSpLocks/>
            <a:stCxn id="59" idx="2"/>
            <a:endCxn id="62" idx="1"/>
          </p:cNvCxnSpPr>
          <p:nvPr/>
        </p:nvCxnSpPr>
        <p:spPr>
          <a:xfrm rot="16200000" flipH="1">
            <a:off x="7141625" y="3873902"/>
            <a:ext cx="333370" cy="1073457"/>
          </a:xfrm>
          <a:prstGeom prst="bentConnector2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or: Elbow 29">
            <a:extLst>
              <a:ext uri="{FF2B5EF4-FFF2-40B4-BE49-F238E27FC236}">
                <a16:creationId xmlns:a16="http://schemas.microsoft.com/office/drawing/2014/main" id="{14B623B0-1D0B-43AE-900F-7D5A5CFAE1D9}"/>
              </a:ext>
            </a:extLst>
          </p:cNvPr>
          <p:cNvCxnSpPr>
            <a:cxnSpLocks/>
            <a:stCxn id="62" idx="3"/>
            <a:endCxn id="63" idx="1"/>
          </p:cNvCxnSpPr>
          <p:nvPr/>
        </p:nvCxnSpPr>
        <p:spPr>
          <a:xfrm>
            <a:off x="9064239" y="4577316"/>
            <a:ext cx="481304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or: Elbow 29">
            <a:extLst>
              <a:ext uri="{FF2B5EF4-FFF2-40B4-BE49-F238E27FC236}">
                <a16:creationId xmlns:a16="http://schemas.microsoft.com/office/drawing/2014/main" id="{9293A1F8-35AD-42FE-B942-8A7E2851289B}"/>
              </a:ext>
            </a:extLst>
          </p:cNvPr>
          <p:cNvCxnSpPr>
            <a:cxnSpLocks/>
            <a:stCxn id="60" idx="3"/>
            <a:endCxn id="61" idx="1"/>
          </p:cNvCxnSpPr>
          <p:nvPr/>
        </p:nvCxnSpPr>
        <p:spPr>
          <a:xfrm flipV="1">
            <a:off x="9064239" y="2334177"/>
            <a:ext cx="486066" cy="2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FA657918-45E2-4982-8FD0-34202BED8666}"/>
              </a:ext>
            </a:extLst>
          </p:cNvPr>
          <p:cNvSpPr/>
          <p:nvPr/>
        </p:nvSpPr>
        <p:spPr>
          <a:xfrm>
            <a:off x="6946161" y="2350213"/>
            <a:ext cx="578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RCU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8DF7DB5-BB44-4FCE-A188-583B7DBCFAE9}"/>
              </a:ext>
            </a:extLst>
          </p:cNvPr>
          <p:cNvSpPr/>
          <p:nvPr/>
        </p:nvSpPr>
        <p:spPr>
          <a:xfrm>
            <a:off x="6869942" y="4667565"/>
            <a:ext cx="839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IA-RCU</a:t>
            </a:r>
          </a:p>
        </p:txBody>
      </p:sp>
      <p:sp>
        <p:nvSpPr>
          <p:cNvPr id="76" name="Date Placeholder 75">
            <a:extLst>
              <a:ext uri="{FF2B5EF4-FFF2-40B4-BE49-F238E27FC236}">
                <a16:creationId xmlns:a16="http://schemas.microsoft.com/office/drawing/2014/main" id="{7CE196F0-5D66-4804-8B17-51DE04576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65968-DC50-4BC6-B974-6661934F69D6}" type="datetime1">
              <a:rPr lang="en-US" smtClean="0"/>
              <a:t>11/26/2017</a:t>
            </a:fld>
            <a:endParaRPr lang="en-US"/>
          </a:p>
        </p:txBody>
      </p:sp>
      <p:sp>
        <p:nvSpPr>
          <p:cNvPr id="77" name="Slide Number Placeholder 76">
            <a:extLst>
              <a:ext uri="{FF2B5EF4-FFF2-40B4-BE49-F238E27FC236}">
                <a16:creationId xmlns:a16="http://schemas.microsoft.com/office/drawing/2014/main" id="{7EA0281F-467A-4CD5-922A-EB64025E1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B278-DCC8-44F8-82AB-9C40F0F5883B}" type="slidenum">
              <a:rPr lang="en-US" smtClean="0"/>
              <a:t>12</a:t>
            </a:fld>
            <a:endParaRPr lang="en-US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C3A7F4F7-2F5E-4560-99FD-36A20DB770F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565" y="2617696"/>
            <a:ext cx="192685" cy="1926850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D3573C6B-1A85-49B8-942A-2B83B0DDDD83}"/>
              </a:ext>
            </a:extLst>
          </p:cNvPr>
          <p:cNvSpPr txBox="1"/>
          <p:nvPr/>
        </p:nvSpPr>
        <p:spPr>
          <a:xfrm>
            <a:off x="361494" y="6018218"/>
            <a:ext cx="1168493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Figure: </a:t>
            </a:r>
            <a:r>
              <a:rPr lang="en-US" dirty="0"/>
              <a:t>Two examples visualizing the activation maps at different spatial resolutions. </a:t>
            </a:r>
            <a:r>
              <a:rPr lang="en-US" dirty="0">
                <a:solidFill>
                  <a:srgbClr val="FF0000"/>
                </a:solidFill>
              </a:rPr>
              <a:t>IA-RCU compensates the loss of</a:t>
            </a:r>
          </a:p>
          <a:p>
            <a:r>
              <a:rPr lang="en-US" dirty="0">
                <a:solidFill>
                  <a:srgbClr val="FF0000"/>
                </a:solidFill>
              </a:rPr>
              <a:t>spatial information due to down-sampling operations </a:t>
            </a:r>
            <a:r>
              <a:rPr lang="en-US" dirty="0"/>
              <a:t>and helps in learning features that are relevant with respect to input. 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1784553-65A0-498F-B2BD-F0B1EF46FED4}"/>
              </a:ext>
            </a:extLst>
          </p:cNvPr>
          <p:cNvSpPr/>
          <p:nvPr/>
        </p:nvSpPr>
        <p:spPr>
          <a:xfrm>
            <a:off x="1396622" y="4628392"/>
            <a:ext cx="839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IA-RCU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429FCC1-974C-4408-A25D-F35FF5AF375F}"/>
              </a:ext>
            </a:extLst>
          </p:cNvPr>
          <p:cNvSpPr/>
          <p:nvPr/>
        </p:nvSpPr>
        <p:spPr>
          <a:xfrm>
            <a:off x="1554703" y="2345846"/>
            <a:ext cx="578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RCU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15B0695-E1E2-4AE8-ABAA-26EF52B76D6F}"/>
              </a:ext>
            </a:extLst>
          </p:cNvPr>
          <p:cNvSpPr/>
          <p:nvPr/>
        </p:nvSpPr>
        <p:spPr>
          <a:xfrm>
            <a:off x="11178150" y="4383900"/>
            <a:ext cx="4405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Low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717ADDD-9FDC-4ECF-A925-00119B7C8163}"/>
              </a:ext>
            </a:extLst>
          </p:cNvPr>
          <p:cNvSpPr/>
          <p:nvPr/>
        </p:nvSpPr>
        <p:spPr>
          <a:xfrm>
            <a:off x="11183150" y="2510250"/>
            <a:ext cx="4683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High</a:t>
            </a:r>
          </a:p>
        </p:txBody>
      </p:sp>
    </p:spTree>
    <p:extLst>
      <p:ext uri="{BB962C8B-B14F-4D97-AF65-F5344CB8AC3E}">
        <p14:creationId xmlns:p14="http://schemas.microsoft.com/office/powerpoint/2010/main" val="122621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85F1F-76D8-49F1-A5C1-3023EA33C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Densely Connected Decoding Paths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C694B-1B06-4182-8C3B-7E7988CD5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24438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Similar to convolutional units, we can have skip connections between encoding and its corresponding decoding block.</a:t>
            </a:r>
          </a:p>
          <a:p>
            <a:r>
              <a:rPr lang="en-US" dirty="0"/>
              <a:t>These skip-connections establishes a direct connection between encoder and decoder and improves the information flow.</a:t>
            </a:r>
          </a:p>
          <a:p>
            <a:r>
              <a:rPr lang="en-US" dirty="0"/>
              <a:t>To further improve the information flow, we introduce direct connections between a decoding block and all encoding blocks that are at the same-level or lower-level.</a:t>
            </a:r>
          </a:p>
          <a:p>
            <a:r>
              <a:rPr lang="en-US" dirty="0"/>
              <a:t>These connections establishes </a:t>
            </a:r>
            <a:r>
              <a:rPr lang="en-US" b="1" dirty="0"/>
              <a:t>long-range connections </a:t>
            </a:r>
            <a:r>
              <a:rPr lang="en-US" dirty="0"/>
              <a:t>and promote feature reuse.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DD4C89-A694-4F74-921E-54CFC5700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7460" y="1571625"/>
            <a:ext cx="5922622" cy="37623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3A7979-6764-4683-806C-EBDB9B604E4C}"/>
              </a:ext>
            </a:extLst>
          </p:cNvPr>
          <p:cNvSpPr txBox="1"/>
          <p:nvPr/>
        </p:nvSpPr>
        <p:spPr>
          <a:xfrm>
            <a:off x="6581776" y="5334000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DAD0C4-ED30-4C0B-9B10-6286235A5F82}"/>
              </a:ext>
            </a:extLst>
          </p:cNvPr>
          <p:cNvSpPr txBox="1"/>
          <p:nvPr/>
        </p:nvSpPr>
        <p:spPr>
          <a:xfrm>
            <a:off x="8523317" y="5334000"/>
            <a:ext cx="970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Residual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3CC3D0-DEEE-4F59-AFFF-48AA7C187553}"/>
              </a:ext>
            </a:extLst>
          </p:cNvPr>
          <p:cNvSpPr txBox="1"/>
          <p:nvPr/>
        </p:nvSpPr>
        <p:spPr>
          <a:xfrm>
            <a:off x="10066303" y="5334000"/>
            <a:ext cx="2011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Densely-Connected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3C814-7C79-4C6E-BCA0-3B5D74EA9C02}"/>
              </a:ext>
            </a:extLst>
          </p:cNvPr>
          <p:cNvSpPr txBox="1"/>
          <p:nvPr/>
        </p:nvSpPr>
        <p:spPr>
          <a:xfrm>
            <a:off x="6257926" y="5915025"/>
            <a:ext cx="5712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Figure: </a:t>
            </a:r>
            <a:r>
              <a:rPr lang="en-US" dirty="0"/>
              <a:t>Different encoder-decoder architectures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3DB809D-94EA-464B-89B5-227254968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38C51-DD8B-4FCA-BF0E-4414432E5C9C}" type="datetime1">
              <a:rPr lang="en-US" smtClean="0"/>
              <a:t>11/26/2017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835DDEB-5AFC-4A70-9C89-9FF096A57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B278-DCC8-44F8-82AB-9C40F0F588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45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1D09C-4F32-42BD-8CD7-6F3AC0AA7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 of Activation Maps of different networks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B5B88E-579B-4EDA-A534-4CF283EEF3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5" t="13468" r="12313" b="13805"/>
          <a:stretch/>
        </p:blipFill>
        <p:spPr>
          <a:xfrm>
            <a:off x="1138268" y="2581275"/>
            <a:ext cx="1428718" cy="14063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B816B7-59F1-435A-A6E0-E1C967CDF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412" y="2581275"/>
            <a:ext cx="1414462" cy="14144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33B64F-5AAD-4461-828F-C7B56F913D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2581275"/>
            <a:ext cx="1414462" cy="14144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86181BB-6FA2-4206-BA57-3CA4F449CE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612" y="2581275"/>
            <a:ext cx="1414462" cy="14144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762FB08-690A-4B28-BF83-F50FCFA9B0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612" y="4319588"/>
            <a:ext cx="1419225" cy="14192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8844565-5045-46D1-B3B2-B10784C692E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6" t="15427" r="11409" b="11896"/>
          <a:stretch/>
        </p:blipFill>
        <p:spPr>
          <a:xfrm>
            <a:off x="1143578" y="4347214"/>
            <a:ext cx="1423408" cy="13868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1C130C7-5C3F-4749-BA6A-14455ED4CD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412" y="4319588"/>
            <a:ext cx="1419225" cy="14192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73D87F9-2657-4AFF-999E-8159F6C571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4319588"/>
            <a:ext cx="1414462" cy="141446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7F6196E-5001-448D-A680-B5778E61C523}"/>
              </a:ext>
            </a:extLst>
          </p:cNvPr>
          <p:cNvSpPr txBox="1"/>
          <p:nvPr/>
        </p:nvSpPr>
        <p:spPr>
          <a:xfrm>
            <a:off x="3305882" y="2241590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Plain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735767-0629-464F-B11D-5D94DDD995CE}"/>
              </a:ext>
            </a:extLst>
          </p:cNvPr>
          <p:cNvSpPr txBox="1"/>
          <p:nvPr/>
        </p:nvSpPr>
        <p:spPr>
          <a:xfrm>
            <a:off x="1203209" y="2215633"/>
            <a:ext cx="120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RGB Image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6E20391-A3BA-4E81-A4BE-44633C2F34CB}"/>
              </a:ext>
            </a:extLst>
          </p:cNvPr>
          <p:cNvSpPr txBox="1"/>
          <p:nvPr/>
        </p:nvSpPr>
        <p:spPr>
          <a:xfrm>
            <a:off x="4908077" y="2235280"/>
            <a:ext cx="970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Residual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6367388-F110-4BED-AA3A-AAEFBB11A6D1}"/>
              </a:ext>
            </a:extLst>
          </p:cNvPr>
          <p:cNvSpPr txBox="1"/>
          <p:nvPr/>
        </p:nvSpPr>
        <p:spPr>
          <a:xfrm>
            <a:off x="6246339" y="2211943"/>
            <a:ext cx="1993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Densely Connected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9B76681-C0CB-487D-A8F5-B4B74FAB0572}"/>
              </a:ext>
            </a:extLst>
          </p:cNvPr>
          <p:cNvSpPr txBox="1"/>
          <p:nvPr/>
        </p:nvSpPr>
        <p:spPr>
          <a:xfrm>
            <a:off x="8735198" y="2610921"/>
            <a:ext cx="2990851" cy="313932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Features learned by the plain network are noisy.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Residual network helps in refining the feature maps by combining the low-level and high-level information.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Dense connections promote the feature reuse and helps in efficiently combining the low-level and high-level information.</a:t>
            </a:r>
          </a:p>
        </p:txBody>
      </p:sp>
      <p:sp>
        <p:nvSpPr>
          <p:cNvPr id="35" name="Date Placeholder 34">
            <a:extLst>
              <a:ext uri="{FF2B5EF4-FFF2-40B4-BE49-F238E27FC236}">
                <a16:creationId xmlns:a16="http://schemas.microsoft.com/office/drawing/2014/main" id="{7528F9C5-01CB-4173-ACAA-066E1ED91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622D-09B1-4642-AFED-E26600D19E1B}" type="datetime1">
              <a:rPr lang="en-US" smtClean="0"/>
              <a:t>11/26/2017</a:t>
            </a:fld>
            <a:endParaRPr lang="en-US"/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6B1CE4D4-B000-4BEF-83DE-85CB76883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B278-DCC8-44F8-82AB-9C40F0F5883B}" type="slidenum">
              <a:rPr lang="en-US" smtClean="0"/>
              <a:t>14</a:t>
            </a:fld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55A803F-F708-4984-A76C-708F075A236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63" y="3032312"/>
            <a:ext cx="192685" cy="192685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4F4E54AE-9E43-478F-90C9-63129766D23D}"/>
              </a:ext>
            </a:extLst>
          </p:cNvPr>
          <p:cNvSpPr/>
          <p:nvPr/>
        </p:nvSpPr>
        <p:spPr>
          <a:xfrm>
            <a:off x="439648" y="4798516"/>
            <a:ext cx="4405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Low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64D957A-E397-4136-877D-3AE0B337BDED}"/>
              </a:ext>
            </a:extLst>
          </p:cNvPr>
          <p:cNvSpPr/>
          <p:nvPr/>
        </p:nvSpPr>
        <p:spPr>
          <a:xfrm>
            <a:off x="444648" y="2924866"/>
            <a:ext cx="4683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High</a:t>
            </a:r>
          </a:p>
        </p:txBody>
      </p:sp>
    </p:spTree>
    <p:extLst>
      <p:ext uri="{BB962C8B-B14F-4D97-AF65-F5344CB8AC3E}">
        <p14:creationId xmlns:p14="http://schemas.microsoft.com/office/powerpoint/2010/main" val="3925137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D052D-EC71-475F-8E07-CF96C3FEF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Encoder-Decoder Architecture for WSI Segmentation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91ADF5CE-BB8E-46ED-AC2E-7D37F35001ED}"/>
              </a:ext>
            </a:extLst>
          </p:cNvPr>
          <p:cNvPicPr preferRelativeResize="0"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09" y="212383"/>
            <a:ext cx="5792376" cy="6509092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22AD2E-2E8B-49F9-9AFF-CC39DA344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318000" cy="3811588"/>
          </a:xfrm>
        </p:spPr>
        <p:txBody>
          <a:bodyPr>
            <a:normAutofit/>
          </a:bodyPr>
          <a:lstStyle/>
          <a:p>
            <a:r>
              <a:rPr lang="en-US" dirty="0"/>
              <a:t>Our encoder-decoder network for segmenting WSIs that incorporates: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Multi-resolution input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Input-aware residual convolutional units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Densely connected decoding paths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Sparse decoder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More details about the network architecture, see our paper: </a:t>
            </a:r>
            <a:r>
              <a:rPr lang="en-US" b="1" dirty="0"/>
              <a:t>Learning to Segment Breast Biopsy Whole Slide Images</a:t>
            </a:r>
            <a:r>
              <a:rPr lang="en-US" dirty="0"/>
              <a:t>, to appear </a:t>
            </a:r>
            <a:r>
              <a:rPr lang="en-US" i="1" dirty="0"/>
              <a:t>in IEEE Winter Conference in Computer Vision </a:t>
            </a:r>
            <a:r>
              <a:rPr lang="en-US" dirty="0"/>
              <a:t>(WACV-18)</a:t>
            </a:r>
          </a:p>
          <a:p>
            <a:r>
              <a:rPr lang="en-US" dirty="0"/>
              <a:t>Web Link: https://arxiv.org/abs/1709.02554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1810B2D3-3FBA-4118-87D1-4A052978D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FCF25-74A3-4A00-9EA6-435AA561D1F5}" type="datetime1">
              <a:rPr lang="en-US" smtClean="0"/>
              <a:t>11/26/2017</a:t>
            </a:fld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F781DA0-8899-4774-AEF6-28CDE0429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B278-DCC8-44F8-82AB-9C40F0F5883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50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F90C54-3ED5-433D-8F49-AA1B9D0D47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DC2FB03-C7D0-490F-B712-F437447176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10E363-025D-413C-9A1B-F7B759EE2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7864-E713-468B-8F03-3560FD979217}" type="datetime1">
              <a:rPr lang="en-US" smtClean="0"/>
              <a:t>11/26/2017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A6AFFAE-AA93-48A8-8785-12A928620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B278-DCC8-44F8-82AB-9C40F0F5883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79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5EF3A-4D82-41D1-8522-BBBA52C6D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01997-EB17-4892-8671-7A0C5D6E4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Training Set: 30 ROIs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25,992 patches of size 256x256 with augmentation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Split into training and validation set using 90:10 ratio</a:t>
            </a:r>
          </a:p>
          <a:p>
            <a:r>
              <a:rPr lang="en-US" dirty="0">
                <a:solidFill>
                  <a:schemeClr val="tx1"/>
                </a:solidFill>
              </a:rPr>
              <a:t>Test Set: 28 ROIs</a:t>
            </a:r>
          </a:p>
          <a:p>
            <a:r>
              <a:rPr lang="en-US" dirty="0"/>
              <a:t>Evaluation metric: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Pixel accuracy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Mean Region Intersection over Union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F1-score</a:t>
            </a:r>
          </a:p>
          <a:p>
            <a:r>
              <a:rPr lang="en-US" dirty="0">
                <a:solidFill>
                  <a:schemeClr val="tx1"/>
                </a:solidFill>
              </a:rPr>
              <a:t>Stochastic Gradient Descent for optimization</a:t>
            </a:r>
          </a:p>
          <a:p>
            <a:r>
              <a:rPr lang="en-US" dirty="0">
                <a:solidFill>
                  <a:schemeClr val="tx1"/>
                </a:solidFill>
              </a:rPr>
              <a:t>Implemented in Torch </a:t>
            </a:r>
          </a:p>
          <a:p>
            <a:pPr lvl="1"/>
            <a:r>
              <a:rPr lang="en-US" dirty="0">
                <a:solidFill>
                  <a:schemeClr val="tx1"/>
                </a:solidFill>
                <a:hlinkClick r:id="rId2"/>
              </a:rPr>
              <a:t>http://torch.ch/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9E590-DE4C-40B6-BA42-EC4939F9C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64B1B-A232-4A58-9382-11128D5FEB09}" type="datetime1">
              <a:rPr lang="en-US" smtClean="0"/>
              <a:t>11/26/2017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F09362-6A89-4A5A-B302-758053198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B278-DCC8-44F8-82AB-9C40F0F5883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00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49AE8-4B3F-4541-8CF7-97FAD19FD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25F984-BFCD-4B52-AC6D-50CC66D4C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81105"/>
            <a:ext cx="10233030" cy="3109958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A6FA155-1DE9-4252-8071-3DB9946D9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CC59F-376D-420D-B7D4-796895F11FBE}" type="datetime1">
              <a:rPr lang="en-US" smtClean="0"/>
              <a:t>11/26/2017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B798D9-7020-4AAC-BA3F-60D9F9AD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B278-DCC8-44F8-82AB-9C40F0F5883B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C5F461-FF9B-413F-92AD-940553C2CB04}"/>
              </a:ext>
            </a:extLst>
          </p:cNvPr>
          <p:cNvSpPr txBox="1"/>
          <p:nvPr/>
        </p:nvSpPr>
        <p:spPr>
          <a:xfrm>
            <a:off x="442914" y="4691063"/>
            <a:ext cx="11591924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Key findings: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Singe-vs-multi-resolution:</a:t>
            </a:r>
            <a:r>
              <a:rPr lang="en-US" dirty="0"/>
              <a:t> For all models, multi-resolution improves the pixel accuracy by about 6%.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RCU-vs-IARCU:</a:t>
            </a:r>
            <a:r>
              <a:rPr lang="en-US" dirty="0"/>
              <a:t> IARCU improves the pixel accuracy by about 4% and 7% over RCUs (A1).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Residual vs Dense Connections:</a:t>
            </a:r>
            <a:r>
              <a:rPr lang="en-US" dirty="0"/>
              <a:t> The residual encoder-decoder has a 0.5% higher pixel accuracy (PA) than the plain</a:t>
            </a:r>
          </a:p>
          <a:p>
            <a:r>
              <a:rPr lang="en-US" dirty="0"/>
              <a:t>encoder-decoder, and our model with dense connections (A3) has a 2% higher PA than plain encoder-decoder under both</a:t>
            </a:r>
          </a:p>
          <a:p>
            <a:r>
              <a:rPr lang="en-US" dirty="0"/>
              <a:t>single and multiple resolution settings. </a:t>
            </a:r>
          </a:p>
        </p:txBody>
      </p:sp>
    </p:spTree>
    <p:extLst>
      <p:ext uri="{BB962C8B-B14F-4D97-AF65-F5344CB8AC3E}">
        <p14:creationId xmlns:p14="http://schemas.microsoft.com/office/powerpoint/2010/main" val="3340792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D8AA7-53F2-4E5E-9642-0566DEDA2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WSI Segmentation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406596-048B-4C9C-8665-A7C62220B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1885950"/>
            <a:ext cx="3282408" cy="31543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F64670-BD5A-4ADB-88C9-E15A36237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418" y="1887932"/>
            <a:ext cx="3282408" cy="31524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7682C2-8269-4023-B31C-96E54BDD28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352" y="1885950"/>
            <a:ext cx="3284472" cy="31543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7697F9-1B1C-4AB5-AAC0-CB19B29E383C}"/>
              </a:ext>
            </a:extLst>
          </p:cNvPr>
          <p:cNvSpPr txBox="1"/>
          <p:nvPr/>
        </p:nvSpPr>
        <p:spPr>
          <a:xfrm>
            <a:off x="1552279" y="5191126"/>
            <a:ext cx="120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RGB Image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BDAD16-6137-4B35-B9BE-E72B30AED3FC}"/>
              </a:ext>
            </a:extLst>
          </p:cNvPr>
          <p:cNvSpPr txBox="1"/>
          <p:nvPr/>
        </p:nvSpPr>
        <p:spPr>
          <a:xfrm>
            <a:off x="5240313" y="5100638"/>
            <a:ext cx="1445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Ground Truth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8997C6-3CAB-42AD-B1B9-94D499FF16E2}"/>
              </a:ext>
            </a:extLst>
          </p:cNvPr>
          <p:cNvSpPr txBox="1"/>
          <p:nvPr/>
        </p:nvSpPr>
        <p:spPr>
          <a:xfrm>
            <a:off x="7892101" y="5100638"/>
            <a:ext cx="328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Predicted Semantic Mask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DB016225-8F57-448A-9F36-11381AF96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68D2-234C-4904-AE6F-B8D46F16E33A}" type="datetime1">
              <a:rPr lang="en-US" smtClean="0"/>
              <a:t>11/26/2017</a:t>
            </a:fld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21E0AA7-19DD-4C39-8E26-0BA8A4992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B278-DCC8-44F8-82AB-9C40F0F5883B}" type="slidenum">
              <a:rPr lang="en-US" smtClean="0"/>
              <a:t>19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815B59D-679C-4ED9-BC45-754B334B98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9167" y="5749742"/>
            <a:ext cx="5710335" cy="69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13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0B5F9-A892-4B4B-B6BE-07068EF3B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44B09-01F0-4AAA-9315-45E368BA0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Our encoder-decoder architecture</a:t>
            </a:r>
          </a:p>
          <a:p>
            <a:pPr lvl="1"/>
            <a:r>
              <a:rPr lang="en-US" dirty="0"/>
              <a:t>Input-aware residual convolutional units</a:t>
            </a:r>
          </a:p>
          <a:p>
            <a:pPr lvl="1"/>
            <a:r>
              <a:rPr lang="en-US" dirty="0"/>
              <a:t>Densely connected decoding units</a:t>
            </a:r>
          </a:p>
          <a:p>
            <a:pPr lvl="1"/>
            <a:r>
              <a:rPr lang="en-US" dirty="0"/>
              <a:t>Multi-resolution input</a:t>
            </a:r>
          </a:p>
          <a:p>
            <a:r>
              <a:rPr lang="en-US" dirty="0"/>
              <a:t>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F6691-84A6-44DA-884E-51F1D34F2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E117-DD90-4FD8-9E1F-689FBBDEC062}" type="datetime1">
              <a:rPr lang="en-US" smtClean="0"/>
              <a:t>11/26/2017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60B3FF-52DD-4F1E-A223-9E51857F4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B278-DCC8-44F8-82AB-9C40F0F588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387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D8AA7-53F2-4E5E-9642-0566DEDA2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WSI Segmentation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406596-048B-4C9C-8665-A7C62220B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30" y="1885950"/>
            <a:ext cx="2796448" cy="31543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F64670-BD5A-4ADB-88C9-E15A36237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423" y="1887932"/>
            <a:ext cx="2798397" cy="31524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7682C2-8269-4023-B31C-96E54BDD28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196" y="1885950"/>
            <a:ext cx="2796783" cy="31543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7697F9-1B1C-4AB5-AAC0-CB19B29E383C}"/>
              </a:ext>
            </a:extLst>
          </p:cNvPr>
          <p:cNvSpPr txBox="1"/>
          <p:nvPr/>
        </p:nvSpPr>
        <p:spPr>
          <a:xfrm>
            <a:off x="1552279" y="5191126"/>
            <a:ext cx="120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RGB Image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BDAD16-6137-4B35-B9BE-E72B30AED3FC}"/>
              </a:ext>
            </a:extLst>
          </p:cNvPr>
          <p:cNvSpPr txBox="1"/>
          <p:nvPr/>
        </p:nvSpPr>
        <p:spPr>
          <a:xfrm>
            <a:off x="5240313" y="5100638"/>
            <a:ext cx="1445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Ground Truth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8997C6-3CAB-42AD-B1B9-94D499FF16E2}"/>
              </a:ext>
            </a:extLst>
          </p:cNvPr>
          <p:cNvSpPr txBox="1"/>
          <p:nvPr/>
        </p:nvSpPr>
        <p:spPr>
          <a:xfrm>
            <a:off x="7892101" y="5100638"/>
            <a:ext cx="328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Predicted Semantic Mask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5AB16-FAE0-4DC7-834D-7FB52A900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2499-E26E-4A0D-823A-B7424EC8EC41}" type="datetime1">
              <a:rPr lang="en-US" smtClean="0"/>
              <a:t>11/26/2017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E95AC-8C9C-4D01-AD2D-232654E41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B278-DCC8-44F8-82AB-9C40F0F5883B}" type="slidenum">
              <a:rPr lang="en-US" smtClean="0"/>
              <a:t>20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E24E64-8E26-4A8B-B072-0B6BF82E62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9167" y="5749742"/>
            <a:ext cx="5710335" cy="69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12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D8AA7-53F2-4E5E-9642-0566DEDA2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WSI Segmentation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406596-048B-4C9C-8665-A7C62220B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13" y="2182254"/>
            <a:ext cx="1585913" cy="14780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7697F9-1B1C-4AB5-AAC0-CB19B29E383C}"/>
              </a:ext>
            </a:extLst>
          </p:cNvPr>
          <p:cNvSpPr txBox="1"/>
          <p:nvPr/>
        </p:nvSpPr>
        <p:spPr>
          <a:xfrm>
            <a:off x="895049" y="1761972"/>
            <a:ext cx="120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RGB Image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BDAD16-6137-4B35-B9BE-E72B30AED3FC}"/>
              </a:ext>
            </a:extLst>
          </p:cNvPr>
          <p:cNvSpPr txBox="1"/>
          <p:nvPr/>
        </p:nvSpPr>
        <p:spPr>
          <a:xfrm>
            <a:off x="2462546" y="1792892"/>
            <a:ext cx="1445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Ground Truth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8997C6-3CAB-42AD-B1B9-94D499FF16E2}"/>
              </a:ext>
            </a:extLst>
          </p:cNvPr>
          <p:cNvSpPr txBox="1"/>
          <p:nvPr/>
        </p:nvSpPr>
        <p:spPr>
          <a:xfrm>
            <a:off x="4066399" y="1515893"/>
            <a:ext cx="2132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Predicted Semantic Mask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7921419-EA67-4A91-8892-F4E2265BF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55" y="4220791"/>
            <a:ext cx="1452871" cy="15240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4F90C1F-9FD8-4FAF-BFA4-87695A4EF8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763" y="2434996"/>
            <a:ext cx="1585913" cy="9689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E56FC9-BB7D-4757-8C7D-E82FA95D2C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214" y="2433232"/>
            <a:ext cx="1586957" cy="9689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84C061D-02A7-4415-A98F-7B3CAF1803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375" y="2435778"/>
            <a:ext cx="1585086" cy="9656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FF64654-047A-4E12-8551-C4EF116CA8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763" y="4408567"/>
            <a:ext cx="1585913" cy="11592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0F720A4-7CAF-4FBB-887D-5320BC78F4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213" y="4401780"/>
            <a:ext cx="1586957" cy="11621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A285669-CF14-41EC-80CB-5804A4278C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231" y="4401566"/>
            <a:ext cx="1585086" cy="11607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B4A34F0-4E15-44A7-B1E4-A82DE026CC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490" y="2200719"/>
            <a:ext cx="1586957" cy="14790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4B93CBB-91DB-4643-B939-786BBD8EF8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660" y="2202589"/>
            <a:ext cx="1585086" cy="14771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8B8EBBE-A4A0-4B3D-986C-F5897539DC1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553" y="4189801"/>
            <a:ext cx="1452830" cy="15241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A89D710-53B1-4D79-9920-40F632D662B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188" y="4220791"/>
            <a:ext cx="1452562" cy="15223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3B58261-A09E-4B6F-B963-52DEC4B2692C}"/>
              </a:ext>
            </a:extLst>
          </p:cNvPr>
          <p:cNvSpPr txBox="1"/>
          <p:nvPr/>
        </p:nvSpPr>
        <p:spPr>
          <a:xfrm>
            <a:off x="6707781" y="1997588"/>
            <a:ext cx="120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RGB Image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982CD4-9630-4556-89AD-4F3FFA28F247}"/>
              </a:ext>
            </a:extLst>
          </p:cNvPr>
          <p:cNvSpPr txBox="1"/>
          <p:nvPr/>
        </p:nvSpPr>
        <p:spPr>
          <a:xfrm>
            <a:off x="8491056" y="2040223"/>
            <a:ext cx="1445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Ground Truth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304E692-F423-42E3-9AD2-F94CAD8FB22F}"/>
              </a:ext>
            </a:extLst>
          </p:cNvPr>
          <p:cNvSpPr txBox="1"/>
          <p:nvPr/>
        </p:nvSpPr>
        <p:spPr>
          <a:xfrm>
            <a:off x="9887949" y="1763224"/>
            <a:ext cx="2132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Predicted Semantic Mask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AEBE91-54A2-4A0F-827B-BC1689820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4D6D-6C9D-4B0D-A034-0705C1025D37}" type="datetime1">
              <a:rPr lang="en-US" smtClean="0"/>
              <a:t>11/26/2017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F9DB59-1DD3-4514-AE53-98CE64971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B278-DCC8-44F8-82AB-9C40F0F5883B}" type="slidenum">
              <a:rPr lang="en-US" smtClean="0"/>
              <a:t>21</a:t>
            </a:fld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FE99723-AF6F-4298-B147-A6EDACE1AC6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02504" y="5877633"/>
            <a:ext cx="5710335" cy="69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30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868C8-77E5-45F6-9EFD-D647D55E0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to Cancer 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F5374-BBC5-44D4-98C4-0833F9844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129087"/>
            <a:ext cx="6810375" cy="188118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Segmentation labels have high descriptive power and therefore, leads to good classification accuracy even with simple classifiers such as SVM and Multi-layer perceptron (MLP)</a:t>
            </a:r>
          </a:p>
          <a:p>
            <a:r>
              <a:rPr lang="en-US" dirty="0"/>
              <a:t>Multi-resolution network improves the pixel-wise classification accuracy of stroma tissue; which is an important tissue type for identifying invasive cancer.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8E8361-A5C9-4D4B-A8BD-D2A1C0758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2" y="1603163"/>
            <a:ext cx="10772775" cy="228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71078F-8751-437B-88A4-0F9A20760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175" y="4447806"/>
            <a:ext cx="4344236" cy="1916575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07723D-D3AD-46FF-AE5F-5545F0B8D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DD699-ACDC-4C71-885D-A239DB69B0D5}" type="datetime1">
              <a:rPr lang="en-US" smtClean="0"/>
              <a:t>11/26/2017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D1D21EA-2B34-49B3-9B14-116BC85E2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B278-DCC8-44F8-82AB-9C40F0F5883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80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64228-8A65-4560-B398-A85C6C3904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You!!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139F086-AD0E-4631-A30B-6DE026C45F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19A4B9-B09D-421C-9CA7-FA8514BAF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D06F-2048-4485-8B93-0C37EF60C310}" type="datetime1">
              <a:rPr lang="en-US" smtClean="0"/>
              <a:t>11/26/2017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A80A15-082C-42BC-913C-B80039770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B278-DCC8-44F8-82AB-9C40F0F5883B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E274DE-B389-4EAE-B587-07C2AEA719AC}"/>
              </a:ext>
            </a:extLst>
          </p:cNvPr>
          <p:cNvSpPr txBox="1"/>
          <p:nvPr/>
        </p:nvSpPr>
        <p:spPr>
          <a:xfrm>
            <a:off x="500062" y="5929313"/>
            <a:ext cx="1039177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For more details about this work, please check DIGITAL PATHOLOGY project here: </a:t>
            </a:r>
            <a:r>
              <a:rPr lang="en-US" dirty="0">
                <a:solidFill>
                  <a:srgbClr val="FF0000"/>
                </a:solidFill>
              </a:rPr>
              <a:t>https://homes.cs.washington.edu/~shapiro/digipath.html</a:t>
            </a:r>
          </a:p>
        </p:txBody>
      </p:sp>
    </p:spTree>
    <p:extLst>
      <p:ext uri="{BB962C8B-B14F-4D97-AF65-F5344CB8AC3E}">
        <p14:creationId xmlns:p14="http://schemas.microsoft.com/office/powerpoint/2010/main" val="1729878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E1A0D-F310-4FBE-AB9A-210146A8C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4BC4D-2881-4585-9AC6-89814F031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CNNs are the state-of-the-art architectures for segmenting natural and medical images.</a:t>
            </a:r>
          </a:p>
          <a:p>
            <a:r>
              <a:rPr lang="en-US" dirty="0"/>
              <a:t>However, CNNs can’t be directly applied to breast biopsy WSI images due to their size. 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EBFAAD-BBAF-4830-A184-A5C846A30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246" y="4139963"/>
            <a:ext cx="6387507" cy="2306091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9DBE2D-56AD-440C-902E-A71530269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93282-9B19-4CEF-88AF-9E0571133D4F}" type="datetime1">
              <a:rPr lang="en-US" smtClean="0"/>
              <a:t>11/26/2017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71F55-4020-4213-9B23-FD995DA7B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B278-DCC8-44F8-82AB-9C40F0F588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75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3720E-F765-4A17-BAE9-3EB5DD8F9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5AD80-127C-42FB-8BFB-0A8D20F1D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90663"/>
            <a:ext cx="5081588" cy="5230812"/>
          </a:xfrm>
        </p:spPr>
        <p:txBody>
          <a:bodyPr>
            <a:normAutofit fontScale="92500"/>
          </a:bodyPr>
          <a:lstStyle/>
          <a:p>
            <a:r>
              <a:rPr lang="en-US" dirty="0"/>
              <a:t>To segment these images, a simple strategy is to use a </a:t>
            </a:r>
            <a:r>
              <a:rPr lang="en-US" dirty="0">
                <a:solidFill>
                  <a:srgbClr val="FF0000"/>
                </a:solidFill>
              </a:rPr>
              <a:t>sliding window-based </a:t>
            </a:r>
            <a:r>
              <a:rPr lang="en-US" dirty="0"/>
              <a:t>approach</a:t>
            </a:r>
          </a:p>
          <a:p>
            <a:r>
              <a:rPr lang="en-US" dirty="0"/>
              <a:t>Diving these large tissue structures </a:t>
            </a:r>
            <a:r>
              <a:rPr lang="en-US" dirty="0">
                <a:solidFill>
                  <a:srgbClr val="FF0000"/>
                </a:solidFill>
              </a:rPr>
              <a:t>limits the context </a:t>
            </a:r>
            <a:r>
              <a:rPr lang="en-US" dirty="0"/>
              <a:t>available to CNNs and may affect the segmentation performance.</a:t>
            </a:r>
          </a:p>
          <a:p>
            <a:r>
              <a:rPr lang="en-US" dirty="0"/>
              <a:t>We introduced a </a:t>
            </a:r>
            <a:r>
              <a:rPr lang="en-US" dirty="0">
                <a:solidFill>
                  <a:srgbClr val="00B050"/>
                </a:solidFill>
              </a:rPr>
              <a:t>new multi-resolution encoder-decoder architecture </a:t>
            </a:r>
            <a:r>
              <a:rPr lang="en-US" dirty="0"/>
              <a:t>that was specifically designed to handle the challenges of the breast biopsy semantic segmentation problem.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DEE181-3A3B-4A84-A2E7-465ECE47C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75918"/>
            <a:ext cx="5799870" cy="3074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96E391-968E-4BFF-89BB-C5F2893E54D5}"/>
              </a:ext>
            </a:extLst>
          </p:cNvPr>
          <p:cNvSpPr txBox="1"/>
          <p:nvPr/>
        </p:nvSpPr>
        <p:spPr>
          <a:xfrm>
            <a:off x="6096001" y="5363153"/>
            <a:ext cx="5799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/>
              <a:t>Figure: </a:t>
            </a:r>
            <a:r>
              <a:rPr lang="en-US" dirty="0"/>
              <a:t>The set of tissue labels used in semantic segmentation. Note that the objects of interest (or tissues) are variable in size.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A801F0-8D86-40CB-81DB-179134E1C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0767" y="1411851"/>
            <a:ext cx="5710335" cy="692611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CFE2A8B-3E33-495F-BB14-075311263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618C6-F04E-4BF9-9D97-CF00846D54B5}" type="datetime1">
              <a:rPr lang="en-US" smtClean="0"/>
              <a:t>11/26/2017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4BF61C-CD95-49F1-9B7A-E776F9829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B278-DCC8-44F8-82AB-9C40F0F588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9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C1C0CB-A5B7-44C5-8C76-268B60F7B7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Encoder-decoder Network for Segmenting WSIs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CB46DB0-7032-424F-966D-24F311BC1F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F753D4F-B8FF-4F09-8D10-2111ABC72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06F7C-BFDA-4B4B-B342-443CF7A8905F}" type="datetime1">
              <a:rPr lang="en-US" smtClean="0"/>
              <a:t>11/26/2017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204B2-AF57-4501-A657-64E12566D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B278-DCC8-44F8-82AB-9C40F0F588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62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0D746-638B-4C14-BF75-6BDDA0382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encoder-decoder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0D6FE-7FF3-4483-A426-DDEE81BAD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426122" cy="4670709"/>
          </a:xfrm>
        </p:spPr>
        <p:txBody>
          <a:bodyPr>
            <a:normAutofit fontScale="92500"/>
          </a:bodyPr>
          <a:lstStyle/>
          <a:p>
            <a:r>
              <a:rPr lang="en-US" dirty="0"/>
              <a:t>Encoder-decoder network comprises of two networks: </a:t>
            </a:r>
          </a:p>
          <a:p>
            <a:pPr lvl="1"/>
            <a:r>
              <a:rPr lang="en-US" dirty="0"/>
              <a:t>Encoder</a:t>
            </a:r>
          </a:p>
          <a:p>
            <a:pPr lvl="1"/>
            <a:r>
              <a:rPr lang="en-US" dirty="0"/>
              <a:t>Decoder</a:t>
            </a:r>
          </a:p>
          <a:p>
            <a:r>
              <a:rPr lang="en-US" dirty="0"/>
              <a:t>Encoder aggregate features at multiple spatial resolutions by performing different operations such as convolution and down-sampling operations.</a:t>
            </a:r>
          </a:p>
          <a:p>
            <a:r>
              <a:rPr lang="en-US" dirty="0"/>
              <a:t>Decoder tries to invert the loss of spatial resolution due to down-sampling operations in the encoder.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82CE6F-72DE-496E-A8C2-8445A5231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002" y="2357509"/>
            <a:ext cx="5734050" cy="17335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1B669C4-2C8A-43FF-A552-5B33681B8E61}"/>
              </a:ext>
            </a:extLst>
          </p:cNvPr>
          <p:cNvSpPr/>
          <p:nvPr/>
        </p:nvSpPr>
        <p:spPr>
          <a:xfrm>
            <a:off x="6883021" y="5628648"/>
            <a:ext cx="51315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* </a:t>
            </a:r>
            <a:r>
              <a:rPr lang="en-US" sz="1400" b="1" dirty="0"/>
              <a:t>Image Source:</a:t>
            </a:r>
            <a:r>
              <a:rPr lang="en-US" sz="1400" dirty="0"/>
              <a:t> </a:t>
            </a:r>
            <a:r>
              <a:rPr lang="en-US" sz="1400" dirty="0" err="1"/>
              <a:t>Badrinarayanan</a:t>
            </a:r>
            <a:r>
              <a:rPr lang="en-US" sz="1400" dirty="0"/>
              <a:t>, V., Kendall, A. and </a:t>
            </a:r>
            <a:r>
              <a:rPr lang="en-US" sz="1400" dirty="0" err="1"/>
              <a:t>Cipolla</a:t>
            </a:r>
            <a:r>
              <a:rPr lang="en-US" sz="1400" dirty="0"/>
              <a:t>, R., 2017. </a:t>
            </a:r>
            <a:r>
              <a:rPr lang="en-US" sz="1400" dirty="0" err="1"/>
              <a:t>Segnet</a:t>
            </a:r>
            <a:r>
              <a:rPr lang="en-US" sz="1400" dirty="0"/>
              <a:t>: A deep convolutional encoder-decoder architecture for image segmentation. </a:t>
            </a:r>
            <a:r>
              <a:rPr lang="en-US" sz="1400" i="1" dirty="0"/>
              <a:t>TPAMI</a:t>
            </a:r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1DECE8-6EE6-4722-B613-5979FBA8B123}"/>
              </a:ext>
            </a:extLst>
          </p:cNvPr>
          <p:cNvSpPr txBox="1"/>
          <p:nvPr/>
        </p:nvSpPr>
        <p:spPr>
          <a:xfrm>
            <a:off x="6418002" y="4349087"/>
            <a:ext cx="5734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Figure: </a:t>
            </a:r>
            <a:r>
              <a:rPr lang="en-US" dirty="0"/>
              <a:t>Convolutional Encoder-Decoder Network*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86AA0A3-892E-44C4-B6F7-2E9C9013D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CBEDC-C76C-4500-B673-25C3D8467251}" type="datetime1">
              <a:rPr lang="en-US" smtClean="0"/>
              <a:t>11/26/2017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AEA0AC-A3DB-4237-803D-B06103FA5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B278-DCC8-44F8-82AB-9C40F0F588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74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AD0B0-B3BF-462B-BE04-F954C0C41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vs Multi-resolution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4B147-0B40-4E17-A06D-C694337CD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89225"/>
          </a:xfrm>
        </p:spPr>
        <p:txBody>
          <a:bodyPr>
            <a:normAutofit/>
          </a:bodyPr>
          <a:lstStyle/>
          <a:p>
            <a:r>
              <a:rPr lang="en-US" sz="2600" dirty="0"/>
              <a:t>Patch-based approach divides large tissue structures into smaller structures and limits the context (surrounding tissue information) available to CNNs.</a:t>
            </a:r>
          </a:p>
          <a:p>
            <a:r>
              <a:rPr lang="en-US" sz="2600" dirty="0"/>
              <a:t>Patch-based approach may affect the segmentation performance.</a:t>
            </a:r>
          </a:p>
          <a:p>
            <a:r>
              <a:rPr lang="en-US" sz="2600" dirty="0"/>
              <a:t>To make the CNN model aware of the surrounding information, we introduce a multi-resolution network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CFBFFDC-BB23-4D50-B91B-C1A4B2723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70" y="4057650"/>
            <a:ext cx="8444291" cy="2597232"/>
          </a:xfrm>
          <a:prstGeom prst="rect">
            <a:avLst/>
          </a:prstGeom>
        </p:spPr>
      </p:pic>
      <p:sp>
        <p:nvSpPr>
          <p:cNvPr id="62" name="Date Placeholder 61">
            <a:extLst>
              <a:ext uri="{FF2B5EF4-FFF2-40B4-BE49-F238E27FC236}">
                <a16:creationId xmlns:a16="http://schemas.microsoft.com/office/drawing/2014/main" id="{0B2732DC-FB0D-406F-B708-2D23EB024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2F867-BC23-4097-87D3-1F575AAE4572}" type="datetime1">
              <a:rPr lang="en-US" smtClean="0"/>
              <a:t>11/26/2017</a:t>
            </a:fld>
            <a:endParaRPr lang="en-US"/>
          </a:p>
        </p:txBody>
      </p:sp>
      <p:sp>
        <p:nvSpPr>
          <p:cNvPr id="63" name="Slide Number Placeholder 62">
            <a:extLst>
              <a:ext uri="{FF2B5EF4-FFF2-40B4-BE49-F238E27FC236}">
                <a16:creationId xmlns:a16="http://schemas.microsoft.com/office/drawing/2014/main" id="{BB65C88C-6968-4E46-A8FA-7229F2595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B278-DCC8-44F8-82AB-9C40F0F588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48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CB2DE-1F75-465A-91A4-4FA2E3A40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Patch-wise Predictions: Single vs Multi-resolution Network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B2421F-EC51-4E2D-87D4-8770D77E3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387" y="2181226"/>
            <a:ext cx="1371600" cy="1371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236F25-7296-46FB-A870-D6E4C84C65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7913" y="3514725"/>
            <a:ext cx="1371600" cy="13716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04A707F-0675-4107-84B2-86A7D681DB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861" y="2181226"/>
            <a:ext cx="1371600" cy="13716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1301F33-5812-4297-9F97-80DB9CC4DE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887" y="2181226"/>
            <a:ext cx="1371600" cy="13716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6C8E1DA-8FCF-4E6F-8749-D2ECFD102B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4" y="2143125"/>
            <a:ext cx="1371600" cy="13716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26F964C-5009-48B0-AD6D-7EDC646A7B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387" y="3771900"/>
            <a:ext cx="1371600" cy="13716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ADFC1AD9-6B5C-4177-8022-D6059EE256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887" y="3786187"/>
            <a:ext cx="1371600" cy="13716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E887D5B5-9260-4DD8-BACF-33F3FF8E69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4" y="3786187"/>
            <a:ext cx="1371600" cy="13716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829F786E-84EF-490B-B19A-FA25F19A47B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861" y="3786187"/>
            <a:ext cx="1371600" cy="1371600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516520B5-6EFB-408C-965A-39AC95956889}"/>
              </a:ext>
            </a:extLst>
          </p:cNvPr>
          <p:cNvSpPr txBox="1"/>
          <p:nvPr/>
        </p:nvSpPr>
        <p:spPr>
          <a:xfrm>
            <a:off x="2338388" y="1881188"/>
            <a:ext cx="1371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RGB Image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F7ABC5F-8424-4C1D-805F-372DC8F02D7D}"/>
              </a:ext>
            </a:extLst>
          </p:cNvPr>
          <p:cNvSpPr txBox="1"/>
          <p:nvPr/>
        </p:nvSpPr>
        <p:spPr>
          <a:xfrm>
            <a:off x="4195763" y="1811894"/>
            <a:ext cx="147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Ground Truth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9E31001-92C6-4F8D-8FFB-C8F98479F365}"/>
              </a:ext>
            </a:extLst>
          </p:cNvPr>
          <p:cNvSpPr txBox="1"/>
          <p:nvPr/>
        </p:nvSpPr>
        <p:spPr>
          <a:xfrm>
            <a:off x="6062664" y="1811894"/>
            <a:ext cx="1857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Single Resolution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9EDFF97-13E6-4706-AA24-4704C9D61BAB}"/>
              </a:ext>
            </a:extLst>
          </p:cNvPr>
          <p:cNvSpPr txBox="1"/>
          <p:nvPr/>
        </p:nvSpPr>
        <p:spPr>
          <a:xfrm>
            <a:off x="8001000" y="1811894"/>
            <a:ext cx="1857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Multi Resolution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1AAB8E8-6492-484D-8510-4188BA57F8D3}"/>
              </a:ext>
            </a:extLst>
          </p:cNvPr>
          <p:cNvSpPr txBox="1"/>
          <p:nvPr/>
        </p:nvSpPr>
        <p:spPr>
          <a:xfrm>
            <a:off x="1541951" y="5429249"/>
            <a:ext cx="9811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Figure: </a:t>
            </a:r>
            <a:r>
              <a:rPr lang="en-US" dirty="0"/>
              <a:t>Patch-wise predictions of Plain Encoder-Decoder network with single and multiple resolution input. Multi-resolution input helps in improving the predictions, </a:t>
            </a:r>
            <a:r>
              <a:rPr lang="en-US" dirty="0">
                <a:solidFill>
                  <a:srgbClr val="FF0000"/>
                </a:solidFill>
              </a:rPr>
              <a:t>especially at the patch borders</a:t>
            </a:r>
            <a:r>
              <a:rPr lang="en-US" dirty="0"/>
              <a:t>. </a:t>
            </a:r>
          </a:p>
        </p:txBody>
      </p:sp>
      <p:sp>
        <p:nvSpPr>
          <p:cNvPr id="68" name="Date Placeholder 67">
            <a:extLst>
              <a:ext uri="{FF2B5EF4-FFF2-40B4-BE49-F238E27FC236}">
                <a16:creationId xmlns:a16="http://schemas.microsoft.com/office/drawing/2014/main" id="{9A6430CB-6D4E-48D8-8B7D-2F892F4DC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74DCA-9F67-4786-838A-33C199068922}" type="datetime1">
              <a:rPr lang="en-US" smtClean="0"/>
              <a:t>11/26/2017</a:t>
            </a:fld>
            <a:endParaRPr lang="en-US"/>
          </a:p>
        </p:txBody>
      </p:sp>
      <p:sp>
        <p:nvSpPr>
          <p:cNvPr id="69" name="Slide Number Placeholder 68">
            <a:extLst>
              <a:ext uri="{FF2B5EF4-FFF2-40B4-BE49-F238E27FC236}">
                <a16:creationId xmlns:a16="http://schemas.microsoft.com/office/drawing/2014/main" id="{B8878F67-64B3-4986-8845-3CCD2EB91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B278-DCC8-44F8-82AB-9C40F0F5883B}" type="slidenum">
              <a:rPr lang="en-US" smtClean="0"/>
              <a:t>8</a:t>
            </a:fld>
            <a:endParaRPr lang="en-US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8EF9CD4B-B98D-409F-B2C6-CBB645BA209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69367" y="1058680"/>
            <a:ext cx="5710335" cy="69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77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EF8E6-FA25-47ED-95E3-CCDB22D32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Convolutional Units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735B2-5B2C-456B-8CCD-96E82AEEB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Convolutional unit is a composite function comprising of convolutional layers, non-linearity operations (such as </a:t>
            </a:r>
            <a:r>
              <a:rPr lang="en-US" dirty="0" err="1"/>
              <a:t>ReLU</a:t>
            </a:r>
            <a:r>
              <a:rPr lang="en-US" dirty="0"/>
              <a:t>) and batch normalization.</a:t>
            </a:r>
          </a:p>
          <a:p>
            <a:r>
              <a:rPr lang="en-US" dirty="0"/>
              <a:t>Two popular convolutional units are: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2DBA8D-C530-4650-8936-1F9CEA145F74}"/>
              </a:ext>
            </a:extLst>
          </p:cNvPr>
          <p:cNvGrpSpPr/>
          <p:nvPr/>
        </p:nvGrpSpPr>
        <p:grpSpPr>
          <a:xfrm>
            <a:off x="5012886" y="3685160"/>
            <a:ext cx="1145341" cy="1637413"/>
            <a:chOff x="5272053" y="2676278"/>
            <a:chExt cx="1458507" cy="2792586"/>
          </a:xfrm>
        </p:grpSpPr>
        <p:sp>
          <p:nvSpPr>
            <p:cNvPr id="5" name="Flowchart: Alternate Process 4">
              <a:extLst>
                <a:ext uri="{FF2B5EF4-FFF2-40B4-BE49-F238E27FC236}">
                  <a16:creationId xmlns:a16="http://schemas.microsoft.com/office/drawing/2014/main" id="{8A6D06F0-3027-4DC4-9699-EB46D87D7E45}"/>
                </a:ext>
              </a:extLst>
            </p:cNvPr>
            <p:cNvSpPr/>
            <p:nvPr/>
          </p:nvSpPr>
          <p:spPr>
            <a:xfrm>
              <a:off x="5272053" y="3295363"/>
              <a:ext cx="1302152" cy="351855"/>
            </a:xfrm>
            <a:prstGeom prst="flowChartAlternateProcess">
              <a:avLst/>
            </a:prstGeom>
            <a:solidFill>
              <a:schemeClr val="bg1">
                <a:lumMod val="50000"/>
                <a:alpha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Conv 3x3</a:t>
              </a:r>
            </a:p>
          </p:txBody>
        </p:sp>
        <p:sp>
          <p:nvSpPr>
            <p:cNvPr id="6" name="Flowchart: Alternate Process 5">
              <a:extLst>
                <a:ext uri="{FF2B5EF4-FFF2-40B4-BE49-F238E27FC236}">
                  <a16:creationId xmlns:a16="http://schemas.microsoft.com/office/drawing/2014/main" id="{05479648-8AF4-498D-B70C-BE087E33238D}"/>
                </a:ext>
              </a:extLst>
            </p:cNvPr>
            <p:cNvSpPr/>
            <p:nvPr/>
          </p:nvSpPr>
          <p:spPr>
            <a:xfrm>
              <a:off x="5272053" y="3885124"/>
              <a:ext cx="1302152" cy="358180"/>
            </a:xfrm>
            <a:prstGeom prst="flowChartAlternateProcess">
              <a:avLst/>
            </a:prstGeom>
            <a:solidFill>
              <a:schemeClr val="bg1">
                <a:lumMod val="50000"/>
                <a:alpha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Conv 3x3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3EA8BF6-CD0C-4A36-8C63-1EB5EF549102}"/>
                </a:ext>
              </a:extLst>
            </p:cNvPr>
            <p:cNvCxnSpPr>
              <a:endCxn id="5" idx="0"/>
            </p:cNvCxnSpPr>
            <p:nvPr/>
          </p:nvCxnSpPr>
          <p:spPr>
            <a:xfrm>
              <a:off x="5923129" y="3002519"/>
              <a:ext cx="0" cy="29284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114F55E-6DFC-4DC1-8E01-C6FF78956732}"/>
                </a:ext>
              </a:extLst>
            </p:cNvPr>
            <p:cNvCxnSpPr>
              <a:stCxn id="5" idx="2"/>
              <a:endCxn id="6" idx="0"/>
            </p:cNvCxnSpPr>
            <p:nvPr/>
          </p:nvCxnSpPr>
          <p:spPr>
            <a:xfrm>
              <a:off x="5923129" y="3647218"/>
              <a:ext cx="0" cy="23790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lowchart: Alternate Process 8">
              <a:extLst>
                <a:ext uri="{FF2B5EF4-FFF2-40B4-BE49-F238E27FC236}">
                  <a16:creationId xmlns:a16="http://schemas.microsoft.com/office/drawing/2014/main" id="{FEFA780E-EE53-45F8-8E61-B0BE4F577B79}"/>
                </a:ext>
              </a:extLst>
            </p:cNvPr>
            <p:cNvSpPr/>
            <p:nvPr/>
          </p:nvSpPr>
          <p:spPr>
            <a:xfrm>
              <a:off x="5272053" y="4501175"/>
              <a:ext cx="1302152" cy="326241"/>
            </a:xfrm>
            <a:prstGeom prst="flowChartAlternateProcess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Sum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4AE3AAD-6149-4133-8C8E-B462D3897E10}"/>
                </a:ext>
              </a:extLst>
            </p:cNvPr>
            <p:cNvCxnSpPr>
              <a:stCxn id="6" idx="2"/>
              <a:endCxn id="9" idx="0"/>
            </p:cNvCxnSpPr>
            <p:nvPr/>
          </p:nvCxnSpPr>
          <p:spPr>
            <a:xfrm>
              <a:off x="5923129" y="4243304"/>
              <a:ext cx="0" cy="25787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AD82446-110C-4BE8-B0FC-FD73BBDB8CB0}"/>
                </a:ext>
              </a:extLst>
            </p:cNvPr>
            <p:cNvCxnSpPr>
              <a:stCxn id="9" idx="2"/>
            </p:cNvCxnSpPr>
            <p:nvPr/>
          </p:nvCxnSpPr>
          <p:spPr>
            <a:xfrm>
              <a:off x="5923129" y="4827416"/>
              <a:ext cx="0" cy="35369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2A62511-FB99-456F-AAF6-F6404B529EFA}"/>
                </a:ext>
              </a:extLst>
            </p:cNvPr>
            <p:cNvSpPr txBox="1"/>
            <p:nvPr/>
          </p:nvSpPr>
          <p:spPr>
            <a:xfrm>
              <a:off x="5889402" y="2676278"/>
              <a:ext cx="655668" cy="472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Input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D7D2848-2685-4BBA-A3B5-5E6AE2C890D3}"/>
                </a:ext>
              </a:extLst>
            </p:cNvPr>
            <p:cNvSpPr txBox="1"/>
            <p:nvPr/>
          </p:nvSpPr>
          <p:spPr>
            <a:xfrm>
              <a:off x="5927918" y="4996446"/>
              <a:ext cx="802642" cy="472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Output</a:t>
              </a:r>
            </a:p>
          </p:txBody>
        </p:sp>
        <p:cxnSp>
          <p:nvCxnSpPr>
            <p:cNvPr id="14" name="Connector: Elbow 13">
              <a:extLst>
                <a:ext uri="{FF2B5EF4-FFF2-40B4-BE49-F238E27FC236}">
                  <a16:creationId xmlns:a16="http://schemas.microsoft.com/office/drawing/2014/main" id="{760B218B-EBE7-4BC9-B27C-22419E8D7C1D}"/>
                </a:ext>
              </a:extLst>
            </p:cNvPr>
            <p:cNvCxnSpPr>
              <a:endCxn id="9" idx="3"/>
            </p:cNvCxnSpPr>
            <p:nvPr/>
          </p:nvCxnSpPr>
          <p:spPr>
            <a:xfrm rot="16200000" flipH="1">
              <a:off x="5473459" y="3563549"/>
              <a:ext cx="1555207" cy="646286"/>
            </a:xfrm>
            <a:prstGeom prst="bentConnector4">
              <a:avLst>
                <a:gd name="adj1" fmla="val 101"/>
                <a:gd name="adj2" fmla="val 135371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9C6626A-F6EC-4662-B0B8-86D42F934F71}"/>
              </a:ext>
            </a:extLst>
          </p:cNvPr>
          <p:cNvGrpSpPr/>
          <p:nvPr/>
        </p:nvGrpSpPr>
        <p:grpSpPr>
          <a:xfrm>
            <a:off x="1456407" y="3748780"/>
            <a:ext cx="1097145" cy="1641138"/>
            <a:chOff x="6724891" y="2056882"/>
            <a:chExt cx="1542542" cy="2068578"/>
          </a:xfrm>
        </p:grpSpPr>
        <p:sp>
          <p:nvSpPr>
            <p:cNvPr id="17" name="Flowchart: Alternate Process 16">
              <a:extLst>
                <a:ext uri="{FF2B5EF4-FFF2-40B4-BE49-F238E27FC236}">
                  <a16:creationId xmlns:a16="http://schemas.microsoft.com/office/drawing/2014/main" id="{464D9829-C6C1-4F1F-A559-C585202A4D3E}"/>
                </a:ext>
              </a:extLst>
            </p:cNvPr>
            <p:cNvSpPr/>
            <p:nvPr/>
          </p:nvSpPr>
          <p:spPr>
            <a:xfrm>
              <a:off x="6724891" y="2570504"/>
              <a:ext cx="1302152" cy="351855"/>
            </a:xfrm>
            <a:prstGeom prst="flowChartAlternateProcess">
              <a:avLst/>
            </a:prstGeom>
            <a:solidFill>
              <a:schemeClr val="bg1">
                <a:lumMod val="50000"/>
                <a:alpha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Conv 3x3</a:t>
              </a:r>
            </a:p>
          </p:txBody>
        </p:sp>
        <p:sp>
          <p:nvSpPr>
            <p:cNvPr id="18" name="Flowchart: Alternate Process 17">
              <a:extLst>
                <a:ext uri="{FF2B5EF4-FFF2-40B4-BE49-F238E27FC236}">
                  <a16:creationId xmlns:a16="http://schemas.microsoft.com/office/drawing/2014/main" id="{AF960D91-717C-4FE2-B59E-3B938CCC5E7B}"/>
                </a:ext>
              </a:extLst>
            </p:cNvPr>
            <p:cNvSpPr/>
            <p:nvPr/>
          </p:nvSpPr>
          <p:spPr>
            <a:xfrm>
              <a:off x="6724891" y="3160265"/>
              <a:ext cx="1302152" cy="358180"/>
            </a:xfrm>
            <a:prstGeom prst="flowChartAlternateProcess">
              <a:avLst/>
            </a:prstGeom>
            <a:solidFill>
              <a:schemeClr val="bg1">
                <a:lumMod val="50000"/>
                <a:alpha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Conv 3x3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37D8372-F245-49AA-8339-A852AB1EE510}"/>
                </a:ext>
              </a:extLst>
            </p:cNvPr>
            <p:cNvCxnSpPr>
              <a:cxnSpLocks/>
              <a:endCxn id="17" idx="0"/>
            </p:cNvCxnSpPr>
            <p:nvPr/>
          </p:nvCxnSpPr>
          <p:spPr>
            <a:xfrm>
              <a:off x="7375967" y="2277660"/>
              <a:ext cx="0" cy="29284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5383C66-4616-48A5-88F1-FE993FCFA98E}"/>
                </a:ext>
              </a:extLst>
            </p:cNvPr>
            <p:cNvCxnSpPr>
              <a:stCxn id="17" idx="2"/>
              <a:endCxn id="18" idx="0"/>
            </p:cNvCxnSpPr>
            <p:nvPr/>
          </p:nvCxnSpPr>
          <p:spPr>
            <a:xfrm>
              <a:off x="7375967" y="2922359"/>
              <a:ext cx="0" cy="23790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79DD723-F095-4366-9FEE-ACFC050468BB}"/>
                </a:ext>
              </a:extLst>
            </p:cNvPr>
            <p:cNvCxnSpPr>
              <a:cxnSpLocks/>
              <a:stCxn id="18" idx="2"/>
            </p:cNvCxnSpPr>
            <p:nvPr/>
          </p:nvCxnSpPr>
          <p:spPr>
            <a:xfrm>
              <a:off x="7375967" y="3518445"/>
              <a:ext cx="0" cy="25787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80FD889-372A-472B-B8BE-5563AD9F8A18}"/>
                </a:ext>
              </a:extLst>
            </p:cNvPr>
            <p:cNvSpPr txBox="1"/>
            <p:nvPr/>
          </p:nvSpPr>
          <p:spPr>
            <a:xfrm>
              <a:off x="7370681" y="2056882"/>
              <a:ext cx="723908" cy="349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Input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26C7ADF-566E-47E6-80D3-28477AD55989}"/>
                </a:ext>
              </a:extLst>
            </p:cNvPr>
            <p:cNvSpPr txBox="1"/>
            <p:nvPr/>
          </p:nvSpPr>
          <p:spPr>
            <a:xfrm>
              <a:off x="7381255" y="3776316"/>
              <a:ext cx="886178" cy="349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Output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4B11517-CA43-49DB-AC58-1946A0D6CF00}"/>
              </a:ext>
            </a:extLst>
          </p:cNvPr>
          <p:cNvSpPr txBox="1"/>
          <p:nvPr/>
        </p:nvSpPr>
        <p:spPr>
          <a:xfrm>
            <a:off x="1627386" y="5421086"/>
            <a:ext cx="92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VGG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5414C6-4F0F-4D7A-BCCC-A9F783A689B9}"/>
              </a:ext>
            </a:extLst>
          </p:cNvPr>
          <p:cNvSpPr txBox="1"/>
          <p:nvPr/>
        </p:nvSpPr>
        <p:spPr>
          <a:xfrm>
            <a:off x="5098631" y="5288789"/>
            <a:ext cx="85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ResNet</a:t>
            </a:r>
            <a:endParaRPr lang="en-US" dirty="0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05D3A6EB-86A0-4BBD-B630-8FBBD14B74F5}"/>
              </a:ext>
            </a:extLst>
          </p:cNvPr>
          <p:cNvSpPr/>
          <p:nvPr/>
        </p:nvSpPr>
        <p:spPr>
          <a:xfrm>
            <a:off x="2883413" y="4278354"/>
            <a:ext cx="1628633" cy="349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97E8008-B659-4CB9-8523-B743B971747C}"/>
              </a:ext>
            </a:extLst>
          </p:cNvPr>
          <p:cNvSpPr txBox="1"/>
          <p:nvPr/>
        </p:nvSpPr>
        <p:spPr>
          <a:xfrm>
            <a:off x="7100431" y="3375630"/>
            <a:ext cx="2788692" cy="230832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/>
              <a:t>ResNet</a:t>
            </a:r>
            <a:r>
              <a:rPr lang="en-US" dirty="0"/>
              <a:t> adds a bypass connection between input and output of the convolutional block to improve the information flow inside the network and avoid the vanishing gradient problem.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91E3D23-ECE4-430D-B35E-0D5CE81A082C}"/>
              </a:ext>
            </a:extLst>
          </p:cNvPr>
          <p:cNvSpPr/>
          <p:nvPr/>
        </p:nvSpPr>
        <p:spPr>
          <a:xfrm>
            <a:off x="390840" y="5783063"/>
            <a:ext cx="115347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Source:</a:t>
            </a:r>
          </a:p>
          <a:p>
            <a:r>
              <a:rPr lang="en-US" sz="1400" b="1" dirty="0"/>
              <a:t>VGG: </a:t>
            </a:r>
            <a:r>
              <a:rPr lang="en-US" sz="1400" dirty="0" err="1"/>
              <a:t>Simonyan</a:t>
            </a:r>
            <a:r>
              <a:rPr lang="en-US" sz="1400" dirty="0"/>
              <a:t>, Karen, and Andrew Zisserman. "Very deep convolutional networks for large-scale image recognition." </a:t>
            </a:r>
            <a:r>
              <a:rPr lang="en-US" sz="1400" i="1" dirty="0"/>
              <a:t>ICLR, 2015</a:t>
            </a:r>
            <a:endParaRPr lang="en-US" sz="1400" b="1" dirty="0"/>
          </a:p>
          <a:p>
            <a:r>
              <a:rPr lang="en-US" sz="1400" b="1" dirty="0" err="1"/>
              <a:t>ResNet</a:t>
            </a:r>
            <a:r>
              <a:rPr lang="en-US" sz="1400" b="1" dirty="0"/>
              <a:t>:</a:t>
            </a:r>
            <a:r>
              <a:rPr lang="en-US" sz="1400" dirty="0"/>
              <a:t> He, </a:t>
            </a:r>
            <a:r>
              <a:rPr lang="en-US" sz="1400" dirty="0" err="1"/>
              <a:t>Kaiming</a:t>
            </a:r>
            <a:r>
              <a:rPr lang="en-US" sz="1400" dirty="0"/>
              <a:t>, </a:t>
            </a:r>
            <a:r>
              <a:rPr lang="en-US" sz="1400" dirty="0" err="1"/>
              <a:t>Xiangyu</a:t>
            </a:r>
            <a:r>
              <a:rPr lang="en-US" sz="1400" dirty="0"/>
              <a:t> Zhang, </a:t>
            </a:r>
            <a:r>
              <a:rPr lang="en-US" sz="1400" dirty="0" err="1"/>
              <a:t>Shaoqing</a:t>
            </a:r>
            <a:r>
              <a:rPr lang="en-US" sz="1400" dirty="0"/>
              <a:t> Ren, and Jian Sun. "Deep residual learning for image recognition." In </a:t>
            </a:r>
            <a:r>
              <a:rPr lang="en-US" sz="1400" i="1" dirty="0"/>
              <a:t>Proceedings of the IEEE conference on computer vision and pattern recognition</a:t>
            </a:r>
            <a:r>
              <a:rPr lang="en-US" sz="1400" dirty="0"/>
              <a:t>, pp. 770-778. 2016.</a:t>
            </a:r>
          </a:p>
        </p:txBody>
      </p:sp>
      <p:sp>
        <p:nvSpPr>
          <p:cNvPr id="33" name="Date Placeholder 32">
            <a:extLst>
              <a:ext uri="{FF2B5EF4-FFF2-40B4-BE49-F238E27FC236}">
                <a16:creationId xmlns:a16="http://schemas.microsoft.com/office/drawing/2014/main" id="{9861AF84-C245-46DA-8B92-5E962F381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02DF8-B2EC-4DE2-A1DD-EF440C3EE7FF}" type="datetime1">
              <a:rPr lang="en-US" smtClean="0"/>
              <a:t>11/26/2017</a:t>
            </a:fld>
            <a:endParaRPr lang="en-US"/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BE91FBA2-B518-4FE8-B788-52532EF28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B278-DCC8-44F8-82AB-9C40F0F588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24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</Template>
  <TotalTime>155</TotalTime>
  <Words>1193</Words>
  <Application>Microsoft Office PowerPoint</Application>
  <PresentationFormat>Widescreen</PresentationFormat>
  <Paragraphs>190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Learning to Segment Breast Biopsy Whole Slide Images</vt:lpstr>
      <vt:lpstr>Outline </vt:lpstr>
      <vt:lpstr>Introduction</vt:lpstr>
      <vt:lpstr>Introduction </vt:lpstr>
      <vt:lpstr>Encoder-decoder Network for Segmenting WSIs</vt:lpstr>
      <vt:lpstr>Overview of encoder-decoder network</vt:lpstr>
      <vt:lpstr>Single vs Multi-resolution Network</vt:lpstr>
      <vt:lpstr>Patch-wise Predictions: Single vs Multi-resolution Network</vt:lpstr>
      <vt:lpstr>Overview of Convolutional Units</vt:lpstr>
      <vt:lpstr>Input-aware Residual Convolution Units</vt:lpstr>
      <vt:lpstr>Input-aware Residual Convolution Units</vt:lpstr>
      <vt:lpstr>Activation Map Visualization Residual Convolutional Unit (RCU) vs Input Aware Residual Convolutional Unit (IA-RCU)</vt:lpstr>
      <vt:lpstr>Densely Connected Decoding Paths</vt:lpstr>
      <vt:lpstr>Visualization of Activation Maps of different networks</vt:lpstr>
      <vt:lpstr>Our Encoder-Decoder Architecture for WSI Segmentation</vt:lpstr>
      <vt:lpstr>Results</vt:lpstr>
      <vt:lpstr>Training details</vt:lpstr>
      <vt:lpstr>Results</vt:lpstr>
      <vt:lpstr>WSI Segmentation Results</vt:lpstr>
      <vt:lpstr>WSI Segmentation Results</vt:lpstr>
      <vt:lpstr>WSI Segmentation Results</vt:lpstr>
      <vt:lpstr>Application to Cancer Diagnosis</vt:lpstr>
      <vt:lpstr>Thank You!!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to Segment Breast Biopsy Images</dc:title>
  <dc:creator>Sachin Mehta</dc:creator>
  <cp:lastModifiedBy>Sachin Mehta</cp:lastModifiedBy>
  <cp:revision>26</cp:revision>
  <dcterms:created xsi:type="dcterms:W3CDTF">2017-11-27T01:54:56Z</dcterms:created>
  <dcterms:modified xsi:type="dcterms:W3CDTF">2017-11-27T04:30:16Z</dcterms:modified>
</cp:coreProperties>
</file>