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351" r:id="rId5"/>
    <p:sldId id="352" r:id="rId6"/>
    <p:sldId id="334" r:id="rId7"/>
    <p:sldId id="261" r:id="rId8"/>
    <p:sldId id="262" r:id="rId9"/>
    <p:sldId id="263" r:id="rId10"/>
    <p:sldId id="264" r:id="rId11"/>
    <p:sldId id="265" r:id="rId12"/>
    <p:sldId id="341" r:id="rId13"/>
    <p:sldId id="268" r:id="rId14"/>
    <p:sldId id="267" r:id="rId15"/>
    <p:sldId id="287" r:id="rId16"/>
    <p:sldId id="288" r:id="rId17"/>
    <p:sldId id="271" r:id="rId18"/>
    <p:sldId id="342" r:id="rId19"/>
    <p:sldId id="289" r:id="rId20"/>
    <p:sldId id="272" r:id="rId21"/>
    <p:sldId id="273" r:id="rId22"/>
    <p:sldId id="293" r:id="rId23"/>
    <p:sldId id="345" r:id="rId24"/>
    <p:sldId id="346" r:id="rId25"/>
    <p:sldId id="347" r:id="rId26"/>
    <p:sldId id="348" r:id="rId27"/>
    <p:sldId id="349" r:id="rId28"/>
    <p:sldId id="290" r:id="rId29"/>
    <p:sldId id="274" r:id="rId30"/>
    <p:sldId id="325" r:id="rId31"/>
    <p:sldId id="331" r:id="rId32"/>
    <p:sldId id="275" r:id="rId33"/>
    <p:sldId id="276" r:id="rId34"/>
    <p:sldId id="353" r:id="rId35"/>
    <p:sldId id="279" r:id="rId36"/>
    <p:sldId id="282" r:id="rId37"/>
    <p:sldId id="291" r:id="rId38"/>
    <p:sldId id="309" r:id="rId39"/>
    <p:sldId id="292" r:id="rId40"/>
    <p:sldId id="333" r:id="rId41"/>
    <p:sldId id="305" r:id="rId42"/>
    <p:sldId id="307" r:id="rId43"/>
    <p:sldId id="354" r:id="rId44"/>
    <p:sldId id="343" r:id="rId45"/>
    <p:sldId id="300" r:id="rId46"/>
    <p:sldId id="297" r:id="rId47"/>
    <p:sldId id="301" r:id="rId48"/>
    <p:sldId id="306" r:id="rId49"/>
    <p:sldId id="340" r:id="rId50"/>
    <p:sldId id="303" r:id="rId51"/>
    <p:sldId id="350" r:id="rId5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CD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441" y="0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29241811-1646-4DD1-AEE9-29700374F43C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57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441" y="8818557"/>
            <a:ext cx="3032658" cy="46354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ACE6F85E-BBBA-42D0-8307-C3540E72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3" y="0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86442A-860A-482B-A7D7-B7DE1874BB98}" type="datetimeFigureOut">
              <a:rPr lang="en-US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9" tIns="46514" rIns="93029" bIns="465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9" tIns="46514" rIns="93029" bIns="465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3" y="8817904"/>
            <a:ext cx="3032337" cy="464185"/>
          </a:xfrm>
          <a:prstGeom prst="rect">
            <a:avLst/>
          </a:prstGeom>
        </p:spPr>
        <p:txBody>
          <a:bodyPr vert="horz" lIns="93029" tIns="46514" rIns="93029" bIns="465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1901E9-B46E-486D-BF77-2557D0C9D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8F41B-AA8A-4591-A3C9-BAC04A4FE7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7A48325E-1C40-46D5-89DE-EBD0BD30243F}" type="slidenum">
              <a:rPr lang="en-US" sz="1200">
                <a:latin typeface="Calibri" pitchFamily="34" charset="0"/>
              </a:rPr>
              <a:pPr algn="r" defTabSz="928673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6915521C-2913-401D-AA5C-ADD1AE5D0321}" type="slidenum">
              <a:rPr lang="en-US" sz="1200">
                <a:latin typeface="Calibri" pitchFamily="34" charset="0"/>
              </a:rPr>
              <a:pPr algn="r" defTabSz="928673"/>
              <a:t>10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5E46DE91-99E1-479E-883E-F5AEDB0856AF}" type="slidenum">
              <a:rPr lang="en-US" sz="1200">
                <a:latin typeface="Calibri" pitchFamily="34" charset="0"/>
              </a:rPr>
              <a:pPr algn="r" defTabSz="928673"/>
              <a:t>11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007" tIns="46505" rIns="93007" bIns="46505" numCol="1" anchor="t" anchorCtr="0" compatLnSpc="1">
            <a:prstTxWarp prst="textNoShape">
              <a:avLst/>
            </a:prstTxWarp>
          </a:bodyPr>
          <a:lstStyle/>
          <a:p>
            <a:pPr defTabSz="465143"/>
            <a:endParaRPr lang="en-US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CA0A0E89-9768-4601-83AC-BEB4EA4BB7A1}" type="slidenum">
              <a:rPr lang="en-US" sz="1200">
                <a:ea typeface="ＭＳ Ｐゴシック"/>
                <a:cs typeface="ＭＳ Ｐゴシック"/>
              </a:rPr>
              <a:pPr algn="r" defTabSz="928673"/>
              <a:t>12</a:t>
            </a:fld>
            <a:endParaRPr lang="en-US" sz="1200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FF04323B-444A-4AC8-94CC-1F56C5BC7580}" type="slidenum">
              <a:rPr lang="en-US" sz="1200">
                <a:latin typeface="Calibri" pitchFamily="34" charset="0"/>
              </a:rPr>
              <a:pPr algn="r" defTabSz="928673"/>
              <a:t>13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D4ECF608-B881-4281-AB93-DA583C6914EE}" type="slidenum">
              <a:rPr lang="en-US" sz="1200">
                <a:latin typeface="Calibri" pitchFamily="34" charset="0"/>
              </a:rPr>
              <a:pPr algn="r" defTabSz="928673"/>
              <a:t>14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963743" y="8817904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7" tIns="46505" rIns="93007" bIns="46505" anchor="b"/>
          <a:lstStyle/>
          <a:p>
            <a:pPr algn="r" defTabSz="928673"/>
            <a:fld id="{9DE86DA0-763C-4FFB-8B4F-EA59BCA93B43}" type="slidenum">
              <a:rPr lang="en-US" sz="1200">
                <a:latin typeface="Calibri" pitchFamily="34" charset="0"/>
              </a:rPr>
              <a:pPr algn="r" defTabSz="928673"/>
              <a:t>15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D567-B06E-41BB-85BE-890A22E87B4F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D383-974A-40F2-8CBB-BE1A4FE84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D911-924B-46A0-A4EC-2FA3CC912D29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DEDC-D2CB-44D5-AEF4-9D6DE4BE4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EF3C-F4A6-48DB-A7DA-F0D68D4E6C2F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3A3C-11CF-4BBA-B677-3D9CABD8E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86B9-94FD-47BE-B78E-9174158AC62D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FAF9-C368-4E26-AEB6-EFD9133E1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3847-DB82-4F1B-80F6-3D486FA1B0E8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120-EC35-4EAF-AD6C-B49AEABFC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6B04-76FD-4516-B920-4424DF2D20C0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96EF-019C-4462-A40B-6C7427AF4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BF8F-A111-4D41-A133-C3F3F6FAB4D5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9178-E4F1-4837-B48A-05E3B9E4F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74B0-7F01-40AF-BED9-56DE4A908B5A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C34A-0E40-4C48-BBB9-9FFBE8A06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6C32-9079-47EF-92AF-CDF56FF99042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F96F-D64E-4A63-AA90-655B49E18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BDDB-41AB-4177-9EBD-AB78DF456FB8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26FC-1EF1-437B-88C8-F527C3A2F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6797-9C11-41AF-8403-6DA5F674E4F8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8602-7F89-4D35-BDFE-2076C02B5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D77D-C215-4ACD-AB34-ABC756875B84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D4DC-F823-4613-B3C5-7DB9FE19F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6D7F63-65BD-49B6-A5D1-F0AB3580D46D}" type="datetime1">
              <a:rPr lang="en-US" smtClean="0"/>
              <a:pPr>
                <a:defRPr/>
              </a:pPr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CD29B-C079-4D11-9F09-4BE28ED04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research/imagedatabase/demo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590800"/>
          </a:xfrm>
        </p:spPr>
        <p:txBody>
          <a:bodyPr/>
          <a:lstStyle/>
          <a:p>
            <a:r>
              <a:rPr lang="en-US" sz="5400" smtClean="0"/>
              <a:t>A Similarity Retrieval System for Multimodal Functional Brain Images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04800" y="35814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Rosalia F. Tungaraza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Advisor: Prof. Linda G. Shapiro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baseline="300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Ph.D. Defense</a:t>
            </a:r>
            <a:endParaRPr lang="en-US" sz="2400" baseline="300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baseline="300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Computer Science &amp; Engineering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University of Washington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057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57600"/>
            <a:ext cx="2057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D383-974A-40F2-8CBB-BE1A4FE843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mtClean="0"/>
              <a:t>Event-Related Potentials (ERP)</a:t>
            </a:r>
          </a:p>
        </p:txBody>
      </p:sp>
      <p:sp>
        <p:nvSpPr>
          <p:cNvPr id="2662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D1B719-B11F-46B5-BC2E-603AD83A9DB0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7" name="Text Box 90"/>
          <p:cNvSpPr txBox="1">
            <a:spLocks noChangeArrowheads="1"/>
          </p:cNvSpPr>
          <p:nvPr/>
        </p:nvSpPr>
        <p:spPr bwMode="auto">
          <a:xfrm>
            <a:off x="381000" y="4495800"/>
            <a:ext cx="8458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A non-invasive brain imaging technique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Records electric activity along scalp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While imaging, subject performs a task</a:t>
            </a:r>
          </a:p>
        </p:txBody>
      </p:sp>
      <p:pic>
        <p:nvPicPr>
          <p:cNvPr id="2662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25"/>
          <p:cNvSpPr txBox="1">
            <a:spLocks noChangeArrowheads="1"/>
          </p:cNvSpPr>
          <p:nvPr/>
        </p:nvSpPr>
        <p:spPr bwMode="auto">
          <a:xfrm>
            <a:off x="2286000" y="4191000"/>
            <a:ext cx="464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@ 2004 by Nucleus Communications,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mtClean="0"/>
              <a:t>ERP Source Localization</a:t>
            </a:r>
          </a:p>
        </p:txBody>
      </p:sp>
      <p:sp>
        <p:nvSpPr>
          <p:cNvPr id="205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592E4EC-7F9B-43D0-8CE6-5DF8077FABA7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3" name="Text Box 90"/>
          <p:cNvSpPr txBox="1">
            <a:spLocks noChangeArrowheads="1"/>
          </p:cNvSpPr>
          <p:nvPr/>
        </p:nvSpPr>
        <p:spPr bwMode="auto">
          <a:xfrm>
            <a:off x="457200" y="12954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Researchers want to identify the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electric activity </a:t>
            </a:r>
            <a:r>
              <a:rPr lang="en-US" sz="3200">
                <a:latin typeface="Calibri" pitchFamily="34" charset="0"/>
              </a:rPr>
              <a:t>and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 its source </a:t>
            </a:r>
            <a:r>
              <a:rPr lang="en-US" sz="3200">
                <a:latin typeface="Calibri" pitchFamily="34" charset="0"/>
              </a:rPr>
              <a:t>for each electrode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But,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multiple sources</a:t>
            </a:r>
            <a:r>
              <a:rPr lang="en-US" sz="3200">
                <a:latin typeface="Calibri" pitchFamily="34" charset="0"/>
              </a:rPr>
              <a:t> for each electrode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33400" y="3429000"/>
          <a:ext cx="2857500" cy="2867025"/>
        </p:xfrm>
        <a:graphic>
          <a:graphicData uri="http://schemas.openxmlformats.org/presentationml/2006/ole">
            <p:oleObj spid="_x0000_s2050" name="Bitmap Image" r:id="rId4" imgW="2857899" imgH="2866667" progId="PBrush">
              <p:embed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05200" y="4038600"/>
            <a:ext cx="556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LORETA </a:t>
            </a:r>
            <a:r>
              <a:rPr lang="en-US" sz="3200">
                <a:latin typeface="Calibri" pitchFamily="34" charset="0"/>
              </a:rPr>
              <a:t>approximates anatomic locations of sources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Comparison of fMRI and ERP Data</a:t>
            </a:r>
          </a:p>
        </p:txBody>
      </p:sp>
      <p:sp>
        <p:nvSpPr>
          <p:cNvPr id="106499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BC70451-7F61-4DC3-A5C5-09A45AC93274}" type="slidenum">
              <a:rPr lang="en-US" sz="24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12</a:t>
            </a:fld>
            <a:endParaRPr lang="en-US" sz="240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156926" name="Group 254"/>
          <p:cNvGraphicFramePr>
            <a:graphicFrameLocks noGrp="1"/>
          </p:cNvGraphicFramePr>
          <p:nvPr/>
        </p:nvGraphicFramePr>
        <p:xfrm>
          <a:off x="914400" y="2667000"/>
          <a:ext cx="7315200" cy="2571750"/>
        </p:xfrm>
        <a:graphic>
          <a:graphicData uri="http://schemas.openxmlformats.org/drawingml/2006/table">
            <a:tbl>
              <a:tblPr/>
              <a:tblGrid>
                <a:gridCol w="1843088"/>
                <a:gridCol w="2220912"/>
                <a:gridCol w="3251200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fMRI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Spatial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 (in mm)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undefined/poor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Temporal resolution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 (in sec)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Excellent (in msec)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 smtClean="0"/>
              <a:t>Similarity Retrieval Systems for fMRI Images</a:t>
            </a:r>
          </a:p>
        </p:txBody>
      </p:sp>
      <p:sp>
        <p:nvSpPr>
          <p:cNvPr id="307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A688C0-BC15-428C-A0ED-1256557B3D9E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074" name="Object 437"/>
          <p:cNvGraphicFramePr>
            <a:graphicFrameLocks noChangeAspect="1"/>
          </p:cNvGraphicFramePr>
          <p:nvPr/>
        </p:nvGraphicFramePr>
        <p:xfrm>
          <a:off x="533400" y="1752600"/>
          <a:ext cx="7942263" cy="4362450"/>
        </p:xfrm>
        <a:graphic>
          <a:graphicData uri="http://schemas.openxmlformats.org/presentationml/2006/ole">
            <p:oleObj spid="_x0000_s3074" name="Bitmap Image" r:id="rId4" imgW="7942857" imgH="4361905" progId="PBrush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r>
              <a:rPr lang="en-US" smtClean="0"/>
              <a:t>Similarity Retrieval Systems for ERP Images</a:t>
            </a:r>
          </a:p>
        </p:txBody>
      </p:sp>
      <p:sp>
        <p:nvSpPr>
          <p:cNvPr id="34818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B388ED-DEFB-4C88-83CA-3F6D93EBF2E2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190993"/>
                </a:solidFill>
                <a:latin typeface="Calibri" pitchFamily="34" charset="0"/>
              </a:rPr>
              <a:t>No relevant literature found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r>
              <a:rPr lang="en-US" smtClean="0"/>
              <a:t>Similarity Retrieval Systems for Combined fMRI-ERP Images</a:t>
            </a:r>
          </a:p>
        </p:txBody>
      </p:sp>
      <p:sp>
        <p:nvSpPr>
          <p:cNvPr id="3686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E52EF4-1CC1-45FF-ACA1-9EB6B666E7AC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190993"/>
                </a:solidFill>
                <a:latin typeface="Calibri" pitchFamily="34" charset="0"/>
              </a:rPr>
              <a:t>No relevant literature found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8914" name="TextBox 12"/>
          <p:cNvSpPr txBox="1">
            <a:spLocks noChangeArrowheads="1"/>
          </p:cNvSpPr>
          <p:nvPr/>
        </p:nvSpPr>
        <p:spPr bwMode="auto">
          <a:xfrm>
            <a:off x="762000" y="1066800"/>
            <a:ext cx="7543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</a:p>
          <a:p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Feature Extraction Process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features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ERP features</a:t>
            </a:r>
          </a:p>
          <a:p>
            <a:pPr lvl="1"/>
            <a:endParaRPr lang="en-US" sz="2800" b="1" dirty="0">
              <a:solidFill>
                <a:srgbClr val="190993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User Interface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AC7717D-36B1-498C-9BDF-D96757525F7F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Text Box 2" descr="50%"/>
          <p:cNvSpPr txBox="1">
            <a:spLocks noChangeArrowheads="1"/>
          </p:cNvSpPr>
          <p:nvPr/>
        </p:nvSpPr>
        <p:spPr bwMode="auto">
          <a:xfrm>
            <a:off x="2133600" y="1752600"/>
            <a:ext cx="1143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Threshold</a:t>
            </a:r>
          </a:p>
        </p:txBody>
      </p:sp>
      <p:sp>
        <p:nvSpPr>
          <p:cNvPr id="32784" name="Text Box 3"/>
          <p:cNvSpPr txBox="1">
            <a:spLocks noChangeArrowheads="1"/>
          </p:cNvSpPr>
          <p:nvPr/>
        </p:nvSpPr>
        <p:spPr bwMode="auto">
          <a:xfrm>
            <a:off x="5334000" y="4648200"/>
            <a:ext cx="2133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Perform connected component analysis</a:t>
            </a:r>
          </a:p>
        </p:txBody>
      </p:sp>
      <p:sp>
        <p:nvSpPr>
          <p:cNvPr id="32785" name="Text Box 4"/>
          <p:cNvSpPr txBox="1">
            <a:spLocks noChangeArrowheads="1"/>
          </p:cNvSpPr>
          <p:nvPr/>
        </p:nvSpPr>
        <p:spPr bwMode="auto">
          <a:xfrm>
            <a:off x="6553200" y="3200400"/>
            <a:ext cx="12192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Perform clustering</a:t>
            </a:r>
          </a:p>
        </p:txBody>
      </p:sp>
      <p:sp>
        <p:nvSpPr>
          <p:cNvPr id="32786" name="Text Box 5"/>
          <p:cNvSpPr txBox="1">
            <a:spLocks noChangeArrowheads="1"/>
          </p:cNvSpPr>
          <p:nvPr/>
        </p:nvSpPr>
        <p:spPr bwMode="auto">
          <a:xfrm>
            <a:off x="5181600" y="1600200"/>
            <a:ext cx="16764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Approximate cluster centroids</a:t>
            </a: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2667000" y="4419600"/>
            <a:ext cx="990600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Compute region vectors</a:t>
            </a:r>
          </a:p>
        </p:txBody>
      </p:sp>
      <p:sp>
        <p:nvSpPr>
          <p:cNvPr id="32788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177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Original database</a:t>
            </a:r>
          </a:p>
        </p:txBody>
      </p:sp>
      <p:sp>
        <p:nvSpPr>
          <p:cNvPr id="32789" name="Title 1"/>
          <p:cNvSpPr>
            <a:spLocks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fMRI Feature Extraction</a:t>
            </a:r>
          </a:p>
        </p:txBody>
      </p:sp>
      <p:sp>
        <p:nvSpPr>
          <p:cNvPr id="32790" name="Line 42"/>
          <p:cNvSpPr>
            <a:spLocks noChangeShapeType="1"/>
          </p:cNvSpPr>
          <p:nvPr/>
        </p:nvSpPr>
        <p:spPr bwMode="auto">
          <a:xfrm>
            <a:off x="2209800" y="2209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Line 53"/>
          <p:cNvSpPr>
            <a:spLocks noChangeShapeType="1"/>
          </p:cNvSpPr>
          <p:nvPr/>
        </p:nvSpPr>
        <p:spPr bwMode="auto">
          <a:xfrm>
            <a:off x="5257800" y="22860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Text Box 55"/>
          <p:cNvSpPr txBox="1">
            <a:spLocks noChangeArrowheads="1"/>
          </p:cNvSpPr>
          <p:nvPr/>
        </p:nvSpPr>
        <p:spPr bwMode="auto">
          <a:xfrm>
            <a:off x="8458200" y="2438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k=3</a:t>
            </a:r>
          </a:p>
        </p:txBody>
      </p:sp>
      <p:sp>
        <p:nvSpPr>
          <p:cNvPr id="32793" name="Line 57"/>
          <p:cNvSpPr>
            <a:spLocks noChangeShapeType="1"/>
          </p:cNvSpPr>
          <p:nvPr/>
        </p:nvSpPr>
        <p:spPr bwMode="auto">
          <a:xfrm>
            <a:off x="7848600" y="3124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59"/>
          <p:cNvSpPr>
            <a:spLocks noChangeShapeType="1"/>
          </p:cNvSpPr>
          <p:nvPr/>
        </p:nvSpPr>
        <p:spPr bwMode="auto">
          <a:xfrm flipH="1">
            <a:off x="5334000" y="5257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770" name="Object 73"/>
          <p:cNvGraphicFramePr>
            <a:graphicFrameLocks noChangeAspect="1"/>
          </p:cNvGraphicFramePr>
          <p:nvPr/>
        </p:nvGraphicFramePr>
        <p:xfrm>
          <a:off x="228600" y="1066800"/>
          <a:ext cx="1212850" cy="1457325"/>
        </p:xfrm>
        <a:graphic>
          <a:graphicData uri="http://schemas.openxmlformats.org/presentationml/2006/ole">
            <p:oleObj spid="_x0000_s32770" name="Bitmap Image" r:id="rId3" imgW="3696216" imgH="4439270" progId="PBrush">
              <p:embed/>
            </p:oleObj>
          </a:graphicData>
        </a:graphic>
      </p:graphicFrame>
      <p:graphicFrame>
        <p:nvGraphicFramePr>
          <p:cNvPr id="32771" name="Object 74"/>
          <p:cNvGraphicFramePr>
            <a:graphicFrameLocks noChangeAspect="1"/>
          </p:cNvGraphicFramePr>
          <p:nvPr/>
        </p:nvGraphicFramePr>
        <p:xfrm>
          <a:off x="381000" y="1219200"/>
          <a:ext cx="1212850" cy="1457325"/>
        </p:xfrm>
        <a:graphic>
          <a:graphicData uri="http://schemas.openxmlformats.org/presentationml/2006/ole">
            <p:oleObj spid="_x0000_s32771" name="Bitmap Image" r:id="rId4" imgW="3696216" imgH="4439270" progId="PBrush">
              <p:embed/>
            </p:oleObj>
          </a:graphicData>
        </a:graphic>
      </p:graphicFrame>
      <p:graphicFrame>
        <p:nvGraphicFramePr>
          <p:cNvPr id="32772" name="Object 75"/>
          <p:cNvGraphicFramePr>
            <a:graphicFrameLocks noChangeAspect="1"/>
          </p:cNvGraphicFramePr>
          <p:nvPr/>
        </p:nvGraphicFramePr>
        <p:xfrm>
          <a:off x="533400" y="1371600"/>
          <a:ext cx="1212850" cy="1457325"/>
        </p:xfrm>
        <a:graphic>
          <a:graphicData uri="http://schemas.openxmlformats.org/presentationml/2006/ole">
            <p:oleObj spid="_x0000_s32772" name="Bitmap Image" r:id="rId5" imgW="3696216" imgH="4439270" progId="PBrush">
              <p:embed/>
            </p:oleObj>
          </a:graphicData>
        </a:graphic>
      </p:graphicFrame>
      <p:graphicFrame>
        <p:nvGraphicFramePr>
          <p:cNvPr id="32773" name="Object 76"/>
          <p:cNvGraphicFramePr>
            <a:graphicFrameLocks noChangeAspect="1"/>
          </p:cNvGraphicFramePr>
          <p:nvPr/>
        </p:nvGraphicFramePr>
        <p:xfrm>
          <a:off x="685800" y="1524000"/>
          <a:ext cx="1212850" cy="1457325"/>
        </p:xfrm>
        <a:graphic>
          <a:graphicData uri="http://schemas.openxmlformats.org/presentationml/2006/ole">
            <p:oleObj spid="_x0000_s32773" name="Bitmap Image" r:id="rId6" imgW="3696216" imgH="4439270" progId="PBrush">
              <p:embed/>
            </p:oleObj>
          </a:graphicData>
        </a:graphic>
      </p:graphicFrame>
      <p:graphicFrame>
        <p:nvGraphicFramePr>
          <p:cNvPr id="32774" name="Object 77"/>
          <p:cNvGraphicFramePr>
            <a:graphicFrameLocks noChangeAspect="1"/>
          </p:cNvGraphicFramePr>
          <p:nvPr/>
        </p:nvGraphicFramePr>
        <p:xfrm>
          <a:off x="838200" y="1676400"/>
          <a:ext cx="1212850" cy="1457325"/>
        </p:xfrm>
        <a:graphic>
          <a:graphicData uri="http://schemas.openxmlformats.org/presentationml/2006/ole">
            <p:oleObj spid="_x0000_s32774" name="Bitmap Image" r:id="rId7" imgW="3696216" imgH="4439270" progId="PBrush">
              <p:embed/>
            </p:oleObj>
          </a:graphicData>
        </a:graphic>
      </p:graphicFrame>
      <p:graphicFrame>
        <p:nvGraphicFramePr>
          <p:cNvPr id="32775" name="Object 78"/>
          <p:cNvGraphicFramePr>
            <a:graphicFrameLocks noChangeAspect="1"/>
          </p:cNvGraphicFramePr>
          <p:nvPr/>
        </p:nvGraphicFramePr>
        <p:xfrm>
          <a:off x="3276600" y="1219200"/>
          <a:ext cx="1201738" cy="1447800"/>
        </p:xfrm>
        <a:graphic>
          <a:graphicData uri="http://schemas.openxmlformats.org/presentationml/2006/ole">
            <p:oleObj spid="_x0000_s32775" name="Bitmap Image" r:id="rId8" imgW="3457143" imgH="4161905" progId="PBrush">
              <p:embed/>
            </p:oleObj>
          </a:graphicData>
        </a:graphic>
      </p:graphicFrame>
      <p:graphicFrame>
        <p:nvGraphicFramePr>
          <p:cNvPr id="32776" name="Object 79"/>
          <p:cNvGraphicFramePr>
            <a:graphicFrameLocks noChangeAspect="1"/>
          </p:cNvGraphicFramePr>
          <p:nvPr/>
        </p:nvGraphicFramePr>
        <p:xfrm>
          <a:off x="3429000" y="1371600"/>
          <a:ext cx="1201738" cy="1447800"/>
        </p:xfrm>
        <a:graphic>
          <a:graphicData uri="http://schemas.openxmlformats.org/presentationml/2006/ole">
            <p:oleObj spid="_x0000_s32776" name="Bitmap Image" r:id="rId9" imgW="3457143" imgH="4161905" progId="PBrush">
              <p:embed/>
            </p:oleObj>
          </a:graphicData>
        </a:graphic>
      </p:graphicFrame>
      <p:graphicFrame>
        <p:nvGraphicFramePr>
          <p:cNvPr id="32777" name="Object 80"/>
          <p:cNvGraphicFramePr>
            <a:graphicFrameLocks noChangeAspect="1"/>
          </p:cNvGraphicFramePr>
          <p:nvPr/>
        </p:nvGraphicFramePr>
        <p:xfrm>
          <a:off x="3581400" y="1524000"/>
          <a:ext cx="1201738" cy="1447800"/>
        </p:xfrm>
        <a:graphic>
          <a:graphicData uri="http://schemas.openxmlformats.org/presentationml/2006/ole">
            <p:oleObj spid="_x0000_s32777" name="Bitmap Image" r:id="rId10" imgW="3457143" imgH="4161905" progId="PBrush">
              <p:embed/>
            </p:oleObj>
          </a:graphicData>
        </a:graphic>
      </p:graphicFrame>
      <p:graphicFrame>
        <p:nvGraphicFramePr>
          <p:cNvPr id="32778" name="Object 81"/>
          <p:cNvGraphicFramePr>
            <a:graphicFrameLocks noChangeAspect="1"/>
          </p:cNvGraphicFramePr>
          <p:nvPr/>
        </p:nvGraphicFramePr>
        <p:xfrm>
          <a:off x="3733800" y="1676400"/>
          <a:ext cx="1201738" cy="1447800"/>
        </p:xfrm>
        <a:graphic>
          <a:graphicData uri="http://schemas.openxmlformats.org/presentationml/2006/ole">
            <p:oleObj spid="_x0000_s32778" name="Bitmap Image" r:id="rId11" imgW="3457143" imgH="4161905" progId="PBrush">
              <p:embed/>
            </p:oleObj>
          </a:graphicData>
        </a:graphic>
      </p:graphicFrame>
      <p:graphicFrame>
        <p:nvGraphicFramePr>
          <p:cNvPr id="32779" name="Object 82"/>
          <p:cNvGraphicFramePr>
            <a:graphicFrameLocks noChangeAspect="1"/>
          </p:cNvGraphicFramePr>
          <p:nvPr/>
        </p:nvGraphicFramePr>
        <p:xfrm>
          <a:off x="3886200" y="1828800"/>
          <a:ext cx="1201738" cy="1447800"/>
        </p:xfrm>
        <a:graphic>
          <a:graphicData uri="http://schemas.openxmlformats.org/presentationml/2006/ole">
            <p:oleObj spid="_x0000_s32779" name="Bitmap Image" r:id="rId12" imgW="3457143" imgH="4161905" progId="PBrush">
              <p:embed/>
            </p:oleObj>
          </a:graphicData>
        </a:graphic>
      </p:graphicFrame>
      <p:graphicFrame>
        <p:nvGraphicFramePr>
          <p:cNvPr id="32780" name="Object 83"/>
          <p:cNvGraphicFramePr>
            <a:graphicFrameLocks noChangeAspect="1"/>
          </p:cNvGraphicFramePr>
          <p:nvPr/>
        </p:nvGraphicFramePr>
        <p:xfrm>
          <a:off x="6858000" y="1143000"/>
          <a:ext cx="1455738" cy="1752600"/>
        </p:xfrm>
        <a:graphic>
          <a:graphicData uri="http://schemas.openxmlformats.org/presentationml/2006/ole">
            <p:oleObj spid="_x0000_s32780" name="Bitmap Image" r:id="rId13" imgW="3457143" imgH="4161905" progId="PBrush">
              <p:embed/>
            </p:oleObj>
          </a:graphicData>
        </a:graphic>
      </p:graphicFrame>
      <p:sp>
        <p:nvSpPr>
          <p:cNvPr id="32795" name="Text Box 85"/>
          <p:cNvSpPr txBox="1">
            <a:spLocks noChangeArrowheads="1"/>
          </p:cNvSpPr>
          <p:nvPr/>
        </p:nvSpPr>
        <p:spPr bwMode="auto">
          <a:xfrm>
            <a:off x="8458200" y="1752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k=2</a:t>
            </a:r>
          </a:p>
        </p:txBody>
      </p:sp>
      <p:sp>
        <p:nvSpPr>
          <p:cNvPr id="32796" name="Text Box 86"/>
          <p:cNvSpPr txBox="1">
            <a:spLocks noChangeArrowheads="1"/>
          </p:cNvSpPr>
          <p:nvPr/>
        </p:nvSpPr>
        <p:spPr bwMode="auto">
          <a:xfrm>
            <a:off x="8458200" y="114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k=1</a:t>
            </a:r>
          </a:p>
        </p:txBody>
      </p:sp>
      <p:sp>
        <p:nvSpPr>
          <p:cNvPr id="32797" name="Line 87"/>
          <p:cNvSpPr>
            <a:spLocks noChangeShapeType="1"/>
          </p:cNvSpPr>
          <p:nvPr/>
        </p:nvSpPr>
        <p:spPr bwMode="auto">
          <a:xfrm flipH="1">
            <a:off x="7543800" y="13716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88"/>
          <p:cNvSpPr>
            <a:spLocks noChangeShapeType="1"/>
          </p:cNvSpPr>
          <p:nvPr/>
        </p:nvSpPr>
        <p:spPr bwMode="auto">
          <a:xfrm flipH="1">
            <a:off x="8077200" y="1981200"/>
            <a:ext cx="457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89"/>
          <p:cNvSpPr>
            <a:spLocks noChangeShapeType="1"/>
          </p:cNvSpPr>
          <p:nvPr/>
        </p:nvSpPr>
        <p:spPr bwMode="auto">
          <a:xfrm flipH="1" flipV="1">
            <a:off x="7620000" y="2590800"/>
            <a:ext cx="914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781" name="Object 91"/>
          <p:cNvGraphicFramePr>
            <a:graphicFrameLocks noChangeAspect="1"/>
          </p:cNvGraphicFramePr>
          <p:nvPr/>
        </p:nvGraphicFramePr>
        <p:xfrm>
          <a:off x="7315200" y="4114800"/>
          <a:ext cx="1570038" cy="1876425"/>
        </p:xfrm>
        <a:graphic>
          <a:graphicData uri="http://schemas.openxmlformats.org/presentationml/2006/ole">
            <p:oleObj spid="_x0000_s32781" name="Bitmap Image" r:id="rId14" imgW="3648584" imgH="4361905" progId="PBrush">
              <p:embed/>
            </p:oleObj>
          </a:graphicData>
        </a:graphic>
      </p:graphicFrame>
      <p:graphicFrame>
        <p:nvGraphicFramePr>
          <p:cNvPr id="32782" name="Object 92"/>
          <p:cNvGraphicFramePr>
            <a:graphicFrameLocks noChangeAspect="1"/>
          </p:cNvGraphicFramePr>
          <p:nvPr/>
        </p:nvGraphicFramePr>
        <p:xfrm>
          <a:off x="3657600" y="4191000"/>
          <a:ext cx="1597025" cy="1905000"/>
        </p:xfrm>
        <a:graphic>
          <a:graphicData uri="http://schemas.openxmlformats.org/presentationml/2006/ole">
            <p:oleObj spid="_x0000_s32782" name="Bitmap Image" r:id="rId15" imgW="3019048" imgH="3600000" progId="PBrush">
              <p:embed/>
            </p:oleObj>
          </a:graphicData>
        </a:graphic>
      </p:graphicFrame>
      <p:sp>
        <p:nvSpPr>
          <p:cNvPr id="32800" name="TextBox 32"/>
          <p:cNvSpPr txBox="1">
            <a:spLocks noChangeArrowheads="1"/>
          </p:cNvSpPr>
          <p:nvPr/>
        </p:nvSpPr>
        <p:spPr bwMode="auto">
          <a:xfrm>
            <a:off x="228600" y="4419600"/>
            <a:ext cx="2362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Centroid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Avg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Activation Value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Var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Activation Value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Volume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Avg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Distance to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Centroid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Var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of those Distances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743200" y="53340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54120-EC35-4EAF-AD6C-B49AEABFCED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04800" y="914400"/>
          <a:ext cx="4038600" cy="2178050"/>
        </p:xfrm>
        <a:graphic>
          <a:graphicData uri="http://schemas.openxmlformats.org/presentationml/2006/ole">
            <p:oleObj spid="_x0000_s108546" name="Bitmap Image" r:id="rId3" imgW="6144483" imgH="3315163" progId="PBrush">
              <p:embed/>
            </p:oleObj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5486400" y="914400"/>
          <a:ext cx="3365500" cy="2185988"/>
        </p:xfrm>
        <a:graphic>
          <a:graphicData uri="http://schemas.openxmlformats.org/presentationml/2006/ole">
            <p:oleObj spid="_x0000_s108547" name="Bitmap Image" r:id="rId4" imgW="5028571" imgH="3266667" progId="PBrush">
              <p:embed/>
            </p:oleObj>
          </a:graphicData>
        </a:graphic>
      </p:graphicFrame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86200" y="19812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7620000" y="32766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038600" y="12954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Select time-segment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715000" y="3276600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Compute </a:t>
            </a:r>
            <a:r>
              <a:rPr lang="en-US" sz="1600" dirty="0" err="1" smtClean="0">
                <a:latin typeface="Calibri" pitchFamily="34" charset="0"/>
              </a:rPr>
              <a:t>voxel</a:t>
            </a:r>
            <a:r>
              <a:rPr lang="en-US" sz="1600" dirty="0" smtClean="0">
                <a:latin typeface="Calibri" pitchFamily="34" charset="0"/>
              </a:rPr>
              <a:t>-wise statistically significant difference between means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H="1">
            <a:off x="5105400" y="56388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181600" y="5181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Threshold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8556" name="Title 1"/>
          <p:cNvSpPr>
            <a:spLocks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ERP Feature Extraction</a:t>
            </a:r>
          </a:p>
        </p:txBody>
      </p:sp>
      <p:sp>
        <p:nvSpPr>
          <p:cNvPr id="108557" name="Text Box 6"/>
          <p:cNvSpPr txBox="1">
            <a:spLocks noChangeArrowheads="1"/>
          </p:cNvSpPr>
          <p:nvPr/>
        </p:nvSpPr>
        <p:spPr bwMode="auto">
          <a:xfrm>
            <a:off x="2057400" y="4953000"/>
            <a:ext cx="990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Compute </a:t>
            </a:r>
            <a:r>
              <a:rPr lang="en-US" sz="1600" dirty="0" smtClean="0">
                <a:latin typeface="Calibri" pitchFamily="34" charset="0"/>
              </a:rPr>
              <a:t>feature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133600" y="5638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572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572000"/>
            <a:ext cx="17648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" y="5181600"/>
            <a:ext cx="16002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(X,Y,Z) positions of retained </a:t>
            </a:r>
            <a:r>
              <a:rPr lang="en-US" dirty="0" err="1" smtClean="0">
                <a:latin typeface="Calibri" pitchFamily="34" charset="0"/>
              </a:rPr>
              <a:t>voxels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FAF9-C368-4E26-AEB6-EFD9133E1E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971800"/>
            <a:ext cx="3762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Signals at each point incorporate</a:t>
            </a:r>
          </a:p>
          <a:p>
            <a:r>
              <a:rPr lang="en-US" sz="1600" dirty="0" smtClean="0">
                <a:latin typeface="+mj-lt"/>
              </a:rPr>
              <a:t>information from that </a:t>
            </a:r>
            <a:r>
              <a:rPr lang="en-US" sz="1600" dirty="0" err="1" smtClean="0">
                <a:latin typeface="+mj-lt"/>
              </a:rPr>
              <a:t>voxel</a:t>
            </a:r>
            <a:r>
              <a:rPr lang="en-US" sz="1600" dirty="0" smtClean="0">
                <a:latin typeface="+mj-lt"/>
              </a:rPr>
              <a:t> and neighbors.</a:t>
            </a:r>
            <a:endParaRPr lang="en-US" sz="1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886200"/>
            <a:ext cx="398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The retained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voxels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have significant activation</a:t>
            </a:r>
          </a:p>
          <a:p>
            <a:r>
              <a:rPr lang="en-US" sz="1600" dirty="0" smtClean="0">
                <a:latin typeface="+mj-lt"/>
              </a:rPr>
              <a:t>meaning activities A and B are very different.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9394" name="TextBox 12"/>
          <p:cNvSpPr txBox="1">
            <a:spLocks noChangeArrowheads="1"/>
          </p:cNvSpPr>
          <p:nvPr/>
        </p:nvSpPr>
        <p:spPr bwMode="auto">
          <a:xfrm>
            <a:off x="228600" y="1066800"/>
            <a:ext cx="8534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</a:p>
          <a:p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Similarity Metric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Summed Minimum Distance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Similarity Score for Combined 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-ERP Images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User </a:t>
            </a:r>
            <a:r>
              <a:rPr lang="en-US" sz="3200" dirty="0" smtClean="0">
                <a:latin typeface="Calibri" pitchFamily="34" charset="0"/>
              </a:rPr>
              <a:t>Interface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5939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A615C35-FEFA-416B-9542-0F7B931BC151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n-US" smtClean="0"/>
              <a:t>Functional Brain Imaging</a:t>
            </a:r>
          </a:p>
        </p:txBody>
      </p:sp>
      <p:sp>
        <p:nvSpPr>
          <p:cNvPr id="15362" name="Text Box 90"/>
          <p:cNvSpPr txBox="1">
            <a:spLocks noChangeArrowheads="1"/>
          </p:cNvSpPr>
          <p:nvPr/>
        </p:nvSpPr>
        <p:spPr bwMode="auto">
          <a:xfrm>
            <a:off x="304800" y="2286000"/>
            <a:ext cx="853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Study how the brain works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Imaging while subject performs a task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Image represents some aspect of the brain e.g.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fMRI</a:t>
            </a:r>
            <a:r>
              <a:rPr lang="en-US" sz="3200">
                <a:latin typeface="Calibri" pitchFamily="34" charset="0"/>
              </a:rPr>
              <a:t>: brain blood oxygen level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200" b="1">
                <a:solidFill>
                  <a:srgbClr val="190993"/>
                </a:solidFill>
                <a:latin typeface="Calibri" pitchFamily="34" charset="0"/>
              </a:rPr>
              <a:t>ERP</a:t>
            </a:r>
            <a:r>
              <a:rPr lang="en-US" sz="3200">
                <a:latin typeface="Calibri" pitchFamily="34" charset="0"/>
              </a:rPr>
              <a:t>: scalp electric activity</a:t>
            </a: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371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371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54120-EC35-4EAF-AD6C-B49AEABFCE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 smtClean="0"/>
              <a:t>Summed Minimum Distance (SMD) for fMRI and ERP Images</a:t>
            </a:r>
          </a:p>
        </p:txBody>
      </p:sp>
      <p:sp>
        <p:nvSpPr>
          <p:cNvPr id="33797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2BF6759-E6D8-4C45-BEE0-5B7C9A1E4E2D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447800" y="1371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Subject Q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943600" y="1295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Subject T</a:t>
            </a:r>
          </a:p>
        </p:txBody>
      </p:sp>
      <p:graphicFrame>
        <p:nvGraphicFramePr>
          <p:cNvPr id="33794" name="Object 47"/>
          <p:cNvGraphicFramePr>
            <a:graphicFrameLocks noChangeAspect="1"/>
          </p:cNvGraphicFramePr>
          <p:nvPr/>
        </p:nvGraphicFramePr>
        <p:xfrm>
          <a:off x="1371600" y="2057400"/>
          <a:ext cx="2120900" cy="2362200"/>
        </p:xfrm>
        <a:graphic>
          <a:graphicData uri="http://schemas.openxmlformats.org/presentationml/2006/ole">
            <p:oleObj spid="_x0000_s33794" name="Bitmap Image" r:id="rId3" imgW="2666667" imgH="3000000" progId="PBrush">
              <p:embed/>
            </p:oleObj>
          </a:graphicData>
        </a:graphic>
      </p:graphicFrame>
      <p:graphicFrame>
        <p:nvGraphicFramePr>
          <p:cNvPr id="33795" name="Object 48"/>
          <p:cNvGraphicFramePr>
            <a:graphicFrameLocks noChangeAspect="1"/>
          </p:cNvGraphicFramePr>
          <p:nvPr/>
        </p:nvGraphicFramePr>
        <p:xfrm>
          <a:off x="5943600" y="1981200"/>
          <a:ext cx="2119313" cy="2362200"/>
        </p:xfrm>
        <a:graphic>
          <a:graphicData uri="http://schemas.openxmlformats.org/presentationml/2006/ole">
            <p:oleObj spid="_x0000_s33795" name="Bitmap Image" r:id="rId4" imgW="2610214" imgH="3048426" progId="PBrush">
              <p:embed/>
            </p:oleObj>
          </a:graphicData>
        </a:graphic>
      </p:graphicFrame>
      <p:sp>
        <p:nvSpPr>
          <p:cNvPr id="33800" name="Oval 50"/>
          <p:cNvSpPr>
            <a:spLocks noChangeArrowheads="1"/>
          </p:cNvSpPr>
          <p:nvPr/>
        </p:nvSpPr>
        <p:spPr bwMode="auto">
          <a:xfrm>
            <a:off x="1600200" y="2971800"/>
            <a:ext cx="3048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1" name="Oval 51"/>
          <p:cNvSpPr>
            <a:spLocks noChangeArrowheads="1"/>
          </p:cNvSpPr>
          <p:nvPr/>
        </p:nvSpPr>
        <p:spPr bwMode="auto">
          <a:xfrm>
            <a:off x="2209800" y="3352800"/>
            <a:ext cx="2286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2" name="Oval 52"/>
          <p:cNvSpPr>
            <a:spLocks noChangeArrowheads="1"/>
          </p:cNvSpPr>
          <p:nvPr/>
        </p:nvSpPr>
        <p:spPr bwMode="auto">
          <a:xfrm>
            <a:off x="2743200" y="2819400"/>
            <a:ext cx="3048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3" name="Oval 53"/>
          <p:cNvSpPr>
            <a:spLocks noChangeArrowheads="1"/>
          </p:cNvSpPr>
          <p:nvPr/>
        </p:nvSpPr>
        <p:spPr bwMode="auto">
          <a:xfrm>
            <a:off x="7000875" y="3810000"/>
            <a:ext cx="457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4" name="Oval 54"/>
          <p:cNvSpPr>
            <a:spLocks noChangeArrowheads="1"/>
          </p:cNvSpPr>
          <p:nvPr/>
        </p:nvSpPr>
        <p:spPr bwMode="auto">
          <a:xfrm>
            <a:off x="7543800" y="2819400"/>
            <a:ext cx="2286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5" name="Oval 55"/>
          <p:cNvSpPr>
            <a:spLocks noChangeArrowheads="1"/>
          </p:cNvSpPr>
          <p:nvPr/>
        </p:nvSpPr>
        <p:spPr bwMode="auto">
          <a:xfrm>
            <a:off x="6858000" y="3200400"/>
            <a:ext cx="3048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06" name="Oval 56"/>
          <p:cNvSpPr>
            <a:spLocks noChangeArrowheads="1"/>
          </p:cNvSpPr>
          <p:nvPr/>
        </p:nvSpPr>
        <p:spPr bwMode="auto">
          <a:xfrm>
            <a:off x="6248400" y="2819400"/>
            <a:ext cx="3048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807" name="AutoShape 57"/>
          <p:cNvCxnSpPr>
            <a:cxnSpLocks noChangeShapeType="1"/>
            <a:stCxn id="33802" idx="7"/>
            <a:endCxn id="33804" idx="1"/>
          </p:cNvCxnSpPr>
          <p:nvPr/>
        </p:nvCxnSpPr>
        <p:spPr bwMode="auto">
          <a:xfrm rot="5400000" flipH="1" flipV="1">
            <a:off x="5273675" y="593725"/>
            <a:ext cx="33338" cy="4573588"/>
          </a:xfrm>
          <a:prstGeom prst="curvedConnector3">
            <a:avLst>
              <a:gd name="adj1" fmla="val 2168037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33808" name="AutoShape 58"/>
          <p:cNvCxnSpPr>
            <a:cxnSpLocks noChangeShapeType="1"/>
            <a:stCxn id="33801" idx="6"/>
            <a:endCxn id="33805" idx="2"/>
          </p:cNvCxnSpPr>
          <p:nvPr/>
        </p:nvCxnSpPr>
        <p:spPr bwMode="auto">
          <a:xfrm flipV="1">
            <a:off x="2438400" y="3429000"/>
            <a:ext cx="4419600" cy="76200"/>
          </a:xfrm>
          <a:prstGeom prst="curvedConnector3">
            <a:avLst>
              <a:gd name="adj1" fmla="val 47699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</p:cxnSp>
      <p:cxnSp>
        <p:nvCxnSpPr>
          <p:cNvPr id="33809" name="AutoShape 59"/>
          <p:cNvCxnSpPr>
            <a:cxnSpLocks noChangeShapeType="1"/>
            <a:stCxn id="33800" idx="7"/>
            <a:endCxn id="33806" idx="1"/>
          </p:cNvCxnSpPr>
          <p:nvPr/>
        </p:nvCxnSpPr>
        <p:spPr bwMode="auto">
          <a:xfrm rot="5400000" flipH="1" flipV="1">
            <a:off x="4000500" y="735013"/>
            <a:ext cx="152400" cy="4432300"/>
          </a:xfrm>
          <a:prstGeom prst="curvedConnector3">
            <a:avLst>
              <a:gd name="adj1" fmla="val 611611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</p:cxnSp>
      <p:pic>
        <p:nvPicPr>
          <p:cNvPr id="33810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0"/>
            <a:ext cx="2743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90800" y="4648200"/>
            <a:ext cx="12192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Q2T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5638800"/>
            <a:ext cx="6096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SMD = (Q2T+T2Q) / 2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4495800"/>
            <a:ext cx="1197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Euclidean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between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vectors*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6248400" y="4800600"/>
            <a:ext cx="914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6324600"/>
            <a:ext cx="492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 also used normalized Euclidean distance.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Sample SMD Scores</a:t>
            </a:r>
          </a:p>
        </p:txBody>
      </p:sp>
      <p:sp>
        <p:nvSpPr>
          <p:cNvPr id="6246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7722C62-20A6-4CA7-9DEB-6656F3AD76EA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2579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4800600" y="1371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SMD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696200" cy="1676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n-lt"/>
              </a:rPr>
              <a:t>Similarity Score for Combined fMRI-ERP Images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152400" y="31242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SIM(i,j) = </a:t>
            </a:r>
            <a:r>
              <a:rPr lang="el-GR" sz="4000">
                <a:latin typeface="Calibri" pitchFamily="34" charset="0"/>
              </a:rPr>
              <a:t>α</a:t>
            </a:r>
            <a:r>
              <a:rPr lang="en-US" sz="4000">
                <a:latin typeface="Calibri" pitchFamily="34" charset="0"/>
              </a:rPr>
              <a:t>SMD</a:t>
            </a:r>
            <a:r>
              <a:rPr lang="en-US" sz="4000" baseline="-25000">
                <a:latin typeface="Calibri" pitchFamily="34" charset="0"/>
              </a:rPr>
              <a:t>fMRI</a:t>
            </a:r>
            <a:r>
              <a:rPr lang="en-US" sz="4000">
                <a:latin typeface="Calibri" pitchFamily="34" charset="0"/>
              </a:rPr>
              <a:t>(i,j) + (1-</a:t>
            </a:r>
            <a:r>
              <a:rPr lang="el-GR" sz="4000">
                <a:latin typeface="Calibri" pitchFamily="34" charset="0"/>
              </a:rPr>
              <a:t>α</a:t>
            </a:r>
            <a:r>
              <a:rPr lang="en-US" sz="4000">
                <a:latin typeface="Calibri" pitchFamily="34" charset="0"/>
              </a:rPr>
              <a:t>)SMD</a:t>
            </a:r>
            <a:r>
              <a:rPr lang="en-US" sz="4000" baseline="-25000">
                <a:latin typeface="Calibri" pitchFamily="34" charset="0"/>
              </a:rPr>
              <a:t>ERP</a:t>
            </a:r>
            <a:r>
              <a:rPr lang="en-US" sz="4000">
                <a:latin typeface="Calibri" pitchFamily="34" charset="0"/>
              </a:rPr>
              <a:t>(i,j)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77826" name="TextBox 12"/>
          <p:cNvSpPr txBox="1">
            <a:spLocks noChangeArrowheads="1"/>
          </p:cNvSpPr>
          <p:nvPr/>
        </p:nvSpPr>
        <p:spPr bwMode="auto">
          <a:xfrm>
            <a:off x="304800" y="1524000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 User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Interface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Retrieval Performance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Simulate </a:t>
            </a:r>
            <a:r>
              <a:rPr lang="en-US" sz="3200" dirty="0">
                <a:latin typeface="Calibri" pitchFamily="34" charset="0"/>
              </a:rPr>
              <a:t>Human Expert</a:t>
            </a:r>
          </a:p>
        </p:txBody>
      </p:sp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0B2305-8375-4621-879E-A79DF4FCC3A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hooseBr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5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itle 1"/>
          <p:cNvSpPr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GUI: Front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GUI: Retrievals with SMD Scores</a:t>
            </a:r>
          </a:p>
        </p:txBody>
      </p:sp>
      <p:sp>
        <p:nvSpPr>
          <p:cNvPr id="8397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78B996-4A06-4C35-A2E9-7B041D290E0C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39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2579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4800600" y="1371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SMD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43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001000" y="1143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53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GUI: Query-Target Activations (fMRI)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1828800"/>
            <a:ext cx="916622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3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GUI: Query-Target Activations (ERP)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4514" name="TextBox 12"/>
          <p:cNvSpPr txBox="1">
            <a:spLocks noChangeArrowheads="1"/>
          </p:cNvSpPr>
          <p:nvPr/>
        </p:nvSpPr>
        <p:spPr bwMode="auto">
          <a:xfrm>
            <a:off x="304800" y="609600"/>
            <a:ext cx="8610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User Interface</a:t>
            </a:r>
            <a:endParaRPr lang="en-US" sz="3200" dirty="0">
              <a:latin typeface="Calibri" pitchFamily="34" charset="0"/>
            </a:endParaRPr>
          </a:p>
          <a:p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Retrieval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Data Sets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Retrieval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ERP Retrieval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Combined </a:t>
            </a:r>
            <a:r>
              <a:rPr lang="en-US" sz="3200" b="1" dirty="0" err="1">
                <a:solidFill>
                  <a:srgbClr val="002060"/>
                </a:solidFill>
                <a:latin typeface="Calibri" pitchFamily="34" charset="0"/>
              </a:rPr>
              <a:t>fMRI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-ERP Retrieval Performance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645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DA404F1-3CBA-4B15-A40F-693585E75AD9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28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Sets for fMRI Retrievals </a:t>
            </a:r>
          </a:p>
        </p:txBody>
      </p:sp>
      <p:sp>
        <p:nvSpPr>
          <p:cNvPr id="65538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ADA8B0D-9581-4EAB-97A6-C6279C45AA60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29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4038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4724400" y="25146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Central-Cross -- 24 subjects (Face Recognition)</a:t>
            </a:r>
          </a:p>
        </p:txBody>
      </p:sp>
      <p:sp>
        <p:nvSpPr>
          <p:cNvPr id="65542" name="Text Box 11"/>
          <p:cNvSpPr txBox="1">
            <a:spLocks noChangeArrowheads="1"/>
          </p:cNvSpPr>
          <p:nvPr/>
        </p:nvSpPr>
        <p:spPr bwMode="auto">
          <a:xfrm>
            <a:off x="4876800" y="5257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AOD -- 15 subjects                (Sound Recognition)</a:t>
            </a:r>
          </a:p>
        </p:txBody>
      </p:sp>
      <p:sp>
        <p:nvSpPr>
          <p:cNvPr id="65543" name="Text Box 12"/>
          <p:cNvSpPr txBox="1">
            <a:spLocks noChangeArrowheads="1"/>
          </p:cNvSpPr>
          <p:nvPr/>
        </p:nvSpPr>
        <p:spPr bwMode="auto">
          <a:xfrm>
            <a:off x="914400" y="53340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SB -- 15 subjects (Memorization)</a:t>
            </a:r>
          </a:p>
        </p:txBody>
      </p:sp>
      <p:sp>
        <p:nvSpPr>
          <p:cNvPr id="65544" name="Text Box 13"/>
          <p:cNvSpPr txBox="1">
            <a:spLocks noChangeArrowheads="1"/>
          </p:cNvSpPr>
          <p:nvPr/>
        </p:nvSpPr>
        <p:spPr bwMode="auto">
          <a:xfrm>
            <a:off x="381000" y="25146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Checkerboard -- 12 subjects (Face Recognition)</a:t>
            </a:r>
          </a:p>
        </p:txBody>
      </p:sp>
      <p:sp>
        <p:nvSpPr>
          <p:cNvPr id="65545" name="Line 14"/>
          <p:cNvSpPr>
            <a:spLocks noChangeShapeType="1"/>
          </p:cNvSpPr>
          <p:nvPr/>
        </p:nvSpPr>
        <p:spPr bwMode="auto">
          <a:xfrm>
            <a:off x="4572000" y="990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Line 15"/>
          <p:cNvSpPr>
            <a:spLocks noChangeShapeType="1"/>
          </p:cNvSpPr>
          <p:nvPr/>
        </p:nvSpPr>
        <p:spPr bwMode="auto">
          <a:xfrm>
            <a:off x="381000" y="3505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Text Box 25"/>
          <p:cNvSpPr txBox="1">
            <a:spLocks noChangeArrowheads="1"/>
          </p:cNvSpPr>
          <p:nvPr/>
        </p:nvSpPr>
        <p:spPr bwMode="auto">
          <a:xfrm>
            <a:off x="3048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d</a:t>
            </a:r>
          </a:p>
        </p:txBody>
      </p:sp>
      <p:sp>
        <p:nvSpPr>
          <p:cNvPr id="65548" name="Text Box 26"/>
          <p:cNvSpPr txBox="1">
            <a:spLocks noChangeArrowheads="1"/>
          </p:cNvSpPr>
          <p:nvPr/>
        </p:nvSpPr>
        <p:spPr bwMode="auto">
          <a:xfrm>
            <a:off x="8382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g</a:t>
            </a:r>
          </a:p>
        </p:txBody>
      </p:sp>
      <p:sp>
        <p:nvSpPr>
          <p:cNvPr id="65549" name="Text Box 27"/>
          <p:cNvSpPr txBox="1">
            <a:spLocks noChangeArrowheads="1"/>
          </p:cNvSpPr>
          <p:nvPr/>
        </p:nvSpPr>
        <p:spPr bwMode="auto">
          <a:xfrm>
            <a:off x="13716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f</a:t>
            </a:r>
          </a:p>
        </p:txBody>
      </p:sp>
      <p:sp>
        <p:nvSpPr>
          <p:cNvPr id="65550" name="Text Box 28"/>
          <p:cNvSpPr txBox="1">
            <a:spLocks noChangeArrowheads="1"/>
          </p:cNvSpPr>
          <p:nvPr/>
        </p:nvSpPr>
        <p:spPr bwMode="auto">
          <a:xfrm>
            <a:off x="2819400" y="42672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p</a:t>
            </a:r>
          </a:p>
        </p:txBody>
      </p:sp>
      <p:sp>
        <p:nvSpPr>
          <p:cNvPr id="65551" name="Text Box 29"/>
          <p:cNvSpPr txBox="1">
            <a:spLocks noChangeArrowheads="1"/>
          </p:cNvSpPr>
          <p:nvPr/>
        </p:nvSpPr>
        <p:spPr bwMode="auto">
          <a:xfrm>
            <a:off x="3352800" y="4267200"/>
            <a:ext cx="457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g</a:t>
            </a:r>
          </a:p>
        </p:txBody>
      </p:sp>
      <p:sp>
        <p:nvSpPr>
          <p:cNvPr id="65552" name="Text Box 30"/>
          <p:cNvSpPr txBox="1">
            <a:spLocks noChangeArrowheads="1"/>
          </p:cNvSpPr>
          <p:nvPr/>
        </p:nvSpPr>
        <p:spPr bwMode="auto">
          <a:xfrm>
            <a:off x="3886200" y="42672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n</a:t>
            </a:r>
          </a:p>
        </p:txBody>
      </p:sp>
      <p:sp>
        <p:nvSpPr>
          <p:cNvPr id="104485" name="Sound"/>
          <p:cNvSpPr>
            <a:spLocks noEditPoints="1" noChangeArrowheads="1"/>
          </p:cNvSpPr>
          <p:nvPr/>
        </p:nvSpPr>
        <p:spPr bwMode="auto">
          <a:xfrm>
            <a:off x="57150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6" name="Sound"/>
          <p:cNvSpPr>
            <a:spLocks noEditPoints="1" noChangeArrowheads="1"/>
          </p:cNvSpPr>
          <p:nvPr/>
        </p:nvSpPr>
        <p:spPr bwMode="auto">
          <a:xfrm>
            <a:off x="64008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7" name="Sound"/>
          <p:cNvSpPr>
            <a:spLocks noEditPoints="1" noChangeArrowheads="1"/>
          </p:cNvSpPr>
          <p:nvPr/>
        </p:nvSpPr>
        <p:spPr bwMode="auto">
          <a:xfrm>
            <a:off x="70866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8" name="Sound"/>
          <p:cNvSpPr>
            <a:spLocks noEditPoints="1" noChangeArrowheads="1"/>
          </p:cNvSpPr>
          <p:nvPr/>
        </p:nvSpPr>
        <p:spPr bwMode="auto">
          <a:xfrm>
            <a:off x="50292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4489" name="Sound"/>
          <p:cNvSpPr>
            <a:spLocks noEditPoints="1" noChangeArrowheads="1"/>
          </p:cNvSpPr>
          <p:nvPr/>
        </p:nvSpPr>
        <p:spPr bwMode="auto">
          <a:xfrm>
            <a:off x="7772400" y="4267200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741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C8C3B4A-7D3B-4C45-A505-69384755A6F7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04800" y="16002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Given a database of functional brain images from various subjects, cognitive tasks, and image modality.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Database users need to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retrieve similar images  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A system that can automatically perform this retrieval will reduce amount of time and effort users spend during this task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Set for ERP Retrievals </a:t>
            </a:r>
          </a:p>
        </p:txBody>
      </p:sp>
      <p:sp>
        <p:nvSpPr>
          <p:cNvPr id="6656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FDEA86-B41E-4DAF-A131-89B99D5C3A29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30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Line 14"/>
          <p:cNvSpPr>
            <a:spLocks noChangeShapeType="1"/>
          </p:cNvSpPr>
          <p:nvPr/>
        </p:nvSpPr>
        <p:spPr bwMode="auto">
          <a:xfrm>
            <a:off x="4572000" y="990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TextBox 23"/>
          <p:cNvSpPr txBox="1">
            <a:spLocks noChangeArrowheads="1"/>
          </p:cNvSpPr>
          <p:nvPr/>
        </p:nvSpPr>
        <p:spPr bwMode="auto">
          <a:xfrm>
            <a:off x="304800" y="37338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View Human Faces </a:t>
            </a:r>
          </a:p>
          <a:p>
            <a:r>
              <a:rPr lang="en-US" sz="3200">
                <a:latin typeface="Calibri" pitchFamily="34" charset="0"/>
              </a:rPr>
              <a:t>(Face Up) </a:t>
            </a:r>
          </a:p>
          <a:p>
            <a:r>
              <a:rPr lang="en-US" sz="3200">
                <a:latin typeface="Calibri" pitchFamily="34" charset="0"/>
              </a:rPr>
              <a:t>-- 15 subjects</a:t>
            </a:r>
          </a:p>
        </p:txBody>
      </p:sp>
      <p:sp>
        <p:nvSpPr>
          <p:cNvPr id="66565" name="TextBox 24"/>
          <p:cNvSpPr txBox="1">
            <a:spLocks noChangeArrowheads="1"/>
          </p:cNvSpPr>
          <p:nvPr/>
        </p:nvSpPr>
        <p:spPr bwMode="auto">
          <a:xfrm>
            <a:off x="5029200" y="3733800"/>
            <a:ext cx="350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View Houses </a:t>
            </a:r>
          </a:p>
          <a:p>
            <a:r>
              <a:rPr lang="en-US" sz="3200">
                <a:latin typeface="Calibri" pitchFamily="34" charset="0"/>
              </a:rPr>
              <a:t> (House Up)</a:t>
            </a:r>
          </a:p>
          <a:p>
            <a:r>
              <a:rPr lang="en-US" sz="3200">
                <a:latin typeface="Calibri" pitchFamily="34" charset="0"/>
              </a:rPr>
              <a:t> -- 15 subjects</a:t>
            </a:r>
          </a:p>
        </p:txBody>
      </p:sp>
      <p:pic>
        <p:nvPicPr>
          <p:cNvPr id="66566" name="Picture 1" descr="C:\Users\Rosalia Tungaraza\AppData\Local\Microsoft\Windows\Temporary Internet Files\Content.IE5\UUTP2BPY\MPj04328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" descr="C:\Users\Rosalia Tungaraza\AppData\Local\Microsoft\Windows\Temporary Internet Files\Content.IE5\6HB8D9TR\MPj04364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116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3" descr="C:\Users\Rosalia Tungaraza\AppData\Local\Microsoft\Windows\Temporary Internet Files\Content.IE5\2L4EGII1\MPj043282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4" descr="C:\Users\Rosalia Tungaraza\AppData\Local\Microsoft\Windows\Temporary Internet Files\Content.IE5\H7RVNLC0\MCj04417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2590800" y="2133600"/>
            <a:ext cx="60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…</a:t>
            </a:r>
          </a:p>
        </p:txBody>
      </p:sp>
      <p:sp>
        <p:nvSpPr>
          <p:cNvPr id="66571" name="TextBox 11"/>
          <p:cNvSpPr txBox="1">
            <a:spLocks noChangeArrowheads="1"/>
          </p:cNvSpPr>
          <p:nvPr/>
        </p:nvSpPr>
        <p:spPr bwMode="auto">
          <a:xfrm>
            <a:off x="7162800" y="2133600"/>
            <a:ext cx="60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…</a:t>
            </a:r>
          </a:p>
        </p:txBody>
      </p:sp>
      <p:pic>
        <p:nvPicPr>
          <p:cNvPr id="66572" name="Picture 7" descr="C:\Users\Rosalia Tungaraza\AppData\Local\Microsoft\Windows\Temporary Internet Files\Content.IE5\2L4EGII1\MPj0438716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0574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6" descr="C:\Users\Rosalia Tungaraza\AppData\Local\Microsoft\Windows\Temporary Internet Files\Content.IE5\2L4EGII1\MPj0430538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1981200"/>
            <a:ext cx="116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smtClean="0"/>
              <a:t>Data Set for Combined fMRI-ERP Retrievals </a:t>
            </a:r>
          </a:p>
        </p:txBody>
      </p:sp>
      <p:sp>
        <p:nvSpPr>
          <p:cNvPr id="6758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B64965-7792-4434-B9CD-5862F921720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31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7" name="TextBox 23"/>
          <p:cNvSpPr txBox="1">
            <a:spLocks noChangeArrowheads="1"/>
          </p:cNvSpPr>
          <p:nvPr/>
        </p:nvSpPr>
        <p:spPr bwMode="auto">
          <a:xfrm>
            <a:off x="685800" y="1905000"/>
            <a:ext cx="792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ERP: same data set as used in ERP retrieval 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fMRI</a:t>
            </a:r>
            <a:r>
              <a:rPr lang="en-US" sz="3200" dirty="0">
                <a:latin typeface="Calibri" pitchFamily="34" charset="0"/>
              </a:rPr>
              <a:t>: </a:t>
            </a:r>
          </a:p>
          <a:p>
            <a:pPr lvl="1"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 Task: Face recognition using a house up </a:t>
            </a:r>
            <a:r>
              <a:rPr lang="en-US" sz="3200" dirty="0" smtClean="0">
                <a:latin typeface="Calibri" pitchFamily="34" charset="0"/>
              </a:rPr>
              <a:t>background</a:t>
            </a:r>
            <a:endParaRPr lang="en-US" sz="3200" dirty="0">
              <a:latin typeface="Calibri" pitchFamily="34" charset="0"/>
            </a:endParaRPr>
          </a:p>
          <a:p>
            <a:pPr lvl="1"/>
            <a:endParaRPr lang="en-US" sz="32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 Same subjects and images as data set for ERP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fMRI Retrieval Performance</a:t>
            </a:r>
          </a:p>
        </p:txBody>
      </p:sp>
      <p:sp>
        <p:nvSpPr>
          <p:cNvPr id="6861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BA5439D-B44A-4978-A895-65E3091BACB2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32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6248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 dirty="0">
                <a:latin typeface="Calibri" pitchFamily="34" charset="0"/>
              </a:rPr>
              <a:t> RFX </a:t>
            </a:r>
            <a:r>
              <a:rPr lang="en-US" sz="3200" dirty="0" smtClean="0">
                <a:latin typeface="Calibri" pitchFamily="34" charset="0"/>
              </a:rPr>
              <a:t>Retrievals  </a:t>
            </a: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 dirty="0">
                <a:latin typeface="Calibri" pitchFamily="34" charset="0"/>
              </a:rPr>
              <a:t> Individual Brain Retrieval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 dirty="0">
                <a:latin typeface="Calibri" pitchFamily="34" charset="0"/>
              </a:rPr>
              <a:t> Testing Group Homogeneity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200" dirty="0">
                <a:latin typeface="Calibri" pitchFamily="34" charset="0"/>
              </a:rPr>
              <a:t> Feature Selection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676400"/>
            <a:ext cx="49920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Random effects models are very conservative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average activation models from a group, which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contain only activated </a:t>
            </a:r>
            <a:r>
              <a:rPr lang="en-US" sz="1600" dirty="0" err="1" smtClean="0">
                <a:solidFill>
                  <a:srgbClr val="FF0000"/>
                </a:solidFill>
              </a:rPr>
              <a:t>voxels</a:t>
            </a:r>
            <a:r>
              <a:rPr lang="en-US" sz="1600" dirty="0" smtClean="0">
                <a:solidFill>
                  <a:srgbClr val="FF0000"/>
                </a:solidFill>
              </a:rPr>
              <a:t> present in all members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fMRI Retrieval Score</a:t>
            </a:r>
          </a:p>
        </p:txBody>
      </p:sp>
      <p:sp>
        <p:nvSpPr>
          <p:cNvPr id="69634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85BD602-127F-4000-B74C-48CD0F8BD49B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33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0772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Perfect score :		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Retrieval Score = 0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Random score: 		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Retrieval Score ~ 0.5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Worst score:		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Retrieval Score = 1</a:t>
            </a:r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95425"/>
            <a:ext cx="77866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1F96F-D64E-4A63-AA90-655B49E182B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608051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Let N = 100 and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rel</a:t>
            </a:r>
            <a:r>
              <a:rPr lang="en-US" sz="2400" dirty="0" smtClean="0"/>
              <a:t> = 3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Sample Case1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3</a:t>
            </a:r>
          </a:p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1 + 2 + 3 – 6 = 0/300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Sample Case 2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3,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2, 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1</a:t>
            </a:r>
          </a:p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3 + 2 + 1 – 6 = 0/300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Sample Case 3: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10,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20, 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30</a:t>
            </a:r>
          </a:p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10 + 20 + 30 – 6 = 54/300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7866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mtClean="0"/>
              <a:t>fMRI Individual Brain Retrievals</a:t>
            </a:r>
          </a:p>
        </p:txBody>
      </p:sp>
      <p:sp>
        <p:nvSpPr>
          <p:cNvPr id="70658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EED40D-2223-484E-A61C-0E6251ADD135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35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Use individual brain as query</a:t>
            </a:r>
          </a:p>
        </p:txBody>
      </p:sp>
      <p:graphicFrame>
        <p:nvGraphicFramePr>
          <p:cNvPr id="56429" name="Group 109"/>
          <p:cNvGraphicFramePr>
            <a:graphicFrameLocks noGrp="1"/>
          </p:cNvGraphicFramePr>
          <p:nvPr/>
        </p:nvGraphicFramePr>
        <p:xfrm>
          <a:off x="685800" y="2743200"/>
          <a:ext cx="7543800" cy="3167063"/>
        </p:xfrm>
        <a:graphic>
          <a:graphicData uri="http://schemas.openxmlformats.org/drawingml/2006/table">
            <a:tbl>
              <a:tblPr/>
              <a:tblGrid>
                <a:gridCol w="3230563"/>
                <a:gridCol w="4313237"/>
              </a:tblGrid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Mean Retrieval Scores                     (Top 6% activated voxels)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Checkerboard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Central-Cross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0.26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mtClean="0"/>
              <a:t>Testing Group Homogeneity for fMRI</a:t>
            </a:r>
          </a:p>
        </p:txBody>
      </p:sp>
      <p:sp>
        <p:nvSpPr>
          <p:cNvPr id="37892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BA13411-974E-4299-B002-ADE8E2A1F1A7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36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609600" y="1143000"/>
          <a:ext cx="7189788" cy="5457825"/>
        </p:xfrm>
        <a:graphic>
          <a:graphicData uri="http://schemas.openxmlformats.org/presentationml/2006/ole">
            <p:oleObj spid="_x0000_s37890" name="Bitmap Image" r:id="rId3" imgW="7190476" imgH="5458587" progId="PBrush">
              <p:embed/>
            </p:oleObj>
          </a:graphicData>
        </a:graphic>
      </p:graphicFrame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7696200" y="1676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CB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AOD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7696200" y="2438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Central-Cross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7696200" y="1295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SB</a:t>
            </a:r>
          </a:p>
        </p:txBody>
      </p:sp>
      <p:sp>
        <p:nvSpPr>
          <p:cNvPr id="171021" name="AutoShape 13"/>
          <p:cNvSpPr>
            <a:spLocks noChangeArrowheads="1"/>
          </p:cNvSpPr>
          <p:nvPr/>
        </p:nvSpPr>
        <p:spPr bwMode="auto">
          <a:xfrm>
            <a:off x="7467600" y="1371600"/>
            <a:ext cx="228600" cy="228600"/>
          </a:xfrm>
          <a:prstGeom prst="star5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1022" name="AutoShape 14"/>
          <p:cNvSpPr>
            <a:spLocks noChangeArrowheads="1"/>
          </p:cNvSpPr>
          <p:nvPr/>
        </p:nvSpPr>
        <p:spPr bwMode="auto">
          <a:xfrm>
            <a:off x="7467600" y="1752600"/>
            <a:ext cx="228600" cy="228600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>
            <a:off x="7467600" y="2514600"/>
            <a:ext cx="228600" cy="228600"/>
          </a:xfrm>
          <a:prstGeom prst="star5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1024" name="AutoShape 16"/>
          <p:cNvSpPr>
            <a:spLocks noChangeArrowheads="1"/>
          </p:cNvSpPr>
          <p:nvPr/>
        </p:nvSpPr>
        <p:spPr bwMode="auto">
          <a:xfrm>
            <a:off x="7467600" y="21336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41020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MDS1 and MDS2 are 2 projections of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multidimensional feature data.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1143000"/>
            <a:ext cx="43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groups except AOD had tight clusters.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ERP Retrieval Performance</a:t>
            </a:r>
          </a:p>
        </p:txBody>
      </p:sp>
      <p:sp>
        <p:nvSpPr>
          <p:cNvPr id="7373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15D88D7-2C81-43F3-A359-3FF0067905AA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37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8" descr="pptLORM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7939087" cy="54320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sub8TopRetrieva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8486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3" descr="sub8BottomRetrieva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78486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Subject #8 Retrievals</a:t>
            </a: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 rot="-5400000">
            <a:off x="-680243" y="1670843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Top Retrievals</a:t>
            </a:r>
          </a:p>
        </p:txBody>
      </p:sp>
      <p:sp>
        <p:nvSpPr>
          <p:cNvPr id="75781" name="TextBox 6"/>
          <p:cNvSpPr txBox="1">
            <a:spLocks noChangeArrowheads="1"/>
          </p:cNvSpPr>
          <p:nvPr/>
        </p:nvSpPr>
        <p:spPr bwMode="auto">
          <a:xfrm rot="-5400000">
            <a:off x="-718343" y="4604543"/>
            <a:ext cx="251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Bottom Retrievals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Combined </a:t>
            </a:r>
            <a:r>
              <a:rPr lang="en-US" sz="3600" dirty="0" err="1" smtClean="0"/>
              <a:t>fMRI</a:t>
            </a:r>
            <a:r>
              <a:rPr lang="en-US" sz="3600" dirty="0" smtClean="0"/>
              <a:t>-ERP Retrieval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191000" cy="2854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4" name="TextBox 7"/>
          <p:cNvSpPr txBox="1">
            <a:spLocks noChangeArrowheads="1"/>
          </p:cNvSpPr>
          <p:nvPr/>
        </p:nvSpPr>
        <p:spPr bwMode="auto">
          <a:xfrm>
            <a:off x="2362200" y="63246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SIM(</a:t>
            </a:r>
            <a:r>
              <a:rPr lang="en-US" sz="2000" dirty="0" err="1">
                <a:latin typeface="Calibri" pitchFamily="34" charset="0"/>
              </a:rPr>
              <a:t>i,j</a:t>
            </a:r>
            <a:r>
              <a:rPr lang="en-US" sz="2000" dirty="0">
                <a:latin typeface="Calibri" pitchFamily="34" charset="0"/>
              </a:rPr>
              <a:t>) = </a:t>
            </a:r>
            <a:r>
              <a:rPr lang="el-GR" sz="2000" dirty="0">
                <a:latin typeface="Calibri" pitchFamily="34" charset="0"/>
              </a:rPr>
              <a:t>α</a:t>
            </a:r>
            <a:r>
              <a:rPr lang="en-US" sz="2000" dirty="0" err="1">
                <a:latin typeface="Calibri" pitchFamily="34" charset="0"/>
              </a:rPr>
              <a:t>SMD</a:t>
            </a:r>
            <a:r>
              <a:rPr lang="en-US" sz="2000" baseline="-25000" dirty="0" err="1">
                <a:latin typeface="Calibri" pitchFamily="34" charset="0"/>
              </a:rPr>
              <a:t>fMRI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 err="1">
                <a:latin typeface="Calibri" pitchFamily="34" charset="0"/>
              </a:rPr>
              <a:t>i,j</a:t>
            </a:r>
            <a:r>
              <a:rPr lang="en-US" sz="2000" dirty="0">
                <a:latin typeface="Calibri" pitchFamily="34" charset="0"/>
              </a:rPr>
              <a:t>) + (1-</a:t>
            </a:r>
            <a:r>
              <a:rPr lang="el-GR" sz="2000" dirty="0">
                <a:latin typeface="Calibri" pitchFamily="34" charset="0"/>
              </a:rPr>
              <a:t>α</a:t>
            </a:r>
            <a:r>
              <a:rPr lang="en-US" sz="2000" dirty="0">
                <a:latin typeface="Calibri" pitchFamily="34" charset="0"/>
              </a:rPr>
              <a:t>)SMD</a:t>
            </a:r>
            <a:r>
              <a:rPr lang="en-US" sz="2000" baseline="-25000" dirty="0">
                <a:latin typeface="Calibri" pitchFamily="34" charset="0"/>
              </a:rPr>
              <a:t>ERP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 err="1">
                <a:latin typeface="Calibri" pitchFamily="34" charset="0"/>
              </a:rPr>
              <a:t>i,j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191000" cy="2863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4191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33800"/>
            <a:ext cx="4183226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52600" y="76200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0.0, ERP only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733800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1.0, </a:t>
            </a:r>
            <a:r>
              <a:rPr lang="en-US" sz="2400" dirty="0" err="1" smtClean="0"/>
              <a:t>fMRI</a:t>
            </a:r>
            <a:r>
              <a:rPr lang="en-US" sz="2400" dirty="0" smtClean="0"/>
              <a:t> only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37338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0.6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762000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en-US" sz="2400" dirty="0" smtClean="0"/>
              <a:t> = 0.3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Image Retrieval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1F96F-D64E-4A63-AA90-655B49E182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67698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Given a query image and an image database,</a:t>
            </a:r>
          </a:p>
          <a:p>
            <a:r>
              <a:rPr lang="en-US" sz="2400" dirty="0" smtClean="0"/>
              <a:t>   retrieve the images that are most similar to the</a:t>
            </a:r>
          </a:p>
          <a:p>
            <a:r>
              <a:rPr lang="en-US" sz="2400" dirty="0" smtClean="0"/>
              <a:t>   query in order of similarity.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Example system for photographic images:</a:t>
            </a:r>
          </a:p>
          <a:p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Andy Berman’s FIDS system; Yi Li’s Demo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3800"/>
            <a:ext cx="646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http://www.cs.washington.edu/research/imagedatabase/demo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87042" name="TextBox 12"/>
          <p:cNvSpPr txBox="1">
            <a:spLocks noChangeArrowheads="1"/>
          </p:cNvSpPr>
          <p:nvPr/>
        </p:nvSpPr>
        <p:spPr bwMode="auto">
          <a:xfrm>
            <a:off x="381000" y="914400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Background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Metric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User Interface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Simulate Human Expert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Simulation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Data Set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 Testing Function Performance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704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BB095CF-A5FB-4F74-8AB9-D8E86BE2AAD9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40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53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4400" dirty="0">
                <a:latin typeface="Calibri" pitchFamily="34" charset="0"/>
              </a:rPr>
              <a:t>Simulate Human Expert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70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228600" y="1371600"/>
            <a:ext cx="85344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Current retrieval system requires some expert knowledge</a:t>
            </a:r>
          </a:p>
          <a:p>
            <a:r>
              <a:rPr lang="en-US" sz="3200" dirty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Estimate a function to generate similarity scores with high correlation to expert scores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1295400" cy="13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48600" y="381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Dr. Jeff</a:t>
            </a:r>
          </a:p>
          <a:p>
            <a:pPr algn="ctr"/>
            <a:r>
              <a:rPr lang="en-US" dirty="0" err="1" smtClean="0"/>
              <a:t>Ojemann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Simulation Method</a:t>
            </a:r>
          </a:p>
        </p:txBody>
      </p:sp>
      <p:sp>
        <p:nvSpPr>
          <p:cNvPr id="89090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Uniform feature representation: create codebook and encode each subject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Concatenate the codebook features for each pair of subjects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Create eigenfeatures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Estimate a function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3200">
              <a:latin typeface="Calibri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Test function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Codebook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1F96F-D64E-4A63-AA90-655B49E182B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79" y="1981200"/>
            <a:ext cx="89725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Out of all the clusters found in all N brains, create </a:t>
            </a:r>
            <a:r>
              <a:rPr lang="en-US" sz="2000" dirty="0" smtClean="0">
                <a:solidFill>
                  <a:srgbClr val="FF0000"/>
                </a:solidFill>
              </a:rPr>
              <a:t>a single brain that has </a:t>
            </a:r>
          </a:p>
          <a:p>
            <a:pPr>
              <a:spcAft>
                <a:spcPts val="24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  a representation of each unique cluster</a:t>
            </a:r>
            <a:r>
              <a:rPr lang="en-US" sz="2000" dirty="0" smtClean="0"/>
              <a:t>.  This is the codebook.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Then for each of the N brains use the codebook to create a 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  subject-specific vector representing each of those clusters.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 the case where the codebook has a given cluster, but that particular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  subject misses it, that whole portion of this subject's codebook will be empty.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Otherwise, the other parts of this subject's codebook will be filled with the </a:t>
            </a:r>
          </a:p>
          <a:p>
            <a:r>
              <a:rPr lang="en-US" sz="2000" dirty="0" smtClean="0"/>
              <a:t>  properties of this subject's clusters.</a:t>
            </a:r>
          </a:p>
          <a:p>
            <a:r>
              <a:rPr lang="en-US" sz="2000" dirty="0" smtClean="0"/>
              <a:t>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b4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1752600" cy="2144206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S3b4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990600"/>
            <a:ext cx="1780650" cy="22098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1toS3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514600"/>
            <a:ext cx="1752599" cy="2057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S3aftC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038600"/>
            <a:ext cx="1678232" cy="2057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S1b4C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9" y="1066800"/>
            <a:ext cx="1843533" cy="2133600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14400" y="6096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S1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43200" y="6172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S2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48200" y="6096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14400" y="3200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43200" y="3200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95800" y="3200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962400"/>
            <a:ext cx="5486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990600"/>
            <a:ext cx="5486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867400" y="1295400"/>
            <a:ext cx="1143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5867400" y="4648200"/>
            <a:ext cx="10668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324600" y="1143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Create the reference brain (codebook)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53200" y="5334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Encode Images</a:t>
            </a: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dirty="0">
                <a:latin typeface="Calibri" pitchFamily="34" charset="0"/>
              </a:rPr>
              <a:t>1. Uniform Feature Representation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038600"/>
            <a:ext cx="157981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038600"/>
            <a:ext cx="1796094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concatfeatu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001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2. Concatenate Codebook Features </a:t>
            </a:r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2895600" y="528834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latin typeface="Calibri" pitchFamily="34" charset="0"/>
              </a:rPr>
              <a:t>XYZ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Centroid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A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Avg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Activation Value </a:t>
            </a: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VA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Var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Activation Value</a:t>
            </a: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S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Size (</a:t>
            </a:r>
            <a:r>
              <a:rPr lang="en-US" sz="1600" dirty="0" smtClean="0">
                <a:latin typeface="Calibri" pitchFamily="34" charset="0"/>
              </a:rPr>
              <a:t>Volume)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D   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Avg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Distance to </a:t>
            </a:r>
            <a:r>
              <a:rPr lang="en-US" sz="1600" dirty="0" err="1" smtClean="0">
                <a:latin typeface="Calibri" pitchFamily="34" charset="0"/>
              </a:rPr>
              <a:t>Centroid</a:t>
            </a:r>
            <a:endParaRPr lang="en-US" sz="1600" dirty="0">
              <a:latin typeface="Calibri" pitchFamily="34" charset="0"/>
            </a:endParaRPr>
          </a:p>
          <a:p>
            <a:pPr marL="342900" indent="-342900"/>
            <a:r>
              <a:rPr lang="en-US" sz="1600" dirty="0" smtClean="0">
                <a:latin typeface="Calibri" pitchFamily="34" charset="0"/>
              </a:rPr>
              <a:t>VD 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err="1" smtClean="0">
                <a:latin typeface="Calibri" pitchFamily="34" charset="0"/>
              </a:rPr>
              <a:t>Var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of those Distances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990600"/>
            <a:ext cx="5708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Pairs of Subjects                  Expert</a:t>
            </a:r>
          </a:p>
          <a:p>
            <a:r>
              <a:rPr lang="en-US" sz="2800" dirty="0" smtClean="0"/>
              <a:t>                                              Score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3. Create Eigenfeatures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41456"/>
            <a:ext cx="7243526" cy="578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original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eigenfeature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dirty="0">
                <a:latin typeface="Calibri" pitchFamily="34" charset="0"/>
              </a:rPr>
              <a:t>4. Estimate a Function</a:t>
            </a:r>
          </a:p>
        </p:txBody>
      </p:sp>
      <p:sp>
        <p:nvSpPr>
          <p:cNvPr id="93187" name="Text Box 54"/>
          <p:cNvSpPr txBox="1">
            <a:spLocks noChangeArrowheads="1"/>
          </p:cNvSpPr>
          <p:nvPr/>
        </p:nvSpPr>
        <p:spPr bwMode="auto">
          <a:xfrm>
            <a:off x="685800" y="434340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Linear function using linear regression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Non-linear function using generalized regression neural networks (GRNN)</a:t>
            </a:r>
          </a:p>
        </p:txBody>
      </p:sp>
      <p:sp>
        <p:nvSpPr>
          <p:cNvPr id="93189" name="Rectangle 55"/>
          <p:cNvSpPr>
            <a:spLocks noChangeArrowheads="1"/>
          </p:cNvSpPr>
          <p:nvPr/>
        </p:nvSpPr>
        <p:spPr bwMode="auto">
          <a:xfrm>
            <a:off x="20574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0" name="Rectangle 55"/>
          <p:cNvSpPr>
            <a:spLocks noChangeArrowheads="1"/>
          </p:cNvSpPr>
          <p:nvPr/>
        </p:nvSpPr>
        <p:spPr bwMode="auto">
          <a:xfrm>
            <a:off x="20574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1" name="Rectangle 55"/>
          <p:cNvSpPr>
            <a:spLocks noChangeArrowheads="1"/>
          </p:cNvSpPr>
          <p:nvPr/>
        </p:nvSpPr>
        <p:spPr bwMode="auto">
          <a:xfrm>
            <a:off x="20574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2" name="Rectangle 55"/>
          <p:cNvSpPr>
            <a:spLocks noChangeArrowheads="1"/>
          </p:cNvSpPr>
          <p:nvPr/>
        </p:nvSpPr>
        <p:spPr bwMode="auto">
          <a:xfrm>
            <a:off x="20574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3" name="Text Box 38"/>
          <p:cNvSpPr txBox="1">
            <a:spLocks noChangeArrowheads="1"/>
          </p:cNvSpPr>
          <p:nvPr/>
        </p:nvSpPr>
        <p:spPr bwMode="auto">
          <a:xfrm>
            <a:off x="9906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S1,S1</a:t>
            </a:r>
          </a:p>
        </p:txBody>
      </p:sp>
      <p:sp>
        <p:nvSpPr>
          <p:cNvPr id="93194" name="Text Box 38"/>
          <p:cNvSpPr txBox="1">
            <a:spLocks noChangeArrowheads="1"/>
          </p:cNvSpPr>
          <p:nvPr/>
        </p:nvSpPr>
        <p:spPr bwMode="auto">
          <a:xfrm>
            <a:off x="990600" y="2133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S1,S2</a:t>
            </a:r>
          </a:p>
        </p:txBody>
      </p:sp>
      <p:sp>
        <p:nvSpPr>
          <p:cNvPr id="93195" name="Text Box 38"/>
          <p:cNvSpPr txBox="1">
            <a:spLocks noChangeArrowheads="1"/>
          </p:cNvSpPr>
          <p:nvPr/>
        </p:nvSpPr>
        <p:spPr bwMode="auto">
          <a:xfrm>
            <a:off x="990600" y="2514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S1,S3</a:t>
            </a:r>
          </a:p>
        </p:txBody>
      </p:sp>
      <p:sp>
        <p:nvSpPr>
          <p:cNvPr id="93196" name="Text Box 38"/>
          <p:cNvSpPr txBox="1">
            <a:spLocks noChangeArrowheads="1"/>
          </p:cNvSpPr>
          <p:nvPr/>
        </p:nvSpPr>
        <p:spPr bwMode="auto">
          <a:xfrm>
            <a:off x="990600" y="3276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S3,S3</a:t>
            </a:r>
          </a:p>
        </p:txBody>
      </p:sp>
      <p:sp>
        <p:nvSpPr>
          <p:cNvPr id="93197" name="Rectangle 55"/>
          <p:cNvSpPr>
            <a:spLocks noChangeArrowheads="1"/>
          </p:cNvSpPr>
          <p:nvPr/>
        </p:nvSpPr>
        <p:spPr bwMode="auto">
          <a:xfrm>
            <a:off x="25908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8" name="Rectangle 55"/>
          <p:cNvSpPr>
            <a:spLocks noChangeArrowheads="1"/>
          </p:cNvSpPr>
          <p:nvPr/>
        </p:nvSpPr>
        <p:spPr bwMode="auto">
          <a:xfrm>
            <a:off x="25908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99" name="Rectangle 55"/>
          <p:cNvSpPr>
            <a:spLocks noChangeArrowheads="1"/>
          </p:cNvSpPr>
          <p:nvPr/>
        </p:nvSpPr>
        <p:spPr bwMode="auto">
          <a:xfrm>
            <a:off x="25908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0" name="Rectangle 55"/>
          <p:cNvSpPr>
            <a:spLocks noChangeArrowheads="1"/>
          </p:cNvSpPr>
          <p:nvPr/>
        </p:nvSpPr>
        <p:spPr bwMode="auto">
          <a:xfrm>
            <a:off x="25908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1" name="Rectangle 55"/>
          <p:cNvSpPr>
            <a:spLocks noChangeArrowheads="1"/>
          </p:cNvSpPr>
          <p:nvPr/>
        </p:nvSpPr>
        <p:spPr bwMode="auto">
          <a:xfrm>
            <a:off x="31242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2" name="Rectangle 55"/>
          <p:cNvSpPr>
            <a:spLocks noChangeArrowheads="1"/>
          </p:cNvSpPr>
          <p:nvPr/>
        </p:nvSpPr>
        <p:spPr bwMode="auto">
          <a:xfrm>
            <a:off x="31242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3" name="Rectangle 55"/>
          <p:cNvSpPr>
            <a:spLocks noChangeArrowheads="1"/>
          </p:cNvSpPr>
          <p:nvPr/>
        </p:nvSpPr>
        <p:spPr bwMode="auto">
          <a:xfrm>
            <a:off x="31242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4" name="Rectangle 55"/>
          <p:cNvSpPr>
            <a:spLocks noChangeArrowheads="1"/>
          </p:cNvSpPr>
          <p:nvPr/>
        </p:nvSpPr>
        <p:spPr bwMode="auto">
          <a:xfrm>
            <a:off x="31242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5" name="Rectangle 55"/>
          <p:cNvSpPr>
            <a:spLocks noChangeArrowheads="1"/>
          </p:cNvSpPr>
          <p:nvPr/>
        </p:nvSpPr>
        <p:spPr bwMode="auto">
          <a:xfrm>
            <a:off x="36576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6" name="Rectangle 55"/>
          <p:cNvSpPr>
            <a:spLocks noChangeArrowheads="1"/>
          </p:cNvSpPr>
          <p:nvPr/>
        </p:nvSpPr>
        <p:spPr bwMode="auto">
          <a:xfrm>
            <a:off x="36576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7" name="Rectangle 55"/>
          <p:cNvSpPr>
            <a:spLocks noChangeArrowheads="1"/>
          </p:cNvSpPr>
          <p:nvPr/>
        </p:nvSpPr>
        <p:spPr bwMode="auto">
          <a:xfrm>
            <a:off x="36576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8" name="Rectangle 55"/>
          <p:cNvSpPr>
            <a:spLocks noChangeArrowheads="1"/>
          </p:cNvSpPr>
          <p:nvPr/>
        </p:nvSpPr>
        <p:spPr bwMode="auto">
          <a:xfrm>
            <a:off x="36576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09" name="Rectangle 55"/>
          <p:cNvSpPr>
            <a:spLocks noChangeArrowheads="1"/>
          </p:cNvSpPr>
          <p:nvPr/>
        </p:nvSpPr>
        <p:spPr bwMode="auto">
          <a:xfrm>
            <a:off x="41910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0" name="Rectangle 55"/>
          <p:cNvSpPr>
            <a:spLocks noChangeArrowheads="1"/>
          </p:cNvSpPr>
          <p:nvPr/>
        </p:nvSpPr>
        <p:spPr bwMode="auto">
          <a:xfrm>
            <a:off x="41910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1" name="Rectangle 55"/>
          <p:cNvSpPr>
            <a:spLocks noChangeArrowheads="1"/>
          </p:cNvSpPr>
          <p:nvPr/>
        </p:nvSpPr>
        <p:spPr bwMode="auto">
          <a:xfrm>
            <a:off x="41910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2" name="Rectangle 55"/>
          <p:cNvSpPr>
            <a:spLocks noChangeArrowheads="1"/>
          </p:cNvSpPr>
          <p:nvPr/>
        </p:nvSpPr>
        <p:spPr bwMode="auto">
          <a:xfrm>
            <a:off x="41910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3" name="Rectangle 55"/>
          <p:cNvSpPr>
            <a:spLocks noChangeArrowheads="1"/>
          </p:cNvSpPr>
          <p:nvPr/>
        </p:nvSpPr>
        <p:spPr bwMode="auto">
          <a:xfrm>
            <a:off x="47244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4" name="Rectangle 55"/>
          <p:cNvSpPr>
            <a:spLocks noChangeArrowheads="1"/>
          </p:cNvSpPr>
          <p:nvPr/>
        </p:nvSpPr>
        <p:spPr bwMode="auto">
          <a:xfrm>
            <a:off x="47244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5" name="Rectangle 55"/>
          <p:cNvSpPr>
            <a:spLocks noChangeArrowheads="1"/>
          </p:cNvSpPr>
          <p:nvPr/>
        </p:nvSpPr>
        <p:spPr bwMode="auto">
          <a:xfrm>
            <a:off x="47244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6" name="Rectangle 55"/>
          <p:cNvSpPr>
            <a:spLocks noChangeArrowheads="1"/>
          </p:cNvSpPr>
          <p:nvPr/>
        </p:nvSpPr>
        <p:spPr bwMode="auto">
          <a:xfrm>
            <a:off x="47244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17" name="Text Box 128"/>
          <p:cNvSpPr txBox="1">
            <a:spLocks noChangeArrowheads="1"/>
          </p:cNvSpPr>
          <p:nvPr/>
        </p:nvSpPr>
        <p:spPr bwMode="auto">
          <a:xfrm rot="5400000">
            <a:off x="2066925" y="2809876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18" name="Text Box 128"/>
          <p:cNvSpPr txBox="1">
            <a:spLocks noChangeArrowheads="1"/>
          </p:cNvSpPr>
          <p:nvPr/>
        </p:nvSpPr>
        <p:spPr bwMode="auto">
          <a:xfrm rot="5400000">
            <a:off x="2600325" y="2809876"/>
            <a:ext cx="50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19" name="Text Box 128"/>
          <p:cNvSpPr txBox="1">
            <a:spLocks noChangeArrowheads="1"/>
          </p:cNvSpPr>
          <p:nvPr/>
        </p:nvSpPr>
        <p:spPr bwMode="auto">
          <a:xfrm rot="5400000">
            <a:off x="31345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0" name="Text Box 128"/>
          <p:cNvSpPr txBox="1">
            <a:spLocks noChangeArrowheads="1"/>
          </p:cNvSpPr>
          <p:nvPr/>
        </p:nvSpPr>
        <p:spPr bwMode="auto">
          <a:xfrm rot="5400000">
            <a:off x="36679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1" name="Text Box 128"/>
          <p:cNvSpPr txBox="1">
            <a:spLocks noChangeArrowheads="1"/>
          </p:cNvSpPr>
          <p:nvPr/>
        </p:nvSpPr>
        <p:spPr bwMode="auto">
          <a:xfrm rot="5400000">
            <a:off x="42013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2" name="Text Box 128"/>
          <p:cNvSpPr txBox="1">
            <a:spLocks noChangeArrowheads="1"/>
          </p:cNvSpPr>
          <p:nvPr/>
        </p:nvSpPr>
        <p:spPr bwMode="auto">
          <a:xfrm rot="5400000">
            <a:off x="47347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23" name="Rectangle 55"/>
          <p:cNvSpPr>
            <a:spLocks noChangeArrowheads="1"/>
          </p:cNvSpPr>
          <p:nvPr/>
        </p:nvSpPr>
        <p:spPr bwMode="auto">
          <a:xfrm>
            <a:off x="52578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4" name="Rectangle 55"/>
          <p:cNvSpPr>
            <a:spLocks noChangeArrowheads="1"/>
          </p:cNvSpPr>
          <p:nvPr/>
        </p:nvSpPr>
        <p:spPr bwMode="auto">
          <a:xfrm>
            <a:off x="52578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5" name="Rectangle 55"/>
          <p:cNvSpPr>
            <a:spLocks noChangeArrowheads="1"/>
          </p:cNvSpPr>
          <p:nvPr/>
        </p:nvSpPr>
        <p:spPr bwMode="auto">
          <a:xfrm>
            <a:off x="52578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6" name="Rectangle 55"/>
          <p:cNvSpPr>
            <a:spLocks noChangeArrowheads="1"/>
          </p:cNvSpPr>
          <p:nvPr/>
        </p:nvSpPr>
        <p:spPr bwMode="auto">
          <a:xfrm>
            <a:off x="52578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7" name="Rectangle 55"/>
          <p:cNvSpPr>
            <a:spLocks noChangeArrowheads="1"/>
          </p:cNvSpPr>
          <p:nvPr/>
        </p:nvSpPr>
        <p:spPr bwMode="auto">
          <a:xfrm>
            <a:off x="5791200" y="1752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8" name="Rectangle 55"/>
          <p:cNvSpPr>
            <a:spLocks noChangeArrowheads="1"/>
          </p:cNvSpPr>
          <p:nvPr/>
        </p:nvSpPr>
        <p:spPr bwMode="auto">
          <a:xfrm>
            <a:off x="5791200" y="2133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29" name="Rectangle 55"/>
          <p:cNvSpPr>
            <a:spLocks noChangeArrowheads="1"/>
          </p:cNvSpPr>
          <p:nvPr/>
        </p:nvSpPr>
        <p:spPr bwMode="auto">
          <a:xfrm>
            <a:off x="5791200" y="2514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30" name="Rectangle 55"/>
          <p:cNvSpPr>
            <a:spLocks noChangeArrowheads="1"/>
          </p:cNvSpPr>
          <p:nvPr/>
        </p:nvSpPr>
        <p:spPr bwMode="auto">
          <a:xfrm>
            <a:off x="5791200" y="3276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231" name="Text Box 128"/>
          <p:cNvSpPr txBox="1">
            <a:spLocks noChangeArrowheads="1"/>
          </p:cNvSpPr>
          <p:nvPr/>
        </p:nvSpPr>
        <p:spPr bwMode="auto">
          <a:xfrm rot="5400000">
            <a:off x="52681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32" name="Text Box 128"/>
          <p:cNvSpPr txBox="1">
            <a:spLocks noChangeArrowheads="1"/>
          </p:cNvSpPr>
          <p:nvPr/>
        </p:nvSpPr>
        <p:spPr bwMode="auto">
          <a:xfrm rot="5400000">
            <a:off x="5801519" y="28106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93233" name="TextBox 202"/>
          <p:cNvSpPr txBox="1">
            <a:spLocks noChangeArrowheads="1"/>
          </p:cNvSpPr>
          <p:nvPr/>
        </p:nvSpPr>
        <p:spPr bwMode="auto">
          <a:xfrm>
            <a:off x="6477000" y="1676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0.00</a:t>
            </a:r>
          </a:p>
        </p:txBody>
      </p:sp>
      <p:sp>
        <p:nvSpPr>
          <p:cNvPr id="93234" name="TextBox 203"/>
          <p:cNvSpPr txBox="1">
            <a:spLocks noChangeArrowheads="1"/>
          </p:cNvSpPr>
          <p:nvPr/>
        </p:nvSpPr>
        <p:spPr bwMode="auto">
          <a:xfrm>
            <a:off x="6477000" y="2133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0.30</a:t>
            </a:r>
          </a:p>
        </p:txBody>
      </p:sp>
      <p:sp>
        <p:nvSpPr>
          <p:cNvPr id="93235" name="TextBox 204"/>
          <p:cNvSpPr txBox="1">
            <a:spLocks noChangeArrowheads="1"/>
          </p:cNvSpPr>
          <p:nvPr/>
        </p:nvSpPr>
        <p:spPr bwMode="auto">
          <a:xfrm>
            <a:off x="6477000" y="2514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0.90</a:t>
            </a:r>
          </a:p>
        </p:txBody>
      </p:sp>
      <p:sp>
        <p:nvSpPr>
          <p:cNvPr id="93236" name="TextBox 205"/>
          <p:cNvSpPr txBox="1">
            <a:spLocks noChangeArrowheads="1"/>
          </p:cNvSpPr>
          <p:nvPr/>
        </p:nvSpPr>
        <p:spPr bwMode="auto">
          <a:xfrm>
            <a:off x="6477000" y="3276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0.00</a:t>
            </a:r>
          </a:p>
        </p:txBody>
      </p:sp>
      <p:sp>
        <p:nvSpPr>
          <p:cNvPr id="93237" name="Text Box 128"/>
          <p:cNvSpPr txBox="1">
            <a:spLocks noChangeArrowheads="1"/>
          </p:cNvSpPr>
          <p:nvPr/>
        </p:nvSpPr>
        <p:spPr bwMode="auto">
          <a:xfrm rot="5400000">
            <a:off x="6639719" y="2886869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43000" y="990600"/>
            <a:ext cx="686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want to estimate a function that takes a pair of region vectors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two subjects and computes their similarity score.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latin typeface="Calibri" pitchFamily="34" charset="0"/>
              </a:rPr>
              <a:t>5. Test Function Performance</a:t>
            </a:r>
          </a:p>
        </p:txBody>
      </p:sp>
      <p:sp>
        <p:nvSpPr>
          <p:cNvPr id="94210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The Pearson Correlation Coefficient (CC)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The Average Absolute Error (A-ABSE)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latin typeface="Calibri" pitchFamily="34" charset="0"/>
              </a:rPr>
              <a:t> The Root Mean Square Error (RMSE)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2754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953000"/>
            <a:ext cx="2536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752600"/>
            <a:ext cx="3427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Data Set</a:t>
            </a:r>
          </a:p>
        </p:txBody>
      </p:sp>
      <p:pic>
        <p:nvPicPr>
          <p:cNvPr id="952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038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10"/>
          <p:cNvSpPr txBox="1">
            <a:spLocks noChangeArrowheads="1"/>
          </p:cNvSpPr>
          <p:nvPr/>
        </p:nvSpPr>
        <p:spPr bwMode="auto">
          <a:xfrm>
            <a:off x="381000" y="38100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fMRI data (Central-Cross)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-- 23 subjects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-- Face Recognition task</a:t>
            </a:r>
          </a:p>
        </p:txBody>
      </p:sp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4876800" y="2819400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+</a:t>
            </a:r>
          </a:p>
        </p:txBody>
      </p:sp>
      <p:sp>
        <p:nvSpPr>
          <p:cNvPr id="95237" name="TextBox 5"/>
          <p:cNvSpPr txBox="1">
            <a:spLocks noChangeArrowheads="1"/>
          </p:cNvSpPr>
          <p:nvPr/>
        </p:nvSpPr>
        <p:spPr bwMode="auto">
          <a:xfrm>
            <a:off x="6019800" y="2438400"/>
            <a:ext cx="2514600" cy="1570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Human Expert Generated Pair-wise Similarity Matrix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/>
          <a:lstStyle/>
          <a:p>
            <a:r>
              <a:rPr lang="en-US" sz="3600"/>
              <a:t>Image Features / Distance Measures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457200" y="3048000"/>
            <a:ext cx="8153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Image Database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47800" y="1828800"/>
            <a:ext cx="178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993300"/>
                </a:solidFill>
                <a:latin typeface="Times New Roman" pitchFamily="18" charset="0"/>
              </a:rPr>
              <a:t>Query Image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934200" y="3733800"/>
            <a:ext cx="200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Distance Measure</a:t>
            </a:r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1271" name="Picture 7" descr="2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862013" cy="6096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62600" y="1828800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Retrieved Images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895600" y="4724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33800" y="3505200"/>
            <a:ext cx="838200" cy="2514600"/>
            <a:chOff x="1680" y="2256"/>
            <a:chExt cx="528" cy="1584"/>
          </a:xfrm>
        </p:grpSpPr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1776" y="2304"/>
              <a:ext cx="345" cy="384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48" y="136"/>
                </a:cxn>
                <a:cxn ang="0">
                  <a:pos x="144" y="88"/>
                </a:cxn>
                <a:cxn ang="0">
                  <a:pos x="288" y="664"/>
                </a:cxn>
                <a:cxn ang="0">
                  <a:pos x="432" y="424"/>
                </a:cxn>
                <a:cxn ang="0">
                  <a:pos x="624" y="328"/>
                </a:cxn>
              </a:cxnLst>
              <a:rect l="0" t="0" r="r" b="b"/>
              <a:pathLst>
                <a:path w="624" h="720">
                  <a:moveTo>
                    <a:pt x="0" y="472"/>
                  </a:moveTo>
                  <a:cubicBezTo>
                    <a:pt x="12" y="336"/>
                    <a:pt x="24" y="200"/>
                    <a:pt x="48" y="136"/>
                  </a:cubicBezTo>
                  <a:cubicBezTo>
                    <a:pt x="72" y="72"/>
                    <a:pt x="104" y="0"/>
                    <a:pt x="144" y="88"/>
                  </a:cubicBezTo>
                  <a:cubicBezTo>
                    <a:pt x="184" y="176"/>
                    <a:pt x="240" y="608"/>
                    <a:pt x="288" y="664"/>
                  </a:cubicBezTo>
                  <a:cubicBezTo>
                    <a:pt x="336" y="720"/>
                    <a:pt x="376" y="480"/>
                    <a:pt x="432" y="424"/>
                  </a:cubicBezTo>
                  <a:cubicBezTo>
                    <a:pt x="488" y="368"/>
                    <a:pt x="592" y="344"/>
                    <a:pt x="624" y="32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Freeform 12"/>
            <p:cNvSpPr>
              <a:spLocks noChangeAspect="1"/>
            </p:cNvSpPr>
            <p:nvPr/>
          </p:nvSpPr>
          <p:spPr bwMode="auto">
            <a:xfrm>
              <a:off x="1776" y="2880"/>
              <a:ext cx="345" cy="6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96" y="104"/>
                </a:cxn>
                <a:cxn ang="0">
                  <a:pos x="192" y="8"/>
                </a:cxn>
                <a:cxn ang="0">
                  <a:pos x="336" y="104"/>
                </a:cxn>
                <a:cxn ang="0">
                  <a:pos x="432" y="8"/>
                </a:cxn>
                <a:cxn ang="0">
                  <a:pos x="528" y="56"/>
                </a:cxn>
                <a:cxn ang="0">
                  <a:pos x="624" y="56"/>
                </a:cxn>
              </a:cxnLst>
              <a:rect l="0" t="0" r="r" b="b"/>
              <a:pathLst>
                <a:path w="624" h="120">
                  <a:moveTo>
                    <a:pt x="0" y="104"/>
                  </a:moveTo>
                  <a:cubicBezTo>
                    <a:pt x="32" y="112"/>
                    <a:pt x="64" y="120"/>
                    <a:pt x="96" y="104"/>
                  </a:cubicBezTo>
                  <a:cubicBezTo>
                    <a:pt x="128" y="88"/>
                    <a:pt x="152" y="8"/>
                    <a:pt x="192" y="8"/>
                  </a:cubicBezTo>
                  <a:cubicBezTo>
                    <a:pt x="232" y="8"/>
                    <a:pt x="296" y="104"/>
                    <a:pt x="336" y="104"/>
                  </a:cubicBezTo>
                  <a:cubicBezTo>
                    <a:pt x="376" y="104"/>
                    <a:pt x="400" y="16"/>
                    <a:pt x="432" y="8"/>
                  </a:cubicBezTo>
                  <a:cubicBezTo>
                    <a:pt x="464" y="0"/>
                    <a:pt x="496" y="48"/>
                    <a:pt x="528" y="56"/>
                  </a:cubicBezTo>
                  <a:cubicBezTo>
                    <a:pt x="560" y="64"/>
                    <a:pt x="592" y="60"/>
                    <a:pt x="624" y="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Freeform 13"/>
            <p:cNvSpPr>
              <a:spLocks noChangeAspect="1"/>
            </p:cNvSpPr>
            <p:nvPr/>
          </p:nvSpPr>
          <p:spPr bwMode="auto">
            <a:xfrm>
              <a:off x="1776" y="3120"/>
              <a:ext cx="345" cy="14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88" y="240"/>
                </a:cxn>
                <a:cxn ang="0">
                  <a:pos x="432" y="144"/>
                </a:cxn>
                <a:cxn ang="0">
                  <a:pos x="528" y="0"/>
                </a:cxn>
                <a:cxn ang="0">
                  <a:pos x="576" y="144"/>
                </a:cxn>
                <a:cxn ang="0">
                  <a:pos x="672" y="288"/>
                </a:cxn>
              </a:cxnLst>
              <a:rect l="0" t="0" r="r" b="b"/>
              <a:pathLst>
                <a:path w="672" h="288">
                  <a:moveTo>
                    <a:pt x="0" y="288"/>
                  </a:moveTo>
                  <a:cubicBezTo>
                    <a:pt x="108" y="276"/>
                    <a:pt x="216" y="264"/>
                    <a:pt x="288" y="240"/>
                  </a:cubicBezTo>
                  <a:cubicBezTo>
                    <a:pt x="360" y="216"/>
                    <a:pt x="392" y="184"/>
                    <a:pt x="432" y="144"/>
                  </a:cubicBezTo>
                  <a:cubicBezTo>
                    <a:pt x="472" y="104"/>
                    <a:pt x="504" y="0"/>
                    <a:pt x="528" y="0"/>
                  </a:cubicBezTo>
                  <a:cubicBezTo>
                    <a:pt x="552" y="0"/>
                    <a:pt x="552" y="96"/>
                    <a:pt x="576" y="144"/>
                  </a:cubicBezTo>
                  <a:cubicBezTo>
                    <a:pt x="600" y="192"/>
                    <a:pt x="636" y="240"/>
                    <a:pt x="672" y="28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8" name="Freeform 14"/>
            <p:cNvSpPr>
              <a:spLocks noChangeAspect="1"/>
            </p:cNvSpPr>
            <p:nvPr/>
          </p:nvSpPr>
          <p:spPr bwMode="auto">
            <a:xfrm>
              <a:off x="1776" y="3504"/>
              <a:ext cx="345" cy="263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96" y="16"/>
                </a:cxn>
                <a:cxn ang="0">
                  <a:pos x="192" y="352"/>
                </a:cxn>
                <a:cxn ang="0">
                  <a:pos x="288" y="448"/>
                </a:cxn>
                <a:cxn ang="0">
                  <a:pos x="432" y="448"/>
                </a:cxn>
                <a:cxn ang="0">
                  <a:pos x="576" y="64"/>
                </a:cxn>
                <a:cxn ang="0">
                  <a:pos x="672" y="448"/>
                </a:cxn>
              </a:cxnLst>
              <a:rect l="0" t="0" r="r" b="b"/>
              <a:pathLst>
                <a:path w="672" h="512">
                  <a:moveTo>
                    <a:pt x="0" y="448"/>
                  </a:moveTo>
                  <a:cubicBezTo>
                    <a:pt x="32" y="240"/>
                    <a:pt x="64" y="32"/>
                    <a:pt x="96" y="16"/>
                  </a:cubicBezTo>
                  <a:cubicBezTo>
                    <a:pt x="128" y="0"/>
                    <a:pt x="160" y="280"/>
                    <a:pt x="192" y="352"/>
                  </a:cubicBezTo>
                  <a:cubicBezTo>
                    <a:pt x="224" y="424"/>
                    <a:pt x="248" y="432"/>
                    <a:pt x="288" y="448"/>
                  </a:cubicBezTo>
                  <a:cubicBezTo>
                    <a:pt x="328" y="464"/>
                    <a:pt x="384" y="512"/>
                    <a:pt x="432" y="448"/>
                  </a:cubicBezTo>
                  <a:cubicBezTo>
                    <a:pt x="480" y="384"/>
                    <a:pt x="536" y="64"/>
                    <a:pt x="576" y="64"/>
                  </a:cubicBezTo>
                  <a:cubicBezTo>
                    <a:pt x="616" y="64"/>
                    <a:pt x="656" y="384"/>
                    <a:pt x="672" y="44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1680" y="2256"/>
              <a:ext cx="528" cy="1584"/>
            </a:xfrm>
            <a:prstGeom prst="rect">
              <a:avLst/>
            </a:prstGeom>
            <a:noFill/>
            <a:ln w="1905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00400" y="6019800"/>
            <a:ext cx="190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ahoma" pitchFamily="34" charset="0"/>
              </a:rPr>
              <a:t>Image Feature</a:t>
            </a:r>
            <a:endParaRPr lang="en-US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Tahoma" pitchFamily="34" charset="0"/>
              </a:rPr>
              <a:t>Extraction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57200" y="2514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User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57800" y="3657600"/>
            <a:ext cx="2514600" cy="2728913"/>
            <a:chOff x="3312" y="2304"/>
            <a:chExt cx="1584" cy="1719"/>
          </a:xfrm>
        </p:grpSpPr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3312" y="3312"/>
              <a:ext cx="1536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V="1">
              <a:off x="3744" y="2400"/>
              <a:ext cx="0" cy="129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1"/>
            <p:cNvGrpSpPr>
              <a:grpSpLocks noChangeAspect="1"/>
            </p:cNvGrpSpPr>
            <p:nvPr/>
          </p:nvGrpSpPr>
          <p:grpSpPr bwMode="auto">
            <a:xfrm>
              <a:off x="4080" y="2448"/>
              <a:ext cx="63" cy="72"/>
              <a:chOff x="2784" y="1680"/>
              <a:chExt cx="336" cy="384"/>
            </a:xfrm>
          </p:grpSpPr>
          <p:sp>
            <p:nvSpPr>
              <p:cNvPr id="11286" name="Line 22"/>
              <p:cNvSpPr>
                <a:spLocks noChangeAspect="1" noChangeShapeType="1"/>
              </p:cNvSpPr>
              <p:nvPr/>
            </p:nvSpPr>
            <p:spPr bwMode="auto">
              <a:xfrm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 noChangeAspect="1"/>
            </p:cNvGrpSpPr>
            <p:nvPr/>
          </p:nvGrpSpPr>
          <p:grpSpPr bwMode="auto">
            <a:xfrm>
              <a:off x="3792" y="3024"/>
              <a:ext cx="63" cy="72"/>
              <a:chOff x="2784" y="1680"/>
              <a:chExt cx="336" cy="384"/>
            </a:xfrm>
          </p:grpSpPr>
          <p:sp>
            <p:nvSpPr>
              <p:cNvPr id="11289" name="Line 25"/>
              <p:cNvSpPr>
                <a:spLocks noChangeAspect="1" noChangeShapeType="1"/>
              </p:cNvSpPr>
              <p:nvPr/>
            </p:nvSpPr>
            <p:spPr bwMode="auto">
              <a:xfrm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 noChangeAspect="1"/>
            </p:cNvGrpSpPr>
            <p:nvPr/>
          </p:nvGrpSpPr>
          <p:grpSpPr bwMode="auto">
            <a:xfrm>
              <a:off x="3936" y="3504"/>
              <a:ext cx="63" cy="72"/>
              <a:chOff x="2784" y="1680"/>
              <a:chExt cx="336" cy="384"/>
            </a:xfrm>
          </p:grpSpPr>
          <p:sp>
            <p:nvSpPr>
              <p:cNvPr id="11292" name="Line 28"/>
              <p:cNvSpPr>
                <a:spLocks noChangeAspect="1" noChangeShapeType="1"/>
              </p:cNvSpPr>
              <p:nvPr/>
            </p:nvSpPr>
            <p:spPr bwMode="auto">
              <a:xfrm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0"/>
            <p:cNvGrpSpPr>
              <a:grpSpLocks noChangeAspect="1"/>
            </p:cNvGrpSpPr>
            <p:nvPr/>
          </p:nvGrpSpPr>
          <p:grpSpPr bwMode="auto">
            <a:xfrm>
              <a:off x="4176" y="2496"/>
              <a:ext cx="63" cy="72"/>
              <a:chOff x="2784" y="1680"/>
              <a:chExt cx="336" cy="384"/>
            </a:xfrm>
          </p:grpSpPr>
          <p:sp>
            <p:nvSpPr>
              <p:cNvPr id="11295" name="Line 31"/>
              <p:cNvSpPr>
                <a:spLocks noChangeAspect="1" noChangeShapeType="1"/>
              </p:cNvSpPr>
              <p:nvPr/>
            </p:nvSpPr>
            <p:spPr bwMode="auto">
              <a:xfrm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 noChangeAspect="1"/>
            </p:cNvGrpSpPr>
            <p:nvPr/>
          </p:nvGrpSpPr>
          <p:grpSpPr bwMode="auto">
            <a:xfrm>
              <a:off x="4704" y="2976"/>
              <a:ext cx="63" cy="72"/>
              <a:chOff x="2784" y="1680"/>
              <a:chExt cx="336" cy="384"/>
            </a:xfrm>
          </p:grpSpPr>
          <p:sp>
            <p:nvSpPr>
              <p:cNvPr id="11298" name="Line 34"/>
              <p:cNvSpPr>
                <a:spLocks noChangeAspect="1" noChangeShapeType="1"/>
              </p:cNvSpPr>
              <p:nvPr/>
            </p:nvSpPr>
            <p:spPr bwMode="auto">
              <a:xfrm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2784" y="1680"/>
                <a:ext cx="336" cy="384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3936" y="2304"/>
              <a:ext cx="384" cy="384"/>
            </a:xfrm>
            <a:prstGeom prst="ellips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3696" y="37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Feature Space</a:t>
              </a:r>
            </a:p>
          </p:txBody>
        </p:sp>
      </p:grpSp>
      <p:sp>
        <p:nvSpPr>
          <p:cNvPr id="11302" name="Freeform 38"/>
          <p:cNvSpPr>
            <a:spLocks/>
          </p:cNvSpPr>
          <p:nvPr/>
        </p:nvSpPr>
        <p:spPr bwMode="auto">
          <a:xfrm>
            <a:off x="3810000" y="2362200"/>
            <a:ext cx="547688" cy="3937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48" y="56"/>
              </a:cxn>
              <a:cxn ang="0">
                <a:pos x="96" y="104"/>
              </a:cxn>
              <a:cxn ang="0">
                <a:pos x="144" y="200"/>
              </a:cxn>
              <a:cxn ang="0">
                <a:pos x="192" y="200"/>
              </a:cxn>
              <a:cxn ang="0">
                <a:pos x="240" y="152"/>
              </a:cxn>
              <a:cxn ang="0">
                <a:pos x="288" y="8"/>
              </a:cxn>
              <a:cxn ang="0">
                <a:pos x="336" y="200"/>
              </a:cxn>
            </a:cxnLst>
            <a:rect l="0" t="0" r="r" b="b"/>
            <a:pathLst>
              <a:path w="336" h="216">
                <a:moveTo>
                  <a:pt x="0" y="200"/>
                </a:moveTo>
                <a:cubicBezTo>
                  <a:pt x="16" y="136"/>
                  <a:pt x="32" y="72"/>
                  <a:pt x="48" y="56"/>
                </a:cubicBezTo>
                <a:cubicBezTo>
                  <a:pt x="64" y="40"/>
                  <a:pt x="80" y="80"/>
                  <a:pt x="96" y="104"/>
                </a:cubicBezTo>
                <a:cubicBezTo>
                  <a:pt x="112" y="128"/>
                  <a:pt x="128" y="184"/>
                  <a:pt x="144" y="200"/>
                </a:cubicBezTo>
                <a:cubicBezTo>
                  <a:pt x="160" y="216"/>
                  <a:pt x="176" y="208"/>
                  <a:pt x="192" y="200"/>
                </a:cubicBezTo>
                <a:cubicBezTo>
                  <a:pt x="208" y="192"/>
                  <a:pt x="224" y="184"/>
                  <a:pt x="240" y="152"/>
                </a:cubicBezTo>
                <a:cubicBezTo>
                  <a:pt x="256" y="120"/>
                  <a:pt x="272" y="0"/>
                  <a:pt x="288" y="8"/>
                </a:cubicBezTo>
                <a:cubicBezTo>
                  <a:pt x="304" y="16"/>
                  <a:pt x="328" y="168"/>
                  <a:pt x="336" y="200"/>
                </a:cubicBezTo>
              </a:path>
            </a:pathLst>
          </a:custGeom>
          <a:noFill/>
          <a:ln w="9525" cap="flat" cmpd="sng">
            <a:solidFill>
              <a:srgbClr val="99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1303" name="Picture 39" descr="2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51088"/>
            <a:ext cx="835025" cy="54451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4724400" y="2819400"/>
            <a:ext cx="16764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4648200" y="4724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6705600" y="2971800"/>
            <a:ext cx="1524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2971800" y="2667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828800" y="3505200"/>
            <a:ext cx="990600" cy="2957513"/>
            <a:chOff x="1152" y="2208"/>
            <a:chExt cx="624" cy="1863"/>
          </a:xfrm>
        </p:grpSpPr>
        <p:pic>
          <p:nvPicPr>
            <p:cNvPr id="11309" name="Picture 45" descr="107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" y="2256"/>
              <a:ext cx="525" cy="343"/>
            </a:xfrm>
            <a:prstGeom prst="rect">
              <a:avLst/>
            </a:prstGeom>
            <a:noFill/>
          </p:spPr>
        </p:pic>
        <p:pic>
          <p:nvPicPr>
            <p:cNvPr id="11310" name="Picture 46" descr="24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3401"/>
              <a:ext cx="526" cy="343"/>
            </a:xfrm>
            <a:prstGeom prst="rect">
              <a:avLst/>
            </a:prstGeom>
            <a:noFill/>
          </p:spPr>
        </p:pic>
        <p:pic>
          <p:nvPicPr>
            <p:cNvPr id="11311" name="Picture 47" descr="31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3024"/>
              <a:ext cx="526" cy="343"/>
            </a:xfrm>
            <a:prstGeom prst="rect">
              <a:avLst/>
            </a:prstGeom>
            <a:noFill/>
          </p:spPr>
        </p:pic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1152" y="2208"/>
              <a:ext cx="624" cy="1584"/>
            </a:xfrm>
            <a:prstGeom prst="rect">
              <a:avLst/>
            </a:prstGeom>
            <a:noFill/>
            <a:ln w="1905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1152" y="3840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Images</a:t>
              </a:r>
            </a:p>
          </p:txBody>
        </p:sp>
        <p:pic>
          <p:nvPicPr>
            <p:cNvPr id="11314" name="Picture 50" descr="Image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0" y="2640"/>
              <a:ext cx="524" cy="350"/>
            </a:xfrm>
            <a:prstGeom prst="rect">
              <a:avLst/>
            </a:prstGeom>
            <a:noFill/>
          </p:spPr>
        </p:pic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1F96F-D64E-4A63-AA90-655B49E182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/>
          </p:cNvSpPr>
          <p:nvPr/>
        </p:nvSpPr>
        <p:spPr bwMode="auto">
          <a:xfrm>
            <a:off x="0" y="1524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Overall Function Performance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829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0198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Contributions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382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Created a similarity retrieval system </a:t>
            </a:r>
            <a:r>
              <a:rPr lang="en-US" sz="2800" dirty="0" smtClean="0">
                <a:latin typeface="Calibri" pitchFamily="34" charset="0"/>
              </a:rPr>
              <a:t>for multimodal brain images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, ERP, and combined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-ERP 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smtClean="0">
                <a:latin typeface="Calibri" pitchFamily="34" charset="0"/>
              </a:rPr>
              <a:t>User interface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feature extraction methods for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 and ERP data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pair-wise similarity metrics 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Simulated human expert similarity scores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Contributions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382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Created a similarity retrieval system </a:t>
            </a:r>
            <a:r>
              <a:rPr lang="en-US" sz="2800" dirty="0" smtClean="0">
                <a:latin typeface="Calibri" pitchFamily="34" charset="0"/>
              </a:rPr>
              <a:t>for multimodal brain images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, ERP, and combined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-ERP </a:t>
            </a:r>
          </a:p>
          <a:p>
            <a:pPr marL="1657350" lvl="2" indent="-742950">
              <a:spcBef>
                <a:spcPct val="50000"/>
              </a:spcBef>
              <a:buFont typeface="+mj-lt"/>
              <a:buAutoNum type="romanUcPeriod"/>
            </a:pPr>
            <a:r>
              <a:rPr lang="en-US" sz="2800" dirty="0" smtClean="0">
                <a:latin typeface="Calibri" pitchFamily="34" charset="0"/>
              </a:rPr>
              <a:t>User interface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feature extraction methods for </a:t>
            </a:r>
            <a:r>
              <a:rPr lang="en-US" sz="2800" dirty="0" err="1" smtClean="0">
                <a:latin typeface="Calibri" pitchFamily="34" charset="0"/>
              </a:rPr>
              <a:t>fMRI</a:t>
            </a:r>
            <a:r>
              <a:rPr lang="en-US" sz="2800" dirty="0" smtClean="0">
                <a:latin typeface="Calibri" pitchFamily="34" charset="0"/>
              </a:rPr>
              <a:t> and ERP data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Developed pair-wise similarity metrics </a:t>
            </a:r>
          </a:p>
          <a:p>
            <a:pPr marL="742950" indent="-7429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Simulated human expert similarity scores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762000" y="1066800"/>
            <a:ext cx="75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190993"/>
                </a:solidFill>
                <a:latin typeface="Calibri" pitchFamily="34" charset="0"/>
              </a:rPr>
              <a:t>Background</a:t>
            </a:r>
          </a:p>
          <a:p>
            <a:pPr marL="1143000" lvl="2" indent="-2286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190993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190993"/>
                </a:solidFill>
                <a:latin typeface="Calibri" pitchFamily="34" charset="0"/>
              </a:rPr>
              <a:t>fMRI</a:t>
            </a:r>
            <a:endParaRPr lang="en-US" sz="2800" b="1" dirty="0">
              <a:solidFill>
                <a:srgbClr val="190993"/>
              </a:solidFill>
              <a:latin typeface="Calibri" pitchFamily="34" charset="0"/>
            </a:endParaRPr>
          </a:p>
          <a:p>
            <a:pPr marL="1143000" lvl="2" indent="-2286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190993"/>
                </a:solidFill>
                <a:latin typeface="Calibri" pitchFamily="34" charset="0"/>
              </a:rPr>
              <a:t> ERP</a:t>
            </a:r>
          </a:p>
          <a:p>
            <a:pPr marL="1143000" lvl="2" indent="-2286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190993"/>
                </a:solidFill>
                <a:latin typeface="Calibri" pitchFamily="34" charset="0"/>
              </a:rPr>
              <a:t> Existing Similarity Retrieval </a:t>
            </a:r>
            <a:r>
              <a:rPr lang="en-US" sz="2800" b="1" dirty="0" smtClean="0">
                <a:solidFill>
                  <a:srgbClr val="190993"/>
                </a:solidFill>
                <a:latin typeface="Calibri" pitchFamily="34" charset="0"/>
              </a:rPr>
              <a:t>Systems </a:t>
            </a:r>
            <a:r>
              <a:rPr lang="en-US" sz="2800" b="1" dirty="0">
                <a:solidFill>
                  <a:srgbClr val="190993"/>
                </a:solidFill>
                <a:latin typeface="Calibri" pitchFamily="34" charset="0"/>
              </a:rPr>
              <a:t>for these modalities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Feature Extraction Process</a:t>
            </a:r>
            <a:endParaRPr lang="en-US" sz="2800" b="1" dirty="0">
              <a:solidFill>
                <a:srgbClr val="190993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Similarity </a:t>
            </a:r>
            <a:r>
              <a:rPr lang="en-US" sz="3200" dirty="0" smtClean="0">
                <a:latin typeface="Calibri" pitchFamily="34" charset="0"/>
              </a:rPr>
              <a:t>Metric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User </a:t>
            </a:r>
            <a:r>
              <a:rPr lang="en-US" sz="3200" dirty="0" smtClean="0">
                <a:latin typeface="Calibri" pitchFamily="34" charset="0"/>
              </a:rPr>
              <a:t>Interface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</a:rPr>
              <a:t> Retrieval Performance</a:t>
            </a:r>
            <a:endParaRPr lang="en-US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Simulate Human Expert</a:t>
            </a:r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70936CE-225C-4878-8AE0-2DD9908EEB8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smtClean="0"/>
              <a:t>Functional Magnetic Resonance Imaging (fMRI)</a:t>
            </a:r>
          </a:p>
        </p:txBody>
      </p:sp>
      <p:sp>
        <p:nvSpPr>
          <p:cNvPr id="22530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FDE2FF4-6014-4D41-81A7-1974ED35DA18}" type="slidenum">
              <a:rPr lang="en-US" sz="24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1" name="Text Box 90"/>
          <p:cNvSpPr txBox="1">
            <a:spLocks noChangeArrowheads="1"/>
          </p:cNvSpPr>
          <p:nvPr/>
        </p:nvSpPr>
        <p:spPr bwMode="auto">
          <a:xfrm>
            <a:off x="228600" y="4343400"/>
            <a:ext cx="8763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A non-invasive brain imaging technique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Records blood oxygen level in brain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While imaging, subject performs a task</a:t>
            </a:r>
          </a:p>
        </p:txBody>
      </p:sp>
      <p:pic>
        <p:nvPicPr>
          <p:cNvPr id="2253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4267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26FC-1EF1-437B-88C8-F527C3A2F9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70" name="Rectangle 22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effectLst>
            <a:outerShdw dist="71842" dir="2700000" algn="ctr" rotWithShape="0">
              <a:schemeClr val="bg1"/>
            </a:outerShdw>
          </a:effectLst>
        </p:spPr>
        <p:txBody>
          <a:bodyPr lIns="90488" tIns="44450" rIns="90488" bIns="4445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fMRI Statistical Images</a:t>
            </a:r>
          </a:p>
        </p:txBody>
      </p:sp>
      <p:grpSp>
        <p:nvGrpSpPr>
          <p:cNvPr id="1028" name="Group 326"/>
          <p:cNvGrpSpPr>
            <a:grpSpLocks/>
          </p:cNvGrpSpPr>
          <p:nvPr/>
        </p:nvGrpSpPr>
        <p:grpSpPr bwMode="auto">
          <a:xfrm>
            <a:off x="685800" y="1447800"/>
            <a:ext cx="2416175" cy="4695825"/>
            <a:chOff x="547" y="1053"/>
            <a:chExt cx="1581" cy="2958"/>
          </a:xfrm>
        </p:grpSpPr>
        <p:grpSp>
          <p:nvGrpSpPr>
            <p:cNvPr id="1210" name="Group 327"/>
            <p:cNvGrpSpPr>
              <a:grpSpLocks/>
            </p:cNvGrpSpPr>
            <p:nvPr/>
          </p:nvGrpSpPr>
          <p:grpSpPr bwMode="auto">
            <a:xfrm>
              <a:off x="547" y="1053"/>
              <a:ext cx="1581" cy="2888"/>
              <a:chOff x="547" y="1053"/>
              <a:chExt cx="1581" cy="2888"/>
            </a:xfrm>
          </p:grpSpPr>
          <p:sp>
            <p:nvSpPr>
              <p:cNvPr id="1212" name="Line 328"/>
              <p:cNvSpPr>
                <a:spLocks noChangeShapeType="1"/>
              </p:cNvSpPr>
              <p:nvPr/>
            </p:nvSpPr>
            <p:spPr bwMode="auto">
              <a:xfrm>
                <a:off x="1893" y="3941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329"/>
              <p:cNvSpPr>
                <a:spLocks noChangeShapeType="1"/>
              </p:cNvSpPr>
              <p:nvPr/>
            </p:nvSpPr>
            <p:spPr bwMode="auto">
              <a:xfrm>
                <a:off x="1888" y="386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330"/>
              <p:cNvSpPr>
                <a:spLocks noChangeShapeType="1"/>
              </p:cNvSpPr>
              <p:nvPr/>
            </p:nvSpPr>
            <p:spPr bwMode="auto">
              <a:xfrm>
                <a:off x="1895" y="3789"/>
                <a:ext cx="23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331"/>
              <p:cNvSpPr>
                <a:spLocks noChangeShapeType="1"/>
              </p:cNvSpPr>
              <p:nvPr/>
            </p:nvSpPr>
            <p:spPr bwMode="auto">
              <a:xfrm>
                <a:off x="1890" y="3713"/>
                <a:ext cx="23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332"/>
              <p:cNvSpPr>
                <a:spLocks noChangeShapeType="1"/>
              </p:cNvSpPr>
              <p:nvPr/>
            </p:nvSpPr>
            <p:spPr bwMode="auto">
              <a:xfrm>
                <a:off x="1885" y="3637"/>
                <a:ext cx="24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333"/>
              <p:cNvSpPr>
                <a:spLocks noChangeShapeType="1"/>
              </p:cNvSpPr>
              <p:nvPr/>
            </p:nvSpPr>
            <p:spPr bwMode="auto">
              <a:xfrm>
                <a:off x="1844" y="3561"/>
                <a:ext cx="28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Line 334"/>
              <p:cNvSpPr>
                <a:spLocks noChangeShapeType="1"/>
              </p:cNvSpPr>
              <p:nvPr/>
            </p:nvSpPr>
            <p:spPr bwMode="auto">
              <a:xfrm>
                <a:off x="1851" y="3485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335"/>
              <p:cNvSpPr>
                <a:spLocks noChangeShapeType="1"/>
              </p:cNvSpPr>
              <p:nvPr/>
            </p:nvSpPr>
            <p:spPr bwMode="auto">
              <a:xfrm>
                <a:off x="1673" y="3409"/>
                <a:ext cx="4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336"/>
              <p:cNvSpPr>
                <a:spLocks noChangeShapeType="1"/>
              </p:cNvSpPr>
              <p:nvPr/>
            </p:nvSpPr>
            <p:spPr bwMode="auto">
              <a:xfrm>
                <a:off x="1640" y="3333"/>
                <a:ext cx="48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337"/>
              <p:cNvSpPr>
                <a:spLocks noChangeShapeType="1"/>
              </p:cNvSpPr>
              <p:nvPr/>
            </p:nvSpPr>
            <p:spPr bwMode="auto">
              <a:xfrm>
                <a:off x="1683" y="3257"/>
                <a:ext cx="44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338"/>
              <p:cNvSpPr>
                <a:spLocks noChangeShapeType="1"/>
              </p:cNvSpPr>
              <p:nvPr/>
            </p:nvSpPr>
            <p:spPr bwMode="auto">
              <a:xfrm>
                <a:off x="1635" y="3181"/>
                <a:ext cx="49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339"/>
              <p:cNvSpPr>
                <a:spLocks noChangeShapeType="1"/>
              </p:cNvSpPr>
              <p:nvPr/>
            </p:nvSpPr>
            <p:spPr bwMode="auto">
              <a:xfrm>
                <a:off x="1573" y="3105"/>
                <a:ext cx="5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340"/>
              <p:cNvSpPr>
                <a:spLocks noChangeShapeType="1"/>
              </p:cNvSpPr>
              <p:nvPr/>
            </p:nvSpPr>
            <p:spPr bwMode="auto">
              <a:xfrm>
                <a:off x="1504" y="3029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341"/>
              <p:cNvSpPr>
                <a:spLocks noChangeShapeType="1"/>
              </p:cNvSpPr>
              <p:nvPr/>
            </p:nvSpPr>
            <p:spPr bwMode="auto">
              <a:xfrm>
                <a:off x="1455" y="2953"/>
                <a:ext cx="67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342"/>
              <p:cNvSpPr>
                <a:spLocks noChangeShapeType="1"/>
              </p:cNvSpPr>
              <p:nvPr/>
            </p:nvSpPr>
            <p:spPr bwMode="auto">
              <a:xfrm>
                <a:off x="1433" y="2877"/>
                <a:ext cx="69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343"/>
              <p:cNvSpPr>
                <a:spLocks noChangeShapeType="1"/>
              </p:cNvSpPr>
              <p:nvPr/>
            </p:nvSpPr>
            <p:spPr bwMode="auto">
              <a:xfrm>
                <a:off x="1419" y="2801"/>
                <a:ext cx="70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344"/>
              <p:cNvSpPr>
                <a:spLocks noChangeShapeType="1"/>
              </p:cNvSpPr>
              <p:nvPr/>
            </p:nvSpPr>
            <p:spPr bwMode="auto">
              <a:xfrm>
                <a:off x="1181" y="2725"/>
                <a:ext cx="94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345"/>
              <p:cNvSpPr>
                <a:spLocks noChangeShapeType="1"/>
              </p:cNvSpPr>
              <p:nvPr/>
            </p:nvSpPr>
            <p:spPr bwMode="auto">
              <a:xfrm>
                <a:off x="1192" y="2649"/>
                <a:ext cx="93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346"/>
              <p:cNvSpPr>
                <a:spLocks noChangeShapeType="1"/>
              </p:cNvSpPr>
              <p:nvPr/>
            </p:nvSpPr>
            <p:spPr bwMode="auto">
              <a:xfrm>
                <a:off x="1140" y="2573"/>
                <a:ext cx="98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347"/>
              <p:cNvSpPr>
                <a:spLocks noChangeShapeType="1"/>
              </p:cNvSpPr>
              <p:nvPr/>
            </p:nvSpPr>
            <p:spPr bwMode="auto">
              <a:xfrm>
                <a:off x="1267" y="2497"/>
                <a:ext cx="86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348"/>
              <p:cNvSpPr>
                <a:spLocks noChangeShapeType="1"/>
              </p:cNvSpPr>
              <p:nvPr/>
            </p:nvSpPr>
            <p:spPr bwMode="auto">
              <a:xfrm>
                <a:off x="1277" y="2421"/>
                <a:ext cx="85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349"/>
              <p:cNvSpPr>
                <a:spLocks noChangeShapeType="1"/>
              </p:cNvSpPr>
              <p:nvPr/>
            </p:nvSpPr>
            <p:spPr bwMode="auto">
              <a:xfrm>
                <a:off x="1260" y="2345"/>
                <a:ext cx="86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350"/>
              <p:cNvSpPr>
                <a:spLocks noChangeShapeType="1"/>
              </p:cNvSpPr>
              <p:nvPr/>
            </p:nvSpPr>
            <p:spPr bwMode="auto">
              <a:xfrm>
                <a:off x="1211" y="2269"/>
                <a:ext cx="91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351"/>
              <p:cNvSpPr>
                <a:spLocks noChangeShapeType="1"/>
              </p:cNvSpPr>
              <p:nvPr/>
            </p:nvSpPr>
            <p:spPr bwMode="auto">
              <a:xfrm>
                <a:off x="1093" y="2193"/>
                <a:ext cx="103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352"/>
              <p:cNvSpPr>
                <a:spLocks noChangeShapeType="1"/>
              </p:cNvSpPr>
              <p:nvPr/>
            </p:nvSpPr>
            <p:spPr bwMode="auto">
              <a:xfrm>
                <a:off x="1115" y="2117"/>
                <a:ext cx="101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353"/>
              <p:cNvSpPr>
                <a:spLocks noChangeShapeType="1"/>
              </p:cNvSpPr>
              <p:nvPr/>
            </p:nvSpPr>
            <p:spPr bwMode="auto">
              <a:xfrm>
                <a:off x="999" y="2041"/>
                <a:ext cx="112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354"/>
              <p:cNvSpPr>
                <a:spLocks noChangeShapeType="1"/>
              </p:cNvSpPr>
              <p:nvPr/>
            </p:nvSpPr>
            <p:spPr bwMode="auto">
              <a:xfrm>
                <a:off x="960" y="1965"/>
                <a:ext cx="116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355"/>
              <p:cNvSpPr>
                <a:spLocks noChangeShapeType="1"/>
              </p:cNvSpPr>
              <p:nvPr/>
            </p:nvSpPr>
            <p:spPr bwMode="auto">
              <a:xfrm>
                <a:off x="953" y="1889"/>
                <a:ext cx="117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356"/>
              <p:cNvSpPr>
                <a:spLocks noChangeShapeType="1"/>
              </p:cNvSpPr>
              <p:nvPr/>
            </p:nvSpPr>
            <p:spPr bwMode="auto">
              <a:xfrm>
                <a:off x="968" y="1813"/>
                <a:ext cx="116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357"/>
              <p:cNvSpPr>
                <a:spLocks noChangeShapeType="1"/>
              </p:cNvSpPr>
              <p:nvPr/>
            </p:nvSpPr>
            <p:spPr bwMode="auto">
              <a:xfrm>
                <a:off x="928" y="1737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358"/>
              <p:cNvSpPr>
                <a:spLocks noChangeShapeType="1"/>
              </p:cNvSpPr>
              <p:nvPr/>
            </p:nvSpPr>
            <p:spPr bwMode="auto">
              <a:xfrm>
                <a:off x="896" y="1661"/>
                <a:ext cx="1232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359"/>
              <p:cNvSpPr>
                <a:spLocks noChangeShapeType="1"/>
              </p:cNvSpPr>
              <p:nvPr/>
            </p:nvSpPr>
            <p:spPr bwMode="auto">
              <a:xfrm>
                <a:off x="665" y="1585"/>
                <a:ext cx="146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360"/>
              <p:cNvSpPr>
                <a:spLocks noChangeShapeType="1"/>
              </p:cNvSpPr>
              <p:nvPr/>
            </p:nvSpPr>
            <p:spPr bwMode="auto">
              <a:xfrm>
                <a:off x="719" y="1509"/>
                <a:ext cx="140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361"/>
              <p:cNvSpPr>
                <a:spLocks noChangeShapeType="1"/>
              </p:cNvSpPr>
              <p:nvPr/>
            </p:nvSpPr>
            <p:spPr bwMode="auto">
              <a:xfrm>
                <a:off x="760" y="1433"/>
                <a:ext cx="136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362"/>
              <p:cNvSpPr>
                <a:spLocks noChangeShapeType="1"/>
              </p:cNvSpPr>
              <p:nvPr/>
            </p:nvSpPr>
            <p:spPr bwMode="auto">
              <a:xfrm>
                <a:off x="637" y="1357"/>
                <a:ext cx="149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363"/>
              <p:cNvSpPr>
                <a:spLocks noChangeShapeType="1"/>
              </p:cNvSpPr>
              <p:nvPr/>
            </p:nvSpPr>
            <p:spPr bwMode="auto">
              <a:xfrm>
                <a:off x="669" y="1281"/>
                <a:ext cx="145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364"/>
              <p:cNvSpPr>
                <a:spLocks noChangeShapeType="1"/>
              </p:cNvSpPr>
              <p:nvPr/>
            </p:nvSpPr>
            <p:spPr bwMode="auto">
              <a:xfrm>
                <a:off x="632" y="1205"/>
                <a:ext cx="1496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365"/>
              <p:cNvSpPr>
                <a:spLocks noChangeShapeType="1"/>
              </p:cNvSpPr>
              <p:nvPr/>
            </p:nvSpPr>
            <p:spPr bwMode="auto">
              <a:xfrm>
                <a:off x="579" y="1129"/>
                <a:ext cx="154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366"/>
              <p:cNvSpPr>
                <a:spLocks noChangeShapeType="1"/>
              </p:cNvSpPr>
              <p:nvPr/>
            </p:nvSpPr>
            <p:spPr bwMode="auto">
              <a:xfrm>
                <a:off x="547" y="1053"/>
                <a:ext cx="1581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1" name="Line 367"/>
            <p:cNvSpPr>
              <a:spLocks noChangeShapeType="1"/>
            </p:cNvSpPr>
            <p:nvPr/>
          </p:nvSpPr>
          <p:spPr bwMode="auto">
            <a:xfrm>
              <a:off x="1905" y="4011"/>
              <a:ext cx="22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376"/>
          <p:cNvGrpSpPr>
            <a:grpSpLocks/>
          </p:cNvGrpSpPr>
          <p:nvPr/>
        </p:nvGrpSpPr>
        <p:grpSpPr bwMode="auto">
          <a:xfrm>
            <a:off x="196850" y="1447800"/>
            <a:ext cx="600075" cy="847725"/>
            <a:chOff x="239" y="1030"/>
            <a:chExt cx="392" cy="534"/>
          </a:xfrm>
        </p:grpSpPr>
        <p:pic>
          <p:nvPicPr>
            <p:cNvPr id="1207" name="Picture 37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239" y="103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08" name="Line 378"/>
            <p:cNvSpPr>
              <a:spLocks noChangeShapeType="1"/>
            </p:cNvSpPr>
            <p:nvPr/>
          </p:nvSpPr>
          <p:spPr bwMode="auto">
            <a:xfrm>
              <a:off x="240" y="139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" name="Line 379"/>
            <p:cNvSpPr>
              <a:spLocks noChangeShapeType="1"/>
            </p:cNvSpPr>
            <p:nvPr/>
          </p:nvSpPr>
          <p:spPr bwMode="auto">
            <a:xfrm>
              <a:off x="590" y="103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380"/>
          <p:cNvGrpSpPr>
            <a:grpSpLocks/>
          </p:cNvGrpSpPr>
          <p:nvPr/>
        </p:nvGrpSpPr>
        <p:grpSpPr bwMode="auto">
          <a:xfrm>
            <a:off x="246063" y="1549400"/>
            <a:ext cx="598487" cy="847725"/>
            <a:chOff x="271" y="1094"/>
            <a:chExt cx="392" cy="534"/>
          </a:xfrm>
        </p:grpSpPr>
        <p:pic>
          <p:nvPicPr>
            <p:cNvPr id="1204" name="Picture 38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271" y="109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05" name="Line 382"/>
            <p:cNvSpPr>
              <a:spLocks noChangeShapeType="1"/>
            </p:cNvSpPr>
            <p:nvPr/>
          </p:nvSpPr>
          <p:spPr bwMode="auto">
            <a:xfrm>
              <a:off x="272" y="145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" name="Line 383"/>
            <p:cNvSpPr>
              <a:spLocks noChangeShapeType="1"/>
            </p:cNvSpPr>
            <p:nvPr/>
          </p:nvSpPr>
          <p:spPr bwMode="auto">
            <a:xfrm>
              <a:off x="622" y="110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" name="Group 384"/>
          <p:cNvGrpSpPr>
            <a:grpSpLocks/>
          </p:cNvGrpSpPr>
          <p:nvPr/>
        </p:nvGrpSpPr>
        <p:grpSpPr bwMode="auto">
          <a:xfrm>
            <a:off x="296863" y="1651000"/>
            <a:ext cx="598487" cy="847725"/>
            <a:chOff x="303" y="1158"/>
            <a:chExt cx="392" cy="534"/>
          </a:xfrm>
        </p:grpSpPr>
        <p:pic>
          <p:nvPicPr>
            <p:cNvPr id="1201" name="Picture 38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303" y="115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02" name="Line 386"/>
            <p:cNvSpPr>
              <a:spLocks noChangeShapeType="1"/>
            </p:cNvSpPr>
            <p:nvPr/>
          </p:nvSpPr>
          <p:spPr bwMode="auto">
            <a:xfrm>
              <a:off x="304" y="152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" name="Line 387"/>
            <p:cNvSpPr>
              <a:spLocks noChangeShapeType="1"/>
            </p:cNvSpPr>
            <p:nvPr/>
          </p:nvSpPr>
          <p:spPr bwMode="auto">
            <a:xfrm>
              <a:off x="654" y="116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2" name="Group 388"/>
          <p:cNvGrpSpPr>
            <a:grpSpLocks/>
          </p:cNvGrpSpPr>
          <p:nvPr/>
        </p:nvGrpSpPr>
        <p:grpSpPr bwMode="auto">
          <a:xfrm>
            <a:off x="344488" y="1752600"/>
            <a:ext cx="598487" cy="847725"/>
            <a:chOff x="335" y="1222"/>
            <a:chExt cx="392" cy="534"/>
          </a:xfrm>
        </p:grpSpPr>
        <p:pic>
          <p:nvPicPr>
            <p:cNvPr id="1198" name="Picture 38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335" y="122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9" name="Line 390"/>
            <p:cNvSpPr>
              <a:spLocks noChangeShapeType="1"/>
            </p:cNvSpPr>
            <p:nvPr/>
          </p:nvSpPr>
          <p:spPr bwMode="auto">
            <a:xfrm>
              <a:off x="336" y="158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" name="Line 391"/>
            <p:cNvSpPr>
              <a:spLocks noChangeShapeType="1"/>
            </p:cNvSpPr>
            <p:nvPr/>
          </p:nvSpPr>
          <p:spPr bwMode="auto">
            <a:xfrm>
              <a:off x="686" y="122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3" name="Group 392"/>
          <p:cNvGrpSpPr>
            <a:grpSpLocks/>
          </p:cNvGrpSpPr>
          <p:nvPr/>
        </p:nvGrpSpPr>
        <p:grpSpPr bwMode="auto">
          <a:xfrm>
            <a:off x="392113" y="1854200"/>
            <a:ext cx="600075" cy="847725"/>
            <a:chOff x="367" y="1286"/>
            <a:chExt cx="392" cy="534"/>
          </a:xfrm>
        </p:grpSpPr>
        <p:pic>
          <p:nvPicPr>
            <p:cNvPr id="1195" name="Picture 39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367" y="128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6" name="Line 394"/>
            <p:cNvSpPr>
              <a:spLocks noChangeShapeType="1"/>
            </p:cNvSpPr>
            <p:nvPr/>
          </p:nvSpPr>
          <p:spPr bwMode="auto">
            <a:xfrm>
              <a:off x="368" y="164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7" name="Line 395"/>
            <p:cNvSpPr>
              <a:spLocks noChangeShapeType="1"/>
            </p:cNvSpPr>
            <p:nvPr/>
          </p:nvSpPr>
          <p:spPr bwMode="auto">
            <a:xfrm>
              <a:off x="718" y="129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" name="Group 396"/>
          <p:cNvGrpSpPr>
            <a:grpSpLocks/>
          </p:cNvGrpSpPr>
          <p:nvPr/>
        </p:nvGrpSpPr>
        <p:grpSpPr bwMode="auto">
          <a:xfrm>
            <a:off x="441325" y="1955800"/>
            <a:ext cx="600075" cy="847725"/>
            <a:chOff x="399" y="1350"/>
            <a:chExt cx="392" cy="534"/>
          </a:xfrm>
        </p:grpSpPr>
        <p:pic>
          <p:nvPicPr>
            <p:cNvPr id="1192" name="Picture 39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399" y="135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3" name="Line 398"/>
            <p:cNvSpPr>
              <a:spLocks noChangeShapeType="1"/>
            </p:cNvSpPr>
            <p:nvPr/>
          </p:nvSpPr>
          <p:spPr bwMode="auto">
            <a:xfrm>
              <a:off x="400" y="171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4" name="Line 399"/>
            <p:cNvSpPr>
              <a:spLocks noChangeShapeType="1"/>
            </p:cNvSpPr>
            <p:nvPr/>
          </p:nvSpPr>
          <p:spPr bwMode="auto">
            <a:xfrm>
              <a:off x="750" y="135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" name="Group 400"/>
          <p:cNvGrpSpPr>
            <a:grpSpLocks/>
          </p:cNvGrpSpPr>
          <p:nvPr/>
        </p:nvGrpSpPr>
        <p:grpSpPr bwMode="auto">
          <a:xfrm>
            <a:off x="490538" y="2057400"/>
            <a:ext cx="600075" cy="847725"/>
            <a:chOff x="431" y="1414"/>
            <a:chExt cx="392" cy="534"/>
          </a:xfrm>
        </p:grpSpPr>
        <p:pic>
          <p:nvPicPr>
            <p:cNvPr id="1189" name="Picture 40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431" y="141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90" name="Line 402"/>
            <p:cNvSpPr>
              <a:spLocks noChangeShapeType="1"/>
            </p:cNvSpPr>
            <p:nvPr/>
          </p:nvSpPr>
          <p:spPr bwMode="auto">
            <a:xfrm>
              <a:off x="432" y="177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1" name="Line 403"/>
            <p:cNvSpPr>
              <a:spLocks noChangeShapeType="1"/>
            </p:cNvSpPr>
            <p:nvPr/>
          </p:nvSpPr>
          <p:spPr bwMode="auto">
            <a:xfrm>
              <a:off x="782" y="142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6" name="Group 404"/>
          <p:cNvGrpSpPr>
            <a:grpSpLocks/>
          </p:cNvGrpSpPr>
          <p:nvPr/>
        </p:nvGrpSpPr>
        <p:grpSpPr bwMode="auto">
          <a:xfrm>
            <a:off x="539750" y="2159000"/>
            <a:ext cx="598488" cy="847725"/>
            <a:chOff x="463" y="1478"/>
            <a:chExt cx="392" cy="534"/>
          </a:xfrm>
        </p:grpSpPr>
        <p:pic>
          <p:nvPicPr>
            <p:cNvPr id="1186" name="Picture 40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463" y="147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87" name="Line 406"/>
            <p:cNvSpPr>
              <a:spLocks noChangeShapeType="1"/>
            </p:cNvSpPr>
            <p:nvPr/>
          </p:nvSpPr>
          <p:spPr bwMode="auto">
            <a:xfrm>
              <a:off x="464" y="184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Line 407"/>
            <p:cNvSpPr>
              <a:spLocks noChangeShapeType="1"/>
            </p:cNvSpPr>
            <p:nvPr/>
          </p:nvSpPr>
          <p:spPr bwMode="auto">
            <a:xfrm>
              <a:off x="814" y="148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7" name="Group 408"/>
          <p:cNvGrpSpPr>
            <a:grpSpLocks/>
          </p:cNvGrpSpPr>
          <p:nvPr/>
        </p:nvGrpSpPr>
        <p:grpSpPr bwMode="auto">
          <a:xfrm>
            <a:off x="588963" y="2260600"/>
            <a:ext cx="598487" cy="847725"/>
            <a:chOff x="495" y="1542"/>
            <a:chExt cx="392" cy="534"/>
          </a:xfrm>
        </p:grpSpPr>
        <p:pic>
          <p:nvPicPr>
            <p:cNvPr id="1183" name="Picture 40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495" y="154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84" name="Line 410"/>
            <p:cNvSpPr>
              <a:spLocks noChangeShapeType="1"/>
            </p:cNvSpPr>
            <p:nvPr/>
          </p:nvSpPr>
          <p:spPr bwMode="auto">
            <a:xfrm>
              <a:off x="496" y="190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" name="Line 411"/>
            <p:cNvSpPr>
              <a:spLocks noChangeShapeType="1"/>
            </p:cNvSpPr>
            <p:nvPr/>
          </p:nvSpPr>
          <p:spPr bwMode="auto">
            <a:xfrm>
              <a:off x="846" y="154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" name="Group 412"/>
          <p:cNvGrpSpPr>
            <a:grpSpLocks/>
          </p:cNvGrpSpPr>
          <p:nvPr/>
        </p:nvGrpSpPr>
        <p:grpSpPr bwMode="auto">
          <a:xfrm>
            <a:off x="636588" y="2362200"/>
            <a:ext cx="600075" cy="847725"/>
            <a:chOff x="527" y="1606"/>
            <a:chExt cx="392" cy="534"/>
          </a:xfrm>
        </p:grpSpPr>
        <p:pic>
          <p:nvPicPr>
            <p:cNvPr id="1180" name="Picture 41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527" y="160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81" name="Line 414"/>
            <p:cNvSpPr>
              <a:spLocks noChangeShapeType="1"/>
            </p:cNvSpPr>
            <p:nvPr/>
          </p:nvSpPr>
          <p:spPr bwMode="auto">
            <a:xfrm>
              <a:off x="528" y="196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" name="Line 415"/>
            <p:cNvSpPr>
              <a:spLocks noChangeShapeType="1"/>
            </p:cNvSpPr>
            <p:nvPr/>
          </p:nvSpPr>
          <p:spPr bwMode="auto">
            <a:xfrm>
              <a:off x="878" y="161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" name="Group 416"/>
          <p:cNvGrpSpPr>
            <a:grpSpLocks/>
          </p:cNvGrpSpPr>
          <p:nvPr/>
        </p:nvGrpSpPr>
        <p:grpSpPr bwMode="auto">
          <a:xfrm>
            <a:off x="685800" y="2463800"/>
            <a:ext cx="601663" cy="847725"/>
            <a:chOff x="559" y="1670"/>
            <a:chExt cx="392" cy="534"/>
          </a:xfrm>
        </p:grpSpPr>
        <p:pic>
          <p:nvPicPr>
            <p:cNvPr id="1177" name="Picture 41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559" y="167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78" name="Line 418"/>
            <p:cNvSpPr>
              <a:spLocks noChangeShapeType="1"/>
            </p:cNvSpPr>
            <p:nvPr/>
          </p:nvSpPr>
          <p:spPr bwMode="auto">
            <a:xfrm>
              <a:off x="560" y="203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" name="Line 419"/>
            <p:cNvSpPr>
              <a:spLocks noChangeShapeType="1"/>
            </p:cNvSpPr>
            <p:nvPr/>
          </p:nvSpPr>
          <p:spPr bwMode="auto">
            <a:xfrm>
              <a:off x="910" y="167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0" name="Group 420"/>
          <p:cNvGrpSpPr>
            <a:grpSpLocks/>
          </p:cNvGrpSpPr>
          <p:nvPr/>
        </p:nvGrpSpPr>
        <p:grpSpPr bwMode="auto">
          <a:xfrm>
            <a:off x="735013" y="2565400"/>
            <a:ext cx="600075" cy="847725"/>
            <a:chOff x="591" y="1734"/>
            <a:chExt cx="392" cy="534"/>
          </a:xfrm>
        </p:grpSpPr>
        <p:pic>
          <p:nvPicPr>
            <p:cNvPr id="1174" name="Picture 42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591" y="173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75" name="Line 422"/>
            <p:cNvSpPr>
              <a:spLocks noChangeShapeType="1"/>
            </p:cNvSpPr>
            <p:nvPr/>
          </p:nvSpPr>
          <p:spPr bwMode="auto">
            <a:xfrm>
              <a:off x="592" y="209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" name="Line 423"/>
            <p:cNvSpPr>
              <a:spLocks noChangeShapeType="1"/>
            </p:cNvSpPr>
            <p:nvPr/>
          </p:nvSpPr>
          <p:spPr bwMode="auto">
            <a:xfrm>
              <a:off x="942" y="174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1" name="Group 424"/>
          <p:cNvGrpSpPr>
            <a:grpSpLocks/>
          </p:cNvGrpSpPr>
          <p:nvPr/>
        </p:nvGrpSpPr>
        <p:grpSpPr bwMode="auto">
          <a:xfrm>
            <a:off x="784225" y="2667000"/>
            <a:ext cx="598488" cy="847725"/>
            <a:chOff x="623" y="1798"/>
            <a:chExt cx="392" cy="534"/>
          </a:xfrm>
        </p:grpSpPr>
        <p:pic>
          <p:nvPicPr>
            <p:cNvPr id="1171" name="Picture 42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623" y="179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72" name="Line 426"/>
            <p:cNvSpPr>
              <a:spLocks noChangeShapeType="1"/>
            </p:cNvSpPr>
            <p:nvPr/>
          </p:nvSpPr>
          <p:spPr bwMode="auto">
            <a:xfrm>
              <a:off x="624" y="216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" name="Line 427"/>
            <p:cNvSpPr>
              <a:spLocks noChangeShapeType="1"/>
            </p:cNvSpPr>
            <p:nvPr/>
          </p:nvSpPr>
          <p:spPr bwMode="auto">
            <a:xfrm>
              <a:off x="974" y="180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2" name="Group 428"/>
          <p:cNvGrpSpPr>
            <a:grpSpLocks/>
          </p:cNvGrpSpPr>
          <p:nvPr/>
        </p:nvGrpSpPr>
        <p:grpSpPr bwMode="auto">
          <a:xfrm>
            <a:off x="833438" y="2768600"/>
            <a:ext cx="598487" cy="847725"/>
            <a:chOff x="655" y="1862"/>
            <a:chExt cx="392" cy="534"/>
          </a:xfrm>
        </p:grpSpPr>
        <p:pic>
          <p:nvPicPr>
            <p:cNvPr id="1168" name="Picture 42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655" y="186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9" name="Line 430"/>
            <p:cNvSpPr>
              <a:spLocks noChangeShapeType="1"/>
            </p:cNvSpPr>
            <p:nvPr/>
          </p:nvSpPr>
          <p:spPr bwMode="auto">
            <a:xfrm>
              <a:off x="656" y="222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Line 431"/>
            <p:cNvSpPr>
              <a:spLocks noChangeShapeType="1"/>
            </p:cNvSpPr>
            <p:nvPr/>
          </p:nvSpPr>
          <p:spPr bwMode="auto">
            <a:xfrm>
              <a:off x="1006" y="186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3" name="Group 432"/>
          <p:cNvGrpSpPr>
            <a:grpSpLocks/>
          </p:cNvGrpSpPr>
          <p:nvPr/>
        </p:nvGrpSpPr>
        <p:grpSpPr bwMode="auto">
          <a:xfrm>
            <a:off x="882650" y="2870200"/>
            <a:ext cx="598488" cy="847725"/>
            <a:chOff x="687" y="1926"/>
            <a:chExt cx="392" cy="534"/>
          </a:xfrm>
        </p:grpSpPr>
        <p:pic>
          <p:nvPicPr>
            <p:cNvPr id="1165" name="Picture 43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687" y="192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6" name="Line 434"/>
            <p:cNvSpPr>
              <a:spLocks noChangeShapeType="1"/>
            </p:cNvSpPr>
            <p:nvPr/>
          </p:nvSpPr>
          <p:spPr bwMode="auto">
            <a:xfrm>
              <a:off x="688" y="228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" name="Line 435"/>
            <p:cNvSpPr>
              <a:spLocks noChangeShapeType="1"/>
            </p:cNvSpPr>
            <p:nvPr/>
          </p:nvSpPr>
          <p:spPr bwMode="auto">
            <a:xfrm>
              <a:off x="1038" y="193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" name="Group 436"/>
          <p:cNvGrpSpPr>
            <a:grpSpLocks/>
          </p:cNvGrpSpPr>
          <p:nvPr/>
        </p:nvGrpSpPr>
        <p:grpSpPr bwMode="auto">
          <a:xfrm>
            <a:off x="930275" y="2971800"/>
            <a:ext cx="600075" cy="847725"/>
            <a:chOff x="719" y="1990"/>
            <a:chExt cx="392" cy="534"/>
          </a:xfrm>
        </p:grpSpPr>
        <p:pic>
          <p:nvPicPr>
            <p:cNvPr id="1162" name="Picture 43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719" y="199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3" name="Line 438"/>
            <p:cNvSpPr>
              <a:spLocks noChangeShapeType="1"/>
            </p:cNvSpPr>
            <p:nvPr/>
          </p:nvSpPr>
          <p:spPr bwMode="auto">
            <a:xfrm>
              <a:off x="720" y="235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39"/>
            <p:cNvSpPr>
              <a:spLocks noChangeShapeType="1"/>
            </p:cNvSpPr>
            <p:nvPr/>
          </p:nvSpPr>
          <p:spPr bwMode="auto">
            <a:xfrm>
              <a:off x="1070" y="199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5" name="Group 440"/>
          <p:cNvGrpSpPr>
            <a:grpSpLocks/>
          </p:cNvGrpSpPr>
          <p:nvPr/>
        </p:nvGrpSpPr>
        <p:grpSpPr bwMode="auto">
          <a:xfrm>
            <a:off x="979488" y="3073400"/>
            <a:ext cx="600075" cy="847725"/>
            <a:chOff x="751" y="2054"/>
            <a:chExt cx="392" cy="534"/>
          </a:xfrm>
        </p:grpSpPr>
        <p:pic>
          <p:nvPicPr>
            <p:cNvPr id="1159" name="Picture 44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751" y="205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60" name="Line 442"/>
            <p:cNvSpPr>
              <a:spLocks noChangeShapeType="1"/>
            </p:cNvSpPr>
            <p:nvPr/>
          </p:nvSpPr>
          <p:spPr bwMode="auto">
            <a:xfrm>
              <a:off x="752" y="241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Line 443"/>
            <p:cNvSpPr>
              <a:spLocks noChangeShapeType="1"/>
            </p:cNvSpPr>
            <p:nvPr/>
          </p:nvSpPr>
          <p:spPr bwMode="auto">
            <a:xfrm>
              <a:off x="1102" y="206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6" name="Group 444"/>
          <p:cNvGrpSpPr>
            <a:grpSpLocks/>
          </p:cNvGrpSpPr>
          <p:nvPr/>
        </p:nvGrpSpPr>
        <p:grpSpPr bwMode="auto">
          <a:xfrm>
            <a:off x="1028700" y="3175000"/>
            <a:ext cx="598488" cy="847725"/>
            <a:chOff x="783" y="2118"/>
            <a:chExt cx="392" cy="534"/>
          </a:xfrm>
        </p:grpSpPr>
        <p:pic>
          <p:nvPicPr>
            <p:cNvPr id="1156" name="Picture 44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783" y="211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57" name="Line 446"/>
            <p:cNvSpPr>
              <a:spLocks noChangeShapeType="1"/>
            </p:cNvSpPr>
            <p:nvPr/>
          </p:nvSpPr>
          <p:spPr bwMode="auto">
            <a:xfrm>
              <a:off x="784" y="248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" name="Line 447"/>
            <p:cNvSpPr>
              <a:spLocks noChangeShapeType="1"/>
            </p:cNvSpPr>
            <p:nvPr/>
          </p:nvSpPr>
          <p:spPr bwMode="auto">
            <a:xfrm>
              <a:off x="1134" y="212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448"/>
          <p:cNvGrpSpPr>
            <a:grpSpLocks/>
          </p:cNvGrpSpPr>
          <p:nvPr/>
        </p:nvGrpSpPr>
        <p:grpSpPr bwMode="auto">
          <a:xfrm>
            <a:off x="1077913" y="3276600"/>
            <a:ext cx="598487" cy="847725"/>
            <a:chOff x="815" y="2182"/>
            <a:chExt cx="392" cy="534"/>
          </a:xfrm>
        </p:grpSpPr>
        <p:pic>
          <p:nvPicPr>
            <p:cNvPr id="1153" name="Picture 44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815" y="218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54" name="Line 450"/>
            <p:cNvSpPr>
              <a:spLocks noChangeShapeType="1"/>
            </p:cNvSpPr>
            <p:nvPr/>
          </p:nvSpPr>
          <p:spPr bwMode="auto">
            <a:xfrm>
              <a:off x="816" y="254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Line 451"/>
            <p:cNvSpPr>
              <a:spLocks noChangeShapeType="1"/>
            </p:cNvSpPr>
            <p:nvPr/>
          </p:nvSpPr>
          <p:spPr bwMode="auto">
            <a:xfrm>
              <a:off x="1166" y="218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8" name="Group 452"/>
          <p:cNvGrpSpPr>
            <a:grpSpLocks/>
          </p:cNvGrpSpPr>
          <p:nvPr/>
        </p:nvGrpSpPr>
        <p:grpSpPr bwMode="auto">
          <a:xfrm>
            <a:off x="1127125" y="3378200"/>
            <a:ext cx="598488" cy="847725"/>
            <a:chOff x="847" y="2246"/>
            <a:chExt cx="392" cy="534"/>
          </a:xfrm>
        </p:grpSpPr>
        <p:pic>
          <p:nvPicPr>
            <p:cNvPr id="1150" name="Picture 45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847" y="224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51" name="Line 454"/>
            <p:cNvSpPr>
              <a:spLocks noChangeShapeType="1"/>
            </p:cNvSpPr>
            <p:nvPr/>
          </p:nvSpPr>
          <p:spPr bwMode="auto">
            <a:xfrm>
              <a:off x="848" y="260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Line 455"/>
            <p:cNvSpPr>
              <a:spLocks noChangeShapeType="1"/>
            </p:cNvSpPr>
            <p:nvPr/>
          </p:nvSpPr>
          <p:spPr bwMode="auto">
            <a:xfrm>
              <a:off x="1198" y="225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9" name="Group 456"/>
          <p:cNvGrpSpPr>
            <a:grpSpLocks/>
          </p:cNvGrpSpPr>
          <p:nvPr/>
        </p:nvGrpSpPr>
        <p:grpSpPr bwMode="auto">
          <a:xfrm>
            <a:off x="1174750" y="3479800"/>
            <a:ext cx="600075" cy="847725"/>
            <a:chOff x="879" y="2310"/>
            <a:chExt cx="392" cy="534"/>
          </a:xfrm>
        </p:grpSpPr>
        <p:pic>
          <p:nvPicPr>
            <p:cNvPr id="1147" name="Picture 45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879" y="231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48" name="Line 458"/>
            <p:cNvSpPr>
              <a:spLocks noChangeShapeType="1"/>
            </p:cNvSpPr>
            <p:nvPr/>
          </p:nvSpPr>
          <p:spPr bwMode="auto">
            <a:xfrm>
              <a:off x="880" y="267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Line 459"/>
            <p:cNvSpPr>
              <a:spLocks noChangeShapeType="1"/>
            </p:cNvSpPr>
            <p:nvPr/>
          </p:nvSpPr>
          <p:spPr bwMode="auto">
            <a:xfrm>
              <a:off x="1230" y="231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0" name="Group 460"/>
          <p:cNvGrpSpPr>
            <a:grpSpLocks/>
          </p:cNvGrpSpPr>
          <p:nvPr/>
        </p:nvGrpSpPr>
        <p:grpSpPr bwMode="auto">
          <a:xfrm>
            <a:off x="1225550" y="3581400"/>
            <a:ext cx="598488" cy="847725"/>
            <a:chOff x="911" y="2374"/>
            <a:chExt cx="392" cy="534"/>
          </a:xfrm>
        </p:grpSpPr>
        <p:pic>
          <p:nvPicPr>
            <p:cNvPr id="1144" name="Picture 46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911" y="237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45" name="Line 462"/>
            <p:cNvSpPr>
              <a:spLocks noChangeShapeType="1"/>
            </p:cNvSpPr>
            <p:nvPr/>
          </p:nvSpPr>
          <p:spPr bwMode="auto">
            <a:xfrm>
              <a:off x="912" y="273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Line 463"/>
            <p:cNvSpPr>
              <a:spLocks noChangeShapeType="1"/>
            </p:cNvSpPr>
            <p:nvPr/>
          </p:nvSpPr>
          <p:spPr bwMode="auto">
            <a:xfrm>
              <a:off x="1262" y="238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464"/>
          <p:cNvGrpSpPr>
            <a:grpSpLocks/>
          </p:cNvGrpSpPr>
          <p:nvPr/>
        </p:nvGrpSpPr>
        <p:grpSpPr bwMode="auto">
          <a:xfrm>
            <a:off x="1273175" y="3683000"/>
            <a:ext cx="600075" cy="847725"/>
            <a:chOff x="943" y="2438"/>
            <a:chExt cx="392" cy="534"/>
          </a:xfrm>
        </p:grpSpPr>
        <p:pic>
          <p:nvPicPr>
            <p:cNvPr id="1141" name="Picture 46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943" y="243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42" name="Line 466"/>
            <p:cNvSpPr>
              <a:spLocks noChangeShapeType="1"/>
            </p:cNvSpPr>
            <p:nvPr/>
          </p:nvSpPr>
          <p:spPr bwMode="auto">
            <a:xfrm>
              <a:off x="944" y="280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Line 467"/>
            <p:cNvSpPr>
              <a:spLocks noChangeShapeType="1"/>
            </p:cNvSpPr>
            <p:nvPr/>
          </p:nvSpPr>
          <p:spPr bwMode="auto">
            <a:xfrm>
              <a:off x="1294" y="244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2" name="Group 468"/>
          <p:cNvGrpSpPr>
            <a:grpSpLocks/>
          </p:cNvGrpSpPr>
          <p:nvPr/>
        </p:nvGrpSpPr>
        <p:grpSpPr bwMode="auto">
          <a:xfrm>
            <a:off x="1322388" y="3784600"/>
            <a:ext cx="598487" cy="847725"/>
            <a:chOff x="975" y="2502"/>
            <a:chExt cx="392" cy="534"/>
          </a:xfrm>
        </p:grpSpPr>
        <p:pic>
          <p:nvPicPr>
            <p:cNvPr id="1138" name="Picture 46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975" y="250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9" name="Line 470"/>
            <p:cNvSpPr>
              <a:spLocks noChangeShapeType="1"/>
            </p:cNvSpPr>
            <p:nvPr/>
          </p:nvSpPr>
          <p:spPr bwMode="auto">
            <a:xfrm>
              <a:off x="976" y="286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471"/>
            <p:cNvSpPr>
              <a:spLocks noChangeShapeType="1"/>
            </p:cNvSpPr>
            <p:nvPr/>
          </p:nvSpPr>
          <p:spPr bwMode="auto">
            <a:xfrm>
              <a:off x="1326" y="250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3" name="Group 472"/>
          <p:cNvGrpSpPr>
            <a:grpSpLocks/>
          </p:cNvGrpSpPr>
          <p:nvPr/>
        </p:nvGrpSpPr>
        <p:grpSpPr bwMode="auto">
          <a:xfrm>
            <a:off x="1371600" y="3886200"/>
            <a:ext cx="598488" cy="847725"/>
            <a:chOff x="1007" y="2566"/>
            <a:chExt cx="392" cy="534"/>
          </a:xfrm>
        </p:grpSpPr>
        <p:pic>
          <p:nvPicPr>
            <p:cNvPr id="1135" name="Picture 47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007" y="256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6" name="Line 474"/>
            <p:cNvSpPr>
              <a:spLocks noChangeShapeType="1"/>
            </p:cNvSpPr>
            <p:nvPr/>
          </p:nvSpPr>
          <p:spPr bwMode="auto">
            <a:xfrm>
              <a:off x="1008" y="292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475"/>
            <p:cNvSpPr>
              <a:spLocks noChangeShapeType="1"/>
            </p:cNvSpPr>
            <p:nvPr/>
          </p:nvSpPr>
          <p:spPr bwMode="auto">
            <a:xfrm>
              <a:off x="1358" y="257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" name="Group 476"/>
          <p:cNvGrpSpPr>
            <a:grpSpLocks/>
          </p:cNvGrpSpPr>
          <p:nvPr/>
        </p:nvGrpSpPr>
        <p:grpSpPr bwMode="auto">
          <a:xfrm>
            <a:off x="1420813" y="3987800"/>
            <a:ext cx="598487" cy="847725"/>
            <a:chOff x="1039" y="2630"/>
            <a:chExt cx="392" cy="534"/>
          </a:xfrm>
        </p:grpSpPr>
        <p:pic>
          <p:nvPicPr>
            <p:cNvPr id="1132" name="Picture 47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039" y="263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3" name="Line 478"/>
            <p:cNvSpPr>
              <a:spLocks noChangeShapeType="1"/>
            </p:cNvSpPr>
            <p:nvPr/>
          </p:nvSpPr>
          <p:spPr bwMode="auto">
            <a:xfrm>
              <a:off x="1040" y="299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Line 479"/>
            <p:cNvSpPr>
              <a:spLocks noChangeShapeType="1"/>
            </p:cNvSpPr>
            <p:nvPr/>
          </p:nvSpPr>
          <p:spPr bwMode="auto">
            <a:xfrm>
              <a:off x="1390" y="263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" name="Group 480"/>
          <p:cNvGrpSpPr>
            <a:grpSpLocks/>
          </p:cNvGrpSpPr>
          <p:nvPr/>
        </p:nvGrpSpPr>
        <p:grpSpPr bwMode="auto">
          <a:xfrm>
            <a:off x="1468438" y="4089400"/>
            <a:ext cx="600075" cy="847725"/>
            <a:chOff x="1071" y="2694"/>
            <a:chExt cx="392" cy="534"/>
          </a:xfrm>
        </p:grpSpPr>
        <p:pic>
          <p:nvPicPr>
            <p:cNvPr id="1129" name="Picture 48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071" y="269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30" name="Line 482"/>
            <p:cNvSpPr>
              <a:spLocks noChangeShapeType="1"/>
            </p:cNvSpPr>
            <p:nvPr/>
          </p:nvSpPr>
          <p:spPr bwMode="auto">
            <a:xfrm>
              <a:off x="1072" y="305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483"/>
            <p:cNvSpPr>
              <a:spLocks noChangeShapeType="1"/>
            </p:cNvSpPr>
            <p:nvPr/>
          </p:nvSpPr>
          <p:spPr bwMode="auto">
            <a:xfrm>
              <a:off x="1422" y="270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6" name="Group 484"/>
          <p:cNvGrpSpPr>
            <a:grpSpLocks/>
          </p:cNvGrpSpPr>
          <p:nvPr/>
        </p:nvGrpSpPr>
        <p:grpSpPr bwMode="auto">
          <a:xfrm>
            <a:off x="1517650" y="4191000"/>
            <a:ext cx="600075" cy="847725"/>
            <a:chOff x="1103" y="2758"/>
            <a:chExt cx="392" cy="534"/>
          </a:xfrm>
        </p:grpSpPr>
        <p:pic>
          <p:nvPicPr>
            <p:cNvPr id="1126" name="Picture 48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103" y="275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7" name="Line 486"/>
            <p:cNvSpPr>
              <a:spLocks noChangeShapeType="1"/>
            </p:cNvSpPr>
            <p:nvPr/>
          </p:nvSpPr>
          <p:spPr bwMode="auto">
            <a:xfrm>
              <a:off x="1104" y="312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487"/>
            <p:cNvSpPr>
              <a:spLocks noChangeShapeType="1"/>
            </p:cNvSpPr>
            <p:nvPr/>
          </p:nvSpPr>
          <p:spPr bwMode="auto">
            <a:xfrm>
              <a:off x="1454" y="276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7" name="Group 488"/>
          <p:cNvGrpSpPr>
            <a:grpSpLocks/>
          </p:cNvGrpSpPr>
          <p:nvPr/>
        </p:nvGrpSpPr>
        <p:grpSpPr bwMode="auto">
          <a:xfrm>
            <a:off x="1566863" y="4292600"/>
            <a:ext cx="598487" cy="847725"/>
            <a:chOff x="1135" y="2822"/>
            <a:chExt cx="392" cy="534"/>
          </a:xfrm>
        </p:grpSpPr>
        <p:pic>
          <p:nvPicPr>
            <p:cNvPr id="1123" name="Picture 48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135" y="282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4" name="Line 490"/>
            <p:cNvSpPr>
              <a:spLocks noChangeShapeType="1"/>
            </p:cNvSpPr>
            <p:nvPr/>
          </p:nvSpPr>
          <p:spPr bwMode="auto">
            <a:xfrm>
              <a:off x="1136" y="318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491"/>
            <p:cNvSpPr>
              <a:spLocks noChangeShapeType="1"/>
            </p:cNvSpPr>
            <p:nvPr/>
          </p:nvSpPr>
          <p:spPr bwMode="auto">
            <a:xfrm>
              <a:off x="1486" y="282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8" name="Group 492"/>
          <p:cNvGrpSpPr>
            <a:grpSpLocks/>
          </p:cNvGrpSpPr>
          <p:nvPr/>
        </p:nvGrpSpPr>
        <p:grpSpPr bwMode="auto">
          <a:xfrm>
            <a:off x="1617663" y="4394200"/>
            <a:ext cx="598487" cy="847725"/>
            <a:chOff x="1167" y="2886"/>
            <a:chExt cx="392" cy="534"/>
          </a:xfrm>
        </p:grpSpPr>
        <p:pic>
          <p:nvPicPr>
            <p:cNvPr id="1120" name="Picture 49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167" y="288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1" name="Line 494"/>
            <p:cNvSpPr>
              <a:spLocks noChangeShapeType="1"/>
            </p:cNvSpPr>
            <p:nvPr/>
          </p:nvSpPr>
          <p:spPr bwMode="auto">
            <a:xfrm>
              <a:off x="1168" y="324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495"/>
            <p:cNvSpPr>
              <a:spLocks noChangeShapeType="1"/>
            </p:cNvSpPr>
            <p:nvPr/>
          </p:nvSpPr>
          <p:spPr bwMode="auto">
            <a:xfrm>
              <a:off x="1518" y="289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9" name="Group 496"/>
          <p:cNvGrpSpPr>
            <a:grpSpLocks/>
          </p:cNvGrpSpPr>
          <p:nvPr/>
        </p:nvGrpSpPr>
        <p:grpSpPr bwMode="auto">
          <a:xfrm>
            <a:off x="1665288" y="4495800"/>
            <a:ext cx="598487" cy="847725"/>
            <a:chOff x="1199" y="2950"/>
            <a:chExt cx="392" cy="534"/>
          </a:xfrm>
        </p:grpSpPr>
        <p:pic>
          <p:nvPicPr>
            <p:cNvPr id="1117" name="Picture 49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199" y="295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18" name="Line 498"/>
            <p:cNvSpPr>
              <a:spLocks noChangeShapeType="1"/>
            </p:cNvSpPr>
            <p:nvPr/>
          </p:nvSpPr>
          <p:spPr bwMode="auto">
            <a:xfrm>
              <a:off x="1200" y="331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499"/>
            <p:cNvSpPr>
              <a:spLocks noChangeShapeType="1"/>
            </p:cNvSpPr>
            <p:nvPr/>
          </p:nvSpPr>
          <p:spPr bwMode="auto">
            <a:xfrm>
              <a:off x="1550" y="295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0" name="Group 500"/>
          <p:cNvGrpSpPr>
            <a:grpSpLocks/>
          </p:cNvGrpSpPr>
          <p:nvPr/>
        </p:nvGrpSpPr>
        <p:grpSpPr bwMode="auto">
          <a:xfrm>
            <a:off x="1712913" y="4597400"/>
            <a:ext cx="600075" cy="847725"/>
            <a:chOff x="1231" y="3014"/>
            <a:chExt cx="392" cy="534"/>
          </a:xfrm>
        </p:grpSpPr>
        <p:pic>
          <p:nvPicPr>
            <p:cNvPr id="1114" name="Picture 50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231" y="301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15" name="Line 502"/>
            <p:cNvSpPr>
              <a:spLocks noChangeShapeType="1"/>
            </p:cNvSpPr>
            <p:nvPr/>
          </p:nvSpPr>
          <p:spPr bwMode="auto">
            <a:xfrm>
              <a:off x="1232" y="337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503"/>
            <p:cNvSpPr>
              <a:spLocks noChangeShapeType="1"/>
            </p:cNvSpPr>
            <p:nvPr/>
          </p:nvSpPr>
          <p:spPr bwMode="auto">
            <a:xfrm>
              <a:off x="1582" y="302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1" name="Group 504"/>
          <p:cNvGrpSpPr>
            <a:grpSpLocks/>
          </p:cNvGrpSpPr>
          <p:nvPr/>
        </p:nvGrpSpPr>
        <p:grpSpPr bwMode="auto">
          <a:xfrm>
            <a:off x="1762125" y="4699000"/>
            <a:ext cx="600075" cy="847725"/>
            <a:chOff x="1263" y="3078"/>
            <a:chExt cx="392" cy="534"/>
          </a:xfrm>
        </p:grpSpPr>
        <p:pic>
          <p:nvPicPr>
            <p:cNvPr id="1111" name="Picture 50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263" y="307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12" name="Line 506"/>
            <p:cNvSpPr>
              <a:spLocks noChangeShapeType="1"/>
            </p:cNvSpPr>
            <p:nvPr/>
          </p:nvSpPr>
          <p:spPr bwMode="auto">
            <a:xfrm>
              <a:off x="1264" y="344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507"/>
            <p:cNvSpPr>
              <a:spLocks noChangeShapeType="1"/>
            </p:cNvSpPr>
            <p:nvPr/>
          </p:nvSpPr>
          <p:spPr bwMode="auto">
            <a:xfrm>
              <a:off x="1614" y="308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2" name="Group 508"/>
          <p:cNvGrpSpPr>
            <a:grpSpLocks/>
          </p:cNvGrpSpPr>
          <p:nvPr/>
        </p:nvGrpSpPr>
        <p:grpSpPr bwMode="auto">
          <a:xfrm>
            <a:off x="1811338" y="4800600"/>
            <a:ext cx="600075" cy="847725"/>
            <a:chOff x="1295" y="3142"/>
            <a:chExt cx="392" cy="534"/>
          </a:xfrm>
        </p:grpSpPr>
        <p:pic>
          <p:nvPicPr>
            <p:cNvPr id="1108" name="Picture 50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295" y="314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9" name="Line 510"/>
            <p:cNvSpPr>
              <a:spLocks noChangeShapeType="1"/>
            </p:cNvSpPr>
            <p:nvPr/>
          </p:nvSpPr>
          <p:spPr bwMode="auto">
            <a:xfrm>
              <a:off x="1296" y="350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511"/>
            <p:cNvSpPr>
              <a:spLocks noChangeShapeType="1"/>
            </p:cNvSpPr>
            <p:nvPr/>
          </p:nvSpPr>
          <p:spPr bwMode="auto">
            <a:xfrm>
              <a:off x="1646" y="314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3" name="Group 512"/>
          <p:cNvGrpSpPr>
            <a:grpSpLocks/>
          </p:cNvGrpSpPr>
          <p:nvPr/>
        </p:nvGrpSpPr>
        <p:grpSpPr bwMode="auto">
          <a:xfrm>
            <a:off x="1860550" y="4902200"/>
            <a:ext cx="598488" cy="847725"/>
            <a:chOff x="1327" y="3206"/>
            <a:chExt cx="392" cy="534"/>
          </a:xfrm>
        </p:grpSpPr>
        <p:pic>
          <p:nvPicPr>
            <p:cNvPr id="1105" name="Picture 51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327" y="320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6" name="Line 514"/>
            <p:cNvSpPr>
              <a:spLocks noChangeShapeType="1"/>
            </p:cNvSpPr>
            <p:nvPr/>
          </p:nvSpPr>
          <p:spPr bwMode="auto">
            <a:xfrm>
              <a:off x="1328" y="356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515"/>
            <p:cNvSpPr>
              <a:spLocks noChangeShapeType="1"/>
            </p:cNvSpPr>
            <p:nvPr/>
          </p:nvSpPr>
          <p:spPr bwMode="auto">
            <a:xfrm>
              <a:off x="1678" y="321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4" name="Group 516"/>
          <p:cNvGrpSpPr>
            <a:grpSpLocks/>
          </p:cNvGrpSpPr>
          <p:nvPr/>
        </p:nvGrpSpPr>
        <p:grpSpPr bwMode="auto">
          <a:xfrm>
            <a:off x="1909763" y="5003800"/>
            <a:ext cx="598487" cy="847725"/>
            <a:chOff x="1359" y="3270"/>
            <a:chExt cx="392" cy="534"/>
          </a:xfrm>
        </p:grpSpPr>
        <p:pic>
          <p:nvPicPr>
            <p:cNvPr id="1102" name="Picture 51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359" y="327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3" name="Line 518"/>
            <p:cNvSpPr>
              <a:spLocks noChangeShapeType="1"/>
            </p:cNvSpPr>
            <p:nvPr/>
          </p:nvSpPr>
          <p:spPr bwMode="auto">
            <a:xfrm>
              <a:off x="1360" y="363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519"/>
            <p:cNvSpPr>
              <a:spLocks noChangeShapeType="1"/>
            </p:cNvSpPr>
            <p:nvPr/>
          </p:nvSpPr>
          <p:spPr bwMode="auto">
            <a:xfrm>
              <a:off x="1710" y="327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" name="Group 520"/>
          <p:cNvGrpSpPr>
            <a:grpSpLocks/>
          </p:cNvGrpSpPr>
          <p:nvPr/>
        </p:nvGrpSpPr>
        <p:grpSpPr bwMode="auto">
          <a:xfrm>
            <a:off x="1957388" y="5105400"/>
            <a:ext cx="600075" cy="847725"/>
            <a:chOff x="1391" y="3334"/>
            <a:chExt cx="392" cy="534"/>
          </a:xfrm>
        </p:grpSpPr>
        <p:pic>
          <p:nvPicPr>
            <p:cNvPr id="1099" name="Picture 52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391" y="333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00" name="Line 522"/>
            <p:cNvSpPr>
              <a:spLocks noChangeShapeType="1"/>
            </p:cNvSpPr>
            <p:nvPr/>
          </p:nvSpPr>
          <p:spPr bwMode="auto">
            <a:xfrm>
              <a:off x="1392" y="369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523"/>
            <p:cNvSpPr>
              <a:spLocks noChangeShapeType="1"/>
            </p:cNvSpPr>
            <p:nvPr/>
          </p:nvSpPr>
          <p:spPr bwMode="auto">
            <a:xfrm>
              <a:off x="1742" y="334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6" name="Group 524"/>
          <p:cNvGrpSpPr>
            <a:grpSpLocks/>
          </p:cNvGrpSpPr>
          <p:nvPr/>
        </p:nvGrpSpPr>
        <p:grpSpPr bwMode="auto">
          <a:xfrm>
            <a:off x="2006600" y="5207000"/>
            <a:ext cx="601663" cy="847725"/>
            <a:chOff x="1423" y="3398"/>
            <a:chExt cx="392" cy="534"/>
          </a:xfrm>
        </p:grpSpPr>
        <p:pic>
          <p:nvPicPr>
            <p:cNvPr id="1096" name="Picture 525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423" y="3398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97" name="Line 526"/>
            <p:cNvSpPr>
              <a:spLocks noChangeShapeType="1"/>
            </p:cNvSpPr>
            <p:nvPr/>
          </p:nvSpPr>
          <p:spPr bwMode="auto">
            <a:xfrm>
              <a:off x="1424" y="3760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527"/>
            <p:cNvSpPr>
              <a:spLocks noChangeShapeType="1"/>
            </p:cNvSpPr>
            <p:nvPr/>
          </p:nvSpPr>
          <p:spPr bwMode="auto">
            <a:xfrm>
              <a:off x="1774" y="3404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7" name="Group 528"/>
          <p:cNvGrpSpPr>
            <a:grpSpLocks/>
          </p:cNvGrpSpPr>
          <p:nvPr/>
        </p:nvGrpSpPr>
        <p:grpSpPr bwMode="auto">
          <a:xfrm>
            <a:off x="2055813" y="5308600"/>
            <a:ext cx="600075" cy="847725"/>
            <a:chOff x="1455" y="3462"/>
            <a:chExt cx="392" cy="534"/>
          </a:xfrm>
        </p:grpSpPr>
        <p:pic>
          <p:nvPicPr>
            <p:cNvPr id="1093" name="Picture 529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455" y="3462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94" name="Line 530"/>
            <p:cNvSpPr>
              <a:spLocks noChangeShapeType="1"/>
            </p:cNvSpPr>
            <p:nvPr/>
          </p:nvSpPr>
          <p:spPr bwMode="auto">
            <a:xfrm>
              <a:off x="1456" y="3824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531"/>
            <p:cNvSpPr>
              <a:spLocks noChangeShapeType="1"/>
            </p:cNvSpPr>
            <p:nvPr/>
          </p:nvSpPr>
          <p:spPr bwMode="auto">
            <a:xfrm>
              <a:off x="1806" y="3468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" name="Group 532"/>
          <p:cNvGrpSpPr>
            <a:grpSpLocks/>
          </p:cNvGrpSpPr>
          <p:nvPr/>
        </p:nvGrpSpPr>
        <p:grpSpPr bwMode="auto">
          <a:xfrm>
            <a:off x="2105025" y="5410200"/>
            <a:ext cx="598488" cy="847725"/>
            <a:chOff x="1487" y="3526"/>
            <a:chExt cx="392" cy="534"/>
          </a:xfrm>
        </p:grpSpPr>
        <p:pic>
          <p:nvPicPr>
            <p:cNvPr id="1090" name="Picture 533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487" y="3526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91" name="Line 534"/>
            <p:cNvSpPr>
              <a:spLocks noChangeShapeType="1"/>
            </p:cNvSpPr>
            <p:nvPr/>
          </p:nvSpPr>
          <p:spPr bwMode="auto">
            <a:xfrm>
              <a:off x="1488" y="3888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535"/>
            <p:cNvSpPr>
              <a:spLocks noChangeShapeType="1"/>
            </p:cNvSpPr>
            <p:nvPr/>
          </p:nvSpPr>
          <p:spPr bwMode="auto">
            <a:xfrm>
              <a:off x="1838" y="3532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9" name="Group 536"/>
          <p:cNvGrpSpPr>
            <a:grpSpLocks/>
          </p:cNvGrpSpPr>
          <p:nvPr/>
        </p:nvGrpSpPr>
        <p:grpSpPr bwMode="auto">
          <a:xfrm>
            <a:off x="2154238" y="5511800"/>
            <a:ext cx="598487" cy="847725"/>
            <a:chOff x="1519" y="3590"/>
            <a:chExt cx="392" cy="534"/>
          </a:xfrm>
        </p:grpSpPr>
        <p:pic>
          <p:nvPicPr>
            <p:cNvPr id="1087" name="Picture 537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519" y="3590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88" name="Line 538"/>
            <p:cNvSpPr>
              <a:spLocks noChangeShapeType="1"/>
            </p:cNvSpPr>
            <p:nvPr/>
          </p:nvSpPr>
          <p:spPr bwMode="auto">
            <a:xfrm>
              <a:off x="1520" y="3952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539"/>
            <p:cNvSpPr>
              <a:spLocks noChangeShapeType="1"/>
            </p:cNvSpPr>
            <p:nvPr/>
          </p:nvSpPr>
          <p:spPr bwMode="auto">
            <a:xfrm>
              <a:off x="1870" y="3596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0" name="Group 540"/>
          <p:cNvGrpSpPr>
            <a:grpSpLocks/>
          </p:cNvGrpSpPr>
          <p:nvPr/>
        </p:nvGrpSpPr>
        <p:grpSpPr bwMode="auto">
          <a:xfrm>
            <a:off x="2203450" y="5613400"/>
            <a:ext cx="598488" cy="847725"/>
            <a:chOff x="1551" y="3654"/>
            <a:chExt cx="392" cy="534"/>
          </a:xfrm>
        </p:grpSpPr>
        <p:pic>
          <p:nvPicPr>
            <p:cNvPr id="1084" name="Picture 541"/>
            <p:cNvPicPr>
              <a:picLocks noChangeArrowheads="1"/>
            </p:cNvPicPr>
            <p:nvPr/>
          </p:nvPicPr>
          <p:blipFill>
            <a:blip r:embed="rId3" cstate="print"/>
            <a:srcRect l="15108" t="5740" r="23833" b="9091"/>
            <a:stretch>
              <a:fillRect/>
            </a:stretch>
          </p:blipFill>
          <p:spPr bwMode="auto">
            <a:xfrm>
              <a:off x="1551" y="3654"/>
              <a:ext cx="392" cy="5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85" name="Line 542"/>
            <p:cNvSpPr>
              <a:spLocks noChangeShapeType="1"/>
            </p:cNvSpPr>
            <p:nvPr/>
          </p:nvSpPr>
          <p:spPr bwMode="auto">
            <a:xfrm>
              <a:off x="1552" y="4016"/>
              <a:ext cx="3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543"/>
            <p:cNvSpPr>
              <a:spLocks noChangeShapeType="1"/>
            </p:cNvSpPr>
            <p:nvPr/>
          </p:nvSpPr>
          <p:spPr bwMode="auto">
            <a:xfrm>
              <a:off x="1902" y="3660"/>
              <a:ext cx="0" cy="5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49" name="Sound"/>
          <p:cNvSpPr>
            <a:spLocks noEditPoints="1" noChangeArrowheads="1"/>
          </p:cNvSpPr>
          <p:nvPr/>
        </p:nvSpPr>
        <p:spPr bwMode="auto">
          <a:xfrm>
            <a:off x="3106738" y="11795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Sound"/>
          <p:cNvSpPr>
            <a:spLocks noEditPoints="1" noChangeArrowheads="1"/>
          </p:cNvSpPr>
          <p:nvPr/>
        </p:nvSpPr>
        <p:spPr bwMode="auto">
          <a:xfrm>
            <a:off x="3106738" y="17129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ound"/>
          <p:cNvSpPr>
            <a:spLocks noEditPoints="1" noChangeArrowheads="1"/>
          </p:cNvSpPr>
          <p:nvPr/>
        </p:nvSpPr>
        <p:spPr bwMode="auto">
          <a:xfrm>
            <a:off x="3106738" y="22463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ound"/>
          <p:cNvSpPr>
            <a:spLocks noEditPoints="1" noChangeArrowheads="1"/>
          </p:cNvSpPr>
          <p:nvPr/>
        </p:nvSpPr>
        <p:spPr bwMode="auto">
          <a:xfrm>
            <a:off x="3106738" y="27797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Sound"/>
          <p:cNvSpPr>
            <a:spLocks noEditPoints="1" noChangeArrowheads="1"/>
          </p:cNvSpPr>
          <p:nvPr/>
        </p:nvSpPr>
        <p:spPr bwMode="auto">
          <a:xfrm>
            <a:off x="3106738" y="33131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ound"/>
          <p:cNvSpPr>
            <a:spLocks noEditPoints="1" noChangeArrowheads="1"/>
          </p:cNvSpPr>
          <p:nvPr/>
        </p:nvSpPr>
        <p:spPr bwMode="auto">
          <a:xfrm>
            <a:off x="3106738" y="38465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ound"/>
          <p:cNvSpPr>
            <a:spLocks noEditPoints="1" noChangeArrowheads="1"/>
          </p:cNvSpPr>
          <p:nvPr/>
        </p:nvSpPr>
        <p:spPr bwMode="auto">
          <a:xfrm>
            <a:off x="3106738" y="43799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ound"/>
          <p:cNvSpPr>
            <a:spLocks noEditPoints="1" noChangeArrowheads="1"/>
          </p:cNvSpPr>
          <p:nvPr/>
        </p:nvSpPr>
        <p:spPr bwMode="auto">
          <a:xfrm>
            <a:off x="3106738" y="49133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Sound"/>
          <p:cNvSpPr>
            <a:spLocks noEditPoints="1" noChangeArrowheads="1"/>
          </p:cNvSpPr>
          <p:nvPr/>
        </p:nvSpPr>
        <p:spPr bwMode="auto">
          <a:xfrm>
            <a:off x="3106738" y="5446713"/>
            <a:ext cx="590550" cy="5143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ound"/>
          <p:cNvSpPr>
            <a:spLocks noEditPoints="1" noChangeArrowheads="1"/>
          </p:cNvSpPr>
          <p:nvPr/>
        </p:nvSpPr>
        <p:spPr bwMode="auto">
          <a:xfrm>
            <a:off x="3106738" y="5980113"/>
            <a:ext cx="590550" cy="514350"/>
          </a:xfrm>
          <a:custGeom>
            <a:avLst/>
            <a:gdLst>
              <a:gd name="T0" fmla="*/ 305227 w 21600"/>
              <a:gd name="T1" fmla="*/ 503849 h 21600"/>
              <a:gd name="T2" fmla="*/ 305227 w 21600"/>
              <a:gd name="T3" fmla="*/ 0 h 21600"/>
              <a:gd name="T4" fmla="*/ 0 w 21600"/>
              <a:gd name="T5" fmla="*/ 257175 h 21600"/>
              <a:gd name="T6" fmla="*/ 590550 w 21600"/>
              <a:gd name="T7" fmla="*/ 2571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81" name="Line 596"/>
          <p:cNvSpPr>
            <a:spLocks noChangeShapeType="1"/>
          </p:cNvSpPr>
          <p:nvPr/>
        </p:nvSpPr>
        <p:spPr bwMode="auto">
          <a:xfrm>
            <a:off x="3962400" y="3581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140"/>
          <p:cNvGraphicFramePr>
            <a:graphicFrameLocks noChangeAspect="1"/>
          </p:cNvGraphicFramePr>
          <p:nvPr>
            <p:ph idx="1"/>
          </p:nvPr>
        </p:nvGraphicFramePr>
        <p:xfrm>
          <a:off x="6477000" y="2133600"/>
          <a:ext cx="2428875" cy="2895600"/>
        </p:xfrm>
        <a:graphic>
          <a:graphicData uri="http://schemas.openxmlformats.org/presentationml/2006/ole">
            <p:oleObj spid="_x0000_s1026" name="Bitmap Image" r:id="rId4" imgW="2429214" imgH="2895238" progId="PBrush">
              <p:embed/>
            </p:oleObj>
          </a:graphicData>
        </a:graphic>
      </p:graphicFrame>
      <p:sp>
        <p:nvSpPr>
          <p:cNvPr id="1082" name="Text Box 599"/>
          <p:cNvSpPr txBox="1">
            <a:spLocks noChangeArrowheads="1"/>
          </p:cNvSpPr>
          <p:nvPr/>
        </p:nvSpPr>
        <p:spPr bwMode="auto">
          <a:xfrm>
            <a:off x="3962400" y="22860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Statistical Analysis</a:t>
            </a:r>
          </a:p>
        </p:txBody>
      </p:sp>
      <p:sp>
        <p:nvSpPr>
          <p:cNvPr id="1083" name="Text Box 600"/>
          <p:cNvSpPr txBox="1">
            <a:spLocks noChangeArrowheads="1"/>
          </p:cNvSpPr>
          <p:nvPr/>
        </p:nvSpPr>
        <p:spPr bwMode="auto">
          <a:xfrm>
            <a:off x="3962400" y="36576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Voxel Thresholding</a:t>
            </a:r>
          </a:p>
        </p:txBody>
      </p:sp>
      <p:sp>
        <p:nvSpPr>
          <p:cNvPr id="227" name="Slide Number Placeholder 2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54120-EC35-4EAF-AD6C-B49AEABFCE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6073</TotalTime>
  <Words>1547</Words>
  <Application>Microsoft Office PowerPoint</Application>
  <PresentationFormat>On-screen Show (4:3)</PresentationFormat>
  <Paragraphs>454</Paragraphs>
  <Slides>51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Bitmap Image</vt:lpstr>
      <vt:lpstr>A Similarity Retrieval System for Multimodal Functional Brain Images</vt:lpstr>
      <vt:lpstr>Functional Brain Imaging</vt:lpstr>
      <vt:lpstr>Motivation</vt:lpstr>
      <vt:lpstr>Content-Based Image Retrieval</vt:lpstr>
      <vt:lpstr>Image Features / Distance Measures</vt:lpstr>
      <vt:lpstr>Slide 6</vt:lpstr>
      <vt:lpstr>Outline</vt:lpstr>
      <vt:lpstr>Functional Magnetic Resonance Imaging (fMRI)</vt:lpstr>
      <vt:lpstr>fMRI Statistical Images</vt:lpstr>
      <vt:lpstr>Event-Related Potentials (ERP)</vt:lpstr>
      <vt:lpstr>ERP Source Localization</vt:lpstr>
      <vt:lpstr>Comparison of fMRI and ERP Data</vt:lpstr>
      <vt:lpstr>Similarity Retrieval Systems for fMRI Images</vt:lpstr>
      <vt:lpstr>Similarity Retrieval Systems for ERP Images</vt:lpstr>
      <vt:lpstr>Similarity Retrieval Systems for Combined fMRI-ERP Images</vt:lpstr>
      <vt:lpstr>Outline</vt:lpstr>
      <vt:lpstr>Slide 17</vt:lpstr>
      <vt:lpstr>Slide 18</vt:lpstr>
      <vt:lpstr>Outline</vt:lpstr>
      <vt:lpstr>Summed Minimum Distance (SMD) for fMRI and ERP Images</vt:lpstr>
      <vt:lpstr>Sample SMD Scores</vt:lpstr>
      <vt:lpstr>Slide 22</vt:lpstr>
      <vt:lpstr>Outline</vt:lpstr>
      <vt:lpstr>Slide 24</vt:lpstr>
      <vt:lpstr>GUI: Retrievals with SMD Scores</vt:lpstr>
      <vt:lpstr>Slide 26</vt:lpstr>
      <vt:lpstr>Slide 27</vt:lpstr>
      <vt:lpstr>Outline</vt:lpstr>
      <vt:lpstr>Data Sets for fMRI Retrievals </vt:lpstr>
      <vt:lpstr>Data Set for ERP Retrievals </vt:lpstr>
      <vt:lpstr>Data Set for Combined fMRI-ERP Retrievals </vt:lpstr>
      <vt:lpstr>fMRI Retrieval Performance</vt:lpstr>
      <vt:lpstr>fMRI Retrieval Score</vt:lpstr>
      <vt:lpstr>Example Scores</vt:lpstr>
      <vt:lpstr>fMRI Individual Brain Retrievals</vt:lpstr>
      <vt:lpstr>Testing Group Homogeneity for fMRI</vt:lpstr>
      <vt:lpstr>ERP Retrieval Performance</vt:lpstr>
      <vt:lpstr>Slide 38</vt:lpstr>
      <vt:lpstr>Combined fMRI-ERP Retrieval</vt:lpstr>
      <vt:lpstr>Outline</vt:lpstr>
      <vt:lpstr>Slide 41</vt:lpstr>
      <vt:lpstr>Slide 42</vt:lpstr>
      <vt:lpstr>The Codebook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defense</dc:title>
  <dc:creator>Rosalia Tungaraza</dc:creator>
  <cp:lastModifiedBy>Linda Shapiro</cp:lastModifiedBy>
  <cp:revision>326</cp:revision>
  <dcterms:created xsi:type="dcterms:W3CDTF">2009-07-07T17:47:29Z</dcterms:created>
  <dcterms:modified xsi:type="dcterms:W3CDTF">2011-10-12T22:36:50Z</dcterms:modified>
</cp:coreProperties>
</file>