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4" r:id="rId26"/>
    <p:sldId id="305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297" r:id="rId36"/>
    <p:sldId id="298" r:id="rId37"/>
    <p:sldId id="300" r:id="rId38"/>
    <p:sldId id="301" r:id="rId39"/>
    <p:sldId id="302" r:id="rId40"/>
    <p:sldId id="303" r:id="rId41"/>
    <p:sldId id="304" r:id="rId42"/>
    <p:sldId id="285" r:id="rId43"/>
    <p:sldId id="286" r:id="rId44"/>
    <p:sldId id="287" r:id="rId45"/>
    <p:sldId id="288" r:id="rId46"/>
    <p:sldId id="293" r:id="rId47"/>
    <p:sldId id="294" r:id="rId48"/>
    <p:sldId id="295" r:id="rId49"/>
    <p:sldId id="289" r:id="rId50"/>
    <p:sldId id="290" r:id="rId51"/>
    <p:sldId id="291" r:id="rId52"/>
    <p:sldId id="306" r:id="rId53"/>
    <p:sldId id="296" r:id="rId54"/>
    <p:sldId id="29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C9"/>
    <a:srgbClr val="2507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39" y="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3144-4503-4E3D-AAE6-EE98970B5F32}" type="datetimeFigureOut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9B51-55C7-419A-94A3-4DC7E46D55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99B51-55C7-419A-94A3-4DC7E46D55B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97DD-D3E9-4490-B753-761CF9768426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9FFF-4102-4FAB-8586-2206F201DAAA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6D7A-465E-476B-B9BC-525C9F499E58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5AF5-9F62-40EC-BD59-BCBDDC4C7308}" type="datetime1">
              <a:rPr lang="en-US" smtClean="0"/>
              <a:pPr>
                <a:defRPr/>
              </a:pPr>
              <a:t>11/27/2011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CAF8-958B-4005-A837-CACAC3140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4E8E-C4D5-43BB-BCA1-6528B633ADCA}" type="datetime1">
              <a:rPr lang="en-US" smtClean="0"/>
              <a:pPr>
                <a:defRPr/>
              </a:pPr>
              <a:t>11/27/2011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5774-5EE3-4EE7-B779-CF263E250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E241-5DB9-414E-85B3-8B2B753EC286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8D4E-3AA1-4CDC-9AB6-5967D63D95E8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E17C-BA62-4C1C-9D64-416B0C159F4F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F22F-5653-4A70-8D3B-2D20A692F344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AD7-CFFE-46D6-BD73-2A88BD04CCFA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DA12-C4EB-49F2-997F-7A3091103C82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B367-7137-47DC-9D2C-C74336652EE0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BAB-E47B-42F2-B56E-B33C26414389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65E6-8FBA-44DD-B9D4-68C9763790D4}" type="datetime1">
              <a:rPr lang="en-US" smtClean="0"/>
              <a:pPr/>
              <a:t>11/27/2011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5C6-CE49-48DA-90DE-D59C9A4B48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Riki\beau_io_full.av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allen03space.avi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Mesh Alignment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and the Craniofacial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3D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Converges if starting position </a:t>
            </a:r>
            <a:r>
              <a:rPr lang="en-US" sz="2800" smtClean="0">
                <a:latin typeface="Times New Roman" pitchFamily="18" charset="0"/>
              </a:rPr>
              <a:t>“</a:t>
            </a:r>
            <a:r>
              <a:rPr lang="en-US" sz="2800" smtClean="0"/>
              <a:t>close enough</a:t>
            </a:r>
            <a:r>
              <a:rPr lang="en-US" sz="2800" smtClean="0">
                <a:latin typeface="Times New Roman" pitchFamily="18" charset="0"/>
              </a:rPr>
              <a:t>“</a:t>
            </a:r>
            <a:endParaRPr lang="en-US" sz="2800" smtClean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1000125" y="4943475"/>
            <a:ext cx="47625" cy="50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 flipH="1">
            <a:off x="1816100" y="4419600"/>
            <a:ext cx="12700" cy="127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H="1">
            <a:off x="2470150" y="5016500"/>
            <a:ext cx="73025" cy="1143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 flipH="1">
            <a:off x="3571875" y="4873625"/>
            <a:ext cx="73025" cy="76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>
            <a:off x="3187700" y="4879975"/>
            <a:ext cx="6350" cy="63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3" name="Freeform 9"/>
          <p:cNvSpPr>
            <a:spLocks/>
          </p:cNvSpPr>
          <p:nvPr/>
        </p:nvSpPr>
        <p:spPr bwMode="auto">
          <a:xfrm>
            <a:off x="990600" y="4381500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4" name="Freeform 10"/>
          <p:cNvSpPr>
            <a:spLocks/>
          </p:cNvSpPr>
          <p:nvPr/>
        </p:nvSpPr>
        <p:spPr bwMode="auto">
          <a:xfrm rot="-111546">
            <a:off x="914400" y="4533900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5" name="Freeform 11"/>
          <p:cNvSpPr>
            <a:spLocks/>
          </p:cNvSpPr>
          <p:nvPr/>
        </p:nvSpPr>
        <p:spPr bwMode="auto">
          <a:xfrm>
            <a:off x="5638800" y="4533900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5638800" y="4533900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7" name="AutoShape 13"/>
          <p:cNvSpPr>
            <a:spLocks noChangeArrowheads="1"/>
          </p:cNvSpPr>
          <p:nvPr/>
        </p:nvSpPr>
        <p:spPr bwMode="auto">
          <a:xfrm>
            <a:off x="4114800" y="47625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Closest Point		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742112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Given 2 points r</a:t>
            </a:r>
            <a:r>
              <a:rPr lang="en-US" sz="2800" baseline="-25000" smtClean="0"/>
              <a:t>1</a:t>
            </a:r>
            <a:r>
              <a:rPr lang="en-US" sz="2800" smtClean="0"/>
              <a:t> and r</a:t>
            </a:r>
            <a:r>
              <a:rPr lang="en-US" sz="2800" baseline="-25000" smtClean="0"/>
              <a:t>2</a:t>
            </a:r>
            <a:r>
              <a:rPr lang="en-US" sz="2800" smtClean="0"/>
              <a:t> , the Euclidean distance is: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 Given a point r</a:t>
            </a:r>
            <a:r>
              <a:rPr lang="en-US" sz="2800" baseline="-25000" smtClean="0"/>
              <a:t>1</a:t>
            </a:r>
            <a:r>
              <a:rPr lang="en-US" sz="2800" smtClean="0"/>
              <a:t> and set of points A , the Euclidean distance is: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371600" y="3124200"/>
          <a:ext cx="7620000" cy="671513"/>
        </p:xfrm>
        <a:graphic>
          <a:graphicData uri="http://schemas.openxmlformats.org/presentationml/2006/ole">
            <p:oleObj spid="_x0000_s2050" name="Equation" r:id="rId3" imgW="3314520" imgH="29196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824038" y="5257800"/>
          <a:ext cx="3509962" cy="706438"/>
        </p:xfrm>
        <a:graphic>
          <a:graphicData uri="http://schemas.openxmlformats.org/presentationml/2006/ole">
            <p:oleObj spid="_x0000_s2051" name="Equation" r:id="rId4" imgW="1384200" imgH="27936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CAF8-958B-4005-A837-CACAC31403F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Matches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99312" cy="3163887"/>
          </a:xfrm>
        </p:spPr>
        <p:txBody>
          <a:bodyPr/>
          <a:lstStyle/>
          <a:p>
            <a:pPr eaLnBrk="1" hangingPunct="1"/>
            <a:r>
              <a:rPr lang="en-US" smtClean="0"/>
              <a:t>The scene</a:t>
            </a:r>
            <a:r>
              <a:rPr lang="en-US" b="1" smtClean="0"/>
              <a:t> </a:t>
            </a:r>
            <a:r>
              <a:rPr lang="en-US" smtClean="0"/>
              <a:t>shape S is aligned to be in the best alignment with the model shape M.</a:t>
            </a:r>
          </a:p>
          <a:p>
            <a:pPr eaLnBrk="1" hangingPunct="1"/>
            <a:r>
              <a:rPr lang="en-US" smtClean="0"/>
              <a:t>The distance of each point s of the scene from the model is :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3074" name="Rectangle 4"/>
          <p:cNvGraphicFramePr>
            <a:graphicFrameLocks/>
          </p:cNvGraphicFramePr>
          <p:nvPr>
            <p:ph sz="quarter" idx="2"/>
          </p:nvPr>
        </p:nvGraphicFramePr>
        <p:xfrm>
          <a:off x="5564188" y="2017713"/>
          <a:ext cx="2971800" cy="1981200"/>
        </p:xfrm>
        <a:graphic>
          <a:graphicData uri="http://schemas.openxmlformats.org/presentationml/2006/ole">
            <p:oleObj spid="_x0000_s3074" name="Equation" r:id="rId3" imgW="0" imgH="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846263" y="4724400"/>
          <a:ext cx="4059237" cy="833438"/>
        </p:xfrm>
        <a:graphic>
          <a:graphicData uri="http://schemas.openxmlformats.org/presentationml/2006/ole">
            <p:oleObj spid="_x0000_s3075" name="Equation" r:id="rId4" imgW="1422360" imgH="29196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5774-5EE3-4EE7-B779-CF263E2509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Matches 	</a:t>
            </a:r>
          </a:p>
        </p:txBody>
      </p:sp>
      <p:graphicFrame>
        <p:nvGraphicFramePr>
          <p:cNvPr id="4098" name="Rectangle 4"/>
          <p:cNvGraphicFramePr>
            <a:graphicFrameLocks/>
          </p:cNvGraphicFramePr>
          <p:nvPr>
            <p:ph sz="quarter" idx="2"/>
          </p:nvPr>
        </p:nvGraphicFramePr>
        <p:xfrm>
          <a:off x="5564188" y="2017713"/>
          <a:ext cx="2971800" cy="1981200"/>
        </p:xfrm>
        <a:graphic>
          <a:graphicData uri="http://schemas.openxmlformats.org/presentationml/2006/ole">
            <p:oleObj spid="_x0000_s4098" name="Equation" r:id="rId3" imgW="0" imgH="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828800" y="2362200"/>
          <a:ext cx="4791075" cy="2620963"/>
        </p:xfrm>
        <a:graphic>
          <a:graphicData uri="http://schemas.openxmlformats.org/presentationml/2006/ole">
            <p:oleObj spid="_x0000_s4099" name="Equation" r:id="rId4" imgW="1981080" imgH="965160" progId="Equation.3">
              <p:embed/>
            </p:oleObj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752600" y="5029200"/>
            <a:ext cx="6096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latin typeface="Times New Roman" pitchFamily="18" charset="0"/>
              </a:rPr>
              <a:t>–</a:t>
            </a:r>
            <a:r>
              <a:rPr lang="en-US"/>
              <a:t> the closest point operator</a:t>
            </a:r>
          </a:p>
          <a:p>
            <a:pPr>
              <a:spcBef>
                <a:spcPct val="50000"/>
              </a:spcBef>
            </a:pPr>
            <a:r>
              <a:rPr lang="en-US"/>
              <a:t>Y </a:t>
            </a:r>
            <a:r>
              <a:rPr lang="en-US">
                <a:latin typeface="Times New Roman" pitchFamily="18" charset="0"/>
              </a:rPr>
              <a:t>–</a:t>
            </a:r>
            <a:r>
              <a:rPr lang="en-US"/>
              <a:t> the set of closest points to 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5774-5EE3-4EE7-B779-CF263E2509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Matches 	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99312" cy="3163887"/>
          </a:xfrm>
        </p:spPr>
        <p:txBody>
          <a:bodyPr/>
          <a:lstStyle/>
          <a:p>
            <a:pPr eaLnBrk="1" hangingPunct="1"/>
            <a:r>
              <a:rPr lang="en-US" sz="2800" smtClean="0"/>
              <a:t>Finding each match is performed in O(N</a:t>
            </a:r>
            <a:r>
              <a:rPr lang="en-US" sz="2800" baseline="-25000" smtClean="0"/>
              <a:t>M</a:t>
            </a:r>
            <a:r>
              <a:rPr lang="en-US" sz="2800" smtClean="0"/>
              <a:t>) worst case.</a:t>
            </a:r>
          </a:p>
          <a:p>
            <a:pPr eaLnBrk="1" hangingPunct="1"/>
            <a:r>
              <a:rPr lang="en-US" sz="2800" smtClean="0"/>
              <a:t>Given Y we can calculate alignment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 is updated to be :</a:t>
            </a:r>
          </a:p>
        </p:txBody>
      </p:sp>
      <p:graphicFrame>
        <p:nvGraphicFramePr>
          <p:cNvPr id="5122" name="Rectangle 4"/>
          <p:cNvGraphicFramePr>
            <a:graphicFrameLocks/>
          </p:cNvGraphicFramePr>
          <p:nvPr>
            <p:ph sz="quarter" idx="2"/>
          </p:nvPr>
        </p:nvGraphicFramePr>
        <p:xfrm>
          <a:off x="5564188" y="2017713"/>
          <a:ext cx="2971800" cy="1981200"/>
        </p:xfrm>
        <a:graphic>
          <a:graphicData uri="http://schemas.openxmlformats.org/presentationml/2006/ole">
            <p:oleObj spid="_x0000_s5122" name="Equation" r:id="rId3" imgW="0" imgH="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617663" y="3590925"/>
          <a:ext cx="3792537" cy="523875"/>
        </p:xfrm>
        <a:graphic>
          <a:graphicData uri="http://schemas.openxmlformats.org/presentationml/2006/ole">
            <p:oleObj spid="_x0000_s5123" name="Equation" r:id="rId4" imgW="1473120" imgH="203040" progId="Equation.3">
              <p:embed/>
            </p:oleObj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1633538" y="5181600"/>
          <a:ext cx="3513137" cy="627063"/>
        </p:xfrm>
        <a:graphic>
          <a:graphicData uri="http://schemas.openxmlformats.org/presentationml/2006/ole">
            <p:oleObj spid="_x0000_s5124" name="Equation" r:id="rId5" imgW="1282680" imgH="2286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5774-5EE3-4EE7-B779-CF263E2509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Algorithm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362200" y="2047875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Init the error to ∞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362200" y="2809875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Calculate correspondence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362200" y="3571875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Calculate alignment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362200" y="4343400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Apply alignment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362200" y="5105400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Update error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2362200" y="5867400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If error &gt; threshold</a:t>
            </a:r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6477000" y="6172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V="1">
            <a:off x="7162800" y="3048000"/>
            <a:ext cx="0" cy="3124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 flipH="1">
            <a:off x="6477000" y="3048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 flipH="1">
            <a:off x="4419600" y="2514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9" name="Line 17"/>
          <p:cNvSpPr>
            <a:spLocks noChangeShapeType="1"/>
          </p:cNvSpPr>
          <p:nvPr/>
        </p:nvSpPr>
        <p:spPr bwMode="auto">
          <a:xfrm flipH="1">
            <a:off x="4419600" y="3276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 flipH="1">
            <a:off x="44196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1" name="Line 19"/>
          <p:cNvSpPr>
            <a:spLocks noChangeShapeType="1"/>
          </p:cNvSpPr>
          <p:nvPr/>
        </p:nvSpPr>
        <p:spPr bwMode="auto">
          <a:xfrm flipH="1">
            <a:off x="4419600" y="4800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 flipH="1">
            <a:off x="4419600" y="5562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3" name="AutoShape 21"/>
          <p:cNvSpPr>
            <a:spLocks noChangeArrowheads="1"/>
          </p:cNvSpPr>
          <p:nvPr/>
        </p:nvSpPr>
        <p:spPr bwMode="auto">
          <a:xfrm>
            <a:off x="152400" y="25908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Y = CP(M,S),e</a:t>
            </a:r>
          </a:p>
        </p:txBody>
      </p:sp>
      <p:sp>
        <p:nvSpPr>
          <p:cNvPr id="29714" name="AutoShape 22"/>
          <p:cNvSpPr>
            <a:spLocks noChangeArrowheads="1"/>
          </p:cNvSpPr>
          <p:nvPr/>
        </p:nvSpPr>
        <p:spPr bwMode="auto">
          <a:xfrm>
            <a:off x="152400" y="33528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(rot,trans,d)</a:t>
            </a:r>
          </a:p>
        </p:txBody>
      </p:sp>
      <p:sp>
        <p:nvSpPr>
          <p:cNvPr id="29715" name="AutoShape 23"/>
          <p:cNvSpPr>
            <a:spLocks noChangeArrowheads="1"/>
          </p:cNvSpPr>
          <p:nvPr/>
        </p:nvSpPr>
        <p:spPr bwMode="auto">
          <a:xfrm>
            <a:off x="152400" y="41148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S`= rot(S)+trans</a:t>
            </a:r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152400" y="49530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d` = d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Algorithm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function ICP(Scene,Model)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begin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E` </a:t>
            </a:r>
            <a:r>
              <a:rPr lang="en-US" sz="1800" smtClean="0">
                <a:sym typeface="Wingdings" pitchFamily="2" charset="2"/>
              </a:rPr>
              <a:t> + ∞;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(Rot,Trans) </a:t>
            </a:r>
            <a:r>
              <a:rPr lang="en-US" sz="1800" smtClean="0">
                <a:sym typeface="Wingdings" pitchFamily="2" charset="2"/>
              </a:rPr>
              <a:t> In Initialize-Alignment</a:t>
            </a:r>
            <a:r>
              <a:rPr lang="en-US" sz="1800" smtClean="0"/>
              <a:t>(Scene,Model);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repeat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   	E  E`;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   	Aligned-Scene  Apply-Alignment(Scene,Rot,Trans);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   	Pairs  Return-Closest-Pairs(Aligned-Scene,Model);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   	</a:t>
            </a:r>
            <a:r>
              <a:rPr lang="en-US" sz="1800" smtClean="0"/>
              <a:t>(Rot,Trans,E`) </a:t>
            </a:r>
            <a:r>
              <a:rPr lang="en-US" sz="1800" smtClean="0">
                <a:sym typeface="Wingdings" pitchFamily="2" charset="2"/>
              </a:rPr>
              <a:t> Update-Alignment(Scene,Model,Pairs,Rot,Trans);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Until |E`- E|  &lt; Threshold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return (Rot,Trans);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end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Convergence Theorem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ICP algorithm always converges monotonically to a local minimum with respect to the MSE distance objective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Convergence Theorem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04112" cy="4114800"/>
          </a:xfrm>
        </p:spPr>
        <p:txBody>
          <a:bodyPr/>
          <a:lstStyle/>
          <a:p>
            <a:pPr eaLnBrk="1" hangingPunct="1"/>
            <a:r>
              <a:rPr lang="en-US" smtClean="0"/>
              <a:t>Correspondence error 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Alignment error: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05000" y="2670175"/>
          <a:ext cx="3581400" cy="1216025"/>
        </p:xfrm>
        <a:graphic>
          <a:graphicData uri="http://schemas.openxmlformats.org/presentationml/2006/ole">
            <p:oleObj spid="_x0000_s6146" name="Equation" r:id="rId3" imgW="1346040" imgH="457200" progId="Equation.3">
              <p:embed/>
            </p:oleObj>
          </a:graphicData>
        </a:graphic>
      </p:graphicFrame>
      <p:graphicFrame>
        <p:nvGraphicFramePr>
          <p:cNvPr id="614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905000" y="5230813"/>
          <a:ext cx="4897438" cy="968375"/>
        </p:xfrm>
        <a:graphic>
          <a:graphicData uri="http://schemas.openxmlformats.org/presentationml/2006/ole">
            <p:oleObj spid="_x0000_s6147" name="Equation" r:id="rId4" imgW="2311200" imgH="4572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5774-5EE3-4EE7-B779-CF263E2509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Each iteration includes 3 main steps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  <a:r>
              <a:rPr lang="en-US" sz="2800" smtClean="0"/>
              <a:t>A.  Finding the closest points : 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/>
              <a:t>	     O(N</a:t>
            </a:r>
            <a:r>
              <a:rPr lang="en-US" sz="2800" baseline="-25000" smtClean="0"/>
              <a:t>M</a:t>
            </a:r>
            <a:r>
              <a:rPr lang="en-US" sz="2800" smtClean="0"/>
              <a:t>) per each point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/>
              <a:t>		   O(N</a:t>
            </a:r>
            <a:r>
              <a:rPr lang="en-US" sz="2800" baseline="-25000" smtClean="0"/>
              <a:t>M</a:t>
            </a:r>
            <a:r>
              <a:rPr lang="en-US" sz="2800" smtClean="0"/>
              <a:t>*N</a:t>
            </a:r>
            <a:r>
              <a:rPr lang="en-US" sz="2800" baseline="-25000" smtClean="0"/>
              <a:t>S</a:t>
            </a:r>
            <a:r>
              <a:rPr lang="en-US" sz="2800" smtClean="0"/>
              <a:t>) total.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/>
              <a:t>	B. Calculating the alignment: O(N</a:t>
            </a:r>
            <a:r>
              <a:rPr lang="en-US" sz="2800" baseline="-25000" smtClean="0"/>
              <a:t>S</a:t>
            </a:r>
            <a:r>
              <a:rPr lang="en-US" sz="2800" smtClean="0"/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/>
              <a:t>	C. Updating the scene: O(N</a:t>
            </a:r>
            <a:r>
              <a:rPr lang="en-US" sz="2800" baseline="-25000" smtClean="0"/>
              <a:t>S</a:t>
            </a:r>
            <a:r>
              <a:rPr lang="en-US" sz="2800" smtClean="0"/>
              <a:t>)</a:t>
            </a:r>
            <a:r>
              <a:rPr lang="en-US" smtClean="0"/>
              <a:t> 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57999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3200" dirty="0" smtClean="0"/>
              <a:t>The Problem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Iterative Closest Point Algorithm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Deformable Mesh Alignment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The </a:t>
            </a:r>
            <a:r>
              <a:rPr lang="en-US" sz="3200" dirty="0" err="1" smtClean="0"/>
              <a:t>Procrustes</a:t>
            </a:r>
            <a:r>
              <a:rPr lang="en-US" sz="3200" dirty="0" smtClean="0"/>
              <a:t> Methodology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Examples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Optimizing the Algorithm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best match/nearest neighbor problem :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2800" smtClean="0"/>
              <a:t>Given </a:t>
            </a:r>
            <a:r>
              <a:rPr lang="en-US" sz="2800" b="1" smtClean="0"/>
              <a:t>N </a:t>
            </a:r>
            <a:r>
              <a:rPr lang="en-US" sz="2800" smtClean="0"/>
              <a:t>records each described by </a:t>
            </a:r>
            <a:r>
              <a:rPr lang="en-US" sz="2800" b="1" smtClean="0"/>
              <a:t>K</a:t>
            </a:r>
            <a:r>
              <a:rPr lang="en-US" sz="2800" smtClean="0"/>
              <a:t> real values (attributes)  , and a dissimilarity measure </a:t>
            </a:r>
            <a:r>
              <a:rPr lang="en-US" sz="2800" b="1" smtClean="0"/>
              <a:t>D </a:t>
            </a:r>
            <a:r>
              <a:rPr lang="en-US" sz="2800" smtClean="0"/>
              <a:t>, find the </a:t>
            </a:r>
            <a:r>
              <a:rPr lang="en-US" sz="2800" b="1" smtClean="0"/>
              <a:t>m </a:t>
            </a:r>
            <a:r>
              <a:rPr lang="en-US" sz="2800" smtClean="0"/>
              <a:t>records closest  to a query record.</a:t>
            </a:r>
            <a:endParaRPr lang="en-US" sz="2800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CAF8-958B-4005-A837-CACAC31403F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Optimizing the Algorithm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K-D Tree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</a:t>
            </a:r>
            <a:r>
              <a:rPr lang="en-US" sz="2800" smtClean="0"/>
              <a:t>Construction time: </a:t>
            </a:r>
            <a:r>
              <a:rPr lang="en-US" sz="2800" smtClean="0">
                <a:sym typeface="Wingdings" pitchFamily="2" charset="2"/>
              </a:rPr>
              <a:t>O(knlogn)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ym typeface="Wingdings" pitchFamily="2" charset="2"/>
              </a:rPr>
              <a:t>    Space: O(n)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ym typeface="Wingdings" pitchFamily="2" charset="2"/>
              </a:rPr>
              <a:t>    Region Query : O(n</a:t>
            </a:r>
            <a:r>
              <a:rPr lang="en-US" sz="2800" baseline="30000" smtClean="0">
                <a:sym typeface="Wingdings" pitchFamily="2" charset="2"/>
              </a:rPr>
              <a:t>1-1/k</a:t>
            </a:r>
            <a:r>
              <a:rPr lang="en-US" sz="2800" smtClean="0">
                <a:sym typeface="Wingdings" pitchFamily="2" charset="2"/>
              </a:rPr>
              <a:t>+k )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ICP Variants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Variants on the following stages of ICP</a:t>
            </a:r>
            <a:br>
              <a:rPr lang="en-US" sz="2800" smtClean="0"/>
            </a:br>
            <a:r>
              <a:rPr lang="en-US" sz="2800" smtClean="0"/>
              <a:t>have been proposed: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6954661" cy="2495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cs typeface="Tahoma" pitchFamily="34" charset="0"/>
              </a:rPr>
              <a:t>Selecting</a:t>
            </a:r>
            <a:r>
              <a:rPr lang="en-US" sz="2400" dirty="0">
                <a:cs typeface="Tahoma" pitchFamily="34" charset="0"/>
              </a:rPr>
              <a:t> sample points (from one or both meshes)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cs typeface="Tahoma" pitchFamily="34" charset="0"/>
              </a:rPr>
              <a:t>Matching</a:t>
            </a:r>
            <a:r>
              <a:rPr lang="en-US" sz="2400" dirty="0">
                <a:cs typeface="Tahoma" pitchFamily="34" charset="0"/>
              </a:rPr>
              <a:t> to points in the other mesh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cs typeface="Tahoma" pitchFamily="34" charset="0"/>
              </a:rPr>
              <a:t>Weighting</a:t>
            </a:r>
            <a:r>
              <a:rPr lang="en-US" sz="2400" dirty="0">
                <a:cs typeface="Tahoma" pitchFamily="34" charset="0"/>
              </a:rPr>
              <a:t> the correspondences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cs typeface="Tahoma" pitchFamily="34" charset="0"/>
              </a:rPr>
              <a:t>Rejecting</a:t>
            </a:r>
            <a:r>
              <a:rPr lang="en-US" sz="2400" dirty="0">
                <a:cs typeface="Tahoma" pitchFamily="34" charset="0"/>
              </a:rPr>
              <a:t> certain (outlier) point pairs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cs typeface="Tahoma" pitchFamily="34" charset="0"/>
              </a:rPr>
              <a:t>Assigning an </a:t>
            </a:r>
            <a:r>
              <a:rPr lang="en-US" sz="2400" dirty="0">
                <a:solidFill>
                  <a:schemeClr val="tx2"/>
                </a:solidFill>
                <a:cs typeface="Tahoma" pitchFamily="34" charset="0"/>
              </a:rPr>
              <a:t>error metric</a:t>
            </a:r>
            <a:r>
              <a:rPr lang="en-US" sz="2400" dirty="0">
                <a:cs typeface="Tahoma" pitchFamily="34" charset="0"/>
              </a:rPr>
              <a:t> to the current transform</a:t>
            </a:r>
            <a:endParaRPr lang="en-US" sz="2400" dirty="0">
              <a:solidFill>
                <a:schemeClr val="tx2"/>
              </a:solidFill>
              <a:cs typeface="Tahoma" pitchFamily="34" charset="0"/>
            </a:endParaRP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cs typeface="Tahoma" pitchFamily="34" charset="0"/>
              </a:rPr>
              <a:t>Minimizing</a:t>
            </a:r>
            <a:r>
              <a:rPr lang="en-US" sz="2400" dirty="0">
                <a:cs typeface="Tahoma" pitchFamily="34" charset="0"/>
              </a:rPr>
              <a:t> the error metric </a:t>
            </a:r>
            <a:r>
              <a:rPr lang="en-US" sz="2400" dirty="0" err="1">
                <a:cs typeface="Tahoma" pitchFamily="34" charset="0"/>
              </a:rPr>
              <a:t>w.r.t</a:t>
            </a:r>
            <a:r>
              <a:rPr lang="en-US" sz="2400" dirty="0">
                <a:cs typeface="Tahoma" pitchFamily="34" charset="0"/>
              </a:rPr>
              <a:t>. transformation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smtClean="0"/>
              <a:t>Robust Simultaneous Alignment of Multiple Range Images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057400"/>
            <a:ext cx="3033713" cy="4114800"/>
          </a:xfrm>
          <a:noFill/>
        </p:spPr>
      </p:pic>
      <p:pic>
        <p:nvPicPr>
          <p:cNvPr id="747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652713"/>
            <a:ext cx="3810000" cy="2605087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438400"/>
            <a:ext cx="8229600" cy="34290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pic>
        <p:nvPicPr>
          <p:cNvPr id="227331" name="beau_io_full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905000"/>
            <a:ext cx="5257800" cy="467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7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7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1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use ICP?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0547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 looks for a 3D rigid body transformation</a:t>
            </a:r>
          </a:p>
          <a:p>
            <a:r>
              <a:rPr lang="en-US" sz="2800" dirty="0" smtClean="0"/>
              <a:t>involving only rotation and translation.</a:t>
            </a:r>
          </a:p>
          <a:p>
            <a:endParaRPr lang="en-US" sz="2800" dirty="0" smtClean="0"/>
          </a:p>
          <a:p>
            <a:r>
              <a:rPr lang="en-US" sz="2800" dirty="0" smtClean="0"/>
              <a:t>Not good enough for heads and human bodies.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Three-Dimensional Correspondence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0417" y="2514600"/>
            <a:ext cx="54874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Christian R. Shelton</a:t>
            </a:r>
          </a:p>
          <a:p>
            <a:pPr algn="ctr"/>
            <a:r>
              <a:rPr lang="en-US" sz="2800" dirty="0" smtClean="0"/>
              <a:t>M.S. Thesis</a:t>
            </a:r>
          </a:p>
          <a:p>
            <a:pPr algn="ctr"/>
            <a:r>
              <a:rPr lang="en-US" sz="2800" dirty="0" smtClean="0"/>
              <a:t>M.I.T.</a:t>
            </a:r>
          </a:p>
          <a:p>
            <a:pPr algn="ctr"/>
            <a:r>
              <a:rPr lang="en-US" sz="2800" dirty="0" smtClean="0"/>
              <a:t>1998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(mentioned in </a:t>
            </a:r>
            <a:r>
              <a:rPr lang="en-US" sz="2800" dirty="0" err="1" smtClean="0"/>
              <a:t>Chia</a:t>
            </a:r>
            <a:r>
              <a:rPr lang="en-US" sz="2800" dirty="0" smtClean="0"/>
              <a:t>-Chi </a:t>
            </a:r>
            <a:r>
              <a:rPr lang="en-US" sz="2800" dirty="0" err="1" smtClean="0"/>
              <a:t>Teng’s</a:t>
            </a:r>
            <a:r>
              <a:rPr lang="en-US" sz="2800" dirty="0" smtClean="0"/>
              <a:t> Work)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7060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An object X is a mesh of triangles (X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) where X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is</a:t>
            </a:r>
          </a:p>
          <a:p>
            <a:r>
              <a:rPr lang="en-US" sz="2400" dirty="0" smtClean="0"/>
              <a:t>  an ordered set of vertices and X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is the mesh connectivity.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 correspondence algorithm will take two meshes A and B </a:t>
            </a:r>
          </a:p>
          <a:p>
            <a:r>
              <a:rPr lang="en-US" sz="2400" dirty="0" smtClean="0"/>
              <a:t>  and produce a displacement set D of vectors that warp </a:t>
            </a:r>
          </a:p>
          <a:p>
            <a:r>
              <a:rPr lang="en-US" sz="2400" dirty="0" smtClean="0"/>
              <a:t>  object A by adding each member of D to the corresponding</a:t>
            </a:r>
          </a:p>
          <a:p>
            <a:r>
              <a:rPr lang="en-US" sz="2400" dirty="0" smtClean="0"/>
              <a:t>  vertex of A.  The warped object is called D(A).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A                                                 B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9800" y="43434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057400" y="54864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715000" y="5334000"/>
            <a:ext cx="1060704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4"/>
          </p:cNvCxnSpPr>
          <p:nvPr/>
        </p:nvCxnSpPr>
        <p:spPr>
          <a:xfrm>
            <a:off x="3118104" y="6400800"/>
            <a:ext cx="609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</p:cNvCxnSpPr>
          <p:nvPr/>
        </p:nvCxnSpPr>
        <p:spPr>
          <a:xfrm>
            <a:off x="2057400" y="6400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flipV="1">
            <a:off x="2587752" y="5334000"/>
            <a:ext cx="304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Minimization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05000"/>
            <a:ext cx="68325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The problem is to </a:t>
            </a:r>
            <a:r>
              <a:rPr lang="en-US" sz="2400" dirty="0" smtClean="0">
                <a:solidFill>
                  <a:srgbClr val="FF0000"/>
                </a:solidFill>
              </a:rPr>
              <a:t>find the best D to warp A into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correspondence with B.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The method is to minimize an energy function E(D).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E(D) will have two terms</a:t>
            </a:r>
          </a:p>
          <a:p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similarity term </a:t>
            </a:r>
            <a:r>
              <a:rPr lang="en-US" sz="2400" dirty="0" smtClean="0"/>
              <a:t>will measure the similarity</a:t>
            </a:r>
          </a:p>
          <a:p>
            <a:pPr lvl="1"/>
            <a:r>
              <a:rPr lang="en-US" sz="2400" dirty="0" smtClean="0"/>
              <a:t>   of D(A) to B.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structure term </a:t>
            </a:r>
            <a:r>
              <a:rPr lang="en-US" sz="2400" dirty="0" smtClean="0"/>
              <a:t>will measure the changes in </a:t>
            </a:r>
          </a:p>
          <a:p>
            <a:pPr lvl="1"/>
            <a:r>
              <a:rPr lang="en-US" sz="2400" dirty="0" smtClean="0"/>
              <a:t>   in structure to A.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48768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Problem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4191000" cy="3429000"/>
          </a:xfrm>
        </p:spPr>
        <p:txBody>
          <a:bodyPr/>
          <a:lstStyle/>
          <a:p>
            <a:pPr eaLnBrk="1" hangingPunct="1"/>
            <a:r>
              <a:rPr lang="en-US" smtClean="0"/>
              <a:t>Align two partially-</a:t>
            </a:r>
            <a:br>
              <a:rPr lang="en-US" smtClean="0"/>
            </a:br>
            <a:r>
              <a:rPr lang="en-US" smtClean="0"/>
              <a:t>overlapping meshes</a:t>
            </a:r>
            <a:br>
              <a:rPr lang="en-US" smtClean="0"/>
            </a:br>
            <a:r>
              <a:rPr lang="en-US" smtClean="0"/>
              <a:t>given initial guess</a:t>
            </a:r>
            <a:br>
              <a:rPr lang="en-US" smtClean="0"/>
            </a:br>
            <a:r>
              <a:rPr lang="en-US" smtClean="0"/>
              <a:t>for relative transform</a:t>
            </a:r>
          </a:p>
        </p:txBody>
      </p:sp>
      <p:pic>
        <p:nvPicPr>
          <p:cNvPr id="17412" name="Picture 4" descr="align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9" name="Picture 5" descr="alig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6" descr="alig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7" descr="align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2" name="Picture 8" descr="alig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3" name="Picture 9" descr="align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4" name="Picture 10" descr="align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5" name="Picture 11" descr="align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6" name="Picture 12" descr="align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112963"/>
            <a:ext cx="4287838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Term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20313" r="14375" b="74218"/>
          <a:stretch>
            <a:fillRect/>
          </a:stretch>
        </p:blipFill>
        <p:spPr bwMode="auto">
          <a:xfrm>
            <a:off x="2819400" y="16764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47500" t="42188" r="14375" b="50781"/>
          <a:stretch>
            <a:fillRect/>
          </a:stretch>
        </p:blipFill>
        <p:spPr bwMode="auto">
          <a:xfrm>
            <a:off x="2590800" y="25146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31875" t="62500" r="13750" b="30469"/>
          <a:stretch>
            <a:fillRect/>
          </a:stretch>
        </p:blipFill>
        <p:spPr bwMode="auto">
          <a:xfrm>
            <a:off x="838200" y="33528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 l="42500" t="75000" r="15000" b="19531"/>
          <a:stretch>
            <a:fillRect/>
          </a:stretch>
        </p:blipFill>
        <p:spPr bwMode="auto">
          <a:xfrm>
            <a:off x="2133600" y="4343400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distance from point p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manifold 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62200"/>
            <a:ext cx="2643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 over sampled points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D(A) </a:t>
            </a:r>
            <a:r>
              <a:rPr lang="en-US" dirty="0" smtClean="0">
                <a:solidFill>
                  <a:srgbClr val="FF0000"/>
                </a:solidFill>
              </a:rPr>
              <a:t>of distance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closest point of 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362200"/>
            <a:ext cx="1169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 </a:t>
            </a:r>
            <a:r>
              <a:rPr lang="en-US" dirty="0" smtClean="0">
                <a:solidFill>
                  <a:srgbClr val="FF0000"/>
                </a:solidFill>
              </a:rPr>
              <a:t>way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(B to D(A))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2233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 in the vertices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the sampled 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724400"/>
            <a:ext cx="3447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new part of the distance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penalizes matching 2 points whose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orientations do not match well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000" y="26670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43600" y="26670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5486400"/>
            <a:ext cx="22546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e.g. what if they differ</a:t>
            </a:r>
          </a:p>
          <a:p>
            <a:r>
              <a:rPr lang="en-US" dirty="0" smtClean="0"/>
              <a:t>by 90 degrees?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Term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42500" t="42188" r="13750" b="49218"/>
          <a:stretch>
            <a:fillRect/>
          </a:stretch>
        </p:blipFill>
        <p:spPr bwMode="auto">
          <a:xfrm>
            <a:off x="1752600" y="4343400"/>
            <a:ext cx="533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1371600"/>
            <a:ext cx="65034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Uses the model of directional springs.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Place a directional spring from each vertex in A</a:t>
            </a:r>
          </a:p>
          <a:p>
            <a:r>
              <a:rPr lang="en-US" sz="2400" dirty="0" smtClean="0"/>
              <a:t>   to all adjacent vertices in A and every other</a:t>
            </a:r>
          </a:p>
          <a:p>
            <a:r>
              <a:rPr lang="en-US" sz="2400" dirty="0" smtClean="0"/>
              <a:t>   vertex closer than the most distant adjacent one.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Let C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be the set of all pairs of vertices of A</a:t>
            </a:r>
          </a:p>
          <a:p>
            <a:r>
              <a:rPr lang="en-US" sz="2400" dirty="0" smtClean="0"/>
              <a:t>   connected by directional springs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Let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A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 be that intersected just with vertex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334000"/>
            <a:ext cx="455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much did the spring from a to b stretch?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Function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981200"/>
            <a:ext cx="6346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E(D) 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sim</a:t>
            </a:r>
            <a:r>
              <a:rPr lang="en-US" sz="2400" dirty="0" smtClean="0"/>
              <a:t>(D) + </a:t>
            </a:r>
            <a:r>
              <a:rPr lang="en-US" sz="2400" dirty="0" smtClean="0">
                <a:sym typeface="Symbol"/>
              </a:rPr>
              <a:t></a:t>
            </a:r>
            <a:r>
              <a:rPr lang="en-US" sz="2400" dirty="0" err="1" smtClean="0">
                <a:sym typeface="Symbol"/>
              </a:rPr>
              <a:t>E</a:t>
            </a:r>
            <a:r>
              <a:rPr lang="en-US" sz="2400" baseline="-25000" dirty="0" err="1" smtClean="0">
                <a:sym typeface="Symbol"/>
              </a:rPr>
              <a:t>str</a:t>
            </a:r>
            <a:r>
              <a:rPr lang="en-US" sz="2400" dirty="0" smtClean="0">
                <a:sym typeface="Symbol"/>
              </a:rPr>
              <a:t>(D)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Method uses gradient descent to minimize E(D.)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Algorithm uses a pyramid to speed it up.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4196" r="10000" b="10938"/>
          <a:stretch>
            <a:fillRect/>
          </a:stretch>
        </p:blipFill>
        <p:spPr bwMode="auto">
          <a:xfrm>
            <a:off x="1524000" y="304800"/>
            <a:ext cx="62484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001000" y="518160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14844" r="11875" b="10156"/>
          <a:stretch>
            <a:fillRect/>
          </a:stretch>
        </p:blipFill>
        <p:spPr bwMode="auto">
          <a:xfrm>
            <a:off x="1905000" y="381000"/>
            <a:ext cx="531733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Deformable Mesh Alignment:</a:t>
            </a:r>
            <a:br>
              <a:rPr lang="en-US" dirty="0" smtClean="0"/>
            </a:br>
            <a:r>
              <a:rPr lang="en-US" dirty="0" smtClean="0"/>
              <a:t>Brett Allen’s 2003 SIGGRAPH Paper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5781" r="9375" b="28125"/>
          <a:stretch>
            <a:fillRect/>
          </a:stretch>
        </p:blipFill>
        <p:spPr bwMode="auto">
          <a:xfrm>
            <a:off x="762000" y="1981200"/>
            <a:ext cx="7696200" cy="354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79156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Goal: to fit a template surface </a:t>
            </a:r>
            <a:r>
              <a:rPr lang="en-US" sz="2400" dirty="0" smtClean="0">
                <a:latin typeface="Lucida Calligraphy" pitchFamily="66" charset="0"/>
                <a:sym typeface="Symbol"/>
              </a:rPr>
              <a:t>T </a:t>
            </a:r>
            <a:r>
              <a:rPr lang="en-US" sz="2400" dirty="0" smtClean="0">
                <a:sym typeface="Symbol"/>
              </a:rPr>
              <a:t>to a scanned example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ym typeface="Symbol"/>
              </a:rPr>
              <a:t>   surface </a:t>
            </a:r>
            <a:r>
              <a:rPr lang="en-US" sz="2400" dirty="0" smtClean="0">
                <a:latin typeface="Lucida Calligraphy" pitchFamily="66" charset="0"/>
                <a:sym typeface="Symbol"/>
              </a:rPr>
              <a:t>D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Each surface is represented as a triangular mesh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The matching is accomplished by an optimization framework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 Each vertex v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is influenced by a 4 x 4 affine transformation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ym typeface="Symbol"/>
              </a:rPr>
              <a:t>    matrix T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 The algorithm must find a set of transformations that move</a:t>
            </a:r>
          </a:p>
          <a:p>
            <a:r>
              <a:rPr lang="en-US" sz="2400" dirty="0" smtClean="0">
                <a:sym typeface="Symbol"/>
              </a:rPr>
              <a:t>    all of the points in </a:t>
            </a:r>
            <a:r>
              <a:rPr lang="en-US" sz="2400" dirty="0" smtClean="0">
                <a:latin typeface="Lucida Calligraphy" pitchFamily="66" charset="0"/>
                <a:sym typeface="Symbol"/>
              </a:rPr>
              <a:t>T</a:t>
            </a:r>
            <a:r>
              <a:rPr lang="en-US" sz="2400" dirty="0" smtClean="0">
                <a:sym typeface="Symbol"/>
              </a:rPr>
              <a:t> to a deformed surface </a:t>
            </a:r>
            <a:r>
              <a:rPr lang="en-US" sz="2400" dirty="0" smtClean="0">
                <a:latin typeface="Lucida Calligraphy" pitchFamily="66" charset="0"/>
                <a:sym typeface="Symbol"/>
              </a:rPr>
              <a:t>T</a:t>
            </a:r>
            <a:r>
              <a:rPr lang="en-US" sz="2400" dirty="0" smtClean="0">
                <a:sym typeface="Symbol"/>
              </a:rPr>
              <a:t>’ such that </a:t>
            </a:r>
            <a:r>
              <a:rPr lang="en-US" sz="2400" dirty="0" smtClean="0">
                <a:latin typeface="Lucida Calligraphy" pitchFamily="66" charset="0"/>
                <a:sym typeface="Symbol"/>
              </a:rPr>
              <a:t>T</a:t>
            </a:r>
            <a:r>
              <a:rPr lang="en-US" sz="2400" dirty="0" smtClean="0">
                <a:sym typeface="Symbol"/>
              </a:rPr>
              <a:t>’</a:t>
            </a:r>
          </a:p>
          <a:p>
            <a:r>
              <a:rPr lang="en-US" sz="2400" dirty="0" smtClean="0">
                <a:sym typeface="Symbol"/>
              </a:rPr>
              <a:t>    matches well with </a:t>
            </a:r>
            <a:r>
              <a:rPr lang="en-US" sz="2400" dirty="0" smtClean="0">
                <a:latin typeface="Lucida Calligraphy" pitchFamily="66" charset="0"/>
                <a:sym typeface="Symbol"/>
              </a:rPr>
              <a:t>D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in Progress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1875" t="23438" r="10000" b="47656"/>
          <a:stretch>
            <a:fillRect/>
          </a:stretch>
        </p:blipFill>
        <p:spPr bwMode="auto">
          <a:xfrm>
            <a:off x="1600200" y="220980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86400" y="4953000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733800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8194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343400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Function: E = </a:t>
            </a:r>
            <a:r>
              <a:rPr lang="en-US" dirty="0" smtClean="0">
                <a:sym typeface="Symbol"/>
              </a:rPr>
              <a:t>E</a:t>
            </a:r>
            <a:r>
              <a:rPr lang="en-US" baseline="-25000" dirty="0" smtClean="0">
                <a:sym typeface="Symbol"/>
              </a:rPr>
              <a:t>d</a:t>
            </a:r>
            <a:r>
              <a:rPr lang="en-US" dirty="0" smtClean="0">
                <a:sym typeface="Symbol"/>
              </a:rPr>
              <a:t> + E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+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-25000" dirty="0" err="1" smtClean="0">
                <a:sym typeface="Symbol"/>
              </a:rPr>
              <a:t>m</a:t>
            </a:r>
            <a:endParaRPr lang="en-US" baseline="-25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63125" t="67969" r="8125" b="26562"/>
          <a:stretch>
            <a:fillRect/>
          </a:stretch>
        </p:blipFill>
        <p:spPr bwMode="auto">
          <a:xfrm>
            <a:off x="2667000" y="1371600"/>
            <a:ext cx="4876801" cy="7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19375" t="50000" r="50000" b="43750"/>
          <a:stretch>
            <a:fillRect/>
          </a:stretch>
        </p:blipFill>
        <p:spPr bwMode="auto">
          <a:xfrm>
            <a:off x="2667000" y="3429000"/>
            <a:ext cx="4743450" cy="77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22500" t="73438" r="50000" b="20312"/>
          <a:stretch>
            <a:fillRect/>
          </a:stretch>
        </p:blipFill>
        <p:spPr bwMode="auto">
          <a:xfrm>
            <a:off x="2895600" y="4724400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286000"/>
            <a:ext cx="7969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0D2CC9"/>
                </a:solidFill>
              </a:rPr>
              <a:t>dist() </a:t>
            </a:r>
            <a:r>
              <a:rPr lang="en-US" dirty="0" smtClean="0"/>
              <a:t>computes the distances from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</a:t>
            </a:r>
            <a:r>
              <a:rPr lang="en-US" dirty="0" smtClean="0"/>
              <a:t> to the closest compatible point on </a:t>
            </a:r>
            <a:r>
              <a:rPr lang="en-US" dirty="0" smtClean="0">
                <a:latin typeface="Lucida Calligraphy" pitchFamily="66" charset="0"/>
              </a:rPr>
              <a:t>D</a:t>
            </a:r>
            <a:r>
              <a:rPr lang="en-US" dirty="0" smtClean="0"/>
              <a:t>,</a:t>
            </a:r>
          </a:p>
          <a:p>
            <a:r>
              <a:rPr lang="en-US" dirty="0" smtClean="0"/>
              <a:t>where compatible means the surface </a:t>
            </a:r>
            <a:r>
              <a:rPr lang="en-US" dirty="0" err="1" smtClean="0"/>
              <a:t>normals</a:t>
            </a:r>
            <a:r>
              <a:rPr lang="en-US" dirty="0" smtClean="0"/>
              <a:t> are no more than 90 degrees apart,</a:t>
            </a:r>
          </a:p>
          <a:p>
            <a:r>
              <a:rPr lang="en-US" dirty="0" smtClean="0"/>
              <a:t>and the distance is less than a threshold.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1378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error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smoothness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error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marker error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(if markers)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278" y="4267200"/>
            <a:ext cx="853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|| ||</a:t>
            </a:r>
            <a:r>
              <a:rPr lang="en-US" baseline="-25000" dirty="0" smtClean="0"/>
              <a:t>F</a:t>
            </a:r>
            <a:r>
              <a:rPr lang="en-US" dirty="0" smtClean="0"/>
              <a:t> is the </a:t>
            </a:r>
            <a:r>
              <a:rPr lang="en-US" dirty="0" err="1" smtClean="0"/>
              <a:t>Frobenius</a:t>
            </a:r>
            <a:r>
              <a:rPr lang="en-US" dirty="0" smtClean="0"/>
              <a:t> norm and measures the distance between transformations.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4199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low resolution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Fit the markers first:</a:t>
            </a:r>
            <a:r>
              <a:rPr lang="en-US" sz="2800" dirty="0" smtClean="0">
                <a:sym typeface="Symbol"/>
              </a:rPr>
              <a:t> =0, =1, =10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Symbol"/>
              </a:rPr>
              <a:t>Allow the data term to contribute: =1, =1, =10</a:t>
            </a:r>
          </a:p>
          <a:p>
            <a:pPr marL="514350" indent="-514350"/>
            <a:endParaRPr lang="en-US" sz="2800" dirty="0" smtClean="0">
              <a:sym typeface="Symbol"/>
            </a:endParaRPr>
          </a:p>
          <a:p>
            <a:pPr marL="514350" indent="-514350"/>
            <a:r>
              <a:rPr lang="en-US" sz="2800" dirty="0" smtClean="0">
                <a:sym typeface="Symbol"/>
              </a:rPr>
              <a:t>At high resolution</a:t>
            </a:r>
          </a:p>
          <a:p>
            <a:pPr marL="971550" lvl="1" indent="-514350">
              <a:buAutoNum type="arabicPeriod" startAt="3"/>
            </a:pPr>
            <a:r>
              <a:rPr lang="en-US" sz="2800" dirty="0" smtClean="0">
                <a:sym typeface="Symbol"/>
              </a:rPr>
              <a:t>Continue the optimization: =1, =1, =10</a:t>
            </a:r>
          </a:p>
          <a:p>
            <a:pPr marL="971550" lvl="1" indent="-514350">
              <a:buAutoNum type="arabicPeriod" startAt="3"/>
            </a:pPr>
            <a:r>
              <a:rPr lang="en-US" sz="2800" dirty="0" smtClean="0">
                <a:sym typeface="Symbol"/>
              </a:rPr>
              <a:t>Allow the data term to dominate: =10, =1, =1</a:t>
            </a:r>
          </a:p>
          <a:p>
            <a:pPr marL="971550" lvl="1" indent="-514350"/>
            <a:endParaRPr lang="en-US" sz="2800" dirty="0" smtClean="0">
              <a:sym typeface="Symbol"/>
            </a:endParaRPr>
          </a:p>
          <a:p>
            <a:pPr marL="514350" indent="-514350"/>
            <a:r>
              <a:rPr lang="en-US" sz="2800" dirty="0" smtClean="0">
                <a:sym typeface="Symbol"/>
              </a:rPr>
              <a:t>There is also a hole-filling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Shape inspection</a:t>
            </a:r>
          </a:p>
          <a:p>
            <a:pPr eaLnBrk="1" hangingPunct="1"/>
            <a:r>
              <a:rPr lang="en-US" dirty="0" smtClean="0"/>
              <a:t>Motion estimation</a:t>
            </a:r>
          </a:p>
          <a:p>
            <a:pPr eaLnBrk="1" hangingPunct="1"/>
            <a:r>
              <a:rPr lang="en-US" dirty="0" smtClean="0"/>
              <a:t>Appearance analysis  (what we are doing)</a:t>
            </a:r>
          </a:p>
          <a:p>
            <a:pPr eaLnBrk="1" hangingPunct="1"/>
            <a:r>
              <a:rPr lang="en-US" dirty="0" smtClean="0"/>
              <a:t>Texture mapping</a:t>
            </a:r>
          </a:p>
          <a:p>
            <a:pPr eaLnBrk="1" hangingPunct="1"/>
            <a:r>
              <a:rPr lang="en-US" dirty="0" smtClean="0"/>
              <a:t>Tracking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21094" r="50000" b="44531"/>
          <a:stretch>
            <a:fillRect/>
          </a:stretch>
        </p:blipFill>
        <p:spPr bwMode="auto">
          <a:xfrm>
            <a:off x="2133600" y="21336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2590800"/>
            <a:ext cx="16807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 with</a:t>
            </a:r>
          </a:p>
          <a:p>
            <a:r>
              <a:rPr lang="en-US" dirty="0" smtClean="0"/>
              <a:t>zero data-fitting</a:t>
            </a:r>
          </a:p>
          <a:p>
            <a:r>
              <a:rPr lang="en-US" dirty="0" smtClean="0"/>
              <a:t>term in green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markers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905000"/>
            <a:ext cx="162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data heads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562600"/>
            <a:ext cx="3190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 mapped to data heads</a:t>
            </a:r>
          </a:p>
          <a:p>
            <a:r>
              <a:rPr lang="en-US" dirty="0" smtClean="0"/>
              <a:t>with holes filled and ear fixed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286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54864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286000"/>
            <a:ext cx="344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SIGGRAPH 2003 </a:t>
            </a:r>
            <a:r>
              <a:rPr lang="en-US" sz="2800" dirty="0" smtClean="0">
                <a:hlinkClick r:id="rId2" action="ppaction://hlinkfile"/>
              </a:rPr>
              <a:t>Video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Procrustes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70783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 Greek mythology </a:t>
            </a:r>
            <a:r>
              <a:rPr lang="en-US" sz="2400" b="1" dirty="0" err="1" smtClean="0"/>
              <a:t>Procrustes</a:t>
            </a:r>
            <a:r>
              <a:rPr lang="en-US" sz="2400" dirty="0" smtClean="0"/>
              <a:t> or "the stretcher </a:t>
            </a:r>
          </a:p>
          <a:p>
            <a:r>
              <a:rPr lang="en-US" sz="2400" dirty="0" smtClean="0"/>
              <a:t>  [who hammers out the metal]" was a rogue smith</a:t>
            </a:r>
          </a:p>
          <a:p>
            <a:r>
              <a:rPr lang="en-US" sz="2400" dirty="0" smtClean="0"/>
              <a:t>   and bandit from Attica who physically attacked </a:t>
            </a:r>
          </a:p>
          <a:p>
            <a:r>
              <a:rPr lang="en-US" sz="2400" dirty="0" smtClean="0"/>
              <a:t>  people by stretching them or cutting off their legs, </a:t>
            </a:r>
          </a:p>
          <a:p>
            <a:r>
              <a:rPr lang="en-US" sz="2400" dirty="0" smtClean="0"/>
              <a:t>  so as to force them to fit the size of an iron bed.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 general, when something is Procrustean, different </a:t>
            </a:r>
          </a:p>
          <a:p>
            <a:r>
              <a:rPr lang="en-US" sz="2400" dirty="0" smtClean="0"/>
              <a:t>  lengths or sizes or properties are fitted to an arbitrary </a:t>
            </a:r>
          </a:p>
          <a:p>
            <a:r>
              <a:rPr lang="en-US" sz="2400" dirty="0" smtClean="0"/>
              <a:t>  standard. </a:t>
            </a:r>
            <a:endParaRPr lang="en-US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9" y="4572000"/>
            <a:ext cx="28483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Procrustes</a:t>
            </a:r>
            <a:r>
              <a:rPr lang="en-US" dirty="0" smtClean="0"/>
              <a:t> Superimposition in Geometric </a:t>
            </a:r>
            <a:r>
              <a:rPr lang="en-US" dirty="0" err="1" smtClean="0"/>
              <a:t>Morphometrics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67498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Given a group of similar objects (</a:t>
            </a:r>
            <a:r>
              <a:rPr lang="en-US" sz="2400" dirty="0" err="1" smtClean="0"/>
              <a:t>ie</a:t>
            </a:r>
            <a:r>
              <a:rPr lang="en-US" sz="2400" dirty="0" smtClean="0"/>
              <a:t>. heads, feet, livers)</a:t>
            </a:r>
          </a:p>
          <a:p>
            <a:r>
              <a:rPr lang="en-US" sz="2400" dirty="0" smtClean="0"/>
              <a:t>    each represented by a set of landmark points.</a:t>
            </a:r>
          </a:p>
          <a:p>
            <a:pPr marL="914400" lvl="1" indent="-457200"/>
            <a:r>
              <a:rPr lang="en-US" sz="2400" dirty="0" smtClean="0"/>
              <a:t>1.   </a:t>
            </a:r>
            <a:r>
              <a:rPr lang="en-US" sz="2400" dirty="0" smtClean="0">
                <a:solidFill>
                  <a:srgbClr val="FF0000"/>
                </a:solidFill>
              </a:rPr>
              <a:t>Translate</a:t>
            </a:r>
            <a:r>
              <a:rPr lang="en-US" sz="2400" dirty="0" smtClean="0"/>
              <a:t> the landmark configuration of each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sz="2400" dirty="0" smtClean="0"/>
              <a:t>       object so that they have the </a:t>
            </a:r>
            <a:r>
              <a:rPr lang="en-US" sz="2400" dirty="0" smtClean="0">
                <a:solidFill>
                  <a:srgbClr val="FF0000"/>
                </a:solidFill>
              </a:rPr>
              <a:t>same </a:t>
            </a:r>
            <a:r>
              <a:rPr lang="en-US" sz="2400" dirty="0" err="1" smtClean="0">
                <a:solidFill>
                  <a:srgbClr val="FF0000"/>
                </a:solidFill>
              </a:rPr>
              <a:t>centroid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(0,0,0)</a:t>
            </a:r>
          </a:p>
          <a:p>
            <a:pPr marL="914400" lvl="1" indent="-457200">
              <a:buAutoNum type="arabicPeriod" startAt="2"/>
            </a:pPr>
            <a:r>
              <a:rPr lang="en-US" sz="2400" dirty="0" smtClean="0"/>
              <a:t>Scale each landmark configuration so they have the</a:t>
            </a:r>
          </a:p>
          <a:p>
            <a:pPr marL="914400" lvl="1" indent="-457200"/>
            <a:r>
              <a:rPr lang="en-US" sz="2400" dirty="0" smtClean="0"/>
              <a:t>       </a:t>
            </a:r>
            <a:r>
              <a:rPr lang="en-US" sz="2400" dirty="0" smtClean="0">
                <a:solidFill>
                  <a:srgbClr val="FF0000"/>
                </a:solidFill>
              </a:rPr>
              <a:t>same </a:t>
            </a:r>
            <a:r>
              <a:rPr lang="en-US" sz="2400" dirty="0" err="1" smtClean="0">
                <a:solidFill>
                  <a:srgbClr val="FF0000"/>
                </a:solidFill>
              </a:rPr>
              <a:t>centroid</a:t>
            </a:r>
            <a:r>
              <a:rPr lang="en-US" sz="2400" dirty="0" smtClean="0">
                <a:solidFill>
                  <a:srgbClr val="FF0000"/>
                </a:solidFill>
              </a:rPr>
              <a:t> size </a:t>
            </a:r>
            <a:r>
              <a:rPr lang="en-US" sz="2400" dirty="0" smtClean="0"/>
              <a:t>(square root of summed squared 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sz="2400" dirty="0" smtClean="0"/>
              <a:t>       distances of the landmarks to the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).</a:t>
            </a:r>
          </a:p>
          <a:p>
            <a:pPr marL="914400" lvl="1" indent="-457200"/>
            <a:r>
              <a:rPr lang="en-US" sz="2400" dirty="0" smtClean="0"/>
              <a:t>3.    When superimposing two objects, one of the two</a:t>
            </a:r>
          </a:p>
          <a:p>
            <a:pPr marL="914400" lvl="1" indent="-457200"/>
            <a:r>
              <a:rPr lang="en-US" sz="2400" dirty="0" smtClean="0"/>
              <a:t>        centered, scaled configurations is </a:t>
            </a:r>
            <a:r>
              <a:rPr lang="en-US" sz="2400" dirty="0" smtClean="0">
                <a:solidFill>
                  <a:srgbClr val="FF0000"/>
                </a:solidFill>
              </a:rPr>
              <a:t>rotated</a:t>
            </a:r>
            <a:r>
              <a:rPr lang="en-US" sz="2400" dirty="0" smtClean="0"/>
              <a:t> around</a:t>
            </a:r>
          </a:p>
          <a:p>
            <a:pPr marL="914400" lvl="1" indent="-457200"/>
            <a:r>
              <a:rPr lang="en-US" sz="2400" dirty="0" smtClean="0"/>
              <a:t>        its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 until the </a:t>
            </a:r>
            <a:r>
              <a:rPr lang="en-US" sz="2400" dirty="0" smtClean="0">
                <a:solidFill>
                  <a:srgbClr val="FF0000"/>
                </a:solidFill>
              </a:rPr>
              <a:t>sum of squared Euclidean</a:t>
            </a:r>
          </a:p>
          <a:p>
            <a:pPr marL="914400" lvl="1" indent="-457200"/>
            <a:r>
              <a:rPr lang="en-US" sz="2400" dirty="0" smtClean="0">
                <a:solidFill>
                  <a:srgbClr val="FF0000"/>
                </a:solidFill>
              </a:rPr>
              <a:t>        distances between the corresponding landmarks</a:t>
            </a:r>
          </a:p>
          <a:p>
            <a:pPr marL="914400" lvl="1" indent="-457200"/>
            <a:r>
              <a:rPr lang="en-US" sz="2400" dirty="0" smtClean="0">
                <a:solidFill>
                  <a:srgbClr val="FF0000"/>
                </a:solidFill>
              </a:rPr>
              <a:t>        is minimized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2 Shapes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56250" t="19531" r="6875" b="64844"/>
          <a:stretch>
            <a:fillRect/>
          </a:stretch>
        </p:blipFill>
        <p:spPr bwMode="auto">
          <a:xfrm>
            <a:off x="914400" y="1295400"/>
            <a:ext cx="76428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3962400"/>
            <a:ext cx="66924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Note that the scaling process has removed the </a:t>
            </a:r>
            <a:r>
              <a:rPr lang="en-US" sz="2400" dirty="0" smtClean="0">
                <a:solidFill>
                  <a:srgbClr val="FF0000"/>
                </a:solidFill>
              </a:rPr>
              <a:t>size</a:t>
            </a:r>
          </a:p>
          <a:p>
            <a:r>
              <a:rPr lang="en-US" sz="2400" dirty="0" smtClean="0"/>
              <a:t>   difference between the 2 shapes, which is some</a:t>
            </a:r>
          </a:p>
          <a:p>
            <a:r>
              <a:rPr lang="en-US" sz="2400" dirty="0" smtClean="0"/>
              <a:t>   applications may be important.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resultant coordinates are called the </a:t>
            </a:r>
            <a:r>
              <a:rPr lang="en-US" sz="2400" dirty="0" err="1" smtClean="0">
                <a:solidFill>
                  <a:srgbClr val="FF0000"/>
                </a:solidFill>
              </a:rPr>
              <a:t>Procrustes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shape coordinates</a:t>
            </a:r>
            <a:r>
              <a:rPr lang="en-US" sz="2400" dirty="0" smtClean="0"/>
              <a:t>. The shapes are aligned as they</a:t>
            </a:r>
          </a:p>
          <a:p>
            <a:r>
              <a:rPr lang="en-US" sz="2400" dirty="0" smtClean="0"/>
              <a:t>   best can be under these transformations.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This is like least squares, but not identical.</a:t>
            </a:r>
            <a:endParaRPr lang="en-US" sz="2400" dirty="0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6972300" y="4076700"/>
            <a:ext cx="20574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1219200"/>
            <a:ext cx="150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residual error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7840012" y="1588532"/>
            <a:ext cx="84788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to N Shapes:</a:t>
            </a:r>
            <a:br>
              <a:rPr lang="en-US" dirty="0" smtClean="0"/>
            </a:br>
            <a:r>
              <a:rPr lang="en-US" dirty="0" smtClean="0"/>
              <a:t>Generalized </a:t>
            </a:r>
            <a:r>
              <a:rPr lang="en-US" dirty="0" err="1" smtClean="0"/>
              <a:t>Procrustes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6023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Perform the translation and scaling steps.</a:t>
            </a:r>
          </a:p>
          <a:p>
            <a:r>
              <a:rPr lang="en-US" sz="2400" dirty="0" smtClean="0"/>
              <a:t>   convergence is set to </a:t>
            </a:r>
            <a:r>
              <a:rPr lang="en-US" sz="2400" i="1" dirty="0" smtClean="0"/>
              <a:t>false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Choose one sample object arbitrarily from the set</a:t>
            </a:r>
          </a:p>
          <a:p>
            <a:r>
              <a:rPr lang="en-US" sz="2400" dirty="0" smtClean="0"/>
              <a:t>    and call it the </a:t>
            </a:r>
            <a:r>
              <a:rPr lang="en-US" sz="2400" dirty="0" smtClean="0">
                <a:solidFill>
                  <a:srgbClr val="FF0000"/>
                </a:solidFill>
              </a:rPr>
              <a:t>consensus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while </a:t>
            </a:r>
            <a:r>
              <a:rPr lang="en-US" sz="2400" i="1" dirty="0" smtClean="0"/>
              <a:t>not </a:t>
            </a:r>
            <a:r>
              <a:rPr lang="en-US" sz="2400" dirty="0" smtClean="0"/>
              <a:t>convergence</a:t>
            </a:r>
          </a:p>
          <a:p>
            <a:pPr lvl="1"/>
            <a:r>
              <a:rPr lang="en-US" sz="2400" dirty="0" smtClean="0"/>
              <a:t>- rotate each object to best fit the consensus</a:t>
            </a:r>
          </a:p>
          <a:p>
            <a:pPr lvl="1"/>
            <a:r>
              <a:rPr lang="en-US" sz="2400" dirty="0" smtClean="0"/>
              <a:t>- if total </a:t>
            </a:r>
            <a:r>
              <a:rPr lang="en-US" sz="2400" dirty="0" err="1" smtClean="0"/>
              <a:t>Procrustes</a:t>
            </a:r>
            <a:r>
              <a:rPr lang="en-US" sz="2400" dirty="0" smtClean="0"/>
              <a:t> distance* from objects to consensus</a:t>
            </a:r>
          </a:p>
          <a:p>
            <a:pPr lvl="1"/>
            <a:r>
              <a:rPr lang="en-US" sz="2400" dirty="0" smtClean="0"/>
              <a:t>   is small enough, convergence becomes </a:t>
            </a:r>
            <a:r>
              <a:rPr lang="en-US" sz="2400" i="1" dirty="0" smtClean="0"/>
              <a:t>true</a:t>
            </a:r>
          </a:p>
          <a:p>
            <a:pPr lvl="1"/>
            <a:r>
              <a:rPr lang="en-US" sz="2400" dirty="0" smtClean="0"/>
              <a:t>- set consensus to the average of the newly</a:t>
            </a:r>
          </a:p>
          <a:p>
            <a:pPr lvl="1"/>
            <a:r>
              <a:rPr lang="en-US" sz="2400" dirty="0" smtClean="0"/>
              <a:t>  rotated objects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867400"/>
            <a:ext cx="746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Procrustes</a:t>
            </a:r>
            <a:r>
              <a:rPr lang="en-US" dirty="0" smtClean="0"/>
              <a:t> distance between 2 shapes is the Euclidian distance between the</a:t>
            </a:r>
          </a:p>
          <a:p>
            <a:r>
              <a:rPr lang="en-US" dirty="0" smtClean="0"/>
              <a:t>   two sets of </a:t>
            </a:r>
            <a:r>
              <a:rPr lang="en-US" dirty="0" err="1" smtClean="0"/>
              <a:t>Procrustes</a:t>
            </a:r>
            <a:r>
              <a:rPr lang="en-US" dirty="0" smtClean="0"/>
              <a:t> shape coordinates.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using our subset</a:t>
            </a:r>
            <a:endParaRPr lang="en-US" dirty="0"/>
          </a:p>
        </p:txBody>
      </p:sp>
      <p:pic>
        <p:nvPicPr>
          <p:cNvPr id="4" name="Picture 3" descr="Screen Shot 2011-11-22 at 4.00.0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526" y="1102888"/>
            <a:ext cx="5200316" cy="53553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landmarks each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1112205" y="4444626"/>
            <a:ext cx="334888" cy="13096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112205" y="3175172"/>
            <a:ext cx="334888" cy="12694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112205" y="1742653"/>
            <a:ext cx="334888" cy="11896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19365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53854"/>
            <a:ext cx="66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089" y="4858792"/>
            <a:ext cx="81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pic>
        <p:nvPicPr>
          <p:cNvPr id="12" name="Picture 11" descr="Screen Shot 2011-11-22 at 4.02.3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754" y="1221262"/>
            <a:ext cx="6235603" cy="5298589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Avg</a:t>
            </a:r>
            <a:r>
              <a:rPr lang="en-US" dirty="0" smtClean="0"/>
              <a:t> consensus </a:t>
            </a:r>
            <a:r>
              <a:rPr lang="en-US" dirty="0" err="1" smtClean="0"/>
              <a:t>Procrustes</a:t>
            </a:r>
            <a:r>
              <a:rPr lang="en-US" dirty="0" smtClean="0"/>
              <a:t> shape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250105265"/>
              </p:ext>
            </p:extLst>
          </p:nvPr>
        </p:nvGraphicFramePr>
        <p:xfrm>
          <a:off x="6791325" y="2568575"/>
          <a:ext cx="23526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05"/>
                <a:gridCol w="128217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 (to </a:t>
                      </a:r>
                      <a:r>
                        <a:rPr lang="en-US" dirty="0" err="1" smtClean="0"/>
                        <a:t>Kasia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Dingding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0.0307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Screen Shot 2011-11-22 at 4.09.3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338" y="1117686"/>
            <a:ext cx="6519987" cy="55313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4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vs. 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522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Mitteroecker makes a strong point of differentiating</a:t>
            </a:r>
          </a:p>
          <a:p>
            <a:r>
              <a:rPr lang="en-US" sz="2400" dirty="0" smtClean="0"/>
              <a:t>   between shape and form.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Shape</a:t>
            </a:r>
            <a:r>
              <a:rPr lang="en-US" sz="2400" dirty="0" smtClean="0"/>
              <a:t> refers to the geometric properties of an object</a:t>
            </a:r>
          </a:p>
          <a:p>
            <a:r>
              <a:rPr lang="en-US" sz="2400" dirty="0" smtClean="0"/>
              <a:t>   that are invariant to </a:t>
            </a:r>
            <a:r>
              <a:rPr lang="en-US" sz="2400" dirty="0" smtClean="0">
                <a:solidFill>
                  <a:srgbClr val="FF0000"/>
                </a:solidFill>
              </a:rPr>
              <a:t>scale, rotation. and translation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D2CC9"/>
                </a:solidFill>
              </a:rPr>
              <a:t>Form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refers to the geometric properties of an object that </a:t>
            </a:r>
          </a:p>
          <a:p>
            <a:r>
              <a:rPr lang="en-US" sz="2400" dirty="0" smtClean="0"/>
              <a:t>   are invariant to </a:t>
            </a:r>
            <a:r>
              <a:rPr lang="en-US" sz="2400" dirty="0" smtClean="0">
                <a:solidFill>
                  <a:srgbClr val="0D2CC9"/>
                </a:solidFill>
              </a:rPr>
              <a:t>rotation and translation, but not scale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Isosceles Triangle 3"/>
          <p:cNvSpPr/>
          <p:nvPr/>
        </p:nvSpPr>
        <p:spPr>
          <a:xfrm>
            <a:off x="2286000" y="4572000"/>
            <a:ext cx="2514600" cy="1981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105400" y="4953000"/>
            <a:ext cx="1371600" cy="114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876800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</a:t>
            </a:r>
          </a:p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4876800"/>
            <a:ext cx="1189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the</a:t>
            </a:r>
          </a:p>
          <a:p>
            <a:r>
              <a:rPr lang="en-US" dirty="0" smtClean="0"/>
              <a:t>same form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Aligning 3D Data:</a:t>
            </a:r>
            <a:br>
              <a:rPr lang="en-US" dirty="0" smtClean="0"/>
            </a:br>
            <a:r>
              <a:rPr lang="en-US" dirty="0" smtClean="0"/>
              <a:t>Iterative Closest Point Algorithm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219145" name="Freeform 9"/>
          <p:cNvSpPr>
            <a:spLocks/>
          </p:cNvSpPr>
          <p:nvPr/>
        </p:nvSpPr>
        <p:spPr bwMode="auto">
          <a:xfrm>
            <a:off x="3421063" y="4052888"/>
            <a:ext cx="2595562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280" y="569"/>
              </a:cxn>
              <a:cxn ang="0">
                <a:pos x="987" y="660"/>
              </a:cxn>
              <a:cxn ang="0">
                <a:pos x="1114" y="338"/>
              </a:cxn>
              <a:cxn ang="0">
                <a:pos x="1596" y="27"/>
              </a:cxn>
              <a:cxn ang="0">
                <a:pos x="1350" y="173"/>
              </a:cxn>
            </a:cxnLst>
            <a:rect l="0" t="0" r="r" b="b"/>
            <a:pathLst>
              <a:path w="1635" h="1174">
                <a:moveTo>
                  <a:pt x="0" y="1174"/>
                </a:moveTo>
                <a:cubicBezTo>
                  <a:pt x="57" y="914"/>
                  <a:pt x="115" y="655"/>
                  <a:pt x="280" y="569"/>
                </a:cubicBezTo>
                <a:cubicBezTo>
                  <a:pt x="444" y="483"/>
                  <a:pt x="848" y="699"/>
                  <a:pt x="987" y="660"/>
                </a:cubicBezTo>
                <a:cubicBezTo>
                  <a:pt x="1126" y="622"/>
                  <a:pt x="1013" y="443"/>
                  <a:pt x="1114" y="338"/>
                </a:cubicBezTo>
                <a:cubicBezTo>
                  <a:pt x="1215" y="233"/>
                  <a:pt x="1557" y="54"/>
                  <a:pt x="1596" y="27"/>
                </a:cubicBezTo>
                <a:cubicBezTo>
                  <a:pt x="1635" y="0"/>
                  <a:pt x="1401" y="143"/>
                  <a:pt x="1350" y="173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9146" name="Freeform 10"/>
          <p:cNvSpPr>
            <a:spLocks/>
          </p:cNvSpPr>
          <p:nvPr/>
        </p:nvSpPr>
        <p:spPr bwMode="auto">
          <a:xfrm>
            <a:off x="2667000" y="3124200"/>
            <a:ext cx="3181350" cy="8731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004" y="310"/>
              </a:cxn>
            </a:cxnLst>
            <a:rect l="0" t="0" r="r" b="b"/>
            <a:pathLst>
              <a:path w="2004" h="550">
                <a:moveTo>
                  <a:pt x="0" y="453"/>
                </a:moveTo>
                <a:cubicBezTo>
                  <a:pt x="50" y="439"/>
                  <a:pt x="157" y="439"/>
                  <a:pt x="307" y="367"/>
                </a:cubicBezTo>
                <a:cubicBezTo>
                  <a:pt x="457" y="295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620" y="342"/>
                  <a:pt x="1716" y="310"/>
                </a:cubicBezTo>
                <a:cubicBezTo>
                  <a:pt x="1812" y="278"/>
                  <a:pt x="1908" y="294"/>
                  <a:pt x="2004" y="31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adapt </a:t>
            </a:r>
            <a:r>
              <a:rPr lang="en-US" dirty="0" err="1" smtClean="0"/>
              <a:t>Procrustes</a:t>
            </a:r>
            <a:r>
              <a:rPr lang="en-US" dirty="0" smtClean="0"/>
              <a:t> to form?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1773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800" dirty="0" smtClean="0"/>
              <a:t>Yes, there are several possibilities.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rgbClr val="0D2CC9"/>
                </a:solidFill>
              </a:rPr>
              <a:t>Mitteroecker</a:t>
            </a:r>
            <a:r>
              <a:rPr lang="en-US" sz="2800" dirty="0" smtClean="0"/>
              <a:t> says to augment the </a:t>
            </a:r>
            <a:r>
              <a:rPr lang="en-US" sz="2800" dirty="0" err="1" smtClean="0"/>
              <a:t>Procrustes</a:t>
            </a:r>
            <a:endParaRPr lang="en-US" sz="2800" dirty="0" smtClean="0"/>
          </a:p>
          <a:p>
            <a:r>
              <a:rPr lang="en-US" sz="2800" dirty="0" smtClean="0"/>
              <a:t>    shape coordinates by the natural logarithm of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    </a:t>
            </a:r>
            <a:r>
              <a:rPr lang="en-US" sz="2800" dirty="0" err="1" smtClean="0"/>
              <a:t>centroid</a:t>
            </a:r>
            <a:r>
              <a:rPr lang="en-US" sz="2800" dirty="0" smtClean="0"/>
              <a:t> size to construct a </a:t>
            </a:r>
            <a:r>
              <a:rPr lang="en-US" sz="2800" dirty="0" err="1" smtClean="0"/>
              <a:t>Procrustes</a:t>
            </a:r>
            <a:r>
              <a:rPr lang="en-US" sz="2800" dirty="0" smtClean="0"/>
              <a:t> form space.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D2CC9"/>
                </a:solidFill>
              </a:rPr>
              <a:t>Hammond </a:t>
            </a:r>
            <a:r>
              <a:rPr lang="en-US" sz="2800" dirty="0" smtClean="0"/>
              <a:t>and Hutton use </a:t>
            </a:r>
            <a:r>
              <a:rPr lang="en-US" sz="2800" dirty="0" err="1" smtClean="0"/>
              <a:t>Procrustes</a:t>
            </a:r>
            <a:r>
              <a:rPr lang="en-US" sz="2800" dirty="0" smtClean="0"/>
              <a:t> as the first</a:t>
            </a:r>
          </a:p>
          <a:p>
            <a:r>
              <a:rPr lang="en-US" sz="2800" dirty="0" smtClean="0"/>
              <a:t>    step in a different approach they call a </a:t>
            </a:r>
            <a:r>
              <a:rPr lang="en-US" sz="2800" dirty="0" smtClean="0">
                <a:solidFill>
                  <a:srgbClr val="FF0000"/>
                </a:solidFill>
              </a:rPr>
              <a:t>dense surface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   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Dense Surface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74487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  Start with a set of already landmarked head meshes.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Apply the generalized </a:t>
            </a:r>
            <a:r>
              <a:rPr lang="en-US" sz="2400" dirty="0" err="1" smtClean="0"/>
              <a:t>Procrustes</a:t>
            </a:r>
            <a:r>
              <a:rPr lang="en-US" sz="2400" dirty="0" smtClean="0"/>
              <a:t> algorithm to obtain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   a mean landmark set.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Warp each full surface mesh to the mean using the</a:t>
            </a:r>
          </a:p>
          <a:p>
            <a:r>
              <a:rPr lang="en-US" sz="2400" dirty="0" smtClean="0"/>
              <a:t>    landmarks and </a:t>
            </a:r>
            <a:r>
              <a:rPr lang="en-US" sz="2400" dirty="0" err="1" smtClean="0"/>
              <a:t>Bookstein’s</a:t>
            </a:r>
            <a:r>
              <a:rPr lang="en-US" sz="2400" dirty="0" smtClean="0"/>
              <a:t> thin-plate </a:t>
            </a:r>
            <a:r>
              <a:rPr lang="en-US" sz="2400" dirty="0" err="1" smtClean="0"/>
              <a:t>spline</a:t>
            </a:r>
            <a:r>
              <a:rPr lang="en-US" sz="2400" dirty="0" smtClean="0"/>
              <a:t> technique.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NOW THEY ARE ALL ALIGNED IN ONE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74487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sz="2400" dirty="0" smtClean="0"/>
              <a:t>Choose one mesh to be the base mesh, and for each head</a:t>
            </a:r>
          </a:p>
          <a:p>
            <a:r>
              <a:rPr lang="en-US" sz="2400" dirty="0" smtClean="0"/>
              <a:t>    mesh, find a  dense correspondence between the vertices </a:t>
            </a:r>
          </a:p>
          <a:p>
            <a:r>
              <a:rPr lang="en-US" sz="2400" dirty="0" smtClean="0"/>
              <a:t>    of the base mesh and its vertices using closest point.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    NOW THEY ARE ALL IN FULL, DENSE CORRESPONDENCE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Transfer the mesh connectivity of the base mesh to each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   of the others, throwing out original meshes.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Apply the inverse of the warp to send each mesh back to</a:t>
            </a:r>
          </a:p>
          <a:p>
            <a:r>
              <a:rPr lang="en-US" sz="2400" dirty="0" smtClean="0"/>
              <a:t>    its original space,</a:t>
            </a:r>
          </a:p>
          <a:p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THUS REGAINING THE ORIGINAL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Conceptually</a:t>
            </a:r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2057400" y="19812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5867400" y="1905000"/>
            <a:ext cx="1295400" cy="1066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3962400" y="3124200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3048000" y="2590800"/>
            <a:ext cx="1048311" cy="667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  <a:endCxn id="5" idx="7"/>
          </p:cNvCxnSpPr>
          <p:nvPr/>
        </p:nvCxnSpPr>
        <p:spPr>
          <a:xfrm flipH="1">
            <a:off x="4742889" y="2438400"/>
            <a:ext cx="1124511" cy="819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352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48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3962400" y="4495800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0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8600" y="4876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91000" y="4724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95800" y="4724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43400" y="4876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4876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43400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14800" y="5105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5105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43400" y="5105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434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5791200" y="4876800"/>
            <a:ext cx="1295400" cy="10668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1905000" y="4876800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5" idx="4"/>
            <a:endCxn id="18" idx="0"/>
          </p:cNvCxnSpPr>
          <p:nvPr/>
        </p:nvCxnSpPr>
        <p:spPr>
          <a:xfrm>
            <a:off x="4419600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33" idx="6"/>
          </p:cNvCxnSpPr>
          <p:nvPr/>
        </p:nvCxnSpPr>
        <p:spPr>
          <a:xfrm flipH="1">
            <a:off x="2819400" y="4953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6"/>
            <a:endCxn id="32" idx="2"/>
          </p:cNvCxnSpPr>
          <p:nvPr/>
        </p:nvCxnSpPr>
        <p:spPr>
          <a:xfrm>
            <a:off x="4876800" y="49530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33600" y="5105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38400" y="5105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722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532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57400" y="5486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19800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05600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14600" y="5486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86000" y="4953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057400" y="4953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14600" y="4953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86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981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90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86000" y="5638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019800" y="4953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24600" y="4953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29400" y="4953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867400" y="5334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0" y="5334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4008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86000" y="5486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00800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00800" y="5334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8600" y="1981200"/>
            <a:ext cx="234872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</a:p>
          <a:p>
            <a:r>
              <a:rPr lang="en-US" dirty="0" smtClean="0"/>
              <a:t>shapes</a:t>
            </a:r>
          </a:p>
          <a:p>
            <a:endParaRPr lang="en-US" dirty="0" smtClean="0"/>
          </a:p>
          <a:p>
            <a:r>
              <a:rPr lang="en-US" dirty="0" err="1" smtClean="0"/>
              <a:t>Procrustes</a:t>
            </a:r>
            <a:endParaRPr lang="en-US" dirty="0" smtClean="0"/>
          </a:p>
          <a:p>
            <a:r>
              <a:rPr lang="en-US" dirty="0" smtClean="0"/>
              <a:t>superimposition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Dense superimposition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Dense</a:t>
            </a:r>
          </a:p>
          <a:p>
            <a:r>
              <a:rPr lang="en-US" dirty="0" smtClean="0"/>
              <a:t>correspondence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6" name="Straight Arrow Connector 65"/>
          <p:cNvCxnSpPr>
            <a:stCxn id="33" idx="5"/>
          </p:cNvCxnSpPr>
          <p:nvPr/>
        </p:nvCxnSpPr>
        <p:spPr>
          <a:xfrm flipV="1">
            <a:off x="2685489" y="5638800"/>
            <a:ext cx="3181911" cy="184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Procrustes</a:t>
            </a:r>
            <a:r>
              <a:rPr lang="en-US" dirty="0" smtClean="0"/>
              <a:t> in Classification</a:t>
            </a:r>
            <a:br>
              <a:rPr lang="en-US" dirty="0" smtClean="0"/>
            </a:br>
            <a:r>
              <a:rPr lang="en-US" sz="2000" dirty="0" smtClean="0"/>
              <a:t>Vector of PCA Mode Values, Nearest Mean Classifier</a:t>
            </a:r>
            <a:endParaRPr lang="en-US" sz="2000" dirty="0"/>
          </a:p>
        </p:txBody>
      </p:sp>
      <p:pic>
        <p:nvPicPr>
          <p:cNvPr id="3" name="Picture 2" descr="Screen Shot 2011-11-22 at 2.26.5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71600"/>
            <a:ext cx="6576293" cy="4942586"/>
          </a:xfrm>
          <a:prstGeom prst="rect">
            <a:avLst/>
          </a:prstGeom>
        </p:spPr>
      </p:pic>
      <p:pic>
        <p:nvPicPr>
          <p:cNvPr id="4" name="Picture 3" descr="Screen Shot 2011-11-22 at 2.30.5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3282" y="1417638"/>
            <a:ext cx="2324081" cy="4456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17" y="6267805"/>
            <a:ext cx="852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Peter Hammond et al., “3D Analysis of Facial Morphology”, American </a:t>
            </a:r>
            <a:r>
              <a:rPr lang="en-US" sz="1400" dirty="0" err="1" smtClean="0">
                <a:solidFill>
                  <a:srgbClr val="FF0000"/>
                </a:solidFill>
              </a:rPr>
              <a:t>Joural</a:t>
            </a:r>
            <a:r>
              <a:rPr lang="en-US" sz="1400" dirty="0" smtClean="0">
                <a:solidFill>
                  <a:srgbClr val="FF0000"/>
                </a:solidFill>
              </a:rPr>
              <a:t> of Medical Genetics 126A:33-348, 2004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29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Corresponding Point Set Alignment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Let M be a model point set. </a:t>
            </a:r>
          </a:p>
          <a:p>
            <a:pPr marL="609600" indent="-609600" eaLnBrk="1" hangingPunct="1"/>
            <a:r>
              <a:rPr lang="en-US" smtClean="0"/>
              <a:t>Let S be a scene point set.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We assume 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N</a:t>
            </a:r>
            <a:r>
              <a:rPr lang="en-US" baseline="-25000" smtClean="0"/>
              <a:t>M</a:t>
            </a:r>
            <a:r>
              <a:rPr lang="en-US" smtClean="0"/>
              <a:t> = N</a:t>
            </a:r>
            <a:r>
              <a:rPr lang="en-US" baseline="-25000" smtClean="0"/>
              <a:t>S</a:t>
            </a:r>
            <a:r>
              <a:rPr lang="en-US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Each point S</a:t>
            </a:r>
            <a:r>
              <a:rPr lang="en-US" baseline="-25000" smtClean="0"/>
              <a:t>i</a:t>
            </a:r>
            <a:r>
              <a:rPr lang="en-US" smtClean="0"/>
              <a:t> correspond to M</a:t>
            </a:r>
            <a:r>
              <a:rPr lang="en-US" baseline="-25000" smtClean="0"/>
              <a:t>i </a:t>
            </a:r>
            <a:r>
              <a:rPr lang="en-US" smtClean="0"/>
              <a:t>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71800"/>
            <a:ext cx="2967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3D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correct correspondences are known, can find correct relative rotation/translation</a:t>
            </a:r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990600" y="4343400"/>
            <a:ext cx="228600" cy="2209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29" name="Line 5"/>
          <p:cNvSpPr>
            <a:spLocks noChangeShapeType="1"/>
          </p:cNvSpPr>
          <p:nvPr/>
        </p:nvSpPr>
        <p:spPr bwMode="auto">
          <a:xfrm flipH="1">
            <a:off x="1609725" y="3813175"/>
            <a:ext cx="222250" cy="18383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0" name="Line 6"/>
          <p:cNvSpPr>
            <a:spLocks noChangeShapeType="1"/>
          </p:cNvSpPr>
          <p:nvPr/>
        </p:nvSpPr>
        <p:spPr bwMode="auto">
          <a:xfrm flipH="1">
            <a:off x="2457450" y="4343400"/>
            <a:ext cx="28575" cy="137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1" name="Line 7"/>
          <p:cNvSpPr>
            <a:spLocks noChangeShapeType="1"/>
          </p:cNvSpPr>
          <p:nvPr/>
        </p:nvSpPr>
        <p:spPr bwMode="auto">
          <a:xfrm flipH="1">
            <a:off x="3352800" y="4267200"/>
            <a:ext cx="292100" cy="723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2965450" y="4327525"/>
            <a:ext cx="149225" cy="9842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3" name="Freeform 9"/>
          <p:cNvSpPr>
            <a:spLocks/>
          </p:cNvSpPr>
          <p:nvPr/>
        </p:nvSpPr>
        <p:spPr bwMode="auto">
          <a:xfrm>
            <a:off x="1230313" y="4703763"/>
            <a:ext cx="2595562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280" y="569"/>
              </a:cxn>
              <a:cxn ang="0">
                <a:pos x="987" y="660"/>
              </a:cxn>
              <a:cxn ang="0">
                <a:pos x="1114" y="338"/>
              </a:cxn>
              <a:cxn ang="0">
                <a:pos x="1596" y="27"/>
              </a:cxn>
              <a:cxn ang="0">
                <a:pos x="1350" y="173"/>
              </a:cxn>
            </a:cxnLst>
            <a:rect l="0" t="0" r="r" b="b"/>
            <a:pathLst>
              <a:path w="1635" h="1174">
                <a:moveTo>
                  <a:pt x="0" y="1174"/>
                </a:moveTo>
                <a:cubicBezTo>
                  <a:pt x="57" y="914"/>
                  <a:pt x="115" y="655"/>
                  <a:pt x="280" y="569"/>
                </a:cubicBezTo>
                <a:cubicBezTo>
                  <a:pt x="444" y="483"/>
                  <a:pt x="848" y="699"/>
                  <a:pt x="987" y="660"/>
                </a:cubicBezTo>
                <a:cubicBezTo>
                  <a:pt x="1126" y="622"/>
                  <a:pt x="1013" y="443"/>
                  <a:pt x="1114" y="338"/>
                </a:cubicBezTo>
                <a:cubicBezTo>
                  <a:pt x="1215" y="233"/>
                  <a:pt x="1557" y="54"/>
                  <a:pt x="1596" y="27"/>
                </a:cubicBezTo>
                <a:cubicBezTo>
                  <a:pt x="1635" y="0"/>
                  <a:pt x="1401" y="143"/>
                  <a:pt x="1350" y="173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4" name="Freeform 10"/>
          <p:cNvSpPr>
            <a:spLocks/>
          </p:cNvSpPr>
          <p:nvPr/>
        </p:nvSpPr>
        <p:spPr bwMode="auto">
          <a:xfrm>
            <a:off x="476250" y="3775075"/>
            <a:ext cx="3181350" cy="8731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004" y="310"/>
              </a:cxn>
            </a:cxnLst>
            <a:rect l="0" t="0" r="r" b="b"/>
            <a:pathLst>
              <a:path w="2004" h="550">
                <a:moveTo>
                  <a:pt x="0" y="453"/>
                </a:moveTo>
                <a:cubicBezTo>
                  <a:pt x="50" y="439"/>
                  <a:pt x="157" y="439"/>
                  <a:pt x="307" y="367"/>
                </a:cubicBezTo>
                <a:cubicBezTo>
                  <a:pt x="457" y="295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620" y="342"/>
                  <a:pt x="1716" y="310"/>
                </a:cubicBezTo>
                <a:cubicBezTo>
                  <a:pt x="1812" y="278"/>
                  <a:pt x="1908" y="294"/>
                  <a:pt x="2004" y="31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5" name="AutoShape 11"/>
          <p:cNvSpPr>
            <a:spLocks noChangeArrowheads="1"/>
          </p:cNvSpPr>
          <p:nvPr/>
        </p:nvSpPr>
        <p:spPr bwMode="auto">
          <a:xfrm>
            <a:off x="4114800" y="47625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6" name="Freeform 12"/>
          <p:cNvSpPr>
            <a:spLocks/>
          </p:cNvSpPr>
          <p:nvPr/>
        </p:nvSpPr>
        <p:spPr bwMode="auto">
          <a:xfrm>
            <a:off x="5181600" y="4343400"/>
            <a:ext cx="3181350" cy="8731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004" y="310"/>
              </a:cxn>
            </a:cxnLst>
            <a:rect l="0" t="0" r="r" b="b"/>
            <a:pathLst>
              <a:path w="2004" h="550">
                <a:moveTo>
                  <a:pt x="0" y="453"/>
                </a:moveTo>
                <a:cubicBezTo>
                  <a:pt x="50" y="439"/>
                  <a:pt x="157" y="439"/>
                  <a:pt x="307" y="367"/>
                </a:cubicBezTo>
                <a:cubicBezTo>
                  <a:pt x="457" y="295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620" y="342"/>
                  <a:pt x="1716" y="310"/>
                </a:cubicBezTo>
                <a:cubicBezTo>
                  <a:pt x="1812" y="278"/>
                  <a:pt x="1908" y="294"/>
                  <a:pt x="2004" y="31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7" name="Freeform 13"/>
          <p:cNvSpPr>
            <a:spLocks/>
          </p:cNvSpPr>
          <p:nvPr/>
        </p:nvSpPr>
        <p:spPr bwMode="auto">
          <a:xfrm rot="2063439">
            <a:off x="6019800" y="3962400"/>
            <a:ext cx="2595563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280" y="569"/>
              </a:cxn>
              <a:cxn ang="0">
                <a:pos x="987" y="660"/>
              </a:cxn>
              <a:cxn ang="0">
                <a:pos x="1114" y="338"/>
              </a:cxn>
              <a:cxn ang="0">
                <a:pos x="1596" y="27"/>
              </a:cxn>
              <a:cxn ang="0">
                <a:pos x="1350" y="173"/>
              </a:cxn>
            </a:cxnLst>
            <a:rect l="0" t="0" r="r" b="b"/>
            <a:pathLst>
              <a:path w="1635" h="1174">
                <a:moveTo>
                  <a:pt x="0" y="1174"/>
                </a:moveTo>
                <a:cubicBezTo>
                  <a:pt x="57" y="914"/>
                  <a:pt x="115" y="655"/>
                  <a:pt x="280" y="569"/>
                </a:cubicBezTo>
                <a:cubicBezTo>
                  <a:pt x="444" y="483"/>
                  <a:pt x="848" y="699"/>
                  <a:pt x="987" y="660"/>
                </a:cubicBezTo>
                <a:cubicBezTo>
                  <a:pt x="1126" y="622"/>
                  <a:pt x="1013" y="443"/>
                  <a:pt x="1114" y="338"/>
                </a:cubicBezTo>
                <a:cubicBezTo>
                  <a:pt x="1215" y="233"/>
                  <a:pt x="1557" y="54"/>
                  <a:pt x="1596" y="27"/>
                </a:cubicBezTo>
                <a:cubicBezTo>
                  <a:pt x="1635" y="0"/>
                  <a:pt x="1401" y="143"/>
                  <a:pt x="1350" y="173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3D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How to find correspondences:  User input? Feature detection?  Signatures?</a:t>
            </a:r>
          </a:p>
          <a:p>
            <a:pPr eaLnBrk="1" hangingPunct="1"/>
            <a:r>
              <a:rPr lang="en-US" sz="2800" smtClean="0"/>
              <a:t>Alternative: assume </a:t>
            </a:r>
            <a:r>
              <a:rPr lang="en-US" sz="2800" smtClean="0">
                <a:solidFill>
                  <a:schemeClr val="tx2"/>
                </a:solidFill>
              </a:rPr>
              <a:t>closest</a:t>
            </a:r>
            <a:r>
              <a:rPr lang="en-US" sz="2800" smtClean="0"/>
              <a:t> points correspond</a:t>
            </a:r>
          </a:p>
        </p:txBody>
      </p:sp>
      <p:sp>
        <p:nvSpPr>
          <p:cNvPr id="220169" name="Freeform 9"/>
          <p:cNvSpPr>
            <a:spLocks/>
          </p:cNvSpPr>
          <p:nvPr/>
        </p:nvSpPr>
        <p:spPr bwMode="auto">
          <a:xfrm>
            <a:off x="671513" y="4978400"/>
            <a:ext cx="2701925" cy="1789113"/>
          </a:xfrm>
          <a:custGeom>
            <a:avLst/>
            <a:gdLst/>
            <a:ahLst/>
            <a:cxnLst>
              <a:cxn ang="0">
                <a:pos x="0" y="1086"/>
              </a:cxn>
              <a:cxn ang="0">
                <a:pos x="349" y="1012"/>
              </a:cxn>
              <a:cxn ang="0">
                <a:pos x="632" y="396"/>
              </a:cxn>
              <a:cxn ang="0">
                <a:pos x="1339" y="487"/>
              </a:cxn>
              <a:cxn ang="0">
                <a:pos x="1466" y="165"/>
              </a:cxn>
              <a:cxn ang="0">
                <a:pos x="1702" y="0"/>
              </a:cxn>
            </a:cxnLst>
            <a:rect l="0" t="0" r="r" b="b"/>
            <a:pathLst>
              <a:path w="1702" h="1127">
                <a:moveTo>
                  <a:pt x="0" y="1086"/>
                </a:moveTo>
                <a:cubicBezTo>
                  <a:pt x="56" y="1074"/>
                  <a:pt x="244" y="1127"/>
                  <a:pt x="349" y="1012"/>
                </a:cubicBezTo>
                <a:cubicBezTo>
                  <a:pt x="454" y="897"/>
                  <a:pt x="467" y="483"/>
                  <a:pt x="632" y="396"/>
                </a:cubicBezTo>
                <a:cubicBezTo>
                  <a:pt x="797" y="309"/>
                  <a:pt x="1200" y="526"/>
                  <a:pt x="1339" y="487"/>
                </a:cubicBezTo>
                <a:cubicBezTo>
                  <a:pt x="1478" y="449"/>
                  <a:pt x="1405" y="246"/>
                  <a:pt x="1466" y="165"/>
                </a:cubicBezTo>
                <a:cubicBezTo>
                  <a:pt x="1526" y="84"/>
                  <a:pt x="1614" y="42"/>
                  <a:pt x="1702" y="0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0" name="Freeform 10"/>
          <p:cNvSpPr>
            <a:spLocks/>
          </p:cNvSpPr>
          <p:nvPr/>
        </p:nvSpPr>
        <p:spPr bwMode="auto">
          <a:xfrm>
            <a:off x="990600" y="3771900"/>
            <a:ext cx="337185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2078" y="308"/>
              </a:cxn>
              <a:cxn ang="0">
                <a:pos x="1668" y="296"/>
              </a:cxn>
            </a:cxnLst>
            <a:rect l="0" t="0" r="r" b="b"/>
            <a:pathLst>
              <a:path w="2124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30" y="345"/>
                  <a:pt x="1392" y="312"/>
                </a:cubicBezTo>
                <a:cubicBezTo>
                  <a:pt x="1554" y="279"/>
                  <a:pt x="2032" y="311"/>
                  <a:pt x="2078" y="308"/>
                </a:cubicBezTo>
                <a:cubicBezTo>
                  <a:pt x="2124" y="305"/>
                  <a:pt x="1753" y="298"/>
                  <a:pt x="1668" y="296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990600" y="4343400"/>
            <a:ext cx="612775" cy="1320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>
            <a:off x="2819400" y="4572000"/>
            <a:ext cx="15240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6" name="Line 16"/>
          <p:cNvSpPr>
            <a:spLocks noChangeShapeType="1"/>
          </p:cNvSpPr>
          <p:nvPr/>
        </p:nvSpPr>
        <p:spPr bwMode="auto">
          <a:xfrm>
            <a:off x="3276600" y="4267200"/>
            <a:ext cx="762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7" name="Line 17"/>
          <p:cNvSpPr>
            <a:spLocks noChangeShapeType="1"/>
          </p:cNvSpPr>
          <p:nvPr/>
        </p:nvSpPr>
        <p:spPr bwMode="auto">
          <a:xfrm flipH="1">
            <a:off x="1828800" y="3810000"/>
            <a:ext cx="0" cy="1778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8" name="Line 18"/>
          <p:cNvSpPr>
            <a:spLocks noChangeShapeType="1"/>
          </p:cNvSpPr>
          <p:nvPr/>
        </p:nvSpPr>
        <p:spPr bwMode="auto">
          <a:xfrm flipH="1">
            <a:off x="2593975" y="4572000"/>
            <a:ext cx="73025" cy="1168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3D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How to find correspondences:  User input? Feature detection?  Signatures?</a:t>
            </a:r>
          </a:p>
          <a:p>
            <a:pPr eaLnBrk="1" hangingPunct="1"/>
            <a:r>
              <a:rPr lang="en-US" sz="2800" smtClean="0"/>
              <a:t>Alternative: assume </a:t>
            </a:r>
            <a:r>
              <a:rPr lang="en-US" sz="2800" smtClean="0">
                <a:solidFill>
                  <a:schemeClr val="tx2"/>
                </a:solidFill>
              </a:rPr>
              <a:t>closest</a:t>
            </a:r>
            <a:r>
              <a:rPr lang="en-US" sz="2800" smtClean="0"/>
              <a:t> points correspond</a:t>
            </a:r>
          </a:p>
        </p:txBody>
      </p:sp>
      <p:sp>
        <p:nvSpPr>
          <p:cNvPr id="316429" name="AutoShape 13"/>
          <p:cNvSpPr>
            <a:spLocks noChangeArrowheads="1"/>
          </p:cNvSpPr>
          <p:nvPr/>
        </p:nvSpPr>
        <p:spPr bwMode="auto">
          <a:xfrm>
            <a:off x="4114800" y="47625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37" name="Freeform 21"/>
          <p:cNvSpPr>
            <a:spLocks/>
          </p:cNvSpPr>
          <p:nvPr/>
        </p:nvSpPr>
        <p:spPr bwMode="auto">
          <a:xfrm>
            <a:off x="671513" y="4978400"/>
            <a:ext cx="2701925" cy="1789113"/>
          </a:xfrm>
          <a:custGeom>
            <a:avLst/>
            <a:gdLst/>
            <a:ahLst/>
            <a:cxnLst>
              <a:cxn ang="0">
                <a:pos x="0" y="1086"/>
              </a:cxn>
              <a:cxn ang="0">
                <a:pos x="349" y="1012"/>
              </a:cxn>
              <a:cxn ang="0">
                <a:pos x="632" y="396"/>
              </a:cxn>
              <a:cxn ang="0">
                <a:pos x="1339" y="487"/>
              </a:cxn>
              <a:cxn ang="0">
                <a:pos x="1466" y="165"/>
              </a:cxn>
              <a:cxn ang="0">
                <a:pos x="1702" y="0"/>
              </a:cxn>
            </a:cxnLst>
            <a:rect l="0" t="0" r="r" b="b"/>
            <a:pathLst>
              <a:path w="1702" h="1127">
                <a:moveTo>
                  <a:pt x="0" y="1086"/>
                </a:moveTo>
                <a:cubicBezTo>
                  <a:pt x="56" y="1074"/>
                  <a:pt x="244" y="1127"/>
                  <a:pt x="349" y="1012"/>
                </a:cubicBezTo>
                <a:cubicBezTo>
                  <a:pt x="454" y="897"/>
                  <a:pt x="467" y="483"/>
                  <a:pt x="632" y="396"/>
                </a:cubicBezTo>
                <a:cubicBezTo>
                  <a:pt x="797" y="309"/>
                  <a:pt x="1200" y="526"/>
                  <a:pt x="1339" y="487"/>
                </a:cubicBezTo>
                <a:cubicBezTo>
                  <a:pt x="1478" y="449"/>
                  <a:pt x="1405" y="246"/>
                  <a:pt x="1466" y="165"/>
                </a:cubicBezTo>
                <a:cubicBezTo>
                  <a:pt x="1526" y="84"/>
                  <a:pt x="1614" y="42"/>
                  <a:pt x="1702" y="0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38" name="Freeform 22"/>
          <p:cNvSpPr>
            <a:spLocks/>
          </p:cNvSpPr>
          <p:nvPr/>
        </p:nvSpPr>
        <p:spPr bwMode="auto">
          <a:xfrm>
            <a:off x="990600" y="3771900"/>
            <a:ext cx="337185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2078" y="308"/>
              </a:cxn>
              <a:cxn ang="0">
                <a:pos x="1668" y="296"/>
              </a:cxn>
            </a:cxnLst>
            <a:rect l="0" t="0" r="r" b="b"/>
            <a:pathLst>
              <a:path w="2124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30" y="345"/>
                  <a:pt x="1392" y="312"/>
                </a:cubicBezTo>
                <a:cubicBezTo>
                  <a:pt x="1554" y="279"/>
                  <a:pt x="2032" y="311"/>
                  <a:pt x="2078" y="308"/>
                </a:cubicBezTo>
                <a:cubicBezTo>
                  <a:pt x="2124" y="305"/>
                  <a:pt x="1753" y="298"/>
                  <a:pt x="1668" y="296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39" name="Line 23"/>
          <p:cNvSpPr>
            <a:spLocks noChangeShapeType="1"/>
          </p:cNvSpPr>
          <p:nvPr/>
        </p:nvSpPr>
        <p:spPr bwMode="auto">
          <a:xfrm>
            <a:off x="990600" y="4343400"/>
            <a:ext cx="612775" cy="1320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40" name="Line 24"/>
          <p:cNvSpPr>
            <a:spLocks noChangeShapeType="1"/>
          </p:cNvSpPr>
          <p:nvPr/>
        </p:nvSpPr>
        <p:spPr bwMode="auto">
          <a:xfrm>
            <a:off x="2819400" y="4572000"/>
            <a:ext cx="15240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41" name="Line 25"/>
          <p:cNvSpPr>
            <a:spLocks noChangeShapeType="1"/>
          </p:cNvSpPr>
          <p:nvPr/>
        </p:nvSpPr>
        <p:spPr bwMode="auto">
          <a:xfrm>
            <a:off x="3276600" y="4267200"/>
            <a:ext cx="762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42" name="Line 26"/>
          <p:cNvSpPr>
            <a:spLocks noChangeShapeType="1"/>
          </p:cNvSpPr>
          <p:nvPr/>
        </p:nvSpPr>
        <p:spPr bwMode="auto">
          <a:xfrm flipH="1">
            <a:off x="1828800" y="3810000"/>
            <a:ext cx="0" cy="1778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43" name="Line 27"/>
          <p:cNvSpPr>
            <a:spLocks noChangeShapeType="1"/>
          </p:cNvSpPr>
          <p:nvPr/>
        </p:nvSpPr>
        <p:spPr bwMode="auto">
          <a:xfrm flipH="1">
            <a:off x="2593975" y="4572000"/>
            <a:ext cx="73025" cy="1168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44" name="Freeform 28"/>
          <p:cNvSpPr>
            <a:spLocks/>
          </p:cNvSpPr>
          <p:nvPr/>
        </p:nvSpPr>
        <p:spPr bwMode="auto">
          <a:xfrm>
            <a:off x="5638800" y="4267200"/>
            <a:ext cx="337185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2078" y="308"/>
              </a:cxn>
              <a:cxn ang="0">
                <a:pos x="1668" y="296"/>
              </a:cxn>
            </a:cxnLst>
            <a:rect l="0" t="0" r="r" b="b"/>
            <a:pathLst>
              <a:path w="2124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30" y="345"/>
                  <a:pt x="1392" y="312"/>
                </a:cubicBezTo>
                <a:cubicBezTo>
                  <a:pt x="1554" y="279"/>
                  <a:pt x="2032" y="311"/>
                  <a:pt x="2078" y="308"/>
                </a:cubicBezTo>
                <a:cubicBezTo>
                  <a:pt x="2124" y="305"/>
                  <a:pt x="1753" y="298"/>
                  <a:pt x="1668" y="296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47" name="Freeform 31"/>
          <p:cNvSpPr>
            <a:spLocks/>
          </p:cNvSpPr>
          <p:nvPr/>
        </p:nvSpPr>
        <p:spPr bwMode="auto">
          <a:xfrm rot="1659409">
            <a:off x="5334000" y="3886200"/>
            <a:ext cx="2701925" cy="1789113"/>
          </a:xfrm>
          <a:custGeom>
            <a:avLst/>
            <a:gdLst/>
            <a:ahLst/>
            <a:cxnLst>
              <a:cxn ang="0">
                <a:pos x="0" y="1086"/>
              </a:cxn>
              <a:cxn ang="0">
                <a:pos x="349" y="1012"/>
              </a:cxn>
              <a:cxn ang="0">
                <a:pos x="632" y="396"/>
              </a:cxn>
              <a:cxn ang="0">
                <a:pos x="1339" y="487"/>
              </a:cxn>
              <a:cxn ang="0">
                <a:pos x="1466" y="165"/>
              </a:cxn>
              <a:cxn ang="0">
                <a:pos x="1702" y="0"/>
              </a:cxn>
            </a:cxnLst>
            <a:rect l="0" t="0" r="r" b="b"/>
            <a:pathLst>
              <a:path w="1702" h="1127">
                <a:moveTo>
                  <a:pt x="0" y="1086"/>
                </a:moveTo>
                <a:cubicBezTo>
                  <a:pt x="56" y="1074"/>
                  <a:pt x="244" y="1127"/>
                  <a:pt x="349" y="1012"/>
                </a:cubicBezTo>
                <a:cubicBezTo>
                  <a:pt x="454" y="897"/>
                  <a:pt x="467" y="483"/>
                  <a:pt x="632" y="396"/>
                </a:cubicBezTo>
                <a:cubicBezTo>
                  <a:pt x="797" y="309"/>
                  <a:pt x="1200" y="526"/>
                  <a:pt x="1339" y="487"/>
                </a:cubicBezTo>
                <a:cubicBezTo>
                  <a:pt x="1478" y="449"/>
                  <a:pt x="1405" y="246"/>
                  <a:pt x="1466" y="165"/>
                </a:cubicBezTo>
                <a:cubicBezTo>
                  <a:pt x="1526" y="84"/>
                  <a:pt x="1614" y="42"/>
                  <a:pt x="1702" y="0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5C6-CE49-48DA-90DE-D59C9A4B48E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1875</Words>
  <Application>Microsoft Office PowerPoint</Application>
  <PresentationFormat>On-screen Show (4:3)</PresentationFormat>
  <Paragraphs>409</Paragraphs>
  <Slides>54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Mesh Alignment Algorithms</vt:lpstr>
      <vt:lpstr>Outline</vt:lpstr>
      <vt:lpstr>The Problem</vt:lpstr>
      <vt:lpstr>Motivation</vt:lpstr>
      <vt:lpstr>Aligning 3D Data: Iterative Closest Point Algorithm</vt:lpstr>
      <vt:lpstr>Corresponding Point Set Alignment</vt:lpstr>
      <vt:lpstr>Aligning 3D Data</vt:lpstr>
      <vt:lpstr>Aligning 3D Data</vt:lpstr>
      <vt:lpstr>Aligning 3D Data</vt:lpstr>
      <vt:lpstr>Aligning 3D Data</vt:lpstr>
      <vt:lpstr>Closest Point  </vt:lpstr>
      <vt:lpstr>Finding Matches </vt:lpstr>
      <vt:lpstr>Finding Matches  </vt:lpstr>
      <vt:lpstr>Finding Matches  </vt:lpstr>
      <vt:lpstr>The Algorithm</vt:lpstr>
      <vt:lpstr>The Algorithm</vt:lpstr>
      <vt:lpstr>Convergence Theorem</vt:lpstr>
      <vt:lpstr>Convergence Theorem</vt:lpstr>
      <vt:lpstr>Time analysis</vt:lpstr>
      <vt:lpstr>Optimizing the Algorithm </vt:lpstr>
      <vt:lpstr>Optimizing the Algorithm</vt:lpstr>
      <vt:lpstr>ICP Variants</vt:lpstr>
      <vt:lpstr>Robust Simultaneous Alignment of Multiple Range Images</vt:lpstr>
      <vt:lpstr>Motivation</vt:lpstr>
      <vt:lpstr>Motivation</vt:lpstr>
      <vt:lpstr>Why not just use ICP?</vt:lpstr>
      <vt:lpstr>Three-Dimensional Correspondence</vt:lpstr>
      <vt:lpstr>Problem Statement</vt:lpstr>
      <vt:lpstr>Energy Minimization</vt:lpstr>
      <vt:lpstr>Similarity Term</vt:lpstr>
      <vt:lpstr>Structure Term</vt:lpstr>
      <vt:lpstr>Energy Function</vt:lpstr>
      <vt:lpstr>Slide 33</vt:lpstr>
      <vt:lpstr>Slide 34</vt:lpstr>
      <vt:lpstr>Deformable Mesh Alignment: Brett Allen’s 2003 SIGGRAPH Paper</vt:lpstr>
      <vt:lpstr>Overview</vt:lpstr>
      <vt:lpstr>Match in Progress</vt:lpstr>
      <vt:lpstr>Energy Function: E = Ed + Es +Em</vt:lpstr>
      <vt:lpstr>Procedure</vt:lpstr>
      <vt:lpstr>Example</vt:lpstr>
      <vt:lpstr>Video</vt:lpstr>
      <vt:lpstr>The Procrustes Approach</vt:lpstr>
      <vt:lpstr>Procrustes Superimposition in Geometric Morphometrics</vt:lpstr>
      <vt:lpstr>Example with 2 Shapes</vt:lpstr>
      <vt:lpstr>Extension to N Shapes: Generalized Procrustes Analysis</vt:lpstr>
      <vt:lpstr>Demo – using our subset</vt:lpstr>
      <vt:lpstr>8 landmarks each</vt:lpstr>
      <vt:lpstr>Avg consensus Procrustes shape</vt:lpstr>
      <vt:lpstr>Shape vs. Form</vt:lpstr>
      <vt:lpstr>Can we adapt Procrustes to form?</vt:lpstr>
      <vt:lpstr>Dense Surface Approach</vt:lpstr>
      <vt:lpstr>Continued</vt:lpstr>
      <vt:lpstr>Conceptually</vt:lpstr>
      <vt:lpstr>Procrustes in Classification Vector of PCA Mode Values, Nearest Mean Classifier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 Alignment Algorithms</dc:title>
  <dc:creator>Linda Shapiro</dc:creator>
  <cp:lastModifiedBy>cse</cp:lastModifiedBy>
  <cp:revision>55</cp:revision>
  <dcterms:created xsi:type="dcterms:W3CDTF">2011-11-17T00:37:48Z</dcterms:created>
  <dcterms:modified xsi:type="dcterms:W3CDTF">2011-11-28T04:57:34Z</dcterms:modified>
</cp:coreProperties>
</file>