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1" r:id="rId6"/>
    <p:sldId id="260" r:id="rId7"/>
    <p:sldId id="265" r:id="rId8"/>
    <p:sldId id="266" r:id="rId9"/>
    <p:sldId id="267" r:id="rId10"/>
    <p:sldId id="269" r:id="rId11"/>
    <p:sldId id="270" r:id="rId12"/>
    <p:sldId id="271" r:id="rId13"/>
    <p:sldId id="272" r:id="rId14"/>
    <p:sldId id="292"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9" autoAdjust="0"/>
  </p:normalViewPr>
  <p:slideViewPr>
    <p:cSldViewPr>
      <p:cViewPr varScale="1">
        <p:scale>
          <a:sx n="51" d="100"/>
          <a:sy n="51" d="100"/>
        </p:scale>
        <p:origin x="-1243"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85673-6AD0-438B-9EE1-B189ADE82588}" type="datetimeFigureOut">
              <a:rPr lang="en-US" smtClean="0"/>
              <a:pPr/>
              <a:t>9/27/2011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1DF91-F12E-4A36-8612-35D1DAFD0D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6C6575-7F61-4CA5-96B6-56989154FE32}" type="slidenum">
              <a:rPr lang="en-US" smtClean="0"/>
              <a:pPr/>
              <a:t>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80398-7FCC-4556-9E0B-892C6FE3C4E1}"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Slide Image Placeholder 1"/>
          <p:cNvSpPr>
            <a:spLocks noGrp="1" noRot="1" noChangeAspect="1" noTextEdit="1"/>
          </p:cNvSpPr>
          <p:nvPr>
            <p:ph type="sldImg"/>
          </p:nvPr>
        </p:nvSpPr>
        <p:spPr bwMode="auto">
          <a:noFill/>
          <a:ln>
            <a:solidFill>
              <a:srgbClr val="000000"/>
            </a:solidFill>
            <a:miter lim="800000"/>
            <a:headEnd/>
            <a:tailEnd/>
          </a:ln>
        </p:spPr>
      </p:sp>
      <p:sp>
        <p:nvSpPr>
          <p:cNvPr id="526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6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8693E2-8DA3-44A0-B747-087118395203}"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Slide Image Placeholder 1"/>
          <p:cNvSpPr>
            <a:spLocks noGrp="1" noRot="1" noChangeAspect="1" noTextEdit="1"/>
          </p:cNvSpPr>
          <p:nvPr>
            <p:ph type="sldImg"/>
          </p:nvPr>
        </p:nvSpPr>
        <p:spPr bwMode="auto">
          <a:noFill/>
          <a:ln>
            <a:solidFill>
              <a:srgbClr val="000000"/>
            </a:solidFill>
            <a:miter lim="800000"/>
            <a:headEnd/>
            <a:tailEnd/>
          </a:ln>
        </p:spPr>
      </p:sp>
      <p:sp>
        <p:nvSpPr>
          <p:cNvPr id="537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7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A1B5CA-B245-42FF-AAC5-5B455F3DA859}"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Slide Image Placeholder 1"/>
          <p:cNvSpPr>
            <a:spLocks noGrp="1" noRot="1" noChangeAspect="1" noTextEdit="1"/>
          </p:cNvSpPr>
          <p:nvPr>
            <p:ph type="sldImg"/>
          </p:nvPr>
        </p:nvSpPr>
        <p:spPr bwMode="auto">
          <a:noFill/>
          <a:ln>
            <a:solidFill>
              <a:srgbClr val="000000"/>
            </a:solidFill>
            <a:miter lim="800000"/>
            <a:headEnd/>
            <a:tailEnd/>
          </a:ln>
        </p:spPr>
      </p:sp>
      <p:sp>
        <p:nvSpPr>
          <p:cNvPr id="539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9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ABE5DD-2D30-4882-8AE5-01C403118092}"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noTextEdi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8FE5DF-AB3F-40DC-8805-95C556A7ED39}"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Slide Image Placeholder 1"/>
          <p:cNvSpPr>
            <a:spLocks noGrp="1" noRot="1" noChangeAspect="1" noTextEdit="1"/>
          </p:cNvSpPr>
          <p:nvPr>
            <p:ph type="sldImg"/>
          </p:nvPr>
        </p:nvSpPr>
        <p:spPr bwMode="auto">
          <a:noFill/>
          <a:ln>
            <a:solidFill>
              <a:srgbClr val="000000"/>
            </a:solidFill>
            <a:miter lim="800000"/>
            <a:headEnd/>
            <a:tailEnd/>
          </a:ln>
        </p:spPr>
      </p:sp>
      <p:sp>
        <p:nvSpPr>
          <p:cNvPr id="547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7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FB2260-7A11-4142-8255-64DFFA466176}"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Slide Image Placeholder 1"/>
          <p:cNvSpPr>
            <a:spLocks noGrp="1" noRot="1" noChangeAspect="1" noTextEdit="1"/>
          </p:cNvSpPr>
          <p:nvPr>
            <p:ph type="sldImg"/>
          </p:nvPr>
        </p:nvSpPr>
        <p:spPr bwMode="auto">
          <a:noFill/>
          <a:ln>
            <a:solidFill>
              <a:srgbClr val="000000"/>
            </a:solidFill>
            <a:miter lim="800000"/>
            <a:headEnd/>
            <a:tailEnd/>
          </a:ln>
        </p:spPr>
      </p:sp>
      <p:sp>
        <p:nvSpPr>
          <p:cNvPr id="551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1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AEC41-751E-4AB0-A2B6-9DFB8D502CE8}"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Slide Image Placeholder 1"/>
          <p:cNvSpPr>
            <a:spLocks noGrp="1" noRot="1" noChangeAspect="1" noTextEdit="1"/>
          </p:cNvSpPr>
          <p:nvPr>
            <p:ph type="sldImg"/>
          </p:nvPr>
        </p:nvSpPr>
        <p:spPr bwMode="auto">
          <a:noFill/>
          <a:ln>
            <a:solidFill>
              <a:srgbClr val="000000"/>
            </a:solidFill>
            <a:miter lim="800000"/>
            <a:headEnd/>
            <a:tailEnd/>
          </a:ln>
        </p:spPr>
      </p:sp>
      <p:sp>
        <p:nvSpPr>
          <p:cNvPr id="558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8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D237A1-D13A-4D3F-BC93-9227174A450A}"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noTextEdit="1"/>
          </p:cNvSpPr>
          <p:nvPr>
            <p:ph type="sldImg"/>
          </p:nvPr>
        </p:nvSpPr>
        <p:spPr bwMode="auto">
          <a:noFill/>
          <a:ln>
            <a:solidFill>
              <a:srgbClr val="000000"/>
            </a:solidFill>
            <a:miter lim="800000"/>
            <a:headEnd/>
            <a:tailEnd/>
          </a:ln>
        </p:spPr>
      </p:sp>
      <p:sp>
        <p:nvSpPr>
          <p:cNvPr id="561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1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B36995-EDF9-44D2-97AD-2DED942B8959}"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Slide Image Placeholder 1"/>
          <p:cNvSpPr>
            <a:spLocks noGrp="1" noRot="1" noChangeAspect="1" noTextEdit="1"/>
          </p:cNvSpPr>
          <p:nvPr>
            <p:ph type="sldImg"/>
          </p:nvPr>
        </p:nvSpPr>
        <p:spPr bwMode="auto">
          <a:noFill/>
          <a:ln>
            <a:solidFill>
              <a:srgbClr val="000000"/>
            </a:solidFill>
            <a:miter lim="800000"/>
            <a:headEnd/>
            <a:tailEnd/>
          </a:ln>
        </p:spPr>
      </p:sp>
      <p:sp>
        <p:nvSpPr>
          <p:cNvPr id="565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5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90F179-6000-427A-81FC-409B69958043}"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9A70F0-B764-4729-88D7-72782F8D25EA}"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Slide Image Placeholder 1"/>
          <p:cNvSpPr>
            <a:spLocks noGrp="1" noRot="1" noChangeAspect="1" noTextEdit="1"/>
          </p:cNvSpPr>
          <p:nvPr>
            <p:ph type="sldImg"/>
          </p:nvPr>
        </p:nvSpPr>
        <p:spPr bwMode="auto">
          <a:noFill/>
          <a:ln>
            <a:solidFill>
              <a:srgbClr val="000000"/>
            </a:solidFill>
            <a:miter lim="800000"/>
            <a:headEnd/>
            <a:tailEnd/>
          </a:ln>
        </p:spPr>
      </p:sp>
      <p:sp>
        <p:nvSpPr>
          <p:cNvPr id="567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7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CE0E26-3901-4270-BB64-00DFCCCCFF81}"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Slide Image Placeholder 1"/>
          <p:cNvSpPr>
            <a:spLocks noGrp="1" noRot="1" noChangeAspect="1" noTextEdit="1"/>
          </p:cNvSpPr>
          <p:nvPr>
            <p:ph type="sldImg"/>
          </p:nvPr>
        </p:nvSpPr>
        <p:spPr bwMode="auto">
          <a:noFill/>
          <a:ln>
            <a:solidFill>
              <a:srgbClr val="000000"/>
            </a:solidFill>
            <a:miter lim="800000"/>
            <a:headEnd/>
            <a:tailEnd/>
          </a:ln>
        </p:spPr>
      </p:sp>
      <p:sp>
        <p:nvSpPr>
          <p:cNvPr id="570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0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62BE7-763F-46A2-B09B-DF610F3E4674}"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noTextEdit="1"/>
          </p:cNvSpPr>
          <p:nvPr>
            <p:ph type="sldImg"/>
          </p:nvPr>
        </p:nvSpPr>
        <p:spPr bwMode="auto">
          <a:noFill/>
          <a:ln>
            <a:solidFill>
              <a:srgbClr val="000000"/>
            </a:solidFill>
            <a:miter lim="800000"/>
            <a:headEnd/>
            <a:tailEnd/>
          </a:ln>
        </p:spPr>
      </p:sp>
      <p:sp>
        <p:nvSpPr>
          <p:cNvPr id="573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BA827F-0695-4D35-A4B0-78159C61D9FF}" type="slidenum">
              <a:rPr lang="en-US" smtClean="0"/>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Slide Image Placeholder 1"/>
          <p:cNvSpPr>
            <a:spLocks noGrp="1" noRot="1" noChangeAspect="1" noTextEdit="1"/>
          </p:cNvSpPr>
          <p:nvPr>
            <p:ph type="sldImg"/>
          </p:nvPr>
        </p:nvSpPr>
        <p:spPr bwMode="auto">
          <a:noFill/>
          <a:ln>
            <a:solidFill>
              <a:srgbClr val="000000"/>
            </a:solidFill>
            <a:miter lim="800000"/>
            <a:headEnd/>
            <a:tailEnd/>
          </a:ln>
        </p:spPr>
      </p:sp>
      <p:sp>
        <p:nvSpPr>
          <p:cNvPr id="575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5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7C16B0-4F2E-4E0D-B832-A8E63A686E6F}" type="slidenum">
              <a:rPr lang="en-US" smtClean="0"/>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3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D8DFE4-B94C-40B0-86DC-36F059C5C094}"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4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5F4DB-CED0-4E91-8972-83642C0CEDC4}"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16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EE975E0-50F2-4B6C-91DF-839CB2A4FE19}" type="slidenum">
              <a:rPr lang="en-US" sz="1200"/>
              <a:pPr algn="r"/>
              <a:t>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Slide Image Placeholder 1"/>
          <p:cNvSpPr>
            <a:spLocks noGrp="1" noRot="1" noChangeAspect="1" noTextEdit="1"/>
          </p:cNvSpPr>
          <p:nvPr>
            <p:ph type="sldImg"/>
          </p:nvPr>
        </p:nvSpPr>
        <p:spPr bwMode="auto">
          <a:noFill/>
          <a:ln>
            <a:solidFill>
              <a:srgbClr val="000000"/>
            </a:solidFill>
            <a:miter lim="800000"/>
            <a:headEnd/>
            <a:tailEnd/>
          </a:ln>
        </p:spPr>
      </p:sp>
      <p:sp>
        <p:nvSpPr>
          <p:cNvPr id="425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25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2D960A0-88F1-4C5A-95B0-53C5C8E0436B}" type="slidenum">
              <a:rPr lang="en-US" sz="1200"/>
              <a:pPr algn="r"/>
              <a:t>10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Slide Image Placeholder 1"/>
          <p:cNvSpPr>
            <a:spLocks noGrp="1" noRot="1" noChangeAspect="1" noTextEdit="1"/>
          </p:cNvSpPr>
          <p:nvPr>
            <p:ph type="sldImg"/>
          </p:nvPr>
        </p:nvSpPr>
        <p:spPr bwMode="auto">
          <a:noFill/>
          <a:ln>
            <a:solidFill>
              <a:srgbClr val="000000"/>
            </a:solidFill>
            <a:miter lim="800000"/>
            <a:headEnd/>
            <a:tailEnd/>
          </a:ln>
        </p:spPr>
      </p:sp>
      <p:sp>
        <p:nvSpPr>
          <p:cNvPr id="434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4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E5E8D-83B5-4163-B2B0-83377BEB0C6A}" type="slidenum">
              <a:rPr lang="en-US" sz="1200"/>
              <a:pPr algn="r"/>
              <a:t>11</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lide Image Placeholder 1"/>
          <p:cNvSpPr>
            <a:spLocks noGrp="1" noRot="1" noChangeAspect="1" noTextEdit="1"/>
          </p:cNvSpPr>
          <p:nvPr>
            <p:ph type="sldImg"/>
          </p:nvPr>
        </p:nvSpPr>
        <p:spPr bwMode="auto">
          <a:noFill/>
          <a:ln>
            <a:solidFill>
              <a:srgbClr val="000000"/>
            </a:solidFill>
            <a:miter lim="800000"/>
            <a:headEnd/>
            <a:tailEnd/>
          </a:ln>
        </p:spPr>
      </p:sp>
      <p:sp>
        <p:nvSpPr>
          <p:cNvPr id="436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362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4E5CD4-5333-48C2-8A8E-02A2D49BCCB1}" type="slidenum">
              <a:rPr lang="en-US" sz="1200"/>
              <a:pPr algn="r"/>
              <a:t>12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noTextEdit="1"/>
          </p:cNvSpPr>
          <p:nvPr>
            <p:ph type="sldImg"/>
          </p:nvPr>
        </p:nvSpPr>
        <p:spPr bwMode="auto">
          <a:noFill/>
          <a:ln>
            <a:solidFill>
              <a:srgbClr val="000000"/>
            </a:solidFill>
            <a:miter lim="800000"/>
            <a:headEnd/>
            <a:tailEnd/>
          </a:ln>
        </p:spPr>
      </p:sp>
      <p:sp>
        <p:nvSpPr>
          <p:cNvPr id="439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9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DEA25-505F-4AEE-BEAB-333AE6A799FD}"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06E17-60D9-4CB0-8091-11346965944F}"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926D8-9063-4DAB-A454-D3F4CD7BACB8}"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0C150-6D13-46A2-BBBF-4A4E058FE628}"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DF1D7-C31C-42B4-82DC-788A0FFD5204}"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79D9D-9020-4480-9FA7-A9539A74498E}"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6D726-5019-4235-A715-6F64D0273E9E}" type="datetime1">
              <a:rPr lang="en-US" smtClean="0"/>
              <a:pPr/>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D31C09-4F72-4145-8BAD-D4BEB42C404C}" type="datetime1">
              <a:rPr lang="en-US" smtClean="0"/>
              <a:pPr/>
              <a:t>9/27/2011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4CD74-DF73-44DC-9EDC-05649AC3D4E6}" type="datetime1">
              <a:rPr lang="en-US" smtClean="0"/>
              <a:pPr/>
              <a:t>9/27/2011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D249A-3FFB-4585-84E3-1EDA8270F158}" type="datetime1">
              <a:rPr lang="en-US" smtClean="0"/>
              <a:pPr/>
              <a:t>9/27/2011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EC6E2-5AF1-47C2-9D5B-F5E9DF18EC94}" type="datetime1">
              <a:rPr lang="en-US" smtClean="0"/>
              <a:pPr/>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32DCB-300C-4AB9-98FD-D3740EB179CD}" type="datetime1">
              <a:rPr lang="en-US" smtClean="0"/>
              <a:pPr/>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78995-3DB0-4085-8529-CD33AEB4775F}" type="datetime1">
              <a:rPr lang="en-US" smtClean="0"/>
              <a:pPr/>
              <a:t>9/27/2011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3D1D5-4FB0-4ACB-AEE5-692ADCD3E7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washington.edu/57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Heart_chamber" TargetMode="External"/><Relationship Id="rId3" Type="http://schemas.openxmlformats.org/officeDocument/2006/relationships/notesSlide" Target="../notesSlides/notesSlide13.xml"/><Relationship Id="rId7" Type="http://schemas.openxmlformats.org/officeDocument/2006/relationships/hyperlink" Target="http://en.wikipedia.org/wiki/Vein" TargetMode="External"/><Relationship Id="rId2" Type="http://schemas.openxmlformats.org/officeDocument/2006/relationships/slideLayout" Target="../slideLayouts/slideLayout6.xml"/><Relationship Id="rId1" Type="http://schemas.openxmlformats.org/officeDocument/2006/relationships/video" Target="file:///E:\MRI%20Brain%20Folder\MR%20Angiogram.mpeg" TargetMode="External"/><Relationship Id="rId6" Type="http://schemas.openxmlformats.org/officeDocument/2006/relationships/hyperlink" Target="http://en.wikipedia.org/wiki/Artery" TargetMode="External"/><Relationship Id="rId5" Type="http://schemas.openxmlformats.org/officeDocument/2006/relationships/hyperlink" Target="http://en.wikipedia.org/wiki/Lumen_(anatomy)"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uwashington.worldcat.org/title/medical-image-analysis/oclc/1970701471025&amp;referer=brief_results" TargetMode="External"/><Relationship Id="rId2" Type="http://schemas.openxmlformats.org/officeDocument/2006/relationships/hyperlink" Target="http://www.cs.washington.edu/education/courses/cse576/99sp/book.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Dhawan@adm.nj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lstStyle/>
          <a:p>
            <a:r>
              <a:rPr lang="en-US" dirty="0" smtClean="0"/>
              <a:t>Medical Image Analysis:</a:t>
            </a:r>
            <a:br>
              <a:rPr lang="en-US" dirty="0" smtClean="0"/>
            </a:br>
            <a:r>
              <a:rPr lang="en-US" dirty="0" smtClean="0"/>
              <a:t>Introduction</a:t>
            </a:r>
            <a:endParaRPr lang="en-US" dirty="0"/>
          </a:p>
        </p:txBody>
      </p:sp>
      <p:sp>
        <p:nvSpPr>
          <p:cNvPr id="4" name="Slide Number Placeholder 3"/>
          <p:cNvSpPr>
            <a:spLocks noGrp="1"/>
          </p:cNvSpPr>
          <p:nvPr>
            <p:ph type="sldNum" sz="quarter" idx="12"/>
          </p:nvPr>
        </p:nvSpPr>
        <p:spPr/>
        <p:txBody>
          <a:bodyPr/>
          <a:lstStyle/>
          <a:p>
            <a:fld id="{DEA3D1D5-4FB0-4ACB-AEE5-692ADCD3E724}" type="slidenum">
              <a:rPr lang="en-US" smtClean="0"/>
              <a:pPr/>
              <a:t>1</a:t>
            </a:fld>
            <a:endParaRPr lang="en-US"/>
          </a:p>
        </p:txBody>
      </p:sp>
      <p:sp>
        <p:nvSpPr>
          <p:cNvPr id="6" name="TextBox 5"/>
          <p:cNvSpPr txBox="1"/>
          <p:nvPr/>
        </p:nvSpPr>
        <p:spPr>
          <a:xfrm>
            <a:off x="838200" y="2667000"/>
            <a:ext cx="7272825" cy="2246769"/>
          </a:xfrm>
          <a:prstGeom prst="rect">
            <a:avLst/>
          </a:prstGeom>
          <a:noFill/>
          <a:ln>
            <a:solidFill>
              <a:schemeClr val="tx1"/>
            </a:solidFill>
          </a:ln>
        </p:spPr>
        <p:txBody>
          <a:bodyPr wrap="none" rtlCol="0">
            <a:spAutoFit/>
          </a:bodyPr>
          <a:lstStyle/>
          <a:p>
            <a:r>
              <a:rPr lang="en-US" sz="2800" dirty="0" smtClean="0"/>
              <a:t>Course:         CSE/EE 577</a:t>
            </a:r>
          </a:p>
          <a:p>
            <a:r>
              <a:rPr lang="en-US" sz="2800" dirty="0" smtClean="0"/>
              <a:t>Instructor:    Prof. Linda Shapiro</a:t>
            </a:r>
          </a:p>
          <a:p>
            <a:r>
              <a:rPr lang="en-US" sz="2800" dirty="0" smtClean="0"/>
              <a:t>TA:                 </a:t>
            </a:r>
            <a:r>
              <a:rPr lang="en-US" sz="2800" dirty="0" err="1" smtClean="0"/>
              <a:t>Shulin</a:t>
            </a:r>
            <a:r>
              <a:rPr lang="en-US" sz="2800" dirty="0" smtClean="0"/>
              <a:t>  (Lynn) Yang</a:t>
            </a:r>
          </a:p>
          <a:p>
            <a:r>
              <a:rPr lang="en-US" sz="2800" dirty="0" smtClean="0"/>
              <a:t>Web Page:    </a:t>
            </a:r>
            <a:r>
              <a:rPr lang="en-US" sz="2800" dirty="0" smtClean="0">
                <a:hlinkClick r:id="rId2"/>
              </a:rPr>
              <a:t>http://</a:t>
            </a:r>
            <a:r>
              <a:rPr lang="en-US" sz="2800" dirty="0" smtClean="0">
                <a:hlinkClick r:id="rId2"/>
              </a:rPr>
              <a:t>www.cs.washington.edu/577</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2"/>
          <p:cNvSpPr>
            <a:spLocks noGrp="1" noChangeArrowheads="1"/>
          </p:cNvSpPr>
          <p:nvPr>
            <p:ph type="title" idx="4294967295"/>
          </p:nvPr>
        </p:nvSpPr>
        <p:spPr/>
        <p:txBody>
          <a:bodyPr/>
          <a:lstStyle/>
          <a:p>
            <a:pPr eaLnBrk="1" hangingPunct="1"/>
            <a:r>
              <a:rPr lang="en-US" smtClean="0"/>
              <a:t>Chest Radiograph</a:t>
            </a:r>
          </a:p>
        </p:txBody>
      </p:sp>
      <p:graphicFrame>
        <p:nvGraphicFramePr>
          <p:cNvPr id="373763" name="Object 3"/>
          <p:cNvGraphicFramePr>
            <a:graphicFrameLocks noChangeAspect="1"/>
          </p:cNvGraphicFramePr>
          <p:nvPr/>
        </p:nvGraphicFramePr>
        <p:xfrm>
          <a:off x="2209800" y="2362200"/>
          <a:ext cx="4533900" cy="3810000"/>
        </p:xfrm>
        <a:graphic>
          <a:graphicData uri="http://schemas.openxmlformats.org/presentationml/2006/ole">
            <p:oleObj spid="_x0000_s30722" name="Image" r:id="rId4" imgW="4533333" imgH="3809524" progId="">
              <p:embed/>
            </p:oleObj>
          </a:graphicData>
        </a:graphic>
      </p:graphicFrame>
      <p:sp>
        <p:nvSpPr>
          <p:cNvPr id="4" name="Slide Number Placeholder 3"/>
          <p:cNvSpPr>
            <a:spLocks noGrp="1"/>
          </p:cNvSpPr>
          <p:nvPr>
            <p:ph type="sldNum" sz="quarter" idx="12"/>
          </p:nvPr>
        </p:nvSpPr>
        <p:spPr/>
        <p:txBody>
          <a:bodyPr/>
          <a:lstStyle/>
          <a:p>
            <a:fld id="{DEA3D1D5-4FB0-4ACB-AEE5-692ADCD3E72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ChangeArrowheads="1"/>
          </p:cNvSpPr>
          <p:nvPr>
            <p:ph type="title" idx="4294967295"/>
          </p:nvPr>
        </p:nvSpPr>
        <p:spPr/>
        <p:txBody>
          <a:bodyPr/>
          <a:lstStyle/>
          <a:p>
            <a:pPr eaLnBrk="1" hangingPunct="1"/>
            <a:r>
              <a:rPr lang="en-US" smtClean="0"/>
              <a:t>CT Chest Images</a:t>
            </a:r>
          </a:p>
        </p:txBody>
      </p:sp>
      <p:pic>
        <p:nvPicPr>
          <p:cNvPr id="433154" name="Picture 3" descr="1414 chest slice CT"/>
          <p:cNvPicPr>
            <a:picLocks noChangeAspect="1" noChangeArrowheads="1"/>
          </p:cNvPicPr>
          <p:nvPr/>
        </p:nvPicPr>
        <p:blipFill>
          <a:blip r:embed="rId3" cstate="print"/>
          <a:srcRect/>
          <a:stretch>
            <a:fillRect/>
          </a:stretch>
        </p:blipFill>
        <p:spPr bwMode="auto">
          <a:xfrm>
            <a:off x="152400" y="4038600"/>
            <a:ext cx="6988175" cy="2374900"/>
          </a:xfrm>
          <a:prstGeom prst="rect">
            <a:avLst/>
          </a:prstGeom>
          <a:noFill/>
          <a:ln w="9525">
            <a:noFill/>
            <a:miter lim="800000"/>
            <a:headEnd/>
            <a:tailEnd/>
          </a:ln>
        </p:spPr>
      </p:pic>
      <p:pic>
        <p:nvPicPr>
          <p:cNvPr id="433155" name="Picture 4" descr="1415L chest slice Image"/>
          <p:cNvPicPr>
            <a:picLocks noChangeAspect="1" noChangeArrowheads="1"/>
          </p:cNvPicPr>
          <p:nvPr/>
        </p:nvPicPr>
        <p:blipFill>
          <a:blip r:embed="rId4" cstate="print"/>
          <a:srcRect/>
          <a:stretch>
            <a:fillRect/>
          </a:stretch>
        </p:blipFill>
        <p:spPr bwMode="auto">
          <a:xfrm>
            <a:off x="152400" y="1371600"/>
            <a:ext cx="6856413" cy="2309813"/>
          </a:xfrm>
          <a:prstGeom prst="rect">
            <a:avLst/>
          </a:prstGeom>
          <a:noFill/>
          <a:ln w="9525">
            <a:noFill/>
            <a:miter lim="800000"/>
            <a:headEnd/>
            <a:tailEnd/>
          </a:ln>
        </p:spPr>
      </p:pic>
      <p:sp>
        <p:nvSpPr>
          <p:cNvPr id="5" name="TextBox 4"/>
          <p:cNvSpPr txBox="1"/>
          <p:nvPr/>
        </p:nvSpPr>
        <p:spPr>
          <a:xfrm>
            <a:off x="7239000" y="1676400"/>
            <a:ext cx="1785553" cy="4093428"/>
          </a:xfrm>
          <a:prstGeom prst="rect">
            <a:avLst/>
          </a:prstGeom>
          <a:noFill/>
        </p:spPr>
        <p:txBody>
          <a:bodyPr wrap="none" rtlCol="0">
            <a:spAutoFit/>
          </a:bodyPr>
          <a:lstStyle/>
          <a:p>
            <a:r>
              <a:rPr lang="en-US" sz="2000" dirty="0" smtClean="0">
                <a:solidFill>
                  <a:srgbClr val="FF0000"/>
                </a:solidFill>
              </a:rPr>
              <a:t>pathological</a:t>
            </a:r>
          </a:p>
          <a:p>
            <a:r>
              <a:rPr lang="en-US" sz="2000" dirty="0" smtClean="0">
                <a:solidFill>
                  <a:srgbClr val="FF0000"/>
                </a:solidFill>
              </a:rPr>
              <a:t>image of a slice</a:t>
            </a:r>
          </a:p>
          <a:p>
            <a:r>
              <a:rPr lang="en-US" sz="2000" dirty="0" smtClean="0">
                <a:solidFill>
                  <a:srgbClr val="FF0000"/>
                </a:solidFill>
              </a:rPr>
              <a:t>of the cardiac </a:t>
            </a:r>
          </a:p>
          <a:p>
            <a:r>
              <a:rPr lang="en-US" sz="2000" dirty="0" smtClean="0">
                <a:solidFill>
                  <a:srgbClr val="FF0000"/>
                </a:solidFill>
              </a:rPr>
              <a:t>cavity of a</a:t>
            </a:r>
          </a:p>
          <a:p>
            <a:r>
              <a:rPr lang="en-US" sz="2000" dirty="0" smtClean="0">
                <a:solidFill>
                  <a:srgbClr val="FF0000"/>
                </a:solidFill>
              </a:rPr>
              <a:t>cadaver.</a:t>
            </a: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r>
              <a:rPr lang="en-US" sz="2000" dirty="0" smtClean="0">
                <a:solidFill>
                  <a:srgbClr val="FF0000"/>
                </a:solidFill>
              </a:rPr>
              <a:t>X-ray CT image</a:t>
            </a:r>
          </a:p>
          <a:p>
            <a:r>
              <a:rPr lang="en-US" sz="2000" dirty="0" smtClean="0">
                <a:solidFill>
                  <a:srgbClr val="FF0000"/>
                </a:solidFill>
              </a:rPr>
              <a:t>of the same </a:t>
            </a:r>
          </a:p>
          <a:p>
            <a:r>
              <a:rPr lang="en-US" sz="2000" dirty="0" smtClean="0">
                <a:solidFill>
                  <a:srgbClr val="FF0000"/>
                </a:solidFill>
              </a:rPr>
              <a:t>slice</a:t>
            </a:r>
          </a:p>
        </p:txBody>
      </p:sp>
      <p:sp>
        <p:nvSpPr>
          <p:cNvPr id="6" name="Slide Number Placeholder 5"/>
          <p:cNvSpPr>
            <a:spLocks noGrp="1"/>
          </p:cNvSpPr>
          <p:nvPr>
            <p:ph type="sldNum" sz="quarter" idx="12"/>
          </p:nvPr>
        </p:nvSpPr>
        <p:spPr/>
        <p:txBody>
          <a:bodyPr/>
          <a:lstStyle/>
          <a:p>
            <a:fld id="{DEA3D1D5-4FB0-4ACB-AEE5-692ADCD3E72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itle 2"/>
          <p:cNvSpPr>
            <a:spLocks noGrp="1"/>
          </p:cNvSpPr>
          <p:nvPr>
            <p:ph type="title" idx="4294967295"/>
          </p:nvPr>
        </p:nvSpPr>
        <p:spPr/>
        <p:txBody>
          <a:bodyPr/>
          <a:lstStyle/>
          <a:p>
            <a:r>
              <a:rPr lang="en-US" dirty="0" smtClean="0"/>
              <a:t>CT Scanner</a:t>
            </a:r>
          </a:p>
        </p:txBody>
      </p:sp>
      <p:sp>
        <p:nvSpPr>
          <p:cNvPr id="4" name="Slide Number Placeholder 3"/>
          <p:cNvSpPr>
            <a:spLocks noGrp="1"/>
          </p:cNvSpPr>
          <p:nvPr>
            <p:ph type="sldNum" sz="quarter" idx="12"/>
          </p:nvPr>
        </p:nvSpPr>
        <p:spPr/>
        <p:txBody>
          <a:bodyPr/>
          <a:lstStyle/>
          <a:p>
            <a:fld id="{DEA3D1D5-4FB0-4ACB-AEE5-692ADCD3E724}" type="slidenum">
              <a:rPr lang="en-US" smtClean="0"/>
              <a:pPr/>
              <a:t>12</a:t>
            </a:fld>
            <a:endParaRPr lang="en-US"/>
          </a:p>
        </p:txBody>
      </p:sp>
      <p:pic>
        <p:nvPicPr>
          <p:cNvPr id="60417" name="Picture 1"/>
          <p:cNvPicPr>
            <a:picLocks noChangeAspect="1" noChangeArrowheads="1"/>
          </p:cNvPicPr>
          <p:nvPr/>
        </p:nvPicPr>
        <p:blipFill>
          <a:blip r:embed="rId3" cstate="print"/>
          <a:srcRect/>
          <a:stretch>
            <a:fillRect/>
          </a:stretch>
        </p:blipFill>
        <p:spPr bwMode="auto">
          <a:xfrm>
            <a:off x="2286000" y="171450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Magnetic Resonance Imaging</a:t>
            </a:r>
          </a:p>
        </p:txBody>
      </p:sp>
      <p:graphicFrame>
        <p:nvGraphicFramePr>
          <p:cNvPr id="16386" name="Object 3"/>
          <p:cNvGraphicFramePr>
            <a:graphicFrameLocks/>
          </p:cNvGraphicFramePr>
          <p:nvPr/>
        </p:nvGraphicFramePr>
        <p:xfrm>
          <a:off x="304800" y="3581400"/>
          <a:ext cx="8382000" cy="2247900"/>
        </p:xfrm>
        <a:graphic>
          <a:graphicData uri="http://schemas.openxmlformats.org/presentationml/2006/ole">
            <p:oleObj spid="_x0000_s31746" name="MS Org Chart" r:id="rId4" imgW="7441920" imgH="1606320" progId="OrgPlusWOPX.4">
              <p:embed followColorScheme="full"/>
            </p:oleObj>
          </a:graphicData>
        </a:graphic>
      </p:graphicFrame>
      <p:sp>
        <p:nvSpPr>
          <p:cNvPr id="16388" name="Rectangle 4"/>
          <p:cNvSpPr>
            <a:spLocks noChangeArrowheads="1"/>
          </p:cNvSpPr>
          <p:nvPr/>
        </p:nvSpPr>
        <p:spPr bwMode="auto">
          <a:xfrm>
            <a:off x="442913" y="2198688"/>
            <a:ext cx="8356600" cy="1465262"/>
          </a:xfrm>
          <a:prstGeom prst="rect">
            <a:avLst/>
          </a:prstGeom>
          <a:noFill/>
          <a:ln w="9525">
            <a:noFill/>
            <a:miter lim="800000"/>
            <a:headEnd/>
            <a:tailEnd/>
          </a:ln>
        </p:spPr>
        <p:txBody>
          <a:bodyPr wrap="none" lIns="92075" tIns="46038" rIns="92075" bIns="46038">
            <a:spAutoFit/>
          </a:bodyPr>
          <a:lstStyle/>
          <a:p>
            <a:pPr eaLnBrk="0" hangingPunct="0"/>
            <a:r>
              <a:rPr lang="en-US" sz="1800" b="1" dirty="0">
                <a:solidFill>
                  <a:schemeClr val="tx2"/>
                </a:solidFill>
                <a:latin typeface="Book Antiqua" pitchFamily="18" charset="0"/>
              </a:rPr>
              <a:t>Basic Principle:  The electromagnetic induction based </a:t>
            </a:r>
            <a:r>
              <a:rPr lang="en-US" sz="1800" b="1" dirty="0" err="1">
                <a:solidFill>
                  <a:schemeClr val="tx2"/>
                </a:solidFill>
                <a:latin typeface="Book Antiqua" pitchFamily="18" charset="0"/>
              </a:rPr>
              <a:t>rf</a:t>
            </a:r>
            <a:r>
              <a:rPr lang="en-US" sz="1800" b="1" dirty="0">
                <a:solidFill>
                  <a:schemeClr val="tx2"/>
                </a:solidFill>
                <a:latin typeface="Book Antiqua" pitchFamily="18" charset="0"/>
              </a:rPr>
              <a:t> signals are collected</a:t>
            </a:r>
          </a:p>
          <a:p>
            <a:pPr eaLnBrk="0" hangingPunct="0"/>
            <a:r>
              <a:rPr lang="en-US" sz="1800" b="1" dirty="0">
                <a:solidFill>
                  <a:schemeClr val="tx2"/>
                </a:solidFill>
                <a:latin typeface="Book Antiqua" pitchFamily="18" charset="0"/>
              </a:rPr>
              <a:t>through nuclear magnetic resonance from the excited nuclei with magnetic</a:t>
            </a:r>
          </a:p>
          <a:p>
            <a:pPr eaLnBrk="0" hangingPunct="0"/>
            <a:r>
              <a:rPr lang="en-US" sz="1800" b="1" dirty="0">
                <a:solidFill>
                  <a:schemeClr val="tx2"/>
                </a:solidFill>
                <a:latin typeface="Book Antiqua" pitchFamily="18" charset="0"/>
              </a:rPr>
              <a:t>moment and angular momentum present in the body.  Most common is proton</a:t>
            </a:r>
          </a:p>
          <a:p>
            <a:pPr eaLnBrk="0" hangingPunct="0"/>
            <a:r>
              <a:rPr lang="en-US" sz="1800" b="1" dirty="0">
                <a:solidFill>
                  <a:schemeClr val="tx2"/>
                </a:solidFill>
                <a:latin typeface="Book Antiqua" pitchFamily="18" charset="0"/>
              </a:rPr>
              <a:t>density imaging.</a:t>
            </a:r>
          </a:p>
          <a:p>
            <a:pPr eaLnBrk="0" hangingPunct="0"/>
            <a:endParaRPr lang="en-US" sz="1800" b="1" dirty="0">
              <a:solidFill>
                <a:schemeClr val="tx2"/>
              </a:solidFill>
              <a:latin typeface="Book Antiqua" pitchFamily="18" charset="0"/>
            </a:endParaRPr>
          </a:p>
        </p:txBody>
      </p:sp>
      <p:sp>
        <p:nvSpPr>
          <p:cNvPr id="5" name="Slide Number Placeholder 4"/>
          <p:cNvSpPr>
            <a:spLocks noGrp="1"/>
          </p:cNvSpPr>
          <p:nvPr>
            <p:ph type="sldNum" sz="quarter" idx="12"/>
          </p:nvPr>
        </p:nvSpPr>
        <p:spPr/>
        <p:txBody>
          <a:bodyPr/>
          <a:lstStyle/>
          <a:p>
            <a:fld id="{DEA3D1D5-4FB0-4ACB-AEE5-692ADCD3E72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Scanner</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14</a:t>
            </a:fld>
            <a:endParaRPr lang="en-US"/>
          </a:p>
        </p:txBody>
      </p:sp>
      <p:pic>
        <p:nvPicPr>
          <p:cNvPr id="92162" name="Picture 2"/>
          <p:cNvPicPr>
            <a:picLocks noChangeAspect="1" noChangeArrowheads="1"/>
          </p:cNvPicPr>
          <p:nvPr/>
        </p:nvPicPr>
        <p:blipFill>
          <a:blip r:embed="rId2" cstate="print"/>
          <a:srcRect/>
          <a:stretch>
            <a:fillRect/>
          </a:stretch>
        </p:blipFill>
        <p:spPr bwMode="auto">
          <a:xfrm>
            <a:off x="2514600" y="2057400"/>
            <a:ext cx="37147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3-D Brain Imaging</a:t>
            </a:r>
          </a:p>
        </p:txBody>
      </p:sp>
      <p:sp>
        <p:nvSpPr>
          <p:cNvPr id="4" name="Slide Number Placeholder 3"/>
          <p:cNvSpPr>
            <a:spLocks noGrp="1"/>
          </p:cNvSpPr>
          <p:nvPr>
            <p:ph type="sldNum" sz="quarter" idx="12"/>
          </p:nvPr>
        </p:nvSpPr>
        <p:spPr/>
        <p:txBody>
          <a:bodyPr/>
          <a:lstStyle/>
          <a:p>
            <a:fld id="{DEA3D1D5-4FB0-4ACB-AEE5-692ADCD3E724}" type="slidenum">
              <a:rPr lang="en-US" smtClean="0"/>
              <a:pPr/>
              <a:t>15</a:t>
            </a:fld>
            <a:endParaRPr lang="en-US"/>
          </a:p>
        </p:txBody>
      </p:sp>
      <p:pic>
        <p:nvPicPr>
          <p:cNvPr id="32771" name="Picture 3"/>
          <p:cNvPicPr>
            <a:picLocks noChangeAspect="1" noChangeArrowheads="1"/>
          </p:cNvPicPr>
          <p:nvPr/>
        </p:nvPicPr>
        <p:blipFill>
          <a:blip r:embed="rId3" cstate="print"/>
          <a:srcRect l="28125" t="32813" r="27500" b="39843"/>
          <a:stretch>
            <a:fillRect/>
          </a:stretch>
        </p:blipFill>
        <p:spPr bwMode="auto">
          <a:xfrm>
            <a:off x="1676400" y="1905000"/>
            <a:ext cx="5410200" cy="2667000"/>
          </a:xfrm>
          <a:prstGeom prst="rect">
            <a:avLst/>
          </a:prstGeom>
          <a:noFill/>
          <a:ln w="9525">
            <a:noFill/>
            <a:miter lim="800000"/>
            <a:headEnd/>
            <a:tailEnd/>
          </a:ln>
        </p:spPr>
      </p:pic>
      <p:sp>
        <p:nvSpPr>
          <p:cNvPr id="6" name="TextBox 5"/>
          <p:cNvSpPr txBox="1"/>
          <p:nvPr/>
        </p:nvSpPr>
        <p:spPr>
          <a:xfrm>
            <a:off x="228600" y="6324600"/>
            <a:ext cx="7679153" cy="369332"/>
          </a:xfrm>
          <a:prstGeom prst="rect">
            <a:avLst/>
          </a:prstGeom>
          <a:noFill/>
        </p:spPr>
        <p:txBody>
          <a:bodyPr wrap="none" rtlCol="0">
            <a:spAutoFit/>
          </a:bodyPr>
          <a:lstStyle/>
          <a:p>
            <a:r>
              <a:rPr lang="en-US" dirty="0" smtClean="0"/>
              <a:t>http://www.med.wayne.edu/diagradiology/anatomy_modules/brain/brain.html</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2"/>
          <p:cNvSpPr>
            <a:spLocks noGrp="1" noChangeArrowheads="1"/>
          </p:cNvSpPr>
          <p:nvPr>
            <p:ph type="title"/>
          </p:nvPr>
        </p:nvSpPr>
        <p:spPr/>
        <p:txBody>
          <a:bodyPr/>
          <a:lstStyle/>
          <a:p>
            <a:pPr eaLnBrk="1" hangingPunct="1"/>
            <a:r>
              <a:rPr lang="en-US" dirty="0" smtClean="0"/>
              <a:t>Kinds of MR Images</a:t>
            </a:r>
          </a:p>
        </p:txBody>
      </p:sp>
      <p:pic>
        <p:nvPicPr>
          <p:cNvPr id="525314" name="Picture 3" descr="MR PD Brain S-32"/>
          <p:cNvPicPr>
            <a:picLocks noChangeAspect="1" noChangeArrowheads="1"/>
          </p:cNvPicPr>
          <p:nvPr/>
        </p:nvPicPr>
        <p:blipFill>
          <a:blip r:embed="rId3" cstate="print"/>
          <a:srcRect/>
          <a:stretch>
            <a:fillRect/>
          </a:stretch>
        </p:blipFill>
        <p:spPr bwMode="auto">
          <a:xfrm>
            <a:off x="6096000" y="2667000"/>
            <a:ext cx="2590800" cy="2590800"/>
          </a:xfrm>
          <a:prstGeom prst="rect">
            <a:avLst/>
          </a:prstGeom>
          <a:noFill/>
          <a:ln w="9525">
            <a:noFill/>
            <a:miter lim="800000"/>
            <a:headEnd/>
            <a:tailEnd/>
          </a:ln>
        </p:spPr>
      </p:pic>
      <p:pic>
        <p:nvPicPr>
          <p:cNvPr id="525315" name="Picture 4" descr="MR T1 Brain S-32"/>
          <p:cNvPicPr>
            <a:picLocks noChangeAspect="1" noChangeArrowheads="1"/>
          </p:cNvPicPr>
          <p:nvPr/>
        </p:nvPicPr>
        <p:blipFill>
          <a:blip r:embed="rId4" cstate="print"/>
          <a:srcRect/>
          <a:stretch>
            <a:fillRect/>
          </a:stretch>
        </p:blipFill>
        <p:spPr bwMode="auto">
          <a:xfrm>
            <a:off x="381000" y="2667000"/>
            <a:ext cx="2590800" cy="2590800"/>
          </a:xfrm>
          <a:prstGeom prst="rect">
            <a:avLst/>
          </a:prstGeom>
          <a:noFill/>
          <a:ln w="9525">
            <a:noFill/>
            <a:miter lim="800000"/>
            <a:headEnd/>
            <a:tailEnd/>
          </a:ln>
        </p:spPr>
      </p:pic>
      <p:pic>
        <p:nvPicPr>
          <p:cNvPr id="525316" name="Picture 5" descr="MR T2 Brain S-32"/>
          <p:cNvPicPr>
            <a:picLocks noChangeAspect="1" noChangeArrowheads="1"/>
          </p:cNvPicPr>
          <p:nvPr/>
        </p:nvPicPr>
        <p:blipFill>
          <a:blip r:embed="rId5" cstate="print"/>
          <a:srcRect/>
          <a:stretch>
            <a:fillRect/>
          </a:stretch>
        </p:blipFill>
        <p:spPr bwMode="auto">
          <a:xfrm>
            <a:off x="3200400" y="2667000"/>
            <a:ext cx="2590800" cy="2590800"/>
          </a:xfrm>
          <a:prstGeom prst="rect">
            <a:avLst/>
          </a:prstGeom>
          <a:noFill/>
          <a:ln w="9525">
            <a:noFill/>
            <a:miter lim="800000"/>
            <a:headEnd/>
            <a:tailEnd/>
          </a:ln>
        </p:spPr>
      </p:pic>
      <p:sp>
        <p:nvSpPr>
          <p:cNvPr id="525317" name="Text Box 6"/>
          <p:cNvSpPr txBox="1">
            <a:spLocks noChangeArrowheads="1"/>
          </p:cNvSpPr>
          <p:nvPr/>
        </p:nvSpPr>
        <p:spPr bwMode="auto">
          <a:xfrm>
            <a:off x="838200" y="5486400"/>
            <a:ext cx="1516063"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T1 Weighted</a:t>
            </a:r>
          </a:p>
        </p:txBody>
      </p:sp>
      <p:sp>
        <p:nvSpPr>
          <p:cNvPr id="525318" name="Text Box 7"/>
          <p:cNvSpPr txBox="1">
            <a:spLocks noChangeArrowheads="1"/>
          </p:cNvSpPr>
          <p:nvPr/>
        </p:nvSpPr>
        <p:spPr bwMode="auto">
          <a:xfrm>
            <a:off x="6324600" y="5410200"/>
            <a:ext cx="2198688"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Spin Density Image</a:t>
            </a:r>
          </a:p>
        </p:txBody>
      </p:sp>
      <p:sp>
        <p:nvSpPr>
          <p:cNvPr id="525319" name="Text Box 8"/>
          <p:cNvSpPr txBox="1">
            <a:spLocks noChangeArrowheads="1"/>
          </p:cNvSpPr>
          <p:nvPr/>
        </p:nvSpPr>
        <p:spPr bwMode="auto">
          <a:xfrm>
            <a:off x="3657600" y="5410200"/>
            <a:ext cx="1516063"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T2 Weighted</a:t>
            </a:r>
          </a:p>
        </p:txBody>
      </p:sp>
      <p:sp>
        <p:nvSpPr>
          <p:cNvPr id="9" name="Slide Number Placeholder 8"/>
          <p:cNvSpPr>
            <a:spLocks noGrp="1"/>
          </p:cNvSpPr>
          <p:nvPr>
            <p:ph type="sldNum" sz="quarter" idx="12"/>
          </p:nvPr>
        </p:nvSpPr>
        <p:spPr/>
        <p:txBody>
          <a:bodyPr/>
          <a:lstStyle/>
          <a:p>
            <a:fld id="{DEA3D1D5-4FB0-4ACB-AEE5-692ADCD3E72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2"/>
          <p:cNvSpPr>
            <a:spLocks noGrp="1" noChangeArrowheads="1"/>
          </p:cNvSpPr>
          <p:nvPr>
            <p:ph type="title"/>
          </p:nvPr>
        </p:nvSpPr>
        <p:spPr/>
        <p:txBody>
          <a:bodyPr/>
          <a:lstStyle/>
          <a:p>
            <a:pPr eaLnBrk="1" hangingPunct="1"/>
            <a:r>
              <a:rPr lang="en-US" smtClean="0"/>
              <a:t>MRI Advantage</a:t>
            </a:r>
          </a:p>
        </p:txBody>
      </p:sp>
      <p:sp>
        <p:nvSpPr>
          <p:cNvPr id="536578" name="Rectangle 3"/>
          <p:cNvSpPr>
            <a:spLocks noChangeArrowheads="1"/>
          </p:cNvSpPr>
          <p:nvPr/>
        </p:nvSpPr>
        <p:spPr bwMode="auto">
          <a:xfrm>
            <a:off x="381000" y="1524000"/>
            <a:ext cx="8293100" cy="50292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000" b="1" dirty="0">
                <a:latin typeface="Arial" charset="0"/>
              </a:rPr>
              <a:t>The most important advantage of the MRI is its ability to provide unprecedented contrasts between various organs and tissues and the three-dimensional nature of imaging methods</a:t>
            </a:r>
            <a:r>
              <a:rPr lang="en-US" sz="2000" b="1" dirty="0" smtClean="0">
                <a:latin typeface="Arial" charset="0"/>
              </a:rPr>
              <a:t>.</a:t>
            </a:r>
          </a:p>
          <a:p>
            <a:pPr marL="342900" indent="-342900">
              <a:spcBef>
                <a:spcPct val="20000"/>
              </a:spcBef>
              <a:buClr>
                <a:schemeClr val="folHlink"/>
              </a:buClr>
              <a:buSzPct val="60000"/>
            </a:pPr>
            <a:r>
              <a:rPr lang="en-US" sz="2000" b="1" dirty="0" smtClean="0">
                <a:latin typeface="Arial" charset="0"/>
              </a:rPr>
              <a:t> </a:t>
            </a:r>
            <a:endParaRPr lang="en-US" sz="2000" b="1" dirty="0">
              <a:latin typeface="Arial" charset="0"/>
            </a:endParaRPr>
          </a:p>
          <a:p>
            <a:pPr marL="342900" indent="-342900">
              <a:spcBef>
                <a:spcPct val="20000"/>
              </a:spcBef>
              <a:buClr>
                <a:schemeClr val="folHlink"/>
              </a:buClr>
              <a:buSzPct val="60000"/>
              <a:buFont typeface="Wingdings" pitchFamily="2" charset="2"/>
              <a:buChar char="n"/>
            </a:pPr>
            <a:r>
              <a:rPr lang="en-US" sz="2000" b="1" dirty="0">
                <a:latin typeface="Arial" charset="0"/>
              </a:rPr>
              <a:t>Selective 3-D imaging is provided by appropriate selection of gradient fields and phase encoding methods</a:t>
            </a:r>
            <a:r>
              <a:rPr lang="en-US" sz="2000" b="1" dirty="0" smtClean="0">
                <a:latin typeface="Arial" charset="0"/>
              </a:rPr>
              <a:t>.</a:t>
            </a:r>
          </a:p>
          <a:p>
            <a:pPr marL="342900" indent="-342900">
              <a:spcBef>
                <a:spcPct val="20000"/>
              </a:spcBef>
              <a:buClr>
                <a:schemeClr val="folHlink"/>
              </a:buClr>
              <a:buSzPct val="60000"/>
              <a:buFont typeface="Wingdings" pitchFamily="2" charset="2"/>
              <a:buChar char="n"/>
            </a:pPr>
            <a:endParaRPr lang="en-US" sz="2000" b="1" dirty="0">
              <a:latin typeface="Arial" charset="0"/>
            </a:endParaRPr>
          </a:p>
          <a:p>
            <a:pPr marL="342900" indent="-342900">
              <a:spcBef>
                <a:spcPct val="20000"/>
              </a:spcBef>
              <a:buClr>
                <a:schemeClr val="folHlink"/>
              </a:buClr>
              <a:buSzPct val="60000"/>
              <a:buFont typeface="Wingdings" pitchFamily="2" charset="2"/>
              <a:buChar char="n"/>
            </a:pPr>
            <a:r>
              <a:rPr lang="en-US" sz="2000" b="1" dirty="0">
                <a:latin typeface="Arial" charset="0"/>
              </a:rPr>
              <a:t>A variety of contrast images can be created by different combinations of weighting of T1, T2 and echo </a:t>
            </a:r>
            <a:r>
              <a:rPr lang="en-US" sz="2000" b="1" dirty="0" smtClean="0">
                <a:latin typeface="Arial" charset="0"/>
              </a:rPr>
              <a:t>images</a:t>
            </a:r>
          </a:p>
          <a:p>
            <a:pPr marL="342900" indent="-342900">
              <a:spcBef>
                <a:spcPct val="20000"/>
              </a:spcBef>
              <a:buClr>
                <a:schemeClr val="folHlink"/>
              </a:buClr>
              <a:buSzPct val="60000"/>
              <a:buFont typeface="Wingdings" pitchFamily="2" charset="2"/>
              <a:buChar char="n"/>
            </a:pPr>
            <a:endParaRPr lang="en-US" sz="2000" b="1" dirty="0">
              <a:latin typeface="Arial" charset="0"/>
            </a:endParaRPr>
          </a:p>
          <a:p>
            <a:pPr marL="342900" indent="-342900">
              <a:spcBef>
                <a:spcPct val="20000"/>
              </a:spcBef>
              <a:buClr>
                <a:schemeClr val="folHlink"/>
              </a:buClr>
              <a:buSzPct val="60000"/>
              <a:buFont typeface="Wingdings" pitchFamily="2" charset="2"/>
              <a:buChar char="n"/>
            </a:pPr>
            <a:r>
              <a:rPr lang="en-US" sz="2000" b="1" dirty="0">
                <a:latin typeface="Arial" charset="0"/>
              </a:rPr>
              <a:t>MR spectroscopy provides a great potential for meaningful tissue characterization</a:t>
            </a:r>
            <a:r>
              <a:rPr lang="en-US" sz="2000" b="1" dirty="0" smtClean="0">
                <a:latin typeface="Arial" charset="0"/>
              </a:rPr>
              <a:t>.</a:t>
            </a:r>
          </a:p>
          <a:p>
            <a:pPr marL="342900" indent="-342900">
              <a:spcBef>
                <a:spcPct val="20000"/>
              </a:spcBef>
              <a:buClr>
                <a:schemeClr val="folHlink"/>
              </a:buClr>
              <a:buSzPct val="60000"/>
              <a:buFont typeface="Wingdings" pitchFamily="2" charset="2"/>
              <a:buChar char="n"/>
            </a:pPr>
            <a:endParaRPr lang="en-US" sz="2000" b="1" dirty="0">
              <a:latin typeface="Arial" charset="0"/>
            </a:endParaRPr>
          </a:p>
          <a:p>
            <a:pPr marL="342900" indent="-342900">
              <a:spcBef>
                <a:spcPct val="20000"/>
              </a:spcBef>
              <a:buClr>
                <a:schemeClr val="folHlink"/>
              </a:buClr>
              <a:buSzPct val="60000"/>
              <a:buFont typeface="Wingdings" pitchFamily="2" charset="2"/>
              <a:buChar char="n"/>
            </a:pPr>
            <a:r>
              <a:rPr lang="en-US" sz="2000" b="1" dirty="0">
                <a:latin typeface="Arial" charset="0"/>
              </a:rPr>
              <a:t>Functional MRI holds great promise for the future.</a:t>
            </a:r>
          </a:p>
        </p:txBody>
      </p:sp>
      <p:sp>
        <p:nvSpPr>
          <p:cNvPr id="4" name="Slide Number Placeholder 3"/>
          <p:cNvSpPr>
            <a:spLocks noGrp="1"/>
          </p:cNvSpPr>
          <p:nvPr>
            <p:ph type="sldNum" sz="quarter" idx="12"/>
          </p:nvPr>
        </p:nvSpPr>
        <p:spPr/>
        <p:txBody>
          <a:bodyPr/>
          <a:lstStyle/>
          <a:p>
            <a:fld id="{DEA3D1D5-4FB0-4ACB-AEE5-692ADCD3E72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8625" name="Rectangle 2"/>
          <p:cNvSpPr>
            <a:spLocks noGrp="1" noChangeArrowheads="1"/>
          </p:cNvSpPr>
          <p:nvPr>
            <p:ph type="title"/>
          </p:nvPr>
        </p:nvSpPr>
        <p:spPr>
          <a:xfrm>
            <a:off x="457200" y="152400"/>
            <a:ext cx="8229600" cy="1143000"/>
          </a:xfrm>
        </p:spPr>
        <p:txBody>
          <a:bodyPr/>
          <a:lstStyle/>
          <a:p>
            <a:pPr eaLnBrk="1" hangingPunct="1"/>
            <a:r>
              <a:rPr lang="en-US" dirty="0" smtClean="0"/>
              <a:t>MR Angiography</a:t>
            </a:r>
          </a:p>
        </p:txBody>
      </p:sp>
      <p:pic>
        <p:nvPicPr>
          <p:cNvPr id="43011" name="MR Angiogram.mpeg">
            <a:hlinkClick r:id="" action="ppaction://media"/>
          </p:cNvPr>
          <p:cNvPicPr>
            <a:picLocks noRot="1" noChangeAspect="1" noChangeArrowheads="1"/>
          </p:cNvPicPr>
          <p:nvPr>
            <a:videoFile r:link="rId1"/>
          </p:nvPr>
        </p:nvPicPr>
        <p:blipFill>
          <a:blip r:embed="rId4" cstate="print"/>
          <a:srcRect/>
          <a:stretch>
            <a:fillRect/>
          </a:stretch>
        </p:blipFill>
        <p:spPr bwMode="auto">
          <a:xfrm>
            <a:off x="2133600" y="1828800"/>
            <a:ext cx="4876800" cy="47672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EA3D1D5-4FB0-4ACB-AEE5-692ADCD3E724}" type="slidenum">
              <a:rPr lang="en-US" smtClean="0"/>
              <a:pPr/>
              <a:t>18</a:t>
            </a:fld>
            <a:endParaRPr lang="en-US"/>
          </a:p>
        </p:txBody>
      </p:sp>
      <p:sp>
        <p:nvSpPr>
          <p:cNvPr id="5" name="TextBox 4"/>
          <p:cNvSpPr txBox="1"/>
          <p:nvPr/>
        </p:nvSpPr>
        <p:spPr>
          <a:xfrm>
            <a:off x="1143000" y="1066800"/>
            <a:ext cx="7577780" cy="646331"/>
          </a:xfrm>
          <a:prstGeom prst="rect">
            <a:avLst/>
          </a:prstGeom>
          <a:noFill/>
        </p:spPr>
        <p:txBody>
          <a:bodyPr wrap="none" rtlCol="0">
            <a:spAutoFit/>
          </a:bodyPr>
          <a:lstStyle/>
          <a:p>
            <a:r>
              <a:rPr lang="en-US" dirty="0" smtClean="0"/>
              <a:t>Used to visualize the inside, or </a:t>
            </a:r>
            <a:r>
              <a:rPr lang="en-US" dirty="0" smtClean="0">
                <a:hlinkClick r:id="rId5" tooltip="Lumen (anatomy)"/>
              </a:rPr>
              <a:t>lumen</a:t>
            </a:r>
            <a:r>
              <a:rPr lang="en-US" dirty="0" smtClean="0"/>
              <a:t>, of blood vessels and organs of the body, </a:t>
            </a:r>
          </a:p>
          <a:p>
            <a:r>
              <a:rPr lang="en-US" dirty="0" smtClean="0"/>
              <a:t>with particular interest in the </a:t>
            </a:r>
            <a:r>
              <a:rPr lang="en-US" dirty="0" smtClean="0">
                <a:hlinkClick r:id="rId6" tooltip="Artery"/>
              </a:rPr>
              <a:t>arteries</a:t>
            </a:r>
            <a:r>
              <a:rPr lang="en-US" dirty="0" smtClean="0"/>
              <a:t>, </a:t>
            </a:r>
            <a:r>
              <a:rPr lang="en-US" dirty="0" smtClean="0">
                <a:hlinkClick r:id="rId7" tooltip="Vein"/>
              </a:rPr>
              <a:t>veins</a:t>
            </a:r>
            <a:r>
              <a:rPr lang="en-US" dirty="0" smtClean="0"/>
              <a:t> and the </a:t>
            </a:r>
            <a:r>
              <a:rPr lang="en-US" dirty="0" smtClean="0">
                <a:hlinkClick r:id="rId8" tooltip="Heart chamber"/>
              </a:rPr>
              <a:t>heart chambers</a:t>
            </a:r>
            <a:r>
              <a:rPr lang="en-US" dirty="0" smtClean="0"/>
              <a:t>.</a:t>
            </a:r>
            <a:endParaRPr lang="en-US"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30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3011"/>
                                        </p:tgtEl>
                                      </p:cBhvr>
                                    </p:cmd>
                                  </p:childTnLst>
                                </p:cTn>
                              </p:par>
                            </p:childTnLst>
                          </p:cTn>
                        </p:par>
                      </p:childTnLst>
                    </p:cTn>
                  </p:par>
                </p:childTnLst>
              </p:cTn>
              <p:nextCondLst>
                <p:cond evt="onClick" delay="0">
                  <p:tgtEl>
                    <p:spTgt spid="43011"/>
                  </p:tgtEl>
                </p:cond>
              </p:nextCondLst>
            </p:seq>
            <p:video>
              <p:cMediaNode>
                <p:cTn id="7" fill="remove" display="0">
                  <p:stCondLst>
                    <p:cond delay="indefinite"/>
                  </p:stCondLst>
                  <p:endCondLst>
                    <p:cond evt="onNext" delay="0">
                      <p:tgtEl>
                        <p:sldTgt/>
                      </p:tgtEl>
                    </p:cond>
                    <p:cond evt="onPrev" delay="0">
                      <p:tgtEl>
                        <p:sldTgt/>
                      </p:tgtEl>
                    </p:cond>
                  </p:endCondLst>
                </p:cTn>
                <p:tgtEl>
                  <p:spTgt spid="430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2"/>
          <p:cNvSpPr>
            <a:spLocks noGrp="1" noChangeArrowheads="1"/>
          </p:cNvSpPr>
          <p:nvPr>
            <p:ph type="title"/>
          </p:nvPr>
        </p:nvSpPr>
        <p:spPr/>
        <p:txBody>
          <a:bodyPr/>
          <a:lstStyle/>
          <a:p>
            <a:pPr eaLnBrk="1" hangingPunct="1"/>
            <a:r>
              <a:rPr lang="en-US" smtClean="0"/>
              <a:t>SPECT</a:t>
            </a:r>
          </a:p>
        </p:txBody>
      </p:sp>
      <p:sp>
        <p:nvSpPr>
          <p:cNvPr id="543746" name="Rectangle 3"/>
          <p:cNvSpPr>
            <a:spLocks noChangeArrowheads="1"/>
          </p:cNvSpPr>
          <p:nvPr/>
        </p:nvSpPr>
        <p:spPr bwMode="auto">
          <a:xfrm>
            <a:off x="330200" y="2006600"/>
            <a:ext cx="8293100" cy="42926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000" b="1" dirty="0">
                <a:latin typeface="Arial" charset="0"/>
              </a:rPr>
              <a:t>Radioactive materials are administered into the body and are selectively taken up in a manner designed to indicate a specific metabolism or disease. </a:t>
            </a:r>
            <a:endParaRPr lang="en-US" sz="2000" b="1" dirty="0" smtClean="0">
              <a:latin typeface="Arial" charset="0"/>
            </a:endParaRPr>
          </a:p>
          <a:p>
            <a:pPr marL="342900" indent="-342900">
              <a:spcBef>
                <a:spcPct val="20000"/>
              </a:spcBef>
              <a:buClr>
                <a:schemeClr val="folHlink"/>
              </a:buClr>
              <a:buSzPct val="60000"/>
              <a:buFont typeface="Wingdings" pitchFamily="2" charset="2"/>
              <a:buChar char="n"/>
            </a:pPr>
            <a:endParaRPr lang="en-US" sz="2000" b="1" dirty="0" smtClean="0">
              <a:latin typeface="Arial" charset="0"/>
            </a:endParaRPr>
          </a:p>
          <a:p>
            <a:pPr marL="342900" indent="-342900">
              <a:spcBef>
                <a:spcPct val="20000"/>
              </a:spcBef>
              <a:buClr>
                <a:schemeClr val="folHlink"/>
              </a:buClr>
              <a:buSzPct val="60000"/>
              <a:buFont typeface="Wingdings" pitchFamily="2" charset="2"/>
              <a:buChar char="n"/>
            </a:pPr>
            <a:r>
              <a:rPr lang="en-US" sz="2000" b="1" dirty="0" smtClean="0">
                <a:latin typeface="Arial" charset="0"/>
              </a:rPr>
              <a:t>In </a:t>
            </a:r>
            <a:r>
              <a:rPr lang="en-US" sz="2000" b="1" dirty="0">
                <a:latin typeface="Arial" charset="0"/>
              </a:rPr>
              <a:t>SPECT imaging, gamma rays are emitted from these materials absorbed by the tissue or body, which then becomes a radioactive source.  External detectors are used to reconstruct images of the radioactive source.</a:t>
            </a:r>
          </a:p>
        </p:txBody>
      </p:sp>
      <p:sp>
        <p:nvSpPr>
          <p:cNvPr id="4" name="Slide Number Placeholder 3"/>
          <p:cNvSpPr>
            <a:spLocks noGrp="1"/>
          </p:cNvSpPr>
          <p:nvPr>
            <p:ph type="sldNum" sz="quarter" idx="12"/>
          </p:nvPr>
        </p:nvSpPr>
        <p:spPr/>
        <p:txBody>
          <a:bodyPr/>
          <a:lstStyle/>
          <a:p>
            <a:fld id="{DEA3D1D5-4FB0-4ACB-AEE5-692ADCD3E72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Texts</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2</a:t>
            </a:fld>
            <a:endParaRPr lang="en-US"/>
          </a:p>
        </p:txBody>
      </p:sp>
      <p:sp>
        <p:nvSpPr>
          <p:cNvPr id="4" name="TextBox 3"/>
          <p:cNvSpPr txBox="1"/>
          <p:nvPr/>
        </p:nvSpPr>
        <p:spPr>
          <a:xfrm>
            <a:off x="533400" y="1676400"/>
            <a:ext cx="8744060" cy="3785652"/>
          </a:xfrm>
          <a:prstGeom prst="rect">
            <a:avLst/>
          </a:prstGeom>
          <a:noFill/>
        </p:spPr>
        <p:txBody>
          <a:bodyPr wrap="none" rtlCol="0">
            <a:spAutoFit/>
          </a:bodyPr>
          <a:lstStyle/>
          <a:p>
            <a:pPr>
              <a:buFont typeface="Arial" pitchFamily="34" charset="0"/>
              <a:buChar char="•"/>
            </a:pPr>
            <a:r>
              <a:rPr lang="en-US" sz="2400" dirty="0" smtClean="0"/>
              <a:t>  Shapiro and Stockman, Computer Vision, Prentice-Hall, 2001. </a:t>
            </a:r>
          </a:p>
          <a:p>
            <a:r>
              <a:rPr lang="en-US" sz="2400" dirty="0" smtClean="0"/>
              <a:t>   Original chapters available at </a:t>
            </a:r>
          </a:p>
          <a:p>
            <a:r>
              <a:rPr lang="en-US" sz="2400" dirty="0" smtClean="0"/>
              <a:t>    </a:t>
            </a:r>
            <a:r>
              <a:rPr lang="en-US" dirty="0" smtClean="0">
                <a:hlinkClick r:id="rId2"/>
              </a:rPr>
              <a:t>http://www.cs.washington.edu/education/courses/cse576/99sp/book.html</a:t>
            </a:r>
            <a:endParaRPr lang="en-US" dirty="0" smtClean="0"/>
          </a:p>
          <a:p>
            <a:endParaRPr lang="en-US" sz="2400" dirty="0" smtClean="0"/>
          </a:p>
          <a:p>
            <a:pPr>
              <a:buFont typeface="Arial" pitchFamily="34" charset="0"/>
              <a:buChar char="•"/>
            </a:pPr>
            <a:r>
              <a:rPr lang="en-US" sz="2400" dirty="0" smtClean="0"/>
              <a:t> </a:t>
            </a:r>
            <a:r>
              <a:rPr lang="en-US" sz="2400" dirty="0" err="1" smtClean="0"/>
              <a:t>Dhawan</a:t>
            </a:r>
            <a:r>
              <a:rPr lang="en-US" sz="2400" dirty="0" smtClean="0"/>
              <a:t>, Medical Image Analysis, Second Edition, IEEE Press, 2009. </a:t>
            </a:r>
          </a:p>
          <a:p>
            <a:r>
              <a:rPr lang="en-US" sz="2400" dirty="0" smtClean="0"/>
              <a:t>   To access this book online through UW Libraries </a:t>
            </a:r>
          </a:p>
          <a:p>
            <a:r>
              <a:rPr lang="en-US" sz="2400" dirty="0" smtClean="0"/>
              <a:t>   (on a UW computer or logged in with your UW </a:t>
            </a:r>
            <a:r>
              <a:rPr lang="en-US" sz="2400" dirty="0" err="1" smtClean="0"/>
              <a:t>Netid</a:t>
            </a:r>
            <a:r>
              <a:rPr lang="en-US" sz="2400" dirty="0" smtClean="0"/>
              <a:t>) go to </a:t>
            </a:r>
          </a:p>
          <a:p>
            <a:r>
              <a:rPr lang="en-US" sz="2400" dirty="0" smtClean="0"/>
              <a:t>    </a:t>
            </a:r>
            <a:r>
              <a:rPr lang="en-US" sz="1400" dirty="0" smtClean="0">
                <a:hlinkClick r:id="rId3"/>
              </a:rPr>
              <a:t>http://uwashington.worldcat.org/title/medical-image-analysis/oclc/1970701471025&amp;referer=brief_results</a:t>
            </a:r>
            <a:endParaRPr lang="en-US" sz="1400" dirty="0" smtClean="0"/>
          </a:p>
          <a:p>
            <a:r>
              <a:rPr lang="en-US" sz="1400" dirty="0" smtClean="0"/>
              <a:t>    </a:t>
            </a:r>
            <a:r>
              <a:rPr lang="en-US" sz="2400" dirty="0" smtClean="0"/>
              <a:t>and click on the link that says Connect to this title online.</a:t>
            </a:r>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baseline="30000" smtClean="0"/>
              <a:t>99m</a:t>
            </a:r>
            <a:r>
              <a:rPr lang="en-US" smtClean="0"/>
              <a:t>T</a:t>
            </a:r>
            <a:r>
              <a:rPr lang="en-US" baseline="-25000" smtClean="0"/>
              <a:t>c</a:t>
            </a:r>
            <a:r>
              <a:rPr lang="en-US" smtClean="0"/>
              <a:t> (140 keV) SPECT Image</a:t>
            </a:r>
            <a:endParaRPr lang="en-US" baseline="30000" smtClean="0"/>
          </a:p>
        </p:txBody>
      </p:sp>
      <p:graphicFrame>
        <p:nvGraphicFramePr>
          <p:cNvPr id="32770" name="Object 3"/>
          <p:cNvGraphicFramePr>
            <a:graphicFrameLocks noChangeAspect="1"/>
          </p:cNvGraphicFramePr>
          <p:nvPr/>
        </p:nvGraphicFramePr>
        <p:xfrm>
          <a:off x="3048000" y="2590800"/>
          <a:ext cx="3162300" cy="3162300"/>
        </p:xfrm>
        <a:graphic>
          <a:graphicData uri="http://schemas.openxmlformats.org/presentationml/2006/ole">
            <p:oleObj spid="_x0000_s33794" name="Image" r:id="rId4" imgW="3161905" imgH="3161905" progId="">
              <p:embed/>
            </p:oleObj>
          </a:graphicData>
        </a:graphic>
      </p:graphicFrame>
      <p:sp>
        <p:nvSpPr>
          <p:cNvPr id="4" name="Slide Number Placeholder 3"/>
          <p:cNvSpPr>
            <a:spLocks noGrp="1"/>
          </p:cNvSpPr>
          <p:nvPr>
            <p:ph type="sldNum" sz="quarter" idx="12"/>
          </p:nvPr>
        </p:nvSpPr>
        <p:spPr/>
        <p:txBody>
          <a:bodyPr/>
          <a:lstStyle/>
          <a:p>
            <a:fld id="{DEA3D1D5-4FB0-4ACB-AEE5-692ADCD3E72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Rectangle 2"/>
          <p:cNvSpPr>
            <a:spLocks noGrp="1" noChangeArrowheads="1"/>
          </p:cNvSpPr>
          <p:nvPr>
            <p:ph type="title"/>
          </p:nvPr>
        </p:nvSpPr>
        <p:spPr/>
        <p:txBody>
          <a:bodyPr/>
          <a:lstStyle/>
          <a:p>
            <a:pPr eaLnBrk="1" hangingPunct="1"/>
            <a:r>
              <a:rPr lang="en-US" dirty="0" smtClean="0"/>
              <a:t>PET</a:t>
            </a:r>
          </a:p>
        </p:txBody>
      </p:sp>
      <p:sp>
        <p:nvSpPr>
          <p:cNvPr id="550914" name="Rectangle 5"/>
          <p:cNvSpPr>
            <a:spLocks noChangeArrowheads="1"/>
          </p:cNvSpPr>
          <p:nvPr/>
        </p:nvSpPr>
        <p:spPr bwMode="auto">
          <a:xfrm>
            <a:off x="330200" y="2006600"/>
            <a:ext cx="8293100" cy="42926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1800" b="1" dirty="0">
                <a:latin typeface="Arial" charset="0"/>
              </a:rPr>
              <a:t>In PET imaging, the radioactive pharmaceuticals which decay by emitting positrons are administered in the body.  When these radioactive materials are taken up by the body, positrons are emitted which, after losing some energy through kinetic motion, annihilates with the free electrons of the biomaterial within the body.  The annihilation results in the emission of two photons, which travel in almost opposite directions and escape from the body to be detected by external detectors.  This is called the </a:t>
            </a:r>
            <a:r>
              <a:rPr lang="en-US" sz="1800" b="1" dirty="0">
                <a:solidFill>
                  <a:srgbClr val="FF0000"/>
                </a:solidFill>
                <a:latin typeface="Arial" charset="0"/>
              </a:rPr>
              <a:t>coincidence detection</a:t>
            </a:r>
            <a:r>
              <a:rPr lang="en-US" sz="1800" b="1" dirty="0" smtClean="0">
                <a:latin typeface="Arial" charset="0"/>
              </a:rPr>
              <a:t>.</a:t>
            </a:r>
          </a:p>
          <a:p>
            <a:pPr marL="342900" indent="-342900">
              <a:spcBef>
                <a:spcPct val="20000"/>
              </a:spcBef>
              <a:buClr>
                <a:schemeClr val="folHlink"/>
              </a:buClr>
              <a:buSzPct val="60000"/>
              <a:buFont typeface="Wingdings" pitchFamily="2" charset="2"/>
              <a:buChar char="n"/>
            </a:pPr>
            <a:endParaRPr lang="en-US" sz="1800" b="1" dirty="0">
              <a:latin typeface="Arial" charset="0"/>
            </a:endParaRPr>
          </a:p>
          <a:p>
            <a:pPr marL="342900" indent="-342900">
              <a:spcBef>
                <a:spcPct val="20000"/>
              </a:spcBef>
              <a:buClr>
                <a:schemeClr val="folHlink"/>
              </a:buClr>
              <a:buSzPct val="60000"/>
              <a:buFont typeface="Wingdings" pitchFamily="2" charset="2"/>
              <a:buChar char="n"/>
            </a:pPr>
            <a:r>
              <a:rPr lang="en-US" sz="1800" b="1" dirty="0">
                <a:latin typeface="Arial" charset="0"/>
              </a:rPr>
              <a:t>In PET, </a:t>
            </a:r>
            <a:r>
              <a:rPr lang="en-US" sz="1800" b="1" dirty="0">
                <a:solidFill>
                  <a:srgbClr val="FF0000"/>
                </a:solidFill>
                <a:latin typeface="Arial" charset="0"/>
              </a:rPr>
              <a:t>images</a:t>
            </a:r>
            <a:r>
              <a:rPr lang="en-US" sz="1800" b="1" dirty="0">
                <a:latin typeface="Arial" charset="0"/>
              </a:rPr>
              <a:t> are reconstructed from the coincidence detection to </a:t>
            </a:r>
            <a:r>
              <a:rPr lang="en-US" sz="1800" b="1" dirty="0">
                <a:solidFill>
                  <a:srgbClr val="FF0000"/>
                </a:solidFill>
                <a:latin typeface="Arial" charset="0"/>
              </a:rPr>
              <a:t>represent the distribution of the emission of photons within the body</a:t>
            </a:r>
            <a:r>
              <a:rPr lang="en-US" sz="1800" b="1" dirty="0">
                <a:latin typeface="Arial" charset="0"/>
              </a:rPr>
              <a:t>.  Since the emission of photons is very close to the emission of positron, the reconstructed images are considered the representation of the radioactivity source or tracer.</a:t>
            </a:r>
          </a:p>
        </p:txBody>
      </p:sp>
      <p:sp>
        <p:nvSpPr>
          <p:cNvPr id="4" name="Slide Number Placeholder 3"/>
          <p:cNvSpPr>
            <a:spLocks noGrp="1"/>
          </p:cNvSpPr>
          <p:nvPr>
            <p:ph type="sldNum" sz="quarter" idx="12"/>
          </p:nvPr>
        </p:nvSpPr>
        <p:spPr/>
        <p:txBody>
          <a:bodyPr/>
          <a:lstStyle/>
          <a:p>
            <a:fld id="{DEA3D1D5-4FB0-4ACB-AEE5-692ADCD3E72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2"/>
          <p:cNvSpPr>
            <a:spLocks noGrp="1" noChangeArrowheads="1"/>
          </p:cNvSpPr>
          <p:nvPr>
            <p:ph type="title"/>
          </p:nvPr>
        </p:nvSpPr>
        <p:spPr/>
        <p:txBody>
          <a:bodyPr/>
          <a:lstStyle/>
          <a:p>
            <a:pPr eaLnBrk="1" hangingPunct="1"/>
            <a:r>
              <a:rPr lang="en-US" smtClean="0"/>
              <a:t>FDG PET Imaging</a:t>
            </a:r>
          </a:p>
        </p:txBody>
      </p:sp>
      <p:pic>
        <p:nvPicPr>
          <p:cNvPr id="557058" name="Picture 3" descr="brain_epilepsy_FDG%09%09%2B"/>
          <p:cNvPicPr>
            <a:picLocks noChangeAspect="1" noChangeArrowheads="1"/>
          </p:cNvPicPr>
          <p:nvPr/>
        </p:nvPicPr>
        <p:blipFill>
          <a:blip r:embed="rId3" cstate="print"/>
          <a:srcRect/>
          <a:stretch>
            <a:fillRect/>
          </a:stretch>
        </p:blipFill>
        <p:spPr bwMode="auto">
          <a:xfrm>
            <a:off x="914400" y="2362200"/>
            <a:ext cx="7315200" cy="3657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EA3D1D5-4FB0-4ACB-AEE5-692ADCD3E72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mtClean="0"/>
              <a:t>Ultrasound Imaging</a:t>
            </a:r>
          </a:p>
        </p:txBody>
      </p:sp>
      <p:graphicFrame>
        <p:nvGraphicFramePr>
          <p:cNvPr id="33794" name="Object 3"/>
          <p:cNvGraphicFramePr>
            <a:graphicFrameLocks/>
          </p:cNvGraphicFramePr>
          <p:nvPr/>
        </p:nvGraphicFramePr>
        <p:xfrm>
          <a:off x="2182813" y="3821113"/>
          <a:ext cx="4624387" cy="2449512"/>
        </p:xfrm>
        <a:graphic>
          <a:graphicData uri="http://schemas.openxmlformats.org/presentationml/2006/ole">
            <p:oleObj spid="_x0000_s34818" name="MS Org Chart" r:id="rId4" imgW="4539960" imgH="2063520" progId="OrgPlusWOPX.4">
              <p:embed followColorScheme="full"/>
            </p:oleObj>
          </a:graphicData>
        </a:graphic>
      </p:graphicFrame>
      <p:sp>
        <p:nvSpPr>
          <p:cNvPr id="33796" name="Rectangle 4"/>
          <p:cNvSpPr>
            <a:spLocks noChangeArrowheads="1"/>
          </p:cNvSpPr>
          <p:nvPr/>
        </p:nvSpPr>
        <p:spPr bwMode="auto">
          <a:xfrm>
            <a:off x="609600" y="2057400"/>
            <a:ext cx="7826375" cy="1739900"/>
          </a:xfrm>
          <a:prstGeom prst="rect">
            <a:avLst/>
          </a:prstGeom>
          <a:noFill/>
          <a:ln w="9525">
            <a:noFill/>
            <a:miter lim="800000"/>
            <a:headEnd/>
            <a:tailEnd/>
          </a:ln>
        </p:spPr>
        <p:txBody>
          <a:bodyPr lIns="92075" tIns="46038" rIns="92075" bIns="46038">
            <a:spAutoFit/>
          </a:bodyPr>
          <a:lstStyle/>
          <a:p>
            <a:pPr eaLnBrk="0" hangingPunct="0"/>
            <a:r>
              <a:rPr lang="en-US" sz="1800" b="1" dirty="0">
                <a:latin typeface="Book Antiqua" pitchFamily="18" charset="0"/>
              </a:rPr>
              <a:t>Basic Principle:  Backscattered echo and Doppler shift principles are more commonly used with the interaction of sound waves with human tissue.  Sometimes the scattering information is complemented with transmission or attenuation related information such as velocity in the tissue.</a:t>
            </a:r>
          </a:p>
          <a:p>
            <a:pPr eaLnBrk="0" hangingPunct="0"/>
            <a:endParaRPr lang="en-US" sz="1800" b="1" dirty="0">
              <a:solidFill>
                <a:schemeClr val="tx2"/>
              </a:solidFill>
              <a:latin typeface="Book Antiqua" pitchFamily="18" charset="0"/>
            </a:endParaRPr>
          </a:p>
        </p:txBody>
      </p:sp>
      <p:sp>
        <p:nvSpPr>
          <p:cNvPr id="5" name="Slide Number Placeholder 4"/>
          <p:cNvSpPr>
            <a:spLocks noGrp="1"/>
          </p:cNvSpPr>
          <p:nvPr>
            <p:ph type="sldNum" sz="quarter" idx="12"/>
          </p:nvPr>
        </p:nvSpPr>
        <p:spPr/>
        <p:txBody>
          <a:bodyPr/>
          <a:lstStyle/>
          <a:p>
            <a:fld id="{DEA3D1D5-4FB0-4ACB-AEE5-692ADCD3E72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Grp="1" noChangeArrowheads="1"/>
          </p:cNvSpPr>
          <p:nvPr>
            <p:ph type="title"/>
          </p:nvPr>
        </p:nvSpPr>
        <p:spPr/>
        <p:txBody>
          <a:bodyPr/>
          <a:lstStyle/>
          <a:p>
            <a:pPr eaLnBrk="1" hangingPunct="1"/>
            <a:r>
              <a:rPr lang="en-US" dirty="0" smtClean="0"/>
              <a:t>Ultrasound Imaging</a:t>
            </a:r>
          </a:p>
        </p:txBody>
      </p:sp>
      <p:sp>
        <p:nvSpPr>
          <p:cNvPr id="564226" name="Rectangle 3"/>
          <p:cNvSpPr>
            <a:spLocks noChangeArrowheads="1"/>
          </p:cNvSpPr>
          <p:nvPr/>
        </p:nvSpPr>
        <p:spPr bwMode="auto">
          <a:xfrm>
            <a:off x="431800" y="2400300"/>
            <a:ext cx="8293100" cy="36068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000" b="1" dirty="0">
                <a:latin typeface="Arial" charset="0"/>
              </a:rPr>
              <a:t>For thicker parts of the body such as abdominal imaging, frequencies of about 1.0 to 3.0 MHz are used to provide reasonable attenuation.</a:t>
            </a:r>
          </a:p>
          <a:p>
            <a:pPr marL="342900" indent="-342900">
              <a:spcBef>
                <a:spcPct val="20000"/>
              </a:spcBef>
              <a:buClr>
                <a:schemeClr val="folHlink"/>
              </a:buClr>
              <a:buSzPct val="60000"/>
              <a:buFont typeface="Wingdings" pitchFamily="2" charset="2"/>
              <a:buChar char="n"/>
            </a:pPr>
            <a:r>
              <a:rPr lang="en-US" sz="2000" b="1" dirty="0">
                <a:latin typeface="Arial" charset="0"/>
              </a:rPr>
              <a:t>Unlike X-rays, in ultrasound imaging, the images are produced through the reflection or echo using the known velocity of propagation to calculate the depth.</a:t>
            </a:r>
          </a:p>
          <a:p>
            <a:pPr marL="342900" indent="-342900">
              <a:spcBef>
                <a:spcPct val="20000"/>
              </a:spcBef>
              <a:buClr>
                <a:schemeClr val="folHlink"/>
              </a:buClr>
              <a:buSzPct val="60000"/>
              <a:buFont typeface="Wingdings" pitchFamily="2" charset="2"/>
              <a:buChar char="n"/>
            </a:pPr>
            <a:r>
              <a:rPr lang="en-US" sz="2000" b="1" dirty="0">
                <a:latin typeface="Arial" charset="0"/>
              </a:rPr>
              <a:t>In ultrasound imaging, air causes excessive attenuation and therefore cannot be used to study some anatomical structures, such as lungs.</a:t>
            </a:r>
          </a:p>
          <a:p>
            <a:pPr marL="342900" indent="-342900">
              <a:spcBef>
                <a:spcPct val="20000"/>
              </a:spcBef>
              <a:buClr>
                <a:schemeClr val="folHlink"/>
              </a:buClr>
              <a:buSzPct val="60000"/>
              <a:buFont typeface="Wingdings" pitchFamily="2" charset="2"/>
              <a:buChar char="n"/>
            </a:pPr>
            <a:r>
              <a:rPr lang="en-US" sz="2000" b="1" dirty="0">
                <a:latin typeface="Arial" charset="0"/>
              </a:rPr>
              <a:t>Ultrasound imaging operates close to the diffraction limit because of its larger wavelength compared to X-rays.</a:t>
            </a:r>
          </a:p>
        </p:txBody>
      </p:sp>
      <p:sp>
        <p:nvSpPr>
          <p:cNvPr id="4" name="Slide Number Placeholder 3"/>
          <p:cNvSpPr>
            <a:spLocks noGrp="1"/>
          </p:cNvSpPr>
          <p:nvPr>
            <p:ph type="sldNum" sz="quarter" idx="12"/>
          </p:nvPr>
        </p:nvSpPr>
        <p:spPr/>
        <p:txBody>
          <a:bodyPr/>
          <a:lstStyle/>
          <a:p>
            <a:fld id="{DEA3D1D5-4FB0-4ACB-AEE5-692ADCD3E724}"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ChangeArrowheads="1"/>
          </p:cNvSpPr>
          <p:nvPr>
            <p:ph type="title"/>
          </p:nvPr>
        </p:nvSpPr>
        <p:spPr/>
        <p:txBody>
          <a:bodyPr/>
          <a:lstStyle/>
          <a:p>
            <a:pPr eaLnBrk="1" hangingPunct="1"/>
            <a:r>
              <a:rPr lang="en-US" smtClean="0"/>
              <a:t>Ultrasound Imaging</a:t>
            </a:r>
          </a:p>
        </p:txBody>
      </p:sp>
      <p:grpSp>
        <p:nvGrpSpPr>
          <p:cNvPr id="2" name="Group 3"/>
          <p:cNvGrpSpPr>
            <a:grpSpLocks/>
          </p:cNvGrpSpPr>
          <p:nvPr/>
        </p:nvGrpSpPr>
        <p:grpSpPr bwMode="auto">
          <a:xfrm>
            <a:off x="990600" y="2590800"/>
            <a:ext cx="7239000" cy="3048000"/>
            <a:chOff x="390" y="4545"/>
            <a:chExt cx="11400" cy="4800"/>
          </a:xfrm>
        </p:grpSpPr>
        <p:sp>
          <p:nvSpPr>
            <p:cNvPr id="566275" name="Rectangle 4"/>
            <p:cNvSpPr>
              <a:spLocks noChangeArrowheads="1"/>
            </p:cNvSpPr>
            <p:nvPr/>
          </p:nvSpPr>
          <p:spPr bwMode="auto">
            <a:xfrm>
              <a:off x="2175" y="6015"/>
              <a:ext cx="570" cy="1335"/>
            </a:xfrm>
            <a:prstGeom prst="rect">
              <a:avLst/>
            </a:prstGeom>
            <a:solidFill>
              <a:srgbClr val="FFFFFF"/>
            </a:solidFill>
            <a:ln w="9525">
              <a:solidFill>
                <a:srgbClr val="000000"/>
              </a:solidFill>
              <a:miter lim="800000"/>
              <a:headEnd/>
              <a:tailEnd/>
            </a:ln>
          </p:spPr>
          <p:txBody>
            <a:bodyPr/>
            <a:lstStyle/>
            <a:p>
              <a:endParaRPr lang="en-US"/>
            </a:p>
          </p:txBody>
        </p:sp>
        <p:sp>
          <p:nvSpPr>
            <p:cNvPr id="566276" name="Rectangle 5"/>
            <p:cNvSpPr>
              <a:spLocks noChangeArrowheads="1"/>
            </p:cNvSpPr>
            <p:nvPr/>
          </p:nvSpPr>
          <p:spPr bwMode="auto">
            <a:xfrm>
              <a:off x="2175" y="6750"/>
              <a:ext cx="570" cy="300"/>
            </a:xfrm>
            <a:prstGeom prst="rect">
              <a:avLst/>
            </a:prstGeom>
            <a:solidFill>
              <a:srgbClr val="333333"/>
            </a:solidFill>
            <a:ln w="9525">
              <a:solidFill>
                <a:srgbClr val="000000"/>
              </a:solidFill>
              <a:miter lim="800000"/>
              <a:headEnd/>
              <a:tailEnd/>
            </a:ln>
          </p:spPr>
          <p:txBody>
            <a:bodyPr/>
            <a:lstStyle/>
            <a:p>
              <a:endParaRPr lang="en-US"/>
            </a:p>
          </p:txBody>
        </p:sp>
        <p:sp>
          <p:nvSpPr>
            <p:cNvPr id="566277" name="Rectangle 6"/>
            <p:cNvSpPr>
              <a:spLocks noChangeArrowheads="1"/>
            </p:cNvSpPr>
            <p:nvPr/>
          </p:nvSpPr>
          <p:spPr bwMode="auto">
            <a:xfrm>
              <a:off x="2175" y="7050"/>
              <a:ext cx="570" cy="300"/>
            </a:xfrm>
            <a:prstGeom prst="rect">
              <a:avLst/>
            </a:prstGeom>
            <a:solidFill>
              <a:srgbClr val="808080"/>
            </a:solidFill>
            <a:ln w="9525">
              <a:solidFill>
                <a:srgbClr val="000000"/>
              </a:solidFill>
              <a:miter lim="800000"/>
              <a:headEnd/>
              <a:tailEnd/>
            </a:ln>
          </p:spPr>
          <p:txBody>
            <a:bodyPr/>
            <a:lstStyle/>
            <a:p>
              <a:endParaRPr lang="en-US"/>
            </a:p>
          </p:txBody>
        </p:sp>
        <p:sp>
          <p:nvSpPr>
            <p:cNvPr id="566278" name="Rectangle 7"/>
            <p:cNvSpPr>
              <a:spLocks noChangeArrowheads="1"/>
            </p:cNvSpPr>
            <p:nvPr/>
          </p:nvSpPr>
          <p:spPr bwMode="auto">
            <a:xfrm>
              <a:off x="2175" y="6450"/>
              <a:ext cx="570" cy="300"/>
            </a:xfrm>
            <a:prstGeom prst="rect">
              <a:avLst/>
            </a:prstGeom>
            <a:solidFill>
              <a:srgbClr val="C0C0C0"/>
            </a:solidFill>
            <a:ln w="9525">
              <a:solidFill>
                <a:srgbClr val="000000"/>
              </a:solidFill>
              <a:miter lim="800000"/>
              <a:headEnd/>
              <a:tailEnd/>
            </a:ln>
          </p:spPr>
          <p:txBody>
            <a:bodyPr/>
            <a:lstStyle/>
            <a:p>
              <a:endParaRPr lang="en-US"/>
            </a:p>
          </p:txBody>
        </p:sp>
        <p:sp>
          <p:nvSpPr>
            <p:cNvPr id="566279" name="Text Box 8"/>
            <p:cNvSpPr txBox="1">
              <a:spLocks noChangeArrowheads="1"/>
            </p:cNvSpPr>
            <p:nvPr/>
          </p:nvSpPr>
          <p:spPr bwMode="auto">
            <a:xfrm>
              <a:off x="405" y="7050"/>
              <a:ext cx="2070" cy="735"/>
            </a:xfrm>
            <a:prstGeom prst="rect">
              <a:avLst/>
            </a:prstGeom>
            <a:noFill/>
            <a:ln w="9525">
              <a:noFill/>
              <a:miter lim="800000"/>
              <a:headEnd/>
              <a:tailEnd/>
            </a:ln>
          </p:spPr>
          <p:txBody>
            <a:bodyPr/>
            <a:lstStyle/>
            <a:p>
              <a:pPr eaLnBrk="0" hangingPunct="0"/>
              <a:r>
                <a:rPr lang="en-US" sz="900">
                  <a:latin typeface="Times New Roman" pitchFamily="18" charset="0"/>
                </a:rPr>
                <a:t>Piezoelectric crystal</a:t>
              </a:r>
            </a:p>
          </p:txBody>
        </p:sp>
        <p:sp>
          <p:nvSpPr>
            <p:cNvPr id="566280" name="Text Box 9"/>
            <p:cNvSpPr txBox="1">
              <a:spLocks noChangeArrowheads="1"/>
            </p:cNvSpPr>
            <p:nvPr/>
          </p:nvSpPr>
          <p:spPr bwMode="auto">
            <a:xfrm>
              <a:off x="405" y="6300"/>
              <a:ext cx="1785" cy="735"/>
            </a:xfrm>
            <a:prstGeom prst="rect">
              <a:avLst/>
            </a:prstGeom>
            <a:noFill/>
            <a:ln w="9525">
              <a:noFill/>
              <a:miter lim="800000"/>
              <a:headEnd/>
              <a:tailEnd/>
            </a:ln>
          </p:spPr>
          <p:txBody>
            <a:bodyPr/>
            <a:lstStyle/>
            <a:p>
              <a:pPr eaLnBrk="0" hangingPunct="0"/>
              <a:r>
                <a:rPr lang="en-US" sz="900">
                  <a:latin typeface="Times New Roman" pitchFamily="18" charset="0"/>
                </a:rPr>
                <a:t>Acoustic absorbers</a:t>
              </a:r>
            </a:p>
          </p:txBody>
        </p:sp>
        <p:sp>
          <p:nvSpPr>
            <p:cNvPr id="566281" name="Text Box 10"/>
            <p:cNvSpPr txBox="1">
              <a:spLocks noChangeArrowheads="1"/>
            </p:cNvSpPr>
            <p:nvPr/>
          </p:nvSpPr>
          <p:spPr bwMode="auto">
            <a:xfrm>
              <a:off x="390" y="6690"/>
              <a:ext cx="1785" cy="735"/>
            </a:xfrm>
            <a:prstGeom prst="rect">
              <a:avLst/>
            </a:prstGeom>
            <a:noFill/>
            <a:ln w="9525">
              <a:noFill/>
              <a:miter lim="800000"/>
              <a:headEnd/>
              <a:tailEnd/>
            </a:ln>
          </p:spPr>
          <p:txBody>
            <a:bodyPr/>
            <a:lstStyle/>
            <a:p>
              <a:pPr eaLnBrk="0" hangingPunct="0"/>
              <a:r>
                <a:rPr lang="en-US" sz="900">
                  <a:latin typeface="Times New Roman" pitchFamily="18" charset="0"/>
                </a:rPr>
                <a:t>Blockers</a:t>
              </a:r>
            </a:p>
          </p:txBody>
        </p:sp>
        <p:sp>
          <p:nvSpPr>
            <p:cNvPr id="566282" name="AutoShape 11"/>
            <p:cNvSpPr>
              <a:spLocks noChangeArrowheads="1"/>
            </p:cNvSpPr>
            <p:nvPr/>
          </p:nvSpPr>
          <p:spPr bwMode="auto">
            <a:xfrm>
              <a:off x="1740" y="7935"/>
              <a:ext cx="1545" cy="675"/>
            </a:xfrm>
            <a:prstGeom prst="sun">
              <a:avLst>
                <a:gd name="adj" fmla="val 25000"/>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a:flatTx/>
            </a:bodyPr>
            <a:lstStyle/>
            <a:p>
              <a:endParaRPr lang="en-US"/>
            </a:p>
          </p:txBody>
        </p:sp>
        <p:sp>
          <p:nvSpPr>
            <p:cNvPr id="566283" name="Text Box 12"/>
            <p:cNvSpPr txBox="1">
              <a:spLocks noChangeArrowheads="1"/>
            </p:cNvSpPr>
            <p:nvPr/>
          </p:nvSpPr>
          <p:spPr bwMode="auto">
            <a:xfrm>
              <a:off x="570" y="8100"/>
              <a:ext cx="1785" cy="735"/>
            </a:xfrm>
            <a:prstGeom prst="rect">
              <a:avLst/>
            </a:prstGeom>
            <a:noFill/>
            <a:ln w="9525">
              <a:noFill/>
              <a:miter lim="800000"/>
              <a:headEnd/>
              <a:tailEnd/>
            </a:ln>
          </p:spPr>
          <p:txBody>
            <a:bodyPr/>
            <a:lstStyle/>
            <a:p>
              <a:pPr eaLnBrk="0" hangingPunct="0"/>
              <a:r>
                <a:rPr lang="en-US" sz="900">
                  <a:latin typeface="Times New Roman" pitchFamily="18" charset="0"/>
                </a:rPr>
                <a:t>Imaging</a:t>
              </a:r>
            </a:p>
            <a:p>
              <a:pPr eaLnBrk="0" hangingPunct="0"/>
              <a:r>
                <a:rPr lang="en-US" sz="900">
                  <a:latin typeface="Times New Roman" pitchFamily="18" charset="0"/>
                </a:rPr>
                <a:t>Object</a:t>
              </a:r>
            </a:p>
          </p:txBody>
        </p:sp>
        <p:sp>
          <p:nvSpPr>
            <p:cNvPr id="566284" name="Rectangle 13"/>
            <p:cNvSpPr>
              <a:spLocks noChangeArrowheads="1"/>
            </p:cNvSpPr>
            <p:nvPr/>
          </p:nvSpPr>
          <p:spPr bwMode="auto">
            <a:xfrm>
              <a:off x="4455" y="6015"/>
              <a:ext cx="1755" cy="900"/>
            </a:xfrm>
            <a:prstGeom prst="rect">
              <a:avLst/>
            </a:prstGeom>
            <a:solidFill>
              <a:srgbClr val="FFFFFF"/>
            </a:solidFill>
            <a:ln w="9525">
              <a:solidFill>
                <a:srgbClr val="000000"/>
              </a:solidFill>
              <a:miter lim="800000"/>
              <a:headEnd/>
              <a:tailEnd/>
            </a:ln>
          </p:spPr>
          <p:txBody>
            <a:bodyPr/>
            <a:lstStyle/>
            <a:p>
              <a:pPr algn="ctr" eaLnBrk="0" hangingPunct="0"/>
              <a:r>
                <a:rPr lang="en-US" sz="1200">
                  <a:latin typeface="Times New Roman" pitchFamily="18" charset="0"/>
                </a:rPr>
                <a:t>Transmitter/</a:t>
              </a:r>
            </a:p>
            <a:p>
              <a:pPr algn="ctr" eaLnBrk="0" hangingPunct="0"/>
              <a:r>
                <a:rPr lang="en-US" sz="1200">
                  <a:latin typeface="Times New Roman" pitchFamily="18" charset="0"/>
                </a:rPr>
                <a:t>Receiver </a:t>
              </a:r>
            </a:p>
            <a:p>
              <a:pPr algn="ctr" eaLnBrk="0" hangingPunct="0"/>
              <a:r>
                <a:rPr lang="en-US" sz="1200">
                  <a:latin typeface="Times New Roman" pitchFamily="18" charset="0"/>
                </a:rPr>
                <a:t>Circuit</a:t>
              </a:r>
            </a:p>
          </p:txBody>
        </p:sp>
        <p:sp>
          <p:nvSpPr>
            <p:cNvPr id="566285" name="Rectangle 14"/>
            <p:cNvSpPr>
              <a:spLocks noChangeArrowheads="1"/>
            </p:cNvSpPr>
            <p:nvPr/>
          </p:nvSpPr>
          <p:spPr bwMode="auto">
            <a:xfrm>
              <a:off x="7275" y="6075"/>
              <a:ext cx="1755" cy="735"/>
            </a:xfrm>
            <a:prstGeom prst="rect">
              <a:avLst/>
            </a:prstGeom>
            <a:solidFill>
              <a:srgbClr val="FFFFFF"/>
            </a:solidFill>
            <a:ln w="9525">
              <a:solidFill>
                <a:srgbClr val="000000"/>
              </a:solidFill>
              <a:miter lim="800000"/>
              <a:headEnd/>
              <a:tailEnd/>
            </a:ln>
          </p:spPr>
          <p:txBody>
            <a:bodyPr/>
            <a:lstStyle/>
            <a:p>
              <a:pPr algn="ctr" eaLnBrk="0" hangingPunct="0"/>
              <a:r>
                <a:rPr lang="en-US" sz="1200">
                  <a:latin typeface="Times New Roman" pitchFamily="18" charset="0"/>
                </a:rPr>
                <a:t>Control</a:t>
              </a:r>
            </a:p>
            <a:p>
              <a:pPr algn="ctr" eaLnBrk="0" hangingPunct="0"/>
              <a:r>
                <a:rPr lang="en-US" sz="1200">
                  <a:latin typeface="Times New Roman" pitchFamily="18" charset="0"/>
                </a:rPr>
                <a:t>Circuit</a:t>
              </a:r>
            </a:p>
          </p:txBody>
        </p:sp>
        <p:sp>
          <p:nvSpPr>
            <p:cNvPr id="566286" name="Rectangle 15"/>
            <p:cNvSpPr>
              <a:spLocks noChangeArrowheads="1"/>
            </p:cNvSpPr>
            <p:nvPr/>
          </p:nvSpPr>
          <p:spPr bwMode="auto">
            <a:xfrm>
              <a:off x="4425" y="4545"/>
              <a:ext cx="1755" cy="900"/>
            </a:xfrm>
            <a:prstGeom prst="rect">
              <a:avLst/>
            </a:prstGeom>
            <a:solidFill>
              <a:srgbClr val="FFFFFF"/>
            </a:solidFill>
            <a:ln w="9525">
              <a:solidFill>
                <a:srgbClr val="000000"/>
              </a:solidFill>
              <a:miter lim="800000"/>
              <a:headEnd/>
              <a:tailEnd/>
            </a:ln>
          </p:spPr>
          <p:txBody>
            <a:bodyPr/>
            <a:lstStyle/>
            <a:p>
              <a:pPr algn="ctr" eaLnBrk="0" hangingPunct="0"/>
              <a:r>
                <a:rPr lang="en-US" sz="1200">
                  <a:latin typeface="Times New Roman" pitchFamily="18" charset="0"/>
                </a:rPr>
                <a:t>Pulse</a:t>
              </a:r>
            </a:p>
            <a:p>
              <a:pPr algn="ctr" eaLnBrk="0" hangingPunct="0"/>
              <a:r>
                <a:rPr lang="en-US" sz="1200">
                  <a:latin typeface="Times New Roman" pitchFamily="18" charset="0"/>
                </a:rPr>
                <a:t>Generation and Timing</a:t>
              </a:r>
            </a:p>
          </p:txBody>
        </p:sp>
        <p:sp>
          <p:nvSpPr>
            <p:cNvPr id="566287" name="Rectangle 16"/>
            <p:cNvSpPr>
              <a:spLocks noChangeArrowheads="1"/>
            </p:cNvSpPr>
            <p:nvPr/>
          </p:nvSpPr>
          <p:spPr bwMode="auto">
            <a:xfrm>
              <a:off x="4545" y="7740"/>
              <a:ext cx="1755" cy="1605"/>
            </a:xfrm>
            <a:prstGeom prst="rect">
              <a:avLst/>
            </a:prstGeom>
            <a:solidFill>
              <a:srgbClr val="FFFFFF"/>
            </a:solidFill>
            <a:ln w="9525">
              <a:solidFill>
                <a:srgbClr val="000000"/>
              </a:solidFill>
              <a:miter lim="800000"/>
              <a:headEnd/>
              <a:tailEnd/>
            </a:ln>
          </p:spPr>
          <p:txBody>
            <a:bodyPr/>
            <a:lstStyle/>
            <a:p>
              <a:pPr algn="ctr" eaLnBrk="0" hangingPunct="0"/>
              <a:r>
                <a:rPr lang="en-US" sz="1200" dirty="0">
                  <a:latin typeface="Times New Roman" pitchFamily="18" charset="0"/>
                </a:rPr>
                <a:t>Data-Acquisition </a:t>
              </a:r>
            </a:p>
            <a:p>
              <a:pPr algn="ctr" eaLnBrk="0" hangingPunct="0"/>
              <a:r>
                <a:rPr lang="en-US" sz="1200" dirty="0">
                  <a:latin typeface="Times New Roman" pitchFamily="18" charset="0"/>
                </a:rPr>
                <a:t>Analog to Digital Converter</a:t>
              </a:r>
            </a:p>
          </p:txBody>
        </p:sp>
        <p:sp>
          <p:nvSpPr>
            <p:cNvPr id="566288" name="Line 17"/>
            <p:cNvSpPr>
              <a:spLocks noChangeShapeType="1"/>
            </p:cNvSpPr>
            <p:nvPr/>
          </p:nvSpPr>
          <p:spPr bwMode="auto">
            <a:xfrm flipV="1">
              <a:off x="2445" y="5355"/>
              <a:ext cx="0" cy="660"/>
            </a:xfrm>
            <a:prstGeom prst="line">
              <a:avLst/>
            </a:prstGeom>
            <a:noFill/>
            <a:ln w="9525">
              <a:solidFill>
                <a:srgbClr val="000000"/>
              </a:solidFill>
              <a:round/>
              <a:headEnd type="triangle" w="med" len="med"/>
              <a:tailEnd/>
            </a:ln>
          </p:spPr>
          <p:txBody>
            <a:bodyPr/>
            <a:lstStyle/>
            <a:p>
              <a:endParaRPr lang="en-US"/>
            </a:p>
          </p:txBody>
        </p:sp>
        <p:sp>
          <p:nvSpPr>
            <p:cNvPr id="566289" name="Line 18"/>
            <p:cNvSpPr>
              <a:spLocks noChangeShapeType="1"/>
            </p:cNvSpPr>
            <p:nvPr/>
          </p:nvSpPr>
          <p:spPr bwMode="auto">
            <a:xfrm>
              <a:off x="2445" y="5355"/>
              <a:ext cx="1485" cy="0"/>
            </a:xfrm>
            <a:prstGeom prst="line">
              <a:avLst/>
            </a:prstGeom>
            <a:noFill/>
            <a:ln w="9525">
              <a:solidFill>
                <a:srgbClr val="000000"/>
              </a:solidFill>
              <a:round/>
              <a:headEnd/>
              <a:tailEnd/>
            </a:ln>
          </p:spPr>
          <p:txBody>
            <a:bodyPr/>
            <a:lstStyle/>
            <a:p>
              <a:endParaRPr lang="en-US"/>
            </a:p>
          </p:txBody>
        </p:sp>
        <p:sp>
          <p:nvSpPr>
            <p:cNvPr id="566290" name="Line 19"/>
            <p:cNvSpPr>
              <a:spLocks noChangeShapeType="1"/>
            </p:cNvSpPr>
            <p:nvPr/>
          </p:nvSpPr>
          <p:spPr bwMode="auto">
            <a:xfrm>
              <a:off x="3915" y="5325"/>
              <a:ext cx="0" cy="1065"/>
            </a:xfrm>
            <a:prstGeom prst="line">
              <a:avLst/>
            </a:prstGeom>
            <a:noFill/>
            <a:ln w="9525">
              <a:solidFill>
                <a:srgbClr val="000000"/>
              </a:solidFill>
              <a:round/>
              <a:headEnd/>
              <a:tailEnd/>
            </a:ln>
          </p:spPr>
          <p:txBody>
            <a:bodyPr/>
            <a:lstStyle/>
            <a:p>
              <a:endParaRPr lang="en-US"/>
            </a:p>
          </p:txBody>
        </p:sp>
        <p:sp>
          <p:nvSpPr>
            <p:cNvPr id="566291" name="Line 20"/>
            <p:cNvSpPr>
              <a:spLocks noChangeShapeType="1"/>
            </p:cNvSpPr>
            <p:nvPr/>
          </p:nvSpPr>
          <p:spPr bwMode="auto">
            <a:xfrm flipV="1">
              <a:off x="3915" y="6375"/>
              <a:ext cx="555" cy="0"/>
            </a:xfrm>
            <a:prstGeom prst="line">
              <a:avLst/>
            </a:prstGeom>
            <a:noFill/>
            <a:ln w="9525">
              <a:solidFill>
                <a:srgbClr val="000000"/>
              </a:solidFill>
              <a:round/>
              <a:headEnd/>
              <a:tailEnd type="triangle" w="med" len="med"/>
            </a:ln>
          </p:spPr>
          <p:txBody>
            <a:bodyPr/>
            <a:lstStyle/>
            <a:p>
              <a:endParaRPr lang="en-US"/>
            </a:p>
          </p:txBody>
        </p:sp>
        <p:sp>
          <p:nvSpPr>
            <p:cNvPr id="566292" name="Line 21"/>
            <p:cNvSpPr>
              <a:spLocks noChangeShapeType="1"/>
            </p:cNvSpPr>
            <p:nvPr/>
          </p:nvSpPr>
          <p:spPr bwMode="auto">
            <a:xfrm>
              <a:off x="5310" y="5445"/>
              <a:ext cx="0" cy="585"/>
            </a:xfrm>
            <a:prstGeom prst="line">
              <a:avLst/>
            </a:prstGeom>
            <a:noFill/>
            <a:ln w="9525">
              <a:solidFill>
                <a:srgbClr val="000000"/>
              </a:solidFill>
              <a:round/>
              <a:headEnd/>
              <a:tailEnd type="triangle" w="med" len="med"/>
            </a:ln>
          </p:spPr>
          <p:txBody>
            <a:bodyPr/>
            <a:lstStyle/>
            <a:p>
              <a:endParaRPr lang="en-US"/>
            </a:p>
          </p:txBody>
        </p:sp>
        <p:sp>
          <p:nvSpPr>
            <p:cNvPr id="566293" name="Line 22"/>
            <p:cNvSpPr>
              <a:spLocks noChangeShapeType="1"/>
            </p:cNvSpPr>
            <p:nvPr/>
          </p:nvSpPr>
          <p:spPr bwMode="auto">
            <a:xfrm flipV="1">
              <a:off x="3915" y="4875"/>
              <a:ext cx="0" cy="435"/>
            </a:xfrm>
            <a:prstGeom prst="line">
              <a:avLst/>
            </a:prstGeom>
            <a:noFill/>
            <a:ln w="9525">
              <a:solidFill>
                <a:srgbClr val="000000"/>
              </a:solidFill>
              <a:round/>
              <a:headEnd/>
              <a:tailEnd/>
            </a:ln>
          </p:spPr>
          <p:txBody>
            <a:bodyPr/>
            <a:lstStyle/>
            <a:p>
              <a:endParaRPr lang="en-US"/>
            </a:p>
          </p:txBody>
        </p:sp>
        <p:sp>
          <p:nvSpPr>
            <p:cNvPr id="566294" name="Line 23"/>
            <p:cNvSpPr>
              <a:spLocks noChangeShapeType="1"/>
            </p:cNvSpPr>
            <p:nvPr/>
          </p:nvSpPr>
          <p:spPr bwMode="auto">
            <a:xfrm>
              <a:off x="3930" y="4875"/>
              <a:ext cx="495" cy="0"/>
            </a:xfrm>
            <a:prstGeom prst="line">
              <a:avLst/>
            </a:prstGeom>
            <a:noFill/>
            <a:ln w="9525">
              <a:solidFill>
                <a:srgbClr val="000000"/>
              </a:solidFill>
              <a:round/>
              <a:headEnd/>
              <a:tailEnd type="triangle" w="med" len="med"/>
            </a:ln>
          </p:spPr>
          <p:txBody>
            <a:bodyPr/>
            <a:lstStyle/>
            <a:p>
              <a:endParaRPr lang="en-US"/>
            </a:p>
          </p:txBody>
        </p:sp>
        <p:sp>
          <p:nvSpPr>
            <p:cNvPr id="566295" name="Line 24"/>
            <p:cNvSpPr>
              <a:spLocks noChangeShapeType="1"/>
            </p:cNvSpPr>
            <p:nvPr/>
          </p:nvSpPr>
          <p:spPr bwMode="auto">
            <a:xfrm>
              <a:off x="6180" y="4935"/>
              <a:ext cx="1890" cy="0"/>
            </a:xfrm>
            <a:prstGeom prst="line">
              <a:avLst/>
            </a:prstGeom>
            <a:noFill/>
            <a:ln w="9525">
              <a:solidFill>
                <a:srgbClr val="000000"/>
              </a:solidFill>
              <a:round/>
              <a:headEnd type="triangle" w="med" len="med"/>
              <a:tailEnd/>
            </a:ln>
          </p:spPr>
          <p:txBody>
            <a:bodyPr/>
            <a:lstStyle/>
            <a:p>
              <a:endParaRPr lang="en-US"/>
            </a:p>
          </p:txBody>
        </p:sp>
        <p:sp>
          <p:nvSpPr>
            <p:cNvPr id="566296" name="Line 25"/>
            <p:cNvSpPr>
              <a:spLocks noChangeShapeType="1"/>
            </p:cNvSpPr>
            <p:nvPr/>
          </p:nvSpPr>
          <p:spPr bwMode="auto">
            <a:xfrm>
              <a:off x="8085" y="4920"/>
              <a:ext cx="0" cy="1155"/>
            </a:xfrm>
            <a:prstGeom prst="line">
              <a:avLst/>
            </a:prstGeom>
            <a:noFill/>
            <a:ln w="9525">
              <a:solidFill>
                <a:srgbClr val="000000"/>
              </a:solidFill>
              <a:round/>
              <a:headEnd/>
              <a:tailEnd type="triangle" w="med" len="med"/>
            </a:ln>
          </p:spPr>
          <p:txBody>
            <a:bodyPr/>
            <a:lstStyle/>
            <a:p>
              <a:endParaRPr lang="en-US"/>
            </a:p>
          </p:txBody>
        </p:sp>
        <p:sp>
          <p:nvSpPr>
            <p:cNvPr id="566297" name="Line 26"/>
            <p:cNvSpPr>
              <a:spLocks noChangeShapeType="1"/>
            </p:cNvSpPr>
            <p:nvPr/>
          </p:nvSpPr>
          <p:spPr bwMode="auto">
            <a:xfrm>
              <a:off x="6225" y="6465"/>
              <a:ext cx="1065" cy="0"/>
            </a:xfrm>
            <a:prstGeom prst="line">
              <a:avLst/>
            </a:prstGeom>
            <a:noFill/>
            <a:ln w="9525">
              <a:solidFill>
                <a:srgbClr val="000000"/>
              </a:solidFill>
              <a:round/>
              <a:headEnd type="triangle" w="med" len="med"/>
              <a:tailEnd type="triangle" w="med" len="med"/>
            </a:ln>
          </p:spPr>
          <p:txBody>
            <a:bodyPr/>
            <a:lstStyle/>
            <a:p>
              <a:endParaRPr lang="en-US"/>
            </a:p>
          </p:txBody>
        </p:sp>
        <p:sp>
          <p:nvSpPr>
            <p:cNvPr id="566298" name="Rectangle 27"/>
            <p:cNvSpPr>
              <a:spLocks noChangeArrowheads="1"/>
            </p:cNvSpPr>
            <p:nvPr/>
          </p:nvSpPr>
          <p:spPr bwMode="auto">
            <a:xfrm>
              <a:off x="7290" y="7740"/>
              <a:ext cx="1755" cy="1245"/>
            </a:xfrm>
            <a:prstGeom prst="rect">
              <a:avLst/>
            </a:prstGeom>
            <a:solidFill>
              <a:srgbClr val="FFFFFF"/>
            </a:solidFill>
            <a:ln w="9525">
              <a:solidFill>
                <a:srgbClr val="000000"/>
              </a:solidFill>
              <a:miter lim="800000"/>
              <a:headEnd/>
              <a:tailEnd/>
            </a:ln>
          </p:spPr>
          <p:txBody>
            <a:bodyPr/>
            <a:lstStyle/>
            <a:p>
              <a:pPr algn="ctr" eaLnBrk="0" hangingPunct="0"/>
              <a:r>
                <a:rPr lang="en-US" sz="1200" dirty="0">
                  <a:latin typeface="Times New Roman" pitchFamily="18" charset="0"/>
                </a:rPr>
                <a:t>Computer </a:t>
              </a:r>
            </a:p>
            <a:p>
              <a:pPr algn="ctr" eaLnBrk="0" hangingPunct="0"/>
              <a:r>
                <a:rPr lang="en-US" sz="1200" dirty="0">
                  <a:latin typeface="Times New Roman" pitchFamily="18" charset="0"/>
                </a:rPr>
                <a:t>Imaging Storage and Processing</a:t>
              </a:r>
            </a:p>
          </p:txBody>
        </p:sp>
        <p:sp>
          <p:nvSpPr>
            <p:cNvPr id="566299" name="Rectangle 28"/>
            <p:cNvSpPr>
              <a:spLocks noChangeArrowheads="1"/>
            </p:cNvSpPr>
            <p:nvPr/>
          </p:nvSpPr>
          <p:spPr bwMode="auto">
            <a:xfrm>
              <a:off x="10035" y="7740"/>
              <a:ext cx="1755" cy="900"/>
            </a:xfrm>
            <a:prstGeom prst="rect">
              <a:avLst/>
            </a:prstGeom>
            <a:solidFill>
              <a:srgbClr val="FFFFFF"/>
            </a:solidFill>
            <a:ln w="9525">
              <a:solidFill>
                <a:srgbClr val="000000"/>
              </a:solidFill>
              <a:miter lim="800000"/>
              <a:headEnd/>
              <a:tailEnd/>
            </a:ln>
          </p:spPr>
          <p:txBody>
            <a:bodyPr/>
            <a:lstStyle/>
            <a:p>
              <a:pPr algn="ctr" eaLnBrk="0" hangingPunct="0"/>
              <a:endParaRPr lang="en-US" sz="1200">
                <a:latin typeface="Times New Roman" pitchFamily="18" charset="0"/>
              </a:endParaRPr>
            </a:p>
            <a:p>
              <a:pPr algn="ctr" eaLnBrk="0" hangingPunct="0"/>
              <a:r>
                <a:rPr lang="en-US" sz="1200">
                  <a:latin typeface="Times New Roman" pitchFamily="18" charset="0"/>
                </a:rPr>
                <a:t>Display</a:t>
              </a:r>
            </a:p>
          </p:txBody>
        </p:sp>
        <p:sp>
          <p:nvSpPr>
            <p:cNvPr id="566300" name="Line 29"/>
            <p:cNvSpPr>
              <a:spLocks noChangeShapeType="1"/>
            </p:cNvSpPr>
            <p:nvPr/>
          </p:nvSpPr>
          <p:spPr bwMode="auto">
            <a:xfrm>
              <a:off x="6285" y="8160"/>
              <a:ext cx="1020" cy="0"/>
            </a:xfrm>
            <a:prstGeom prst="line">
              <a:avLst/>
            </a:prstGeom>
            <a:noFill/>
            <a:ln w="9525">
              <a:solidFill>
                <a:srgbClr val="000000"/>
              </a:solidFill>
              <a:round/>
              <a:headEnd/>
              <a:tailEnd type="triangle" w="med" len="med"/>
            </a:ln>
          </p:spPr>
          <p:txBody>
            <a:bodyPr/>
            <a:lstStyle/>
            <a:p>
              <a:endParaRPr lang="en-US"/>
            </a:p>
          </p:txBody>
        </p:sp>
        <p:sp>
          <p:nvSpPr>
            <p:cNvPr id="566301" name="Line 30"/>
            <p:cNvSpPr>
              <a:spLocks noChangeShapeType="1"/>
            </p:cNvSpPr>
            <p:nvPr/>
          </p:nvSpPr>
          <p:spPr bwMode="auto">
            <a:xfrm>
              <a:off x="9045" y="8190"/>
              <a:ext cx="990" cy="0"/>
            </a:xfrm>
            <a:prstGeom prst="line">
              <a:avLst/>
            </a:prstGeom>
            <a:noFill/>
            <a:ln w="9525">
              <a:solidFill>
                <a:srgbClr val="000000"/>
              </a:solidFill>
              <a:round/>
              <a:headEnd/>
              <a:tailEnd type="triangle" w="med" len="med"/>
            </a:ln>
          </p:spPr>
          <p:txBody>
            <a:bodyPr/>
            <a:lstStyle/>
            <a:p>
              <a:endParaRPr lang="en-US"/>
            </a:p>
          </p:txBody>
        </p:sp>
        <p:sp>
          <p:nvSpPr>
            <p:cNvPr id="566302" name="Line 31"/>
            <p:cNvSpPr>
              <a:spLocks noChangeShapeType="1"/>
            </p:cNvSpPr>
            <p:nvPr/>
          </p:nvSpPr>
          <p:spPr bwMode="auto">
            <a:xfrm>
              <a:off x="5340" y="6915"/>
              <a:ext cx="0" cy="855"/>
            </a:xfrm>
            <a:prstGeom prst="line">
              <a:avLst/>
            </a:prstGeom>
            <a:noFill/>
            <a:ln w="9525">
              <a:solidFill>
                <a:srgbClr val="000000"/>
              </a:solidFill>
              <a:round/>
              <a:headEnd/>
              <a:tailEnd type="triangle" w="med" len="med"/>
            </a:ln>
          </p:spPr>
          <p:txBody>
            <a:bodyPr/>
            <a:lstStyle/>
            <a:p>
              <a:endParaRPr lang="en-US"/>
            </a:p>
          </p:txBody>
        </p:sp>
        <p:sp>
          <p:nvSpPr>
            <p:cNvPr id="566303" name="Line 32"/>
            <p:cNvSpPr>
              <a:spLocks noChangeShapeType="1"/>
            </p:cNvSpPr>
            <p:nvPr/>
          </p:nvSpPr>
          <p:spPr bwMode="auto">
            <a:xfrm>
              <a:off x="8145" y="6825"/>
              <a:ext cx="0" cy="915"/>
            </a:xfrm>
            <a:prstGeom prst="line">
              <a:avLst/>
            </a:prstGeom>
            <a:noFill/>
            <a:ln w="9525">
              <a:solidFill>
                <a:srgbClr val="000000"/>
              </a:solidFill>
              <a:round/>
              <a:headEnd/>
              <a:tailEnd type="triangle" w="med" len="med"/>
            </a:ln>
          </p:spPr>
          <p:txBody>
            <a:bodyPr/>
            <a:lstStyle/>
            <a:p>
              <a:endParaRPr lang="en-US"/>
            </a:p>
          </p:txBody>
        </p:sp>
        <p:sp>
          <p:nvSpPr>
            <p:cNvPr id="566304" name="Line 33"/>
            <p:cNvSpPr>
              <a:spLocks noChangeShapeType="1"/>
            </p:cNvSpPr>
            <p:nvPr/>
          </p:nvSpPr>
          <p:spPr bwMode="auto">
            <a:xfrm flipH="1">
              <a:off x="5835" y="7230"/>
              <a:ext cx="2295" cy="0"/>
            </a:xfrm>
            <a:prstGeom prst="line">
              <a:avLst/>
            </a:prstGeom>
            <a:noFill/>
            <a:ln w="9525">
              <a:solidFill>
                <a:srgbClr val="000000"/>
              </a:solidFill>
              <a:round/>
              <a:headEnd/>
              <a:tailEnd/>
            </a:ln>
          </p:spPr>
          <p:txBody>
            <a:bodyPr/>
            <a:lstStyle/>
            <a:p>
              <a:endParaRPr lang="en-US"/>
            </a:p>
          </p:txBody>
        </p:sp>
        <p:sp>
          <p:nvSpPr>
            <p:cNvPr id="566305" name="Line 34"/>
            <p:cNvSpPr>
              <a:spLocks noChangeShapeType="1"/>
            </p:cNvSpPr>
            <p:nvPr/>
          </p:nvSpPr>
          <p:spPr bwMode="auto">
            <a:xfrm>
              <a:off x="5820" y="7230"/>
              <a:ext cx="0" cy="510"/>
            </a:xfrm>
            <a:prstGeom prst="line">
              <a:avLst/>
            </a:prstGeom>
            <a:noFill/>
            <a:ln w="9525">
              <a:solidFill>
                <a:srgbClr val="000000"/>
              </a:solidFill>
              <a:round/>
              <a:headEnd/>
              <a:tailEnd type="triangle" w="med" len="med"/>
            </a:ln>
          </p:spPr>
          <p:txBody>
            <a:bodyPr/>
            <a:lstStyle/>
            <a:p>
              <a:endParaRPr lang="en-US"/>
            </a:p>
          </p:txBody>
        </p:sp>
      </p:grpSp>
      <p:sp>
        <p:nvSpPr>
          <p:cNvPr id="35" name="Slide Number Placeholder 34"/>
          <p:cNvSpPr>
            <a:spLocks noGrp="1"/>
          </p:cNvSpPr>
          <p:nvPr>
            <p:ph type="sldNum" sz="quarter" idx="12"/>
          </p:nvPr>
        </p:nvSpPr>
        <p:spPr/>
        <p:txBody>
          <a:bodyPr/>
          <a:lstStyle/>
          <a:p>
            <a:fld id="{DEA3D1D5-4FB0-4ACB-AEE5-692ADCD3E72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mtClean="0"/>
              <a:t>B-Mode Imaging of Heart</a:t>
            </a:r>
          </a:p>
        </p:txBody>
      </p:sp>
      <p:graphicFrame>
        <p:nvGraphicFramePr>
          <p:cNvPr id="34818" name="Object 3"/>
          <p:cNvGraphicFramePr>
            <a:graphicFrameLocks noChangeAspect="1"/>
          </p:cNvGraphicFramePr>
          <p:nvPr/>
        </p:nvGraphicFramePr>
        <p:xfrm>
          <a:off x="2362200" y="2133600"/>
          <a:ext cx="4381500" cy="4178300"/>
        </p:xfrm>
        <a:graphic>
          <a:graphicData uri="http://schemas.openxmlformats.org/presentationml/2006/ole">
            <p:oleObj spid="_x0000_s35842" name="Image" r:id="rId4" imgW="4380952" imgH="4177778" progId="">
              <p:embed/>
            </p:oleObj>
          </a:graphicData>
        </a:graphic>
      </p:graphicFrame>
      <p:sp>
        <p:nvSpPr>
          <p:cNvPr id="4" name="Slide Number Placeholder 3"/>
          <p:cNvSpPr>
            <a:spLocks noGrp="1"/>
          </p:cNvSpPr>
          <p:nvPr>
            <p:ph type="sldNum" sz="quarter" idx="12"/>
          </p:nvPr>
        </p:nvSpPr>
        <p:spPr/>
        <p:txBody>
          <a:bodyPr/>
          <a:lstStyle/>
          <a:p>
            <a:fld id="{DEA3D1D5-4FB0-4ACB-AEE5-692ADCD3E72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Doppler Imaging of Beating Heart</a:t>
            </a:r>
          </a:p>
        </p:txBody>
      </p:sp>
      <p:graphicFrame>
        <p:nvGraphicFramePr>
          <p:cNvPr id="35842" name="Object 3"/>
          <p:cNvGraphicFramePr>
            <a:graphicFrameLocks noChangeAspect="1"/>
          </p:cNvGraphicFramePr>
          <p:nvPr/>
        </p:nvGraphicFramePr>
        <p:xfrm>
          <a:off x="2438400" y="2133600"/>
          <a:ext cx="3579813" cy="4044950"/>
        </p:xfrm>
        <a:graphic>
          <a:graphicData uri="http://schemas.openxmlformats.org/presentationml/2006/ole">
            <p:oleObj spid="_x0000_s36866" name="Image" r:id="rId4" imgW="2438095" imgH="2755556" progId="">
              <p:embed/>
            </p:oleObj>
          </a:graphicData>
        </a:graphic>
      </p:graphicFrame>
      <p:sp>
        <p:nvSpPr>
          <p:cNvPr id="4" name="Slide Number Placeholder 3"/>
          <p:cNvSpPr>
            <a:spLocks noGrp="1"/>
          </p:cNvSpPr>
          <p:nvPr>
            <p:ph type="sldNum" sz="quarter" idx="12"/>
          </p:nvPr>
        </p:nvSpPr>
        <p:spPr/>
        <p:txBody>
          <a:bodyPr/>
          <a:lstStyle/>
          <a:p>
            <a:fld id="{DEA3D1D5-4FB0-4ACB-AEE5-692ADCD3E72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p:nvPr>
        </p:nvSpPr>
        <p:spPr/>
        <p:txBody>
          <a:bodyPr/>
          <a:lstStyle/>
          <a:p>
            <a:pPr eaLnBrk="1" hangingPunct="1"/>
            <a:r>
              <a:rPr lang="en-US" smtClean="0"/>
              <a:t>Ultrasound Advantage</a:t>
            </a:r>
          </a:p>
        </p:txBody>
      </p:sp>
      <p:sp>
        <p:nvSpPr>
          <p:cNvPr id="574466" name="Rectangle 3"/>
          <p:cNvSpPr>
            <a:spLocks noChangeArrowheads="1"/>
          </p:cNvSpPr>
          <p:nvPr/>
        </p:nvSpPr>
        <p:spPr bwMode="auto">
          <a:xfrm>
            <a:off x="685800" y="1524000"/>
            <a:ext cx="7772400" cy="4800600"/>
          </a:xfrm>
          <a:prstGeom prst="rect">
            <a:avLst/>
          </a:prstGeom>
          <a:noFill/>
          <a:ln w="9525">
            <a:noFill/>
            <a:miter lim="800000"/>
            <a:headEnd/>
            <a:tailEnd/>
          </a:ln>
        </p:spPr>
        <p:txBody>
          <a:bodyPr lIns="92075" tIns="46038" rIns="92075" bIns="46038"/>
          <a:lstStyle/>
          <a:p>
            <a:pPr marL="342900" indent="-342900">
              <a:spcBef>
                <a:spcPct val="20000"/>
              </a:spcBef>
              <a:spcAft>
                <a:spcPts val="1200"/>
              </a:spcAft>
              <a:buClr>
                <a:schemeClr val="folHlink"/>
              </a:buClr>
              <a:buSzPct val="60000"/>
              <a:buFont typeface="Wingdings" pitchFamily="2" charset="2"/>
              <a:buChar char="n"/>
            </a:pPr>
            <a:r>
              <a:rPr lang="en-US" sz="2000" b="1" dirty="0">
                <a:latin typeface="Arial" charset="0"/>
              </a:rPr>
              <a:t>The main advantage of ultrasound imaging is its non-invasive nature and capability of providing excellent information for imaging objects immersed in fluids.</a:t>
            </a:r>
          </a:p>
          <a:p>
            <a:pPr marL="342900" indent="-342900">
              <a:spcBef>
                <a:spcPct val="20000"/>
              </a:spcBef>
              <a:spcAft>
                <a:spcPts val="1200"/>
              </a:spcAft>
              <a:buClr>
                <a:schemeClr val="folHlink"/>
              </a:buClr>
              <a:buSzPct val="60000"/>
              <a:buFont typeface="Wingdings" pitchFamily="2" charset="2"/>
              <a:buChar char="n"/>
            </a:pPr>
            <a:r>
              <a:rPr lang="en-US" sz="2000" b="1" dirty="0">
                <a:latin typeface="Arial" charset="0"/>
              </a:rPr>
              <a:t>Another advantage of using ultrasound is its low velocity of propagation as compared to the free-space velocity of X-rays which is 3X10</a:t>
            </a:r>
            <a:r>
              <a:rPr lang="en-US" sz="2000" b="1" baseline="30000" dirty="0">
                <a:latin typeface="Arial" charset="0"/>
              </a:rPr>
              <a:t>8</a:t>
            </a:r>
            <a:r>
              <a:rPr lang="en-US" sz="2000" b="1" dirty="0">
                <a:latin typeface="Arial" charset="0"/>
              </a:rPr>
              <a:t> m/sec.  This makes the time of flight measurements possible using ultrasound with pulse echo techniques.</a:t>
            </a:r>
          </a:p>
          <a:p>
            <a:pPr marL="342900" indent="-342900">
              <a:spcBef>
                <a:spcPct val="20000"/>
              </a:spcBef>
              <a:buClr>
                <a:schemeClr val="folHlink"/>
              </a:buClr>
              <a:buSzPct val="60000"/>
              <a:buFont typeface="Wingdings" pitchFamily="2" charset="2"/>
              <a:buChar char="n"/>
            </a:pPr>
            <a:r>
              <a:rPr lang="en-US" sz="2000" b="1" dirty="0">
                <a:latin typeface="Arial" charset="0"/>
              </a:rPr>
              <a:t>Unlike X-rays, the velocity of propagation of ultrasound is dependent on the material.  Ultrasound provides a variety of refractive indices of materials.  Thus, selective imaging of specific planes is feasible with ultrasound through the construction of so-called lens systems to provide images of focused structures.</a:t>
            </a:r>
          </a:p>
        </p:txBody>
      </p:sp>
      <p:sp>
        <p:nvSpPr>
          <p:cNvPr id="4" name="Slide Number Placeholder 3"/>
          <p:cNvSpPr>
            <a:spLocks noGrp="1"/>
          </p:cNvSpPr>
          <p:nvPr>
            <p:ph type="sldNum" sz="quarter" idx="12"/>
          </p:nvPr>
        </p:nvSpPr>
        <p:spPr/>
        <p:txBody>
          <a:bodyPr/>
          <a:lstStyle/>
          <a:p>
            <a:fld id="{DEA3D1D5-4FB0-4ACB-AEE5-692ADCD3E72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from Stereo</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29</a:t>
            </a:fld>
            <a:endParaRPr lang="en-US"/>
          </a:p>
        </p:txBody>
      </p:sp>
      <p:pic>
        <p:nvPicPr>
          <p:cNvPr id="4" name="Picture 3"/>
          <p:cNvPicPr>
            <a:picLocks noChangeAspect="1" noChangeArrowheads="1"/>
          </p:cNvPicPr>
          <p:nvPr/>
        </p:nvPicPr>
        <p:blipFill>
          <a:blip r:embed="rId2" cstate="print"/>
          <a:srcRect/>
          <a:stretch>
            <a:fillRect/>
          </a:stretch>
        </p:blipFill>
        <p:spPr bwMode="auto">
          <a:xfrm>
            <a:off x="1981200" y="2133600"/>
            <a:ext cx="5156200" cy="4422775"/>
          </a:xfrm>
          <a:prstGeom prst="rect">
            <a:avLst/>
          </a:prstGeom>
          <a:noFill/>
          <a:ln w="9525">
            <a:noFill/>
            <a:miter lim="800000"/>
            <a:headEnd/>
            <a:tailEnd/>
          </a:ln>
        </p:spPr>
      </p:pic>
      <p:sp>
        <p:nvSpPr>
          <p:cNvPr id="5" name="TextBox 4"/>
          <p:cNvSpPr txBox="1"/>
          <p:nvPr/>
        </p:nvSpPr>
        <p:spPr>
          <a:xfrm>
            <a:off x="1981200" y="1447800"/>
            <a:ext cx="5255926" cy="369332"/>
          </a:xfrm>
          <a:prstGeom prst="rect">
            <a:avLst/>
          </a:prstGeom>
          <a:noFill/>
        </p:spPr>
        <p:txBody>
          <a:bodyPr wrap="none" rtlCol="0">
            <a:spAutoFit/>
          </a:bodyPr>
          <a:lstStyle/>
          <a:p>
            <a:r>
              <a:rPr lang="en-US" dirty="0" smtClean="0"/>
              <a:t>3dMD 12-Camera Stereo System at Children’s Hospital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Topics</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a:t>
            </a:fld>
            <a:endParaRPr lang="en-US"/>
          </a:p>
        </p:txBody>
      </p:sp>
      <p:sp>
        <p:nvSpPr>
          <p:cNvPr id="4" name="TextBox 3"/>
          <p:cNvSpPr txBox="1"/>
          <p:nvPr/>
        </p:nvSpPr>
        <p:spPr>
          <a:xfrm>
            <a:off x="762000" y="1600200"/>
            <a:ext cx="7969233" cy="4154984"/>
          </a:xfrm>
          <a:prstGeom prst="rect">
            <a:avLst/>
          </a:prstGeom>
          <a:noFill/>
          <a:ln>
            <a:solidFill>
              <a:schemeClr val="tx1"/>
            </a:solidFill>
          </a:ln>
        </p:spPr>
        <p:txBody>
          <a:bodyPr wrap="none" rtlCol="0">
            <a:spAutoFit/>
          </a:bodyPr>
          <a:lstStyle/>
          <a:p>
            <a:pPr>
              <a:buFont typeface="Arial" pitchFamily="34" charset="0"/>
              <a:buChar char="•"/>
            </a:pPr>
            <a:r>
              <a:rPr lang="en-US" sz="2400" dirty="0" smtClean="0"/>
              <a:t> Introduction to Medical Imaging Modalities and Applications </a:t>
            </a:r>
          </a:p>
          <a:p>
            <a:pPr>
              <a:buFont typeface="Arial" pitchFamily="34" charset="0"/>
              <a:buChar char="•"/>
            </a:pPr>
            <a:r>
              <a:rPr lang="en-US" sz="2400" dirty="0" smtClean="0"/>
              <a:t> Low-level Operations for Processing and Enhancement </a:t>
            </a:r>
          </a:p>
          <a:p>
            <a:pPr>
              <a:buFont typeface="Arial" pitchFamily="34" charset="0"/>
              <a:buChar char="•"/>
            </a:pPr>
            <a:r>
              <a:rPr lang="en-US" sz="2400" dirty="0" smtClean="0"/>
              <a:t> CT Imaging</a:t>
            </a:r>
          </a:p>
          <a:p>
            <a:pPr>
              <a:buFont typeface="Arial" pitchFamily="34" charset="0"/>
              <a:buChar char="•"/>
            </a:pPr>
            <a:r>
              <a:rPr lang="en-US" sz="2400" dirty="0" smtClean="0"/>
              <a:t> PET/CT Registration </a:t>
            </a:r>
          </a:p>
          <a:p>
            <a:pPr>
              <a:buFont typeface="Arial" pitchFamily="34" charset="0"/>
              <a:buChar char="•"/>
            </a:pPr>
            <a:r>
              <a:rPr lang="en-US" sz="2400" dirty="0" smtClean="0"/>
              <a:t> Brain Imaging </a:t>
            </a:r>
          </a:p>
          <a:p>
            <a:pPr lvl="1"/>
            <a:r>
              <a:rPr lang="en-US" sz="2400" dirty="0" smtClean="0"/>
              <a:t>MRI </a:t>
            </a:r>
          </a:p>
          <a:p>
            <a:pPr lvl="1"/>
            <a:r>
              <a:rPr lang="en-US" sz="2400" dirty="0" err="1" smtClean="0"/>
              <a:t>fMRI</a:t>
            </a:r>
            <a:r>
              <a:rPr lang="en-US" sz="2400" dirty="0" smtClean="0"/>
              <a:t> </a:t>
            </a:r>
          </a:p>
          <a:p>
            <a:pPr lvl="1"/>
            <a:r>
              <a:rPr lang="en-US" sz="2400" dirty="0" smtClean="0"/>
              <a:t>DTI </a:t>
            </a:r>
          </a:p>
          <a:p>
            <a:pPr>
              <a:buFont typeface="Arial" pitchFamily="34" charset="0"/>
              <a:buChar char="•"/>
            </a:pPr>
            <a:r>
              <a:rPr lang="en-US" sz="2400" dirty="0" smtClean="0"/>
              <a:t> Ultrasound Imaging </a:t>
            </a:r>
          </a:p>
          <a:p>
            <a:pPr>
              <a:buFont typeface="Arial" pitchFamily="34" charset="0"/>
              <a:buChar char="•"/>
            </a:pPr>
            <a:r>
              <a:rPr lang="en-US" sz="2400" dirty="0" smtClean="0"/>
              <a:t> 3D from Multi-Camera Stereo for Craniofacial Application </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Mesh from 3dMD</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30</a:t>
            </a:fld>
            <a:endParaRPr lang="en-US"/>
          </a:p>
        </p:txBody>
      </p:sp>
      <p:pic>
        <p:nvPicPr>
          <p:cNvPr id="4" name="Picture 2"/>
          <p:cNvPicPr>
            <a:picLocks noChangeAspect="1" noChangeArrowheads="1"/>
          </p:cNvPicPr>
          <p:nvPr/>
        </p:nvPicPr>
        <p:blipFill>
          <a:blip r:embed="rId2" cstate="print"/>
          <a:srcRect/>
          <a:stretch>
            <a:fillRect/>
          </a:stretch>
        </p:blipFill>
        <p:spPr bwMode="auto">
          <a:xfrm>
            <a:off x="2514600" y="1676400"/>
            <a:ext cx="3454400" cy="4701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Sample Head Meshes</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31</a:t>
            </a:fld>
            <a:endParaRPr lang="en-US" dirty="0"/>
          </a:p>
        </p:txBody>
      </p:sp>
      <p:pic>
        <p:nvPicPr>
          <p:cNvPr id="4" name="Picture 7"/>
          <p:cNvPicPr>
            <a:picLocks noChangeAspect="1" noChangeArrowheads="1"/>
          </p:cNvPicPr>
          <p:nvPr/>
        </p:nvPicPr>
        <p:blipFill>
          <a:blip r:embed="rId2" cstate="print"/>
          <a:srcRect/>
          <a:stretch>
            <a:fillRect/>
          </a:stretch>
        </p:blipFill>
        <p:spPr bwMode="auto">
          <a:xfrm>
            <a:off x="457200" y="1828800"/>
            <a:ext cx="2505075" cy="3810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352800" y="1828800"/>
            <a:ext cx="2505075" cy="3810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248400" y="1828800"/>
            <a:ext cx="2505075" cy="3810000"/>
          </a:xfrm>
          <a:prstGeom prst="rect">
            <a:avLst/>
          </a:prstGeom>
          <a:noFill/>
          <a:ln w="9525">
            <a:noFill/>
            <a:miter lim="800000"/>
            <a:headEnd/>
            <a:tailEnd/>
          </a:ln>
        </p:spPr>
      </p:pic>
      <p:sp>
        <p:nvSpPr>
          <p:cNvPr id="7" name="TextBox 6"/>
          <p:cNvSpPr txBox="1"/>
          <p:nvPr/>
        </p:nvSpPr>
        <p:spPr>
          <a:xfrm>
            <a:off x="1066800" y="5715000"/>
            <a:ext cx="7031412" cy="369332"/>
          </a:xfrm>
          <a:prstGeom prst="rect">
            <a:avLst/>
          </a:prstGeom>
          <a:noFill/>
        </p:spPr>
        <p:txBody>
          <a:bodyPr wrap="none" rtlCol="0">
            <a:spAutoFit/>
          </a:bodyPr>
          <a:lstStyle/>
          <a:p>
            <a:r>
              <a:rPr lang="en-US" dirty="0" smtClean="0"/>
              <a:t>10 months                                     10 years                                            30 years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32</a:t>
            </a:fld>
            <a:endParaRPr lang="en-US"/>
          </a:p>
        </p:txBody>
      </p:sp>
      <p:sp>
        <p:nvSpPr>
          <p:cNvPr id="4" name="TextBox 3"/>
          <p:cNvSpPr txBox="1"/>
          <p:nvPr/>
        </p:nvSpPr>
        <p:spPr>
          <a:xfrm>
            <a:off x="1447800" y="2057400"/>
            <a:ext cx="7206012" cy="2831544"/>
          </a:xfrm>
          <a:prstGeom prst="rect">
            <a:avLst/>
          </a:prstGeom>
          <a:noFill/>
        </p:spPr>
        <p:txBody>
          <a:bodyPr wrap="none" rtlCol="0">
            <a:spAutoFit/>
          </a:bodyPr>
          <a:lstStyle/>
          <a:p>
            <a:pPr>
              <a:buFont typeface="Arial" pitchFamily="34" charset="0"/>
              <a:buChar char="•"/>
            </a:pPr>
            <a:r>
              <a:rPr lang="en-US" sz="2800" dirty="0" smtClean="0"/>
              <a:t> Allows for 3D head images of young children</a:t>
            </a:r>
          </a:p>
          <a:p>
            <a:pPr>
              <a:spcAft>
                <a:spcPts val="600"/>
              </a:spcAft>
            </a:pPr>
            <a:r>
              <a:rPr lang="en-US" sz="2800" dirty="0" smtClean="0"/>
              <a:t>   since the image acquisition is very fast</a:t>
            </a:r>
          </a:p>
          <a:p>
            <a:pPr>
              <a:buFont typeface="Arial" pitchFamily="34" charset="0"/>
              <a:buChar char="•"/>
            </a:pPr>
            <a:r>
              <a:rPr lang="en-US" sz="2800" dirty="0" smtClean="0"/>
              <a:t> 3D mesh format is common in computer vision</a:t>
            </a:r>
          </a:p>
          <a:p>
            <a:pPr>
              <a:spcAft>
                <a:spcPts val="600"/>
              </a:spcAft>
            </a:pPr>
            <a:r>
              <a:rPr lang="en-US" sz="2800" dirty="0" smtClean="0"/>
              <a:t>  so there are many known algorithms</a:t>
            </a:r>
          </a:p>
          <a:p>
            <a:pPr>
              <a:buFont typeface="Arial" pitchFamily="34" charset="0"/>
              <a:buChar char="•"/>
            </a:pPr>
            <a:r>
              <a:rPr lang="en-US" sz="2800" dirty="0" smtClean="0"/>
              <a:t> Can be analyzed in mesh format or converted</a:t>
            </a:r>
          </a:p>
          <a:p>
            <a:r>
              <a:rPr lang="en-US" sz="2800" dirty="0" smtClean="0"/>
              <a:t>   to other forms such as a 3D depth image</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Evaluation</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4</a:t>
            </a:fld>
            <a:endParaRPr lang="en-US"/>
          </a:p>
        </p:txBody>
      </p:sp>
      <p:sp>
        <p:nvSpPr>
          <p:cNvPr id="4" name="TextBox 3"/>
          <p:cNvSpPr txBox="1"/>
          <p:nvPr/>
        </p:nvSpPr>
        <p:spPr>
          <a:xfrm>
            <a:off x="1295400" y="1752600"/>
            <a:ext cx="6214971" cy="1569660"/>
          </a:xfrm>
          <a:prstGeom prst="rect">
            <a:avLst/>
          </a:prstGeom>
          <a:noFill/>
        </p:spPr>
        <p:txBody>
          <a:bodyPr wrap="none" rtlCol="0">
            <a:spAutoFit/>
          </a:bodyPr>
          <a:lstStyle/>
          <a:p>
            <a:pPr>
              <a:buFont typeface="Arial" pitchFamily="34" charset="0"/>
              <a:buChar char="•"/>
            </a:pPr>
            <a:r>
              <a:rPr lang="en-US" sz="2400" dirty="0" smtClean="0"/>
              <a:t> specific assignments, such as exercises, reports</a:t>
            </a:r>
          </a:p>
          <a:p>
            <a:pPr>
              <a:buFont typeface="Arial" pitchFamily="34" charset="0"/>
              <a:buChar char="•"/>
            </a:pPr>
            <a:endParaRPr lang="en-US" sz="2400" dirty="0" smtClean="0"/>
          </a:p>
          <a:p>
            <a:pPr>
              <a:buFont typeface="Arial" pitchFamily="34" charset="0"/>
              <a:buChar char="•"/>
            </a:pPr>
            <a:r>
              <a:rPr lang="en-US" sz="2400" dirty="0" smtClean="0"/>
              <a:t> course projects, including both programming</a:t>
            </a:r>
          </a:p>
          <a:p>
            <a:r>
              <a:rPr lang="en-US" sz="2400" dirty="0" smtClean="0"/>
              <a:t>   and research possibilities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26"/>
          <p:cNvSpPr>
            <a:spLocks noGrp="1" noChangeArrowheads="1"/>
          </p:cNvSpPr>
          <p:nvPr>
            <p:ph type="ctrTitle"/>
          </p:nvPr>
        </p:nvSpPr>
        <p:spPr/>
        <p:txBody>
          <a:bodyPr/>
          <a:lstStyle/>
          <a:p>
            <a:pPr eaLnBrk="1" hangingPunct="1"/>
            <a:r>
              <a:rPr lang="en-US" sz="3200" dirty="0" smtClean="0"/>
              <a:t>Medical Image Analysis</a:t>
            </a:r>
          </a:p>
        </p:txBody>
      </p:sp>
      <p:sp>
        <p:nvSpPr>
          <p:cNvPr id="139266" name="Rectangle 1027"/>
          <p:cNvSpPr>
            <a:spLocks noGrp="1" noChangeArrowheads="1"/>
          </p:cNvSpPr>
          <p:nvPr>
            <p:ph type="subTitle" idx="1"/>
          </p:nvPr>
        </p:nvSpPr>
        <p:spPr>
          <a:xfrm>
            <a:off x="1295400" y="3505200"/>
            <a:ext cx="6400800" cy="2514600"/>
          </a:xfrm>
        </p:spPr>
        <p:txBody>
          <a:bodyPr>
            <a:normAutofit lnSpcReduction="10000"/>
          </a:bodyPr>
          <a:lstStyle/>
          <a:p>
            <a:pPr eaLnBrk="1" hangingPunct="1"/>
            <a:r>
              <a:rPr lang="en-US" dirty="0" err="1" smtClean="0"/>
              <a:t>Atam</a:t>
            </a:r>
            <a:r>
              <a:rPr lang="en-US" dirty="0" smtClean="0"/>
              <a:t> P. </a:t>
            </a:r>
            <a:r>
              <a:rPr lang="en-US" dirty="0" err="1" smtClean="0"/>
              <a:t>Dhawan</a:t>
            </a:r>
            <a:r>
              <a:rPr lang="en-US" dirty="0" smtClean="0"/>
              <a:t>, Ph.D.</a:t>
            </a:r>
          </a:p>
          <a:p>
            <a:pPr eaLnBrk="1" hangingPunct="1"/>
            <a:endParaRPr lang="en-US" sz="1800" dirty="0" smtClean="0"/>
          </a:p>
          <a:p>
            <a:pPr eaLnBrk="1" hangingPunct="1"/>
            <a:r>
              <a:rPr lang="en-US" sz="1800" dirty="0" smtClean="0"/>
              <a:t>Dept. of Electrical &amp; Computer Engineering</a:t>
            </a:r>
          </a:p>
          <a:p>
            <a:pPr eaLnBrk="1" hangingPunct="1"/>
            <a:r>
              <a:rPr lang="en-US" sz="1800" dirty="0" smtClean="0"/>
              <a:t>Dept. of Biomedical Engineering</a:t>
            </a:r>
          </a:p>
          <a:p>
            <a:pPr eaLnBrk="1" hangingPunct="1"/>
            <a:r>
              <a:rPr lang="en-US" sz="1800" dirty="0" smtClean="0"/>
              <a:t>New Jersey Institute of Technology</a:t>
            </a:r>
          </a:p>
          <a:p>
            <a:pPr eaLnBrk="1" hangingPunct="1"/>
            <a:r>
              <a:rPr lang="en-US" sz="1800" dirty="0" smtClean="0"/>
              <a:t>Newark, NJ, 07102</a:t>
            </a:r>
          </a:p>
          <a:p>
            <a:pPr eaLnBrk="1" hangingPunct="1"/>
            <a:r>
              <a:rPr lang="en-US" sz="1800" dirty="0" smtClean="0">
                <a:hlinkClick r:id="rId3"/>
              </a:rPr>
              <a:t>Dhawan@adm.njit.edu</a:t>
            </a:r>
            <a:endParaRPr lang="en-US" sz="1800" dirty="0" smtClean="0"/>
          </a:p>
          <a:p>
            <a:pPr eaLnBrk="1" hangingPunct="1"/>
            <a:endParaRPr lang="en-US" sz="1800" dirty="0" smtClean="0"/>
          </a:p>
        </p:txBody>
      </p:sp>
      <p:sp>
        <p:nvSpPr>
          <p:cNvPr id="4" name="TextBox 3"/>
          <p:cNvSpPr txBox="1"/>
          <p:nvPr/>
        </p:nvSpPr>
        <p:spPr>
          <a:xfrm>
            <a:off x="1752600" y="381000"/>
            <a:ext cx="5681940" cy="1446550"/>
          </a:xfrm>
          <a:prstGeom prst="rect">
            <a:avLst/>
          </a:prstGeom>
          <a:noFill/>
        </p:spPr>
        <p:txBody>
          <a:bodyPr wrap="none" rtlCol="0">
            <a:spAutoFit/>
          </a:bodyPr>
          <a:lstStyle/>
          <a:p>
            <a:pPr algn="ctr"/>
            <a:r>
              <a:rPr lang="en-US" sz="4400" dirty="0" smtClean="0"/>
              <a:t>Some Lecture Slides will</a:t>
            </a:r>
          </a:p>
          <a:p>
            <a:pPr algn="ctr"/>
            <a:r>
              <a:rPr lang="en-US" sz="4400" dirty="0" smtClean="0"/>
              <a:t>Come From</a:t>
            </a:r>
            <a:endParaRPr lang="en-US" sz="4400" dirty="0"/>
          </a:p>
        </p:txBody>
      </p:sp>
      <p:sp>
        <p:nvSpPr>
          <p:cNvPr id="5" name="Slide Number Placeholder 4"/>
          <p:cNvSpPr>
            <a:spLocks noGrp="1"/>
          </p:cNvSpPr>
          <p:nvPr>
            <p:ph type="sldNum" sz="quarter" idx="12"/>
          </p:nvPr>
        </p:nvSpPr>
        <p:spPr/>
        <p:txBody>
          <a:bodyPr/>
          <a:lstStyle/>
          <a:p>
            <a:fld id="{DEA3D1D5-4FB0-4ACB-AEE5-692ADCD3E72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p:txBody>
          <a:bodyPr/>
          <a:lstStyle/>
          <a:p>
            <a:pPr eaLnBrk="1" hangingPunct="1"/>
            <a:r>
              <a:rPr lang="en-US" dirty="0" smtClean="0"/>
              <a:t>Introduction</a:t>
            </a:r>
          </a:p>
        </p:txBody>
      </p:sp>
      <p:sp>
        <p:nvSpPr>
          <p:cNvPr id="198658" name="Rectangle 3"/>
          <p:cNvSpPr>
            <a:spLocks noGrp="1" noChangeArrowheads="1"/>
          </p:cNvSpPr>
          <p:nvPr>
            <p:ph type="body" idx="1"/>
          </p:nvPr>
        </p:nvSpPr>
        <p:spPr>
          <a:xfrm>
            <a:off x="152400" y="1600200"/>
            <a:ext cx="8991600" cy="4525963"/>
          </a:xfrm>
        </p:spPr>
        <p:txBody>
          <a:bodyPr>
            <a:normAutofit/>
          </a:bodyPr>
          <a:lstStyle/>
          <a:p>
            <a:pPr eaLnBrk="1" hangingPunct="1"/>
            <a:r>
              <a:rPr lang="en-US" sz="2400" dirty="0" smtClean="0">
                <a:latin typeface="Arial" charset="0"/>
              </a:rPr>
              <a:t>Imaging is an essential aspect of medical sciences for</a:t>
            </a:r>
          </a:p>
          <a:p>
            <a:pPr lvl="1"/>
            <a:r>
              <a:rPr lang="en-US" sz="2000" dirty="0" smtClean="0">
                <a:solidFill>
                  <a:srgbClr val="FF0000"/>
                </a:solidFill>
                <a:latin typeface="Arial" charset="0"/>
              </a:rPr>
              <a:t> visualization of anatomical structures </a:t>
            </a:r>
          </a:p>
          <a:p>
            <a:pPr lvl="1"/>
            <a:r>
              <a:rPr lang="en-US" sz="2000" dirty="0" smtClean="0">
                <a:solidFill>
                  <a:srgbClr val="FF0000"/>
                </a:solidFill>
                <a:latin typeface="Arial" charset="0"/>
              </a:rPr>
              <a:t> functional or metabolic information of the human body</a:t>
            </a:r>
          </a:p>
          <a:p>
            <a:pPr eaLnBrk="1" hangingPunct="1"/>
            <a:endParaRPr lang="en-US" sz="2400" dirty="0" smtClean="0">
              <a:latin typeface="Arial" charset="0"/>
            </a:endParaRPr>
          </a:p>
          <a:p>
            <a:pPr eaLnBrk="1" hangingPunct="1"/>
            <a:r>
              <a:rPr lang="en-US" sz="2400" dirty="0" smtClean="0">
                <a:latin typeface="Arial" charset="0"/>
              </a:rPr>
              <a:t>Structural and functional imaging of human body is important for understanding </a:t>
            </a:r>
          </a:p>
          <a:p>
            <a:pPr lvl="1"/>
            <a:r>
              <a:rPr lang="en-US" sz="2000" dirty="0" smtClean="0">
                <a:latin typeface="Arial" charset="0"/>
              </a:rPr>
              <a:t>human body anatomy </a:t>
            </a:r>
          </a:p>
          <a:p>
            <a:pPr lvl="1"/>
            <a:r>
              <a:rPr lang="en-US" sz="2000" dirty="0" smtClean="0">
                <a:latin typeface="Arial" charset="0"/>
              </a:rPr>
              <a:t>physiological processes </a:t>
            </a:r>
          </a:p>
          <a:p>
            <a:pPr lvl="1"/>
            <a:r>
              <a:rPr lang="en-US" sz="2000" dirty="0" smtClean="0">
                <a:latin typeface="Arial" charset="0"/>
              </a:rPr>
              <a:t>function of organs</a:t>
            </a:r>
          </a:p>
          <a:p>
            <a:pPr lvl="1"/>
            <a:r>
              <a:rPr lang="en-US" sz="2000" dirty="0" smtClean="0">
                <a:latin typeface="Arial" charset="0"/>
              </a:rPr>
              <a:t>behavior of whole or a part of organ under the influence of abnormal physiological conditions or a disease</a:t>
            </a:r>
          </a:p>
          <a:p>
            <a:pPr eaLnBrk="1" hangingPunct="1">
              <a:buFont typeface="Wingdings" pitchFamily="2" charset="2"/>
              <a:buNone/>
            </a:pPr>
            <a:endParaRPr lang="en-US" dirty="0" smtClean="0"/>
          </a:p>
        </p:txBody>
      </p:sp>
      <p:sp>
        <p:nvSpPr>
          <p:cNvPr id="4" name="Slide Number Placeholder 3"/>
          <p:cNvSpPr>
            <a:spLocks noGrp="1"/>
          </p:cNvSpPr>
          <p:nvPr>
            <p:ph type="sldNum" sz="quarter" idx="12"/>
          </p:nvPr>
        </p:nvSpPr>
        <p:spPr/>
        <p:txBody>
          <a:bodyPr/>
          <a:lstStyle/>
          <a:p>
            <a:fld id="{DEA3D1D5-4FB0-4ACB-AEE5-692ADCD3E72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ChangeArrowheads="1"/>
          </p:cNvSpPr>
          <p:nvPr>
            <p:ph type="title"/>
          </p:nvPr>
        </p:nvSpPr>
        <p:spPr/>
        <p:txBody>
          <a:bodyPr/>
          <a:lstStyle/>
          <a:p>
            <a:pPr eaLnBrk="1" hangingPunct="1"/>
            <a:r>
              <a:rPr lang="en-US" smtClean="0"/>
              <a:t>A Multidisciplinary Paradigm</a:t>
            </a:r>
          </a:p>
        </p:txBody>
      </p:sp>
      <p:pic>
        <p:nvPicPr>
          <p:cNvPr id="270338" name="Picture 3"/>
          <p:cNvPicPr>
            <a:picLocks noChangeAspect="1" noChangeArrowheads="1"/>
          </p:cNvPicPr>
          <p:nvPr/>
        </p:nvPicPr>
        <p:blipFill>
          <a:blip r:embed="rId3" cstate="print"/>
          <a:srcRect/>
          <a:stretch>
            <a:fillRect/>
          </a:stretch>
        </p:blipFill>
        <p:spPr bwMode="auto">
          <a:xfrm>
            <a:off x="1143000" y="2362200"/>
            <a:ext cx="6623050" cy="35512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EA3D1D5-4FB0-4ACB-AEE5-692ADCD3E724}" type="slidenum">
              <a:rPr lang="en-US" smtClean="0"/>
              <a:pPr/>
              <a:t>7</a:t>
            </a:fld>
            <a:endParaRPr lang="en-US"/>
          </a:p>
        </p:txBody>
      </p:sp>
      <p:sp>
        <p:nvSpPr>
          <p:cNvPr id="5" name="Rectangle 4"/>
          <p:cNvSpPr/>
          <p:nvPr/>
        </p:nvSpPr>
        <p:spPr>
          <a:xfrm>
            <a:off x="3048000" y="5029200"/>
            <a:ext cx="28194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p:txBody>
          <a:bodyPr/>
          <a:lstStyle/>
          <a:p>
            <a:pPr eaLnBrk="1" hangingPunct="1"/>
            <a:r>
              <a:rPr lang="en-US" smtClean="0"/>
              <a:t>Medical Imaging Information</a:t>
            </a:r>
          </a:p>
        </p:txBody>
      </p:sp>
      <p:sp>
        <p:nvSpPr>
          <p:cNvPr id="299010" name="Rectangle 3"/>
          <p:cNvSpPr>
            <a:spLocks noGrp="1" noChangeArrowheads="1"/>
          </p:cNvSpPr>
          <p:nvPr>
            <p:ph type="body" idx="1"/>
          </p:nvPr>
        </p:nvSpPr>
        <p:spPr/>
        <p:txBody>
          <a:bodyPr/>
          <a:lstStyle/>
          <a:p>
            <a:pPr eaLnBrk="1" hangingPunct="1">
              <a:lnSpc>
                <a:spcPct val="90000"/>
              </a:lnSpc>
            </a:pPr>
            <a:r>
              <a:rPr lang="en-US" sz="2000" b="1" dirty="0" smtClean="0"/>
              <a:t>Anatomical</a:t>
            </a:r>
          </a:p>
          <a:p>
            <a:pPr lvl="1" eaLnBrk="1" hangingPunct="1">
              <a:lnSpc>
                <a:spcPct val="90000"/>
              </a:lnSpc>
            </a:pPr>
            <a:r>
              <a:rPr lang="en-US" sz="1800" b="1" dirty="0" smtClean="0"/>
              <a:t>X-Ray Radiography</a:t>
            </a:r>
          </a:p>
          <a:p>
            <a:pPr lvl="1" eaLnBrk="1" hangingPunct="1">
              <a:lnSpc>
                <a:spcPct val="90000"/>
              </a:lnSpc>
            </a:pPr>
            <a:r>
              <a:rPr lang="en-US" sz="1800" b="1" dirty="0" smtClean="0"/>
              <a:t>X-Ray CT</a:t>
            </a:r>
          </a:p>
          <a:p>
            <a:pPr lvl="1" eaLnBrk="1" hangingPunct="1">
              <a:lnSpc>
                <a:spcPct val="90000"/>
              </a:lnSpc>
            </a:pPr>
            <a:r>
              <a:rPr lang="en-US" sz="1800" b="1" dirty="0" smtClean="0"/>
              <a:t>MRI</a:t>
            </a:r>
          </a:p>
          <a:p>
            <a:pPr lvl="1" eaLnBrk="1" hangingPunct="1">
              <a:lnSpc>
                <a:spcPct val="90000"/>
              </a:lnSpc>
            </a:pPr>
            <a:r>
              <a:rPr lang="en-US" sz="1800" b="1" dirty="0" smtClean="0"/>
              <a:t>Ultrasound</a:t>
            </a:r>
          </a:p>
          <a:p>
            <a:pPr lvl="1" eaLnBrk="1" hangingPunct="1">
              <a:lnSpc>
                <a:spcPct val="90000"/>
              </a:lnSpc>
            </a:pPr>
            <a:r>
              <a:rPr lang="en-US" sz="1800" b="1" dirty="0" smtClean="0"/>
              <a:t>Optical</a:t>
            </a:r>
          </a:p>
          <a:p>
            <a:pPr lvl="1" eaLnBrk="1" hangingPunct="1">
              <a:lnSpc>
                <a:spcPct val="90000"/>
              </a:lnSpc>
            </a:pPr>
            <a:r>
              <a:rPr lang="en-US" sz="1800" b="1" dirty="0" smtClean="0">
                <a:solidFill>
                  <a:schemeClr val="accent2">
                    <a:lumMod val="75000"/>
                  </a:schemeClr>
                </a:solidFill>
              </a:rPr>
              <a:t>3D Mesh from Stereo</a:t>
            </a:r>
          </a:p>
          <a:p>
            <a:pPr eaLnBrk="1" hangingPunct="1">
              <a:lnSpc>
                <a:spcPct val="90000"/>
              </a:lnSpc>
            </a:pPr>
            <a:r>
              <a:rPr lang="en-US" sz="2000" b="1" dirty="0" smtClean="0"/>
              <a:t>Functional/Metabolic</a:t>
            </a:r>
          </a:p>
          <a:p>
            <a:pPr lvl="1" eaLnBrk="1" hangingPunct="1">
              <a:lnSpc>
                <a:spcPct val="90000"/>
              </a:lnSpc>
            </a:pPr>
            <a:r>
              <a:rPr lang="en-US" sz="1800" b="1" dirty="0" smtClean="0"/>
              <a:t>SPECT</a:t>
            </a:r>
          </a:p>
          <a:p>
            <a:pPr lvl="1" eaLnBrk="1" hangingPunct="1">
              <a:lnSpc>
                <a:spcPct val="90000"/>
              </a:lnSpc>
            </a:pPr>
            <a:r>
              <a:rPr lang="en-US" sz="1800" b="1" dirty="0" smtClean="0"/>
              <a:t>PET</a:t>
            </a:r>
          </a:p>
          <a:p>
            <a:pPr lvl="1" eaLnBrk="1" hangingPunct="1">
              <a:lnSpc>
                <a:spcPct val="90000"/>
              </a:lnSpc>
            </a:pPr>
            <a:r>
              <a:rPr lang="en-US" sz="1800" b="1" dirty="0" err="1" smtClean="0"/>
              <a:t>fMRI</a:t>
            </a:r>
            <a:r>
              <a:rPr lang="en-US" sz="1800" b="1" dirty="0" smtClean="0"/>
              <a:t>, </a:t>
            </a:r>
            <a:r>
              <a:rPr lang="en-US" sz="1800" b="1" dirty="0" err="1" smtClean="0"/>
              <a:t>pMRI</a:t>
            </a:r>
            <a:endParaRPr lang="en-US" sz="1800" b="1" dirty="0" smtClean="0"/>
          </a:p>
          <a:p>
            <a:pPr lvl="1" eaLnBrk="1" hangingPunct="1">
              <a:lnSpc>
                <a:spcPct val="90000"/>
              </a:lnSpc>
            </a:pPr>
            <a:r>
              <a:rPr lang="en-US" sz="1800" b="1" dirty="0" smtClean="0"/>
              <a:t>Ultrasound</a:t>
            </a:r>
          </a:p>
          <a:p>
            <a:pPr lvl="1" eaLnBrk="1" hangingPunct="1">
              <a:lnSpc>
                <a:spcPct val="90000"/>
              </a:lnSpc>
            </a:pPr>
            <a:r>
              <a:rPr lang="en-US" sz="1800" b="1" dirty="0" smtClean="0"/>
              <a:t>Optical Fluorescence</a:t>
            </a:r>
          </a:p>
          <a:p>
            <a:pPr lvl="1" eaLnBrk="1" hangingPunct="1">
              <a:lnSpc>
                <a:spcPct val="90000"/>
              </a:lnSpc>
            </a:pPr>
            <a:r>
              <a:rPr lang="en-US" sz="1800" b="1" dirty="0" smtClean="0"/>
              <a:t>Electrical Impedance</a:t>
            </a:r>
          </a:p>
        </p:txBody>
      </p:sp>
      <p:sp>
        <p:nvSpPr>
          <p:cNvPr id="4" name="Slide Number Placeholder 3"/>
          <p:cNvSpPr>
            <a:spLocks noGrp="1"/>
          </p:cNvSpPr>
          <p:nvPr>
            <p:ph type="sldNum" sz="quarter" idx="12"/>
          </p:nvPr>
        </p:nvSpPr>
        <p:spPr/>
        <p:txBody>
          <a:bodyPr/>
          <a:lstStyle/>
          <a:p>
            <a:fld id="{DEA3D1D5-4FB0-4ACB-AEE5-692ADCD3E72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2"/>
          <p:cNvSpPr>
            <a:spLocks noGrp="1" noChangeArrowheads="1"/>
          </p:cNvSpPr>
          <p:nvPr>
            <p:ph type="title" idx="4294967295"/>
          </p:nvPr>
        </p:nvSpPr>
        <p:spPr/>
        <p:txBody>
          <a:bodyPr/>
          <a:lstStyle/>
          <a:p>
            <a:pPr eaLnBrk="1" hangingPunct="1"/>
            <a:r>
              <a:rPr lang="en-US" smtClean="0"/>
              <a:t>X-rays</a:t>
            </a:r>
          </a:p>
        </p:txBody>
      </p:sp>
      <p:sp>
        <p:nvSpPr>
          <p:cNvPr id="410626" name="Rectangle 3"/>
          <p:cNvSpPr>
            <a:spLocks noChangeArrowheads="1"/>
          </p:cNvSpPr>
          <p:nvPr/>
        </p:nvSpPr>
        <p:spPr bwMode="auto">
          <a:xfrm>
            <a:off x="393700" y="2438400"/>
            <a:ext cx="8407400" cy="32766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000" dirty="0">
                <a:latin typeface="Arial" charset="0"/>
              </a:rPr>
              <a:t>X-rays were invented by </a:t>
            </a:r>
            <a:r>
              <a:rPr lang="en-US" sz="2000" dirty="0" smtClean="0">
                <a:latin typeface="Arial" charset="0"/>
              </a:rPr>
              <a:t> </a:t>
            </a:r>
            <a:r>
              <a:rPr lang="en-US" sz="2000" dirty="0">
                <a:latin typeface="Arial" charset="0"/>
              </a:rPr>
              <a:t>Conrad Rontgen in </a:t>
            </a:r>
            <a:r>
              <a:rPr lang="en-US" sz="2000" dirty="0">
                <a:solidFill>
                  <a:srgbClr val="FF0000"/>
                </a:solidFill>
                <a:latin typeface="Arial" charset="0"/>
              </a:rPr>
              <a:t>1895 </a:t>
            </a:r>
            <a:r>
              <a:rPr lang="en-US" sz="2000" dirty="0">
                <a:latin typeface="Arial" charset="0"/>
              </a:rPr>
              <a:t>describing it as new kind of rays which can penetrate almost anything.  He described the diagnostic capabilities of X-rays for </a:t>
            </a:r>
            <a:r>
              <a:rPr lang="en-US" sz="2000" dirty="0" smtClean="0">
                <a:latin typeface="Arial" charset="0"/>
              </a:rPr>
              <a:t>imaging the </a:t>
            </a:r>
            <a:r>
              <a:rPr lang="en-US" sz="2000" dirty="0">
                <a:latin typeface="Arial" charset="0"/>
              </a:rPr>
              <a:t>human body and received the </a:t>
            </a:r>
            <a:r>
              <a:rPr lang="en-US" sz="2000" dirty="0">
                <a:solidFill>
                  <a:srgbClr val="FF0000"/>
                </a:solidFill>
                <a:latin typeface="Arial" charset="0"/>
              </a:rPr>
              <a:t>Noble Prize in 1901</a:t>
            </a:r>
            <a:r>
              <a:rPr lang="en-US" sz="2000" dirty="0" smtClean="0">
                <a:latin typeface="Arial" charset="0"/>
              </a:rPr>
              <a:t>.</a:t>
            </a:r>
          </a:p>
          <a:p>
            <a:pPr marL="342900" indent="-342900">
              <a:spcBef>
                <a:spcPct val="20000"/>
              </a:spcBef>
              <a:buClr>
                <a:schemeClr val="folHlink"/>
              </a:buClr>
              <a:buSzPct val="60000"/>
              <a:buFont typeface="Wingdings" pitchFamily="2" charset="2"/>
              <a:buChar char="n"/>
            </a:pPr>
            <a:endParaRPr lang="en-US" sz="2000" dirty="0">
              <a:latin typeface="Arial" charset="0"/>
            </a:endParaRPr>
          </a:p>
          <a:p>
            <a:pPr marL="342900" indent="-342900">
              <a:spcBef>
                <a:spcPct val="20000"/>
              </a:spcBef>
              <a:buClr>
                <a:schemeClr val="folHlink"/>
              </a:buClr>
              <a:buSzPct val="60000"/>
              <a:buFont typeface="Wingdings" pitchFamily="2" charset="2"/>
              <a:buChar char="n"/>
            </a:pPr>
            <a:r>
              <a:rPr lang="en-US" sz="2000" dirty="0">
                <a:latin typeface="Arial" charset="0"/>
              </a:rPr>
              <a:t>X-ray radiographs are the simplest form of medical imaging through the </a:t>
            </a:r>
            <a:r>
              <a:rPr lang="en-US" sz="2000" dirty="0">
                <a:solidFill>
                  <a:srgbClr val="FF0000"/>
                </a:solidFill>
                <a:latin typeface="Arial" charset="0"/>
              </a:rPr>
              <a:t>transmission of X-rays through the body </a:t>
            </a:r>
            <a:r>
              <a:rPr lang="en-US" sz="2000" dirty="0">
                <a:latin typeface="Arial" charset="0"/>
              </a:rPr>
              <a:t>which are then collected on a film.  The </a:t>
            </a:r>
            <a:r>
              <a:rPr lang="en-US" sz="2000" b="1" dirty="0">
                <a:solidFill>
                  <a:srgbClr val="7030A0"/>
                </a:solidFill>
                <a:latin typeface="Arial" charset="0"/>
              </a:rPr>
              <a:t>attenuation </a:t>
            </a:r>
            <a:r>
              <a:rPr lang="en-US" sz="2000" dirty="0">
                <a:latin typeface="Arial" charset="0"/>
              </a:rPr>
              <a:t>or absorption of X-rays is described by the photoelectric and Compton effects providing more attenuation through bones than soft tissues or air.</a:t>
            </a:r>
          </a:p>
        </p:txBody>
      </p:sp>
      <p:sp>
        <p:nvSpPr>
          <p:cNvPr id="4" name="Slide Number Placeholder 3"/>
          <p:cNvSpPr>
            <a:spLocks noGrp="1"/>
          </p:cNvSpPr>
          <p:nvPr>
            <p:ph type="sldNum" sz="quarter" idx="12"/>
          </p:nvPr>
        </p:nvSpPr>
        <p:spPr/>
        <p:txBody>
          <a:bodyPr/>
          <a:lstStyle/>
          <a:p>
            <a:fld id="{DEA3D1D5-4FB0-4ACB-AEE5-692ADCD3E72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1233</Words>
  <Application>Microsoft Office PowerPoint</Application>
  <PresentationFormat>On-screen Show (4:3)</PresentationFormat>
  <Paragraphs>221</Paragraphs>
  <Slides>32</Slides>
  <Notes>23</Notes>
  <HiddenSlides>2</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Image</vt:lpstr>
      <vt:lpstr>MS Org Chart</vt:lpstr>
      <vt:lpstr>Medical Image Analysis: Introduction</vt:lpstr>
      <vt:lpstr>Related Texts</vt:lpstr>
      <vt:lpstr>List of Topics</vt:lpstr>
      <vt:lpstr>  Evaluation</vt:lpstr>
      <vt:lpstr>Medical Image Analysis</vt:lpstr>
      <vt:lpstr>Introduction</vt:lpstr>
      <vt:lpstr>A Multidisciplinary Paradigm</vt:lpstr>
      <vt:lpstr>Medical Imaging Information</vt:lpstr>
      <vt:lpstr>X-rays</vt:lpstr>
      <vt:lpstr>Chest Radiograph</vt:lpstr>
      <vt:lpstr>CT Chest Images</vt:lpstr>
      <vt:lpstr>CT Scanner</vt:lpstr>
      <vt:lpstr>Magnetic Resonance Imaging</vt:lpstr>
      <vt:lpstr>MRI Scanner</vt:lpstr>
      <vt:lpstr>3-D Brain Imaging</vt:lpstr>
      <vt:lpstr>Kinds of MR Images</vt:lpstr>
      <vt:lpstr>MRI Advantage</vt:lpstr>
      <vt:lpstr>MR Angiography</vt:lpstr>
      <vt:lpstr>SPECT</vt:lpstr>
      <vt:lpstr>99mTc (140 keV) SPECT Image</vt:lpstr>
      <vt:lpstr>PET</vt:lpstr>
      <vt:lpstr>FDG PET Imaging</vt:lpstr>
      <vt:lpstr>Ultrasound Imaging</vt:lpstr>
      <vt:lpstr>Ultrasound Imaging</vt:lpstr>
      <vt:lpstr>Ultrasound Imaging</vt:lpstr>
      <vt:lpstr>B-Mode Imaging of Heart</vt:lpstr>
      <vt:lpstr>Doppler Imaging of Beating Heart</vt:lpstr>
      <vt:lpstr>Ultrasound Advantage</vt:lpstr>
      <vt:lpstr>3D from Stereo</vt:lpstr>
      <vt:lpstr>3D Mesh from 3dMD</vt:lpstr>
      <vt:lpstr>Some Sample Head Meshes</vt:lpstr>
      <vt:lpstr>Advantages</vt:lpstr>
    </vt:vector>
  </TitlesOfParts>
  <Company>uw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Low-level Operations</dc:title>
  <dc:creator>Linda Shapiro</dc:creator>
  <cp:lastModifiedBy>cse</cp:lastModifiedBy>
  <cp:revision>110</cp:revision>
  <dcterms:created xsi:type="dcterms:W3CDTF">2011-08-30T23:39:39Z</dcterms:created>
  <dcterms:modified xsi:type="dcterms:W3CDTF">2011-09-28T04:05:39Z</dcterms:modified>
</cp:coreProperties>
</file>