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1" r:id="rId3"/>
    <p:sldId id="272" r:id="rId4"/>
    <p:sldId id="258" r:id="rId5"/>
    <p:sldId id="259" r:id="rId6"/>
    <p:sldId id="264" r:id="rId7"/>
    <p:sldId id="278" r:id="rId8"/>
    <p:sldId id="279" r:id="rId9"/>
    <p:sldId id="260" r:id="rId10"/>
    <p:sldId id="265" r:id="rId11"/>
    <p:sldId id="273" r:id="rId12"/>
    <p:sldId id="267" r:id="rId13"/>
    <p:sldId id="280" r:id="rId14"/>
    <p:sldId id="281" r:id="rId15"/>
    <p:sldId id="268" r:id="rId16"/>
    <p:sldId id="282" r:id="rId17"/>
    <p:sldId id="283" r:id="rId18"/>
    <p:sldId id="269" r:id="rId19"/>
    <p:sldId id="274" r:id="rId20"/>
    <p:sldId id="275" r:id="rId21"/>
    <p:sldId id="276" r:id="rId22"/>
    <p:sldId id="277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15BA"/>
  </p:clrMru>
  <p:extLst>
    <p:ext uri="{E76CE94A-603C-4142-B9EB-6D1370010A27}">
      <p14:discardImageEditData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22871" autoAdjust="0"/>
    <p:restoredTop sz="94660"/>
  </p:normalViewPr>
  <p:slideViewPr>
    <p:cSldViewPr snapToObjects="1">
      <p:cViewPr varScale="1">
        <p:scale>
          <a:sx n="98" d="100"/>
          <a:sy n="98" d="100"/>
        </p:scale>
        <p:origin x="-3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2ABC8-15FF-1241-8876-F145636910B5}" type="datetimeFigureOut">
              <a:rPr lang="en-US" smtClean="0"/>
              <a:pPr/>
              <a:t>11/30/11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A4111-ECC1-C94B-AF03-9F6778AD9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1484733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6FD3D-6F8B-2048-BFE1-6C9FD5C7C1D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77AE-6429-8143-B72C-33F8CDEC63EA}" type="datetimeFigureOut">
              <a:rPr lang="en-US" smtClean="0"/>
              <a:pPr/>
              <a:t>11/30/11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59C8-CA11-B047-98B7-2E933D972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77AE-6429-8143-B72C-33F8CDEC63EA}" type="datetimeFigureOut">
              <a:rPr lang="en-US" smtClean="0"/>
              <a:pPr/>
              <a:t>11/30/11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59C8-CA11-B047-98B7-2E933D972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77AE-6429-8143-B72C-33F8CDEC63EA}" type="datetimeFigureOut">
              <a:rPr lang="en-US" smtClean="0"/>
              <a:pPr/>
              <a:t>11/30/11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59C8-CA11-B047-98B7-2E933D972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77AE-6429-8143-B72C-33F8CDEC63EA}" type="datetimeFigureOut">
              <a:rPr lang="en-US" smtClean="0"/>
              <a:pPr/>
              <a:t>11/30/11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59C8-CA11-B047-98B7-2E933D972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77AE-6429-8143-B72C-33F8CDEC63EA}" type="datetimeFigureOut">
              <a:rPr lang="en-US" smtClean="0"/>
              <a:pPr/>
              <a:t>11/30/11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59C8-CA11-B047-98B7-2E933D972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77AE-6429-8143-B72C-33F8CDEC63EA}" type="datetimeFigureOut">
              <a:rPr lang="en-US" smtClean="0"/>
              <a:pPr/>
              <a:t>11/30/11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59C8-CA11-B047-98B7-2E933D972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77AE-6429-8143-B72C-33F8CDEC63EA}" type="datetimeFigureOut">
              <a:rPr lang="en-US" smtClean="0"/>
              <a:pPr/>
              <a:t>11/30/11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59C8-CA11-B047-98B7-2E933D972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77AE-6429-8143-B72C-33F8CDEC63EA}" type="datetimeFigureOut">
              <a:rPr lang="en-US" smtClean="0"/>
              <a:pPr/>
              <a:t>11/30/11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59C8-CA11-B047-98B7-2E933D972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77AE-6429-8143-B72C-33F8CDEC63EA}" type="datetimeFigureOut">
              <a:rPr lang="en-US" smtClean="0"/>
              <a:pPr/>
              <a:t>11/30/11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59C8-CA11-B047-98B7-2E933D972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77AE-6429-8143-B72C-33F8CDEC63EA}" type="datetimeFigureOut">
              <a:rPr lang="en-US" smtClean="0"/>
              <a:pPr/>
              <a:t>11/30/11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59C8-CA11-B047-98B7-2E933D972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77AE-6429-8143-B72C-33F8CDEC63EA}" type="datetimeFigureOut">
              <a:rPr lang="en-US" smtClean="0"/>
              <a:pPr/>
              <a:t>11/30/11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59C8-CA11-B047-98B7-2E933D972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E77AE-6429-8143-B72C-33F8CDEC63EA}" type="datetimeFigureOut">
              <a:rPr lang="en-US" smtClean="0"/>
              <a:pPr/>
              <a:t>11/30/11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159C8-CA11-B047-98B7-2E933D972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Classification and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Feature </a:t>
            </a:r>
            <a:r>
              <a:rPr lang="en-US" dirty="0"/>
              <a:t>Selection for </a:t>
            </a:r>
            <a:r>
              <a:rPr lang="en-US" dirty="0" err="1"/>
              <a:t>Craniosynostosis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Shulin</a:t>
            </a:r>
            <a:r>
              <a:rPr lang="en-US" dirty="0" smtClean="0">
                <a:solidFill>
                  <a:schemeClr val="tx1"/>
                </a:solidFill>
              </a:rPr>
              <a:t> Yang, Linda G. Shapiro, Michael L. Cunningham, Matthew </a:t>
            </a:r>
            <a:r>
              <a:rPr lang="en-US" dirty="0" err="1" smtClean="0">
                <a:solidFill>
                  <a:schemeClr val="tx1"/>
                </a:solidFill>
              </a:rPr>
              <a:t>Speltz</a:t>
            </a:r>
            <a:r>
              <a:rPr lang="en-US" dirty="0" smtClean="0">
                <a:solidFill>
                  <a:schemeClr val="tx1"/>
                </a:solidFill>
              </a:rPr>
              <a:t>, Su-In Lee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University of Washington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“w” that minimize the loss function</a:t>
            </a:r>
            <a:endParaRPr lang="en-US" dirty="0"/>
          </a:p>
        </p:txBody>
      </p:sp>
      <p:pic>
        <p:nvPicPr>
          <p:cNvPr id="5" name="Picture 4" descr="Screen shot 2011-07-12 at 3.01.2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04689"/>
            <a:ext cx="7307356" cy="2191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Regularized Logistic Regression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</a:t>
            </a:r>
            <a:r>
              <a:rPr lang="en-US" altLang="zh-CN" baseline="-25000" dirty="0" smtClean="0"/>
              <a:t>1</a:t>
            </a:r>
            <a:r>
              <a:rPr lang="en-US" altLang="zh-CN" dirty="0" smtClean="0"/>
              <a:t> regularized logistic </a:t>
            </a:r>
            <a:r>
              <a:rPr lang="zh-CN" altLang="zh-CN" dirty="0" smtClean="0"/>
              <a:t>r</a:t>
            </a:r>
            <a:r>
              <a:rPr lang="en-US" altLang="zh-CN" dirty="0" smtClean="0"/>
              <a:t>egression</a:t>
            </a:r>
          </a:p>
          <a:p>
            <a:endParaRPr lang="en-US" sz="3600" dirty="0" smtClean="0"/>
          </a:p>
          <a:p>
            <a:endParaRPr lang="en-US" dirty="0" smtClean="0"/>
          </a:p>
          <a:p>
            <a:r>
              <a:rPr lang="en-US" altLang="zh-CN" dirty="0" smtClean="0"/>
              <a:t>Fused lasso </a:t>
            </a:r>
            <a:endParaRPr lang="en-US" dirty="0"/>
          </a:p>
        </p:txBody>
      </p:sp>
      <p:pic>
        <p:nvPicPr>
          <p:cNvPr id="4" name="Picture 3" descr="Screen shot 2011-07-12 at 3.01.4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33600"/>
            <a:ext cx="7924800" cy="9334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68068" y="3055203"/>
            <a:ext cx="30759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suppress </a:t>
            </a:r>
            <a:r>
              <a:rPr lang="en-US" altLang="zh-CN" sz="2400" dirty="0" smtClean="0">
                <a:solidFill>
                  <a:srgbClr val="FF0000"/>
                </a:solidFill>
              </a:rPr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number 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of</a:t>
            </a:r>
            <a:r>
              <a:rPr lang="en-US" sz="2400" dirty="0" smtClean="0">
                <a:solidFill>
                  <a:srgbClr val="FF0000"/>
                </a:solidFill>
              </a:rPr>
              <a:t> selected features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6" descr="Untitled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181" y="4800600"/>
            <a:ext cx="5205637" cy="1072825"/>
          </a:xfrm>
          <a:prstGeom prst="rect">
            <a:avLst/>
          </a:prstGeom>
        </p:spPr>
      </p:pic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993" y="3886200"/>
            <a:ext cx="6760014" cy="9631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82502" y="5798403"/>
            <a:ext cx="4204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suppress </a:t>
            </a:r>
            <a:r>
              <a:rPr lang="en-US" altLang="zh-CN" sz="2400" dirty="0" smtClean="0">
                <a:solidFill>
                  <a:srgbClr val="FF0000"/>
                </a:solidFill>
              </a:rPr>
              <a:t>weight differences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for pairs of neighboring features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1993" y="5791200"/>
            <a:ext cx="30759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suppress </a:t>
            </a:r>
            <a:r>
              <a:rPr lang="en-US" altLang="zh-CN" sz="2400" dirty="0" smtClean="0">
                <a:solidFill>
                  <a:srgbClr val="FF0000"/>
                </a:solidFill>
              </a:rPr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number 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of</a:t>
            </a:r>
            <a:r>
              <a:rPr lang="en-US" sz="2400" dirty="0" smtClean="0">
                <a:solidFill>
                  <a:srgbClr val="FF0000"/>
                </a:solidFill>
              </a:rPr>
              <a:t> selected features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A New Form of Regularized Logistic Regression Models: </a:t>
            </a:r>
            <a:r>
              <a:rPr lang="en-US" altLang="zh-CN" dirty="0" err="1" smtClean="0">
                <a:solidFill>
                  <a:srgbClr val="FF0000"/>
                </a:solidFill>
              </a:rPr>
              <a:t>cLasso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cLasso</a:t>
            </a:r>
            <a:r>
              <a:rPr lang="en-US" altLang="zh-CN" dirty="0" smtClean="0"/>
              <a:t> – forming feature clusters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w</a:t>
            </a:r>
            <a:r>
              <a:rPr lang="en-US" baseline="30000" dirty="0" err="1" smtClean="0">
                <a:solidFill>
                  <a:srgbClr val="0070C0"/>
                </a:solidFill>
              </a:rPr>
              <a:t>c</a:t>
            </a:r>
            <a:r>
              <a:rPr lang="en-US" dirty="0" smtClean="0">
                <a:solidFill>
                  <a:srgbClr val="0070C0"/>
                </a:solidFill>
              </a:rPr>
              <a:t>: weights of the cluster centers of CI features</a:t>
            </a:r>
          </a:p>
          <a:p>
            <a:pPr lvl="1"/>
            <a:r>
              <a:rPr lang="en-US" dirty="0" err="1" smtClean="0"/>
              <a:t>w</a:t>
            </a:r>
            <a:r>
              <a:rPr lang="en-US" dirty="0" smtClean="0"/>
              <a:t>: residual weights of the features</a:t>
            </a:r>
          </a:p>
        </p:txBody>
      </p:sp>
      <p:pic>
        <p:nvPicPr>
          <p:cNvPr id="4" name="Picture 3" descr="Screen shot 2011-07-12 at 3.02.2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200400"/>
            <a:ext cx="7162800" cy="8157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5830669"/>
            <a:ext cx="30759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suppress </a:t>
            </a:r>
            <a:r>
              <a:rPr lang="en-US" altLang="zh-CN" sz="2400" dirty="0" smtClean="0">
                <a:solidFill>
                  <a:srgbClr val="FF0000"/>
                </a:solidFill>
              </a:rPr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number 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of</a:t>
            </a:r>
            <a:r>
              <a:rPr lang="en-US" sz="2400" dirty="0" smtClean="0">
                <a:solidFill>
                  <a:srgbClr val="FF0000"/>
                </a:solidFill>
              </a:rPr>
              <a:t> selected features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6" descr="tm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33" y="4136201"/>
            <a:ext cx="8667934" cy="969199"/>
          </a:xfrm>
          <a:prstGeom prst="rect">
            <a:avLst/>
          </a:prstGeom>
        </p:spPr>
      </p:pic>
      <p:pic>
        <p:nvPicPr>
          <p:cNvPr id="8" name="Picture 7" descr="tmp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4849436"/>
            <a:ext cx="3431819" cy="10179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9800" y="5830669"/>
            <a:ext cx="30759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suppress </a:t>
            </a:r>
            <a:r>
              <a:rPr lang="en-US" altLang="zh-CN" sz="2400" dirty="0" smtClean="0">
                <a:solidFill>
                  <a:srgbClr val="FF0000"/>
                </a:solidFill>
              </a:rPr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number 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of</a:t>
            </a:r>
            <a:r>
              <a:rPr lang="en-US" sz="2400" dirty="0" smtClean="0">
                <a:solidFill>
                  <a:srgbClr val="FF0000"/>
                </a:solidFill>
              </a:rPr>
              <a:t> feature clusters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n-US" altLang="zh-CN" dirty="0" smtClean="0"/>
              <a:t>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n-US" altLang="zh-CN" dirty="0" smtClean="0"/>
              <a:t>edical data: </a:t>
            </a:r>
            <a:r>
              <a:rPr lang="en-US" dirty="0" smtClean="0"/>
              <a:t>3D </a:t>
            </a:r>
            <a:r>
              <a:rPr lang="en-US" dirty="0"/>
              <a:t>CT images of children’s heads from hospitals in four different cities in the </a:t>
            </a:r>
            <a:r>
              <a:rPr lang="en-US" dirty="0" smtClean="0"/>
              <a:t>US; 70 images in total; 3 types of </a:t>
            </a:r>
            <a:r>
              <a:rPr lang="en-US" dirty="0" err="1" smtClean="0"/>
              <a:t>craniosynostosis</a:t>
            </a:r>
            <a:endParaRPr lang="en-US" dirty="0" smtClean="0"/>
          </a:p>
          <a:p>
            <a:endParaRPr lang="en-US" dirty="0" smtClean="0"/>
          </a:p>
          <a:p>
            <a:r>
              <a:rPr lang="en-US" altLang="zh-CN" dirty="0" smtClean="0"/>
              <a:t>Parameter selection: </a:t>
            </a:r>
            <a:r>
              <a:rPr lang="en-US" dirty="0"/>
              <a:t>the regularization parameters were found using 10-fold cross validation on the training set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CT data</a:t>
            </a:r>
            <a:endParaRPr lang="en-US" dirty="0"/>
          </a:p>
        </p:txBody>
      </p:sp>
      <p:pic>
        <p:nvPicPr>
          <p:cNvPr id="11" name="Content Placeholder 4" descr="Screen shot 2011-07-25 at 2.45.5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775" y="1295400"/>
            <a:ext cx="5086450" cy="5365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Classification Results: Error Rates</a:t>
            </a:r>
            <a:endParaRPr lang="en-US" dirty="0"/>
          </a:p>
        </p:txBody>
      </p:sp>
      <p:pic>
        <p:nvPicPr>
          <p:cNvPr id="4" name="Content Placeholder 3" descr="Screen shot 2011-07-12 at 3.10.18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71934" b="-71934"/>
          <a:stretch>
            <a:fillRect/>
          </a:stretch>
        </p:blipFill>
        <p:spPr>
          <a:xfrm>
            <a:off x="304800" y="2971800"/>
            <a:ext cx="8590420" cy="4724400"/>
          </a:xfrm>
        </p:spPr>
      </p:pic>
      <p:pic>
        <p:nvPicPr>
          <p:cNvPr id="5" name="Picture 4" descr="Screen shot 2011-07-12 at 3.10.5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957185"/>
            <a:ext cx="8153400" cy="1624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3880" y="1443335"/>
            <a:ext cx="523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Results using logistic regression only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3880" y="3881735"/>
            <a:ext cx="5248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Results using four regression models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Parameter selection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07880" y="1748135"/>
            <a:ext cx="5310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Misclassification rate </a:t>
            </a:r>
            <a:r>
              <a:rPr lang="en-US" sz="2400" dirty="0" err="1" smtClean="0"/>
              <a:t>v.s</a:t>
            </a:r>
            <a:r>
              <a:rPr lang="en-US" sz="2400" dirty="0" smtClean="0"/>
              <a:t>. </a:t>
            </a:r>
            <a:r>
              <a:rPr lang="en-US" sz="2400" dirty="0" err="1" smtClean="0"/>
              <a:t>lamda</a:t>
            </a:r>
            <a:r>
              <a:rPr lang="en-US" sz="2400" dirty="0" smtClean="0"/>
              <a:t> value</a:t>
            </a:r>
            <a:endParaRPr lang="en-US" sz="2400" dirty="0"/>
          </a:p>
        </p:txBody>
      </p:sp>
      <p:pic>
        <p:nvPicPr>
          <p:cNvPr id="9" name="Picture 8" descr="Screen shot 2011-11-30 at 2.07.0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14600"/>
            <a:ext cx="7729338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1-11-30 at 2.07.0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366" y="228600"/>
            <a:ext cx="6039517" cy="3055361"/>
          </a:xfrm>
          <a:prstGeom prst="rect">
            <a:avLst/>
          </a:prstGeom>
        </p:spPr>
      </p:pic>
      <p:pic>
        <p:nvPicPr>
          <p:cNvPr id="5" name="Picture 4" descr="Screen shot 2011-11-30 at 2.07.05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083" y="3581400"/>
            <a:ext cx="6039517" cy="3003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Visualization of Feature Selection using L</a:t>
            </a:r>
            <a:r>
              <a:rPr lang="en-US" altLang="zh-CN" baseline="-25000" dirty="0" smtClean="0"/>
              <a:t>1</a:t>
            </a:r>
            <a:r>
              <a:rPr lang="en-US" altLang="zh-CN" dirty="0" smtClean="0"/>
              <a:t> Regression</a:t>
            </a:r>
            <a:endParaRPr lang="en-US" dirty="0"/>
          </a:p>
        </p:txBody>
      </p:sp>
      <p:pic>
        <p:nvPicPr>
          <p:cNvPr id="11" name="Content Placeholder 4" descr="Screen shot 2011-07-25 at 2.45.5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55553"/>
            <a:ext cx="6248400" cy="5365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Visualization of Feature Selection using Fused Lasso</a:t>
            </a:r>
            <a:endParaRPr lang="en-US" dirty="0"/>
          </a:p>
        </p:txBody>
      </p:sp>
      <p:pic>
        <p:nvPicPr>
          <p:cNvPr id="11" name="Content Placeholder 4" descr="Screen shot 2011-07-25 at 2.45.5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803" y="1455553"/>
            <a:ext cx="6230393" cy="5365292"/>
          </a:xfrm>
          <a:prstGeom prst="rect">
            <a:avLst/>
          </a:prstGeom>
        </p:spPr>
      </p:pic>
      <p:sp>
        <p:nvSpPr>
          <p:cNvPr id="12" name="Donut 11"/>
          <p:cNvSpPr/>
          <p:nvPr/>
        </p:nvSpPr>
        <p:spPr>
          <a:xfrm>
            <a:off x="5867400" y="5486400"/>
            <a:ext cx="457200" cy="609600"/>
          </a:xfrm>
          <a:prstGeom prst="donut">
            <a:avLst>
              <a:gd name="adj" fmla="val 3001"/>
            </a:avLst>
          </a:prstGeom>
          <a:solidFill>
            <a:srgbClr val="FF15BA"/>
          </a:solidFill>
          <a:ln>
            <a:solidFill>
              <a:srgbClr val="FF15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6553200" y="5257800"/>
            <a:ext cx="609600" cy="381000"/>
          </a:xfrm>
          <a:prstGeom prst="donut">
            <a:avLst>
              <a:gd name="adj" fmla="val 3001"/>
            </a:avLst>
          </a:prstGeom>
          <a:solidFill>
            <a:srgbClr val="FF15BA"/>
          </a:solidFill>
          <a:ln>
            <a:solidFill>
              <a:srgbClr val="FF15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6781800" y="5791200"/>
            <a:ext cx="609600" cy="533400"/>
          </a:xfrm>
          <a:prstGeom prst="donut">
            <a:avLst>
              <a:gd name="adj" fmla="val 3001"/>
            </a:avLst>
          </a:prstGeom>
          <a:solidFill>
            <a:srgbClr val="FF15BA"/>
          </a:solidFill>
          <a:ln>
            <a:solidFill>
              <a:srgbClr val="FF15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Craniosynostosis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Craniosynostosis</a:t>
            </a:r>
            <a:r>
              <a:rPr lang="en-US" dirty="0" smtClean="0"/>
              <a:t> is a common </a:t>
            </a:r>
            <a:r>
              <a:rPr lang="en-US" dirty="0"/>
              <a:t>congenital condition in which one or more of the fibrous sutures in an infant’s </a:t>
            </a:r>
            <a:r>
              <a:rPr lang="en-US" dirty="0" err="1" smtClean="0"/>
              <a:t>calvaria</a:t>
            </a:r>
            <a:r>
              <a:rPr lang="en-US" dirty="0" smtClean="0"/>
              <a:t> fuse </a:t>
            </a:r>
            <a:r>
              <a:rPr lang="en-US" dirty="0"/>
              <a:t>prematurely</a:t>
            </a:r>
            <a:r>
              <a:rPr lang="en-US" dirty="0" smtClean="0"/>
              <a:t>.</a:t>
            </a:r>
          </a:p>
        </p:txBody>
      </p:sp>
      <p:pic>
        <p:nvPicPr>
          <p:cNvPr id="4" name="Picture 15" descr="c0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3742" y="3676147"/>
            <a:ext cx="2057401" cy="224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0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677562"/>
            <a:ext cx="2057401" cy="2266038"/>
          </a:xfrm>
          <a:prstGeom prst="rect">
            <a:avLst/>
          </a:prstGeom>
        </p:spPr>
      </p:pic>
      <p:pic>
        <p:nvPicPr>
          <p:cNvPr id="6" name="Picture 5" descr="c0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657600"/>
            <a:ext cx="2057400" cy="26720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3124200"/>
            <a:ext cx="1262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Coronal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919265" y="3124200"/>
            <a:ext cx="1262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/>
              <a:t>Metopic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3124200"/>
            <a:ext cx="1211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/>
              <a:t>Sagittal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</a:t>
            </a:r>
            <a:r>
              <a:rPr lang="en-US" altLang="zh-CN" dirty="0" smtClean="0"/>
              <a:t>uantification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r>
              <a:rPr lang="en-US" altLang="zh-CN" dirty="0" smtClean="0"/>
              <a:t>se the same methodology </a:t>
            </a:r>
            <a:r>
              <a:rPr lang="en-US" altLang="zh-CN" dirty="0" smtClean="0"/>
              <a:t>as classification</a:t>
            </a:r>
          </a:p>
          <a:p>
            <a:pPr lvl="1"/>
            <a:r>
              <a:rPr lang="en-US" altLang="zh-CN" dirty="0" smtClean="0"/>
              <a:t>Use the same training process</a:t>
            </a:r>
          </a:p>
          <a:p>
            <a:pPr lvl="1"/>
            <a:r>
              <a:rPr lang="en-US" altLang="zh-CN" dirty="0" smtClean="0"/>
              <a:t>Replace the decision function: from sigmoid function to the linear combination before taking </a:t>
            </a:r>
            <a:r>
              <a:rPr lang="en-US" altLang="zh-CN" dirty="0" smtClean="0"/>
              <a:t>sigmoid</a:t>
            </a:r>
          </a:p>
          <a:p>
            <a:pPr lvl="1"/>
            <a:r>
              <a:rPr lang="en-US" altLang="zh-CN" dirty="0" smtClean="0"/>
              <a:t>Function response: the </a:t>
            </a:r>
            <a:r>
              <a:rPr lang="en-US" altLang="zh-CN" dirty="0" smtClean="0"/>
              <a:t>severity </a:t>
            </a:r>
            <a:r>
              <a:rPr lang="en-US" altLang="zh-CN" dirty="0" smtClean="0"/>
              <a:t>of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craniosynostosis</a:t>
            </a:r>
            <a:r>
              <a:rPr lang="en-US" altLang="zh-CN" dirty="0" smtClean="0"/>
              <a:t> </a:t>
            </a:r>
            <a:endParaRPr lang="en-US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Use different training data for each of the three </a:t>
            </a:r>
            <a:r>
              <a:rPr lang="en-US" altLang="zh-CN" dirty="0" err="1" smtClean="0"/>
              <a:t>craniosynostosis</a:t>
            </a:r>
            <a:r>
              <a:rPr lang="en-US" altLang="zh-CN" dirty="0" smtClean="0"/>
              <a:t> (</a:t>
            </a:r>
            <a:r>
              <a:rPr lang="en-US" altLang="zh-CN" dirty="0" smtClean="0"/>
              <a:t>coronal, </a:t>
            </a:r>
            <a:r>
              <a:rPr lang="en-US" altLang="zh-CN" dirty="0" err="1" smtClean="0"/>
              <a:t>metopic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sagittal</a:t>
            </a:r>
            <a:r>
              <a:rPr lang="en-US" altLang="zh-CN" dirty="0" smtClean="0"/>
              <a:t>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1-30 at 1.47.2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99" y="152399"/>
            <a:ext cx="8303301" cy="655901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1-30 at 1.53.3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0057"/>
            <a:ext cx="9144000" cy="415788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Contributions</a:t>
            </a:r>
          </a:p>
          <a:p>
            <a:pPr lvl="1"/>
            <a:r>
              <a:rPr lang="en-US" dirty="0" smtClean="0"/>
              <a:t>A fully automatic system for skull shape analysis</a:t>
            </a:r>
          </a:p>
          <a:p>
            <a:pPr lvl="1"/>
            <a:r>
              <a:rPr lang="en-US" dirty="0" smtClean="0"/>
              <a:t>New form of logistic regression for feature selection and interest region localization</a:t>
            </a:r>
          </a:p>
          <a:p>
            <a:endParaRPr lang="en-US" dirty="0" smtClean="0"/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Extension to other 3D shapes, such as facial surfaces</a:t>
            </a:r>
          </a:p>
          <a:p>
            <a:pPr lvl="1"/>
            <a:r>
              <a:rPr lang="en-US" dirty="0" smtClean="0"/>
              <a:t>Landmark detection on 3D surfaces</a:t>
            </a:r>
          </a:p>
          <a:p>
            <a:pPr lvl="1"/>
            <a:r>
              <a:rPr lang="en-US" dirty="0" smtClean="0"/>
              <a:t>Run studies of controls </a:t>
            </a:r>
            <a:r>
              <a:rPr lang="en-US" dirty="0" err="1" smtClean="0"/>
              <a:t>vs</a:t>
            </a:r>
            <a:r>
              <a:rPr lang="en-US" dirty="0" smtClean="0"/>
              <a:t> abnormal for each class and use results to quantify the degree of abnormality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Goa</a:t>
            </a:r>
            <a:r>
              <a:rPr lang="zh-CN" altLang="zh-CN" dirty="0" smtClean="0"/>
              <a:t>l </a:t>
            </a:r>
            <a:r>
              <a:rPr lang="en-US" altLang="zh-CN" dirty="0" smtClean="0"/>
              <a:t>of our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analyze </a:t>
            </a:r>
            <a:r>
              <a:rPr lang="en-US" dirty="0" smtClean="0"/>
              <a:t>3D </a:t>
            </a:r>
            <a:r>
              <a:rPr lang="en-US" dirty="0"/>
              <a:t>skull shapes</a:t>
            </a:r>
            <a:r>
              <a:rPr lang="en-US" dirty="0" smtClean="0"/>
              <a:t> </a:t>
            </a:r>
            <a:r>
              <a:rPr lang="zh-CN" altLang="zh-CN" dirty="0" smtClean="0"/>
              <a:t>f</a:t>
            </a:r>
            <a:r>
              <a:rPr lang="en-US" altLang="zh-CN" dirty="0" smtClean="0"/>
              <a:t>or the purpose of medical research</a:t>
            </a:r>
          </a:p>
          <a:p>
            <a:pPr lvl="1">
              <a:spcAft>
                <a:spcPts val="600"/>
              </a:spcAft>
            </a:pPr>
            <a:r>
              <a:rPr lang="en-US" altLang="zh-CN" dirty="0" smtClean="0"/>
              <a:t>Classification: which type of </a:t>
            </a:r>
            <a:r>
              <a:rPr lang="en-US" altLang="zh-CN" dirty="0" err="1" smtClean="0"/>
              <a:t>craniosynostosis</a:t>
            </a:r>
            <a:endParaRPr lang="en-US" altLang="zh-CN" dirty="0" smtClean="0"/>
          </a:p>
          <a:p>
            <a:pPr lvl="1">
              <a:spcAft>
                <a:spcPts val="600"/>
              </a:spcAft>
            </a:pPr>
            <a:r>
              <a:rPr lang="en-US" altLang="zh-CN" dirty="0" smtClean="0"/>
              <a:t>Region selection: which regions contribute most toward classification</a:t>
            </a:r>
          </a:p>
          <a:p>
            <a:pPr lvl="1"/>
            <a:r>
              <a:rPr lang="en-US" altLang="zh-CN" dirty="0" smtClean="0"/>
              <a:t>Quantification: what is the degree of severity of the deformity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 work</a:t>
            </a:r>
          </a:p>
          <a:p>
            <a:pPr lvl="1"/>
            <a:r>
              <a:rPr lang="en-US" dirty="0" smtClean="0"/>
              <a:t>Craniofacial </a:t>
            </a:r>
            <a:r>
              <a:rPr lang="en-US" dirty="0"/>
              <a:t>descriptors that</a:t>
            </a:r>
            <a:r>
              <a:rPr lang="en-US" dirty="0" smtClean="0"/>
              <a:t> </a:t>
            </a:r>
            <a:r>
              <a:rPr lang="en-US" dirty="0"/>
              <a:t>analyzed the shape of the </a:t>
            </a:r>
            <a:r>
              <a:rPr lang="en-US" dirty="0" smtClean="0"/>
              <a:t>mid-face an</a:t>
            </a:r>
            <a:r>
              <a:rPr lang="en-US" altLang="zh-CN" dirty="0" smtClean="0"/>
              <a:t>d back of the head [ICIAP09]</a:t>
            </a:r>
          </a:p>
          <a:p>
            <a:pPr lvl="1"/>
            <a:r>
              <a:rPr lang="en-US" altLang="zh-CN" dirty="0" smtClean="0"/>
              <a:t>Classification of two </a:t>
            </a:r>
            <a:r>
              <a:rPr lang="en-US" dirty="0" err="1" smtClean="0"/>
              <a:t>synostoses</a:t>
            </a:r>
            <a:r>
              <a:rPr lang="en-US" dirty="0" smtClean="0"/>
              <a:t> vs. normal using </a:t>
            </a:r>
            <a:r>
              <a:rPr lang="en-US" dirty="0"/>
              <a:t>symbolic shape </a:t>
            </a:r>
            <a:r>
              <a:rPr lang="en-US" dirty="0" smtClean="0"/>
              <a:t>descriptors [ICCV05, CPCJournal06]</a:t>
            </a:r>
          </a:p>
          <a:p>
            <a:endParaRPr lang="en-US" dirty="0" smtClean="0"/>
          </a:p>
          <a:p>
            <a:r>
              <a:rPr lang="en-US" dirty="0" smtClean="0"/>
              <a:t>D</a:t>
            </a:r>
            <a:r>
              <a:rPr lang="en-US" altLang="zh-CN" dirty="0" smtClean="0"/>
              <a:t>ifference from ours</a:t>
            </a:r>
          </a:p>
          <a:p>
            <a:pPr lvl="1"/>
            <a:r>
              <a:rPr lang="en-US" dirty="0" smtClean="0"/>
              <a:t>not </a:t>
            </a:r>
            <a:r>
              <a:rPr lang="en-US" dirty="0"/>
              <a:t>fully automatic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doctors may not understand the methodology</a:t>
            </a:r>
          </a:p>
          <a:p>
            <a:pPr lvl="1"/>
            <a:r>
              <a:rPr lang="en-US" dirty="0" smtClean="0"/>
              <a:t>focus on the whole skull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Overview of 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Two step approach to shape analysis</a:t>
            </a:r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Cranial image (CI) generation</a:t>
            </a:r>
          </a:p>
          <a:p>
            <a:pPr lvl="2"/>
            <a:r>
              <a:rPr lang="en-US" altLang="zh-CN" dirty="0" smtClean="0"/>
              <a:t>A shape representation for 3D images</a:t>
            </a:r>
          </a:p>
          <a:p>
            <a:pPr lvl="2"/>
            <a:endParaRPr lang="en-US" altLang="zh-CN" dirty="0" smtClean="0"/>
          </a:p>
          <a:p>
            <a:pPr lvl="1"/>
            <a:r>
              <a:rPr lang="en-US" altLang="zh-CN" dirty="0" smtClean="0"/>
              <a:t>Shape analysis using CI</a:t>
            </a:r>
          </a:p>
          <a:p>
            <a:pPr lvl="2"/>
            <a:r>
              <a:rPr lang="en-US" dirty="0" smtClean="0"/>
              <a:t>Classification</a:t>
            </a:r>
          </a:p>
          <a:p>
            <a:pPr lvl="2"/>
            <a:r>
              <a:rPr lang="en-US" dirty="0" smtClean="0"/>
              <a:t>Localization </a:t>
            </a:r>
            <a:r>
              <a:rPr lang="en-US" dirty="0"/>
              <a:t>of interest</a:t>
            </a:r>
            <a:r>
              <a:rPr lang="en-US" dirty="0" smtClean="0"/>
              <a:t> areas on skulls</a:t>
            </a:r>
          </a:p>
          <a:p>
            <a:pPr lvl="2"/>
            <a:r>
              <a:rPr lang="en-US" dirty="0" smtClean="0"/>
              <a:t>Quantification </a:t>
            </a:r>
            <a:r>
              <a:rPr lang="en-US" altLang="zh-CN" dirty="0" smtClean="0"/>
              <a:t>of c</a:t>
            </a:r>
            <a:r>
              <a:rPr lang="en-US" dirty="0" smtClean="0"/>
              <a:t>raniofacial abnormalities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Cranial Image (CI)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Automatic system: process 3D CT images</a:t>
            </a:r>
          </a:p>
          <a:p>
            <a:pPr lvl="1"/>
            <a:r>
              <a:rPr lang="en-US" altLang="zh-CN" dirty="0" smtClean="0"/>
              <a:t>Input: CT skull images</a:t>
            </a:r>
          </a:p>
          <a:p>
            <a:pPr lvl="1"/>
            <a:r>
              <a:rPr lang="en-US" altLang="zh-CN" dirty="0" smtClean="0"/>
              <a:t>Output: a distance matrix – Cranial Image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BB04-1342-F943-AA9D-61C108892D3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9" descr="Screen shot 2011-07-12 at 3.00.27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200400"/>
            <a:ext cx="8229600" cy="2725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9000" y="4234934"/>
            <a:ext cx="14478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1 2 3    j     N</a:t>
            </a:r>
          </a:p>
          <a:p>
            <a:r>
              <a:rPr lang="en-US" dirty="0" smtClean="0"/>
              <a:t>1</a:t>
            </a:r>
          </a:p>
          <a:p>
            <a:r>
              <a:rPr lang="en-US" dirty="0" smtClean="0"/>
              <a:t>2         </a:t>
            </a:r>
          </a:p>
          <a:p>
            <a:r>
              <a:rPr lang="en-US" dirty="0" err="1" smtClean="0"/>
              <a:t>i</a:t>
            </a:r>
            <a:r>
              <a:rPr lang="en-US" dirty="0" smtClean="0"/>
              <a:t>          d(</a:t>
            </a:r>
            <a:r>
              <a:rPr lang="en-US" dirty="0" err="1" smtClean="0"/>
              <a:t>i,j</a:t>
            </a:r>
            <a:r>
              <a:rPr lang="en-US" dirty="0" smtClean="0"/>
              <a:t>)</a:t>
            </a:r>
          </a:p>
          <a:p>
            <a:r>
              <a:rPr lang="en-US" dirty="0" smtClean="0"/>
              <a:t>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1-30 at 1.55.2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5734050" cy="3466347"/>
          </a:xfrm>
          <a:prstGeom prst="rect">
            <a:avLst/>
          </a:prstGeom>
        </p:spPr>
      </p:pic>
      <p:pic>
        <p:nvPicPr>
          <p:cNvPr id="3" name="Picture 2" descr="Screen shot 2011-11-30 at 1.55.31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0" y="2266950"/>
            <a:ext cx="3257550" cy="303965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Landmarks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Visualization of Cranial Image</a:t>
            </a:r>
            <a:endParaRPr lang="en-US" dirty="0"/>
          </a:p>
        </p:txBody>
      </p:sp>
      <p:pic>
        <p:nvPicPr>
          <p:cNvPr id="5" name="Picture 4" descr="Screen shot 2011-11-30 at 1.58.4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895600"/>
            <a:ext cx="8458200" cy="279010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Yellow represents 0 in the matrix;</a:t>
            </a:r>
          </a:p>
          <a:p>
            <a:r>
              <a:rPr lang="en-US" dirty="0" smtClean="0"/>
              <a:t>Blue represents 1 in the matrix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5791200"/>
            <a:ext cx="119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plane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5791200"/>
            <a:ext cx="134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r>
              <a:rPr lang="en-US" sz="2400" dirty="0" smtClean="0"/>
              <a:t> planes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633934" y="5791200"/>
            <a:ext cx="1519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 planes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Shape Analysis using 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Goal: classification and feature selection on CI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Methodology: logistic </a:t>
            </a:r>
            <a:r>
              <a:rPr lang="zh-CN" altLang="zh-CN" dirty="0" smtClean="0"/>
              <a:t>r</a:t>
            </a:r>
            <a:r>
              <a:rPr lang="en-US" altLang="zh-CN" dirty="0" smtClean="0"/>
              <a:t>egression model</a:t>
            </a:r>
          </a:p>
          <a:p>
            <a:pPr lvl="1"/>
            <a:r>
              <a:rPr lang="en-US" dirty="0" err="1" smtClean="0"/>
              <a:t>x</a:t>
            </a:r>
            <a:r>
              <a:rPr lang="en-US" dirty="0" smtClean="0"/>
              <a:t>: features in a Cranial Image</a:t>
            </a:r>
          </a:p>
          <a:p>
            <a:pPr lvl="1"/>
            <a:r>
              <a:rPr lang="en-US" dirty="0" smtClean="0"/>
              <a:t>y: classification result for a Cranial Image</a:t>
            </a:r>
          </a:p>
          <a:p>
            <a:pPr lvl="1"/>
            <a:r>
              <a:rPr lang="en-US" dirty="0" err="1" smtClean="0"/>
              <a:t>w</a:t>
            </a:r>
            <a:r>
              <a:rPr lang="en-US" dirty="0" smtClean="0"/>
              <a:t>: weight assigned to each feature in a Cranial Image </a:t>
            </a:r>
            <a:endParaRPr lang="en-US" dirty="0"/>
          </a:p>
        </p:txBody>
      </p:sp>
      <p:pic>
        <p:nvPicPr>
          <p:cNvPr id="6" name="Picture 5" descr="Screen shot 2011-07-12 at 3.01.0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578191"/>
            <a:ext cx="6272306" cy="908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584</Words>
  <Application>Microsoft Office PowerPoint</Application>
  <PresentationFormat>On-screen Show (4:3)</PresentationFormat>
  <Paragraphs>113</Paragraphs>
  <Slides>23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Classification and  Feature Selection for Craniosynostosis</vt:lpstr>
      <vt:lpstr>Craniosynostosis</vt:lpstr>
      <vt:lpstr>Goal of our Work</vt:lpstr>
      <vt:lpstr>Related Work</vt:lpstr>
      <vt:lpstr>Overview of our Approach</vt:lpstr>
      <vt:lpstr>Cranial Image (CI) Generation</vt:lpstr>
      <vt:lpstr>Landmarks</vt:lpstr>
      <vt:lpstr>Visualization of Cranial Image</vt:lpstr>
      <vt:lpstr>Shape Analysis using CI</vt:lpstr>
      <vt:lpstr>Logistic Regression</vt:lpstr>
      <vt:lpstr>Regularized Logistic Regression Models</vt:lpstr>
      <vt:lpstr>A New Form of Regularized Logistic Regression Models: cLasso</vt:lpstr>
      <vt:lpstr>Experiments</vt:lpstr>
      <vt:lpstr>CT data</vt:lpstr>
      <vt:lpstr>Classification Results: Error Rates</vt:lpstr>
      <vt:lpstr>Parameter selection</vt:lpstr>
      <vt:lpstr>Slide 17</vt:lpstr>
      <vt:lpstr>Visualization of Feature Selection using L1 Regression</vt:lpstr>
      <vt:lpstr>Visualization of Feature Selection using Fused Lasso</vt:lpstr>
      <vt:lpstr>Quantification</vt:lpstr>
      <vt:lpstr>Slide 21</vt:lpstr>
      <vt:lpstr>Slide 22</vt:lpstr>
      <vt:lpstr>Summary and Future Work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and  Feature Selection for Craniosynostosis</dc:title>
  <dc:creator>yang</dc:creator>
  <cp:lastModifiedBy>yang</cp:lastModifiedBy>
  <cp:revision>44</cp:revision>
  <dcterms:created xsi:type="dcterms:W3CDTF">2011-11-30T08:54:47Z</dcterms:created>
  <dcterms:modified xsi:type="dcterms:W3CDTF">2011-11-30T10:12:49Z</dcterms:modified>
</cp:coreProperties>
</file>