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Default Extension="tiff" ContentType="image/tiff"/>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9"/>
  </p:notesMasterIdLst>
  <p:handoutMasterIdLst>
    <p:handoutMasterId r:id="rId30"/>
  </p:handoutMasterIdLst>
  <p:sldIdLst>
    <p:sldId id="380" r:id="rId2"/>
    <p:sldId id="381" r:id="rId3"/>
    <p:sldId id="402" r:id="rId4"/>
    <p:sldId id="368" r:id="rId5"/>
    <p:sldId id="283" r:id="rId6"/>
    <p:sldId id="358" r:id="rId7"/>
    <p:sldId id="382" r:id="rId8"/>
    <p:sldId id="400" r:id="rId9"/>
    <p:sldId id="388" r:id="rId10"/>
    <p:sldId id="391" r:id="rId11"/>
    <p:sldId id="370" r:id="rId12"/>
    <p:sldId id="354" r:id="rId13"/>
    <p:sldId id="394" r:id="rId14"/>
    <p:sldId id="395" r:id="rId15"/>
    <p:sldId id="371" r:id="rId16"/>
    <p:sldId id="405" r:id="rId17"/>
    <p:sldId id="396" r:id="rId18"/>
    <p:sldId id="397" r:id="rId19"/>
    <p:sldId id="407" r:id="rId20"/>
    <p:sldId id="408" r:id="rId21"/>
    <p:sldId id="406" r:id="rId22"/>
    <p:sldId id="409" r:id="rId23"/>
    <p:sldId id="410" r:id="rId24"/>
    <p:sldId id="411" r:id="rId25"/>
    <p:sldId id="414" r:id="rId26"/>
    <p:sldId id="412" r:id="rId27"/>
    <p:sldId id="413"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6F9F8"/>
    <a:srgbClr val="F1F2E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6750" autoAdjust="0"/>
  </p:normalViewPr>
  <p:slideViewPr>
    <p:cSldViewPr snapToGrid="0" snapToObjects="1">
      <p:cViewPr>
        <p:scale>
          <a:sx n="100" d="100"/>
          <a:sy n="100" d="100"/>
        </p:scale>
        <p:origin x="-1128" y="-32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B859E2-B10A-CA45-B409-C5B344EF676F}" type="datetime1">
              <a:rPr lang="en-US" smtClean="0"/>
              <a:pPr/>
              <a:t>11/28/11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AD4AFC-4F84-C741-9F39-0CDB7E07A43C}"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212ABF-BC01-9D44-BA65-622AEC7807A2}" type="datetime1">
              <a:rPr lang="en-US" smtClean="0"/>
              <a:pPr/>
              <a:t>11/28/11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5264E0-A5C5-994D-B9FF-A14DED093978}"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Classification is the problem of identifying the sub-population to which new observations belong.</a:t>
            </a:r>
          </a:p>
          <a:p>
            <a:r>
              <a:rPr lang="en-US" dirty="0" smtClean="0"/>
              <a:t>Training set: positive and negative samples</a:t>
            </a:r>
          </a:p>
          <a:p>
            <a:r>
              <a:rPr lang="en-US" dirty="0" smtClean="0"/>
              <a:t>Feature: quantitative information on one or more measurements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where the identify of the sub-population is unknown, on the basis of a training set of data containing observations whose sub-population is known. Thus the requirement is that new individual items are placed into groups based on quantitative information on one or more measurements, traits or characteristics, etc) and based on the training set in which previously decided groupings are already established.</a:t>
            </a:r>
          </a:p>
          <a:p>
            <a:endParaRPr lang="en-US" dirty="0"/>
          </a:p>
        </p:txBody>
      </p:sp>
      <p:sp>
        <p:nvSpPr>
          <p:cNvPr id="4" name="Slide Number Placeholder 3"/>
          <p:cNvSpPr>
            <a:spLocks noGrp="1"/>
          </p:cNvSpPr>
          <p:nvPr>
            <p:ph type="sldNum" sz="quarter" idx="10"/>
          </p:nvPr>
        </p:nvSpPr>
        <p:spPr/>
        <p:txBody>
          <a:bodyPr/>
          <a:lstStyle/>
          <a:p>
            <a:fld id="{445264E0-A5C5-994D-B9FF-A14DED093978}"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whether this is a good way to estimate</a:t>
            </a:r>
            <a:r>
              <a:rPr lang="en-US" baseline="0" dirty="0" smtClean="0"/>
              <a:t> symmetry plane</a:t>
            </a:r>
            <a:endParaRPr lang="en-US" dirty="0"/>
          </a:p>
        </p:txBody>
      </p:sp>
      <p:sp>
        <p:nvSpPr>
          <p:cNvPr id="4" name="Slide Number Placeholder 3"/>
          <p:cNvSpPr>
            <a:spLocks noGrp="1"/>
          </p:cNvSpPr>
          <p:nvPr>
            <p:ph type="sldNum" sz="quarter" idx="10"/>
          </p:nvPr>
        </p:nvSpPr>
        <p:spPr/>
        <p:txBody>
          <a:bodyPr/>
          <a:lstStyle/>
          <a:p>
            <a:fld id="{445264E0-A5C5-994D-B9FF-A14DED093978}"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robust</a:t>
            </a:r>
            <a:r>
              <a:rPr lang="en-US" baseline="0" dirty="0" smtClean="0"/>
              <a:t> and reliable points ( missing data, or missing points)</a:t>
            </a:r>
            <a:endParaRPr lang="en-US" dirty="0"/>
          </a:p>
        </p:txBody>
      </p:sp>
      <p:sp>
        <p:nvSpPr>
          <p:cNvPr id="4" name="Slide Number Placeholder 3"/>
          <p:cNvSpPr>
            <a:spLocks noGrp="1"/>
          </p:cNvSpPr>
          <p:nvPr>
            <p:ph type="sldNum" sz="quarter" idx="10"/>
          </p:nvPr>
        </p:nvSpPr>
        <p:spPr/>
        <p:txBody>
          <a:bodyPr/>
          <a:lstStyle/>
          <a:p>
            <a:fld id="{445264E0-A5C5-994D-B9FF-A14DED093978}"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Area</a:t>
            </a:r>
            <a:r>
              <a:rPr lang="en-US" baseline="0" dirty="0" smtClean="0"/>
              <a:t> show up because they have </a:t>
            </a:r>
            <a:r>
              <a:rPr lang="en-US" dirty="0" smtClean="0"/>
              <a:t>similar properties</a:t>
            </a:r>
            <a:endParaRPr lang="en-US" dirty="0"/>
          </a:p>
        </p:txBody>
      </p:sp>
      <p:sp>
        <p:nvSpPr>
          <p:cNvPr id="4" name="Slide Number Placeholder 3"/>
          <p:cNvSpPr>
            <a:spLocks noGrp="1"/>
          </p:cNvSpPr>
          <p:nvPr>
            <p:ph type="sldNum" sz="quarter" idx="10"/>
          </p:nvPr>
        </p:nvSpPr>
        <p:spPr/>
        <p:txBody>
          <a:bodyPr/>
          <a:lstStyle/>
          <a:p>
            <a:fld id="{445264E0-A5C5-994D-B9FF-A14DED093978}"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Connected</a:t>
            </a:r>
            <a:r>
              <a:rPr lang="en-US" altLang="zh-CN" baseline="0" dirty="0" smtClean="0"/>
              <a:t> to each other on the mesh</a:t>
            </a:r>
            <a:endParaRPr lang="en-US" dirty="0" smtClean="0"/>
          </a:p>
          <a:p>
            <a:endParaRPr lang="en-US" dirty="0"/>
          </a:p>
        </p:txBody>
      </p:sp>
      <p:sp>
        <p:nvSpPr>
          <p:cNvPr id="4" name="Slide Number Placeholder 3"/>
          <p:cNvSpPr>
            <a:spLocks noGrp="1"/>
          </p:cNvSpPr>
          <p:nvPr>
            <p:ph type="sldNum" sz="quarter" idx="10"/>
          </p:nvPr>
        </p:nvSpPr>
        <p:spPr/>
        <p:txBody>
          <a:bodyPr/>
          <a:lstStyle/>
          <a:p>
            <a:fld id="{445264E0-A5C5-994D-B9FF-A14DED093978}"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5264E0-A5C5-994D-B9FF-A14DED093978}"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5264E0-A5C5-994D-B9FF-A14DED093978}"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4F3414-913D-7E4C-B991-ECFFD184268E}" type="datetime1">
              <a:rPr lang="en-US" smtClean="0"/>
              <a:pPr/>
              <a:t>11/28/11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EB47D-CCDD-B74D-8AD4-A85333C7A11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A4B929-35DA-814B-8DFA-40489BFD23B3}" type="datetime1">
              <a:rPr lang="en-US" smtClean="0"/>
              <a:pPr/>
              <a:t>11/28/11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EB47D-CCDD-B74D-8AD4-A85333C7A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6FDD71-EEF6-524D-B440-F2EDF5A84590}" type="datetime1">
              <a:rPr lang="en-US" smtClean="0"/>
              <a:pPr/>
              <a:t>11/28/11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EB47D-CCDD-B74D-8AD4-A85333C7A1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6D5AD2-A7B5-8342-93F6-5146DAD113F6}" type="datetime1">
              <a:rPr lang="en-US" smtClean="0"/>
              <a:pPr/>
              <a:t>11/28/11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EB47D-CCDD-B74D-8AD4-A85333C7A1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19A79D-528D-2D45-92D3-14B7ACA878E5}" type="datetime1">
              <a:rPr lang="en-US" smtClean="0"/>
              <a:pPr/>
              <a:t>11/28/11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EB47D-CCDD-B74D-8AD4-A85333C7A1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8D9B-0A37-E441-A64E-CD274353C056}" type="datetime1">
              <a:rPr lang="en-US" smtClean="0"/>
              <a:pPr/>
              <a:t>11/28/11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8EB47D-CCDD-B74D-8AD4-A85333C7A11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22AFA6-4FAA-CC48-89F3-1702C3B1F199}" type="datetime1">
              <a:rPr lang="en-US" smtClean="0"/>
              <a:pPr/>
              <a:t>11/28/11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8EB47D-CCDD-B74D-8AD4-A85333C7A1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38AD84-C6D6-3D46-A110-592872AD09D2}" type="datetime1">
              <a:rPr lang="en-US" smtClean="0"/>
              <a:pPr/>
              <a:t>11/28/11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8EB47D-CCDD-B74D-8AD4-A85333C7A1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EA452-5248-9643-A9E8-6BD51DDF28B1}" type="datetime1">
              <a:rPr lang="en-US" smtClean="0"/>
              <a:pPr/>
              <a:t>11/28/11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8EB47D-CCDD-B74D-8AD4-A85333C7A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25D2C3-059E-6D41-BCF0-CF5E8BC1F897}" type="datetime1">
              <a:rPr lang="en-US" smtClean="0"/>
              <a:pPr/>
              <a:t>11/28/11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8EB47D-CCDD-B74D-8AD4-A85333C7A11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CC3046-A6B5-EE4E-8B6D-133397BE0CA3}" type="datetime1">
              <a:rPr lang="en-US" smtClean="0"/>
              <a:pPr/>
              <a:t>11/28/11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8EB47D-CCDD-B74D-8AD4-A85333C7A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3436A6-BA64-C743-93EE-705E166564CB}" type="datetime1">
              <a:rPr lang="en-US" smtClean="0"/>
              <a:pPr/>
              <a:t>11/28/11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EB47D-CCDD-B74D-8AD4-A85333C7A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22.xml.rels><?xml version="1.0" encoding="UTF-8" standalone="yes"?>
<Relationships xmlns="http://schemas.openxmlformats.org/package/2006/relationships"><Relationship Id="rId11" Type="http://schemas.openxmlformats.org/officeDocument/2006/relationships/image" Target="../media/image49.jpeg"/><Relationship Id="rId12" Type="http://schemas.openxmlformats.org/officeDocument/2006/relationships/image" Target="../media/image50.jpe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1.jpeg"/><Relationship Id="rId4" Type="http://schemas.openxmlformats.org/officeDocument/2006/relationships/image" Target="../media/image42.jpeg"/><Relationship Id="rId5" Type="http://schemas.openxmlformats.org/officeDocument/2006/relationships/image" Target="../media/image43.jpeg"/><Relationship Id="rId6" Type="http://schemas.openxmlformats.org/officeDocument/2006/relationships/image" Target="../media/image44.jpeg"/><Relationship Id="rId7" Type="http://schemas.openxmlformats.org/officeDocument/2006/relationships/image" Target="../media/image45.jpeg"/><Relationship Id="rId8" Type="http://schemas.openxmlformats.org/officeDocument/2006/relationships/image" Target="../media/image46.jpeg"/><Relationship Id="rId9" Type="http://schemas.openxmlformats.org/officeDocument/2006/relationships/image" Target="../media/image47.jpeg"/><Relationship Id="rId10" Type="http://schemas.openxmlformats.org/officeDocument/2006/relationships/image" Target="../media/image48.jpeg"/></Relationships>
</file>

<file path=ppt/slides/_rels/slide23.xml.rels><?xml version="1.0" encoding="UTF-8" standalone="yes"?>
<Relationships xmlns="http://schemas.openxmlformats.org/package/2006/relationships"><Relationship Id="rId11" Type="http://schemas.openxmlformats.org/officeDocument/2006/relationships/image" Target="../media/image60.jpeg"/><Relationship Id="rId12" Type="http://schemas.openxmlformats.org/officeDocument/2006/relationships/image" Target="../media/image61.jpeg"/><Relationship Id="rId13" Type="http://schemas.openxmlformats.org/officeDocument/2006/relationships/image" Target="../media/image62.jpeg"/><Relationship Id="rId14" Type="http://schemas.openxmlformats.org/officeDocument/2006/relationships/image" Target="../media/image63.jpeg"/><Relationship Id="rId15" Type="http://schemas.openxmlformats.org/officeDocument/2006/relationships/image" Target="../media/image64.jpeg"/><Relationship Id="rId16" Type="http://schemas.openxmlformats.org/officeDocument/2006/relationships/image" Target="../media/image65.jpeg"/><Relationship Id="rId17"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image" Target="../media/image51.jpeg"/><Relationship Id="rId3" Type="http://schemas.openxmlformats.org/officeDocument/2006/relationships/image" Target="../media/image52.jpeg"/><Relationship Id="rId4" Type="http://schemas.openxmlformats.org/officeDocument/2006/relationships/image" Target="../media/image53.jpeg"/><Relationship Id="rId5" Type="http://schemas.openxmlformats.org/officeDocument/2006/relationships/image" Target="../media/image54.jpeg"/><Relationship Id="rId6" Type="http://schemas.openxmlformats.org/officeDocument/2006/relationships/image" Target="../media/image55.jpeg"/><Relationship Id="rId7" Type="http://schemas.openxmlformats.org/officeDocument/2006/relationships/image" Target="../media/image56.jpeg"/><Relationship Id="rId8" Type="http://schemas.openxmlformats.org/officeDocument/2006/relationships/image" Target="../media/image57.jpeg"/><Relationship Id="rId9" Type="http://schemas.openxmlformats.org/officeDocument/2006/relationships/image" Target="../media/image58.jpeg"/><Relationship Id="rId10" Type="http://schemas.openxmlformats.org/officeDocument/2006/relationships/image" Target="../media/image5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png"/></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5" Type="http://schemas.openxmlformats.org/officeDocument/2006/relationships/image" Target="../media/image70.png"/><Relationship Id="rId1" Type="http://schemas.openxmlformats.org/officeDocument/2006/relationships/slideLayout" Target="../slideLayouts/slideLayout2.xml"/><Relationship Id="rId2" Type="http://schemas.openxmlformats.org/officeDocument/2006/relationships/image" Target="../media/image67.png"/></Relationships>
</file>

<file path=ppt/slides/_rels/slide26.xml.rels><?xml version="1.0" encoding="UTF-8" standalone="yes"?>
<Relationships xmlns="http://schemas.openxmlformats.org/package/2006/relationships"><Relationship Id="rId3" Type="http://schemas.openxmlformats.org/officeDocument/2006/relationships/image" Target="../media/image72.jpeg"/><Relationship Id="rId4" Type="http://schemas.openxmlformats.org/officeDocument/2006/relationships/image" Target="../media/image73.jpeg"/><Relationship Id="rId5" Type="http://schemas.openxmlformats.org/officeDocument/2006/relationships/image" Target="../media/image74.jpeg"/><Relationship Id="rId6" Type="http://schemas.openxmlformats.org/officeDocument/2006/relationships/image" Target="../media/image75.jpeg"/><Relationship Id="rId7" Type="http://schemas.openxmlformats.org/officeDocument/2006/relationships/image" Target="../media/image76.jpeg"/><Relationship Id="rId1" Type="http://schemas.openxmlformats.org/officeDocument/2006/relationships/slideLayout" Target="../slideLayouts/slideLayout2.xml"/><Relationship Id="rId2" Type="http://schemas.openxmlformats.org/officeDocument/2006/relationships/image" Target="../media/image7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1" Type="http://schemas.openxmlformats.org/officeDocument/2006/relationships/image" Target="../media/image15.tiff"/><Relationship Id="rId12" Type="http://schemas.openxmlformats.org/officeDocument/2006/relationships/image" Target="../media/image16.tiff"/><Relationship Id="rId13" Type="http://schemas.openxmlformats.org/officeDocument/2006/relationships/image" Target="../media/image17.tiff"/><Relationship Id="rId1" Type="http://schemas.openxmlformats.org/officeDocument/2006/relationships/slideLayout" Target="../slideLayouts/slideLayout6.xml"/><Relationship Id="rId2" Type="http://schemas.openxmlformats.org/officeDocument/2006/relationships/image" Target="../media/image6.tiff"/><Relationship Id="rId3" Type="http://schemas.openxmlformats.org/officeDocument/2006/relationships/image" Target="../media/image7.tiff"/><Relationship Id="rId4" Type="http://schemas.openxmlformats.org/officeDocument/2006/relationships/image" Target="../media/image8.tiff"/><Relationship Id="rId5" Type="http://schemas.openxmlformats.org/officeDocument/2006/relationships/image" Target="../media/image9.tiff"/><Relationship Id="rId6" Type="http://schemas.openxmlformats.org/officeDocument/2006/relationships/image" Target="../media/image10.tiff"/><Relationship Id="rId7" Type="http://schemas.openxmlformats.org/officeDocument/2006/relationships/image" Target="../media/image11.tiff"/><Relationship Id="rId8" Type="http://schemas.openxmlformats.org/officeDocument/2006/relationships/image" Target="../media/image12.tiff"/><Relationship Id="rId9" Type="http://schemas.openxmlformats.org/officeDocument/2006/relationships/image" Target="../media/image13.tiff"/><Relationship Id="rId10" Type="http://schemas.openxmlformats.org/officeDocument/2006/relationships/image" Target="../media/image14.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Learning to Compute the</a:t>
            </a:r>
            <a:r>
              <a:rPr lang="en-US" dirty="0" smtClean="0"/>
              <a:t> Symmetry </a:t>
            </a:r>
            <a:r>
              <a:rPr lang="en-US" dirty="0" smtClean="0"/>
              <a:t>Plane for Human Faces</a:t>
            </a:r>
            <a:endParaRPr lang="en-US" dirty="0"/>
          </a:p>
        </p:txBody>
      </p:sp>
      <p:sp>
        <p:nvSpPr>
          <p:cNvPr id="3" name="Subtitle 2"/>
          <p:cNvSpPr>
            <a:spLocks noGrp="1"/>
          </p:cNvSpPr>
          <p:nvPr>
            <p:ph type="subTitle" idx="1"/>
          </p:nvPr>
        </p:nvSpPr>
        <p:spPr/>
        <p:txBody>
          <a:bodyPr/>
          <a:lstStyle/>
          <a:p>
            <a:r>
              <a:rPr lang="en-US" dirty="0" smtClean="0"/>
              <a:t>Jia Wu (</a:t>
            </a:r>
            <a:r>
              <a:rPr lang="en-US" dirty="0" err="1" smtClean="0"/>
              <a:t>jiawu@uw.edu</a:t>
            </a:r>
            <a:r>
              <a:rPr lang="en-US" dirty="0" smtClean="0"/>
              <a:t>)</a:t>
            </a:r>
            <a:endParaRPr lang="en-US" dirty="0" smtClean="0"/>
          </a:p>
          <a:p>
            <a:r>
              <a:rPr lang="en-US" dirty="0" smtClean="0"/>
              <a:t>ACM-BCB '11, August 2011</a:t>
            </a:r>
            <a:endParaRPr lang="en-US" dirty="0"/>
          </a:p>
        </p:txBody>
      </p:sp>
      <p:sp>
        <p:nvSpPr>
          <p:cNvPr id="4" name="Slide Number Placeholder 3"/>
          <p:cNvSpPr>
            <a:spLocks noGrp="1"/>
          </p:cNvSpPr>
          <p:nvPr>
            <p:ph type="sldNum" sz="quarter" idx="12"/>
          </p:nvPr>
        </p:nvSpPr>
        <p:spPr/>
        <p:txBody>
          <a:bodyPr/>
          <a:lstStyle/>
          <a:p>
            <a:fld id="{C78EB47D-CCDD-B74D-8AD4-A85333C7A11F}"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Connected regions</a:t>
            </a:r>
            <a:endParaRPr lang="en-US" dirty="0"/>
          </a:p>
        </p:txBody>
      </p:sp>
      <p:sp>
        <p:nvSpPr>
          <p:cNvPr id="3" name="Slide Number Placeholder 2"/>
          <p:cNvSpPr>
            <a:spLocks noGrp="1"/>
          </p:cNvSpPr>
          <p:nvPr>
            <p:ph type="sldNum" sz="quarter" idx="12"/>
          </p:nvPr>
        </p:nvSpPr>
        <p:spPr/>
        <p:txBody>
          <a:bodyPr/>
          <a:lstStyle/>
          <a:p>
            <a:fld id="{C78EB47D-CCDD-B74D-8AD4-A85333C7A11F}" type="slidenum">
              <a:rPr lang="en-US" smtClean="0"/>
              <a:pPr/>
              <a:t>10</a:t>
            </a:fld>
            <a:endParaRPr lang="en-US"/>
          </a:p>
        </p:txBody>
      </p:sp>
      <p:pic>
        <p:nvPicPr>
          <p:cNvPr id="4" name="Picture 3"/>
          <p:cNvPicPr>
            <a:picLocks noChangeAspect="1"/>
          </p:cNvPicPr>
          <p:nvPr/>
        </p:nvPicPr>
        <p:blipFill>
          <a:blip r:embed="rId3"/>
          <a:stretch>
            <a:fillRect/>
          </a:stretch>
        </p:blipFill>
        <p:spPr>
          <a:xfrm>
            <a:off x="4750054" y="1836403"/>
            <a:ext cx="4314063" cy="3318510"/>
          </a:xfrm>
          <a:prstGeom prst="rect">
            <a:avLst/>
          </a:prstGeom>
        </p:spPr>
      </p:pic>
      <p:pic>
        <p:nvPicPr>
          <p:cNvPr id="5" name="Picture 4"/>
          <p:cNvPicPr>
            <a:picLocks noChangeAspect="1"/>
          </p:cNvPicPr>
          <p:nvPr/>
        </p:nvPicPr>
        <p:blipFill>
          <a:blip r:embed="rId4"/>
          <a:stretch>
            <a:fillRect/>
          </a:stretch>
        </p:blipFill>
        <p:spPr>
          <a:xfrm>
            <a:off x="355600" y="1832212"/>
            <a:ext cx="4305554" cy="3310001"/>
          </a:xfrm>
          <a:prstGeom prst="rect">
            <a:avLst/>
          </a:prstGeom>
        </p:spPr>
      </p:pic>
      <p:sp>
        <p:nvSpPr>
          <p:cNvPr id="6" name="TextBox 5"/>
          <p:cNvSpPr txBox="1"/>
          <p:nvPr/>
        </p:nvSpPr>
        <p:spPr>
          <a:xfrm>
            <a:off x="1524000" y="5154913"/>
            <a:ext cx="2006600" cy="923330"/>
          </a:xfrm>
          <a:prstGeom prst="rect">
            <a:avLst/>
          </a:prstGeom>
          <a:noFill/>
        </p:spPr>
        <p:txBody>
          <a:bodyPr wrap="square" rtlCol="0">
            <a:spAutoFit/>
          </a:bodyPr>
          <a:lstStyle/>
          <a:p>
            <a:r>
              <a:rPr lang="en-US" dirty="0" smtClean="0"/>
              <a:t>Connected regions for en: each color means one region</a:t>
            </a:r>
            <a:endParaRPr lang="en-US" dirty="0"/>
          </a:p>
        </p:txBody>
      </p:sp>
      <p:sp>
        <p:nvSpPr>
          <p:cNvPr id="7" name="TextBox 6"/>
          <p:cNvSpPr txBox="1"/>
          <p:nvPr/>
        </p:nvSpPr>
        <p:spPr>
          <a:xfrm>
            <a:off x="5892800" y="5307313"/>
            <a:ext cx="2006600" cy="923330"/>
          </a:xfrm>
          <a:prstGeom prst="rect">
            <a:avLst/>
          </a:prstGeom>
          <a:noFill/>
        </p:spPr>
        <p:txBody>
          <a:bodyPr wrap="square" rtlCol="0">
            <a:spAutoFit/>
          </a:bodyPr>
          <a:lstStyle/>
          <a:p>
            <a:r>
              <a:rPr lang="en-US" dirty="0" smtClean="0"/>
              <a:t>Connected regions for </a:t>
            </a:r>
            <a:r>
              <a:rPr lang="en-US" dirty="0" err="1" smtClean="0"/>
              <a:t>prn</a:t>
            </a:r>
            <a:r>
              <a:rPr lang="en-US" dirty="0" smtClean="0"/>
              <a:t>: each color means one region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chart</a:t>
            </a:r>
            <a:endParaRPr lang="en-US" dirty="0"/>
          </a:p>
        </p:txBody>
      </p:sp>
      <p:sp>
        <p:nvSpPr>
          <p:cNvPr id="3" name="Slide Number Placeholder 2"/>
          <p:cNvSpPr>
            <a:spLocks noGrp="1"/>
          </p:cNvSpPr>
          <p:nvPr>
            <p:ph type="sldNum" sz="quarter" idx="12"/>
          </p:nvPr>
        </p:nvSpPr>
        <p:spPr/>
        <p:txBody>
          <a:bodyPr/>
          <a:lstStyle/>
          <a:p>
            <a:fld id="{C78EB47D-CCDD-B74D-8AD4-A85333C7A11F}" type="slidenum">
              <a:rPr lang="en-US" smtClean="0"/>
              <a:pPr/>
              <a:t>11</a:t>
            </a:fld>
            <a:endParaRPr lang="en-US"/>
          </a:p>
        </p:txBody>
      </p:sp>
      <p:sp>
        <p:nvSpPr>
          <p:cNvPr id="10" name="TextBox 9"/>
          <p:cNvSpPr txBox="1"/>
          <p:nvPr/>
        </p:nvSpPr>
        <p:spPr>
          <a:xfrm>
            <a:off x="1162050" y="2088634"/>
            <a:ext cx="31115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dirty="0" smtClean="0"/>
              <a:t>Landmarks </a:t>
            </a:r>
            <a:r>
              <a:rPr lang="en-US" altLang="zh-CN" sz="2400" dirty="0" smtClean="0"/>
              <a:t>from medical experts</a:t>
            </a:r>
            <a:endParaRPr lang="en-US" sz="2400" dirty="0"/>
          </a:p>
        </p:txBody>
      </p:sp>
      <p:sp>
        <p:nvSpPr>
          <p:cNvPr id="11" name="TextBox 10"/>
          <p:cNvSpPr txBox="1"/>
          <p:nvPr/>
        </p:nvSpPr>
        <p:spPr>
          <a:xfrm>
            <a:off x="1161256" y="3434259"/>
            <a:ext cx="31115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dirty="0" smtClean="0"/>
              <a:t>Landmark model training</a:t>
            </a:r>
            <a:endParaRPr lang="en-US" sz="2400" dirty="0"/>
          </a:p>
        </p:txBody>
      </p:sp>
      <p:sp>
        <p:nvSpPr>
          <p:cNvPr id="12" name="TextBox 11"/>
          <p:cNvSpPr txBox="1"/>
          <p:nvPr/>
        </p:nvSpPr>
        <p:spPr>
          <a:xfrm>
            <a:off x="1162050" y="4588133"/>
            <a:ext cx="31115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dirty="0" smtClean="0"/>
              <a:t>Points predicted as interesting regions</a:t>
            </a:r>
            <a:endParaRPr lang="en-US" sz="2400" dirty="0"/>
          </a:p>
        </p:txBody>
      </p:sp>
      <p:sp>
        <p:nvSpPr>
          <p:cNvPr id="14" name="TextBox 13"/>
          <p:cNvSpPr txBox="1"/>
          <p:nvPr/>
        </p:nvSpPr>
        <p:spPr>
          <a:xfrm>
            <a:off x="5010149" y="4851400"/>
            <a:ext cx="31115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dirty="0" smtClean="0"/>
              <a:t>Connected regions </a:t>
            </a:r>
            <a:endParaRPr lang="en-US" sz="2400" dirty="0"/>
          </a:p>
        </p:txBody>
      </p:sp>
      <p:sp>
        <p:nvSpPr>
          <p:cNvPr id="15" name="TextBox 14"/>
          <p:cNvSpPr txBox="1"/>
          <p:nvPr/>
        </p:nvSpPr>
        <p:spPr>
          <a:xfrm>
            <a:off x="4987528" y="2074902"/>
            <a:ext cx="31115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dirty="0" smtClean="0"/>
              <a:t>Standard symmetry plane</a:t>
            </a:r>
            <a:endParaRPr lang="en-US" sz="2400" dirty="0"/>
          </a:p>
        </p:txBody>
      </p:sp>
      <p:sp>
        <p:nvSpPr>
          <p:cNvPr id="16" name="TextBox 15"/>
          <p:cNvSpPr txBox="1"/>
          <p:nvPr/>
        </p:nvSpPr>
        <p:spPr>
          <a:xfrm>
            <a:off x="5000228" y="3434260"/>
            <a:ext cx="311150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dirty="0" smtClean="0"/>
              <a:t>Symmetry model training </a:t>
            </a:r>
            <a:endParaRPr lang="en-US" sz="2400" dirty="0"/>
          </a:p>
        </p:txBody>
      </p:sp>
      <p:cxnSp>
        <p:nvCxnSpPr>
          <p:cNvPr id="18" name="Straight Arrow Connector 17"/>
          <p:cNvCxnSpPr>
            <a:stCxn id="10" idx="2"/>
            <a:endCxn id="11" idx="0"/>
          </p:cNvCxnSpPr>
          <p:nvPr/>
        </p:nvCxnSpPr>
        <p:spPr>
          <a:xfrm rot="5400000">
            <a:off x="2460089" y="3176548"/>
            <a:ext cx="514628" cy="794"/>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1" idx="2"/>
            <a:endCxn id="12" idx="0"/>
          </p:cNvCxnSpPr>
          <p:nvPr/>
        </p:nvCxnSpPr>
        <p:spPr>
          <a:xfrm rot="16200000" flipH="1">
            <a:off x="2555965" y="4426297"/>
            <a:ext cx="322877" cy="794"/>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5" idx="2"/>
          </p:cNvCxnSpPr>
          <p:nvPr/>
        </p:nvCxnSpPr>
        <p:spPr>
          <a:xfrm rot="5400000">
            <a:off x="6270963" y="3161944"/>
            <a:ext cx="528360" cy="16270"/>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4286250" y="2603498"/>
            <a:ext cx="723899" cy="2"/>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4263629" y="5067298"/>
            <a:ext cx="723899" cy="2"/>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4" idx="0"/>
            <a:endCxn id="16" idx="2"/>
          </p:cNvCxnSpPr>
          <p:nvPr/>
        </p:nvCxnSpPr>
        <p:spPr>
          <a:xfrm rot="16200000" flipV="1">
            <a:off x="6267868" y="4553368"/>
            <a:ext cx="586143" cy="9921"/>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How to define “good” symmetric regions</a:t>
            </a:r>
            <a:endParaRPr lang="en-US" sz="3200" dirty="0"/>
          </a:p>
        </p:txBody>
      </p:sp>
      <p:sp>
        <p:nvSpPr>
          <p:cNvPr id="3" name="Content Placeholder 2"/>
          <p:cNvSpPr>
            <a:spLocks noGrp="1"/>
          </p:cNvSpPr>
          <p:nvPr>
            <p:ph idx="1"/>
          </p:nvPr>
        </p:nvSpPr>
        <p:spPr>
          <a:xfrm>
            <a:off x="457200" y="1176338"/>
            <a:ext cx="8229600" cy="4525963"/>
          </a:xfrm>
        </p:spPr>
        <p:txBody>
          <a:bodyPr/>
          <a:lstStyle/>
          <a:p>
            <a:pPr>
              <a:buClr>
                <a:schemeClr val="tx1"/>
              </a:buClr>
            </a:pPr>
            <a:r>
              <a:rPr lang="en-US" sz="2400" dirty="0" smtClean="0">
                <a:solidFill>
                  <a:srgbClr val="000000"/>
                </a:solidFill>
              </a:rPr>
              <a:t>A “good” pair of regions should be symmetric to the </a:t>
            </a:r>
            <a:r>
              <a:rPr lang="en-US" sz="2400" dirty="0" smtClean="0"/>
              <a:t>standard symmetry plane</a:t>
            </a:r>
            <a:endParaRPr lang="en-US" sz="2400" dirty="0" smtClean="0">
              <a:solidFill>
                <a:srgbClr val="000000"/>
              </a:solidFill>
            </a:endParaRPr>
          </a:p>
          <a:p>
            <a:pPr>
              <a:buClr>
                <a:schemeClr val="tx1"/>
              </a:buClr>
            </a:pPr>
            <a:r>
              <a:rPr lang="en-US" sz="2400" dirty="0" smtClean="0">
                <a:solidFill>
                  <a:srgbClr val="000000"/>
                </a:solidFill>
              </a:rPr>
              <a:t>A “good” single region should have the center on the </a:t>
            </a:r>
            <a:r>
              <a:rPr lang="en-US" sz="2400" dirty="0" smtClean="0"/>
              <a:t>standard symmetry plane</a:t>
            </a:r>
          </a:p>
          <a:p>
            <a:pPr>
              <a:buClr>
                <a:schemeClr val="tx1"/>
              </a:buClr>
            </a:pPr>
            <a:endParaRPr lang="en-US" sz="2400" dirty="0" smtClean="0">
              <a:solidFill>
                <a:srgbClr val="000000"/>
              </a:solidFill>
            </a:endParaRPr>
          </a:p>
          <a:p>
            <a:endParaRPr lang="en-US" dirty="0" smtClean="0"/>
          </a:p>
        </p:txBody>
      </p:sp>
      <p:sp>
        <p:nvSpPr>
          <p:cNvPr id="5" name="Slide Number Placeholder 4"/>
          <p:cNvSpPr>
            <a:spLocks noGrp="1"/>
          </p:cNvSpPr>
          <p:nvPr>
            <p:ph type="sldNum" sz="quarter" idx="12"/>
          </p:nvPr>
        </p:nvSpPr>
        <p:spPr/>
        <p:txBody>
          <a:bodyPr/>
          <a:lstStyle/>
          <a:p>
            <a:fld id="{C78EB47D-CCDD-B74D-8AD4-A85333C7A11F}" type="slidenum">
              <a:rPr lang="en-US" smtClean="0"/>
              <a:pPr/>
              <a:t>12</a:t>
            </a:fld>
            <a:endParaRPr lang="en-US"/>
          </a:p>
        </p:txBody>
      </p:sp>
      <p:pic>
        <p:nvPicPr>
          <p:cNvPr id="6" name="Picture 5"/>
          <p:cNvPicPr>
            <a:picLocks noChangeAspect="1"/>
          </p:cNvPicPr>
          <p:nvPr/>
        </p:nvPicPr>
        <p:blipFill>
          <a:blip r:embed="rId3"/>
          <a:stretch>
            <a:fillRect/>
          </a:stretch>
        </p:blipFill>
        <p:spPr>
          <a:xfrm>
            <a:off x="1016001" y="2857501"/>
            <a:ext cx="3327400" cy="3187700"/>
          </a:xfrm>
          <a:prstGeom prst="rect">
            <a:avLst/>
          </a:prstGeom>
        </p:spPr>
      </p:pic>
      <p:pic>
        <p:nvPicPr>
          <p:cNvPr id="8" name="Picture 7"/>
          <p:cNvPicPr>
            <a:picLocks noChangeAspect="1"/>
          </p:cNvPicPr>
          <p:nvPr/>
        </p:nvPicPr>
        <p:blipFill>
          <a:blip r:embed="rId4"/>
          <a:stretch>
            <a:fillRect/>
          </a:stretch>
        </p:blipFill>
        <p:spPr>
          <a:xfrm>
            <a:off x="4533900" y="2857501"/>
            <a:ext cx="3412068" cy="3187700"/>
          </a:xfrm>
          <a:prstGeom prst="rect">
            <a:avLst/>
          </a:prstGeom>
        </p:spPr>
      </p:pic>
      <p:sp>
        <p:nvSpPr>
          <p:cNvPr id="9" name="TextBox 8"/>
          <p:cNvSpPr txBox="1"/>
          <p:nvPr/>
        </p:nvSpPr>
        <p:spPr>
          <a:xfrm>
            <a:off x="1358900" y="6088618"/>
            <a:ext cx="2413000" cy="369332"/>
          </a:xfrm>
          <a:prstGeom prst="rect">
            <a:avLst/>
          </a:prstGeom>
          <a:noFill/>
        </p:spPr>
        <p:txBody>
          <a:bodyPr wrap="square" rtlCol="0">
            <a:spAutoFit/>
          </a:bodyPr>
          <a:lstStyle/>
          <a:p>
            <a:r>
              <a:rPr lang="en-US" dirty="0" smtClean="0"/>
              <a:t>“good” regions for en</a:t>
            </a:r>
            <a:endParaRPr lang="en-US" dirty="0"/>
          </a:p>
        </p:txBody>
      </p:sp>
      <p:sp>
        <p:nvSpPr>
          <p:cNvPr id="10" name="TextBox 9"/>
          <p:cNvSpPr txBox="1"/>
          <p:nvPr/>
        </p:nvSpPr>
        <p:spPr>
          <a:xfrm>
            <a:off x="5130800" y="6114018"/>
            <a:ext cx="2413000" cy="369332"/>
          </a:xfrm>
          <a:prstGeom prst="rect">
            <a:avLst/>
          </a:prstGeom>
          <a:noFill/>
        </p:spPr>
        <p:txBody>
          <a:bodyPr wrap="square" rtlCol="0">
            <a:spAutoFit/>
          </a:bodyPr>
          <a:lstStyle/>
          <a:p>
            <a:r>
              <a:rPr lang="en-US" dirty="0" smtClean="0"/>
              <a:t>“good” regions for </a:t>
            </a:r>
            <a:r>
              <a:rPr lang="en-US" dirty="0" err="1" smtClean="0"/>
              <a:t>prn</a:t>
            </a:r>
            <a:endParaRPr lang="en-US" dirty="0"/>
          </a:p>
        </p:txBody>
      </p:sp>
      <p:pic>
        <p:nvPicPr>
          <p:cNvPr id="11" name="Picture 10"/>
          <p:cNvPicPr>
            <a:picLocks noChangeAspect="1"/>
          </p:cNvPicPr>
          <p:nvPr/>
        </p:nvPicPr>
        <p:blipFill>
          <a:blip r:embed="rId5"/>
          <a:stretch>
            <a:fillRect/>
          </a:stretch>
        </p:blipFill>
        <p:spPr>
          <a:xfrm>
            <a:off x="4550833" y="2857501"/>
            <a:ext cx="3395135" cy="31877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for regions</a:t>
            </a:r>
            <a:endParaRPr lang="en-US" dirty="0"/>
          </a:p>
        </p:txBody>
      </p:sp>
      <p:sp>
        <p:nvSpPr>
          <p:cNvPr id="4" name="Slide Number Placeholder 3"/>
          <p:cNvSpPr>
            <a:spLocks noGrp="1"/>
          </p:cNvSpPr>
          <p:nvPr>
            <p:ph type="sldNum" sz="quarter" idx="12"/>
          </p:nvPr>
        </p:nvSpPr>
        <p:spPr/>
        <p:txBody>
          <a:bodyPr/>
          <a:lstStyle/>
          <a:p>
            <a:fld id="{C78EB47D-CCDD-B74D-8AD4-A85333C7A11F}" type="slidenum">
              <a:rPr lang="en-US" smtClean="0"/>
              <a:pPr/>
              <a:t>13</a:t>
            </a:fld>
            <a:endParaRPr lang="en-US"/>
          </a:p>
        </p:txBody>
      </p:sp>
      <p:pic>
        <p:nvPicPr>
          <p:cNvPr id="8" name="Picture 7"/>
          <p:cNvPicPr>
            <a:picLocks noChangeAspect="1"/>
          </p:cNvPicPr>
          <p:nvPr/>
        </p:nvPicPr>
        <p:blipFill>
          <a:blip r:embed="rId2"/>
          <a:stretch>
            <a:fillRect/>
          </a:stretch>
        </p:blipFill>
        <p:spPr>
          <a:xfrm>
            <a:off x="558800" y="1417638"/>
            <a:ext cx="5994400" cy="914400"/>
          </a:xfrm>
          <a:prstGeom prst="rect">
            <a:avLst/>
          </a:prstGeom>
        </p:spPr>
      </p:pic>
      <p:pic>
        <p:nvPicPr>
          <p:cNvPr id="9" name="Picture 8"/>
          <p:cNvPicPr>
            <a:picLocks noChangeAspect="1"/>
          </p:cNvPicPr>
          <p:nvPr/>
        </p:nvPicPr>
        <p:blipFill>
          <a:blip r:embed="rId3"/>
          <a:stretch>
            <a:fillRect/>
          </a:stretch>
        </p:blipFill>
        <p:spPr>
          <a:xfrm>
            <a:off x="457200" y="5592259"/>
            <a:ext cx="8293100" cy="618119"/>
          </a:xfrm>
          <a:prstGeom prst="rect">
            <a:avLst/>
          </a:prstGeom>
        </p:spPr>
      </p:pic>
      <p:pic>
        <p:nvPicPr>
          <p:cNvPr id="10" name="Picture 9"/>
          <p:cNvPicPr>
            <a:picLocks noChangeAspect="1"/>
          </p:cNvPicPr>
          <p:nvPr/>
        </p:nvPicPr>
        <p:blipFill>
          <a:blip r:embed="rId4"/>
          <a:stretch>
            <a:fillRect/>
          </a:stretch>
        </p:blipFill>
        <p:spPr>
          <a:xfrm>
            <a:off x="2771775" y="2598738"/>
            <a:ext cx="3781425" cy="2407178"/>
          </a:xfrm>
          <a:prstGeom prst="rect">
            <a:avLst/>
          </a:prstGeom>
        </p:spPr>
      </p:pic>
      <p:sp>
        <p:nvSpPr>
          <p:cNvPr id="12" name="Rectangle 11"/>
          <p:cNvSpPr/>
          <p:nvPr/>
        </p:nvSpPr>
        <p:spPr>
          <a:xfrm>
            <a:off x="2419954" y="5005916"/>
            <a:ext cx="4467890" cy="369332"/>
          </a:xfrm>
          <a:prstGeom prst="rect">
            <a:avLst/>
          </a:prstGeom>
        </p:spPr>
        <p:txBody>
          <a:bodyPr wrap="none">
            <a:spAutoFit/>
          </a:bodyPr>
          <a:lstStyle/>
          <a:p>
            <a:r>
              <a:rPr lang="en-US" dirty="0" smtClean="0"/>
              <a:t>Principal component analysis and </a:t>
            </a:r>
            <a:r>
              <a:rPr lang="en-US" dirty="0" err="1" smtClean="0"/>
              <a:t>eigenvalues</a:t>
            </a:r>
            <a:endParaRPr lang="en-US"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chart for training</a:t>
            </a:r>
            <a:endParaRPr lang="en-US" dirty="0"/>
          </a:p>
        </p:txBody>
      </p:sp>
      <p:sp>
        <p:nvSpPr>
          <p:cNvPr id="3" name="Slide Number Placeholder 2"/>
          <p:cNvSpPr>
            <a:spLocks noGrp="1"/>
          </p:cNvSpPr>
          <p:nvPr>
            <p:ph type="sldNum" sz="quarter" idx="12"/>
          </p:nvPr>
        </p:nvSpPr>
        <p:spPr/>
        <p:txBody>
          <a:bodyPr/>
          <a:lstStyle/>
          <a:p>
            <a:fld id="{C78EB47D-CCDD-B74D-8AD4-A85333C7A11F}" type="slidenum">
              <a:rPr lang="en-US" smtClean="0"/>
              <a:pPr/>
              <a:t>14</a:t>
            </a:fld>
            <a:endParaRPr lang="en-US"/>
          </a:p>
        </p:txBody>
      </p:sp>
      <p:sp>
        <p:nvSpPr>
          <p:cNvPr id="10" name="TextBox 9"/>
          <p:cNvSpPr txBox="1"/>
          <p:nvPr/>
        </p:nvSpPr>
        <p:spPr>
          <a:xfrm>
            <a:off x="1162050" y="2088634"/>
            <a:ext cx="31115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dirty="0" smtClean="0"/>
              <a:t>Landmarks </a:t>
            </a:r>
            <a:r>
              <a:rPr lang="en-US" altLang="zh-CN" sz="2400" dirty="0" smtClean="0"/>
              <a:t>from medical experts</a:t>
            </a:r>
            <a:endParaRPr lang="en-US" sz="2400" dirty="0"/>
          </a:p>
        </p:txBody>
      </p:sp>
      <p:sp>
        <p:nvSpPr>
          <p:cNvPr id="11" name="TextBox 10"/>
          <p:cNvSpPr txBox="1"/>
          <p:nvPr/>
        </p:nvSpPr>
        <p:spPr>
          <a:xfrm>
            <a:off x="1161256" y="3434259"/>
            <a:ext cx="31115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dirty="0" smtClean="0">
                <a:solidFill>
                  <a:srgbClr val="C0504D"/>
                </a:solidFill>
              </a:rPr>
              <a:t>Landmark model </a:t>
            </a:r>
            <a:r>
              <a:rPr lang="en-US" sz="2400" dirty="0" smtClean="0"/>
              <a:t>training</a:t>
            </a:r>
            <a:endParaRPr lang="en-US" sz="2400" dirty="0"/>
          </a:p>
        </p:txBody>
      </p:sp>
      <p:sp>
        <p:nvSpPr>
          <p:cNvPr id="12" name="TextBox 11"/>
          <p:cNvSpPr txBox="1"/>
          <p:nvPr/>
        </p:nvSpPr>
        <p:spPr>
          <a:xfrm>
            <a:off x="1162050" y="4588133"/>
            <a:ext cx="31115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dirty="0" smtClean="0"/>
              <a:t>Points predicted as interesting regions</a:t>
            </a:r>
            <a:endParaRPr lang="en-US" sz="2400" dirty="0"/>
          </a:p>
        </p:txBody>
      </p:sp>
      <p:sp>
        <p:nvSpPr>
          <p:cNvPr id="14" name="TextBox 13"/>
          <p:cNvSpPr txBox="1"/>
          <p:nvPr/>
        </p:nvSpPr>
        <p:spPr>
          <a:xfrm>
            <a:off x="5010149" y="4851400"/>
            <a:ext cx="31115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dirty="0" smtClean="0"/>
              <a:t>Connected regions </a:t>
            </a:r>
            <a:endParaRPr lang="en-US" sz="2400" dirty="0"/>
          </a:p>
        </p:txBody>
      </p:sp>
      <p:sp>
        <p:nvSpPr>
          <p:cNvPr id="15" name="TextBox 14"/>
          <p:cNvSpPr txBox="1"/>
          <p:nvPr/>
        </p:nvSpPr>
        <p:spPr>
          <a:xfrm>
            <a:off x="4987528" y="2074902"/>
            <a:ext cx="31115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dirty="0" smtClean="0"/>
              <a:t>Standard symmetry plane</a:t>
            </a:r>
            <a:endParaRPr lang="en-US" sz="2400" dirty="0"/>
          </a:p>
        </p:txBody>
      </p:sp>
      <p:sp>
        <p:nvSpPr>
          <p:cNvPr id="16" name="TextBox 15"/>
          <p:cNvSpPr txBox="1"/>
          <p:nvPr/>
        </p:nvSpPr>
        <p:spPr>
          <a:xfrm>
            <a:off x="5000228" y="3434260"/>
            <a:ext cx="31115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dirty="0" smtClean="0">
                <a:solidFill>
                  <a:schemeClr val="accent4"/>
                </a:solidFill>
              </a:rPr>
              <a:t>Symmetry model </a:t>
            </a:r>
            <a:r>
              <a:rPr lang="en-US" sz="2400" dirty="0" smtClean="0"/>
              <a:t>training </a:t>
            </a:r>
            <a:endParaRPr lang="en-US" sz="2400" dirty="0"/>
          </a:p>
        </p:txBody>
      </p:sp>
      <p:cxnSp>
        <p:nvCxnSpPr>
          <p:cNvPr id="18" name="Straight Arrow Connector 17"/>
          <p:cNvCxnSpPr>
            <a:stCxn id="10" idx="2"/>
            <a:endCxn id="11" idx="0"/>
          </p:cNvCxnSpPr>
          <p:nvPr/>
        </p:nvCxnSpPr>
        <p:spPr>
          <a:xfrm rot="5400000">
            <a:off x="2460089" y="3176548"/>
            <a:ext cx="514628" cy="794"/>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1" idx="2"/>
            <a:endCxn id="12" idx="0"/>
          </p:cNvCxnSpPr>
          <p:nvPr/>
        </p:nvCxnSpPr>
        <p:spPr>
          <a:xfrm rot="16200000" flipH="1">
            <a:off x="2555965" y="4426297"/>
            <a:ext cx="322877" cy="794"/>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5" idx="2"/>
          </p:cNvCxnSpPr>
          <p:nvPr/>
        </p:nvCxnSpPr>
        <p:spPr>
          <a:xfrm rot="5400000">
            <a:off x="6270963" y="3161944"/>
            <a:ext cx="528360" cy="16270"/>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4286250" y="2603498"/>
            <a:ext cx="723899" cy="2"/>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4263629" y="5067298"/>
            <a:ext cx="723899" cy="2"/>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4" idx="0"/>
            <a:endCxn id="16" idx="2"/>
          </p:cNvCxnSpPr>
          <p:nvPr/>
        </p:nvCxnSpPr>
        <p:spPr>
          <a:xfrm rot="16200000" flipV="1">
            <a:off x="6267868" y="4553368"/>
            <a:ext cx="586143" cy="9921"/>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 for New data</a:t>
            </a:r>
            <a:endParaRPr lang="en-US" dirty="0"/>
          </a:p>
        </p:txBody>
      </p:sp>
      <p:sp>
        <p:nvSpPr>
          <p:cNvPr id="3" name="Slide Number Placeholder 2"/>
          <p:cNvSpPr>
            <a:spLocks noGrp="1"/>
          </p:cNvSpPr>
          <p:nvPr>
            <p:ph type="sldNum" sz="quarter" idx="12"/>
          </p:nvPr>
        </p:nvSpPr>
        <p:spPr/>
        <p:txBody>
          <a:bodyPr/>
          <a:lstStyle/>
          <a:p>
            <a:fld id="{C78EB47D-CCDD-B74D-8AD4-A85333C7A11F}" type="slidenum">
              <a:rPr lang="en-US" smtClean="0"/>
              <a:pPr/>
              <a:t>15</a:t>
            </a:fld>
            <a:endParaRPr lang="en-US"/>
          </a:p>
        </p:txBody>
      </p:sp>
      <p:sp>
        <p:nvSpPr>
          <p:cNvPr id="10" name="TextBox 9"/>
          <p:cNvSpPr txBox="1"/>
          <p:nvPr/>
        </p:nvSpPr>
        <p:spPr>
          <a:xfrm>
            <a:off x="457200" y="1417638"/>
            <a:ext cx="45720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smtClean="0"/>
              <a:t>Select possible landmark areas( from </a:t>
            </a:r>
            <a:r>
              <a:rPr lang="en-US" sz="2400" dirty="0" smtClean="0">
                <a:solidFill>
                  <a:schemeClr val="accent2"/>
                </a:solidFill>
              </a:rPr>
              <a:t>Landmark model</a:t>
            </a:r>
            <a:r>
              <a:rPr lang="en-US" sz="2400" dirty="0" smtClean="0"/>
              <a:t>)</a:t>
            </a:r>
            <a:endParaRPr lang="en-US" sz="2400" dirty="0"/>
          </a:p>
        </p:txBody>
      </p:sp>
      <p:sp>
        <p:nvSpPr>
          <p:cNvPr id="11" name="TextBox 10"/>
          <p:cNvSpPr txBox="1"/>
          <p:nvPr/>
        </p:nvSpPr>
        <p:spPr>
          <a:xfrm>
            <a:off x="457200" y="2819400"/>
            <a:ext cx="45720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smtClean="0"/>
              <a:t>Find and pair connected regions</a:t>
            </a:r>
            <a:endParaRPr lang="en-US" sz="2400" dirty="0"/>
          </a:p>
        </p:txBody>
      </p:sp>
      <p:sp>
        <p:nvSpPr>
          <p:cNvPr id="12" name="TextBox 11"/>
          <p:cNvSpPr txBox="1"/>
          <p:nvPr/>
        </p:nvSpPr>
        <p:spPr>
          <a:xfrm>
            <a:off x="457200" y="3914386"/>
            <a:ext cx="45720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smtClean="0"/>
              <a:t>Determine good singles and good pairs ( from </a:t>
            </a:r>
            <a:r>
              <a:rPr lang="en-US" sz="2400" dirty="0" smtClean="0">
                <a:solidFill>
                  <a:srgbClr val="8064A2"/>
                </a:solidFill>
              </a:rPr>
              <a:t>Symmetry model</a:t>
            </a:r>
            <a:r>
              <a:rPr lang="en-US" sz="2400" dirty="0" smtClean="0"/>
              <a:t>)</a:t>
            </a:r>
            <a:endParaRPr lang="en-US" sz="2400" dirty="0"/>
          </a:p>
        </p:txBody>
      </p:sp>
      <p:cxnSp>
        <p:nvCxnSpPr>
          <p:cNvPr id="18" name="Straight Arrow Connector 17"/>
          <p:cNvCxnSpPr/>
          <p:nvPr/>
        </p:nvCxnSpPr>
        <p:spPr>
          <a:xfrm rot="5400000">
            <a:off x="2457818" y="2534017"/>
            <a:ext cx="570765" cy="1588"/>
          </a:xfrm>
          <a:prstGeom prst="straightConnector1">
            <a:avLst/>
          </a:prstGeom>
          <a:ln>
            <a:tailEnd type="triangle" w="lg" len="lg"/>
          </a:ln>
        </p:spPr>
        <p:style>
          <a:lnRef idx="2">
            <a:schemeClr val="accent1"/>
          </a:lnRef>
          <a:fillRef idx="1">
            <a:schemeClr val="lt1"/>
          </a:fillRef>
          <a:effectRef idx="0">
            <a:schemeClr val="accent1"/>
          </a:effectRef>
          <a:fontRef idx="minor">
            <a:schemeClr val="dk1"/>
          </a:fontRef>
        </p:style>
      </p:cxnSp>
      <p:cxnSp>
        <p:nvCxnSpPr>
          <p:cNvPr id="19" name="Straight Arrow Connector 18"/>
          <p:cNvCxnSpPr/>
          <p:nvPr/>
        </p:nvCxnSpPr>
        <p:spPr>
          <a:xfrm rot="5400000">
            <a:off x="2426540" y="3597725"/>
            <a:ext cx="633321" cy="1588"/>
          </a:xfrm>
          <a:prstGeom prst="straightConnector1">
            <a:avLst/>
          </a:prstGeom>
          <a:ln>
            <a:tailEnd type="triangle" w="lg" len="lg"/>
          </a:ln>
        </p:spPr>
        <p:style>
          <a:lnRef idx="2">
            <a:schemeClr val="accent1"/>
          </a:lnRef>
          <a:fillRef idx="1">
            <a:schemeClr val="lt1"/>
          </a:fillRef>
          <a:effectRef idx="0">
            <a:schemeClr val="accent1"/>
          </a:effectRef>
          <a:fontRef idx="minor">
            <a:schemeClr val="dk1"/>
          </a:fontRef>
        </p:style>
      </p:cxnSp>
      <p:sp>
        <p:nvSpPr>
          <p:cNvPr id="39" name="TextBox 38"/>
          <p:cNvSpPr txBox="1"/>
          <p:nvPr/>
        </p:nvSpPr>
        <p:spPr>
          <a:xfrm>
            <a:off x="457200" y="5378704"/>
            <a:ext cx="45720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algn="ctr">
              <a:spcBef>
                <a:spcPct val="20000"/>
              </a:spcBef>
              <a:defRPr/>
            </a:pPr>
            <a:r>
              <a:rPr lang="en-US" sz="2400" dirty="0" smtClean="0">
                <a:solidFill>
                  <a:schemeClr val="tx1"/>
                </a:solidFill>
              </a:rPr>
              <a:t>Get center and draw a plane using learned centers</a:t>
            </a:r>
          </a:p>
        </p:txBody>
      </p:sp>
      <p:cxnSp>
        <p:nvCxnSpPr>
          <p:cNvPr id="40" name="Straight Arrow Connector 39"/>
          <p:cNvCxnSpPr>
            <a:stCxn id="12" idx="2"/>
            <a:endCxn id="39" idx="0"/>
          </p:cNvCxnSpPr>
          <p:nvPr/>
        </p:nvCxnSpPr>
        <p:spPr>
          <a:xfrm rot="5400000">
            <a:off x="2426540" y="5062043"/>
            <a:ext cx="633321" cy="1588"/>
          </a:xfrm>
          <a:prstGeom prst="straightConnector1">
            <a:avLst/>
          </a:prstGeom>
          <a:ln>
            <a:tailEnd type="triangle" w="lg" len="lg"/>
          </a:ln>
        </p:spPr>
        <p:style>
          <a:lnRef idx="2">
            <a:schemeClr val="accent1"/>
          </a:lnRef>
          <a:fillRef idx="1">
            <a:schemeClr val="lt1"/>
          </a:fillRef>
          <a:effectRef idx="0">
            <a:schemeClr val="accent1"/>
          </a:effectRef>
          <a:fontRef idx="minor">
            <a:schemeClr val="dk1"/>
          </a:fontRef>
        </p:style>
      </p:cxnSp>
      <p:pic>
        <p:nvPicPr>
          <p:cNvPr id="45" name="Picture 44"/>
          <p:cNvPicPr>
            <a:picLocks noChangeAspect="1"/>
          </p:cNvPicPr>
          <p:nvPr/>
        </p:nvPicPr>
        <p:blipFill>
          <a:blip r:embed="rId2"/>
          <a:srcRect l="12337" t="5804" r="8237" b="10646"/>
          <a:stretch>
            <a:fillRect/>
          </a:stretch>
        </p:blipFill>
        <p:spPr>
          <a:xfrm>
            <a:off x="6003925" y="1164961"/>
            <a:ext cx="1949450" cy="2518039"/>
          </a:xfrm>
          <a:prstGeom prst="rect">
            <a:avLst/>
          </a:prstGeom>
        </p:spPr>
      </p:pic>
      <p:pic>
        <p:nvPicPr>
          <p:cNvPr id="46" name="Picture 45"/>
          <p:cNvPicPr>
            <a:picLocks noChangeAspect="1"/>
          </p:cNvPicPr>
          <p:nvPr/>
        </p:nvPicPr>
        <p:blipFill>
          <a:blip r:embed="rId3"/>
          <a:srcRect l="12500" t="6577" r="7857" b="9851"/>
          <a:stretch>
            <a:fillRect/>
          </a:stretch>
        </p:blipFill>
        <p:spPr>
          <a:xfrm>
            <a:off x="5029200" y="3915180"/>
            <a:ext cx="1949450" cy="2490397"/>
          </a:xfrm>
          <a:prstGeom prst="rect">
            <a:avLst/>
          </a:prstGeom>
        </p:spPr>
      </p:pic>
      <p:pic>
        <p:nvPicPr>
          <p:cNvPr id="47" name="Picture 46"/>
          <p:cNvPicPr>
            <a:picLocks noChangeAspect="1"/>
          </p:cNvPicPr>
          <p:nvPr/>
        </p:nvPicPr>
        <p:blipFill>
          <a:blip r:embed="rId4"/>
          <a:srcRect l="12757" t="4360" r="21193" b="10484"/>
          <a:stretch>
            <a:fillRect/>
          </a:stretch>
        </p:blipFill>
        <p:spPr>
          <a:xfrm>
            <a:off x="7235824" y="3683000"/>
            <a:ext cx="1616076" cy="2722577"/>
          </a:xfrm>
          <a:prstGeom prst="rect">
            <a:avLst/>
          </a:prstGeom>
        </p:spPr>
      </p:pic>
      <p:sp>
        <p:nvSpPr>
          <p:cNvPr id="48" name="TextBox 47"/>
          <p:cNvSpPr txBox="1"/>
          <p:nvPr/>
        </p:nvSpPr>
        <p:spPr>
          <a:xfrm>
            <a:off x="5772150" y="3097192"/>
            <a:ext cx="2914650" cy="369332"/>
          </a:xfrm>
          <a:prstGeom prst="rect">
            <a:avLst/>
          </a:prstGeom>
          <a:noFill/>
        </p:spPr>
        <p:txBody>
          <a:bodyPr wrap="square" rtlCol="0">
            <a:spAutoFit/>
          </a:bodyPr>
          <a:lstStyle/>
          <a:p>
            <a:r>
              <a:rPr lang="en-US" dirty="0" smtClean="0"/>
              <a:t>interesting regions for </a:t>
            </a:r>
            <a:r>
              <a:rPr lang="en-US" dirty="0" err="1" smtClean="0"/>
              <a:t>prn</a:t>
            </a:r>
            <a:endParaRPr lang="en-US" dirty="0"/>
          </a:p>
        </p:txBody>
      </p:sp>
      <p:sp>
        <p:nvSpPr>
          <p:cNvPr id="49" name="TextBox 48"/>
          <p:cNvSpPr txBox="1"/>
          <p:nvPr/>
        </p:nvSpPr>
        <p:spPr>
          <a:xfrm>
            <a:off x="5295900" y="6082411"/>
            <a:ext cx="1492250" cy="646331"/>
          </a:xfrm>
          <a:prstGeom prst="rect">
            <a:avLst/>
          </a:prstGeom>
          <a:noFill/>
        </p:spPr>
        <p:txBody>
          <a:bodyPr wrap="square" rtlCol="0">
            <a:spAutoFit/>
          </a:bodyPr>
          <a:lstStyle/>
          <a:p>
            <a:r>
              <a:rPr lang="en-US" dirty="0" smtClean="0"/>
              <a:t>Predicted as good single</a:t>
            </a:r>
            <a:endParaRPr lang="en-US" dirty="0"/>
          </a:p>
        </p:txBody>
      </p:sp>
      <p:sp>
        <p:nvSpPr>
          <p:cNvPr id="50" name="TextBox 49"/>
          <p:cNvSpPr txBox="1"/>
          <p:nvPr/>
        </p:nvSpPr>
        <p:spPr>
          <a:xfrm>
            <a:off x="7235824" y="6082411"/>
            <a:ext cx="1658938" cy="646331"/>
          </a:xfrm>
          <a:prstGeom prst="rect">
            <a:avLst/>
          </a:prstGeom>
          <a:noFill/>
        </p:spPr>
        <p:txBody>
          <a:bodyPr wrap="square" rtlCol="0">
            <a:spAutoFit/>
          </a:bodyPr>
          <a:lstStyle/>
          <a:p>
            <a:r>
              <a:rPr lang="en-US" dirty="0" smtClean="0"/>
              <a:t>Predicted as good pair</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 for New Images</a:t>
            </a:r>
            <a:endParaRPr lang="en-US" dirty="0"/>
          </a:p>
        </p:txBody>
      </p:sp>
      <p:sp>
        <p:nvSpPr>
          <p:cNvPr id="3" name="Slide Number Placeholder 2"/>
          <p:cNvSpPr>
            <a:spLocks noGrp="1"/>
          </p:cNvSpPr>
          <p:nvPr>
            <p:ph type="sldNum" sz="quarter" idx="12"/>
          </p:nvPr>
        </p:nvSpPr>
        <p:spPr/>
        <p:txBody>
          <a:bodyPr/>
          <a:lstStyle/>
          <a:p>
            <a:fld id="{C78EB47D-CCDD-B74D-8AD4-A85333C7A11F}" type="slidenum">
              <a:rPr lang="en-US" smtClean="0"/>
              <a:pPr/>
              <a:t>16</a:t>
            </a:fld>
            <a:endParaRPr lang="en-US"/>
          </a:p>
        </p:txBody>
      </p:sp>
      <p:pic>
        <p:nvPicPr>
          <p:cNvPr id="4" name="Picture 3"/>
          <p:cNvPicPr>
            <a:picLocks noChangeAspect="1"/>
          </p:cNvPicPr>
          <p:nvPr/>
        </p:nvPicPr>
        <p:blipFill>
          <a:blip r:embed="rId2"/>
          <a:stretch>
            <a:fillRect/>
          </a:stretch>
        </p:blipFill>
        <p:spPr>
          <a:xfrm>
            <a:off x="6068945" y="1887538"/>
            <a:ext cx="3075055" cy="3827462"/>
          </a:xfrm>
          <a:prstGeom prst="rect">
            <a:avLst/>
          </a:prstGeom>
        </p:spPr>
      </p:pic>
      <p:pic>
        <p:nvPicPr>
          <p:cNvPr id="5" name="Picture 4"/>
          <p:cNvPicPr>
            <a:picLocks noChangeAspect="1"/>
          </p:cNvPicPr>
          <p:nvPr/>
        </p:nvPicPr>
        <p:blipFill>
          <a:blip r:embed="rId3"/>
          <a:srcRect l="11783" t="6296" r="8917" b="9838"/>
          <a:stretch>
            <a:fillRect/>
          </a:stretch>
        </p:blipFill>
        <p:spPr>
          <a:xfrm>
            <a:off x="-68465" y="1747838"/>
            <a:ext cx="3075055" cy="3962404"/>
          </a:xfrm>
          <a:prstGeom prst="rect">
            <a:avLst/>
          </a:prstGeom>
        </p:spPr>
      </p:pic>
      <p:pic>
        <p:nvPicPr>
          <p:cNvPr id="6" name="Picture 5"/>
          <p:cNvPicPr>
            <a:picLocks noChangeAspect="1"/>
          </p:cNvPicPr>
          <p:nvPr/>
        </p:nvPicPr>
        <p:blipFill>
          <a:blip r:embed="rId4"/>
          <a:srcRect l="12727" t="6989" r="9091" b="11505"/>
          <a:stretch>
            <a:fillRect/>
          </a:stretch>
        </p:blipFill>
        <p:spPr>
          <a:xfrm>
            <a:off x="2993890" y="1773238"/>
            <a:ext cx="3075055" cy="3827462"/>
          </a:xfrm>
          <a:prstGeom prst="rect">
            <a:avLst/>
          </a:prstGeom>
        </p:spPr>
      </p:pic>
      <p:sp>
        <p:nvSpPr>
          <p:cNvPr id="7" name="TextBox 6"/>
          <p:cNvSpPr txBox="1"/>
          <p:nvPr/>
        </p:nvSpPr>
        <p:spPr>
          <a:xfrm>
            <a:off x="91940" y="5785366"/>
            <a:ext cx="2914650" cy="369332"/>
          </a:xfrm>
          <a:prstGeom prst="rect">
            <a:avLst/>
          </a:prstGeom>
          <a:noFill/>
        </p:spPr>
        <p:txBody>
          <a:bodyPr wrap="square" rtlCol="0">
            <a:spAutoFit/>
          </a:bodyPr>
          <a:lstStyle/>
          <a:p>
            <a:r>
              <a:rPr lang="en-US" dirty="0" smtClean="0"/>
              <a:t>Centers of good regions</a:t>
            </a:r>
            <a:endParaRPr lang="en-US" dirty="0"/>
          </a:p>
        </p:txBody>
      </p:sp>
      <p:sp>
        <p:nvSpPr>
          <p:cNvPr id="8" name="TextBox 7"/>
          <p:cNvSpPr txBox="1"/>
          <p:nvPr/>
        </p:nvSpPr>
        <p:spPr>
          <a:xfrm>
            <a:off x="3006590" y="5785366"/>
            <a:ext cx="2914650" cy="646331"/>
          </a:xfrm>
          <a:prstGeom prst="rect">
            <a:avLst/>
          </a:prstGeom>
          <a:noFill/>
        </p:spPr>
        <p:txBody>
          <a:bodyPr wrap="square" rtlCol="0">
            <a:spAutoFit/>
          </a:bodyPr>
          <a:lstStyle/>
          <a:p>
            <a:r>
              <a:rPr lang="en-US" dirty="0" smtClean="0"/>
              <a:t>Centers for constructing plane of symmetry</a:t>
            </a:r>
            <a:endParaRPr lang="en-US" dirty="0"/>
          </a:p>
        </p:txBody>
      </p:sp>
      <p:sp>
        <p:nvSpPr>
          <p:cNvPr id="9" name="TextBox 8"/>
          <p:cNvSpPr txBox="1"/>
          <p:nvPr/>
        </p:nvSpPr>
        <p:spPr>
          <a:xfrm>
            <a:off x="6229350" y="5987018"/>
            <a:ext cx="2914650" cy="369332"/>
          </a:xfrm>
          <a:prstGeom prst="rect">
            <a:avLst/>
          </a:prstGeom>
          <a:noFill/>
        </p:spPr>
        <p:txBody>
          <a:bodyPr wrap="square" rtlCol="0">
            <a:spAutoFit/>
          </a:bodyPr>
          <a:lstStyle/>
          <a:p>
            <a:r>
              <a:rPr lang="en-US" dirty="0" smtClean="0"/>
              <a:t>Result: Plane of symmetry</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Content Placeholder 2"/>
          <p:cNvSpPr>
            <a:spLocks noGrp="1"/>
          </p:cNvSpPr>
          <p:nvPr>
            <p:ph idx="1"/>
          </p:nvPr>
        </p:nvSpPr>
        <p:spPr/>
        <p:txBody>
          <a:bodyPr/>
          <a:lstStyle/>
          <a:p>
            <a:r>
              <a:rPr lang="en-US" dirty="0" smtClean="0"/>
              <a:t>Compare the plane of symmetry to</a:t>
            </a:r>
          </a:p>
          <a:p>
            <a:pPr lvl="1"/>
            <a:r>
              <a:rPr lang="en-US" dirty="0" smtClean="0"/>
              <a:t>Ground truth (plane determined by expert labeled landmarks)</a:t>
            </a:r>
          </a:p>
          <a:p>
            <a:pPr lvl="1"/>
            <a:r>
              <a:rPr lang="en-US" dirty="0" smtClean="0"/>
              <a:t>Mirror method in literature</a:t>
            </a:r>
          </a:p>
          <a:p>
            <a:r>
              <a:rPr lang="en-US" dirty="0" smtClean="0"/>
              <a:t>Ground truth dataset </a:t>
            </a:r>
            <a:r>
              <a:rPr lang="en-US" dirty="0" smtClean="0"/>
              <a:t>1</a:t>
            </a:r>
          </a:p>
          <a:p>
            <a:r>
              <a:rPr lang="en-US" dirty="0" smtClean="0"/>
              <a:t>Ground truth dataset </a:t>
            </a:r>
            <a:r>
              <a:rPr lang="en-US" dirty="0" smtClean="0"/>
              <a:t>2</a:t>
            </a:r>
            <a:endParaRPr lang="en-US" dirty="0" smtClean="0"/>
          </a:p>
          <a:p>
            <a:r>
              <a:rPr lang="en-US" dirty="0" smtClean="0"/>
              <a:t>Cleft dataset</a:t>
            </a:r>
            <a:endParaRPr lang="en-US" dirty="0" smtClean="0"/>
          </a:p>
          <a:p>
            <a:endParaRPr lang="en-US" dirty="0"/>
          </a:p>
        </p:txBody>
      </p:sp>
      <p:sp>
        <p:nvSpPr>
          <p:cNvPr id="4" name="Slide Number Placeholder 3"/>
          <p:cNvSpPr>
            <a:spLocks noGrp="1"/>
          </p:cNvSpPr>
          <p:nvPr>
            <p:ph type="sldNum" sz="quarter" idx="12"/>
          </p:nvPr>
        </p:nvSpPr>
        <p:spPr/>
        <p:txBody>
          <a:bodyPr/>
          <a:lstStyle/>
          <a:p>
            <a:fld id="{C78EB47D-CCDD-B74D-8AD4-A85333C7A11F}"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Mirror method in literature</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78EB47D-CCDD-B74D-8AD4-A85333C7A11F}" type="slidenum">
              <a:rPr lang="en-US" smtClean="0"/>
              <a:pPr/>
              <a:t>18</a:t>
            </a:fld>
            <a:endParaRPr lang="en-US"/>
          </a:p>
        </p:txBody>
      </p:sp>
      <p:pic>
        <p:nvPicPr>
          <p:cNvPr id="5" name="Picture 4"/>
          <p:cNvPicPr>
            <a:picLocks noChangeAspect="1"/>
          </p:cNvPicPr>
          <p:nvPr/>
        </p:nvPicPr>
        <p:blipFill>
          <a:blip r:embed="rId2"/>
          <a:stretch>
            <a:fillRect/>
          </a:stretch>
        </p:blipFill>
        <p:spPr>
          <a:xfrm>
            <a:off x="1835150" y="1600200"/>
            <a:ext cx="4692650" cy="494250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68400" y="274638"/>
            <a:ext cx="7518400" cy="838200"/>
          </a:xfrm>
        </p:spPr>
        <p:txBody>
          <a:bodyPr>
            <a:normAutofit fontScale="90000"/>
          </a:bodyPr>
          <a:lstStyle/>
          <a:p>
            <a:r>
              <a:rPr lang="en-US" dirty="0" smtClean="0"/>
              <a:t>Results compare to ground truth</a:t>
            </a:r>
            <a:endParaRPr lang="en-US" dirty="0"/>
          </a:p>
        </p:txBody>
      </p:sp>
      <p:sp>
        <p:nvSpPr>
          <p:cNvPr id="4" name="Slide Number Placeholder 3"/>
          <p:cNvSpPr>
            <a:spLocks noGrp="1"/>
          </p:cNvSpPr>
          <p:nvPr>
            <p:ph type="sldNum" sz="quarter" idx="12"/>
          </p:nvPr>
        </p:nvSpPr>
        <p:spPr/>
        <p:txBody>
          <a:bodyPr/>
          <a:lstStyle/>
          <a:p>
            <a:fld id="{C78EB47D-CCDD-B74D-8AD4-A85333C7A11F}" type="slidenum">
              <a:rPr lang="en-US" smtClean="0"/>
              <a:pPr/>
              <a:t>19</a:t>
            </a:fld>
            <a:endParaRPr lang="en-US"/>
          </a:p>
        </p:txBody>
      </p:sp>
      <p:pic>
        <p:nvPicPr>
          <p:cNvPr id="6" name="Picture 5"/>
          <p:cNvPicPr>
            <a:picLocks noChangeAspect="1"/>
          </p:cNvPicPr>
          <p:nvPr/>
        </p:nvPicPr>
        <p:blipFill>
          <a:blip r:embed="rId2"/>
          <a:stretch>
            <a:fillRect/>
          </a:stretch>
        </p:blipFill>
        <p:spPr>
          <a:xfrm>
            <a:off x="5130800" y="1150938"/>
            <a:ext cx="2844800" cy="4216400"/>
          </a:xfrm>
          <a:prstGeom prst="rect">
            <a:avLst/>
          </a:prstGeom>
        </p:spPr>
      </p:pic>
      <p:pic>
        <p:nvPicPr>
          <p:cNvPr id="7" name="Picture 6"/>
          <p:cNvPicPr>
            <a:picLocks noChangeAspect="1"/>
          </p:cNvPicPr>
          <p:nvPr/>
        </p:nvPicPr>
        <p:blipFill>
          <a:blip r:embed="rId3"/>
          <a:stretch>
            <a:fillRect/>
          </a:stretch>
        </p:blipFill>
        <p:spPr>
          <a:xfrm>
            <a:off x="914400" y="1227138"/>
            <a:ext cx="2616200" cy="4076700"/>
          </a:xfrm>
          <a:prstGeom prst="rect">
            <a:avLst/>
          </a:prstGeom>
        </p:spPr>
      </p:pic>
      <p:sp>
        <p:nvSpPr>
          <p:cNvPr id="8" name="Content Placeholder 2"/>
          <p:cNvSpPr txBox="1">
            <a:spLocks/>
          </p:cNvSpPr>
          <p:nvPr/>
        </p:nvSpPr>
        <p:spPr>
          <a:xfrm>
            <a:off x="711200" y="5835869"/>
            <a:ext cx="8229600" cy="939799"/>
          </a:xfrm>
          <a:prstGeom prst="rect">
            <a:avLst/>
          </a:prstGeom>
        </p:spPr>
        <p:txBody>
          <a:bodyPr vert="horz" lIns="91440" tIns="45720" rIns="91440" bIns="45720" rtlCol="0">
            <a:normAutofit fontScale="550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Yellow: overlapping with ground truth</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Green: ground truth</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Purple: </a:t>
            </a:r>
            <a:r>
              <a:rPr kumimoji="0" lang="en-US" altLang="zh-CN" sz="3200" b="0" i="0" u="none" strike="noStrike" kern="1200" cap="none" spc="0" normalizeH="0" baseline="0" noProof="0" dirty="0" smtClean="0">
                <a:ln>
                  <a:noFill/>
                </a:ln>
                <a:solidFill>
                  <a:schemeClr val="tx1"/>
                </a:solidFill>
                <a:effectLst/>
                <a:uLnTx/>
                <a:uFillTx/>
                <a:latin typeface="+mn-lt"/>
                <a:ea typeface="+mn-ea"/>
                <a:cs typeface="+mn-cs"/>
              </a:rPr>
              <a:t>extra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from each method</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Box 8"/>
          <p:cNvSpPr txBox="1"/>
          <p:nvPr/>
        </p:nvSpPr>
        <p:spPr>
          <a:xfrm>
            <a:off x="1524000" y="5189538"/>
            <a:ext cx="2006600" cy="646331"/>
          </a:xfrm>
          <a:prstGeom prst="rect">
            <a:avLst/>
          </a:prstGeom>
          <a:noFill/>
        </p:spPr>
        <p:txBody>
          <a:bodyPr wrap="square" rtlCol="0">
            <a:spAutoFit/>
          </a:bodyPr>
          <a:lstStyle/>
          <a:p>
            <a:r>
              <a:rPr lang="en-US" dirty="0" smtClean="0"/>
              <a:t>our method</a:t>
            </a:r>
          </a:p>
          <a:p>
            <a:r>
              <a:rPr lang="en-US" dirty="0" smtClean="0"/>
              <a:t>Angle:4.03˚</a:t>
            </a:r>
            <a:endParaRPr lang="en-US" dirty="0"/>
          </a:p>
        </p:txBody>
      </p:sp>
      <p:sp>
        <p:nvSpPr>
          <p:cNvPr id="10" name="TextBox 9"/>
          <p:cNvSpPr txBox="1"/>
          <p:nvPr/>
        </p:nvSpPr>
        <p:spPr>
          <a:xfrm>
            <a:off x="5588000" y="5303838"/>
            <a:ext cx="2006600" cy="646331"/>
          </a:xfrm>
          <a:prstGeom prst="rect">
            <a:avLst/>
          </a:prstGeom>
          <a:noFill/>
        </p:spPr>
        <p:txBody>
          <a:bodyPr wrap="square" rtlCol="0">
            <a:spAutoFit/>
          </a:bodyPr>
          <a:lstStyle/>
          <a:p>
            <a:r>
              <a:rPr lang="en-US" dirty="0" smtClean="0"/>
              <a:t>mirror method</a:t>
            </a:r>
          </a:p>
          <a:p>
            <a:r>
              <a:rPr lang="en-US" dirty="0" smtClean="0"/>
              <a:t>Angle:2.15˚</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simple introduction for classification</a:t>
            </a:r>
            <a:endParaRPr lang="en-US" dirty="0"/>
          </a:p>
        </p:txBody>
      </p:sp>
      <p:sp>
        <p:nvSpPr>
          <p:cNvPr id="4" name="Slide Number Placeholder 3"/>
          <p:cNvSpPr>
            <a:spLocks noGrp="1"/>
          </p:cNvSpPr>
          <p:nvPr>
            <p:ph type="sldNum" sz="quarter" idx="12"/>
          </p:nvPr>
        </p:nvSpPr>
        <p:spPr/>
        <p:txBody>
          <a:bodyPr/>
          <a:lstStyle/>
          <a:p>
            <a:fld id="{C78EB47D-CCDD-B74D-8AD4-A85333C7A11F}" type="slidenum">
              <a:rPr lang="en-US" smtClean="0"/>
              <a:pPr/>
              <a:t>2</a:t>
            </a:fld>
            <a:endParaRPr lang="en-US"/>
          </a:p>
        </p:txBody>
      </p:sp>
      <p:pic>
        <p:nvPicPr>
          <p:cNvPr id="5" name="Picture 4"/>
          <p:cNvPicPr>
            <a:picLocks noChangeAspect="1"/>
          </p:cNvPicPr>
          <p:nvPr/>
        </p:nvPicPr>
        <p:blipFill>
          <a:blip r:embed="rId3"/>
          <a:srcRect r="19699"/>
          <a:stretch>
            <a:fillRect/>
          </a:stretch>
        </p:blipFill>
        <p:spPr>
          <a:xfrm>
            <a:off x="247650" y="3081316"/>
            <a:ext cx="3727450" cy="3044847"/>
          </a:xfrm>
          <a:prstGeom prst="rect">
            <a:avLst/>
          </a:prstGeom>
        </p:spPr>
      </p:pic>
      <p:sp>
        <p:nvSpPr>
          <p:cNvPr id="6" name="TextBox 5"/>
          <p:cNvSpPr txBox="1"/>
          <p:nvPr/>
        </p:nvSpPr>
        <p:spPr>
          <a:xfrm>
            <a:off x="339724" y="1893688"/>
            <a:ext cx="1606550" cy="1200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smtClean="0"/>
              <a:t>Positive /negative samples</a:t>
            </a:r>
            <a:endParaRPr lang="en-US" sz="2400" dirty="0"/>
          </a:p>
        </p:txBody>
      </p:sp>
      <p:sp>
        <p:nvSpPr>
          <p:cNvPr id="7" name="TextBox 6"/>
          <p:cNvSpPr txBox="1"/>
          <p:nvPr/>
        </p:nvSpPr>
        <p:spPr>
          <a:xfrm>
            <a:off x="2368550" y="2550298"/>
            <a:ext cx="160655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smtClean="0"/>
              <a:t>Classifier</a:t>
            </a:r>
            <a:endParaRPr lang="en-US" sz="2400" dirty="0"/>
          </a:p>
        </p:txBody>
      </p:sp>
      <p:cxnSp>
        <p:nvCxnSpPr>
          <p:cNvPr id="8" name="Straight Arrow Connector 7"/>
          <p:cNvCxnSpPr/>
          <p:nvPr/>
        </p:nvCxnSpPr>
        <p:spPr>
          <a:xfrm rot="5400000" flipH="1" flipV="1">
            <a:off x="933450" y="3486150"/>
            <a:ext cx="2451102" cy="2032003"/>
          </a:xfrm>
          <a:prstGeom prst="straightConnector1">
            <a:avLst/>
          </a:prstGeom>
          <a:ln w="31750" cap="flat" cmpd="sng" algn="ctr">
            <a:solidFill>
              <a:schemeClr val="accent1"/>
            </a:solidFill>
            <a:prstDash val="solid"/>
            <a:round/>
            <a:headEnd type="none" w="med" len="med"/>
            <a:tailEnd type="none" w="lg" len="lg"/>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3"/>
          <a:srcRect r="19699"/>
          <a:stretch>
            <a:fillRect/>
          </a:stretch>
        </p:blipFill>
        <p:spPr>
          <a:xfrm>
            <a:off x="4867275" y="3094016"/>
            <a:ext cx="3727450" cy="3044847"/>
          </a:xfrm>
          <a:prstGeom prst="rect">
            <a:avLst/>
          </a:prstGeom>
        </p:spPr>
      </p:pic>
      <p:cxnSp>
        <p:nvCxnSpPr>
          <p:cNvPr id="15" name="Straight Arrow Connector 14"/>
          <p:cNvCxnSpPr/>
          <p:nvPr/>
        </p:nvCxnSpPr>
        <p:spPr>
          <a:xfrm rot="5400000" flipH="1" flipV="1">
            <a:off x="5553075" y="3498850"/>
            <a:ext cx="2451102" cy="2032003"/>
          </a:xfrm>
          <a:prstGeom prst="straightConnector1">
            <a:avLst/>
          </a:prstGeom>
          <a:ln w="31750" cap="flat" cmpd="sng" algn="ctr">
            <a:solidFill>
              <a:schemeClr val="accent1"/>
            </a:solidFill>
            <a:prstDash val="solid"/>
            <a:round/>
            <a:headEnd type="none" w="med" len="med"/>
            <a:tailEnd type="none" w="lg" len="lg"/>
          </a:ln>
        </p:spPr>
        <p:style>
          <a:lnRef idx="2">
            <a:schemeClr val="accent1"/>
          </a:lnRef>
          <a:fillRef idx="0">
            <a:schemeClr val="accent1"/>
          </a:fillRef>
          <a:effectRef idx="1">
            <a:schemeClr val="accent1"/>
          </a:effectRef>
          <a:fontRef idx="minor">
            <a:schemeClr val="tx1"/>
          </a:fontRef>
        </p:style>
      </p:cxnSp>
      <p:sp>
        <p:nvSpPr>
          <p:cNvPr id="16" name="Oval 15"/>
          <p:cNvSpPr/>
          <p:nvPr/>
        </p:nvSpPr>
        <p:spPr>
          <a:xfrm flipH="1">
            <a:off x="7289800" y="3983038"/>
            <a:ext cx="107801" cy="152400"/>
          </a:xfrm>
          <a:prstGeom prst="ellipse">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8" name="TextBox 17"/>
          <p:cNvSpPr txBox="1"/>
          <p:nvPr/>
        </p:nvSpPr>
        <p:spPr>
          <a:xfrm>
            <a:off x="6486525" y="1857801"/>
            <a:ext cx="160655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smtClean="0"/>
              <a:t>testing</a:t>
            </a:r>
            <a:endParaRPr lang="en-US" sz="2400" dirty="0"/>
          </a:p>
        </p:txBody>
      </p:sp>
      <p:sp>
        <p:nvSpPr>
          <p:cNvPr id="19" name="TextBox 18"/>
          <p:cNvSpPr txBox="1"/>
          <p:nvPr/>
        </p:nvSpPr>
        <p:spPr>
          <a:xfrm>
            <a:off x="2368550" y="1626968"/>
            <a:ext cx="160655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smtClean="0"/>
              <a:t>Training</a:t>
            </a:r>
            <a:endParaRPr lang="en-US" sz="2400" dirty="0"/>
          </a:p>
        </p:txBody>
      </p:sp>
      <p:cxnSp>
        <p:nvCxnSpPr>
          <p:cNvPr id="26" name="Straight Arrow Connector 25"/>
          <p:cNvCxnSpPr/>
          <p:nvPr/>
        </p:nvCxnSpPr>
        <p:spPr>
          <a:xfrm rot="5400000" flipH="1" flipV="1">
            <a:off x="2204138" y="4083735"/>
            <a:ext cx="4913530" cy="1588"/>
          </a:xfrm>
          <a:prstGeom prst="straightConnector1">
            <a:avLst/>
          </a:prstGeom>
          <a:ln w="31750" cap="flat" cmpd="sng" algn="ctr">
            <a:solidFill>
              <a:schemeClr val="accent1"/>
            </a:solidFill>
            <a:prstDash val="dash"/>
            <a:round/>
            <a:headEnd type="none" w="med" len="med"/>
            <a:tailEnd type="none" w="lg" len="lg"/>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decel="5000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accel="50000" decel="5000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accel="50000" decel="5000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accel="50000" decel="5000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16" grpId="0" animBg="1"/>
      <p:bldP spid="18" grpId="0" animBg="1"/>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68400" y="274638"/>
            <a:ext cx="7518400" cy="838200"/>
          </a:xfrm>
        </p:spPr>
        <p:txBody>
          <a:bodyPr>
            <a:normAutofit fontScale="90000"/>
          </a:bodyPr>
          <a:lstStyle/>
          <a:p>
            <a:r>
              <a:rPr lang="en-US" dirty="0" smtClean="0"/>
              <a:t>Results compare to ground truth</a:t>
            </a:r>
            <a:endParaRPr lang="en-US" dirty="0"/>
          </a:p>
        </p:txBody>
      </p:sp>
      <p:sp>
        <p:nvSpPr>
          <p:cNvPr id="4" name="Slide Number Placeholder 3"/>
          <p:cNvSpPr>
            <a:spLocks noGrp="1"/>
          </p:cNvSpPr>
          <p:nvPr>
            <p:ph type="sldNum" sz="quarter" idx="12"/>
          </p:nvPr>
        </p:nvSpPr>
        <p:spPr/>
        <p:txBody>
          <a:bodyPr/>
          <a:lstStyle/>
          <a:p>
            <a:fld id="{C78EB47D-CCDD-B74D-8AD4-A85333C7A11F}" type="slidenum">
              <a:rPr lang="en-US" smtClean="0"/>
              <a:pPr/>
              <a:t>20</a:t>
            </a:fld>
            <a:endParaRPr lang="en-US"/>
          </a:p>
        </p:txBody>
      </p:sp>
      <p:pic>
        <p:nvPicPr>
          <p:cNvPr id="6" name="Picture 5"/>
          <p:cNvPicPr>
            <a:picLocks noChangeAspect="1"/>
          </p:cNvPicPr>
          <p:nvPr/>
        </p:nvPicPr>
        <p:blipFill>
          <a:blip r:embed="rId2"/>
          <a:stretch>
            <a:fillRect/>
          </a:stretch>
        </p:blipFill>
        <p:spPr>
          <a:xfrm>
            <a:off x="3175000" y="1227138"/>
            <a:ext cx="2069585" cy="3067420"/>
          </a:xfrm>
          <a:prstGeom prst="rect">
            <a:avLst/>
          </a:prstGeom>
        </p:spPr>
      </p:pic>
      <p:pic>
        <p:nvPicPr>
          <p:cNvPr id="7" name="Picture 6"/>
          <p:cNvPicPr>
            <a:picLocks noChangeAspect="1"/>
          </p:cNvPicPr>
          <p:nvPr/>
        </p:nvPicPr>
        <p:blipFill>
          <a:blip r:embed="rId3"/>
          <a:stretch>
            <a:fillRect/>
          </a:stretch>
        </p:blipFill>
        <p:spPr>
          <a:xfrm>
            <a:off x="952500" y="1189038"/>
            <a:ext cx="1968500" cy="3067420"/>
          </a:xfrm>
          <a:prstGeom prst="rect">
            <a:avLst/>
          </a:prstGeom>
        </p:spPr>
      </p:pic>
      <p:sp>
        <p:nvSpPr>
          <p:cNvPr id="8" name="Content Placeholder 2"/>
          <p:cNvSpPr txBox="1">
            <a:spLocks/>
          </p:cNvSpPr>
          <p:nvPr/>
        </p:nvSpPr>
        <p:spPr>
          <a:xfrm>
            <a:off x="711200" y="5835869"/>
            <a:ext cx="8229600" cy="939799"/>
          </a:xfrm>
          <a:prstGeom prst="rect">
            <a:avLst/>
          </a:prstGeom>
        </p:spPr>
        <p:txBody>
          <a:bodyPr vert="horz" lIns="91440" tIns="45720" rIns="91440" bIns="45720" rtlCol="0">
            <a:normAutofit fontScale="550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Yellow: overlapping with ground truth -&gt; </a:t>
            </a:r>
            <a:r>
              <a:rPr lang="en-US" sz="3200" dirty="0" smtClean="0"/>
              <a:t>true positive</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Green: ground truth -&gt; false </a:t>
            </a:r>
            <a:r>
              <a:rPr lang="en-US" sz="3200" dirty="0" smtClean="0"/>
              <a:t>negative</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Purple: </a:t>
            </a:r>
            <a:r>
              <a:rPr kumimoji="0" lang="en-US" altLang="zh-CN" sz="3200" b="0" i="0" u="none" strike="noStrike" kern="1200" cap="none" spc="0" normalizeH="0" baseline="0" noProof="0" dirty="0" smtClean="0">
                <a:ln>
                  <a:noFill/>
                </a:ln>
                <a:solidFill>
                  <a:schemeClr val="tx1"/>
                </a:solidFill>
                <a:effectLst/>
                <a:uLnTx/>
                <a:uFillTx/>
                <a:latin typeface="+mn-lt"/>
                <a:ea typeface="+mn-ea"/>
                <a:cs typeface="+mn-cs"/>
              </a:rPr>
              <a:t>extra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from each method -&gt; false</a:t>
            </a:r>
            <a:r>
              <a:rPr kumimoji="0" lang="en-US" sz="3200" b="0" i="0" u="none" strike="noStrike" kern="1200" cap="none" spc="0" normalizeH="0" noProof="0" dirty="0" smtClean="0">
                <a:ln>
                  <a:noFill/>
                </a:ln>
                <a:solidFill>
                  <a:schemeClr val="tx1"/>
                </a:solidFill>
                <a:effectLst/>
                <a:uLnTx/>
                <a:uFillTx/>
                <a:latin typeface="+mn-lt"/>
                <a:ea typeface="+mn-ea"/>
                <a:cs typeface="+mn-cs"/>
              </a:rPr>
              <a:t> positive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Box 8"/>
          <p:cNvSpPr txBox="1"/>
          <p:nvPr/>
        </p:nvSpPr>
        <p:spPr>
          <a:xfrm>
            <a:off x="1168400" y="4180258"/>
            <a:ext cx="2006600" cy="369332"/>
          </a:xfrm>
          <a:prstGeom prst="rect">
            <a:avLst/>
          </a:prstGeom>
          <a:noFill/>
        </p:spPr>
        <p:txBody>
          <a:bodyPr wrap="square" rtlCol="0">
            <a:spAutoFit/>
          </a:bodyPr>
          <a:lstStyle/>
          <a:p>
            <a:r>
              <a:rPr lang="en-US" dirty="0" smtClean="0"/>
              <a:t>our </a:t>
            </a:r>
            <a:r>
              <a:rPr lang="en-US" dirty="0" smtClean="0"/>
              <a:t>method</a:t>
            </a:r>
            <a:endParaRPr lang="en-US" dirty="0"/>
          </a:p>
        </p:txBody>
      </p:sp>
      <p:sp>
        <p:nvSpPr>
          <p:cNvPr id="10" name="TextBox 9"/>
          <p:cNvSpPr txBox="1"/>
          <p:nvPr/>
        </p:nvSpPr>
        <p:spPr>
          <a:xfrm>
            <a:off x="3619500" y="4180258"/>
            <a:ext cx="2006600" cy="369332"/>
          </a:xfrm>
          <a:prstGeom prst="rect">
            <a:avLst/>
          </a:prstGeom>
          <a:noFill/>
        </p:spPr>
        <p:txBody>
          <a:bodyPr wrap="square" rtlCol="0">
            <a:spAutoFit/>
          </a:bodyPr>
          <a:lstStyle/>
          <a:p>
            <a:r>
              <a:rPr lang="en-US" dirty="0" smtClean="0"/>
              <a:t>mirror </a:t>
            </a:r>
            <a:r>
              <a:rPr lang="en-US" dirty="0" smtClean="0"/>
              <a:t>method</a:t>
            </a:r>
            <a:endParaRPr lang="en-US" dirty="0" smtClean="0"/>
          </a:p>
        </p:txBody>
      </p:sp>
      <p:pic>
        <p:nvPicPr>
          <p:cNvPr id="12" name="Picture 11"/>
          <p:cNvPicPr>
            <a:picLocks noChangeAspect="1"/>
          </p:cNvPicPr>
          <p:nvPr/>
        </p:nvPicPr>
        <p:blipFill>
          <a:blip r:embed="rId4"/>
          <a:stretch>
            <a:fillRect/>
          </a:stretch>
        </p:blipFill>
        <p:spPr>
          <a:xfrm>
            <a:off x="825500" y="4718269"/>
            <a:ext cx="2133600" cy="558800"/>
          </a:xfrm>
          <a:prstGeom prst="rect">
            <a:avLst/>
          </a:prstGeom>
        </p:spPr>
      </p:pic>
      <p:pic>
        <p:nvPicPr>
          <p:cNvPr id="13" name="Picture 12"/>
          <p:cNvPicPr>
            <a:picLocks noChangeAspect="1"/>
          </p:cNvPicPr>
          <p:nvPr/>
        </p:nvPicPr>
        <p:blipFill>
          <a:blip r:embed="rId5"/>
          <a:stretch>
            <a:fillRect/>
          </a:stretch>
        </p:blipFill>
        <p:spPr>
          <a:xfrm>
            <a:off x="1168400" y="5277069"/>
            <a:ext cx="1841500" cy="558800"/>
          </a:xfrm>
          <a:prstGeom prst="rect">
            <a:avLst/>
          </a:prstGeom>
        </p:spPr>
      </p:pic>
      <p:pic>
        <p:nvPicPr>
          <p:cNvPr id="14" name="Picture 13"/>
          <p:cNvPicPr>
            <a:picLocks noChangeAspect="1"/>
          </p:cNvPicPr>
          <p:nvPr/>
        </p:nvPicPr>
        <p:blipFill>
          <a:blip r:embed="rId6"/>
          <a:stretch>
            <a:fillRect/>
          </a:stretch>
        </p:blipFill>
        <p:spPr>
          <a:xfrm>
            <a:off x="4724400" y="4984969"/>
            <a:ext cx="2705100" cy="5842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C78EB47D-CCDD-B74D-8AD4-A85333C7A11F}" type="slidenum">
              <a:rPr lang="en-US" smtClean="0"/>
              <a:pPr/>
              <a:t>21</a:t>
            </a:fld>
            <a:endParaRPr lang="en-US"/>
          </a:p>
        </p:txBody>
      </p:sp>
      <p:pic>
        <p:nvPicPr>
          <p:cNvPr id="9" name="Picture 8"/>
          <p:cNvPicPr>
            <a:picLocks noChangeAspect="1"/>
          </p:cNvPicPr>
          <p:nvPr/>
        </p:nvPicPr>
        <p:blipFill>
          <a:blip r:embed="rId2"/>
          <a:stretch>
            <a:fillRect/>
          </a:stretch>
        </p:blipFill>
        <p:spPr>
          <a:xfrm>
            <a:off x="127000" y="1968500"/>
            <a:ext cx="8590799" cy="3822700"/>
          </a:xfrm>
          <a:prstGeom prst="rect">
            <a:avLst/>
          </a:prstGeom>
        </p:spPr>
      </p:pic>
      <p:sp>
        <p:nvSpPr>
          <p:cNvPr id="10" name="TextBox 9"/>
          <p:cNvSpPr txBox="1"/>
          <p:nvPr/>
        </p:nvSpPr>
        <p:spPr>
          <a:xfrm>
            <a:off x="127000" y="5448300"/>
            <a:ext cx="584200" cy="369332"/>
          </a:xfrm>
          <a:prstGeom prst="rect">
            <a:avLst/>
          </a:prstGeom>
          <a:noFill/>
        </p:spPr>
        <p:txBody>
          <a:bodyPr wrap="square" rtlCol="0">
            <a:spAutoFit/>
          </a:bodyPr>
          <a:lstStyle/>
          <a:p>
            <a:r>
              <a:rPr lang="en-US" altLang="zh-CN" dirty="0" smtClean="0"/>
              <a:t>best</a:t>
            </a:r>
            <a:endParaRPr lang="en-US" dirty="0"/>
          </a:p>
        </p:txBody>
      </p:sp>
      <p:sp>
        <p:nvSpPr>
          <p:cNvPr id="11" name="TextBox 10"/>
          <p:cNvSpPr txBox="1"/>
          <p:nvPr/>
        </p:nvSpPr>
        <p:spPr>
          <a:xfrm>
            <a:off x="127000" y="1968500"/>
            <a:ext cx="838200" cy="369332"/>
          </a:xfrm>
          <a:prstGeom prst="rect">
            <a:avLst/>
          </a:prstGeom>
          <a:noFill/>
        </p:spPr>
        <p:txBody>
          <a:bodyPr wrap="square" rtlCol="0">
            <a:spAutoFit/>
          </a:bodyPr>
          <a:lstStyle/>
          <a:p>
            <a:r>
              <a:rPr lang="en-US" altLang="zh-CN" dirty="0" smtClean="0"/>
              <a:t>worst</a:t>
            </a:r>
            <a:endParaRPr lang="en-US" dirty="0"/>
          </a:p>
        </p:txBody>
      </p:sp>
      <p:sp>
        <p:nvSpPr>
          <p:cNvPr id="12" name="TextBox 11"/>
          <p:cNvSpPr txBox="1"/>
          <p:nvPr/>
        </p:nvSpPr>
        <p:spPr>
          <a:xfrm>
            <a:off x="4762500" y="5377934"/>
            <a:ext cx="838200" cy="369332"/>
          </a:xfrm>
          <a:prstGeom prst="rect">
            <a:avLst/>
          </a:prstGeom>
          <a:noFill/>
        </p:spPr>
        <p:txBody>
          <a:bodyPr wrap="square" rtlCol="0">
            <a:spAutoFit/>
          </a:bodyPr>
          <a:lstStyle/>
          <a:p>
            <a:r>
              <a:rPr lang="en-US" altLang="zh-CN" dirty="0" smtClean="0"/>
              <a:t>worst</a:t>
            </a:r>
            <a:endParaRPr lang="en-US" dirty="0"/>
          </a:p>
        </p:txBody>
      </p:sp>
      <p:sp>
        <p:nvSpPr>
          <p:cNvPr id="13" name="TextBox 12"/>
          <p:cNvSpPr txBox="1"/>
          <p:nvPr/>
        </p:nvSpPr>
        <p:spPr>
          <a:xfrm>
            <a:off x="4775200" y="1981200"/>
            <a:ext cx="584200" cy="369332"/>
          </a:xfrm>
          <a:prstGeom prst="rect">
            <a:avLst/>
          </a:prstGeom>
          <a:noFill/>
        </p:spPr>
        <p:txBody>
          <a:bodyPr wrap="square" rtlCol="0">
            <a:spAutoFit/>
          </a:bodyPr>
          <a:lstStyle/>
          <a:p>
            <a:r>
              <a:rPr lang="en-US" altLang="zh-CN" dirty="0" smtClean="0"/>
              <a:t>best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0" y="274638"/>
          <a:ext cx="9055100" cy="6446837"/>
        </p:xfrm>
        <a:graphic>
          <a:graphicData uri="http://schemas.openxmlformats.org/drawingml/2006/table">
            <a:tbl>
              <a:tblPr firstRow="1" bandRow="1">
                <a:tableStyleId>{6E25E649-3F16-4E02-A733-19D2CDBF48F0}</a:tableStyleId>
              </a:tblPr>
              <a:tblGrid>
                <a:gridCol w="1811020"/>
                <a:gridCol w="1811020"/>
                <a:gridCol w="1811020"/>
                <a:gridCol w="1811020"/>
                <a:gridCol w="1811020"/>
              </a:tblGrid>
              <a:tr h="608256">
                <a:tc gridSpan="5">
                  <a:txBody>
                    <a:bodyPr/>
                    <a:lstStyle/>
                    <a:p>
                      <a:pPr algn="ctr"/>
                      <a:r>
                        <a:rPr lang="en-US" dirty="0" smtClean="0"/>
                        <a:t>Ground truth dataset 2</a:t>
                      </a:r>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r>
              <a:tr h="494365">
                <a:tc>
                  <a:txBody>
                    <a:bodyPr/>
                    <a:lstStyle/>
                    <a:p>
                      <a:pPr algn="ctr"/>
                      <a:r>
                        <a:rPr lang="en-US" dirty="0" smtClean="0"/>
                        <a:t>1</a:t>
                      </a:r>
                      <a:endParaRPr lang="en-US" dirty="0"/>
                    </a:p>
                  </a:txBody>
                  <a:tcPr anchor="ctr"/>
                </a:tc>
                <a:tc>
                  <a:txBody>
                    <a:bodyPr/>
                    <a:lstStyle/>
                    <a:p>
                      <a:pPr algn="ctr"/>
                      <a:r>
                        <a:rPr lang="en-US" dirty="0" smtClean="0"/>
                        <a:t>2</a:t>
                      </a:r>
                      <a:endParaRPr lang="en-US" dirty="0"/>
                    </a:p>
                  </a:txBody>
                  <a:tcPr anchor="ctr"/>
                </a:tc>
                <a:tc>
                  <a:txBody>
                    <a:bodyPr/>
                    <a:lstStyle/>
                    <a:p>
                      <a:pPr algn="ctr"/>
                      <a:r>
                        <a:rPr lang="en-US" dirty="0" smtClean="0"/>
                        <a:t>3</a:t>
                      </a:r>
                      <a:endParaRPr lang="en-US" dirty="0"/>
                    </a:p>
                  </a:txBody>
                  <a:tcPr anchor="ctr"/>
                </a:tc>
                <a:tc>
                  <a:txBody>
                    <a:bodyPr/>
                    <a:lstStyle/>
                    <a:p>
                      <a:pPr algn="ctr"/>
                      <a:r>
                        <a:rPr lang="en-US" dirty="0" smtClean="0"/>
                        <a:t>4</a:t>
                      </a:r>
                      <a:endParaRPr lang="en-US" dirty="0"/>
                    </a:p>
                  </a:txBody>
                  <a:tcPr anchor="ctr"/>
                </a:tc>
                <a:tc>
                  <a:txBody>
                    <a:bodyPr/>
                    <a:lstStyle/>
                    <a:p>
                      <a:pPr algn="ctr"/>
                      <a:r>
                        <a:rPr lang="en-US" dirty="0" smtClean="0"/>
                        <a:t>5</a:t>
                      </a:r>
                      <a:endParaRPr lang="en-US" dirty="0"/>
                    </a:p>
                  </a:txBody>
                  <a:tcPr anchor="ctr"/>
                </a:tc>
              </a:tr>
              <a:tr h="2487637">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r>
              <a:tr h="433585">
                <a:tc>
                  <a:txBody>
                    <a:bodyPr/>
                    <a:lstStyle/>
                    <a:p>
                      <a:pPr algn="ctr"/>
                      <a:r>
                        <a:rPr lang="en-US" dirty="0" smtClean="0"/>
                        <a:t>6</a:t>
                      </a:r>
                      <a:endParaRPr lang="en-US" dirty="0"/>
                    </a:p>
                  </a:txBody>
                  <a:tcPr anchor="ctr"/>
                </a:tc>
                <a:tc>
                  <a:txBody>
                    <a:bodyPr/>
                    <a:lstStyle/>
                    <a:p>
                      <a:pPr algn="ctr"/>
                      <a:r>
                        <a:rPr lang="en-US" dirty="0" smtClean="0"/>
                        <a:t>7</a:t>
                      </a:r>
                      <a:endParaRPr lang="en-US" dirty="0"/>
                    </a:p>
                  </a:txBody>
                  <a:tcPr anchor="ctr"/>
                </a:tc>
                <a:tc>
                  <a:txBody>
                    <a:bodyPr/>
                    <a:lstStyle/>
                    <a:p>
                      <a:pPr algn="ctr"/>
                      <a:r>
                        <a:rPr lang="en-US" dirty="0" smtClean="0"/>
                        <a:t>8</a:t>
                      </a:r>
                      <a:endParaRPr lang="en-US" dirty="0"/>
                    </a:p>
                  </a:txBody>
                  <a:tcPr anchor="ctr"/>
                </a:tc>
                <a:tc>
                  <a:txBody>
                    <a:bodyPr/>
                    <a:lstStyle/>
                    <a:p>
                      <a:pPr algn="ctr"/>
                      <a:r>
                        <a:rPr lang="en-US" dirty="0" smtClean="0"/>
                        <a:t>9</a:t>
                      </a:r>
                      <a:endParaRPr lang="en-US" dirty="0"/>
                    </a:p>
                  </a:txBody>
                  <a:tcPr anchor="ctr"/>
                </a:tc>
                <a:tc>
                  <a:txBody>
                    <a:bodyPr/>
                    <a:lstStyle/>
                    <a:p>
                      <a:pPr algn="ctr"/>
                      <a:r>
                        <a:rPr lang="en-US" dirty="0" smtClean="0"/>
                        <a:t>10</a:t>
                      </a:r>
                      <a:endParaRPr lang="en-US" dirty="0"/>
                    </a:p>
                  </a:txBody>
                  <a:tcPr anchor="ctr"/>
                </a:tc>
              </a:tr>
              <a:tr h="2422994">
                <a:tc>
                  <a:txBody>
                    <a:bodyPr/>
                    <a:lstStyle/>
                    <a:p>
                      <a:pPr algn="ctr"/>
                      <a:endParaRPr lang="en-US"/>
                    </a:p>
                  </a:txBody>
                  <a:tcPr anchor="ctr"/>
                </a:tc>
                <a:tc>
                  <a:txBody>
                    <a:bodyPr/>
                    <a:lstStyle/>
                    <a:p>
                      <a:pPr algn="ctr"/>
                      <a:endParaRPr lang="en-US" dirty="0"/>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dirty="0"/>
                    </a:p>
                  </a:txBody>
                  <a:tcPr anchor="ctr"/>
                </a:tc>
              </a:tr>
            </a:tbl>
          </a:graphicData>
        </a:graphic>
      </p:graphicFrame>
      <p:sp>
        <p:nvSpPr>
          <p:cNvPr id="4" name="Slide Number Placeholder 3"/>
          <p:cNvSpPr>
            <a:spLocks noGrp="1"/>
          </p:cNvSpPr>
          <p:nvPr>
            <p:ph type="sldNum" sz="quarter" idx="12"/>
          </p:nvPr>
        </p:nvSpPr>
        <p:spPr/>
        <p:txBody>
          <a:bodyPr/>
          <a:lstStyle/>
          <a:p>
            <a:fld id="{C78EB47D-CCDD-B74D-8AD4-A85333C7A11F}" type="slidenum">
              <a:rPr lang="en-US" smtClean="0"/>
              <a:pPr/>
              <a:t>22</a:t>
            </a:fld>
            <a:endParaRPr lang="en-US"/>
          </a:p>
        </p:txBody>
      </p:sp>
      <p:pic>
        <p:nvPicPr>
          <p:cNvPr id="6" name="Picture 5" descr="aN.jpg"/>
          <p:cNvPicPr>
            <a:picLocks noChangeAspect="1"/>
          </p:cNvPicPr>
          <p:nvPr/>
        </p:nvPicPr>
        <p:blipFill>
          <a:blip r:embed="rId3"/>
          <a:stretch>
            <a:fillRect/>
          </a:stretch>
        </p:blipFill>
        <p:spPr>
          <a:xfrm>
            <a:off x="0" y="1482725"/>
            <a:ext cx="1760220" cy="2320290"/>
          </a:xfrm>
          <a:prstGeom prst="rect">
            <a:avLst/>
          </a:prstGeom>
        </p:spPr>
      </p:pic>
      <p:pic>
        <p:nvPicPr>
          <p:cNvPr id="7" name="Picture 6" descr="bbN.jpg"/>
          <p:cNvPicPr>
            <a:picLocks noChangeAspect="1"/>
          </p:cNvPicPr>
          <p:nvPr/>
        </p:nvPicPr>
        <p:blipFill>
          <a:blip r:embed="rId4"/>
          <a:stretch>
            <a:fillRect/>
          </a:stretch>
        </p:blipFill>
        <p:spPr>
          <a:xfrm>
            <a:off x="1798320" y="1495425"/>
            <a:ext cx="1760220" cy="2320290"/>
          </a:xfrm>
          <a:prstGeom prst="rect">
            <a:avLst/>
          </a:prstGeom>
        </p:spPr>
      </p:pic>
      <p:pic>
        <p:nvPicPr>
          <p:cNvPr id="8" name="Picture 7" descr="bN.jpg"/>
          <p:cNvPicPr>
            <a:picLocks noChangeAspect="1"/>
          </p:cNvPicPr>
          <p:nvPr/>
        </p:nvPicPr>
        <p:blipFill>
          <a:blip r:embed="rId5"/>
          <a:stretch>
            <a:fillRect/>
          </a:stretch>
        </p:blipFill>
        <p:spPr>
          <a:xfrm>
            <a:off x="3707130" y="1482725"/>
            <a:ext cx="1760220" cy="2320290"/>
          </a:xfrm>
          <a:prstGeom prst="rect">
            <a:avLst/>
          </a:prstGeom>
        </p:spPr>
      </p:pic>
      <p:pic>
        <p:nvPicPr>
          <p:cNvPr id="9" name="Picture 8" descr="cN.jpg"/>
          <p:cNvPicPr>
            <a:picLocks noChangeAspect="1"/>
          </p:cNvPicPr>
          <p:nvPr/>
        </p:nvPicPr>
        <p:blipFill>
          <a:blip r:embed="rId6"/>
          <a:stretch>
            <a:fillRect/>
          </a:stretch>
        </p:blipFill>
        <p:spPr>
          <a:xfrm>
            <a:off x="5492750" y="1482725"/>
            <a:ext cx="1760220" cy="2320290"/>
          </a:xfrm>
          <a:prstGeom prst="rect">
            <a:avLst/>
          </a:prstGeom>
        </p:spPr>
      </p:pic>
      <p:pic>
        <p:nvPicPr>
          <p:cNvPr id="10" name="Picture 9" descr="dN.jpg"/>
          <p:cNvPicPr>
            <a:picLocks noChangeAspect="1"/>
          </p:cNvPicPr>
          <p:nvPr/>
        </p:nvPicPr>
        <p:blipFill>
          <a:blip r:embed="rId7"/>
          <a:stretch>
            <a:fillRect/>
          </a:stretch>
        </p:blipFill>
        <p:spPr>
          <a:xfrm>
            <a:off x="7294880" y="1470025"/>
            <a:ext cx="1760220" cy="2320290"/>
          </a:xfrm>
          <a:prstGeom prst="rect">
            <a:avLst/>
          </a:prstGeom>
        </p:spPr>
      </p:pic>
      <p:pic>
        <p:nvPicPr>
          <p:cNvPr id="12" name="Picture 11" descr="eN.jpg"/>
          <p:cNvPicPr>
            <a:picLocks noChangeAspect="1"/>
          </p:cNvPicPr>
          <p:nvPr/>
        </p:nvPicPr>
        <p:blipFill>
          <a:blip r:embed="rId8"/>
          <a:stretch>
            <a:fillRect/>
          </a:stretch>
        </p:blipFill>
        <p:spPr>
          <a:xfrm>
            <a:off x="12700" y="4363085"/>
            <a:ext cx="1760220" cy="2320290"/>
          </a:xfrm>
          <a:prstGeom prst="rect">
            <a:avLst/>
          </a:prstGeom>
        </p:spPr>
      </p:pic>
      <p:pic>
        <p:nvPicPr>
          <p:cNvPr id="13" name="Picture 12" descr="fN.jpg"/>
          <p:cNvPicPr>
            <a:picLocks noChangeAspect="1"/>
          </p:cNvPicPr>
          <p:nvPr/>
        </p:nvPicPr>
        <p:blipFill>
          <a:blip r:embed="rId9"/>
          <a:stretch>
            <a:fillRect/>
          </a:stretch>
        </p:blipFill>
        <p:spPr>
          <a:xfrm>
            <a:off x="1908810" y="4350385"/>
            <a:ext cx="1760220" cy="2320290"/>
          </a:xfrm>
          <a:prstGeom prst="rect">
            <a:avLst/>
          </a:prstGeom>
        </p:spPr>
      </p:pic>
      <p:pic>
        <p:nvPicPr>
          <p:cNvPr id="14" name="Picture 13" descr="gN.jpg"/>
          <p:cNvPicPr>
            <a:picLocks noChangeAspect="1"/>
          </p:cNvPicPr>
          <p:nvPr/>
        </p:nvPicPr>
        <p:blipFill>
          <a:blip r:embed="rId10"/>
          <a:stretch>
            <a:fillRect/>
          </a:stretch>
        </p:blipFill>
        <p:spPr>
          <a:xfrm>
            <a:off x="3732530" y="4349115"/>
            <a:ext cx="1760220" cy="2320290"/>
          </a:xfrm>
          <a:prstGeom prst="rect">
            <a:avLst/>
          </a:prstGeom>
        </p:spPr>
      </p:pic>
      <p:pic>
        <p:nvPicPr>
          <p:cNvPr id="15" name="Picture 14" descr="hN.jpg"/>
          <p:cNvPicPr>
            <a:picLocks noChangeAspect="1"/>
          </p:cNvPicPr>
          <p:nvPr/>
        </p:nvPicPr>
        <p:blipFill>
          <a:blip r:embed="rId11"/>
          <a:stretch>
            <a:fillRect/>
          </a:stretch>
        </p:blipFill>
        <p:spPr>
          <a:xfrm>
            <a:off x="5467350" y="4349115"/>
            <a:ext cx="1760220" cy="2320290"/>
          </a:xfrm>
          <a:prstGeom prst="rect">
            <a:avLst/>
          </a:prstGeom>
        </p:spPr>
      </p:pic>
      <p:pic>
        <p:nvPicPr>
          <p:cNvPr id="16" name="Picture 15" descr="iN.jpg"/>
          <p:cNvPicPr>
            <a:picLocks noChangeAspect="1"/>
          </p:cNvPicPr>
          <p:nvPr/>
        </p:nvPicPr>
        <p:blipFill>
          <a:blip r:embed="rId12"/>
          <a:stretch>
            <a:fillRect/>
          </a:stretch>
        </p:blipFill>
        <p:spPr>
          <a:xfrm>
            <a:off x="7227570" y="4349115"/>
            <a:ext cx="1760220" cy="232029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1" name="Table 40"/>
          <p:cNvGraphicFramePr>
            <a:graphicFrameLocks noGrp="1"/>
          </p:cNvGraphicFramePr>
          <p:nvPr/>
        </p:nvGraphicFramePr>
        <p:xfrm>
          <a:off x="0" y="98425"/>
          <a:ext cx="9144000" cy="6784976"/>
        </p:xfrm>
        <a:graphic>
          <a:graphicData uri="http://schemas.openxmlformats.org/drawingml/2006/table">
            <a:tbl>
              <a:tblPr firstRow="1" bandRow="1">
                <a:tableStyleId>{6E25E649-3F16-4E02-A733-19D2CDBF48F0}</a:tableStyleId>
              </a:tblPr>
              <a:tblGrid>
                <a:gridCol w="990600"/>
                <a:gridCol w="2038350"/>
                <a:gridCol w="2038350"/>
                <a:gridCol w="2038350"/>
                <a:gridCol w="2038350"/>
              </a:tblGrid>
              <a:tr h="625628">
                <a:tc>
                  <a:txBody>
                    <a:bodyPr/>
                    <a:lstStyle/>
                    <a:p>
                      <a:endParaRPr lang="en-US" dirty="0"/>
                    </a:p>
                  </a:txBody>
                  <a:tcPr/>
                </a:tc>
                <a:tc>
                  <a:txBody>
                    <a:bodyPr/>
                    <a:lstStyle/>
                    <a:p>
                      <a:pPr algn="ctr"/>
                      <a:r>
                        <a:rPr lang="en-US" dirty="0" smtClean="0"/>
                        <a:t>0</a:t>
                      </a:r>
                      <a:endParaRPr lang="en-US" dirty="0">
                        <a:solidFill>
                          <a:srgbClr val="008000"/>
                        </a:solidFill>
                      </a:endParaRPr>
                    </a:p>
                  </a:txBody>
                  <a:tcPr anchor="ctr"/>
                </a:tc>
                <a:tc>
                  <a:txBody>
                    <a:bodyPr/>
                    <a:lstStyle/>
                    <a:p>
                      <a:pPr algn="ctr"/>
                      <a:r>
                        <a:rPr lang="en-US" dirty="0" smtClean="0"/>
                        <a:t>30</a:t>
                      </a:r>
                      <a:endParaRPr lang="en-US" dirty="0">
                        <a:solidFill>
                          <a:srgbClr val="008000"/>
                        </a:solidFill>
                      </a:endParaRPr>
                    </a:p>
                  </a:txBody>
                  <a:tcPr anchor="ctr"/>
                </a:tc>
                <a:tc>
                  <a:txBody>
                    <a:bodyPr/>
                    <a:lstStyle/>
                    <a:p>
                      <a:pPr algn="ctr"/>
                      <a:r>
                        <a:rPr lang="en-US" dirty="0" smtClean="0"/>
                        <a:t>60</a:t>
                      </a:r>
                      <a:endParaRPr lang="en-US" dirty="0">
                        <a:solidFill>
                          <a:srgbClr val="008000"/>
                        </a:solidFill>
                      </a:endParaRPr>
                    </a:p>
                  </a:txBody>
                  <a:tcPr anchor="ctr"/>
                </a:tc>
                <a:tc>
                  <a:txBody>
                    <a:bodyPr/>
                    <a:lstStyle/>
                    <a:p>
                      <a:pPr algn="ctr"/>
                      <a:r>
                        <a:rPr lang="en-US" dirty="0" smtClean="0"/>
                        <a:t>90</a:t>
                      </a:r>
                      <a:endParaRPr lang="en-US" dirty="0">
                        <a:solidFill>
                          <a:srgbClr val="008000"/>
                        </a:solidFill>
                      </a:endParaRPr>
                    </a:p>
                  </a:txBody>
                  <a:tcPr anchor="ctr"/>
                </a:tc>
              </a:tr>
              <a:tr h="1539837">
                <a:tc>
                  <a:txBody>
                    <a:bodyPr/>
                    <a:lstStyle/>
                    <a:p>
                      <a:pPr algn="ctr"/>
                      <a:r>
                        <a:rPr lang="en-US" dirty="0" smtClean="0">
                          <a:solidFill>
                            <a:srgbClr val="008000"/>
                          </a:solidFill>
                        </a:rPr>
                        <a:t>0</a:t>
                      </a:r>
                      <a:endParaRPr lang="en-US" dirty="0">
                        <a:solidFill>
                          <a:srgbClr val="008000"/>
                        </a:solidFill>
                      </a:endParaRPr>
                    </a:p>
                  </a:txBody>
                  <a:tcPr anchor="ctr"/>
                </a:tc>
                <a:tc>
                  <a:txBody>
                    <a:bodyPr/>
                    <a:lstStyle/>
                    <a:p>
                      <a:r>
                        <a:rPr lang="en-US" dirty="0" smtClean="0"/>
                        <a:t>1</a:t>
                      </a:r>
                      <a:endParaRPr lang="en-US" dirty="0"/>
                    </a:p>
                  </a:txBody>
                  <a:tcPr anchor="b"/>
                </a:tc>
                <a:tc>
                  <a:txBody>
                    <a:bodyPr/>
                    <a:lstStyle/>
                    <a:p>
                      <a:r>
                        <a:rPr lang="en-US" dirty="0" smtClean="0"/>
                        <a:t>2</a:t>
                      </a:r>
                      <a:endParaRPr lang="en-US" dirty="0"/>
                    </a:p>
                  </a:txBody>
                  <a:tcPr anchor="b"/>
                </a:tc>
                <a:tc>
                  <a:txBody>
                    <a:bodyPr/>
                    <a:lstStyle/>
                    <a:p>
                      <a:r>
                        <a:rPr lang="en-US" dirty="0" smtClean="0"/>
                        <a:t>4</a:t>
                      </a:r>
                      <a:endParaRPr lang="en-US" dirty="0"/>
                    </a:p>
                  </a:txBody>
                  <a:tcPr anchor="b"/>
                </a:tc>
                <a:tc>
                  <a:txBody>
                    <a:bodyPr/>
                    <a:lstStyle/>
                    <a:p>
                      <a:r>
                        <a:rPr lang="en-US" dirty="0" smtClean="0"/>
                        <a:t>7</a:t>
                      </a:r>
                      <a:endParaRPr lang="en-US" dirty="0"/>
                    </a:p>
                  </a:txBody>
                  <a:tcPr anchor="b"/>
                </a:tc>
              </a:tr>
              <a:tr h="1539837">
                <a:tc>
                  <a:txBody>
                    <a:bodyPr/>
                    <a:lstStyle/>
                    <a:p>
                      <a:pPr algn="ctr"/>
                      <a:r>
                        <a:rPr lang="en-US" dirty="0" smtClean="0">
                          <a:solidFill>
                            <a:srgbClr val="008000"/>
                          </a:solidFill>
                        </a:rPr>
                        <a:t>30</a:t>
                      </a:r>
                      <a:endParaRPr lang="en-US" dirty="0">
                        <a:solidFill>
                          <a:srgbClr val="008000"/>
                        </a:solidFill>
                      </a:endParaRPr>
                    </a:p>
                  </a:txBody>
                  <a:tcPr anchor="ctr"/>
                </a:tc>
                <a:tc>
                  <a:txBody>
                    <a:bodyPr/>
                    <a:lstStyle/>
                    <a:p>
                      <a:r>
                        <a:rPr lang="en-US" dirty="0" smtClean="0"/>
                        <a:t>3</a:t>
                      </a:r>
                      <a:endParaRPr lang="en-US" dirty="0"/>
                    </a:p>
                  </a:txBody>
                  <a:tcPr anchor="b"/>
                </a:tc>
                <a:tc>
                  <a:txBody>
                    <a:bodyPr/>
                    <a:lstStyle/>
                    <a:p>
                      <a:r>
                        <a:rPr lang="en-US" dirty="0" smtClean="0"/>
                        <a:t>5</a:t>
                      </a:r>
                      <a:endParaRPr lang="en-US" dirty="0"/>
                    </a:p>
                  </a:txBody>
                  <a:tcPr anchor="b"/>
                </a:tc>
                <a:tc>
                  <a:txBody>
                    <a:bodyPr/>
                    <a:lstStyle/>
                    <a:p>
                      <a:r>
                        <a:rPr lang="en-US" dirty="0" smtClean="0"/>
                        <a:t>8</a:t>
                      </a:r>
                      <a:endParaRPr lang="en-US" dirty="0"/>
                    </a:p>
                  </a:txBody>
                  <a:tcPr anchor="b"/>
                </a:tc>
                <a:tc>
                  <a:txBody>
                    <a:bodyPr/>
                    <a:lstStyle/>
                    <a:p>
                      <a:r>
                        <a:rPr lang="en-US" dirty="0" smtClean="0"/>
                        <a:t>11</a:t>
                      </a:r>
                      <a:endParaRPr lang="en-US" dirty="0"/>
                    </a:p>
                  </a:txBody>
                  <a:tcPr anchor="b"/>
                </a:tc>
              </a:tr>
              <a:tr h="1539837">
                <a:tc>
                  <a:txBody>
                    <a:bodyPr/>
                    <a:lstStyle/>
                    <a:p>
                      <a:pPr algn="ctr"/>
                      <a:r>
                        <a:rPr lang="en-US" dirty="0" smtClean="0">
                          <a:solidFill>
                            <a:srgbClr val="008000"/>
                          </a:solidFill>
                        </a:rPr>
                        <a:t>60</a:t>
                      </a:r>
                      <a:endParaRPr lang="en-US" dirty="0">
                        <a:solidFill>
                          <a:srgbClr val="008000"/>
                        </a:solidFill>
                      </a:endParaRPr>
                    </a:p>
                  </a:txBody>
                  <a:tcPr anchor="ctr"/>
                </a:tc>
                <a:tc>
                  <a:txBody>
                    <a:bodyPr/>
                    <a:lstStyle/>
                    <a:p>
                      <a:r>
                        <a:rPr lang="en-US" dirty="0" smtClean="0"/>
                        <a:t>6</a:t>
                      </a:r>
                      <a:endParaRPr lang="en-US" dirty="0"/>
                    </a:p>
                  </a:txBody>
                  <a:tcPr anchor="b"/>
                </a:tc>
                <a:tc>
                  <a:txBody>
                    <a:bodyPr/>
                    <a:lstStyle/>
                    <a:p>
                      <a:r>
                        <a:rPr lang="en-US" dirty="0" smtClean="0"/>
                        <a:t>9</a:t>
                      </a:r>
                      <a:endParaRPr lang="en-US" dirty="0"/>
                    </a:p>
                  </a:txBody>
                  <a:tcPr anchor="b"/>
                </a:tc>
                <a:tc>
                  <a:txBody>
                    <a:bodyPr/>
                    <a:lstStyle/>
                    <a:p>
                      <a:r>
                        <a:rPr lang="en-US" dirty="0" smtClean="0"/>
                        <a:t>12</a:t>
                      </a:r>
                      <a:endParaRPr lang="en-US" dirty="0"/>
                    </a:p>
                  </a:txBody>
                  <a:tcPr anchor="b"/>
                </a:tc>
                <a:tc>
                  <a:txBody>
                    <a:bodyPr/>
                    <a:lstStyle/>
                    <a:p>
                      <a:r>
                        <a:rPr lang="en-US" dirty="0" smtClean="0"/>
                        <a:t>14</a:t>
                      </a:r>
                      <a:endParaRPr lang="en-US" dirty="0"/>
                    </a:p>
                  </a:txBody>
                  <a:tcPr anchor="b"/>
                </a:tc>
              </a:tr>
              <a:tr h="1539837">
                <a:tc>
                  <a:txBody>
                    <a:bodyPr/>
                    <a:lstStyle/>
                    <a:p>
                      <a:pPr algn="ctr"/>
                      <a:r>
                        <a:rPr lang="en-US" dirty="0" smtClean="0">
                          <a:solidFill>
                            <a:srgbClr val="008000"/>
                          </a:solidFill>
                        </a:rPr>
                        <a:t>90</a:t>
                      </a:r>
                      <a:endParaRPr lang="en-US" dirty="0">
                        <a:solidFill>
                          <a:srgbClr val="008000"/>
                        </a:solidFill>
                      </a:endParaRPr>
                    </a:p>
                  </a:txBody>
                  <a:tcPr anchor="ctr"/>
                </a:tc>
                <a:tc>
                  <a:txBody>
                    <a:bodyPr/>
                    <a:lstStyle/>
                    <a:p>
                      <a:r>
                        <a:rPr lang="en-US" dirty="0" smtClean="0"/>
                        <a:t>10</a:t>
                      </a:r>
                      <a:endParaRPr lang="en-US" dirty="0"/>
                    </a:p>
                  </a:txBody>
                  <a:tcPr anchor="b"/>
                </a:tc>
                <a:tc>
                  <a:txBody>
                    <a:bodyPr/>
                    <a:lstStyle/>
                    <a:p>
                      <a:r>
                        <a:rPr lang="en-US" dirty="0" smtClean="0"/>
                        <a:t>13</a:t>
                      </a:r>
                      <a:endParaRPr lang="en-US" dirty="0"/>
                    </a:p>
                  </a:txBody>
                  <a:tcPr anchor="b"/>
                </a:tc>
                <a:tc>
                  <a:txBody>
                    <a:bodyPr/>
                    <a:lstStyle/>
                    <a:p>
                      <a:r>
                        <a:rPr lang="en-US" dirty="0" smtClean="0"/>
                        <a:t>15</a:t>
                      </a:r>
                      <a:endParaRPr lang="en-US" dirty="0"/>
                    </a:p>
                  </a:txBody>
                  <a:tcPr anchor="b"/>
                </a:tc>
                <a:tc>
                  <a:txBody>
                    <a:bodyPr/>
                    <a:lstStyle/>
                    <a:p>
                      <a:r>
                        <a:rPr lang="en-US" dirty="0" smtClean="0"/>
                        <a:t>16</a:t>
                      </a:r>
                      <a:endParaRPr lang="en-US" dirty="0"/>
                    </a:p>
                  </a:txBody>
                  <a:tcPr anchor="b"/>
                </a:tc>
              </a:tr>
            </a:tbl>
          </a:graphicData>
        </a:graphic>
      </p:graphicFrame>
      <p:sp>
        <p:nvSpPr>
          <p:cNvPr id="4" name="Slide Number Placeholder 3"/>
          <p:cNvSpPr>
            <a:spLocks noGrp="1"/>
          </p:cNvSpPr>
          <p:nvPr>
            <p:ph type="sldNum" sz="quarter" idx="12"/>
          </p:nvPr>
        </p:nvSpPr>
        <p:spPr/>
        <p:txBody>
          <a:bodyPr/>
          <a:lstStyle/>
          <a:p>
            <a:fld id="{C78EB47D-CCDD-B74D-8AD4-A85333C7A11F}" type="slidenum">
              <a:rPr lang="en-US" smtClean="0"/>
              <a:pPr/>
              <a:t>23</a:t>
            </a:fld>
            <a:endParaRPr lang="en-US"/>
          </a:p>
        </p:txBody>
      </p:sp>
      <p:pic>
        <p:nvPicPr>
          <p:cNvPr id="26" name="Picture 25" descr="aN0030.jpg"/>
          <p:cNvPicPr>
            <a:picLocks noChangeAspect="1"/>
          </p:cNvPicPr>
          <p:nvPr/>
        </p:nvPicPr>
        <p:blipFill>
          <a:blip r:embed="rId2"/>
          <a:stretch>
            <a:fillRect/>
          </a:stretch>
        </p:blipFill>
        <p:spPr>
          <a:xfrm>
            <a:off x="1524000" y="2254885"/>
            <a:ext cx="1546860" cy="1546860"/>
          </a:xfrm>
          <a:prstGeom prst="rect">
            <a:avLst/>
          </a:prstGeom>
        </p:spPr>
      </p:pic>
      <p:pic>
        <p:nvPicPr>
          <p:cNvPr id="27" name="Picture 26" descr="aN0060.jpg"/>
          <p:cNvPicPr>
            <a:picLocks noChangeAspect="1"/>
          </p:cNvPicPr>
          <p:nvPr/>
        </p:nvPicPr>
        <p:blipFill>
          <a:blip r:embed="rId3"/>
          <a:stretch>
            <a:fillRect/>
          </a:stretch>
        </p:blipFill>
        <p:spPr>
          <a:xfrm>
            <a:off x="1524000" y="3789680"/>
            <a:ext cx="1546860" cy="1546860"/>
          </a:xfrm>
          <a:prstGeom prst="rect">
            <a:avLst/>
          </a:prstGeom>
        </p:spPr>
      </p:pic>
      <p:pic>
        <p:nvPicPr>
          <p:cNvPr id="28" name="Picture 27" descr="aN0090.jpg"/>
          <p:cNvPicPr>
            <a:picLocks noChangeAspect="1"/>
          </p:cNvPicPr>
          <p:nvPr/>
        </p:nvPicPr>
        <p:blipFill>
          <a:blip r:embed="rId4"/>
          <a:stretch>
            <a:fillRect/>
          </a:stretch>
        </p:blipFill>
        <p:spPr>
          <a:xfrm>
            <a:off x="1524000" y="5311140"/>
            <a:ext cx="1546860" cy="1546860"/>
          </a:xfrm>
          <a:prstGeom prst="rect">
            <a:avLst/>
          </a:prstGeom>
        </p:spPr>
      </p:pic>
      <p:pic>
        <p:nvPicPr>
          <p:cNvPr id="29" name="Picture 28" descr="aN0-300.jpg"/>
          <p:cNvPicPr>
            <a:picLocks noChangeAspect="1"/>
          </p:cNvPicPr>
          <p:nvPr/>
        </p:nvPicPr>
        <p:blipFill>
          <a:blip r:embed="rId5"/>
          <a:stretch>
            <a:fillRect/>
          </a:stretch>
        </p:blipFill>
        <p:spPr>
          <a:xfrm>
            <a:off x="3527425" y="708025"/>
            <a:ext cx="1546860" cy="1546860"/>
          </a:xfrm>
          <a:prstGeom prst="rect">
            <a:avLst/>
          </a:prstGeom>
        </p:spPr>
      </p:pic>
      <p:pic>
        <p:nvPicPr>
          <p:cNvPr id="30" name="Picture 29" descr="aN-3030.jpg"/>
          <p:cNvPicPr>
            <a:picLocks noChangeAspect="1"/>
          </p:cNvPicPr>
          <p:nvPr/>
        </p:nvPicPr>
        <p:blipFill>
          <a:blip r:embed="rId6"/>
          <a:stretch>
            <a:fillRect/>
          </a:stretch>
        </p:blipFill>
        <p:spPr>
          <a:xfrm>
            <a:off x="3527425" y="2242820"/>
            <a:ext cx="1546860" cy="1546860"/>
          </a:xfrm>
          <a:prstGeom prst="rect">
            <a:avLst/>
          </a:prstGeom>
        </p:spPr>
      </p:pic>
      <p:pic>
        <p:nvPicPr>
          <p:cNvPr id="31" name="Picture 30" descr="aN-3060.jpg"/>
          <p:cNvPicPr>
            <a:picLocks noChangeAspect="1"/>
          </p:cNvPicPr>
          <p:nvPr/>
        </p:nvPicPr>
        <p:blipFill>
          <a:blip r:embed="rId7"/>
          <a:stretch>
            <a:fillRect/>
          </a:stretch>
        </p:blipFill>
        <p:spPr>
          <a:xfrm>
            <a:off x="3527425" y="3801745"/>
            <a:ext cx="1546860" cy="1546860"/>
          </a:xfrm>
          <a:prstGeom prst="rect">
            <a:avLst/>
          </a:prstGeom>
        </p:spPr>
      </p:pic>
      <p:pic>
        <p:nvPicPr>
          <p:cNvPr id="32" name="Picture 31" descr="aN-3090.jpg"/>
          <p:cNvPicPr>
            <a:picLocks noChangeAspect="1"/>
          </p:cNvPicPr>
          <p:nvPr/>
        </p:nvPicPr>
        <p:blipFill>
          <a:blip r:embed="rId8"/>
          <a:stretch>
            <a:fillRect/>
          </a:stretch>
        </p:blipFill>
        <p:spPr>
          <a:xfrm>
            <a:off x="3527425" y="5336540"/>
            <a:ext cx="1546860" cy="1546860"/>
          </a:xfrm>
          <a:prstGeom prst="rect">
            <a:avLst/>
          </a:prstGeom>
        </p:spPr>
      </p:pic>
      <p:pic>
        <p:nvPicPr>
          <p:cNvPr id="33" name="Picture 32" descr="aN-6030.jpg"/>
          <p:cNvPicPr>
            <a:picLocks noChangeAspect="1"/>
          </p:cNvPicPr>
          <p:nvPr/>
        </p:nvPicPr>
        <p:blipFill>
          <a:blip r:embed="rId9"/>
          <a:stretch>
            <a:fillRect/>
          </a:stretch>
        </p:blipFill>
        <p:spPr>
          <a:xfrm>
            <a:off x="5565140" y="2242820"/>
            <a:ext cx="1546860" cy="1546860"/>
          </a:xfrm>
          <a:prstGeom prst="rect">
            <a:avLst/>
          </a:prstGeom>
        </p:spPr>
      </p:pic>
      <p:pic>
        <p:nvPicPr>
          <p:cNvPr id="34" name="Picture 33" descr="aN-6090.jpg"/>
          <p:cNvPicPr>
            <a:picLocks noChangeAspect="1"/>
          </p:cNvPicPr>
          <p:nvPr/>
        </p:nvPicPr>
        <p:blipFill>
          <a:blip r:embed="rId10"/>
          <a:stretch>
            <a:fillRect/>
          </a:stretch>
        </p:blipFill>
        <p:spPr>
          <a:xfrm>
            <a:off x="5565140" y="5336540"/>
            <a:ext cx="1546860" cy="1546860"/>
          </a:xfrm>
          <a:prstGeom prst="rect">
            <a:avLst/>
          </a:prstGeom>
        </p:spPr>
      </p:pic>
      <p:pic>
        <p:nvPicPr>
          <p:cNvPr id="35" name="Picture 34" descr="aN0-6060.jpg"/>
          <p:cNvPicPr>
            <a:picLocks noChangeAspect="1"/>
          </p:cNvPicPr>
          <p:nvPr/>
        </p:nvPicPr>
        <p:blipFill>
          <a:blip r:embed="rId11"/>
          <a:stretch>
            <a:fillRect/>
          </a:stretch>
        </p:blipFill>
        <p:spPr>
          <a:xfrm>
            <a:off x="5565140" y="3801745"/>
            <a:ext cx="1546860" cy="1546860"/>
          </a:xfrm>
          <a:prstGeom prst="rect">
            <a:avLst/>
          </a:prstGeom>
        </p:spPr>
      </p:pic>
      <p:pic>
        <p:nvPicPr>
          <p:cNvPr id="36" name="Picture 35" descr="aN-600.jpg"/>
          <p:cNvPicPr>
            <a:picLocks noChangeAspect="1"/>
          </p:cNvPicPr>
          <p:nvPr/>
        </p:nvPicPr>
        <p:blipFill>
          <a:blip r:embed="rId12"/>
          <a:stretch>
            <a:fillRect/>
          </a:stretch>
        </p:blipFill>
        <p:spPr>
          <a:xfrm>
            <a:off x="5565140" y="708025"/>
            <a:ext cx="1546860" cy="1546860"/>
          </a:xfrm>
          <a:prstGeom prst="rect">
            <a:avLst/>
          </a:prstGeom>
        </p:spPr>
      </p:pic>
      <p:pic>
        <p:nvPicPr>
          <p:cNvPr id="37" name="Picture 36" descr="aN0-9030.jpg"/>
          <p:cNvPicPr>
            <a:picLocks noChangeAspect="1"/>
          </p:cNvPicPr>
          <p:nvPr/>
        </p:nvPicPr>
        <p:blipFill>
          <a:blip r:embed="rId13"/>
          <a:stretch>
            <a:fillRect/>
          </a:stretch>
        </p:blipFill>
        <p:spPr>
          <a:xfrm>
            <a:off x="7597140" y="2242820"/>
            <a:ext cx="1546860" cy="1546860"/>
          </a:xfrm>
          <a:prstGeom prst="rect">
            <a:avLst/>
          </a:prstGeom>
        </p:spPr>
      </p:pic>
      <p:pic>
        <p:nvPicPr>
          <p:cNvPr id="38" name="Picture 37" descr="aN0-9060.jpg"/>
          <p:cNvPicPr>
            <a:picLocks noChangeAspect="1"/>
          </p:cNvPicPr>
          <p:nvPr/>
        </p:nvPicPr>
        <p:blipFill>
          <a:blip r:embed="rId14"/>
          <a:stretch>
            <a:fillRect/>
          </a:stretch>
        </p:blipFill>
        <p:spPr>
          <a:xfrm>
            <a:off x="7597140" y="3764280"/>
            <a:ext cx="1546860" cy="1546860"/>
          </a:xfrm>
          <a:prstGeom prst="rect">
            <a:avLst/>
          </a:prstGeom>
        </p:spPr>
      </p:pic>
      <p:pic>
        <p:nvPicPr>
          <p:cNvPr id="39" name="Picture 38" descr="aN0-9090.jpg"/>
          <p:cNvPicPr>
            <a:picLocks noChangeAspect="1"/>
          </p:cNvPicPr>
          <p:nvPr/>
        </p:nvPicPr>
        <p:blipFill>
          <a:blip r:embed="rId15"/>
          <a:stretch>
            <a:fillRect/>
          </a:stretch>
        </p:blipFill>
        <p:spPr>
          <a:xfrm>
            <a:off x="7597140" y="5311140"/>
            <a:ext cx="1546860" cy="1546860"/>
          </a:xfrm>
          <a:prstGeom prst="rect">
            <a:avLst/>
          </a:prstGeom>
        </p:spPr>
      </p:pic>
      <p:pic>
        <p:nvPicPr>
          <p:cNvPr id="40" name="Picture 39" descr="aN0900.jpg"/>
          <p:cNvPicPr>
            <a:picLocks noChangeAspect="1"/>
          </p:cNvPicPr>
          <p:nvPr/>
        </p:nvPicPr>
        <p:blipFill>
          <a:blip r:embed="rId16"/>
          <a:stretch>
            <a:fillRect/>
          </a:stretch>
        </p:blipFill>
        <p:spPr>
          <a:xfrm>
            <a:off x="7597140" y="695960"/>
            <a:ext cx="1546860" cy="1546860"/>
          </a:xfrm>
          <a:prstGeom prst="rect">
            <a:avLst/>
          </a:prstGeom>
        </p:spPr>
      </p:pic>
      <p:pic>
        <p:nvPicPr>
          <p:cNvPr id="42" name="Picture 41" descr="aN.jpg"/>
          <p:cNvPicPr>
            <a:picLocks noChangeAspect="1"/>
          </p:cNvPicPr>
          <p:nvPr/>
        </p:nvPicPr>
        <p:blipFill>
          <a:blip r:embed="rId17"/>
          <a:stretch>
            <a:fillRect/>
          </a:stretch>
        </p:blipFill>
        <p:spPr>
          <a:xfrm>
            <a:off x="1824990" y="695960"/>
            <a:ext cx="1173480" cy="154686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78EB47D-CCDD-B74D-8AD4-A85333C7A11F}" type="slidenum">
              <a:rPr lang="en-US" smtClean="0"/>
              <a:pPr/>
              <a:t>24</a:t>
            </a:fld>
            <a:endParaRPr lang="en-US"/>
          </a:p>
        </p:txBody>
      </p:sp>
      <p:pic>
        <p:nvPicPr>
          <p:cNvPr id="5" name="Picture 4"/>
          <p:cNvPicPr>
            <a:picLocks noChangeAspect="1"/>
          </p:cNvPicPr>
          <p:nvPr/>
        </p:nvPicPr>
        <p:blipFill>
          <a:blip r:embed="rId2"/>
          <a:stretch>
            <a:fillRect/>
          </a:stretch>
        </p:blipFill>
        <p:spPr>
          <a:xfrm>
            <a:off x="165100" y="1600200"/>
            <a:ext cx="8572945" cy="3943350"/>
          </a:xfrm>
          <a:prstGeom prst="rect">
            <a:avLst/>
          </a:prstGeom>
        </p:spPr>
      </p:pic>
      <p:sp>
        <p:nvSpPr>
          <p:cNvPr id="6" name="TextBox 5"/>
          <p:cNvSpPr txBox="1"/>
          <p:nvPr/>
        </p:nvSpPr>
        <p:spPr>
          <a:xfrm>
            <a:off x="114300" y="5181600"/>
            <a:ext cx="584200" cy="369332"/>
          </a:xfrm>
          <a:prstGeom prst="rect">
            <a:avLst/>
          </a:prstGeom>
          <a:noFill/>
        </p:spPr>
        <p:txBody>
          <a:bodyPr wrap="square" rtlCol="0">
            <a:spAutoFit/>
          </a:bodyPr>
          <a:lstStyle/>
          <a:p>
            <a:r>
              <a:rPr lang="en-US" altLang="zh-CN" dirty="0" smtClean="0"/>
              <a:t>best</a:t>
            </a:r>
            <a:endParaRPr lang="en-US" dirty="0"/>
          </a:p>
        </p:txBody>
      </p:sp>
      <p:sp>
        <p:nvSpPr>
          <p:cNvPr id="7" name="TextBox 6"/>
          <p:cNvSpPr txBox="1"/>
          <p:nvPr/>
        </p:nvSpPr>
        <p:spPr>
          <a:xfrm>
            <a:off x="114300" y="1701800"/>
            <a:ext cx="838200" cy="369332"/>
          </a:xfrm>
          <a:prstGeom prst="rect">
            <a:avLst/>
          </a:prstGeom>
          <a:noFill/>
        </p:spPr>
        <p:txBody>
          <a:bodyPr wrap="square" rtlCol="0">
            <a:spAutoFit/>
          </a:bodyPr>
          <a:lstStyle/>
          <a:p>
            <a:r>
              <a:rPr lang="en-US" altLang="zh-CN" dirty="0" smtClean="0"/>
              <a:t>worst</a:t>
            </a:r>
            <a:endParaRPr lang="en-US" dirty="0"/>
          </a:p>
        </p:txBody>
      </p:sp>
      <p:sp>
        <p:nvSpPr>
          <p:cNvPr id="8" name="TextBox 7"/>
          <p:cNvSpPr txBox="1"/>
          <p:nvPr/>
        </p:nvSpPr>
        <p:spPr>
          <a:xfrm>
            <a:off x="4749800" y="5111234"/>
            <a:ext cx="838200" cy="369332"/>
          </a:xfrm>
          <a:prstGeom prst="rect">
            <a:avLst/>
          </a:prstGeom>
          <a:noFill/>
        </p:spPr>
        <p:txBody>
          <a:bodyPr wrap="square" rtlCol="0">
            <a:spAutoFit/>
          </a:bodyPr>
          <a:lstStyle/>
          <a:p>
            <a:r>
              <a:rPr lang="en-US" altLang="zh-CN" dirty="0" smtClean="0"/>
              <a:t>worst</a:t>
            </a:r>
            <a:endParaRPr lang="en-US" dirty="0"/>
          </a:p>
        </p:txBody>
      </p:sp>
      <p:sp>
        <p:nvSpPr>
          <p:cNvPr id="9" name="TextBox 8"/>
          <p:cNvSpPr txBox="1"/>
          <p:nvPr/>
        </p:nvSpPr>
        <p:spPr>
          <a:xfrm>
            <a:off x="4762500" y="1714500"/>
            <a:ext cx="584200" cy="369332"/>
          </a:xfrm>
          <a:prstGeom prst="rect">
            <a:avLst/>
          </a:prstGeom>
          <a:noFill/>
        </p:spPr>
        <p:txBody>
          <a:bodyPr wrap="square" rtlCol="0">
            <a:spAutoFit/>
          </a:bodyPr>
          <a:lstStyle/>
          <a:p>
            <a:r>
              <a:rPr lang="en-US" altLang="zh-CN" dirty="0" smtClean="0"/>
              <a:t>best</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78EB47D-CCDD-B74D-8AD4-A85333C7A11F}" type="slidenum">
              <a:rPr lang="en-US" smtClean="0"/>
              <a:pPr/>
              <a:t>25</a:t>
            </a:fld>
            <a:endParaRPr lang="en-US"/>
          </a:p>
        </p:txBody>
      </p:sp>
      <p:pic>
        <p:nvPicPr>
          <p:cNvPr id="5" name="Picture 4"/>
          <p:cNvPicPr>
            <a:picLocks noChangeAspect="1"/>
          </p:cNvPicPr>
          <p:nvPr/>
        </p:nvPicPr>
        <p:blipFill>
          <a:blip r:embed="rId2"/>
          <a:stretch>
            <a:fillRect/>
          </a:stretch>
        </p:blipFill>
        <p:spPr>
          <a:xfrm>
            <a:off x="774700" y="749300"/>
            <a:ext cx="3289300" cy="2997200"/>
          </a:xfrm>
          <a:prstGeom prst="rect">
            <a:avLst/>
          </a:prstGeom>
        </p:spPr>
      </p:pic>
      <p:pic>
        <p:nvPicPr>
          <p:cNvPr id="6" name="Picture 5"/>
          <p:cNvPicPr>
            <a:picLocks noChangeAspect="1"/>
          </p:cNvPicPr>
          <p:nvPr/>
        </p:nvPicPr>
        <p:blipFill>
          <a:blip r:embed="rId3"/>
          <a:stretch>
            <a:fillRect/>
          </a:stretch>
        </p:blipFill>
        <p:spPr>
          <a:xfrm>
            <a:off x="4565650" y="749300"/>
            <a:ext cx="3162300" cy="2997200"/>
          </a:xfrm>
          <a:prstGeom prst="rect">
            <a:avLst/>
          </a:prstGeom>
        </p:spPr>
      </p:pic>
      <p:pic>
        <p:nvPicPr>
          <p:cNvPr id="7" name="Picture 6"/>
          <p:cNvPicPr>
            <a:picLocks noChangeAspect="1"/>
          </p:cNvPicPr>
          <p:nvPr/>
        </p:nvPicPr>
        <p:blipFill>
          <a:blip r:embed="rId4"/>
          <a:stretch>
            <a:fillRect/>
          </a:stretch>
        </p:blipFill>
        <p:spPr>
          <a:xfrm>
            <a:off x="457200" y="3981450"/>
            <a:ext cx="3606800" cy="2578100"/>
          </a:xfrm>
          <a:prstGeom prst="rect">
            <a:avLst/>
          </a:prstGeom>
        </p:spPr>
      </p:pic>
      <p:pic>
        <p:nvPicPr>
          <p:cNvPr id="8" name="Picture 7"/>
          <p:cNvPicPr>
            <a:picLocks noChangeAspect="1"/>
          </p:cNvPicPr>
          <p:nvPr/>
        </p:nvPicPr>
        <p:blipFill>
          <a:blip r:embed="rId5"/>
          <a:stretch>
            <a:fillRect/>
          </a:stretch>
        </p:blipFill>
        <p:spPr>
          <a:xfrm>
            <a:off x="4413250" y="3981450"/>
            <a:ext cx="3632200" cy="25273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Cleft dataset</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78EB47D-CCDD-B74D-8AD4-A85333C7A11F}" type="slidenum">
              <a:rPr lang="en-US" smtClean="0"/>
              <a:pPr/>
              <a:t>26</a:t>
            </a:fld>
            <a:endParaRPr lang="en-US"/>
          </a:p>
        </p:txBody>
      </p:sp>
      <p:pic>
        <p:nvPicPr>
          <p:cNvPr id="5" name="Picture 4" descr="034dif.jpg"/>
          <p:cNvPicPr>
            <a:picLocks noChangeAspect="1"/>
          </p:cNvPicPr>
          <p:nvPr/>
        </p:nvPicPr>
        <p:blipFill>
          <a:blip r:embed="rId2"/>
          <a:stretch>
            <a:fillRect/>
          </a:stretch>
        </p:blipFill>
        <p:spPr>
          <a:xfrm>
            <a:off x="1485900" y="4037012"/>
            <a:ext cx="2133600" cy="2533650"/>
          </a:xfrm>
          <a:prstGeom prst="rect">
            <a:avLst/>
          </a:prstGeom>
        </p:spPr>
      </p:pic>
      <p:pic>
        <p:nvPicPr>
          <p:cNvPr id="6" name="Picture 5" descr="035dog.jpg"/>
          <p:cNvPicPr>
            <a:picLocks noChangeAspect="1"/>
          </p:cNvPicPr>
          <p:nvPr/>
        </p:nvPicPr>
        <p:blipFill>
          <a:blip r:embed="rId3"/>
          <a:stretch>
            <a:fillRect/>
          </a:stretch>
        </p:blipFill>
        <p:spPr>
          <a:xfrm>
            <a:off x="6348413" y="4037012"/>
            <a:ext cx="2162175" cy="2219326"/>
          </a:xfrm>
          <a:prstGeom prst="rect">
            <a:avLst/>
          </a:prstGeom>
        </p:spPr>
      </p:pic>
      <p:pic>
        <p:nvPicPr>
          <p:cNvPr id="7" name="Picture 6" descr="001dog.jpg"/>
          <p:cNvPicPr>
            <a:picLocks noChangeAspect="1"/>
          </p:cNvPicPr>
          <p:nvPr/>
        </p:nvPicPr>
        <p:blipFill>
          <a:blip r:embed="rId4"/>
          <a:stretch>
            <a:fillRect/>
          </a:stretch>
        </p:blipFill>
        <p:spPr>
          <a:xfrm>
            <a:off x="3794125" y="4037012"/>
            <a:ext cx="2266950" cy="2447926"/>
          </a:xfrm>
          <a:prstGeom prst="rect">
            <a:avLst/>
          </a:prstGeom>
        </p:spPr>
      </p:pic>
      <p:pic>
        <p:nvPicPr>
          <p:cNvPr id="8" name="Picture 7" descr="034dif.jpg"/>
          <p:cNvPicPr>
            <a:picLocks noChangeAspect="1"/>
          </p:cNvPicPr>
          <p:nvPr/>
        </p:nvPicPr>
        <p:blipFill>
          <a:blip r:embed="rId5"/>
          <a:stretch>
            <a:fillRect/>
          </a:stretch>
        </p:blipFill>
        <p:spPr>
          <a:xfrm>
            <a:off x="1485900" y="1417638"/>
            <a:ext cx="2133600" cy="2533650"/>
          </a:xfrm>
          <a:prstGeom prst="rect">
            <a:avLst/>
          </a:prstGeom>
        </p:spPr>
      </p:pic>
      <p:pic>
        <p:nvPicPr>
          <p:cNvPr id="9" name="Picture 8" descr="001dog.jpg"/>
          <p:cNvPicPr>
            <a:picLocks noChangeAspect="1"/>
          </p:cNvPicPr>
          <p:nvPr/>
        </p:nvPicPr>
        <p:blipFill>
          <a:blip r:embed="rId6"/>
          <a:stretch>
            <a:fillRect/>
          </a:stretch>
        </p:blipFill>
        <p:spPr>
          <a:xfrm>
            <a:off x="3794125" y="1417638"/>
            <a:ext cx="2266950" cy="2447926"/>
          </a:xfrm>
          <a:prstGeom prst="rect">
            <a:avLst/>
          </a:prstGeom>
        </p:spPr>
      </p:pic>
      <p:pic>
        <p:nvPicPr>
          <p:cNvPr id="10" name="Picture 9" descr="035dog.jpg"/>
          <p:cNvPicPr>
            <a:picLocks noChangeAspect="1"/>
          </p:cNvPicPr>
          <p:nvPr/>
        </p:nvPicPr>
        <p:blipFill>
          <a:blip r:embed="rId7"/>
          <a:stretch>
            <a:fillRect/>
          </a:stretch>
        </p:blipFill>
        <p:spPr>
          <a:xfrm>
            <a:off x="6348413" y="1582738"/>
            <a:ext cx="2162175" cy="2219326"/>
          </a:xfrm>
          <a:prstGeom prst="rect">
            <a:avLst/>
          </a:prstGeom>
        </p:spPr>
      </p:pic>
      <p:sp>
        <p:nvSpPr>
          <p:cNvPr id="11" name="TextBox 10"/>
          <p:cNvSpPr txBox="1"/>
          <p:nvPr/>
        </p:nvSpPr>
        <p:spPr>
          <a:xfrm>
            <a:off x="228600" y="2324100"/>
            <a:ext cx="1257300" cy="646331"/>
          </a:xfrm>
          <a:prstGeom prst="rect">
            <a:avLst/>
          </a:prstGeom>
          <a:noFill/>
        </p:spPr>
        <p:txBody>
          <a:bodyPr wrap="square" rtlCol="0">
            <a:spAutoFit/>
          </a:bodyPr>
          <a:lstStyle/>
          <a:p>
            <a:r>
              <a:rPr lang="en-US" dirty="0" smtClean="0"/>
              <a:t>Learning method</a:t>
            </a:r>
            <a:endParaRPr lang="en-US" dirty="0"/>
          </a:p>
        </p:txBody>
      </p:sp>
      <p:sp>
        <p:nvSpPr>
          <p:cNvPr id="12" name="TextBox 11"/>
          <p:cNvSpPr txBox="1"/>
          <p:nvPr/>
        </p:nvSpPr>
        <p:spPr>
          <a:xfrm>
            <a:off x="381000" y="4838700"/>
            <a:ext cx="1257300" cy="646331"/>
          </a:xfrm>
          <a:prstGeom prst="rect">
            <a:avLst/>
          </a:prstGeom>
          <a:noFill/>
        </p:spPr>
        <p:txBody>
          <a:bodyPr wrap="square" rtlCol="0">
            <a:spAutoFit/>
          </a:bodyPr>
          <a:lstStyle/>
          <a:p>
            <a:r>
              <a:rPr lang="en-US" dirty="0" smtClean="0"/>
              <a:t>Mirror method</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6200"/>
            <a:ext cx="8229600" cy="1143000"/>
          </a:xfrm>
        </p:spPr>
        <p:txBody>
          <a:bodyPr/>
          <a:lstStyle/>
          <a:p>
            <a:r>
              <a:rPr lang="en-US" dirty="0" smtClean="0"/>
              <a:t>Questions?</a:t>
            </a:r>
            <a:endParaRPr lang="en-US" dirty="0"/>
          </a:p>
        </p:txBody>
      </p:sp>
      <p:sp>
        <p:nvSpPr>
          <p:cNvPr id="4" name="Slide Number Placeholder 3"/>
          <p:cNvSpPr>
            <a:spLocks noGrp="1"/>
          </p:cNvSpPr>
          <p:nvPr>
            <p:ph type="sldNum" sz="quarter" idx="12"/>
          </p:nvPr>
        </p:nvSpPr>
        <p:spPr/>
        <p:txBody>
          <a:bodyPr/>
          <a:lstStyle/>
          <a:p>
            <a:fld id="{C78EB47D-CCDD-B74D-8AD4-A85333C7A11F}" type="slidenum">
              <a:rPr lang="en-US" smtClean="0"/>
              <a:pPr/>
              <a:t>27</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Landmark by medical experts</a:t>
            </a:r>
            <a:endParaRPr lang="en-US" dirty="0"/>
          </a:p>
        </p:txBody>
      </p:sp>
      <p:sp>
        <p:nvSpPr>
          <p:cNvPr id="3" name="Slide Number Placeholder 2"/>
          <p:cNvSpPr>
            <a:spLocks noGrp="1"/>
          </p:cNvSpPr>
          <p:nvPr>
            <p:ph type="sldNum" sz="quarter" idx="12"/>
          </p:nvPr>
        </p:nvSpPr>
        <p:spPr/>
        <p:txBody>
          <a:bodyPr/>
          <a:lstStyle/>
          <a:p>
            <a:fld id="{C78EB47D-CCDD-B74D-8AD4-A85333C7A11F}" type="slidenum">
              <a:rPr lang="en-US" smtClean="0"/>
              <a:pPr/>
              <a:t>3</a:t>
            </a:fld>
            <a:endParaRPr lang="en-US"/>
          </a:p>
        </p:txBody>
      </p:sp>
      <p:pic>
        <p:nvPicPr>
          <p:cNvPr id="5" name="Picture 4"/>
          <p:cNvPicPr>
            <a:picLocks noChangeAspect="1"/>
          </p:cNvPicPr>
          <p:nvPr/>
        </p:nvPicPr>
        <p:blipFill>
          <a:blip r:embed="rId3"/>
          <a:stretch>
            <a:fillRect/>
          </a:stretch>
        </p:blipFill>
        <p:spPr>
          <a:xfrm>
            <a:off x="1019272" y="2028735"/>
            <a:ext cx="3254278" cy="3757124"/>
          </a:xfrm>
          <a:prstGeom prst="rect">
            <a:avLst/>
          </a:prstGeom>
        </p:spPr>
      </p:pic>
      <p:pic>
        <p:nvPicPr>
          <p:cNvPr id="6" name="Picture 5"/>
          <p:cNvPicPr>
            <a:picLocks noChangeAspect="1"/>
          </p:cNvPicPr>
          <p:nvPr/>
        </p:nvPicPr>
        <p:blipFill>
          <a:blip r:embed="rId4"/>
          <a:stretch>
            <a:fillRect/>
          </a:stretch>
        </p:blipFill>
        <p:spPr>
          <a:xfrm>
            <a:off x="5187952" y="2028735"/>
            <a:ext cx="2973475" cy="3757124"/>
          </a:xfrm>
          <a:prstGeom prst="rect">
            <a:avLst/>
          </a:prstGeom>
        </p:spPr>
      </p:pic>
      <p:cxnSp>
        <p:nvCxnSpPr>
          <p:cNvPr id="16" name="Straight Arrow Connector 15"/>
          <p:cNvCxnSpPr/>
          <p:nvPr/>
        </p:nvCxnSpPr>
        <p:spPr>
          <a:xfrm>
            <a:off x="4438650" y="3517900"/>
            <a:ext cx="711202" cy="1588"/>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2133600" y="3441700"/>
            <a:ext cx="63500" cy="76200"/>
          </a:xfrm>
          <a:prstGeom prst="rect">
            <a:avLst/>
          </a:prstGeom>
          <a:solidFill>
            <a:srgbClr val="F1F2EE"/>
          </a:solidFill>
          <a:ln>
            <a:solidFill>
              <a:srgbClr val="F6F9F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181100" y="5987018"/>
            <a:ext cx="2616200" cy="646331"/>
          </a:xfrm>
          <a:prstGeom prst="rect">
            <a:avLst/>
          </a:prstGeom>
        </p:spPr>
        <p:txBody>
          <a:bodyPr wrap="square">
            <a:spAutoFit/>
          </a:bodyPr>
          <a:lstStyle/>
          <a:p>
            <a:r>
              <a:rPr lang="en-US" dirty="0" smtClean="0"/>
              <a:t>Landmarks labeled by experts</a:t>
            </a:r>
            <a:endParaRPr lang="en-US" dirty="0"/>
          </a:p>
        </p:txBody>
      </p:sp>
      <p:sp>
        <p:nvSpPr>
          <p:cNvPr id="11" name="Rectangle 10"/>
          <p:cNvSpPr/>
          <p:nvPr/>
        </p:nvSpPr>
        <p:spPr>
          <a:xfrm>
            <a:off x="5545227" y="5987018"/>
            <a:ext cx="2616200" cy="369332"/>
          </a:xfrm>
          <a:prstGeom prst="rect">
            <a:avLst/>
          </a:prstGeom>
        </p:spPr>
        <p:txBody>
          <a:bodyPr wrap="square">
            <a:spAutoFit/>
          </a:bodyPr>
          <a:lstStyle/>
          <a:p>
            <a:r>
              <a:rPr lang="en-US" dirty="0" smtClean="0"/>
              <a:t>Standard symmetry plane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chart for training</a:t>
            </a:r>
            <a:endParaRPr lang="en-US" dirty="0"/>
          </a:p>
        </p:txBody>
      </p:sp>
      <p:sp>
        <p:nvSpPr>
          <p:cNvPr id="3" name="Slide Number Placeholder 2"/>
          <p:cNvSpPr>
            <a:spLocks noGrp="1"/>
          </p:cNvSpPr>
          <p:nvPr>
            <p:ph type="sldNum" sz="quarter" idx="12"/>
          </p:nvPr>
        </p:nvSpPr>
        <p:spPr/>
        <p:txBody>
          <a:bodyPr/>
          <a:lstStyle/>
          <a:p>
            <a:fld id="{C78EB47D-CCDD-B74D-8AD4-A85333C7A11F}" type="slidenum">
              <a:rPr lang="en-US" smtClean="0"/>
              <a:pPr/>
              <a:t>4</a:t>
            </a:fld>
            <a:endParaRPr lang="en-US"/>
          </a:p>
        </p:txBody>
      </p:sp>
      <p:sp>
        <p:nvSpPr>
          <p:cNvPr id="10" name="TextBox 9"/>
          <p:cNvSpPr txBox="1"/>
          <p:nvPr/>
        </p:nvSpPr>
        <p:spPr>
          <a:xfrm>
            <a:off x="1162050" y="2088634"/>
            <a:ext cx="31115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dirty="0" smtClean="0"/>
              <a:t>Landmarks </a:t>
            </a:r>
            <a:r>
              <a:rPr lang="en-US" altLang="zh-CN" sz="2400" dirty="0" smtClean="0"/>
              <a:t>from medical experts</a:t>
            </a:r>
            <a:endParaRPr lang="en-US" sz="2400" dirty="0"/>
          </a:p>
        </p:txBody>
      </p:sp>
      <p:sp>
        <p:nvSpPr>
          <p:cNvPr id="11" name="TextBox 10"/>
          <p:cNvSpPr txBox="1"/>
          <p:nvPr/>
        </p:nvSpPr>
        <p:spPr>
          <a:xfrm>
            <a:off x="1161256" y="3434259"/>
            <a:ext cx="311150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dirty="0" smtClean="0"/>
              <a:t>Landmark model training</a:t>
            </a:r>
            <a:endParaRPr lang="en-US" sz="2400" dirty="0"/>
          </a:p>
        </p:txBody>
      </p:sp>
      <p:sp>
        <p:nvSpPr>
          <p:cNvPr id="12" name="TextBox 11"/>
          <p:cNvSpPr txBox="1"/>
          <p:nvPr/>
        </p:nvSpPr>
        <p:spPr>
          <a:xfrm>
            <a:off x="1162050" y="4588133"/>
            <a:ext cx="31115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smtClean="0"/>
              <a:t>Points predicted as interesting regions</a:t>
            </a:r>
            <a:endParaRPr lang="en-US" sz="2400" dirty="0"/>
          </a:p>
        </p:txBody>
      </p:sp>
      <p:sp>
        <p:nvSpPr>
          <p:cNvPr id="14" name="TextBox 13"/>
          <p:cNvSpPr txBox="1"/>
          <p:nvPr/>
        </p:nvSpPr>
        <p:spPr>
          <a:xfrm>
            <a:off x="5010149" y="4851400"/>
            <a:ext cx="31115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smtClean="0"/>
              <a:t>Connected regions </a:t>
            </a:r>
            <a:endParaRPr lang="en-US" sz="2400" dirty="0"/>
          </a:p>
        </p:txBody>
      </p:sp>
      <p:sp>
        <p:nvSpPr>
          <p:cNvPr id="15" name="TextBox 14"/>
          <p:cNvSpPr txBox="1"/>
          <p:nvPr/>
        </p:nvSpPr>
        <p:spPr>
          <a:xfrm>
            <a:off x="4987528" y="2074902"/>
            <a:ext cx="31115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dirty="0" smtClean="0"/>
              <a:t>Standard symmetry plane</a:t>
            </a:r>
            <a:endParaRPr lang="en-US" sz="2400" dirty="0"/>
          </a:p>
        </p:txBody>
      </p:sp>
      <p:sp>
        <p:nvSpPr>
          <p:cNvPr id="16" name="TextBox 15"/>
          <p:cNvSpPr txBox="1"/>
          <p:nvPr/>
        </p:nvSpPr>
        <p:spPr>
          <a:xfrm>
            <a:off x="5000228" y="3434260"/>
            <a:ext cx="31115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smtClean="0"/>
              <a:t>Symmetry model training </a:t>
            </a:r>
            <a:endParaRPr lang="en-US" sz="2400" dirty="0"/>
          </a:p>
        </p:txBody>
      </p:sp>
      <p:cxnSp>
        <p:nvCxnSpPr>
          <p:cNvPr id="18" name="Straight Arrow Connector 17"/>
          <p:cNvCxnSpPr>
            <a:stCxn id="10" idx="2"/>
            <a:endCxn id="11" idx="0"/>
          </p:cNvCxnSpPr>
          <p:nvPr/>
        </p:nvCxnSpPr>
        <p:spPr>
          <a:xfrm rot="5400000">
            <a:off x="2460089" y="3176548"/>
            <a:ext cx="514628" cy="794"/>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1" idx="2"/>
            <a:endCxn id="12" idx="0"/>
          </p:cNvCxnSpPr>
          <p:nvPr/>
        </p:nvCxnSpPr>
        <p:spPr>
          <a:xfrm rot="16200000" flipH="1">
            <a:off x="2555965" y="4426297"/>
            <a:ext cx="322877" cy="794"/>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5" idx="2"/>
          </p:cNvCxnSpPr>
          <p:nvPr/>
        </p:nvCxnSpPr>
        <p:spPr>
          <a:xfrm rot="5400000">
            <a:off x="6270963" y="3161944"/>
            <a:ext cx="528360" cy="16270"/>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4286250" y="2603498"/>
            <a:ext cx="723899" cy="2"/>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4263629" y="5067298"/>
            <a:ext cx="723899" cy="2"/>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4" idx="0"/>
            <a:endCxn id="16" idx="2"/>
          </p:cNvCxnSpPr>
          <p:nvPr/>
        </p:nvCxnSpPr>
        <p:spPr>
          <a:xfrm rot="16200000" flipV="1">
            <a:off x="6267868" y="4553368"/>
            <a:ext cx="586143" cy="9921"/>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kinds of landmarks.</a:t>
            </a:r>
            <a:endParaRPr lang="en-US" dirty="0"/>
          </a:p>
        </p:txBody>
      </p:sp>
      <p:sp>
        <p:nvSpPr>
          <p:cNvPr id="3" name="Content Placeholder 2"/>
          <p:cNvSpPr>
            <a:spLocks noGrp="1"/>
          </p:cNvSpPr>
          <p:nvPr>
            <p:ph idx="1"/>
          </p:nvPr>
        </p:nvSpPr>
        <p:spPr>
          <a:xfrm>
            <a:off x="457200" y="1600200"/>
            <a:ext cx="3492500" cy="4525963"/>
          </a:xfrm>
        </p:spPr>
        <p:txBody>
          <a:bodyPr/>
          <a:lstStyle/>
          <a:p>
            <a:pPr lvl="1"/>
            <a:r>
              <a:rPr lang="en-US" dirty="0" smtClean="0"/>
              <a:t>Nose: ac (nose side), </a:t>
            </a:r>
            <a:r>
              <a:rPr lang="en-US" dirty="0" err="1" smtClean="0"/>
              <a:t>prn</a:t>
            </a:r>
            <a:r>
              <a:rPr lang="en-US" dirty="0" smtClean="0"/>
              <a:t>, </a:t>
            </a:r>
            <a:r>
              <a:rPr lang="en-US" dirty="0" err="1" smtClean="0"/>
              <a:t>sn,se</a:t>
            </a:r>
            <a:endParaRPr lang="en-US" dirty="0" smtClean="0"/>
          </a:p>
          <a:p>
            <a:pPr lvl="1"/>
            <a:r>
              <a:rPr lang="en-US" dirty="0" smtClean="0"/>
              <a:t>Eyes: en, ex</a:t>
            </a:r>
          </a:p>
          <a:p>
            <a:pPr lvl="1"/>
            <a:r>
              <a:rPr lang="en-US" dirty="0" smtClean="0"/>
              <a:t>Mouth: (</a:t>
            </a:r>
            <a:r>
              <a:rPr lang="en-US" dirty="0" err="1" smtClean="0"/>
              <a:t>li,ls</a:t>
            </a:r>
            <a:r>
              <a:rPr lang="en-US" dirty="0" smtClean="0"/>
              <a:t>), </a:t>
            </a:r>
            <a:r>
              <a:rPr lang="en-US" dirty="0" err="1" smtClean="0"/>
              <a:t>ch</a:t>
            </a:r>
            <a:r>
              <a:rPr lang="en-US" dirty="0" smtClean="0"/>
              <a:t>, </a:t>
            </a:r>
            <a:r>
              <a:rPr lang="en-US" dirty="0" err="1" smtClean="0"/>
              <a:t>sto</a:t>
            </a:r>
            <a:endParaRPr lang="en-US" dirty="0" smtClean="0"/>
          </a:p>
          <a:p>
            <a:pPr lvl="1"/>
            <a:r>
              <a:rPr lang="en-US" dirty="0" smtClean="0"/>
              <a:t>Chin: slab</a:t>
            </a:r>
            <a:endParaRPr lang="en-US" dirty="0"/>
          </a:p>
        </p:txBody>
      </p:sp>
      <p:sp>
        <p:nvSpPr>
          <p:cNvPr id="4" name="Slide Number Placeholder 3"/>
          <p:cNvSpPr>
            <a:spLocks noGrp="1"/>
          </p:cNvSpPr>
          <p:nvPr>
            <p:ph type="sldNum" sz="quarter" idx="12"/>
          </p:nvPr>
        </p:nvSpPr>
        <p:spPr/>
        <p:txBody>
          <a:bodyPr/>
          <a:lstStyle/>
          <a:p>
            <a:fld id="{C78EB47D-CCDD-B74D-8AD4-A85333C7A11F}" type="slidenum">
              <a:rPr lang="en-US" smtClean="0"/>
              <a:pPr/>
              <a:t>5</a:t>
            </a:fld>
            <a:endParaRPr lang="en-US"/>
          </a:p>
        </p:txBody>
      </p:sp>
      <p:pic>
        <p:nvPicPr>
          <p:cNvPr id="5" name="Picture 4"/>
          <p:cNvPicPr>
            <a:picLocks noChangeAspect="1"/>
          </p:cNvPicPr>
          <p:nvPr/>
        </p:nvPicPr>
        <p:blipFill>
          <a:blip r:embed="rId3"/>
          <a:stretch>
            <a:fillRect/>
          </a:stretch>
        </p:blipFill>
        <p:spPr>
          <a:xfrm>
            <a:off x="3949700" y="1685924"/>
            <a:ext cx="4844272" cy="4092575"/>
          </a:xfrm>
          <a:prstGeom prst="rect">
            <a:avLst/>
          </a:prstGeom>
        </p:spPr>
      </p:pic>
      <p:sp>
        <p:nvSpPr>
          <p:cNvPr id="6" name="Oval 5"/>
          <p:cNvSpPr/>
          <p:nvPr/>
        </p:nvSpPr>
        <p:spPr>
          <a:xfrm flipH="1">
            <a:off x="5772000" y="3866048"/>
            <a:ext cx="260201" cy="26808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Oval 6"/>
          <p:cNvSpPr/>
          <p:nvPr/>
        </p:nvSpPr>
        <p:spPr>
          <a:xfrm flipH="1">
            <a:off x="6683300" y="3853348"/>
            <a:ext cx="260201" cy="26808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Oval 7"/>
          <p:cNvSpPr/>
          <p:nvPr/>
        </p:nvSpPr>
        <p:spPr>
          <a:xfrm flipH="1">
            <a:off x="6242199" y="3712266"/>
            <a:ext cx="260201" cy="26808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Oval 8"/>
          <p:cNvSpPr/>
          <p:nvPr/>
        </p:nvSpPr>
        <p:spPr>
          <a:xfrm flipH="1">
            <a:off x="6229499" y="3110118"/>
            <a:ext cx="260201" cy="26808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Oval 9"/>
          <p:cNvSpPr/>
          <p:nvPr/>
        </p:nvSpPr>
        <p:spPr>
          <a:xfrm flipH="1">
            <a:off x="6242199" y="4070630"/>
            <a:ext cx="260201" cy="26808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Oval 10"/>
          <p:cNvSpPr/>
          <p:nvPr/>
        </p:nvSpPr>
        <p:spPr>
          <a:xfrm flipH="1">
            <a:off x="5772000" y="4557918"/>
            <a:ext cx="260201" cy="26808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 name="Oval 11"/>
          <p:cNvSpPr/>
          <p:nvPr/>
        </p:nvSpPr>
        <p:spPr>
          <a:xfrm flipH="1">
            <a:off x="6835700" y="4557918"/>
            <a:ext cx="260201" cy="26808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 name="Oval 12"/>
          <p:cNvSpPr/>
          <p:nvPr/>
        </p:nvSpPr>
        <p:spPr>
          <a:xfrm flipH="1">
            <a:off x="5772000" y="3244159"/>
            <a:ext cx="260201" cy="26808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Oval 13"/>
          <p:cNvSpPr/>
          <p:nvPr/>
        </p:nvSpPr>
        <p:spPr>
          <a:xfrm flipH="1">
            <a:off x="6683300" y="3244159"/>
            <a:ext cx="260201" cy="26808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Oval 14"/>
          <p:cNvSpPr/>
          <p:nvPr/>
        </p:nvSpPr>
        <p:spPr>
          <a:xfrm flipH="1">
            <a:off x="7410599" y="3244159"/>
            <a:ext cx="260201" cy="26808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Oval 15"/>
          <p:cNvSpPr/>
          <p:nvPr/>
        </p:nvSpPr>
        <p:spPr>
          <a:xfrm flipH="1">
            <a:off x="5162699" y="3244159"/>
            <a:ext cx="260201" cy="26808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 name="Oval 16"/>
          <p:cNvSpPr/>
          <p:nvPr/>
        </p:nvSpPr>
        <p:spPr>
          <a:xfrm flipH="1">
            <a:off x="6242199" y="4230071"/>
            <a:ext cx="260201" cy="26808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8" name="Oval 17"/>
          <p:cNvSpPr/>
          <p:nvPr/>
        </p:nvSpPr>
        <p:spPr>
          <a:xfrm flipH="1">
            <a:off x="6242199" y="4691959"/>
            <a:ext cx="260201" cy="26808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9" name="Oval 18"/>
          <p:cNvSpPr/>
          <p:nvPr/>
        </p:nvSpPr>
        <p:spPr>
          <a:xfrm flipH="1">
            <a:off x="6242199" y="4960041"/>
            <a:ext cx="260201" cy="26808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0" name="Oval 19"/>
          <p:cNvSpPr/>
          <p:nvPr/>
        </p:nvSpPr>
        <p:spPr>
          <a:xfrm flipH="1">
            <a:off x="6254899" y="4464330"/>
            <a:ext cx="260201" cy="26808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Positive/negative samples</a:t>
            </a:r>
            <a:endParaRPr lang="en-US" dirty="0"/>
          </a:p>
        </p:txBody>
      </p:sp>
      <p:sp>
        <p:nvSpPr>
          <p:cNvPr id="3" name="Slide Number Placeholder 2"/>
          <p:cNvSpPr>
            <a:spLocks noGrp="1"/>
          </p:cNvSpPr>
          <p:nvPr>
            <p:ph type="sldNum" sz="quarter" idx="12"/>
          </p:nvPr>
        </p:nvSpPr>
        <p:spPr/>
        <p:txBody>
          <a:bodyPr/>
          <a:lstStyle/>
          <a:p>
            <a:fld id="{C78EB47D-CCDD-B74D-8AD4-A85333C7A11F}" type="slidenum">
              <a:rPr lang="en-US" smtClean="0"/>
              <a:pPr/>
              <a:t>6</a:t>
            </a:fld>
            <a:endParaRPr lang="en-US"/>
          </a:p>
        </p:txBody>
      </p:sp>
      <p:pic>
        <p:nvPicPr>
          <p:cNvPr id="7" name="Picture 6"/>
          <p:cNvPicPr>
            <a:picLocks noChangeAspect="1"/>
          </p:cNvPicPr>
          <p:nvPr/>
        </p:nvPicPr>
        <p:blipFill>
          <a:blip r:embed="rId2"/>
          <a:srcRect l="12645" r="21884"/>
          <a:stretch>
            <a:fillRect/>
          </a:stretch>
        </p:blipFill>
        <p:spPr>
          <a:xfrm>
            <a:off x="4413101" y="1417638"/>
            <a:ext cx="2959100" cy="4445000"/>
          </a:xfrm>
          <a:prstGeom prst="rect">
            <a:avLst/>
          </a:prstGeom>
        </p:spPr>
      </p:pic>
      <p:sp>
        <p:nvSpPr>
          <p:cNvPr id="9" name="Oval 8"/>
          <p:cNvSpPr/>
          <p:nvPr/>
        </p:nvSpPr>
        <p:spPr>
          <a:xfrm flipH="1">
            <a:off x="5762550" y="3103974"/>
            <a:ext cx="260201" cy="26808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Oval 9"/>
          <p:cNvSpPr/>
          <p:nvPr/>
        </p:nvSpPr>
        <p:spPr>
          <a:xfrm flipH="1">
            <a:off x="6191247" y="3640138"/>
            <a:ext cx="107801"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flipH="1">
            <a:off x="5892651" y="2733190"/>
            <a:ext cx="107801"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flipH="1">
            <a:off x="6394447" y="4160838"/>
            <a:ext cx="107801"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flipH="1">
            <a:off x="5276847" y="3805238"/>
            <a:ext cx="107801"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flipH="1">
            <a:off x="5289547" y="2865438"/>
            <a:ext cx="107801"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a:srcRect l="12645" r="21884"/>
          <a:stretch>
            <a:fillRect/>
          </a:stretch>
        </p:blipFill>
        <p:spPr>
          <a:xfrm>
            <a:off x="1009653" y="1417638"/>
            <a:ext cx="2959100" cy="4445000"/>
          </a:xfrm>
          <a:prstGeom prst="rect">
            <a:avLst/>
          </a:prstGeom>
        </p:spPr>
      </p:pic>
      <p:sp>
        <p:nvSpPr>
          <p:cNvPr id="16" name="Oval 15"/>
          <p:cNvSpPr/>
          <p:nvPr/>
        </p:nvSpPr>
        <p:spPr>
          <a:xfrm flipH="1">
            <a:off x="2098901" y="2731397"/>
            <a:ext cx="260201" cy="26808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 name="Oval 16"/>
          <p:cNvSpPr/>
          <p:nvPr/>
        </p:nvSpPr>
        <p:spPr>
          <a:xfrm flipH="1">
            <a:off x="1991100" y="4008438"/>
            <a:ext cx="107801"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flipH="1">
            <a:off x="2679998" y="2318852"/>
            <a:ext cx="107801"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flipH="1">
            <a:off x="3175000" y="3372056"/>
            <a:ext cx="107801"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flipH="1">
            <a:off x="2359102" y="3640138"/>
            <a:ext cx="107801"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flipH="1">
            <a:off x="1549400" y="3143456"/>
            <a:ext cx="107801"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flipH="1">
            <a:off x="2635399" y="2733190"/>
            <a:ext cx="260201" cy="26808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0" name="Rectangle 29"/>
          <p:cNvSpPr/>
          <p:nvPr/>
        </p:nvSpPr>
        <p:spPr>
          <a:xfrm>
            <a:off x="1181100" y="5987018"/>
            <a:ext cx="2616200" cy="646331"/>
          </a:xfrm>
          <a:prstGeom prst="rect">
            <a:avLst/>
          </a:prstGeom>
        </p:spPr>
        <p:txBody>
          <a:bodyPr wrap="square">
            <a:spAutoFit/>
          </a:bodyPr>
          <a:lstStyle/>
          <a:p>
            <a:r>
              <a:rPr lang="en-US" dirty="0" smtClean="0"/>
              <a:t>Training for en: the inner corners of the eyes</a:t>
            </a:r>
            <a:endParaRPr lang="en-US" dirty="0"/>
          </a:p>
        </p:txBody>
      </p:sp>
      <p:sp>
        <p:nvSpPr>
          <p:cNvPr id="31" name="TextBox 30"/>
          <p:cNvSpPr txBox="1"/>
          <p:nvPr/>
        </p:nvSpPr>
        <p:spPr>
          <a:xfrm>
            <a:off x="4741164" y="5987018"/>
            <a:ext cx="2900165" cy="646331"/>
          </a:xfrm>
          <a:prstGeom prst="rect">
            <a:avLst/>
          </a:prstGeom>
          <a:noFill/>
        </p:spPr>
        <p:txBody>
          <a:bodyPr wrap="square" rtlCol="0">
            <a:spAutoFit/>
          </a:bodyPr>
          <a:lstStyle/>
          <a:p>
            <a:r>
              <a:rPr lang="en-US" dirty="0" smtClean="0"/>
              <a:t>Training for </a:t>
            </a:r>
            <a:r>
              <a:rPr lang="en-US" dirty="0" err="1" smtClean="0"/>
              <a:t>prn</a:t>
            </a:r>
            <a:r>
              <a:rPr lang="en-US" dirty="0" smtClean="0"/>
              <a:t>: most protruded point of nasal tip</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Features</a:t>
            </a:r>
            <a:r>
              <a:rPr lang="en-US" dirty="0" smtClean="0"/>
              <a:t>:</a:t>
            </a:r>
            <a:r>
              <a:rPr lang="en-US" dirty="0" smtClean="0"/>
              <a:t> mean and Gaussian curvatures </a:t>
            </a:r>
            <a:r>
              <a:rPr lang="en-US" dirty="0" smtClean="0"/>
              <a:t>for original head and smoothed head</a:t>
            </a:r>
            <a:endParaRPr lang="en-US" dirty="0"/>
          </a:p>
        </p:txBody>
      </p:sp>
      <p:sp>
        <p:nvSpPr>
          <p:cNvPr id="3" name="Slide Number Placeholder 2"/>
          <p:cNvSpPr>
            <a:spLocks noGrp="1"/>
          </p:cNvSpPr>
          <p:nvPr>
            <p:ph type="sldNum" sz="quarter" idx="12"/>
          </p:nvPr>
        </p:nvSpPr>
        <p:spPr/>
        <p:txBody>
          <a:bodyPr/>
          <a:lstStyle/>
          <a:p>
            <a:fld id="{C78EB47D-CCDD-B74D-8AD4-A85333C7A11F}" type="slidenum">
              <a:rPr lang="en-US" smtClean="0"/>
              <a:pPr/>
              <a:t>7</a:t>
            </a:fld>
            <a:endParaRPr lang="en-US"/>
          </a:p>
        </p:txBody>
      </p:sp>
      <p:pic>
        <p:nvPicPr>
          <p:cNvPr id="4" name="Picture 3" descr="F4_6_1_1_0.000500_0.000010.tif"/>
          <p:cNvPicPr>
            <a:picLocks noChangeAspect="1"/>
          </p:cNvPicPr>
          <p:nvPr/>
        </p:nvPicPr>
        <p:blipFill>
          <a:blip r:embed="rId2"/>
          <a:stretch>
            <a:fillRect/>
          </a:stretch>
        </p:blipFill>
        <p:spPr>
          <a:xfrm>
            <a:off x="812800" y="1614096"/>
            <a:ext cx="1902608" cy="1902608"/>
          </a:xfrm>
          <a:prstGeom prst="rect">
            <a:avLst/>
          </a:prstGeom>
        </p:spPr>
      </p:pic>
      <p:pic>
        <p:nvPicPr>
          <p:cNvPr id="5" name="Picture 4" descr="F4_6_1_1_0.000500_0.000010.tif"/>
          <p:cNvPicPr>
            <a:picLocks noChangeAspect="1"/>
          </p:cNvPicPr>
          <p:nvPr/>
        </p:nvPicPr>
        <p:blipFill>
          <a:blip r:embed="rId3"/>
          <a:stretch>
            <a:fillRect/>
          </a:stretch>
        </p:blipFill>
        <p:spPr>
          <a:xfrm>
            <a:off x="4671764" y="1614096"/>
            <a:ext cx="1902608" cy="1902608"/>
          </a:xfrm>
          <a:prstGeom prst="rect">
            <a:avLst/>
          </a:prstGeom>
        </p:spPr>
      </p:pic>
      <p:pic>
        <p:nvPicPr>
          <p:cNvPr id="6" name="Picture 5" descr="F4_6_1_1_0.000500_0.000010.tif"/>
          <p:cNvPicPr>
            <a:picLocks noChangeAspect="1"/>
          </p:cNvPicPr>
          <p:nvPr/>
        </p:nvPicPr>
        <p:blipFill>
          <a:blip r:embed="rId4"/>
          <a:stretch>
            <a:fillRect/>
          </a:stretch>
        </p:blipFill>
        <p:spPr>
          <a:xfrm>
            <a:off x="4671764" y="3103740"/>
            <a:ext cx="1902608" cy="1902608"/>
          </a:xfrm>
          <a:prstGeom prst="rect">
            <a:avLst/>
          </a:prstGeom>
        </p:spPr>
      </p:pic>
      <p:pic>
        <p:nvPicPr>
          <p:cNvPr id="7" name="Picture 6" descr="F4_6_1_1_0.000500_0.000010.tif"/>
          <p:cNvPicPr>
            <a:picLocks noChangeAspect="1"/>
          </p:cNvPicPr>
          <p:nvPr/>
        </p:nvPicPr>
        <p:blipFill>
          <a:blip r:embed="rId5"/>
          <a:stretch>
            <a:fillRect/>
          </a:stretch>
        </p:blipFill>
        <p:spPr>
          <a:xfrm>
            <a:off x="812800" y="3103740"/>
            <a:ext cx="1902608" cy="1902608"/>
          </a:xfrm>
          <a:prstGeom prst="rect">
            <a:avLst/>
          </a:prstGeom>
        </p:spPr>
      </p:pic>
      <p:pic>
        <p:nvPicPr>
          <p:cNvPr id="8" name="Picture 7" descr="F4_6_1_1_0.000500_0.000010.tif"/>
          <p:cNvPicPr>
            <a:picLocks noChangeAspect="1"/>
          </p:cNvPicPr>
          <p:nvPr/>
        </p:nvPicPr>
        <p:blipFill>
          <a:blip r:embed="rId6"/>
          <a:stretch>
            <a:fillRect/>
          </a:stretch>
        </p:blipFill>
        <p:spPr>
          <a:xfrm>
            <a:off x="4671764" y="4663292"/>
            <a:ext cx="1902608" cy="1902608"/>
          </a:xfrm>
          <a:prstGeom prst="rect">
            <a:avLst/>
          </a:prstGeom>
        </p:spPr>
      </p:pic>
      <p:pic>
        <p:nvPicPr>
          <p:cNvPr id="9" name="Picture 8" descr="F4_6_1_1_0.000500_0.000010.tif"/>
          <p:cNvPicPr>
            <a:picLocks noChangeAspect="1"/>
          </p:cNvPicPr>
          <p:nvPr/>
        </p:nvPicPr>
        <p:blipFill>
          <a:blip r:embed="rId7"/>
          <a:stretch>
            <a:fillRect/>
          </a:stretch>
        </p:blipFill>
        <p:spPr>
          <a:xfrm>
            <a:off x="6453929" y="4663292"/>
            <a:ext cx="1902608" cy="1902608"/>
          </a:xfrm>
          <a:prstGeom prst="rect">
            <a:avLst/>
          </a:prstGeom>
        </p:spPr>
      </p:pic>
      <p:pic>
        <p:nvPicPr>
          <p:cNvPr id="10" name="Picture 9" descr="F4_6_1_1_0.000500_0.000010.tif"/>
          <p:cNvPicPr>
            <a:picLocks noChangeAspect="1"/>
          </p:cNvPicPr>
          <p:nvPr/>
        </p:nvPicPr>
        <p:blipFill>
          <a:blip r:embed="rId8"/>
          <a:stretch>
            <a:fillRect/>
          </a:stretch>
        </p:blipFill>
        <p:spPr>
          <a:xfrm>
            <a:off x="6453929" y="1614096"/>
            <a:ext cx="1902608" cy="1902608"/>
          </a:xfrm>
          <a:prstGeom prst="rect">
            <a:avLst/>
          </a:prstGeom>
        </p:spPr>
      </p:pic>
      <p:pic>
        <p:nvPicPr>
          <p:cNvPr id="11" name="Picture 10" descr="F4_6_1_1_0.000500_0.000010.tif"/>
          <p:cNvPicPr>
            <a:picLocks noChangeAspect="1"/>
          </p:cNvPicPr>
          <p:nvPr/>
        </p:nvPicPr>
        <p:blipFill>
          <a:blip r:embed="rId9"/>
          <a:stretch>
            <a:fillRect/>
          </a:stretch>
        </p:blipFill>
        <p:spPr>
          <a:xfrm>
            <a:off x="2769156" y="1614096"/>
            <a:ext cx="1902608" cy="1902608"/>
          </a:xfrm>
          <a:prstGeom prst="rect">
            <a:avLst/>
          </a:prstGeom>
        </p:spPr>
      </p:pic>
      <p:pic>
        <p:nvPicPr>
          <p:cNvPr id="12" name="Picture 11" descr="F4_6_1_1_0.000500_0.000010.tif"/>
          <p:cNvPicPr>
            <a:picLocks noChangeAspect="1"/>
          </p:cNvPicPr>
          <p:nvPr/>
        </p:nvPicPr>
        <p:blipFill>
          <a:blip r:embed="rId10"/>
          <a:stretch>
            <a:fillRect/>
          </a:stretch>
        </p:blipFill>
        <p:spPr>
          <a:xfrm>
            <a:off x="812800" y="4663292"/>
            <a:ext cx="1902608" cy="1902608"/>
          </a:xfrm>
          <a:prstGeom prst="rect">
            <a:avLst/>
          </a:prstGeom>
        </p:spPr>
      </p:pic>
      <p:pic>
        <p:nvPicPr>
          <p:cNvPr id="13" name="Picture 12" descr="F4_6_1_1_0.000500_0.000010.tif"/>
          <p:cNvPicPr>
            <a:picLocks noChangeAspect="1"/>
          </p:cNvPicPr>
          <p:nvPr/>
        </p:nvPicPr>
        <p:blipFill>
          <a:blip r:embed="rId11"/>
          <a:stretch>
            <a:fillRect/>
          </a:stretch>
        </p:blipFill>
        <p:spPr>
          <a:xfrm>
            <a:off x="2799568" y="4663292"/>
            <a:ext cx="1902608" cy="1902608"/>
          </a:xfrm>
          <a:prstGeom prst="rect">
            <a:avLst/>
          </a:prstGeom>
        </p:spPr>
      </p:pic>
      <p:pic>
        <p:nvPicPr>
          <p:cNvPr id="14" name="Picture 13" descr="F4_6_1_1_0.000500_0.000010.tif"/>
          <p:cNvPicPr>
            <a:picLocks noChangeAspect="1"/>
          </p:cNvPicPr>
          <p:nvPr/>
        </p:nvPicPr>
        <p:blipFill>
          <a:blip r:embed="rId12"/>
          <a:stretch>
            <a:fillRect/>
          </a:stretch>
        </p:blipFill>
        <p:spPr>
          <a:xfrm>
            <a:off x="2799568" y="3103740"/>
            <a:ext cx="1902608" cy="1902608"/>
          </a:xfrm>
          <a:prstGeom prst="rect">
            <a:avLst/>
          </a:prstGeom>
        </p:spPr>
      </p:pic>
      <p:pic>
        <p:nvPicPr>
          <p:cNvPr id="15" name="Picture 14" descr="F4_6_1_1_0.000500_0.000010.tif"/>
          <p:cNvPicPr>
            <a:picLocks noChangeAspect="1"/>
          </p:cNvPicPr>
          <p:nvPr/>
        </p:nvPicPr>
        <p:blipFill>
          <a:blip r:embed="rId13"/>
          <a:stretch>
            <a:fillRect/>
          </a:stretch>
        </p:blipFill>
        <p:spPr>
          <a:xfrm>
            <a:off x="6453929" y="3103740"/>
            <a:ext cx="1902608" cy="1902608"/>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chart</a:t>
            </a:r>
            <a:endParaRPr lang="en-US" dirty="0"/>
          </a:p>
        </p:txBody>
      </p:sp>
      <p:sp>
        <p:nvSpPr>
          <p:cNvPr id="3" name="Slide Number Placeholder 2"/>
          <p:cNvSpPr>
            <a:spLocks noGrp="1"/>
          </p:cNvSpPr>
          <p:nvPr>
            <p:ph type="sldNum" sz="quarter" idx="12"/>
          </p:nvPr>
        </p:nvSpPr>
        <p:spPr/>
        <p:txBody>
          <a:bodyPr/>
          <a:lstStyle/>
          <a:p>
            <a:fld id="{C78EB47D-CCDD-B74D-8AD4-A85333C7A11F}" type="slidenum">
              <a:rPr lang="en-US" smtClean="0"/>
              <a:pPr/>
              <a:t>8</a:t>
            </a:fld>
            <a:endParaRPr lang="en-US"/>
          </a:p>
        </p:txBody>
      </p:sp>
      <p:sp>
        <p:nvSpPr>
          <p:cNvPr id="10" name="TextBox 9"/>
          <p:cNvSpPr txBox="1"/>
          <p:nvPr/>
        </p:nvSpPr>
        <p:spPr>
          <a:xfrm>
            <a:off x="1162050" y="2088634"/>
            <a:ext cx="31115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dirty="0" smtClean="0"/>
              <a:t>Landmarks </a:t>
            </a:r>
            <a:r>
              <a:rPr lang="en-US" altLang="zh-CN" sz="2400" dirty="0" smtClean="0"/>
              <a:t>from medical experts</a:t>
            </a:r>
            <a:endParaRPr lang="en-US" sz="2400" dirty="0"/>
          </a:p>
        </p:txBody>
      </p:sp>
      <p:sp>
        <p:nvSpPr>
          <p:cNvPr id="11" name="TextBox 10"/>
          <p:cNvSpPr txBox="1"/>
          <p:nvPr/>
        </p:nvSpPr>
        <p:spPr>
          <a:xfrm>
            <a:off x="1161256" y="3434259"/>
            <a:ext cx="31115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dirty="0" smtClean="0"/>
              <a:t>Landmark model training</a:t>
            </a:r>
            <a:endParaRPr lang="en-US" sz="2400" dirty="0"/>
          </a:p>
        </p:txBody>
      </p:sp>
      <p:sp>
        <p:nvSpPr>
          <p:cNvPr id="12" name="TextBox 11"/>
          <p:cNvSpPr txBox="1"/>
          <p:nvPr/>
        </p:nvSpPr>
        <p:spPr>
          <a:xfrm>
            <a:off x="1162050" y="4588133"/>
            <a:ext cx="311150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dirty="0" smtClean="0"/>
              <a:t>Points predicted as interesting</a:t>
            </a:r>
            <a:endParaRPr lang="en-US" sz="2400" dirty="0"/>
          </a:p>
        </p:txBody>
      </p:sp>
      <p:sp>
        <p:nvSpPr>
          <p:cNvPr id="14" name="TextBox 13"/>
          <p:cNvSpPr txBox="1"/>
          <p:nvPr/>
        </p:nvSpPr>
        <p:spPr>
          <a:xfrm>
            <a:off x="5010149" y="4851400"/>
            <a:ext cx="31115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dirty="0" smtClean="0"/>
              <a:t>Connected regions </a:t>
            </a:r>
            <a:endParaRPr lang="en-US" sz="2400" dirty="0"/>
          </a:p>
        </p:txBody>
      </p:sp>
      <p:sp>
        <p:nvSpPr>
          <p:cNvPr id="15" name="TextBox 14"/>
          <p:cNvSpPr txBox="1"/>
          <p:nvPr/>
        </p:nvSpPr>
        <p:spPr>
          <a:xfrm>
            <a:off x="4987528" y="2074902"/>
            <a:ext cx="31115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dirty="0" smtClean="0"/>
              <a:t>Standard symmetry plane</a:t>
            </a:r>
            <a:endParaRPr lang="en-US" sz="2400" dirty="0"/>
          </a:p>
        </p:txBody>
      </p:sp>
      <p:sp>
        <p:nvSpPr>
          <p:cNvPr id="16" name="TextBox 15"/>
          <p:cNvSpPr txBox="1"/>
          <p:nvPr/>
        </p:nvSpPr>
        <p:spPr>
          <a:xfrm>
            <a:off x="5000228" y="3434260"/>
            <a:ext cx="31115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smtClean="0"/>
              <a:t>Symmetry model training </a:t>
            </a:r>
            <a:endParaRPr lang="en-US" sz="2400" dirty="0"/>
          </a:p>
        </p:txBody>
      </p:sp>
      <p:cxnSp>
        <p:nvCxnSpPr>
          <p:cNvPr id="18" name="Straight Arrow Connector 17"/>
          <p:cNvCxnSpPr>
            <a:stCxn id="10" idx="2"/>
            <a:endCxn id="11" idx="0"/>
          </p:cNvCxnSpPr>
          <p:nvPr/>
        </p:nvCxnSpPr>
        <p:spPr>
          <a:xfrm rot="5400000">
            <a:off x="2460089" y="3176548"/>
            <a:ext cx="514628" cy="794"/>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1" idx="2"/>
            <a:endCxn id="12" idx="0"/>
          </p:cNvCxnSpPr>
          <p:nvPr/>
        </p:nvCxnSpPr>
        <p:spPr>
          <a:xfrm rot="16200000" flipH="1">
            <a:off x="2555965" y="4426297"/>
            <a:ext cx="322877" cy="794"/>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5" idx="2"/>
          </p:cNvCxnSpPr>
          <p:nvPr/>
        </p:nvCxnSpPr>
        <p:spPr>
          <a:xfrm rot="5400000">
            <a:off x="6270963" y="3161944"/>
            <a:ext cx="528360" cy="16270"/>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4286250" y="2603498"/>
            <a:ext cx="723899" cy="2"/>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4263629" y="5067298"/>
            <a:ext cx="723899" cy="2"/>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4" idx="0"/>
            <a:endCxn id="16" idx="2"/>
          </p:cNvCxnSpPr>
          <p:nvPr/>
        </p:nvCxnSpPr>
        <p:spPr>
          <a:xfrm rot="16200000" flipV="1">
            <a:off x="6267868" y="4553368"/>
            <a:ext cx="586143" cy="9921"/>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Interesting points prediction</a:t>
            </a:r>
            <a:endParaRPr lang="en-US" dirty="0"/>
          </a:p>
        </p:txBody>
      </p:sp>
      <p:sp>
        <p:nvSpPr>
          <p:cNvPr id="3" name="Slide Number Placeholder 2"/>
          <p:cNvSpPr>
            <a:spLocks noGrp="1"/>
          </p:cNvSpPr>
          <p:nvPr>
            <p:ph type="sldNum" sz="quarter" idx="12"/>
          </p:nvPr>
        </p:nvSpPr>
        <p:spPr/>
        <p:txBody>
          <a:bodyPr/>
          <a:lstStyle/>
          <a:p>
            <a:fld id="{C78EB47D-CCDD-B74D-8AD4-A85333C7A11F}" type="slidenum">
              <a:rPr lang="en-US" smtClean="0"/>
              <a:pPr/>
              <a:t>9</a:t>
            </a:fld>
            <a:endParaRPr lang="en-US" dirty="0"/>
          </a:p>
        </p:txBody>
      </p:sp>
      <p:sp>
        <p:nvSpPr>
          <p:cNvPr id="6" name="TextBox 5"/>
          <p:cNvSpPr txBox="1"/>
          <p:nvPr/>
        </p:nvSpPr>
        <p:spPr>
          <a:xfrm>
            <a:off x="1524000" y="5057001"/>
            <a:ext cx="2006600" cy="923330"/>
          </a:xfrm>
          <a:prstGeom prst="rect">
            <a:avLst/>
          </a:prstGeom>
          <a:noFill/>
        </p:spPr>
        <p:txBody>
          <a:bodyPr wrap="square" rtlCol="0">
            <a:spAutoFit/>
          </a:bodyPr>
          <a:lstStyle/>
          <a:p>
            <a:r>
              <a:rPr lang="en-US" dirty="0" smtClean="0"/>
              <a:t>Prediction of en: the inner corners of the eyes</a:t>
            </a:r>
            <a:endParaRPr lang="en-US" dirty="0"/>
          </a:p>
        </p:txBody>
      </p:sp>
      <p:sp>
        <p:nvSpPr>
          <p:cNvPr id="7" name="TextBox 6"/>
          <p:cNvSpPr txBox="1"/>
          <p:nvPr/>
        </p:nvSpPr>
        <p:spPr>
          <a:xfrm>
            <a:off x="5103117" y="5057001"/>
            <a:ext cx="2900165" cy="646331"/>
          </a:xfrm>
          <a:prstGeom prst="rect">
            <a:avLst/>
          </a:prstGeom>
          <a:noFill/>
        </p:spPr>
        <p:txBody>
          <a:bodyPr wrap="square" rtlCol="0">
            <a:spAutoFit/>
          </a:bodyPr>
          <a:lstStyle/>
          <a:p>
            <a:r>
              <a:rPr lang="en-US" dirty="0" smtClean="0"/>
              <a:t>Prediction of </a:t>
            </a:r>
            <a:r>
              <a:rPr lang="en-US" dirty="0" err="1" smtClean="0"/>
              <a:t>prn</a:t>
            </a:r>
            <a:r>
              <a:rPr lang="en-US" dirty="0" smtClean="0"/>
              <a:t>: most protruded point of nasal tip</a:t>
            </a:r>
            <a:endParaRPr lang="en-US" dirty="0"/>
          </a:p>
        </p:txBody>
      </p:sp>
      <p:pic>
        <p:nvPicPr>
          <p:cNvPr id="8" name="Picture 7"/>
          <p:cNvPicPr>
            <a:picLocks noChangeAspect="1"/>
          </p:cNvPicPr>
          <p:nvPr/>
        </p:nvPicPr>
        <p:blipFill>
          <a:blip r:embed="rId3"/>
          <a:stretch>
            <a:fillRect/>
          </a:stretch>
        </p:blipFill>
        <p:spPr>
          <a:xfrm>
            <a:off x="317500" y="1706102"/>
            <a:ext cx="4413504" cy="3310128"/>
          </a:xfrm>
          <a:prstGeom prst="rect">
            <a:avLst/>
          </a:prstGeom>
        </p:spPr>
      </p:pic>
      <p:pic>
        <p:nvPicPr>
          <p:cNvPr id="9" name="Picture 8"/>
          <p:cNvPicPr>
            <a:picLocks noChangeAspect="1"/>
          </p:cNvPicPr>
          <p:nvPr/>
        </p:nvPicPr>
        <p:blipFill>
          <a:blip r:embed="rId4"/>
          <a:stretch>
            <a:fillRect/>
          </a:stretch>
        </p:blipFill>
        <p:spPr>
          <a:xfrm>
            <a:off x="4648200" y="1718802"/>
            <a:ext cx="4413504" cy="331012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tailEnd type="triangle" w="lg" len="lg"/>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7538</TotalTime>
  <Words>719</Words>
  <Application>Microsoft Macintosh PowerPoint</Application>
  <PresentationFormat>On-screen Show (4:3)</PresentationFormat>
  <Paragraphs>185</Paragraphs>
  <Slides>27</Slides>
  <Notes>7</Notes>
  <HiddenSlides>1</HiddenSlides>
  <MMClips>0</MMClips>
  <ScaleCrop>false</ScaleCrop>
  <HeadingPairs>
    <vt:vector size="4" baseType="variant">
      <vt:variant>
        <vt:lpstr>Design Template</vt:lpstr>
      </vt:variant>
      <vt:variant>
        <vt:i4>1</vt:i4>
      </vt:variant>
      <vt:variant>
        <vt:lpstr>Slide Titles</vt:lpstr>
      </vt:variant>
      <vt:variant>
        <vt:i4>27</vt:i4>
      </vt:variant>
    </vt:vector>
  </HeadingPairs>
  <TitlesOfParts>
    <vt:vector size="28" baseType="lpstr">
      <vt:lpstr>Office Theme</vt:lpstr>
      <vt:lpstr>Learning to Compute the Symmetry Plane for Human Faces</vt:lpstr>
      <vt:lpstr>A simple introduction for classification</vt:lpstr>
      <vt:lpstr>Landmark by medical experts</vt:lpstr>
      <vt:lpstr>Flow chart for training</vt:lpstr>
      <vt:lpstr>10 kinds of landmarks.</vt:lpstr>
      <vt:lpstr>Positive/negative samples</vt:lpstr>
      <vt:lpstr>Features: mean and Gaussian curvatures for original head and smoothed head</vt:lpstr>
      <vt:lpstr>Flow chart</vt:lpstr>
      <vt:lpstr>Interesting points prediction</vt:lpstr>
      <vt:lpstr>Connected regions</vt:lpstr>
      <vt:lpstr>Flow chart</vt:lpstr>
      <vt:lpstr>How to define “good” symmetric regions</vt:lpstr>
      <vt:lpstr>Feature for regions</vt:lpstr>
      <vt:lpstr>Flow chart for training</vt:lpstr>
      <vt:lpstr>Procedure for New data</vt:lpstr>
      <vt:lpstr>Procedure for New Images</vt:lpstr>
      <vt:lpstr>Experiments</vt:lpstr>
      <vt:lpstr>Mirror method in literature</vt:lpstr>
      <vt:lpstr>Results compare to ground truth</vt:lpstr>
      <vt:lpstr>Results compare to ground truth</vt:lpstr>
      <vt:lpstr>Slide 21</vt:lpstr>
      <vt:lpstr>Slide 22</vt:lpstr>
      <vt:lpstr>Slide 23</vt:lpstr>
      <vt:lpstr>Slide 24</vt:lpstr>
      <vt:lpstr>Slide 25</vt:lpstr>
      <vt:lpstr>Cleft dataset</vt:lpstr>
      <vt:lpstr>Questions?</vt:lpstr>
    </vt:vector>
  </TitlesOfParts>
  <Company>University of Washington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Jia Wu</dc:creator>
  <cp:lastModifiedBy>Jia Wu</cp:lastModifiedBy>
  <cp:revision>610</cp:revision>
  <dcterms:created xsi:type="dcterms:W3CDTF">2011-11-28T19:09:47Z</dcterms:created>
  <dcterms:modified xsi:type="dcterms:W3CDTF">2011-11-29T00:41:49Z</dcterms:modified>
</cp:coreProperties>
</file>