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image" Target="../media/image46.png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E906F3-791A-4267-A61F-2E578EDE00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D5E34A-7451-4200-A721-8926F9B74B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986680C-F5A6-4DA8-A6A0-4D91233F89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F8270E8-D098-4814-8246-6EBBF2A53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881FDF2-30F8-4E1E-8433-31A3E07BBE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9CFBA93-4C75-46C4-83B4-F3DD29499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502B52-B026-4CA5-B50C-B6B93C955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9DBAF73-A296-40BE-95C3-DAA74D0C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D148C3-CC67-4556-A6F1-57106F1DBD3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B1E8DB7-9072-4D45-BE32-7B474CE34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EBD6344-3EF5-4144-8A83-D9D1C0D98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74F9F5E-4CAD-4001-BA4A-449DAA5ED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6BCFD4-0BC3-4906-ABEC-8C2061607470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B505B58-7318-4228-B79D-235F2FB2C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0E8465A-5633-4CD9-992B-607E0D90A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6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9D26565-7AD6-47EE-A53C-47C654FF4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7D531-A85A-41DD-B6F9-4A706DC6F3A5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AEAE1F3-D15F-412C-B9D4-AC2426475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E8C8176-F708-405C-862C-431522356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Difficulties:  Size Variation, </a:t>
            </a:r>
          </a:p>
        </p:txBody>
      </p:sp>
    </p:spTree>
    <p:extLst>
      <p:ext uri="{BB962C8B-B14F-4D97-AF65-F5344CB8AC3E}">
        <p14:creationId xmlns:p14="http://schemas.microsoft.com/office/powerpoint/2010/main" val="151110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4846BFF-5D33-449A-9CF1-46DBDA1AA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F7C709-19D8-4524-915B-64EAD76C3405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30B26E5-68DF-425F-8EA4-72DF45B60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986274-8D32-405D-9D7C-1E4E0CCD3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27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E8D8621-41D2-447A-9469-82B4A4E8A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7BD907-AD4C-4472-9CFF-5D53A7912DC4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02A3A79-7E10-412B-BC4F-465EE396F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E3F550E-23B1-444C-9A91-E1F00564C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CC88D6D-1686-4A3A-853E-3F730E605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BFF5D9-847A-4923-82AC-400F2092171A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DBE7F8A-DBF2-4656-AD5E-0D41E104B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2B997BC-547B-4155-AA0E-2B3734AA1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2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A49C89D-2F1B-44B9-8D59-38BD9D48B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41AE9D-A82F-409F-AA3D-68FF71D1EF02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B9BB6D3-FFF8-4931-87CD-ABADA91C0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1F8F521-D332-4580-9B99-C3D7886CF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31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4C2B2A2-19F5-4E34-8732-F36B60CC7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BB5D2B-B16F-43DD-B69A-6A06DA008D8D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2EB6156-8238-4C80-B28A-298A34DC0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008D1AF-6BB9-4D50-BB16-78CA13DE6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8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F0F1970-5FF4-43CA-8108-EC059C261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19118D-1DA2-400D-BD97-AB874E5A17FE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6E1BF2E-3875-4E3C-A4DF-55DB80C17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64AA17A-6604-41EB-A4CF-95861B8F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5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C19CDBC-3C14-4E4E-86A5-C5EBB4FC8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7A102-2544-4912-B9CC-46E55C41ED72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95D43CC-C887-480C-B313-133F0968D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915988"/>
            <a:ext cx="4167187" cy="3127375"/>
          </a:xfrm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0B6671E-D444-43A1-990F-15C49AA5F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7262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4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4E2FF-29F3-46CD-A5EE-AE9260561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55CC-A9BB-4EF6-8F68-74E556FCEC9C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43EB59-E844-479A-B9A6-3C5EFAF4B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0C2B9-02EE-46FA-B002-6A43ABD29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A260-DFE8-4555-8297-9A2C6584C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D80A38-371B-4516-B1AD-6B7647F9B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8E37-42B0-4214-AF36-A313A2599511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7AD532-2B8A-4554-B8EC-10C474AE1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17A42-45B7-4E9C-8678-8302D6F8A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3D10-9CE4-42B6-95E0-4D6E73DBB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46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E961B-EE4E-4EE4-9E8B-59C1CBE9B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D7C8-336D-47DE-87AA-AAD17F540B40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31E9F-4CD5-4873-8A8A-1AFE109D9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0B602-CADE-41A1-A5FB-A71B63D37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2CDB-D88C-492F-B94C-4FE5E306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95894-6B17-4AA7-A74A-D3548D41E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DB50-77F2-422D-834A-323139A8EE90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6E3F0B-43C3-4B4A-9A86-299ED5655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5E550-991A-4A4F-B004-5D9A05077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F318-E012-4698-8F39-09839E1A9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227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F334B8-E4F5-4EC4-BDA9-BF011BC9D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7BBDF38-C4CC-474C-BCA7-BDD931AD8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836F515-F91F-4C22-94EF-4683917A2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374B-A82B-41BF-9DAB-8EE60B5D5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6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653AC-248C-401C-9BB4-53568E3C2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BDE9-7BD8-4093-8E24-322A9E6C90A2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A7681-288B-4183-824F-3F1CAB403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031AA-8597-44F4-8E1D-43E41A44C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23C8-9B21-4CBC-8318-4B0E4EB77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C17388-0D39-4D7C-81E6-7F62F1F3A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3CAD-80EC-4354-B476-73E2FBB64E4E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A8D71-1CD3-4CCB-94A9-20BEDB516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FC9BB0-DA98-4E18-97FF-8A98270F0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FC16-83A5-49BD-9960-1F21BCF9E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7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DCCDCF-6448-41DC-B0DB-E991F4A0D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58E-3DE6-4A9A-9B45-DF4C79DCF3EA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985FC-DBC3-4A5E-894D-2B146E077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9C455A-0E45-4470-86AE-4E84FA448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0B848-9075-4D62-8FAA-9821B29A3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4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4E8454-3842-4662-BBA0-BED8467DB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AF96-742F-4668-B582-FA1AB2D3E225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09EB64-507E-4476-B16B-E972188DF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BD84AD-2384-4E70-A121-52083F93A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7306-25F0-41BB-9B15-738760769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7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891577-F0E7-4E3F-81B5-8E4960CF7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A28D-8F36-4526-BDFB-3D1F55C26365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EDEAEC-6181-4022-B2FE-C3B130F76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FD9145-D254-4CF1-B11A-3A38935D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AE41-0FDE-427E-9972-805C87305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519670-84B6-46D4-A94E-E67D60420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E40D-52D4-401E-9F7B-42DAD3C816A3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AB3594-473D-477E-9B0C-A890F6D0B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0561A9-3464-48FD-BD1A-65293557F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16DF-F799-467C-B383-C416A51A4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02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0C699-705F-47B1-BA1A-D983EEB9B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A0C2-24D2-4FAF-8D48-56497DF604F3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246FC-FBD9-44C1-9E84-34EA3464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69458-B8C4-44CD-B218-B4DD42E96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CE0A-EF76-4AC2-9918-196585EAE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5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CA3F2-F629-4161-A9E4-D19AA90D3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84151-1DC9-4721-A1CF-64881B2AA663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E91CE-8D37-4C0C-81BD-774EA7334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C7531-6CE6-48B4-A132-34CA5BF22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ECC0-9A8A-409F-9419-CC6B83B7F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25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020608-49B9-4630-9C4D-DF2C64A98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825023-49CA-4BA0-BD59-E067A9EB2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98CE7A-EEC7-4EC8-9BA2-8961486D7A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AF0BCB44-EECF-4B8C-9611-D0BE81AD0BBF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12EBED-DB36-4336-9CBD-ACD44B313A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B5EE8C-1E71-4656-A954-54036B5F4E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270ADA7-BD2E-4F8F-9FDB-5D97921D6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9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.caltech.edu/archive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ticsindiamag.com/10-open-datasets-you-can-use-for-computer-vision-project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CSE/EE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Interest Regions, Recognition,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8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95F1D46E-13AE-47A2-ACFA-14C0AF985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18FF1-D1AE-46F1-946B-34DF065341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60CB2AE-D309-4315-A574-1AF620609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Histograms of Intensity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F55CFA54-5C43-453C-B7A1-7300537C9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4590" r="16667" b="13115"/>
          <a:stretch>
            <a:fillRect/>
          </a:stretch>
        </p:blipFill>
        <p:spPr>
          <a:xfrm>
            <a:off x="1219200" y="1219200"/>
            <a:ext cx="7162800" cy="4389438"/>
          </a:xfrm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256A925B-3517-4F84-8717-E65B8748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6873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Neighborhoods with structure have flatter distributions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which converts to higher entropy.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3141D01E-E0B8-4F55-9348-D2039D481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9CDC6-786D-45FB-B23F-FF8EE717ED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64791A2-026E-47CD-B1F4-EF7B69350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Kadir wanted to solve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B6B6F69-CF02-47C7-B177-6EB719DC7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Scale should not be a global, preselected parameter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Highly textured regions can score high on entropy, but not be useful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The algorithm should not be sensitive to small changes in the image or noise.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39355D99-4DD5-4A04-A94D-CD2F725FD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960BB-A05D-4684-86CC-E9E31FDA5B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201D610-CDA9-4B7B-BC24-F8C0F2835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Kadir’s Methodology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EC54A6E-9055-452D-80C3-D7060EEE0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use a scale-space approach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features will exist over multiple scales</a:t>
            </a:r>
          </a:p>
          <a:p>
            <a:pPr lvl="1" eaLnBrk="1" hangingPunct="1"/>
            <a:r>
              <a:rPr lang="en-US" altLang="en-US" sz="2400"/>
              <a:t>Berghoml (1986) regarded features (edges) that existed over multiple scales as best.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r>
              <a:rPr lang="en-US" altLang="en-US" sz="2800"/>
              <a:t>Kadir took the opposite approach.</a:t>
            </a:r>
          </a:p>
          <a:p>
            <a:pPr lvl="1" eaLnBrk="1" hangingPunct="1"/>
            <a:r>
              <a:rPr lang="en-US" altLang="en-US" sz="2400"/>
              <a:t>He considers these too self-similar.</a:t>
            </a:r>
          </a:p>
          <a:p>
            <a:pPr lvl="1" eaLnBrk="1" hangingPunct="1"/>
            <a:r>
              <a:rPr lang="en-US" altLang="en-US" sz="2400"/>
              <a:t>Instead he looks for </a:t>
            </a:r>
            <a:r>
              <a:rPr lang="en-US" altLang="en-US" sz="2400">
                <a:solidFill>
                  <a:srgbClr val="FF0000"/>
                </a:solidFill>
              </a:rPr>
              <a:t>peaks in (weighted) entropy over the scales.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27C02F02-E788-416B-A2FB-80A34FE20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804B9-6210-4C7E-9DFE-D05E593D0A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877A9F8-6F0F-412A-BA0E-2405E55BE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Algorithm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DE82C22-5E4D-4E3B-8A10-3CBD778EB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eaLnBrk="1" hangingPunct="1">
              <a:buFontTx/>
              <a:buAutoNum type="arabicPeriod"/>
            </a:pPr>
            <a:r>
              <a:rPr lang="en-US" altLang="en-US"/>
              <a:t>For each pixel location x</a:t>
            </a:r>
          </a:p>
          <a:p>
            <a:pPr marL="1035050" lvl="1" indent="-577850" eaLnBrk="1" hangingPunct="1">
              <a:buFontTx/>
              <a:buAutoNum type="alphaLcPeriod"/>
            </a:pPr>
            <a:r>
              <a:rPr lang="en-US" altLang="en-US">
                <a:solidFill>
                  <a:srgbClr val="FF0000"/>
                </a:solidFill>
              </a:rPr>
              <a:t>For each scale s between smin and smax</a:t>
            </a:r>
          </a:p>
          <a:p>
            <a:pPr marL="1409700" lvl="2" indent="-495300" eaLnBrk="1" hangingPunct="1">
              <a:buFontTx/>
              <a:buAutoNum type="romanLcPeriod"/>
            </a:pPr>
            <a:r>
              <a:rPr lang="en-US" altLang="en-US"/>
              <a:t>Measure the local descriptor values within a window of scale s</a:t>
            </a:r>
          </a:p>
          <a:p>
            <a:pPr marL="1409700" lvl="2" indent="-495300" eaLnBrk="1" hangingPunct="1">
              <a:buFontTx/>
              <a:buAutoNum type="romanLcPeriod"/>
            </a:pPr>
            <a:r>
              <a:rPr lang="en-US" altLang="en-US"/>
              <a:t>Estimate the local PDF (use a histogram)</a:t>
            </a:r>
          </a:p>
          <a:p>
            <a:pPr marL="1035050" lvl="1" indent="-577850" eaLnBrk="1" hangingPunct="1">
              <a:buFontTx/>
              <a:buAutoNum type="alphaLcPeriod"/>
            </a:pPr>
            <a:r>
              <a:rPr lang="en-US" altLang="en-US">
                <a:solidFill>
                  <a:schemeClr val="accent2"/>
                </a:solidFill>
              </a:rPr>
              <a:t>Select scales (set S) for which the entropy is peaked</a:t>
            </a:r>
            <a:r>
              <a:rPr lang="en-US" altLang="en-US"/>
              <a:t> (S may be empty)</a:t>
            </a:r>
          </a:p>
          <a:p>
            <a:pPr marL="1035050" lvl="1" indent="-577850" eaLnBrk="1" hangingPunct="1">
              <a:buFontTx/>
              <a:buAutoNum type="alphaLcPeriod"/>
            </a:pPr>
            <a:r>
              <a:rPr lang="en-US" altLang="en-US">
                <a:solidFill>
                  <a:srgbClr val="FF0000"/>
                </a:solidFill>
              </a:rPr>
              <a:t>Weight the entropy values</a:t>
            </a:r>
            <a:r>
              <a:rPr lang="en-US" altLang="en-US"/>
              <a:t> in S by the sum of absolute difference of the PDFs of the local descriptor around S.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5825BB3B-C7AD-4883-9F23-2CE2E53A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F5D15AA2-A927-4A32-A8F2-0159CB8C0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67FDAF-43E9-45DC-BD56-A95BC40C52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B43D789-E3FF-4AB3-88A0-F2E17502F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salient points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80A507D-75DA-4B32-880A-DA4CFAA71A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en-US"/>
              <a:t>the math for saliency discretized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EC7ADACB-E9EA-4FBF-A263-91D82AE35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6477000" cy="434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6390" name="Object 5">
            <a:extLst>
              <a:ext uri="{FF2B5EF4-FFF2-40B4-BE49-F238E27FC236}">
                <a16:creationId xmlns:a16="http://schemas.microsoft.com/office/drawing/2014/main" id="{11593C4D-B327-46DE-BA48-5CBAC884223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1981200"/>
          <a:ext cx="6248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3" imgW="2959100" imgH="1905000" progId="Equation.3">
                  <p:embed/>
                </p:oleObj>
              </mc:Choice>
              <mc:Fallback>
                <p:oleObj name="Equation" r:id="rId3" imgW="2959100" imgH="190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6248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6">
            <a:extLst>
              <a:ext uri="{FF2B5EF4-FFF2-40B4-BE49-F238E27FC236}">
                <a16:creationId xmlns:a16="http://schemas.microsoft.com/office/drawing/2014/main" id="{09EA265D-B4CA-4BF5-93FF-CB584DB5A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752600"/>
            <a:ext cx="12112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saliency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entropy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weight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based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difference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between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scales</a:t>
            </a: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52303E97-6E64-4AD5-9709-B75513501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4953000" cy="708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descriptor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taking value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region centered at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with scale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393" name="TextBox 9">
            <a:extLst>
              <a:ext uri="{FF2B5EF4-FFF2-40B4-BE49-F238E27FC236}">
                <a16:creationId xmlns:a16="http://schemas.microsoft.com/office/drawing/2014/main" id="{317263C8-C90B-4F51-B4B5-7B446705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257800"/>
            <a:ext cx="8382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TextBox 10">
            <a:extLst>
              <a:ext uri="{FF2B5EF4-FFF2-40B4-BE49-F238E27FC236}">
                <a16:creationId xmlns:a16="http://schemas.microsoft.com/office/drawing/2014/main" id="{D6155C85-EBE5-4408-9B11-C49FD8BC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A4B44-F8F3-4094-8964-4A5F4709B15D}"/>
              </a:ext>
            </a:extLst>
          </p:cNvPr>
          <p:cNvSpPr/>
          <p:nvPr/>
        </p:nvSpPr>
        <p:spPr>
          <a:xfrm>
            <a:off x="3200400" y="4648200"/>
            <a:ext cx="30480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5333F-E313-4006-AD55-92C65341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054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(gray tones)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CFB27-6697-4789-9890-98EEE1F5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687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= normalized histogram count for the bin representing gray tone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D394AF37-D253-425F-AB51-73DDE98E3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2BEC8-BA7F-4588-A066-D41A536D3A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FC8A1C6-FCE9-4CED-8234-2AD088AE5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Picking salient points and their scales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F20229DB-78CC-4434-B2AB-0030C40C5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6" t="22951" r="18033" b="16394"/>
          <a:stretch>
            <a:fillRect/>
          </a:stretch>
        </p:blipFill>
        <p:spPr>
          <a:xfrm>
            <a:off x="1828800" y="1143000"/>
            <a:ext cx="5486400" cy="520382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99CEFFC2-F09B-43E2-8123-C8E951A8D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9962E-46A2-4B6B-83F9-662BF0B0B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7F9BCAA-9538-433E-B4AE-ACF7351DD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Getting rid of texture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2237739-340D-43C5-B643-CCFFBAE621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810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One goal was to </a:t>
            </a:r>
            <a:r>
              <a:rPr lang="en-US" altLang="en-US" sz="2000">
                <a:solidFill>
                  <a:srgbClr val="FF0000"/>
                </a:solidFill>
              </a:rPr>
              <a:t>not </a:t>
            </a:r>
            <a:r>
              <a:rPr lang="en-US" altLang="en-US" sz="2000"/>
              <a:t>select highly textured regions such as grass or bushes, which are not the type of objects the Oxford group wanted to recognize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Such regions are highly salient with just entropy</a:t>
            </a:r>
            <a:r>
              <a:rPr lang="en-US" altLang="en-US" sz="2000"/>
              <a:t>, because they contain a lot of gray tones in roughly equal proportions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But they are </a:t>
            </a:r>
            <a:r>
              <a:rPr lang="en-US" altLang="en-US" sz="2000">
                <a:solidFill>
                  <a:srgbClr val="FF0000"/>
                </a:solidFill>
              </a:rPr>
              <a:t>similar at different scales</a:t>
            </a:r>
            <a:r>
              <a:rPr lang="en-US" altLang="en-US" sz="2000"/>
              <a:t> and thus the weights make them go away</a:t>
            </a: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4EE507D6-6A13-4523-8555-79D0DCB623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6667" r="10001" b="19333"/>
          <a:stretch>
            <a:fillRect/>
          </a:stretch>
        </p:blipFill>
        <p:spPr>
          <a:xfrm>
            <a:off x="4648200" y="2209800"/>
            <a:ext cx="4114800" cy="266858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D05FC6AE-4C3D-499E-8F4C-DF8C15937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A8B8F4-0BE8-4957-9B77-CFC0A5221A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D67C062-33E0-4181-B8D7-A06B752E3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Salient Regions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FFAACED-288B-44AA-BFD0-0A2F64EC1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Instead of just selecting the most salient points (based on weighted entropy), select </a:t>
            </a:r>
            <a:r>
              <a:rPr lang="en-US" altLang="en-US" sz="2800">
                <a:solidFill>
                  <a:srgbClr val="FF0000"/>
                </a:solidFill>
              </a:rPr>
              <a:t>salient regions</a:t>
            </a:r>
            <a:r>
              <a:rPr lang="en-US" altLang="en-US" sz="2800"/>
              <a:t> (more robust).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Regions are like volumes in scale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Kadir used </a:t>
            </a:r>
            <a:r>
              <a:rPr lang="en-US" altLang="en-US" sz="2800">
                <a:solidFill>
                  <a:srgbClr val="FF0000"/>
                </a:solidFill>
              </a:rPr>
              <a:t>clustering</a:t>
            </a:r>
            <a:r>
              <a:rPr lang="en-US" altLang="en-US" sz="2800"/>
              <a:t> to group selected points into regions.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found the clustering was a </a:t>
            </a:r>
            <a:r>
              <a:rPr lang="en-US" altLang="en-US" sz="2800">
                <a:solidFill>
                  <a:srgbClr val="FF0000"/>
                </a:solidFill>
              </a:rPr>
              <a:t>critical</a:t>
            </a:r>
            <a:r>
              <a:rPr lang="en-US" altLang="en-US" sz="2800">
                <a:solidFill>
                  <a:srgbClr val="FFFF99"/>
                </a:solidFill>
              </a:rPr>
              <a:t> </a:t>
            </a:r>
            <a:r>
              <a:rPr lang="en-US" altLang="en-US" sz="2800"/>
              <a:t>step.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FCB2C682-7B6E-4BDB-B122-AA35F2CD5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52418-F6E7-4D80-A09B-BFB247ACEB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598A6ED-CF34-4CC7-9A5F-8E48217BF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Kadir’s clustering (VERY ad hoc)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652C395-ED2E-43EC-84FD-81E9A88BE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Apply a </a:t>
            </a:r>
            <a:r>
              <a:rPr lang="en-US" altLang="en-US" sz="2400">
                <a:solidFill>
                  <a:srgbClr val="FF0000"/>
                </a:solidFill>
              </a:rPr>
              <a:t>global threshold</a:t>
            </a:r>
            <a:r>
              <a:rPr lang="en-US" altLang="en-US" sz="2400"/>
              <a:t> on saliency.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Choose the </a:t>
            </a:r>
            <a:r>
              <a:rPr lang="en-US" altLang="en-US" sz="2400">
                <a:solidFill>
                  <a:srgbClr val="FF0000"/>
                </a:solidFill>
              </a:rPr>
              <a:t>highest salient points</a:t>
            </a:r>
            <a:r>
              <a:rPr lang="en-US" altLang="en-US" sz="2400">
                <a:solidFill>
                  <a:srgbClr val="FFFF99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</a:rPr>
              <a:t>(50% works well).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Find the </a:t>
            </a:r>
            <a:r>
              <a:rPr lang="en-US" altLang="en-US" sz="2400">
                <a:solidFill>
                  <a:srgbClr val="FF0000"/>
                </a:solidFill>
              </a:rPr>
              <a:t>K nearest neighbors</a:t>
            </a:r>
            <a:r>
              <a:rPr lang="en-US" altLang="en-US" sz="2400"/>
              <a:t> (K=8 preset)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Check variance</a:t>
            </a:r>
            <a:r>
              <a:rPr lang="en-US" altLang="en-US" sz="2400"/>
              <a:t> at center points with these neighbors.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Accept if </a:t>
            </a:r>
            <a:r>
              <a:rPr lang="en-US" altLang="en-US" sz="2400">
                <a:solidFill>
                  <a:srgbClr val="FF0000"/>
                </a:solidFill>
              </a:rPr>
              <a:t>far enough away</a:t>
            </a:r>
            <a:r>
              <a:rPr lang="en-US" altLang="en-US" sz="2400"/>
              <a:t> from existant clusters and </a:t>
            </a:r>
            <a:r>
              <a:rPr lang="en-US" altLang="en-US" sz="2400">
                <a:solidFill>
                  <a:srgbClr val="FF0000"/>
                </a:solidFill>
              </a:rPr>
              <a:t>variance small</a:t>
            </a:r>
            <a:r>
              <a:rPr lang="en-US" altLang="en-US" sz="2400"/>
              <a:t> enough.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Represent</a:t>
            </a:r>
            <a:r>
              <a:rPr lang="en-US" altLang="en-US" sz="2400"/>
              <a:t> with mean scale and spatial location of the K points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Repeat</a:t>
            </a:r>
            <a:r>
              <a:rPr lang="en-US" altLang="en-US" sz="2400"/>
              <a:t> with next highest salient point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66EBE9DC-1A8F-4531-938E-BA421635C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BF3DD-AD99-44BB-8FD8-0FB1A665B2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6C97C84-9A4C-4CA9-87A7-F3E1992C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examples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8EEC6701-DFD3-4FD5-9C00-E28B2EF80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2" t="24590" r="26640" b="47542"/>
          <a:stretch>
            <a:fillRect/>
          </a:stretch>
        </p:blipFill>
        <p:spPr>
          <a:xfrm>
            <a:off x="609600" y="1828800"/>
            <a:ext cx="3886200" cy="2643188"/>
          </a:xfrm>
          <a:noFill/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0C8D32C5-93BC-4E85-AF32-C728A6AE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2" t="52458" r="26640" b="16394"/>
          <a:stretch>
            <a:fillRect/>
          </a:stretch>
        </p:blipFill>
        <p:spPr bwMode="auto">
          <a:xfrm>
            <a:off x="4724400" y="1828800"/>
            <a:ext cx="350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6562F2D7-F602-45BD-A193-4E622C625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AC5A17-28F1-44C2-9703-D38285381B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CF856EC4-B0AE-4974-95EA-B4A528986A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sz="4800"/>
              <a:t>The Kadir Operator</a:t>
            </a:r>
            <a:br>
              <a:rPr lang="en-US" altLang="en-US" sz="4800"/>
            </a:br>
            <a:r>
              <a:rPr lang="en-US" altLang="en-US" sz="4800"/>
              <a:t>Saliency, Scale and Image Description</a:t>
            </a:r>
            <a:br>
              <a:rPr lang="en-US" altLang="en-US" sz="4800"/>
            </a:br>
            <a:br>
              <a:rPr lang="en-US" altLang="en-US" sz="4800"/>
            </a:br>
            <a:r>
              <a:rPr lang="en-US" altLang="en-US" sz="4000"/>
              <a:t>Timor Kadir and Michael Brady</a:t>
            </a:r>
            <a:br>
              <a:rPr lang="en-US" altLang="en-US" sz="4000"/>
            </a:br>
            <a:r>
              <a:rPr lang="en-US" altLang="en-US" sz="4000"/>
              <a:t>University of Oxford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25790334-105A-437A-A08C-72DB86DA9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DECE0-584B-4EFD-B9E9-32FA62C3A6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CB9A75E-627B-46AE-B88F-CD24E23A7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Robustness Claims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CBACC65-92E3-47A8-8076-C0E34E3CC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scale invariant</a:t>
            </a:r>
            <a:r>
              <a:rPr lang="en-US" altLang="en-US"/>
              <a:t> (chooses its scale)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rotation invariant</a:t>
            </a:r>
            <a:r>
              <a:rPr lang="en-US" altLang="en-US"/>
              <a:t> (uses circular regions and histograms)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somewhat illumination invariant</a:t>
            </a:r>
            <a:r>
              <a:rPr lang="en-US" altLang="en-US"/>
              <a:t> (why?)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not affine invariant</a:t>
            </a:r>
            <a:r>
              <a:rPr lang="en-US" altLang="en-US"/>
              <a:t> (able to handle small changes in viewpoint)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1EA01191-6685-4587-BD27-35A54BF6E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786855-2E42-4E71-973B-BADC9CE122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14F5EF7-F8E6-492E-AE68-449FD8235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Examples</a:t>
            </a:r>
          </a:p>
        </p:txBody>
      </p:sp>
      <p:pic>
        <p:nvPicPr>
          <p:cNvPr id="23556" name="Picture 3" descr="circle_regions_200">
            <a:extLst>
              <a:ext uri="{FF2B5EF4-FFF2-40B4-BE49-F238E27FC236}">
                <a16:creationId xmlns:a16="http://schemas.microsoft.com/office/drawing/2014/main" id="{83543654-1023-46EF-9751-F80EF03F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4375" r="47501" b="24219"/>
          <a:stretch>
            <a:fillRect/>
          </a:stretch>
        </p:blipFill>
        <p:spPr bwMode="auto">
          <a:xfrm>
            <a:off x="1676400" y="1066800"/>
            <a:ext cx="5715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5C00EF86-6C47-43C0-BF33-27473C554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909F13-3157-4519-AF65-3284FCBCE3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1F7E30A-E4B1-487A-A33B-2B10A8C2F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Temple</a:t>
            </a:r>
          </a:p>
        </p:txBody>
      </p:sp>
      <p:pic>
        <p:nvPicPr>
          <p:cNvPr id="24580" name="Picture 3" descr="6">
            <a:extLst>
              <a:ext uri="{FF2B5EF4-FFF2-40B4-BE49-F238E27FC236}">
                <a16:creationId xmlns:a16="http://schemas.microsoft.com/office/drawing/2014/main" id="{35C8BDC6-D11A-4AD7-95D1-6F215B3B12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2579CD58-FFD1-418A-904D-112DCFFE1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AF958C-FBE9-4291-9935-7952D13AE6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3B80589-2679-4D25-98BA-BB21595FA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Capitol</a:t>
            </a:r>
          </a:p>
        </p:txBody>
      </p:sp>
      <p:pic>
        <p:nvPicPr>
          <p:cNvPr id="25604" name="Picture 3" descr="13">
            <a:extLst>
              <a:ext uri="{FF2B5EF4-FFF2-40B4-BE49-F238E27FC236}">
                <a16:creationId xmlns:a16="http://schemas.microsoft.com/office/drawing/2014/main" id="{03306B36-F735-4B23-BAD5-BBC9EC922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06525"/>
            <a:ext cx="6296025" cy="47244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66BCD531-B2E7-4560-9FE4-BA37F1B64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E2B6B7-3A5B-4C9F-9711-C4DE8A6B95F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798B431-3030-4F9A-926A-FAEAEC05D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Houses and Boats</a:t>
            </a:r>
          </a:p>
        </p:txBody>
      </p:sp>
      <p:pic>
        <p:nvPicPr>
          <p:cNvPr id="26628" name="Picture 3" descr="1">
            <a:extLst>
              <a:ext uri="{FF2B5EF4-FFF2-40B4-BE49-F238E27FC236}">
                <a16:creationId xmlns:a16="http://schemas.microsoft.com/office/drawing/2014/main" id="{7D9646F6-1BF2-4E3D-899D-720DBCC3B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CDCA285D-9DA4-4AC6-9F5A-D2AFB550A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9B314-7781-423B-9919-77B747E2E3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A7EA514-1A27-4A9D-BA47-1A0BE3D27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Houses and Boats</a:t>
            </a:r>
          </a:p>
        </p:txBody>
      </p:sp>
      <p:pic>
        <p:nvPicPr>
          <p:cNvPr id="27652" name="Picture 3" descr="2">
            <a:extLst>
              <a:ext uri="{FF2B5EF4-FFF2-40B4-BE49-F238E27FC236}">
                <a16:creationId xmlns:a16="http://schemas.microsoft.com/office/drawing/2014/main" id="{031FA196-5B40-4F92-94B9-875CE420F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6038850" cy="453072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266B989-F3B2-464D-A4CC-105301920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0E8A7-88CF-4F2C-B0C4-0FD68EFBE4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6214E9-A793-4AFD-8E0F-7FE6EFBC1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Sky Scraper</a:t>
            </a:r>
          </a:p>
        </p:txBody>
      </p:sp>
      <p:pic>
        <p:nvPicPr>
          <p:cNvPr id="28676" name="Picture 3" descr="5">
            <a:extLst>
              <a:ext uri="{FF2B5EF4-FFF2-40B4-BE49-F238E27FC236}">
                <a16:creationId xmlns:a16="http://schemas.microsoft.com/office/drawing/2014/main" id="{062ED2C6-2074-485F-B645-C88FA5A1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22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F61168DC-FF70-498D-BB9A-341E0A2C6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8E2A3-E110-43F5-843A-243DCF7DCE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5CCEE7B-F65C-412E-827B-1B2936735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29700" name="Picture 3" descr="3">
            <a:extLst>
              <a:ext uri="{FF2B5EF4-FFF2-40B4-BE49-F238E27FC236}">
                <a16:creationId xmlns:a16="http://schemas.microsoft.com/office/drawing/2014/main" id="{93CCDCBE-B1E7-46A3-984E-A39267F7AF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A1EF9F86-15D7-46AB-848C-41A0F754B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093A17-167C-4205-A30F-9D9CE3A4AD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8A84F82-4E49-452F-B498-8DC615EC6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Trucks</a:t>
            </a:r>
          </a:p>
        </p:txBody>
      </p:sp>
      <p:pic>
        <p:nvPicPr>
          <p:cNvPr id="30724" name="Picture 3" descr="4">
            <a:extLst>
              <a:ext uri="{FF2B5EF4-FFF2-40B4-BE49-F238E27FC236}">
                <a16:creationId xmlns:a16="http://schemas.microsoft.com/office/drawing/2014/main" id="{99189FDF-529D-4440-ADD0-0CB49C7660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D52CD322-3923-48ED-8A50-45ED40136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D7AE7-56F1-4329-979D-9C77E35B74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A172FA2-04BA-4661-8B02-E6CB2BF1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Fish</a:t>
            </a:r>
          </a:p>
        </p:txBody>
      </p:sp>
      <p:pic>
        <p:nvPicPr>
          <p:cNvPr id="31748" name="Picture 3" descr="21">
            <a:extLst>
              <a:ext uri="{FF2B5EF4-FFF2-40B4-BE49-F238E27FC236}">
                <a16:creationId xmlns:a16="http://schemas.microsoft.com/office/drawing/2014/main" id="{7D4F7767-36A5-4D26-ADE6-DBC7F815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048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11">
            <a:extLst>
              <a:ext uri="{FF2B5EF4-FFF2-40B4-BE49-F238E27FC236}">
                <a16:creationId xmlns:a16="http://schemas.microsoft.com/office/drawing/2014/main" id="{B1A7D7B1-7D39-48EF-89DD-BBCF3834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276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20">
            <a:extLst>
              <a:ext uri="{FF2B5EF4-FFF2-40B4-BE49-F238E27FC236}">
                <a16:creationId xmlns:a16="http://schemas.microsoft.com/office/drawing/2014/main" id="{F9AABFAE-2925-4CA7-9189-B88B198F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3528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ED9779BE-9531-4199-8FBB-67ACE5929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816B9D-4487-49C1-BBFA-943E7E33EB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A34C97-0D16-4558-A3B7-8C065C948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The issues…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35A7EEE-F2DF-49F6-AFF2-9B398362A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/>
              <a:t>salient – standing out from the rest, noticeable, conspicous, prominent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scale – find the best scale for a feature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image description – create a descriptor for use in object recognition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DFE61E41-00C4-43F9-9959-27334E4A4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165F24-E993-4DB3-AFE4-38B82AC9A8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AFB0DED-2EF0-4FFE-BF3C-C70942B88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 Other …</a:t>
            </a:r>
            <a:r>
              <a:rPr lang="en-US" altLang="en-US"/>
              <a:t>     </a:t>
            </a:r>
          </a:p>
        </p:txBody>
      </p:sp>
      <p:pic>
        <p:nvPicPr>
          <p:cNvPr id="32772" name="Picture 3" descr="9">
            <a:extLst>
              <a:ext uri="{FF2B5EF4-FFF2-40B4-BE49-F238E27FC236}">
                <a16:creationId xmlns:a16="http://schemas.microsoft.com/office/drawing/2014/main" id="{D5D4367D-CC55-48F5-A98B-7F47C60A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200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10">
            <a:extLst>
              <a:ext uri="{FF2B5EF4-FFF2-40B4-BE49-F238E27FC236}">
                <a16:creationId xmlns:a16="http://schemas.microsoft.com/office/drawing/2014/main" id="{6D44BC39-5EED-4C1A-9AEA-40DD4C44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25">
            <a:extLst>
              <a:ext uri="{FF2B5EF4-FFF2-40B4-BE49-F238E27FC236}">
                <a16:creationId xmlns:a16="http://schemas.microsoft.com/office/drawing/2014/main" id="{C05191F4-6366-43F7-8477-877141254B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886200"/>
            <a:ext cx="3352800" cy="25146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1E66F9A3-C514-4A3E-9B75-CFDF9820C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BE15C-FFD3-42F7-B73A-72B90A9BF17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5326F9F-C08F-4051-9954-673E3EFBC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Symmetry and More</a:t>
            </a:r>
          </a:p>
        </p:txBody>
      </p:sp>
      <p:pic>
        <p:nvPicPr>
          <p:cNvPr id="33796" name="Picture 3" descr="34">
            <a:extLst>
              <a:ext uri="{FF2B5EF4-FFF2-40B4-BE49-F238E27FC236}">
                <a16:creationId xmlns:a16="http://schemas.microsoft.com/office/drawing/2014/main" id="{EA2946DF-D1B4-4F2C-BAC1-9A3B05C4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276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26b">
            <a:extLst>
              <a:ext uri="{FF2B5EF4-FFF2-40B4-BE49-F238E27FC236}">
                <a16:creationId xmlns:a16="http://schemas.microsoft.com/office/drawing/2014/main" id="{6C36D1A2-E279-4C9B-A533-157B2823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28">
            <a:extLst>
              <a:ext uri="{FF2B5EF4-FFF2-40B4-BE49-F238E27FC236}">
                <a16:creationId xmlns:a16="http://schemas.microsoft.com/office/drawing/2014/main" id="{C1388021-B3F2-498F-8606-9F245501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33">
            <a:extLst>
              <a:ext uri="{FF2B5EF4-FFF2-40B4-BE49-F238E27FC236}">
                <a16:creationId xmlns:a16="http://schemas.microsoft.com/office/drawing/2014/main" id="{2D08AA64-36FF-4C59-B76A-B711B27D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048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47E06BF4-D5E2-4573-84CD-164762940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98C07-FCB9-4FB8-AA90-DB7BC6C708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C45E6F1-1EED-4F85-800B-B0A7F18D5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39812"/>
          </a:xfrm>
        </p:spPr>
        <p:txBody>
          <a:bodyPr/>
          <a:lstStyle/>
          <a:p>
            <a:pPr eaLnBrk="1" hangingPunct="1"/>
            <a:r>
              <a:rPr lang="en-US" altLang="en-US"/>
              <a:t>Benefits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DDE4A3F-C2D2-4AFF-82F5-08EA0DF6C1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General feature: not tied to any specific object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Can be used to detect rather complex objects that are not all one color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Location invariant, rotation invariant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Selects relevant scale, so scale invariant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What else is good?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Anything bad?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7CBA5D-6BB7-4A7C-BCE6-DA5AF5FCD6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Object Recognition with Interest Operators</a:t>
            </a:r>
            <a:br>
              <a:rPr lang="en-US" altLang="en-US" sz="3600">
                <a:solidFill>
                  <a:srgbClr val="0000FF"/>
                </a:solidFill>
              </a:rPr>
            </a:br>
            <a:br>
              <a:rPr lang="en-US" altLang="en-US" sz="3600">
                <a:solidFill>
                  <a:srgbClr val="0000FF"/>
                </a:solidFill>
              </a:rPr>
            </a:b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D5976808-7D97-4AEC-B516-3B333700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8120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 Object recognition started with line segments.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- </a:t>
            </a:r>
            <a:r>
              <a:rPr lang="en-US" altLang="en-US" sz="2000"/>
              <a:t>Roberts recognized objects from line segments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	  and junctions.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- This led to systems that extracted linear features.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- CAD-model-based vision works well for industrial.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An “appearance-based approach” was first developed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for face recognition and later generalized up to a point.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interest operators have led to a new kind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recognition by “parts” that can handle a variety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objects that were previously difficult or impossible.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820B32B2-E747-4F8E-B15B-4E26518C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CBFF5-96BD-4018-815E-BD5FEA321F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48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50D1FB-804F-4917-AEB2-4E6B82208D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/>
              <a:t>Object Class Recognition</a:t>
            </a:r>
            <a:br>
              <a:rPr lang="en-US" altLang="en-US" sz="2800"/>
            </a:br>
            <a:r>
              <a:rPr lang="en-US" altLang="en-US" sz="2800"/>
              <a:t>by Unsupervised Scale-Invariant Learning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E427344-F90B-4408-801B-DE7F4352B6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/>
              <a:t>R. Fergus, P. Perona, and A. Zisserman</a:t>
            </a:r>
          </a:p>
          <a:p>
            <a:pPr eaLnBrk="1" hangingPunct="1"/>
            <a:r>
              <a:rPr lang="en-US" altLang="en-US" sz="2400"/>
              <a:t>Oxford University and Caltech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CVPR 2003 </a:t>
            </a:r>
          </a:p>
          <a:p>
            <a:pPr eaLnBrk="1" hangingPunct="1"/>
            <a:r>
              <a:rPr lang="en-US" altLang="en-US" sz="2400"/>
              <a:t>won the best student paper award</a:t>
            </a:r>
          </a:p>
          <a:p>
            <a:pPr eaLnBrk="1" hangingPunct="1"/>
            <a:r>
              <a:rPr lang="en-US" altLang="en-US" sz="2400"/>
              <a:t>CVPR 2013</a:t>
            </a:r>
          </a:p>
          <a:p>
            <a:pPr eaLnBrk="1" hangingPunct="1"/>
            <a:r>
              <a:rPr lang="en-US" altLang="en-US" sz="2400"/>
              <a:t>won the best 10-year award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31C5E29D-03E6-4633-8B55-62709A81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2DD85-4E70-49C4-9B9E-BC3EAAE67F0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29809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0247F9D-68FA-4D91-BCF7-788DD538E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F4CDB1-5C7A-43DB-B565-A58B6AFCB2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Enable Computers to Recognize Different Categories of Objects in Images. 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AC1495E-89A7-4ED9-A9D8-853CE2F4FDB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2209800" cy="1719263"/>
          </a:xfrm>
          <a:noFill/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1A1DD1D5-3E03-46B1-8D6E-0AC4535A465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10000"/>
            <a:ext cx="2895600" cy="2171700"/>
          </a:xfrm>
          <a:noFill/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E6ED0320-1E95-404A-9543-074A6BF3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200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lide Number Placeholder 8">
            <a:extLst>
              <a:ext uri="{FF2B5EF4-FFF2-40B4-BE49-F238E27FC236}">
                <a16:creationId xmlns:a16="http://schemas.microsoft.com/office/drawing/2014/main" id="{CA410C8C-CE70-4DBD-94D1-4869B76F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5495E3-D36C-41B5-A459-A35F32183D5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8050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09C72875-1D4F-40C9-8ACF-9CAF2921127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19800"/>
          </a:xfrm>
        </p:spPr>
      </p:pic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C50B7200-774F-4BF2-9E5A-7653AD8D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469460-59F8-43E2-A4C9-CF2192E2146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48197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283F543-7A71-4B6B-A5DD-E3E532A1A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290388B-8EA3-4860-B427-7C2E85AD2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An object is a constellation of parts (from Burl, Weber and Perona, 1998).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parts are detected by an </a:t>
            </a:r>
            <a:r>
              <a:rPr lang="en-US" altLang="en-US" sz="2400">
                <a:solidFill>
                  <a:srgbClr val="FF0000"/>
                </a:solidFill>
              </a:rPr>
              <a:t>interest operator (Kadir’s).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parts can be recognized by appearance.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Objects may vary greatly in scale.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constellation of parts for a given object is </a:t>
            </a:r>
            <a:r>
              <a:rPr lang="en-US" altLang="en-US" sz="2400">
                <a:solidFill>
                  <a:srgbClr val="FF0000"/>
                </a:solidFill>
              </a:rPr>
              <a:t>learned </a:t>
            </a:r>
            <a:r>
              <a:rPr lang="en-US" altLang="en-US" sz="2400"/>
              <a:t>from training images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B571DB32-2D75-40BD-A9B4-214CE312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DA51A3-E920-4A7F-8ED2-7D50D6DF73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AE265-5F0A-4DF8-9F7E-B4A1D0D032E2}"/>
              </a:ext>
            </a:extLst>
          </p:cNvPr>
          <p:cNvSpPr/>
          <p:nvPr/>
        </p:nvSpPr>
        <p:spPr>
          <a:xfrm>
            <a:off x="6400800" y="3810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8D8C3-B485-47D4-9A40-948BEDCFA379}"/>
              </a:ext>
            </a:extLst>
          </p:cNvPr>
          <p:cNvSpPr/>
          <p:nvPr/>
        </p:nvSpPr>
        <p:spPr>
          <a:xfrm>
            <a:off x="7010400" y="3810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7D627C-A0CA-44CB-8903-08E45702DB1B}"/>
              </a:ext>
            </a:extLst>
          </p:cNvPr>
          <p:cNvSpPr/>
          <p:nvPr/>
        </p:nvSpPr>
        <p:spPr>
          <a:xfrm>
            <a:off x="6477000" y="1143000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917AAB-C1AD-417C-82AB-D4384F608C96}"/>
              </a:ext>
            </a:extLst>
          </p:cNvPr>
          <p:cNvSpPr/>
          <p:nvPr/>
        </p:nvSpPr>
        <p:spPr>
          <a:xfrm>
            <a:off x="6781800" y="76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0D7ED8-7DBC-4593-B336-4EE0BA1090D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705600" y="5334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EEB46E-ED39-4857-830E-0888F9F353D5}"/>
              </a:ext>
            </a:extLst>
          </p:cNvPr>
          <p:cNvCxnSpPr>
            <a:stCxn id="15" idx="2"/>
            <a:endCxn id="5" idx="2"/>
          </p:cNvCxnSpPr>
          <p:nvPr/>
        </p:nvCxnSpPr>
        <p:spPr>
          <a:xfrm rot="10800000">
            <a:off x="6553200" y="685800"/>
            <a:ext cx="228600" cy="1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9147ED-D277-4B5A-98F7-FD22697F5808}"/>
              </a:ext>
            </a:extLst>
          </p:cNvPr>
          <p:cNvCxnSpPr>
            <a:stCxn id="15" idx="6"/>
            <a:endCxn id="6" idx="2"/>
          </p:cNvCxnSpPr>
          <p:nvPr/>
        </p:nvCxnSpPr>
        <p:spPr>
          <a:xfrm flipV="1">
            <a:off x="7010400" y="685800"/>
            <a:ext cx="152400" cy="1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DE0993-03ED-450F-8B32-F284F3266890}"/>
              </a:ext>
            </a:extLst>
          </p:cNvPr>
          <p:cNvCxnSpPr>
            <a:stCxn id="15" idx="4"/>
            <a:endCxn id="14" idx="0"/>
          </p:cNvCxnSpPr>
          <p:nvPr/>
        </p:nvCxnSpPr>
        <p:spPr>
          <a:xfrm rot="5400000">
            <a:off x="6819900" y="106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61F098A-5A08-4ADA-8500-CAEDB1BDD4A2}"/>
              </a:ext>
            </a:extLst>
          </p:cNvPr>
          <p:cNvSpPr/>
          <p:nvPr/>
        </p:nvSpPr>
        <p:spPr>
          <a:xfrm>
            <a:off x="6096000" y="152400"/>
            <a:ext cx="1600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500753-F41B-4E4D-8EDF-84B197F26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Components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C1E19B-35F9-4D1E-A5C2-CDCD38FB3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Model</a:t>
            </a:r>
          </a:p>
          <a:p>
            <a:pPr lvl="1" eaLnBrk="1" hangingPunct="1"/>
            <a:r>
              <a:rPr lang="en-US" altLang="en-US"/>
              <a:t>Generative Probabilistic Model including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  Location, Scale, and Appearance of Parts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Learning</a:t>
            </a:r>
          </a:p>
          <a:p>
            <a:pPr lvl="1" eaLnBrk="1" hangingPunct="1"/>
            <a:r>
              <a:rPr lang="en-US" altLang="en-US"/>
              <a:t>Estimate Parameters Via EM Algorithm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Recognition</a:t>
            </a:r>
          </a:p>
          <a:p>
            <a:pPr lvl="1" eaLnBrk="1" hangingPunct="1"/>
            <a:r>
              <a:rPr lang="en-US" altLang="en-US"/>
              <a:t>Evaluate Image Using Model and Threshold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2E7A95F9-B3BF-4147-91A6-836C81BA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A321B6-F9DC-4628-AFC9-0465DA545E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6614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E09558D-8278-46CC-ABC2-B5D6BD8E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31750"/>
            <a:ext cx="70500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Model: Constellation Of Parts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CBC2627-E361-4CD7-B98D-F0E5775F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662363"/>
            <a:ext cx="3660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>
            <a:spAutoFit/>
          </a:bodyPr>
          <a:lstStyle>
            <a:lvl1pPr marL="306388" indent="-306388" defTabSz="830263">
              <a:spcBef>
                <a:spcPct val="20000"/>
              </a:spcBef>
              <a:buChar char="•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488"/>
              </a:spcBef>
              <a:buSzPct val="75000"/>
              <a:buFontTx/>
              <a:buNone/>
            </a:pPr>
            <a:r>
              <a:rPr lang="en-GB" altLang="en-US" sz="2200">
                <a:latin typeface="Century Gothic" panose="020B0502020202020204" pitchFamily="34" charset="0"/>
              </a:rPr>
              <a:t>Fischler &amp; Elschlager, 1973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725F0A9-E705-4302-A307-FCBA1415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98525"/>
            <a:ext cx="3384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1BB1C92-F2EF-4C43-B91F-5627F01BBC87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4214813"/>
            <a:ext cx="7615504" cy="1984422"/>
            <a:chOff x="192" y="2928"/>
            <a:chExt cx="5286" cy="1378"/>
          </a:xfrm>
        </p:grpSpPr>
        <p:sp>
          <p:nvSpPr>
            <p:cNvPr id="11282" name="AutoShape 6">
              <a:extLst>
                <a:ext uri="{FF2B5EF4-FFF2-40B4-BE49-F238E27FC236}">
                  <a16:creationId xmlns:a16="http://schemas.microsoft.com/office/drawing/2014/main" id="{3B3C4429-84CF-49F7-AB8B-29A423072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5277" cy="1215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83" name="Text Box 7">
              <a:extLst>
                <a:ext uri="{FF2B5EF4-FFF2-40B4-BE49-F238E27FC236}">
                  <a16:creationId xmlns:a16="http://schemas.microsoft.com/office/drawing/2014/main" id="{E0A15C83-A20C-4139-8190-6E11629F0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" y="3031"/>
              <a:ext cx="5277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608" tIns="41804" rIns="83608" bIns="41804">
              <a:spAutoFit/>
            </a:bodyPr>
            <a:lstStyle>
              <a:lvl1pPr marL="306388" indent="-306388" defTabSz="830263">
                <a:spcBef>
                  <a:spcPct val="20000"/>
                </a:spcBef>
                <a:buChar char="•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0263">
                <a:spcBef>
                  <a:spcPct val="20000"/>
                </a:spcBef>
                <a:buChar char="–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0263">
                <a:spcBef>
                  <a:spcPct val="20000"/>
                </a:spcBef>
                <a:buChar char="•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0263">
                <a:spcBef>
                  <a:spcPct val="20000"/>
                </a:spcBef>
                <a:buChar char="–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0263">
                <a:spcBef>
                  <a:spcPct val="20000"/>
                </a:spcBef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6388" algn="l"/>
                  <a:tab pos="722313" algn="l"/>
                  <a:tab pos="1136650" algn="l"/>
                  <a:tab pos="1550988" algn="l"/>
                  <a:tab pos="1965325" algn="l"/>
                  <a:tab pos="2381250" algn="l"/>
                  <a:tab pos="2795588" algn="l"/>
                  <a:tab pos="3209925" algn="l"/>
                  <a:tab pos="3624263" algn="l"/>
                  <a:tab pos="4040188" algn="l"/>
                  <a:tab pos="4454525" algn="l"/>
                  <a:tab pos="4868863" algn="l"/>
                  <a:tab pos="5284788" algn="l"/>
                  <a:tab pos="5699125" algn="l"/>
                  <a:tab pos="6113463" algn="l"/>
                  <a:tab pos="6527800" algn="l"/>
                  <a:tab pos="6943725" algn="l"/>
                  <a:tab pos="7358063" algn="l"/>
                  <a:tab pos="7772400" algn="l"/>
                  <a:tab pos="8186738" algn="l"/>
                  <a:tab pos="8602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>
                  <a:latin typeface="Century Gothic" panose="020B0502020202020204" pitchFamily="34" charset="0"/>
                </a:rPr>
                <a:t>Yuille, 91</a:t>
              </a:r>
              <a:endParaRPr lang="en-GB" altLang="en-US" sz="1800" dirty="0">
                <a:latin typeface="Century Gothic" panose="020B050202020202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 err="1">
                  <a:latin typeface="Century Gothic" panose="020B0502020202020204" pitchFamily="34" charset="0"/>
                </a:rPr>
                <a:t>Brunelli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&amp;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Poggio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93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>
                  <a:latin typeface="Century Gothic" panose="020B0502020202020204" pitchFamily="34" charset="0"/>
                </a:rPr>
                <a:t>Lades,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v.d.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Malsburg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et al. 93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 err="1">
                  <a:latin typeface="Century Gothic" panose="020B0502020202020204" pitchFamily="34" charset="0"/>
                </a:rPr>
                <a:t>Cootes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Lanitis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Taylor et al. 95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>
                  <a:latin typeface="Century Gothic" panose="020B0502020202020204" pitchFamily="34" charset="0"/>
                </a:rPr>
                <a:t>Amit &amp; </a:t>
              </a:r>
              <a:r>
                <a:rPr lang="en-GB" altLang="en-US" sz="1800" dirty="0" err="1">
                  <a:latin typeface="Century Gothic" panose="020B0502020202020204" pitchFamily="34" charset="0"/>
                </a:rPr>
                <a:t>Geman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, 95, 99 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ct val="72000"/>
                <a:buFont typeface="StarBats" charset="0"/>
                <a:buChar char="f"/>
              </a:pPr>
              <a:r>
                <a:rPr lang="en-GB" altLang="en-US" sz="1800" dirty="0" err="1">
                  <a:latin typeface="Century Gothic" panose="020B0502020202020204" pitchFamily="34" charset="0"/>
                </a:rPr>
                <a:t>Perona</a:t>
              </a:r>
              <a:r>
                <a:rPr lang="en-GB" altLang="en-US" sz="1800" dirty="0">
                  <a:latin typeface="Century Gothic" panose="020B0502020202020204" pitchFamily="34" charset="0"/>
                </a:rPr>
                <a:t> et al. 95, 96, 98, 00</a:t>
              </a:r>
            </a:p>
          </p:txBody>
        </p:sp>
      </p:grpSp>
      <p:grpSp>
        <p:nvGrpSpPr>
          <p:cNvPr id="11270" name="Group 8">
            <a:extLst>
              <a:ext uri="{FF2B5EF4-FFF2-40B4-BE49-F238E27FC236}">
                <a16:creationId xmlns:a16="http://schemas.microsoft.com/office/drawing/2014/main" id="{F8A86978-B504-47CB-A141-AED5B98CBBB4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784225"/>
            <a:ext cx="4008438" cy="2738438"/>
            <a:chOff x="3229" y="545"/>
            <a:chExt cx="2782" cy="1902"/>
          </a:xfrm>
        </p:grpSpPr>
        <p:grpSp>
          <p:nvGrpSpPr>
            <p:cNvPr id="11277" name="Group 9">
              <a:extLst>
                <a:ext uri="{FF2B5EF4-FFF2-40B4-BE49-F238E27FC236}">
                  <a16:creationId xmlns:a16="http://schemas.microsoft.com/office/drawing/2014/main" id="{6ED22540-D0C6-4763-B436-76B59B37D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9" y="545"/>
              <a:ext cx="2782" cy="1902"/>
              <a:chOff x="3229" y="545"/>
              <a:chExt cx="2782" cy="1902"/>
            </a:xfrm>
          </p:grpSpPr>
          <p:pic>
            <p:nvPicPr>
              <p:cNvPr id="11280" name="Picture 10">
                <a:extLst>
                  <a:ext uri="{FF2B5EF4-FFF2-40B4-BE49-F238E27FC236}">
                    <a16:creationId xmlns:a16="http://schemas.microsoft.com/office/drawing/2014/main" id="{30B6B5A9-A694-4B84-B818-90EBCCD82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" y="593"/>
                <a:ext cx="2782" cy="1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1" name="Oval 11">
                <a:extLst>
                  <a:ext uri="{FF2B5EF4-FFF2-40B4-BE49-F238E27FC236}">
                    <a16:creationId xmlns:a16="http://schemas.microsoft.com/office/drawing/2014/main" id="{376385BD-8AAD-4B86-8D34-E043A9B68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545"/>
                <a:ext cx="574" cy="622"/>
              </a:xfrm>
              <a:prstGeom prst="ellipse">
                <a:avLst/>
              </a:prstGeom>
              <a:noFill/>
              <a:ln w="25416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278" name="Oval 12">
              <a:extLst>
                <a:ext uri="{FF2B5EF4-FFF2-40B4-BE49-F238E27FC236}">
                  <a16:creationId xmlns:a16="http://schemas.microsoft.com/office/drawing/2014/main" id="{169C9869-49C0-421D-AE57-F30EB29CD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218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79" name="Oval 13">
              <a:extLst>
                <a:ext uri="{FF2B5EF4-FFF2-40B4-BE49-F238E27FC236}">
                  <a16:creationId xmlns:a16="http://schemas.microsoft.com/office/drawing/2014/main" id="{D91AC470-15F2-4C9C-97AC-BBFE38464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1794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271" name="Group 14">
            <a:extLst>
              <a:ext uri="{FF2B5EF4-FFF2-40B4-BE49-F238E27FC236}">
                <a16:creationId xmlns:a16="http://schemas.microsoft.com/office/drawing/2014/main" id="{9234A04C-F04C-4EF9-B5D1-B86608DDC01B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3844925"/>
            <a:ext cx="3986213" cy="2830513"/>
            <a:chOff x="3244" y="2671"/>
            <a:chExt cx="2767" cy="1966"/>
          </a:xfrm>
        </p:grpSpPr>
        <p:pic>
          <p:nvPicPr>
            <p:cNvPr id="11273" name="Picture 15">
              <a:extLst>
                <a:ext uri="{FF2B5EF4-FFF2-40B4-BE49-F238E27FC236}">
                  <a16:creationId xmlns:a16="http://schemas.microsoft.com/office/drawing/2014/main" id="{FE1DD773-36F9-4563-951C-E65C8EE26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2719"/>
              <a:ext cx="2767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Oval 16">
              <a:extLst>
                <a:ext uri="{FF2B5EF4-FFF2-40B4-BE49-F238E27FC236}">
                  <a16:creationId xmlns:a16="http://schemas.microsoft.com/office/drawing/2014/main" id="{764BC6EF-A5BB-4337-AA03-CEBA48B24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" y="3295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75" name="Oval 17">
              <a:extLst>
                <a:ext uri="{FF2B5EF4-FFF2-40B4-BE49-F238E27FC236}">
                  <a16:creationId xmlns:a16="http://schemas.microsoft.com/office/drawing/2014/main" id="{76C9CDA5-F80A-4224-A6DE-50B9C2D92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4015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76" name="Oval 18">
              <a:extLst>
                <a:ext uri="{FF2B5EF4-FFF2-40B4-BE49-F238E27FC236}">
                  <a16:creationId xmlns:a16="http://schemas.microsoft.com/office/drawing/2014/main" id="{C372AFD6-FF27-41C4-9824-8113AF126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2671"/>
              <a:ext cx="574" cy="622"/>
            </a:xfrm>
            <a:prstGeom prst="ellipse">
              <a:avLst/>
            </a:prstGeom>
            <a:noFill/>
            <a:ln w="2541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72" name="Slide Number Placeholder 20">
            <a:extLst>
              <a:ext uri="{FF2B5EF4-FFF2-40B4-BE49-F238E27FC236}">
                <a16:creationId xmlns:a16="http://schemas.microsoft.com/office/drawing/2014/main" id="{DA8FC1B2-3680-42B7-A451-B7EB01A7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B9458-2784-4444-AB81-5FAA2014E2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687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247544F6-EF75-4DF4-B153-E99337645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F62F9-DE26-4A77-99C8-029181DC55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807F124-0154-48E3-A54D-1563D88B8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Early Vision Motivation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1AF28AB-60B0-4341-BA3A-29599F3E6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90788"/>
            <a:ext cx="8229600" cy="2522537"/>
          </a:xfrm>
        </p:spPr>
        <p:txBody>
          <a:bodyPr/>
          <a:lstStyle/>
          <a:p>
            <a:pPr eaLnBrk="1" hangingPunct="1"/>
            <a:r>
              <a:rPr lang="en-US" altLang="en-US"/>
              <a:t>pre-attentive stage: features pop out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attentive stage: relationships between features and grouping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BB9ECB1-3AF7-4F21-B6FA-933561ED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94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94F21B98-332F-4B58-8FAC-0A8CEABE1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7048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Parts Selected 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latin typeface="Times" panose="02020603050405020304" pitchFamily="18" charset="0"/>
              </a:rPr>
              <a:t>Interest Operator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B41E151-58BD-4D72-AD59-3CD3192E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38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38"/>
              </a:lnSpc>
              <a:spcBef>
                <a:spcPct val="0"/>
              </a:spcBef>
              <a:buClr>
                <a:srgbClr val="FFFFFF"/>
              </a:buClr>
              <a:buSzPct val="90000"/>
              <a:buFont typeface="StarBats" charset="0"/>
              <a:buChar char=""/>
            </a:pPr>
            <a:r>
              <a:rPr lang="en-GB" altLang="en-US" sz="1800"/>
              <a:t>Kadir and Brady's Interest Operator. </a:t>
            </a:r>
          </a:p>
          <a:p>
            <a:pPr>
              <a:lnSpc>
                <a:spcPts val="2138"/>
              </a:lnSpc>
              <a:spcBef>
                <a:spcPct val="0"/>
              </a:spcBef>
              <a:buClr>
                <a:srgbClr val="FFFFFF"/>
              </a:buClr>
              <a:buSzPct val="90000"/>
              <a:buFont typeface="StarBats" charset="0"/>
              <a:buChar char=""/>
            </a:pPr>
            <a:r>
              <a:rPr lang="en-GB" altLang="en-US" sz="1800"/>
              <a:t>Finds Maxima in Entropy Over Scale and Location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8226F088-E7DA-4C81-9908-1AF4AAF1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302125"/>
            <a:ext cx="3405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7">
            <a:extLst>
              <a:ext uri="{FF2B5EF4-FFF2-40B4-BE49-F238E27FC236}">
                <a16:creationId xmlns:a16="http://schemas.microsoft.com/office/drawing/2014/main" id="{0408F87E-3FC7-470E-92F4-4FE037BC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E47B7-CFFD-4E71-B3E7-4BD8AFEB94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25955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D7E1E29-4940-438D-A766-84D36A7A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248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B8773896-B160-4D1F-B983-D6A14F96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600"/>
            <a:ext cx="769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Representation of Appearance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704377A1-8B4B-4F1B-A934-DE81D4E5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16450"/>
            <a:ext cx="1050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Line 5">
            <a:extLst>
              <a:ext uri="{FF2B5EF4-FFF2-40B4-BE49-F238E27FC236}">
                <a16:creationId xmlns:a16="http://schemas.microsoft.com/office/drawing/2014/main" id="{FBE8E6AA-DEB7-4289-B3E9-ACA2D8BE4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888" y="5113338"/>
            <a:ext cx="1884362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5B5CA027-D7B5-40B5-9F44-F271657F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4816475"/>
            <a:ext cx="1028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60000"/>
              <a:buFontTx/>
              <a:buNone/>
            </a:pPr>
            <a:r>
              <a:rPr lang="en-GB" altLang="en-US" sz="1600">
                <a:latin typeface="Times" panose="02020603050405020304" pitchFamily="18" charset="0"/>
              </a:rPr>
              <a:t>11x11 patch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3D5B8D32-990F-449B-8F43-9AF432B4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887913"/>
            <a:ext cx="460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8">
            <a:extLst>
              <a:ext uri="{FF2B5EF4-FFF2-40B4-BE49-F238E27FC236}">
                <a16:creationId xmlns:a16="http://schemas.microsoft.com/office/drawing/2014/main" id="{25B9B920-4325-458A-BF77-502C701D9BB6}"/>
              </a:ext>
            </a:extLst>
          </p:cNvPr>
          <p:cNvGrpSpPr>
            <a:grpSpLocks/>
          </p:cNvGrpSpPr>
          <p:nvPr/>
        </p:nvGrpSpPr>
        <p:grpSpPr bwMode="auto">
          <a:xfrm>
            <a:off x="8285163" y="4057650"/>
            <a:ext cx="541337" cy="2505075"/>
            <a:chOff x="5751" y="2819"/>
            <a:chExt cx="376" cy="1740"/>
          </a:xfrm>
        </p:grpSpPr>
        <p:sp>
          <p:nvSpPr>
            <p:cNvPr id="15377" name="Freeform 9">
              <a:extLst>
                <a:ext uri="{FF2B5EF4-FFF2-40B4-BE49-F238E27FC236}">
                  <a16:creationId xmlns:a16="http://schemas.microsoft.com/office/drawing/2014/main" id="{AF70F290-E830-4A1A-B72B-46781898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" y="2819"/>
              <a:ext cx="144" cy="1735"/>
            </a:xfrm>
            <a:custGeom>
              <a:avLst/>
              <a:gdLst>
                <a:gd name="T0" fmla="*/ 2 w 638"/>
                <a:gd name="T1" fmla="*/ 0 h 7656"/>
                <a:gd name="T2" fmla="*/ 2 w 638"/>
                <a:gd name="T3" fmla="*/ 20 h 7656"/>
                <a:gd name="T4" fmla="*/ 0 60000 65536"/>
                <a:gd name="T5" fmla="*/ 0 60000 65536"/>
                <a:gd name="T6" fmla="*/ 0 w 638"/>
                <a:gd name="T7" fmla="*/ 0 h 7656"/>
                <a:gd name="T8" fmla="*/ 638 w 638"/>
                <a:gd name="T9" fmla="*/ 7656 h 7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8" h="7656">
                  <a:moveTo>
                    <a:pt x="567" y="0"/>
                  </a:moveTo>
                  <a:cubicBezTo>
                    <a:pt x="0" y="4027"/>
                    <a:pt x="637" y="7655"/>
                    <a:pt x="637" y="7655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0">
              <a:extLst>
                <a:ext uri="{FF2B5EF4-FFF2-40B4-BE49-F238E27FC236}">
                  <a16:creationId xmlns:a16="http://schemas.microsoft.com/office/drawing/2014/main" id="{202B4EC2-9F5A-4CB5-A5AD-D5B2E72F3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9" y="2829"/>
              <a:ext cx="144" cy="1730"/>
            </a:xfrm>
            <a:custGeom>
              <a:avLst/>
              <a:gdLst>
                <a:gd name="T0" fmla="*/ 0 w 638"/>
                <a:gd name="T1" fmla="*/ 20 h 7634"/>
                <a:gd name="T2" fmla="*/ 0 w 638"/>
                <a:gd name="T3" fmla="*/ 0 h 7634"/>
                <a:gd name="T4" fmla="*/ 0 60000 65536"/>
                <a:gd name="T5" fmla="*/ 0 60000 65536"/>
                <a:gd name="T6" fmla="*/ 0 w 638"/>
                <a:gd name="T7" fmla="*/ 0 h 7634"/>
                <a:gd name="T8" fmla="*/ 638 w 638"/>
                <a:gd name="T9" fmla="*/ 7634 h 76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8" h="7634">
                  <a:moveTo>
                    <a:pt x="70" y="7633"/>
                  </a:moveTo>
                  <a:cubicBezTo>
                    <a:pt x="637" y="3618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Text Box 11">
              <a:extLst>
                <a:ext uri="{FF2B5EF4-FFF2-40B4-BE49-F238E27FC236}">
                  <a16:creationId xmlns:a16="http://schemas.microsoft.com/office/drawing/2014/main" id="{481AC0F4-97B9-4681-9E4D-0EAE2A37F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" y="2835"/>
              <a:ext cx="14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0263">
                <a:spcBef>
                  <a:spcPct val="20000"/>
                </a:spcBef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45000"/>
                <a:buFontTx/>
                <a:buNone/>
              </a:pPr>
              <a:r>
                <a:rPr lang="en-GB" altLang="en-US" sz="2200" b="1">
                  <a:latin typeface="Times" panose="02020603050405020304" pitchFamily="18" charset="0"/>
                </a:rPr>
                <a:t>c</a:t>
              </a:r>
              <a:r>
                <a:rPr lang="en-GB" altLang="en-US" sz="1300" b="1" baseline="-33000">
                  <a:latin typeface="Times" panose="02020603050405020304" pitchFamily="18" charset="0"/>
                </a:rPr>
                <a:t>1</a:t>
              </a:r>
            </a:p>
          </p:txBody>
        </p:sp>
        <p:sp>
          <p:nvSpPr>
            <p:cNvPr id="15380" name="Text Box 12">
              <a:extLst>
                <a:ext uri="{FF2B5EF4-FFF2-40B4-BE49-F238E27FC236}">
                  <a16:creationId xmlns:a16="http://schemas.microsoft.com/office/drawing/2014/main" id="{4185F741-2D6A-459D-87F5-55F82B17A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" y="3117"/>
              <a:ext cx="14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0263">
                <a:spcBef>
                  <a:spcPct val="20000"/>
                </a:spcBef>
                <a:buChar char="•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0263">
                <a:spcBef>
                  <a:spcPct val="20000"/>
                </a:spcBef>
                <a:buChar char="–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0263">
                <a:spcBef>
                  <a:spcPct val="20000"/>
                </a:spcBef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0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45000"/>
                <a:buFontTx/>
                <a:buNone/>
              </a:pPr>
              <a:r>
                <a:rPr lang="en-GB" altLang="en-US" sz="2200" b="1">
                  <a:latin typeface="Times" panose="02020603050405020304" pitchFamily="18" charset="0"/>
                </a:rPr>
                <a:t>c</a:t>
              </a:r>
              <a:r>
                <a:rPr lang="en-GB" altLang="en-US" sz="1300" b="1" baseline="-33000">
                  <a:latin typeface="Times" panose="02020603050405020304" pitchFamily="18" charset="0"/>
                </a:rPr>
                <a:t>2</a:t>
              </a:r>
            </a:p>
          </p:txBody>
        </p:sp>
        <p:grpSp>
          <p:nvGrpSpPr>
            <p:cNvPr id="15381" name="Group 13">
              <a:extLst>
                <a:ext uri="{FF2B5EF4-FFF2-40B4-BE49-F238E27FC236}">
                  <a16:creationId xmlns:a16="http://schemas.microsoft.com/office/drawing/2014/main" id="{ACA065F1-A692-49F0-95D6-F27EE258B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7" y="3591"/>
              <a:ext cx="20" cy="404"/>
              <a:chOff x="5927" y="3591"/>
              <a:chExt cx="20" cy="404"/>
            </a:xfrm>
          </p:grpSpPr>
          <p:sp>
            <p:nvSpPr>
              <p:cNvPr id="15382" name="Freeform 14">
                <a:extLst>
                  <a:ext uri="{FF2B5EF4-FFF2-40B4-BE49-F238E27FC236}">
                    <a16:creationId xmlns:a16="http://schemas.microsoft.com/office/drawing/2014/main" id="{2B516412-994E-4810-A5BE-22DC07E1C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975"/>
                <a:ext cx="20" cy="20"/>
              </a:xfrm>
              <a:custGeom>
                <a:avLst/>
                <a:gdLst>
                  <a:gd name="T0" fmla="*/ 0 w 93"/>
                  <a:gd name="T1" fmla="*/ 0 h 93"/>
                  <a:gd name="T2" fmla="*/ 0 w 93"/>
                  <a:gd name="T3" fmla="*/ 0 h 93"/>
                  <a:gd name="T4" fmla="*/ 0 w 93"/>
                  <a:gd name="T5" fmla="*/ 0 h 93"/>
                  <a:gd name="T6" fmla="*/ 0 w 93"/>
                  <a:gd name="T7" fmla="*/ 0 h 93"/>
                  <a:gd name="T8" fmla="*/ 0 w 93"/>
                  <a:gd name="T9" fmla="*/ 0 h 93"/>
                  <a:gd name="T10" fmla="*/ 0 w 93"/>
                  <a:gd name="T11" fmla="*/ 0 h 93"/>
                  <a:gd name="T12" fmla="*/ 0 w 93"/>
                  <a:gd name="T13" fmla="*/ 0 h 93"/>
                  <a:gd name="T14" fmla="*/ 0 w 93"/>
                  <a:gd name="T15" fmla="*/ 0 h 93"/>
                  <a:gd name="T16" fmla="*/ 0 w 93"/>
                  <a:gd name="T17" fmla="*/ 0 h 93"/>
                  <a:gd name="T18" fmla="*/ 0 w 93"/>
                  <a:gd name="T19" fmla="*/ 0 h 93"/>
                  <a:gd name="T20" fmla="*/ 0 w 93"/>
                  <a:gd name="T21" fmla="*/ 0 h 93"/>
                  <a:gd name="T22" fmla="*/ 0 w 93"/>
                  <a:gd name="T23" fmla="*/ 0 h 93"/>
                  <a:gd name="T24" fmla="*/ 0 w 93"/>
                  <a:gd name="T25" fmla="*/ 0 h 93"/>
                  <a:gd name="T26" fmla="*/ 0 w 93"/>
                  <a:gd name="T27" fmla="*/ 0 h 93"/>
                  <a:gd name="T28" fmla="*/ 0 w 93"/>
                  <a:gd name="T29" fmla="*/ 0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0 h 93"/>
                  <a:gd name="T36" fmla="*/ 0 w 93"/>
                  <a:gd name="T37" fmla="*/ 0 h 93"/>
                  <a:gd name="T38" fmla="*/ 0 w 93"/>
                  <a:gd name="T39" fmla="*/ 0 h 93"/>
                  <a:gd name="T40" fmla="*/ 0 w 93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3"/>
                  <a:gd name="T65" fmla="*/ 93 w 93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3">
                    <a:moveTo>
                      <a:pt x="0" y="55"/>
                    </a:move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4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4"/>
                    </a:cubicBezTo>
                    <a:cubicBezTo>
                      <a:pt x="89" y="27"/>
                      <a:pt x="89" y="30"/>
                      <a:pt x="92" y="33"/>
                    </a:cubicBezTo>
                    <a:cubicBezTo>
                      <a:pt x="92" y="42"/>
                      <a:pt x="92" y="50"/>
                      <a:pt x="92" y="58"/>
                    </a:cubicBezTo>
                    <a:cubicBezTo>
                      <a:pt x="91" y="61"/>
                      <a:pt x="91" y="63"/>
                      <a:pt x="89" y="67"/>
                    </a:cubicBezTo>
                    <a:cubicBezTo>
                      <a:pt x="82" y="74"/>
                      <a:pt x="75" y="81"/>
                      <a:pt x="66" y="89"/>
                    </a:cubicBezTo>
                    <a:cubicBezTo>
                      <a:pt x="64" y="89"/>
                      <a:pt x="60" y="91"/>
                      <a:pt x="58" y="92"/>
                    </a:cubicBezTo>
                    <a:cubicBezTo>
                      <a:pt x="53" y="92"/>
                      <a:pt x="45" y="92"/>
                      <a:pt x="37" y="92"/>
                    </a:cubicBezTo>
                    <a:cubicBezTo>
                      <a:pt x="36" y="91"/>
                      <a:pt x="35" y="91"/>
                      <a:pt x="34" y="89"/>
                    </a:cubicBezTo>
                    <a:cubicBezTo>
                      <a:pt x="32" y="88"/>
                      <a:pt x="28" y="88"/>
                      <a:pt x="25" y="84"/>
                    </a:cubicBezTo>
                    <a:cubicBezTo>
                      <a:pt x="24" y="84"/>
                      <a:pt x="23" y="84"/>
                      <a:pt x="20" y="84"/>
                    </a:cubicBezTo>
                    <a:cubicBezTo>
                      <a:pt x="17" y="81"/>
                      <a:pt x="13" y="77"/>
                      <a:pt x="7" y="71"/>
                    </a:cubicBezTo>
                    <a:cubicBezTo>
                      <a:pt x="4" y="65"/>
                      <a:pt x="1" y="60"/>
                      <a:pt x="0" y="5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Freeform 15">
                <a:extLst>
                  <a:ext uri="{FF2B5EF4-FFF2-40B4-BE49-F238E27FC236}">
                    <a16:creationId xmlns:a16="http://schemas.microsoft.com/office/drawing/2014/main" id="{2EDA67EE-BC52-4A0B-A3BF-ABA18FB7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927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Freeform 16">
                <a:extLst>
                  <a:ext uri="{FF2B5EF4-FFF2-40B4-BE49-F238E27FC236}">
                    <a16:creationId xmlns:a16="http://schemas.microsoft.com/office/drawing/2014/main" id="{1DFC40F3-E3EE-4D96-B2F8-11BF3CADD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879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Freeform 17">
                <a:extLst>
                  <a:ext uri="{FF2B5EF4-FFF2-40B4-BE49-F238E27FC236}">
                    <a16:creationId xmlns:a16="http://schemas.microsoft.com/office/drawing/2014/main" id="{C2AF7D82-9AC3-4C00-A05B-B0364EA2A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831"/>
                <a:ext cx="20" cy="20"/>
              </a:xfrm>
              <a:custGeom>
                <a:avLst/>
                <a:gdLst>
                  <a:gd name="T0" fmla="*/ 0 w 93"/>
                  <a:gd name="T1" fmla="*/ 0 h 93"/>
                  <a:gd name="T2" fmla="*/ 0 w 93"/>
                  <a:gd name="T3" fmla="*/ 0 h 93"/>
                  <a:gd name="T4" fmla="*/ 0 w 93"/>
                  <a:gd name="T5" fmla="*/ 0 h 93"/>
                  <a:gd name="T6" fmla="*/ 0 w 93"/>
                  <a:gd name="T7" fmla="*/ 0 h 93"/>
                  <a:gd name="T8" fmla="*/ 0 w 93"/>
                  <a:gd name="T9" fmla="*/ 0 h 93"/>
                  <a:gd name="T10" fmla="*/ 0 w 93"/>
                  <a:gd name="T11" fmla="*/ 0 h 93"/>
                  <a:gd name="T12" fmla="*/ 0 w 93"/>
                  <a:gd name="T13" fmla="*/ 0 h 93"/>
                  <a:gd name="T14" fmla="*/ 0 w 93"/>
                  <a:gd name="T15" fmla="*/ 0 h 93"/>
                  <a:gd name="T16" fmla="*/ 0 w 93"/>
                  <a:gd name="T17" fmla="*/ 0 h 93"/>
                  <a:gd name="T18" fmla="*/ 0 w 93"/>
                  <a:gd name="T19" fmla="*/ 0 h 93"/>
                  <a:gd name="T20" fmla="*/ 0 w 93"/>
                  <a:gd name="T21" fmla="*/ 0 h 93"/>
                  <a:gd name="T22" fmla="*/ 0 w 93"/>
                  <a:gd name="T23" fmla="*/ 0 h 93"/>
                  <a:gd name="T24" fmla="*/ 0 w 93"/>
                  <a:gd name="T25" fmla="*/ 0 h 93"/>
                  <a:gd name="T26" fmla="*/ 0 w 93"/>
                  <a:gd name="T27" fmla="*/ 0 h 93"/>
                  <a:gd name="T28" fmla="*/ 0 w 93"/>
                  <a:gd name="T29" fmla="*/ 0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0 h 93"/>
                  <a:gd name="T36" fmla="*/ 0 w 93"/>
                  <a:gd name="T37" fmla="*/ 0 h 93"/>
                  <a:gd name="T38" fmla="*/ 0 w 93"/>
                  <a:gd name="T39" fmla="*/ 0 h 93"/>
                  <a:gd name="T40" fmla="*/ 0 w 93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3"/>
                  <a:gd name="T65" fmla="*/ 93 w 93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3">
                    <a:moveTo>
                      <a:pt x="0" y="55"/>
                    </a:move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4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4"/>
                    </a:cubicBezTo>
                    <a:cubicBezTo>
                      <a:pt x="89" y="27"/>
                      <a:pt x="89" y="30"/>
                      <a:pt x="92" y="33"/>
                    </a:cubicBezTo>
                    <a:cubicBezTo>
                      <a:pt x="92" y="42"/>
                      <a:pt x="92" y="50"/>
                      <a:pt x="92" y="58"/>
                    </a:cubicBezTo>
                    <a:cubicBezTo>
                      <a:pt x="91" y="61"/>
                      <a:pt x="91" y="63"/>
                      <a:pt x="89" y="67"/>
                    </a:cubicBezTo>
                    <a:cubicBezTo>
                      <a:pt x="82" y="74"/>
                      <a:pt x="75" y="81"/>
                      <a:pt x="66" y="89"/>
                    </a:cubicBezTo>
                    <a:cubicBezTo>
                      <a:pt x="64" y="89"/>
                      <a:pt x="60" y="91"/>
                      <a:pt x="58" y="92"/>
                    </a:cubicBezTo>
                    <a:cubicBezTo>
                      <a:pt x="53" y="92"/>
                      <a:pt x="45" y="92"/>
                      <a:pt x="37" y="92"/>
                    </a:cubicBezTo>
                    <a:cubicBezTo>
                      <a:pt x="36" y="91"/>
                      <a:pt x="35" y="91"/>
                      <a:pt x="34" y="89"/>
                    </a:cubicBezTo>
                    <a:cubicBezTo>
                      <a:pt x="32" y="88"/>
                      <a:pt x="28" y="88"/>
                      <a:pt x="25" y="84"/>
                    </a:cubicBezTo>
                    <a:cubicBezTo>
                      <a:pt x="24" y="84"/>
                      <a:pt x="23" y="84"/>
                      <a:pt x="20" y="84"/>
                    </a:cubicBezTo>
                    <a:cubicBezTo>
                      <a:pt x="17" y="81"/>
                      <a:pt x="13" y="77"/>
                      <a:pt x="7" y="71"/>
                    </a:cubicBezTo>
                    <a:cubicBezTo>
                      <a:pt x="4" y="65"/>
                      <a:pt x="1" y="60"/>
                      <a:pt x="0" y="5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Freeform 18">
                <a:extLst>
                  <a:ext uri="{FF2B5EF4-FFF2-40B4-BE49-F238E27FC236}">
                    <a16:creationId xmlns:a16="http://schemas.microsoft.com/office/drawing/2014/main" id="{9F6E21EC-CA2C-4571-A768-CF6789A93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783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Freeform 19">
                <a:extLst>
                  <a:ext uri="{FF2B5EF4-FFF2-40B4-BE49-F238E27FC236}">
                    <a16:creationId xmlns:a16="http://schemas.microsoft.com/office/drawing/2014/main" id="{5777FC7E-D90E-4D7B-A233-68473CFD2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735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Freeform 20">
                <a:extLst>
                  <a:ext uri="{FF2B5EF4-FFF2-40B4-BE49-F238E27FC236}">
                    <a16:creationId xmlns:a16="http://schemas.microsoft.com/office/drawing/2014/main" id="{C9477F41-EB0F-4EE1-A2D8-6C2652A3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687"/>
                <a:ext cx="20" cy="20"/>
              </a:xfrm>
              <a:custGeom>
                <a:avLst/>
                <a:gdLst>
                  <a:gd name="T0" fmla="*/ 0 w 93"/>
                  <a:gd name="T1" fmla="*/ 0 h 93"/>
                  <a:gd name="T2" fmla="*/ 0 w 93"/>
                  <a:gd name="T3" fmla="*/ 0 h 93"/>
                  <a:gd name="T4" fmla="*/ 0 w 93"/>
                  <a:gd name="T5" fmla="*/ 0 h 93"/>
                  <a:gd name="T6" fmla="*/ 0 w 93"/>
                  <a:gd name="T7" fmla="*/ 0 h 93"/>
                  <a:gd name="T8" fmla="*/ 0 w 93"/>
                  <a:gd name="T9" fmla="*/ 0 h 93"/>
                  <a:gd name="T10" fmla="*/ 0 w 93"/>
                  <a:gd name="T11" fmla="*/ 0 h 93"/>
                  <a:gd name="T12" fmla="*/ 0 w 93"/>
                  <a:gd name="T13" fmla="*/ 0 h 93"/>
                  <a:gd name="T14" fmla="*/ 0 w 93"/>
                  <a:gd name="T15" fmla="*/ 0 h 93"/>
                  <a:gd name="T16" fmla="*/ 0 w 93"/>
                  <a:gd name="T17" fmla="*/ 0 h 93"/>
                  <a:gd name="T18" fmla="*/ 0 w 93"/>
                  <a:gd name="T19" fmla="*/ 0 h 93"/>
                  <a:gd name="T20" fmla="*/ 0 w 93"/>
                  <a:gd name="T21" fmla="*/ 0 h 93"/>
                  <a:gd name="T22" fmla="*/ 0 w 93"/>
                  <a:gd name="T23" fmla="*/ 0 h 93"/>
                  <a:gd name="T24" fmla="*/ 0 w 93"/>
                  <a:gd name="T25" fmla="*/ 0 h 93"/>
                  <a:gd name="T26" fmla="*/ 0 w 93"/>
                  <a:gd name="T27" fmla="*/ 0 h 93"/>
                  <a:gd name="T28" fmla="*/ 0 w 93"/>
                  <a:gd name="T29" fmla="*/ 0 h 93"/>
                  <a:gd name="T30" fmla="*/ 0 w 93"/>
                  <a:gd name="T31" fmla="*/ 0 h 93"/>
                  <a:gd name="T32" fmla="*/ 0 w 93"/>
                  <a:gd name="T33" fmla="*/ 0 h 93"/>
                  <a:gd name="T34" fmla="*/ 0 w 93"/>
                  <a:gd name="T35" fmla="*/ 0 h 93"/>
                  <a:gd name="T36" fmla="*/ 0 w 93"/>
                  <a:gd name="T37" fmla="*/ 0 h 93"/>
                  <a:gd name="T38" fmla="*/ 0 w 93"/>
                  <a:gd name="T39" fmla="*/ 0 h 93"/>
                  <a:gd name="T40" fmla="*/ 0 w 93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3"/>
                  <a:gd name="T65" fmla="*/ 93 w 93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3">
                    <a:moveTo>
                      <a:pt x="0" y="55"/>
                    </a:move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4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4"/>
                    </a:cubicBezTo>
                    <a:cubicBezTo>
                      <a:pt x="89" y="27"/>
                      <a:pt x="89" y="30"/>
                      <a:pt x="92" y="33"/>
                    </a:cubicBezTo>
                    <a:cubicBezTo>
                      <a:pt x="92" y="42"/>
                      <a:pt x="92" y="50"/>
                      <a:pt x="92" y="58"/>
                    </a:cubicBezTo>
                    <a:cubicBezTo>
                      <a:pt x="91" y="61"/>
                      <a:pt x="91" y="63"/>
                      <a:pt x="89" y="67"/>
                    </a:cubicBezTo>
                    <a:cubicBezTo>
                      <a:pt x="82" y="74"/>
                      <a:pt x="75" y="81"/>
                      <a:pt x="66" y="89"/>
                    </a:cubicBezTo>
                    <a:cubicBezTo>
                      <a:pt x="64" y="89"/>
                      <a:pt x="60" y="91"/>
                      <a:pt x="58" y="92"/>
                    </a:cubicBezTo>
                    <a:cubicBezTo>
                      <a:pt x="53" y="92"/>
                      <a:pt x="45" y="92"/>
                      <a:pt x="37" y="92"/>
                    </a:cubicBezTo>
                    <a:cubicBezTo>
                      <a:pt x="36" y="91"/>
                      <a:pt x="35" y="91"/>
                      <a:pt x="34" y="89"/>
                    </a:cubicBezTo>
                    <a:cubicBezTo>
                      <a:pt x="32" y="88"/>
                      <a:pt x="28" y="88"/>
                      <a:pt x="25" y="84"/>
                    </a:cubicBezTo>
                    <a:cubicBezTo>
                      <a:pt x="24" y="84"/>
                      <a:pt x="23" y="84"/>
                      <a:pt x="20" y="84"/>
                    </a:cubicBezTo>
                    <a:cubicBezTo>
                      <a:pt x="17" y="81"/>
                      <a:pt x="13" y="77"/>
                      <a:pt x="7" y="71"/>
                    </a:cubicBezTo>
                    <a:cubicBezTo>
                      <a:pt x="4" y="65"/>
                      <a:pt x="1" y="60"/>
                      <a:pt x="0" y="5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Freeform 21">
                <a:extLst>
                  <a:ext uri="{FF2B5EF4-FFF2-40B4-BE49-F238E27FC236}">
                    <a16:creationId xmlns:a16="http://schemas.microsoft.com/office/drawing/2014/main" id="{55ACD12B-3769-4730-A35E-68D8E3882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639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Freeform 22">
                <a:extLst>
                  <a:ext uri="{FF2B5EF4-FFF2-40B4-BE49-F238E27FC236}">
                    <a16:creationId xmlns:a16="http://schemas.microsoft.com/office/drawing/2014/main" id="{71CD50BB-0D5E-4316-9240-F4E750DBF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" y="3591"/>
                <a:ext cx="20" cy="20"/>
              </a:xfrm>
              <a:custGeom>
                <a:avLst/>
                <a:gdLst>
                  <a:gd name="T0" fmla="*/ 0 w 93"/>
                  <a:gd name="T1" fmla="*/ 0 h 94"/>
                  <a:gd name="T2" fmla="*/ 0 w 93"/>
                  <a:gd name="T3" fmla="*/ 0 h 94"/>
                  <a:gd name="T4" fmla="*/ 0 w 93"/>
                  <a:gd name="T5" fmla="*/ 0 h 94"/>
                  <a:gd name="T6" fmla="*/ 0 w 93"/>
                  <a:gd name="T7" fmla="*/ 0 h 94"/>
                  <a:gd name="T8" fmla="*/ 0 w 93"/>
                  <a:gd name="T9" fmla="*/ 0 h 94"/>
                  <a:gd name="T10" fmla="*/ 0 w 93"/>
                  <a:gd name="T11" fmla="*/ 0 h 94"/>
                  <a:gd name="T12" fmla="*/ 0 w 93"/>
                  <a:gd name="T13" fmla="*/ 0 h 94"/>
                  <a:gd name="T14" fmla="*/ 0 w 93"/>
                  <a:gd name="T15" fmla="*/ 0 h 94"/>
                  <a:gd name="T16" fmla="*/ 0 w 93"/>
                  <a:gd name="T17" fmla="*/ 0 h 94"/>
                  <a:gd name="T18" fmla="*/ 0 w 93"/>
                  <a:gd name="T19" fmla="*/ 0 h 94"/>
                  <a:gd name="T20" fmla="*/ 0 w 93"/>
                  <a:gd name="T21" fmla="*/ 0 h 94"/>
                  <a:gd name="T22" fmla="*/ 0 w 93"/>
                  <a:gd name="T23" fmla="*/ 0 h 94"/>
                  <a:gd name="T24" fmla="*/ 0 w 93"/>
                  <a:gd name="T25" fmla="*/ 0 h 94"/>
                  <a:gd name="T26" fmla="*/ 0 w 93"/>
                  <a:gd name="T27" fmla="*/ 0 h 94"/>
                  <a:gd name="T28" fmla="*/ 0 w 93"/>
                  <a:gd name="T29" fmla="*/ 0 h 94"/>
                  <a:gd name="T30" fmla="*/ 0 w 93"/>
                  <a:gd name="T31" fmla="*/ 0 h 94"/>
                  <a:gd name="T32" fmla="*/ 0 w 93"/>
                  <a:gd name="T33" fmla="*/ 0 h 94"/>
                  <a:gd name="T34" fmla="*/ 0 w 93"/>
                  <a:gd name="T35" fmla="*/ 0 h 94"/>
                  <a:gd name="T36" fmla="*/ 0 w 93"/>
                  <a:gd name="T37" fmla="*/ 0 h 94"/>
                  <a:gd name="T38" fmla="*/ 0 w 93"/>
                  <a:gd name="T39" fmla="*/ 0 h 94"/>
                  <a:gd name="T40" fmla="*/ 0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94"/>
                  <a:gd name="T65" fmla="*/ 93 w 93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94">
                    <a:moveTo>
                      <a:pt x="0" y="56"/>
                    </a:moveTo>
                    <a:cubicBezTo>
                      <a:pt x="0" y="52"/>
                      <a:pt x="0" y="48"/>
                      <a:pt x="0" y="42"/>
                    </a:cubicBezTo>
                    <a:cubicBezTo>
                      <a:pt x="0" y="41"/>
                      <a:pt x="0" y="40"/>
                      <a:pt x="3" y="37"/>
                    </a:cubicBezTo>
                    <a:cubicBezTo>
                      <a:pt x="4" y="33"/>
                      <a:pt x="5" y="30"/>
                      <a:pt x="7" y="25"/>
                    </a:cubicBezTo>
                    <a:cubicBezTo>
                      <a:pt x="7" y="24"/>
                      <a:pt x="7" y="23"/>
                      <a:pt x="7" y="21"/>
                    </a:cubicBezTo>
                    <a:cubicBezTo>
                      <a:pt x="11" y="17"/>
                      <a:pt x="15" y="13"/>
                      <a:pt x="20" y="7"/>
                    </a:cubicBezTo>
                    <a:cubicBezTo>
                      <a:pt x="26" y="4"/>
                      <a:pt x="32" y="1"/>
                      <a:pt x="37" y="0"/>
                    </a:cubicBezTo>
                    <a:cubicBezTo>
                      <a:pt x="42" y="0"/>
                      <a:pt x="49" y="0"/>
                      <a:pt x="54" y="0"/>
                    </a:cubicBezTo>
                    <a:cubicBezTo>
                      <a:pt x="58" y="0"/>
                      <a:pt x="60" y="0"/>
                      <a:pt x="66" y="2"/>
                    </a:cubicBezTo>
                    <a:cubicBezTo>
                      <a:pt x="73" y="9"/>
                      <a:pt x="80" y="16"/>
                      <a:pt x="89" y="25"/>
                    </a:cubicBezTo>
                    <a:cubicBezTo>
                      <a:pt x="89" y="28"/>
                      <a:pt x="89" y="30"/>
                      <a:pt x="92" y="33"/>
                    </a:cubicBezTo>
                    <a:cubicBezTo>
                      <a:pt x="92" y="42"/>
                      <a:pt x="92" y="51"/>
                      <a:pt x="92" y="58"/>
                    </a:cubicBezTo>
                    <a:cubicBezTo>
                      <a:pt x="91" y="61"/>
                      <a:pt x="91" y="64"/>
                      <a:pt x="89" y="68"/>
                    </a:cubicBezTo>
                    <a:cubicBezTo>
                      <a:pt x="82" y="75"/>
                      <a:pt x="75" y="82"/>
                      <a:pt x="66" y="90"/>
                    </a:cubicBezTo>
                    <a:cubicBezTo>
                      <a:pt x="64" y="90"/>
                      <a:pt x="60" y="92"/>
                      <a:pt x="58" y="93"/>
                    </a:cubicBezTo>
                    <a:cubicBezTo>
                      <a:pt x="53" y="93"/>
                      <a:pt x="45" y="93"/>
                      <a:pt x="37" y="93"/>
                    </a:cubicBezTo>
                    <a:cubicBezTo>
                      <a:pt x="36" y="92"/>
                      <a:pt x="35" y="92"/>
                      <a:pt x="34" y="90"/>
                    </a:cubicBezTo>
                    <a:cubicBezTo>
                      <a:pt x="32" y="88"/>
                      <a:pt x="28" y="88"/>
                      <a:pt x="25" y="85"/>
                    </a:cubicBezTo>
                    <a:cubicBezTo>
                      <a:pt x="24" y="85"/>
                      <a:pt x="23" y="85"/>
                      <a:pt x="20" y="85"/>
                    </a:cubicBezTo>
                    <a:cubicBezTo>
                      <a:pt x="17" y="82"/>
                      <a:pt x="13" y="78"/>
                      <a:pt x="7" y="72"/>
                    </a:cubicBezTo>
                    <a:cubicBezTo>
                      <a:pt x="4" y="66"/>
                      <a:pt x="1" y="60"/>
                      <a:pt x="0" y="5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369" name="Picture 23">
            <a:extLst>
              <a:ext uri="{FF2B5EF4-FFF2-40B4-BE49-F238E27FC236}">
                <a16:creationId xmlns:a16="http://schemas.microsoft.com/office/drawing/2014/main" id="{04ACB505-07EB-4F3F-892A-42D61BC0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873625"/>
            <a:ext cx="460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Line 24">
            <a:extLst>
              <a:ext uri="{FF2B5EF4-FFF2-40B4-BE49-F238E27FC236}">
                <a16:creationId xmlns:a16="http://schemas.microsoft.com/office/drawing/2014/main" id="{2C2601E9-6886-4961-9E33-B48AB3592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5135563"/>
            <a:ext cx="1535112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25">
            <a:extLst>
              <a:ext uri="{FF2B5EF4-FFF2-40B4-BE49-F238E27FC236}">
                <a16:creationId xmlns:a16="http://schemas.microsoft.com/office/drawing/2014/main" id="{13EABBB8-FA79-4466-A12C-2684B1EB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4862513"/>
            <a:ext cx="873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60000"/>
              <a:buFontTx/>
              <a:buNone/>
            </a:pPr>
            <a:r>
              <a:rPr lang="en-GB" altLang="en-US" sz="1600">
                <a:latin typeface="Times" panose="02020603050405020304" pitchFamily="18" charset="0"/>
              </a:rPr>
              <a:t>Normalize</a:t>
            </a:r>
          </a:p>
        </p:txBody>
      </p:sp>
      <p:sp>
        <p:nvSpPr>
          <p:cNvPr id="15372" name="Text Box 26">
            <a:extLst>
              <a:ext uri="{FF2B5EF4-FFF2-40B4-BE49-F238E27FC236}">
                <a16:creationId xmlns:a16="http://schemas.microsoft.com/office/drawing/2014/main" id="{ACE3F970-033C-4F23-953D-19521D65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4440238"/>
            <a:ext cx="16986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GB" altLang="en-US" sz="2200">
                <a:latin typeface="Times" panose="02020603050405020304" pitchFamily="18" charset="0"/>
              </a:rPr>
              <a:t>Projection onto</a:t>
            </a:r>
          </a:p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GB" altLang="en-US" sz="2200">
                <a:latin typeface="Times" panose="02020603050405020304" pitchFamily="18" charset="0"/>
              </a:rPr>
              <a:t>PCA basis</a:t>
            </a:r>
          </a:p>
        </p:txBody>
      </p:sp>
      <p:sp>
        <p:nvSpPr>
          <p:cNvPr id="15373" name="Line 27">
            <a:extLst>
              <a:ext uri="{FF2B5EF4-FFF2-40B4-BE49-F238E27FC236}">
                <a16:creationId xmlns:a16="http://schemas.microsoft.com/office/drawing/2014/main" id="{0FD39699-3867-4E21-9161-E4536347B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5135563"/>
            <a:ext cx="2246312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28">
            <a:extLst>
              <a:ext uri="{FF2B5EF4-FFF2-40B4-BE49-F238E27FC236}">
                <a16:creationId xmlns:a16="http://schemas.microsoft.com/office/drawing/2014/main" id="{330DDFE2-A837-4600-B2FF-34D60323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127750"/>
            <a:ext cx="3968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>
                <a:latin typeface="Times New Roman" panose="02020603050405020304" pitchFamily="18" charset="0"/>
              </a:rPr>
              <a:t>c</a:t>
            </a:r>
            <a:r>
              <a:rPr lang="en-GB" altLang="en-US" sz="2200" baseline="-330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5375" name="Text Box 30">
            <a:extLst>
              <a:ext uri="{FF2B5EF4-FFF2-40B4-BE49-F238E27FC236}">
                <a16:creationId xmlns:a16="http://schemas.microsoft.com/office/drawing/2014/main" id="{DAF7AEB5-42D4-49F3-A617-EBC30702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15000"/>
            <a:ext cx="694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121 dimensions was too big, so they used PCA to reduce to 10-15.</a:t>
            </a:r>
          </a:p>
        </p:txBody>
      </p:sp>
      <p:sp>
        <p:nvSpPr>
          <p:cNvPr id="15376" name="Slide Number Placeholder 31">
            <a:extLst>
              <a:ext uri="{FF2B5EF4-FFF2-40B4-BE49-F238E27FC236}">
                <a16:creationId xmlns:a16="http://schemas.microsoft.com/office/drawing/2014/main" id="{6CFDD2A9-EB88-4CAC-A360-D2A15E78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F2396-52E3-4306-8563-F5DD5CB0DD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95115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443F43-E973-4B36-85E7-E1D5144A2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a Model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5748497-B78C-4D65-B12D-816ECC717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An object class is represented by a generative model with </a:t>
            </a:r>
            <a:r>
              <a:rPr lang="en-US" altLang="en-US" sz="2800">
                <a:solidFill>
                  <a:srgbClr val="FF0000"/>
                </a:solidFill>
              </a:rPr>
              <a:t>P</a:t>
            </a:r>
            <a:r>
              <a:rPr lang="en-US" altLang="en-US" sz="2800"/>
              <a:t> parts and a set of parameters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ym typeface="Symbol" panose="05050102010706020507" pitchFamily="18" charset="2"/>
              </a:rPr>
              <a:t>Once the model has been learned, a decision procedure must determine if a new image contains an instance of the object class or not.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ym typeface="Symbol" panose="05050102010706020507" pitchFamily="18" charset="2"/>
              </a:rPr>
              <a:t>Suppose the new image has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800">
                <a:sym typeface="Symbol" panose="05050102010706020507" pitchFamily="18" charset="2"/>
              </a:rPr>
              <a:t> interesting features with locations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800">
                <a:sym typeface="Symbol" panose="05050102010706020507" pitchFamily="18" charset="2"/>
              </a:rPr>
              <a:t>, scales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r>
              <a:rPr lang="en-US" altLang="en-US" sz="2800">
                <a:sym typeface="Symbol" panose="05050102010706020507" pitchFamily="18" charset="2"/>
              </a:rPr>
              <a:t> and appearances </a:t>
            </a:r>
            <a:r>
              <a:rPr lang="en-US" altLang="en-US" sz="280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2800"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EE633623-72FE-4919-A6C9-E4814313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68AF1-DDB9-4992-976A-55466ED9BFD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49339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C4AF909-15F0-4035-9F55-28F59E07F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Model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1D551F8A-68F4-487B-A6B2-A328C279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4D582-1C7E-4476-B0FC-45F15EDB4AC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3F05E28D-9AB1-4BC1-957C-1EA8A3BC9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4371975" cy="1266825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48FC5D-4590-4D09-996F-3A5E18A90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16250"/>
            <a:ext cx="86550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X is a description of the </a:t>
            </a:r>
            <a:r>
              <a:rPr lang="en-US" altLang="en-US" sz="1800">
                <a:solidFill>
                  <a:srgbClr val="0000FF"/>
                </a:solidFill>
              </a:rPr>
              <a:t>shape </a:t>
            </a:r>
            <a:r>
              <a:rPr lang="en-US" altLang="en-US" sz="1800">
                <a:solidFill>
                  <a:srgbClr val="FF0000"/>
                </a:solidFill>
              </a:rPr>
              <a:t>of the object (in terms of locations of parts)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S is a description of the </a:t>
            </a:r>
            <a:r>
              <a:rPr lang="en-US" altLang="en-US" sz="1800">
                <a:solidFill>
                  <a:srgbClr val="0000FF"/>
                </a:solidFill>
              </a:rPr>
              <a:t>scale</a:t>
            </a:r>
            <a:r>
              <a:rPr lang="en-US" altLang="en-US" sz="1800">
                <a:solidFill>
                  <a:srgbClr val="FF0000"/>
                </a:solidFill>
              </a:rPr>
              <a:t>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A is a description of the </a:t>
            </a:r>
            <a:r>
              <a:rPr lang="en-US" altLang="en-US" sz="1800">
                <a:solidFill>
                  <a:srgbClr val="0000FF"/>
                </a:solidFill>
              </a:rPr>
              <a:t>appearance</a:t>
            </a:r>
            <a:r>
              <a:rPr lang="en-US" altLang="en-US" sz="1800">
                <a:solidFill>
                  <a:srgbClr val="FF0000"/>
                </a:solidFill>
              </a:rPr>
              <a:t>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FF0000"/>
                </a:solidFill>
              </a:rPr>
              <a:t>θ is the (maximum likelihood value of) the </a:t>
            </a:r>
            <a:r>
              <a:rPr lang="en-US" altLang="en-US" sz="1800">
                <a:solidFill>
                  <a:srgbClr val="0000FF"/>
                </a:solidFill>
              </a:rPr>
              <a:t>parameters</a:t>
            </a:r>
            <a:r>
              <a:rPr lang="en-US" altLang="en-US" sz="1800">
                <a:solidFill>
                  <a:srgbClr val="FF0000"/>
                </a:solidFill>
              </a:rPr>
              <a:t>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0000FF"/>
                </a:solidFill>
              </a:rPr>
              <a:t>h is a hypothesis: a set of parts in the image that might be the parts of the object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0000FF"/>
                </a:solidFill>
              </a:rPr>
              <a:t>H is the set of all possible hypotheses for that object in that image.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>
                <a:solidFill>
                  <a:srgbClr val="0000FF"/>
                </a:solidFill>
              </a:rPr>
              <a:t>For N features in the image and P parts in the object, its size is O(N</a:t>
            </a:r>
            <a:r>
              <a:rPr lang="en-US" altLang="en-US" sz="1800" baseline="30000">
                <a:solidFill>
                  <a:srgbClr val="0000FF"/>
                </a:solidFill>
              </a:rPr>
              <a:t>P</a:t>
            </a:r>
            <a:r>
              <a:rPr lang="en-US" altLang="en-US" sz="1800">
                <a:solidFill>
                  <a:srgbClr val="0000FF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35833DC-5A42-45C0-8801-66EEB7DD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Appearance</a:t>
            </a:r>
            <a:br>
              <a:rPr lang="en-US" altLang="en-US" sz="4000"/>
            </a:br>
            <a:endParaRPr lang="en-US" altLang="en-US" sz="4000"/>
          </a:p>
        </p:txBody>
      </p:sp>
      <p:graphicFrame>
        <p:nvGraphicFramePr>
          <p:cNvPr id="19459" name="Object 6">
            <a:extLst>
              <a:ext uri="{FF2B5EF4-FFF2-40B4-BE49-F238E27FC236}">
                <a16:creationId xmlns:a16="http://schemas.microsoft.com/office/drawing/2014/main" id="{DE2F21A3-704F-449A-B39E-9EB415FFF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871913"/>
          <a:ext cx="3762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0" r:id="rId3" imgW="1311638" imgH="875573" progId="">
                  <p:embed/>
                </p:oleObj>
              </mc:Choice>
              <mc:Fallback>
                <p:oleObj r:id="rId3" imgW="1311638" imgH="875573" progId="">
                  <p:embed/>
                  <p:pic>
                    <p:nvPicPr>
                      <p:cNvPr id="19459" name="Object 6">
                        <a:extLst>
                          <a:ext uri="{FF2B5EF4-FFF2-40B4-BE49-F238E27FC236}">
                            <a16:creationId xmlns:a16="http://schemas.microsoft.com/office/drawing/2014/main" id="{DE2F21A3-704F-449A-B39E-9EB415FFF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71913"/>
                        <a:ext cx="3762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7">
            <a:extLst>
              <a:ext uri="{FF2B5EF4-FFF2-40B4-BE49-F238E27FC236}">
                <a16:creationId xmlns:a16="http://schemas.microsoft.com/office/drawing/2014/main" id="{7169D058-6248-43DC-9FD2-EF2128BF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24200"/>
            <a:ext cx="308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Gaussian Part Appearance PDF</a:t>
            </a:r>
          </a:p>
        </p:txBody>
      </p:sp>
      <p:sp>
        <p:nvSpPr>
          <p:cNvPr id="19461" name="Oval 8">
            <a:extLst>
              <a:ext uri="{FF2B5EF4-FFF2-40B4-BE49-F238E27FC236}">
                <a16:creationId xmlns:a16="http://schemas.microsoft.com/office/drawing/2014/main" id="{596748A8-D9EE-4ABB-997F-056455D1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35500"/>
            <a:ext cx="833438" cy="452438"/>
          </a:xfrm>
          <a:prstGeom prst="ellipse">
            <a:avLst/>
          </a:prstGeom>
          <a:noFill/>
          <a:ln w="28440" cap="rnd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Oval 9">
            <a:extLst>
              <a:ext uri="{FF2B5EF4-FFF2-40B4-BE49-F238E27FC236}">
                <a16:creationId xmlns:a16="http://schemas.microsoft.com/office/drawing/2014/main" id="{9C4F8E5E-3EF9-4724-B6DA-2C1A298452BE}"/>
              </a:ext>
            </a:extLst>
          </p:cNvPr>
          <p:cNvSpPr>
            <a:spLocks noChangeArrowheads="1"/>
          </p:cNvSpPr>
          <p:nvPr/>
        </p:nvSpPr>
        <p:spPr bwMode="auto">
          <a:xfrm rot="3240000">
            <a:off x="2736850" y="3779838"/>
            <a:ext cx="833437" cy="452438"/>
          </a:xfrm>
          <a:prstGeom prst="ellipse">
            <a:avLst/>
          </a:prstGeom>
          <a:noFill/>
          <a:ln w="2844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3" name="Oval 10">
            <a:extLst>
              <a:ext uri="{FF2B5EF4-FFF2-40B4-BE49-F238E27FC236}">
                <a16:creationId xmlns:a16="http://schemas.microsoft.com/office/drawing/2014/main" id="{0F7A5BAA-6EEB-4C7B-8257-E8E4E24F1813}"/>
              </a:ext>
            </a:extLst>
          </p:cNvPr>
          <p:cNvSpPr>
            <a:spLocks noChangeArrowheads="1"/>
          </p:cNvSpPr>
          <p:nvPr/>
        </p:nvSpPr>
        <p:spPr bwMode="auto">
          <a:xfrm rot="7800000">
            <a:off x="3013075" y="4745038"/>
            <a:ext cx="833437" cy="452438"/>
          </a:xfrm>
          <a:prstGeom prst="ellipse">
            <a:avLst/>
          </a:prstGeom>
          <a:noFill/>
          <a:ln w="2844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464" name="Object 11">
            <a:extLst>
              <a:ext uri="{FF2B5EF4-FFF2-40B4-BE49-F238E27FC236}">
                <a16:creationId xmlns:a16="http://schemas.microsoft.com/office/drawing/2014/main" id="{B43F4BB7-42C3-4EEB-A4FA-B6D578F15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7388" y="4821238"/>
          <a:ext cx="4000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r:id="rId5" imgW="875573" imgH="559125" progId="">
                  <p:embed/>
                </p:oleObj>
              </mc:Choice>
              <mc:Fallback>
                <p:oleObj r:id="rId5" imgW="875573" imgH="559125" progId="">
                  <p:embed/>
                  <p:pic>
                    <p:nvPicPr>
                      <p:cNvPr id="19464" name="Object 11">
                        <a:extLst>
                          <a:ext uri="{FF2B5EF4-FFF2-40B4-BE49-F238E27FC236}">
                            <a16:creationId xmlns:a16="http://schemas.microsoft.com/office/drawing/2014/main" id="{B43F4BB7-42C3-4EEB-A4FA-B6D578F15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4821238"/>
                        <a:ext cx="40005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2">
            <a:extLst>
              <a:ext uri="{FF2B5EF4-FFF2-40B4-BE49-F238E27FC236}">
                <a16:creationId xmlns:a16="http://schemas.microsoft.com/office/drawing/2014/main" id="{BAEC1CCF-F50E-4885-8D24-46071F3D9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6063" y="4729163"/>
          <a:ext cx="38258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r:id="rId7" imgW="914286" imgH="661250" progId="">
                  <p:embed/>
                </p:oleObj>
              </mc:Choice>
              <mc:Fallback>
                <p:oleObj r:id="rId7" imgW="914286" imgH="661250" progId="">
                  <p:embed/>
                  <p:pic>
                    <p:nvPicPr>
                      <p:cNvPr id="19465" name="Object 12">
                        <a:extLst>
                          <a:ext uri="{FF2B5EF4-FFF2-40B4-BE49-F238E27FC236}">
                            <a16:creationId xmlns:a16="http://schemas.microsoft.com/office/drawing/2014/main" id="{BAEC1CCF-F50E-4885-8D24-46071F3D9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729163"/>
                        <a:ext cx="382587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6" name="Group 13">
            <a:extLst>
              <a:ext uri="{FF2B5EF4-FFF2-40B4-BE49-F238E27FC236}">
                <a16:creationId xmlns:a16="http://schemas.microsoft.com/office/drawing/2014/main" id="{CA7C7D33-A16A-41EF-9331-A194DD4B37D8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3627438"/>
            <a:ext cx="2257425" cy="2132012"/>
            <a:chOff x="2284" y="1071"/>
            <a:chExt cx="1422" cy="1343"/>
          </a:xfrm>
        </p:grpSpPr>
        <p:sp>
          <p:nvSpPr>
            <p:cNvPr id="19483" name="Line 14">
              <a:extLst>
                <a:ext uri="{FF2B5EF4-FFF2-40B4-BE49-F238E27FC236}">
                  <a16:creationId xmlns:a16="http://schemas.microsoft.com/office/drawing/2014/main" id="{DFA7AB39-8380-411A-84F2-7CACA3812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071"/>
              <a:ext cx="0" cy="8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15">
              <a:extLst>
                <a:ext uri="{FF2B5EF4-FFF2-40B4-BE49-F238E27FC236}">
                  <a16:creationId xmlns:a16="http://schemas.microsoft.com/office/drawing/2014/main" id="{C6813DFF-5B6A-466A-A8CA-D409FC126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440"/>
              <a:ext cx="811" cy="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16">
              <a:extLst>
                <a:ext uri="{FF2B5EF4-FFF2-40B4-BE49-F238E27FC236}">
                  <a16:creationId xmlns:a16="http://schemas.microsoft.com/office/drawing/2014/main" id="{BEF94835-9531-4EA4-BC34-21B099D50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6" y="1940"/>
              <a:ext cx="648" cy="39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7">
              <a:extLst>
                <a:ext uri="{FF2B5EF4-FFF2-40B4-BE49-F238E27FC236}">
                  <a16:creationId xmlns:a16="http://schemas.microsoft.com/office/drawing/2014/main" id="{D2784153-D06D-41C4-8C40-383DD3D40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4" y="1624"/>
              <a:ext cx="612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8">
              <a:extLst>
                <a:ext uri="{FF2B5EF4-FFF2-40B4-BE49-F238E27FC236}">
                  <a16:creationId xmlns:a16="http://schemas.microsoft.com/office/drawing/2014/main" id="{A91BEF2A-167F-45FF-855D-00831C67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7" y="1940"/>
              <a:ext cx="364" cy="4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67" name="Object 19">
            <a:extLst>
              <a:ext uri="{FF2B5EF4-FFF2-40B4-BE49-F238E27FC236}">
                <a16:creationId xmlns:a16="http://schemas.microsoft.com/office/drawing/2014/main" id="{DB57A9CA-0249-44E5-ABF6-2758ED1D03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7538" y="4498975"/>
          <a:ext cx="2841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r:id="rId9" imgW="784810" imgH="1040536" progId="">
                  <p:embed/>
                </p:oleObj>
              </mc:Choice>
              <mc:Fallback>
                <p:oleObj r:id="rId9" imgW="784810" imgH="1040536" progId="">
                  <p:embed/>
                  <p:pic>
                    <p:nvPicPr>
                      <p:cNvPr id="19467" name="Object 19">
                        <a:extLst>
                          <a:ext uri="{FF2B5EF4-FFF2-40B4-BE49-F238E27FC236}">
                            <a16:creationId xmlns:a16="http://schemas.microsoft.com/office/drawing/2014/main" id="{DB57A9CA-0249-44E5-ABF6-2758ED1D0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4498975"/>
                        <a:ext cx="2841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20">
            <a:extLst>
              <a:ext uri="{FF2B5EF4-FFF2-40B4-BE49-F238E27FC236}">
                <a16:creationId xmlns:a16="http://schemas.microsoft.com/office/drawing/2014/main" id="{03633745-E35E-4C7D-B091-1627D3B1A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5813" y="3792538"/>
          <a:ext cx="2698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r:id="rId11" imgW="812412" imgH="699894" progId="">
                  <p:embed/>
                </p:oleObj>
              </mc:Choice>
              <mc:Fallback>
                <p:oleObj r:id="rId11" imgW="812412" imgH="699894" progId="">
                  <p:embed/>
                  <p:pic>
                    <p:nvPicPr>
                      <p:cNvPr id="19468" name="Object 20">
                        <a:extLst>
                          <a:ext uri="{FF2B5EF4-FFF2-40B4-BE49-F238E27FC236}">
                            <a16:creationId xmlns:a16="http://schemas.microsoft.com/office/drawing/2014/main" id="{03633745-E35E-4C7D-B091-1627D3B1A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3792538"/>
                        <a:ext cx="2698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21">
            <a:extLst>
              <a:ext uri="{FF2B5EF4-FFF2-40B4-BE49-F238E27FC236}">
                <a16:creationId xmlns:a16="http://schemas.microsoft.com/office/drawing/2014/main" id="{25A33AB0-BA14-4150-821E-F03E978D5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9388" y="3811588"/>
          <a:ext cx="3492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r:id="rId13" imgW="1030389" imgH="699894" progId="">
                  <p:embed/>
                </p:oleObj>
              </mc:Choice>
              <mc:Fallback>
                <p:oleObj r:id="rId13" imgW="1030389" imgH="699894" progId="">
                  <p:embed/>
                  <p:pic>
                    <p:nvPicPr>
                      <p:cNvPr id="19469" name="Object 21">
                        <a:extLst>
                          <a:ext uri="{FF2B5EF4-FFF2-40B4-BE49-F238E27FC236}">
                            <a16:creationId xmlns:a16="http://schemas.microsoft.com/office/drawing/2014/main" id="{25A33AB0-BA14-4150-821E-F03E978D5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3811588"/>
                        <a:ext cx="3492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22">
            <a:extLst>
              <a:ext uri="{FF2B5EF4-FFF2-40B4-BE49-F238E27FC236}">
                <a16:creationId xmlns:a16="http://schemas.microsoft.com/office/drawing/2014/main" id="{C7A252ED-F516-45CA-9A9D-941598A22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8575" y="4806950"/>
          <a:ext cx="2143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r:id="rId15" imgW="697183" imgH="2018336" progId="">
                  <p:embed/>
                </p:oleObj>
              </mc:Choice>
              <mc:Fallback>
                <p:oleObj r:id="rId15" imgW="697183" imgH="2018336" progId="">
                  <p:embed/>
                  <p:pic>
                    <p:nvPicPr>
                      <p:cNvPr id="19470" name="Object 22">
                        <a:extLst>
                          <a:ext uri="{FF2B5EF4-FFF2-40B4-BE49-F238E27FC236}">
                            <a16:creationId xmlns:a16="http://schemas.microsoft.com/office/drawing/2014/main" id="{C7A252ED-F516-45CA-9A9D-941598A220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4806950"/>
                        <a:ext cx="214313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Oval 23">
            <a:extLst>
              <a:ext uri="{FF2B5EF4-FFF2-40B4-BE49-F238E27FC236}">
                <a16:creationId xmlns:a16="http://schemas.microsoft.com/office/drawing/2014/main" id="{6EAD915C-1D74-43B0-A12D-26DF227F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3678238"/>
            <a:ext cx="1974850" cy="1477962"/>
          </a:xfrm>
          <a:prstGeom prst="ellipse">
            <a:avLst/>
          </a:prstGeom>
          <a:noFill/>
          <a:ln w="28440" cap="rnd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2" name="Text Box 24">
            <a:extLst>
              <a:ext uri="{FF2B5EF4-FFF2-40B4-BE49-F238E27FC236}">
                <a16:creationId xmlns:a16="http://schemas.microsoft.com/office/drawing/2014/main" id="{368D6C18-7DAF-4BBC-B90E-7AD43425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124200"/>
            <a:ext cx="2566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Gausian Appearance PDF</a:t>
            </a:r>
          </a:p>
        </p:txBody>
      </p:sp>
      <p:grpSp>
        <p:nvGrpSpPr>
          <p:cNvPr id="19473" name="Group 25">
            <a:extLst>
              <a:ext uri="{FF2B5EF4-FFF2-40B4-BE49-F238E27FC236}">
                <a16:creationId xmlns:a16="http://schemas.microsoft.com/office/drawing/2014/main" id="{7D0694D3-D940-4753-A94C-25B23D79464E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3498850"/>
            <a:ext cx="2257425" cy="2132013"/>
            <a:chOff x="2441" y="3348"/>
            <a:chExt cx="1422" cy="1343"/>
          </a:xfrm>
        </p:grpSpPr>
        <p:sp>
          <p:nvSpPr>
            <p:cNvPr id="19478" name="Line 26">
              <a:extLst>
                <a:ext uri="{FF2B5EF4-FFF2-40B4-BE49-F238E27FC236}">
                  <a16:creationId xmlns:a16="http://schemas.microsoft.com/office/drawing/2014/main" id="{42F30C6F-DB1C-419A-AC68-113708AAE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1" y="3348"/>
              <a:ext cx="0" cy="8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7">
              <a:extLst>
                <a:ext uri="{FF2B5EF4-FFF2-40B4-BE49-F238E27FC236}">
                  <a16:creationId xmlns:a16="http://schemas.microsoft.com/office/drawing/2014/main" id="{341ED13E-C65B-46D4-8459-8AA4A68C9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1" y="3717"/>
              <a:ext cx="813" cy="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8">
              <a:extLst>
                <a:ext uri="{FF2B5EF4-FFF2-40B4-BE49-F238E27FC236}">
                  <a16:creationId xmlns:a16="http://schemas.microsoft.com/office/drawing/2014/main" id="{C3B9CC90-C378-49DC-BC1D-5B193B243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" y="4217"/>
              <a:ext cx="649" cy="3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9">
              <a:extLst>
                <a:ext uri="{FF2B5EF4-FFF2-40B4-BE49-F238E27FC236}">
                  <a16:creationId xmlns:a16="http://schemas.microsoft.com/office/drawing/2014/main" id="{BD72C878-2E03-4566-875B-500CAB4C3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1" y="3901"/>
              <a:ext cx="610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0">
              <a:extLst>
                <a:ext uri="{FF2B5EF4-FFF2-40B4-BE49-F238E27FC236}">
                  <a16:creationId xmlns:a16="http://schemas.microsoft.com/office/drawing/2014/main" id="{32A06313-6919-4499-9EC7-4F426C6FD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4" y="4217"/>
              <a:ext cx="363" cy="4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4" name="Text Box 31">
            <a:extLst>
              <a:ext uri="{FF2B5EF4-FFF2-40B4-BE49-F238E27FC236}">
                <a16:creationId xmlns:a16="http://schemas.microsoft.com/office/drawing/2014/main" id="{EA758E92-6C81-48FC-9959-FBC8A1DA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3676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The appearance (A) of each part 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has a Gaussian density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mean c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 and covariance V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19475" name="Text Box 34">
            <a:extLst>
              <a:ext uri="{FF2B5EF4-FFF2-40B4-BE49-F238E27FC236}">
                <a16:creationId xmlns:a16="http://schemas.microsoft.com/office/drawing/2014/main" id="{99240745-56C9-45CA-ACC0-B868572F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6208713"/>
            <a:ext cx="504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Object                                               Background</a:t>
            </a:r>
          </a:p>
        </p:txBody>
      </p:sp>
      <p:sp>
        <p:nvSpPr>
          <p:cNvPr id="19476" name="Text Box 36">
            <a:extLst>
              <a:ext uri="{FF2B5EF4-FFF2-40B4-BE49-F238E27FC236}">
                <a16:creationId xmlns:a16="http://schemas.microsoft.com/office/drawing/2014/main" id="{81953A72-0437-47AC-B3B3-84AD948F9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179513"/>
            <a:ext cx="3587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Background model has mean c</a:t>
            </a:r>
            <a:r>
              <a:rPr lang="en-US" altLang="en-US" sz="1800" baseline="-25000">
                <a:solidFill>
                  <a:srgbClr val="FF0000"/>
                </a:solidFill>
              </a:rPr>
              <a:t>bg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and covariance V</a:t>
            </a:r>
            <a:r>
              <a:rPr lang="en-US" altLang="en-US" sz="1800" baseline="-25000">
                <a:solidFill>
                  <a:srgbClr val="FF0000"/>
                </a:solidFill>
              </a:rPr>
              <a:t>bg</a:t>
            </a:r>
            <a:r>
              <a:rPr lang="en-US" altLang="en-US" sz="180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7" name="Slide Number Placeholder 32">
            <a:extLst>
              <a:ext uri="{FF2B5EF4-FFF2-40B4-BE49-F238E27FC236}">
                <a16:creationId xmlns:a16="http://schemas.microsoft.com/office/drawing/2014/main" id="{BEE972D2-A373-4C31-9A55-57313A5F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4CB80E-5213-4BD4-859A-614ECED23D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99820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02A15B9-B3FB-4482-88ED-69D028A5E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Shape as Location</a:t>
            </a:r>
            <a:br>
              <a:rPr lang="en-US" altLang="en-US" sz="4000"/>
            </a:br>
            <a:endParaRPr lang="en-US" altLang="en-US" sz="2400"/>
          </a:p>
        </p:txBody>
      </p:sp>
      <p:sp>
        <p:nvSpPr>
          <p:cNvPr id="20483" name="Text Box 11">
            <a:extLst>
              <a:ext uri="{FF2B5EF4-FFF2-40B4-BE49-F238E27FC236}">
                <a16:creationId xmlns:a16="http://schemas.microsoft.com/office/drawing/2014/main" id="{F6928C2A-5EE8-42A6-8676-0B3FEA43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3352800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Gaussian Shape PDF</a:t>
            </a:r>
          </a:p>
        </p:txBody>
      </p:sp>
      <p:sp>
        <p:nvSpPr>
          <p:cNvPr id="20484" name="AutoShape 12">
            <a:extLst>
              <a:ext uri="{FF2B5EF4-FFF2-40B4-BE49-F238E27FC236}">
                <a16:creationId xmlns:a16="http://schemas.microsoft.com/office/drawing/2014/main" id="{F0522DCD-6C33-431B-BC88-B288FF7E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3876675"/>
            <a:ext cx="2027238" cy="2108200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0485" name="Group 13">
            <a:extLst>
              <a:ext uri="{FF2B5EF4-FFF2-40B4-BE49-F238E27FC236}">
                <a16:creationId xmlns:a16="http://schemas.microsoft.com/office/drawing/2014/main" id="{79006393-7CEB-465D-A610-40A9A5266C16}"/>
              </a:ext>
            </a:extLst>
          </p:cNvPr>
          <p:cNvGrpSpPr>
            <a:grpSpLocks/>
          </p:cNvGrpSpPr>
          <p:nvPr/>
        </p:nvGrpSpPr>
        <p:grpSpPr bwMode="auto">
          <a:xfrm>
            <a:off x="1841500" y="4117975"/>
            <a:ext cx="985838" cy="1306513"/>
            <a:chOff x="549" y="1229"/>
            <a:chExt cx="621" cy="823"/>
          </a:xfrm>
        </p:grpSpPr>
        <p:graphicFrame>
          <p:nvGraphicFramePr>
            <p:cNvPr id="20499" name="Object 14">
              <a:extLst>
                <a:ext uri="{FF2B5EF4-FFF2-40B4-BE49-F238E27FC236}">
                  <a16:creationId xmlns:a16="http://schemas.microsoft.com/office/drawing/2014/main" id="{6DBDA7A9-8CC2-44D4-AC58-BA6EB995C5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1" y="1397"/>
            <a:ext cx="25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6" r:id="rId3" imgW="914286" imgH="661250" progId="">
                    <p:embed/>
                  </p:oleObj>
                </mc:Choice>
                <mc:Fallback>
                  <p:oleObj r:id="rId3" imgW="914286" imgH="661250" progId="">
                    <p:embed/>
                    <p:pic>
                      <p:nvPicPr>
                        <p:cNvPr id="20499" name="Object 14">
                          <a:extLst>
                            <a:ext uri="{FF2B5EF4-FFF2-40B4-BE49-F238E27FC236}">
                              <a16:creationId xmlns:a16="http://schemas.microsoft.com/office/drawing/2014/main" id="{6DBDA7A9-8CC2-44D4-AC58-BA6EB995C5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" y="1397"/>
                          <a:ext cx="254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Object 15">
              <a:extLst>
                <a:ext uri="{FF2B5EF4-FFF2-40B4-BE49-F238E27FC236}">
                  <a16:creationId xmlns:a16="http://schemas.microsoft.com/office/drawing/2014/main" id="{F4698141-7E3B-433E-AA2A-08441F96D5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2" y="1802"/>
            <a:ext cx="33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7" r:id="rId5" imgW="1311638" imgH="875573" progId="">
                    <p:embed/>
                  </p:oleObj>
                </mc:Choice>
                <mc:Fallback>
                  <p:oleObj r:id="rId5" imgW="1311638" imgH="875573" progId="">
                    <p:embed/>
                    <p:pic>
                      <p:nvPicPr>
                        <p:cNvPr id="20500" name="Object 15">
                          <a:extLst>
                            <a:ext uri="{FF2B5EF4-FFF2-40B4-BE49-F238E27FC236}">
                              <a16:creationId xmlns:a16="http://schemas.microsoft.com/office/drawing/2014/main" id="{F4698141-7E3B-433E-AA2A-08441F96D5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1802"/>
                          <a:ext cx="33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1" name="Object 16">
              <a:extLst>
                <a:ext uri="{FF2B5EF4-FFF2-40B4-BE49-F238E27FC236}">
                  <a16:creationId xmlns:a16="http://schemas.microsoft.com/office/drawing/2014/main" id="{98A8575F-D5C7-49AE-BE5A-68F7B4E72E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0" y="1389"/>
            <a:ext cx="265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8" r:id="rId7" imgW="875573" imgH="559125" progId="">
                    <p:embed/>
                  </p:oleObj>
                </mc:Choice>
                <mc:Fallback>
                  <p:oleObj r:id="rId7" imgW="875573" imgH="559125" progId="">
                    <p:embed/>
                    <p:pic>
                      <p:nvPicPr>
                        <p:cNvPr id="20501" name="Object 16">
                          <a:extLst>
                            <a:ext uri="{FF2B5EF4-FFF2-40B4-BE49-F238E27FC236}">
                              <a16:creationId xmlns:a16="http://schemas.microsoft.com/office/drawing/2014/main" id="{98A8575F-D5C7-49AE-BE5A-68F7B4E72E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" y="1389"/>
                          <a:ext cx="265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2" name="Oval 17">
              <a:extLst>
                <a:ext uri="{FF2B5EF4-FFF2-40B4-BE49-F238E27FC236}">
                  <a16:creationId xmlns:a16="http://schemas.microsoft.com/office/drawing/2014/main" id="{09DD649A-54D2-4215-91B1-871A77EF1B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6" y="1352"/>
              <a:ext cx="460" cy="215"/>
            </a:xfrm>
            <a:prstGeom prst="ellipse">
              <a:avLst/>
            </a:prstGeom>
            <a:noFill/>
            <a:ln w="2556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03" name="Oval 18">
              <a:extLst>
                <a:ext uri="{FF2B5EF4-FFF2-40B4-BE49-F238E27FC236}">
                  <a16:creationId xmlns:a16="http://schemas.microsoft.com/office/drawing/2014/main" id="{85EDDA86-1BAA-42C4-97D3-E5BECF2B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1758"/>
              <a:ext cx="563" cy="294"/>
            </a:xfrm>
            <a:prstGeom prst="ellipse">
              <a:avLst/>
            </a:prstGeom>
            <a:noFill/>
            <a:ln w="25560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04" name="Oval 19">
              <a:extLst>
                <a:ext uri="{FF2B5EF4-FFF2-40B4-BE49-F238E27FC236}">
                  <a16:creationId xmlns:a16="http://schemas.microsoft.com/office/drawing/2014/main" id="{EF33C238-C3F3-4DEB-858A-6299603DC3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71" y="1243"/>
              <a:ext cx="299" cy="478"/>
            </a:xfrm>
            <a:prstGeom prst="ellipse">
              <a:avLst/>
            </a:prstGeom>
            <a:noFill/>
            <a:ln w="2556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Text Box 28">
            <a:extLst>
              <a:ext uri="{FF2B5EF4-FFF2-40B4-BE49-F238E27FC236}">
                <a16:creationId xmlns:a16="http://schemas.microsoft.com/office/drawing/2014/main" id="{CB20E873-F260-4A3C-8D1E-CAA18D48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213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Uniform Shape PDF</a:t>
            </a:r>
          </a:p>
        </p:txBody>
      </p:sp>
      <p:sp>
        <p:nvSpPr>
          <p:cNvPr id="20487" name="AutoShape 29">
            <a:extLst>
              <a:ext uri="{FF2B5EF4-FFF2-40B4-BE49-F238E27FC236}">
                <a16:creationId xmlns:a16="http://schemas.microsoft.com/office/drawing/2014/main" id="{ADA8A80B-76F6-4040-B2BA-12C40162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2027238" cy="2151063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0488" name="Object 30">
            <a:extLst>
              <a:ext uri="{FF2B5EF4-FFF2-40B4-BE49-F238E27FC236}">
                <a16:creationId xmlns:a16="http://schemas.microsoft.com/office/drawing/2014/main" id="{E9846CE8-BC97-4CCF-91A5-5EFC5AE2D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4663" y="4292600"/>
          <a:ext cx="214312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r:id="rId9" imgW="697183" imgH="2018336" progId="">
                  <p:embed/>
                </p:oleObj>
              </mc:Choice>
              <mc:Fallback>
                <p:oleObj r:id="rId9" imgW="697183" imgH="2018336" progId="">
                  <p:embed/>
                  <p:pic>
                    <p:nvPicPr>
                      <p:cNvPr id="20488" name="Object 30">
                        <a:extLst>
                          <a:ext uri="{FF2B5EF4-FFF2-40B4-BE49-F238E27FC236}">
                            <a16:creationId xmlns:a16="http://schemas.microsoft.com/office/drawing/2014/main" id="{E9846CE8-BC97-4CCF-91A5-5EFC5AE2D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292600"/>
                        <a:ext cx="214312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31">
            <a:extLst>
              <a:ext uri="{FF2B5EF4-FFF2-40B4-BE49-F238E27FC236}">
                <a16:creationId xmlns:a16="http://schemas.microsoft.com/office/drawing/2014/main" id="{407DD2ED-07E9-4259-B38B-DCB02769F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803775"/>
          <a:ext cx="349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r:id="rId11" imgW="1030389" imgH="699894" progId="">
                  <p:embed/>
                </p:oleObj>
              </mc:Choice>
              <mc:Fallback>
                <p:oleObj r:id="rId11" imgW="1030389" imgH="699894" progId="">
                  <p:embed/>
                  <p:pic>
                    <p:nvPicPr>
                      <p:cNvPr id="20489" name="Object 31">
                        <a:extLst>
                          <a:ext uri="{FF2B5EF4-FFF2-40B4-BE49-F238E27FC236}">
                            <a16:creationId xmlns:a16="http://schemas.microsoft.com/office/drawing/2014/main" id="{407DD2ED-07E9-4259-B38B-DCB02769F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803775"/>
                        <a:ext cx="3492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32">
            <a:extLst>
              <a:ext uri="{FF2B5EF4-FFF2-40B4-BE49-F238E27FC236}">
                <a16:creationId xmlns:a16="http://schemas.microsoft.com/office/drawing/2014/main" id="{9EDD664D-F4CA-4B7D-BC37-D2D5B5DD0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7850" y="4102100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r:id="rId13" imgW="812412" imgH="699894" progId="">
                  <p:embed/>
                </p:oleObj>
              </mc:Choice>
              <mc:Fallback>
                <p:oleObj r:id="rId13" imgW="812412" imgH="699894" progId="">
                  <p:embed/>
                  <p:pic>
                    <p:nvPicPr>
                      <p:cNvPr id="20490" name="Object 32">
                        <a:extLst>
                          <a:ext uri="{FF2B5EF4-FFF2-40B4-BE49-F238E27FC236}">
                            <a16:creationId xmlns:a16="http://schemas.microsoft.com/office/drawing/2014/main" id="{9EDD664D-F4CA-4B7D-BC37-D2D5B5DD0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4102100"/>
                        <a:ext cx="269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33">
            <a:extLst>
              <a:ext uri="{FF2B5EF4-FFF2-40B4-BE49-F238E27FC236}">
                <a16:creationId xmlns:a16="http://schemas.microsoft.com/office/drawing/2014/main" id="{637A3328-555E-4695-8F31-D08678E62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2825" y="5413375"/>
          <a:ext cx="2841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r:id="rId15" imgW="784810" imgH="1040536" progId="">
                  <p:embed/>
                </p:oleObj>
              </mc:Choice>
              <mc:Fallback>
                <p:oleObj r:id="rId15" imgW="784810" imgH="1040536" progId="">
                  <p:embed/>
                  <p:pic>
                    <p:nvPicPr>
                      <p:cNvPr id="20491" name="Object 33">
                        <a:extLst>
                          <a:ext uri="{FF2B5EF4-FFF2-40B4-BE49-F238E27FC236}">
                            <a16:creationId xmlns:a16="http://schemas.microsoft.com/office/drawing/2014/main" id="{637A3328-555E-4695-8F31-D08678E62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5413375"/>
                        <a:ext cx="2841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34">
            <a:extLst>
              <a:ext uri="{FF2B5EF4-FFF2-40B4-BE49-F238E27FC236}">
                <a16:creationId xmlns:a16="http://schemas.microsoft.com/office/drawing/2014/main" id="{26575BF4-BAFB-46AD-9D8C-CAC43C873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850" y="4937125"/>
          <a:ext cx="349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r:id="rId17" imgW="1030389" imgH="699894" progId="">
                  <p:embed/>
                </p:oleObj>
              </mc:Choice>
              <mc:Fallback>
                <p:oleObj r:id="rId17" imgW="1030389" imgH="699894" progId="">
                  <p:embed/>
                  <p:pic>
                    <p:nvPicPr>
                      <p:cNvPr id="20492" name="Object 34">
                        <a:extLst>
                          <a:ext uri="{FF2B5EF4-FFF2-40B4-BE49-F238E27FC236}">
                            <a16:creationId xmlns:a16="http://schemas.microsoft.com/office/drawing/2014/main" id="{26575BF4-BAFB-46AD-9D8C-CAC43C873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4937125"/>
                        <a:ext cx="3492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35">
            <a:extLst>
              <a:ext uri="{FF2B5EF4-FFF2-40B4-BE49-F238E27FC236}">
                <a16:creationId xmlns:a16="http://schemas.microsoft.com/office/drawing/2014/main" id="{2ED90D2B-F0FE-4E90-B969-1BD99F177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5863" y="4225925"/>
          <a:ext cx="2841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r:id="rId18" imgW="784810" imgH="1040536" progId="">
                  <p:embed/>
                </p:oleObj>
              </mc:Choice>
              <mc:Fallback>
                <p:oleObj r:id="rId18" imgW="784810" imgH="1040536" progId="">
                  <p:embed/>
                  <p:pic>
                    <p:nvPicPr>
                      <p:cNvPr id="20493" name="Object 35">
                        <a:extLst>
                          <a:ext uri="{FF2B5EF4-FFF2-40B4-BE49-F238E27FC236}">
                            <a16:creationId xmlns:a16="http://schemas.microsoft.com/office/drawing/2014/main" id="{2ED90D2B-F0FE-4E90-B969-1BD99F177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4225925"/>
                        <a:ext cx="2841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38">
            <a:extLst>
              <a:ext uri="{FF2B5EF4-FFF2-40B4-BE49-F238E27FC236}">
                <a16:creationId xmlns:a16="http://schemas.microsoft.com/office/drawing/2014/main" id="{FB617B18-BF03-4DD9-A9A8-709E3A17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6208713"/>
            <a:ext cx="574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Object                                                  Background</a:t>
            </a:r>
          </a:p>
        </p:txBody>
      </p:sp>
      <p:sp>
        <p:nvSpPr>
          <p:cNvPr id="20495" name="Text Box 39">
            <a:extLst>
              <a:ext uri="{FF2B5EF4-FFF2-40B4-BE49-F238E27FC236}">
                <a16:creationId xmlns:a16="http://schemas.microsoft.com/office/drawing/2014/main" id="{F33859C5-AC6E-44F3-9363-F46BD3C4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786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Object shape is represented by a joint Gaussian density of the locations (X)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of features within a hypothesis transformed into a scale-invariant space.</a:t>
            </a:r>
          </a:p>
        </p:txBody>
      </p:sp>
      <p:sp>
        <p:nvSpPr>
          <p:cNvPr id="20496" name="Text Box 40">
            <a:extLst>
              <a:ext uri="{FF2B5EF4-FFF2-40B4-BE49-F238E27FC236}">
                <a16:creationId xmlns:a16="http://schemas.microsoft.com/office/drawing/2014/main" id="{0EDFD8D9-2A5F-452F-826A-CD60957ED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7" name="Text Box 41">
            <a:extLst>
              <a:ext uri="{FF2B5EF4-FFF2-40B4-BE49-F238E27FC236}">
                <a16:creationId xmlns:a16="http://schemas.microsoft.com/office/drawing/2014/main" id="{F8945B48-1B00-4C8D-82CD-47D5CEE2B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05000"/>
            <a:ext cx="328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a"/>
            </a:pPr>
            <a:endParaRPr lang="en-US" altLang="en-US" sz="180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800" i="1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en-US" altLang="en-US" sz="180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20498" name="Slide Number Placeholder 25">
            <a:extLst>
              <a:ext uri="{FF2B5EF4-FFF2-40B4-BE49-F238E27FC236}">
                <a16:creationId xmlns:a16="http://schemas.microsoft.com/office/drawing/2014/main" id="{A1C053ED-AA84-4C73-A2D3-DBEB66B7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4F78F5-E7A7-4985-8DE4-F18E2CFAED3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32587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024CF23-CB36-48FF-97F9-C136303DC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Scale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AC27DC8C-9D3E-470C-89CE-A9C1AEC14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124200"/>
            <a:ext cx="177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Prob. of detection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B4B8738E-C44C-487E-ABC0-2A5CABE7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352800"/>
            <a:ext cx="1941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Gaussian </a:t>
            </a:r>
          </a:p>
          <a:p>
            <a:pPr algn="ctr">
              <a:spcBef>
                <a:spcPct val="0"/>
              </a:spcBef>
              <a:buSzPct val="99000"/>
              <a:buFontTx/>
              <a:buNone/>
            </a:pPr>
            <a:r>
              <a:rPr lang="en-GB" altLang="en-US" sz="1600"/>
              <a:t>Relative Scale PDF</a:t>
            </a:r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423B33CD-575D-4073-9488-4C7DF2A0C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963" y="4802188"/>
            <a:ext cx="249555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197E3B95-7C91-453D-B8B4-E7412DC1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4894263"/>
            <a:ext cx="8382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69000"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Log(scale)</a:t>
            </a:r>
          </a:p>
        </p:txBody>
      </p:sp>
      <p:grpSp>
        <p:nvGrpSpPr>
          <p:cNvPr id="21511" name="Group 8">
            <a:extLst>
              <a:ext uri="{FF2B5EF4-FFF2-40B4-BE49-F238E27FC236}">
                <a16:creationId xmlns:a16="http://schemas.microsoft.com/office/drawing/2014/main" id="{89F38776-546D-46B1-AB4C-993FED24EC4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657600"/>
            <a:ext cx="455613" cy="312738"/>
            <a:chOff x="5126" y="2265"/>
            <a:chExt cx="287" cy="197"/>
          </a:xfrm>
        </p:grpSpPr>
        <p:graphicFrame>
          <p:nvGraphicFramePr>
            <p:cNvPr id="21534" name="Object 9">
              <a:extLst>
                <a:ext uri="{FF2B5EF4-FFF2-40B4-BE49-F238E27FC236}">
                  <a16:creationId xmlns:a16="http://schemas.microsoft.com/office/drawing/2014/main" id="{BDE6173B-B7D3-4C74-8012-E3750527C5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42" y="2274"/>
            <a:ext cx="25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4" r:id="rId3" imgW="914286" imgH="661250" progId="">
                    <p:embed/>
                  </p:oleObj>
                </mc:Choice>
                <mc:Fallback>
                  <p:oleObj r:id="rId3" imgW="914286" imgH="661250" progId="">
                    <p:embed/>
                    <p:pic>
                      <p:nvPicPr>
                        <p:cNvPr id="21534" name="Object 9">
                          <a:extLst>
                            <a:ext uri="{FF2B5EF4-FFF2-40B4-BE49-F238E27FC236}">
                              <a16:creationId xmlns:a16="http://schemas.microsoft.com/office/drawing/2014/main" id="{BDE6173B-B7D3-4C74-8012-E3750527C5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2" y="2274"/>
                          <a:ext cx="253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5" name="AutoShape 10">
              <a:extLst>
                <a:ext uri="{FF2B5EF4-FFF2-40B4-BE49-F238E27FC236}">
                  <a16:creationId xmlns:a16="http://schemas.microsoft.com/office/drawing/2014/main" id="{15500B23-0D07-493E-BBD4-445F4B32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" y="2265"/>
              <a:ext cx="287" cy="197"/>
            </a:xfrm>
            <a:prstGeom prst="roundRect">
              <a:avLst>
                <a:gd name="adj" fmla="val 505"/>
              </a:avLst>
            </a:prstGeom>
            <a:noFill/>
            <a:ln w="5472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512" name="Group 11">
            <a:extLst>
              <a:ext uri="{FF2B5EF4-FFF2-40B4-BE49-F238E27FC236}">
                <a16:creationId xmlns:a16="http://schemas.microsoft.com/office/drawing/2014/main" id="{A1A864F2-8796-4F81-85FC-34D9AB9B3E8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657600"/>
            <a:ext cx="455613" cy="298450"/>
            <a:chOff x="5454" y="2263"/>
            <a:chExt cx="287" cy="188"/>
          </a:xfrm>
        </p:grpSpPr>
        <p:graphicFrame>
          <p:nvGraphicFramePr>
            <p:cNvPr id="21532" name="Object 12">
              <a:extLst>
                <a:ext uri="{FF2B5EF4-FFF2-40B4-BE49-F238E27FC236}">
                  <a16:creationId xmlns:a16="http://schemas.microsoft.com/office/drawing/2014/main" id="{7AEF324B-4486-4110-B2E5-E8820C7981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73" y="2275"/>
            <a:ext cx="249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" r:id="rId5" imgW="1311638" imgH="875573" progId="">
                    <p:embed/>
                  </p:oleObj>
                </mc:Choice>
                <mc:Fallback>
                  <p:oleObj r:id="rId5" imgW="1311638" imgH="875573" progId="">
                    <p:embed/>
                    <p:pic>
                      <p:nvPicPr>
                        <p:cNvPr id="21532" name="Object 12">
                          <a:extLst>
                            <a:ext uri="{FF2B5EF4-FFF2-40B4-BE49-F238E27FC236}">
                              <a16:creationId xmlns:a16="http://schemas.microsoft.com/office/drawing/2014/main" id="{7AEF324B-4486-4110-B2E5-E8820C7981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3" y="2275"/>
                          <a:ext cx="249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3" name="AutoShape 13">
              <a:extLst>
                <a:ext uri="{FF2B5EF4-FFF2-40B4-BE49-F238E27FC236}">
                  <a16:creationId xmlns:a16="http://schemas.microsoft.com/office/drawing/2014/main" id="{58A627F1-BF74-43EB-A93B-3B4388491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" y="2263"/>
              <a:ext cx="287" cy="188"/>
            </a:xfrm>
            <a:prstGeom prst="roundRect">
              <a:avLst>
                <a:gd name="adj" fmla="val 528"/>
              </a:avLst>
            </a:prstGeom>
            <a:noFill/>
            <a:ln w="5472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513" name="Group 14">
            <a:extLst>
              <a:ext uri="{FF2B5EF4-FFF2-40B4-BE49-F238E27FC236}">
                <a16:creationId xmlns:a16="http://schemas.microsoft.com/office/drawing/2014/main" id="{E00884A4-6B4A-47C8-8605-09643A669E7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657600"/>
            <a:ext cx="455613" cy="312738"/>
            <a:chOff x="4791" y="2258"/>
            <a:chExt cx="287" cy="197"/>
          </a:xfrm>
        </p:grpSpPr>
        <p:graphicFrame>
          <p:nvGraphicFramePr>
            <p:cNvPr id="21530" name="Object 15">
              <a:extLst>
                <a:ext uri="{FF2B5EF4-FFF2-40B4-BE49-F238E27FC236}">
                  <a16:creationId xmlns:a16="http://schemas.microsoft.com/office/drawing/2014/main" id="{4B79018D-6675-4BF4-9BFB-9BD59ED634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3" y="2266"/>
            <a:ext cx="264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6" r:id="rId7" imgW="875573" imgH="559125" progId="">
                    <p:embed/>
                  </p:oleObj>
                </mc:Choice>
                <mc:Fallback>
                  <p:oleObj r:id="rId7" imgW="875573" imgH="559125" progId="">
                    <p:embed/>
                    <p:pic>
                      <p:nvPicPr>
                        <p:cNvPr id="21530" name="Object 15">
                          <a:extLst>
                            <a:ext uri="{FF2B5EF4-FFF2-40B4-BE49-F238E27FC236}">
                              <a16:creationId xmlns:a16="http://schemas.microsoft.com/office/drawing/2014/main" id="{4B79018D-6675-4BF4-9BFB-9BD59ED634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3" y="2266"/>
                          <a:ext cx="264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1" name="AutoShape 16">
              <a:extLst>
                <a:ext uri="{FF2B5EF4-FFF2-40B4-BE49-F238E27FC236}">
                  <a16:creationId xmlns:a16="http://schemas.microsoft.com/office/drawing/2014/main" id="{70DCE309-E4D5-4CEC-BF6B-C42B61F3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2258"/>
              <a:ext cx="287" cy="197"/>
            </a:xfrm>
            <a:prstGeom prst="roundRect">
              <a:avLst>
                <a:gd name="adj" fmla="val 505"/>
              </a:avLst>
            </a:prstGeom>
            <a:noFill/>
            <a:ln w="5472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514" name="Line 17">
            <a:extLst>
              <a:ext uri="{FF2B5EF4-FFF2-40B4-BE49-F238E27FC236}">
                <a16:creationId xmlns:a16="http://schemas.microsoft.com/office/drawing/2014/main" id="{0290805D-54C9-44E2-8FAB-B0E96C1C3E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225" y="3738563"/>
            <a:ext cx="0" cy="1171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Freeform 18">
            <a:extLst>
              <a:ext uri="{FF2B5EF4-FFF2-40B4-BE49-F238E27FC236}">
                <a16:creationId xmlns:a16="http://schemas.microsoft.com/office/drawing/2014/main" id="{5E380A86-D3B3-4719-A299-C2DDD4A05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91000"/>
            <a:ext cx="1085850" cy="608013"/>
          </a:xfrm>
          <a:custGeom>
            <a:avLst/>
            <a:gdLst>
              <a:gd name="T0" fmla="*/ 0 w 3022"/>
              <a:gd name="T1" fmla="*/ 2147483646 h 1695"/>
              <a:gd name="T2" fmla="*/ 2147483646 w 3022"/>
              <a:gd name="T3" fmla="*/ 2147483646 h 1695"/>
              <a:gd name="T4" fmla="*/ 2147483646 w 3022"/>
              <a:gd name="T5" fmla="*/ 2147483646 h 1695"/>
              <a:gd name="T6" fmla="*/ 2147483646 w 3022"/>
              <a:gd name="T7" fmla="*/ 2147483646 h 1695"/>
              <a:gd name="T8" fmla="*/ 2147483646 w 3022"/>
              <a:gd name="T9" fmla="*/ 2147483646 h 1695"/>
              <a:gd name="T10" fmla="*/ 2147483646 w 3022"/>
              <a:gd name="T11" fmla="*/ 2147483646 h 1695"/>
              <a:gd name="T12" fmla="*/ 2147483646 w 3022"/>
              <a:gd name="T13" fmla="*/ 2147483646 h 1695"/>
              <a:gd name="T14" fmla="*/ 2147483646 w 3022"/>
              <a:gd name="T15" fmla="*/ 2147483646 h 1695"/>
              <a:gd name="T16" fmla="*/ 2147483646 w 3022"/>
              <a:gd name="T17" fmla="*/ 2147483646 h 1695"/>
              <a:gd name="T18" fmla="*/ 2147483646 w 3022"/>
              <a:gd name="T19" fmla="*/ 2147483646 h 1695"/>
              <a:gd name="T20" fmla="*/ 2147483646 w 3022"/>
              <a:gd name="T21" fmla="*/ 2147483646 h 1695"/>
              <a:gd name="T22" fmla="*/ 2147483646 w 3022"/>
              <a:gd name="T23" fmla="*/ 2147483646 h 1695"/>
              <a:gd name="T24" fmla="*/ 2147483646 w 3022"/>
              <a:gd name="T25" fmla="*/ 2147483646 h 1695"/>
              <a:gd name="T26" fmla="*/ 2147483646 w 3022"/>
              <a:gd name="T27" fmla="*/ 2147483646 h 1695"/>
              <a:gd name="T28" fmla="*/ 2147483646 w 3022"/>
              <a:gd name="T29" fmla="*/ 2147483646 h 1695"/>
              <a:gd name="T30" fmla="*/ 2147483646 w 3022"/>
              <a:gd name="T31" fmla="*/ 2147483646 h 1695"/>
              <a:gd name="T32" fmla="*/ 2147483646 w 3022"/>
              <a:gd name="T33" fmla="*/ 2147483646 h 1695"/>
              <a:gd name="T34" fmla="*/ 2147483646 w 3022"/>
              <a:gd name="T35" fmla="*/ 2147483646 h 1695"/>
              <a:gd name="T36" fmla="*/ 2147483646 w 3022"/>
              <a:gd name="T37" fmla="*/ 2147483646 h 1695"/>
              <a:gd name="T38" fmla="*/ 2147483646 w 3022"/>
              <a:gd name="T39" fmla="*/ 2147483646 h 1695"/>
              <a:gd name="T40" fmla="*/ 2147483646 w 3022"/>
              <a:gd name="T41" fmla="*/ 2147483646 h 1695"/>
              <a:gd name="T42" fmla="*/ 2147483646 w 3022"/>
              <a:gd name="T43" fmla="*/ 2147483646 h 1695"/>
              <a:gd name="T44" fmla="*/ 2147483646 w 3022"/>
              <a:gd name="T45" fmla="*/ 2147483646 h 1695"/>
              <a:gd name="T46" fmla="*/ 2147483646 w 3022"/>
              <a:gd name="T47" fmla="*/ 0 h 1695"/>
              <a:gd name="T48" fmla="*/ 2147483646 w 3022"/>
              <a:gd name="T49" fmla="*/ 0 h 1695"/>
              <a:gd name="T50" fmla="*/ 2147483646 w 3022"/>
              <a:gd name="T51" fmla="*/ 2147483646 h 1695"/>
              <a:gd name="T52" fmla="*/ 2147483646 w 3022"/>
              <a:gd name="T53" fmla="*/ 2147483646 h 1695"/>
              <a:gd name="T54" fmla="*/ 2147483646 w 3022"/>
              <a:gd name="T55" fmla="*/ 2147483646 h 1695"/>
              <a:gd name="T56" fmla="*/ 2147483646 w 3022"/>
              <a:gd name="T57" fmla="*/ 2147483646 h 1695"/>
              <a:gd name="T58" fmla="*/ 2147483646 w 3022"/>
              <a:gd name="T59" fmla="*/ 2147483646 h 1695"/>
              <a:gd name="T60" fmla="*/ 2147483646 w 3022"/>
              <a:gd name="T61" fmla="*/ 2147483646 h 1695"/>
              <a:gd name="T62" fmla="*/ 2147483646 w 3022"/>
              <a:gd name="T63" fmla="*/ 2147483646 h 1695"/>
              <a:gd name="T64" fmla="*/ 2147483646 w 3022"/>
              <a:gd name="T65" fmla="*/ 2147483646 h 1695"/>
              <a:gd name="T66" fmla="*/ 2147483646 w 3022"/>
              <a:gd name="T67" fmla="*/ 2147483646 h 1695"/>
              <a:gd name="T68" fmla="*/ 2147483646 w 3022"/>
              <a:gd name="T69" fmla="*/ 2147483646 h 1695"/>
              <a:gd name="T70" fmla="*/ 2147483646 w 3022"/>
              <a:gd name="T71" fmla="*/ 2147483646 h 1695"/>
              <a:gd name="T72" fmla="*/ 2147483646 w 3022"/>
              <a:gd name="T73" fmla="*/ 2147483646 h 1695"/>
              <a:gd name="T74" fmla="*/ 2147483646 w 3022"/>
              <a:gd name="T75" fmla="*/ 2147483646 h 1695"/>
              <a:gd name="T76" fmla="*/ 2147483646 w 3022"/>
              <a:gd name="T77" fmla="*/ 2147483646 h 1695"/>
              <a:gd name="T78" fmla="*/ 2147483646 w 3022"/>
              <a:gd name="T79" fmla="*/ 2147483646 h 1695"/>
              <a:gd name="T80" fmla="*/ 2147483646 w 3022"/>
              <a:gd name="T81" fmla="*/ 2147483646 h 1695"/>
              <a:gd name="T82" fmla="*/ 2147483646 w 3022"/>
              <a:gd name="T83" fmla="*/ 2147483646 h 1695"/>
              <a:gd name="T84" fmla="*/ 2147483646 w 3022"/>
              <a:gd name="T85" fmla="*/ 2147483646 h 1695"/>
              <a:gd name="T86" fmla="*/ 2147483646 w 3022"/>
              <a:gd name="T87" fmla="*/ 2147483646 h 1695"/>
              <a:gd name="T88" fmla="*/ 2147483646 w 3022"/>
              <a:gd name="T89" fmla="*/ 2147483646 h 1695"/>
              <a:gd name="T90" fmla="*/ 0 w 3022"/>
              <a:gd name="T91" fmla="*/ 2147483646 h 16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22"/>
              <a:gd name="T139" fmla="*/ 0 h 1695"/>
              <a:gd name="T140" fmla="*/ 3022 w 3022"/>
              <a:gd name="T141" fmla="*/ 1695 h 16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22" h="1695">
                <a:moveTo>
                  <a:pt x="0" y="1690"/>
                </a:moveTo>
                <a:lnTo>
                  <a:pt x="134" y="1690"/>
                </a:lnTo>
                <a:lnTo>
                  <a:pt x="264" y="1686"/>
                </a:lnTo>
                <a:lnTo>
                  <a:pt x="321" y="1683"/>
                </a:lnTo>
                <a:lnTo>
                  <a:pt x="410" y="1671"/>
                </a:lnTo>
                <a:lnTo>
                  <a:pt x="490" y="1647"/>
                </a:lnTo>
                <a:lnTo>
                  <a:pt x="577" y="1617"/>
                </a:lnTo>
                <a:lnTo>
                  <a:pt x="606" y="1598"/>
                </a:lnTo>
                <a:lnTo>
                  <a:pt x="656" y="1570"/>
                </a:lnTo>
                <a:lnTo>
                  <a:pt x="702" y="1524"/>
                </a:lnTo>
                <a:lnTo>
                  <a:pt x="742" y="1486"/>
                </a:lnTo>
                <a:lnTo>
                  <a:pt x="798" y="1408"/>
                </a:lnTo>
                <a:lnTo>
                  <a:pt x="847" y="1327"/>
                </a:lnTo>
                <a:lnTo>
                  <a:pt x="943" y="1152"/>
                </a:lnTo>
                <a:lnTo>
                  <a:pt x="1020" y="975"/>
                </a:lnTo>
                <a:lnTo>
                  <a:pt x="1084" y="796"/>
                </a:lnTo>
                <a:lnTo>
                  <a:pt x="1164" y="588"/>
                </a:lnTo>
                <a:lnTo>
                  <a:pt x="1234" y="398"/>
                </a:lnTo>
                <a:lnTo>
                  <a:pt x="1294" y="263"/>
                </a:lnTo>
                <a:lnTo>
                  <a:pt x="1335" y="185"/>
                </a:lnTo>
                <a:lnTo>
                  <a:pt x="1379" y="112"/>
                </a:lnTo>
                <a:lnTo>
                  <a:pt x="1416" y="57"/>
                </a:lnTo>
                <a:lnTo>
                  <a:pt x="1461" y="22"/>
                </a:lnTo>
                <a:lnTo>
                  <a:pt x="1501" y="0"/>
                </a:lnTo>
                <a:lnTo>
                  <a:pt x="1540" y="0"/>
                </a:lnTo>
                <a:lnTo>
                  <a:pt x="1585" y="14"/>
                </a:lnTo>
                <a:lnTo>
                  <a:pt x="1632" y="50"/>
                </a:lnTo>
                <a:lnTo>
                  <a:pt x="1670" y="104"/>
                </a:lnTo>
                <a:lnTo>
                  <a:pt x="1727" y="197"/>
                </a:lnTo>
                <a:lnTo>
                  <a:pt x="1771" y="305"/>
                </a:lnTo>
                <a:lnTo>
                  <a:pt x="1827" y="429"/>
                </a:lnTo>
                <a:lnTo>
                  <a:pt x="1866" y="542"/>
                </a:lnTo>
                <a:lnTo>
                  <a:pt x="1927" y="693"/>
                </a:lnTo>
                <a:lnTo>
                  <a:pt x="1981" y="850"/>
                </a:lnTo>
                <a:lnTo>
                  <a:pt x="2048" y="1009"/>
                </a:lnTo>
                <a:lnTo>
                  <a:pt x="2098" y="1125"/>
                </a:lnTo>
                <a:lnTo>
                  <a:pt x="2164" y="1249"/>
                </a:lnTo>
                <a:lnTo>
                  <a:pt x="2253" y="1412"/>
                </a:lnTo>
                <a:lnTo>
                  <a:pt x="2364" y="1536"/>
                </a:lnTo>
                <a:lnTo>
                  <a:pt x="2458" y="1605"/>
                </a:lnTo>
                <a:lnTo>
                  <a:pt x="2559" y="1651"/>
                </a:lnTo>
                <a:lnTo>
                  <a:pt x="2684" y="1683"/>
                </a:lnTo>
                <a:lnTo>
                  <a:pt x="2810" y="1690"/>
                </a:lnTo>
                <a:lnTo>
                  <a:pt x="2941" y="1694"/>
                </a:lnTo>
                <a:lnTo>
                  <a:pt x="3021" y="1694"/>
                </a:lnTo>
                <a:lnTo>
                  <a:pt x="0" y="1690"/>
                </a:lnTo>
              </a:path>
            </a:pathLst>
          </a:custGeom>
          <a:noFill/>
          <a:ln w="183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19">
            <a:extLst>
              <a:ext uri="{FF2B5EF4-FFF2-40B4-BE49-F238E27FC236}">
                <a16:creationId xmlns:a16="http://schemas.microsoft.com/office/drawing/2014/main" id="{D62241FB-F889-4A6F-9E9A-4D129F89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106863"/>
            <a:ext cx="825500" cy="692150"/>
          </a:xfrm>
          <a:custGeom>
            <a:avLst/>
            <a:gdLst>
              <a:gd name="T0" fmla="*/ 0 w 2298"/>
              <a:gd name="T1" fmla="*/ 2147483646 h 1928"/>
              <a:gd name="T2" fmla="*/ 2147483646 w 2298"/>
              <a:gd name="T3" fmla="*/ 2147483646 h 1928"/>
              <a:gd name="T4" fmla="*/ 2147483646 w 2298"/>
              <a:gd name="T5" fmla="*/ 2147483646 h 1928"/>
              <a:gd name="T6" fmla="*/ 2147483646 w 2298"/>
              <a:gd name="T7" fmla="*/ 2147483646 h 1928"/>
              <a:gd name="T8" fmla="*/ 2147483646 w 2298"/>
              <a:gd name="T9" fmla="*/ 2147483646 h 1928"/>
              <a:gd name="T10" fmla="*/ 2147483646 w 2298"/>
              <a:gd name="T11" fmla="*/ 2147483646 h 1928"/>
              <a:gd name="T12" fmla="*/ 2147483646 w 2298"/>
              <a:gd name="T13" fmla="*/ 2147483646 h 1928"/>
              <a:gd name="T14" fmla="*/ 2147483646 w 2298"/>
              <a:gd name="T15" fmla="*/ 2147483646 h 1928"/>
              <a:gd name="T16" fmla="*/ 2147483646 w 2298"/>
              <a:gd name="T17" fmla="*/ 2147483646 h 1928"/>
              <a:gd name="T18" fmla="*/ 2147483646 w 2298"/>
              <a:gd name="T19" fmla="*/ 2147483646 h 1928"/>
              <a:gd name="T20" fmla="*/ 2147483646 w 2298"/>
              <a:gd name="T21" fmla="*/ 2147483646 h 1928"/>
              <a:gd name="T22" fmla="*/ 2147483646 w 2298"/>
              <a:gd name="T23" fmla="*/ 2147483646 h 1928"/>
              <a:gd name="T24" fmla="*/ 2147483646 w 2298"/>
              <a:gd name="T25" fmla="*/ 2147483646 h 1928"/>
              <a:gd name="T26" fmla="*/ 2147483646 w 2298"/>
              <a:gd name="T27" fmla="*/ 2147483646 h 1928"/>
              <a:gd name="T28" fmla="*/ 2147483646 w 2298"/>
              <a:gd name="T29" fmla="*/ 2147483646 h 1928"/>
              <a:gd name="T30" fmla="*/ 2147483646 w 2298"/>
              <a:gd name="T31" fmla="*/ 2147483646 h 1928"/>
              <a:gd name="T32" fmla="*/ 2147483646 w 2298"/>
              <a:gd name="T33" fmla="*/ 2147483646 h 1928"/>
              <a:gd name="T34" fmla="*/ 2147483646 w 2298"/>
              <a:gd name="T35" fmla="*/ 2147483646 h 1928"/>
              <a:gd name="T36" fmla="*/ 2147483646 w 2298"/>
              <a:gd name="T37" fmla="*/ 2147483646 h 1928"/>
              <a:gd name="T38" fmla="*/ 2147483646 w 2298"/>
              <a:gd name="T39" fmla="*/ 2147483646 h 1928"/>
              <a:gd name="T40" fmla="*/ 2147483646 w 2298"/>
              <a:gd name="T41" fmla="*/ 2147483646 h 1928"/>
              <a:gd name="T42" fmla="*/ 2147483646 w 2298"/>
              <a:gd name="T43" fmla="*/ 2147483646 h 1928"/>
              <a:gd name="T44" fmla="*/ 2147483646 w 2298"/>
              <a:gd name="T45" fmla="*/ 2147483646 h 1928"/>
              <a:gd name="T46" fmla="*/ 2147483646 w 2298"/>
              <a:gd name="T47" fmla="*/ 0 h 1928"/>
              <a:gd name="T48" fmla="*/ 2147483646 w 2298"/>
              <a:gd name="T49" fmla="*/ 0 h 1928"/>
              <a:gd name="T50" fmla="*/ 2147483646 w 2298"/>
              <a:gd name="T51" fmla="*/ 2147483646 h 1928"/>
              <a:gd name="T52" fmla="*/ 2147483646 w 2298"/>
              <a:gd name="T53" fmla="*/ 2147483646 h 1928"/>
              <a:gd name="T54" fmla="*/ 2147483646 w 2298"/>
              <a:gd name="T55" fmla="*/ 2147483646 h 1928"/>
              <a:gd name="T56" fmla="*/ 2147483646 w 2298"/>
              <a:gd name="T57" fmla="*/ 2147483646 h 1928"/>
              <a:gd name="T58" fmla="*/ 2147483646 w 2298"/>
              <a:gd name="T59" fmla="*/ 2147483646 h 1928"/>
              <a:gd name="T60" fmla="*/ 2147483646 w 2298"/>
              <a:gd name="T61" fmla="*/ 2147483646 h 1928"/>
              <a:gd name="T62" fmla="*/ 2147483646 w 2298"/>
              <a:gd name="T63" fmla="*/ 2147483646 h 1928"/>
              <a:gd name="T64" fmla="*/ 2147483646 w 2298"/>
              <a:gd name="T65" fmla="*/ 2147483646 h 1928"/>
              <a:gd name="T66" fmla="*/ 2147483646 w 2298"/>
              <a:gd name="T67" fmla="*/ 2147483646 h 1928"/>
              <a:gd name="T68" fmla="*/ 2147483646 w 2298"/>
              <a:gd name="T69" fmla="*/ 2147483646 h 1928"/>
              <a:gd name="T70" fmla="*/ 2147483646 w 2298"/>
              <a:gd name="T71" fmla="*/ 2147483646 h 1928"/>
              <a:gd name="T72" fmla="*/ 2147483646 w 2298"/>
              <a:gd name="T73" fmla="*/ 2147483646 h 1928"/>
              <a:gd name="T74" fmla="*/ 2147483646 w 2298"/>
              <a:gd name="T75" fmla="*/ 2147483646 h 1928"/>
              <a:gd name="T76" fmla="*/ 2147483646 w 2298"/>
              <a:gd name="T77" fmla="*/ 2147483646 h 1928"/>
              <a:gd name="T78" fmla="*/ 2147483646 w 2298"/>
              <a:gd name="T79" fmla="*/ 2147483646 h 1928"/>
              <a:gd name="T80" fmla="*/ 2147483646 w 2298"/>
              <a:gd name="T81" fmla="*/ 2147483646 h 1928"/>
              <a:gd name="T82" fmla="*/ 2147483646 w 2298"/>
              <a:gd name="T83" fmla="*/ 2147483646 h 1928"/>
              <a:gd name="T84" fmla="*/ 2147483646 w 2298"/>
              <a:gd name="T85" fmla="*/ 2147483646 h 1928"/>
              <a:gd name="T86" fmla="*/ 2147483646 w 2298"/>
              <a:gd name="T87" fmla="*/ 2147483646 h 1928"/>
              <a:gd name="T88" fmla="*/ 2147483646 w 2298"/>
              <a:gd name="T89" fmla="*/ 2147483646 h 1928"/>
              <a:gd name="T90" fmla="*/ 0 w 2298"/>
              <a:gd name="T91" fmla="*/ 2147483646 h 19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98"/>
              <a:gd name="T139" fmla="*/ 0 h 1928"/>
              <a:gd name="T140" fmla="*/ 2298 w 2298"/>
              <a:gd name="T141" fmla="*/ 1928 h 19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98" h="1928">
                <a:moveTo>
                  <a:pt x="0" y="1923"/>
                </a:moveTo>
                <a:lnTo>
                  <a:pt x="102" y="1923"/>
                </a:lnTo>
                <a:lnTo>
                  <a:pt x="201" y="1918"/>
                </a:lnTo>
                <a:lnTo>
                  <a:pt x="244" y="1914"/>
                </a:lnTo>
                <a:lnTo>
                  <a:pt x="312" y="1901"/>
                </a:lnTo>
                <a:lnTo>
                  <a:pt x="373" y="1874"/>
                </a:lnTo>
                <a:lnTo>
                  <a:pt x="439" y="1839"/>
                </a:lnTo>
                <a:lnTo>
                  <a:pt x="462" y="1817"/>
                </a:lnTo>
                <a:lnTo>
                  <a:pt x="500" y="1786"/>
                </a:lnTo>
                <a:lnTo>
                  <a:pt x="533" y="1733"/>
                </a:lnTo>
                <a:lnTo>
                  <a:pt x="564" y="1689"/>
                </a:lnTo>
                <a:lnTo>
                  <a:pt x="606" y="1602"/>
                </a:lnTo>
                <a:lnTo>
                  <a:pt x="644" y="1509"/>
                </a:lnTo>
                <a:lnTo>
                  <a:pt x="717" y="1311"/>
                </a:lnTo>
                <a:lnTo>
                  <a:pt x="775" y="1109"/>
                </a:lnTo>
                <a:lnTo>
                  <a:pt x="824" y="906"/>
                </a:lnTo>
                <a:lnTo>
                  <a:pt x="885" y="669"/>
                </a:lnTo>
                <a:lnTo>
                  <a:pt x="938" y="453"/>
                </a:lnTo>
                <a:lnTo>
                  <a:pt x="984" y="299"/>
                </a:lnTo>
                <a:lnTo>
                  <a:pt x="1015" y="210"/>
                </a:lnTo>
                <a:lnTo>
                  <a:pt x="1049" y="127"/>
                </a:lnTo>
                <a:lnTo>
                  <a:pt x="1077" y="65"/>
                </a:lnTo>
                <a:lnTo>
                  <a:pt x="1110" y="26"/>
                </a:lnTo>
                <a:lnTo>
                  <a:pt x="1140" y="0"/>
                </a:lnTo>
                <a:lnTo>
                  <a:pt x="1171" y="0"/>
                </a:lnTo>
                <a:lnTo>
                  <a:pt x="1205" y="16"/>
                </a:lnTo>
                <a:lnTo>
                  <a:pt x="1240" y="57"/>
                </a:lnTo>
                <a:lnTo>
                  <a:pt x="1270" y="118"/>
                </a:lnTo>
                <a:lnTo>
                  <a:pt x="1313" y="224"/>
                </a:lnTo>
                <a:lnTo>
                  <a:pt x="1347" y="347"/>
                </a:lnTo>
                <a:lnTo>
                  <a:pt x="1389" y="488"/>
                </a:lnTo>
                <a:lnTo>
                  <a:pt x="1419" y="616"/>
                </a:lnTo>
                <a:lnTo>
                  <a:pt x="1465" y="788"/>
                </a:lnTo>
                <a:lnTo>
                  <a:pt x="1507" y="967"/>
                </a:lnTo>
                <a:lnTo>
                  <a:pt x="1557" y="1148"/>
                </a:lnTo>
                <a:lnTo>
                  <a:pt x="1596" y="1280"/>
                </a:lnTo>
                <a:lnTo>
                  <a:pt x="1644" y="1421"/>
                </a:lnTo>
                <a:lnTo>
                  <a:pt x="1713" y="1606"/>
                </a:lnTo>
                <a:lnTo>
                  <a:pt x="1797" y="1747"/>
                </a:lnTo>
                <a:lnTo>
                  <a:pt x="1869" y="1826"/>
                </a:lnTo>
                <a:lnTo>
                  <a:pt x="1946" y="1878"/>
                </a:lnTo>
                <a:lnTo>
                  <a:pt x="2042" y="1914"/>
                </a:lnTo>
                <a:lnTo>
                  <a:pt x="2137" y="1923"/>
                </a:lnTo>
                <a:lnTo>
                  <a:pt x="2236" y="1927"/>
                </a:lnTo>
                <a:lnTo>
                  <a:pt x="2297" y="1927"/>
                </a:lnTo>
                <a:lnTo>
                  <a:pt x="0" y="1923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20">
            <a:extLst>
              <a:ext uri="{FF2B5EF4-FFF2-40B4-BE49-F238E27FC236}">
                <a16:creationId xmlns:a16="http://schemas.microsoft.com/office/drawing/2014/main" id="{8CF8B18D-5F66-44F0-BC57-6BFCB721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114800"/>
            <a:ext cx="825500" cy="692150"/>
          </a:xfrm>
          <a:custGeom>
            <a:avLst/>
            <a:gdLst>
              <a:gd name="T0" fmla="*/ 0 w 2299"/>
              <a:gd name="T1" fmla="*/ 2147483646 h 1928"/>
              <a:gd name="T2" fmla="*/ 2147483646 w 2299"/>
              <a:gd name="T3" fmla="*/ 2147483646 h 1928"/>
              <a:gd name="T4" fmla="*/ 2147483646 w 2299"/>
              <a:gd name="T5" fmla="*/ 2147483646 h 1928"/>
              <a:gd name="T6" fmla="*/ 2147483646 w 2299"/>
              <a:gd name="T7" fmla="*/ 2147483646 h 1928"/>
              <a:gd name="T8" fmla="*/ 2147483646 w 2299"/>
              <a:gd name="T9" fmla="*/ 2147483646 h 1928"/>
              <a:gd name="T10" fmla="*/ 2147483646 w 2299"/>
              <a:gd name="T11" fmla="*/ 2147483646 h 1928"/>
              <a:gd name="T12" fmla="*/ 2147483646 w 2299"/>
              <a:gd name="T13" fmla="*/ 2147483646 h 1928"/>
              <a:gd name="T14" fmla="*/ 2147483646 w 2299"/>
              <a:gd name="T15" fmla="*/ 2147483646 h 1928"/>
              <a:gd name="T16" fmla="*/ 2147483646 w 2299"/>
              <a:gd name="T17" fmla="*/ 2147483646 h 1928"/>
              <a:gd name="T18" fmla="*/ 2147483646 w 2299"/>
              <a:gd name="T19" fmla="*/ 2147483646 h 1928"/>
              <a:gd name="T20" fmla="*/ 2147483646 w 2299"/>
              <a:gd name="T21" fmla="*/ 2147483646 h 1928"/>
              <a:gd name="T22" fmla="*/ 2147483646 w 2299"/>
              <a:gd name="T23" fmla="*/ 2147483646 h 1928"/>
              <a:gd name="T24" fmla="*/ 2147483646 w 2299"/>
              <a:gd name="T25" fmla="*/ 2147483646 h 1928"/>
              <a:gd name="T26" fmla="*/ 2147483646 w 2299"/>
              <a:gd name="T27" fmla="*/ 2147483646 h 1928"/>
              <a:gd name="T28" fmla="*/ 2147483646 w 2299"/>
              <a:gd name="T29" fmla="*/ 2147483646 h 1928"/>
              <a:gd name="T30" fmla="*/ 2147483646 w 2299"/>
              <a:gd name="T31" fmla="*/ 2147483646 h 1928"/>
              <a:gd name="T32" fmla="*/ 2147483646 w 2299"/>
              <a:gd name="T33" fmla="*/ 2147483646 h 1928"/>
              <a:gd name="T34" fmla="*/ 2147483646 w 2299"/>
              <a:gd name="T35" fmla="*/ 2147483646 h 1928"/>
              <a:gd name="T36" fmla="*/ 2147483646 w 2299"/>
              <a:gd name="T37" fmla="*/ 2147483646 h 1928"/>
              <a:gd name="T38" fmla="*/ 2147483646 w 2299"/>
              <a:gd name="T39" fmla="*/ 2147483646 h 1928"/>
              <a:gd name="T40" fmla="*/ 2147483646 w 2299"/>
              <a:gd name="T41" fmla="*/ 2147483646 h 1928"/>
              <a:gd name="T42" fmla="*/ 2147483646 w 2299"/>
              <a:gd name="T43" fmla="*/ 2147483646 h 1928"/>
              <a:gd name="T44" fmla="*/ 2147483646 w 2299"/>
              <a:gd name="T45" fmla="*/ 2147483646 h 1928"/>
              <a:gd name="T46" fmla="*/ 2147483646 w 2299"/>
              <a:gd name="T47" fmla="*/ 0 h 1928"/>
              <a:gd name="T48" fmla="*/ 2147483646 w 2299"/>
              <a:gd name="T49" fmla="*/ 0 h 1928"/>
              <a:gd name="T50" fmla="*/ 2147483646 w 2299"/>
              <a:gd name="T51" fmla="*/ 2147483646 h 1928"/>
              <a:gd name="T52" fmla="*/ 2147483646 w 2299"/>
              <a:gd name="T53" fmla="*/ 2147483646 h 1928"/>
              <a:gd name="T54" fmla="*/ 2147483646 w 2299"/>
              <a:gd name="T55" fmla="*/ 2147483646 h 1928"/>
              <a:gd name="T56" fmla="*/ 2147483646 w 2299"/>
              <a:gd name="T57" fmla="*/ 2147483646 h 1928"/>
              <a:gd name="T58" fmla="*/ 2147483646 w 2299"/>
              <a:gd name="T59" fmla="*/ 2147483646 h 1928"/>
              <a:gd name="T60" fmla="*/ 2147483646 w 2299"/>
              <a:gd name="T61" fmla="*/ 2147483646 h 1928"/>
              <a:gd name="T62" fmla="*/ 2147483646 w 2299"/>
              <a:gd name="T63" fmla="*/ 2147483646 h 1928"/>
              <a:gd name="T64" fmla="*/ 2147483646 w 2299"/>
              <a:gd name="T65" fmla="*/ 2147483646 h 1928"/>
              <a:gd name="T66" fmla="*/ 2147483646 w 2299"/>
              <a:gd name="T67" fmla="*/ 2147483646 h 1928"/>
              <a:gd name="T68" fmla="*/ 2147483646 w 2299"/>
              <a:gd name="T69" fmla="*/ 2147483646 h 1928"/>
              <a:gd name="T70" fmla="*/ 2147483646 w 2299"/>
              <a:gd name="T71" fmla="*/ 2147483646 h 1928"/>
              <a:gd name="T72" fmla="*/ 2147483646 w 2299"/>
              <a:gd name="T73" fmla="*/ 2147483646 h 1928"/>
              <a:gd name="T74" fmla="*/ 2147483646 w 2299"/>
              <a:gd name="T75" fmla="*/ 2147483646 h 1928"/>
              <a:gd name="T76" fmla="*/ 2147483646 w 2299"/>
              <a:gd name="T77" fmla="*/ 2147483646 h 1928"/>
              <a:gd name="T78" fmla="*/ 2147483646 w 2299"/>
              <a:gd name="T79" fmla="*/ 2147483646 h 1928"/>
              <a:gd name="T80" fmla="*/ 2147483646 w 2299"/>
              <a:gd name="T81" fmla="*/ 2147483646 h 1928"/>
              <a:gd name="T82" fmla="*/ 2147483646 w 2299"/>
              <a:gd name="T83" fmla="*/ 2147483646 h 1928"/>
              <a:gd name="T84" fmla="*/ 2147483646 w 2299"/>
              <a:gd name="T85" fmla="*/ 2147483646 h 1928"/>
              <a:gd name="T86" fmla="*/ 2147483646 w 2299"/>
              <a:gd name="T87" fmla="*/ 2147483646 h 1928"/>
              <a:gd name="T88" fmla="*/ 2147483646 w 2299"/>
              <a:gd name="T89" fmla="*/ 2147483646 h 1928"/>
              <a:gd name="T90" fmla="*/ 0 w 2299"/>
              <a:gd name="T91" fmla="*/ 2147483646 h 19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99"/>
              <a:gd name="T139" fmla="*/ 0 h 1928"/>
              <a:gd name="T140" fmla="*/ 2299 w 2299"/>
              <a:gd name="T141" fmla="*/ 1928 h 19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99" h="1928">
                <a:moveTo>
                  <a:pt x="0" y="1923"/>
                </a:moveTo>
                <a:lnTo>
                  <a:pt x="102" y="1923"/>
                </a:lnTo>
                <a:lnTo>
                  <a:pt x="201" y="1918"/>
                </a:lnTo>
                <a:lnTo>
                  <a:pt x="244" y="1914"/>
                </a:lnTo>
                <a:lnTo>
                  <a:pt x="312" y="1901"/>
                </a:lnTo>
                <a:lnTo>
                  <a:pt x="373" y="1874"/>
                </a:lnTo>
                <a:lnTo>
                  <a:pt x="439" y="1839"/>
                </a:lnTo>
                <a:lnTo>
                  <a:pt x="462" y="1817"/>
                </a:lnTo>
                <a:lnTo>
                  <a:pt x="500" y="1786"/>
                </a:lnTo>
                <a:lnTo>
                  <a:pt x="534" y="1733"/>
                </a:lnTo>
                <a:lnTo>
                  <a:pt x="565" y="1689"/>
                </a:lnTo>
                <a:lnTo>
                  <a:pt x="607" y="1602"/>
                </a:lnTo>
                <a:lnTo>
                  <a:pt x="645" y="1509"/>
                </a:lnTo>
                <a:lnTo>
                  <a:pt x="718" y="1311"/>
                </a:lnTo>
                <a:lnTo>
                  <a:pt x="775" y="1109"/>
                </a:lnTo>
                <a:lnTo>
                  <a:pt x="824" y="906"/>
                </a:lnTo>
                <a:lnTo>
                  <a:pt x="885" y="669"/>
                </a:lnTo>
                <a:lnTo>
                  <a:pt x="938" y="453"/>
                </a:lnTo>
                <a:lnTo>
                  <a:pt x="984" y="299"/>
                </a:lnTo>
                <a:lnTo>
                  <a:pt x="1015" y="210"/>
                </a:lnTo>
                <a:lnTo>
                  <a:pt x="1049" y="127"/>
                </a:lnTo>
                <a:lnTo>
                  <a:pt x="1077" y="65"/>
                </a:lnTo>
                <a:lnTo>
                  <a:pt x="1111" y="26"/>
                </a:lnTo>
                <a:lnTo>
                  <a:pt x="1141" y="0"/>
                </a:lnTo>
                <a:lnTo>
                  <a:pt x="1172" y="0"/>
                </a:lnTo>
                <a:lnTo>
                  <a:pt x="1206" y="16"/>
                </a:lnTo>
                <a:lnTo>
                  <a:pt x="1241" y="57"/>
                </a:lnTo>
                <a:lnTo>
                  <a:pt x="1271" y="118"/>
                </a:lnTo>
                <a:lnTo>
                  <a:pt x="1314" y="224"/>
                </a:lnTo>
                <a:lnTo>
                  <a:pt x="1348" y="347"/>
                </a:lnTo>
                <a:lnTo>
                  <a:pt x="1389" y="488"/>
                </a:lnTo>
                <a:lnTo>
                  <a:pt x="1420" y="616"/>
                </a:lnTo>
                <a:lnTo>
                  <a:pt x="1465" y="788"/>
                </a:lnTo>
                <a:lnTo>
                  <a:pt x="1507" y="967"/>
                </a:lnTo>
                <a:lnTo>
                  <a:pt x="1557" y="1148"/>
                </a:lnTo>
                <a:lnTo>
                  <a:pt x="1596" y="1280"/>
                </a:lnTo>
                <a:lnTo>
                  <a:pt x="1645" y="1421"/>
                </a:lnTo>
                <a:lnTo>
                  <a:pt x="1714" y="1606"/>
                </a:lnTo>
                <a:lnTo>
                  <a:pt x="1798" y="1747"/>
                </a:lnTo>
                <a:lnTo>
                  <a:pt x="1870" y="1826"/>
                </a:lnTo>
                <a:lnTo>
                  <a:pt x="1947" y="1878"/>
                </a:lnTo>
                <a:lnTo>
                  <a:pt x="2043" y="1914"/>
                </a:lnTo>
                <a:lnTo>
                  <a:pt x="2137" y="1923"/>
                </a:lnTo>
                <a:lnTo>
                  <a:pt x="2237" y="1927"/>
                </a:lnTo>
                <a:lnTo>
                  <a:pt x="2298" y="1927"/>
                </a:lnTo>
                <a:lnTo>
                  <a:pt x="0" y="1923"/>
                </a:lnTo>
              </a:path>
            </a:pathLst>
          </a:custGeom>
          <a:noFill/>
          <a:ln w="1836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8" name="Group 21">
            <a:extLst>
              <a:ext uri="{FF2B5EF4-FFF2-40B4-BE49-F238E27FC236}">
                <a16:creationId xmlns:a16="http://schemas.microsoft.com/office/drawing/2014/main" id="{E8F05D88-0846-4121-958D-EA402F8AE9D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038600"/>
            <a:ext cx="508000" cy="306388"/>
            <a:chOff x="4768" y="2474"/>
            <a:chExt cx="320" cy="193"/>
          </a:xfrm>
        </p:grpSpPr>
        <p:sp>
          <p:nvSpPr>
            <p:cNvPr id="21528" name="AutoShape 22">
              <a:extLst>
                <a:ext uri="{FF2B5EF4-FFF2-40B4-BE49-F238E27FC236}">
                  <a16:creationId xmlns:a16="http://schemas.microsoft.com/office/drawing/2014/main" id="{16D3CA3F-DDC7-4FF8-8989-90412310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474"/>
              <a:ext cx="320" cy="193"/>
            </a:xfrm>
            <a:prstGeom prst="roundRect">
              <a:avLst>
                <a:gd name="adj" fmla="val 514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29" name="Text Box 23">
              <a:extLst>
                <a:ext uri="{FF2B5EF4-FFF2-40B4-BE49-F238E27FC236}">
                  <a16:creationId xmlns:a16="http://schemas.microsoft.com/office/drawing/2014/main" id="{79B081BE-7CEC-44A3-8926-7C5F38B2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8" y="2493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150000"/>
                <a:buFontTx/>
                <a:buNone/>
              </a:pPr>
              <a:r>
                <a:rPr lang="en-GB" altLang="en-US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0.8</a:t>
              </a:r>
            </a:p>
          </p:txBody>
        </p:sp>
      </p:grpSp>
      <p:grpSp>
        <p:nvGrpSpPr>
          <p:cNvPr id="21519" name="Group 24">
            <a:extLst>
              <a:ext uri="{FF2B5EF4-FFF2-40B4-BE49-F238E27FC236}">
                <a16:creationId xmlns:a16="http://schemas.microsoft.com/office/drawing/2014/main" id="{6F16CE6F-5CE9-4586-949D-6B117F76CDB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038600"/>
            <a:ext cx="508000" cy="306388"/>
            <a:chOff x="5101" y="2474"/>
            <a:chExt cx="320" cy="193"/>
          </a:xfrm>
        </p:grpSpPr>
        <p:sp>
          <p:nvSpPr>
            <p:cNvPr id="21526" name="AutoShape 25">
              <a:extLst>
                <a:ext uri="{FF2B5EF4-FFF2-40B4-BE49-F238E27FC236}">
                  <a16:creationId xmlns:a16="http://schemas.microsoft.com/office/drawing/2014/main" id="{7F076123-F521-4172-AFDC-A8E9F3D0F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" y="2474"/>
              <a:ext cx="320" cy="193"/>
            </a:xfrm>
            <a:prstGeom prst="roundRect">
              <a:avLst>
                <a:gd name="adj" fmla="val 514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27" name="Text Box 26">
              <a:extLst>
                <a:ext uri="{FF2B5EF4-FFF2-40B4-BE49-F238E27FC236}">
                  <a16:creationId xmlns:a16="http://schemas.microsoft.com/office/drawing/2014/main" id="{2F3D6E5A-DB51-4DF8-B899-AEF51E874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" y="2493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150000"/>
                <a:buFontTx/>
                <a:buNone/>
              </a:pPr>
              <a:r>
                <a:rPr lang="en-GB" altLang="en-US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0.75</a:t>
              </a:r>
            </a:p>
          </p:txBody>
        </p:sp>
      </p:grpSp>
      <p:grpSp>
        <p:nvGrpSpPr>
          <p:cNvPr id="21520" name="Group 27">
            <a:extLst>
              <a:ext uri="{FF2B5EF4-FFF2-40B4-BE49-F238E27FC236}">
                <a16:creationId xmlns:a16="http://schemas.microsoft.com/office/drawing/2014/main" id="{AE0D7BE3-CAC7-4246-B197-AA480BB4368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038600"/>
            <a:ext cx="508000" cy="306388"/>
            <a:chOff x="5433" y="2474"/>
            <a:chExt cx="320" cy="193"/>
          </a:xfrm>
        </p:grpSpPr>
        <p:sp>
          <p:nvSpPr>
            <p:cNvPr id="21524" name="AutoShape 28">
              <a:extLst>
                <a:ext uri="{FF2B5EF4-FFF2-40B4-BE49-F238E27FC236}">
                  <a16:creationId xmlns:a16="http://schemas.microsoft.com/office/drawing/2014/main" id="{F7996EF3-3A6A-47F1-AF18-069286683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" y="2474"/>
              <a:ext cx="320" cy="193"/>
            </a:xfrm>
            <a:prstGeom prst="roundRect">
              <a:avLst>
                <a:gd name="adj" fmla="val 514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25" name="Text Box 29">
              <a:extLst>
                <a:ext uri="{FF2B5EF4-FFF2-40B4-BE49-F238E27FC236}">
                  <a16:creationId xmlns:a16="http://schemas.microsoft.com/office/drawing/2014/main" id="{4D94F116-E5DC-4F2C-9F5F-3806ACCC7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" y="2493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Pct val="150000"/>
                <a:buFontTx/>
                <a:buNone/>
              </a:pPr>
              <a:r>
                <a:rPr lang="en-GB" altLang="en-US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0.9</a:t>
              </a:r>
            </a:p>
          </p:txBody>
        </p:sp>
      </p:grpSp>
      <p:sp>
        <p:nvSpPr>
          <p:cNvPr id="21521" name="Text Box 43">
            <a:extLst>
              <a:ext uri="{FF2B5EF4-FFF2-40B4-BE49-F238E27FC236}">
                <a16:creationId xmlns:a16="http://schemas.microsoft.com/office/drawing/2014/main" id="{F0E724C6-40BD-47E8-B779-924A3EEF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522" name="Text Box 44">
            <a:extLst>
              <a:ext uri="{FF2B5EF4-FFF2-40B4-BE49-F238E27FC236}">
                <a16:creationId xmlns:a16="http://schemas.microsoft.com/office/drawing/2014/main" id="{1A88D4D0-C2B2-4BEC-A400-7818A90C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9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The relative scale of each part is modeled by a Gaussian density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mean t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 and covariance U</a:t>
            </a:r>
            <a:r>
              <a:rPr lang="en-US" altLang="en-US" sz="1800" baseline="-25000">
                <a:solidFill>
                  <a:srgbClr val="FF0000"/>
                </a:solidFill>
              </a:rPr>
              <a:t>p</a:t>
            </a:r>
            <a:r>
              <a:rPr lang="en-US" altLang="en-US" sz="18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1523" name="Slide Number Placeholder 32">
            <a:extLst>
              <a:ext uri="{FF2B5EF4-FFF2-40B4-BE49-F238E27FC236}">
                <a16:creationId xmlns:a16="http://schemas.microsoft.com/office/drawing/2014/main" id="{7A06D169-5B4B-442D-A657-DD9D1466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77D17E-2472-455B-88DC-2DCEC9D419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21608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3B3EE7A-9B0D-4B8B-A47A-EC09FB70E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Occlusion and Part Statistics</a:t>
            </a:r>
          </a:p>
        </p:txBody>
      </p:sp>
      <p:sp>
        <p:nvSpPr>
          <p:cNvPr id="22531" name="Slide Number Placeholder 6">
            <a:extLst>
              <a:ext uri="{FF2B5EF4-FFF2-40B4-BE49-F238E27FC236}">
                <a16:creationId xmlns:a16="http://schemas.microsoft.com/office/drawing/2014/main" id="{BEE99C2D-968A-4E4F-8298-492BE648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4CE75-4BFC-4BD6-83FD-4982A57089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1E971955-F7BB-4C9F-8913-71354EFE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745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was very complicated and turned out to not 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well and not be necessary, in both Fergus’s work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other subsequent works.</a:t>
            </a:r>
          </a:p>
        </p:txBody>
      </p:sp>
    </p:spTree>
    <p:extLst>
      <p:ext uri="{BB962C8B-B14F-4D97-AF65-F5344CB8AC3E}">
        <p14:creationId xmlns:p14="http://schemas.microsoft.com/office/powerpoint/2010/main" val="3395213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7AE35B-1F0D-4FF2-A1DF-38CC2AD8D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EB0612C-2CCD-4DFD-B118-40EDCC2662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Train Model Parameters Using EM:</a:t>
            </a:r>
          </a:p>
          <a:p>
            <a:pPr lvl="2" eaLnBrk="1" hangingPunct="1"/>
            <a:r>
              <a:rPr lang="en-US" altLang="en-US" sz="2000"/>
              <a:t>Optimize Parameters</a:t>
            </a:r>
          </a:p>
          <a:p>
            <a:pPr lvl="2" eaLnBrk="1" hangingPunct="1"/>
            <a:r>
              <a:rPr lang="en-US" altLang="en-US" sz="2000"/>
              <a:t>Optimize Assignments</a:t>
            </a:r>
          </a:p>
          <a:p>
            <a:pPr lvl="2" eaLnBrk="1" hangingPunct="1"/>
            <a:r>
              <a:rPr lang="en-US" altLang="en-US" sz="2000"/>
              <a:t>Repeat Until Convergence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59E17879-227E-471B-8F30-576825D2221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953000"/>
            <a:ext cx="6781800" cy="1738313"/>
          </a:xfrm>
          <a:noFill/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B1948A5C-0E49-46F3-9A9D-03CDC5DEB04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953000"/>
            <a:ext cx="6781800" cy="1727200"/>
          </a:xfrm>
          <a:noFill/>
        </p:spPr>
      </p:pic>
      <p:pic>
        <p:nvPicPr>
          <p:cNvPr id="54280" name="Picture 8">
            <a:extLst>
              <a:ext uri="{FF2B5EF4-FFF2-40B4-BE49-F238E27FC236}">
                <a16:creationId xmlns:a16="http://schemas.microsoft.com/office/drawing/2014/main" id="{E9D424C2-F322-4DDE-9239-506FB633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67818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>
            <a:extLst>
              <a:ext uri="{FF2B5EF4-FFF2-40B4-BE49-F238E27FC236}">
                <a16:creationId xmlns:a16="http://schemas.microsoft.com/office/drawing/2014/main" id="{9CF0D140-47DA-4D9A-9585-63B3AC7A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2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">
            <a:extLst>
              <a:ext uri="{FF2B5EF4-FFF2-40B4-BE49-F238E27FC236}">
                <a16:creationId xmlns:a16="http://schemas.microsoft.com/office/drawing/2014/main" id="{FA8BBFA6-9B3A-4DD7-91C5-7428C2B5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466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AutoShape 13">
            <a:extLst>
              <a:ext uri="{FF2B5EF4-FFF2-40B4-BE49-F238E27FC236}">
                <a16:creationId xmlns:a16="http://schemas.microsoft.com/office/drawing/2014/main" id="{F92E499C-3D7D-419D-8855-27935569EF56}"/>
              </a:ext>
            </a:extLst>
          </p:cNvPr>
          <p:cNvSpPr>
            <a:spLocks/>
          </p:cNvSpPr>
          <p:nvPr/>
        </p:nvSpPr>
        <p:spPr bwMode="auto">
          <a:xfrm rot="-5400000">
            <a:off x="6477000" y="182880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AutoShape 14">
            <a:extLst>
              <a:ext uri="{FF2B5EF4-FFF2-40B4-BE49-F238E27FC236}">
                <a16:creationId xmlns:a16="http://schemas.microsoft.com/office/drawing/2014/main" id="{1811555E-9CB1-4628-A048-3F50DF50825F}"/>
              </a:ext>
            </a:extLst>
          </p:cNvPr>
          <p:cNvSpPr>
            <a:spLocks/>
          </p:cNvSpPr>
          <p:nvPr/>
        </p:nvSpPr>
        <p:spPr bwMode="auto">
          <a:xfrm rot="-5400000">
            <a:off x="6096000" y="182880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5DFAEE75-5D47-488F-B142-BB538B259831}"/>
              </a:ext>
            </a:extLst>
          </p:cNvPr>
          <p:cNvSpPr>
            <a:spLocks/>
          </p:cNvSpPr>
          <p:nvPr/>
        </p:nvSpPr>
        <p:spPr bwMode="auto">
          <a:xfrm rot="-5400000">
            <a:off x="7124700" y="16383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4" name="AutoShape 16">
            <a:extLst>
              <a:ext uri="{FF2B5EF4-FFF2-40B4-BE49-F238E27FC236}">
                <a16:creationId xmlns:a16="http://schemas.microsoft.com/office/drawing/2014/main" id="{B66682AD-F8EA-4AEA-A9BA-1D3E30941ACE}"/>
              </a:ext>
            </a:extLst>
          </p:cNvPr>
          <p:cNvSpPr>
            <a:spLocks/>
          </p:cNvSpPr>
          <p:nvPr/>
        </p:nvSpPr>
        <p:spPr bwMode="auto">
          <a:xfrm rot="-5400000">
            <a:off x="7772400" y="182880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23565" name="Text Box 17">
            <a:extLst>
              <a:ext uri="{FF2B5EF4-FFF2-40B4-BE49-F238E27FC236}">
                <a16:creationId xmlns:a16="http://schemas.microsoft.com/office/drawing/2014/main" id="{EE276685-B53E-42A1-8500-7D76D9B1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scale</a:t>
            </a:r>
          </a:p>
        </p:txBody>
      </p:sp>
      <p:sp>
        <p:nvSpPr>
          <p:cNvPr id="23566" name="Text Box 18">
            <a:extLst>
              <a:ext uri="{FF2B5EF4-FFF2-40B4-BE49-F238E27FC236}">
                <a16:creationId xmlns:a16="http://schemas.microsoft.com/office/drawing/2014/main" id="{F2F9354C-55E6-49A3-B92C-87F4A65D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74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location</a:t>
            </a:r>
          </a:p>
        </p:txBody>
      </p:sp>
      <p:sp>
        <p:nvSpPr>
          <p:cNvPr id="23567" name="Text Box 19">
            <a:extLst>
              <a:ext uri="{FF2B5EF4-FFF2-40B4-BE49-F238E27FC236}">
                <a16:creationId xmlns:a16="http://schemas.microsoft.com/office/drawing/2014/main" id="{F106B3C2-0073-4C50-99DD-653A2DFDA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4384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appearance</a:t>
            </a:r>
          </a:p>
        </p:txBody>
      </p:sp>
      <p:sp>
        <p:nvSpPr>
          <p:cNvPr id="23568" name="Text Box 20">
            <a:extLst>
              <a:ext uri="{FF2B5EF4-FFF2-40B4-BE49-F238E27FC236}">
                <a16:creationId xmlns:a16="http://schemas.microsoft.com/office/drawing/2014/main" id="{E25C9631-2E52-46F2-AC28-C987FF7D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201771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occlusion</a:t>
            </a:r>
          </a:p>
        </p:txBody>
      </p:sp>
      <p:sp>
        <p:nvSpPr>
          <p:cNvPr id="23569" name="Line 21">
            <a:extLst>
              <a:ext uri="{FF2B5EF4-FFF2-40B4-BE49-F238E27FC236}">
                <a16:creationId xmlns:a16="http://schemas.microsoft.com/office/drawing/2014/main" id="{D71E8C59-D4AD-4204-B981-D8005E20E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0574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22">
            <a:extLst>
              <a:ext uri="{FF2B5EF4-FFF2-40B4-BE49-F238E27FC236}">
                <a16:creationId xmlns:a16="http://schemas.microsoft.com/office/drawing/2014/main" id="{6BB3DCE1-0A81-484C-861B-6BED0887C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057400"/>
            <a:ext cx="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Slide Number Placeholder 20">
            <a:extLst>
              <a:ext uri="{FF2B5EF4-FFF2-40B4-BE49-F238E27FC236}">
                <a16:creationId xmlns:a16="http://schemas.microsoft.com/office/drawing/2014/main" id="{CBD191EE-21E2-4BC2-9552-634C597F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9CA9D-AFED-465D-892E-892A4A7314A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23572" name="TextBox 19">
            <a:extLst>
              <a:ext uri="{FF2B5EF4-FFF2-40B4-BE49-F238E27FC236}">
                <a16:creationId xmlns:a16="http://schemas.microsoft.com/office/drawing/2014/main" id="{852CAF35-273E-460B-ABDC-263A3191A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00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651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36729DD-40F3-437A-A821-0B0F7E63B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Recognition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136B89CB-7D3E-47CA-9674-9C98CC7507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2895600"/>
            <a:ext cx="3752850" cy="1933575"/>
          </a:xfrm>
          <a:noFill/>
        </p:spPr>
      </p:pic>
      <p:sp>
        <p:nvSpPr>
          <p:cNvPr id="24580" name="Text Box 6">
            <a:extLst>
              <a:ext uri="{FF2B5EF4-FFF2-40B4-BE49-F238E27FC236}">
                <a16:creationId xmlns:a16="http://schemas.microsoft.com/office/drawing/2014/main" id="{AA8133C2-3360-429E-9B9E-D8583230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093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Make this likelihood ratio: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6760DC7A-9033-4AF2-BA83-415671F9B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913313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greater than a threshold.</a:t>
            </a:r>
          </a:p>
        </p:txBody>
      </p:sp>
      <p:sp>
        <p:nvSpPr>
          <p:cNvPr id="24582" name="Slide Number Placeholder 7">
            <a:extLst>
              <a:ext uri="{FF2B5EF4-FFF2-40B4-BE49-F238E27FC236}">
                <a16:creationId xmlns:a16="http://schemas.microsoft.com/office/drawing/2014/main" id="{3B426FC1-02DA-483C-9DB0-6B980BBC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8DC47-8F1B-426E-8108-FF52B891DB6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322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91ABB39F-8B41-4DCF-BB47-4E17ECC8E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6CDB1-36A9-48C1-AF56-6D7A2164D6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7171" name="Group 2">
            <a:extLst>
              <a:ext uri="{FF2B5EF4-FFF2-40B4-BE49-F238E27FC236}">
                <a16:creationId xmlns:a16="http://schemas.microsoft.com/office/drawing/2014/main" id="{6D76E300-442C-46BE-80D3-E0B8060FD52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228600"/>
            <a:ext cx="8915400" cy="2898775"/>
            <a:chOff x="96" y="2496"/>
            <a:chExt cx="5616" cy="1826"/>
          </a:xfrm>
        </p:grpSpPr>
        <p:sp>
          <p:nvSpPr>
            <p:cNvPr id="7222" name="Rectangle 3">
              <a:extLst>
                <a:ext uri="{FF2B5EF4-FFF2-40B4-BE49-F238E27FC236}">
                  <a16:creationId xmlns:a16="http://schemas.microsoft.com/office/drawing/2014/main" id="{2B74A7B3-443E-44B8-BE28-3F5A7D65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736"/>
              <a:ext cx="5616" cy="1488"/>
            </a:xfrm>
            <a:prstGeom prst="rect">
              <a:avLst/>
            </a:prstGeom>
            <a:solidFill>
              <a:srgbClr val="DFCCAB"/>
            </a:solidFill>
            <a:ln w="381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7223" name="Picture 4" descr="DaVinci_face_only">
              <a:extLst>
                <a:ext uri="{FF2B5EF4-FFF2-40B4-BE49-F238E27FC236}">
                  <a16:creationId xmlns:a16="http://schemas.microsoft.com/office/drawing/2014/main" id="{4BDBB4C3-1FE8-436D-A47C-377ECE3CA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36"/>
              <a:ext cx="1179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4" name="Picture 5" descr="bicycle">
              <a:extLst>
                <a:ext uri="{FF2B5EF4-FFF2-40B4-BE49-F238E27FC236}">
                  <a16:creationId xmlns:a16="http://schemas.microsoft.com/office/drawing/2014/main" id="{9E0AEBAF-6850-4FC7-8584-15BF4FE4A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976"/>
              <a:ext cx="1920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5" name="Picture 6" descr="violin">
              <a:extLst>
                <a:ext uri="{FF2B5EF4-FFF2-40B4-BE49-F238E27FC236}">
                  <a16:creationId xmlns:a16="http://schemas.microsoft.com/office/drawing/2014/main" id="{BDF1C45D-08D3-4C3A-B1A4-646B92B2B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01100">
              <a:off x="4512" y="2496"/>
              <a:ext cx="764" cy="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6E81DB9-84CE-44BB-886F-C4E30BC61E2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0"/>
            <a:ext cx="8915400" cy="1447800"/>
            <a:chOff x="96" y="96"/>
            <a:chExt cx="5616" cy="912"/>
          </a:xfrm>
        </p:grpSpPr>
        <p:sp>
          <p:nvSpPr>
            <p:cNvPr id="7204" name="Rectangle 8">
              <a:extLst>
                <a:ext uri="{FF2B5EF4-FFF2-40B4-BE49-F238E27FC236}">
                  <a16:creationId xmlns:a16="http://schemas.microsoft.com/office/drawing/2014/main" id="{C0558458-52F2-46FA-A289-58428193F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7205" name="Picture 9" descr="ermine">
              <a:extLst>
                <a:ext uri="{FF2B5EF4-FFF2-40B4-BE49-F238E27FC236}">
                  <a16:creationId xmlns:a16="http://schemas.microsoft.com/office/drawing/2014/main" id="{C18DED74-F8CA-4334-9892-911D3814B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Picture 10" descr="ermine">
              <a:extLst>
                <a:ext uri="{FF2B5EF4-FFF2-40B4-BE49-F238E27FC236}">
                  <a16:creationId xmlns:a16="http://schemas.microsoft.com/office/drawing/2014/main" id="{486A9A5B-9A00-4711-B88F-344D63CFC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11" descr="ermine">
              <a:extLst>
                <a:ext uri="{FF2B5EF4-FFF2-40B4-BE49-F238E27FC236}">
                  <a16:creationId xmlns:a16="http://schemas.microsoft.com/office/drawing/2014/main" id="{C029E5C0-45DE-4319-BCBE-DBDE29D40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8" name="Picture 12" descr="ermine">
              <a:extLst>
                <a:ext uri="{FF2B5EF4-FFF2-40B4-BE49-F238E27FC236}">
                  <a16:creationId xmlns:a16="http://schemas.microsoft.com/office/drawing/2014/main" id="{EEEAA158-6575-4036-9AFF-ABCE3173F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13" descr="ermine">
              <a:extLst>
                <a:ext uri="{FF2B5EF4-FFF2-40B4-BE49-F238E27FC236}">
                  <a16:creationId xmlns:a16="http://schemas.microsoft.com/office/drawing/2014/main" id="{FAA4CA99-9C8A-4620-9079-FAF8B7D93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0" name="Picture 14" descr="ermine">
              <a:extLst>
                <a:ext uri="{FF2B5EF4-FFF2-40B4-BE49-F238E27FC236}">
                  <a16:creationId xmlns:a16="http://schemas.microsoft.com/office/drawing/2014/main" id="{754F663F-C6C5-4FB6-9CEB-47137B693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15" descr="bicycle">
              <a:extLst>
                <a:ext uri="{FF2B5EF4-FFF2-40B4-BE49-F238E27FC236}">
                  <a16:creationId xmlns:a16="http://schemas.microsoft.com/office/drawing/2014/main" id="{F7AE8BB4-8E46-41D1-9ECB-5E0FBDC60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2" name="Picture 16" descr="bicycle">
              <a:extLst>
                <a:ext uri="{FF2B5EF4-FFF2-40B4-BE49-F238E27FC236}">
                  <a16:creationId xmlns:a16="http://schemas.microsoft.com/office/drawing/2014/main" id="{6BEA71A0-2E97-45FC-9D14-B45F17B2A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17" descr="bicycle">
              <a:extLst>
                <a:ext uri="{FF2B5EF4-FFF2-40B4-BE49-F238E27FC236}">
                  <a16:creationId xmlns:a16="http://schemas.microsoft.com/office/drawing/2014/main" id="{911CAE85-5E27-40D0-B1FC-4D45B8BA2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4" name="Picture 18" descr="bicycle">
              <a:extLst>
                <a:ext uri="{FF2B5EF4-FFF2-40B4-BE49-F238E27FC236}">
                  <a16:creationId xmlns:a16="http://schemas.microsoft.com/office/drawing/2014/main" id="{1597C8FD-6640-48BE-8DBB-1525590E3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5" name="Picture 19" descr="bicycle">
              <a:extLst>
                <a:ext uri="{FF2B5EF4-FFF2-40B4-BE49-F238E27FC236}">
                  <a16:creationId xmlns:a16="http://schemas.microsoft.com/office/drawing/2014/main" id="{68039649-F2DD-43C5-9DA0-0D57D23B6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6" name="Picture 20" descr="violin">
              <a:extLst>
                <a:ext uri="{FF2B5EF4-FFF2-40B4-BE49-F238E27FC236}">
                  <a16:creationId xmlns:a16="http://schemas.microsoft.com/office/drawing/2014/main" id="{B1A1CCAE-413D-40E3-BA0D-174C28CAD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7" name="Picture 21" descr="violin">
              <a:extLst>
                <a:ext uri="{FF2B5EF4-FFF2-40B4-BE49-F238E27FC236}">
                  <a16:creationId xmlns:a16="http://schemas.microsoft.com/office/drawing/2014/main" id="{E9016D28-AD45-4FD8-873F-2DC12BAAA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8" name="Picture 22" descr="violin">
              <a:extLst>
                <a:ext uri="{FF2B5EF4-FFF2-40B4-BE49-F238E27FC236}">
                  <a16:creationId xmlns:a16="http://schemas.microsoft.com/office/drawing/2014/main" id="{8FE266C8-93AB-4493-A7D4-2BC7FCA4E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9" name="Picture 23" descr="violin">
              <a:extLst>
                <a:ext uri="{FF2B5EF4-FFF2-40B4-BE49-F238E27FC236}">
                  <a16:creationId xmlns:a16="http://schemas.microsoft.com/office/drawing/2014/main" id="{3F2E3110-9F51-4277-8D62-CEC070A49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0" name="Picture 24" descr="violin">
              <a:extLst>
                <a:ext uri="{FF2B5EF4-FFF2-40B4-BE49-F238E27FC236}">
                  <a16:creationId xmlns:a16="http://schemas.microsoft.com/office/drawing/2014/main" id="{61A9CA84-EC19-4032-80CD-073F11935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1" name="Picture 25" descr="violin">
              <a:extLst>
                <a:ext uri="{FF2B5EF4-FFF2-40B4-BE49-F238E27FC236}">
                  <a16:creationId xmlns:a16="http://schemas.microsoft.com/office/drawing/2014/main" id="{1B231F1B-9D6A-42E5-A753-F3ED82218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BC65AFD5-24D0-489A-BEEF-C790E1532C9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19400"/>
            <a:ext cx="8763000" cy="2209800"/>
            <a:chOff x="144" y="1776"/>
            <a:chExt cx="5520" cy="1392"/>
          </a:xfrm>
        </p:grpSpPr>
        <p:sp>
          <p:nvSpPr>
            <p:cNvPr id="7174" name="Rectangle 27">
              <a:extLst>
                <a:ext uri="{FF2B5EF4-FFF2-40B4-BE49-F238E27FC236}">
                  <a16:creationId xmlns:a16="http://schemas.microsoft.com/office/drawing/2014/main" id="{1D7BBBA7-AEC0-4CAC-BCC2-EA14DF477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5" name="Rectangle 28">
              <a:extLst>
                <a:ext uri="{FF2B5EF4-FFF2-40B4-BE49-F238E27FC236}">
                  <a16:creationId xmlns:a16="http://schemas.microsoft.com/office/drawing/2014/main" id="{B50FD6C7-F1F8-4E6C-9209-3CE8113F9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6" name="Rectangle 29">
              <a:extLst>
                <a:ext uri="{FF2B5EF4-FFF2-40B4-BE49-F238E27FC236}">
                  <a16:creationId xmlns:a16="http://schemas.microsoft.com/office/drawing/2014/main" id="{5A45363E-D325-4C63-BFE3-DA41F0C75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7" name="Rectangle 30">
              <a:extLst>
                <a:ext uri="{FF2B5EF4-FFF2-40B4-BE49-F238E27FC236}">
                  <a16:creationId xmlns:a16="http://schemas.microsoft.com/office/drawing/2014/main" id="{D554DCA0-70BB-4E06-AC78-4A7FFBF8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8" name="Rectangle 31">
              <a:extLst>
                <a:ext uri="{FF2B5EF4-FFF2-40B4-BE49-F238E27FC236}">
                  <a16:creationId xmlns:a16="http://schemas.microsoft.com/office/drawing/2014/main" id="{4087CE89-7B20-4675-A65F-CAA50C17B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9" name="Rectangle 32">
              <a:extLst>
                <a:ext uri="{FF2B5EF4-FFF2-40B4-BE49-F238E27FC236}">
                  <a16:creationId xmlns:a16="http://schemas.microsoft.com/office/drawing/2014/main" id="{17B5D3EB-DD65-4BB2-A59E-CA78783B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0" name="Rectangle 33">
              <a:extLst>
                <a:ext uri="{FF2B5EF4-FFF2-40B4-BE49-F238E27FC236}">
                  <a16:creationId xmlns:a16="http://schemas.microsoft.com/office/drawing/2014/main" id="{1128E71D-5911-43B2-AD66-7E4E406C6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1" name="Rectangle 34">
              <a:extLst>
                <a:ext uri="{FF2B5EF4-FFF2-40B4-BE49-F238E27FC236}">
                  <a16:creationId xmlns:a16="http://schemas.microsoft.com/office/drawing/2014/main" id="{B08EE748-3DBD-40CD-A270-21370B448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2" name="Rectangle 35">
              <a:extLst>
                <a:ext uri="{FF2B5EF4-FFF2-40B4-BE49-F238E27FC236}">
                  <a16:creationId xmlns:a16="http://schemas.microsoft.com/office/drawing/2014/main" id="{273834FC-B53B-4974-A234-85D1512ED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3" name="Rectangle 36">
              <a:extLst>
                <a:ext uri="{FF2B5EF4-FFF2-40B4-BE49-F238E27FC236}">
                  <a16:creationId xmlns:a16="http://schemas.microsoft.com/office/drawing/2014/main" id="{A352EBB5-81D0-4587-981E-1A1BC3477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4" name="Rectangle 37">
              <a:extLst>
                <a:ext uri="{FF2B5EF4-FFF2-40B4-BE49-F238E27FC236}">
                  <a16:creationId xmlns:a16="http://schemas.microsoft.com/office/drawing/2014/main" id="{7EF602A3-DBD7-45D3-9E91-AF87A7D28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Rectangle 38">
              <a:extLst>
                <a:ext uri="{FF2B5EF4-FFF2-40B4-BE49-F238E27FC236}">
                  <a16:creationId xmlns:a16="http://schemas.microsoft.com/office/drawing/2014/main" id="{2F60B154-997F-4262-823F-505799627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6" name="Line 39">
              <a:extLst>
                <a:ext uri="{FF2B5EF4-FFF2-40B4-BE49-F238E27FC236}">
                  <a16:creationId xmlns:a16="http://schemas.microsoft.com/office/drawing/2014/main" id="{EC2F8148-2752-41B2-9632-902EABC8A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40">
              <a:extLst>
                <a:ext uri="{FF2B5EF4-FFF2-40B4-BE49-F238E27FC236}">
                  <a16:creationId xmlns:a16="http://schemas.microsoft.com/office/drawing/2014/main" id="{7EA8D576-1A4B-46D2-9741-ED4726012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88" name="Picture 41" descr="ermine">
              <a:extLst>
                <a:ext uri="{FF2B5EF4-FFF2-40B4-BE49-F238E27FC236}">
                  <a16:creationId xmlns:a16="http://schemas.microsoft.com/office/drawing/2014/main" id="{AA655577-2228-4889-8A0F-CB652F30D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42" descr="bicycle">
              <a:extLst>
                <a:ext uri="{FF2B5EF4-FFF2-40B4-BE49-F238E27FC236}">
                  <a16:creationId xmlns:a16="http://schemas.microsoft.com/office/drawing/2014/main" id="{6C9CA2F7-7938-41D5-8775-16458A177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43" descr="ermine">
              <a:extLst>
                <a:ext uri="{FF2B5EF4-FFF2-40B4-BE49-F238E27FC236}">
                  <a16:creationId xmlns:a16="http://schemas.microsoft.com/office/drawing/2014/main" id="{D6311EB6-1756-4B9E-9E97-3CBCA7327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Line 44">
              <a:extLst>
                <a:ext uri="{FF2B5EF4-FFF2-40B4-BE49-F238E27FC236}">
                  <a16:creationId xmlns:a16="http://schemas.microsoft.com/office/drawing/2014/main" id="{9C12488C-A579-4D1A-9892-9F120A1CE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45">
              <a:extLst>
                <a:ext uri="{FF2B5EF4-FFF2-40B4-BE49-F238E27FC236}">
                  <a16:creationId xmlns:a16="http://schemas.microsoft.com/office/drawing/2014/main" id="{783BDB42-7A90-4EC4-BD26-FF9910B052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46">
              <a:extLst>
                <a:ext uri="{FF2B5EF4-FFF2-40B4-BE49-F238E27FC236}">
                  <a16:creationId xmlns:a16="http://schemas.microsoft.com/office/drawing/2014/main" id="{9F25AB5C-033B-4D5D-A417-B6BF586AC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47">
              <a:extLst>
                <a:ext uri="{FF2B5EF4-FFF2-40B4-BE49-F238E27FC236}">
                  <a16:creationId xmlns:a16="http://schemas.microsoft.com/office/drawing/2014/main" id="{F1E55022-8EEE-4089-BB28-20527790A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95" name="Picture 48" descr="violin">
              <a:extLst>
                <a:ext uri="{FF2B5EF4-FFF2-40B4-BE49-F238E27FC236}">
                  <a16:creationId xmlns:a16="http://schemas.microsoft.com/office/drawing/2014/main" id="{DBA07515-B280-4C44-AF87-B55B7E4E6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49" descr="ermine">
              <a:extLst>
                <a:ext uri="{FF2B5EF4-FFF2-40B4-BE49-F238E27FC236}">
                  <a16:creationId xmlns:a16="http://schemas.microsoft.com/office/drawing/2014/main" id="{507BDA1D-E812-4FA2-A914-D71C2B84B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50" descr="bicycle">
              <a:extLst>
                <a:ext uri="{FF2B5EF4-FFF2-40B4-BE49-F238E27FC236}">
                  <a16:creationId xmlns:a16="http://schemas.microsoft.com/office/drawing/2014/main" id="{119A244F-A3BE-4D0D-9933-931215C77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51" descr="ermine">
              <a:extLst>
                <a:ext uri="{FF2B5EF4-FFF2-40B4-BE49-F238E27FC236}">
                  <a16:creationId xmlns:a16="http://schemas.microsoft.com/office/drawing/2014/main" id="{9B1F88D4-9FD4-4F91-8A5D-54FB3FACD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52" descr="violin">
              <a:extLst>
                <a:ext uri="{FF2B5EF4-FFF2-40B4-BE49-F238E27FC236}">
                  <a16:creationId xmlns:a16="http://schemas.microsoft.com/office/drawing/2014/main" id="{BC6D4666-094B-4F23-B1E5-A7DD84C93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53" descr="ermine">
              <a:extLst>
                <a:ext uri="{FF2B5EF4-FFF2-40B4-BE49-F238E27FC236}">
                  <a16:creationId xmlns:a16="http://schemas.microsoft.com/office/drawing/2014/main" id="{0C635B6F-AFDA-4B9A-84AB-90F4B6766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54" descr="bicycle">
              <a:extLst>
                <a:ext uri="{FF2B5EF4-FFF2-40B4-BE49-F238E27FC236}">
                  <a16:creationId xmlns:a16="http://schemas.microsoft.com/office/drawing/2014/main" id="{333531C5-E900-4FBC-BDA5-46D99E463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Picture 55" descr="ermine">
              <a:extLst>
                <a:ext uri="{FF2B5EF4-FFF2-40B4-BE49-F238E27FC236}">
                  <a16:creationId xmlns:a16="http://schemas.microsoft.com/office/drawing/2014/main" id="{25A3F2B8-C4E3-445F-BD8C-8ADA3F155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56" descr="violin">
              <a:extLst>
                <a:ext uri="{FF2B5EF4-FFF2-40B4-BE49-F238E27FC236}">
                  <a16:creationId xmlns:a16="http://schemas.microsoft.com/office/drawing/2014/main" id="{3705BC61-363A-4087-A8E9-6EC95B856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6FE848-6B87-4D64-BF6A-4C5484208BF8}"/>
              </a:ext>
            </a:extLst>
          </p:cNvPr>
          <p:cNvSpPr txBox="1"/>
          <p:nvPr/>
        </p:nvSpPr>
        <p:spPr>
          <a:xfrm>
            <a:off x="3771900" y="2601566"/>
            <a:ext cx="350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Bags of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1B69184-A17F-4C3B-B607-2861C40A2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2D5F65C-50CC-47C3-BCF0-46069A35F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Initially tested on the Caltech-4 data set</a:t>
            </a:r>
          </a:p>
          <a:p>
            <a:pPr lvl="1" eaLnBrk="1" hangingPunct="1"/>
            <a:r>
              <a:rPr lang="en-US" altLang="en-US"/>
              <a:t>motorbikes</a:t>
            </a:r>
          </a:p>
          <a:p>
            <a:pPr lvl="1" eaLnBrk="1" hangingPunct="1"/>
            <a:r>
              <a:rPr lang="en-US" altLang="en-US"/>
              <a:t>faces</a:t>
            </a:r>
          </a:p>
          <a:p>
            <a:pPr lvl="1" eaLnBrk="1" hangingPunct="1"/>
            <a:r>
              <a:rPr lang="en-US" altLang="en-US"/>
              <a:t>airplanes</a:t>
            </a:r>
          </a:p>
          <a:p>
            <a:pPr lvl="1" eaLnBrk="1" hangingPunct="1"/>
            <a:r>
              <a:rPr lang="en-US" altLang="en-US"/>
              <a:t>cars</a:t>
            </a:r>
          </a:p>
          <a:p>
            <a:pPr eaLnBrk="1" hangingPunct="1"/>
            <a:r>
              <a:rPr lang="en-US" altLang="en-US"/>
              <a:t>Now there is a much bigger data set: the Caltech-101 http://</a:t>
            </a:r>
            <a:r>
              <a:rPr lang="en-US" altLang="en-US">
                <a:hlinkClick r:id="rId2"/>
              </a:rPr>
              <a:t>www.vision.caltech.edu/archive.html</a:t>
            </a:r>
            <a:endParaRPr lang="en-US" altLang="en-US"/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5E7A4E31-3803-401E-BCE1-E5882B38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30D213-FF85-461E-8AA2-796AAF8482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27925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F993603A-CDF2-42CB-8221-1227001B11B8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773113"/>
            <a:ext cx="3825875" cy="5572125"/>
            <a:chOff x="237" y="537"/>
            <a:chExt cx="2656" cy="3871"/>
          </a:xfrm>
        </p:grpSpPr>
        <p:pic>
          <p:nvPicPr>
            <p:cNvPr id="26634" name="Picture 3">
              <a:extLst>
                <a:ext uri="{FF2B5EF4-FFF2-40B4-BE49-F238E27FC236}">
                  <a16:creationId xmlns:a16="http://schemas.microsoft.com/office/drawing/2014/main" id="{28D0F873-6FB5-4ECD-9C69-28B5E8909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537"/>
              <a:ext cx="2656" cy="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Group 4">
            <a:extLst>
              <a:ext uri="{FF2B5EF4-FFF2-40B4-BE49-F238E27FC236}">
                <a16:creationId xmlns:a16="http://schemas.microsoft.com/office/drawing/2014/main" id="{E0718BDA-6790-4361-BAC0-BF5380A16D9B}"/>
              </a:ext>
            </a:extLst>
          </p:cNvPr>
          <p:cNvGrpSpPr>
            <a:grpSpLocks/>
          </p:cNvGrpSpPr>
          <p:nvPr/>
        </p:nvGrpSpPr>
        <p:grpSpPr bwMode="auto">
          <a:xfrm>
            <a:off x="4586288" y="500063"/>
            <a:ext cx="3636962" cy="2881312"/>
            <a:chOff x="3183" y="347"/>
            <a:chExt cx="2525" cy="2002"/>
          </a:xfrm>
        </p:grpSpPr>
        <p:pic>
          <p:nvPicPr>
            <p:cNvPr id="26633" name="Picture 5">
              <a:extLst>
                <a:ext uri="{FF2B5EF4-FFF2-40B4-BE49-F238E27FC236}">
                  <a16:creationId xmlns:a16="http://schemas.microsoft.com/office/drawing/2014/main" id="{534C4BEC-4DFE-4531-B5B2-B8470F97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347"/>
              <a:ext cx="2525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Text Box 6">
            <a:extLst>
              <a:ext uri="{FF2B5EF4-FFF2-40B4-BE49-F238E27FC236}">
                <a16:creationId xmlns:a16="http://schemas.microsoft.com/office/drawing/2014/main" id="{67F4D8BC-9E35-43F2-8E9C-1BA5A635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-168275"/>
            <a:ext cx="7048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Motorbikes</a:t>
            </a:r>
          </a:p>
        </p:txBody>
      </p:sp>
      <p:pic>
        <p:nvPicPr>
          <p:cNvPr id="26629" name="Picture 7">
            <a:extLst>
              <a:ext uri="{FF2B5EF4-FFF2-40B4-BE49-F238E27FC236}">
                <a16:creationId xmlns:a16="http://schemas.microsoft.com/office/drawing/2014/main" id="{E1CA8AD6-A4F3-4564-8221-03C8B6BD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30588"/>
            <a:ext cx="39957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>
            <a:extLst>
              <a:ext uri="{FF2B5EF4-FFF2-40B4-BE49-F238E27FC236}">
                <a16:creationId xmlns:a16="http://schemas.microsoft.com/office/drawing/2014/main" id="{3B1D5A4D-2C24-4FB3-85BA-329FFEF4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760413"/>
            <a:ext cx="490855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AA8D8791-0B81-4CCE-A4C7-E9DE0F56D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76238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7.5%</a:t>
            </a:r>
          </a:p>
        </p:txBody>
      </p:sp>
      <p:sp>
        <p:nvSpPr>
          <p:cNvPr id="26632" name="Slide Number Placeholder 11">
            <a:extLst>
              <a:ext uri="{FF2B5EF4-FFF2-40B4-BE49-F238E27FC236}">
                <a16:creationId xmlns:a16="http://schemas.microsoft.com/office/drawing/2014/main" id="{33223664-24B6-4DFE-A161-E217FDA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99AFF-A2CA-4DC9-9663-4E86100C9D5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82968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61F8679-AD7A-4144-A238-9805115A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-103188"/>
            <a:ext cx="70485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Background Images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Lucidux Sans" charset="0"/>
              </a:rPr>
              <a:t>It learns that these are NOT motorbikes.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04311E0C-44A9-41A3-82DE-8529F68F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811213"/>
            <a:ext cx="89185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5441076D-4717-43E0-AAF8-598D8E8F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47A4E5-CBD1-4B32-8D94-22B7E593CD3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53672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1A2AC85F-43C9-4A06-A51C-85DAF3B0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5"/>
            <a:ext cx="4183063" cy="6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8CE29A58-2BCC-4146-8B74-F116F89D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41313"/>
            <a:ext cx="364966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391B7A0E-D17F-497D-8061-05E51563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803525"/>
            <a:ext cx="50101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1996EA68-865E-4869-A16A-54827505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-196850"/>
            <a:ext cx="70485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Frontal faces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E9ECBF8-6FCA-499F-96D6-07E4414C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258763"/>
            <a:ext cx="2057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4.6%</a:t>
            </a:r>
          </a:p>
        </p:txBody>
      </p:sp>
      <p:sp>
        <p:nvSpPr>
          <p:cNvPr id="30727" name="Slide Number Placeholder 8">
            <a:extLst>
              <a:ext uri="{FF2B5EF4-FFF2-40B4-BE49-F238E27FC236}">
                <a16:creationId xmlns:a16="http://schemas.microsoft.com/office/drawing/2014/main" id="{FAAD522F-9ABB-416A-9282-BA1FD3BC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A46CF-020B-41E2-A095-89C08D8F39E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87354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9723DFD-C82E-47C0-A8DF-19D00D08F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-146050"/>
            <a:ext cx="7048500" cy="1033463"/>
          </a:xfrm>
        </p:spPr>
        <p:txBody>
          <a:bodyPr lIns="83608" tIns="41804" rIns="83608" bIns="41804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latin typeface="Lucidux Sans" charset="0"/>
              </a:rPr>
              <a:t>Airplanes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EA2E4596-6BA3-43E2-A29F-C07A05BF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619125"/>
            <a:ext cx="44402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30447C6E-E8F7-4423-B2D3-97F8ADD2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3028950"/>
            <a:ext cx="57356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06C4F9CD-704B-4F27-B837-EC6E8F9A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5"/>
            <a:ext cx="346075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009FDED4-3AE5-4F09-87DE-E12F4DAD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250825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9.8%</a:t>
            </a:r>
          </a:p>
        </p:txBody>
      </p:sp>
      <p:sp>
        <p:nvSpPr>
          <p:cNvPr id="32775" name="Slide Number Placeholder 8">
            <a:extLst>
              <a:ext uri="{FF2B5EF4-FFF2-40B4-BE49-F238E27FC236}">
                <a16:creationId xmlns:a16="http://schemas.microsoft.com/office/drawing/2014/main" id="{685DD8F0-1983-4C9A-94BF-CE3EDF60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EB14B-FCAC-4386-8470-F8709C32081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867991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5147814B-F878-459E-BC30-AF4507DE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36513"/>
            <a:ext cx="704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Lucidux Sans" charset="0"/>
              </a:rPr>
              <a:t>Scale-Invariant Cars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4B9DE02F-3393-41E7-91D0-5EC64EF5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68325"/>
            <a:ext cx="39020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CA8152CF-DB94-43E2-B9E2-16AD0197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9463"/>
            <a:ext cx="3500438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05A0A7BA-1838-4009-9336-6BE7E3DB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044825"/>
            <a:ext cx="52038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B7A41B4A-6F75-49E0-A172-B0AD17BE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420688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0263">
              <a:spcBef>
                <a:spcPct val="20000"/>
              </a:spcBef>
              <a:buChar char="•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Char char="–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120000"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Equal error rate: 9.7%</a:t>
            </a:r>
          </a:p>
        </p:txBody>
      </p:sp>
      <p:sp>
        <p:nvSpPr>
          <p:cNvPr id="36871" name="Slide Number Placeholder 8">
            <a:extLst>
              <a:ext uri="{FF2B5EF4-FFF2-40B4-BE49-F238E27FC236}">
                <a16:creationId xmlns:a16="http://schemas.microsoft.com/office/drawing/2014/main" id="{668FE5E1-1648-4736-9886-736CDC4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B7C47A-1507-4797-9E68-4D80DC3FE2A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33892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F54AB74-BE06-4372-85C6-667D3277C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Accuracy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0BEECF7A-9BBF-40EE-8F00-7FDAD85EE02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48825" r="14815" b="15819"/>
          <a:stretch>
            <a:fillRect/>
          </a:stretch>
        </p:blipFill>
        <p:spPr>
          <a:xfrm>
            <a:off x="990600" y="2362200"/>
            <a:ext cx="7086600" cy="2479675"/>
          </a:xfrm>
        </p:spPr>
      </p:pic>
      <p:sp>
        <p:nvSpPr>
          <p:cNvPr id="38916" name="Text Box 7">
            <a:extLst>
              <a:ext uri="{FF2B5EF4-FFF2-40B4-BE49-F238E27FC236}">
                <a16:creationId xmlns:a16="http://schemas.microsoft.com/office/drawing/2014/main" id="{E925D70A-37F7-463A-8D61-0FDBD896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324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Initial Pre-Scaled Experiments</a:t>
            </a:r>
          </a:p>
        </p:txBody>
      </p:sp>
      <p:sp>
        <p:nvSpPr>
          <p:cNvPr id="38917" name="Slide Number Placeholder 6">
            <a:extLst>
              <a:ext uri="{FF2B5EF4-FFF2-40B4-BE49-F238E27FC236}">
                <a16:creationId xmlns:a16="http://schemas.microsoft.com/office/drawing/2014/main" id="{7B496091-25D1-4909-BEF2-93DB3914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14E96-4552-4F75-A9DB-873DEA6044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83E3-B8F1-46FC-B5C1-6B54E6FB1C57}"/>
              </a:ext>
            </a:extLst>
          </p:cNvPr>
          <p:cNvSpPr txBox="1"/>
          <p:nvPr/>
        </p:nvSpPr>
        <p:spPr>
          <a:xfrm flipH="1">
            <a:off x="1874519" y="5257800"/>
            <a:ext cx="620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Data Set: The </a:t>
            </a:r>
            <a:r>
              <a:rPr lang="en-US" dirty="0" err="1"/>
              <a:t>CalTech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77820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AE0C-528F-4DD5-83EF-15AAD118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BC75E-8FB4-4741-B41B-BCA508DF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 err="1"/>
              <a:t>CalTech</a:t>
            </a:r>
            <a:r>
              <a:rPr lang="en-US" dirty="0"/>
              <a:t> 101 and Caltech 256</a:t>
            </a:r>
          </a:p>
          <a:p>
            <a:r>
              <a:rPr lang="en-US" dirty="0"/>
              <a:t>ImageNet</a:t>
            </a:r>
          </a:p>
          <a:p>
            <a:r>
              <a:rPr lang="en-US" dirty="0"/>
              <a:t>Pascal VOC dataset</a:t>
            </a:r>
          </a:p>
          <a:p>
            <a:r>
              <a:rPr lang="en-US" dirty="0"/>
              <a:t>CIFAR-10</a:t>
            </a:r>
          </a:p>
          <a:p>
            <a:r>
              <a:rPr lang="en-US" dirty="0"/>
              <a:t>MS Coco</a:t>
            </a:r>
          </a:p>
          <a:p>
            <a:r>
              <a:rPr lang="en-US" dirty="0"/>
              <a:t>Cityscapes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https://analyticsindiamag.com/10-open-datasets-you-can-use-for-computer-vision-projects/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EFFE9-A4A5-4803-899F-3E2C4F2D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323C8-9B21-4CBC-8318-4B0E4EB7723C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08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E9892EE5-4F48-4489-8A27-579D59AB8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AB9B6-6AA3-408F-8984-1CD842AD07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8195" name="Picture 2" descr="DaVinci_face_only">
            <a:extLst>
              <a:ext uri="{FF2B5EF4-FFF2-40B4-BE49-F238E27FC236}">
                <a16:creationId xmlns:a16="http://schemas.microsoft.com/office/drawing/2014/main" id="{7465B9E0-E5F2-4B4E-B4F8-F072B784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5463"/>
            <a:ext cx="310197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3">
            <a:extLst>
              <a:ext uri="{FF2B5EF4-FFF2-40B4-BE49-F238E27FC236}">
                <a16:creationId xmlns:a16="http://schemas.microsoft.com/office/drawing/2014/main" id="{4F324C46-1720-4ECC-AF3A-10564F7BAFC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871663"/>
            <a:ext cx="2667000" cy="3581400"/>
            <a:chOff x="3360" y="1632"/>
            <a:chExt cx="1680" cy="2256"/>
          </a:xfrm>
        </p:grpSpPr>
        <p:pic>
          <p:nvPicPr>
            <p:cNvPr id="8198" name="Picture 4" descr="ermine">
              <a:extLst>
                <a:ext uri="{FF2B5EF4-FFF2-40B4-BE49-F238E27FC236}">
                  <a16:creationId xmlns:a16="http://schemas.microsoft.com/office/drawing/2014/main" id="{9B507092-586E-41C4-B894-0F6AD9D14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4560" y="3072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ermine">
              <a:extLst>
                <a:ext uri="{FF2B5EF4-FFF2-40B4-BE49-F238E27FC236}">
                  <a16:creationId xmlns:a16="http://schemas.microsoft.com/office/drawing/2014/main" id="{1E7D7804-470F-4D62-873B-594ECF856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224" y="1632"/>
              <a:ext cx="43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ermine">
              <a:extLst>
                <a:ext uri="{FF2B5EF4-FFF2-40B4-BE49-F238E27FC236}">
                  <a16:creationId xmlns:a16="http://schemas.microsoft.com/office/drawing/2014/main" id="{DA781341-9A4F-41D0-A9BD-2187C51AE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7" t="38583" r="43579" b="54558"/>
            <a:stretch>
              <a:fillRect/>
            </a:stretch>
          </p:blipFill>
          <p:spPr bwMode="auto">
            <a:xfrm>
              <a:off x="3360" y="3120"/>
              <a:ext cx="43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7" descr="ermine">
              <a:extLst>
                <a:ext uri="{FF2B5EF4-FFF2-40B4-BE49-F238E27FC236}">
                  <a16:creationId xmlns:a16="http://schemas.microsoft.com/office/drawing/2014/main" id="{47EDB939-8FBF-44F6-AC77-98550D6A4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6" t="15433" r="51772" b="79422"/>
            <a:stretch>
              <a:fillRect/>
            </a:stretch>
          </p:blipFill>
          <p:spPr bwMode="auto">
            <a:xfrm>
              <a:off x="4416" y="24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8" descr="ermine">
              <a:extLst>
                <a:ext uri="{FF2B5EF4-FFF2-40B4-BE49-F238E27FC236}">
                  <a16:creationId xmlns:a16="http://schemas.microsoft.com/office/drawing/2014/main" id="{2AE036E5-930D-4245-82BA-B966FE6C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3840" y="2544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9" descr="ermine">
              <a:extLst>
                <a:ext uri="{FF2B5EF4-FFF2-40B4-BE49-F238E27FC236}">
                  <a16:creationId xmlns:a16="http://schemas.microsoft.com/office/drawing/2014/main" id="{25A429A6-ED5D-4D2F-B8A1-C03E59ADF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1" t="32582" r="31876" b="62274"/>
            <a:stretch>
              <a:fillRect/>
            </a:stretch>
          </p:blipFill>
          <p:spPr bwMode="auto">
            <a:xfrm>
              <a:off x="4368" y="36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 descr="ermine">
              <a:extLst>
                <a:ext uri="{FF2B5EF4-FFF2-40B4-BE49-F238E27FC236}">
                  <a16:creationId xmlns:a16="http://schemas.microsoft.com/office/drawing/2014/main" id="{822EC2EF-E5C4-4375-A72F-8C91DD93C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4512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1" descr="ermine">
              <a:extLst>
                <a:ext uri="{FF2B5EF4-FFF2-40B4-BE49-F238E27FC236}">
                  <a16:creationId xmlns:a16="http://schemas.microsoft.com/office/drawing/2014/main" id="{405B468E-1629-44CD-AC86-DFF3FA9F1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4032" y="30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2" descr="ermine">
              <a:extLst>
                <a:ext uri="{FF2B5EF4-FFF2-40B4-BE49-F238E27FC236}">
                  <a16:creationId xmlns:a16="http://schemas.microsoft.com/office/drawing/2014/main" id="{68045EF7-5EEF-4864-A7C5-5139E0A11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24008" r="45920" b="63130"/>
            <a:stretch>
              <a:fillRect/>
            </a:stretch>
          </p:blipFill>
          <p:spPr bwMode="auto">
            <a:xfrm>
              <a:off x="3792" y="1680"/>
              <a:ext cx="2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3" descr="ermine">
              <a:extLst>
                <a:ext uri="{FF2B5EF4-FFF2-40B4-BE49-F238E27FC236}">
                  <a16:creationId xmlns:a16="http://schemas.microsoft.com/office/drawing/2014/main" id="{E23166AF-55E4-4D7F-84CA-04539C718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3648" y="3552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0" name="Rectangle 14">
            <a:extLst>
              <a:ext uri="{FF2B5EF4-FFF2-40B4-BE49-F238E27FC236}">
                <a16:creationId xmlns:a16="http://schemas.microsoft.com/office/drawing/2014/main" id="{C0D8521D-7707-4862-BE15-DB4FA1B93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Detection of Salient Features for an Object Class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7E6A8CFC-8552-4812-BDF0-9BD61421C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48C33-9221-439F-93D9-69AA6EEF02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7A04584-3E11-4DD9-AFF9-EE4D94456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we do this?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E6E57DD-B575-4D7B-BD4C-D040A6FC67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fixed size windows (simple approach)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280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Harris detector, Lowe detector, etc.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280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Kadir’s approach</a:t>
            </a:r>
          </a:p>
        </p:txBody>
      </p:sp>
      <p:pic>
        <p:nvPicPr>
          <p:cNvPr id="9221" name="Picture 4" descr="tmp">
            <a:extLst>
              <a:ext uri="{FF2B5EF4-FFF2-40B4-BE49-F238E27FC236}">
                <a16:creationId xmlns:a16="http://schemas.microsoft.com/office/drawing/2014/main" id="{8CB6151F-DE5E-4077-9E54-97BC3E98FF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7174" r="66127" b="47049"/>
          <a:stretch>
            <a:fillRect/>
          </a:stretch>
        </p:blipFill>
        <p:spPr>
          <a:xfrm>
            <a:off x="4652963" y="2490788"/>
            <a:ext cx="4033837" cy="2547937"/>
          </a:xfrm>
          <a:noFill/>
        </p:spPr>
      </p:pic>
      <p:grpSp>
        <p:nvGrpSpPr>
          <p:cNvPr id="9222" name="Group 5">
            <a:extLst>
              <a:ext uri="{FF2B5EF4-FFF2-40B4-BE49-F238E27FC236}">
                <a16:creationId xmlns:a16="http://schemas.microsoft.com/office/drawing/2014/main" id="{AB04BFC8-D8AE-4FDB-9F6D-648B0E81D95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905000"/>
            <a:ext cx="4572000" cy="3429000"/>
            <a:chOff x="2736" y="1680"/>
            <a:chExt cx="2880" cy="2160"/>
          </a:xfrm>
        </p:grpSpPr>
        <p:sp>
          <p:nvSpPr>
            <p:cNvPr id="9223" name="Line 6">
              <a:extLst>
                <a:ext uri="{FF2B5EF4-FFF2-40B4-BE49-F238E27FC236}">
                  <a16:creationId xmlns:a16="http://schemas.microsoft.com/office/drawing/2014/main" id="{5E30E7B5-D85C-46CE-9A14-A278341EA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7">
              <a:extLst>
                <a:ext uri="{FF2B5EF4-FFF2-40B4-BE49-F238E27FC236}">
                  <a16:creationId xmlns:a16="http://schemas.microsoft.com/office/drawing/2014/main" id="{BE9EE1B2-D8D0-4919-8AE1-04D1623FD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8">
              <a:extLst>
                <a:ext uri="{FF2B5EF4-FFF2-40B4-BE49-F238E27FC236}">
                  <a16:creationId xmlns:a16="http://schemas.microsoft.com/office/drawing/2014/main" id="{2BA86015-84E3-49A7-A707-D76ABCF0E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9">
              <a:extLst>
                <a:ext uri="{FF2B5EF4-FFF2-40B4-BE49-F238E27FC236}">
                  <a16:creationId xmlns:a16="http://schemas.microsoft.com/office/drawing/2014/main" id="{8BE7AEE3-EB62-4685-B147-7713C2246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0">
              <a:extLst>
                <a:ext uri="{FF2B5EF4-FFF2-40B4-BE49-F238E27FC236}">
                  <a16:creationId xmlns:a16="http://schemas.microsoft.com/office/drawing/2014/main" id="{411FAA61-6609-4E27-9892-78FC32F31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1">
              <a:extLst>
                <a:ext uri="{FF2B5EF4-FFF2-40B4-BE49-F238E27FC236}">
                  <a16:creationId xmlns:a16="http://schemas.microsoft.com/office/drawing/2014/main" id="{644FD540-5DE1-4390-AE8C-338A30A35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2">
              <a:extLst>
                <a:ext uri="{FF2B5EF4-FFF2-40B4-BE49-F238E27FC236}">
                  <a16:creationId xmlns:a16="http://schemas.microsoft.com/office/drawing/2014/main" id="{418EABA8-2BB4-47AD-A69F-74A1ADBDC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3">
              <a:extLst>
                <a:ext uri="{FF2B5EF4-FFF2-40B4-BE49-F238E27FC236}">
                  <a16:creationId xmlns:a16="http://schemas.microsoft.com/office/drawing/2014/main" id="{DE3AB8C8-BBCB-4D77-8D82-65A8C9355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4">
              <a:extLst>
                <a:ext uri="{FF2B5EF4-FFF2-40B4-BE49-F238E27FC236}">
                  <a16:creationId xmlns:a16="http://schemas.microsoft.com/office/drawing/2014/main" id="{AAAA2447-57D4-4744-A406-70B2F53DA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5">
              <a:extLst>
                <a:ext uri="{FF2B5EF4-FFF2-40B4-BE49-F238E27FC236}">
                  <a16:creationId xmlns:a16="http://schemas.microsoft.com/office/drawing/2014/main" id="{AB266222-BBD5-4F79-9AC0-DD6BEF3D6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6">
              <a:extLst>
                <a:ext uri="{FF2B5EF4-FFF2-40B4-BE49-F238E27FC236}">
                  <a16:creationId xmlns:a16="http://schemas.microsoft.com/office/drawing/2014/main" id="{F7A58D96-1D58-4245-9CE0-CD2FF3155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680"/>
              <a:ext cx="0" cy="216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7">
              <a:extLst>
                <a:ext uri="{FF2B5EF4-FFF2-40B4-BE49-F238E27FC236}">
                  <a16:creationId xmlns:a16="http://schemas.microsoft.com/office/drawing/2014/main" id="{B6EB9051-258E-443F-93C1-B70325A92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92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8">
              <a:extLst>
                <a:ext uri="{FF2B5EF4-FFF2-40B4-BE49-F238E27FC236}">
                  <a16:creationId xmlns:a16="http://schemas.microsoft.com/office/drawing/2014/main" id="{770DB831-E363-4F7F-9EE9-EB196DD5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9">
              <a:extLst>
                <a:ext uri="{FF2B5EF4-FFF2-40B4-BE49-F238E27FC236}">
                  <a16:creationId xmlns:a16="http://schemas.microsoft.com/office/drawing/2014/main" id="{E1C18227-3FC1-4272-9FF5-15B453B84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0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0">
              <a:extLst>
                <a:ext uri="{FF2B5EF4-FFF2-40B4-BE49-F238E27FC236}">
                  <a16:creationId xmlns:a16="http://schemas.microsoft.com/office/drawing/2014/main" id="{16E5E110-BD5C-4E97-9B6F-BF258B83B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4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1">
              <a:extLst>
                <a:ext uri="{FF2B5EF4-FFF2-40B4-BE49-F238E27FC236}">
                  <a16:creationId xmlns:a16="http://schemas.microsoft.com/office/drawing/2014/main" id="{515A1D40-2B53-497B-82A6-2C7EFC98D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8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2">
              <a:extLst>
                <a:ext uri="{FF2B5EF4-FFF2-40B4-BE49-F238E27FC236}">
                  <a16:creationId xmlns:a16="http://schemas.microsoft.com/office/drawing/2014/main" id="{433FBCAA-83A4-4577-9020-A92A034C6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12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23">
              <a:extLst>
                <a:ext uri="{FF2B5EF4-FFF2-40B4-BE49-F238E27FC236}">
                  <a16:creationId xmlns:a16="http://schemas.microsoft.com/office/drawing/2014/main" id="{9ECFB282-AB1D-41A1-922B-DCDB1BE4E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36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24">
              <a:extLst>
                <a:ext uri="{FF2B5EF4-FFF2-40B4-BE49-F238E27FC236}">
                  <a16:creationId xmlns:a16="http://schemas.microsoft.com/office/drawing/2014/main" id="{E684991E-E805-4AEF-B799-176C93AFC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00"/>
              <a:ext cx="2880" cy="0"/>
            </a:xfrm>
            <a:prstGeom prst="line">
              <a:avLst/>
            </a:prstGeom>
            <a:noFill/>
            <a:ln w="57150">
              <a:solidFill>
                <a:srgbClr val="FCF1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25">
              <a:extLst>
                <a:ext uri="{FF2B5EF4-FFF2-40B4-BE49-F238E27FC236}">
                  <a16:creationId xmlns:a16="http://schemas.microsoft.com/office/drawing/2014/main" id="{610D4C7E-840F-4397-BB43-51A1C73D8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8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E127392D-CC28-4274-BD65-2B7CA81E6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AAF6D4-094B-448D-84B9-14B16B9CCB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750BBD2-43C4-4688-B717-162E59639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Kadir’s Approach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DA22698-CB93-4754-9583-CFD621A77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Scale is intimately related to the problem of determining </a:t>
            </a:r>
            <a:r>
              <a:rPr lang="en-US" altLang="en-US">
                <a:solidFill>
                  <a:srgbClr val="FF0000"/>
                </a:solidFill>
              </a:rPr>
              <a:t>saliency</a:t>
            </a:r>
            <a:r>
              <a:rPr lang="en-US" altLang="en-US">
                <a:solidFill>
                  <a:srgbClr val="FFFF99"/>
                </a:solidFill>
              </a:rPr>
              <a:t> </a:t>
            </a:r>
            <a:r>
              <a:rPr lang="en-US" altLang="en-US"/>
              <a:t>and extracting relevant descriptions.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Saliency is related to the local image complexity, ie. </a:t>
            </a:r>
            <a:r>
              <a:rPr lang="en-US" altLang="en-US">
                <a:solidFill>
                  <a:srgbClr val="FF0000"/>
                </a:solidFill>
              </a:rPr>
              <a:t>Shannon entropy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entropy definition   H = -∑ P</a:t>
            </a:r>
            <a:r>
              <a:rPr lang="en-US" altLang="en-US" baseline="-25000"/>
              <a:t>i</a:t>
            </a:r>
            <a:r>
              <a:rPr lang="en-US" altLang="en-US"/>
              <a:t> log</a:t>
            </a:r>
            <a:r>
              <a:rPr lang="en-US" altLang="en-US" baseline="-25000"/>
              <a:t>2</a:t>
            </a:r>
            <a:r>
              <a:rPr lang="en-US" altLang="en-US"/>
              <a:t> P</a:t>
            </a:r>
            <a:r>
              <a:rPr lang="en-US" altLang="en-US" baseline="-25000"/>
              <a:t>i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C6CDE88C-E6DA-4179-B1FC-D6B8E6135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1104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 in set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of interest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26E49D7E-68FE-4679-84A7-D64BBAB1A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7A049-3998-476A-826B-284C8DA11B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EF9D369-9CA8-4CC3-85A2-1989E4A5D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Specifically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ACADB56-E859-425C-9154-8528ACFB3F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315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/>
              <a:t>x is a point on the image</a:t>
            </a:r>
          </a:p>
          <a:p>
            <a:pPr eaLnBrk="1" hangingPunct="1"/>
            <a:r>
              <a:rPr lang="en-US" altLang="en-US" sz="2400"/>
              <a:t>R</a:t>
            </a:r>
            <a:r>
              <a:rPr lang="en-US" altLang="en-US" sz="2400" baseline="-25000"/>
              <a:t>x</a:t>
            </a:r>
            <a:r>
              <a:rPr lang="en-US" altLang="en-US" sz="2400"/>
              <a:t> is its local neighborhood</a:t>
            </a:r>
          </a:p>
          <a:p>
            <a:pPr eaLnBrk="1" hangingPunct="1"/>
            <a:r>
              <a:rPr lang="en-US" altLang="en-US" sz="2400"/>
              <a:t>D is a descriptor and has values {d</a:t>
            </a:r>
            <a:r>
              <a:rPr lang="en-US" altLang="en-US" sz="2400" baseline="-25000"/>
              <a:t>1</a:t>
            </a:r>
            <a:r>
              <a:rPr lang="en-US" altLang="en-US" sz="2400"/>
              <a:t>, ... d</a:t>
            </a:r>
            <a:r>
              <a:rPr lang="en-US" altLang="en-US" sz="2400" baseline="-25000"/>
              <a:t>r</a:t>
            </a:r>
            <a:r>
              <a:rPr lang="en-US" altLang="en-US" sz="2400"/>
              <a:t>}.</a:t>
            </a:r>
          </a:p>
          <a:p>
            <a:pPr eaLnBrk="1" hangingPunct="1"/>
            <a:r>
              <a:rPr lang="en-US" altLang="en-US" sz="2400"/>
              <a:t>P</a:t>
            </a:r>
            <a:r>
              <a:rPr lang="en-US" altLang="en-US" sz="2400" baseline="-25000"/>
              <a:t>D,Rx</a:t>
            </a:r>
            <a:r>
              <a:rPr lang="en-US" altLang="en-US" sz="2400"/>
              <a:t>(d</a:t>
            </a:r>
            <a:r>
              <a:rPr lang="en-US" altLang="en-US" sz="2400" baseline="-25000"/>
              <a:t>i</a:t>
            </a:r>
            <a:r>
              <a:rPr lang="en-US" altLang="en-US" sz="2400"/>
              <a:t>) is the probability of descriptor D taking the value d</a:t>
            </a:r>
            <a:r>
              <a:rPr lang="en-US" altLang="en-US" sz="2400" baseline="-25000"/>
              <a:t>i</a:t>
            </a:r>
            <a:r>
              <a:rPr lang="en-US" altLang="en-US" sz="2400"/>
              <a:t> in the local region R</a:t>
            </a:r>
            <a:r>
              <a:rPr lang="en-US" altLang="en-US" sz="2400" baseline="-25000"/>
              <a:t>x</a:t>
            </a:r>
            <a:r>
              <a:rPr lang="en-US" altLang="en-US" sz="2400"/>
              <a:t>. </a:t>
            </a:r>
            <a:r>
              <a:rPr lang="en-US" altLang="en-US" sz="2400">
                <a:solidFill>
                  <a:srgbClr val="0070C0"/>
                </a:solidFill>
              </a:rPr>
              <a:t>(The normalized histogram of the gray tones in a region estimates this probability distribution.)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36206859-4B26-4C49-9927-250B0960DD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62000" r="16565" b="16667"/>
          <a:stretch>
            <a:fillRect/>
          </a:stretch>
        </p:blipFill>
        <p:spPr>
          <a:xfrm>
            <a:off x="1909763" y="4641850"/>
            <a:ext cx="5002212" cy="11477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1673</Words>
  <Application>Microsoft Office PowerPoint</Application>
  <PresentationFormat>On-screen Show (4:3)</PresentationFormat>
  <Paragraphs>357</Paragraphs>
  <Slides>57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Arial Rounded MT Bold</vt:lpstr>
      <vt:lpstr>Century Gothic</vt:lpstr>
      <vt:lpstr>Comic Sans MS</vt:lpstr>
      <vt:lpstr>Lucidux Sans</vt:lpstr>
      <vt:lpstr>StarBats</vt:lpstr>
      <vt:lpstr>Symbol</vt:lpstr>
      <vt:lpstr>Times</vt:lpstr>
      <vt:lpstr>Times New Roman</vt:lpstr>
      <vt:lpstr>Default Design</vt:lpstr>
      <vt:lpstr>Equation</vt:lpstr>
      <vt:lpstr>  Computer Vision   CSE/EE 576 Interest Regions, Recognition, and Matching  Linda Shapiro Professor of Computer Science &amp; Engineering Professor of Electrical &amp; Computer Engineering</vt:lpstr>
      <vt:lpstr>The Kadir Operator Saliency, Scale and Image Description  Timor Kadir and Michael Brady University of Oxford</vt:lpstr>
      <vt:lpstr>The issues…</vt:lpstr>
      <vt:lpstr>Early Vision Motivation</vt:lpstr>
      <vt:lpstr>PowerPoint Presentation</vt:lpstr>
      <vt:lpstr>Detection of Salient Features for an Object Class</vt:lpstr>
      <vt:lpstr>How do we do this?</vt:lpstr>
      <vt:lpstr>Kadir’s Approach</vt:lpstr>
      <vt:lpstr>Specifically</vt:lpstr>
      <vt:lpstr>Local Histograms of Intensity</vt:lpstr>
      <vt:lpstr>Problems Kadir wanted to solve</vt:lpstr>
      <vt:lpstr>Kadir’s Methodology</vt:lpstr>
      <vt:lpstr>The Algorithm</vt:lpstr>
      <vt:lpstr>Finding salient points</vt:lpstr>
      <vt:lpstr>Picking salient points and their scales</vt:lpstr>
      <vt:lpstr>Getting rid of texture</vt:lpstr>
      <vt:lpstr>Salient Regions</vt:lpstr>
      <vt:lpstr>Kadir’s clustering (VERY ad hoc)</vt:lpstr>
      <vt:lpstr>More examples</vt:lpstr>
      <vt:lpstr>Robustness Claims</vt:lpstr>
      <vt:lpstr>More Examples</vt:lpstr>
      <vt:lpstr>Temple</vt:lpstr>
      <vt:lpstr>Capitol</vt:lpstr>
      <vt:lpstr>Houses and Boats</vt:lpstr>
      <vt:lpstr>Houses and Boats</vt:lpstr>
      <vt:lpstr>Sky Scraper</vt:lpstr>
      <vt:lpstr>Car</vt:lpstr>
      <vt:lpstr>Trucks</vt:lpstr>
      <vt:lpstr>Fish</vt:lpstr>
      <vt:lpstr> Other …     </vt:lpstr>
      <vt:lpstr>Symmetry and More</vt:lpstr>
      <vt:lpstr>Benefits</vt:lpstr>
      <vt:lpstr>Object Recognition with Interest Operators  </vt:lpstr>
      <vt:lpstr>Object Class Recognition by Unsupervised Scale-Invariant Learning</vt:lpstr>
      <vt:lpstr>Goal:</vt:lpstr>
      <vt:lpstr>PowerPoint Presentation</vt:lpstr>
      <vt:lpstr>Approach</vt:lpstr>
      <vt:lpstr>Components</vt:lpstr>
      <vt:lpstr>PowerPoint Presentation</vt:lpstr>
      <vt:lpstr>PowerPoint Presentation</vt:lpstr>
      <vt:lpstr>PowerPoint Presentation</vt:lpstr>
      <vt:lpstr>Learning a Model</vt:lpstr>
      <vt:lpstr>Probabilistic Model</vt:lpstr>
      <vt:lpstr>Appearance </vt:lpstr>
      <vt:lpstr>Shape as Location </vt:lpstr>
      <vt:lpstr>Scale </vt:lpstr>
      <vt:lpstr>Occlusion and Part Statistics</vt:lpstr>
      <vt:lpstr>Learning</vt:lpstr>
      <vt:lpstr>Recognition</vt:lpstr>
      <vt:lpstr>RESULTS</vt:lpstr>
      <vt:lpstr>PowerPoint Presentation</vt:lpstr>
      <vt:lpstr>PowerPoint Presentation</vt:lpstr>
      <vt:lpstr>PowerPoint Presentation</vt:lpstr>
      <vt:lpstr>Airplanes</vt:lpstr>
      <vt:lpstr>PowerPoint Presentation</vt:lpstr>
      <vt:lpstr>Accuracy</vt:lpstr>
      <vt:lpstr>Available Today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Kadir Operator Saliency, Scale and Image Description  Timor Kadir and Michael Brady University of Oxford</dc:title>
  <dc:creator>cse</dc:creator>
  <cp:lastModifiedBy>shapiro</cp:lastModifiedBy>
  <cp:revision>18</cp:revision>
  <dcterms:created xsi:type="dcterms:W3CDTF">2007-04-05T03:29:23Z</dcterms:created>
  <dcterms:modified xsi:type="dcterms:W3CDTF">2021-04-24T22:50:34Z</dcterms:modified>
</cp:coreProperties>
</file>