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  <p:sldId id="385" r:id="rId92"/>
    <p:sldId id="386" r:id="rId93"/>
    <p:sldId id="387" r:id="rId94"/>
    <p:sldId id="388" r:id="rId95"/>
    <p:sldId id="389" r:id="rId96"/>
    <p:sldId id="390" r:id="rId97"/>
    <p:sldId id="391" r:id="rId98"/>
    <p:sldId id="392" r:id="rId99"/>
    <p:sldId id="393" r:id="rId100"/>
    <p:sldId id="395" r:id="rId101"/>
    <p:sldId id="396" r:id="rId10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0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0.wmf"/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87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1EA582-488A-4B42-A6A2-641A94C6EE4F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724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2DE30-F4B0-4CD3-99A9-1B739651F636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01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32738-E649-4ED2-B135-64A40F139AB8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893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B5C994-661A-4311-8E45-75B1370C200E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814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A6919-3991-4702-AAD1-7BF3770F0B91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530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764DC7-57A2-46BD-A5ED-BB8B32455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93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4/20/2026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5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6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0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3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1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9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8.png"/><Relationship Id="rId11" Type="http://schemas.openxmlformats.org/officeDocument/2006/relationships/image" Target="../media/image117.png"/><Relationship Id="rId5" Type="http://schemas.openxmlformats.org/officeDocument/2006/relationships/image" Target="../media/image113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0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29.jpeg"/><Relationship Id="rId4" Type="http://schemas.openxmlformats.org/officeDocument/2006/relationships/image" Target="../media/image126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37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39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28.jpeg"/><Relationship Id="rId7" Type="http://schemas.openxmlformats.org/officeDocument/2006/relationships/image" Target="../media/image143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tags" Target="../tags/tag3.xml"/><Relationship Id="rId7" Type="http://schemas.openxmlformats.org/officeDocument/2006/relationships/image" Target="../media/image17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/>
            </a:r>
            <a:br>
              <a:rPr lang="en-US" dirty="0">
                <a:cs typeface="Arial Rounded MT Bold"/>
              </a:rPr>
            </a:br>
            <a:r>
              <a:rPr lang="en-US" dirty="0" smtClean="0">
                <a:cs typeface="Arial Rounded MT Bold"/>
              </a:rPr>
              <a:t>CSE/ECE </a:t>
            </a:r>
            <a:r>
              <a:rPr lang="en-US" dirty="0">
                <a:cs typeface="Arial Rounded MT Bold"/>
              </a:rPr>
              <a:t>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/>
            </a: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6ED92-EE6B-49E2-974C-B8427C58FBCC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>
                <a:ea typeface="SimSun" panose="02010600030101010101" pitchFamily="2" charset="-122"/>
              </a:rPr>
              <a:t>Generative/Discriminative Approach: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Experiments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ICPR04 Data Set with General Labels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Comparison to ALIP</a:t>
            </a:r>
          </a:p>
          <a:p>
            <a:pPr lvl="1"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the Benchmark Image Set</a:t>
            </a:r>
          </a:p>
          <a:p>
            <a:pPr lvl="1">
              <a:lnSpc>
                <a:spcPct val="9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60K Image Set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Comparison to MT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Groundtruth Data Set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Structure Feature Experiments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VACE Test Image Set </a:t>
            </a:r>
          </a:p>
          <a:p>
            <a:pPr>
              <a:lnSpc>
                <a:spcPct val="90000"/>
              </a:lnSpc>
            </a:pPr>
            <a:r>
              <a:rPr lang="en-US" altLang="zh-CN">
                <a:ea typeface="SimSun" panose="02010600030101010101" pitchFamily="2" charset="-122"/>
              </a:rPr>
              <a:t>Comparison to Fergus and Dorko/Schmid</a:t>
            </a:r>
          </a:p>
          <a:p>
            <a:pPr>
              <a:lnSpc>
                <a:spcPct val="90000"/>
              </a:lnSpc>
            </a:pPr>
            <a:endParaRPr lang="en-US" altLang="zh-CN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>
              <a:ea typeface="SimSun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zh-CN" altLang="en-US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96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918C-8824-4996-A6D4-D2574B134A25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ea typeface="SimSun" panose="02010600030101010101" pitchFamily="2" charset="-122"/>
              </a:rPr>
              <a:t>ICPR04 Data Set with General Labels</a:t>
            </a:r>
          </a:p>
        </p:txBody>
      </p:sp>
      <p:graphicFrame>
        <p:nvGraphicFramePr>
          <p:cNvPr id="195587" name="Group 3"/>
          <p:cNvGraphicFramePr>
            <a:graphicFrameLocks noGrp="1"/>
          </p:cNvGraphicFramePr>
          <p:nvPr>
            <p:ph idx="1"/>
          </p:nvPr>
        </p:nvGraphicFramePr>
        <p:xfrm>
          <a:off x="381000" y="2017713"/>
          <a:ext cx="8458200" cy="4214813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3887843553"/>
                    </a:ext>
                  </a:extLst>
                </a:gridCol>
                <a:gridCol w="1470025">
                  <a:extLst>
                    <a:ext uri="{9D8B030D-6E8A-4147-A177-3AD203B41FA5}">
                      <a16:colId xmlns:a16="http://schemas.microsoft.com/office/drawing/2014/main" val="1516743431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345541175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534771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636346519"/>
                    </a:ext>
                  </a:extLst>
                </a:gridCol>
              </a:tblGrid>
              <a:tr h="862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EM-variant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EM-variant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extension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Gen/Dis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with Classical EM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Gen/Dis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with EM-variant</a:t>
                      </a: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extension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013640"/>
                  </a:ext>
                </a:extLst>
              </a:tr>
              <a:tr h="300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African</a:t>
                      </a: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animal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71.8%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85.7%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89.2%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90.5%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72658"/>
                  </a:ext>
                </a:extLst>
              </a:tr>
              <a:tr h="2984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arctic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80.0%</a:t>
                      </a:r>
                      <a:endParaRPr kumimoji="0" lang="en-US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79.8%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90.0%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85.1%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407012"/>
                  </a:ext>
                </a:extLst>
              </a:tr>
              <a:tr h="300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beach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88.0%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90.8%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89.6%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91.1%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1792151"/>
                  </a:ext>
                </a:extLst>
              </a:tr>
              <a:tr h="2984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grass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76.9%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69.6%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75.4%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77.8%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218818"/>
                  </a:ext>
                </a:extLst>
              </a:tr>
              <a:tr h="300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mountain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94.0%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96.6%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97.5%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93.5%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084583"/>
                  </a:ext>
                </a:extLst>
              </a:tr>
              <a:tr h="2984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primate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74.7%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86.9%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91.1%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90.9%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126009"/>
                  </a:ext>
                </a:extLst>
              </a:tr>
              <a:tr h="300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sky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91.9%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84.9%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93.0%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93.1%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14129"/>
                  </a:ext>
                </a:extLst>
              </a:tr>
              <a:tr h="2984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stadium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95.2%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98.9%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99.9%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100.0%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02687"/>
                  </a:ext>
                </a:extLst>
              </a:tr>
              <a:tr h="3000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tree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70.7%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79.0%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87.4%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88.2%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483744"/>
                  </a:ext>
                </a:extLst>
              </a:tr>
              <a:tr h="2984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82.9%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82.3%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83.1%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82.4%</a:t>
                      </a:r>
                      <a:endParaRPr kumimoji="0" lang="en-US" altLang="zh-CN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106310"/>
                  </a:ext>
                </a:extLst>
              </a:tr>
              <a:tr h="1809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MEAN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82.6%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85.4%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89.6%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89.3%</a:t>
                      </a: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601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9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 smtClean="0"/>
              <a:t>EM </a:t>
            </a:r>
            <a:r>
              <a:rPr lang="en-US" dirty="0"/>
              <a:t>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3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0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1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2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3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/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0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2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3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0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1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2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0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1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2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3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4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5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016D4-A868-436E-9D54-7E1C8AD262C9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/>
            </a:r>
            <a:br>
              <a:rPr lang="en-US" altLang="en-US" sz="3200"/>
            </a:br>
            <a:r>
              <a:rPr lang="en-US" altLang="en-US" sz="3200"/>
              <a:t/>
            </a:r>
            <a:br>
              <a:rPr lang="en-US" altLang="en-US" sz="3200"/>
            </a:br>
            <a:r>
              <a:rPr lang="en-US" altLang="en-US" sz="3200"/>
              <a:t>A Generative/Discriminative Learning</a:t>
            </a:r>
            <a:br>
              <a:rPr lang="en-US" altLang="en-US" sz="3200"/>
            </a:br>
            <a:r>
              <a:rPr lang="en-US" altLang="en-US" sz="3200"/>
              <a:t>Algorithm for Image Classification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1447800" y="2209800"/>
            <a:ext cx="63468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>
                <a:solidFill>
                  <a:srgbClr val="000099"/>
                </a:solidFill>
              </a:rPr>
              <a:t>Yi Li, Linda Shapiro and Jeff Bilmes</a:t>
            </a:r>
          </a:p>
          <a:p>
            <a:pPr algn="ctr"/>
            <a:endParaRPr lang="en-US" altLang="en-US" sz="2400">
              <a:solidFill>
                <a:srgbClr val="000099"/>
              </a:solidFill>
            </a:endParaRPr>
          </a:p>
          <a:p>
            <a:pPr algn="ctr"/>
            <a:r>
              <a:rPr lang="en-US" altLang="en-US" sz="2400">
                <a:solidFill>
                  <a:srgbClr val="000099"/>
                </a:solidFill>
              </a:rPr>
              <a:t>Department of Computer Science and Engineering</a:t>
            </a:r>
          </a:p>
          <a:p>
            <a:pPr algn="ctr"/>
            <a:r>
              <a:rPr lang="en-US" altLang="en-US" sz="2400">
                <a:solidFill>
                  <a:srgbClr val="000099"/>
                </a:solidFill>
              </a:rPr>
              <a:t>Department of Electrical Engineering</a:t>
            </a:r>
          </a:p>
          <a:p>
            <a:pPr algn="ctr"/>
            <a:r>
              <a:rPr lang="en-US" altLang="en-US" sz="2400">
                <a:solidFill>
                  <a:srgbClr val="000099"/>
                </a:solidFill>
              </a:rPr>
              <a:t>University of Washington</a:t>
            </a:r>
          </a:p>
          <a:p>
            <a:pPr algn="ctr"/>
            <a:endParaRPr lang="en-US" altLang="en-US" sz="2400">
              <a:solidFill>
                <a:srgbClr val="000099"/>
              </a:solidFill>
            </a:endParaRPr>
          </a:p>
          <a:p>
            <a:pPr algn="ctr"/>
            <a:r>
              <a:rPr lang="en-US" altLang="en-US" sz="2400">
                <a:solidFill>
                  <a:srgbClr val="000099"/>
                </a:solidFill>
              </a:rPr>
              <a:t>April 2005</a:t>
            </a:r>
          </a:p>
          <a:p>
            <a:pPr algn="ctr"/>
            <a:endParaRPr lang="en-US" altLang="en-US" sz="2400">
              <a:solidFill>
                <a:srgbClr val="000099"/>
              </a:solidFill>
            </a:endParaRPr>
          </a:p>
          <a:p>
            <a:pPr algn="ctr"/>
            <a:endParaRPr lang="en-US" altLang="en-US" sz="240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671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9E7F-C860-455D-A27B-04660A2F3875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The Generative/Discriminative Approach</a:t>
            </a:r>
            <a:br>
              <a:rPr lang="en-US" altLang="en-US" sz="3200"/>
            </a:br>
            <a:r>
              <a:rPr lang="en-US" altLang="en-US" sz="3200"/>
              <a:t>Combines Different Feature Types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43239" r="50943" b="44182"/>
          <a:stretch>
            <a:fillRect/>
          </a:stretch>
        </p:blipFill>
        <p:spPr>
          <a:xfrm>
            <a:off x="1981200" y="4800600"/>
            <a:ext cx="4419600" cy="1457325"/>
          </a:xfrm>
          <a:noFill/>
          <a:ln/>
        </p:spPr>
      </p:pic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1066800" y="2438400"/>
            <a:ext cx="66563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400"/>
              <a:t> Treat each type of abstract region </a:t>
            </a:r>
            <a:r>
              <a:rPr lang="en-US" altLang="en-US" sz="2400">
                <a:solidFill>
                  <a:srgbClr val="FF0000"/>
                </a:solidFill>
              </a:rPr>
              <a:t>a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folHlink"/>
                </a:solidFill>
              </a:rPr>
              <a:t>(color, texture,</a:t>
            </a:r>
          </a:p>
          <a:p>
            <a:r>
              <a:rPr lang="en-US" altLang="en-US" sz="2400">
                <a:solidFill>
                  <a:schemeClr val="folHlink"/>
                </a:solidFill>
              </a:rPr>
              <a:t>   structure)</a:t>
            </a:r>
            <a:r>
              <a:rPr lang="en-US" altLang="en-US" sz="2400"/>
              <a:t> separately.</a:t>
            </a:r>
          </a:p>
          <a:p>
            <a:endParaRPr lang="en-US" altLang="en-US" sz="2400"/>
          </a:p>
          <a:p>
            <a:pPr>
              <a:buFontTx/>
              <a:buChar char="•"/>
            </a:pPr>
            <a:r>
              <a:rPr lang="en-US" altLang="en-US" sz="2400"/>
              <a:t> Use the EM algorithm to construct a model that is a</a:t>
            </a:r>
          </a:p>
          <a:p>
            <a:r>
              <a:rPr lang="en-US" altLang="en-US" sz="2400"/>
              <a:t>   </a:t>
            </a:r>
            <a:r>
              <a:rPr lang="en-US" altLang="en-US" sz="2400">
                <a:solidFill>
                  <a:srgbClr val="FF0000"/>
                </a:solidFill>
              </a:rPr>
              <a:t>mixture of multivariate Gaussians</a:t>
            </a:r>
            <a:r>
              <a:rPr lang="en-US" altLang="en-US" sz="2400"/>
              <a:t> over the features</a:t>
            </a:r>
          </a:p>
          <a:p>
            <a:r>
              <a:rPr lang="en-US" altLang="en-US" sz="2400"/>
              <a:t>   for type </a:t>
            </a:r>
            <a:r>
              <a:rPr lang="en-US" altLang="en-US" sz="2400">
                <a:solidFill>
                  <a:srgbClr val="FF0000"/>
                </a:solidFill>
              </a:rPr>
              <a:t>a</a:t>
            </a:r>
            <a:r>
              <a:rPr lang="en-US" altLang="en-US" sz="2400"/>
              <a:t> regions.</a:t>
            </a:r>
          </a:p>
          <a:p>
            <a:pPr>
              <a:buFontTx/>
              <a:buChar char="•"/>
            </a:pPr>
            <a:endParaRPr lang="en-US" altLang="en-US" sz="2400"/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295400" y="1701800"/>
            <a:ext cx="51355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</a:rPr>
              <a:t>Phase 1: for learning object class o</a:t>
            </a:r>
          </a:p>
        </p:txBody>
      </p:sp>
    </p:spTree>
    <p:extLst>
      <p:ext uri="{BB962C8B-B14F-4D97-AF65-F5344CB8AC3E}">
        <p14:creationId xmlns:p14="http://schemas.microsoft.com/office/powerpoint/2010/main" val="2588160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47DEF-ACED-40AA-9344-6C0C82D90E4F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200">
                <a:solidFill>
                  <a:srgbClr val="FF0000"/>
                </a:solidFill>
              </a:rPr>
              <a:t>Now we can determine which components are likely to be present in an image.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7200" cy="4525963"/>
          </a:xfrm>
        </p:spPr>
        <p:txBody>
          <a:bodyPr/>
          <a:lstStyle/>
          <a:p>
            <a:r>
              <a:rPr lang="en-US" altLang="en-US" sz="2400">
                <a:solidFill>
                  <a:srgbClr val="9900CC"/>
                </a:solidFill>
              </a:rPr>
              <a:t>The probability that the feature vector from  type-</a:t>
            </a:r>
            <a:r>
              <a:rPr lang="en-US" altLang="en-US" sz="2400">
                <a:solidFill>
                  <a:srgbClr val="FF0000"/>
                </a:solidFill>
              </a:rPr>
              <a:t>a </a:t>
            </a:r>
            <a:r>
              <a:rPr lang="en-US" altLang="en-US" sz="2400">
                <a:solidFill>
                  <a:srgbClr val="9900CC"/>
                </a:solidFill>
              </a:rPr>
              <a:t>region</a:t>
            </a:r>
            <a:r>
              <a:rPr lang="en-US" altLang="en-US" sz="2400" b="1"/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="1">
                <a:solidFill>
                  <a:srgbClr val="FF0000"/>
                </a:solidFill>
              </a:rPr>
              <a:t> </a:t>
            </a:r>
            <a:r>
              <a:rPr lang="en-US" altLang="en-US" sz="2400">
                <a:solidFill>
                  <a:srgbClr val="9900CC"/>
                </a:solidFill>
              </a:rPr>
              <a:t>of image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b="1"/>
              <a:t> </a:t>
            </a:r>
            <a:r>
              <a:rPr lang="en-US" altLang="en-US" sz="2400"/>
              <a:t>  </a:t>
            </a:r>
            <a:r>
              <a:rPr lang="en-US" altLang="en-US" sz="2400">
                <a:solidFill>
                  <a:srgbClr val="9900CC"/>
                </a:solidFill>
              </a:rPr>
              <a:t>comes from component</a:t>
            </a:r>
            <a:r>
              <a:rPr lang="en-US" altLang="en-US" sz="2400"/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en-US" altLang="en-US" sz="2400">
                <a:solidFill>
                  <a:srgbClr val="9900CC"/>
                </a:solidFill>
              </a:rPr>
              <a:t>is given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9900CC"/>
                </a:solidFill>
              </a:rPr>
              <a:t>by</a:t>
            </a:r>
          </a:p>
          <a:p>
            <a:endParaRPr lang="en-US" altLang="en-US" sz="2400"/>
          </a:p>
          <a:p>
            <a:endParaRPr lang="en-US" altLang="en-US" sz="2400"/>
          </a:p>
          <a:p>
            <a:r>
              <a:rPr lang="en-US" altLang="en-US" sz="2400">
                <a:solidFill>
                  <a:schemeClr val="folHlink"/>
                </a:solidFill>
              </a:rPr>
              <a:t>Then the probability that image</a:t>
            </a:r>
            <a:r>
              <a:rPr lang="en-US" altLang="en-US" sz="2400"/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has a region that comes from component</a:t>
            </a:r>
            <a:r>
              <a:rPr lang="en-US" altLang="en-US" sz="2400"/>
              <a:t> </a:t>
            </a: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folHlink"/>
                </a:solidFill>
              </a:rPr>
              <a:t>is</a:t>
            </a:r>
          </a:p>
          <a:p>
            <a:endParaRPr lang="en-US" altLang="en-US" sz="2400"/>
          </a:p>
          <a:p>
            <a:endParaRPr lang="en-US" altLang="en-US" sz="1800"/>
          </a:p>
          <a:p>
            <a:pPr>
              <a:buFontTx/>
              <a:buNone/>
            </a:pPr>
            <a:r>
              <a:rPr lang="en-US" altLang="en-US" sz="1800"/>
              <a:t>       </a:t>
            </a:r>
            <a:r>
              <a:rPr lang="en-US" altLang="en-US" sz="2400">
                <a:solidFill>
                  <a:schemeClr val="folHlink"/>
                </a:solidFill>
              </a:rPr>
              <a:t>where f is the aggregate function.</a:t>
            </a:r>
          </a:p>
          <a:p>
            <a:endParaRPr lang="en-US" altLang="en-US" sz="2400">
              <a:solidFill>
                <a:schemeClr val="folHlink"/>
              </a:solidFill>
            </a:endParaRPr>
          </a:p>
          <a:p>
            <a:endParaRPr lang="en-US" altLang="en-US" sz="2400">
              <a:solidFill>
                <a:schemeClr val="folHlink"/>
              </a:solidFill>
            </a:endParaRPr>
          </a:p>
        </p:txBody>
      </p:sp>
      <p:pic>
        <p:nvPicPr>
          <p:cNvPr id="32774" name="Picture 6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45268" r="52831" b="46698"/>
          <a:stretch>
            <a:fillRect/>
          </a:stretch>
        </p:blipFill>
        <p:spPr>
          <a:xfrm>
            <a:off x="2362200" y="2667000"/>
            <a:ext cx="4191000" cy="914400"/>
          </a:xfrm>
          <a:noFill/>
          <a:ln/>
        </p:spPr>
      </p:pic>
      <p:pic>
        <p:nvPicPr>
          <p:cNvPr id="32776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63788" r="50432" b="30904"/>
          <a:stretch>
            <a:fillRect/>
          </a:stretch>
        </p:blipFill>
        <p:spPr>
          <a:xfrm>
            <a:off x="1752600" y="4495800"/>
            <a:ext cx="5486400" cy="5492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6635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3EC78-77A2-42E2-B7B9-D08F9A0190F9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/>
              <a:t>Aggregate Scores</a:t>
            </a:r>
          </a:p>
        </p:txBody>
      </p:sp>
      <p:pic>
        <p:nvPicPr>
          <p:cNvPr id="118787" name="Picture 3" descr="beach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2667000"/>
            <a:ext cx="1085850" cy="1033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8" name="Picture 4" descr="beach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962400"/>
            <a:ext cx="1066800" cy="101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9" name="Picture 5" descr="means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2133600"/>
            <a:ext cx="3959225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90" name="Picture 6" descr="nonbeach1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5181600"/>
            <a:ext cx="1085850" cy="93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3336925" y="1484313"/>
            <a:ext cx="380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Components</a:t>
            </a:r>
          </a:p>
          <a:p>
            <a:pPr algn="ctr"/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1      2     3       4      5     6      7      8</a:t>
            </a: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136525" y="3008313"/>
            <a:ext cx="8064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Arial" panose="020B0604020202020204" pitchFamily="34" charset="0"/>
              </a:rPr>
              <a:t>beach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beach</a:t>
            </a: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</a:rPr>
              <a:t>not</a:t>
            </a:r>
          </a:p>
          <a:p>
            <a:r>
              <a:rPr lang="en-US" altLang="en-US">
                <a:latin typeface="Arial" panose="020B0604020202020204" pitchFamily="34" charset="0"/>
              </a:rPr>
              <a:t>beach</a:t>
            </a:r>
          </a:p>
        </p:txBody>
      </p:sp>
      <p:graphicFrame>
        <p:nvGraphicFramePr>
          <p:cNvPr id="118793" name="Group 9"/>
          <p:cNvGraphicFramePr>
            <a:graphicFrameLocks noGrp="1"/>
          </p:cNvGraphicFramePr>
          <p:nvPr/>
        </p:nvGraphicFramePr>
        <p:xfrm>
          <a:off x="3276600" y="2971800"/>
          <a:ext cx="3962400" cy="2971800"/>
        </p:xfrm>
        <a:graphic>
          <a:graphicData uri="http://schemas.openxmlformats.org/drawingml/2006/table">
            <a:tbl>
              <a:tblPr/>
              <a:tblGrid>
                <a:gridCol w="487363">
                  <a:extLst>
                    <a:ext uri="{9D8B030D-6E8A-4147-A177-3AD203B41FA5}">
                      <a16:colId xmlns:a16="http://schemas.microsoft.com/office/drawing/2014/main" val="2566309060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711782811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432182957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3418119829"/>
                    </a:ext>
                  </a:extLst>
                </a:gridCol>
                <a:gridCol w="490538">
                  <a:extLst>
                    <a:ext uri="{9D8B030D-6E8A-4147-A177-3AD203B41FA5}">
                      <a16:colId xmlns:a16="http://schemas.microsoft.com/office/drawing/2014/main" val="3025812261"/>
                    </a:ext>
                  </a:extLst>
                </a:gridCol>
                <a:gridCol w="500062">
                  <a:extLst>
                    <a:ext uri="{9D8B030D-6E8A-4147-A177-3AD203B41FA5}">
                      <a16:colId xmlns:a16="http://schemas.microsoft.com/office/drawing/2014/main" val="3644140077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3771848036"/>
                    </a:ext>
                  </a:extLst>
                </a:gridCol>
                <a:gridCol w="487362">
                  <a:extLst>
                    <a:ext uri="{9D8B030D-6E8A-4147-A177-3AD203B41FA5}">
                      <a16:colId xmlns:a16="http://schemas.microsoft.com/office/drawing/2014/main" val="3501977671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.93</a:t>
                      </a:r>
                    </a:p>
                  </a:txBody>
                  <a:tcPr marL="0" marR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.16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.94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.24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.10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.99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.32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885715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503881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.66</a:t>
                      </a:r>
                    </a:p>
                  </a:txBody>
                  <a:tcPr marL="0" marR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.80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.72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.19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.01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.22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.02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597565"/>
                  </a:ext>
                </a:extLst>
              </a:tr>
              <a:tr h="685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anchor="ctr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117853"/>
                  </a:ext>
                </a:extLst>
              </a:tr>
              <a:tr h="533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.43</a:t>
                      </a:r>
                    </a:p>
                  </a:txBody>
                  <a:tcPr marL="0" marR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.03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.15 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.00</a:t>
                      </a:r>
                    </a:p>
                  </a:txBody>
                  <a:tcPr marL="0"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751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2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2F66-D4F8-4A98-B4C7-0CB40A1137F8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19200"/>
            <a:ext cx="8229600" cy="1143000"/>
          </a:xfrm>
        </p:spPr>
        <p:txBody>
          <a:bodyPr/>
          <a:lstStyle/>
          <a:p>
            <a:r>
              <a:rPr lang="en-US" altLang="en-US" sz="2800"/>
              <a:t>We now use </a:t>
            </a:r>
            <a:r>
              <a:rPr lang="en-US" altLang="en-US" sz="2800">
                <a:solidFill>
                  <a:srgbClr val="CC3300"/>
                </a:solidFill>
              </a:rPr>
              <a:t>positive </a:t>
            </a:r>
            <a:r>
              <a:rPr lang="en-US" altLang="en-US" sz="2800"/>
              <a:t>and </a:t>
            </a:r>
            <a:r>
              <a:rPr lang="en-US" altLang="en-US" sz="2800">
                <a:solidFill>
                  <a:srgbClr val="006600"/>
                </a:solidFill>
              </a:rPr>
              <a:t>negative </a:t>
            </a:r>
            <a:r>
              <a:rPr lang="en-US" altLang="en-US" sz="2800"/>
              <a:t>training images, calculate for each the probabilities of regions of each component, and form a matrix.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38416" r="51262" b="36021"/>
          <a:stretch>
            <a:fillRect/>
          </a:stretch>
        </p:blipFill>
        <p:spPr>
          <a:xfrm>
            <a:off x="1752600" y="3048000"/>
            <a:ext cx="5867400" cy="2874963"/>
          </a:xfrm>
          <a:noFill/>
          <a:ln/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1905000" y="2590800"/>
            <a:ext cx="522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component 1   component 2             component M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41325" y="3924300"/>
            <a:ext cx="89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hlink"/>
                </a:solidFill>
              </a:rPr>
              <a:t>training</a:t>
            </a:r>
          </a:p>
          <a:p>
            <a:r>
              <a:rPr lang="en-US" altLang="en-US">
                <a:solidFill>
                  <a:schemeClr val="hlink"/>
                </a:solidFill>
              </a:rPr>
              <a:t>vectors</a:t>
            </a: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57200" y="333375"/>
            <a:ext cx="3841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solidFill>
                  <a:srgbClr val="FF0000"/>
                </a:solidFill>
              </a:rPr>
              <a:t>Training the Classifier</a:t>
            </a:r>
          </a:p>
        </p:txBody>
      </p:sp>
    </p:spTree>
    <p:extLst>
      <p:ext uri="{BB962C8B-B14F-4D97-AF65-F5344CB8AC3E}">
        <p14:creationId xmlns:p14="http://schemas.microsoft.com/office/powerpoint/2010/main" val="7218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C1FAB-9A4F-4C1C-B944-F95EBB820FC3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Phase 2 Learning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Let  </a:t>
            </a:r>
            <a:r>
              <a:rPr lang="en-US" altLang="en-US" sz="2800" b="1">
                <a:solidFill>
                  <a:schemeClr val="hlink"/>
                </a:solidFill>
              </a:rPr>
              <a:t>Y</a:t>
            </a:r>
            <a:r>
              <a:rPr lang="en-US" altLang="en-US" sz="2800" b="1"/>
              <a:t>         </a:t>
            </a:r>
            <a:r>
              <a:rPr lang="en-US" altLang="en-US" sz="2800"/>
              <a:t>be row</a:t>
            </a:r>
            <a:r>
              <a:rPr lang="en-US" altLang="en-US" sz="2800" b="1"/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/>
              <a:t> of the matrix.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Each such row is an </a:t>
            </a:r>
            <a:r>
              <a:rPr lang="en-US" altLang="en-US" sz="2800">
                <a:solidFill>
                  <a:schemeClr val="folHlink"/>
                </a:solidFill>
              </a:rPr>
              <a:t>aggregate feature vector</a:t>
            </a:r>
            <a:r>
              <a:rPr lang="en-US" altLang="en-US" sz="2800"/>
              <a:t> for the </a:t>
            </a:r>
            <a:r>
              <a:rPr lang="en-US" altLang="en-US" sz="2800">
                <a:solidFill>
                  <a:schemeClr val="hlink"/>
                </a:solidFill>
              </a:rPr>
              <a:t>type-</a:t>
            </a:r>
            <a:r>
              <a:rPr lang="en-US" altLang="en-US" sz="2800" b="1">
                <a:solidFill>
                  <a:schemeClr val="hlink"/>
                </a:solidFill>
              </a:rPr>
              <a:t>a</a:t>
            </a:r>
            <a:r>
              <a:rPr lang="en-US" altLang="en-US" sz="2800">
                <a:solidFill>
                  <a:schemeClr val="hlink"/>
                </a:solidFill>
              </a:rPr>
              <a:t> </a:t>
            </a:r>
            <a:r>
              <a:rPr lang="en-US" altLang="en-US" sz="2800"/>
              <a:t>features of regions of image</a:t>
            </a:r>
            <a:r>
              <a:rPr lang="en-US" altLang="en-US" sz="2800" b="1"/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/>
              <a:t> </a:t>
            </a:r>
            <a:r>
              <a:rPr lang="en-US" altLang="en-US" sz="2800"/>
              <a:t>that relates them to the Phase 1 components.</a:t>
            </a:r>
          </a:p>
          <a:p>
            <a:pPr>
              <a:lnSpc>
                <a:spcPct val="90000"/>
              </a:lnSpc>
            </a:pPr>
            <a:endParaRPr lang="en-US" altLang="en-US" sz="2800"/>
          </a:p>
          <a:p>
            <a:pPr>
              <a:lnSpc>
                <a:spcPct val="90000"/>
              </a:lnSpc>
            </a:pPr>
            <a:r>
              <a:rPr lang="en-US" altLang="en-US" sz="2800"/>
              <a:t>Now we can use a second-stage classifier to learn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P(o|I</a:t>
            </a:r>
            <a:r>
              <a:rPr lang="en-US" altLang="en-US" sz="2800" b="1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 )</a:t>
            </a:r>
            <a:r>
              <a:rPr lang="en-US" altLang="en-US" sz="2800"/>
              <a:t> for each object class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2800"/>
              <a:t> and image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b="1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400"/>
              <a:t> </a:t>
            </a:r>
            <a:r>
              <a:rPr lang="en-US" altLang="en-US" sz="2800"/>
              <a:t>.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736725" y="178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752600" y="1830388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752600" y="15240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hlink"/>
                </a:solidFill>
                <a:latin typeface="Arial" panose="020B0604020202020204" pitchFamily="34" charset="0"/>
              </a:rPr>
              <a:t>1  :M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889125" y="14843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hlink"/>
                </a:solidFill>
                <a:latin typeface="Arial" panose="020B0604020202020204" pitchFamily="34" charset="0"/>
              </a:rPr>
              <a:t>a    a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812925" y="19431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>
                <a:solidFill>
                  <a:schemeClr val="hlink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2106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A4BD-582E-43AC-AADE-615FC05AE201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Feature Case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We calculate separate Gaussian mixture models for each different features type:</a:t>
            </a:r>
          </a:p>
          <a:p>
            <a:endParaRPr lang="en-US" altLang="en-US" sz="2800"/>
          </a:p>
          <a:p>
            <a:r>
              <a:rPr lang="en-US" altLang="en-US" sz="2800">
                <a:solidFill>
                  <a:srgbClr val="FF0000"/>
                </a:solidFill>
              </a:rPr>
              <a:t>Color:</a:t>
            </a:r>
            <a:r>
              <a:rPr lang="en-US" altLang="en-US" sz="2800"/>
              <a:t>       </a:t>
            </a:r>
            <a:endParaRPr lang="en-US" altLang="en-US" sz="2800">
              <a:solidFill>
                <a:schemeClr val="hlink"/>
              </a:solidFill>
            </a:endParaRPr>
          </a:p>
          <a:p>
            <a:r>
              <a:rPr lang="en-US" altLang="en-US" sz="2800">
                <a:solidFill>
                  <a:srgbClr val="0099CC"/>
                </a:solidFill>
              </a:rPr>
              <a:t>Texture:</a:t>
            </a:r>
            <a:r>
              <a:rPr lang="en-US" altLang="en-US" sz="2800"/>
              <a:t>    </a:t>
            </a:r>
            <a:endParaRPr lang="en-US" altLang="en-US" sz="2800">
              <a:solidFill>
                <a:schemeClr val="folHlink"/>
              </a:solidFill>
            </a:endParaRPr>
          </a:p>
          <a:p>
            <a:r>
              <a:rPr lang="en-US" altLang="en-US" sz="2800">
                <a:solidFill>
                  <a:srgbClr val="008000"/>
                </a:solidFill>
              </a:rPr>
              <a:t>Structure:</a:t>
            </a:r>
            <a:r>
              <a:rPr lang="en-US" altLang="en-US" sz="2800"/>
              <a:t>  </a:t>
            </a:r>
            <a:endParaRPr lang="en-US" altLang="en-US" sz="2800">
              <a:solidFill>
                <a:srgbClr val="008000"/>
              </a:solidFill>
            </a:endParaRPr>
          </a:p>
          <a:p>
            <a:endParaRPr lang="en-US" altLang="en-US" sz="2800">
              <a:solidFill>
                <a:srgbClr val="008000"/>
              </a:solidFill>
            </a:endParaRPr>
          </a:p>
          <a:p>
            <a:r>
              <a:rPr lang="en-US" altLang="en-US" sz="2800"/>
              <a:t>and any more features we have </a:t>
            </a:r>
            <a:r>
              <a:rPr lang="en-US" altLang="en-US" sz="2800">
                <a:solidFill>
                  <a:srgbClr val="9900CC"/>
                </a:solidFill>
              </a:rPr>
              <a:t>(motion)</a:t>
            </a:r>
            <a:r>
              <a:rPr lang="en-US" altLang="en-US" sz="2800"/>
              <a:t>.</a:t>
            </a:r>
          </a:p>
        </p:txBody>
      </p:sp>
      <p:pic>
        <p:nvPicPr>
          <p:cNvPr id="389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hq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825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hq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7874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hq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67200"/>
            <a:ext cx="8255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6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10CD-97D6-44E9-9AE9-A049F318ECCB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altLang="en-US" sz="3200"/>
              <a:t>Now we concatenate the matrix rows from the different region types to obtain a </a:t>
            </a:r>
            <a:r>
              <a:rPr lang="en-US" altLang="en-US" sz="3200">
                <a:solidFill>
                  <a:srgbClr val="FF0000"/>
                </a:solidFill>
              </a:rPr>
              <a:t>multi-feature-type training matrix</a:t>
            </a:r>
            <a:r>
              <a:rPr lang="en-US" altLang="en-US" sz="320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096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hq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8505825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3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A622F-4874-4D50-A5D9-F024F6DC0590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Classification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 training matrix is the input to a multi-layered perceptron that learns to classify new test images as either containing or not containing the object of interest.</a:t>
            </a:r>
          </a:p>
        </p:txBody>
      </p:sp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2041525" y="3848100"/>
            <a:ext cx="1841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91845" name="Oval 5"/>
          <p:cNvSpPr>
            <a:spLocks noChangeArrowheads="1"/>
          </p:cNvSpPr>
          <p:nvPr/>
        </p:nvSpPr>
        <p:spPr bwMode="auto">
          <a:xfrm>
            <a:off x="1676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6" name="Oval 6"/>
          <p:cNvSpPr>
            <a:spLocks noChangeArrowheads="1"/>
          </p:cNvSpPr>
          <p:nvPr/>
        </p:nvSpPr>
        <p:spPr bwMode="auto">
          <a:xfrm>
            <a:off x="1676400" y="4419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7" name="Oval 7"/>
          <p:cNvSpPr>
            <a:spLocks noChangeArrowheads="1"/>
          </p:cNvSpPr>
          <p:nvPr/>
        </p:nvSpPr>
        <p:spPr bwMode="auto">
          <a:xfrm>
            <a:off x="1676400" y="4800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8" name="Oval 8"/>
          <p:cNvSpPr>
            <a:spLocks noChangeArrowheads="1"/>
          </p:cNvSpPr>
          <p:nvPr/>
        </p:nvSpPr>
        <p:spPr bwMode="auto">
          <a:xfrm>
            <a:off x="1676400" y="5181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1676400" y="5562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0" name="Oval 10"/>
          <p:cNvSpPr>
            <a:spLocks noChangeArrowheads="1"/>
          </p:cNvSpPr>
          <p:nvPr/>
        </p:nvSpPr>
        <p:spPr bwMode="auto">
          <a:xfrm>
            <a:off x="1676400" y="594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1" name="Text Box 11"/>
          <p:cNvSpPr txBox="1">
            <a:spLocks noChangeArrowheads="1"/>
          </p:cNvSpPr>
          <p:nvPr/>
        </p:nvSpPr>
        <p:spPr bwMode="auto">
          <a:xfrm>
            <a:off x="593725" y="4610100"/>
            <a:ext cx="717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Input</a:t>
            </a:r>
          </a:p>
          <a:p>
            <a:pPr algn="ctr"/>
            <a:r>
              <a:rPr lang="en-US" altLang="en-US"/>
              <a:t>Layer</a:t>
            </a:r>
          </a:p>
        </p:txBody>
      </p:sp>
      <p:sp>
        <p:nvSpPr>
          <p:cNvPr id="291852" name="Oval 12"/>
          <p:cNvSpPr>
            <a:spLocks noChangeArrowheads="1"/>
          </p:cNvSpPr>
          <p:nvPr/>
        </p:nvSpPr>
        <p:spPr bwMode="auto">
          <a:xfrm>
            <a:off x="3657600" y="41910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3" name="Oval 13"/>
          <p:cNvSpPr>
            <a:spLocks noChangeArrowheads="1"/>
          </p:cNvSpPr>
          <p:nvPr/>
        </p:nvSpPr>
        <p:spPr bwMode="auto">
          <a:xfrm>
            <a:off x="3657600" y="4724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4" name="Oval 14"/>
          <p:cNvSpPr>
            <a:spLocks noChangeArrowheads="1"/>
          </p:cNvSpPr>
          <p:nvPr/>
        </p:nvSpPr>
        <p:spPr bwMode="auto">
          <a:xfrm>
            <a:off x="3657600" y="51816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5" name="Oval 15"/>
          <p:cNvSpPr>
            <a:spLocks noChangeArrowheads="1"/>
          </p:cNvSpPr>
          <p:nvPr/>
        </p:nvSpPr>
        <p:spPr bwMode="auto">
          <a:xfrm>
            <a:off x="3657600" y="56388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6" name="Text Box 16"/>
          <p:cNvSpPr txBox="1">
            <a:spLocks noChangeArrowheads="1"/>
          </p:cNvSpPr>
          <p:nvPr/>
        </p:nvSpPr>
        <p:spPr bwMode="auto">
          <a:xfrm>
            <a:off x="3032125" y="605790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Hidden Layer</a:t>
            </a:r>
          </a:p>
        </p:txBody>
      </p:sp>
      <p:sp>
        <p:nvSpPr>
          <p:cNvPr id="291857" name="Oval 17"/>
          <p:cNvSpPr>
            <a:spLocks noChangeArrowheads="1"/>
          </p:cNvSpPr>
          <p:nvPr/>
        </p:nvSpPr>
        <p:spPr bwMode="auto">
          <a:xfrm>
            <a:off x="5562600" y="49530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858" name="Text Box 18"/>
          <p:cNvSpPr txBox="1">
            <a:spLocks noChangeArrowheads="1"/>
          </p:cNvSpPr>
          <p:nvPr/>
        </p:nvSpPr>
        <p:spPr bwMode="auto">
          <a:xfrm>
            <a:off x="6324600" y="4572000"/>
            <a:ext cx="1225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Output</a:t>
            </a:r>
          </a:p>
          <a:p>
            <a:pPr algn="ctr"/>
            <a:r>
              <a:rPr lang="en-US" altLang="en-US"/>
              <a:t>(object or</a:t>
            </a:r>
          </a:p>
          <a:p>
            <a:pPr algn="ctr"/>
            <a:r>
              <a:rPr lang="en-US" altLang="en-US"/>
              <a:t> not object)</a:t>
            </a:r>
          </a:p>
        </p:txBody>
      </p:sp>
      <p:sp>
        <p:nvSpPr>
          <p:cNvPr id="291859" name="Line 19"/>
          <p:cNvSpPr>
            <a:spLocks noChangeShapeType="1"/>
          </p:cNvSpPr>
          <p:nvPr/>
        </p:nvSpPr>
        <p:spPr bwMode="auto">
          <a:xfrm>
            <a:off x="1752600" y="4114800"/>
            <a:ext cx="1905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0" name="Line 20"/>
          <p:cNvSpPr>
            <a:spLocks noChangeShapeType="1"/>
          </p:cNvSpPr>
          <p:nvPr/>
        </p:nvSpPr>
        <p:spPr bwMode="auto">
          <a:xfrm>
            <a:off x="1752600" y="4114800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1" name="Line 21"/>
          <p:cNvSpPr>
            <a:spLocks noChangeShapeType="1"/>
          </p:cNvSpPr>
          <p:nvPr/>
        </p:nvSpPr>
        <p:spPr bwMode="auto">
          <a:xfrm>
            <a:off x="1752600" y="4114800"/>
            <a:ext cx="1905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2" name="Line 22"/>
          <p:cNvSpPr>
            <a:spLocks noChangeShapeType="1"/>
          </p:cNvSpPr>
          <p:nvPr/>
        </p:nvSpPr>
        <p:spPr bwMode="auto">
          <a:xfrm>
            <a:off x="1828800" y="4191000"/>
            <a:ext cx="1905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3" name="Line 23"/>
          <p:cNvSpPr>
            <a:spLocks noChangeShapeType="1"/>
          </p:cNvSpPr>
          <p:nvPr/>
        </p:nvSpPr>
        <p:spPr bwMode="auto">
          <a:xfrm>
            <a:off x="3810000" y="4267200"/>
            <a:ext cx="1752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4" name="Line 24"/>
          <p:cNvSpPr>
            <a:spLocks noChangeShapeType="1"/>
          </p:cNvSpPr>
          <p:nvPr/>
        </p:nvSpPr>
        <p:spPr bwMode="auto">
          <a:xfrm>
            <a:off x="3733800" y="4800600"/>
            <a:ext cx="1752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5" name="Line 25"/>
          <p:cNvSpPr>
            <a:spLocks noChangeShapeType="1"/>
          </p:cNvSpPr>
          <p:nvPr/>
        </p:nvSpPr>
        <p:spPr bwMode="auto">
          <a:xfrm flipV="1">
            <a:off x="3733800" y="5105400"/>
            <a:ext cx="1828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1866" name="Line 26"/>
          <p:cNvSpPr>
            <a:spLocks noChangeShapeType="1"/>
          </p:cNvSpPr>
          <p:nvPr/>
        </p:nvSpPr>
        <p:spPr bwMode="auto">
          <a:xfrm flipV="1">
            <a:off x="3810000" y="51816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_{I_i}^{1^c:M^c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40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_{I_i}^{1^t:M^t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404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_{I_i}^{1^s:M^s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4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egin{array}{ccccc}&#10;&amp; color &amp; texture &amp; structure \\&#10;\begin{array}{c}&#10;I_1^+\\&#10;I_2^+\\&#10;\vdots\\&#10;I_1^-\\&#10;I_2^-\\&#10;\vdots\\&#10;\end{array}&#10;&amp; \left[&#10;\begin{array}{ccc}&#10;\cdots &amp; Y_{I_1^+}^{m^c} &amp; \cdots\\&#10;\cdots &amp; Y_{I_2^+}^{m^c} &amp; \cdots\\&#10;&amp; \vdots\\&#10;\cdots &amp; Y_{I_1^-}^{m^c} &amp; \cdots\\&#10;\cdots &amp; Y_{I_1^-}^{m^c} &amp; \cdots\\&#10;&amp; \vdots\\&#10;\end{array}&#10;\right] &amp;\left[&#10;\begin{array}{cccc}&#10;\cdots &amp; Y_{I_1^+}^{m^t} &amp; \cdots\\&#10;\cdots &amp; Y_{I_2^+}^{m^t} &amp; \cdots\\&#10;&amp; \vdots\\&#10;\cdots &amp; Y_{I_1^-}^{m^t} &amp; \cdots\\&#10;\cdots &amp; Y_{I_1^-}^{m^t} &amp; \cdots\\&#10;&amp; \vdots\\&#10;\end{array}&#10;\right] &amp;\left[&#10;\begin{array}{cccc}&#10;\cdots &amp; Y_{I_1^+}^{m^s} &amp; \cdots\\&#10;\cdots &amp; Y_{I_2^+}^{m^s} &amp; \cdots\\&#10;&amp; \vdots\\&#10;\cdots &amp; Y_{I_1^-}^{m^s} &amp; \cdots\\&#10;\cdots &amp; Y_{I_1^-}^{m^s} &amp; \cdots\\&#10;&amp; \vdots\\&#10;\end{array}&#10;\right] &amp; \Longrightarrow \left[&#10;\begin{array}{ccccccc}&#10;\cdots &amp; Y_{I_1^+}^{m^c} &amp; \cdots &amp; Y_{I_1^+}^{m^t} &amp; \cdots &amp; Y_{I_1^+}^{m^s} &amp; \cdots\\&#10;\cdots &amp; Y_{I_2^+}^{m^c} &amp; \cdots &amp; Y_{I_2^+}^{m^t} &amp; \cdots &amp; Y_{I_2^+}^{m^s} &amp; \cdots\\&#10;&amp;&amp;&amp; \vdots\\&#10;\cdots &amp; Y_{I_1^-}^{m^c} &amp; \cdots &amp; Y_{I_1^-}^{m^t} &amp; \cdots &amp; Y_{I_1^-}^{m^s} &amp; \cdots\\&#10;\cdots &amp; Y_{I_1^-}^{m^c} &amp; \cdots &amp; Y_{I_1^-}^{m^t} &amp; \cdots &amp; Y_{I_1^-}^{m^s} &amp; \cdots\\&#10;&amp;&amp;&amp; \vdots\\&#10;\end{array}&#10;\right]\end{array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66"/>
  <p:tag name="PICTUREFILESIZE" val="14197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3840</Words>
  <Application>Microsoft Office PowerPoint</Application>
  <PresentationFormat>On-screen Show (4:3)</PresentationFormat>
  <Paragraphs>928</Paragraphs>
  <Slides>101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17" baseType="lpstr">
      <vt:lpstr>SimSun</vt:lpstr>
      <vt:lpstr>SimSun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CSE/ECE 576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  <vt:lpstr>  A Generative/Discriminative Learning Algorithm for Image Classification </vt:lpstr>
      <vt:lpstr>The Generative/Discriminative Approach Combines Different Feature Types</vt:lpstr>
      <vt:lpstr>Now we can determine which components are likely to be present in an image.</vt:lpstr>
      <vt:lpstr>Aggregate Scores</vt:lpstr>
      <vt:lpstr>We now use positive and negative training images, calculate for each the probabilities of regions of each component, and form a matrix.</vt:lpstr>
      <vt:lpstr>Phase 2 Learning</vt:lpstr>
      <vt:lpstr>Multiple Feature Case</vt:lpstr>
      <vt:lpstr>Now we concatenate the matrix rows from the different region types to obtain a multi-feature-type training matrix.</vt:lpstr>
      <vt:lpstr>Classification</vt:lpstr>
      <vt:lpstr>Generative/Discriminative Approach: Experiments</vt:lpstr>
      <vt:lpstr>ICPR04 Data Set with General Labels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Linda Shapiro</cp:lastModifiedBy>
  <cp:revision>34</cp:revision>
  <dcterms:created xsi:type="dcterms:W3CDTF">2007-04-05T03:29:23Z</dcterms:created>
  <dcterms:modified xsi:type="dcterms:W3CDTF">2026-04-20T22:43:23Z</dcterms:modified>
</cp:coreProperties>
</file>