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5.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06"/>
  </p:notesMasterIdLst>
  <p:sldIdLst>
    <p:sldId id="256" r:id="rId2"/>
    <p:sldId id="447" r:id="rId3"/>
    <p:sldId id="327" r:id="rId4"/>
    <p:sldId id="328" r:id="rId5"/>
    <p:sldId id="288" r:id="rId6"/>
    <p:sldId id="289" r:id="rId7"/>
    <p:sldId id="329" r:id="rId8"/>
    <p:sldId id="330" r:id="rId9"/>
    <p:sldId id="361" r:id="rId10"/>
    <p:sldId id="350" r:id="rId11"/>
    <p:sldId id="351" r:id="rId12"/>
    <p:sldId id="367" r:id="rId13"/>
    <p:sldId id="401" r:id="rId14"/>
    <p:sldId id="411" r:id="rId15"/>
    <p:sldId id="423" r:id="rId16"/>
    <p:sldId id="442" r:id="rId17"/>
    <p:sldId id="424" r:id="rId18"/>
    <p:sldId id="425" r:id="rId19"/>
    <p:sldId id="443" r:id="rId20"/>
    <p:sldId id="444" r:id="rId21"/>
    <p:sldId id="426" r:id="rId22"/>
    <p:sldId id="431" r:id="rId23"/>
    <p:sldId id="304" r:id="rId24"/>
    <p:sldId id="305" r:id="rId25"/>
    <p:sldId id="306" r:id="rId26"/>
    <p:sldId id="307" r:id="rId27"/>
    <p:sldId id="308" r:id="rId28"/>
    <p:sldId id="309" r:id="rId29"/>
    <p:sldId id="310" r:id="rId30"/>
    <p:sldId id="449" r:id="rId31"/>
    <p:sldId id="312" r:id="rId32"/>
    <p:sldId id="313" r:id="rId33"/>
    <p:sldId id="314" r:id="rId34"/>
    <p:sldId id="315" r:id="rId35"/>
    <p:sldId id="316" r:id="rId36"/>
    <p:sldId id="317" r:id="rId37"/>
    <p:sldId id="318" r:id="rId38"/>
    <p:sldId id="450" r:id="rId39"/>
    <p:sldId id="451" r:id="rId40"/>
    <p:sldId id="321" r:id="rId41"/>
    <p:sldId id="322" r:id="rId42"/>
    <p:sldId id="452" r:id="rId43"/>
    <p:sldId id="324" r:id="rId44"/>
    <p:sldId id="453" r:id="rId45"/>
    <p:sldId id="454" r:id="rId46"/>
    <p:sldId id="455" r:id="rId47"/>
    <p:sldId id="456" r:id="rId48"/>
    <p:sldId id="457" r:id="rId49"/>
    <p:sldId id="458" r:id="rId50"/>
    <p:sldId id="331" r:id="rId51"/>
    <p:sldId id="332" r:id="rId52"/>
    <p:sldId id="333" r:id="rId53"/>
    <p:sldId id="334" r:id="rId54"/>
    <p:sldId id="335" r:id="rId55"/>
    <p:sldId id="336" r:id="rId56"/>
    <p:sldId id="337" r:id="rId57"/>
    <p:sldId id="338" r:id="rId58"/>
    <p:sldId id="339" r:id="rId59"/>
    <p:sldId id="340" r:id="rId60"/>
    <p:sldId id="341" r:id="rId61"/>
    <p:sldId id="342" r:id="rId62"/>
    <p:sldId id="343" r:id="rId63"/>
    <p:sldId id="446" r:id="rId64"/>
    <p:sldId id="461" r:id="rId65"/>
    <p:sldId id="462" r:id="rId66"/>
    <p:sldId id="463" r:id="rId67"/>
    <p:sldId id="464" r:id="rId68"/>
    <p:sldId id="465" r:id="rId69"/>
    <p:sldId id="466" r:id="rId70"/>
    <p:sldId id="467" r:id="rId71"/>
    <p:sldId id="468" r:id="rId72"/>
    <p:sldId id="469" r:id="rId73"/>
    <p:sldId id="470" r:id="rId74"/>
    <p:sldId id="471" r:id="rId75"/>
    <p:sldId id="472" r:id="rId76"/>
    <p:sldId id="473" r:id="rId77"/>
    <p:sldId id="474" r:id="rId78"/>
    <p:sldId id="475" r:id="rId79"/>
    <p:sldId id="476" r:id="rId80"/>
    <p:sldId id="477" r:id="rId81"/>
    <p:sldId id="478" r:id="rId82"/>
    <p:sldId id="479" r:id="rId83"/>
    <p:sldId id="480" r:id="rId84"/>
    <p:sldId id="481" r:id="rId85"/>
    <p:sldId id="482" r:id="rId86"/>
    <p:sldId id="564" r:id="rId87"/>
    <p:sldId id="565" r:id="rId88"/>
    <p:sldId id="566" r:id="rId89"/>
    <p:sldId id="344" r:id="rId90"/>
    <p:sldId id="345" r:id="rId91"/>
    <p:sldId id="346" r:id="rId92"/>
    <p:sldId id="347" r:id="rId93"/>
    <p:sldId id="348" r:id="rId94"/>
    <p:sldId id="349" r:id="rId95"/>
    <p:sldId id="567" r:id="rId96"/>
    <p:sldId id="568" r:id="rId97"/>
    <p:sldId id="352" r:id="rId98"/>
    <p:sldId id="353" r:id="rId99"/>
    <p:sldId id="354" r:id="rId100"/>
    <p:sldId id="355" r:id="rId101"/>
    <p:sldId id="356" r:id="rId102"/>
    <p:sldId id="357" r:id="rId103"/>
    <p:sldId id="358" r:id="rId104"/>
    <p:sldId id="359" r:id="rId10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E2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465" autoAdjust="0"/>
    <p:restoredTop sz="77161"/>
  </p:normalViewPr>
  <p:slideViewPr>
    <p:cSldViewPr snapToGrid="0" snapToObjects="1">
      <p:cViewPr varScale="1">
        <p:scale>
          <a:sx n="65" d="100"/>
          <a:sy n="65" d="100"/>
        </p:scale>
        <p:origin x="888" y="53"/>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5293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presProps" Target="pres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6E19B3-802B-1146-9D96-BE86CEF1F5AA}" type="datetimeFigureOut">
              <a:rPr lang="en-US" smtClean="0"/>
              <a:t>4/17/2026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4832AD-E9BF-E541-A889-1B2F77DEA054}" type="slidenum">
              <a:rPr lang="en-US" smtClean="0"/>
              <a:t>‹#›</a:t>
            </a:fld>
            <a:endParaRPr lang="en-US"/>
          </a:p>
        </p:txBody>
      </p:sp>
    </p:spTree>
    <p:extLst>
      <p:ext uri="{BB962C8B-B14F-4D97-AF65-F5344CB8AC3E}">
        <p14:creationId xmlns:p14="http://schemas.microsoft.com/office/powerpoint/2010/main" val="26213817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 name="TextShape 1"/>
          <p:cNvSpPr txBox="1"/>
          <p:nvPr/>
        </p:nvSpPr>
        <p:spPr>
          <a:xfrm>
            <a:off x="3884760" y="8685360"/>
            <a:ext cx="2971440" cy="456840"/>
          </a:xfrm>
          <a:prstGeom prst="rect">
            <a:avLst/>
          </a:prstGeom>
          <a:noFill/>
          <a:ln>
            <a:noFill/>
          </a:ln>
        </p:spPr>
        <p:txBody>
          <a:bodyPr anchor="b"/>
          <a:lstStyle/>
          <a:p>
            <a:pPr algn="r">
              <a:lnSpc>
                <a:spcPct val="100000"/>
              </a:lnSpc>
            </a:pPr>
            <a:fld id="{FEA11BDB-0838-4A53-8BEA-BFA0E67499C9}" type="slidenum">
              <a:rPr lang="en-US" sz="1200" strike="noStrike">
                <a:solidFill>
                  <a:srgbClr val="000000"/>
                </a:solidFill>
                <a:latin typeface="Times New Roman"/>
              </a:rPr>
              <a:t>5</a:t>
            </a:fld>
            <a:endParaRPr/>
          </a:p>
        </p:txBody>
      </p:sp>
      <p:sp>
        <p:nvSpPr>
          <p:cNvPr id="719" name="PlaceHolder 2"/>
          <p:cNvSpPr>
            <a:spLocks noGrp="1"/>
          </p:cNvSpPr>
          <p:nvPr>
            <p:ph type="body"/>
          </p:nvPr>
        </p:nvSpPr>
        <p:spPr>
          <a:xfrm>
            <a:off x="890640" y="4324320"/>
            <a:ext cx="5047920" cy="4169880"/>
          </a:xfrm>
          <a:prstGeom prst="rect">
            <a:avLst/>
          </a:prstGeom>
        </p:spPr>
        <p:txBody>
          <a:bodyPr/>
          <a:lstStyle/>
          <a:p>
            <a:endParaRPr/>
          </a:p>
        </p:txBody>
      </p:sp>
    </p:spTree>
    <p:extLst>
      <p:ext uri="{BB962C8B-B14F-4D97-AF65-F5344CB8AC3E}">
        <p14:creationId xmlns:p14="http://schemas.microsoft.com/office/powerpoint/2010/main" val="29747905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3896bd62df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3896bd62df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9913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3896bd62df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3896bd62df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655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3896bd62df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3896bd62df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2596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3896bd62df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3896bd62df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65720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3896bd62df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3896bd62df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66375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3896bd62df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3896bd62df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56039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3896bd62df_0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3896bd62df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8298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3896bd62df_0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3896bd62df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85420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3896bd62df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3896bd62df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51154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3896bd62df_0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3896bd62df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4814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25254026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3896bd62df_0_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3896bd62df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47756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3896bd62df_0_1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3896bd62df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13714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3896bd62df_0_1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3896bd62df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39395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3896bd62df_0_1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3896bd62df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49593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3896bd62df_0_1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3896bd62df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95685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3896bd62df_0_2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3896bd62df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36509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3896bd62df_0_2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0" name="Google Shape;560;g3896bd62df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98051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3896bd62df_0_2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3896bd62df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8089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3896bd62df_0_2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3896bd62df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87447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3896bd62df_0_1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3896bd62df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7936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34433196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3896bd62df_0_1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3896bd62df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09289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3896bd62df_0_1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3896bd62df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81083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3896bd62df_0_1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3896bd62df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52753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3896bd62df_0_1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3896bd62df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15052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3896bd62df_0_1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3896bd62df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25915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3896bd62df_0_1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3896bd62df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74090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3896bd62df_0_1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9" name="Google Shape;639;g3896bd62df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85979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3896bd62df_0_2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 name="Google Shape;647;g3896bd62df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3895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3896bd62df_0_2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3896bd62df_0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19471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3896bd62df_0_2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3896bd62df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2727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2472">
              <a:defRPr sz="2300">
                <a:solidFill>
                  <a:schemeClr val="tx1"/>
                </a:solidFill>
                <a:latin typeface="Times New Roman" charset="0"/>
                <a:ea typeface="ＭＳ Ｐゴシック" charset="0"/>
                <a:cs typeface="ＭＳ Ｐゴシック" charset="0"/>
              </a:defRPr>
            </a:lvl1pPr>
            <a:lvl2pPr marL="35879619" indent="-35447153" defTabSz="902472">
              <a:defRPr sz="2300">
                <a:solidFill>
                  <a:schemeClr val="tx1"/>
                </a:solidFill>
                <a:latin typeface="Times New Roman" charset="0"/>
                <a:ea typeface="ＭＳ Ｐゴシック" charset="0"/>
              </a:defRPr>
            </a:lvl2pPr>
            <a:lvl3pPr>
              <a:defRPr sz="2300">
                <a:solidFill>
                  <a:schemeClr val="tx1"/>
                </a:solidFill>
                <a:latin typeface="Times New Roman" charset="0"/>
                <a:ea typeface="ＭＳ Ｐゴシック" charset="0"/>
              </a:defRPr>
            </a:lvl3pPr>
            <a:lvl4pPr>
              <a:defRPr sz="2300">
                <a:solidFill>
                  <a:schemeClr val="tx1"/>
                </a:solidFill>
                <a:latin typeface="Times New Roman" charset="0"/>
                <a:ea typeface="ＭＳ Ｐゴシック" charset="0"/>
              </a:defRPr>
            </a:lvl4pPr>
            <a:lvl5pPr>
              <a:defRPr sz="2300">
                <a:solidFill>
                  <a:schemeClr val="tx1"/>
                </a:solidFill>
                <a:latin typeface="Times New Roman" charset="0"/>
                <a:ea typeface="ＭＳ Ｐゴシック" charset="0"/>
              </a:defRPr>
            </a:lvl5pPr>
            <a:lvl6pPr marL="432465" eaLnBrk="0" fontAlgn="base" hangingPunct="0">
              <a:spcBef>
                <a:spcPct val="0"/>
              </a:spcBef>
              <a:spcAft>
                <a:spcPct val="0"/>
              </a:spcAft>
              <a:defRPr sz="2300">
                <a:solidFill>
                  <a:schemeClr val="tx1"/>
                </a:solidFill>
                <a:latin typeface="Times New Roman" charset="0"/>
                <a:ea typeface="ＭＳ Ｐゴシック" charset="0"/>
              </a:defRPr>
            </a:lvl6pPr>
            <a:lvl7pPr marL="864931" eaLnBrk="0" fontAlgn="base" hangingPunct="0">
              <a:spcBef>
                <a:spcPct val="0"/>
              </a:spcBef>
              <a:spcAft>
                <a:spcPct val="0"/>
              </a:spcAft>
              <a:defRPr sz="2300">
                <a:solidFill>
                  <a:schemeClr val="tx1"/>
                </a:solidFill>
                <a:latin typeface="Times New Roman" charset="0"/>
                <a:ea typeface="ＭＳ Ｐゴシック" charset="0"/>
              </a:defRPr>
            </a:lvl7pPr>
            <a:lvl8pPr marL="1297396" eaLnBrk="0" fontAlgn="base" hangingPunct="0">
              <a:spcBef>
                <a:spcPct val="0"/>
              </a:spcBef>
              <a:spcAft>
                <a:spcPct val="0"/>
              </a:spcAft>
              <a:defRPr sz="2300">
                <a:solidFill>
                  <a:schemeClr val="tx1"/>
                </a:solidFill>
                <a:latin typeface="Times New Roman" charset="0"/>
                <a:ea typeface="ＭＳ Ｐゴシック" charset="0"/>
              </a:defRPr>
            </a:lvl8pPr>
            <a:lvl9pPr marL="1729862" eaLnBrk="0" fontAlgn="base" hangingPunct="0">
              <a:spcBef>
                <a:spcPct val="0"/>
              </a:spcBef>
              <a:spcAft>
                <a:spcPct val="0"/>
              </a:spcAft>
              <a:defRPr sz="2300">
                <a:solidFill>
                  <a:schemeClr val="tx1"/>
                </a:solidFill>
                <a:latin typeface="Times New Roman" charset="0"/>
                <a:ea typeface="ＭＳ Ｐゴシック" charset="0"/>
              </a:defRPr>
            </a:lvl9pPr>
          </a:lstStyle>
          <a:p>
            <a:fld id="{F4C295AE-8BAF-D047-9F9A-D66E2E6179B2}" type="slidenum">
              <a:rPr lang="en-US" sz="1100">
                <a:solidFill>
                  <a:srgbClr val="000000"/>
                </a:solidFill>
              </a:rPr>
              <a:pPr/>
              <a:t>15</a:t>
            </a:fld>
            <a:endParaRPr lang="en-US" sz="1100">
              <a:solidFill>
                <a:srgbClr val="000000"/>
              </a:solidFill>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spcBef>
                <a:spcPct val="0"/>
              </a:spcBef>
            </a:pPr>
            <a:endParaRPr lang="en-US">
              <a:latin typeface="Times New Roman" charset="0"/>
            </a:endParaRPr>
          </a:p>
        </p:txBody>
      </p:sp>
    </p:spTree>
    <p:extLst>
      <p:ext uri="{BB962C8B-B14F-4D97-AF65-F5344CB8AC3E}">
        <p14:creationId xmlns:p14="http://schemas.microsoft.com/office/powerpoint/2010/main" val="38166071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3896bd62df_0_2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3896bd62df_0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44802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3896bd62df_0_2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0" name="Google Shape;680;g3896bd62df_0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56345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3896bd62df_0_2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3896bd62df_0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00367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3896bd62df_0_2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3" name="Google Shape;703;g3896bd62df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87245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3896bd62df_0_3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3896bd62df_0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83963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3896bd62df_0_3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9" name="Google Shape;719;g3896bd62df_0_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44445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3896bd62df_0_3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 name="Google Shape;727;g3896bd62df_0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92244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g3896bd62df_0_3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5" name="Google Shape;735;g3896bd62df_0_3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97877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7106"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marL="44450">
              <a:spcBef>
                <a:spcPts val="450"/>
              </a:spcBef>
            </a:pPr>
            <a:r>
              <a:rPr lang="en-US">
                <a:solidFill>
                  <a:srgbClr val="000000"/>
                </a:solidFill>
                <a:cs typeface="Times New Roman" charset="0"/>
                <a:sym typeface="Times New Roman" charset="0"/>
              </a:rPr>
              <a:t>A:  render as black</a:t>
            </a:r>
          </a:p>
        </p:txBody>
      </p:sp>
    </p:spTree>
    <p:extLst>
      <p:ext uri="{BB962C8B-B14F-4D97-AF65-F5344CB8AC3E}">
        <p14:creationId xmlns:p14="http://schemas.microsoft.com/office/powerpoint/2010/main" val="1227467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444C1D97-9B10-47B5-9558-7769BC7A9F10}" type="slidenum">
              <a:rPr lang="en-US" smtClean="0"/>
              <a:pPr>
                <a:defRPr/>
              </a:pPr>
              <a:t>74</a:t>
            </a:fld>
            <a:endParaRPr lang="en-US"/>
          </a:p>
        </p:txBody>
      </p:sp>
    </p:spTree>
    <p:extLst>
      <p:ext uri="{BB962C8B-B14F-4D97-AF65-F5344CB8AC3E}">
        <p14:creationId xmlns:p14="http://schemas.microsoft.com/office/powerpoint/2010/main" val="2039546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2472">
              <a:defRPr sz="2300">
                <a:solidFill>
                  <a:schemeClr val="tx1"/>
                </a:solidFill>
                <a:latin typeface="Times New Roman" charset="0"/>
                <a:ea typeface="ＭＳ Ｐゴシック" charset="0"/>
                <a:cs typeface="ＭＳ Ｐゴシック" charset="0"/>
              </a:defRPr>
            </a:lvl1pPr>
            <a:lvl2pPr marL="35879619" indent="-35447153" defTabSz="902472">
              <a:defRPr sz="2300">
                <a:solidFill>
                  <a:schemeClr val="tx1"/>
                </a:solidFill>
                <a:latin typeface="Times New Roman" charset="0"/>
                <a:ea typeface="ＭＳ Ｐゴシック" charset="0"/>
              </a:defRPr>
            </a:lvl2pPr>
            <a:lvl3pPr>
              <a:defRPr sz="2300">
                <a:solidFill>
                  <a:schemeClr val="tx1"/>
                </a:solidFill>
                <a:latin typeface="Times New Roman" charset="0"/>
                <a:ea typeface="ＭＳ Ｐゴシック" charset="0"/>
              </a:defRPr>
            </a:lvl3pPr>
            <a:lvl4pPr>
              <a:defRPr sz="2300">
                <a:solidFill>
                  <a:schemeClr val="tx1"/>
                </a:solidFill>
                <a:latin typeface="Times New Roman" charset="0"/>
                <a:ea typeface="ＭＳ Ｐゴシック" charset="0"/>
              </a:defRPr>
            </a:lvl4pPr>
            <a:lvl5pPr>
              <a:defRPr sz="2300">
                <a:solidFill>
                  <a:schemeClr val="tx1"/>
                </a:solidFill>
                <a:latin typeface="Times New Roman" charset="0"/>
                <a:ea typeface="ＭＳ Ｐゴシック" charset="0"/>
              </a:defRPr>
            </a:lvl5pPr>
            <a:lvl6pPr marL="432465" eaLnBrk="0" fontAlgn="base" hangingPunct="0">
              <a:spcBef>
                <a:spcPct val="0"/>
              </a:spcBef>
              <a:spcAft>
                <a:spcPct val="0"/>
              </a:spcAft>
              <a:defRPr sz="2300">
                <a:solidFill>
                  <a:schemeClr val="tx1"/>
                </a:solidFill>
                <a:latin typeface="Times New Roman" charset="0"/>
                <a:ea typeface="ＭＳ Ｐゴシック" charset="0"/>
              </a:defRPr>
            </a:lvl6pPr>
            <a:lvl7pPr marL="864931" eaLnBrk="0" fontAlgn="base" hangingPunct="0">
              <a:spcBef>
                <a:spcPct val="0"/>
              </a:spcBef>
              <a:spcAft>
                <a:spcPct val="0"/>
              </a:spcAft>
              <a:defRPr sz="2300">
                <a:solidFill>
                  <a:schemeClr val="tx1"/>
                </a:solidFill>
                <a:latin typeface="Times New Roman" charset="0"/>
                <a:ea typeface="ＭＳ Ｐゴシック" charset="0"/>
              </a:defRPr>
            </a:lvl7pPr>
            <a:lvl8pPr marL="1297396" eaLnBrk="0" fontAlgn="base" hangingPunct="0">
              <a:spcBef>
                <a:spcPct val="0"/>
              </a:spcBef>
              <a:spcAft>
                <a:spcPct val="0"/>
              </a:spcAft>
              <a:defRPr sz="2300">
                <a:solidFill>
                  <a:schemeClr val="tx1"/>
                </a:solidFill>
                <a:latin typeface="Times New Roman" charset="0"/>
                <a:ea typeface="ＭＳ Ｐゴシック" charset="0"/>
              </a:defRPr>
            </a:lvl8pPr>
            <a:lvl9pPr marL="1729862" eaLnBrk="0" fontAlgn="base" hangingPunct="0">
              <a:spcBef>
                <a:spcPct val="0"/>
              </a:spcBef>
              <a:spcAft>
                <a:spcPct val="0"/>
              </a:spcAft>
              <a:defRPr sz="2300">
                <a:solidFill>
                  <a:schemeClr val="tx1"/>
                </a:solidFill>
                <a:latin typeface="Times New Roman" charset="0"/>
                <a:ea typeface="ＭＳ Ｐゴシック" charset="0"/>
              </a:defRPr>
            </a:lvl9pPr>
          </a:lstStyle>
          <a:p>
            <a:fld id="{F4C295AE-8BAF-D047-9F9A-D66E2E6179B2}" type="slidenum">
              <a:rPr lang="en-US" sz="1100">
                <a:solidFill>
                  <a:srgbClr val="000000"/>
                </a:solidFill>
              </a:rPr>
              <a:pPr/>
              <a:t>16</a:t>
            </a:fld>
            <a:endParaRPr lang="en-US" sz="1100">
              <a:solidFill>
                <a:srgbClr val="000000"/>
              </a:solidFill>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spcBef>
                <a:spcPct val="0"/>
              </a:spcBef>
            </a:pPr>
            <a:endParaRPr lang="en-US">
              <a:latin typeface="Times New Roman" charset="0"/>
            </a:endParaRPr>
          </a:p>
        </p:txBody>
      </p:sp>
    </p:spTree>
    <p:extLst>
      <p:ext uri="{BB962C8B-B14F-4D97-AF65-F5344CB8AC3E}">
        <p14:creationId xmlns:p14="http://schemas.microsoft.com/office/powerpoint/2010/main" val="41063440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7" name="Shape 1007"/>
          <p:cNvSpPr>
            <a:spLocks noGrp="1" noRot="1" noChangeAspect="1"/>
          </p:cNvSpPr>
          <p:nvPr>
            <p:ph type="sldImg"/>
          </p:nvPr>
        </p:nvSpPr>
        <p:spPr>
          <a:prstGeom prst="rect">
            <a:avLst/>
          </a:prstGeom>
        </p:spPr>
        <p:txBody>
          <a:bodyPr/>
          <a:lstStyle/>
          <a:p>
            <a:endParaRPr/>
          </a:p>
        </p:txBody>
      </p:sp>
      <p:sp>
        <p:nvSpPr>
          <p:cNvPr id="1008" name="Shape 1008"/>
          <p:cNvSpPr>
            <a:spLocks noGrp="1"/>
          </p:cNvSpPr>
          <p:nvPr>
            <p:ph type="body" sz="quarter" idx="1"/>
          </p:nvPr>
        </p:nvSpPr>
        <p:spPr>
          <a:prstGeom prst="rect">
            <a:avLst/>
          </a:prstGeom>
        </p:spPr>
        <p:txBody>
          <a:bodyPr/>
          <a:lstStyle/>
          <a:p>
            <a:pPr marL="228600" indent="-228600">
              <a:buSzPct val="100000"/>
              <a:buAutoNum type="arabicPeriod"/>
            </a:pPr>
            <a:r>
              <a:t>Calculate image derivatives Ix and Iy. </a:t>
            </a:r>
          </a:p>
          <a:p>
            <a:pPr marL="228600" indent="-228600">
              <a:buSzPct val="100000"/>
              <a:buAutoNum type="arabicPeriod"/>
            </a:pPr>
            <a:r>
              <a:t>Calculate measures Ix^2, Iy^2, and Ix * Iy. </a:t>
            </a:r>
          </a:p>
          <a:p>
            <a:pPr marL="228600" indent="-228600">
              <a:buSzPct val="100000"/>
              <a:buAutoNum type="arabicPeriod"/>
            </a:pPr>
            <a:r>
              <a:t>Smooth </a:t>
            </a:r>
            <a:r>
              <a:rPr>
                <a:solidFill>
                  <a:srgbClr val="222222"/>
                </a:solidFill>
                <a:latin typeface="Arial"/>
                <a:ea typeface="Arial"/>
                <a:cs typeface="Arial"/>
                <a:sym typeface="Arial"/>
              </a:rPr>
              <a:t>Ix^2, Iy^2, Ix*Iy</a:t>
            </a:r>
            <a:r>
              <a:t> with gaussian kernel</a:t>
            </a:r>
          </a:p>
          <a:p>
            <a:endParaRPr/>
          </a:p>
        </p:txBody>
      </p:sp>
    </p:spTree>
    <p:extLst>
      <p:ext uri="{BB962C8B-B14F-4D97-AF65-F5344CB8AC3E}">
        <p14:creationId xmlns:p14="http://schemas.microsoft.com/office/powerpoint/2010/main" val="11003640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2" name="Shape 1022"/>
          <p:cNvSpPr>
            <a:spLocks noGrp="1" noRot="1" noChangeAspect="1"/>
          </p:cNvSpPr>
          <p:nvPr>
            <p:ph type="sldImg"/>
          </p:nvPr>
        </p:nvSpPr>
        <p:spPr>
          <a:prstGeom prst="rect">
            <a:avLst/>
          </a:prstGeom>
        </p:spPr>
        <p:txBody>
          <a:bodyPr/>
          <a:lstStyle/>
          <a:p>
            <a:endParaRPr/>
          </a:p>
        </p:txBody>
      </p:sp>
      <p:sp>
        <p:nvSpPr>
          <p:cNvPr id="1023" name="Shape 1023"/>
          <p:cNvSpPr>
            <a:spLocks noGrp="1"/>
          </p:cNvSpPr>
          <p:nvPr>
            <p:ph type="body" sz="quarter" idx="1"/>
          </p:nvPr>
        </p:nvSpPr>
        <p:spPr>
          <a:prstGeom prst="rect">
            <a:avLst/>
          </a:prstGeom>
        </p:spPr>
        <p:txBody>
          <a:bodyPr/>
          <a:lstStyle/>
          <a:p>
            <a:r>
              <a:t>Calculate Harris "cornerness" as estimate of 2nd eigenvalue: Determinant(S) - α trace(S)^2, α = .06 </a:t>
            </a:r>
          </a:p>
          <a:p>
            <a:endParaRPr/>
          </a:p>
          <a:p>
            <a:r>
              <a:t>Run non-max suppression on response map</a:t>
            </a:r>
          </a:p>
        </p:txBody>
      </p:sp>
    </p:spTree>
    <p:extLst>
      <p:ext uri="{BB962C8B-B14F-4D97-AF65-F5344CB8AC3E}">
        <p14:creationId xmlns:p14="http://schemas.microsoft.com/office/powerpoint/2010/main" val="9925921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Shape 1028"/>
          <p:cNvSpPr>
            <a:spLocks noGrp="1" noRot="1" noChangeAspect="1"/>
          </p:cNvSpPr>
          <p:nvPr>
            <p:ph type="sldImg"/>
          </p:nvPr>
        </p:nvSpPr>
        <p:spPr>
          <a:prstGeom prst="rect">
            <a:avLst/>
          </a:prstGeom>
        </p:spPr>
        <p:txBody>
          <a:bodyPr/>
          <a:lstStyle/>
          <a:p>
            <a:endParaRPr/>
          </a:p>
        </p:txBody>
      </p:sp>
      <p:sp>
        <p:nvSpPr>
          <p:cNvPr id="1029" name="Shape 1029"/>
          <p:cNvSpPr>
            <a:spLocks noGrp="1"/>
          </p:cNvSpPr>
          <p:nvPr>
            <p:ph type="body" sz="quarter" idx="1"/>
          </p:nvPr>
        </p:nvSpPr>
        <p:spPr>
          <a:prstGeom prst="rect">
            <a:avLst/>
          </a:prstGeom>
        </p:spPr>
        <p:txBody>
          <a:bodyPr/>
          <a:lstStyle/>
          <a:p>
            <a:pPr>
              <a:defRPr>
                <a:solidFill>
                  <a:srgbClr val="1F2328"/>
                </a:solidFill>
                <a:latin typeface="-apple-system"/>
                <a:ea typeface="-apple-system"/>
                <a:cs typeface="-apple-system"/>
                <a:sym typeface="-apple-system"/>
              </a:defRPr>
            </a:pPr>
            <a:r>
              <a:t>We only want local maximum responses to our corner detector so that the matching is easier. </a:t>
            </a:r>
          </a:p>
          <a:p>
            <a:pPr>
              <a:defRPr>
                <a:solidFill>
                  <a:srgbClr val="1F2328"/>
                </a:solidFill>
                <a:latin typeface="-apple-system"/>
                <a:ea typeface="-apple-system"/>
                <a:cs typeface="-apple-system"/>
                <a:sym typeface="-apple-system"/>
              </a:defRPr>
            </a:pPr>
            <a:endParaRPr/>
          </a:p>
          <a:p>
            <a:pPr>
              <a:defRPr>
                <a:solidFill>
                  <a:srgbClr val="1F2328"/>
                </a:solidFill>
                <a:latin typeface="-apple-system"/>
                <a:ea typeface="-apple-system"/>
                <a:cs typeface="-apple-system"/>
                <a:sym typeface="-apple-system"/>
              </a:defRPr>
            </a:pPr>
            <a:r>
              <a:t>For every pixel in </a:t>
            </a:r>
            <a:r>
              <a:rPr>
                <a:solidFill>
                  <a:srgbClr val="000000"/>
                </a:solidFill>
                <a:latin typeface="+mj-lt"/>
                <a:ea typeface="+mj-ea"/>
                <a:cs typeface="+mj-cs"/>
                <a:sym typeface="Calibri"/>
              </a:rPr>
              <a:t>the Image</a:t>
            </a:r>
            <a:r>
              <a:t>, check every neighbor within </a:t>
            </a:r>
            <a:r>
              <a:rPr>
                <a:solidFill>
                  <a:srgbClr val="000000"/>
                </a:solidFill>
                <a:latin typeface="+mj-lt"/>
                <a:ea typeface="+mj-ea"/>
                <a:cs typeface="+mj-cs"/>
                <a:sym typeface="Calibri"/>
              </a:rPr>
              <a:t>w</a:t>
            </a:r>
            <a:r>
              <a:t> pixels (Chebyshev distance). </a:t>
            </a:r>
          </a:p>
        </p:txBody>
      </p:sp>
    </p:spTree>
    <p:extLst>
      <p:ext uri="{BB962C8B-B14F-4D97-AF65-F5344CB8AC3E}">
        <p14:creationId xmlns:p14="http://schemas.microsoft.com/office/powerpoint/2010/main" val="26652392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 name="Shape 1051"/>
          <p:cNvSpPr>
            <a:spLocks noGrp="1" noRot="1" noChangeAspect="1"/>
          </p:cNvSpPr>
          <p:nvPr>
            <p:ph type="sldImg"/>
          </p:nvPr>
        </p:nvSpPr>
        <p:spPr>
          <a:prstGeom prst="rect">
            <a:avLst/>
          </a:prstGeom>
        </p:spPr>
        <p:txBody>
          <a:bodyPr/>
          <a:lstStyle/>
          <a:p>
            <a:endParaRPr/>
          </a:p>
        </p:txBody>
      </p:sp>
      <p:sp>
        <p:nvSpPr>
          <p:cNvPr id="1052" name="Shape 1052"/>
          <p:cNvSpPr>
            <a:spLocks noGrp="1"/>
          </p:cNvSpPr>
          <p:nvPr>
            <p:ph type="body" sz="quarter" idx="1"/>
          </p:nvPr>
        </p:nvSpPr>
        <p:spPr>
          <a:prstGeom prst="rect">
            <a:avLst/>
          </a:prstGeom>
        </p:spPr>
        <p:txBody>
          <a:bodyPr/>
          <a:lstStyle/>
          <a:p>
            <a:pPr>
              <a:defRPr>
                <a:solidFill>
                  <a:srgbClr val="1F2328"/>
                </a:solidFill>
                <a:latin typeface="-apple-system"/>
                <a:ea typeface="-apple-system"/>
                <a:cs typeface="-apple-system"/>
                <a:sym typeface="-apple-system"/>
              </a:defRPr>
            </a:pPr>
            <a:r>
              <a:t>Each descriptor in a will only appear in one match. But several of them may match with the same descriptor in b. This can be problematic. Namely, if a bunch of matches go to the same point there is an easy homography to estimate that just shrinks the whole image down to one point to project from a to b. But we know that's wrong. So let's just get rid of these duplicate matches and make our matches be one-to-one.</a:t>
            </a:r>
          </a:p>
          <a:p>
            <a:pPr>
              <a:defRPr>
                <a:solidFill>
                  <a:srgbClr val="1F2328"/>
                </a:solidFill>
                <a:latin typeface="-apple-system"/>
                <a:ea typeface="-apple-system"/>
                <a:cs typeface="-apple-system"/>
                <a:sym typeface="-apple-system"/>
              </a:defRPr>
            </a:pPr>
            <a:r>
              <a:t>To do this, sort the matches based on distance so shortest distance is first. A given comparator match_compare is already implemented for you to use, just look up how to properly apply qsort if you don't know already. Next, loop through the matches in order and keep track of which elements in b we've seen. If we see one for a second (or third, etc.) time, throw it out! To throw it out, just shift the other elements forward in the list and then remember how many one-to-one matches we have at the end. This can be done with a single pass through the data.</a:t>
            </a:r>
          </a:p>
        </p:txBody>
      </p:sp>
    </p:spTree>
    <p:extLst>
      <p:ext uri="{BB962C8B-B14F-4D97-AF65-F5344CB8AC3E}">
        <p14:creationId xmlns:p14="http://schemas.microsoft.com/office/powerpoint/2010/main" val="4244330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2472">
              <a:defRPr sz="2300">
                <a:solidFill>
                  <a:schemeClr val="tx1"/>
                </a:solidFill>
                <a:latin typeface="Times New Roman" charset="0"/>
                <a:ea typeface="ＭＳ Ｐゴシック" charset="0"/>
                <a:cs typeface="ＭＳ Ｐゴシック" charset="0"/>
              </a:defRPr>
            </a:lvl1pPr>
            <a:lvl2pPr marL="35879619" indent="-35447153" defTabSz="902472">
              <a:defRPr sz="2300">
                <a:solidFill>
                  <a:schemeClr val="tx1"/>
                </a:solidFill>
                <a:latin typeface="Times New Roman" charset="0"/>
                <a:ea typeface="ＭＳ Ｐゴシック" charset="0"/>
              </a:defRPr>
            </a:lvl2pPr>
            <a:lvl3pPr>
              <a:defRPr sz="2300">
                <a:solidFill>
                  <a:schemeClr val="tx1"/>
                </a:solidFill>
                <a:latin typeface="Times New Roman" charset="0"/>
                <a:ea typeface="ＭＳ Ｐゴシック" charset="0"/>
              </a:defRPr>
            </a:lvl3pPr>
            <a:lvl4pPr>
              <a:defRPr sz="2300">
                <a:solidFill>
                  <a:schemeClr val="tx1"/>
                </a:solidFill>
                <a:latin typeface="Times New Roman" charset="0"/>
                <a:ea typeface="ＭＳ Ｐゴシック" charset="0"/>
              </a:defRPr>
            </a:lvl4pPr>
            <a:lvl5pPr>
              <a:defRPr sz="2300">
                <a:solidFill>
                  <a:schemeClr val="tx1"/>
                </a:solidFill>
                <a:latin typeface="Times New Roman" charset="0"/>
                <a:ea typeface="ＭＳ Ｐゴシック" charset="0"/>
              </a:defRPr>
            </a:lvl5pPr>
            <a:lvl6pPr marL="432465" eaLnBrk="0" fontAlgn="base" hangingPunct="0">
              <a:spcBef>
                <a:spcPct val="0"/>
              </a:spcBef>
              <a:spcAft>
                <a:spcPct val="0"/>
              </a:spcAft>
              <a:defRPr sz="2300">
                <a:solidFill>
                  <a:schemeClr val="tx1"/>
                </a:solidFill>
                <a:latin typeface="Times New Roman" charset="0"/>
                <a:ea typeface="ＭＳ Ｐゴシック" charset="0"/>
              </a:defRPr>
            </a:lvl6pPr>
            <a:lvl7pPr marL="864931" eaLnBrk="0" fontAlgn="base" hangingPunct="0">
              <a:spcBef>
                <a:spcPct val="0"/>
              </a:spcBef>
              <a:spcAft>
                <a:spcPct val="0"/>
              </a:spcAft>
              <a:defRPr sz="2300">
                <a:solidFill>
                  <a:schemeClr val="tx1"/>
                </a:solidFill>
                <a:latin typeface="Times New Roman" charset="0"/>
                <a:ea typeface="ＭＳ Ｐゴシック" charset="0"/>
              </a:defRPr>
            </a:lvl7pPr>
            <a:lvl8pPr marL="1297396" eaLnBrk="0" fontAlgn="base" hangingPunct="0">
              <a:spcBef>
                <a:spcPct val="0"/>
              </a:spcBef>
              <a:spcAft>
                <a:spcPct val="0"/>
              </a:spcAft>
              <a:defRPr sz="2300">
                <a:solidFill>
                  <a:schemeClr val="tx1"/>
                </a:solidFill>
                <a:latin typeface="Times New Roman" charset="0"/>
                <a:ea typeface="ＭＳ Ｐゴシック" charset="0"/>
              </a:defRPr>
            </a:lvl8pPr>
            <a:lvl9pPr marL="1729862" eaLnBrk="0" fontAlgn="base" hangingPunct="0">
              <a:spcBef>
                <a:spcPct val="0"/>
              </a:spcBef>
              <a:spcAft>
                <a:spcPct val="0"/>
              </a:spcAft>
              <a:defRPr sz="2300">
                <a:solidFill>
                  <a:schemeClr val="tx1"/>
                </a:solidFill>
                <a:latin typeface="Times New Roman" charset="0"/>
                <a:ea typeface="ＭＳ Ｐゴシック" charset="0"/>
              </a:defRPr>
            </a:lvl9pPr>
          </a:lstStyle>
          <a:p>
            <a:fld id="{6E9862E5-B739-764F-A9F7-54AB8F87F26E}" type="slidenum">
              <a:rPr lang="en-US" sz="1100">
                <a:solidFill>
                  <a:srgbClr val="000000"/>
                </a:solidFill>
              </a:rPr>
              <a:pPr/>
              <a:t>18</a:t>
            </a:fld>
            <a:endParaRPr lang="en-US" sz="1100">
              <a:solidFill>
                <a:srgbClr val="000000"/>
              </a:solidFill>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spcBef>
                <a:spcPct val="0"/>
              </a:spcBef>
            </a:pPr>
            <a:endParaRPr lang="en-US">
              <a:latin typeface="Times New Roman" charset="0"/>
            </a:endParaRPr>
          </a:p>
        </p:txBody>
      </p:sp>
    </p:spTree>
    <p:extLst>
      <p:ext uri="{BB962C8B-B14F-4D97-AF65-F5344CB8AC3E}">
        <p14:creationId xmlns:p14="http://schemas.microsoft.com/office/powerpoint/2010/main" val="929609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809CCE-BE2E-45D0-AE4C-224FB9243A0D}" type="slidenum">
              <a:rPr lang="en-US"/>
              <a:pPr/>
              <a:t>21</a:t>
            </a:fld>
            <a:endParaRPr lang="en-US"/>
          </a:p>
        </p:txBody>
      </p:sp>
      <p:sp>
        <p:nvSpPr>
          <p:cNvPr id="533506" name="Rectangle 2"/>
          <p:cNvSpPr>
            <a:spLocks noGrp="1" noRot="1" noChangeAspect="1" noChangeArrowheads="1" noTextEdit="1"/>
          </p:cNvSpPr>
          <p:nvPr>
            <p:ph type="sldImg"/>
          </p:nvPr>
        </p:nvSpPr>
        <p:spPr>
          <a:ln/>
        </p:spPr>
      </p:sp>
      <p:sp>
        <p:nvSpPr>
          <p:cNvPr id="5335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33417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3896bd62d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3896bd62d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4351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3896bd62df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3896bd62df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046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94CAB09-923F-4DCB-90FC-FFB32A7BC7D1}" type="datetime1">
              <a:rPr lang="en-US" smtClean="0"/>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2428681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0FB328-89B8-415B-AD16-27FE65978378}" type="datetime1">
              <a:rPr lang="en-US" smtClean="0"/>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3986127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2F3CED-5EBB-4EE8-AC70-8FB7853314A0}" type="datetime1">
              <a:rPr lang="en-US" smtClean="0"/>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4148918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685800" y="76320"/>
            <a:ext cx="7772040" cy="837720"/>
          </a:xfrm>
          <a:prstGeom prst="rect">
            <a:avLst/>
          </a:prstGeom>
        </p:spPr>
        <p:txBody>
          <a:bodyPr lIns="0" tIns="0" rIns="0" bIns="0" anchor="ctr"/>
          <a:lstStyle/>
          <a:p>
            <a:endParaRPr/>
          </a:p>
        </p:txBody>
      </p:sp>
      <p:sp>
        <p:nvSpPr>
          <p:cNvPr id="45" name="PlaceHolder 2"/>
          <p:cNvSpPr>
            <a:spLocks noGrp="1"/>
          </p:cNvSpPr>
          <p:nvPr>
            <p:ph type="body"/>
          </p:nvPr>
        </p:nvSpPr>
        <p:spPr>
          <a:xfrm>
            <a:off x="685800" y="914400"/>
            <a:ext cx="7772040" cy="5257440"/>
          </a:xfrm>
          <a:prstGeom prst="rect">
            <a:avLst/>
          </a:prstGeom>
        </p:spPr>
        <p:txBody>
          <a:bodyPr lIns="0" tIns="0" rIns="0" bIns="0"/>
          <a:lstStyle/>
          <a:p>
            <a:endParaRPr/>
          </a:p>
        </p:txBody>
      </p:sp>
    </p:spTree>
    <p:extLst>
      <p:ext uri="{BB962C8B-B14F-4D97-AF65-F5344CB8AC3E}">
        <p14:creationId xmlns:p14="http://schemas.microsoft.com/office/powerpoint/2010/main" val="39749833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127950" y="256233"/>
            <a:ext cx="8888100" cy="7636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8" name="Google Shape;18;p4"/>
          <p:cNvSpPr txBox="1">
            <a:spLocks noGrp="1"/>
          </p:cNvSpPr>
          <p:nvPr>
            <p:ph type="body" idx="1"/>
          </p:nvPr>
        </p:nvSpPr>
        <p:spPr>
          <a:xfrm>
            <a:off x="223800" y="1019833"/>
            <a:ext cx="8696400" cy="5674400"/>
          </a:xfrm>
          <a:prstGeom prst="rect">
            <a:avLst/>
          </a:prstGeom>
          <a:solidFill>
            <a:srgbClr val="FFFFFF">
              <a:alpha val="60000"/>
            </a:srgbClr>
          </a:solidFill>
          <a:ln>
            <a:noFill/>
          </a:ln>
        </p:spPr>
        <p:txBody>
          <a:bodyPr spcFirstLastPara="1" wrap="square" lIns="91425" tIns="91425" rIns="91425" bIns="91425" anchor="t" anchorCtr="0">
            <a:noAutofit/>
          </a:bodyPr>
          <a:lstStyle>
            <a:lvl1pPr marL="457200" lvl="0" indent="-381000">
              <a:spcBef>
                <a:spcPts val="0"/>
              </a:spcBef>
              <a:spcAft>
                <a:spcPts val="0"/>
              </a:spcAft>
              <a:buClr>
                <a:srgbClr val="000000"/>
              </a:buClr>
              <a:buSzPts val="2400"/>
              <a:buChar char="●"/>
              <a:defRPr sz="2400">
                <a:solidFill>
                  <a:srgbClr val="000000"/>
                </a:solidFill>
              </a:defRPr>
            </a:lvl1pPr>
            <a:lvl2pPr marL="914400" lvl="1" indent="-342900">
              <a:spcBef>
                <a:spcPts val="1600"/>
              </a:spcBef>
              <a:spcAft>
                <a:spcPts val="0"/>
              </a:spcAft>
              <a:buClr>
                <a:srgbClr val="000000"/>
              </a:buClr>
              <a:buSzPts val="1800"/>
              <a:buChar char="○"/>
              <a:defRPr sz="1800">
                <a:solidFill>
                  <a:srgbClr val="000000"/>
                </a:solidFill>
              </a:defRPr>
            </a:lvl2pPr>
            <a:lvl3pPr marL="1371600" lvl="2" indent="-317500">
              <a:spcBef>
                <a:spcPts val="1600"/>
              </a:spcBef>
              <a:spcAft>
                <a:spcPts val="0"/>
              </a:spcAft>
              <a:buClr>
                <a:srgbClr val="000000"/>
              </a:buClr>
              <a:buSzPts val="1400"/>
              <a:buChar char="■"/>
              <a:defRPr>
                <a:solidFill>
                  <a:srgbClr val="000000"/>
                </a:solidFill>
              </a:defRPr>
            </a:lvl3pPr>
            <a:lvl4pPr marL="1828800" lvl="3" indent="-317500">
              <a:spcBef>
                <a:spcPts val="1600"/>
              </a:spcBef>
              <a:spcAft>
                <a:spcPts val="0"/>
              </a:spcAft>
              <a:buClr>
                <a:srgbClr val="000000"/>
              </a:buClr>
              <a:buSzPts val="1400"/>
              <a:buChar char="●"/>
              <a:defRPr>
                <a:solidFill>
                  <a:srgbClr val="000000"/>
                </a:solidFill>
              </a:defRPr>
            </a:lvl4pPr>
            <a:lvl5pPr marL="2286000" lvl="4" indent="-317500">
              <a:spcBef>
                <a:spcPts val="1600"/>
              </a:spcBef>
              <a:spcAft>
                <a:spcPts val="0"/>
              </a:spcAft>
              <a:buClr>
                <a:srgbClr val="000000"/>
              </a:buClr>
              <a:buSzPts val="1400"/>
              <a:buChar char="○"/>
              <a:defRPr>
                <a:solidFill>
                  <a:srgbClr val="000000"/>
                </a:solidFill>
              </a:defRPr>
            </a:lvl5pPr>
            <a:lvl6pPr marL="2743200" lvl="5" indent="-317500">
              <a:spcBef>
                <a:spcPts val="1600"/>
              </a:spcBef>
              <a:spcAft>
                <a:spcPts val="0"/>
              </a:spcAft>
              <a:buClr>
                <a:srgbClr val="000000"/>
              </a:buClr>
              <a:buSzPts val="1400"/>
              <a:buChar char="■"/>
              <a:defRPr>
                <a:solidFill>
                  <a:srgbClr val="000000"/>
                </a:solidFill>
              </a:defRPr>
            </a:lvl6pPr>
            <a:lvl7pPr marL="3200400" lvl="6" indent="-317500">
              <a:spcBef>
                <a:spcPts val="1600"/>
              </a:spcBef>
              <a:spcAft>
                <a:spcPts val="0"/>
              </a:spcAft>
              <a:buClr>
                <a:srgbClr val="000000"/>
              </a:buClr>
              <a:buSzPts val="1400"/>
              <a:buChar char="●"/>
              <a:defRPr>
                <a:solidFill>
                  <a:srgbClr val="000000"/>
                </a:solidFill>
              </a:defRPr>
            </a:lvl7pPr>
            <a:lvl8pPr marL="3657600" lvl="7" indent="-317500">
              <a:spcBef>
                <a:spcPts val="1600"/>
              </a:spcBef>
              <a:spcAft>
                <a:spcPts val="0"/>
              </a:spcAft>
              <a:buClr>
                <a:srgbClr val="000000"/>
              </a:buClr>
              <a:buSzPts val="1400"/>
              <a:buChar char="○"/>
              <a:defRPr>
                <a:solidFill>
                  <a:srgbClr val="000000"/>
                </a:solidFill>
              </a:defRPr>
            </a:lvl8pPr>
            <a:lvl9pPr marL="4114800" lvl="8" indent="-317500">
              <a:spcBef>
                <a:spcPts val="1600"/>
              </a:spcBef>
              <a:spcAft>
                <a:spcPts val="1600"/>
              </a:spcAft>
              <a:buClr>
                <a:srgbClr val="000000"/>
              </a:buClr>
              <a:buSzPts val="1400"/>
              <a:buChar char="■"/>
              <a:defRPr>
                <a:solidFill>
                  <a:srgbClr val="000000"/>
                </a:solidFill>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l"/>
            <a:fld id="{00000000-1234-1234-1234-123412341234}" type="slidenum">
              <a:rPr lang="en" smtClean="0"/>
              <a:pPr algn="l"/>
              <a:t>‹#›</a:t>
            </a:fld>
            <a:endParaRPr lang="en"/>
          </a:p>
        </p:txBody>
      </p:sp>
      <p:cxnSp>
        <p:nvCxnSpPr>
          <p:cNvPr id="20" name="Google Shape;20;p4"/>
          <p:cNvCxnSpPr/>
          <p:nvPr/>
        </p:nvCxnSpPr>
        <p:spPr>
          <a:xfrm>
            <a:off x="223801" y="897915"/>
            <a:ext cx="8696400" cy="0"/>
          </a:xfrm>
          <a:prstGeom prst="straightConnector1">
            <a:avLst/>
          </a:prstGeom>
          <a:noFill/>
          <a:ln w="28575" cap="flat" cmpd="sng">
            <a:solidFill>
              <a:srgbClr val="000000"/>
            </a:solidFill>
            <a:prstDash val="solid"/>
            <a:round/>
            <a:headEnd type="none" w="med" len="med"/>
            <a:tailEnd type="none" w="med" len="med"/>
          </a:ln>
        </p:spPr>
      </p:cxnSp>
      <p:sp>
        <p:nvSpPr>
          <p:cNvPr id="21" name="Google Shape;21;p4"/>
          <p:cNvSpPr txBox="1">
            <a:spLocks noGrp="1"/>
          </p:cNvSpPr>
          <p:nvPr>
            <p:ph type="title" idx="2"/>
          </p:nvPr>
        </p:nvSpPr>
        <p:spPr>
          <a:xfrm>
            <a:off x="229500" y="6390200"/>
            <a:ext cx="8685000" cy="313200"/>
          </a:xfrm>
          <a:prstGeom prst="rect">
            <a:avLst/>
          </a:prstGeom>
        </p:spPr>
        <p:txBody>
          <a:bodyPr spcFirstLastPara="1" wrap="square" lIns="91425" tIns="91425" rIns="91425" bIns="91425" anchor="t" anchorCtr="0">
            <a:noAutofit/>
          </a:bodyPr>
          <a:lstStyle>
            <a:lvl1pPr lvl="0">
              <a:spcBef>
                <a:spcPts val="0"/>
              </a:spcBef>
              <a:spcAft>
                <a:spcPts val="0"/>
              </a:spcAft>
              <a:buNone/>
              <a:defRPr sz="800"/>
            </a:lvl1pPr>
            <a:lvl2pPr lvl="1">
              <a:spcBef>
                <a:spcPts val="0"/>
              </a:spcBef>
              <a:spcAft>
                <a:spcPts val="0"/>
              </a:spcAft>
              <a:buNone/>
              <a:defRPr sz="800"/>
            </a:lvl2pPr>
            <a:lvl3pPr lvl="2">
              <a:spcBef>
                <a:spcPts val="0"/>
              </a:spcBef>
              <a:spcAft>
                <a:spcPts val="0"/>
              </a:spcAft>
              <a:buNone/>
              <a:defRPr sz="800"/>
            </a:lvl3pPr>
            <a:lvl4pPr lvl="3">
              <a:spcBef>
                <a:spcPts val="0"/>
              </a:spcBef>
              <a:spcAft>
                <a:spcPts val="0"/>
              </a:spcAft>
              <a:buNone/>
              <a:defRPr sz="800"/>
            </a:lvl4pPr>
            <a:lvl5pPr lvl="4">
              <a:spcBef>
                <a:spcPts val="0"/>
              </a:spcBef>
              <a:spcAft>
                <a:spcPts val="0"/>
              </a:spcAft>
              <a:buNone/>
              <a:defRPr sz="800"/>
            </a:lvl5pPr>
            <a:lvl6pPr lvl="5">
              <a:spcBef>
                <a:spcPts val="0"/>
              </a:spcBef>
              <a:spcAft>
                <a:spcPts val="0"/>
              </a:spcAft>
              <a:buNone/>
              <a:defRPr sz="800"/>
            </a:lvl6pPr>
            <a:lvl7pPr lvl="6">
              <a:spcBef>
                <a:spcPts val="0"/>
              </a:spcBef>
              <a:spcAft>
                <a:spcPts val="0"/>
              </a:spcAft>
              <a:buNone/>
              <a:defRPr sz="800"/>
            </a:lvl7pPr>
            <a:lvl8pPr lvl="7">
              <a:spcBef>
                <a:spcPts val="0"/>
              </a:spcBef>
              <a:spcAft>
                <a:spcPts val="0"/>
              </a:spcAft>
              <a:buNone/>
              <a:defRPr sz="800"/>
            </a:lvl8pPr>
            <a:lvl9pPr lvl="8">
              <a:spcBef>
                <a:spcPts val="0"/>
              </a:spcBef>
              <a:spcAft>
                <a:spcPts val="0"/>
              </a:spcAft>
              <a:buNone/>
              <a:defRPr sz="800"/>
            </a:lvl9pPr>
          </a:lstStyle>
          <a:p>
            <a:endParaRPr/>
          </a:p>
        </p:txBody>
      </p:sp>
    </p:spTree>
    <p:extLst>
      <p:ext uri="{BB962C8B-B14F-4D97-AF65-F5344CB8AC3E}">
        <p14:creationId xmlns:p14="http://schemas.microsoft.com/office/powerpoint/2010/main" val="4259878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C33E80-BFA1-45B5-AA82-AF4AACDF648A}" type="datetime1">
              <a:rPr lang="en-US" smtClean="0"/>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892369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7B145A-7472-48CC-A41C-50BD4EA63025}" type="datetime1">
              <a:rPr lang="en-US" smtClean="0"/>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3321861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FE7706C-6FE7-47D2-BBEA-7B874C6080C0}" type="datetime1">
              <a:rPr lang="en-US" smtClean="0"/>
              <a:t>4/17/2026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532682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9798F5-73D9-4B73-9B53-D0728E337984}" type="datetime1">
              <a:rPr lang="en-US" smtClean="0"/>
              <a:t>4/17/2026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017059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BDF8379-F04B-4DF1-B514-5681BA338F51}" type="datetime1">
              <a:rPr lang="en-US" smtClean="0"/>
              <a:t>4/17/2026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373561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C04149-9A1F-479F-885E-A372E7C6C342}" type="datetime1">
              <a:rPr lang="en-US" smtClean="0"/>
              <a:t>4/17/2026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642495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C839D0-21B5-45CD-89FB-3C54BE6AE57E}" type="datetime1">
              <a:rPr lang="en-US" smtClean="0"/>
              <a:t>4/17/2026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2795618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2E09A3-DE17-4CA3-B8B8-1B1B82E8989A}" type="datetime1">
              <a:rPr lang="en-US" smtClean="0"/>
              <a:t>4/17/2026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4083930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FE41E3-BB4B-4869-A77B-6B041B0655E2}" type="datetime1">
              <a:rPr lang="en-US" smtClean="0"/>
              <a:t>4/17/2026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4E86B5-A92D-294E-92AF-8654113B1844}" type="slidenum">
              <a:rPr lang="en-US" smtClean="0"/>
              <a:t>‹#›</a:t>
            </a:fld>
            <a:endParaRPr lang="en-US"/>
          </a:p>
        </p:txBody>
      </p:sp>
    </p:spTree>
    <p:extLst>
      <p:ext uri="{BB962C8B-B14F-4D97-AF65-F5344CB8AC3E}">
        <p14:creationId xmlns:p14="http://schemas.microsoft.com/office/powerpoint/2010/main" val="23691793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hyperlink" Target="http://robots.stanford.edu/cs223b07/notes/CS223B-L11-Panoramas.ppt" TargetMode="External"/><Relationship Id="rId4" Type="http://schemas.openxmlformats.org/officeDocument/2006/relationships/image" Target="../media/image9.jpeg"/><Relationship Id="rId9" Type="http://schemas.openxmlformats.org/officeDocument/2006/relationships/image" Target="../media/image14.jpe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26.png"/><Relationship Id="rId4"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tags" Target="../tags/tag11.xml"/><Relationship Id="rId7" Type="http://schemas.openxmlformats.org/officeDocument/2006/relationships/image" Target="../media/image26.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tags" Target="../tags/tag12.xml"/><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28.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tags" Target="../tags/tag22.xml"/><Relationship Id="rId13" Type="http://schemas.openxmlformats.org/officeDocument/2006/relationships/image" Target="../media/image32.png"/><Relationship Id="rId3" Type="http://schemas.openxmlformats.org/officeDocument/2006/relationships/tags" Target="../tags/tag17.xml"/><Relationship Id="rId7" Type="http://schemas.openxmlformats.org/officeDocument/2006/relationships/tags" Target="../tags/tag21.xml"/><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tags" Target="../tags/tag16.xml"/><Relationship Id="rId16" Type="http://schemas.openxmlformats.org/officeDocument/2006/relationships/image" Target="../media/image35.png"/><Relationship Id="rId1" Type="http://schemas.openxmlformats.org/officeDocument/2006/relationships/tags" Target="../tags/tag15.xml"/><Relationship Id="rId6" Type="http://schemas.openxmlformats.org/officeDocument/2006/relationships/tags" Target="../tags/tag20.xml"/><Relationship Id="rId11" Type="http://schemas.openxmlformats.org/officeDocument/2006/relationships/image" Target="../media/image30.png"/><Relationship Id="rId5" Type="http://schemas.openxmlformats.org/officeDocument/2006/relationships/tags" Target="../tags/tag19.xml"/><Relationship Id="rId15" Type="http://schemas.openxmlformats.org/officeDocument/2006/relationships/image" Target="../media/image34.png"/><Relationship Id="rId10" Type="http://schemas.openxmlformats.org/officeDocument/2006/relationships/notesSlide" Target="../notesSlides/notesSlide6.xml"/><Relationship Id="rId4" Type="http://schemas.openxmlformats.org/officeDocument/2006/relationships/tags" Target="../tags/tag18.xml"/><Relationship Id="rId9" Type="http://schemas.openxmlformats.org/officeDocument/2006/relationships/slideLayout" Target="../slideLayouts/slideLayout2.xml"/><Relationship Id="rId14" Type="http://schemas.openxmlformats.org/officeDocument/2006/relationships/image" Target="../media/image33.png"/></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tags" Target="../tags/tag30.xml"/><Relationship Id="rId13" Type="http://schemas.openxmlformats.org/officeDocument/2006/relationships/image" Target="../media/image39.png"/><Relationship Id="rId3" Type="http://schemas.openxmlformats.org/officeDocument/2006/relationships/tags" Target="../tags/tag25.xml"/><Relationship Id="rId7" Type="http://schemas.openxmlformats.org/officeDocument/2006/relationships/tags" Target="../tags/tag29.xml"/><Relationship Id="rId12" Type="http://schemas.openxmlformats.org/officeDocument/2006/relationships/notesSlide" Target="../notesSlides/notesSlide7.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slideLayout" Target="../slideLayouts/slideLayout2.xml"/><Relationship Id="rId5" Type="http://schemas.openxmlformats.org/officeDocument/2006/relationships/tags" Target="../tags/tag27.xml"/><Relationship Id="rId10" Type="http://schemas.openxmlformats.org/officeDocument/2006/relationships/tags" Target="../tags/tag32.xml"/><Relationship Id="rId4" Type="http://schemas.openxmlformats.org/officeDocument/2006/relationships/tags" Target="../tags/tag26.xml"/><Relationship Id="rId9" Type="http://schemas.openxmlformats.org/officeDocument/2006/relationships/tags" Target="../tags/tag3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68.jpg"/></Relationships>
</file>

<file path=ppt/slides/_rels/slide5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8" Type="http://schemas.openxmlformats.org/officeDocument/2006/relationships/image" Target="../media/image77.jpg"/><Relationship Id="rId3" Type="http://schemas.openxmlformats.org/officeDocument/2006/relationships/image" Target="../media/image72.jpg"/><Relationship Id="rId7" Type="http://schemas.openxmlformats.org/officeDocument/2006/relationships/image" Target="../media/image76.jpg"/><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openxmlformats.org/officeDocument/2006/relationships/image" Target="../media/image75.jpg"/><Relationship Id="rId5" Type="http://schemas.openxmlformats.org/officeDocument/2006/relationships/image" Target="../media/image74.jpg"/><Relationship Id="rId10" Type="http://schemas.openxmlformats.org/officeDocument/2006/relationships/image" Target="../media/image79.jpg"/><Relationship Id="rId4" Type="http://schemas.openxmlformats.org/officeDocument/2006/relationships/image" Target="../media/image73.jpg"/><Relationship Id="rId9" Type="http://schemas.openxmlformats.org/officeDocument/2006/relationships/image" Target="../media/image78.jpg"/></Relationships>
</file>

<file path=ppt/slides/_rels/slide58.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6.jpeg"/><Relationship Id="rId4" Type="http://schemas.openxmlformats.org/officeDocument/2006/relationships/image" Target="../media/image85.jpeg"/></Relationships>
</file>

<file path=ppt/slides/_rels/slide6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 Id="rId5" Type="http://schemas.openxmlformats.org/officeDocument/2006/relationships/image" Target="../media/image88.jpeg"/><Relationship Id="rId4" Type="http://schemas.openxmlformats.org/officeDocument/2006/relationships/image" Target="../media/image87.jpeg"/></Relationships>
</file>

<file path=ppt/slides/_rels/slide6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6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6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6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73.xml.rels><?xml version="1.0" encoding="UTF-8" standalone="yes"?>
<Relationships xmlns="http://schemas.openxmlformats.org/package/2006/relationships"><Relationship Id="rId3" Type="http://schemas.openxmlformats.org/officeDocument/2006/relationships/hyperlink" Target="http://ieeexplore.ieee.org/iel1/38/7531/00310740.pdf?isNumber=7531&amp;prod=JNL&amp;arnumber=310740&amp;arSt=83&amp;ared=87&amp;arAuthor=Blinn,+J.F"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7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06.jpeg"/></Relationships>
</file>

<file path=ppt/slides/_rels/slide7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8" Type="http://schemas.openxmlformats.org/officeDocument/2006/relationships/image" Target="../media/image114.jpeg"/><Relationship Id="rId13" Type="http://schemas.openxmlformats.org/officeDocument/2006/relationships/image" Target="../media/image119.jpeg"/><Relationship Id="rId18" Type="http://schemas.openxmlformats.org/officeDocument/2006/relationships/image" Target="../media/image124.jpeg"/><Relationship Id="rId26" Type="http://schemas.openxmlformats.org/officeDocument/2006/relationships/image" Target="../media/image132.jpeg"/><Relationship Id="rId3" Type="http://schemas.openxmlformats.org/officeDocument/2006/relationships/image" Target="../media/image109.jpeg"/><Relationship Id="rId21" Type="http://schemas.openxmlformats.org/officeDocument/2006/relationships/image" Target="../media/image127.jpeg"/><Relationship Id="rId7" Type="http://schemas.openxmlformats.org/officeDocument/2006/relationships/image" Target="../media/image113.jpeg"/><Relationship Id="rId12" Type="http://schemas.openxmlformats.org/officeDocument/2006/relationships/image" Target="../media/image118.jpeg"/><Relationship Id="rId17" Type="http://schemas.openxmlformats.org/officeDocument/2006/relationships/image" Target="../media/image123.jpeg"/><Relationship Id="rId25" Type="http://schemas.openxmlformats.org/officeDocument/2006/relationships/image" Target="../media/image131.jpeg"/><Relationship Id="rId2" Type="http://schemas.openxmlformats.org/officeDocument/2006/relationships/image" Target="../media/image108.jpeg"/><Relationship Id="rId16" Type="http://schemas.openxmlformats.org/officeDocument/2006/relationships/image" Target="../media/image122.jpeg"/><Relationship Id="rId20" Type="http://schemas.openxmlformats.org/officeDocument/2006/relationships/image" Target="../media/image126.jpeg"/><Relationship Id="rId29" Type="http://schemas.openxmlformats.org/officeDocument/2006/relationships/image" Target="../media/image135.jpeg"/><Relationship Id="rId1" Type="http://schemas.openxmlformats.org/officeDocument/2006/relationships/slideLayout" Target="../slideLayouts/slideLayout2.xml"/><Relationship Id="rId6" Type="http://schemas.openxmlformats.org/officeDocument/2006/relationships/image" Target="../media/image112.jpeg"/><Relationship Id="rId11" Type="http://schemas.openxmlformats.org/officeDocument/2006/relationships/image" Target="../media/image117.jpeg"/><Relationship Id="rId24" Type="http://schemas.openxmlformats.org/officeDocument/2006/relationships/image" Target="../media/image130.jpeg"/><Relationship Id="rId5" Type="http://schemas.openxmlformats.org/officeDocument/2006/relationships/image" Target="../media/image111.jpeg"/><Relationship Id="rId15" Type="http://schemas.openxmlformats.org/officeDocument/2006/relationships/image" Target="../media/image121.jpeg"/><Relationship Id="rId23" Type="http://schemas.openxmlformats.org/officeDocument/2006/relationships/image" Target="../media/image129.jpeg"/><Relationship Id="rId28" Type="http://schemas.openxmlformats.org/officeDocument/2006/relationships/image" Target="../media/image134.jpeg"/><Relationship Id="rId10" Type="http://schemas.openxmlformats.org/officeDocument/2006/relationships/image" Target="../media/image116.jpeg"/><Relationship Id="rId19" Type="http://schemas.openxmlformats.org/officeDocument/2006/relationships/image" Target="../media/image125.jpeg"/><Relationship Id="rId4" Type="http://schemas.openxmlformats.org/officeDocument/2006/relationships/image" Target="../media/image110.jpeg"/><Relationship Id="rId9" Type="http://schemas.openxmlformats.org/officeDocument/2006/relationships/image" Target="../media/image115.jpeg"/><Relationship Id="rId14" Type="http://schemas.openxmlformats.org/officeDocument/2006/relationships/image" Target="../media/image120.jpeg"/><Relationship Id="rId22" Type="http://schemas.openxmlformats.org/officeDocument/2006/relationships/image" Target="../media/image128.jpeg"/><Relationship Id="rId27" Type="http://schemas.openxmlformats.org/officeDocument/2006/relationships/image" Target="../media/image133.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8" Type="http://schemas.openxmlformats.org/officeDocument/2006/relationships/image" Target="../media/image118.jpeg"/><Relationship Id="rId13" Type="http://schemas.openxmlformats.org/officeDocument/2006/relationships/image" Target="../media/image123.jpeg"/><Relationship Id="rId18" Type="http://schemas.openxmlformats.org/officeDocument/2006/relationships/image" Target="../media/image128.jpeg"/><Relationship Id="rId3" Type="http://schemas.openxmlformats.org/officeDocument/2006/relationships/image" Target="../media/image113.jpeg"/><Relationship Id="rId21" Type="http://schemas.openxmlformats.org/officeDocument/2006/relationships/image" Target="../media/image131.jpeg"/><Relationship Id="rId7" Type="http://schemas.openxmlformats.org/officeDocument/2006/relationships/image" Target="../media/image117.jpeg"/><Relationship Id="rId12" Type="http://schemas.openxmlformats.org/officeDocument/2006/relationships/image" Target="../media/image122.jpeg"/><Relationship Id="rId17" Type="http://schemas.openxmlformats.org/officeDocument/2006/relationships/image" Target="../media/image127.jpeg"/><Relationship Id="rId25" Type="http://schemas.openxmlformats.org/officeDocument/2006/relationships/image" Target="../media/image135.jpeg"/><Relationship Id="rId2" Type="http://schemas.openxmlformats.org/officeDocument/2006/relationships/image" Target="../media/image112.jpeg"/><Relationship Id="rId16" Type="http://schemas.openxmlformats.org/officeDocument/2006/relationships/image" Target="../media/image126.jpeg"/><Relationship Id="rId20" Type="http://schemas.openxmlformats.org/officeDocument/2006/relationships/image" Target="../media/image130.jpeg"/><Relationship Id="rId1" Type="http://schemas.openxmlformats.org/officeDocument/2006/relationships/slideLayout" Target="../slideLayouts/slideLayout7.xml"/><Relationship Id="rId6" Type="http://schemas.openxmlformats.org/officeDocument/2006/relationships/image" Target="../media/image116.jpeg"/><Relationship Id="rId11" Type="http://schemas.openxmlformats.org/officeDocument/2006/relationships/image" Target="../media/image121.jpeg"/><Relationship Id="rId24" Type="http://schemas.openxmlformats.org/officeDocument/2006/relationships/image" Target="../media/image134.jpeg"/><Relationship Id="rId5" Type="http://schemas.openxmlformats.org/officeDocument/2006/relationships/image" Target="../media/image115.jpeg"/><Relationship Id="rId15" Type="http://schemas.openxmlformats.org/officeDocument/2006/relationships/image" Target="../media/image125.jpeg"/><Relationship Id="rId23" Type="http://schemas.openxmlformats.org/officeDocument/2006/relationships/image" Target="../media/image133.jpeg"/><Relationship Id="rId10" Type="http://schemas.openxmlformats.org/officeDocument/2006/relationships/image" Target="../media/image120.jpeg"/><Relationship Id="rId19" Type="http://schemas.openxmlformats.org/officeDocument/2006/relationships/image" Target="../media/image129.jpeg"/><Relationship Id="rId4" Type="http://schemas.openxmlformats.org/officeDocument/2006/relationships/image" Target="../media/image114.jpeg"/><Relationship Id="rId9" Type="http://schemas.openxmlformats.org/officeDocument/2006/relationships/image" Target="../media/image119.jpeg"/><Relationship Id="rId14" Type="http://schemas.openxmlformats.org/officeDocument/2006/relationships/image" Target="../media/image124.jpeg"/><Relationship Id="rId22" Type="http://schemas.openxmlformats.org/officeDocument/2006/relationships/image" Target="../media/image132.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tags" Target="../tags/tag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image" Target="../media/image118.jpeg"/><Relationship Id="rId13" Type="http://schemas.openxmlformats.org/officeDocument/2006/relationships/image" Target="../media/image123.jpeg"/><Relationship Id="rId18" Type="http://schemas.openxmlformats.org/officeDocument/2006/relationships/image" Target="../media/image128.jpeg"/><Relationship Id="rId3" Type="http://schemas.openxmlformats.org/officeDocument/2006/relationships/image" Target="../media/image113.jpeg"/><Relationship Id="rId21" Type="http://schemas.openxmlformats.org/officeDocument/2006/relationships/image" Target="../media/image131.jpeg"/><Relationship Id="rId7" Type="http://schemas.openxmlformats.org/officeDocument/2006/relationships/image" Target="../media/image117.jpeg"/><Relationship Id="rId12" Type="http://schemas.openxmlformats.org/officeDocument/2006/relationships/image" Target="../media/image122.jpeg"/><Relationship Id="rId17" Type="http://schemas.openxmlformats.org/officeDocument/2006/relationships/image" Target="../media/image127.jpeg"/><Relationship Id="rId25" Type="http://schemas.openxmlformats.org/officeDocument/2006/relationships/image" Target="../media/image135.jpeg"/><Relationship Id="rId2" Type="http://schemas.openxmlformats.org/officeDocument/2006/relationships/image" Target="../media/image112.jpeg"/><Relationship Id="rId16" Type="http://schemas.openxmlformats.org/officeDocument/2006/relationships/image" Target="../media/image126.jpeg"/><Relationship Id="rId20" Type="http://schemas.openxmlformats.org/officeDocument/2006/relationships/image" Target="../media/image130.jpeg"/><Relationship Id="rId1" Type="http://schemas.openxmlformats.org/officeDocument/2006/relationships/slideLayout" Target="../slideLayouts/slideLayout2.xml"/><Relationship Id="rId6" Type="http://schemas.openxmlformats.org/officeDocument/2006/relationships/image" Target="../media/image116.jpeg"/><Relationship Id="rId11" Type="http://schemas.openxmlformats.org/officeDocument/2006/relationships/image" Target="../media/image121.jpeg"/><Relationship Id="rId24" Type="http://schemas.openxmlformats.org/officeDocument/2006/relationships/image" Target="../media/image134.jpeg"/><Relationship Id="rId5" Type="http://schemas.openxmlformats.org/officeDocument/2006/relationships/image" Target="../media/image115.jpeg"/><Relationship Id="rId15" Type="http://schemas.openxmlformats.org/officeDocument/2006/relationships/image" Target="../media/image125.jpeg"/><Relationship Id="rId23" Type="http://schemas.openxmlformats.org/officeDocument/2006/relationships/image" Target="../media/image133.jpeg"/><Relationship Id="rId10" Type="http://schemas.openxmlformats.org/officeDocument/2006/relationships/image" Target="../media/image120.jpeg"/><Relationship Id="rId19" Type="http://schemas.openxmlformats.org/officeDocument/2006/relationships/image" Target="../media/image129.jpeg"/><Relationship Id="rId4" Type="http://schemas.openxmlformats.org/officeDocument/2006/relationships/image" Target="../media/image114.jpeg"/><Relationship Id="rId9" Type="http://schemas.openxmlformats.org/officeDocument/2006/relationships/image" Target="../media/image119.jpeg"/><Relationship Id="rId14" Type="http://schemas.openxmlformats.org/officeDocument/2006/relationships/image" Target="../media/image124.jpeg"/><Relationship Id="rId22" Type="http://schemas.openxmlformats.org/officeDocument/2006/relationships/image" Target="../media/image132.jpeg"/></Relationships>
</file>

<file path=ppt/slides/_rels/slide82.xml.rels><?xml version="1.0" encoding="UTF-8" standalone="yes"?>
<Relationships xmlns="http://schemas.openxmlformats.org/package/2006/relationships"><Relationship Id="rId8" Type="http://schemas.openxmlformats.org/officeDocument/2006/relationships/image" Target="../media/image118.jpeg"/><Relationship Id="rId13" Type="http://schemas.openxmlformats.org/officeDocument/2006/relationships/image" Target="../media/image123.jpeg"/><Relationship Id="rId18" Type="http://schemas.openxmlformats.org/officeDocument/2006/relationships/image" Target="../media/image128.jpeg"/><Relationship Id="rId3" Type="http://schemas.openxmlformats.org/officeDocument/2006/relationships/image" Target="../media/image113.jpeg"/><Relationship Id="rId21" Type="http://schemas.openxmlformats.org/officeDocument/2006/relationships/image" Target="../media/image131.jpeg"/><Relationship Id="rId7" Type="http://schemas.openxmlformats.org/officeDocument/2006/relationships/image" Target="../media/image117.jpeg"/><Relationship Id="rId12" Type="http://schemas.openxmlformats.org/officeDocument/2006/relationships/image" Target="../media/image122.jpeg"/><Relationship Id="rId17" Type="http://schemas.openxmlformats.org/officeDocument/2006/relationships/image" Target="../media/image127.jpeg"/><Relationship Id="rId25" Type="http://schemas.openxmlformats.org/officeDocument/2006/relationships/image" Target="../media/image135.jpeg"/><Relationship Id="rId2" Type="http://schemas.openxmlformats.org/officeDocument/2006/relationships/image" Target="../media/image112.jpeg"/><Relationship Id="rId16" Type="http://schemas.openxmlformats.org/officeDocument/2006/relationships/image" Target="../media/image126.jpeg"/><Relationship Id="rId20" Type="http://schemas.openxmlformats.org/officeDocument/2006/relationships/image" Target="../media/image130.jpeg"/><Relationship Id="rId1" Type="http://schemas.openxmlformats.org/officeDocument/2006/relationships/slideLayout" Target="../slideLayouts/slideLayout2.xml"/><Relationship Id="rId6" Type="http://schemas.openxmlformats.org/officeDocument/2006/relationships/image" Target="../media/image116.jpeg"/><Relationship Id="rId11" Type="http://schemas.openxmlformats.org/officeDocument/2006/relationships/image" Target="../media/image121.jpeg"/><Relationship Id="rId24" Type="http://schemas.openxmlformats.org/officeDocument/2006/relationships/image" Target="../media/image134.jpeg"/><Relationship Id="rId5" Type="http://schemas.openxmlformats.org/officeDocument/2006/relationships/image" Target="../media/image115.jpeg"/><Relationship Id="rId15" Type="http://schemas.openxmlformats.org/officeDocument/2006/relationships/image" Target="../media/image125.jpeg"/><Relationship Id="rId23" Type="http://schemas.openxmlformats.org/officeDocument/2006/relationships/image" Target="../media/image133.jpeg"/><Relationship Id="rId10" Type="http://schemas.openxmlformats.org/officeDocument/2006/relationships/image" Target="../media/image120.jpeg"/><Relationship Id="rId19" Type="http://schemas.openxmlformats.org/officeDocument/2006/relationships/image" Target="../media/image129.jpeg"/><Relationship Id="rId4" Type="http://schemas.openxmlformats.org/officeDocument/2006/relationships/image" Target="../media/image114.jpeg"/><Relationship Id="rId9" Type="http://schemas.openxmlformats.org/officeDocument/2006/relationships/image" Target="../media/image119.jpeg"/><Relationship Id="rId14" Type="http://schemas.openxmlformats.org/officeDocument/2006/relationships/image" Target="../media/image124.jpeg"/><Relationship Id="rId22" Type="http://schemas.openxmlformats.org/officeDocument/2006/relationships/image" Target="../media/image132.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openxmlformats.org/officeDocument/2006/relationships/image" Target="../media/image114.jpeg"/><Relationship Id="rId13" Type="http://schemas.openxmlformats.org/officeDocument/2006/relationships/image" Target="../media/image119.jpeg"/><Relationship Id="rId18" Type="http://schemas.openxmlformats.org/officeDocument/2006/relationships/image" Target="../media/image124.jpeg"/><Relationship Id="rId26" Type="http://schemas.openxmlformats.org/officeDocument/2006/relationships/image" Target="../media/image132.jpeg"/><Relationship Id="rId3" Type="http://schemas.openxmlformats.org/officeDocument/2006/relationships/image" Target="../media/image109.jpeg"/><Relationship Id="rId21" Type="http://schemas.openxmlformats.org/officeDocument/2006/relationships/image" Target="../media/image127.jpeg"/><Relationship Id="rId7" Type="http://schemas.openxmlformats.org/officeDocument/2006/relationships/image" Target="../media/image113.jpeg"/><Relationship Id="rId12" Type="http://schemas.openxmlformats.org/officeDocument/2006/relationships/image" Target="../media/image118.jpeg"/><Relationship Id="rId17" Type="http://schemas.openxmlformats.org/officeDocument/2006/relationships/image" Target="../media/image123.jpeg"/><Relationship Id="rId25" Type="http://schemas.openxmlformats.org/officeDocument/2006/relationships/image" Target="../media/image131.jpeg"/><Relationship Id="rId2" Type="http://schemas.openxmlformats.org/officeDocument/2006/relationships/image" Target="../media/image108.jpeg"/><Relationship Id="rId16" Type="http://schemas.openxmlformats.org/officeDocument/2006/relationships/image" Target="../media/image122.jpeg"/><Relationship Id="rId20" Type="http://schemas.openxmlformats.org/officeDocument/2006/relationships/image" Target="../media/image126.jpeg"/><Relationship Id="rId29" Type="http://schemas.openxmlformats.org/officeDocument/2006/relationships/image" Target="../media/image135.jpeg"/><Relationship Id="rId1" Type="http://schemas.openxmlformats.org/officeDocument/2006/relationships/slideLayout" Target="../slideLayouts/slideLayout2.xml"/><Relationship Id="rId6" Type="http://schemas.openxmlformats.org/officeDocument/2006/relationships/image" Target="../media/image112.jpeg"/><Relationship Id="rId11" Type="http://schemas.openxmlformats.org/officeDocument/2006/relationships/image" Target="../media/image117.jpeg"/><Relationship Id="rId24" Type="http://schemas.openxmlformats.org/officeDocument/2006/relationships/image" Target="../media/image130.jpeg"/><Relationship Id="rId5" Type="http://schemas.openxmlformats.org/officeDocument/2006/relationships/image" Target="../media/image111.jpeg"/><Relationship Id="rId15" Type="http://schemas.openxmlformats.org/officeDocument/2006/relationships/image" Target="../media/image121.jpeg"/><Relationship Id="rId23" Type="http://schemas.openxmlformats.org/officeDocument/2006/relationships/image" Target="../media/image129.jpeg"/><Relationship Id="rId28" Type="http://schemas.openxmlformats.org/officeDocument/2006/relationships/image" Target="../media/image134.jpeg"/><Relationship Id="rId10" Type="http://schemas.openxmlformats.org/officeDocument/2006/relationships/image" Target="../media/image116.jpeg"/><Relationship Id="rId19" Type="http://schemas.openxmlformats.org/officeDocument/2006/relationships/image" Target="../media/image125.jpeg"/><Relationship Id="rId4" Type="http://schemas.openxmlformats.org/officeDocument/2006/relationships/image" Target="../media/image110.jpeg"/><Relationship Id="rId9" Type="http://schemas.openxmlformats.org/officeDocument/2006/relationships/image" Target="../media/image115.jpeg"/><Relationship Id="rId14" Type="http://schemas.openxmlformats.org/officeDocument/2006/relationships/image" Target="../media/image120.jpeg"/><Relationship Id="rId22" Type="http://schemas.openxmlformats.org/officeDocument/2006/relationships/image" Target="../media/image128.jpeg"/><Relationship Id="rId27" Type="http://schemas.openxmlformats.org/officeDocument/2006/relationships/image" Target="../media/image133.jpeg"/></Relationships>
</file>

<file path=ppt/slides/_rels/slide85.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38.tif"/><Relationship Id="rId2" Type="http://schemas.openxmlformats.org/officeDocument/2006/relationships/image" Target="../media/image137.tif"/><Relationship Id="rId1" Type="http://schemas.openxmlformats.org/officeDocument/2006/relationships/slideLayout" Target="../slideLayouts/slideLayout2.xml"/><Relationship Id="rId4" Type="http://schemas.openxmlformats.org/officeDocument/2006/relationships/image" Target="../media/image139.ti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4.gif"/><Relationship Id="rId4" Type="http://schemas.openxmlformats.org/officeDocument/2006/relationships/notesSlide" Target="../notesSlides/notesSlide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br>
              <a:rPr lang="en-US" dirty="0">
                <a:cs typeface="Arial Rounded MT Bold"/>
              </a:rPr>
            </a:br>
            <a:br>
              <a:rPr lang="en-US" dirty="0">
                <a:cs typeface="Arial Rounded MT Bold"/>
              </a:rPr>
            </a:br>
            <a:r>
              <a:rPr lang="en-US" dirty="0">
                <a:cs typeface="Arial Rounded MT Bold"/>
              </a:rPr>
              <a:t>Computer Vision</a:t>
            </a:r>
            <a:br>
              <a:rPr lang="en-US" dirty="0">
                <a:cs typeface="Arial Rounded MT Bold"/>
              </a:rPr>
            </a:br>
            <a:br>
              <a:rPr lang="en-US" dirty="0">
                <a:cs typeface="Arial Rounded MT Bold"/>
              </a:rPr>
            </a:br>
            <a:br>
              <a:rPr lang="en-US" dirty="0">
                <a:cs typeface="Arial Rounded MT Bold"/>
              </a:rPr>
            </a:br>
            <a:r>
              <a:rPr lang="en-US" dirty="0">
                <a:cs typeface="Arial Rounded MT Bold"/>
              </a:rPr>
              <a:t>CSE/ECE 576</a:t>
            </a:r>
            <a:br>
              <a:rPr lang="en-US" dirty="0">
                <a:cs typeface="Arial Rounded MT Bold"/>
              </a:rPr>
            </a:br>
            <a:r>
              <a:rPr lang="en-US" dirty="0">
                <a:cs typeface="Arial Rounded MT Bold"/>
              </a:rPr>
              <a:t>Matching and Blending</a:t>
            </a:r>
            <a:br>
              <a:rPr lang="en-US" sz="3600" dirty="0">
                <a:cs typeface="Arial Rounded MT Bold"/>
              </a:rPr>
            </a:br>
            <a:br>
              <a:rPr lang="en-US" sz="3600" dirty="0">
                <a:cs typeface="Arial Rounded MT Bold"/>
              </a:rPr>
            </a:br>
            <a:r>
              <a:rPr lang="en-US" sz="3600" dirty="0">
                <a:cs typeface="Arial Rounded MT Bold"/>
              </a:rPr>
              <a:t>Linda Shapiro</a:t>
            </a:r>
            <a:br>
              <a:rPr lang="en-US" sz="3600" dirty="0">
                <a:cs typeface="Arial Rounded MT Bold"/>
              </a:rPr>
            </a:br>
            <a:r>
              <a:rPr lang="en-US" sz="2800" dirty="0">
                <a:cs typeface="Arial Rounded MT Bold"/>
              </a:rPr>
              <a:t>Professor of Computer Science &amp; Engineering</a:t>
            </a:r>
            <a:br>
              <a:rPr lang="en-US" sz="2800" dirty="0">
                <a:cs typeface="Arial Rounded MT Bold"/>
              </a:rPr>
            </a:br>
            <a:r>
              <a:rPr lang="en-US" sz="2800" dirty="0">
                <a:cs typeface="Arial Rounded MT Bold"/>
              </a:rPr>
              <a:t>Professor of Electrical </a:t>
            </a:r>
            <a:r>
              <a:rPr lang="en-US" sz="2800">
                <a:cs typeface="Arial Rounded MT Bold"/>
              </a:rPr>
              <a:t>&amp; Computer Engineering</a:t>
            </a:r>
            <a:endParaRPr lang="en-US" sz="2800" dirty="0">
              <a:cs typeface="Arial Rounded MT Bold"/>
            </a:endParaRPr>
          </a:p>
        </p:txBody>
      </p:sp>
      <p:sp>
        <p:nvSpPr>
          <p:cNvPr id="4" name="TextBox 3"/>
          <p:cNvSpPr txBox="1"/>
          <p:nvPr/>
        </p:nvSpPr>
        <p:spPr>
          <a:xfrm>
            <a:off x="6400800" y="9144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0670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7" name="Group 3"/>
          <p:cNvGrpSpPr>
            <a:grpSpLocks/>
          </p:cNvGrpSpPr>
          <p:nvPr/>
        </p:nvGrpSpPr>
        <p:grpSpPr bwMode="auto">
          <a:xfrm>
            <a:off x="820738" y="3436938"/>
            <a:ext cx="7485062" cy="2663825"/>
            <a:chOff x="0" y="0"/>
            <a:chExt cx="4715" cy="1678"/>
          </a:xfrm>
        </p:grpSpPr>
        <p:pic>
          <p:nvPicPr>
            <p:cNvPr id="16385"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0" y="0"/>
              <a:ext cx="2315" cy="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6386"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315" cy="1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sp>
        <p:nvSpPr>
          <p:cNvPr id="16388" name="Rectangle 4"/>
          <p:cNvSpPr>
            <a:spLocks noGrp="1" noChangeArrowheads="1"/>
          </p:cNvSpPr>
          <p:nvPr>
            <p:ph type="title"/>
          </p:nvPr>
        </p:nvSpPr>
        <p:spPr>
          <a:xfrm>
            <a:off x="685800" y="0"/>
            <a:ext cx="7772400" cy="1143000"/>
          </a:xfrm>
          <a:ln/>
        </p:spPr>
        <p:txBody>
          <a:bodyPr rIns="132080"/>
          <a:lstStyle/>
          <a:p>
            <a:r>
              <a:rPr lang="en-US"/>
              <a:t>Matching with Features</a:t>
            </a:r>
          </a:p>
        </p:txBody>
      </p:sp>
      <p:sp>
        <p:nvSpPr>
          <p:cNvPr id="16389" name="Rectangle 5"/>
          <p:cNvSpPr>
            <a:spLocks/>
          </p:cNvSpPr>
          <p:nvPr/>
        </p:nvSpPr>
        <p:spPr bwMode="auto">
          <a:xfrm>
            <a:off x="838200" y="1219200"/>
            <a:ext cx="70866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spcBef>
                <a:spcPts val="1600"/>
              </a:spcBef>
              <a:buClr>
                <a:srgbClr val="000000"/>
              </a:buClr>
              <a:buSzPct val="100000"/>
              <a:buFont typeface="Times New Roman" charset="0"/>
              <a:buChar char="•"/>
            </a:pPr>
            <a:r>
              <a:rPr lang="en-US" sz="2800">
                <a:solidFill>
                  <a:schemeClr val="tx1"/>
                </a:solidFill>
                <a:ea typeface="ＭＳ Ｐゴシック" charset="0"/>
                <a:cs typeface="Times New Roman" charset="0"/>
              </a:rPr>
              <a:t>Detect feature points in both images</a:t>
            </a:r>
          </a:p>
        </p:txBody>
      </p:sp>
      <p:sp>
        <p:nvSpPr>
          <p:cNvPr id="2" name="Slide Number Placeholder 1"/>
          <p:cNvSpPr>
            <a:spLocks noGrp="1"/>
          </p:cNvSpPr>
          <p:nvPr>
            <p:ph type="sldNum" sz="quarter" idx="12"/>
          </p:nvPr>
        </p:nvSpPr>
        <p:spPr/>
        <p:txBody>
          <a:bodyPr/>
          <a:lstStyle/>
          <a:p>
            <a:fld id="{389209BF-32E9-49CB-9F4C-066BCF3FD8AA}" type="slidenum">
              <a:rPr lang="en-US" smtClean="0">
                <a:solidFill>
                  <a:srgbClr val="000000"/>
                </a:solidFill>
              </a:rPr>
              <a:pPr/>
              <a:t>10</a:t>
            </a:fld>
            <a:endParaRPr lang="en-US">
              <a:solidFill>
                <a:srgbClr val="000000"/>
              </a:solidFill>
            </a:endParaRPr>
          </a:p>
        </p:txBody>
      </p:sp>
    </p:spTree>
    <p:extLst>
      <p:ext uri="{BB962C8B-B14F-4D97-AF65-F5344CB8AC3E}">
        <p14:creationId xmlns:p14="http://schemas.microsoft.com/office/powerpoint/2010/main" val="415383168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6" name="Content Placeholder 2"/>
          <p:cNvSpPr txBox="1">
            <a:spLocks noGrp="1"/>
          </p:cNvSpPr>
          <p:nvPr>
            <p:ph type="body" idx="1"/>
          </p:nvPr>
        </p:nvSpPr>
        <p:spPr>
          <a:xfrm>
            <a:off x="457200" y="1600200"/>
            <a:ext cx="8229600" cy="5257800"/>
          </a:xfrm>
          <a:prstGeom prst="rect">
            <a:avLst/>
          </a:prstGeom>
        </p:spPr>
        <p:txBody>
          <a:bodyPr/>
          <a:lstStyle/>
          <a:p>
            <a:pPr marL="318897" indent="-318897" defTabSz="425195">
              <a:lnSpc>
                <a:spcPct val="80000"/>
              </a:lnSpc>
              <a:spcBef>
                <a:spcPts val="500"/>
              </a:spcBef>
              <a:defRPr sz="2232"/>
            </a:pPr>
            <a:r>
              <a:t>For each iteration</a:t>
            </a:r>
            <a:r>
              <a:rPr sz="2139"/>
              <a:t>:</a:t>
            </a:r>
          </a:p>
          <a:p>
            <a:pPr marL="318897" indent="-318897" defTabSz="425195">
              <a:lnSpc>
                <a:spcPct val="80000"/>
              </a:lnSpc>
              <a:spcBef>
                <a:spcPts val="500"/>
              </a:spcBef>
              <a:defRPr sz="2790"/>
            </a:pPr>
            <a:endParaRPr sz="2139"/>
          </a:p>
          <a:p>
            <a:pPr marL="690943" lvl="1" indent="-265747" defTabSz="425195">
              <a:lnSpc>
                <a:spcPct val="80000"/>
              </a:lnSpc>
              <a:spcBef>
                <a:spcPts val="400"/>
              </a:spcBef>
              <a:defRPr sz="1953"/>
            </a:pPr>
            <a:r>
              <a:t>compute homography with 4 random matches</a:t>
            </a:r>
          </a:p>
          <a:p>
            <a:pPr marL="1062989" lvl="2" indent="-212597" defTabSz="425195">
              <a:lnSpc>
                <a:spcPct val="80000"/>
              </a:lnSpc>
              <a:spcBef>
                <a:spcPts val="300"/>
              </a:spcBef>
              <a:defRPr sz="1581"/>
            </a:pPr>
            <a:r>
              <a:t>call compute_homography() with argument 4</a:t>
            </a:r>
            <a:endParaRPr sz="1674"/>
          </a:p>
          <a:p>
            <a:pPr marL="1062989" lvl="2" indent="-212597" defTabSz="425195">
              <a:lnSpc>
                <a:spcPct val="80000"/>
              </a:lnSpc>
              <a:spcBef>
                <a:spcPts val="400"/>
              </a:spcBef>
              <a:defRPr sz="2046"/>
            </a:pPr>
            <a:endParaRPr sz="1674"/>
          </a:p>
          <a:p>
            <a:pPr marL="690943" lvl="1" indent="-265747" defTabSz="425195">
              <a:lnSpc>
                <a:spcPct val="80000"/>
              </a:lnSpc>
              <a:spcBef>
                <a:spcPts val="400"/>
              </a:spcBef>
              <a:defRPr sz="1953"/>
            </a:pPr>
            <a:r>
              <a:t>if homography is empty matrix, continue</a:t>
            </a:r>
          </a:p>
          <a:p>
            <a:pPr marL="690943" lvl="1" indent="-265747" defTabSz="425195">
              <a:lnSpc>
                <a:spcPct val="80000"/>
              </a:lnSpc>
              <a:spcBef>
                <a:spcPts val="400"/>
              </a:spcBef>
              <a:defRPr sz="1953"/>
            </a:pPr>
            <a:r>
              <a:t>else compute inliers with this homography</a:t>
            </a:r>
          </a:p>
          <a:p>
            <a:pPr marL="690943" lvl="1" indent="-265747" defTabSz="425195">
              <a:lnSpc>
                <a:spcPct val="80000"/>
              </a:lnSpc>
              <a:spcBef>
                <a:spcPts val="400"/>
              </a:spcBef>
              <a:defRPr sz="2418"/>
            </a:pPr>
            <a:endParaRPr/>
          </a:p>
          <a:p>
            <a:pPr marL="690943" lvl="1" indent="-265747" defTabSz="425195">
              <a:lnSpc>
                <a:spcPct val="80000"/>
              </a:lnSpc>
              <a:spcBef>
                <a:spcPts val="400"/>
              </a:spcBef>
              <a:defRPr sz="1953"/>
            </a:pPr>
            <a:r>
              <a:t>if #inliers &gt; max_inliers</a:t>
            </a:r>
            <a:r>
              <a:rPr sz="1860"/>
              <a:t>:</a:t>
            </a:r>
          </a:p>
          <a:p>
            <a:pPr marL="1062989" lvl="2" indent="-212597" defTabSz="425195">
              <a:lnSpc>
                <a:spcPct val="80000"/>
              </a:lnSpc>
              <a:spcBef>
                <a:spcPts val="300"/>
              </a:spcBef>
              <a:defRPr sz="1581"/>
            </a:pPr>
            <a:r>
              <a:t>compute new homography with all inliers</a:t>
            </a:r>
            <a:endParaRPr sz="1674"/>
          </a:p>
          <a:p>
            <a:pPr marL="1062989" lvl="2" indent="-212597" defTabSz="425195">
              <a:lnSpc>
                <a:spcPct val="80000"/>
              </a:lnSpc>
              <a:spcBef>
                <a:spcPts val="300"/>
              </a:spcBef>
              <a:defRPr sz="1581"/>
            </a:pPr>
            <a:r>
              <a:t>update best_homography with this new homography</a:t>
            </a:r>
            <a:endParaRPr sz="2139"/>
          </a:p>
          <a:p>
            <a:pPr marL="1062989" lvl="2" indent="-212597" defTabSz="425195">
              <a:lnSpc>
                <a:spcPct val="80000"/>
              </a:lnSpc>
              <a:spcBef>
                <a:spcPts val="300"/>
              </a:spcBef>
              <a:defRPr sz="1581"/>
            </a:pPr>
            <a:r>
              <a:t>update max_inliers with #inliers computed with this new homography unless new homography is empty</a:t>
            </a:r>
            <a:endParaRPr sz="1674"/>
          </a:p>
          <a:p>
            <a:pPr marL="1062989" lvl="2" indent="-212597" defTabSz="425195">
              <a:lnSpc>
                <a:spcPct val="80000"/>
              </a:lnSpc>
              <a:spcBef>
                <a:spcPts val="300"/>
              </a:spcBef>
              <a:defRPr sz="1581"/>
            </a:pPr>
            <a:r>
              <a:t>if updated max_inliers &gt; given cutoff: return best_homography</a:t>
            </a:r>
            <a:endParaRPr sz="2139"/>
          </a:p>
          <a:p>
            <a:pPr marL="1062989" lvl="2" indent="-212597" defTabSz="425195">
              <a:lnSpc>
                <a:spcPct val="80000"/>
              </a:lnSpc>
              <a:spcBef>
                <a:spcPts val="400"/>
              </a:spcBef>
              <a:defRPr sz="2046"/>
            </a:pPr>
            <a:endParaRPr sz="2139"/>
          </a:p>
          <a:p>
            <a:pPr marL="318897" indent="-318897" defTabSz="425195">
              <a:lnSpc>
                <a:spcPct val="80000"/>
              </a:lnSpc>
              <a:spcBef>
                <a:spcPts val="500"/>
              </a:spcBef>
              <a:defRPr sz="2232"/>
            </a:pPr>
            <a:r>
              <a:t>Return best_homography</a:t>
            </a:r>
            <a:br/>
            <a:endParaRPr/>
          </a:p>
        </p:txBody>
      </p:sp>
      <p:sp>
        <p:nvSpPr>
          <p:cNvPr id="1067" name="Slide Number Placeholder 3"/>
          <p:cNvSpPr txBox="1">
            <a:spLocks noGrp="1"/>
          </p:cNvSpPr>
          <p:nvPr>
            <p:ph type="sldNum" sz="quarter" idx="2"/>
          </p:nvPr>
        </p:nvSpPr>
        <p:spPr>
          <a:xfrm>
            <a:off x="8428176" y="6414760"/>
            <a:ext cx="258624" cy="2483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fld id="{86CB4B4D-7CA3-9044-876B-883B54F8677D}" type="slidenum">
              <a:rPr lang="en-US" smtClean="0"/>
              <a:pPr/>
              <a:t>100</a:t>
            </a:fld>
            <a:endParaRPr/>
          </a:p>
        </p:txBody>
      </p:sp>
      <p:sp>
        <p:nvSpPr>
          <p:cNvPr id="1068" name="Title 5"/>
          <p:cNvSpPr txBox="1">
            <a:spLocks noGrp="1"/>
          </p:cNvSpPr>
          <p:nvPr>
            <p:ph type="title"/>
          </p:nvPr>
        </p:nvSpPr>
        <p:spPr>
          <a:prstGeom prst="rect">
            <a:avLst/>
          </a:prstGeom>
        </p:spPr>
        <p:txBody>
          <a:bodyPr/>
          <a:lstStyle/>
          <a:p>
            <a:pPr>
              <a:defRPr sz="3900" b="1"/>
            </a:pPr>
            <a:r>
              <a:t>TODO #2.4-2.5</a:t>
            </a:r>
            <a:r>
              <a:rPr b="0"/>
              <a:t>: implement RANSAC</a:t>
            </a:r>
          </a:p>
        </p:txBody>
      </p:sp>
    </p:spTree>
    <p:extLst>
      <p:ext uri="{BB962C8B-B14F-4D97-AF65-F5344CB8AC3E}">
        <p14:creationId xmlns:p14="http://schemas.microsoft.com/office/powerpoint/2010/main" val="154060710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0" name="Title 1"/>
          <p:cNvSpPr txBox="1">
            <a:spLocks noGrp="1"/>
          </p:cNvSpPr>
          <p:nvPr>
            <p:ph type="title"/>
          </p:nvPr>
        </p:nvSpPr>
        <p:spPr>
          <a:prstGeom prst="rect">
            <a:avLst/>
          </a:prstGeom>
        </p:spPr>
        <p:txBody>
          <a:bodyPr/>
          <a:lstStyle/>
          <a:p>
            <a:pPr>
              <a:defRPr b="1"/>
            </a:pPr>
            <a:r>
              <a:t>TODO #2.6</a:t>
            </a:r>
            <a:r>
              <a:rPr b="0"/>
              <a:t>: combine images</a:t>
            </a:r>
          </a:p>
        </p:txBody>
      </p:sp>
      <p:sp>
        <p:nvSpPr>
          <p:cNvPr id="1071" name="Content Placeholder 2"/>
          <p:cNvSpPr txBox="1">
            <a:spLocks noGrp="1"/>
          </p:cNvSpPr>
          <p:nvPr>
            <p:ph type="body" idx="1"/>
          </p:nvPr>
        </p:nvSpPr>
        <p:spPr>
          <a:xfrm>
            <a:off x="457200" y="1600199"/>
            <a:ext cx="8229600" cy="4950504"/>
          </a:xfrm>
          <a:prstGeom prst="rect">
            <a:avLst/>
          </a:prstGeom>
        </p:spPr>
        <p:txBody>
          <a:bodyPr/>
          <a:lstStyle/>
          <a:p>
            <a:pPr marL="339470" indent="-339470" defTabSz="452627">
              <a:spcBef>
                <a:spcPts val="600"/>
              </a:spcBef>
              <a:defRPr sz="2574"/>
            </a:pPr>
            <a:r>
              <a:t>Project corners of image ‘b’ and create a big empty image ‘c’ to place image ‘a’ and projected ‘b’. </a:t>
            </a:r>
            <a:r>
              <a:rPr>
                <a:solidFill>
                  <a:srgbClr val="FF0000"/>
                </a:solidFill>
              </a:rPr>
              <a:t>This part is given in the code.</a:t>
            </a:r>
          </a:p>
          <a:p>
            <a:pPr marL="339470" indent="-339470" defTabSz="452627">
              <a:defRPr sz="2970"/>
            </a:pPr>
            <a:endParaRPr>
              <a:solidFill>
                <a:srgbClr val="FF0000"/>
              </a:solidFill>
            </a:endParaRPr>
          </a:p>
          <a:p>
            <a:pPr marL="339470" indent="-339470" defTabSz="452627">
              <a:spcBef>
                <a:spcPts val="600"/>
              </a:spcBef>
              <a:defRPr sz="2574"/>
            </a:pPr>
            <a:r>
              <a:t>For each pixel in image ‘a’, get pixel value and assign it to ‘c’ after proper offset</a:t>
            </a:r>
          </a:p>
          <a:p>
            <a:pPr marL="339470" indent="-339470" defTabSz="452627">
              <a:defRPr sz="2574"/>
            </a:pPr>
            <a:endParaRPr/>
          </a:p>
          <a:p>
            <a:pPr marL="339470" indent="-339470" defTabSz="452627">
              <a:spcBef>
                <a:spcPts val="600"/>
              </a:spcBef>
              <a:defRPr sz="2574"/>
            </a:pPr>
            <a:r>
              <a:t>For each pixel in image ’c’ within projected bounds:</a:t>
            </a:r>
          </a:p>
          <a:p>
            <a:pPr marL="735520" lvl="1" indent="-282892" defTabSz="452627">
              <a:spcBef>
                <a:spcPts val="500"/>
              </a:spcBef>
              <a:defRPr sz="2178"/>
            </a:pPr>
            <a:r>
              <a:t>project to image ‘b’ using given homography</a:t>
            </a:r>
          </a:p>
          <a:p>
            <a:pPr marL="735520" lvl="1" indent="-282892" defTabSz="452627">
              <a:spcBef>
                <a:spcPts val="500"/>
              </a:spcBef>
              <a:defRPr sz="2178"/>
            </a:pPr>
            <a:r>
              <a:t>get pixel value at projected location using bilinear interpolation</a:t>
            </a:r>
            <a:endParaRPr sz="2772"/>
          </a:p>
          <a:p>
            <a:pPr marL="735520" lvl="1" indent="-282892" defTabSz="452627">
              <a:spcBef>
                <a:spcPts val="500"/>
              </a:spcBef>
              <a:defRPr sz="2178"/>
            </a:pPr>
            <a:r>
              <a:t>assign the value to ’c’ after proper offset</a:t>
            </a:r>
          </a:p>
        </p:txBody>
      </p:sp>
      <p:sp>
        <p:nvSpPr>
          <p:cNvPr id="1072" name="Slide Number Placeholder 3"/>
          <p:cNvSpPr txBox="1">
            <a:spLocks noGrp="1"/>
          </p:cNvSpPr>
          <p:nvPr>
            <p:ph type="sldNum" sz="quarter" idx="2"/>
          </p:nvPr>
        </p:nvSpPr>
        <p:spPr>
          <a:xfrm>
            <a:off x="8428176" y="6414760"/>
            <a:ext cx="258624" cy="2483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fld id="{86CB4B4D-7CA3-9044-876B-883B54F8677D}" type="slidenum">
              <a:rPr lang="en-US" smtClean="0"/>
              <a:pPr/>
              <a:t>101</a:t>
            </a:fld>
            <a:endParaRPr/>
          </a:p>
        </p:txBody>
      </p:sp>
    </p:spTree>
    <p:extLst>
      <p:ext uri="{BB962C8B-B14F-4D97-AF65-F5344CB8AC3E}">
        <p14:creationId xmlns:p14="http://schemas.microsoft.com/office/powerpoint/2010/main" val="110335850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 name="Title 1"/>
          <p:cNvSpPr txBox="1">
            <a:spLocks noGrp="1"/>
          </p:cNvSpPr>
          <p:nvPr>
            <p:ph type="title"/>
          </p:nvPr>
        </p:nvSpPr>
        <p:spPr>
          <a:prstGeom prst="rect">
            <a:avLst/>
          </a:prstGeom>
        </p:spPr>
        <p:txBody>
          <a:bodyPr/>
          <a:lstStyle/>
          <a:p>
            <a:endParaRPr/>
          </a:p>
        </p:txBody>
      </p:sp>
      <p:sp>
        <p:nvSpPr>
          <p:cNvPr id="1075" name="Content Placeholder 2"/>
          <p:cNvSpPr txBox="1">
            <a:spLocks noGrp="1"/>
          </p:cNvSpPr>
          <p:nvPr>
            <p:ph type="body" idx="1"/>
          </p:nvPr>
        </p:nvSpPr>
        <p:spPr>
          <a:xfrm>
            <a:off x="457200" y="1600200"/>
            <a:ext cx="8229600" cy="4525963"/>
          </a:xfrm>
          <a:prstGeom prst="rect">
            <a:avLst/>
          </a:prstGeom>
        </p:spPr>
        <p:txBody>
          <a:bodyPr/>
          <a:lstStyle/>
          <a:p>
            <a:endParaRPr/>
          </a:p>
        </p:txBody>
      </p:sp>
      <p:sp>
        <p:nvSpPr>
          <p:cNvPr id="1076" name="Slide Number Placeholder 3"/>
          <p:cNvSpPr txBox="1">
            <a:spLocks noGrp="1"/>
          </p:cNvSpPr>
          <p:nvPr>
            <p:ph type="sldNum" sz="quarter" idx="2"/>
          </p:nvPr>
        </p:nvSpPr>
        <p:spPr>
          <a:xfrm>
            <a:off x="8428176" y="6414760"/>
            <a:ext cx="258624" cy="2483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fld id="{86CB4B4D-7CA3-9044-876B-883B54F8677D}" type="slidenum">
              <a:rPr lang="en-US" smtClean="0"/>
              <a:pPr/>
              <a:t>102</a:t>
            </a:fld>
            <a:endParaRPr/>
          </a:p>
        </p:txBody>
      </p:sp>
      <p:pic>
        <p:nvPicPr>
          <p:cNvPr id="1077" name="Picture 2" descr="Picture 2"/>
          <p:cNvPicPr>
            <a:picLocks noChangeAspect="1"/>
          </p:cNvPicPr>
          <p:nvPr/>
        </p:nvPicPr>
        <p:blipFill>
          <a:blip r:embed="rId2"/>
          <a:stretch>
            <a:fillRect/>
          </a:stretch>
        </p:blipFill>
        <p:spPr>
          <a:xfrm>
            <a:off x="0" y="571500"/>
            <a:ext cx="9144000" cy="5713413"/>
          </a:xfrm>
          <a:prstGeom prst="rect">
            <a:avLst/>
          </a:prstGeom>
          <a:ln w="12700">
            <a:miter lim="400000"/>
          </a:ln>
        </p:spPr>
      </p:pic>
    </p:spTree>
    <p:extLst>
      <p:ext uri="{BB962C8B-B14F-4D97-AF65-F5344CB8AC3E}">
        <p14:creationId xmlns:p14="http://schemas.microsoft.com/office/powerpoint/2010/main" val="387684694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 name="Title 1"/>
          <p:cNvSpPr txBox="1">
            <a:spLocks noGrp="1"/>
          </p:cNvSpPr>
          <p:nvPr>
            <p:ph type="title"/>
          </p:nvPr>
        </p:nvSpPr>
        <p:spPr>
          <a:prstGeom prst="rect">
            <a:avLst/>
          </a:prstGeom>
        </p:spPr>
        <p:txBody>
          <a:bodyPr/>
          <a:lstStyle/>
          <a:p>
            <a:r>
              <a:t>3. Cylindrical Projection</a:t>
            </a:r>
          </a:p>
        </p:txBody>
      </p:sp>
      <p:sp>
        <p:nvSpPr>
          <p:cNvPr id="1080" name="Content Placeholder 2"/>
          <p:cNvSpPr txBox="1">
            <a:spLocks noGrp="1"/>
          </p:cNvSpPr>
          <p:nvPr>
            <p:ph type="body" idx="1"/>
          </p:nvPr>
        </p:nvSpPr>
        <p:spPr>
          <a:xfrm>
            <a:off x="457200" y="1600199"/>
            <a:ext cx="8229600" cy="4950504"/>
          </a:xfrm>
          <a:prstGeom prst="rect">
            <a:avLst/>
          </a:prstGeom>
        </p:spPr>
        <p:txBody>
          <a:bodyPr/>
          <a:lstStyle/>
          <a:p>
            <a:pPr>
              <a:defRPr sz="3000"/>
            </a:pPr>
            <a:r>
              <a:t>Implement cylindrical projection for an image </a:t>
            </a:r>
          </a:p>
          <a:p>
            <a:pPr marL="742950" lvl="1" indent="-285750">
              <a:spcBef>
                <a:spcPts val="600"/>
              </a:spcBef>
              <a:defRPr sz="2600"/>
            </a:pPr>
            <a:r>
              <a:t>See lecture slides for the formulas</a:t>
            </a:r>
            <a:endParaRPr sz="2800"/>
          </a:p>
          <a:p>
            <a:pPr marL="742950" lvl="1" indent="-285750">
              <a:spcBef>
                <a:spcPts val="600"/>
              </a:spcBef>
              <a:defRPr sz="2600"/>
            </a:pPr>
            <a:r>
              <a:t>See Tryhw3, which </a:t>
            </a:r>
            <a:r>
              <a:rPr sz="2400"/>
              <a:t>will call the panorama code to do the stitching.</a:t>
            </a:r>
            <a:endParaRPr sz="2800"/>
          </a:p>
          <a:p>
            <a:pPr marL="742950" lvl="1" indent="-285750">
              <a:spcBef>
                <a:spcPts val="500"/>
              </a:spcBef>
              <a:defRPr sz="2400"/>
            </a:pPr>
            <a:r>
              <a:t>See code for the code stub you will fill in to cylinderize an image.</a:t>
            </a:r>
          </a:p>
        </p:txBody>
      </p:sp>
      <p:sp>
        <p:nvSpPr>
          <p:cNvPr id="1081" name="Slide Number Placeholder 3"/>
          <p:cNvSpPr txBox="1">
            <a:spLocks noGrp="1"/>
          </p:cNvSpPr>
          <p:nvPr>
            <p:ph type="sldNum" sz="quarter" idx="2"/>
          </p:nvPr>
        </p:nvSpPr>
        <p:spPr>
          <a:xfrm>
            <a:off x="8428176" y="6414760"/>
            <a:ext cx="258624" cy="2483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fld id="{86CB4B4D-7CA3-9044-876B-883B54F8677D}" type="slidenum">
              <a:rPr lang="en-US" smtClean="0"/>
              <a:pPr/>
              <a:t>103</a:t>
            </a:fld>
            <a:endParaRPr/>
          </a:p>
        </p:txBody>
      </p:sp>
    </p:spTree>
    <p:extLst>
      <p:ext uri="{BB962C8B-B14F-4D97-AF65-F5344CB8AC3E}">
        <p14:creationId xmlns:p14="http://schemas.microsoft.com/office/powerpoint/2010/main" val="390643076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3" name="Slide Number Placeholder 1"/>
          <p:cNvSpPr txBox="1">
            <a:spLocks noGrp="1"/>
          </p:cNvSpPr>
          <p:nvPr>
            <p:ph type="sldNum" sz="quarter" idx="2"/>
          </p:nvPr>
        </p:nvSpPr>
        <p:spPr>
          <a:xfrm>
            <a:off x="8428176" y="6414760"/>
            <a:ext cx="258624" cy="2483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fld id="{86CB4B4D-7CA3-9044-876B-883B54F8677D}" type="slidenum">
              <a:rPr lang="en-US" smtClean="0"/>
              <a:pPr/>
              <a:t>104</a:t>
            </a:fld>
            <a:endParaRPr/>
          </a:p>
        </p:txBody>
      </p:sp>
      <p:sp>
        <p:nvSpPr>
          <p:cNvPr id="1084" name="TextBox 2"/>
          <p:cNvSpPr txBox="1"/>
          <p:nvPr/>
        </p:nvSpPr>
        <p:spPr>
          <a:xfrm>
            <a:off x="45719" y="2769123"/>
            <a:ext cx="9052562" cy="8503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6000">
                <a:solidFill>
                  <a:srgbClr val="FF0000"/>
                </a:solidFill>
              </a:defRPr>
            </a:lvl1pPr>
          </a:lstStyle>
          <a:p>
            <a:r>
              <a:t>Have Fun</a:t>
            </a:r>
          </a:p>
        </p:txBody>
      </p:sp>
    </p:spTree>
    <p:extLst>
      <p:ext uri="{BB962C8B-B14F-4D97-AF65-F5344CB8AC3E}">
        <p14:creationId xmlns:p14="http://schemas.microsoft.com/office/powerpoint/2010/main" val="3095703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a:xfrm>
            <a:off x="685800" y="0"/>
            <a:ext cx="7772400" cy="1143000"/>
          </a:xfrm>
          <a:ln/>
        </p:spPr>
        <p:txBody>
          <a:bodyPr rIns="132080"/>
          <a:lstStyle/>
          <a:p>
            <a:r>
              <a:rPr lang="en-US"/>
              <a:t>Matching with Features</a:t>
            </a:r>
          </a:p>
        </p:txBody>
      </p:sp>
      <p:sp>
        <p:nvSpPr>
          <p:cNvPr id="17410" name="Rectangle 2"/>
          <p:cNvSpPr>
            <a:spLocks/>
          </p:cNvSpPr>
          <p:nvPr/>
        </p:nvSpPr>
        <p:spPr bwMode="auto">
          <a:xfrm>
            <a:off x="838200" y="1219200"/>
            <a:ext cx="70866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spcBef>
                <a:spcPts val="1600"/>
              </a:spcBef>
              <a:buClr>
                <a:srgbClr val="000000"/>
              </a:buClr>
              <a:buSzPct val="100000"/>
              <a:buFont typeface="Times New Roman" charset="0"/>
              <a:buChar char="•"/>
            </a:pPr>
            <a:r>
              <a:rPr lang="en-US" sz="2800">
                <a:solidFill>
                  <a:schemeClr val="tx1"/>
                </a:solidFill>
                <a:ea typeface="ＭＳ Ｐゴシック" charset="0"/>
                <a:cs typeface="Times New Roman" charset="0"/>
              </a:rPr>
              <a:t>Detect feature points in both images</a:t>
            </a:r>
          </a:p>
          <a:p>
            <a:pPr marL="39688">
              <a:spcBef>
                <a:spcPts val="1600"/>
              </a:spcBef>
              <a:buClr>
                <a:srgbClr val="000000"/>
              </a:buClr>
              <a:buSzPct val="100000"/>
              <a:buFont typeface="Times New Roman" charset="0"/>
              <a:buChar char="•"/>
            </a:pPr>
            <a:r>
              <a:rPr lang="en-US" sz="2800">
                <a:solidFill>
                  <a:schemeClr val="tx1"/>
                </a:solidFill>
                <a:ea typeface="ＭＳ Ｐゴシック" charset="0"/>
                <a:cs typeface="Times New Roman" charset="0"/>
              </a:rPr>
              <a:t>Find corresponding pairs</a:t>
            </a:r>
          </a:p>
        </p:txBody>
      </p:sp>
      <p:grpSp>
        <p:nvGrpSpPr>
          <p:cNvPr id="17418" name="Group 10"/>
          <p:cNvGrpSpPr>
            <a:grpSpLocks/>
          </p:cNvGrpSpPr>
          <p:nvPr/>
        </p:nvGrpSpPr>
        <p:grpSpPr bwMode="auto">
          <a:xfrm>
            <a:off x="822325" y="3436938"/>
            <a:ext cx="7485063" cy="2663825"/>
            <a:chOff x="0" y="0"/>
            <a:chExt cx="4715" cy="1678"/>
          </a:xfrm>
        </p:grpSpPr>
        <p:pic>
          <p:nvPicPr>
            <p:cNvPr id="17411"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0" y="0"/>
              <a:ext cx="2315" cy="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7412"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315" cy="1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7413" name="Line 5"/>
            <p:cNvSpPr>
              <a:spLocks noChangeShapeType="1"/>
            </p:cNvSpPr>
            <p:nvPr/>
          </p:nvSpPr>
          <p:spPr bwMode="auto">
            <a:xfrm rot="10800000" flipH="1">
              <a:off x="1536" y="504"/>
              <a:ext cx="1200" cy="96"/>
            </a:xfrm>
            <a:prstGeom prst="line">
              <a:avLst/>
            </a:prstGeom>
            <a:noFill/>
            <a:ln w="12700" cap="flat">
              <a:solidFill>
                <a:srgbClr val="FF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14" name="Line 6"/>
            <p:cNvSpPr>
              <a:spLocks noChangeShapeType="1"/>
            </p:cNvSpPr>
            <p:nvPr/>
          </p:nvSpPr>
          <p:spPr bwMode="auto">
            <a:xfrm>
              <a:off x="2130" y="674"/>
              <a:ext cx="1144" cy="9"/>
            </a:xfrm>
            <a:prstGeom prst="line">
              <a:avLst/>
            </a:prstGeom>
            <a:noFill/>
            <a:ln w="12700" cap="flat">
              <a:solidFill>
                <a:srgbClr val="FF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15" name="Line 7"/>
            <p:cNvSpPr>
              <a:spLocks noChangeShapeType="1"/>
            </p:cNvSpPr>
            <p:nvPr/>
          </p:nvSpPr>
          <p:spPr bwMode="auto">
            <a:xfrm rot="10800000" flipH="1">
              <a:off x="1810" y="1368"/>
              <a:ext cx="1070" cy="90"/>
            </a:xfrm>
            <a:prstGeom prst="line">
              <a:avLst/>
            </a:prstGeom>
            <a:noFill/>
            <a:ln w="12700" cap="flat">
              <a:solidFill>
                <a:srgbClr val="FF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16" name="Line 8"/>
            <p:cNvSpPr>
              <a:spLocks noChangeShapeType="1"/>
            </p:cNvSpPr>
            <p:nvPr/>
          </p:nvSpPr>
          <p:spPr bwMode="auto">
            <a:xfrm rot="10800000" flipH="1">
              <a:off x="2098" y="1080"/>
              <a:ext cx="1094" cy="26"/>
            </a:xfrm>
            <a:prstGeom prst="line">
              <a:avLst/>
            </a:prstGeom>
            <a:noFill/>
            <a:ln w="12700" cap="flat">
              <a:solidFill>
                <a:srgbClr val="FF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17" name="Line 9"/>
            <p:cNvSpPr>
              <a:spLocks noChangeShapeType="1"/>
            </p:cNvSpPr>
            <p:nvPr/>
          </p:nvSpPr>
          <p:spPr bwMode="auto">
            <a:xfrm rot="10800000" flipH="1">
              <a:off x="1634" y="816"/>
              <a:ext cx="1150" cy="82"/>
            </a:xfrm>
            <a:prstGeom prst="line">
              <a:avLst/>
            </a:prstGeom>
            <a:noFill/>
            <a:ln w="12700" cap="flat">
              <a:solidFill>
                <a:srgbClr val="FF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2" name="Slide Number Placeholder 1"/>
          <p:cNvSpPr>
            <a:spLocks noGrp="1"/>
          </p:cNvSpPr>
          <p:nvPr>
            <p:ph type="sldNum" sz="quarter" idx="12"/>
          </p:nvPr>
        </p:nvSpPr>
        <p:spPr/>
        <p:txBody>
          <a:bodyPr/>
          <a:lstStyle/>
          <a:p>
            <a:fld id="{389209BF-32E9-49CB-9F4C-066BCF3FD8AA}" type="slidenum">
              <a:rPr lang="en-US" smtClean="0">
                <a:solidFill>
                  <a:srgbClr val="000000"/>
                </a:solidFill>
              </a:rPr>
              <a:pPr/>
              <a:t>11</a:t>
            </a:fld>
            <a:endParaRPr lang="en-US">
              <a:solidFill>
                <a:srgbClr val="000000"/>
              </a:solidFill>
            </a:endParaRPr>
          </a:p>
        </p:txBody>
      </p:sp>
    </p:spTree>
    <p:extLst>
      <p:ext uri="{BB962C8B-B14F-4D97-AF65-F5344CB8AC3E}">
        <p14:creationId xmlns:p14="http://schemas.microsoft.com/office/powerpoint/2010/main" val="33934869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74E9C-A1F7-44A7-91E6-A9D96A37969E}"/>
              </a:ext>
            </a:extLst>
          </p:cNvPr>
          <p:cNvSpPr>
            <a:spLocks noGrp="1"/>
          </p:cNvSpPr>
          <p:nvPr>
            <p:ph type="title"/>
          </p:nvPr>
        </p:nvSpPr>
        <p:spPr/>
        <p:txBody>
          <a:bodyPr/>
          <a:lstStyle/>
          <a:p>
            <a:r>
              <a:rPr lang="en-US" dirty="0"/>
              <a:t>Find the best matches</a:t>
            </a:r>
          </a:p>
        </p:txBody>
      </p:sp>
      <p:sp>
        <p:nvSpPr>
          <p:cNvPr id="3" name="Content Placeholder 2">
            <a:extLst>
              <a:ext uri="{FF2B5EF4-FFF2-40B4-BE49-F238E27FC236}">
                <a16:creationId xmlns:a16="http://schemas.microsoft.com/office/drawing/2014/main" id="{E7211195-64E4-4916-96F5-CED0FA574FE2}"/>
              </a:ext>
            </a:extLst>
          </p:cNvPr>
          <p:cNvSpPr>
            <a:spLocks noGrp="1"/>
          </p:cNvSpPr>
          <p:nvPr>
            <p:ph idx="1"/>
          </p:nvPr>
        </p:nvSpPr>
        <p:spPr>
          <a:xfrm>
            <a:off x="650240" y="1624012"/>
            <a:ext cx="8229600" cy="4525963"/>
          </a:xfrm>
        </p:spPr>
        <p:txBody>
          <a:bodyPr>
            <a:normAutofit fontScale="92500" lnSpcReduction="20000"/>
          </a:bodyPr>
          <a:lstStyle/>
          <a:p>
            <a:r>
              <a:rPr lang="en-US" dirty="0"/>
              <a:t>For each descriptor a in A, find its best match b in B</a:t>
            </a:r>
          </a:p>
          <a:p>
            <a:endParaRPr lang="en-US" dirty="0"/>
          </a:p>
          <a:p>
            <a:endParaRPr lang="en-US" dirty="0"/>
          </a:p>
          <a:p>
            <a:endParaRPr lang="en-US" dirty="0"/>
          </a:p>
          <a:p>
            <a:endParaRPr lang="en-US" dirty="0"/>
          </a:p>
          <a:p>
            <a:endParaRPr lang="en-US" dirty="0"/>
          </a:p>
          <a:p>
            <a:endParaRPr lang="en-US" dirty="0"/>
          </a:p>
          <a:p>
            <a:r>
              <a:rPr lang="en-US" dirty="0"/>
              <a:t>And store it in a vector of matches</a:t>
            </a:r>
          </a:p>
          <a:p>
            <a:r>
              <a:rPr lang="en-US" dirty="0"/>
              <a:t>Note: this is abstract; see code for details.</a:t>
            </a:r>
          </a:p>
        </p:txBody>
      </p:sp>
      <p:sp>
        <p:nvSpPr>
          <p:cNvPr id="4" name="Slide Number Placeholder 3">
            <a:extLst>
              <a:ext uri="{FF2B5EF4-FFF2-40B4-BE49-F238E27FC236}">
                <a16:creationId xmlns:a16="http://schemas.microsoft.com/office/drawing/2014/main" id="{13A1E811-431C-42F4-8E3A-2C98BD1B5607}"/>
              </a:ext>
            </a:extLst>
          </p:cNvPr>
          <p:cNvSpPr>
            <a:spLocks noGrp="1"/>
          </p:cNvSpPr>
          <p:nvPr>
            <p:ph type="sldNum" sz="quarter" idx="12"/>
          </p:nvPr>
        </p:nvSpPr>
        <p:spPr/>
        <p:txBody>
          <a:bodyPr/>
          <a:lstStyle/>
          <a:p>
            <a:fld id="{AD4E86B5-A92D-294E-92AF-8654113B1844}" type="slidenum">
              <a:rPr lang="en-US" smtClean="0"/>
              <a:t>12</a:t>
            </a:fld>
            <a:endParaRPr lang="en-US"/>
          </a:p>
        </p:txBody>
      </p:sp>
      <p:sp>
        <p:nvSpPr>
          <p:cNvPr id="5" name="Rectangle 4">
            <a:extLst>
              <a:ext uri="{FF2B5EF4-FFF2-40B4-BE49-F238E27FC236}">
                <a16:creationId xmlns:a16="http://schemas.microsoft.com/office/drawing/2014/main" id="{ABC1D59F-B964-464E-805A-678F8BF5971A}"/>
              </a:ext>
            </a:extLst>
          </p:cNvPr>
          <p:cNvSpPr/>
          <p:nvPr/>
        </p:nvSpPr>
        <p:spPr>
          <a:xfrm>
            <a:off x="1645920" y="2667793"/>
            <a:ext cx="934720" cy="2438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C130141-23FE-4C91-8FFD-959833BD6A19}"/>
              </a:ext>
            </a:extLst>
          </p:cNvPr>
          <p:cNvSpPr/>
          <p:nvPr/>
        </p:nvSpPr>
        <p:spPr>
          <a:xfrm>
            <a:off x="3312160" y="2663506"/>
            <a:ext cx="934720" cy="2438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F36B26D-6B5E-4D2B-A414-A93A4E61ECAA}"/>
              </a:ext>
            </a:extLst>
          </p:cNvPr>
          <p:cNvSpPr/>
          <p:nvPr/>
        </p:nvSpPr>
        <p:spPr>
          <a:xfrm>
            <a:off x="1645920" y="3272393"/>
            <a:ext cx="934720" cy="284480"/>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38B361C-6A12-42A9-BC07-0DACA6039600}"/>
              </a:ext>
            </a:extLst>
          </p:cNvPr>
          <p:cNvSpPr/>
          <p:nvPr/>
        </p:nvSpPr>
        <p:spPr>
          <a:xfrm>
            <a:off x="3312160" y="4054713"/>
            <a:ext cx="934720" cy="284480"/>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A177C4FF-1786-4C05-BC25-6BE5672D9BE8}"/>
              </a:ext>
            </a:extLst>
          </p:cNvPr>
          <p:cNvCxnSpPr>
            <a:stCxn id="7" idx="3"/>
            <a:endCxn id="9" idx="1"/>
          </p:cNvCxnSpPr>
          <p:nvPr/>
        </p:nvCxnSpPr>
        <p:spPr>
          <a:xfrm>
            <a:off x="2580640" y="3414633"/>
            <a:ext cx="731520" cy="78232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B7DF4036-AA40-46E1-AEFC-B24C67036438}"/>
              </a:ext>
            </a:extLst>
          </p:cNvPr>
          <p:cNvSpPr/>
          <p:nvPr/>
        </p:nvSpPr>
        <p:spPr>
          <a:xfrm>
            <a:off x="5455920" y="2663506"/>
            <a:ext cx="1198880" cy="244268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C4C8E13-3751-449B-82FC-857F8FCEF2E4}"/>
              </a:ext>
            </a:extLst>
          </p:cNvPr>
          <p:cNvSpPr txBox="1"/>
          <p:nvPr/>
        </p:nvSpPr>
        <p:spPr>
          <a:xfrm>
            <a:off x="1267460" y="3229967"/>
            <a:ext cx="208280" cy="461665"/>
          </a:xfrm>
          <a:prstGeom prst="rect">
            <a:avLst/>
          </a:prstGeom>
          <a:noFill/>
        </p:spPr>
        <p:txBody>
          <a:bodyPr wrap="square" rtlCol="0">
            <a:spAutoFit/>
          </a:bodyPr>
          <a:lstStyle/>
          <a:p>
            <a:r>
              <a:rPr lang="en-US" sz="2400" dirty="0" err="1"/>
              <a:t>i</a:t>
            </a:r>
            <a:endParaRPr lang="en-US" sz="2400" dirty="0"/>
          </a:p>
        </p:txBody>
      </p:sp>
      <p:sp>
        <p:nvSpPr>
          <p:cNvPr id="14" name="TextBox 13">
            <a:extLst>
              <a:ext uri="{FF2B5EF4-FFF2-40B4-BE49-F238E27FC236}">
                <a16:creationId xmlns:a16="http://schemas.microsoft.com/office/drawing/2014/main" id="{CD0C1AA1-3E4F-4185-A476-137B7E04D168}"/>
              </a:ext>
            </a:extLst>
          </p:cNvPr>
          <p:cNvSpPr txBox="1"/>
          <p:nvPr/>
        </p:nvSpPr>
        <p:spPr>
          <a:xfrm>
            <a:off x="4246880" y="3972560"/>
            <a:ext cx="325120" cy="461665"/>
          </a:xfrm>
          <a:prstGeom prst="rect">
            <a:avLst/>
          </a:prstGeom>
          <a:noFill/>
        </p:spPr>
        <p:txBody>
          <a:bodyPr wrap="square" rtlCol="0">
            <a:spAutoFit/>
          </a:bodyPr>
          <a:lstStyle/>
          <a:p>
            <a:r>
              <a:rPr lang="en-US" sz="2400" dirty="0"/>
              <a:t>j</a:t>
            </a:r>
          </a:p>
        </p:txBody>
      </p:sp>
      <p:sp>
        <p:nvSpPr>
          <p:cNvPr id="15" name="TextBox 14">
            <a:extLst>
              <a:ext uri="{FF2B5EF4-FFF2-40B4-BE49-F238E27FC236}">
                <a16:creationId xmlns:a16="http://schemas.microsoft.com/office/drawing/2014/main" id="{8C8ADBB0-F50B-4E5F-9A79-A02DA574ABA4}"/>
              </a:ext>
            </a:extLst>
          </p:cNvPr>
          <p:cNvSpPr txBox="1"/>
          <p:nvPr/>
        </p:nvSpPr>
        <p:spPr>
          <a:xfrm>
            <a:off x="5455920" y="2667793"/>
            <a:ext cx="1198881" cy="461665"/>
          </a:xfrm>
          <a:prstGeom prst="rect">
            <a:avLst/>
          </a:prstGeom>
          <a:solidFill>
            <a:schemeClr val="accent2"/>
          </a:solidFill>
        </p:spPr>
        <p:txBody>
          <a:bodyPr wrap="square" rtlCol="0">
            <a:spAutoFit/>
          </a:bodyPr>
          <a:lstStyle/>
          <a:p>
            <a:r>
              <a:rPr lang="en-US" sz="2400" dirty="0"/>
              <a:t>   </a:t>
            </a:r>
            <a:r>
              <a:rPr lang="en-US" sz="2400" dirty="0" err="1"/>
              <a:t>i</a:t>
            </a:r>
            <a:r>
              <a:rPr lang="en-US" sz="2400" dirty="0"/>
              <a:t>       j</a:t>
            </a:r>
          </a:p>
        </p:txBody>
      </p:sp>
      <p:sp>
        <p:nvSpPr>
          <p:cNvPr id="8" name="TextBox 7">
            <a:extLst>
              <a:ext uri="{FF2B5EF4-FFF2-40B4-BE49-F238E27FC236}">
                <a16:creationId xmlns:a16="http://schemas.microsoft.com/office/drawing/2014/main" id="{9312D959-22C2-40B7-B3DE-10233996A0FD}"/>
              </a:ext>
            </a:extLst>
          </p:cNvPr>
          <p:cNvSpPr txBox="1"/>
          <p:nvPr/>
        </p:nvSpPr>
        <p:spPr>
          <a:xfrm flipH="1">
            <a:off x="1844039" y="2256810"/>
            <a:ext cx="5410201" cy="369332"/>
          </a:xfrm>
          <a:prstGeom prst="rect">
            <a:avLst/>
          </a:prstGeom>
          <a:noFill/>
        </p:spPr>
        <p:txBody>
          <a:bodyPr wrap="square" rtlCol="0">
            <a:spAutoFit/>
          </a:bodyPr>
          <a:lstStyle/>
          <a:p>
            <a:r>
              <a:rPr lang="en-US" dirty="0"/>
              <a:t>A                               B                                         M</a:t>
            </a:r>
          </a:p>
        </p:txBody>
      </p:sp>
    </p:spTree>
    <p:extLst>
      <p:ext uri="{BB962C8B-B14F-4D97-AF65-F5344CB8AC3E}">
        <p14:creationId xmlns:p14="http://schemas.microsoft.com/office/powerpoint/2010/main" val="13283384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Content Placeholder 2"/>
          <p:cNvSpPr>
            <a:spLocks noGrp="1"/>
          </p:cNvSpPr>
          <p:nvPr>
            <p:ph idx="1"/>
          </p:nvPr>
        </p:nvSpPr>
        <p:spPr>
          <a:xfrm>
            <a:off x="354229" y="382406"/>
            <a:ext cx="8229600" cy="5135563"/>
          </a:xfrm>
        </p:spPr>
        <p:txBody>
          <a:bodyPr/>
          <a:lstStyle/>
          <a:p>
            <a:r>
              <a:rPr lang="en-US" dirty="0"/>
              <a:t>Larger Goal: Combine two or more overlapping images to make one larger image</a:t>
            </a:r>
          </a:p>
        </p:txBody>
      </p:sp>
      <p:sp>
        <p:nvSpPr>
          <p:cNvPr id="18436" name="TextBox 5"/>
          <p:cNvSpPr txBox="1">
            <a:spLocks noChangeArrowheads="1"/>
          </p:cNvSpPr>
          <p:nvPr/>
        </p:nvSpPr>
        <p:spPr bwMode="auto">
          <a:xfrm>
            <a:off x="3581400" y="3352800"/>
            <a:ext cx="1531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Add example</a:t>
            </a:r>
          </a:p>
        </p:txBody>
      </p:sp>
      <p:grpSp>
        <p:nvGrpSpPr>
          <p:cNvPr id="18437" name="Group 24"/>
          <p:cNvGrpSpPr>
            <a:grpSpLocks/>
          </p:cNvGrpSpPr>
          <p:nvPr/>
        </p:nvGrpSpPr>
        <p:grpSpPr bwMode="auto">
          <a:xfrm>
            <a:off x="3028950" y="2254250"/>
            <a:ext cx="5797550" cy="1022350"/>
            <a:chOff x="2012" y="1200"/>
            <a:chExt cx="3652" cy="644"/>
          </a:xfrm>
        </p:grpSpPr>
        <p:pic>
          <p:nvPicPr>
            <p:cNvPr id="18440" name="Picture 17" descr="small-P101003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0" y="1200"/>
              <a:ext cx="484" cy="644"/>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pic>
          <p:nvPicPr>
            <p:cNvPr id="18441" name="Picture 18" descr="small-P10100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2" y="1200"/>
              <a:ext cx="484" cy="644"/>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pic>
          <p:nvPicPr>
            <p:cNvPr id="18442" name="Picture 19" descr="small-P10100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 y="1200"/>
              <a:ext cx="484" cy="644"/>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pic>
          <p:nvPicPr>
            <p:cNvPr id="18443" name="Picture 20" descr="small-P10100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8" y="1200"/>
              <a:ext cx="484" cy="644"/>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pic>
          <p:nvPicPr>
            <p:cNvPr id="18444" name="Picture 21" descr="small-P101003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96" y="1200"/>
              <a:ext cx="484" cy="644"/>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pic>
          <p:nvPicPr>
            <p:cNvPr id="18445" name="Picture 22" descr="small-P101003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4" y="1200"/>
              <a:ext cx="484" cy="644"/>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pic>
          <p:nvPicPr>
            <p:cNvPr id="18446" name="Picture 23" descr="small-P101003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52" y="1200"/>
              <a:ext cx="484" cy="644"/>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grpSp>
      <p:pic>
        <p:nvPicPr>
          <p:cNvPr id="18438" name="Picture 25" descr="small-emlak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3429000"/>
            <a:ext cx="9144000" cy="2292350"/>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sp>
        <p:nvSpPr>
          <p:cNvPr id="18439" name="TextBox 13"/>
          <p:cNvSpPr txBox="1">
            <a:spLocks noChangeArrowheads="1"/>
          </p:cNvSpPr>
          <p:nvPr/>
        </p:nvSpPr>
        <p:spPr bwMode="auto">
          <a:xfrm>
            <a:off x="6249988" y="6488113"/>
            <a:ext cx="28940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Slide credit: </a:t>
            </a:r>
            <a:r>
              <a:rPr lang="en-US">
                <a:hlinkClick r:id="rId10"/>
              </a:rPr>
              <a:t>Vaibhav Vaish</a:t>
            </a:r>
            <a:endParaRPr lang="en-US"/>
          </a:p>
        </p:txBody>
      </p:sp>
      <p:sp>
        <p:nvSpPr>
          <p:cNvPr id="2" name="Slide Number Placeholder 1"/>
          <p:cNvSpPr>
            <a:spLocks noGrp="1"/>
          </p:cNvSpPr>
          <p:nvPr>
            <p:ph type="sldNum" sz="quarter" idx="12"/>
          </p:nvPr>
        </p:nvSpPr>
        <p:spPr/>
        <p:txBody>
          <a:bodyPr/>
          <a:lstStyle/>
          <a:p>
            <a:fld id="{1BE1F48E-99F6-7F4D-B791-C6C14C59EF17}" type="slidenum">
              <a:rPr lang="en-US" smtClean="0"/>
              <a:t>13</a:t>
            </a:fld>
            <a:endParaRPr lang="en-US"/>
          </a:p>
        </p:txBody>
      </p:sp>
    </p:spTree>
    <p:extLst>
      <p:ext uri="{BB962C8B-B14F-4D97-AF65-F5344CB8AC3E}">
        <p14:creationId xmlns:p14="http://schemas.microsoft.com/office/powerpoint/2010/main" val="28216556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6"/>
          <p:cNvGrpSpPr>
            <a:grpSpLocks/>
          </p:cNvGrpSpPr>
          <p:nvPr/>
        </p:nvGrpSpPr>
        <p:grpSpPr bwMode="auto">
          <a:xfrm>
            <a:off x="858838" y="4953000"/>
            <a:ext cx="7904162" cy="1524000"/>
            <a:chOff x="858976" y="5105400"/>
            <a:chExt cx="7904024" cy="1524000"/>
          </a:xfrm>
        </p:grpSpPr>
        <p:sp>
          <p:nvSpPr>
            <p:cNvPr id="82980" name="TextBox 52"/>
            <p:cNvSpPr txBox="1">
              <a:spLocks noChangeArrowheads="1"/>
            </p:cNvSpPr>
            <p:nvPr/>
          </p:nvSpPr>
          <p:spPr bwMode="auto">
            <a:xfrm>
              <a:off x="858976" y="5619690"/>
              <a:ext cx="243007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Times New Roman" charset="0"/>
                  <a:ea typeface="ヒラギノ明朝 ProN W3" charset="0"/>
                  <a:cs typeface="ヒラギノ明朝 ProN W3" charset="0"/>
                  <a:sym typeface="Times New Roman" charset="0"/>
                </a:defRPr>
              </a:lvl1pPr>
              <a:lvl2pPr marL="37931725" indent="-37474525" eaLnBrk="0" hangingPunct="0">
                <a:defRPr sz="2400">
                  <a:solidFill>
                    <a:srgbClr val="000000"/>
                  </a:solidFill>
                  <a:latin typeface="Times New Roman" charset="0"/>
                  <a:ea typeface="ヒラギノ明朝 ProN W3" charset="0"/>
                  <a:cs typeface="ヒラギノ明朝 ProN W3" charset="0"/>
                  <a:sym typeface="Times New Roman" charset="0"/>
                </a:defRPr>
              </a:lvl2pPr>
              <a:lvl3pPr eaLnBrk="0" hangingPunct="0">
                <a:defRPr sz="2400">
                  <a:solidFill>
                    <a:srgbClr val="000000"/>
                  </a:solidFill>
                  <a:latin typeface="Times New Roman" charset="0"/>
                  <a:ea typeface="ヒラギノ明朝 ProN W3" charset="0"/>
                  <a:cs typeface="ヒラギノ明朝 ProN W3" charset="0"/>
                  <a:sym typeface="Times New Roman" charset="0"/>
                </a:defRPr>
              </a:lvl3pPr>
              <a:lvl4pPr eaLnBrk="0" hangingPunct="0">
                <a:defRPr sz="2400">
                  <a:solidFill>
                    <a:srgbClr val="000000"/>
                  </a:solidFill>
                  <a:latin typeface="Times New Roman" charset="0"/>
                  <a:ea typeface="ヒラギノ明朝 ProN W3" charset="0"/>
                  <a:cs typeface="ヒラギノ明朝 ProN W3" charset="0"/>
                  <a:sym typeface="Times New Roman" charset="0"/>
                </a:defRPr>
              </a:lvl4pPr>
              <a:lvl5pPr eaLnBrk="0" hangingPunct="0">
                <a:defRPr sz="2400">
                  <a:solidFill>
                    <a:srgbClr val="000000"/>
                  </a:solidFill>
                  <a:latin typeface="Times New Roman" charset="0"/>
                  <a:ea typeface="ヒラギノ明朝 ProN W3" charset="0"/>
                  <a:cs typeface="ヒラギノ明朝 ProN W3" charset="0"/>
                  <a:sym typeface="Times New Roman" charset="0"/>
                </a:defRPr>
              </a:lvl5pPr>
              <a:lvl6pPr marL="4572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6pPr>
              <a:lvl7pPr marL="9144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7pPr>
              <a:lvl8pPr marL="1371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8pPr>
              <a:lvl9pPr marL="18288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9pPr>
            </a:lstStyle>
            <a:p>
              <a:pPr eaLnBrk="1" hangingPunct="1"/>
              <a:r>
                <a:rPr lang="en-US" sz="2000">
                  <a:latin typeface="Calibri" charset="0"/>
                  <a:cs typeface="Arial" charset="0"/>
                </a:rPr>
                <a:t>Mean displacement = </a:t>
              </a:r>
              <a:endParaRPr lang="en-US" sz="2000" i="1">
                <a:latin typeface="Calibri" charset="0"/>
                <a:cs typeface="Arial" charset="0"/>
              </a:endParaRPr>
            </a:p>
          </p:txBody>
        </p:sp>
        <p:pic>
          <p:nvPicPr>
            <p:cNvPr id="82981"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2298" y="5105400"/>
              <a:ext cx="5600702"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4" name="Rectangle 53"/>
          <p:cNvSpPr/>
          <p:nvPr/>
        </p:nvSpPr>
        <p:spPr>
          <a:xfrm>
            <a:off x="533400" y="5410200"/>
            <a:ext cx="27432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solidFill>
                  <a:prstClr val="white"/>
                </a:solidFill>
                <a:sym typeface="Times New Roman" pitchFamily="-1" charset="0"/>
              </a:rPr>
              <a:t> </a:t>
            </a:r>
          </a:p>
        </p:txBody>
      </p:sp>
      <p:pic>
        <p:nvPicPr>
          <p:cNvPr id="3409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5334000"/>
            <a:ext cx="21145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953" name="Picture 9"/>
          <p:cNvPicPr>
            <a:picLocks noChangeAspect="1" noChangeArrowheads="1"/>
          </p:cNvPicPr>
          <p:nvPr/>
        </p:nvPicPr>
        <p:blipFill>
          <a:blip r:embed="rId4"/>
          <a:srcRect/>
          <a:stretch>
            <a:fillRect/>
          </a:stretch>
        </p:blipFill>
        <p:spPr bwMode="auto">
          <a:xfrm>
            <a:off x="4733925" y="1393825"/>
            <a:ext cx="3952875" cy="2171700"/>
          </a:xfrm>
          <a:prstGeom prst="rect">
            <a:avLst/>
          </a:prstGeom>
          <a:noFill/>
          <a:ln w="19050">
            <a:solidFill>
              <a:schemeClr val="tx1"/>
            </a:solidFill>
            <a:miter lim="800000"/>
            <a:headEnd/>
            <a:tailEnd/>
          </a:ln>
          <a:effectLst>
            <a:outerShdw blurRad="50800" dist="38100" dir="2700000" algn="tl" rotWithShape="0">
              <a:srgbClr val="000000">
                <a:alpha val="39999"/>
              </a:srgbClr>
            </a:outerShdw>
          </a:effectLst>
        </p:spPr>
      </p:pic>
      <p:sp>
        <p:nvSpPr>
          <p:cNvPr id="82950" name="Title 1"/>
          <p:cNvSpPr>
            <a:spLocks noGrp="1"/>
          </p:cNvSpPr>
          <p:nvPr>
            <p:ph type="title"/>
          </p:nvPr>
        </p:nvSpPr>
        <p:spPr>
          <a:xfrm>
            <a:off x="457200" y="76200"/>
            <a:ext cx="8229600" cy="1143000"/>
          </a:xfrm>
        </p:spPr>
        <p:txBody>
          <a:bodyPr/>
          <a:lstStyle/>
          <a:p>
            <a:pPr eaLnBrk="1" hangingPunct="1"/>
            <a:r>
              <a:rPr lang="en-US">
                <a:latin typeface="Calibri" charset="0"/>
                <a:ea typeface="ＭＳ Ｐゴシック" charset="0"/>
                <a:cs typeface="ＭＳ Ｐゴシック" charset="0"/>
              </a:rPr>
              <a:t>Simple case: translations</a:t>
            </a:r>
          </a:p>
        </p:txBody>
      </p:sp>
      <p:pic>
        <p:nvPicPr>
          <p:cNvPr id="338947" name="Picture 3"/>
          <p:cNvPicPr>
            <a:picLocks noChangeAspect="1" noChangeArrowheads="1"/>
          </p:cNvPicPr>
          <p:nvPr/>
        </p:nvPicPr>
        <p:blipFill>
          <a:blip r:embed="rId5"/>
          <a:srcRect/>
          <a:stretch>
            <a:fillRect/>
          </a:stretch>
        </p:blipFill>
        <p:spPr bwMode="auto">
          <a:xfrm>
            <a:off x="314325" y="1393825"/>
            <a:ext cx="3933825" cy="2181225"/>
          </a:xfrm>
          <a:prstGeom prst="rect">
            <a:avLst/>
          </a:prstGeom>
          <a:noFill/>
          <a:ln w="19050">
            <a:solidFill>
              <a:schemeClr val="tx1"/>
            </a:solidFill>
            <a:miter lim="800000"/>
            <a:headEnd/>
            <a:tailEnd/>
          </a:ln>
          <a:effectLst>
            <a:outerShdw blurRad="50800" dist="38100" dir="2700000" algn="tl" rotWithShape="0">
              <a:srgbClr val="000000">
                <a:alpha val="39999"/>
              </a:srgbClr>
            </a:outerShdw>
          </a:effectLst>
        </p:spPr>
      </p:pic>
      <p:grpSp>
        <p:nvGrpSpPr>
          <p:cNvPr id="82952" name="Group 52"/>
          <p:cNvGrpSpPr>
            <a:grpSpLocks/>
          </p:cNvGrpSpPr>
          <p:nvPr/>
        </p:nvGrpSpPr>
        <p:grpSpPr bwMode="auto">
          <a:xfrm>
            <a:off x="2817813" y="1371600"/>
            <a:ext cx="3635375" cy="1851025"/>
            <a:chOff x="2732314" y="1654628"/>
            <a:chExt cx="3635828" cy="1850572"/>
          </a:xfrm>
        </p:grpSpPr>
        <p:cxnSp>
          <p:nvCxnSpPr>
            <p:cNvPr id="11" name="Straight Connector 10"/>
            <p:cNvCxnSpPr>
              <a:cxnSpLocks noChangeShapeType="1"/>
            </p:cNvCxnSpPr>
            <p:nvPr/>
          </p:nvCxnSpPr>
          <p:spPr bwMode="auto">
            <a:xfrm flipV="1">
              <a:off x="3635714" y="1719700"/>
              <a:ext cx="2526028" cy="261873"/>
            </a:xfrm>
            <a:prstGeom prst="line">
              <a:avLst/>
            </a:prstGeom>
            <a:noFill/>
            <a:ln w="28575">
              <a:solidFill>
                <a:srgbClr val="93CDDD"/>
              </a:solidFill>
              <a:round/>
              <a:headEnd/>
              <a:tailEnd/>
            </a:ln>
            <a:effectLst>
              <a:outerShdw blurRad="38100" algn="ctr" rotWithShape="0">
                <a:srgbClr val="000000">
                  <a:alpha val="74998"/>
                </a:srgbClr>
              </a:outerShdw>
            </a:effectLst>
          </p:spPr>
        </p:cxnSp>
        <p:sp>
          <p:nvSpPr>
            <p:cNvPr id="8" name="Oval 7"/>
            <p:cNvSpPr>
              <a:spLocks noChangeArrowheads="1"/>
            </p:cNvSpPr>
            <p:nvPr/>
          </p:nvSpPr>
          <p:spPr bwMode="auto">
            <a:xfrm>
              <a:off x="3559504" y="1905392"/>
              <a:ext cx="152419" cy="152363"/>
            </a:xfrm>
            <a:prstGeom prst="ellipse">
              <a:avLst/>
            </a:prstGeom>
            <a:solidFill>
              <a:srgbClr val="FF0000"/>
            </a:solidFill>
            <a:ln w="25400">
              <a:solidFill>
                <a:schemeClr val="tx1"/>
              </a:solidFill>
              <a:round/>
              <a:headEnd/>
              <a:tailEnd/>
            </a:ln>
            <a:effectLst>
              <a:outerShdw blurRad="38100" algn="ctr" rotWithShape="0">
                <a:srgbClr val="000000">
                  <a:alpha val="74998"/>
                </a:srgbClr>
              </a:outerShdw>
            </a:effectLst>
          </p:spPr>
          <p:txBody>
            <a:bodyPr anchor="ctr"/>
            <a:lstStyle/>
            <a:p>
              <a:pPr algn="ctr" fontAlgn="auto">
                <a:spcBef>
                  <a:spcPts val="0"/>
                </a:spcBef>
                <a:spcAft>
                  <a:spcPts val="0"/>
                </a:spcAft>
                <a:defRPr/>
              </a:pPr>
              <a:endParaRPr lang="en-US" sz="1800">
                <a:solidFill>
                  <a:prstClr val="white"/>
                </a:solidFill>
                <a:latin typeface="Calibri"/>
                <a:ea typeface="Arial" pitchFamily="-1" charset="0"/>
                <a:cs typeface="Arial" pitchFamily="-1" charset="0"/>
                <a:sym typeface="Times New Roman" pitchFamily="-1" charset="0"/>
              </a:endParaRPr>
            </a:p>
          </p:txBody>
        </p:sp>
        <p:sp>
          <p:nvSpPr>
            <p:cNvPr id="9" name="Oval 8"/>
            <p:cNvSpPr>
              <a:spLocks noChangeArrowheads="1"/>
            </p:cNvSpPr>
            <p:nvPr/>
          </p:nvSpPr>
          <p:spPr bwMode="auto">
            <a:xfrm>
              <a:off x="6085532" y="1654628"/>
              <a:ext cx="152419" cy="152363"/>
            </a:xfrm>
            <a:prstGeom prst="ellipse">
              <a:avLst/>
            </a:prstGeom>
            <a:solidFill>
              <a:srgbClr val="FF0000"/>
            </a:solidFill>
            <a:ln w="25400">
              <a:solidFill>
                <a:schemeClr val="tx1"/>
              </a:solidFill>
              <a:round/>
              <a:headEnd/>
              <a:tailEnd/>
            </a:ln>
            <a:effectLst>
              <a:outerShdw blurRad="38100" algn="ctr" rotWithShape="0">
                <a:srgbClr val="000000">
                  <a:alpha val="74998"/>
                </a:srgbClr>
              </a:outerShdw>
            </a:effectLst>
          </p:spPr>
          <p:txBody>
            <a:bodyPr anchor="ctr"/>
            <a:lstStyle/>
            <a:p>
              <a:pPr algn="ctr" fontAlgn="auto">
                <a:spcBef>
                  <a:spcPts val="0"/>
                </a:spcBef>
                <a:spcAft>
                  <a:spcPts val="0"/>
                </a:spcAft>
                <a:defRPr/>
              </a:pPr>
              <a:endParaRPr lang="en-US" sz="1800">
                <a:solidFill>
                  <a:prstClr val="white"/>
                </a:solidFill>
                <a:latin typeface="Calibri"/>
                <a:ea typeface="Arial" pitchFamily="-1" charset="0"/>
                <a:cs typeface="Arial" pitchFamily="-1" charset="0"/>
                <a:sym typeface="Times New Roman" pitchFamily="-1" charset="0"/>
              </a:endParaRPr>
            </a:p>
          </p:txBody>
        </p:sp>
        <p:cxnSp>
          <p:nvCxnSpPr>
            <p:cNvPr id="35" name="Straight Connector 34"/>
            <p:cNvCxnSpPr>
              <a:cxnSpLocks noChangeShapeType="1"/>
            </p:cNvCxnSpPr>
            <p:nvPr/>
          </p:nvCxnSpPr>
          <p:spPr bwMode="auto">
            <a:xfrm flipV="1">
              <a:off x="3765905" y="2122826"/>
              <a:ext cx="2526028" cy="261873"/>
            </a:xfrm>
            <a:prstGeom prst="line">
              <a:avLst/>
            </a:prstGeom>
            <a:noFill/>
            <a:ln w="28575">
              <a:solidFill>
                <a:srgbClr val="93CDDD"/>
              </a:solidFill>
              <a:round/>
              <a:headEnd/>
              <a:tailEnd/>
            </a:ln>
            <a:effectLst>
              <a:outerShdw blurRad="38100" algn="ctr" rotWithShape="0">
                <a:srgbClr val="000000">
                  <a:alpha val="74998"/>
                </a:srgbClr>
              </a:outerShdw>
            </a:effectLst>
          </p:spPr>
        </p:cxnSp>
        <p:sp>
          <p:nvSpPr>
            <p:cNvPr id="36" name="Oval 35"/>
            <p:cNvSpPr>
              <a:spLocks noChangeArrowheads="1"/>
            </p:cNvSpPr>
            <p:nvPr/>
          </p:nvSpPr>
          <p:spPr bwMode="auto">
            <a:xfrm>
              <a:off x="3689695" y="2308518"/>
              <a:ext cx="152419" cy="152363"/>
            </a:xfrm>
            <a:prstGeom prst="ellipse">
              <a:avLst/>
            </a:prstGeom>
            <a:solidFill>
              <a:srgbClr val="FF0000"/>
            </a:solidFill>
            <a:ln w="25400">
              <a:solidFill>
                <a:schemeClr val="tx1"/>
              </a:solidFill>
              <a:round/>
              <a:headEnd/>
              <a:tailEnd/>
            </a:ln>
            <a:effectLst>
              <a:outerShdw blurRad="38100" algn="ctr" rotWithShape="0">
                <a:srgbClr val="000000">
                  <a:alpha val="74998"/>
                </a:srgbClr>
              </a:outerShdw>
            </a:effectLst>
          </p:spPr>
          <p:txBody>
            <a:bodyPr anchor="ctr"/>
            <a:lstStyle/>
            <a:p>
              <a:pPr algn="ctr" fontAlgn="auto">
                <a:spcBef>
                  <a:spcPts val="0"/>
                </a:spcBef>
                <a:spcAft>
                  <a:spcPts val="0"/>
                </a:spcAft>
                <a:defRPr/>
              </a:pPr>
              <a:endParaRPr lang="en-US" sz="1800">
                <a:solidFill>
                  <a:prstClr val="white"/>
                </a:solidFill>
                <a:latin typeface="Calibri"/>
                <a:ea typeface="Arial" pitchFamily="-1" charset="0"/>
                <a:cs typeface="Arial" pitchFamily="-1" charset="0"/>
                <a:sym typeface="Times New Roman" pitchFamily="-1" charset="0"/>
              </a:endParaRPr>
            </a:p>
          </p:txBody>
        </p:sp>
        <p:sp>
          <p:nvSpPr>
            <p:cNvPr id="37" name="Oval 36"/>
            <p:cNvSpPr>
              <a:spLocks noChangeArrowheads="1"/>
            </p:cNvSpPr>
            <p:nvPr/>
          </p:nvSpPr>
          <p:spPr bwMode="auto">
            <a:xfrm>
              <a:off x="6215723" y="2057754"/>
              <a:ext cx="152419" cy="152363"/>
            </a:xfrm>
            <a:prstGeom prst="ellipse">
              <a:avLst/>
            </a:prstGeom>
            <a:solidFill>
              <a:srgbClr val="FF0000"/>
            </a:solidFill>
            <a:ln w="25400">
              <a:solidFill>
                <a:schemeClr val="tx1"/>
              </a:solidFill>
              <a:round/>
              <a:headEnd/>
              <a:tailEnd/>
            </a:ln>
            <a:effectLst>
              <a:outerShdw blurRad="38100" algn="ctr" rotWithShape="0">
                <a:srgbClr val="000000">
                  <a:alpha val="74998"/>
                </a:srgbClr>
              </a:outerShdw>
            </a:effectLst>
          </p:spPr>
          <p:txBody>
            <a:bodyPr anchor="ctr"/>
            <a:lstStyle/>
            <a:p>
              <a:pPr algn="ctr" fontAlgn="auto">
                <a:spcBef>
                  <a:spcPts val="0"/>
                </a:spcBef>
                <a:spcAft>
                  <a:spcPts val="0"/>
                </a:spcAft>
                <a:defRPr/>
              </a:pPr>
              <a:endParaRPr lang="en-US" sz="1800">
                <a:solidFill>
                  <a:prstClr val="white"/>
                </a:solidFill>
                <a:latin typeface="Calibri"/>
                <a:ea typeface="Arial" pitchFamily="-1" charset="0"/>
                <a:cs typeface="Arial" pitchFamily="-1" charset="0"/>
                <a:sym typeface="Times New Roman" pitchFamily="-1" charset="0"/>
              </a:endParaRPr>
            </a:p>
          </p:txBody>
        </p:sp>
        <p:cxnSp>
          <p:nvCxnSpPr>
            <p:cNvPr id="38" name="Straight Connector 37"/>
            <p:cNvCxnSpPr>
              <a:cxnSpLocks noChangeShapeType="1"/>
            </p:cNvCxnSpPr>
            <p:nvPr/>
          </p:nvCxnSpPr>
          <p:spPr bwMode="auto">
            <a:xfrm flipV="1">
              <a:off x="3678582" y="2656096"/>
              <a:ext cx="2526027" cy="261873"/>
            </a:xfrm>
            <a:prstGeom prst="line">
              <a:avLst/>
            </a:prstGeom>
            <a:noFill/>
            <a:ln w="28575">
              <a:solidFill>
                <a:srgbClr val="93CDDD"/>
              </a:solidFill>
              <a:round/>
              <a:headEnd/>
              <a:tailEnd/>
            </a:ln>
            <a:effectLst>
              <a:outerShdw blurRad="38100" algn="ctr" rotWithShape="0">
                <a:srgbClr val="000000">
                  <a:alpha val="74998"/>
                </a:srgbClr>
              </a:outerShdw>
            </a:effectLst>
          </p:spPr>
        </p:cxnSp>
        <p:sp>
          <p:nvSpPr>
            <p:cNvPr id="39" name="Oval 38"/>
            <p:cNvSpPr>
              <a:spLocks noChangeArrowheads="1"/>
            </p:cNvSpPr>
            <p:nvPr/>
          </p:nvSpPr>
          <p:spPr bwMode="auto">
            <a:xfrm>
              <a:off x="3603960" y="2841787"/>
              <a:ext cx="150832" cy="152363"/>
            </a:xfrm>
            <a:prstGeom prst="ellipse">
              <a:avLst/>
            </a:prstGeom>
            <a:solidFill>
              <a:srgbClr val="FF0000"/>
            </a:solidFill>
            <a:ln w="25400">
              <a:solidFill>
                <a:schemeClr val="tx1"/>
              </a:solidFill>
              <a:round/>
              <a:headEnd/>
              <a:tailEnd/>
            </a:ln>
            <a:effectLst>
              <a:outerShdw blurRad="38100" algn="ctr" rotWithShape="0">
                <a:srgbClr val="000000">
                  <a:alpha val="74998"/>
                </a:srgbClr>
              </a:outerShdw>
            </a:effectLst>
          </p:spPr>
          <p:txBody>
            <a:bodyPr anchor="ctr"/>
            <a:lstStyle/>
            <a:p>
              <a:pPr algn="ctr" fontAlgn="auto">
                <a:spcBef>
                  <a:spcPts val="0"/>
                </a:spcBef>
                <a:spcAft>
                  <a:spcPts val="0"/>
                </a:spcAft>
                <a:defRPr/>
              </a:pPr>
              <a:endParaRPr lang="en-US" sz="1800">
                <a:solidFill>
                  <a:prstClr val="white"/>
                </a:solidFill>
                <a:latin typeface="Calibri"/>
                <a:ea typeface="Arial" pitchFamily="-1" charset="0"/>
                <a:cs typeface="Arial" pitchFamily="-1" charset="0"/>
                <a:sym typeface="Times New Roman" pitchFamily="-1" charset="0"/>
              </a:endParaRPr>
            </a:p>
          </p:txBody>
        </p:sp>
        <p:sp>
          <p:nvSpPr>
            <p:cNvPr id="40" name="Oval 39"/>
            <p:cNvSpPr>
              <a:spLocks noChangeArrowheads="1"/>
            </p:cNvSpPr>
            <p:nvPr/>
          </p:nvSpPr>
          <p:spPr bwMode="auto">
            <a:xfrm>
              <a:off x="6128399" y="2591024"/>
              <a:ext cx="152419" cy="152363"/>
            </a:xfrm>
            <a:prstGeom prst="ellipse">
              <a:avLst/>
            </a:prstGeom>
            <a:solidFill>
              <a:srgbClr val="FF0000"/>
            </a:solidFill>
            <a:ln w="25400">
              <a:solidFill>
                <a:schemeClr val="tx1"/>
              </a:solidFill>
              <a:round/>
              <a:headEnd/>
              <a:tailEnd/>
            </a:ln>
            <a:effectLst>
              <a:outerShdw blurRad="38100" algn="ctr" rotWithShape="0">
                <a:srgbClr val="000000">
                  <a:alpha val="74998"/>
                </a:srgbClr>
              </a:outerShdw>
            </a:effectLst>
          </p:spPr>
          <p:txBody>
            <a:bodyPr anchor="ctr"/>
            <a:lstStyle/>
            <a:p>
              <a:pPr algn="ctr" fontAlgn="auto">
                <a:spcBef>
                  <a:spcPts val="0"/>
                </a:spcBef>
                <a:spcAft>
                  <a:spcPts val="0"/>
                </a:spcAft>
                <a:defRPr/>
              </a:pPr>
              <a:endParaRPr lang="en-US" sz="1800">
                <a:solidFill>
                  <a:prstClr val="white"/>
                </a:solidFill>
                <a:latin typeface="Calibri"/>
                <a:ea typeface="Arial" pitchFamily="-1" charset="0"/>
                <a:cs typeface="Arial" pitchFamily="-1" charset="0"/>
                <a:sym typeface="Times New Roman" pitchFamily="-1" charset="0"/>
              </a:endParaRPr>
            </a:p>
          </p:txBody>
        </p:sp>
        <p:cxnSp>
          <p:nvCxnSpPr>
            <p:cNvPr id="41" name="Straight Connector 40"/>
            <p:cNvCxnSpPr>
              <a:cxnSpLocks noChangeShapeType="1"/>
            </p:cNvCxnSpPr>
            <p:nvPr/>
          </p:nvCxnSpPr>
          <p:spPr bwMode="auto">
            <a:xfrm flipV="1">
              <a:off x="3734151" y="2971931"/>
              <a:ext cx="2524440" cy="261874"/>
            </a:xfrm>
            <a:prstGeom prst="line">
              <a:avLst/>
            </a:prstGeom>
            <a:noFill/>
            <a:ln w="28575">
              <a:solidFill>
                <a:srgbClr val="93CDDD"/>
              </a:solidFill>
              <a:round/>
              <a:headEnd/>
              <a:tailEnd/>
            </a:ln>
            <a:effectLst>
              <a:outerShdw blurRad="38100" algn="ctr" rotWithShape="0">
                <a:srgbClr val="000000">
                  <a:alpha val="74998"/>
                </a:srgbClr>
              </a:outerShdw>
            </a:effectLst>
          </p:spPr>
        </p:cxnSp>
        <p:sp>
          <p:nvSpPr>
            <p:cNvPr id="42" name="Oval 41"/>
            <p:cNvSpPr>
              <a:spLocks noChangeArrowheads="1"/>
            </p:cNvSpPr>
            <p:nvPr/>
          </p:nvSpPr>
          <p:spPr bwMode="auto">
            <a:xfrm>
              <a:off x="3657941" y="3157623"/>
              <a:ext cx="152419" cy="152363"/>
            </a:xfrm>
            <a:prstGeom prst="ellipse">
              <a:avLst/>
            </a:prstGeom>
            <a:solidFill>
              <a:srgbClr val="FF0000"/>
            </a:solidFill>
            <a:ln w="25400">
              <a:solidFill>
                <a:schemeClr val="tx1"/>
              </a:solidFill>
              <a:round/>
              <a:headEnd/>
              <a:tailEnd/>
            </a:ln>
            <a:effectLst>
              <a:outerShdw blurRad="38100" algn="ctr" rotWithShape="0">
                <a:srgbClr val="000000">
                  <a:alpha val="74998"/>
                </a:srgbClr>
              </a:outerShdw>
            </a:effectLst>
          </p:spPr>
          <p:txBody>
            <a:bodyPr anchor="ctr"/>
            <a:lstStyle/>
            <a:p>
              <a:pPr algn="ctr" fontAlgn="auto">
                <a:spcBef>
                  <a:spcPts val="0"/>
                </a:spcBef>
                <a:spcAft>
                  <a:spcPts val="0"/>
                </a:spcAft>
                <a:defRPr/>
              </a:pPr>
              <a:endParaRPr lang="en-US" sz="1800">
                <a:solidFill>
                  <a:prstClr val="white"/>
                </a:solidFill>
                <a:latin typeface="Calibri"/>
                <a:ea typeface="Arial" pitchFamily="-1" charset="0"/>
                <a:cs typeface="Arial" pitchFamily="-1" charset="0"/>
                <a:sym typeface="Times New Roman" pitchFamily="-1" charset="0"/>
              </a:endParaRPr>
            </a:p>
          </p:txBody>
        </p:sp>
        <p:sp>
          <p:nvSpPr>
            <p:cNvPr id="43" name="Oval 42"/>
            <p:cNvSpPr>
              <a:spLocks noChangeArrowheads="1"/>
            </p:cNvSpPr>
            <p:nvPr/>
          </p:nvSpPr>
          <p:spPr bwMode="auto">
            <a:xfrm>
              <a:off x="6182381" y="2906859"/>
              <a:ext cx="152419" cy="152363"/>
            </a:xfrm>
            <a:prstGeom prst="ellipse">
              <a:avLst/>
            </a:prstGeom>
            <a:solidFill>
              <a:srgbClr val="FF0000"/>
            </a:solidFill>
            <a:ln w="25400">
              <a:solidFill>
                <a:schemeClr val="tx1"/>
              </a:solidFill>
              <a:round/>
              <a:headEnd/>
              <a:tailEnd/>
            </a:ln>
            <a:effectLst>
              <a:outerShdw blurRad="38100" algn="ctr" rotWithShape="0">
                <a:srgbClr val="000000">
                  <a:alpha val="74998"/>
                </a:srgbClr>
              </a:outerShdw>
            </a:effectLst>
          </p:spPr>
          <p:txBody>
            <a:bodyPr anchor="ctr"/>
            <a:lstStyle/>
            <a:p>
              <a:pPr algn="ctr" fontAlgn="auto">
                <a:spcBef>
                  <a:spcPts val="0"/>
                </a:spcBef>
                <a:spcAft>
                  <a:spcPts val="0"/>
                </a:spcAft>
                <a:defRPr/>
              </a:pPr>
              <a:endParaRPr lang="en-US" sz="1800">
                <a:solidFill>
                  <a:prstClr val="white"/>
                </a:solidFill>
                <a:latin typeface="Calibri"/>
                <a:ea typeface="Arial" pitchFamily="-1" charset="0"/>
                <a:cs typeface="Arial" pitchFamily="-1" charset="0"/>
                <a:sym typeface="Times New Roman" pitchFamily="-1" charset="0"/>
              </a:endParaRPr>
            </a:p>
          </p:txBody>
        </p:sp>
        <p:cxnSp>
          <p:nvCxnSpPr>
            <p:cNvPr id="44" name="Straight Connector 43"/>
            <p:cNvCxnSpPr>
              <a:cxnSpLocks noChangeShapeType="1"/>
            </p:cNvCxnSpPr>
            <p:nvPr/>
          </p:nvCxnSpPr>
          <p:spPr bwMode="auto">
            <a:xfrm flipV="1">
              <a:off x="2808523" y="2862420"/>
              <a:ext cx="2526027" cy="261873"/>
            </a:xfrm>
            <a:prstGeom prst="line">
              <a:avLst/>
            </a:prstGeom>
            <a:noFill/>
            <a:ln w="28575">
              <a:solidFill>
                <a:srgbClr val="93CDDD"/>
              </a:solidFill>
              <a:round/>
              <a:headEnd/>
              <a:tailEnd/>
            </a:ln>
            <a:effectLst>
              <a:outerShdw blurRad="38100" algn="ctr" rotWithShape="0">
                <a:srgbClr val="000000">
                  <a:alpha val="74998"/>
                </a:srgbClr>
              </a:outerShdw>
            </a:effectLst>
          </p:spPr>
        </p:cxnSp>
        <p:sp>
          <p:nvSpPr>
            <p:cNvPr id="45" name="Oval 44"/>
            <p:cNvSpPr>
              <a:spLocks noChangeArrowheads="1"/>
            </p:cNvSpPr>
            <p:nvPr/>
          </p:nvSpPr>
          <p:spPr bwMode="auto">
            <a:xfrm>
              <a:off x="2732314" y="3048112"/>
              <a:ext cx="152419" cy="152363"/>
            </a:xfrm>
            <a:prstGeom prst="ellipse">
              <a:avLst/>
            </a:prstGeom>
            <a:solidFill>
              <a:srgbClr val="FF0000"/>
            </a:solidFill>
            <a:ln w="25400">
              <a:solidFill>
                <a:schemeClr val="tx1"/>
              </a:solidFill>
              <a:round/>
              <a:headEnd/>
              <a:tailEnd/>
            </a:ln>
            <a:effectLst>
              <a:outerShdw blurRad="38100" algn="ctr" rotWithShape="0">
                <a:srgbClr val="000000">
                  <a:alpha val="74998"/>
                </a:srgbClr>
              </a:outerShdw>
            </a:effectLst>
          </p:spPr>
          <p:txBody>
            <a:bodyPr anchor="ctr"/>
            <a:lstStyle/>
            <a:p>
              <a:pPr algn="ctr" fontAlgn="auto">
                <a:spcBef>
                  <a:spcPts val="0"/>
                </a:spcBef>
                <a:spcAft>
                  <a:spcPts val="0"/>
                </a:spcAft>
                <a:defRPr/>
              </a:pPr>
              <a:endParaRPr lang="en-US" sz="1800">
                <a:solidFill>
                  <a:prstClr val="white"/>
                </a:solidFill>
                <a:latin typeface="Calibri"/>
                <a:ea typeface="Arial" pitchFamily="-1" charset="0"/>
                <a:cs typeface="Arial" pitchFamily="-1" charset="0"/>
                <a:sym typeface="Times New Roman" pitchFamily="-1" charset="0"/>
              </a:endParaRPr>
            </a:p>
          </p:txBody>
        </p:sp>
        <p:sp>
          <p:nvSpPr>
            <p:cNvPr id="46" name="Oval 45"/>
            <p:cNvSpPr>
              <a:spLocks noChangeArrowheads="1"/>
            </p:cNvSpPr>
            <p:nvPr/>
          </p:nvSpPr>
          <p:spPr bwMode="auto">
            <a:xfrm>
              <a:off x="5258341" y="2797348"/>
              <a:ext cx="152419" cy="152363"/>
            </a:xfrm>
            <a:prstGeom prst="ellipse">
              <a:avLst/>
            </a:prstGeom>
            <a:solidFill>
              <a:srgbClr val="FF0000"/>
            </a:solidFill>
            <a:ln w="25400">
              <a:solidFill>
                <a:schemeClr val="tx1"/>
              </a:solidFill>
              <a:round/>
              <a:headEnd/>
              <a:tailEnd/>
            </a:ln>
            <a:effectLst>
              <a:outerShdw blurRad="38100" algn="ctr" rotWithShape="0">
                <a:srgbClr val="000000">
                  <a:alpha val="74998"/>
                </a:srgbClr>
              </a:outerShdw>
            </a:effectLst>
          </p:spPr>
          <p:txBody>
            <a:bodyPr anchor="ctr"/>
            <a:lstStyle/>
            <a:p>
              <a:pPr algn="ctr" fontAlgn="auto">
                <a:spcBef>
                  <a:spcPts val="0"/>
                </a:spcBef>
                <a:spcAft>
                  <a:spcPts val="0"/>
                </a:spcAft>
                <a:defRPr/>
              </a:pPr>
              <a:endParaRPr lang="en-US" sz="1800">
                <a:solidFill>
                  <a:prstClr val="white"/>
                </a:solidFill>
                <a:latin typeface="Calibri"/>
                <a:ea typeface="Arial" pitchFamily="-1" charset="0"/>
                <a:cs typeface="Arial" pitchFamily="-1" charset="0"/>
                <a:sym typeface="Times New Roman" pitchFamily="-1" charset="0"/>
              </a:endParaRPr>
            </a:p>
          </p:txBody>
        </p:sp>
        <p:cxnSp>
          <p:nvCxnSpPr>
            <p:cNvPr id="47" name="Straight Connector 46"/>
            <p:cNvCxnSpPr>
              <a:cxnSpLocks noChangeShapeType="1"/>
            </p:cNvCxnSpPr>
            <p:nvPr/>
          </p:nvCxnSpPr>
          <p:spPr bwMode="auto">
            <a:xfrm flipV="1">
              <a:off x="3559504" y="3167146"/>
              <a:ext cx="2526028" cy="261873"/>
            </a:xfrm>
            <a:prstGeom prst="line">
              <a:avLst/>
            </a:prstGeom>
            <a:noFill/>
            <a:ln w="28575">
              <a:solidFill>
                <a:srgbClr val="93CDDD"/>
              </a:solidFill>
              <a:round/>
              <a:headEnd/>
              <a:tailEnd/>
            </a:ln>
            <a:effectLst>
              <a:outerShdw blurRad="38100" algn="ctr" rotWithShape="0">
                <a:srgbClr val="000000">
                  <a:alpha val="74998"/>
                </a:srgbClr>
              </a:outerShdw>
            </a:effectLst>
          </p:spPr>
        </p:cxnSp>
        <p:sp>
          <p:nvSpPr>
            <p:cNvPr id="48" name="Oval 47"/>
            <p:cNvSpPr>
              <a:spLocks noChangeArrowheads="1"/>
            </p:cNvSpPr>
            <p:nvPr/>
          </p:nvSpPr>
          <p:spPr bwMode="auto">
            <a:xfrm>
              <a:off x="3483295" y="3352837"/>
              <a:ext cx="152419" cy="152363"/>
            </a:xfrm>
            <a:prstGeom prst="ellipse">
              <a:avLst/>
            </a:prstGeom>
            <a:solidFill>
              <a:srgbClr val="FF0000"/>
            </a:solidFill>
            <a:ln w="25400">
              <a:solidFill>
                <a:schemeClr val="tx1"/>
              </a:solidFill>
              <a:round/>
              <a:headEnd/>
              <a:tailEnd/>
            </a:ln>
            <a:effectLst>
              <a:outerShdw blurRad="38100" algn="ctr" rotWithShape="0">
                <a:srgbClr val="000000">
                  <a:alpha val="74998"/>
                </a:srgbClr>
              </a:outerShdw>
            </a:effectLst>
          </p:spPr>
          <p:txBody>
            <a:bodyPr anchor="ctr"/>
            <a:lstStyle/>
            <a:p>
              <a:pPr algn="ctr" fontAlgn="auto">
                <a:spcBef>
                  <a:spcPts val="0"/>
                </a:spcBef>
                <a:spcAft>
                  <a:spcPts val="0"/>
                </a:spcAft>
                <a:defRPr/>
              </a:pPr>
              <a:endParaRPr lang="en-US" sz="1800">
                <a:solidFill>
                  <a:prstClr val="white"/>
                </a:solidFill>
                <a:latin typeface="Calibri"/>
                <a:ea typeface="Arial" pitchFamily="-1" charset="0"/>
                <a:cs typeface="Arial" pitchFamily="-1" charset="0"/>
                <a:sym typeface="Times New Roman" pitchFamily="-1" charset="0"/>
              </a:endParaRPr>
            </a:p>
          </p:txBody>
        </p:sp>
        <p:sp>
          <p:nvSpPr>
            <p:cNvPr id="49" name="Oval 48"/>
            <p:cNvSpPr>
              <a:spLocks noChangeArrowheads="1"/>
            </p:cNvSpPr>
            <p:nvPr/>
          </p:nvSpPr>
          <p:spPr bwMode="auto">
            <a:xfrm>
              <a:off x="6009322" y="3102074"/>
              <a:ext cx="152419" cy="152363"/>
            </a:xfrm>
            <a:prstGeom prst="ellipse">
              <a:avLst/>
            </a:prstGeom>
            <a:solidFill>
              <a:srgbClr val="FF0000"/>
            </a:solidFill>
            <a:ln w="25400">
              <a:solidFill>
                <a:schemeClr val="tx1"/>
              </a:solidFill>
              <a:round/>
              <a:headEnd/>
              <a:tailEnd/>
            </a:ln>
            <a:effectLst>
              <a:outerShdw blurRad="38100" algn="ctr" rotWithShape="0">
                <a:srgbClr val="000000">
                  <a:alpha val="74998"/>
                </a:srgbClr>
              </a:outerShdw>
            </a:effectLst>
          </p:spPr>
          <p:txBody>
            <a:bodyPr anchor="ctr"/>
            <a:lstStyle/>
            <a:p>
              <a:pPr algn="ctr" fontAlgn="auto">
                <a:spcBef>
                  <a:spcPts val="0"/>
                </a:spcBef>
                <a:spcAft>
                  <a:spcPts val="0"/>
                </a:spcAft>
                <a:defRPr/>
              </a:pPr>
              <a:endParaRPr lang="en-US" sz="1800">
                <a:solidFill>
                  <a:prstClr val="white"/>
                </a:solidFill>
                <a:latin typeface="Calibri"/>
                <a:ea typeface="Arial" pitchFamily="-1" charset="0"/>
                <a:cs typeface="Arial" pitchFamily="-1" charset="0"/>
                <a:sym typeface="Times New Roman" pitchFamily="-1" charset="0"/>
              </a:endParaRPr>
            </a:p>
          </p:txBody>
        </p:sp>
      </p:grpSp>
      <p:pic>
        <p:nvPicPr>
          <p:cNvPr id="339970" name="Picture 2"/>
          <p:cNvPicPr>
            <a:picLocks noChangeAspect="1" noChangeArrowheads="1"/>
          </p:cNvPicPr>
          <p:nvPr/>
        </p:nvPicPr>
        <p:blipFill>
          <a:blip r:embed="rId6"/>
          <a:srcRect/>
          <a:stretch>
            <a:fillRect/>
          </a:stretch>
        </p:blipFill>
        <p:spPr bwMode="auto">
          <a:xfrm>
            <a:off x="3048000" y="1184275"/>
            <a:ext cx="920750" cy="339725"/>
          </a:xfrm>
          <a:prstGeom prst="rect">
            <a:avLst/>
          </a:prstGeom>
          <a:noFill/>
          <a:ln w="9525">
            <a:solidFill>
              <a:schemeClr val="tx1"/>
            </a:solidFill>
            <a:miter lim="800000"/>
            <a:headEnd/>
            <a:tailEnd/>
          </a:ln>
          <a:effectLst>
            <a:outerShdw blurRad="50800" dist="38100" dir="2700000" algn="tl" rotWithShape="0">
              <a:srgbClr val="000000">
                <a:alpha val="39999"/>
              </a:srgbClr>
            </a:outerShdw>
          </a:effectLst>
        </p:spPr>
      </p:pic>
      <p:pic>
        <p:nvPicPr>
          <p:cNvPr id="339972" name="Picture 4"/>
          <p:cNvPicPr>
            <a:picLocks noChangeAspect="1" noChangeArrowheads="1"/>
          </p:cNvPicPr>
          <p:nvPr/>
        </p:nvPicPr>
        <p:blipFill>
          <a:blip r:embed="rId7"/>
          <a:srcRect/>
          <a:stretch>
            <a:fillRect/>
          </a:stretch>
        </p:blipFill>
        <p:spPr bwMode="auto">
          <a:xfrm>
            <a:off x="5753100" y="947738"/>
            <a:ext cx="952500" cy="395287"/>
          </a:xfrm>
          <a:prstGeom prst="rect">
            <a:avLst/>
          </a:prstGeom>
          <a:noFill/>
          <a:ln w="9525">
            <a:solidFill>
              <a:schemeClr val="tx1"/>
            </a:solidFill>
            <a:miter lim="800000"/>
            <a:headEnd/>
            <a:tailEnd/>
          </a:ln>
          <a:effectLst>
            <a:outerShdw blurRad="50800" dist="38100" dir="2700000" algn="tl" rotWithShape="0">
              <a:srgbClr val="000000">
                <a:alpha val="39999"/>
              </a:srgbClr>
            </a:outerShdw>
          </a:effectLst>
        </p:spPr>
      </p:pic>
      <p:pic>
        <p:nvPicPr>
          <p:cNvPr id="339973" name="Picture 5"/>
          <p:cNvPicPr>
            <a:picLocks noChangeAspect="1" noChangeArrowheads="1"/>
          </p:cNvPicPr>
          <p:nvPr/>
        </p:nvPicPr>
        <p:blipFill>
          <a:blip r:embed="rId8"/>
          <a:srcRect/>
          <a:stretch>
            <a:fillRect/>
          </a:stretch>
        </p:blipFill>
        <p:spPr bwMode="auto">
          <a:xfrm>
            <a:off x="2743200" y="1905000"/>
            <a:ext cx="936625" cy="347663"/>
          </a:xfrm>
          <a:prstGeom prst="rect">
            <a:avLst/>
          </a:prstGeom>
          <a:noFill/>
          <a:ln w="9525">
            <a:solidFill>
              <a:schemeClr val="tx1"/>
            </a:solidFill>
            <a:miter lim="800000"/>
            <a:headEnd/>
            <a:tailEnd/>
          </a:ln>
          <a:effectLst>
            <a:outerShdw blurRad="50800" dist="38100" dir="2700000" algn="tl" rotWithShape="0">
              <a:srgbClr val="000000">
                <a:alpha val="39999"/>
              </a:srgbClr>
            </a:outerShdw>
          </a:effectLst>
        </p:spPr>
      </p:pic>
      <p:pic>
        <p:nvPicPr>
          <p:cNvPr id="339974" name="Picture 6"/>
          <p:cNvPicPr>
            <a:picLocks noChangeAspect="1" noChangeArrowheads="1"/>
          </p:cNvPicPr>
          <p:nvPr/>
        </p:nvPicPr>
        <p:blipFill>
          <a:blip r:embed="rId9"/>
          <a:srcRect/>
          <a:stretch>
            <a:fillRect/>
          </a:stretch>
        </p:blipFill>
        <p:spPr bwMode="auto">
          <a:xfrm>
            <a:off x="6516688" y="1633538"/>
            <a:ext cx="939800" cy="366712"/>
          </a:xfrm>
          <a:prstGeom prst="rect">
            <a:avLst/>
          </a:prstGeom>
          <a:noFill/>
          <a:ln w="9525">
            <a:solidFill>
              <a:schemeClr val="tx1"/>
            </a:solidFill>
            <a:miter lim="800000"/>
            <a:headEnd/>
            <a:tailEnd/>
          </a:ln>
          <a:effectLst>
            <a:outerShdw blurRad="50800" dist="38100" dir="2700000" algn="tl" rotWithShape="0">
              <a:srgbClr val="000000">
                <a:alpha val="39999"/>
              </a:srgbClr>
            </a:outerShdw>
          </a:effectLst>
        </p:spPr>
      </p:pic>
      <p:pic>
        <p:nvPicPr>
          <p:cNvPr id="339975" name="Picture 7"/>
          <p:cNvPicPr>
            <a:picLocks noChangeAspect="1" noChangeArrowheads="1"/>
          </p:cNvPicPr>
          <p:nvPr/>
        </p:nvPicPr>
        <p:blipFill>
          <a:blip r:embed="rId10"/>
          <a:srcRect/>
          <a:stretch>
            <a:fillRect/>
          </a:stretch>
        </p:blipFill>
        <p:spPr bwMode="auto">
          <a:xfrm>
            <a:off x="2513807" y="3135312"/>
            <a:ext cx="912812" cy="327025"/>
          </a:xfrm>
          <a:prstGeom prst="rect">
            <a:avLst/>
          </a:prstGeom>
          <a:noFill/>
          <a:ln w="9525">
            <a:solidFill>
              <a:schemeClr val="tx1"/>
            </a:solidFill>
            <a:miter lim="800000"/>
            <a:headEnd/>
            <a:tailEnd/>
          </a:ln>
          <a:effectLst>
            <a:outerShdw blurRad="50800" dist="38100" dir="2700000" algn="tl" rotWithShape="0">
              <a:srgbClr val="000000">
                <a:alpha val="39999"/>
              </a:srgbClr>
            </a:outerShdw>
          </a:effectLst>
        </p:spPr>
      </p:pic>
      <p:pic>
        <p:nvPicPr>
          <p:cNvPr id="339976" name="Picture 8"/>
          <p:cNvPicPr>
            <a:picLocks noChangeAspect="1" noChangeArrowheads="1"/>
          </p:cNvPicPr>
          <p:nvPr/>
        </p:nvPicPr>
        <p:blipFill>
          <a:blip r:embed="rId11"/>
          <a:srcRect/>
          <a:stretch>
            <a:fillRect/>
          </a:stretch>
        </p:blipFill>
        <p:spPr bwMode="auto">
          <a:xfrm>
            <a:off x="6289675" y="3027363"/>
            <a:ext cx="923925" cy="371475"/>
          </a:xfrm>
          <a:prstGeom prst="rect">
            <a:avLst/>
          </a:prstGeom>
          <a:noFill/>
          <a:ln w="9525">
            <a:solidFill>
              <a:schemeClr val="tx1"/>
            </a:solidFill>
            <a:miter lim="800000"/>
            <a:headEnd/>
            <a:tailEnd/>
          </a:ln>
          <a:effectLst>
            <a:outerShdw blurRad="50800" dist="38100" dir="2700000" algn="tl" rotWithShape="0">
              <a:srgbClr val="000000">
                <a:alpha val="39999"/>
              </a:srgbClr>
            </a:outerShdw>
          </a:effectLst>
        </p:spPr>
      </p:pic>
      <p:grpSp>
        <p:nvGrpSpPr>
          <p:cNvPr id="4" name="Group 54"/>
          <p:cNvGrpSpPr>
            <a:grpSpLocks/>
          </p:cNvGrpSpPr>
          <p:nvPr/>
        </p:nvGrpSpPr>
        <p:grpSpPr bwMode="auto">
          <a:xfrm>
            <a:off x="1309688" y="4191000"/>
            <a:ext cx="6005512" cy="633413"/>
            <a:chOff x="1309008" y="4343400"/>
            <a:chExt cx="6006192" cy="633412"/>
          </a:xfrm>
        </p:grpSpPr>
        <p:pic>
          <p:nvPicPr>
            <p:cNvPr id="82960" name="Picture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71950" y="4343400"/>
              <a:ext cx="314325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61" name="TextBox 51"/>
            <p:cNvSpPr txBox="1">
              <a:spLocks noChangeArrowheads="1"/>
            </p:cNvSpPr>
            <p:nvPr/>
          </p:nvSpPr>
          <p:spPr bwMode="auto">
            <a:xfrm>
              <a:off x="1309008" y="4454918"/>
              <a:ext cx="2995457" cy="40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Times New Roman" charset="0"/>
                  <a:ea typeface="ヒラギノ明朝 ProN W3" charset="0"/>
                  <a:cs typeface="ヒラギノ明朝 ProN W3" charset="0"/>
                  <a:sym typeface="Times New Roman" charset="0"/>
                </a:defRPr>
              </a:lvl1pPr>
              <a:lvl2pPr marL="37931725" indent="-37474525" eaLnBrk="0" hangingPunct="0">
                <a:defRPr sz="2400">
                  <a:solidFill>
                    <a:srgbClr val="000000"/>
                  </a:solidFill>
                  <a:latin typeface="Times New Roman" charset="0"/>
                  <a:ea typeface="ヒラギノ明朝 ProN W3" charset="0"/>
                  <a:cs typeface="ヒラギノ明朝 ProN W3" charset="0"/>
                  <a:sym typeface="Times New Roman" charset="0"/>
                </a:defRPr>
              </a:lvl2pPr>
              <a:lvl3pPr eaLnBrk="0" hangingPunct="0">
                <a:defRPr sz="2400">
                  <a:solidFill>
                    <a:srgbClr val="000000"/>
                  </a:solidFill>
                  <a:latin typeface="Times New Roman" charset="0"/>
                  <a:ea typeface="ヒラギノ明朝 ProN W3" charset="0"/>
                  <a:cs typeface="ヒラギノ明朝 ProN W3" charset="0"/>
                  <a:sym typeface="Times New Roman" charset="0"/>
                </a:defRPr>
              </a:lvl3pPr>
              <a:lvl4pPr eaLnBrk="0" hangingPunct="0">
                <a:defRPr sz="2400">
                  <a:solidFill>
                    <a:srgbClr val="000000"/>
                  </a:solidFill>
                  <a:latin typeface="Times New Roman" charset="0"/>
                  <a:ea typeface="ヒラギノ明朝 ProN W3" charset="0"/>
                  <a:cs typeface="ヒラギノ明朝 ProN W3" charset="0"/>
                  <a:sym typeface="Times New Roman" charset="0"/>
                </a:defRPr>
              </a:lvl4pPr>
              <a:lvl5pPr eaLnBrk="0" hangingPunct="0">
                <a:defRPr sz="2400">
                  <a:solidFill>
                    <a:srgbClr val="000000"/>
                  </a:solidFill>
                  <a:latin typeface="Times New Roman" charset="0"/>
                  <a:ea typeface="ヒラギノ明朝 ProN W3" charset="0"/>
                  <a:cs typeface="ヒラギノ明朝 ProN W3" charset="0"/>
                  <a:sym typeface="Times New Roman" charset="0"/>
                </a:defRPr>
              </a:lvl5pPr>
              <a:lvl6pPr marL="4572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6pPr>
              <a:lvl7pPr marL="9144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7pPr>
              <a:lvl8pPr marL="1371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8pPr>
              <a:lvl9pPr marL="18288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9pPr>
            </a:lstStyle>
            <a:p>
              <a:pPr eaLnBrk="1" hangingPunct="1"/>
              <a:r>
                <a:rPr lang="en-US" sz="2000">
                  <a:latin typeface="Calibri" charset="0"/>
                  <a:cs typeface="Arial" charset="0"/>
                </a:rPr>
                <a:t>Displacement of match </a:t>
              </a:r>
              <a:r>
                <a:rPr lang="en-US" sz="2000" i="1">
                  <a:latin typeface="Calibri" charset="0"/>
                  <a:cs typeface="Arial" charset="0"/>
                </a:rPr>
                <a:t>i </a:t>
              </a:r>
              <a:r>
                <a:rPr lang="en-US" sz="2000">
                  <a:latin typeface="Calibri" charset="0"/>
                  <a:cs typeface="Arial" charset="0"/>
                </a:rPr>
                <a:t> =</a:t>
              </a:r>
              <a:endParaRPr lang="en-US" sz="2000" i="1">
                <a:latin typeface="Calibri" charset="0"/>
                <a:cs typeface="Arial" charset="0"/>
              </a:endParaRPr>
            </a:p>
          </p:txBody>
        </p:sp>
      </p:grpSp>
      <p:sp>
        <p:nvSpPr>
          <p:cNvPr id="3" name="Slide Number Placeholder 2"/>
          <p:cNvSpPr>
            <a:spLocks noGrp="1"/>
          </p:cNvSpPr>
          <p:nvPr>
            <p:ph type="sldNum" sz="quarter" idx="12"/>
          </p:nvPr>
        </p:nvSpPr>
        <p:spPr/>
        <p:txBody>
          <a:bodyPr/>
          <a:lstStyle/>
          <a:p>
            <a:fld id="{1BE1F48E-99F6-7F4D-B791-C6C14C59EF17}" type="slidenum">
              <a:rPr lang="en-US" smtClean="0"/>
              <a:t>14</a:t>
            </a:fld>
            <a:endParaRPr lang="en-US"/>
          </a:p>
        </p:txBody>
      </p:sp>
    </p:spTree>
    <p:extLst>
      <p:ext uri="{BB962C8B-B14F-4D97-AF65-F5344CB8AC3E}">
        <p14:creationId xmlns:p14="http://schemas.microsoft.com/office/powerpoint/2010/main" val="23473112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39970"/>
                                        </p:tgtEl>
                                        <p:attrNameLst>
                                          <p:attrName>style.visibility</p:attrName>
                                        </p:attrNameLst>
                                      </p:cBhvr>
                                      <p:to>
                                        <p:strVal val="visible"/>
                                      </p:to>
                                    </p:set>
                                    <p:animEffect transition="in" filter="fade">
                                      <p:cBhvr>
                                        <p:cTn id="7" dur="500"/>
                                        <p:tgtEl>
                                          <p:spTgt spid="339970"/>
                                        </p:tgtEl>
                                      </p:cBhvr>
                                    </p:animEffect>
                                  </p:childTnLst>
                                </p:cTn>
                              </p:par>
                              <p:par>
                                <p:cTn id="8" presetID="10" presetClass="entr" presetSubtype="0" fill="hold" nodeType="withEffect">
                                  <p:stCondLst>
                                    <p:cond delay="0"/>
                                  </p:stCondLst>
                                  <p:childTnLst>
                                    <p:set>
                                      <p:cBhvr>
                                        <p:cTn id="9" dur="1" fill="hold">
                                          <p:stCondLst>
                                            <p:cond delay="0"/>
                                          </p:stCondLst>
                                        </p:cTn>
                                        <p:tgtEl>
                                          <p:spTgt spid="339972"/>
                                        </p:tgtEl>
                                        <p:attrNameLst>
                                          <p:attrName>style.visibility</p:attrName>
                                        </p:attrNameLst>
                                      </p:cBhvr>
                                      <p:to>
                                        <p:strVal val="visible"/>
                                      </p:to>
                                    </p:set>
                                    <p:animEffect transition="in" filter="fade">
                                      <p:cBhvr>
                                        <p:cTn id="10" dur="500"/>
                                        <p:tgtEl>
                                          <p:spTgt spid="33997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339973"/>
                                        </p:tgtEl>
                                        <p:attrNameLst>
                                          <p:attrName>style.visibility</p:attrName>
                                        </p:attrNameLst>
                                      </p:cBhvr>
                                      <p:to>
                                        <p:strVal val="visible"/>
                                      </p:to>
                                    </p:set>
                                    <p:animEffect transition="in" filter="fade">
                                      <p:cBhvr>
                                        <p:cTn id="15" dur="500"/>
                                        <p:tgtEl>
                                          <p:spTgt spid="339973"/>
                                        </p:tgtEl>
                                      </p:cBhvr>
                                    </p:animEffect>
                                  </p:childTnLst>
                                </p:cTn>
                              </p:par>
                              <p:par>
                                <p:cTn id="16" presetID="10" presetClass="entr" presetSubtype="0" fill="hold" nodeType="withEffect">
                                  <p:stCondLst>
                                    <p:cond delay="0"/>
                                  </p:stCondLst>
                                  <p:childTnLst>
                                    <p:set>
                                      <p:cBhvr>
                                        <p:cTn id="17" dur="1" fill="hold">
                                          <p:stCondLst>
                                            <p:cond delay="0"/>
                                          </p:stCondLst>
                                        </p:cTn>
                                        <p:tgtEl>
                                          <p:spTgt spid="339974"/>
                                        </p:tgtEl>
                                        <p:attrNameLst>
                                          <p:attrName>style.visibility</p:attrName>
                                        </p:attrNameLst>
                                      </p:cBhvr>
                                      <p:to>
                                        <p:strVal val="visible"/>
                                      </p:to>
                                    </p:set>
                                    <p:animEffect transition="in" filter="fade">
                                      <p:cBhvr>
                                        <p:cTn id="18" dur="500"/>
                                        <p:tgtEl>
                                          <p:spTgt spid="33997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339976"/>
                                        </p:tgtEl>
                                        <p:attrNameLst>
                                          <p:attrName>style.visibility</p:attrName>
                                        </p:attrNameLst>
                                      </p:cBhvr>
                                      <p:to>
                                        <p:strVal val="visible"/>
                                      </p:to>
                                    </p:set>
                                    <p:animEffect transition="in" filter="fade">
                                      <p:cBhvr>
                                        <p:cTn id="23" dur="500"/>
                                        <p:tgtEl>
                                          <p:spTgt spid="339976"/>
                                        </p:tgtEl>
                                      </p:cBhvr>
                                    </p:animEffect>
                                  </p:childTnLst>
                                </p:cTn>
                              </p:par>
                              <p:par>
                                <p:cTn id="24" presetID="10" presetClass="entr" presetSubtype="0" fill="hold" nodeType="withEffect">
                                  <p:stCondLst>
                                    <p:cond delay="0"/>
                                  </p:stCondLst>
                                  <p:childTnLst>
                                    <p:set>
                                      <p:cBhvr>
                                        <p:cTn id="25" dur="1" fill="hold">
                                          <p:stCondLst>
                                            <p:cond delay="0"/>
                                          </p:stCondLst>
                                        </p:cTn>
                                        <p:tgtEl>
                                          <p:spTgt spid="339975"/>
                                        </p:tgtEl>
                                        <p:attrNameLst>
                                          <p:attrName>style.visibility</p:attrName>
                                        </p:attrNameLst>
                                      </p:cBhvr>
                                      <p:to>
                                        <p:strVal val="visible"/>
                                      </p:to>
                                    </p:set>
                                    <p:animEffect transition="in" filter="fade">
                                      <p:cBhvr>
                                        <p:cTn id="26" dur="500"/>
                                        <p:tgtEl>
                                          <p:spTgt spid="33997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fade">
                                      <p:cBhvr>
                                        <p:cTn id="41" dur="500"/>
                                        <p:tgtEl>
                                          <p:spTgt spid="54"/>
                                        </p:tgtEl>
                                      </p:cBhvr>
                                    </p:animEffect>
                                  </p:childTnLst>
                                </p:cTn>
                              </p:par>
                              <p:par>
                                <p:cTn id="42" presetID="10" presetClass="entr" presetSubtype="0" fill="hold" nodeType="withEffect">
                                  <p:stCondLst>
                                    <p:cond delay="0"/>
                                  </p:stCondLst>
                                  <p:childTnLst>
                                    <p:set>
                                      <p:cBhvr>
                                        <p:cTn id="43" dur="1" fill="hold">
                                          <p:stCondLst>
                                            <p:cond delay="0"/>
                                          </p:stCondLst>
                                        </p:cTn>
                                        <p:tgtEl>
                                          <p:spTgt spid="340994"/>
                                        </p:tgtEl>
                                        <p:attrNameLst>
                                          <p:attrName>style.visibility</p:attrName>
                                        </p:attrNameLst>
                                      </p:cBhvr>
                                      <p:to>
                                        <p:strVal val="visible"/>
                                      </p:to>
                                    </p:set>
                                    <p:animEffect transition="in" filter="fade">
                                      <p:cBhvr>
                                        <p:cTn id="44" dur="500"/>
                                        <p:tgtEl>
                                          <p:spTgt spid="3409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custDataLst>
              <p:tags r:id="rId1"/>
            </p:custDataLst>
          </p:nvPr>
        </p:nvSpPr>
        <p:spPr/>
        <p:txBody>
          <a:bodyPr/>
          <a:lstStyle/>
          <a:p>
            <a:r>
              <a:rPr lang="en-US">
                <a:latin typeface="Arial" charset="0"/>
              </a:rPr>
              <a:t>Solving for homographies</a:t>
            </a:r>
          </a:p>
        </p:txBody>
      </p:sp>
      <p:pic>
        <p:nvPicPr>
          <p:cNvPr id="55299" name="Picture 3" descr="Edittex"/>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2341563" y="1458913"/>
            <a:ext cx="3983037"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1BE1F48E-99F6-7F4D-B791-C6C14C59EF17}" type="slidenum">
              <a:rPr lang="en-US" smtClean="0"/>
              <a:t>15</a:t>
            </a:fld>
            <a:endParaRPr lang="en-US"/>
          </a:p>
        </p:txBody>
      </p:sp>
      <p:sp>
        <p:nvSpPr>
          <p:cNvPr id="3" name="Oval 2"/>
          <p:cNvSpPr/>
          <p:nvPr/>
        </p:nvSpPr>
        <p:spPr>
          <a:xfrm>
            <a:off x="4859676" y="2061323"/>
            <a:ext cx="523982" cy="414749"/>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750014" y="2938409"/>
            <a:ext cx="5355505" cy="461665"/>
          </a:xfrm>
          <a:prstGeom prst="rect">
            <a:avLst/>
          </a:prstGeom>
          <a:noFill/>
        </p:spPr>
        <p:txBody>
          <a:bodyPr wrap="none" rtlCol="0">
            <a:spAutoFit/>
          </a:bodyPr>
          <a:lstStyle/>
          <a:p>
            <a:r>
              <a:rPr lang="en-US" sz="2400" dirty="0">
                <a:solidFill>
                  <a:srgbClr val="FF0000"/>
                </a:solidFill>
              </a:rPr>
              <a:t>Why is this now a variable and not just 1?</a:t>
            </a:r>
          </a:p>
        </p:txBody>
      </p:sp>
      <p:sp>
        <p:nvSpPr>
          <p:cNvPr id="5" name="TextBox 4"/>
          <p:cNvSpPr txBox="1"/>
          <p:nvPr/>
        </p:nvSpPr>
        <p:spPr>
          <a:xfrm>
            <a:off x="457200" y="3945276"/>
            <a:ext cx="8481040" cy="2677656"/>
          </a:xfrm>
          <a:prstGeom prst="rect">
            <a:avLst/>
          </a:prstGeom>
          <a:noFill/>
        </p:spPr>
        <p:txBody>
          <a:bodyPr wrap="none" rtlCol="0">
            <a:spAutoFit/>
          </a:bodyPr>
          <a:lstStyle/>
          <a:p>
            <a:pPr marL="285750" indent="-285750">
              <a:buFont typeface="Arial" panose="020B0604020202020204" pitchFamily="34" charset="0"/>
              <a:buChar char="•"/>
            </a:pPr>
            <a:r>
              <a:rPr lang="en-US" sz="2400" dirty="0"/>
              <a:t>A </a:t>
            </a:r>
            <a:r>
              <a:rPr lang="en-US" sz="2400" dirty="0" err="1"/>
              <a:t>homography</a:t>
            </a:r>
            <a:r>
              <a:rPr lang="en-US" sz="2400" dirty="0"/>
              <a:t> is a projective object, in that it has no scale.</a:t>
            </a:r>
          </a:p>
          <a:p>
            <a:r>
              <a:rPr lang="en-US" sz="2400" dirty="0"/>
              <a:t>    It is represented by the above matrix, up to scale.</a:t>
            </a:r>
          </a:p>
          <a:p>
            <a:endParaRPr lang="en-US" sz="2400" dirty="0"/>
          </a:p>
          <a:p>
            <a:pPr marL="285750" indent="-285750">
              <a:buFont typeface="Arial" panose="020B0604020202020204" pitchFamily="34" charset="0"/>
              <a:buChar char="•"/>
            </a:pPr>
            <a:r>
              <a:rPr lang="en-US" sz="2400" dirty="0"/>
              <a:t>One way of fixing the scale is to set one of the coordinates to 1,</a:t>
            </a:r>
          </a:p>
          <a:p>
            <a:r>
              <a:rPr lang="en-US" sz="2400" dirty="0"/>
              <a:t>     though that choice is arbitrary.</a:t>
            </a:r>
          </a:p>
          <a:p>
            <a:endParaRPr lang="en-US" sz="2400" dirty="0"/>
          </a:p>
          <a:p>
            <a:pPr marL="285750" indent="-285750">
              <a:buFont typeface="Arial" panose="020B0604020202020204" pitchFamily="34" charset="0"/>
              <a:buChar char="•"/>
            </a:pPr>
            <a:r>
              <a:rPr lang="en-US" sz="2400" dirty="0"/>
              <a:t>But that’s what most people do and your assignment code does.</a:t>
            </a:r>
          </a:p>
        </p:txBody>
      </p:sp>
    </p:spTree>
    <p:extLst>
      <p:ext uri="{BB962C8B-B14F-4D97-AF65-F5344CB8AC3E}">
        <p14:creationId xmlns:p14="http://schemas.microsoft.com/office/powerpoint/2010/main" val="37488119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custDataLst>
              <p:tags r:id="rId1"/>
            </p:custDataLst>
          </p:nvPr>
        </p:nvSpPr>
        <p:spPr/>
        <p:txBody>
          <a:bodyPr/>
          <a:lstStyle/>
          <a:p>
            <a:r>
              <a:rPr lang="en-US">
                <a:latin typeface="Arial" charset="0"/>
              </a:rPr>
              <a:t>Solving for homographies</a:t>
            </a:r>
          </a:p>
        </p:txBody>
      </p:sp>
      <p:pic>
        <p:nvPicPr>
          <p:cNvPr id="55299" name="Picture 3" descr="Edittex"/>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2341563" y="1458913"/>
            <a:ext cx="3983037"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7860" name="Picture 4" descr="Edittex"/>
          <p:cNvPicPr>
            <a:picLocks noChangeAspect="1" noChangeArrowheads="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1982788" y="2959100"/>
            <a:ext cx="4645025"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7861" name="Picture 5" descr="Edittex"/>
          <p:cNvPicPr>
            <a:picLocks noChangeAspect="1" noChangeArrowheads="1"/>
          </p:cNvPicPr>
          <p:nvPr>
            <p:custDataLst>
              <p:tags r:id="rId4"/>
            </p:custDataLst>
          </p:nvPr>
        </p:nvPicPr>
        <p:blipFill>
          <a:blip r:embed="rId9">
            <a:extLst>
              <a:ext uri="{28A0092B-C50C-407E-A947-70E740481C1C}">
                <a14:useLocalDpi xmlns:a14="http://schemas.microsoft.com/office/drawing/2010/main" val="0"/>
              </a:ext>
            </a:extLst>
          </a:blip>
          <a:srcRect/>
          <a:stretch>
            <a:fillRect/>
          </a:stretch>
        </p:blipFill>
        <p:spPr bwMode="auto">
          <a:xfrm>
            <a:off x="706438" y="5410200"/>
            <a:ext cx="7580312"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1BE1F48E-99F6-7F4D-B791-C6C14C59EF17}" type="slidenum">
              <a:rPr lang="en-US" smtClean="0"/>
              <a:t>16</a:t>
            </a:fld>
            <a:endParaRPr lang="en-US"/>
          </a:p>
        </p:txBody>
      </p:sp>
      <p:sp>
        <p:nvSpPr>
          <p:cNvPr id="3" name="TextBox 2"/>
          <p:cNvSpPr txBox="1"/>
          <p:nvPr/>
        </p:nvSpPr>
        <p:spPr>
          <a:xfrm>
            <a:off x="3291424" y="4762407"/>
            <a:ext cx="2410340" cy="461665"/>
          </a:xfrm>
          <a:prstGeom prst="rect">
            <a:avLst/>
          </a:prstGeom>
          <a:noFill/>
        </p:spPr>
        <p:txBody>
          <a:bodyPr wrap="none" rtlCol="0">
            <a:spAutoFit/>
          </a:bodyPr>
          <a:lstStyle/>
          <a:p>
            <a:r>
              <a:rPr lang="en-US" sz="2400" dirty="0">
                <a:solidFill>
                  <a:srgbClr val="FF0000"/>
                </a:solidFill>
              </a:rPr>
              <a:t>Why the division?</a:t>
            </a:r>
          </a:p>
        </p:txBody>
      </p:sp>
    </p:spTree>
    <p:extLst>
      <p:ext uri="{BB962C8B-B14F-4D97-AF65-F5344CB8AC3E}">
        <p14:creationId xmlns:p14="http://schemas.microsoft.com/office/powerpoint/2010/main" val="10428368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77860"/>
                                        </p:tgtEl>
                                        <p:attrNameLst>
                                          <p:attrName>style.visibility</p:attrName>
                                        </p:attrNameLst>
                                      </p:cBhvr>
                                      <p:to>
                                        <p:strVal val="visible"/>
                                      </p:to>
                                    </p:set>
                                    <p:animEffect transition="in" filter="fade">
                                      <p:cBhvr>
                                        <p:cTn id="7" dur="500"/>
                                        <p:tgtEl>
                                          <p:spTgt spid="37786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778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a:latin typeface="Arial" charset="0"/>
              </a:rPr>
              <a:t>Solving for homographies</a:t>
            </a:r>
          </a:p>
        </p:txBody>
      </p:sp>
      <p:pic>
        <p:nvPicPr>
          <p:cNvPr id="4" name="Picture 6" descr="Edittex"/>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650875" y="2949575"/>
            <a:ext cx="798671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5" descr="Edittex"/>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74688" y="1460500"/>
            <a:ext cx="7578725"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1BE1F48E-99F6-7F4D-B791-C6C14C59EF17}" type="slidenum">
              <a:rPr lang="en-US" smtClean="0"/>
              <a:t>17</a:t>
            </a:fld>
            <a:endParaRPr lang="en-US"/>
          </a:p>
        </p:txBody>
      </p:sp>
      <p:sp>
        <p:nvSpPr>
          <p:cNvPr id="3" name="TextBox 2"/>
          <p:cNvSpPr txBox="1"/>
          <p:nvPr/>
        </p:nvSpPr>
        <p:spPr>
          <a:xfrm>
            <a:off x="674688" y="5804899"/>
            <a:ext cx="4248279" cy="461665"/>
          </a:xfrm>
          <a:prstGeom prst="rect">
            <a:avLst/>
          </a:prstGeom>
          <a:noFill/>
        </p:spPr>
        <p:txBody>
          <a:bodyPr wrap="none" rtlCol="0">
            <a:spAutoFit/>
          </a:bodyPr>
          <a:lstStyle/>
          <a:p>
            <a:r>
              <a:rPr lang="en-US" sz="2400" dirty="0">
                <a:solidFill>
                  <a:srgbClr val="FF0000"/>
                </a:solidFill>
              </a:rPr>
              <a:t>This is just for one pair of points.</a:t>
            </a:r>
          </a:p>
        </p:txBody>
      </p:sp>
    </p:spTree>
    <p:extLst>
      <p:ext uri="{BB962C8B-B14F-4D97-AF65-F5344CB8AC3E}">
        <p14:creationId xmlns:p14="http://schemas.microsoft.com/office/powerpoint/2010/main" val="3956536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custDataLst>
              <p:tags r:id="rId1"/>
            </p:custDataLst>
          </p:nvPr>
        </p:nvSpPr>
        <p:spPr>
          <a:xfrm>
            <a:off x="457200" y="118330"/>
            <a:ext cx="8229600" cy="1143000"/>
          </a:xfrm>
        </p:spPr>
        <p:txBody>
          <a:bodyPr>
            <a:normAutofit fontScale="90000"/>
          </a:bodyPr>
          <a:lstStyle/>
          <a:p>
            <a:r>
              <a:rPr lang="en-US" dirty="0">
                <a:latin typeface="Arial" charset="0"/>
              </a:rPr>
              <a:t>Direct Linear Transforms (n points)</a:t>
            </a:r>
          </a:p>
        </p:txBody>
      </p:sp>
      <p:pic>
        <p:nvPicPr>
          <p:cNvPr id="58371" name="Picture 3" descr="Edittex"/>
          <p:cNvPicPr>
            <a:picLocks noChangeAspect="1" noChangeArrowheads="1"/>
          </p:cNvPicPr>
          <p:nvPr>
            <p:custDataLst>
              <p:tags r:id="rId2"/>
            </p:custDataLst>
          </p:nvPr>
        </p:nvPicPr>
        <p:blipFill>
          <a:blip r:embed="rId11">
            <a:extLst>
              <a:ext uri="{28A0092B-C50C-407E-A947-70E740481C1C}">
                <a14:useLocalDpi xmlns:a14="http://schemas.microsoft.com/office/drawing/2010/main" val="0"/>
              </a:ext>
            </a:extLst>
          </a:blip>
          <a:srcRect/>
          <a:stretch>
            <a:fillRect/>
          </a:stretch>
        </p:blipFill>
        <p:spPr bwMode="auto">
          <a:xfrm>
            <a:off x="690563" y="1155700"/>
            <a:ext cx="7702550"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888" name="Rectangle 8"/>
          <p:cNvSpPr>
            <a:spLocks noChangeArrowheads="1"/>
          </p:cNvSpPr>
          <p:nvPr>
            <p:custDataLst>
              <p:tags r:id="rId3"/>
            </p:custDataLst>
          </p:nvPr>
        </p:nvSpPr>
        <p:spPr bwMode="auto">
          <a:xfrm>
            <a:off x="685800" y="4941888"/>
            <a:ext cx="7848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r>
              <a:rPr lang="en-US">
                <a:solidFill>
                  <a:srgbClr val="000000"/>
                </a:solidFill>
              </a:rPr>
              <a:t>Defines a least squares problem:</a:t>
            </a:r>
          </a:p>
        </p:txBody>
      </p:sp>
      <p:sp>
        <p:nvSpPr>
          <p:cNvPr id="378895" name="Rectangle 15"/>
          <p:cNvSpPr>
            <a:spLocks noChangeArrowheads="1"/>
          </p:cNvSpPr>
          <p:nvPr>
            <p:custDataLst>
              <p:tags r:id="rId4"/>
            </p:custDataLst>
          </p:nvPr>
        </p:nvSpPr>
        <p:spPr bwMode="auto">
          <a:xfrm>
            <a:off x="685800" y="5399088"/>
            <a:ext cx="7848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742950" lvl="1" indent="-285750">
              <a:spcBef>
                <a:spcPct val="20000"/>
              </a:spcBef>
              <a:buFontTx/>
              <a:buChar char="•"/>
            </a:pPr>
            <a:r>
              <a:rPr lang="en-US" sz="2000" dirty="0">
                <a:solidFill>
                  <a:srgbClr val="000000"/>
                </a:solidFill>
              </a:rPr>
              <a:t>Since        is only defined up to scale, solve for unit vector</a:t>
            </a:r>
            <a:endParaRPr lang="en-US" sz="2000" b="1" dirty="0">
              <a:solidFill>
                <a:srgbClr val="000000"/>
              </a:solidFill>
            </a:endParaRPr>
          </a:p>
          <a:p>
            <a:pPr marL="742950" lvl="1" indent="-285750">
              <a:spcBef>
                <a:spcPct val="20000"/>
              </a:spcBef>
              <a:buFontTx/>
              <a:buChar char="•"/>
            </a:pPr>
            <a:r>
              <a:rPr lang="en-US" sz="2000" dirty="0">
                <a:solidFill>
                  <a:srgbClr val="FF0000"/>
                </a:solidFill>
              </a:rPr>
              <a:t>Solution:        = eigenvector of </a:t>
            </a:r>
            <a:r>
              <a:rPr lang="en-US" sz="2000" b="1" dirty="0">
                <a:solidFill>
                  <a:srgbClr val="FF0000"/>
                </a:solidFill>
              </a:rPr>
              <a:t>        </a:t>
            </a:r>
            <a:r>
              <a:rPr lang="en-US" sz="2000" dirty="0">
                <a:solidFill>
                  <a:srgbClr val="FF0000"/>
                </a:solidFill>
              </a:rPr>
              <a:t>       with smallest eigenvalue</a:t>
            </a:r>
          </a:p>
          <a:p>
            <a:pPr marL="742950" lvl="1" indent="-285750">
              <a:spcBef>
                <a:spcPct val="20000"/>
              </a:spcBef>
              <a:buFontTx/>
              <a:buChar char="•"/>
            </a:pPr>
            <a:r>
              <a:rPr lang="en-US" sz="2000" dirty="0">
                <a:solidFill>
                  <a:srgbClr val="000000"/>
                </a:solidFill>
              </a:rPr>
              <a:t>Works with 4 or more points</a:t>
            </a:r>
          </a:p>
        </p:txBody>
      </p:sp>
      <p:pic>
        <p:nvPicPr>
          <p:cNvPr id="378901" name="Picture 21" descr="Edittex"/>
          <p:cNvPicPr>
            <a:picLocks noChangeAspect="1" noChangeArrowheads="1"/>
          </p:cNvPicPr>
          <p:nvPr>
            <p:custDataLst>
              <p:tags r:id="rId5"/>
            </p:custDataLst>
          </p:nvPr>
        </p:nvPicPr>
        <p:blipFill>
          <a:blip r:embed="rId12">
            <a:extLst>
              <a:ext uri="{28A0092B-C50C-407E-A947-70E740481C1C}">
                <a14:useLocalDpi xmlns:a14="http://schemas.microsoft.com/office/drawing/2010/main" val="0"/>
              </a:ext>
            </a:extLst>
          </a:blip>
          <a:srcRect/>
          <a:stretch>
            <a:fillRect/>
          </a:stretch>
        </p:blipFill>
        <p:spPr bwMode="auto">
          <a:xfrm>
            <a:off x="5214938" y="5029200"/>
            <a:ext cx="243998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8"/>
          <p:cNvGrpSpPr>
            <a:grpSpLocks/>
          </p:cNvGrpSpPr>
          <p:nvPr/>
        </p:nvGrpSpPr>
        <p:grpSpPr bwMode="auto">
          <a:xfrm>
            <a:off x="3276600" y="3956050"/>
            <a:ext cx="769938" cy="904875"/>
            <a:chOff x="3265714" y="3761697"/>
            <a:chExt cx="769763" cy="904855"/>
          </a:xfrm>
        </p:grpSpPr>
        <p:sp>
          <p:nvSpPr>
            <p:cNvPr id="58386" name="Text Box 12"/>
            <p:cNvSpPr txBox="1">
              <a:spLocks noChangeArrowheads="1"/>
            </p:cNvSpPr>
            <p:nvPr>
              <p:custDataLst>
                <p:tags r:id="rId8"/>
              </p:custDataLst>
            </p:nvPr>
          </p:nvSpPr>
          <p:spPr bwMode="auto">
            <a:xfrm>
              <a:off x="3265714" y="4327998"/>
              <a:ext cx="7697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600" b="1">
                  <a:solidFill>
                    <a:srgbClr val="000000"/>
                  </a:solidFill>
                </a:rPr>
                <a:t>2n </a:t>
              </a:r>
              <a:r>
                <a:rPr lang="en-US" sz="1600" b="1">
                  <a:solidFill>
                    <a:srgbClr val="000000"/>
                  </a:solidFill>
                  <a:cs typeface="Times New Roman" charset="0"/>
                </a:rPr>
                <a:t>× 9</a:t>
              </a:r>
              <a:endParaRPr lang="en-US" sz="1600" b="1">
                <a:solidFill>
                  <a:srgbClr val="000000"/>
                </a:solidFill>
                <a:ea typeface="Times New Roman" charset="0"/>
                <a:cs typeface="Times New Roman" charset="0"/>
              </a:endParaRPr>
            </a:p>
          </p:txBody>
        </p:sp>
        <p:pic>
          <p:nvPicPr>
            <p:cNvPr id="58387" name="Picture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92249" y="3761697"/>
              <a:ext cx="707780" cy="603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19"/>
          <p:cNvGrpSpPr>
            <a:grpSpLocks/>
          </p:cNvGrpSpPr>
          <p:nvPr/>
        </p:nvGrpSpPr>
        <p:grpSpPr bwMode="auto">
          <a:xfrm>
            <a:off x="6680200" y="3994150"/>
            <a:ext cx="550863" cy="882650"/>
            <a:chOff x="6724134" y="3832947"/>
            <a:chExt cx="550760" cy="881911"/>
          </a:xfrm>
        </p:grpSpPr>
        <p:sp>
          <p:nvSpPr>
            <p:cNvPr id="58384" name="Text Box 13"/>
            <p:cNvSpPr txBox="1">
              <a:spLocks noChangeArrowheads="1"/>
            </p:cNvSpPr>
            <p:nvPr>
              <p:custDataLst>
                <p:tags r:id="rId7"/>
              </p:custDataLst>
            </p:nvPr>
          </p:nvSpPr>
          <p:spPr bwMode="auto">
            <a:xfrm>
              <a:off x="6857547" y="4376304"/>
              <a:ext cx="2984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600" b="1">
                  <a:solidFill>
                    <a:srgbClr val="000000"/>
                  </a:solidFill>
                  <a:cs typeface="Times New Roman" charset="0"/>
                </a:rPr>
                <a:t>9</a:t>
              </a:r>
              <a:endParaRPr lang="en-US" sz="1600" b="1">
                <a:solidFill>
                  <a:srgbClr val="000000"/>
                </a:solidFill>
                <a:ea typeface="Times New Roman" charset="0"/>
                <a:cs typeface="Times New Roman" charset="0"/>
              </a:endParaRPr>
            </a:p>
          </p:txBody>
        </p:sp>
        <p:pic>
          <p:nvPicPr>
            <p:cNvPr id="58385"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724134" y="3832947"/>
              <a:ext cx="550760" cy="607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85731"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543800" y="5413375"/>
            <a:ext cx="217488"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5732" name="Picture 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727575" y="5791200"/>
            <a:ext cx="6826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21"/>
          <p:cNvGrpSpPr>
            <a:grpSpLocks/>
          </p:cNvGrpSpPr>
          <p:nvPr/>
        </p:nvGrpSpPr>
        <p:grpSpPr bwMode="auto">
          <a:xfrm>
            <a:off x="7986713" y="4011613"/>
            <a:ext cx="449262" cy="831850"/>
            <a:chOff x="7975827" y="3839257"/>
            <a:chExt cx="448687" cy="832058"/>
          </a:xfrm>
        </p:grpSpPr>
        <p:sp>
          <p:nvSpPr>
            <p:cNvPr id="58382" name="Text Box 14"/>
            <p:cNvSpPr txBox="1">
              <a:spLocks noChangeArrowheads="1"/>
            </p:cNvSpPr>
            <p:nvPr>
              <p:custDataLst>
                <p:tags r:id="rId6"/>
              </p:custDataLst>
            </p:nvPr>
          </p:nvSpPr>
          <p:spPr bwMode="auto">
            <a:xfrm>
              <a:off x="8001000" y="4332761"/>
              <a:ext cx="4235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600" b="1">
                  <a:solidFill>
                    <a:srgbClr val="000000"/>
                  </a:solidFill>
                  <a:cs typeface="Times New Roman" charset="0"/>
                </a:rPr>
                <a:t>2n</a:t>
              </a:r>
              <a:endParaRPr lang="en-US" sz="1600" b="1">
                <a:solidFill>
                  <a:srgbClr val="000000"/>
                </a:solidFill>
                <a:ea typeface="Times New Roman" charset="0"/>
                <a:cs typeface="Times New Roman" charset="0"/>
              </a:endParaRPr>
            </a:p>
          </p:txBody>
        </p:sp>
        <p:pic>
          <p:nvPicPr>
            <p:cNvPr id="58383" name="Picture 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975827" y="3839257"/>
              <a:ext cx="415747" cy="515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76463" y="5472113"/>
            <a:ext cx="228600"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57463" y="5772150"/>
            <a:ext cx="219075"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fld id="{1BE1F48E-99F6-7F4D-B791-C6C14C59EF17}" type="slidenum">
              <a:rPr lang="en-US" smtClean="0"/>
              <a:t>18</a:t>
            </a:fld>
            <a:endParaRPr lang="en-US"/>
          </a:p>
        </p:txBody>
      </p:sp>
    </p:spTree>
    <p:extLst>
      <p:ext uri="{BB962C8B-B14F-4D97-AF65-F5344CB8AC3E}">
        <p14:creationId xmlns:p14="http://schemas.microsoft.com/office/powerpoint/2010/main" val="22629510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78888">
                                            <p:txEl>
                                              <p:pRg st="0" end="0"/>
                                            </p:txEl>
                                          </p:spTgt>
                                        </p:tgtEl>
                                        <p:attrNameLst>
                                          <p:attrName>style.visibility</p:attrName>
                                        </p:attrNameLst>
                                      </p:cBhvr>
                                      <p:to>
                                        <p:strVal val="visible"/>
                                      </p:to>
                                    </p:set>
                                    <p:animEffect transition="in" filter="fade">
                                      <p:cBhvr>
                                        <p:cTn id="18" dur="500"/>
                                        <p:tgtEl>
                                          <p:spTgt spid="378888">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78901"/>
                                        </p:tgtEl>
                                        <p:attrNameLst>
                                          <p:attrName>style.visibility</p:attrName>
                                        </p:attrNameLst>
                                      </p:cBhvr>
                                      <p:to>
                                        <p:strVal val="visible"/>
                                      </p:to>
                                    </p:set>
                                    <p:animEffect transition="in" filter="fade">
                                      <p:cBhvr>
                                        <p:cTn id="21" dur="500"/>
                                        <p:tgtEl>
                                          <p:spTgt spid="37890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78895">
                                            <p:txEl>
                                              <p:pRg st="0" end="0"/>
                                            </p:txEl>
                                          </p:spTgt>
                                        </p:tgtEl>
                                        <p:attrNameLst>
                                          <p:attrName>style.visibility</p:attrName>
                                        </p:attrNameLst>
                                      </p:cBhvr>
                                      <p:to>
                                        <p:strVal val="visible"/>
                                      </p:to>
                                    </p:set>
                                    <p:animEffect transition="in" filter="fade">
                                      <p:cBhvr>
                                        <p:cTn id="26" dur="500"/>
                                        <p:tgtEl>
                                          <p:spTgt spid="378895">
                                            <p:txEl>
                                              <p:pRg st="0" end="0"/>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585731"/>
                                        </p:tgtEl>
                                        <p:attrNameLst>
                                          <p:attrName>style.visibility</p:attrName>
                                        </p:attrNameLst>
                                      </p:cBhvr>
                                      <p:to>
                                        <p:strVal val="visible"/>
                                      </p:to>
                                    </p:set>
                                    <p:animEffect transition="in" filter="fade">
                                      <p:cBhvr>
                                        <p:cTn id="29" dur="500"/>
                                        <p:tgtEl>
                                          <p:spTgt spid="585731"/>
                                        </p:tgtEl>
                                      </p:cBhvr>
                                    </p:animEffect>
                                  </p:childTnLst>
                                </p:cTn>
                              </p:par>
                              <p:par>
                                <p:cTn id="30" presetID="10" presetClass="entr" presetSubtype="0"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78895">
                                            <p:txEl>
                                              <p:pRg st="1" end="1"/>
                                            </p:txEl>
                                          </p:spTgt>
                                        </p:tgtEl>
                                        <p:attrNameLst>
                                          <p:attrName>style.visibility</p:attrName>
                                        </p:attrNameLst>
                                      </p:cBhvr>
                                      <p:to>
                                        <p:strVal val="visible"/>
                                      </p:to>
                                    </p:set>
                                    <p:animEffect transition="in" filter="fade">
                                      <p:cBhvr>
                                        <p:cTn id="37" dur="500"/>
                                        <p:tgtEl>
                                          <p:spTgt spid="378895">
                                            <p:txEl>
                                              <p:pRg st="1" end="1"/>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585732"/>
                                        </p:tgtEl>
                                        <p:attrNameLst>
                                          <p:attrName>style.visibility</p:attrName>
                                        </p:attrNameLst>
                                      </p:cBhvr>
                                      <p:to>
                                        <p:strVal val="visible"/>
                                      </p:to>
                                    </p:set>
                                    <p:animEffect transition="in" filter="fade">
                                      <p:cBhvr>
                                        <p:cTn id="40" dur="500"/>
                                        <p:tgtEl>
                                          <p:spTgt spid="585732"/>
                                        </p:tgtEl>
                                      </p:cBhvr>
                                    </p:animEffect>
                                  </p:childTnLst>
                                </p:cTn>
                              </p:par>
                              <p:par>
                                <p:cTn id="41" presetID="10"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78895">
                                            <p:txEl>
                                              <p:pRg st="2" end="2"/>
                                            </p:txEl>
                                          </p:spTgt>
                                        </p:tgtEl>
                                        <p:attrNameLst>
                                          <p:attrName>style.visibility</p:attrName>
                                        </p:attrNameLst>
                                      </p:cBhvr>
                                      <p:to>
                                        <p:strVal val="visible"/>
                                      </p:to>
                                    </p:set>
                                    <p:animEffect transition="in" filter="fade">
                                      <p:cBhvr>
                                        <p:cTn id="48" dur="500"/>
                                        <p:tgtEl>
                                          <p:spTgt spid="37889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8" grpId="0" build="p" bldLvl="2"/>
      <p:bldP spid="378895"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Direct Linear Transforms</a:t>
            </a:r>
          </a:p>
        </p:txBody>
      </p:sp>
      <p:sp>
        <p:nvSpPr>
          <p:cNvPr id="3" name="Content Placeholder 2"/>
          <p:cNvSpPr>
            <a:spLocks noGrp="1"/>
          </p:cNvSpPr>
          <p:nvPr>
            <p:ph idx="1"/>
          </p:nvPr>
        </p:nvSpPr>
        <p:spPr/>
        <p:txBody>
          <a:bodyPr/>
          <a:lstStyle/>
          <a:p>
            <a:r>
              <a:rPr lang="en-US" dirty="0"/>
              <a:t>Why could we not solve for the </a:t>
            </a:r>
            <a:r>
              <a:rPr lang="en-US" dirty="0" err="1"/>
              <a:t>homography</a:t>
            </a:r>
            <a:r>
              <a:rPr lang="en-US" dirty="0"/>
              <a:t> in exactly the same way we did for the affine transform, </a:t>
            </a:r>
            <a:r>
              <a:rPr lang="en-US" dirty="0" err="1"/>
              <a:t>ie</a:t>
            </a:r>
            <a:r>
              <a:rPr lang="en-US" dirty="0"/>
              <a:t>. </a:t>
            </a:r>
          </a:p>
        </p:txBody>
      </p:sp>
      <p:sp>
        <p:nvSpPr>
          <p:cNvPr id="4" name="Slide Number Placeholder 3"/>
          <p:cNvSpPr>
            <a:spLocks noGrp="1"/>
          </p:cNvSpPr>
          <p:nvPr>
            <p:ph type="sldNum" sz="quarter" idx="12"/>
          </p:nvPr>
        </p:nvSpPr>
        <p:spPr/>
        <p:txBody>
          <a:bodyPr/>
          <a:lstStyle/>
          <a:p>
            <a:fld id="{1BE1F48E-99F6-7F4D-B791-C6C14C59EF17}" type="slidenum">
              <a:rPr lang="en-US" smtClean="0"/>
              <a:t>19</a:t>
            </a:fld>
            <a:endParaRPr lang="en-US"/>
          </a:p>
        </p:txBody>
      </p:sp>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3512" y="3350856"/>
            <a:ext cx="5600700"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97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F454C-8BDA-47D5-A607-2CC6B16A60BC}"/>
              </a:ext>
            </a:extLst>
          </p:cNvPr>
          <p:cNvSpPr>
            <a:spLocks noGrp="1"/>
          </p:cNvSpPr>
          <p:nvPr>
            <p:ph type="title"/>
          </p:nvPr>
        </p:nvSpPr>
        <p:spPr/>
        <p:txBody>
          <a:bodyPr/>
          <a:lstStyle/>
          <a:p>
            <a:r>
              <a:rPr lang="en-US" dirty="0"/>
              <a:t>Review</a:t>
            </a:r>
          </a:p>
        </p:txBody>
      </p:sp>
      <p:sp>
        <p:nvSpPr>
          <p:cNvPr id="3" name="Content Placeholder 2">
            <a:extLst>
              <a:ext uri="{FF2B5EF4-FFF2-40B4-BE49-F238E27FC236}">
                <a16:creationId xmlns:a16="http://schemas.microsoft.com/office/drawing/2014/main" id="{27F7DB9C-F6F6-4E88-A6FE-A9B137D6D76D}"/>
              </a:ext>
            </a:extLst>
          </p:cNvPr>
          <p:cNvSpPr>
            <a:spLocks noGrp="1"/>
          </p:cNvSpPr>
          <p:nvPr>
            <p:ph idx="1"/>
          </p:nvPr>
        </p:nvSpPr>
        <p:spPr/>
        <p:txBody>
          <a:bodyPr/>
          <a:lstStyle/>
          <a:p>
            <a:r>
              <a:rPr lang="en-US" dirty="0"/>
              <a:t>Descriptors</a:t>
            </a:r>
          </a:p>
          <a:p>
            <a:r>
              <a:rPr lang="en-US" dirty="0"/>
              <a:t>Matching</a:t>
            </a:r>
          </a:p>
          <a:p>
            <a:r>
              <a:rPr lang="en-US" dirty="0"/>
              <a:t>Computing Transformation</a:t>
            </a:r>
          </a:p>
        </p:txBody>
      </p:sp>
      <p:sp>
        <p:nvSpPr>
          <p:cNvPr id="4" name="Slide Number Placeholder 3">
            <a:extLst>
              <a:ext uri="{FF2B5EF4-FFF2-40B4-BE49-F238E27FC236}">
                <a16:creationId xmlns:a16="http://schemas.microsoft.com/office/drawing/2014/main" id="{C844A040-105F-4811-AAED-2DAC0CCB0E09}"/>
              </a:ext>
            </a:extLst>
          </p:cNvPr>
          <p:cNvSpPr>
            <a:spLocks noGrp="1"/>
          </p:cNvSpPr>
          <p:nvPr>
            <p:ph type="sldNum" sz="quarter" idx="12"/>
          </p:nvPr>
        </p:nvSpPr>
        <p:spPr/>
        <p:txBody>
          <a:bodyPr/>
          <a:lstStyle/>
          <a:p>
            <a:fld id="{AD4E86B5-A92D-294E-92AF-8654113B1844}" type="slidenum">
              <a:rPr lang="en-US" smtClean="0"/>
              <a:t>2</a:t>
            </a:fld>
            <a:endParaRPr lang="en-US"/>
          </a:p>
        </p:txBody>
      </p:sp>
    </p:spTree>
    <p:extLst>
      <p:ext uri="{BB962C8B-B14F-4D97-AF65-F5344CB8AC3E}">
        <p14:creationId xmlns:p14="http://schemas.microsoft.com/office/powerpoint/2010/main" val="10624688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Answer from Sameer Agarwal</a:t>
            </a:r>
            <a:br>
              <a:rPr lang="en-US" dirty="0"/>
            </a:br>
            <a:r>
              <a:rPr lang="en-US" dirty="0"/>
              <a:t>(Dr. Rome in a Day)</a:t>
            </a:r>
          </a:p>
        </p:txBody>
      </p:sp>
      <p:sp>
        <p:nvSpPr>
          <p:cNvPr id="3" name="Content Placeholder 2"/>
          <p:cNvSpPr>
            <a:spLocks noGrp="1"/>
          </p:cNvSpPr>
          <p:nvPr>
            <p:ph idx="1"/>
          </p:nvPr>
        </p:nvSpPr>
        <p:spPr/>
        <p:txBody>
          <a:bodyPr>
            <a:normAutofit/>
          </a:bodyPr>
          <a:lstStyle/>
          <a:p>
            <a:r>
              <a:rPr lang="en-US" sz="2400" dirty="0"/>
              <a:t>For an </a:t>
            </a:r>
            <a:r>
              <a:rPr lang="en-US" sz="2400" dirty="0">
                <a:solidFill>
                  <a:srgbClr val="C00000"/>
                </a:solidFill>
              </a:rPr>
              <a:t>affine transform</a:t>
            </a:r>
            <a:r>
              <a:rPr lang="en-US" sz="2400" dirty="0"/>
              <a:t>, we have equations of the form </a:t>
            </a:r>
            <a:r>
              <a:rPr lang="en-US" sz="2400" dirty="0" err="1"/>
              <a:t>Ax</a:t>
            </a:r>
            <a:r>
              <a:rPr lang="en-US" sz="2400" baseline="-25000" dirty="0" err="1"/>
              <a:t>i</a:t>
            </a:r>
            <a:r>
              <a:rPr lang="en-US" sz="2400" dirty="0"/>
              <a:t> + b = </a:t>
            </a:r>
            <a:r>
              <a:rPr lang="en-US" sz="2400" dirty="0" err="1"/>
              <a:t>y</a:t>
            </a:r>
            <a:r>
              <a:rPr lang="en-US" sz="2400" baseline="-25000" dirty="0" err="1"/>
              <a:t>i</a:t>
            </a:r>
            <a:r>
              <a:rPr lang="en-US" sz="2400" dirty="0"/>
              <a:t>, solvable by linear regression.  </a:t>
            </a:r>
          </a:p>
          <a:p>
            <a:r>
              <a:rPr lang="en-US" sz="2400" dirty="0"/>
              <a:t>For the </a:t>
            </a:r>
            <a:r>
              <a:rPr lang="en-US" sz="2400" dirty="0" err="1">
                <a:solidFill>
                  <a:srgbClr val="C00000"/>
                </a:solidFill>
              </a:rPr>
              <a:t>homography</a:t>
            </a:r>
            <a:r>
              <a:rPr lang="en-US" sz="2400" dirty="0"/>
              <a:t>, the equation is of the form</a:t>
            </a:r>
          </a:p>
          <a:p>
            <a:pPr marL="0" indent="0">
              <a:buNone/>
            </a:pPr>
            <a:r>
              <a:rPr lang="en-US" sz="2400" dirty="0"/>
              <a:t>      </a:t>
            </a:r>
            <a:r>
              <a:rPr lang="en-US" sz="2400" dirty="0" err="1"/>
              <a:t>Hx̃</a:t>
            </a:r>
            <a:r>
              <a:rPr lang="en-US" sz="2400" baseline="-25000" dirty="0" err="1"/>
              <a:t>i</a:t>
            </a:r>
            <a:r>
              <a:rPr lang="en-US" sz="2400" dirty="0"/>
              <a:t>      ̴    </a:t>
            </a:r>
            <a:r>
              <a:rPr lang="en-US" sz="2400" dirty="0" err="1"/>
              <a:t>ỹ</a:t>
            </a:r>
            <a:r>
              <a:rPr lang="en-US" sz="2400" baseline="-25000" dirty="0" err="1"/>
              <a:t>i</a:t>
            </a:r>
            <a:r>
              <a:rPr lang="en-US" sz="2400" baseline="-25000" dirty="0"/>
              <a:t>     </a:t>
            </a:r>
            <a:r>
              <a:rPr lang="en-US" sz="2400" dirty="0"/>
              <a:t>  (homogeneous coordinates)</a:t>
            </a:r>
          </a:p>
          <a:p>
            <a:pPr marL="0" indent="0">
              <a:buNone/>
            </a:pPr>
            <a:r>
              <a:rPr lang="en-US" sz="2400" dirty="0"/>
              <a:t>and the   ̴ means it holds only up to scale. The affine solution does not hold.</a:t>
            </a:r>
          </a:p>
        </p:txBody>
      </p:sp>
      <p:sp>
        <p:nvSpPr>
          <p:cNvPr id="4" name="Slide Number Placeholder 3"/>
          <p:cNvSpPr>
            <a:spLocks noGrp="1"/>
          </p:cNvSpPr>
          <p:nvPr>
            <p:ph type="sldNum" sz="quarter" idx="12"/>
          </p:nvPr>
        </p:nvSpPr>
        <p:spPr/>
        <p:txBody>
          <a:bodyPr/>
          <a:lstStyle/>
          <a:p>
            <a:fld id="{1BE1F48E-99F6-7F4D-B791-C6C14C59EF17}" type="slidenum">
              <a:rPr lang="en-US" smtClean="0"/>
              <a:t>20</a:t>
            </a:fld>
            <a:endParaRPr lang="en-US"/>
          </a:p>
        </p:txBody>
      </p:sp>
      <p:pic>
        <p:nvPicPr>
          <p:cNvPr id="5" name="Picture 4">
            <a:extLst>
              <a:ext uri="{FF2B5EF4-FFF2-40B4-BE49-F238E27FC236}">
                <a16:creationId xmlns:a16="http://schemas.microsoft.com/office/drawing/2014/main" id="{7278A65D-48AF-4B1C-82B8-0617D9DE7BB5}"/>
              </a:ext>
            </a:extLst>
          </p:cNvPr>
          <p:cNvPicPr>
            <a:picLocks noChangeAspect="1"/>
          </p:cNvPicPr>
          <p:nvPr/>
        </p:nvPicPr>
        <p:blipFill>
          <a:blip r:embed="rId2"/>
          <a:stretch>
            <a:fillRect/>
          </a:stretch>
        </p:blipFill>
        <p:spPr>
          <a:xfrm>
            <a:off x="0" y="4484910"/>
            <a:ext cx="9144000" cy="1871440"/>
          </a:xfrm>
          <a:prstGeom prst="rect">
            <a:avLst/>
          </a:prstGeom>
        </p:spPr>
      </p:pic>
    </p:spTree>
    <p:extLst>
      <p:ext uri="{BB962C8B-B14F-4D97-AF65-F5344CB8AC3E}">
        <p14:creationId xmlns:p14="http://schemas.microsoft.com/office/powerpoint/2010/main" val="4204558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5"/>
          <p:cNvSpPr>
            <a:spLocks noGrp="1"/>
          </p:cNvSpPr>
          <p:nvPr>
            <p:ph type="sldNum" sz="quarter" idx="12"/>
          </p:nvPr>
        </p:nvSpPr>
        <p:spPr/>
        <p:txBody>
          <a:bodyPr/>
          <a:lstStyle/>
          <a:p>
            <a:fld id="{C521A087-A1D5-4092-B503-5A42F8C78E21}" type="slidenum">
              <a:rPr lang="en-US"/>
              <a:pPr/>
              <a:t>21</a:t>
            </a:fld>
            <a:endParaRPr lang="en-US"/>
          </a:p>
        </p:txBody>
      </p:sp>
      <p:sp>
        <p:nvSpPr>
          <p:cNvPr id="462850" name="Rectangle 2"/>
          <p:cNvSpPr>
            <a:spLocks noGrp="1" noChangeArrowheads="1"/>
          </p:cNvSpPr>
          <p:nvPr>
            <p:ph type="title"/>
            <p:custDataLst>
              <p:tags r:id="rId1"/>
            </p:custDataLst>
          </p:nvPr>
        </p:nvSpPr>
        <p:spPr/>
        <p:txBody>
          <a:bodyPr/>
          <a:lstStyle/>
          <a:p>
            <a:r>
              <a:rPr lang="en-US"/>
              <a:t>Matching features</a:t>
            </a:r>
          </a:p>
        </p:txBody>
      </p:sp>
      <p:pic>
        <p:nvPicPr>
          <p:cNvPr id="462851" name="Picture 3"/>
          <p:cNvPicPr>
            <a:picLocks noGrp="1" noChangeAspect="1" noChangeArrowheads="1"/>
          </p:cNvPicPr>
          <p:nvPr>
            <p:ph type="body" idx="1"/>
            <p:custDataLst>
              <p:tags r:id="rId2"/>
            </p:custDataLst>
          </p:nvPr>
        </p:nvPicPr>
        <p:blipFill>
          <a:blip r:embed="rId13">
            <a:extLst>
              <a:ext uri="{28A0092B-C50C-407E-A947-70E740481C1C}">
                <a14:useLocalDpi xmlns:a14="http://schemas.microsoft.com/office/drawing/2010/main" val="0"/>
              </a:ext>
            </a:extLst>
          </a:blip>
          <a:srcRect/>
          <a:stretch>
            <a:fillRect/>
          </a:stretch>
        </p:blipFill>
        <p:spPr>
          <a:xfrm>
            <a:off x="1314450" y="1752600"/>
            <a:ext cx="6515100" cy="4343400"/>
          </a:xfrm>
          <a:noFill/>
          <a:ln/>
        </p:spPr>
      </p:pic>
      <p:sp>
        <p:nvSpPr>
          <p:cNvPr id="462852" name="Line 4"/>
          <p:cNvSpPr>
            <a:spLocks noChangeShapeType="1"/>
          </p:cNvSpPr>
          <p:nvPr>
            <p:custDataLst>
              <p:tags r:id="rId3"/>
            </p:custDataLst>
          </p:nvPr>
        </p:nvSpPr>
        <p:spPr bwMode="auto">
          <a:xfrm flipV="1">
            <a:off x="3886200" y="3657600"/>
            <a:ext cx="1600200" cy="76200"/>
          </a:xfrm>
          <a:prstGeom prst="line">
            <a:avLst/>
          </a:prstGeom>
          <a:noFill/>
          <a:ln w="25400">
            <a:solidFill>
              <a:schemeClr val="accent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2853" name="Line 5"/>
          <p:cNvSpPr>
            <a:spLocks noChangeShapeType="1"/>
          </p:cNvSpPr>
          <p:nvPr>
            <p:custDataLst>
              <p:tags r:id="rId4"/>
            </p:custDataLst>
          </p:nvPr>
        </p:nvSpPr>
        <p:spPr bwMode="auto">
          <a:xfrm flipV="1">
            <a:off x="4114800" y="2895600"/>
            <a:ext cx="1676400" cy="76200"/>
          </a:xfrm>
          <a:prstGeom prst="line">
            <a:avLst/>
          </a:prstGeom>
          <a:noFill/>
          <a:ln w="25400">
            <a:solidFill>
              <a:schemeClr val="accent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2854" name="Line 6"/>
          <p:cNvSpPr>
            <a:spLocks noChangeShapeType="1"/>
          </p:cNvSpPr>
          <p:nvPr>
            <p:custDataLst>
              <p:tags r:id="rId5"/>
            </p:custDataLst>
          </p:nvPr>
        </p:nvSpPr>
        <p:spPr bwMode="auto">
          <a:xfrm flipV="1">
            <a:off x="4114800" y="2057400"/>
            <a:ext cx="1676400" cy="76200"/>
          </a:xfrm>
          <a:prstGeom prst="line">
            <a:avLst/>
          </a:prstGeom>
          <a:noFill/>
          <a:ln w="25400">
            <a:solidFill>
              <a:schemeClr val="accent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2855" name="Line 7"/>
          <p:cNvSpPr>
            <a:spLocks noChangeShapeType="1"/>
          </p:cNvSpPr>
          <p:nvPr>
            <p:custDataLst>
              <p:tags r:id="rId6"/>
            </p:custDataLst>
          </p:nvPr>
        </p:nvSpPr>
        <p:spPr bwMode="auto">
          <a:xfrm flipV="1">
            <a:off x="3657600" y="2438400"/>
            <a:ext cx="1676400" cy="76200"/>
          </a:xfrm>
          <a:prstGeom prst="line">
            <a:avLst/>
          </a:prstGeom>
          <a:noFill/>
          <a:ln w="25400">
            <a:solidFill>
              <a:schemeClr val="accent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2856" name="Line 8"/>
          <p:cNvSpPr>
            <a:spLocks noChangeShapeType="1"/>
          </p:cNvSpPr>
          <p:nvPr>
            <p:custDataLst>
              <p:tags r:id="rId7"/>
            </p:custDataLst>
          </p:nvPr>
        </p:nvSpPr>
        <p:spPr bwMode="auto">
          <a:xfrm flipV="1">
            <a:off x="3657600" y="3352800"/>
            <a:ext cx="1676400" cy="76200"/>
          </a:xfrm>
          <a:prstGeom prst="line">
            <a:avLst/>
          </a:prstGeom>
          <a:noFill/>
          <a:ln w="25400">
            <a:solidFill>
              <a:schemeClr val="accent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2857" name="Line 9"/>
          <p:cNvSpPr>
            <a:spLocks noChangeShapeType="1"/>
          </p:cNvSpPr>
          <p:nvPr>
            <p:custDataLst>
              <p:tags r:id="rId8"/>
            </p:custDataLst>
          </p:nvPr>
        </p:nvSpPr>
        <p:spPr bwMode="auto">
          <a:xfrm>
            <a:off x="2971800" y="2895600"/>
            <a:ext cx="2971800" cy="76200"/>
          </a:xfrm>
          <a:prstGeom prst="line">
            <a:avLst/>
          </a:prstGeom>
          <a:noFill/>
          <a:ln w="25400">
            <a:solidFill>
              <a:srgbClr val="CC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2858" name="Line 10"/>
          <p:cNvSpPr>
            <a:spLocks noChangeShapeType="1"/>
          </p:cNvSpPr>
          <p:nvPr>
            <p:custDataLst>
              <p:tags r:id="rId9"/>
            </p:custDataLst>
          </p:nvPr>
        </p:nvSpPr>
        <p:spPr bwMode="auto">
          <a:xfrm>
            <a:off x="2971800" y="1981200"/>
            <a:ext cx="3581400" cy="228600"/>
          </a:xfrm>
          <a:prstGeom prst="line">
            <a:avLst/>
          </a:prstGeom>
          <a:noFill/>
          <a:ln w="25400">
            <a:solidFill>
              <a:srgbClr val="CC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2859" name="Text Box 11"/>
          <p:cNvSpPr txBox="1">
            <a:spLocks noChangeArrowheads="1"/>
          </p:cNvSpPr>
          <p:nvPr>
            <p:custDataLst>
              <p:tags r:id="rId10"/>
            </p:custDataLst>
          </p:nvPr>
        </p:nvSpPr>
        <p:spPr bwMode="auto">
          <a:xfrm>
            <a:off x="1524000" y="5410200"/>
            <a:ext cx="60198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t>What do we do about the “bad” matches?</a:t>
            </a:r>
          </a:p>
        </p:txBody>
      </p:sp>
    </p:spTree>
    <p:extLst>
      <p:ext uri="{BB962C8B-B14F-4D97-AF65-F5344CB8AC3E}">
        <p14:creationId xmlns:p14="http://schemas.microsoft.com/office/powerpoint/2010/main" val="38213546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285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285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285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285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6285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285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6285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628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852" grpId="0" animBg="1"/>
      <p:bldP spid="462853" grpId="0" animBg="1"/>
      <p:bldP spid="462854" grpId="0" animBg="1"/>
      <p:bldP spid="462855" grpId="0" animBg="1"/>
      <p:bldP spid="462856" grpId="0" animBg="1"/>
      <p:bldP spid="462857" grpId="0" animBg="1"/>
      <p:bldP spid="462858" grpId="0" animBg="1"/>
      <p:bldP spid="46285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RANSAC for estimating homography</a:t>
            </a:r>
          </a:p>
        </p:txBody>
      </p:sp>
      <p:sp>
        <p:nvSpPr>
          <p:cNvPr id="3" name="Content Placeholder 2"/>
          <p:cNvSpPr>
            <a:spLocks noGrp="1"/>
          </p:cNvSpPr>
          <p:nvPr>
            <p:ph idx="1"/>
          </p:nvPr>
        </p:nvSpPr>
        <p:spPr/>
        <p:txBody>
          <a:bodyPr/>
          <a:lstStyle/>
          <a:p>
            <a:r>
              <a:rPr lang="en-US" dirty="0"/>
              <a:t>RANSAC loop:</a:t>
            </a:r>
          </a:p>
          <a:p>
            <a:pPr marL="514350" indent="-514350">
              <a:buFont typeface="+mj-lt"/>
              <a:buAutoNum type="arabicPeriod"/>
            </a:pPr>
            <a:r>
              <a:rPr lang="en-US" dirty="0"/>
              <a:t>Select four feature pairs (at random)</a:t>
            </a:r>
          </a:p>
          <a:p>
            <a:pPr marL="514350" indent="-514350">
              <a:buFont typeface="+mj-lt"/>
              <a:buAutoNum type="arabicPeriod"/>
            </a:pPr>
            <a:r>
              <a:rPr lang="en-US" dirty="0"/>
              <a:t>Compute homography </a:t>
            </a:r>
            <a:r>
              <a:rPr lang="en-US" b="1" i="1" dirty="0">
                <a:latin typeface="Times New Roman" pitchFamily="18" charset="0"/>
                <a:cs typeface="Times New Roman" pitchFamily="18" charset="0"/>
              </a:rPr>
              <a:t>H</a:t>
            </a:r>
            <a:r>
              <a:rPr lang="en-US" dirty="0"/>
              <a:t> (exact)</a:t>
            </a:r>
          </a:p>
          <a:p>
            <a:pPr marL="514350" indent="-514350">
              <a:buFont typeface="+mj-lt"/>
              <a:buAutoNum type="arabicPeriod"/>
            </a:pPr>
            <a:r>
              <a:rPr lang="en-US" dirty="0"/>
              <a:t>Compute inliers where </a:t>
            </a:r>
            <a:r>
              <a:rPr lang="en-US" dirty="0">
                <a:latin typeface="Times New Roman" pitchFamily="18" charset="0"/>
                <a:cs typeface="Times New Roman" pitchFamily="18" charset="0"/>
              </a:rPr>
              <a:t>||</a:t>
            </a:r>
            <a:r>
              <a:rPr lang="en-US" i="1" dirty="0">
                <a:latin typeface="Times New Roman" pitchFamily="18" charset="0"/>
                <a:cs typeface="Times New Roman" pitchFamily="18" charset="0"/>
              </a:rPr>
              <a:t>p</a:t>
            </a:r>
            <a:r>
              <a:rPr lang="en-US" i="1" baseline="-25000" dirty="0">
                <a:latin typeface="Times New Roman" pitchFamily="18" charset="0"/>
                <a:cs typeface="Times New Roman" pitchFamily="18" charset="0"/>
              </a:rPr>
              <a:t>i</a:t>
            </a:r>
            <a:r>
              <a:rPr lang="en-US" i="1" dirty="0">
                <a:latin typeface="Times New Roman" pitchFamily="18" charset="0"/>
                <a:cs typeface="Times New Roman" pitchFamily="18" charset="0"/>
              </a:rPr>
              <a:t>´, </a:t>
            </a:r>
            <a:r>
              <a:rPr lang="en-US" b="1" i="1" dirty="0">
                <a:latin typeface="Times New Roman" pitchFamily="18" charset="0"/>
                <a:cs typeface="Times New Roman" pitchFamily="18" charset="0"/>
              </a:rPr>
              <a:t>H</a:t>
            </a:r>
            <a:r>
              <a:rPr lang="en-US" i="1" dirty="0">
                <a:latin typeface="Times New Roman" pitchFamily="18" charset="0"/>
                <a:cs typeface="Times New Roman" pitchFamily="18" charset="0"/>
              </a:rPr>
              <a:t> p</a:t>
            </a:r>
            <a:r>
              <a:rPr lang="en-US" i="1" baseline="-25000" dirty="0">
                <a:latin typeface="Times New Roman" pitchFamily="18" charset="0"/>
                <a:cs typeface="Times New Roman" pitchFamily="18" charset="0"/>
              </a:rPr>
              <a:t>i</a:t>
            </a:r>
            <a:r>
              <a:rPr lang="en-US" dirty="0">
                <a:latin typeface="Times New Roman" pitchFamily="18" charset="0"/>
                <a:cs typeface="Times New Roman" pitchFamily="18" charset="0"/>
              </a:rPr>
              <a:t>|| &lt; </a:t>
            </a:r>
            <a:r>
              <a:rPr lang="el-GR" dirty="0">
                <a:latin typeface="Times New Roman" pitchFamily="18" charset="0"/>
                <a:cs typeface="Times New Roman" pitchFamily="18" charset="0"/>
              </a:rPr>
              <a:t>ε</a:t>
            </a:r>
          </a:p>
          <a:p>
            <a:r>
              <a:rPr lang="en-US" dirty="0"/>
              <a:t>Keep largest set of inliers</a:t>
            </a:r>
          </a:p>
          <a:p>
            <a:r>
              <a:rPr lang="en-US" dirty="0"/>
              <a:t>Re-compute least-squares </a:t>
            </a:r>
            <a:r>
              <a:rPr lang="en-US" b="1" i="1" dirty="0">
                <a:latin typeface="Times New Roman" pitchFamily="18" charset="0"/>
                <a:cs typeface="Times New Roman" pitchFamily="18" charset="0"/>
              </a:rPr>
              <a:t>H</a:t>
            </a:r>
            <a:r>
              <a:rPr lang="en-US" dirty="0"/>
              <a:t> estimate using all of the inliers</a:t>
            </a:r>
          </a:p>
        </p:txBody>
      </p:sp>
      <p:sp>
        <p:nvSpPr>
          <p:cNvPr id="6" name="Slide Number Placeholder 5"/>
          <p:cNvSpPr>
            <a:spLocks noGrp="1"/>
          </p:cNvSpPr>
          <p:nvPr>
            <p:ph type="sldNum" sz="quarter" idx="12"/>
          </p:nvPr>
        </p:nvSpPr>
        <p:spPr/>
        <p:txBody>
          <a:bodyPr/>
          <a:lstStyle/>
          <a:p>
            <a:fld id="{42F08E9B-DFBF-4063-B602-DA87C37BB63F}" type="slidenum">
              <a:rPr lang="en-US" smtClean="0"/>
              <a:pPr/>
              <a:t>22</a:t>
            </a:fld>
            <a:endParaRPr lang="en-US"/>
          </a:p>
        </p:txBody>
      </p:sp>
      <p:sp>
        <p:nvSpPr>
          <p:cNvPr id="8" name="Freeform 7"/>
          <p:cNvSpPr/>
          <p:nvPr/>
        </p:nvSpPr>
        <p:spPr>
          <a:xfrm>
            <a:off x="413930" y="2434856"/>
            <a:ext cx="213391" cy="1477925"/>
          </a:xfrm>
          <a:custGeom>
            <a:avLst/>
            <a:gdLst>
              <a:gd name="connsiteX0" fmla="*/ 138963 w 213391"/>
              <a:gd name="connsiteY0" fmla="*/ 1477925 h 1477925"/>
              <a:gd name="connsiteX1" fmla="*/ 75168 w 213391"/>
              <a:gd name="connsiteY1" fmla="*/ 1297172 h 1477925"/>
              <a:gd name="connsiteX2" fmla="*/ 64535 w 213391"/>
              <a:gd name="connsiteY2" fmla="*/ 1233377 h 1477925"/>
              <a:gd name="connsiteX3" fmla="*/ 11372 w 213391"/>
              <a:gd name="connsiteY3" fmla="*/ 839972 h 1477925"/>
              <a:gd name="connsiteX4" fmla="*/ 740 w 213391"/>
              <a:gd name="connsiteY4" fmla="*/ 616688 h 1477925"/>
              <a:gd name="connsiteX5" fmla="*/ 85800 w 213391"/>
              <a:gd name="connsiteY5" fmla="*/ 265814 h 1477925"/>
              <a:gd name="connsiteX6" fmla="*/ 149596 w 213391"/>
              <a:gd name="connsiteY6" fmla="*/ 116958 h 1477925"/>
              <a:gd name="connsiteX7" fmla="*/ 192126 w 213391"/>
              <a:gd name="connsiteY7" fmla="*/ 31897 h 1477925"/>
              <a:gd name="connsiteX8" fmla="*/ 213391 w 213391"/>
              <a:gd name="connsiteY8" fmla="*/ 0 h 147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391" h="1477925">
                <a:moveTo>
                  <a:pt x="138963" y="1477925"/>
                </a:moveTo>
                <a:cubicBezTo>
                  <a:pt x="117698" y="1417674"/>
                  <a:pt x="93771" y="1358297"/>
                  <a:pt x="75168" y="1297172"/>
                </a:cubicBezTo>
                <a:cubicBezTo>
                  <a:pt x="68891" y="1276548"/>
                  <a:pt x="67813" y="1254685"/>
                  <a:pt x="64535" y="1233377"/>
                </a:cubicBezTo>
                <a:cubicBezTo>
                  <a:pt x="27047" y="989708"/>
                  <a:pt x="38126" y="1067384"/>
                  <a:pt x="11372" y="839972"/>
                </a:cubicBezTo>
                <a:cubicBezTo>
                  <a:pt x="7828" y="765544"/>
                  <a:pt x="-2890" y="691112"/>
                  <a:pt x="740" y="616688"/>
                </a:cubicBezTo>
                <a:cubicBezTo>
                  <a:pt x="8971" y="447942"/>
                  <a:pt x="28248" y="407076"/>
                  <a:pt x="85800" y="265814"/>
                </a:cubicBezTo>
                <a:cubicBezTo>
                  <a:pt x="106168" y="215820"/>
                  <a:pt x="127257" y="166103"/>
                  <a:pt x="149596" y="116958"/>
                </a:cubicBezTo>
                <a:cubicBezTo>
                  <a:pt x="162714" y="88099"/>
                  <a:pt x="176946" y="59727"/>
                  <a:pt x="192126" y="31897"/>
                </a:cubicBezTo>
                <a:cubicBezTo>
                  <a:pt x="198245" y="20679"/>
                  <a:pt x="213391" y="0"/>
                  <a:pt x="213391" y="0"/>
                </a:cubicBezTo>
              </a:path>
            </a:pathLst>
          </a:custGeom>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pitchFamily="18" charset="0"/>
            </a:endParaRPr>
          </a:p>
        </p:txBody>
      </p:sp>
      <p:sp>
        <p:nvSpPr>
          <p:cNvPr id="10" name="Arc 9"/>
          <p:cNvSpPr/>
          <p:nvPr/>
        </p:nvSpPr>
        <p:spPr bwMode="auto">
          <a:xfrm rot="14076353">
            <a:off x="297758" y="2575458"/>
            <a:ext cx="1447800" cy="1066800"/>
          </a:xfrm>
          <a:prstGeom prst="arc">
            <a:avLst/>
          </a:prstGeom>
          <a:noFill/>
          <a:ln w="12700" cap="flat" cmpd="sng" algn="ctr">
            <a:solidFill>
              <a:schemeClr val="accent1">
                <a:lumMod val="75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2622445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6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Panorama algorithm:</a:t>
            </a:r>
            <a:endParaRPr/>
          </a:p>
        </p:txBody>
      </p:sp>
      <p:sp>
        <p:nvSpPr>
          <p:cNvPr id="420" name="Google Shape;420;p61"/>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lnSpc>
                <a:spcPct val="115000"/>
              </a:lnSpc>
              <a:spcAft>
                <a:spcPts val="1600"/>
              </a:spcAft>
              <a:buNone/>
            </a:pPr>
            <a:r>
              <a:rPr lang="en">
                <a:solidFill>
                  <a:schemeClr val="dk1"/>
                </a:solidFill>
              </a:rPr>
              <a:t>Find corners in both images</a:t>
            </a:r>
            <a:br>
              <a:rPr lang="en">
                <a:solidFill>
                  <a:schemeClr val="dk1"/>
                </a:solidFill>
              </a:rPr>
            </a:br>
            <a:r>
              <a:rPr lang="en">
                <a:solidFill>
                  <a:schemeClr val="dk1"/>
                </a:solidFill>
              </a:rPr>
              <a:t>Calculate descriptors</a:t>
            </a:r>
            <a:br>
              <a:rPr lang="en">
                <a:solidFill>
                  <a:schemeClr val="dk1"/>
                </a:solidFill>
              </a:rPr>
            </a:br>
            <a:r>
              <a:rPr lang="en">
                <a:solidFill>
                  <a:schemeClr val="dk1"/>
                </a:solidFill>
              </a:rPr>
              <a:t>Match descriptors</a:t>
            </a:r>
            <a:br>
              <a:rPr lang="en">
                <a:solidFill>
                  <a:schemeClr val="dk1"/>
                </a:solidFill>
              </a:rPr>
            </a:br>
            <a:r>
              <a:rPr lang="en">
                <a:solidFill>
                  <a:schemeClr val="dk1"/>
                </a:solidFill>
              </a:rPr>
              <a:t>RANSAC to find homography</a:t>
            </a:r>
            <a:br>
              <a:rPr lang="en">
                <a:solidFill>
                  <a:schemeClr val="dk1"/>
                </a:solidFill>
              </a:rPr>
            </a:br>
            <a:r>
              <a:rPr lang="en">
                <a:solidFill>
                  <a:schemeClr val="dk1"/>
                </a:solidFill>
              </a:rPr>
              <a:t>Stitch together images with homography</a:t>
            </a:r>
            <a:endParaRPr>
              <a:solidFill>
                <a:schemeClr val="dk1"/>
              </a:solidFill>
            </a:endParaRPr>
          </a:p>
        </p:txBody>
      </p:sp>
      <p:sp>
        <p:nvSpPr>
          <p:cNvPr id="421" name="Google Shape;421;p61"/>
          <p:cNvSpPr txBox="1">
            <a:spLocks noGrp="1"/>
          </p:cNvSpPr>
          <p:nvPr>
            <p:ph type="title" idx="2"/>
          </p:nvPr>
        </p:nvSpPr>
        <p:spPr>
          <a:xfrm>
            <a:off x="229500" y="5643025"/>
            <a:ext cx="8685000" cy="234900"/>
          </a:xfrm>
          <a:prstGeom prst="rect">
            <a:avLst/>
          </a:prstGeom>
        </p:spPr>
        <p:txBody>
          <a:bodyPr spcFirstLastPara="1" vert="horz" wrap="square" lIns="91425" tIns="91425" rIns="91425" bIns="91425" rtlCol="0" anchor="t" anchorCtr="0">
            <a:noAutofit/>
          </a:bodyPr>
          <a:lstStyle/>
          <a:p>
            <a:pPr algn="l"/>
            <a:endParaRPr/>
          </a:p>
        </p:txBody>
      </p:sp>
    </p:spTree>
    <p:extLst>
      <p:ext uri="{BB962C8B-B14F-4D97-AF65-F5344CB8AC3E}">
        <p14:creationId xmlns:p14="http://schemas.microsoft.com/office/powerpoint/2010/main" val="37381276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62"/>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Stitching panoramas:</a:t>
            </a:r>
            <a:endParaRPr/>
          </a:p>
        </p:txBody>
      </p:sp>
      <p:sp>
        <p:nvSpPr>
          <p:cNvPr id="427" name="Google Shape;427;p62"/>
          <p:cNvSpPr txBox="1">
            <a:spLocks noGrp="1"/>
          </p:cNvSpPr>
          <p:nvPr>
            <p:ph type="body" idx="1"/>
          </p:nvPr>
        </p:nvSpPr>
        <p:spPr>
          <a:xfrm>
            <a:off x="223800" y="1571350"/>
            <a:ext cx="8696400" cy="4255800"/>
          </a:xfrm>
          <a:prstGeom prst="rect">
            <a:avLst/>
          </a:prstGeom>
        </p:spPr>
        <p:txBody>
          <a:bodyPr spcFirstLastPara="1" vert="horz" wrap="square" lIns="91425" tIns="91425" rIns="91425" bIns="91425" rtlCol="0" anchor="t" anchorCtr="0">
            <a:noAutofit/>
          </a:bodyPr>
          <a:lstStyle/>
          <a:p>
            <a:pPr>
              <a:lnSpc>
                <a:spcPct val="115000"/>
              </a:lnSpc>
              <a:buClr>
                <a:schemeClr val="dk1"/>
              </a:buClr>
              <a:buChar char="-"/>
            </a:pPr>
            <a:r>
              <a:rPr lang="en" dirty="0">
                <a:solidFill>
                  <a:schemeClr val="dk1"/>
                </a:solidFill>
              </a:rPr>
              <a:t>We know homography is right choice under certain assumption:</a:t>
            </a:r>
            <a:endParaRPr dirty="0">
              <a:solidFill>
                <a:schemeClr val="dk1"/>
              </a:solidFill>
            </a:endParaRPr>
          </a:p>
          <a:p>
            <a:pPr lvl="1">
              <a:lnSpc>
                <a:spcPct val="115000"/>
              </a:lnSpc>
              <a:spcBef>
                <a:spcPts val="0"/>
              </a:spcBef>
              <a:buClr>
                <a:schemeClr val="dk1"/>
              </a:buClr>
              <a:buChar char="-"/>
            </a:pPr>
            <a:r>
              <a:rPr lang="en">
                <a:solidFill>
                  <a:schemeClr val="dk1"/>
                </a:solidFill>
              </a:rPr>
              <a:t>Assume we are taking multiple images of planar object</a:t>
            </a:r>
            <a:endParaRPr>
              <a:solidFill>
                <a:schemeClr val="dk1"/>
              </a:solidFill>
            </a:endParaRPr>
          </a:p>
        </p:txBody>
      </p:sp>
      <p:sp>
        <p:nvSpPr>
          <p:cNvPr id="428" name="Google Shape;428;p62"/>
          <p:cNvSpPr txBox="1">
            <a:spLocks noGrp="1"/>
          </p:cNvSpPr>
          <p:nvPr>
            <p:ph type="title" idx="2"/>
          </p:nvPr>
        </p:nvSpPr>
        <p:spPr>
          <a:xfrm>
            <a:off x="229500" y="5643025"/>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29" name="Google Shape;429;p62"/>
          <p:cNvPicPr preferRelativeResize="0"/>
          <p:nvPr/>
        </p:nvPicPr>
        <p:blipFill>
          <a:blip r:embed="rId3">
            <a:alphaModFix/>
          </a:blip>
          <a:stretch>
            <a:fillRect/>
          </a:stretch>
        </p:blipFill>
        <p:spPr>
          <a:xfrm>
            <a:off x="2787513" y="2986150"/>
            <a:ext cx="3568974" cy="2898650"/>
          </a:xfrm>
          <a:prstGeom prst="rect">
            <a:avLst/>
          </a:prstGeom>
          <a:noFill/>
          <a:ln>
            <a:noFill/>
          </a:ln>
        </p:spPr>
      </p:pic>
      <p:sp>
        <p:nvSpPr>
          <p:cNvPr id="2" name="TextBox 1">
            <a:extLst>
              <a:ext uri="{FF2B5EF4-FFF2-40B4-BE49-F238E27FC236}">
                <a16:creationId xmlns:a16="http://schemas.microsoft.com/office/drawing/2014/main" id="{8D8A6263-1059-40B9-8145-3B040ADEC97B}"/>
              </a:ext>
            </a:extLst>
          </p:cNvPr>
          <p:cNvSpPr txBox="1"/>
          <p:nvPr/>
        </p:nvSpPr>
        <p:spPr>
          <a:xfrm>
            <a:off x="3444240" y="5860002"/>
            <a:ext cx="1706880" cy="369332"/>
          </a:xfrm>
          <a:prstGeom prst="rect">
            <a:avLst/>
          </a:prstGeom>
          <a:noFill/>
        </p:spPr>
        <p:txBody>
          <a:bodyPr wrap="square" rtlCol="0">
            <a:spAutoFit/>
          </a:bodyPr>
          <a:lstStyle/>
          <a:p>
            <a:r>
              <a:rPr lang="en-US" dirty="0" err="1">
                <a:solidFill>
                  <a:srgbClr val="FF0000"/>
                </a:solidFill>
              </a:rPr>
              <a:t>homography</a:t>
            </a:r>
            <a:r>
              <a:rPr lang="en-US" dirty="0">
                <a:solidFill>
                  <a:srgbClr val="FF0000"/>
                </a:solidFill>
              </a:rPr>
              <a:t> H</a:t>
            </a:r>
          </a:p>
        </p:txBody>
      </p:sp>
      <p:sp>
        <p:nvSpPr>
          <p:cNvPr id="3" name="TextBox 2">
            <a:extLst>
              <a:ext uri="{FF2B5EF4-FFF2-40B4-BE49-F238E27FC236}">
                <a16:creationId xmlns:a16="http://schemas.microsoft.com/office/drawing/2014/main" id="{0D527FAE-A81B-403A-9C54-FB122FF125A7}"/>
              </a:ext>
            </a:extLst>
          </p:cNvPr>
          <p:cNvSpPr txBox="1"/>
          <p:nvPr/>
        </p:nvSpPr>
        <p:spPr>
          <a:xfrm>
            <a:off x="4013200" y="2641616"/>
            <a:ext cx="1026160" cy="369332"/>
          </a:xfrm>
          <a:prstGeom prst="rect">
            <a:avLst/>
          </a:prstGeom>
          <a:noFill/>
        </p:spPr>
        <p:txBody>
          <a:bodyPr wrap="square" rtlCol="0">
            <a:spAutoFit/>
          </a:bodyPr>
          <a:lstStyle/>
          <a:p>
            <a:r>
              <a:rPr lang="en-US" dirty="0"/>
              <a:t>3D</a:t>
            </a:r>
          </a:p>
        </p:txBody>
      </p:sp>
    </p:spTree>
    <p:extLst>
      <p:ext uri="{BB962C8B-B14F-4D97-AF65-F5344CB8AC3E}">
        <p14:creationId xmlns:p14="http://schemas.microsoft.com/office/powerpoint/2010/main" val="37384232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63"/>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In practice:</a:t>
            </a:r>
            <a:endParaRPr/>
          </a:p>
        </p:txBody>
      </p:sp>
      <p:sp>
        <p:nvSpPr>
          <p:cNvPr id="435" name="Google Shape;435;p63"/>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lnSpc>
                <a:spcPct val="115000"/>
              </a:lnSpc>
              <a:spcAft>
                <a:spcPts val="1600"/>
              </a:spcAft>
              <a:buNone/>
            </a:pPr>
            <a:endParaRPr>
              <a:solidFill>
                <a:schemeClr val="dk1"/>
              </a:solidFill>
            </a:endParaRPr>
          </a:p>
        </p:txBody>
      </p:sp>
      <p:sp>
        <p:nvSpPr>
          <p:cNvPr id="436" name="Google Shape;436;p63"/>
          <p:cNvSpPr txBox="1">
            <a:spLocks noGrp="1"/>
          </p:cNvSpPr>
          <p:nvPr>
            <p:ph type="title" idx="2"/>
          </p:nvPr>
        </p:nvSpPr>
        <p:spPr>
          <a:xfrm>
            <a:off x="229500" y="5643025"/>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37" name="Google Shape;437;p63"/>
          <p:cNvPicPr preferRelativeResize="0"/>
          <p:nvPr/>
        </p:nvPicPr>
        <p:blipFill>
          <a:blip r:embed="rId3">
            <a:alphaModFix/>
          </a:blip>
          <a:stretch>
            <a:fillRect/>
          </a:stretch>
        </p:blipFill>
        <p:spPr>
          <a:xfrm>
            <a:off x="2109789" y="1622125"/>
            <a:ext cx="4924425" cy="3695700"/>
          </a:xfrm>
          <a:prstGeom prst="rect">
            <a:avLst/>
          </a:prstGeom>
          <a:noFill/>
          <a:ln>
            <a:noFill/>
          </a:ln>
        </p:spPr>
      </p:pic>
    </p:spTree>
    <p:extLst>
      <p:ext uri="{BB962C8B-B14F-4D97-AF65-F5344CB8AC3E}">
        <p14:creationId xmlns:p14="http://schemas.microsoft.com/office/powerpoint/2010/main" val="34548311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64"/>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In practice:</a:t>
            </a:r>
            <a:endParaRPr/>
          </a:p>
        </p:txBody>
      </p:sp>
      <p:sp>
        <p:nvSpPr>
          <p:cNvPr id="443" name="Google Shape;443;p64"/>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lnSpc>
                <a:spcPct val="115000"/>
              </a:lnSpc>
              <a:spcAft>
                <a:spcPts val="1600"/>
              </a:spcAft>
              <a:buNone/>
            </a:pPr>
            <a:endParaRPr>
              <a:solidFill>
                <a:schemeClr val="dk1"/>
              </a:solidFill>
            </a:endParaRPr>
          </a:p>
        </p:txBody>
      </p:sp>
      <p:sp>
        <p:nvSpPr>
          <p:cNvPr id="444" name="Google Shape;444;p64"/>
          <p:cNvSpPr txBox="1">
            <a:spLocks noGrp="1"/>
          </p:cNvSpPr>
          <p:nvPr>
            <p:ph type="title" idx="2"/>
          </p:nvPr>
        </p:nvSpPr>
        <p:spPr>
          <a:xfrm>
            <a:off x="229500" y="5643025"/>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45" name="Google Shape;445;p64"/>
          <p:cNvPicPr preferRelativeResize="0"/>
          <p:nvPr/>
        </p:nvPicPr>
        <p:blipFill>
          <a:blip r:embed="rId3">
            <a:alphaModFix/>
          </a:blip>
          <a:stretch>
            <a:fillRect/>
          </a:stretch>
        </p:blipFill>
        <p:spPr>
          <a:xfrm>
            <a:off x="1090601" y="1622114"/>
            <a:ext cx="6962775" cy="4333875"/>
          </a:xfrm>
          <a:prstGeom prst="rect">
            <a:avLst/>
          </a:prstGeom>
          <a:noFill/>
          <a:ln>
            <a:noFill/>
          </a:ln>
        </p:spPr>
      </p:pic>
    </p:spTree>
    <p:extLst>
      <p:ext uri="{BB962C8B-B14F-4D97-AF65-F5344CB8AC3E}">
        <p14:creationId xmlns:p14="http://schemas.microsoft.com/office/powerpoint/2010/main" val="15520781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65"/>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In practice:</a:t>
            </a:r>
            <a:endParaRPr/>
          </a:p>
        </p:txBody>
      </p:sp>
      <p:sp>
        <p:nvSpPr>
          <p:cNvPr id="451" name="Google Shape;451;p65"/>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lnSpc>
                <a:spcPct val="115000"/>
              </a:lnSpc>
              <a:spcAft>
                <a:spcPts val="1600"/>
              </a:spcAft>
              <a:buNone/>
            </a:pPr>
            <a:endParaRPr>
              <a:solidFill>
                <a:schemeClr val="dk1"/>
              </a:solidFill>
            </a:endParaRPr>
          </a:p>
        </p:txBody>
      </p:sp>
      <p:sp>
        <p:nvSpPr>
          <p:cNvPr id="452" name="Google Shape;452;p65"/>
          <p:cNvSpPr txBox="1">
            <a:spLocks noGrp="1"/>
          </p:cNvSpPr>
          <p:nvPr>
            <p:ph type="title" idx="2"/>
          </p:nvPr>
        </p:nvSpPr>
        <p:spPr>
          <a:xfrm>
            <a:off x="229500" y="5643025"/>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53" name="Google Shape;453;p65"/>
          <p:cNvPicPr preferRelativeResize="0"/>
          <p:nvPr/>
        </p:nvPicPr>
        <p:blipFill>
          <a:blip r:embed="rId3">
            <a:alphaModFix/>
          </a:blip>
          <a:stretch>
            <a:fillRect/>
          </a:stretch>
        </p:blipFill>
        <p:spPr>
          <a:xfrm>
            <a:off x="1583412" y="857250"/>
            <a:ext cx="5977179" cy="5143500"/>
          </a:xfrm>
          <a:prstGeom prst="rect">
            <a:avLst/>
          </a:prstGeom>
          <a:noFill/>
          <a:ln>
            <a:noFill/>
          </a:ln>
        </p:spPr>
      </p:pic>
    </p:spTree>
    <p:extLst>
      <p:ext uri="{BB962C8B-B14F-4D97-AF65-F5344CB8AC3E}">
        <p14:creationId xmlns:p14="http://schemas.microsoft.com/office/powerpoint/2010/main" val="19683209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66"/>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In practice:</a:t>
            </a:r>
            <a:endParaRPr/>
          </a:p>
        </p:txBody>
      </p:sp>
      <p:sp>
        <p:nvSpPr>
          <p:cNvPr id="459" name="Google Shape;459;p66"/>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lnSpc>
                <a:spcPct val="115000"/>
              </a:lnSpc>
              <a:spcAft>
                <a:spcPts val="1600"/>
              </a:spcAft>
              <a:buNone/>
            </a:pPr>
            <a:endParaRPr>
              <a:solidFill>
                <a:schemeClr val="dk1"/>
              </a:solidFill>
            </a:endParaRPr>
          </a:p>
        </p:txBody>
      </p:sp>
      <p:sp>
        <p:nvSpPr>
          <p:cNvPr id="460" name="Google Shape;460;p66"/>
          <p:cNvSpPr txBox="1">
            <a:spLocks noGrp="1"/>
          </p:cNvSpPr>
          <p:nvPr>
            <p:ph type="title" idx="2"/>
          </p:nvPr>
        </p:nvSpPr>
        <p:spPr>
          <a:xfrm>
            <a:off x="229500" y="5643025"/>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61" name="Google Shape;461;p66"/>
          <p:cNvPicPr preferRelativeResize="0"/>
          <p:nvPr/>
        </p:nvPicPr>
        <p:blipFill>
          <a:blip r:embed="rId3">
            <a:alphaModFix/>
          </a:blip>
          <a:stretch>
            <a:fillRect/>
          </a:stretch>
        </p:blipFill>
        <p:spPr>
          <a:xfrm>
            <a:off x="804986" y="857251"/>
            <a:ext cx="7444831" cy="5143501"/>
          </a:xfrm>
          <a:prstGeom prst="rect">
            <a:avLst/>
          </a:prstGeom>
          <a:noFill/>
          <a:ln>
            <a:noFill/>
          </a:ln>
        </p:spPr>
      </p:pic>
    </p:spTree>
    <p:extLst>
      <p:ext uri="{BB962C8B-B14F-4D97-AF65-F5344CB8AC3E}">
        <p14:creationId xmlns:p14="http://schemas.microsoft.com/office/powerpoint/2010/main" val="7094370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67"/>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In practice:</a:t>
            </a:r>
            <a:endParaRPr/>
          </a:p>
        </p:txBody>
      </p:sp>
      <p:sp>
        <p:nvSpPr>
          <p:cNvPr id="467" name="Google Shape;467;p67"/>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lnSpc>
                <a:spcPct val="115000"/>
              </a:lnSpc>
              <a:spcAft>
                <a:spcPts val="1600"/>
              </a:spcAft>
              <a:buNone/>
            </a:pPr>
            <a:endParaRPr>
              <a:solidFill>
                <a:schemeClr val="dk1"/>
              </a:solidFill>
            </a:endParaRPr>
          </a:p>
        </p:txBody>
      </p:sp>
      <p:sp>
        <p:nvSpPr>
          <p:cNvPr id="468" name="Google Shape;468;p67"/>
          <p:cNvSpPr txBox="1">
            <a:spLocks noGrp="1"/>
          </p:cNvSpPr>
          <p:nvPr>
            <p:ph type="title" idx="2"/>
          </p:nvPr>
        </p:nvSpPr>
        <p:spPr>
          <a:xfrm>
            <a:off x="229500" y="5643025"/>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69" name="Google Shape;469;p67"/>
          <p:cNvPicPr preferRelativeResize="0"/>
          <p:nvPr/>
        </p:nvPicPr>
        <p:blipFill>
          <a:blip r:embed="rId3">
            <a:alphaModFix/>
          </a:blip>
          <a:stretch>
            <a:fillRect/>
          </a:stretch>
        </p:blipFill>
        <p:spPr>
          <a:xfrm>
            <a:off x="1" y="857238"/>
            <a:ext cx="9143999" cy="5090924"/>
          </a:xfrm>
          <a:prstGeom prst="rect">
            <a:avLst/>
          </a:prstGeom>
          <a:noFill/>
          <a:ln>
            <a:noFill/>
          </a:ln>
        </p:spPr>
      </p:pic>
    </p:spTree>
    <p:extLst>
      <p:ext uri="{BB962C8B-B14F-4D97-AF65-F5344CB8AC3E}">
        <p14:creationId xmlns:p14="http://schemas.microsoft.com/office/powerpoint/2010/main" val="4218394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BE07C-20B5-4282-B1B0-2F9C7D3C3656}"/>
              </a:ext>
            </a:extLst>
          </p:cNvPr>
          <p:cNvSpPr>
            <a:spLocks noGrp="1"/>
          </p:cNvSpPr>
          <p:nvPr>
            <p:ph type="title"/>
          </p:nvPr>
        </p:nvSpPr>
        <p:spPr/>
        <p:txBody>
          <a:bodyPr/>
          <a:lstStyle/>
          <a:p>
            <a:r>
              <a:rPr lang="en-US" dirty="0"/>
              <a:t>Simple Normalized Descriptor</a:t>
            </a:r>
          </a:p>
        </p:txBody>
      </p:sp>
      <p:sp>
        <p:nvSpPr>
          <p:cNvPr id="3" name="Slide Number Placeholder 2">
            <a:extLst>
              <a:ext uri="{FF2B5EF4-FFF2-40B4-BE49-F238E27FC236}">
                <a16:creationId xmlns:a16="http://schemas.microsoft.com/office/drawing/2014/main" id="{383F7888-CF31-4DB7-BB62-EF3E89822D33}"/>
              </a:ext>
            </a:extLst>
          </p:cNvPr>
          <p:cNvSpPr>
            <a:spLocks noGrp="1"/>
          </p:cNvSpPr>
          <p:nvPr>
            <p:ph type="sldNum" sz="quarter" idx="12"/>
          </p:nvPr>
        </p:nvSpPr>
        <p:spPr/>
        <p:txBody>
          <a:bodyPr/>
          <a:lstStyle/>
          <a:p>
            <a:fld id="{AD4E86B5-A92D-294E-92AF-8654113B1844}" type="slidenum">
              <a:rPr lang="en-US" smtClean="0"/>
              <a:t>3</a:t>
            </a:fld>
            <a:endParaRPr lang="en-US"/>
          </a:p>
        </p:txBody>
      </p:sp>
      <p:sp>
        <p:nvSpPr>
          <p:cNvPr id="4" name="TextBox 3">
            <a:extLst>
              <a:ext uri="{FF2B5EF4-FFF2-40B4-BE49-F238E27FC236}">
                <a16:creationId xmlns:a16="http://schemas.microsoft.com/office/drawing/2014/main" id="{691939B2-4D53-4882-A08C-468BEB92C744}"/>
              </a:ext>
            </a:extLst>
          </p:cNvPr>
          <p:cNvSpPr txBox="1"/>
          <p:nvPr/>
        </p:nvSpPr>
        <p:spPr>
          <a:xfrm>
            <a:off x="1158240" y="2021840"/>
            <a:ext cx="7426960" cy="646331"/>
          </a:xfrm>
          <a:prstGeom prst="rect">
            <a:avLst/>
          </a:prstGeom>
          <a:noFill/>
        </p:spPr>
        <p:txBody>
          <a:bodyPr wrap="square" rtlCol="0">
            <a:spAutoFit/>
          </a:bodyPr>
          <a:lstStyle/>
          <a:p>
            <a:r>
              <a:rPr lang="en-US" dirty="0"/>
              <a:t>interest point              neighborhood around          normalized neighborhood</a:t>
            </a:r>
          </a:p>
          <a:p>
            <a:r>
              <a:rPr lang="en-US" dirty="0"/>
              <a:t>                                           interest  point                       around interest point</a:t>
            </a:r>
          </a:p>
        </p:txBody>
      </p:sp>
      <p:sp>
        <p:nvSpPr>
          <p:cNvPr id="5" name="TextBox 4">
            <a:extLst>
              <a:ext uri="{FF2B5EF4-FFF2-40B4-BE49-F238E27FC236}">
                <a16:creationId xmlns:a16="http://schemas.microsoft.com/office/drawing/2014/main" id="{CDA152E0-B17D-4DF7-BE17-B976E2446763}"/>
              </a:ext>
            </a:extLst>
          </p:cNvPr>
          <p:cNvSpPr txBox="1"/>
          <p:nvPr/>
        </p:nvSpPr>
        <p:spPr>
          <a:xfrm>
            <a:off x="1524000" y="3119120"/>
            <a:ext cx="535724" cy="369332"/>
          </a:xfrm>
          <a:prstGeom prst="rect">
            <a:avLst/>
          </a:prstGeom>
          <a:noFill/>
          <a:ln>
            <a:solidFill>
              <a:schemeClr val="accent1"/>
            </a:solidFill>
          </a:ln>
        </p:spPr>
        <p:txBody>
          <a:bodyPr wrap="none" rtlCol="0">
            <a:spAutoFit/>
          </a:bodyPr>
          <a:lstStyle/>
          <a:p>
            <a:r>
              <a:rPr lang="en-US" dirty="0"/>
              <a:t>201</a:t>
            </a:r>
          </a:p>
        </p:txBody>
      </p:sp>
      <p:sp>
        <p:nvSpPr>
          <p:cNvPr id="7" name="TextBox 6">
            <a:extLst>
              <a:ext uri="{FF2B5EF4-FFF2-40B4-BE49-F238E27FC236}">
                <a16:creationId xmlns:a16="http://schemas.microsoft.com/office/drawing/2014/main" id="{C5A9BDA9-420E-4E1A-8877-FE62518996C0}"/>
              </a:ext>
            </a:extLst>
          </p:cNvPr>
          <p:cNvSpPr txBox="1"/>
          <p:nvPr/>
        </p:nvSpPr>
        <p:spPr>
          <a:xfrm>
            <a:off x="3450048" y="2963664"/>
            <a:ext cx="1332416" cy="923330"/>
          </a:xfrm>
          <a:prstGeom prst="rect">
            <a:avLst/>
          </a:prstGeom>
          <a:noFill/>
          <a:ln>
            <a:solidFill>
              <a:schemeClr val="accent1"/>
            </a:solidFill>
          </a:ln>
        </p:spPr>
        <p:txBody>
          <a:bodyPr wrap="none" rtlCol="0">
            <a:spAutoFit/>
          </a:bodyPr>
          <a:lstStyle/>
          <a:p>
            <a:pPr marL="342900" indent="-342900">
              <a:buAutoNum type="arabicPlain" startAt="45"/>
            </a:pPr>
            <a:r>
              <a:rPr lang="en-US" dirty="0"/>
              <a:t>56   200</a:t>
            </a:r>
          </a:p>
          <a:p>
            <a:pPr marL="342900" indent="-342900">
              <a:buAutoNum type="arabicPlain" startAt="45"/>
            </a:pPr>
            <a:r>
              <a:rPr lang="en-US" dirty="0"/>
              <a:t>201 200</a:t>
            </a:r>
          </a:p>
          <a:p>
            <a:r>
              <a:rPr lang="en-US" dirty="0"/>
              <a:t>85  101  105</a:t>
            </a:r>
          </a:p>
        </p:txBody>
      </p:sp>
      <p:sp>
        <p:nvSpPr>
          <p:cNvPr id="8" name="TextBox 7">
            <a:extLst>
              <a:ext uri="{FF2B5EF4-FFF2-40B4-BE49-F238E27FC236}">
                <a16:creationId xmlns:a16="http://schemas.microsoft.com/office/drawing/2014/main" id="{F5241C0E-2DAA-45C0-BFD5-85ABD0F96583}"/>
              </a:ext>
            </a:extLst>
          </p:cNvPr>
          <p:cNvSpPr txBox="1"/>
          <p:nvPr/>
        </p:nvSpPr>
        <p:spPr>
          <a:xfrm>
            <a:off x="5933440" y="2963664"/>
            <a:ext cx="1438214" cy="923330"/>
          </a:xfrm>
          <a:prstGeom prst="rect">
            <a:avLst/>
          </a:prstGeom>
          <a:noFill/>
          <a:ln>
            <a:solidFill>
              <a:schemeClr val="accent1"/>
            </a:solidFill>
          </a:ln>
        </p:spPr>
        <p:txBody>
          <a:bodyPr wrap="none" rtlCol="0">
            <a:spAutoFit/>
          </a:bodyPr>
          <a:lstStyle/>
          <a:p>
            <a:pPr marL="342900" indent="-342900">
              <a:buAutoNum type="arabicPlain" startAt="156"/>
            </a:pPr>
            <a:r>
              <a:rPr lang="en-US" dirty="0"/>
              <a:t>  145    1</a:t>
            </a:r>
          </a:p>
          <a:p>
            <a:pPr marL="342900" indent="-342900">
              <a:buAutoNum type="arabicPlain" startAt="155"/>
            </a:pPr>
            <a:r>
              <a:rPr lang="en-US" dirty="0"/>
              <a:t>     0      1</a:t>
            </a:r>
          </a:p>
          <a:p>
            <a:r>
              <a:rPr lang="en-US" dirty="0"/>
              <a:t>116   100   96</a:t>
            </a:r>
          </a:p>
        </p:txBody>
      </p:sp>
      <p:sp>
        <p:nvSpPr>
          <p:cNvPr id="9" name="TextBox 8">
            <a:extLst>
              <a:ext uri="{FF2B5EF4-FFF2-40B4-BE49-F238E27FC236}">
                <a16:creationId xmlns:a16="http://schemas.microsoft.com/office/drawing/2014/main" id="{34B2C100-10E6-4E36-AA0B-5C9E9B35C122}"/>
              </a:ext>
            </a:extLst>
          </p:cNvPr>
          <p:cNvSpPr txBox="1"/>
          <p:nvPr/>
        </p:nvSpPr>
        <p:spPr>
          <a:xfrm>
            <a:off x="1056640" y="4572000"/>
            <a:ext cx="6888480" cy="1477328"/>
          </a:xfrm>
          <a:prstGeom prst="rect">
            <a:avLst/>
          </a:prstGeom>
          <a:noFill/>
        </p:spPr>
        <p:txBody>
          <a:bodyPr wrap="square" rtlCol="0">
            <a:spAutoFit/>
          </a:bodyPr>
          <a:lstStyle/>
          <a:p>
            <a:pPr marL="285750" indent="-285750">
              <a:buFont typeface="Arial" panose="020B0604020202020204" pitchFamily="34" charset="0"/>
              <a:buChar char="•"/>
            </a:pPr>
            <a:r>
              <a:rPr lang="en-US" dirty="0"/>
              <a:t>The simple descriptor just subtracts the center value from each of the neighbors, including itself to normalize for lighting and exposure.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We can store this as a 1D vector to be efficient:  </a:t>
            </a:r>
          </a:p>
          <a:p>
            <a:r>
              <a:rPr lang="en-US" dirty="0"/>
              <a:t>      </a:t>
            </a:r>
            <a:r>
              <a:rPr lang="en-US" dirty="0">
                <a:solidFill>
                  <a:srgbClr val="FF0000"/>
                </a:solidFill>
              </a:rPr>
              <a:t>156 145 1 155 0 1 116 100 96</a:t>
            </a:r>
          </a:p>
        </p:txBody>
      </p:sp>
    </p:spTree>
    <p:extLst>
      <p:ext uri="{BB962C8B-B14F-4D97-AF65-F5344CB8AC3E}">
        <p14:creationId xmlns:p14="http://schemas.microsoft.com/office/powerpoint/2010/main" val="3015241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6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In practice:</a:t>
            </a:r>
            <a:endParaRPr/>
          </a:p>
        </p:txBody>
      </p:sp>
      <p:sp>
        <p:nvSpPr>
          <p:cNvPr id="475" name="Google Shape;475;p68"/>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lnSpc>
                <a:spcPct val="115000"/>
              </a:lnSpc>
              <a:spcAft>
                <a:spcPts val="1600"/>
              </a:spcAft>
              <a:buNone/>
            </a:pPr>
            <a:endParaRPr>
              <a:solidFill>
                <a:schemeClr val="dk1"/>
              </a:solidFill>
            </a:endParaRPr>
          </a:p>
        </p:txBody>
      </p:sp>
      <p:sp>
        <p:nvSpPr>
          <p:cNvPr id="476" name="Google Shape;476;p68"/>
          <p:cNvSpPr txBox="1">
            <a:spLocks noGrp="1"/>
          </p:cNvSpPr>
          <p:nvPr>
            <p:ph type="title" idx="2"/>
          </p:nvPr>
        </p:nvSpPr>
        <p:spPr>
          <a:xfrm>
            <a:off x="229500" y="5643025"/>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77" name="Google Shape;477;p68"/>
          <p:cNvPicPr preferRelativeResize="0"/>
          <p:nvPr/>
        </p:nvPicPr>
        <p:blipFill>
          <a:blip r:embed="rId3">
            <a:alphaModFix/>
          </a:blip>
          <a:stretch>
            <a:fillRect/>
          </a:stretch>
        </p:blipFill>
        <p:spPr>
          <a:xfrm>
            <a:off x="0" y="1012039"/>
            <a:ext cx="9143998" cy="4833923"/>
          </a:xfrm>
          <a:prstGeom prst="rect">
            <a:avLst/>
          </a:prstGeom>
          <a:noFill/>
          <a:ln>
            <a:noFill/>
          </a:ln>
        </p:spPr>
      </p:pic>
    </p:spTree>
    <p:extLst>
      <p:ext uri="{BB962C8B-B14F-4D97-AF65-F5344CB8AC3E}">
        <p14:creationId xmlns:p14="http://schemas.microsoft.com/office/powerpoint/2010/main" val="31066189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6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What’s happening?</a:t>
            </a:r>
            <a:endParaRPr/>
          </a:p>
        </p:txBody>
      </p:sp>
      <p:sp>
        <p:nvSpPr>
          <p:cNvPr id="483" name="Google Shape;483;p69"/>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lnSpc>
                <a:spcPct val="115000"/>
              </a:lnSpc>
              <a:spcAft>
                <a:spcPts val="1600"/>
              </a:spcAft>
              <a:buNone/>
            </a:pPr>
            <a:endParaRPr>
              <a:solidFill>
                <a:schemeClr val="dk1"/>
              </a:solidFill>
            </a:endParaRPr>
          </a:p>
        </p:txBody>
      </p:sp>
      <p:sp>
        <p:nvSpPr>
          <p:cNvPr id="484" name="Google Shape;484;p69"/>
          <p:cNvSpPr txBox="1">
            <a:spLocks noGrp="1"/>
          </p:cNvSpPr>
          <p:nvPr>
            <p:ph type="title" idx="2"/>
          </p:nvPr>
        </p:nvSpPr>
        <p:spPr>
          <a:xfrm>
            <a:off x="229500" y="5643025"/>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85" name="Google Shape;485;p69"/>
          <p:cNvPicPr preferRelativeResize="0"/>
          <p:nvPr/>
        </p:nvPicPr>
        <p:blipFill>
          <a:blip r:embed="rId3">
            <a:alphaModFix/>
          </a:blip>
          <a:stretch>
            <a:fillRect/>
          </a:stretch>
        </p:blipFill>
        <p:spPr>
          <a:xfrm>
            <a:off x="163286" y="734426"/>
            <a:ext cx="8817430" cy="5143501"/>
          </a:xfrm>
          <a:prstGeom prst="rect">
            <a:avLst/>
          </a:prstGeom>
          <a:noFill/>
          <a:ln>
            <a:noFill/>
          </a:ln>
        </p:spPr>
      </p:pic>
    </p:spTree>
    <p:extLst>
      <p:ext uri="{BB962C8B-B14F-4D97-AF65-F5344CB8AC3E}">
        <p14:creationId xmlns:p14="http://schemas.microsoft.com/office/powerpoint/2010/main" val="13486095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7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What’s happening?</a:t>
            </a:r>
            <a:endParaRPr/>
          </a:p>
        </p:txBody>
      </p:sp>
      <p:sp>
        <p:nvSpPr>
          <p:cNvPr id="491" name="Google Shape;491;p70"/>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lnSpc>
                <a:spcPct val="115000"/>
              </a:lnSpc>
              <a:spcAft>
                <a:spcPts val="1600"/>
              </a:spcAft>
              <a:buNone/>
            </a:pPr>
            <a:endParaRPr>
              <a:solidFill>
                <a:schemeClr val="dk1"/>
              </a:solidFill>
            </a:endParaRPr>
          </a:p>
        </p:txBody>
      </p:sp>
      <p:sp>
        <p:nvSpPr>
          <p:cNvPr id="492" name="Google Shape;492;p70"/>
          <p:cNvSpPr txBox="1">
            <a:spLocks noGrp="1"/>
          </p:cNvSpPr>
          <p:nvPr>
            <p:ph type="title" idx="2"/>
          </p:nvPr>
        </p:nvSpPr>
        <p:spPr>
          <a:xfrm>
            <a:off x="229500" y="5643025"/>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93" name="Google Shape;493;p70"/>
          <p:cNvPicPr preferRelativeResize="0"/>
          <p:nvPr/>
        </p:nvPicPr>
        <p:blipFill>
          <a:blip r:embed="rId3">
            <a:alphaModFix/>
          </a:blip>
          <a:stretch>
            <a:fillRect/>
          </a:stretch>
        </p:blipFill>
        <p:spPr>
          <a:xfrm>
            <a:off x="163286" y="734426"/>
            <a:ext cx="8817430" cy="5143501"/>
          </a:xfrm>
          <a:prstGeom prst="rect">
            <a:avLst/>
          </a:prstGeom>
          <a:noFill/>
          <a:ln>
            <a:noFill/>
          </a:ln>
        </p:spPr>
      </p:pic>
    </p:spTree>
    <p:extLst>
      <p:ext uri="{BB962C8B-B14F-4D97-AF65-F5344CB8AC3E}">
        <p14:creationId xmlns:p14="http://schemas.microsoft.com/office/powerpoint/2010/main" val="21404904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7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What’s happening?</a:t>
            </a:r>
            <a:endParaRPr/>
          </a:p>
        </p:txBody>
      </p:sp>
      <p:sp>
        <p:nvSpPr>
          <p:cNvPr id="499" name="Google Shape;499;p71"/>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lnSpc>
                <a:spcPct val="115000"/>
              </a:lnSpc>
              <a:spcAft>
                <a:spcPts val="1600"/>
              </a:spcAft>
              <a:buNone/>
            </a:pPr>
            <a:endParaRPr>
              <a:solidFill>
                <a:schemeClr val="dk1"/>
              </a:solidFill>
            </a:endParaRPr>
          </a:p>
        </p:txBody>
      </p:sp>
      <p:sp>
        <p:nvSpPr>
          <p:cNvPr id="500" name="Google Shape;500;p71"/>
          <p:cNvSpPr txBox="1">
            <a:spLocks noGrp="1"/>
          </p:cNvSpPr>
          <p:nvPr>
            <p:ph type="title" idx="2"/>
          </p:nvPr>
        </p:nvSpPr>
        <p:spPr>
          <a:xfrm>
            <a:off x="229500" y="5643025"/>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01" name="Google Shape;501;p71"/>
          <p:cNvPicPr preferRelativeResize="0"/>
          <p:nvPr/>
        </p:nvPicPr>
        <p:blipFill>
          <a:blip r:embed="rId3">
            <a:alphaModFix/>
          </a:blip>
          <a:stretch>
            <a:fillRect/>
          </a:stretch>
        </p:blipFill>
        <p:spPr>
          <a:xfrm>
            <a:off x="163286" y="734426"/>
            <a:ext cx="8817430" cy="5143501"/>
          </a:xfrm>
          <a:prstGeom prst="rect">
            <a:avLst/>
          </a:prstGeom>
          <a:noFill/>
          <a:ln>
            <a:noFill/>
          </a:ln>
        </p:spPr>
      </p:pic>
    </p:spTree>
    <p:extLst>
      <p:ext uri="{BB962C8B-B14F-4D97-AF65-F5344CB8AC3E}">
        <p14:creationId xmlns:p14="http://schemas.microsoft.com/office/powerpoint/2010/main" val="5277084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72"/>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What’s happening?</a:t>
            </a:r>
            <a:endParaRPr/>
          </a:p>
        </p:txBody>
      </p:sp>
      <p:sp>
        <p:nvSpPr>
          <p:cNvPr id="507" name="Google Shape;507;p72"/>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lnSpc>
                <a:spcPct val="115000"/>
              </a:lnSpc>
              <a:spcAft>
                <a:spcPts val="1600"/>
              </a:spcAft>
              <a:buNone/>
            </a:pPr>
            <a:endParaRPr>
              <a:solidFill>
                <a:schemeClr val="dk1"/>
              </a:solidFill>
            </a:endParaRPr>
          </a:p>
        </p:txBody>
      </p:sp>
      <p:sp>
        <p:nvSpPr>
          <p:cNvPr id="508" name="Google Shape;508;p72"/>
          <p:cNvSpPr txBox="1">
            <a:spLocks noGrp="1"/>
          </p:cNvSpPr>
          <p:nvPr>
            <p:ph type="title" idx="2"/>
          </p:nvPr>
        </p:nvSpPr>
        <p:spPr>
          <a:xfrm>
            <a:off x="229500" y="5643025"/>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09" name="Google Shape;509;p72"/>
          <p:cNvPicPr preferRelativeResize="0"/>
          <p:nvPr/>
        </p:nvPicPr>
        <p:blipFill>
          <a:blip r:embed="rId3">
            <a:alphaModFix/>
          </a:blip>
          <a:stretch>
            <a:fillRect/>
          </a:stretch>
        </p:blipFill>
        <p:spPr>
          <a:xfrm>
            <a:off x="163286" y="734426"/>
            <a:ext cx="8817430" cy="5143501"/>
          </a:xfrm>
          <a:prstGeom prst="rect">
            <a:avLst/>
          </a:prstGeom>
          <a:noFill/>
          <a:ln>
            <a:noFill/>
          </a:ln>
        </p:spPr>
      </p:pic>
    </p:spTree>
    <p:extLst>
      <p:ext uri="{BB962C8B-B14F-4D97-AF65-F5344CB8AC3E}">
        <p14:creationId xmlns:p14="http://schemas.microsoft.com/office/powerpoint/2010/main" val="27645843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73"/>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What’s happening?</a:t>
            </a:r>
            <a:endParaRPr/>
          </a:p>
        </p:txBody>
      </p:sp>
      <p:sp>
        <p:nvSpPr>
          <p:cNvPr id="515" name="Google Shape;515;p73"/>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lnSpc>
                <a:spcPct val="115000"/>
              </a:lnSpc>
              <a:spcAft>
                <a:spcPts val="1600"/>
              </a:spcAft>
              <a:buNone/>
            </a:pPr>
            <a:endParaRPr>
              <a:solidFill>
                <a:schemeClr val="dk1"/>
              </a:solidFill>
            </a:endParaRPr>
          </a:p>
        </p:txBody>
      </p:sp>
      <p:sp>
        <p:nvSpPr>
          <p:cNvPr id="516" name="Google Shape;516;p73"/>
          <p:cNvSpPr txBox="1">
            <a:spLocks noGrp="1"/>
          </p:cNvSpPr>
          <p:nvPr>
            <p:ph type="title" idx="2"/>
          </p:nvPr>
        </p:nvSpPr>
        <p:spPr>
          <a:xfrm>
            <a:off x="229500" y="5643025"/>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17" name="Google Shape;517;p73"/>
          <p:cNvPicPr preferRelativeResize="0"/>
          <p:nvPr/>
        </p:nvPicPr>
        <p:blipFill>
          <a:blip r:embed="rId3">
            <a:alphaModFix/>
          </a:blip>
          <a:stretch>
            <a:fillRect/>
          </a:stretch>
        </p:blipFill>
        <p:spPr>
          <a:xfrm>
            <a:off x="163286" y="734426"/>
            <a:ext cx="8817430" cy="5143501"/>
          </a:xfrm>
          <a:prstGeom prst="rect">
            <a:avLst/>
          </a:prstGeom>
          <a:noFill/>
          <a:ln>
            <a:noFill/>
          </a:ln>
        </p:spPr>
      </p:pic>
    </p:spTree>
    <p:extLst>
      <p:ext uri="{BB962C8B-B14F-4D97-AF65-F5344CB8AC3E}">
        <p14:creationId xmlns:p14="http://schemas.microsoft.com/office/powerpoint/2010/main" val="1873850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74"/>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What’s happening?</a:t>
            </a:r>
            <a:endParaRPr/>
          </a:p>
        </p:txBody>
      </p:sp>
      <p:sp>
        <p:nvSpPr>
          <p:cNvPr id="523" name="Google Shape;523;p74"/>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lnSpc>
                <a:spcPct val="115000"/>
              </a:lnSpc>
              <a:spcAft>
                <a:spcPts val="1600"/>
              </a:spcAft>
              <a:buNone/>
            </a:pPr>
            <a:endParaRPr>
              <a:solidFill>
                <a:schemeClr val="dk1"/>
              </a:solidFill>
            </a:endParaRPr>
          </a:p>
        </p:txBody>
      </p:sp>
      <p:sp>
        <p:nvSpPr>
          <p:cNvPr id="524" name="Google Shape;524;p74"/>
          <p:cNvSpPr txBox="1">
            <a:spLocks noGrp="1"/>
          </p:cNvSpPr>
          <p:nvPr>
            <p:ph type="title" idx="2"/>
          </p:nvPr>
        </p:nvSpPr>
        <p:spPr>
          <a:xfrm>
            <a:off x="229500" y="5643025"/>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25" name="Google Shape;525;p74"/>
          <p:cNvPicPr preferRelativeResize="0"/>
          <p:nvPr/>
        </p:nvPicPr>
        <p:blipFill>
          <a:blip r:embed="rId3">
            <a:alphaModFix/>
          </a:blip>
          <a:stretch>
            <a:fillRect/>
          </a:stretch>
        </p:blipFill>
        <p:spPr>
          <a:xfrm>
            <a:off x="163286" y="734426"/>
            <a:ext cx="8817430" cy="5143501"/>
          </a:xfrm>
          <a:prstGeom prst="rect">
            <a:avLst/>
          </a:prstGeom>
          <a:noFill/>
          <a:ln>
            <a:noFill/>
          </a:ln>
        </p:spPr>
      </p:pic>
    </p:spTree>
    <p:extLst>
      <p:ext uri="{BB962C8B-B14F-4D97-AF65-F5344CB8AC3E}">
        <p14:creationId xmlns:p14="http://schemas.microsoft.com/office/powerpoint/2010/main" val="24973895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75"/>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What’s happening?</a:t>
            </a:r>
            <a:endParaRPr/>
          </a:p>
        </p:txBody>
      </p:sp>
      <p:sp>
        <p:nvSpPr>
          <p:cNvPr id="531" name="Google Shape;531;p75"/>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lnSpc>
                <a:spcPct val="115000"/>
              </a:lnSpc>
              <a:spcAft>
                <a:spcPts val="1600"/>
              </a:spcAft>
              <a:buNone/>
            </a:pPr>
            <a:endParaRPr>
              <a:solidFill>
                <a:schemeClr val="dk1"/>
              </a:solidFill>
            </a:endParaRPr>
          </a:p>
        </p:txBody>
      </p:sp>
      <p:sp>
        <p:nvSpPr>
          <p:cNvPr id="532" name="Google Shape;532;p75"/>
          <p:cNvSpPr txBox="1">
            <a:spLocks noGrp="1"/>
          </p:cNvSpPr>
          <p:nvPr>
            <p:ph type="title" idx="2"/>
          </p:nvPr>
        </p:nvSpPr>
        <p:spPr>
          <a:xfrm>
            <a:off x="229500" y="5643025"/>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33" name="Google Shape;533;p75"/>
          <p:cNvPicPr preferRelativeResize="0"/>
          <p:nvPr/>
        </p:nvPicPr>
        <p:blipFill>
          <a:blip r:embed="rId3">
            <a:alphaModFix/>
          </a:blip>
          <a:stretch>
            <a:fillRect/>
          </a:stretch>
        </p:blipFill>
        <p:spPr>
          <a:xfrm>
            <a:off x="163286" y="734426"/>
            <a:ext cx="8817430" cy="5143501"/>
          </a:xfrm>
          <a:prstGeom prst="rect">
            <a:avLst/>
          </a:prstGeom>
          <a:noFill/>
          <a:ln>
            <a:noFill/>
          </a:ln>
        </p:spPr>
      </p:pic>
    </p:spTree>
    <p:extLst>
      <p:ext uri="{BB962C8B-B14F-4D97-AF65-F5344CB8AC3E}">
        <p14:creationId xmlns:p14="http://schemas.microsoft.com/office/powerpoint/2010/main" val="13190789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76"/>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What’s happening?</a:t>
            </a:r>
            <a:endParaRPr/>
          </a:p>
        </p:txBody>
      </p:sp>
      <p:sp>
        <p:nvSpPr>
          <p:cNvPr id="539" name="Google Shape;539;p76"/>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lnSpc>
                <a:spcPct val="115000"/>
              </a:lnSpc>
              <a:spcAft>
                <a:spcPts val="1600"/>
              </a:spcAft>
              <a:buNone/>
            </a:pPr>
            <a:endParaRPr>
              <a:solidFill>
                <a:schemeClr val="dk1"/>
              </a:solidFill>
            </a:endParaRPr>
          </a:p>
        </p:txBody>
      </p:sp>
      <p:sp>
        <p:nvSpPr>
          <p:cNvPr id="540" name="Google Shape;540;p76"/>
          <p:cNvSpPr txBox="1">
            <a:spLocks noGrp="1"/>
          </p:cNvSpPr>
          <p:nvPr>
            <p:ph type="title" idx="2"/>
          </p:nvPr>
        </p:nvSpPr>
        <p:spPr>
          <a:xfrm>
            <a:off x="229500" y="5643025"/>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41" name="Google Shape;541;p76"/>
          <p:cNvPicPr preferRelativeResize="0"/>
          <p:nvPr/>
        </p:nvPicPr>
        <p:blipFill>
          <a:blip r:embed="rId3">
            <a:alphaModFix/>
          </a:blip>
          <a:stretch>
            <a:fillRect/>
          </a:stretch>
        </p:blipFill>
        <p:spPr>
          <a:xfrm>
            <a:off x="163286" y="734426"/>
            <a:ext cx="8817430" cy="5143501"/>
          </a:xfrm>
          <a:prstGeom prst="rect">
            <a:avLst/>
          </a:prstGeom>
          <a:noFill/>
          <a:ln>
            <a:noFill/>
          </a:ln>
        </p:spPr>
      </p:pic>
    </p:spTree>
    <p:extLst>
      <p:ext uri="{BB962C8B-B14F-4D97-AF65-F5344CB8AC3E}">
        <p14:creationId xmlns:p14="http://schemas.microsoft.com/office/powerpoint/2010/main" val="13842709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77"/>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What’s happening?</a:t>
            </a:r>
            <a:endParaRPr/>
          </a:p>
        </p:txBody>
      </p:sp>
      <p:sp>
        <p:nvSpPr>
          <p:cNvPr id="547" name="Google Shape;547;p77"/>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lnSpc>
                <a:spcPct val="115000"/>
              </a:lnSpc>
              <a:spcAft>
                <a:spcPts val="1600"/>
              </a:spcAft>
              <a:buNone/>
            </a:pPr>
            <a:endParaRPr>
              <a:solidFill>
                <a:schemeClr val="dk1"/>
              </a:solidFill>
            </a:endParaRPr>
          </a:p>
        </p:txBody>
      </p:sp>
      <p:sp>
        <p:nvSpPr>
          <p:cNvPr id="548" name="Google Shape;548;p77"/>
          <p:cNvSpPr txBox="1">
            <a:spLocks noGrp="1"/>
          </p:cNvSpPr>
          <p:nvPr>
            <p:ph type="title" idx="2"/>
          </p:nvPr>
        </p:nvSpPr>
        <p:spPr>
          <a:xfrm>
            <a:off x="229500" y="5643025"/>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49" name="Google Shape;549;p77"/>
          <p:cNvPicPr preferRelativeResize="0"/>
          <p:nvPr/>
        </p:nvPicPr>
        <p:blipFill>
          <a:blip r:embed="rId3">
            <a:alphaModFix/>
          </a:blip>
          <a:stretch>
            <a:fillRect/>
          </a:stretch>
        </p:blipFill>
        <p:spPr>
          <a:xfrm>
            <a:off x="163286" y="734426"/>
            <a:ext cx="8817430" cy="5143501"/>
          </a:xfrm>
          <a:prstGeom prst="rect">
            <a:avLst/>
          </a:prstGeom>
          <a:noFill/>
          <a:ln>
            <a:noFill/>
          </a:ln>
        </p:spPr>
      </p:pic>
    </p:spTree>
    <p:extLst>
      <p:ext uri="{BB962C8B-B14F-4D97-AF65-F5344CB8AC3E}">
        <p14:creationId xmlns:p14="http://schemas.microsoft.com/office/powerpoint/2010/main" val="2655085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EED3A-7547-4C24-BEF3-EEAC0209FD91}"/>
              </a:ext>
            </a:extLst>
          </p:cNvPr>
          <p:cNvSpPr>
            <a:spLocks noGrp="1"/>
          </p:cNvSpPr>
          <p:nvPr>
            <p:ph type="title"/>
          </p:nvPr>
        </p:nvSpPr>
        <p:spPr/>
        <p:txBody>
          <a:bodyPr/>
          <a:lstStyle/>
          <a:p>
            <a:r>
              <a:rPr lang="en-US" dirty="0"/>
              <a:t>Properties of our Descriptor</a:t>
            </a:r>
          </a:p>
        </p:txBody>
      </p:sp>
      <p:sp>
        <p:nvSpPr>
          <p:cNvPr id="3" name="Content Placeholder 2">
            <a:extLst>
              <a:ext uri="{FF2B5EF4-FFF2-40B4-BE49-F238E27FC236}">
                <a16:creationId xmlns:a16="http://schemas.microsoft.com/office/drawing/2014/main" id="{772A25C8-B786-4B5A-BC2A-A55B23D75CDB}"/>
              </a:ext>
            </a:extLst>
          </p:cNvPr>
          <p:cNvSpPr>
            <a:spLocks noGrp="1"/>
          </p:cNvSpPr>
          <p:nvPr>
            <p:ph idx="1"/>
          </p:nvPr>
        </p:nvSpPr>
        <p:spPr/>
        <p:txBody>
          <a:bodyPr>
            <a:normAutofit fontScale="92500" lnSpcReduction="20000"/>
          </a:bodyPr>
          <a:lstStyle/>
          <a:p>
            <a:r>
              <a:rPr lang="en-US" dirty="0">
                <a:solidFill>
                  <a:srgbClr val="C00000"/>
                </a:solidFill>
              </a:rPr>
              <a:t>Translation Invariant</a:t>
            </a:r>
          </a:p>
          <a:p>
            <a:r>
              <a:rPr lang="en-US" dirty="0"/>
              <a:t>Not scale invariant</a:t>
            </a:r>
          </a:p>
          <a:p>
            <a:r>
              <a:rPr lang="en-US" dirty="0"/>
              <a:t>Not rotation invariant</a:t>
            </a:r>
          </a:p>
          <a:p>
            <a:r>
              <a:rPr lang="en-US" dirty="0">
                <a:solidFill>
                  <a:srgbClr val="C00000"/>
                </a:solidFill>
              </a:rPr>
              <a:t>Somewhat invariant to lighting changes</a:t>
            </a:r>
          </a:p>
          <a:p>
            <a:endParaRPr lang="en-US" dirty="0"/>
          </a:p>
          <a:p>
            <a:r>
              <a:rPr lang="en-US" dirty="0">
                <a:solidFill>
                  <a:srgbClr val="0070C0"/>
                </a:solidFill>
              </a:rPr>
              <a:t>Let’s look at the SIFT descriptor, because it is heavily used, even without using the SIFT key point detector.</a:t>
            </a:r>
          </a:p>
          <a:p>
            <a:r>
              <a:rPr lang="en-US" dirty="0">
                <a:solidFill>
                  <a:srgbClr val="0000FF"/>
                </a:solidFill>
              </a:rPr>
              <a:t>It already solves the scale problem by computing at multiple scales and keeping track.</a:t>
            </a:r>
          </a:p>
        </p:txBody>
      </p:sp>
      <p:sp>
        <p:nvSpPr>
          <p:cNvPr id="4" name="Slide Number Placeholder 3">
            <a:extLst>
              <a:ext uri="{FF2B5EF4-FFF2-40B4-BE49-F238E27FC236}">
                <a16:creationId xmlns:a16="http://schemas.microsoft.com/office/drawing/2014/main" id="{A40F0049-AE70-4F4A-90FF-C9BAB27896A6}"/>
              </a:ext>
            </a:extLst>
          </p:cNvPr>
          <p:cNvSpPr>
            <a:spLocks noGrp="1"/>
          </p:cNvSpPr>
          <p:nvPr>
            <p:ph type="sldNum" sz="quarter" idx="12"/>
          </p:nvPr>
        </p:nvSpPr>
        <p:spPr/>
        <p:txBody>
          <a:bodyPr/>
          <a:lstStyle/>
          <a:p>
            <a:fld id="{AD4E86B5-A92D-294E-92AF-8654113B1844}" type="slidenum">
              <a:rPr lang="en-US" smtClean="0"/>
              <a:t>4</a:t>
            </a:fld>
            <a:endParaRPr lang="en-US"/>
          </a:p>
        </p:txBody>
      </p:sp>
    </p:spTree>
    <p:extLst>
      <p:ext uri="{BB962C8B-B14F-4D97-AF65-F5344CB8AC3E}">
        <p14:creationId xmlns:p14="http://schemas.microsoft.com/office/powerpoint/2010/main" val="3593683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7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Very bad for big panoramas!</a:t>
            </a:r>
            <a:endParaRPr/>
          </a:p>
        </p:txBody>
      </p:sp>
      <p:sp>
        <p:nvSpPr>
          <p:cNvPr id="555" name="Google Shape;555;p78"/>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lnSpc>
                <a:spcPct val="115000"/>
              </a:lnSpc>
              <a:spcAft>
                <a:spcPts val="1600"/>
              </a:spcAft>
              <a:buNone/>
            </a:pPr>
            <a:endParaRPr>
              <a:solidFill>
                <a:schemeClr val="dk1"/>
              </a:solidFill>
            </a:endParaRPr>
          </a:p>
        </p:txBody>
      </p:sp>
      <p:sp>
        <p:nvSpPr>
          <p:cNvPr id="556" name="Google Shape;556;p78"/>
          <p:cNvSpPr txBox="1">
            <a:spLocks noGrp="1"/>
          </p:cNvSpPr>
          <p:nvPr>
            <p:ph type="title" idx="2"/>
          </p:nvPr>
        </p:nvSpPr>
        <p:spPr>
          <a:xfrm>
            <a:off x="229500" y="5643025"/>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57" name="Google Shape;557;p78"/>
          <p:cNvPicPr preferRelativeResize="0"/>
          <p:nvPr/>
        </p:nvPicPr>
        <p:blipFill>
          <a:blip r:embed="rId3">
            <a:alphaModFix/>
          </a:blip>
          <a:stretch>
            <a:fillRect/>
          </a:stretch>
        </p:blipFill>
        <p:spPr>
          <a:xfrm>
            <a:off x="1381701" y="1622125"/>
            <a:ext cx="6380598" cy="4255800"/>
          </a:xfrm>
          <a:prstGeom prst="rect">
            <a:avLst/>
          </a:prstGeom>
          <a:noFill/>
          <a:ln>
            <a:noFill/>
          </a:ln>
        </p:spPr>
      </p:pic>
    </p:spTree>
    <p:extLst>
      <p:ext uri="{BB962C8B-B14F-4D97-AF65-F5344CB8AC3E}">
        <p14:creationId xmlns:p14="http://schemas.microsoft.com/office/powerpoint/2010/main" val="22069469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7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Very bad for big panoramas!</a:t>
            </a:r>
            <a:endParaRPr/>
          </a:p>
        </p:txBody>
      </p:sp>
      <p:sp>
        <p:nvSpPr>
          <p:cNvPr id="563" name="Google Shape;563;p79"/>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lnSpc>
                <a:spcPct val="115000"/>
              </a:lnSpc>
              <a:spcAft>
                <a:spcPts val="1600"/>
              </a:spcAft>
              <a:buNone/>
            </a:pPr>
            <a:endParaRPr>
              <a:solidFill>
                <a:schemeClr val="dk1"/>
              </a:solidFill>
            </a:endParaRPr>
          </a:p>
        </p:txBody>
      </p:sp>
      <p:sp>
        <p:nvSpPr>
          <p:cNvPr id="564" name="Google Shape;564;p79"/>
          <p:cNvSpPr txBox="1">
            <a:spLocks noGrp="1"/>
          </p:cNvSpPr>
          <p:nvPr>
            <p:ph type="title" idx="2"/>
          </p:nvPr>
        </p:nvSpPr>
        <p:spPr>
          <a:xfrm>
            <a:off x="229500" y="5643025"/>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65" name="Google Shape;565;p79"/>
          <p:cNvPicPr preferRelativeResize="0"/>
          <p:nvPr/>
        </p:nvPicPr>
        <p:blipFill>
          <a:blip r:embed="rId3">
            <a:alphaModFix/>
          </a:blip>
          <a:stretch>
            <a:fillRect/>
          </a:stretch>
        </p:blipFill>
        <p:spPr>
          <a:xfrm>
            <a:off x="1063312" y="1622126"/>
            <a:ext cx="7017374" cy="4255801"/>
          </a:xfrm>
          <a:prstGeom prst="rect">
            <a:avLst/>
          </a:prstGeom>
          <a:noFill/>
          <a:ln>
            <a:noFill/>
          </a:ln>
        </p:spPr>
      </p:pic>
    </p:spTree>
    <p:extLst>
      <p:ext uri="{BB962C8B-B14F-4D97-AF65-F5344CB8AC3E}">
        <p14:creationId xmlns:p14="http://schemas.microsoft.com/office/powerpoint/2010/main" val="8395928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8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Very bad for big panoramas!</a:t>
            </a:r>
            <a:endParaRPr/>
          </a:p>
        </p:txBody>
      </p:sp>
      <p:sp>
        <p:nvSpPr>
          <p:cNvPr id="571" name="Google Shape;571;p80"/>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lnSpc>
                <a:spcPct val="115000"/>
              </a:lnSpc>
              <a:spcAft>
                <a:spcPts val="1600"/>
              </a:spcAft>
              <a:buNone/>
            </a:pPr>
            <a:endParaRPr>
              <a:solidFill>
                <a:schemeClr val="dk1"/>
              </a:solidFill>
            </a:endParaRPr>
          </a:p>
        </p:txBody>
      </p:sp>
      <p:sp>
        <p:nvSpPr>
          <p:cNvPr id="572" name="Google Shape;572;p80"/>
          <p:cNvSpPr txBox="1">
            <a:spLocks noGrp="1"/>
          </p:cNvSpPr>
          <p:nvPr>
            <p:ph type="title" idx="2"/>
          </p:nvPr>
        </p:nvSpPr>
        <p:spPr>
          <a:xfrm>
            <a:off x="229500" y="5643025"/>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73" name="Google Shape;573;p80"/>
          <p:cNvPicPr preferRelativeResize="0"/>
          <p:nvPr/>
        </p:nvPicPr>
        <p:blipFill>
          <a:blip r:embed="rId3">
            <a:alphaModFix/>
          </a:blip>
          <a:stretch>
            <a:fillRect/>
          </a:stretch>
        </p:blipFill>
        <p:spPr>
          <a:xfrm>
            <a:off x="161218" y="1622125"/>
            <a:ext cx="8821571" cy="4255798"/>
          </a:xfrm>
          <a:prstGeom prst="rect">
            <a:avLst/>
          </a:prstGeom>
          <a:noFill/>
          <a:ln>
            <a:noFill/>
          </a:ln>
        </p:spPr>
      </p:pic>
    </p:spTree>
    <p:extLst>
      <p:ext uri="{BB962C8B-B14F-4D97-AF65-F5344CB8AC3E}">
        <p14:creationId xmlns:p14="http://schemas.microsoft.com/office/powerpoint/2010/main" val="25868696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8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Fails :-(</a:t>
            </a:r>
            <a:endParaRPr/>
          </a:p>
        </p:txBody>
      </p:sp>
      <p:sp>
        <p:nvSpPr>
          <p:cNvPr id="579" name="Google Shape;579;p81"/>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lnSpc>
                <a:spcPct val="115000"/>
              </a:lnSpc>
              <a:spcAft>
                <a:spcPts val="1600"/>
              </a:spcAft>
              <a:buNone/>
            </a:pPr>
            <a:endParaRPr>
              <a:solidFill>
                <a:schemeClr val="dk1"/>
              </a:solidFill>
            </a:endParaRPr>
          </a:p>
        </p:txBody>
      </p:sp>
      <p:sp>
        <p:nvSpPr>
          <p:cNvPr id="580" name="Google Shape;580;p81"/>
          <p:cNvSpPr txBox="1">
            <a:spLocks noGrp="1"/>
          </p:cNvSpPr>
          <p:nvPr>
            <p:ph type="title" idx="2"/>
          </p:nvPr>
        </p:nvSpPr>
        <p:spPr>
          <a:xfrm>
            <a:off x="229500" y="5643025"/>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81" name="Google Shape;581;p81"/>
          <p:cNvPicPr preferRelativeResize="0"/>
          <p:nvPr/>
        </p:nvPicPr>
        <p:blipFill>
          <a:blip r:embed="rId3">
            <a:alphaModFix/>
          </a:blip>
          <a:stretch>
            <a:fillRect/>
          </a:stretch>
        </p:blipFill>
        <p:spPr>
          <a:xfrm>
            <a:off x="646978" y="1622125"/>
            <a:ext cx="7850046" cy="4255799"/>
          </a:xfrm>
          <a:prstGeom prst="rect">
            <a:avLst/>
          </a:prstGeom>
          <a:noFill/>
          <a:ln>
            <a:noFill/>
          </a:ln>
        </p:spPr>
      </p:pic>
    </p:spTree>
    <p:extLst>
      <p:ext uri="{BB962C8B-B14F-4D97-AF65-F5344CB8AC3E}">
        <p14:creationId xmlns:p14="http://schemas.microsoft.com/office/powerpoint/2010/main" val="4100815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82"/>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dirty="0"/>
              <a:t>How do we fix it? Cylinders!</a:t>
            </a:r>
            <a:endParaRPr dirty="0"/>
          </a:p>
        </p:txBody>
      </p:sp>
      <p:sp>
        <p:nvSpPr>
          <p:cNvPr id="587" name="Google Shape;587;p82"/>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lnSpc>
                <a:spcPct val="115000"/>
              </a:lnSpc>
              <a:spcAft>
                <a:spcPts val="1600"/>
              </a:spcAft>
              <a:buNone/>
            </a:pPr>
            <a:endParaRPr>
              <a:solidFill>
                <a:schemeClr val="dk1"/>
              </a:solidFill>
            </a:endParaRPr>
          </a:p>
        </p:txBody>
      </p:sp>
      <p:sp>
        <p:nvSpPr>
          <p:cNvPr id="588" name="Google Shape;588;p82"/>
          <p:cNvSpPr txBox="1">
            <a:spLocks noGrp="1"/>
          </p:cNvSpPr>
          <p:nvPr>
            <p:ph type="title" idx="2"/>
          </p:nvPr>
        </p:nvSpPr>
        <p:spPr>
          <a:xfrm>
            <a:off x="229500" y="5643025"/>
            <a:ext cx="8685000" cy="234900"/>
          </a:xfrm>
          <a:prstGeom prst="rect">
            <a:avLst/>
          </a:prstGeom>
        </p:spPr>
        <p:txBody>
          <a:bodyPr spcFirstLastPara="1" vert="horz" wrap="square" lIns="91425" tIns="91425" rIns="91425" bIns="91425" rtlCol="0" anchor="t" anchorCtr="0">
            <a:noAutofit/>
          </a:bodyPr>
          <a:lstStyle/>
          <a:p>
            <a:pPr algn="l"/>
            <a:endParaRPr/>
          </a:p>
        </p:txBody>
      </p:sp>
    </p:spTree>
    <p:extLst>
      <p:ext uri="{BB962C8B-B14F-4D97-AF65-F5344CB8AC3E}">
        <p14:creationId xmlns:p14="http://schemas.microsoft.com/office/powerpoint/2010/main" val="28067041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83"/>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dirty="0"/>
              <a:t>How do we fix it? Cylinders!</a:t>
            </a:r>
            <a:endParaRPr dirty="0"/>
          </a:p>
        </p:txBody>
      </p:sp>
      <p:sp>
        <p:nvSpPr>
          <p:cNvPr id="594" name="Google Shape;594;p83"/>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lnSpc>
                <a:spcPct val="115000"/>
              </a:lnSpc>
              <a:spcAft>
                <a:spcPts val="1600"/>
              </a:spcAft>
              <a:buNone/>
            </a:pPr>
            <a:endParaRPr>
              <a:solidFill>
                <a:schemeClr val="dk1"/>
              </a:solidFill>
            </a:endParaRPr>
          </a:p>
        </p:txBody>
      </p:sp>
      <p:sp>
        <p:nvSpPr>
          <p:cNvPr id="595" name="Google Shape;595;p83"/>
          <p:cNvSpPr txBox="1">
            <a:spLocks noGrp="1"/>
          </p:cNvSpPr>
          <p:nvPr>
            <p:ph type="title" idx="2"/>
          </p:nvPr>
        </p:nvSpPr>
        <p:spPr>
          <a:xfrm>
            <a:off x="229500" y="5643025"/>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96" name="Google Shape;596;p83"/>
          <p:cNvPicPr preferRelativeResize="0"/>
          <p:nvPr/>
        </p:nvPicPr>
        <p:blipFill>
          <a:blip r:embed="rId3">
            <a:alphaModFix/>
          </a:blip>
          <a:stretch>
            <a:fillRect/>
          </a:stretch>
        </p:blipFill>
        <p:spPr>
          <a:xfrm>
            <a:off x="163286" y="734426"/>
            <a:ext cx="8817430" cy="5143501"/>
          </a:xfrm>
          <a:prstGeom prst="rect">
            <a:avLst/>
          </a:prstGeom>
          <a:noFill/>
          <a:ln>
            <a:noFill/>
          </a:ln>
        </p:spPr>
      </p:pic>
    </p:spTree>
    <p:extLst>
      <p:ext uri="{BB962C8B-B14F-4D97-AF65-F5344CB8AC3E}">
        <p14:creationId xmlns:p14="http://schemas.microsoft.com/office/powerpoint/2010/main" val="19046797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84"/>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dirty="0"/>
              <a:t>How do we fix it? Cylinders!</a:t>
            </a:r>
            <a:endParaRPr dirty="0"/>
          </a:p>
        </p:txBody>
      </p:sp>
      <p:sp>
        <p:nvSpPr>
          <p:cNvPr id="602" name="Google Shape;602;p84"/>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lnSpc>
                <a:spcPct val="115000"/>
              </a:lnSpc>
              <a:spcAft>
                <a:spcPts val="1600"/>
              </a:spcAft>
              <a:buNone/>
            </a:pPr>
            <a:endParaRPr>
              <a:solidFill>
                <a:schemeClr val="dk1"/>
              </a:solidFill>
            </a:endParaRPr>
          </a:p>
        </p:txBody>
      </p:sp>
      <p:sp>
        <p:nvSpPr>
          <p:cNvPr id="603" name="Google Shape;603;p84"/>
          <p:cNvSpPr txBox="1">
            <a:spLocks noGrp="1"/>
          </p:cNvSpPr>
          <p:nvPr>
            <p:ph type="title" idx="2"/>
          </p:nvPr>
        </p:nvSpPr>
        <p:spPr>
          <a:xfrm>
            <a:off x="229500" y="5643025"/>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04" name="Google Shape;604;p84"/>
          <p:cNvPicPr preferRelativeResize="0"/>
          <p:nvPr/>
        </p:nvPicPr>
        <p:blipFill>
          <a:blip r:embed="rId3">
            <a:alphaModFix/>
          </a:blip>
          <a:stretch>
            <a:fillRect/>
          </a:stretch>
        </p:blipFill>
        <p:spPr>
          <a:xfrm>
            <a:off x="163286" y="734426"/>
            <a:ext cx="8817430" cy="5143501"/>
          </a:xfrm>
          <a:prstGeom prst="rect">
            <a:avLst/>
          </a:prstGeom>
          <a:noFill/>
          <a:ln>
            <a:noFill/>
          </a:ln>
        </p:spPr>
      </p:pic>
    </p:spTree>
    <p:extLst>
      <p:ext uri="{BB962C8B-B14F-4D97-AF65-F5344CB8AC3E}">
        <p14:creationId xmlns:p14="http://schemas.microsoft.com/office/powerpoint/2010/main" val="40662074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85"/>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How do we fix it? Cylinders!</a:t>
            </a:r>
            <a:endParaRPr/>
          </a:p>
        </p:txBody>
      </p:sp>
      <p:sp>
        <p:nvSpPr>
          <p:cNvPr id="610" name="Google Shape;610;p85"/>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lnSpc>
                <a:spcPct val="115000"/>
              </a:lnSpc>
              <a:spcAft>
                <a:spcPts val="1600"/>
              </a:spcAft>
              <a:buNone/>
            </a:pPr>
            <a:endParaRPr>
              <a:solidFill>
                <a:schemeClr val="dk1"/>
              </a:solidFill>
            </a:endParaRPr>
          </a:p>
        </p:txBody>
      </p:sp>
      <p:sp>
        <p:nvSpPr>
          <p:cNvPr id="611" name="Google Shape;611;p85"/>
          <p:cNvSpPr txBox="1">
            <a:spLocks noGrp="1"/>
          </p:cNvSpPr>
          <p:nvPr>
            <p:ph type="title" idx="2"/>
          </p:nvPr>
        </p:nvSpPr>
        <p:spPr>
          <a:xfrm>
            <a:off x="229500" y="5643025"/>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12" name="Google Shape;612;p85"/>
          <p:cNvPicPr preferRelativeResize="0"/>
          <p:nvPr/>
        </p:nvPicPr>
        <p:blipFill>
          <a:blip r:embed="rId3">
            <a:alphaModFix/>
          </a:blip>
          <a:stretch>
            <a:fillRect/>
          </a:stretch>
        </p:blipFill>
        <p:spPr>
          <a:xfrm>
            <a:off x="163286" y="734426"/>
            <a:ext cx="8817430" cy="5143501"/>
          </a:xfrm>
          <a:prstGeom prst="rect">
            <a:avLst/>
          </a:prstGeom>
          <a:noFill/>
          <a:ln>
            <a:noFill/>
          </a:ln>
        </p:spPr>
      </p:pic>
    </p:spTree>
    <p:extLst>
      <p:ext uri="{BB962C8B-B14F-4D97-AF65-F5344CB8AC3E}">
        <p14:creationId xmlns:p14="http://schemas.microsoft.com/office/powerpoint/2010/main" val="35691066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86"/>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How do we fix it? Cylinders!</a:t>
            </a:r>
            <a:endParaRPr/>
          </a:p>
        </p:txBody>
      </p:sp>
      <p:sp>
        <p:nvSpPr>
          <p:cNvPr id="618" name="Google Shape;618;p86"/>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lnSpc>
                <a:spcPct val="115000"/>
              </a:lnSpc>
              <a:spcAft>
                <a:spcPts val="1600"/>
              </a:spcAft>
              <a:buNone/>
            </a:pPr>
            <a:endParaRPr>
              <a:solidFill>
                <a:schemeClr val="dk1"/>
              </a:solidFill>
            </a:endParaRPr>
          </a:p>
        </p:txBody>
      </p:sp>
      <p:sp>
        <p:nvSpPr>
          <p:cNvPr id="619" name="Google Shape;619;p86"/>
          <p:cNvSpPr txBox="1">
            <a:spLocks noGrp="1"/>
          </p:cNvSpPr>
          <p:nvPr>
            <p:ph type="title" idx="2"/>
          </p:nvPr>
        </p:nvSpPr>
        <p:spPr>
          <a:xfrm>
            <a:off x="229500" y="5643025"/>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20" name="Google Shape;620;p86"/>
          <p:cNvPicPr preferRelativeResize="0"/>
          <p:nvPr/>
        </p:nvPicPr>
        <p:blipFill>
          <a:blip r:embed="rId3">
            <a:alphaModFix/>
          </a:blip>
          <a:stretch>
            <a:fillRect/>
          </a:stretch>
        </p:blipFill>
        <p:spPr>
          <a:xfrm>
            <a:off x="163286" y="734426"/>
            <a:ext cx="8817430" cy="5143501"/>
          </a:xfrm>
          <a:prstGeom prst="rect">
            <a:avLst/>
          </a:prstGeom>
          <a:noFill/>
          <a:ln>
            <a:noFill/>
          </a:ln>
        </p:spPr>
      </p:pic>
    </p:spTree>
    <p:extLst>
      <p:ext uri="{BB962C8B-B14F-4D97-AF65-F5344CB8AC3E}">
        <p14:creationId xmlns:p14="http://schemas.microsoft.com/office/powerpoint/2010/main" val="12320186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87"/>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How do we fix it? Cylinders!</a:t>
            </a:r>
            <a:endParaRPr/>
          </a:p>
        </p:txBody>
      </p:sp>
      <p:sp>
        <p:nvSpPr>
          <p:cNvPr id="626" name="Google Shape;626;p87"/>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lnSpc>
                <a:spcPct val="115000"/>
              </a:lnSpc>
              <a:spcAft>
                <a:spcPts val="1600"/>
              </a:spcAft>
              <a:buNone/>
            </a:pPr>
            <a:endParaRPr>
              <a:solidFill>
                <a:schemeClr val="dk1"/>
              </a:solidFill>
            </a:endParaRPr>
          </a:p>
        </p:txBody>
      </p:sp>
      <p:sp>
        <p:nvSpPr>
          <p:cNvPr id="627" name="Google Shape;627;p87"/>
          <p:cNvSpPr txBox="1">
            <a:spLocks noGrp="1"/>
          </p:cNvSpPr>
          <p:nvPr>
            <p:ph type="title" idx="2"/>
          </p:nvPr>
        </p:nvSpPr>
        <p:spPr>
          <a:xfrm>
            <a:off x="229500" y="5643025"/>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28" name="Google Shape;628;p87"/>
          <p:cNvPicPr preferRelativeResize="0"/>
          <p:nvPr/>
        </p:nvPicPr>
        <p:blipFill>
          <a:blip r:embed="rId3">
            <a:alphaModFix/>
          </a:blip>
          <a:stretch>
            <a:fillRect/>
          </a:stretch>
        </p:blipFill>
        <p:spPr>
          <a:xfrm>
            <a:off x="163286" y="734426"/>
            <a:ext cx="8817430" cy="5143501"/>
          </a:xfrm>
          <a:prstGeom prst="rect">
            <a:avLst/>
          </a:prstGeom>
          <a:noFill/>
          <a:ln>
            <a:noFill/>
          </a:ln>
        </p:spPr>
      </p:pic>
    </p:spTree>
    <p:extLst>
      <p:ext uri="{BB962C8B-B14F-4D97-AF65-F5344CB8AC3E}">
        <p14:creationId xmlns:p14="http://schemas.microsoft.com/office/powerpoint/2010/main" val="36890558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 name="CustomShape 1"/>
          <p:cNvSpPr/>
          <p:nvPr/>
        </p:nvSpPr>
        <p:spPr>
          <a:xfrm>
            <a:off x="3124080" y="4505400"/>
            <a:ext cx="2895120" cy="4568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400" strike="noStrike">
                <a:solidFill>
                  <a:srgbClr val="000000"/>
                </a:solidFill>
                <a:latin typeface="Times New Roman"/>
              </a:rPr>
              <a:t>CSE 576: Computer Vision</a:t>
            </a:r>
            <a:endParaRPr/>
          </a:p>
        </p:txBody>
      </p:sp>
      <p:pic>
        <p:nvPicPr>
          <p:cNvPr id="612" name="Picture 2"/>
          <p:cNvPicPr/>
          <p:nvPr/>
        </p:nvPicPr>
        <p:blipFill>
          <a:blip r:embed="rId3"/>
          <a:stretch/>
        </p:blipFill>
        <p:spPr>
          <a:xfrm>
            <a:off x="2057400" y="1457280"/>
            <a:ext cx="4962240" cy="3495240"/>
          </a:xfrm>
          <a:prstGeom prst="rect">
            <a:avLst/>
          </a:prstGeom>
          <a:ln w="9360">
            <a:noFill/>
          </a:ln>
        </p:spPr>
      </p:pic>
      <p:sp>
        <p:nvSpPr>
          <p:cNvPr id="613" name="TextShape 2"/>
          <p:cNvSpPr txBox="1"/>
          <p:nvPr/>
        </p:nvSpPr>
        <p:spPr>
          <a:xfrm>
            <a:off x="379440" y="-152280"/>
            <a:ext cx="8459640" cy="1142640"/>
          </a:xfrm>
          <a:prstGeom prst="rect">
            <a:avLst/>
          </a:prstGeom>
          <a:noFill/>
          <a:ln>
            <a:noFill/>
          </a:ln>
        </p:spPr>
        <p:txBody>
          <a:bodyPr anchor="ctr"/>
          <a:lstStyle/>
          <a:p>
            <a:pPr>
              <a:lnSpc>
                <a:spcPct val="100000"/>
              </a:lnSpc>
            </a:pPr>
            <a:r>
              <a:rPr lang="en-US" sz="4000" strike="noStrike">
                <a:solidFill>
                  <a:srgbClr val="000000"/>
                </a:solidFill>
                <a:latin typeface="Arial"/>
                <a:ea typeface="ＭＳ Ｐゴシック"/>
              </a:rPr>
              <a:t>Rotation invariance</a:t>
            </a:r>
            <a:endParaRPr/>
          </a:p>
        </p:txBody>
      </p:sp>
      <p:pic>
        <p:nvPicPr>
          <p:cNvPr id="614" name="Picture 5"/>
          <p:cNvPicPr/>
          <p:nvPr/>
        </p:nvPicPr>
        <p:blipFill>
          <a:blip r:embed="rId4"/>
          <a:stretch/>
        </p:blipFill>
        <p:spPr>
          <a:xfrm>
            <a:off x="5499000" y="2741760"/>
            <a:ext cx="1982520" cy="1987200"/>
          </a:xfrm>
          <a:prstGeom prst="rect">
            <a:avLst/>
          </a:prstGeom>
          <a:ln w="9360">
            <a:noFill/>
          </a:ln>
        </p:spPr>
      </p:pic>
      <p:sp>
        <p:nvSpPr>
          <p:cNvPr id="615" name="Line 3"/>
          <p:cNvSpPr/>
          <p:nvPr/>
        </p:nvSpPr>
        <p:spPr>
          <a:xfrm>
            <a:off x="7726680" y="2743200"/>
            <a:ext cx="45720" cy="1904760"/>
          </a:xfrm>
          <a:prstGeom prst="line">
            <a:avLst/>
          </a:prstGeom>
          <a:ln w="50760">
            <a:solidFill>
              <a:srgbClr val="0000FF"/>
            </a:solidFill>
            <a:round/>
            <a:headEnd type="triangle" w="lg" len="med"/>
            <a:tailEnd type="triangle" w="lg" len="med"/>
          </a:ln>
        </p:spPr>
      </p:sp>
      <p:sp>
        <p:nvSpPr>
          <p:cNvPr id="616" name="Line 4"/>
          <p:cNvSpPr/>
          <p:nvPr/>
        </p:nvSpPr>
        <p:spPr>
          <a:xfrm>
            <a:off x="4343400" y="2201760"/>
            <a:ext cx="596880" cy="123840"/>
          </a:xfrm>
          <a:prstGeom prst="line">
            <a:avLst/>
          </a:prstGeom>
          <a:ln w="31680">
            <a:solidFill>
              <a:srgbClr val="0000FF"/>
            </a:solidFill>
            <a:round/>
            <a:headEnd type="triangle" w="lg" len="med"/>
            <a:tailEnd type="triangle" w="lg" len="med"/>
          </a:ln>
        </p:spPr>
      </p:sp>
      <p:sp>
        <p:nvSpPr>
          <p:cNvPr id="617" name="CustomShape 5"/>
          <p:cNvSpPr/>
          <p:nvPr/>
        </p:nvSpPr>
        <p:spPr>
          <a:xfrm>
            <a:off x="6963840" y="6568920"/>
            <a:ext cx="2188080" cy="28836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1300" strike="noStrike">
                <a:solidFill>
                  <a:srgbClr val="000000"/>
                </a:solidFill>
                <a:latin typeface="Arial"/>
              </a:rPr>
              <a:t>Image from Matthew Brown</a:t>
            </a:r>
            <a:endParaRPr/>
          </a:p>
        </p:txBody>
      </p:sp>
      <p:sp>
        <p:nvSpPr>
          <p:cNvPr id="618" name="CustomShape 6"/>
          <p:cNvSpPr/>
          <p:nvPr/>
        </p:nvSpPr>
        <p:spPr>
          <a:xfrm>
            <a:off x="336600" y="5035680"/>
            <a:ext cx="8733960" cy="1370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200" indent="-457200">
              <a:lnSpc>
                <a:spcPct val="100000"/>
              </a:lnSpc>
              <a:buFont typeface="Arial" panose="020B0604020202020204" pitchFamily="34" charset="0"/>
              <a:buChar char="•"/>
            </a:pPr>
            <a:r>
              <a:rPr lang="en-US" sz="2800" strike="noStrike" dirty="0">
                <a:solidFill>
                  <a:srgbClr val="000000"/>
                </a:solidFill>
                <a:latin typeface="Arial"/>
              </a:rPr>
              <a:t>Rotate patch according to its </a:t>
            </a:r>
            <a:r>
              <a:rPr lang="en-US" sz="2800" strike="noStrike" dirty="0">
                <a:solidFill>
                  <a:srgbClr val="FF0000"/>
                </a:solidFill>
                <a:latin typeface="Arial"/>
              </a:rPr>
              <a:t>dominant gradient orientation</a:t>
            </a:r>
            <a:endParaRPr dirty="0">
              <a:solidFill>
                <a:srgbClr val="FF0000"/>
              </a:solidFill>
            </a:endParaRPr>
          </a:p>
          <a:p>
            <a:pPr marL="457200" indent="-457200">
              <a:lnSpc>
                <a:spcPct val="100000"/>
              </a:lnSpc>
              <a:buFont typeface="Arial" panose="020B0604020202020204" pitchFamily="34" charset="0"/>
              <a:buChar char="•"/>
            </a:pPr>
            <a:r>
              <a:rPr lang="en-US" sz="2800" strike="noStrike" dirty="0">
                <a:solidFill>
                  <a:srgbClr val="000000"/>
                </a:solidFill>
                <a:latin typeface="Arial"/>
              </a:rPr>
              <a:t>This puts the patches into a canonical orientation.</a:t>
            </a:r>
            <a:endParaRPr dirty="0"/>
          </a:p>
        </p:txBody>
      </p:sp>
    </p:spTree>
    <p:extLst>
      <p:ext uri="{BB962C8B-B14F-4D97-AF65-F5344CB8AC3E}">
        <p14:creationId xmlns:p14="http://schemas.microsoft.com/office/powerpoint/2010/main" val="357976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8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How do we fix it? Cylinders!</a:t>
            </a:r>
            <a:endParaRPr/>
          </a:p>
        </p:txBody>
      </p:sp>
      <p:sp>
        <p:nvSpPr>
          <p:cNvPr id="634" name="Google Shape;634;p88"/>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lnSpc>
                <a:spcPct val="115000"/>
              </a:lnSpc>
              <a:spcAft>
                <a:spcPts val="1600"/>
              </a:spcAft>
              <a:buNone/>
            </a:pPr>
            <a:r>
              <a:rPr lang="en">
                <a:solidFill>
                  <a:schemeClr val="dk1"/>
                </a:solidFill>
              </a:rPr>
              <a:t> </a:t>
            </a:r>
            <a:endParaRPr>
              <a:solidFill>
                <a:schemeClr val="dk1"/>
              </a:solidFill>
            </a:endParaRPr>
          </a:p>
        </p:txBody>
      </p:sp>
      <p:sp>
        <p:nvSpPr>
          <p:cNvPr id="635" name="Google Shape;635;p88"/>
          <p:cNvSpPr txBox="1">
            <a:spLocks noGrp="1"/>
          </p:cNvSpPr>
          <p:nvPr>
            <p:ph type="title" idx="2"/>
          </p:nvPr>
        </p:nvSpPr>
        <p:spPr>
          <a:xfrm>
            <a:off x="229500" y="5643025"/>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36" name="Google Shape;636;p88"/>
          <p:cNvPicPr preferRelativeResize="0"/>
          <p:nvPr/>
        </p:nvPicPr>
        <p:blipFill>
          <a:blip r:embed="rId3">
            <a:alphaModFix/>
          </a:blip>
          <a:stretch>
            <a:fillRect/>
          </a:stretch>
        </p:blipFill>
        <p:spPr>
          <a:xfrm>
            <a:off x="923651" y="1622125"/>
            <a:ext cx="7296710" cy="4255800"/>
          </a:xfrm>
          <a:prstGeom prst="rect">
            <a:avLst/>
          </a:prstGeom>
          <a:noFill/>
          <a:ln>
            <a:noFill/>
          </a:ln>
        </p:spPr>
      </p:pic>
      <p:sp>
        <p:nvSpPr>
          <p:cNvPr id="2" name="TextBox 1">
            <a:extLst>
              <a:ext uri="{FF2B5EF4-FFF2-40B4-BE49-F238E27FC236}">
                <a16:creationId xmlns:a16="http://schemas.microsoft.com/office/drawing/2014/main" id="{2AB7057C-BC48-48E6-8A6E-3D72D2F9E362}"/>
              </a:ext>
            </a:extLst>
          </p:cNvPr>
          <p:cNvSpPr txBox="1"/>
          <p:nvPr/>
        </p:nvSpPr>
        <p:spPr>
          <a:xfrm>
            <a:off x="487680" y="5953760"/>
            <a:ext cx="6090919" cy="369332"/>
          </a:xfrm>
          <a:prstGeom prst="rect">
            <a:avLst/>
          </a:prstGeom>
          <a:noFill/>
        </p:spPr>
        <p:txBody>
          <a:bodyPr wrap="square" rtlCol="0">
            <a:spAutoFit/>
          </a:bodyPr>
          <a:lstStyle/>
          <a:p>
            <a:r>
              <a:rPr lang="en-US" dirty="0">
                <a:solidFill>
                  <a:srgbClr val="FF0000"/>
                </a:solidFill>
              </a:rPr>
              <a:t>(</a:t>
            </a:r>
            <a:r>
              <a:rPr lang="en-US" dirty="0" err="1">
                <a:solidFill>
                  <a:srgbClr val="FF0000"/>
                </a:solidFill>
              </a:rPr>
              <a:t>xc,yc</a:t>
            </a:r>
            <a:r>
              <a:rPr lang="en-US" dirty="0">
                <a:solidFill>
                  <a:srgbClr val="FF0000"/>
                </a:solidFill>
              </a:rPr>
              <a:t>) = center of projection and f = focal length of camera</a:t>
            </a:r>
          </a:p>
        </p:txBody>
      </p:sp>
    </p:spTree>
    <p:extLst>
      <p:ext uri="{BB962C8B-B14F-4D97-AF65-F5344CB8AC3E}">
        <p14:creationId xmlns:p14="http://schemas.microsoft.com/office/powerpoint/2010/main" val="22981926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8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Dependant on focal length!</a:t>
            </a:r>
            <a:endParaRPr/>
          </a:p>
        </p:txBody>
      </p:sp>
      <p:sp>
        <p:nvSpPr>
          <p:cNvPr id="642" name="Google Shape;642;p89"/>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lnSpc>
                <a:spcPct val="115000"/>
              </a:lnSpc>
              <a:spcAft>
                <a:spcPts val="1600"/>
              </a:spcAft>
              <a:buNone/>
            </a:pPr>
            <a:endParaRPr>
              <a:solidFill>
                <a:schemeClr val="dk1"/>
              </a:solidFill>
            </a:endParaRPr>
          </a:p>
        </p:txBody>
      </p:sp>
      <p:sp>
        <p:nvSpPr>
          <p:cNvPr id="643" name="Google Shape;643;p89"/>
          <p:cNvSpPr txBox="1">
            <a:spLocks noGrp="1"/>
          </p:cNvSpPr>
          <p:nvPr>
            <p:ph type="title" idx="2"/>
          </p:nvPr>
        </p:nvSpPr>
        <p:spPr>
          <a:xfrm>
            <a:off x="229500" y="5643025"/>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44" name="Google Shape;644;p89"/>
          <p:cNvPicPr preferRelativeResize="0"/>
          <p:nvPr/>
        </p:nvPicPr>
        <p:blipFill>
          <a:blip r:embed="rId3">
            <a:alphaModFix/>
          </a:blip>
          <a:stretch>
            <a:fillRect/>
          </a:stretch>
        </p:blipFill>
        <p:spPr>
          <a:xfrm>
            <a:off x="1380151" y="1622126"/>
            <a:ext cx="6383699" cy="4255799"/>
          </a:xfrm>
          <a:prstGeom prst="rect">
            <a:avLst/>
          </a:prstGeom>
          <a:noFill/>
          <a:ln>
            <a:noFill/>
          </a:ln>
        </p:spPr>
      </p:pic>
    </p:spTree>
    <p:extLst>
      <p:ext uri="{BB962C8B-B14F-4D97-AF65-F5344CB8AC3E}">
        <p14:creationId xmlns:p14="http://schemas.microsoft.com/office/powerpoint/2010/main" val="3334153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9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  f = 300								 f = 500</a:t>
            </a:r>
            <a:endParaRPr/>
          </a:p>
        </p:txBody>
      </p:sp>
      <p:sp>
        <p:nvSpPr>
          <p:cNvPr id="650" name="Google Shape;650;p90"/>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lnSpc>
                <a:spcPct val="115000"/>
              </a:lnSpc>
              <a:spcAft>
                <a:spcPts val="1600"/>
              </a:spcAft>
              <a:buNone/>
            </a:pPr>
            <a:endParaRPr>
              <a:solidFill>
                <a:schemeClr val="dk1"/>
              </a:solidFill>
            </a:endParaRPr>
          </a:p>
        </p:txBody>
      </p:sp>
      <p:sp>
        <p:nvSpPr>
          <p:cNvPr id="651" name="Google Shape;651;p90"/>
          <p:cNvSpPr txBox="1">
            <a:spLocks noGrp="1"/>
          </p:cNvSpPr>
          <p:nvPr>
            <p:ph type="title" idx="2"/>
          </p:nvPr>
        </p:nvSpPr>
        <p:spPr>
          <a:xfrm>
            <a:off x="229500" y="5643025"/>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52" name="Google Shape;652;p90"/>
          <p:cNvPicPr preferRelativeResize="0"/>
          <p:nvPr/>
        </p:nvPicPr>
        <p:blipFill>
          <a:blip r:embed="rId3">
            <a:alphaModFix/>
          </a:blip>
          <a:stretch>
            <a:fillRect/>
          </a:stretch>
        </p:blipFill>
        <p:spPr>
          <a:xfrm>
            <a:off x="229501" y="1622126"/>
            <a:ext cx="2868724" cy="4255799"/>
          </a:xfrm>
          <a:prstGeom prst="rect">
            <a:avLst/>
          </a:prstGeom>
          <a:noFill/>
          <a:ln>
            <a:noFill/>
          </a:ln>
        </p:spPr>
      </p:pic>
      <p:pic>
        <p:nvPicPr>
          <p:cNvPr id="653" name="Google Shape;653;p90"/>
          <p:cNvPicPr preferRelativeResize="0"/>
          <p:nvPr/>
        </p:nvPicPr>
        <p:blipFill>
          <a:blip r:embed="rId4">
            <a:alphaModFix/>
          </a:blip>
          <a:stretch>
            <a:fillRect/>
          </a:stretch>
        </p:blipFill>
        <p:spPr>
          <a:xfrm>
            <a:off x="4910896" y="1622126"/>
            <a:ext cx="4003604" cy="4255799"/>
          </a:xfrm>
          <a:prstGeom prst="rect">
            <a:avLst/>
          </a:prstGeom>
          <a:noFill/>
          <a:ln>
            <a:noFill/>
          </a:ln>
        </p:spPr>
      </p:pic>
    </p:spTree>
    <p:extLst>
      <p:ext uri="{BB962C8B-B14F-4D97-AF65-F5344CB8AC3E}">
        <p14:creationId xmlns:p14="http://schemas.microsoft.com/office/powerpoint/2010/main" val="22303551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9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r>
              <a:rPr lang="en"/>
              <a:t>f = 1000</a:t>
            </a:r>
            <a:endParaRPr/>
          </a:p>
        </p:txBody>
      </p:sp>
      <p:sp>
        <p:nvSpPr>
          <p:cNvPr id="659" name="Google Shape;659;p91"/>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lnSpc>
                <a:spcPct val="115000"/>
              </a:lnSpc>
              <a:spcAft>
                <a:spcPts val="1600"/>
              </a:spcAft>
              <a:buNone/>
            </a:pPr>
            <a:endParaRPr>
              <a:solidFill>
                <a:schemeClr val="dk1"/>
              </a:solidFill>
            </a:endParaRPr>
          </a:p>
        </p:txBody>
      </p:sp>
      <p:sp>
        <p:nvSpPr>
          <p:cNvPr id="660" name="Google Shape;660;p91"/>
          <p:cNvSpPr txBox="1">
            <a:spLocks noGrp="1"/>
          </p:cNvSpPr>
          <p:nvPr>
            <p:ph type="title" idx="2"/>
          </p:nvPr>
        </p:nvSpPr>
        <p:spPr>
          <a:xfrm>
            <a:off x="229500" y="5643025"/>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61" name="Google Shape;661;p91"/>
          <p:cNvPicPr preferRelativeResize="0"/>
          <p:nvPr/>
        </p:nvPicPr>
        <p:blipFill>
          <a:blip r:embed="rId3">
            <a:alphaModFix/>
          </a:blip>
          <a:stretch>
            <a:fillRect/>
          </a:stretch>
        </p:blipFill>
        <p:spPr>
          <a:xfrm>
            <a:off x="1892426" y="1622126"/>
            <a:ext cx="5359155" cy="4255799"/>
          </a:xfrm>
          <a:prstGeom prst="rect">
            <a:avLst/>
          </a:prstGeom>
          <a:noFill/>
          <a:ln>
            <a:noFill/>
          </a:ln>
        </p:spPr>
      </p:pic>
    </p:spTree>
    <p:extLst>
      <p:ext uri="{BB962C8B-B14F-4D97-AF65-F5344CB8AC3E}">
        <p14:creationId xmlns:p14="http://schemas.microsoft.com/office/powerpoint/2010/main" val="24791737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92"/>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r>
              <a:rPr lang="en"/>
              <a:t>f = 1400</a:t>
            </a:r>
            <a:endParaRPr/>
          </a:p>
        </p:txBody>
      </p:sp>
      <p:sp>
        <p:nvSpPr>
          <p:cNvPr id="667" name="Google Shape;667;p92"/>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lnSpc>
                <a:spcPct val="115000"/>
              </a:lnSpc>
              <a:spcAft>
                <a:spcPts val="1600"/>
              </a:spcAft>
              <a:buNone/>
            </a:pPr>
            <a:endParaRPr>
              <a:solidFill>
                <a:schemeClr val="dk1"/>
              </a:solidFill>
            </a:endParaRPr>
          </a:p>
        </p:txBody>
      </p:sp>
      <p:sp>
        <p:nvSpPr>
          <p:cNvPr id="668" name="Google Shape;668;p92"/>
          <p:cNvSpPr txBox="1">
            <a:spLocks noGrp="1"/>
          </p:cNvSpPr>
          <p:nvPr>
            <p:ph type="title" idx="2"/>
          </p:nvPr>
        </p:nvSpPr>
        <p:spPr>
          <a:xfrm>
            <a:off x="229500" y="5643025"/>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69" name="Google Shape;669;p92"/>
          <p:cNvPicPr preferRelativeResize="0"/>
          <p:nvPr/>
        </p:nvPicPr>
        <p:blipFill>
          <a:blip r:embed="rId3">
            <a:alphaModFix/>
          </a:blip>
          <a:stretch>
            <a:fillRect/>
          </a:stretch>
        </p:blipFill>
        <p:spPr>
          <a:xfrm>
            <a:off x="1679639" y="1622126"/>
            <a:ext cx="5784735" cy="4255799"/>
          </a:xfrm>
          <a:prstGeom prst="rect">
            <a:avLst/>
          </a:prstGeom>
          <a:noFill/>
          <a:ln>
            <a:noFill/>
          </a:ln>
        </p:spPr>
      </p:pic>
    </p:spTree>
    <p:extLst>
      <p:ext uri="{BB962C8B-B14F-4D97-AF65-F5344CB8AC3E}">
        <p14:creationId xmlns:p14="http://schemas.microsoft.com/office/powerpoint/2010/main" val="19733737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93"/>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r>
              <a:rPr lang="en"/>
              <a:t>f = 10,000</a:t>
            </a:r>
            <a:endParaRPr/>
          </a:p>
        </p:txBody>
      </p:sp>
      <p:sp>
        <p:nvSpPr>
          <p:cNvPr id="675" name="Google Shape;675;p93"/>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lnSpc>
                <a:spcPct val="115000"/>
              </a:lnSpc>
              <a:spcAft>
                <a:spcPts val="1600"/>
              </a:spcAft>
              <a:buNone/>
            </a:pPr>
            <a:endParaRPr>
              <a:solidFill>
                <a:schemeClr val="dk1"/>
              </a:solidFill>
            </a:endParaRPr>
          </a:p>
        </p:txBody>
      </p:sp>
      <p:sp>
        <p:nvSpPr>
          <p:cNvPr id="676" name="Google Shape;676;p93"/>
          <p:cNvSpPr txBox="1">
            <a:spLocks noGrp="1"/>
          </p:cNvSpPr>
          <p:nvPr>
            <p:ph type="title" idx="2"/>
          </p:nvPr>
        </p:nvSpPr>
        <p:spPr>
          <a:xfrm>
            <a:off x="229500" y="5643025"/>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77" name="Google Shape;677;p93"/>
          <p:cNvPicPr preferRelativeResize="0"/>
          <p:nvPr/>
        </p:nvPicPr>
        <p:blipFill>
          <a:blip r:embed="rId3">
            <a:alphaModFix/>
          </a:blip>
          <a:stretch>
            <a:fillRect/>
          </a:stretch>
        </p:blipFill>
        <p:spPr>
          <a:xfrm>
            <a:off x="1388039" y="1622126"/>
            <a:ext cx="6367937" cy="4255799"/>
          </a:xfrm>
          <a:prstGeom prst="rect">
            <a:avLst/>
          </a:prstGeom>
          <a:noFill/>
          <a:ln>
            <a:noFill/>
          </a:ln>
        </p:spPr>
      </p:pic>
    </p:spTree>
    <p:extLst>
      <p:ext uri="{BB962C8B-B14F-4D97-AF65-F5344CB8AC3E}">
        <p14:creationId xmlns:p14="http://schemas.microsoft.com/office/powerpoint/2010/main" val="22779960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94"/>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r>
              <a:rPr lang="en"/>
              <a:t>f = 10,000</a:t>
            </a:r>
            <a:endParaRPr/>
          </a:p>
        </p:txBody>
      </p:sp>
      <p:sp>
        <p:nvSpPr>
          <p:cNvPr id="683" name="Google Shape;683;p94"/>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lnSpc>
                <a:spcPct val="115000"/>
              </a:lnSpc>
              <a:spcAft>
                <a:spcPts val="1600"/>
              </a:spcAft>
              <a:buNone/>
            </a:pPr>
            <a:endParaRPr>
              <a:solidFill>
                <a:schemeClr val="dk1"/>
              </a:solidFill>
            </a:endParaRPr>
          </a:p>
        </p:txBody>
      </p:sp>
      <p:sp>
        <p:nvSpPr>
          <p:cNvPr id="684" name="Google Shape;684;p94"/>
          <p:cNvSpPr txBox="1">
            <a:spLocks noGrp="1"/>
          </p:cNvSpPr>
          <p:nvPr>
            <p:ph type="title" idx="2"/>
          </p:nvPr>
        </p:nvSpPr>
        <p:spPr>
          <a:xfrm>
            <a:off x="229500" y="5643025"/>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85" name="Google Shape;685;p94"/>
          <p:cNvPicPr preferRelativeResize="0"/>
          <p:nvPr/>
        </p:nvPicPr>
        <p:blipFill>
          <a:blip r:embed="rId3">
            <a:alphaModFix/>
          </a:blip>
          <a:stretch>
            <a:fillRect/>
          </a:stretch>
        </p:blipFill>
        <p:spPr>
          <a:xfrm>
            <a:off x="1388039" y="1622126"/>
            <a:ext cx="6367937" cy="4255799"/>
          </a:xfrm>
          <a:prstGeom prst="rect">
            <a:avLst/>
          </a:prstGeom>
          <a:noFill/>
          <a:ln>
            <a:noFill/>
          </a:ln>
        </p:spPr>
      </p:pic>
    </p:spTree>
    <p:extLst>
      <p:ext uri="{BB962C8B-B14F-4D97-AF65-F5344CB8AC3E}">
        <p14:creationId xmlns:p14="http://schemas.microsoft.com/office/powerpoint/2010/main" val="3764865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95"/>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Does it work?</a:t>
            </a:r>
            <a:endParaRPr/>
          </a:p>
        </p:txBody>
      </p:sp>
      <p:sp>
        <p:nvSpPr>
          <p:cNvPr id="691" name="Google Shape;691;p95"/>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lnSpc>
                <a:spcPct val="115000"/>
              </a:lnSpc>
              <a:spcAft>
                <a:spcPts val="1600"/>
              </a:spcAft>
              <a:buNone/>
            </a:pPr>
            <a:endParaRPr>
              <a:solidFill>
                <a:schemeClr val="dk1"/>
              </a:solidFill>
            </a:endParaRPr>
          </a:p>
        </p:txBody>
      </p:sp>
      <p:sp>
        <p:nvSpPr>
          <p:cNvPr id="692" name="Google Shape;692;p95"/>
          <p:cNvSpPr txBox="1">
            <a:spLocks noGrp="1"/>
          </p:cNvSpPr>
          <p:nvPr>
            <p:ph type="title" idx="2"/>
          </p:nvPr>
        </p:nvSpPr>
        <p:spPr>
          <a:xfrm>
            <a:off x="229500" y="5643025"/>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93" name="Google Shape;693;p95"/>
          <p:cNvPicPr preferRelativeResize="0"/>
          <p:nvPr/>
        </p:nvPicPr>
        <p:blipFill>
          <a:blip r:embed="rId3">
            <a:alphaModFix/>
          </a:blip>
          <a:stretch>
            <a:fillRect/>
          </a:stretch>
        </p:blipFill>
        <p:spPr>
          <a:xfrm>
            <a:off x="5874526" y="3788875"/>
            <a:ext cx="3039975" cy="2101374"/>
          </a:xfrm>
          <a:prstGeom prst="rect">
            <a:avLst/>
          </a:prstGeom>
          <a:noFill/>
          <a:ln>
            <a:noFill/>
          </a:ln>
        </p:spPr>
      </p:pic>
      <p:pic>
        <p:nvPicPr>
          <p:cNvPr id="694" name="Google Shape;694;p95"/>
          <p:cNvPicPr preferRelativeResize="0"/>
          <p:nvPr/>
        </p:nvPicPr>
        <p:blipFill>
          <a:blip r:embed="rId4">
            <a:alphaModFix/>
          </a:blip>
          <a:stretch>
            <a:fillRect/>
          </a:stretch>
        </p:blipFill>
        <p:spPr>
          <a:xfrm>
            <a:off x="3918376" y="920475"/>
            <a:ext cx="3039975" cy="2101374"/>
          </a:xfrm>
          <a:prstGeom prst="rect">
            <a:avLst/>
          </a:prstGeom>
          <a:noFill/>
          <a:ln>
            <a:noFill/>
          </a:ln>
        </p:spPr>
      </p:pic>
      <p:pic>
        <p:nvPicPr>
          <p:cNvPr id="695" name="Google Shape;695;p95"/>
          <p:cNvPicPr preferRelativeResize="0"/>
          <p:nvPr/>
        </p:nvPicPr>
        <p:blipFill>
          <a:blip r:embed="rId5">
            <a:alphaModFix/>
          </a:blip>
          <a:stretch>
            <a:fillRect/>
          </a:stretch>
        </p:blipFill>
        <p:spPr>
          <a:xfrm>
            <a:off x="688501" y="3854250"/>
            <a:ext cx="3039975" cy="2101374"/>
          </a:xfrm>
          <a:prstGeom prst="rect">
            <a:avLst/>
          </a:prstGeom>
          <a:noFill/>
          <a:ln>
            <a:noFill/>
          </a:ln>
        </p:spPr>
      </p:pic>
      <p:pic>
        <p:nvPicPr>
          <p:cNvPr id="696" name="Google Shape;696;p95"/>
          <p:cNvPicPr preferRelativeResize="0"/>
          <p:nvPr/>
        </p:nvPicPr>
        <p:blipFill>
          <a:blip r:embed="rId6">
            <a:alphaModFix/>
          </a:blip>
          <a:stretch>
            <a:fillRect/>
          </a:stretch>
        </p:blipFill>
        <p:spPr>
          <a:xfrm>
            <a:off x="587251" y="1687500"/>
            <a:ext cx="3039975" cy="2101374"/>
          </a:xfrm>
          <a:prstGeom prst="rect">
            <a:avLst/>
          </a:prstGeom>
          <a:noFill/>
          <a:ln>
            <a:noFill/>
          </a:ln>
        </p:spPr>
      </p:pic>
      <p:pic>
        <p:nvPicPr>
          <p:cNvPr id="697" name="Google Shape;697;p95"/>
          <p:cNvPicPr preferRelativeResize="0"/>
          <p:nvPr/>
        </p:nvPicPr>
        <p:blipFill>
          <a:blip r:embed="rId7">
            <a:alphaModFix/>
          </a:blip>
          <a:stretch>
            <a:fillRect/>
          </a:stretch>
        </p:blipFill>
        <p:spPr>
          <a:xfrm>
            <a:off x="6228901" y="1049425"/>
            <a:ext cx="3039975" cy="2101374"/>
          </a:xfrm>
          <a:prstGeom prst="rect">
            <a:avLst/>
          </a:prstGeom>
          <a:noFill/>
          <a:ln>
            <a:noFill/>
          </a:ln>
        </p:spPr>
      </p:pic>
      <p:pic>
        <p:nvPicPr>
          <p:cNvPr id="698" name="Google Shape;698;p95"/>
          <p:cNvPicPr preferRelativeResize="0"/>
          <p:nvPr/>
        </p:nvPicPr>
        <p:blipFill>
          <a:blip r:embed="rId8">
            <a:alphaModFix/>
          </a:blip>
          <a:stretch>
            <a:fillRect/>
          </a:stretch>
        </p:blipFill>
        <p:spPr>
          <a:xfrm>
            <a:off x="1933876" y="2517750"/>
            <a:ext cx="3039975" cy="2101374"/>
          </a:xfrm>
          <a:prstGeom prst="rect">
            <a:avLst/>
          </a:prstGeom>
          <a:noFill/>
          <a:ln>
            <a:noFill/>
          </a:ln>
        </p:spPr>
      </p:pic>
      <p:pic>
        <p:nvPicPr>
          <p:cNvPr id="699" name="Google Shape;699;p95"/>
          <p:cNvPicPr preferRelativeResize="0"/>
          <p:nvPr/>
        </p:nvPicPr>
        <p:blipFill>
          <a:blip r:embed="rId9">
            <a:alphaModFix/>
          </a:blip>
          <a:stretch>
            <a:fillRect/>
          </a:stretch>
        </p:blipFill>
        <p:spPr>
          <a:xfrm>
            <a:off x="4880251" y="2102625"/>
            <a:ext cx="3039975" cy="2101374"/>
          </a:xfrm>
          <a:prstGeom prst="rect">
            <a:avLst/>
          </a:prstGeom>
          <a:noFill/>
          <a:ln>
            <a:noFill/>
          </a:ln>
        </p:spPr>
      </p:pic>
      <p:pic>
        <p:nvPicPr>
          <p:cNvPr id="700" name="Google Shape;700;p95"/>
          <p:cNvPicPr preferRelativeResize="0"/>
          <p:nvPr/>
        </p:nvPicPr>
        <p:blipFill>
          <a:blip r:embed="rId10">
            <a:alphaModFix/>
          </a:blip>
          <a:stretch>
            <a:fillRect/>
          </a:stretch>
        </p:blipFill>
        <p:spPr>
          <a:xfrm>
            <a:off x="3381751" y="3281750"/>
            <a:ext cx="3039975" cy="2101374"/>
          </a:xfrm>
          <a:prstGeom prst="rect">
            <a:avLst/>
          </a:prstGeom>
          <a:noFill/>
          <a:ln>
            <a:noFill/>
          </a:ln>
        </p:spPr>
      </p:pic>
    </p:spTree>
    <p:extLst>
      <p:ext uri="{BB962C8B-B14F-4D97-AF65-F5344CB8AC3E}">
        <p14:creationId xmlns:p14="http://schemas.microsoft.com/office/powerpoint/2010/main" val="36544557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96"/>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Does it work?</a:t>
            </a:r>
            <a:endParaRPr/>
          </a:p>
        </p:txBody>
      </p:sp>
      <p:sp>
        <p:nvSpPr>
          <p:cNvPr id="706" name="Google Shape;706;p96"/>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lnSpc>
                <a:spcPct val="115000"/>
              </a:lnSpc>
              <a:spcAft>
                <a:spcPts val="1600"/>
              </a:spcAft>
              <a:buNone/>
            </a:pPr>
            <a:endParaRPr>
              <a:solidFill>
                <a:schemeClr val="dk1"/>
              </a:solidFill>
            </a:endParaRPr>
          </a:p>
        </p:txBody>
      </p:sp>
      <p:sp>
        <p:nvSpPr>
          <p:cNvPr id="707" name="Google Shape;707;p96"/>
          <p:cNvSpPr txBox="1">
            <a:spLocks noGrp="1"/>
          </p:cNvSpPr>
          <p:nvPr>
            <p:ph type="title" idx="2"/>
          </p:nvPr>
        </p:nvSpPr>
        <p:spPr>
          <a:xfrm>
            <a:off x="229500" y="5643025"/>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708" name="Google Shape;708;p96"/>
          <p:cNvPicPr preferRelativeResize="0"/>
          <p:nvPr/>
        </p:nvPicPr>
        <p:blipFill>
          <a:blip r:embed="rId3">
            <a:alphaModFix/>
          </a:blip>
          <a:stretch>
            <a:fillRect/>
          </a:stretch>
        </p:blipFill>
        <p:spPr>
          <a:xfrm>
            <a:off x="1207614" y="1622126"/>
            <a:ext cx="6728773" cy="4255799"/>
          </a:xfrm>
          <a:prstGeom prst="rect">
            <a:avLst/>
          </a:prstGeom>
          <a:noFill/>
          <a:ln>
            <a:noFill/>
          </a:ln>
        </p:spPr>
      </p:pic>
    </p:spTree>
    <p:extLst>
      <p:ext uri="{BB962C8B-B14F-4D97-AF65-F5344CB8AC3E}">
        <p14:creationId xmlns:p14="http://schemas.microsoft.com/office/powerpoint/2010/main" val="16603883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97"/>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Does it work?</a:t>
            </a:r>
            <a:endParaRPr/>
          </a:p>
        </p:txBody>
      </p:sp>
      <p:sp>
        <p:nvSpPr>
          <p:cNvPr id="714" name="Google Shape;714;p97"/>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lnSpc>
                <a:spcPct val="115000"/>
              </a:lnSpc>
              <a:spcAft>
                <a:spcPts val="1600"/>
              </a:spcAft>
              <a:buNone/>
            </a:pPr>
            <a:endParaRPr>
              <a:solidFill>
                <a:schemeClr val="dk1"/>
              </a:solidFill>
            </a:endParaRPr>
          </a:p>
        </p:txBody>
      </p:sp>
      <p:sp>
        <p:nvSpPr>
          <p:cNvPr id="715" name="Google Shape;715;p97"/>
          <p:cNvSpPr txBox="1">
            <a:spLocks noGrp="1"/>
          </p:cNvSpPr>
          <p:nvPr>
            <p:ph type="title" idx="2"/>
          </p:nvPr>
        </p:nvSpPr>
        <p:spPr>
          <a:xfrm>
            <a:off x="229500" y="5643025"/>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716" name="Google Shape;716;p97"/>
          <p:cNvPicPr preferRelativeResize="0"/>
          <p:nvPr/>
        </p:nvPicPr>
        <p:blipFill>
          <a:blip r:embed="rId3">
            <a:alphaModFix/>
          </a:blip>
          <a:stretch>
            <a:fillRect/>
          </a:stretch>
        </p:blipFill>
        <p:spPr>
          <a:xfrm>
            <a:off x="491021" y="1622125"/>
            <a:ext cx="8161966" cy="4255800"/>
          </a:xfrm>
          <a:prstGeom prst="rect">
            <a:avLst/>
          </a:prstGeom>
          <a:noFill/>
          <a:ln>
            <a:noFill/>
          </a:ln>
        </p:spPr>
      </p:pic>
    </p:spTree>
    <p:extLst>
      <p:ext uri="{BB962C8B-B14F-4D97-AF65-F5344CB8AC3E}">
        <p14:creationId xmlns:p14="http://schemas.microsoft.com/office/powerpoint/2010/main" val="9379200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 name="TextShape 1"/>
          <p:cNvSpPr txBox="1"/>
          <p:nvPr/>
        </p:nvSpPr>
        <p:spPr>
          <a:xfrm>
            <a:off x="3124080" y="6248520"/>
            <a:ext cx="2895120" cy="456840"/>
          </a:xfrm>
          <a:prstGeom prst="rect">
            <a:avLst/>
          </a:prstGeom>
          <a:noFill/>
          <a:ln>
            <a:noFill/>
          </a:ln>
        </p:spPr>
        <p:txBody>
          <a:bodyPr/>
          <a:lstStyle/>
          <a:p>
            <a:pPr algn="ctr">
              <a:lnSpc>
                <a:spcPct val="100000"/>
              </a:lnSpc>
            </a:pPr>
            <a:r>
              <a:rPr lang="en-US" sz="1400" strike="noStrike">
                <a:solidFill>
                  <a:srgbClr val="000000"/>
                </a:solidFill>
                <a:latin typeface="Arial"/>
              </a:rPr>
              <a:t>T. Tuytelaars, B. Leibe</a:t>
            </a:r>
            <a:endParaRPr/>
          </a:p>
        </p:txBody>
      </p:sp>
      <p:sp>
        <p:nvSpPr>
          <p:cNvPr id="620" name="CustomShape 2"/>
          <p:cNvSpPr/>
          <p:nvPr/>
        </p:nvSpPr>
        <p:spPr>
          <a:xfrm>
            <a:off x="2765520" y="4065480"/>
            <a:ext cx="2282400" cy="2303280"/>
          </a:xfrm>
          <a:custGeom>
            <a:avLst/>
            <a:gdLst/>
            <a:ahLst/>
            <a:cxnLst/>
            <a:rect l="0" t="0" r="r" b="b"/>
            <a:pathLst>
              <a:path w="8630" h="9642">
                <a:moveTo>
                  <a:pt x="4314" y="0"/>
                </a:moveTo>
                <a:lnTo>
                  <a:pt x="4536" y="7"/>
                </a:lnTo>
                <a:lnTo>
                  <a:pt x="4754" y="25"/>
                </a:lnTo>
                <a:lnTo>
                  <a:pt x="4970" y="55"/>
                </a:lnTo>
                <a:lnTo>
                  <a:pt x="5182" y="98"/>
                </a:lnTo>
                <a:lnTo>
                  <a:pt x="5390" y="153"/>
                </a:lnTo>
                <a:lnTo>
                  <a:pt x="5594" y="217"/>
                </a:lnTo>
                <a:lnTo>
                  <a:pt x="5795" y="293"/>
                </a:lnTo>
                <a:lnTo>
                  <a:pt x="5991" y="380"/>
                </a:lnTo>
                <a:lnTo>
                  <a:pt x="6181" y="477"/>
                </a:lnTo>
                <a:lnTo>
                  <a:pt x="6368" y="583"/>
                </a:lnTo>
                <a:lnTo>
                  <a:pt x="6549" y="700"/>
                </a:lnTo>
                <a:lnTo>
                  <a:pt x="6724" y="825"/>
                </a:lnTo>
                <a:lnTo>
                  <a:pt x="6893" y="960"/>
                </a:lnTo>
                <a:lnTo>
                  <a:pt x="7056" y="1104"/>
                </a:lnTo>
                <a:lnTo>
                  <a:pt x="7213" y="1255"/>
                </a:lnTo>
                <a:lnTo>
                  <a:pt x="7363" y="1415"/>
                </a:lnTo>
                <a:lnTo>
                  <a:pt x="7505" y="1582"/>
                </a:lnTo>
                <a:lnTo>
                  <a:pt x="7641" y="1757"/>
                </a:lnTo>
                <a:lnTo>
                  <a:pt x="7769" y="1939"/>
                </a:lnTo>
                <a:lnTo>
                  <a:pt x="7890" y="2128"/>
                </a:lnTo>
                <a:lnTo>
                  <a:pt x="8002" y="2324"/>
                </a:lnTo>
                <a:lnTo>
                  <a:pt x="8106" y="2526"/>
                </a:lnTo>
                <a:lnTo>
                  <a:pt x="8202" y="2733"/>
                </a:lnTo>
                <a:lnTo>
                  <a:pt x="8289" y="2947"/>
                </a:lnTo>
                <a:lnTo>
                  <a:pt x="8366" y="3167"/>
                </a:lnTo>
                <a:lnTo>
                  <a:pt x="8433" y="3389"/>
                </a:lnTo>
                <a:lnTo>
                  <a:pt x="8492" y="3618"/>
                </a:lnTo>
                <a:lnTo>
                  <a:pt x="8541" y="3851"/>
                </a:lnTo>
                <a:lnTo>
                  <a:pt x="8578" y="4088"/>
                </a:lnTo>
                <a:lnTo>
                  <a:pt x="8606" y="4329"/>
                </a:lnTo>
                <a:lnTo>
                  <a:pt x="8623" y="4573"/>
                </a:lnTo>
                <a:lnTo>
                  <a:pt x="8629" y="4820"/>
                </a:lnTo>
                <a:lnTo>
                  <a:pt x="8623" y="5068"/>
                </a:lnTo>
                <a:lnTo>
                  <a:pt x="8606" y="5312"/>
                </a:lnTo>
                <a:lnTo>
                  <a:pt x="8578" y="5553"/>
                </a:lnTo>
                <a:lnTo>
                  <a:pt x="8541" y="5790"/>
                </a:lnTo>
                <a:lnTo>
                  <a:pt x="8492" y="6023"/>
                </a:lnTo>
                <a:lnTo>
                  <a:pt x="8433" y="6252"/>
                </a:lnTo>
                <a:lnTo>
                  <a:pt x="8366" y="6475"/>
                </a:lnTo>
                <a:lnTo>
                  <a:pt x="8289" y="6694"/>
                </a:lnTo>
                <a:lnTo>
                  <a:pt x="8202" y="6908"/>
                </a:lnTo>
                <a:lnTo>
                  <a:pt x="8106" y="7115"/>
                </a:lnTo>
                <a:lnTo>
                  <a:pt x="8002" y="7317"/>
                </a:lnTo>
                <a:lnTo>
                  <a:pt x="7890" y="7513"/>
                </a:lnTo>
                <a:lnTo>
                  <a:pt x="7769" y="7702"/>
                </a:lnTo>
                <a:lnTo>
                  <a:pt x="7641" y="7884"/>
                </a:lnTo>
                <a:lnTo>
                  <a:pt x="7505" y="8059"/>
                </a:lnTo>
                <a:lnTo>
                  <a:pt x="7363" y="8226"/>
                </a:lnTo>
                <a:lnTo>
                  <a:pt x="7213" y="8386"/>
                </a:lnTo>
                <a:lnTo>
                  <a:pt x="7056" y="8537"/>
                </a:lnTo>
                <a:lnTo>
                  <a:pt x="6893" y="8681"/>
                </a:lnTo>
                <a:lnTo>
                  <a:pt x="6724" y="8816"/>
                </a:lnTo>
                <a:lnTo>
                  <a:pt x="6549" y="8941"/>
                </a:lnTo>
                <a:lnTo>
                  <a:pt x="6368" y="9058"/>
                </a:lnTo>
                <a:lnTo>
                  <a:pt x="6181" y="9164"/>
                </a:lnTo>
                <a:lnTo>
                  <a:pt x="5991" y="9261"/>
                </a:lnTo>
                <a:lnTo>
                  <a:pt x="5795" y="9348"/>
                </a:lnTo>
                <a:lnTo>
                  <a:pt x="5594" y="9424"/>
                </a:lnTo>
                <a:lnTo>
                  <a:pt x="5390" y="9488"/>
                </a:lnTo>
                <a:lnTo>
                  <a:pt x="5182" y="9543"/>
                </a:lnTo>
                <a:lnTo>
                  <a:pt x="4970" y="9586"/>
                </a:lnTo>
                <a:lnTo>
                  <a:pt x="4754" y="9616"/>
                </a:lnTo>
                <a:lnTo>
                  <a:pt x="4536" y="9634"/>
                </a:lnTo>
                <a:lnTo>
                  <a:pt x="4314" y="9641"/>
                </a:lnTo>
                <a:lnTo>
                  <a:pt x="4093" y="9634"/>
                </a:lnTo>
                <a:lnTo>
                  <a:pt x="3875" y="9616"/>
                </a:lnTo>
                <a:lnTo>
                  <a:pt x="3659" y="9586"/>
                </a:lnTo>
                <a:lnTo>
                  <a:pt x="3447" y="9543"/>
                </a:lnTo>
                <a:lnTo>
                  <a:pt x="3238" y="9488"/>
                </a:lnTo>
                <a:lnTo>
                  <a:pt x="3034" y="9424"/>
                </a:lnTo>
                <a:lnTo>
                  <a:pt x="2833" y="9348"/>
                </a:lnTo>
                <a:lnTo>
                  <a:pt x="2638" y="9261"/>
                </a:lnTo>
                <a:lnTo>
                  <a:pt x="2447" y="9164"/>
                </a:lnTo>
                <a:lnTo>
                  <a:pt x="2260" y="9058"/>
                </a:lnTo>
                <a:lnTo>
                  <a:pt x="2080" y="8941"/>
                </a:lnTo>
                <a:lnTo>
                  <a:pt x="1905" y="8816"/>
                </a:lnTo>
                <a:lnTo>
                  <a:pt x="1736" y="8681"/>
                </a:lnTo>
                <a:lnTo>
                  <a:pt x="1573" y="8537"/>
                </a:lnTo>
                <a:lnTo>
                  <a:pt x="1416" y="8386"/>
                </a:lnTo>
                <a:lnTo>
                  <a:pt x="1266" y="8226"/>
                </a:lnTo>
                <a:lnTo>
                  <a:pt x="1124" y="8059"/>
                </a:lnTo>
                <a:lnTo>
                  <a:pt x="987" y="7884"/>
                </a:lnTo>
                <a:lnTo>
                  <a:pt x="860" y="7702"/>
                </a:lnTo>
                <a:lnTo>
                  <a:pt x="739" y="7513"/>
                </a:lnTo>
                <a:lnTo>
                  <a:pt x="627" y="7317"/>
                </a:lnTo>
                <a:lnTo>
                  <a:pt x="523" y="7115"/>
                </a:lnTo>
                <a:lnTo>
                  <a:pt x="426" y="6908"/>
                </a:lnTo>
                <a:lnTo>
                  <a:pt x="340" y="6694"/>
                </a:lnTo>
                <a:lnTo>
                  <a:pt x="262" y="6475"/>
                </a:lnTo>
                <a:lnTo>
                  <a:pt x="195" y="6252"/>
                </a:lnTo>
                <a:lnTo>
                  <a:pt x="137" y="6023"/>
                </a:lnTo>
                <a:lnTo>
                  <a:pt x="88" y="5790"/>
                </a:lnTo>
                <a:lnTo>
                  <a:pt x="50" y="5553"/>
                </a:lnTo>
                <a:lnTo>
                  <a:pt x="23" y="5312"/>
                </a:lnTo>
                <a:lnTo>
                  <a:pt x="6" y="5068"/>
                </a:lnTo>
                <a:lnTo>
                  <a:pt x="0" y="4820"/>
                </a:lnTo>
                <a:lnTo>
                  <a:pt x="6" y="4573"/>
                </a:lnTo>
                <a:lnTo>
                  <a:pt x="23" y="4329"/>
                </a:lnTo>
                <a:lnTo>
                  <a:pt x="50" y="4088"/>
                </a:lnTo>
                <a:lnTo>
                  <a:pt x="88" y="3851"/>
                </a:lnTo>
                <a:lnTo>
                  <a:pt x="137" y="3618"/>
                </a:lnTo>
                <a:lnTo>
                  <a:pt x="195" y="3389"/>
                </a:lnTo>
                <a:lnTo>
                  <a:pt x="262" y="3167"/>
                </a:lnTo>
                <a:lnTo>
                  <a:pt x="340" y="2947"/>
                </a:lnTo>
                <a:lnTo>
                  <a:pt x="426" y="2733"/>
                </a:lnTo>
                <a:lnTo>
                  <a:pt x="523" y="2526"/>
                </a:lnTo>
                <a:lnTo>
                  <a:pt x="627" y="2324"/>
                </a:lnTo>
                <a:lnTo>
                  <a:pt x="739" y="2128"/>
                </a:lnTo>
                <a:lnTo>
                  <a:pt x="860" y="1939"/>
                </a:lnTo>
                <a:lnTo>
                  <a:pt x="987" y="1757"/>
                </a:lnTo>
                <a:lnTo>
                  <a:pt x="1124" y="1582"/>
                </a:lnTo>
                <a:lnTo>
                  <a:pt x="1266" y="1415"/>
                </a:lnTo>
                <a:lnTo>
                  <a:pt x="1416" y="1255"/>
                </a:lnTo>
                <a:lnTo>
                  <a:pt x="1573" y="1104"/>
                </a:lnTo>
                <a:lnTo>
                  <a:pt x="1736" y="960"/>
                </a:lnTo>
                <a:lnTo>
                  <a:pt x="1905" y="825"/>
                </a:lnTo>
                <a:lnTo>
                  <a:pt x="2080" y="700"/>
                </a:lnTo>
                <a:lnTo>
                  <a:pt x="2260" y="583"/>
                </a:lnTo>
                <a:lnTo>
                  <a:pt x="2447" y="477"/>
                </a:lnTo>
                <a:lnTo>
                  <a:pt x="2638" y="380"/>
                </a:lnTo>
                <a:lnTo>
                  <a:pt x="2833" y="293"/>
                </a:lnTo>
                <a:lnTo>
                  <a:pt x="3034" y="217"/>
                </a:lnTo>
                <a:lnTo>
                  <a:pt x="3238" y="153"/>
                </a:lnTo>
                <a:lnTo>
                  <a:pt x="3447" y="98"/>
                </a:lnTo>
                <a:lnTo>
                  <a:pt x="3659" y="55"/>
                </a:lnTo>
                <a:lnTo>
                  <a:pt x="3875" y="25"/>
                </a:lnTo>
                <a:lnTo>
                  <a:pt x="4093" y="7"/>
                </a:lnTo>
                <a:lnTo>
                  <a:pt x="4314" y="0"/>
                </a:lnTo>
              </a:path>
            </a:pathLst>
          </a:custGeom>
          <a:solidFill>
            <a:srgbClr val="FFFFFF"/>
          </a:solidFill>
          <a:ln w="9360">
            <a:noFill/>
          </a:ln>
        </p:spPr>
        <p:style>
          <a:lnRef idx="0">
            <a:scrgbClr r="0" g="0" b="0"/>
          </a:lnRef>
          <a:fillRef idx="0">
            <a:scrgbClr r="0" g="0" b="0"/>
          </a:fillRef>
          <a:effectRef idx="0">
            <a:scrgbClr r="0" g="0" b="0"/>
          </a:effectRef>
          <a:fontRef idx="minor"/>
        </p:style>
      </p:sp>
      <p:sp>
        <p:nvSpPr>
          <p:cNvPr id="621" name="CustomShape 3"/>
          <p:cNvSpPr/>
          <p:nvPr/>
        </p:nvSpPr>
        <p:spPr>
          <a:xfrm>
            <a:off x="3906720" y="4054320"/>
            <a:ext cx="1153800" cy="1163160"/>
          </a:xfrm>
          <a:custGeom>
            <a:avLst/>
            <a:gdLst/>
            <a:ahLst/>
            <a:cxnLst/>
            <a:rect l="0" t="0" r="r" b="b"/>
            <a:pathLst>
              <a:path w="4361" h="4872">
                <a:moveTo>
                  <a:pt x="4360" y="4871"/>
                </a:moveTo>
                <a:lnTo>
                  <a:pt x="4360" y="4871"/>
                </a:lnTo>
                <a:lnTo>
                  <a:pt x="4359" y="4809"/>
                </a:lnTo>
                <a:lnTo>
                  <a:pt x="4358" y="4747"/>
                </a:lnTo>
                <a:lnTo>
                  <a:pt x="4356" y="4684"/>
                </a:lnTo>
                <a:lnTo>
                  <a:pt x="4354" y="4621"/>
                </a:lnTo>
                <a:lnTo>
                  <a:pt x="4351" y="4560"/>
                </a:lnTo>
                <a:lnTo>
                  <a:pt x="4347" y="4498"/>
                </a:lnTo>
                <a:lnTo>
                  <a:pt x="4343" y="4437"/>
                </a:lnTo>
                <a:lnTo>
                  <a:pt x="4337" y="4374"/>
                </a:lnTo>
                <a:lnTo>
                  <a:pt x="4332" y="4313"/>
                </a:lnTo>
                <a:lnTo>
                  <a:pt x="4325" y="4252"/>
                </a:lnTo>
                <a:lnTo>
                  <a:pt x="4318" y="4192"/>
                </a:lnTo>
                <a:lnTo>
                  <a:pt x="4310" y="4131"/>
                </a:lnTo>
                <a:lnTo>
                  <a:pt x="4301" y="4071"/>
                </a:lnTo>
                <a:lnTo>
                  <a:pt x="4291" y="4011"/>
                </a:lnTo>
                <a:lnTo>
                  <a:pt x="4281" y="3951"/>
                </a:lnTo>
                <a:lnTo>
                  <a:pt x="4271" y="3892"/>
                </a:lnTo>
                <a:lnTo>
                  <a:pt x="4260" y="3833"/>
                </a:lnTo>
                <a:lnTo>
                  <a:pt x="4248" y="3774"/>
                </a:lnTo>
                <a:lnTo>
                  <a:pt x="4236" y="3715"/>
                </a:lnTo>
                <a:lnTo>
                  <a:pt x="4223" y="3656"/>
                </a:lnTo>
                <a:lnTo>
                  <a:pt x="4208" y="3599"/>
                </a:lnTo>
                <a:lnTo>
                  <a:pt x="4194" y="3541"/>
                </a:lnTo>
                <a:lnTo>
                  <a:pt x="4179" y="3483"/>
                </a:lnTo>
                <a:lnTo>
                  <a:pt x="4163" y="3426"/>
                </a:lnTo>
                <a:lnTo>
                  <a:pt x="4147" y="3369"/>
                </a:lnTo>
                <a:lnTo>
                  <a:pt x="4131" y="3311"/>
                </a:lnTo>
                <a:lnTo>
                  <a:pt x="4112" y="3256"/>
                </a:lnTo>
                <a:lnTo>
                  <a:pt x="4095" y="3199"/>
                </a:lnTo>
                <a:lnTo>
                  <a:pt x="4076" y="3144"/>
                </a:lnTo>
                <a:lnTo>
                  <a:pt x="4057" y="3089"/>
                </a:lnTo>
                <a:lnTo>
                  <a:pt x="4036" y="3033"/>
                </a:lnTo>
                <a:lnTo>
                  <a:pt x="4016" y="2979"/>
                </a:lnTo>
                <a:lnTo>
                  <a:pt x="3995" y="2923"/>
                </a:lnTo>
                <a:lnTo>
                  <a:pt x="3974" y="2870"/>
                </a:lnTo>
                <a:lnTo>
                  <a:pt x="3951" y="2816"/>
                </a:lnTo>
                <a:lnTo>
                  <a:pt x="3929" y="2763"/>
                </a:lnTo>
                <a:lnTo>
                  <a:pt x="3906" y="2710"/>
                </a:lnTo>
                <a:lnTo>
                  <a:pt x="3882" y="2657"/>
                </a:lnTo>
                <a:lnTo>
                  <a:pt x="3857" y="2605"/>
                </a:lnTo>
                <a:lnTo>
                  <a:pt x="3832" y="2553"/>
                </a:lnTo>
                <a:lnTo>
                  <a:pt x="3807" y="2502"/>
                </a:lnTo>
                <a:lnTo>
                  <a:pt x="3780" y="2450"/>
                </a:lnTo>
                <a:lnTo>
                  <a:pt x="3754" y="2399"/>
                </a:lnTo>
                <a:lnTo>
                  <a:pt x="3727" y="2349"/>
                </a:lnTo>
                <a:lnTo>
                  <a:pt x="3699" y="2299"/>
                </a:lnTo>
                <a:lnTo>
                  <a:pt x="3671" y="2249"/>
                </a:lnTo>
                <a:lnTo>
                  <a:pt x="3643" y="2200"/>
                </a:lnTo>
                <a:lnTo>
                  <a:pt x="3613" y="2151"/>
                </a:lnTo>
                <a:lnTo>
                  <a:pt x="3584" y="2102"/>
                </a:lnTo>
                <a:lnTo>
                  <a:pt x="3554" y="2055"/>
                </a:lnTo>
                <a:lnTo>
                  <a:pt x="3523" y="2007"/>
                </a:lnTo>
                <a:lnTo>
                  <a:pt x="3492" y="1960"/>
                </a:lnTo>
                <a:lnTo>
                  <a:pt x="3461" y="1914"/>
                </a:lnTo>
                <a:lnTo>
                  <a:pt x="3428" y="1867"/>
                </a:lnTo>
                <a:lnTo>
                  <a:pt x="3396" y="1821"/>
                </a:lnTo>
                <a:lnTo>
                  <a:pt x="3362" y="1776"/>
                </a:lnTo>
                <a:lnTo>
                  <a:pt x="3329" y="1731"/>
                </a:lnTo>
                <a:lnTo>
                  <a:pt x="3295" y="1686"/>
                </a:lnTo>
                <a:lnTo>
                  <a:pt x="3260" y="1642"/>
                </a:lnTo>
                <a:lnTo>
                  <a:pt x="3225" y="1599"/>
                </a:lnTo>
                <a:lnTo>
                  <a:pt x="3189" y="1556"/>
                </a:lnTo>
                <a:lnTo>
                  <a:pt x="3154" y="1513"/>
                </a:lnTo>
                <a:lnTo>
                  <a:pt x="3117" y="1471"/>
                </a:lnTo>
                <a:lnTo>
                  <a:pt x="3081" y="1430"/>
                </a:lnTo>
                <a:lnTo>
                  <a:pt x="3044" y="1389"/>
                </a:lnTo>
                <a:lnTo>
                  <a:pt x="3006" y="1348"/>
                </a:lnTo>
                <a:lnTo>
                  <a:pt x="2968" y="1307"/>
                </a:lnTo>
                <a:lnTo>
                  <a:pt x="2929" y="1268"/>
                </a:lnTo>
                <a:lnTo>
                  <a:pt x="2890" y="1229"/>
                </a:lnTo>
                <a:lnTo>
                  <a:pt x="2851" y="1191"/>
                </a:lnTo>
                <a:lnTo>
                  <a:pt x="2811" y="1152"/>
                </a:lnTo>
                <a:lnTo>
                  <a:pt x="2771" y="1115"/>
                </a:lnTo>
                <a:lnTo>
                  <a:pt x="2730" y="1078"/>
                </a:lnTo>
                <a:lnTo>
                  <a:pt x="2689" y="1042"/>
                </a:lnTo>
                <a:lnTo>
                  <a:pt x="2648" y="1005"/>
                </a:lnTo>
                <a:lnTo>
                  <a:pt x="2606" y="970"/>
                </a:lnTo>
                <a:lnTo>
                  <a:pt x="2564" y="935"/>
                </a:lnTo>
                <a:lnTo>
                  <a:pt x="2521" y="901"/>
                </a:lnTo>
                <a:lnTo>
                  <a:pt x="2479" y="867"/>
                </a:lnTo>
                <a:lnTo>
                  <a:pt x="2435" y="834"/>
                </a:lnTo>
                <a:lnTo>
                  <a:pt x="2392" y="802"/>
                </a:lnTo>
                <a:lnTo>
                  <a:pt x="2347" y="769"/>
                </a:lnTo>
                <a:lnTo>
                  <a:pt x="2303" y="737"/>
                </a:lnTo>
                <a:lnTo>
                  <a:pt x="2258" y="707"/>
                </a:lnTo>
                <a:lnTo>
                  <a:pt x="2213" y="676"/>
                </a:lnTo>
                <a:lnTo>
                  <a:pt x="2167" y="647"/>
                </a:lnTo>
                <a:lnTo>
                  <a:pt x="2121" y="619"/>
                </a:lnTo>
                <a:lnTo>
                  <a:pt x="2076" y="589"/>
                </a:lnTo>
                <a:lnTo>
                  <a:pt x="2029" y="562"/>
                </a:lnTo>
                <a:lnTo>
                  <a:pt x="1982" y="535"/>
                </a:lnTo>
                <a:lnTo>
                  <a:pt x="1935" y="508"/>
                </a:lnTo>
                <a:lnTo>
                  <a:pt x="1888" y="482"/>
                </a:lnTo>
                <a:lnTo>
                  <a:pt x="1840" y="457"/>
                </a:lnTo>
                <a:lnTo>
                  <a:pt x="1791" y="432"/>
                </a:lnTo>
                <a:lnTo>
                  <a:pt x="1743" y="407"/>
                </a:lnTo>
                <a:lnTo>
                  <a:pt x="1694" y="385"/>
                </a:lnTo>
                <a:lnTo>
                  <a:pt x="1646" y="361"/>
                </a:lnTo>
                <a:lnTo>
                  <a:pt x="1596" y="339"/>
                </a:lnTo>
                <a:lnTo>
                  <a:pt x="1547" y="318"/>
                </a:lnTo>
                <a:lnTo>
                  <a:pt x="1497" y="296"/>
                </a:lnTo>
                <a:lnTo>
                  <a:pt x="1446" y="276"/>
                </a:lnTo>
                <a:lnTo>
                  <a:pt x="1396" y="257"/>
                </a:lnTo>
                <a:lnTo>
                  <a:pt x="1345" y="237"/>
                </a:lnTo>
                <a:lnTo>
                  <a:pt x="1295" y="219"/>
                </a:lnTo>
                <a:lnTo>
                  <a:pt x="1243" y="202"/>
                </a:lnTo>
                <a:lnTo>
                  <a:pt x="1191" y="185"/>
                </a:lnTo>
                <a:lnTo>
                  <a:pt x="1140" y="170"/>
                </a:lnTo>
                <a:lnTo>
                  <a:pt x="1088" y="154"/>
                </a:lnTo>
                <a:lnTo>
                  <a:pt x="1035" y="139"/>
                </a:lnTo>
                <a:lnTo>
                  <a:pt x="983" y="126"/>
                </a:lnTo>
                <a:lnTo>
                  <a:pt x="930" y="112"/>
                </a:lnTo>
                <a:lnTo>
                  <a:pt x="877" y="100"/>
                </a:lnTo>
                <a:lnTo>
                  <a:pt x="824" y="87"/>
                </a:lnTo>
                <a:lnTo>
                  <a:pt x="770" y="77"/>
                </a:lnTo>
                <a:lnTo>
                  <a:pt x="717" y="66"/>
                </a:lnTo>
                <a:lnTo>
                  <a:pt x="663" y="57"/>
                </a:lnTo>
                <a:lnTo>
                  <a:pt x="608" y="47"/>
                </a:lnTo>
                <a:lnTo>
                  <a:pt x="555" y="40"/>
                </a:lnTo>
                <a:lnTo>
                  <a:pt x="500" y="32"/>
                </a:lnTo>
                <a:lnTo>
                  <a:pt x="444" y="25"/>
                </a:lnTo>
                <a:lnTo>
                  <a:pt x="390" y="19"/>
                </a:lnTo>
                <a:lnTo>
                  <a:pt x="335" y="15"/>
                </a:lnTo>
                <a:lnTo>
                  <a:pt x="279" y="10"/>
                </a:lnTo>
                <a:lnTo>
                  <a:pt x="224" y="7"/>
                </a:lnTo>
                <a:lnTo>
                  <a:pt x="168" y="3"/>
                </a:lnTo>
                <a:lnTo>
                  <a:pt x="112" y="2"/>
                </a:lnTo>
                <a:lnTo>
                  <a:pt x="57" y="0"/>
                </a:lnTo>
                <a:lnTo>
                  <a:pt x="0" y="0"/>
                </a:lnTo>
                <a:lnTo>
                  <a:pt x="0" y="102"/>
                </a:lnTo>
                <a:lnTo>
                  <a:pt x="56" y="103"/>
                </a:lnTo>
                <a:lnTo>
                  <a:pt x="110" y="103"/>
                </a:lnTo>
                <a:lnTo>
                  <a:pt x="165" y="105"/>
                </a:lnTo>
                <a:lnTo>
                  <a:pt x="220" y="109"/>
                </a:lnTo>
                <a:lnTo>
                  <a:pt x="274" y="112"/>
                </a:lnTo>
                <a:lnTo>
                  <a:pt x="328" y="116"/>
                </a:lnTo>
                <a:lnTo>
                  <a:pt x="382" y="121"/>
                </a:lnTo>
                <a:lnTo>
                  <a:pt x="436" y="127"/>
                </a:lnTo>
                <a:lnTo>
                  <a:pt x="489" y="133"/>
                </a:lnTo>
                <a:lnTo>
                  <a:pt x="543" y="140"/>
                </a:lnTo>
                <a:lnTo>
                  <a:pt x="596" y="148"/>
                </a:lnTo>
                <a:lnTo>
                  <a:pt x="649" y="157"/>
                </a:lnTo>
                <a:lnTo>
                  <a:pt x="701" y="166"/>
                </a:lnTo>
                <a:lnTo>
                  <a:pt x="754" y="176"/>
                </a:lnTo>
                <a:lnTo>
                  <a:pt x="807" y="188"/>
                </a:lnTo>
                <a:lnTo>
                  <a:pt x="859" y="199"/>
                </a:lnTo>
                <a:lnTo>
                  <a:pt x="911" y="211"/>
                </a:lnTo>
                <a:lnTo>
                  <a:pt x="963" y="224"/>
                </a:lnTo>
                <a:lnTo>
                  <a:pt x="1014" y="239"/>
                </a:lnTo>
                <a:lnTo>
                  <a:pt x="1065" y="252"/>
                </a:lnTo>
                <a:lnTo>
                  <a:pt x="1115" y="268"/>
                </a:lnTo>
                <a:lnTo>
                  <a:pt x="1167" y="284"/>
                </a:lnTo>
                <a:lnTo>
                  <a:pt x="1217" y="300"/>
                </a:lnTo>
                <a:lnTo>
                  <a:pt x="1267" y="317"/>
                </a:lnTo>
                <a:lnTo>
                  <a:pt x="1317" y="335"/>
                </a:lnTo>
                <a:lnTo>
                  <a:pt x="1366" y="353"/>
                </a:lnTo>
                <a:lnTo>
                  <a:pt x="1416" y="372"/>
                </a:lnTo>
                <a:lnTo>
                  <a:pt x="1466" y="392"/>
                </a:lnTo>
                <a:lnTo>
                  <a:pt x="1514" y="413"/>
                </a:lnTo>
                <a:lnTo>
                  <a:pt x="1563" y="434"/>
                </a:lnTo>
                <a:lnTo>
                  <a:pt x="1611" y="456"/>
                </a:lnTo>
                <a:lnTo>
                  <a:pt x="1659" y="477"/>
                </a:lnTo>
                <a:lnTo>
                  <a:pt x="1706" y="501"/>
                </a:lnTo>
                <a:lnTo>
                  <a:pt x="1754" y="525"/>
                </a:lnTo>
                <a:lnTo>
                  <a:pt x="1802" y="549"/>
                </a:lnTo>
                <a:lnTo>
                  <a:pt x="1848" y="573"/>
                </a:lnTo>
                <a:lnTo>
                  <a:pt x="1895" y="599"/>
                </a:lnTo>
                <a:lnTo>
                  <a:pt x="1940" y="625"/>
                </a:lnTo>
                <a:lnTo>
                  <a:pt x="1987" y="651"/>
                </a:lnTo>
                <a:lnTo>
                  <a:pt x="2032" y="679"/>
                </a:lnTo>
                <a:lnTo>
                  <a:pt x="2077" y="707"/>
                </a:lnTo>
                <a:lnTo>
                  <a:pt x="2122" y="735"/>
                </a:lnTo>
                <a:lnTo>
                  <a:pt x="2167" y="765"/>
                </a:lnTo>
                <a:lnTo>
                  <a:pt x="2211" y="794"/>
                </a:lnTo>
                <a:lnTo>
                  <a:pt x="2255" y="824"/>
                </a:lnTo>
                <a:lnTo>
                  <a:pt x="2299" y="855"/>
                </a:lnTo>
                <a:lnTo>
                  <a:pt x="2341" y="887"/>
                </a:lnTo>
                <a:lnTo>
                  <a:pt x="2384" y="918"/>
                </a:lnTo>
                <a:lnTo>
                  <a:pt x="2426" y="951"/>
                </a:lnTo>
                <a:lnTo>
                  <a:pt x="2469" y="984"/>
                </a:lnTo>
                <a:lnTo>
                  <a:pt x="2510" y="1018"/>
                </a:lnTo>
                <a:lnTo>
                  <a:pt x="2552" y="1052"/>
                </a:lnTo>
                <a:lnTo>
                  <a:pt x="2592" y="1087"/>
                </a:lnTo>
                <a:lnTo>
                  <a:pt x="2633" y="1122"/>
                </a:lnTo>
                <a:lnTo>
                  <a:pt x="2673" y="1157"/>
                </a:lnTo>
                <a:lnTo>
                  <a:pt x="2713" y="1193"/>
                </a:lnTo>
                <a:lnTo>
                  <a:pt x="2752" y="1230"/>
                </a:lnTo>
                <a:lnTo>
                  <a:pt x="2791" y="1268"/>
                </a:lnTo>
                <a:lnTo>
                  <a:pt x="2830" y="1305"/>
                </a:lnTo>
                <a:lnTo>
                  <a:pt x="2867" y="1344"/>
                </a:lnTo>
                <a:lnTo>
                  <a:pt x="2906" y="1382"/>
                </a:lnTo>
                <a:lnTo>
                  <a:pt x="2943" y="1422"/>
                </a:lnTo>
                <a:lnTo>
                  <a:pt x="2980" y="1461"/>
                </a:lnTo>
                <a:lnTo>
                  <a:pt x="3016" y="1502"/>
                </a:lnTo>
                <a:lnTo>
                  <a:pt x="3053" y="1543"/>
                </a:lnTo>
                <a:lnTo>
                  <a:pt x="3088" y="1583"/>
                </a:lnTo>
                <a:lnTo>
                  <a:pt x="3123" y="1625"/>
                </a:lnTo>
                <a:lnTo>
                  <a:pt x="3158" y="1667"/>
                </a:lnTo>
                <a:lnTo>
                  <a:pt x="3192" y="1710"/>
                </a:lnTo>
                <a:lnTo>
                  <a:pt x="3226" y="1753"/>
                </a:lnTo>
                <a:lnTo>
                  <a:pt x="3259" y="1797"/>
                </a:lnTo>
                <a:lnTo>
                  <a:pt x="3292" y="1841"/>
                </a:lnTo>
                <a:lnTo>
                  <a:pt x="3325" y="1885"/>
                </a:lnTo>
                <a:lnTo>
                  <a:pt x="3356" y="1931"/>
                </a:lnTo>
                <a:lnTo>
                  <a:pt x="3388" y="1975"/>
                </a:lnTo>
                <a:lnTo>
                  <a:pt x="3419" y="2021"/>
                </a:lnTo>
                <a:lnTo>
                  <a:pt x="3449" y="2067"/>
                </a:lnTo>
                <a:lnTo>
                  <a:pt x="3480" y="2114"/>
                </a:lnTo>
                <a:lnTo>
                  <a:pt x="3509" y="2161"/>
                </a:lnTo>
                <a:lnTo>
                  <a:pt x="3538" y="2208"/>
                </a:lnTo>
                <a:lnTo>
                  <a:pt x="3567" y="2256"/>
                </a:lnTo>
                <a:lnTo>
                  <a:pt x="3595" y="2304"/>
                </a:lnTo>
                <a:lnTo>
                  <a:pt x="3622" y="2352"/>
                </a:lnTo>
                <a:lnTo>
                  <a:pt x="3650" y="2402"/>
                </a:lnTo>
                <a:lnTo>
                  <a:pt x="3676" y="2451"/>
                </a:lnTo>
                <a:lnTo>
                  <a:pt x="3702" y="2501"/>
                </a:lnTo>
                <a:lnTo>
                  <a:pt x="3728" y="2551"/>
                </a:lnTo>
                <a:lnTo>
                  <a:pt x="3752" y="2601"/>
                </a:lnTo>
                <a:lnTo>
                  <a:pt x="3776" y="2652"/>
                </a:lnTo>
                <a:lnTo>
                  <a:pt x="3801" y="2703"/>
                </a:lnTo>
                <a:lnTo>
                  <a:pt x="3824" y="2755"/>
                </a:lnTo>
                <a:lnTo>
                  <a:pt x="3847" y="2807"/>
                </a:lnTo>
                <a:lnTo>
                  <a:pt x="3869" y="2859"/>
                </a:lnTo>
                <a:lnTo>
                  <a:pt x="3891" y="2912"/>
                </a:lnTo>
                <a:lnTo>
                  <a:pt x="3912" y="2964"/>
                </a:lnTo>
                <a:lnTo>
                  <a:pt x="3932" y="3018"/>
                </a:lnTo>
                <a:lnTo>
                  <a:pt x="3952" y="3072"/>
                </a:lnTo>
                <a:lnTo>
                  <a:pt x="3972" y="3126"/>
                </a:lnTo>
                <a:lnTo>
                  <a:pt x="3991" y="3180"/>
                </a:lnTo>
                <a:lnTo>
                  <a:pt x="4009" y="3234"/>
                </a:lnTo>
                <a:lnTo>
                  <a:pt x="4027" y="3290"/>
                </a:lnTo>
                <a:lnTo>
                  <a:pt x="4043" y="3344"/>
                </a:lnTo>
                <a:lnTo>
                  <a:pt x="4061" y="3400"/>
                </a:lnTo>
                <a:lnTo>
                  <a:pt x="4076" y="3456"/>
                </a:lnTo>
                <a:lnTo>
                  <a:pt x="4092" y="3512"/>
                </a:lnTo>
                <a:lnTo>
                  <a:pt x="4106" y="3568"/>
                </a:lnTo>
                <a:lnTo>
                  <a:pt x="4120" y="3625"/>
                </a:lnTo>
                <a:lnTo>
                  <a:pt x="4135" y="3682"/>
                </a:lnTo>
                <a:lnTo>
                  <a:pt x="4147" y="3739"/>
                </a:lnTo>
                <a:lnTo>
                  <a:pt x="4159" y="3797"/>
                </a:lnTo>
                <a:lnTo>
                  <a:pt x="4171" y="3854"/>
                </a:lnTo>
                <a:lnTo>
                  <a:pt x="4182" y="3912"/>
                </a:lnTo>
                <a:lnTo>
                  <a:pt x="4192" y="3971"/>
                </a:lnTo>
                <a:lnTo>
                  <a:pt x="4201" y="4030"/>
                </a:lnTo>
                <a:lnTo>
                  <a:pt x="4212" y="4088"/>
                </a:lnTo>
                <a:lnTo>
                  <a:pt x="4220" y="4147"/>
                </a:lnTo>
                <a:lnTo>
                  <a:pt x="4228" y="4206"/>
                </a:lnTo>
                <a:lnTo>
                  <a:pt x="4235" y="4266"/>
                </a:lnTo>
                <a:lnTo>
                  <a:pt x="4241" y="4325"/>
                </a:lnTo>
                <a:lnTo>
                  <a:pt x="4247" y="4385"/>
                </a:lnTo>
                <a:lnTo>
                  <a:pt x="4252" y="4445"/>
                </a:lnTo>
                <a:lnTo>
                  <a:pt x="4256" y="4506"/>
                </a:lnTo>
                <a:lnTo>
                  <a:pt x="4260" y="4566"/>
                </a:lnTo>
                <a:lnTo>
                  <a:pt x="4263" y="4627"/>
                </a:lnTo>
                <a:lnTo>
                  <a:pt x="4266" y="4688"/>
                </a:lnTo>
                <a:lnTo>
                  <a:pt x="4267" y="4749"/>
                </a:lnTo>
                <a:lnTo>
                  <a:pt x="4268" y="4810"/>
                </a:lnTo>
                <a:lnTo>
                  <a:pt x="4269" y="4871"/>
                </a:lnTo>
                <a:lnTo>
                  <a:pt x="4360" y="4871"/>
                </a:lnTo>
              </a:path>
            </a:pathLst>
          </a:custGeom>
          <a:solidFill>
            <a:srgbClr val="008FE0"/>
          </a:solidFill>
          <a:ln w="9360">
            <a:noFill/>
          </a:ln>
        </p:spPr>
        <p:style>
          <a:lnRef idx="0">
            <a:scrgbClr r="0" g="0" b="0"/>
          </a:lnRef>
          <a:fillRef idx="0">
            <a:scrgbClr r="0" g="0" b="0"/>
          </a:fillRef>
          <a:effectRef idx="0">
            <a:scrgbClr r="0" g="0" b="0"/>
          </a:effectRef>
          <a:fontRef idx="minor"/>
        </p:style>
      </p:sp>
      <p:sp>
        <p:nvSpPr>
          <p:cNvPr id="622" name="CustomShape 4"/>
          <p:cNvSpPr/>
          <p:nvPr/>
        </p:nvSpPr>
        <p:spPr>
          <a:xfrm>
            <a:off x="3906720" y="5218200"/>
            <a:ext cx="1153800" cy="1163160"/>
          </a:xfrm>
          <a:custGeom>
            <a:avLst/>
            <a:gdLst/>
            <a:ahLst/>
            <a:cxnLst/>
            <a:rect l="0" t="0" r="r" b="b"/>
            <a:pathLst>
              <a:path w="4361" h="4873">
                <a:moveTo>
                  <a:pt x="0" y="4872"/>
                </a:moveTo>
                <a:lnTo>
                  <a:pt x="0" y="4872"/>
                </a:lnTo>
                <a:lnTo>
                  <a:pt x="57" y="4872"/>
                </a:lnTo>
                <a:lnTo>
                  <a:pt x="112" y="4870"/>
                </a:lnTo>
                <a:lnTo>
                  <a:pt x="168" y="4869"/>
                </a:lnTo>
                <a:lnTo>
                  <a:pt x="224" y="4865"/>
                </a:lnTo>
                <a:lnTo>
                  <a:pt x="279" y="4862"/>
                </a:lnTo>
                <a:lnTo>
                  <a:pt x="335" y="4857"/>
                </a:lnTo>
                <a:lnTo>
                  <a:pt x="390" y="4853"/>
                </a:lnTo>
                <a:lnTo>
                  <a:pt x="445" y="4847"/>
                </a:lnTo>
                <a:lnTo>
                  <a:pt x="500" y="4840"/>
                </a:lnTo>
                <a:lnTo>
                  <a:pt x="555" y="4832"/>
                </a:lnTo>
                <a:lnTo>
                  <a:pt x="608" y="4825"/>
                </a:lnTo>
                <a:lnTo>
                  <a:pt x="663" y="4815"/>
                </a:lnTo>
                <a:lnTo>
                  <a:pt x="717" y="4806"/>
                </a:lnTo>
                <a:lnTo>
                  <a:pt x="770" y="4796"/>
                </a:lnTo>
                <a:lnTo>
                  <a:pt x="824" y="4785"/>
                </a:lnTo>
                <a:lnTo>
                  <a:pt x="877" y="4773"/>
                </a:lnTo>
                <a:lnTo>
                  <a:pt x="930" y="4760"/>
                </a:lnTo>
                <a:lnTo>
                  <a:pt x="983" y="4746"/>
                </a:lnTo>
                <a:lnTo>
                  <a:pt x="1035" y="4733"/>
                </a:lnTo>
                <a:lnTo>
                  <a:pt x="1088" y="4718"/>
                </a:lnTo>
                <a:lnTo>
                  <a:pt x="1140" y="4702"/>
                </a:lnTo>
                <a:lnTo>
                  <a:pt x="1191" y="4687"/>
                </a:lnTo>
                <a:lnTo>
                  <a:pt x="1243" y="4670"/>
                </a:lnTo>
                <a:lnTo>
                  <a:pt x="1295" y="4653"/>
                </a:lnTo>
                <a:lnTo>
                  <a:pt x="1345" y="4635"/>
                </a:lnTo>
                <a:lnTo>
                  <a:pt x="1396" y="4615"/>
                </a:lnTo>
                <a:lnTo>
                  <a:pt x="1446" y="4596"/>
                </a:lnTo>
                <a:lnTo>
                  <a:pt x="1497" y="4576"/>
                </a:lnTo>
                <a:lnTo>
                  <a:pt x="1547" y="4554"/>
                </a:lnTo>
                <a:lnTo>
                  <a:pt x="1596" y="4533"/>
                </a:lnTo>
                <a:lnTo>
                  <a:pt x="1646" y="4511"/>
                </a:lnTo>
                <a:lnTo>
                  <a:pt x="1694" y="4488"/>
                </a:lnTo>
                <a:lnTo>
                  <a:pt x="1743" y="4465"/>
                </a:lnTo>
                <a:lnTo>
                  <a:pt x="1791" y="4440"/>
                </a:lnTo>
                <a:lnTo>
                  <a:pt x="1840" y="4415"/>
                </a:lnTo>
                <a:lnTo>
                  <a:pt x="1888" y="4390"/>
                </a:lnTo>
                <a:lnTo>
                  <a:pt x="1935" y="4364"/>
                </a:lnTo>
                <a:lnTo>
                  <a:pt x="1982" y="4337"/>
                </a:lnTo>
                <a:lnTo>
                  <a:pt x="2029" y="4310"/>
                </a:lnTo>
                <a:lnTo>
                  <a:pt x="2076" y="4283"/>
                </a:lnTo>
                <a:lnTo>
                  <a:pt x="2121" y="4255"/>
                </a:lnTo>
                <a:lnTo>
                  <a:pt x="2167" y="4225"/>
                </a:lnTo>
                <a:lnTo>
                  <a:pt x="2213" y="4196"/>
                </a:lnTo>
                <a:lnTo>
                  <a:pt x="2258" y="4165"/>
                </a:lnTo>
                <a:lnTo>
                  <a:pt x="2303" y="4135"/>
                </a:lnTo>
                <a:lnTo>
                  <a:pt x="2347" y="4103"/>
                </a:lnTo>
                <a:lnTo>
                  <a:pt x="2392" y="4070"/>
                </a:lnTo>
                <a:lnTo>
                  <a:pt x="2435" y="4039"/>
                </a:lnTo>
                <a:lnTo>
                  <a:pt x="2478" y="4005"/>
                </a:lnTo>
                <a:lnTo>
                  <a:pt x="2521" y="3971"/>
                </a:lnTo>
                <a:lnTo>
                  <a:pt x="2564" y="3937"/>
                </a:lnTo>
                <a:lnTo>
                  <a:pt x="2606" y="3902"/>
                </a:lnTo>
                <a:lnTo>
                  <a:pt x="2648" y="3867"/>
                </a:lnTo>
                <a:lnTo>
                  <a:pt x="2689" y="3830"/>
                </a:lnTo>
                <a:lnTo>
                  <a:pt x="2730" y="3794"/>
                </a:lnTo>
                <a:lnTo>
                  <a:pt x="2771" y="3757"/>
                </a:lnTo>
                <a:lnTo>
                  <a:pt x="2811" y="3720"/>
                </a:lnTo>
                <a:lnTo>
                  <a:pt x="2851" y="3681"/>
                </a:lnTo>
                <a:lnTo>
                  <a:pt x="2890" y="3643"/>
                </a:lnTo>
                <a:lnTo>
                  <a:pt x="2929" y="3604"/>
                </a:lnTo>
                <a:lnTo>
                  <a:pt x="2968" y="3565"/>
                </a:lnTo>
                <a:lnTo>
                  <a:pt x="3006" y="3524"/>
                </a:lnTo>
                <a:lnTo>
                  <a:pt x="3044" y="3483"/>
                </a:lnTo>
                <a:lnTo>
                  <a:pt x="3081" y="3443"/>
                </a:lnTo>
                <a:lnTo>
                  <a:pt x="3117" y="3401"/>
                </a:lnTo>
                <a:lnTo>
                  <a:pt x="3154" y="3359"/>
                </a:lnTo>
                <a:lnTo>
                  <a:pt x="3189" y="3316"/>
                </a:lnTo>
                <a:lnTo>
                  <a:pt x="3225" y="3273"/>
                </a:lnTo>
                <a:lnTo>
                  <a:pt x="3260" y="3230"/>
                </a:lnTo>
                <a:lnTo>
                  <a:pt x="3295" y="3186"/>
                </a:lnTo>
                <a:lnTo>
                  <a:pt x="3329" y="3141"/>
                </a:lnTo>
                <a:lnTo>
                  <a:pt x="3362" y="3096"/>
                </a:lnTo>
                <a:lnTo>
                  <a:pt x="3396" y="3051"/>
                </a:lnTo>
                <a:lnTo>
                  <a:pt x="3428" y="3005"/>
                </a:lnTo>
                <a:lnTo>
                  <a:pt x="3461" y="2958"/>
                </a:lnTo>
                <a:lnTo>
                  <a:pt x="3492" y="2912"/>
                </a:lnTo>
                <a:lnTo>
                  <a:pt x="3523" y="2865"/>
                </a:lnTo>
                <a:lnTo>
                  <a:pt x="3554" y="2817"/>
                </a:lnTo>
                <a:lnTo>
                  <a:pt x="3584" y="2770"/>
                </a:lnTo>
                <a:lnTo>
                  <a:pt x="3613" y="2721"/>
                </a:lnTo>
                <a:lnTo>
                  <a:pt x="3643" y="2672"/>
                </a:lnTo>
                <a:lnTo>
                  <a:pt x="3671" y="2623"/>
                </a:lnTo>
                <a:lnTo>
                  <a:pt x="3699" y="2573"/>
                </a:lnTo>
                <a:lnTo>
                  <a:pt x="3727" y="2523"/>
                </a:lnTo>
                <a:lnTo>
                  <a:pt x="3754" y="2473"/>
                </a:lnTo>
                <a:lnTo>
                  <a:pt x="3780" y="2422"/>
                </a:lnTo>
                <a:lnTo>
                  <a:pt x="3807" y="2372"/>
                </a:lnTo>
                <a:lnTo>
                  <a:pt x="3832" y="2320"/>
                </a:lnTo>
                <a:lnTo>
                  <a:pt x="3857" y="2267"/>
                </a:lnTo>
                <a:lnTo>
                  <a:pt x="3882" y="2215"/>
                </a:lnTo>
                <a:lnTo>
                  <a:pt x="3906" y="2162"/>
                </a:lnTo>
                <a:lnTo>
                  <a:pt x="3929" y="2109"/>
                </a:lnTo>
                <a:lnTo>
                  <a:pt x="3951" y="2056"/>
                </a:lnTo>
                <a:lnTo>
                  <a:pt x="3974" y="2002"/>
                </a:lnTo>
                <a:lnTo>
                  <a:pt x="3995" y="1949"/>
                </a:lnTo>
                <a:lnTo>
                  <a:pt x="4016" y="1893"/>
                </a:lnTo>
                <a:lnTo>
                  <a:pt x="4036" y="1839"/>
                </a:lnTo>
                <a:lnTo>
                  <a:pt x="4057" y="1783"/>
                </a:lnTo>
                <a:lnTo>
                  <a:pt x="4076" y="1728"/>
                </a:lnTo>
                <a:lnTo>
                  <a:pt x="4095" y="1673"/>
                </a:lnTo>
                <a:lnTo>
                  <a:pt x="4112" y="1616"/>
                </a:lnTo>
                <a:lnTo>
                  <a:pt x="4131" y="1561"/>
                </a:lnTo>
                <a:lnTo>
                  <a:pt x="4147" y="1503"/>
                </a:lnTo>
                <a:lnTo>
                  <a:pt x="4163" y="1446"/>
                </a:lnTo>
                <a:lnTo>
                  <a:pt x="4179" y="1389"/>
                </a:lnTo>
                <a:lnTo>
                  <a:pt x="4194" y="1331"/>
                </a:lnTo>
                <a:lnTo>
                  <a:pt x="4208" y="1273"/>
                </a:lnTo>
                <a:lnTo>
                  <a:pt x="4223" y="1216"/>
                </a:lnTo>
                <a:lnTo>
                  <a:pt x="4236" y="1157"/>
                </a:lnTo>
                <a:lnTo>
                  <a:pt x="4248" y="1098"/>
                </a:lnTo>
                <a:lnTo>
                  <a:pt x="4260" y="1039"/>
                </a:lnTo>
                <a:lnTo>
                  <a:pt x="4271" y="980"/>
                </a:lnTo>
                <a:lnTo>
                  <a:pt x="4281" y="921"/>
                </a:lnTo>
                <a:lnTo>
                  <a:pt x="4291" y="861"/>
                </a:lnTo>
                <a:lnTo>
                  <a:pt x="4301" y="801"/>
                </a:lnTo>
                <a:lnTo>
                  <a:pt x="4310" y="741"/>
                </a:lnTo>
                <a:lnTo>
                  <a:pt x="4318" y="680"/>
                </a:lnTo>
                <a:lnTo>
                  <a:pt x="4325" y="620"/>
                </a:lnTo>
                <a:lnTo>
                  <a:pt x="4332" y="559"/>
                </a:lnTo>
                <a:lnTo>
                  <a:pt x="4337" y="498"/>
                </a:lnTo>
                <a:lnTo>
                  <a:pt x="4343" y="435"/>
                </a:lnTo>
                <a:lnTo>
                  <a:pt x="4347" y="374"/>
                </a:lnTo>
                <a:lnTo>
                  <a:pt x="4351" y="312"/>
                </a:lnTo>
                <a:lnTo>
                  <a:pt x="4354" y="251"/>
                </a:lnTo>
                <a:lnTo>
                  <a:pt x="4356" y="188"/>
                </a:lnTo>
                <a:lnTo>
                  <a:pt x="4358" y="125"/>
                </a:lnTo>
                <a:lnTo>
                  <a:pt x="4359" y="63"/>
                </a:lnTo>
                <a:lnTo>
                  <a:pt x="4360" y="0"/>
                </a:lnTo>
                <a:lnTo>
                  <a:pt x="4269" y="0"/>
                </a:lnTo>
                <a:lnTo>
                  <a:pt x="4268" y="62"/>
                </a:lnTo>
                <a:lnTo>
                  <a:pt x="4267" y="123"/>
                </a:lnTo>
                <a:lnTo>
                  <a:pt x="4266" y="184"/>
                </a:lnTo>
                <a:lnTo>
                  <a:pt x="4263" y="245"/>
                </a:lnTo>
                <a:lnTo>
                  <a:pt x="4260" y="306"/>
                </a:lnTo>
                <a:lnTo>
                  <a:pt x="4256" y="366"/>
                </a:lnTo>
                <a:lnTo>
                  <a:pt x="4252" y="427"/>
                </a:lnTo>
                <a:lnTo>
                  <a:pt x="4247" y="487"/>
                </a:lnTo>
                <a:lnTo>
                  <a:pt x="4241" y="547"/>
                </a:lnTo>
                <a:lnTo>
                  <a:pt x="4235" y="606"/>
                </a:lnTo>
                <a:lnTo>
                  <a:pt x="4228" y="666"/>
                </a:lnTo>
                <a:lnTo>
                  <a:pt x="4220" y="725"/>
                </a:lnTo>
                <a:lnTo>
                  <a:pt x="4212" y="784"/>
                </a:lnTo>
                <a:lnTo>
                  <a:pt x="4201" y="842"/>
                </a:lnTo>
                <a:lnTo>
                  <a:pt x="4192" y="901"/>
                </a:lnTo>
                <a:lnTo>
                  <a:pt x="4182" y="960"/>
                </a:lnTo>
                <a:lnTo>
                  <a:pt x="4171" y="1018"/>
                </a:lnTo>
                <a:lnTo>
                  <a:pt x="4159" y="1075"/>
                </a:lnTo>
                <a:lnTo>
                  <a:pt x="4147" y="1133"/>
                </a:lnTo>
                <a:lnTo>
                  <a:pt x="4135" y="1190"/>
                </a:lnTo>
                <a:lnTo>
                  <a:pt x="4120" y="1247"/>
                </a:lnTo>
                <a:lnTo>
                  <a:pt x="4106" y="1304"/>
                </a:lnTo>
                <a:lnTo>
                  <a:pt x="4092" y="1360"/>
                </a:lnTo>
                <a:lnTo>
                  <a:pt x="4076" y="1416"/>
                </a:lnTo>
                <a:lnTo>
                  <a:pt x="4061" y="1472"/>
                </a:lnTo>
                <a:lnTo>
                  <a:pt x="4043" y="1528"/>
                </a:lnTo>
                <a:lnTo>
                  <a:pt x="4027" y="1582"/>
                </a:lnTo>
                <a:lnTo>
                  <a:pt x="4009" y="1638"/>
                </a:lnTo>
                <a:lnTo>
                  <a:pt x="3991" y="1692"/>
                </a:lnTo>
                <a:lnTo>
                  <a:pt x="3972" y="1746"/>
                </a:lnTo>
                <a:lnTo>
                  <a:pt x="3952" y="1800"/>
                </a:lnTo>
                <a:lnTo>
                  <a:pt x="3932" y="1854"/>
                </a:lnTo>
                <a:lnTo>
                  <a:pt x="3912" y="1908"/>
                </a:lnTo>
                <a:lnTo>
                  <a:pt x="3891" y="1960"/>
                </a:lnTo>
                <a:lnTo>
                  <a:pt x="3869" y="2013"/>
                </a:lnTo>
                <a:lnTo>
                  <a:pt x="3847" y="2065"/>
                </a:lnTo>
                <a:lnTo>
                  <a:pt x="3824" y="2117"/>
                </a:lnTo>
                <a:lnTo>
                  <a:pt x="3801" y="2169"/>
                </a:lnTo>
                <a:lnTo>
                  <a:pt x="3776" y="2220"/>
                </a:lnTo>
                <a:lnTo>
                  <a:pt x="3752" y="2271"/>
                </a:lnTo>
                <a:lnTo>
                  <a:pt x="3728" y="2321"/>
                </a:lnTo>
                <a:lnTo>
                  <a:pt x="3702" y="2372"/>
                </a:lnTo>
                <a:lnTo>
                  <a:pt x="3676" y="2421"/>
                </a:lnTo>
                <a:lnTo>
                  <a:pt x="3650" y="2470"/>
                </a:lnTo>
                <a:lnTo>
                  <a:pt x="3622" y="2520"/>
                </a:lnTo>
                <a:lnTo>
                  <a:pt x="3595" y="2568"/>
                </a:lnTo>
                <a:lnTo>
                  <a:pt x="3567" y="2616"/>
                </a:lnTo>
                <a:lnTo>
                  <a:pt x="3538" y="2664"/>
                </a:lnTo>
                <a:lnTo>
                  <a:pt x="3509" y="2711"/>
                </a:lnTo>
                <a:lnTo>
                  <a:pt x="3480" y="2758"/>
                </a:lnTo>
                <a:lnTo>
                  <a:pt x="3449" y="2805"/>
                </a:lnTo>
                <a:lnTo>
                  <a:pt x="3419" y="2851"/>
                </a:lnTo>
                <a:lnTo>
                  <a:pt x="3388" y="2897"/>
                </a:lnTo>
                <a:lnTo>
                  <a:pt x="3356" y="2942"/>
                </a:lnTo>
                <a:lnTo>
                  <a:pt x="3325" y="2987"/>
                </a:lnTo>
                <a:lnTo>
                  <a:pt x="3292" y="3031"/>
                </a:lnTo>
                <a:lnTo>
                  <a:pt x="3259" y="3075"/>
                </a:lnTo>
                <a:lnTo>
                  <a:pt x="3226" y="3119"/>
                </a:lnTo>
                <a:lnTo>
                  <a:pt x="3192" y="3162"/>
                </a:lnTo>
                <a:lnTo>
                  <a:pt x="3158" y="3205"/>
                </a:lnTo>
                <a:lnTo>
                  <a:pt x="3123" y="3247"/>
                </a:lnTo>
                <a:lnTo>
                  <a:pt x="3088" y="3289"/>
                </a:lnTo>
                <a:lnTo>
                  <a:pt x="3053" y="3329"/>
                </a:lnTo>
                <a:lnTo>
                  <a:pt x="3016" y="3370"/>
                </a:lnTo>
                <a:lnTo>
                  <a:pt x="2980" y="3411"/>
                </a:lnTo>
                <a:lnTo>
                  <a:pt x="2943" y="3450"/>
                </a:lnTo>
                <a:lnTo>
                  <a:pt x="2906" y="3490"/>
                </a:lnTo>
                <a:lnTo>
                  <a:pt x="2867" y="3528"/>
                </a:lnTo>
                <a:lnTo>
                  <a:pt x="2830" y="3567"/>
                </a:lnTo>
                <a:lnTo>
                  <a:pt x="2791" y="3604"/>
                </a:lnTo>
                <a:lnTo>
                  <a:pt x="2752" y="3642"/>
                </a:lnTo>
                <a:lnTo>
                  <a:pt x="2713" y="3679"/>
                </a:lnTo>
                <a:lnTo>
                  <a:pt x="2673" y="3715"/>
                </a:lnTo>
                <a:lnTo>
                  <a:pt x="2633" y="3750"/>
                </a:lnTo>
                <a:lnTo>
                  <a:pt x="2592" y="3785"/>
                </a:lnTo>
                <a:lnTo>
                  <a:pt x="2552" y="3820"/>
                </a:lnTo>
                <a:lnTo>
                  <a:pt x="2510" y="3854"/>
                </a:lnTo>
                <a:lnTo>
                  <a:pt x="2469" y="3888"/>
                </a:lnTo>
                <a:lnTo>
                  <a:pt x="2426" y="3921"/>
                </a:lnTo>
                <a:lnTo>
                  <a:pt x="2384" y="3954"/>
                </a:lnTo>
                <a:lnTo>
                  <a:pt x="2341" y="3985"/>
                </a:lnTo>
                <a:lnTo>
                  <a:pt x="2299" y="4017"/>
                </a:lnTo>
                <a:lnTo>
                  <a:pt x="2255" y="4048"/>
                </a:lnTo>
                <a:lnTo>
                  <a:pt x="2211" y="4078"/>
                </a:lnTo>
                <a:lnTo>
                  <a:pt x="2167" y="4108"/>
                </a:lnTo>
                <a:lnTo>
                  <a:pt x="2122" y="4137"/>
                </a:lnTo>
                <a:lnTo>
                  <a:pt x="2077" y="4165"/>
                </a:lnTo>
                <a:lnTo>
                  <a:pt x="2032" y="4193"/>
                </a:lnTo>
                <a:lnTo>
                  <a:pt x="1987" y="4221"/>
                </a:lnTo>
                <a:lnTo>
                  <a:pt x="1940" y="4247"/>
                </a:lnTo>
                <a:lnTo>
                  <a:pt x="1895" y="4273"/>
                </a:lnTo>
                <a:lnTo>
                  <a:pt x="1848" y="4299"/>
                </a:lnTo>
                <a:lnTo>
                  <a:pt x="1802" y="4324"/>
                </a:lnTo>
                <a:lnTo>
                  <a:pt x="1754" y="4347"/>
                </a:lnTo>
                <a:lnTo>
                  <a:pt x="1706" y="4371"/>
                </a:lnTo>
                <a:lnTo>
                  <a:pt x="1659" y="4395"/>
                </a:lnTo>
                <a:lnTo>
                  <a:pt x="1611" y="4416"/>
                </a:lnTo>
                <a:lnTo>
                  <a:pt x="1563" y="4438"/>
                </a:lnTo>
                <a:lnTo>
                  <a:pt x="1514" y="4459"/>
                </a:lnTo>
                <a:lnTo>
                  <a:pt x="1466" y="4480"/>
                </a:lnTo>
                <a:lnTo>
                  <a:pt x="1416" y="4500"/>
                </a:lnTo>
                <a:lnTo>
                  <a:pt x="1366" y="4519"/>
                </a:lnTo>
                <a:lnTo>
                  <a:pt x="1317" y="4537"/>
                </a:lnTo>
                <a:lnTo>
                  <a:pt x="1267" y="4555"/>
                </a:lnTo>
                <a:lnTo>
                  <a:pt x="1217" y="4572"/>
                </a:lnTo>
                <a:lnTo>
                  <a:pt x="1167" y="4588"/>
                </a:lnTo>
                <a:lnTo>
                  <a:pt x="1115" y="4604"/>
                </a:lnTo>
                <a:lnTo>
                  <a:pt x="1065" y="4620"/>
                </a:lnTo>
                <a:lnTo>
                  <a:pt x="1014" y="4633"/>
                </a:lnTo>
                <a:lnTo>
                  <a:pt x="963" y="4648"/>
                </a:lnTo>
                <a:lnTo>
                  <a:pt x="911" y="4661"/>
                </a:lnTo>
                <a:lnTo>
                  <a:pt x="859" y="4673"/>
                </a:lnTo>
                <a:lnTo>
                  <a:pt x="807" y="4684"/>
                </a:lnTo>
                <a:lnTo>
                  <a:pt x="754" y="4696"/>
                </a:lnTo>
                <a:lnTo>
                  <a:pt x="701" y="4706"/>
                </a:lnTo>
                <a:lnTo>
                  <a:pt x="649" y="4715"/>
                </a:lnTo>
                <a:lnTo>
                  <a:pt x="596" y="4724"/>
                </a:lnTo>
                <a:lnTo>
                  <a:pt x="543" y="4732"/>
                </a:lnTo>
                <a:lnTo>
                  <a:pt x="489" y="4739"/>
                </a:lnTo>
                <a:lnTo>
                  <a:pt x="435" y="4745"/>
                </a:lnTo>
                <a:lnTo>
                  <a:pt x="382" y="4751"/>
                </a:lnTo>
                <a:lnTo>
                  <a:pt x="328" y="4756"/>
                </a:lnTo>
                <a:lnTo>
                  <a:pt x="274" y="4760"/>
                </a:lnTo>
                <a:lnTo>
                  <a:pt x="220" y="4763"/>
                </a:lnTo>
                <a:lnTo>
                  <a:pt x="165" y="4767"/>
                </a:lnTo>
                <a:lnTo>
                  <a:pt x="110" y="4769"/>
                </a:lnTo>
                <a:lnTo>
                  <a:pt x="56" y="4769"/>
                </a:lnTo>
                <a:lnTo>
                  <a:pt x="0" y="4770"/>
                </a:lnTo>
                <a:lnTo>
                  <a:pt x="0" y="4872"/>
                </a:lnTo>
              </a:path>
            </a:pathLst>
          </a:custGeom>
          <a:solidFill>
            <a:srgbClr val="008FE0"/>
          </a:solidFill>
          <a:ln w="9360">
            <a:noFill/>
          </a:ln>
        </p:spPr>
        <p:style>
          <a:lnRef idx="0">
            <a:scrgbClr r="0" g="0" b="0"/>
          </a:lnRef>
          <a:fillRef idx="0">
            <a:scrgbClr r="0" g="0" b="0"/>
          </a:fillRef>
          <a:effectRef idx="0">
            <a:scrgbClr r="0" g="0" b="0"/>
          </a:effectRef>
          <a:fontRef idx="minor"/>
        </p:style>
      </p:sp>
      <p:sp>
        <p:nvSpPr>
          <p:cNvPr id="623" name="CustomShape 5"/>
          <p:cNvSpPr/>
          <p:nvPr/>
        </p:nvSpPr>
        <p:spPr>
          <a:xfrm>
            <a:off x="2754360" y="5218200"/>
            <a:ext cx="1152000" cy="1163160"/>
          </a:xfrm>
          <a:custGeom>
            <a:avLst/>
            <a:gdLst/>
            <a:ahLst/>
            <a:cxnLst/>
            <a:rect l="0" t="0" r="r" b="b"/>
            <a:pathLst>
              <a:path w="4360" h="4873">
                <a:moveTo>
                  <a:pt x="0" y="0"/>
                </a:moveTo>
                <a:lnTo>
                  <a:pt x="0" y="0"/>
                </a:lnTo>
                <a:lnTo>
                  <a:pt x="0" y="63"/>
                </a:lnTo>
                <a:lnTo>
                  <a:pt x="1" y="125"/>
                </a:lnTo>
                <a:lnTo>
                  <a:pt x="3" y="188"/>
                </a:lnTo>
                <a:lnTo>
                  <a:pt x="6" y="251"/>
                </a:lnTo>
                <a:lnTo>
                  <a:pt x="9" y="312"/>
                </a:lnTo>
                <a:lnTo>
                  <a:pt x="13" y="374"/>
                </a:lnTo>
                <a:lnTo>
                  <a:pt x="17" y="435"/>
                </a:lnTo>
                <a:lnTo>
                  <a:pt x="22" y="498"/>
                </a:lnTo>
                <a:lnTo>
                  <a:pt x="28" y="559"/>
                </a:lnTo>
                <a:lnTo>
                  <a:pt x="35" y="620"/>
                </a:lnTo>
                <a:lnTo>
                  <a:pt x="42" y="680"/>
                </a:lnTo>
                <a:lnTo>
                  <a:pt x="50" y="741"/>
                </a:lnTo>
                <a:lnTo>
                  <a:pt x="58" y="801"/>
                </a:lnTo>
                <a:lnTo>
                  <a:pt x="68" y="861"/>
                </a:lnTo>
                <a:lnTo>
                  <a:pt x="78" y="921"/>
                </a:lnTo>
                <a:lnTo>
                  <a:pt x="89" y="980"/>
                </a:lnTo>
                <a:lnTo>
                  <a:pt x="100" y="1039"/>
                </a:lnTo>
                <a:lnTo>
                  <a:pt x="112" y="1098"/>
                </a:lnTo>
                <a:lnTo>
                  <a:pt x="124" y="1157"/>
                </a:lnTo>
                <a:lnTo>
                  <a:pt x="137" y="1216"/>
                </a:lnTo>
                <a:lnTo>
                  <a:pt x="152" y="1273"/>
                </a:lnTo>
                <a:lnTo>
                  <a:pt x="166" y="1331"/>
                </a:lnTo>
                <a:lnTo>
                  <a:pt x="181" y="1389"/>
                </a:lnTo>
                <a:lnTo>
                  <a:pt x="196" y="1446"/>
                </a:lnTo>
                <a:lnTo>
                  <a:pt x="212" y="1503"/>
                </a:lnTo>
                <a:lnTo>
                  <a:pt x="229" y="1561"/>
                </a:lnTo>
                <a:lnTo>
                  <a:pt x="247" y="1616"/>
                </a:lnTo>
                <a:lnTo>
                  <a:pt x="265" y="1673"/>
                </a:lnTo>
                <a:lnTo>
                  <a:pt x="283" y="1728"/>
                </a:lnTo>
                <a:lnTo>
                  <a:pt x="302" y="1783"/>
                </a:lnTo>
                <a:lnTo>
                  <a:pt x="323" y="1839"/>
                </a:lnTo>
                <a:lnTo>
                  <a:pt x="343" y="1893"/>
                </a:lnTo>
                <a:lnTo>
                  <a:pt x="364" y="1949"/>
                </a:lnTo>
                <a:lnTo>
                  <a:pt x="385" y="2002"/>
                </a:lnTo>
                <a:lnTo>
                  <a:pt x="408" y="2056"/>
                </a:lnTo>
                <a:lnTo>
                  <a:pt x="431" y="2109"/>
                </a:lnTo>
                <a:lnTo>
                  <a:pt x="454" y="2162"/>
                </a:lnTo>
                <a:lnTo>
                  <a:pt x="477" y="2215"/>
                </a:lnTo>
                <a:lnTo>
                  <a:pt x="502" y="2267"/>
                </a:lnTo>
                <a:lnTo>
                  <a:pt x="527" y="2320"/>
                </a:lnTo>
                <a:lnTo>
                  <a:pt x="552" y="2372"/>
                </a:lnTo>
                <a:lnTo>
                  <a:pt x="579" y="2422"/>
                </a:lnTo>
                <a:lnTo>
                  <a:pt x="605" y="2473"/>
                </a:lnTo>
                <a:lnTo>
                  <a:pt x="632" y="2523"/>
                </a:lnTo>
                <a:lnTo>
                  <a:pt x="660" y="2573"/>
                </a:lnTo>
                <a:lnTo>
                  <a:pt x="688" y="2623"/>
                </a:lnTo>
                <a:lnTo>
                  <a:pt x="717" y="2672"/>
                </a:lnTo>
                <a:lnTo>
                  <a:pt x="746" y="2721"/>
                </a:lnTo>
                <a:lnTo>
                  <a:pt x="776" y="2770"/>
                </a:lnTo>
                <a:lnTo>
                  <a:pt x="805" y="2817"/>
                </a:lnTo>
                <a:lnTo>
                  <a:pt x="837" y="2865"/>
                </a:lnTo>
                <a:lnTo>
                  <a:pt x="868" y="2912"/>
                </a:lnTo>
                <a:lnTo>
                  <a:pt x="900" y="2958"/>
                </a:lnTo>
                <a:lnTo>
                  <a:pt x="932" y="3005"/>
                </a:lnTo>
                <a:lnTo>
                  <a:pt x="964" y="3051"/>
                </a:lnTo>
                <a:lnTo>
                  <a:pt x="998" y="3096"/>
                </a:lnTo>
                <a:lnTo>
                  <a:pt x="1031" y="3141"/>
                </a:lnTo>
                <a:lnTo>
                  <a:pt x="1066" y="3186"/>
                </a:lnTo>
                <a:lnTo>
                  <a:pt x="1100" y="3230"/>
                </a:lnTo>
                <a:lnTo>
                  <a:pt x="1134" y="3273"/>
                </a:lnTo>
                <a:lnTo>
                  <a:pt x="1170" y="3316"/>
                </a:lnTo>
                <a:lnTo>
                  <a:pt x="1206" y="3359"/>
                </a:lnTo>
                <a:lnTo>
                  <a:pt x="1243" y="3401"/>
                </a:lnTo>
                <a:lnTo>
                  <a:pt x="1279" y="3443"/>
                </a:lnTo>
                <a:lnTo>
                  <a:pt x="1317" y="3483"/>
                </a:lnTo>
                <a:lnTo>
                  <a:pt x="1354" y="3524"/>
                </a:lnTo>
                <a:lnTo>
                  <a:pt x="1392" y="3565"/>
                </a:lnTo>
                <a:lnTo>
                  <a:pt x="1431" y="3604"/>
                </a:lnTo>
                <a:lnTo>
                  <a:pt x="1469" y="3643"/>
                </a:lnTo>
                <a:lnTo>
                  <a:pt x="1509" y="3681"/>
                </a:lnTo>
                <a:lnTo>
                  <a:pt x="1548" y="3720"/>
                </a:lnTo>
                <a:lnTo>
                  <a:pt x="1589" y="3757"/>
                </a:lnTo>
                <a:lnTo>
                  <a:pt x="1629" y="3794"/>
                </a:lnTo>
                <a:lnTo>
                  <a:pt x="1671" y="3830"/>
                </a:lnTo>
                <a:lnTo>
                  <a:pt x="1712" y="3867"/>
                </a:lnTo>
                <a:lnTo>
                  <a:pt x="1754" y="3902"/>
                </a:lnTo>
                <a:lnTo>
                  <a:pt x="1796" y="3937"/>
                </a:lnTo>
                <a:lnTo>
                  <a:pt x="1839" y="3971"/>
                </a:lnTo>
                <a:lnTo>
                  <a:pt x="1881" y="4005"/>
                </a:lnTo>
                <a:lnTo>
                  <a:pt x="1925" y="4039"/>
                </a:lnTo>
                <a:lnTo>
                  <a:pt x="1968" y="4070"/>
                </a:lnTo>
                <a:lnTo>
                  <a:pt x="2012" y="4103"/>
                </a:lnTo>
                <a:lnTo>
                  <a:pt x="2056" y="4135"/>
                </a:lnTo>
                <a:lnTo>
                  <a:pt x="2102" y="4165"/>
                </a:lnTo>
                <a:lnTo>
                  <a:pt x="2146" y="4196"/>
                </a:lnTo>
                <a:lnTo>
                  <a:pt x="2192" y="4225"/>
                </a:lnTo>
                <a:lnTo>
                  <a:pt x="2238" y="4255"/>
                </a:lnTo>
                <a:lnTo>
                  <a:pt x="2284" y="4283"/>
                </a:lnTo>
                <a:lnTo>
                  <a:pt x="2331" y="4310"/>
                </a:lnTo>
                <a:lnTo>
                  <a:pt x="2377" y="4337"/>
                </a:lnTo>
                <a:lnTo>
                  <a:pt x="2425" y="4364"/>
                </a:lnTo>
                <a:lnTo>
                  <a:pt x="2472" y="4390"/>
                </a:lnTo>
                <a:lnTo>
                  <a:pt x="2520" y="4415"/>
                </a:lnTo>
                <a:lnTo>
                  <a:pt x="2568" y="4440"/>
                </a:lnTo>
                <a:lnTo>
                  <a:pt x="2616" y="4465"/>
                </a:lnTo>
                <a:lnTo>
                  <a:pt x="2666" y="4488"/>
                </a:lnTo>
                <a:lnTo>
                  <a:pt x="2714" y="4511"/>
                </a:lnTo>
                <a:lnTo>
                  <a:pt x="2764" y="4533"/>
                </a:lnTo>
                <a:lnTo>
                  <a:pt x="2813" y="4554"/>
                </a:lnTo>
                <a:lnTo>
                  <a:pt x="2863" y="4576"/>
                </a:lnTo>
                <a:lnTo>
                  <a:pt x="2913" y="4596"/>
                </a:lnTo>
                <a:lnTo>
                  <a:pt x="2963" y="4615"/>
                </a:lnTo>
                <a:lnTo>
                  <a:pt x="3014" y="4635"/>
                </a:lnTo>
                <a:lnTo>
                  <a:pt x="3066" y="4653"/>
                </a:lnTo>
                <a:lnTo>
                  <a:pt x="3116" y="4670"/>
                </a:lnTo>
                <a:lnTo>
                  <a:pt x="3168" y="4687"/>
                </a:lnTo>
                <a:lnTo>
                  <a:pt x="3220" y="4702"/>
                </a:lnTo>
                <a:lnTo>
                  <a:pt x="3272" y="4718"/>
                </a:lnTo>
                <a:lnTo>
                  <a:pt x="3325" y="4733"/>
                </a:lnTo>
                <a:lnTo>
                  <a:pt x="3377" y="4746"/>
                </a:lnTo>
                <a:lnTo>
                  <a:pt x="3430" y="4760"/>
                </a:lnTo>
                <a:lnTo>
                  <a:pt x="3483" y="4773"/>
                </a:lnTo>
                <a:lnTo>
                  <a:pt x="3536" y="4785"/>
                </a:lnTo>
                <a:lnTo>
                  <a:pt x="3590" y="4796"/>
                </a:lnTo>
                <a:lnTo>
                  <a:pt x="3643" y="4806"/>
                </a:lnTo>
                <a:lnTo>
                  <a:pt x="3697" y="4815"/>
                </a:lnTo>
                <a:lnTo>
                  <a:pt x="3751" y="4825"/>
                </a:lnTo>
                <a:lnTo>
                  <a:pt x="3805" y="4832"/>
                </a:lnTo>
                <a:lnTo>
                  <a:pt x="3860" y="4840"/>
                </a:lnTo>
                <a:lnTo>
                  <a:pt x="3915" y="4847"/>
                </a:lnTo>
                <a:lnTo>
                  <a:pt x="3969" y="4853"/>
                </a:lnTo>
                <a:lnTo>
                  <a:pt x="4025" y="4857"/>
                </a:lnTo>
                <a:lnTo>
                  <a:pt x="4080" y="4862"/>
                </a:lnTo>
                <a:lnTo>
                  <a:pt x="4135" y="4865"/>
                </a:lnTo>
                <a:lnTo>
                  <a:pt x="4191" y="4869"/>
                </a:lnTo>
                <a:lnTo>
                  <a:pt x="4248" y="4870"/>
                </a:lnTo>
                <a:lnTo>
                  <a:pt x="4303" y="4872"/>
                </a:lnTo>
                <a:lnTo>
                  <a:pt x="4359" y="4872"/>
                </a:lnTo>
                <a:lnTo>
                  <a:pt x="4359" y="4770"/>
                </a:lnTo>
                <a:lnTo>
                  <a:pt x="4304" y="4769"/>
                </a:lnTo>
                <a:lnTo>
                  <a:pt x="4250" y="4769"/>
                </a:lnTo>
                <a:lnTo>
                  <a:pt x="4195" y="4767"/>
                </a:lnTo>
                <a:lnTo>
                  <a:pt x="4140" y="4763"/>
                </a:lnTo>
                <a:lnTo>
                  <a:pt x="4086" y="4760"/>
                </a:lnTo>
                <a:lnTo>
                  <a:pt x="4032" y="4756"/>
                </a:lnTo>
                <a:lnTo>
                  <a:pt x="3977" y="4751"/>
                </a:lnTo>
                <a:lnTo>
                  <a:pt x="3924" y="4745"/>
                </a:lnTo>
                <a:lnTo>
                  <a:pt x="3870" y="4739"/>
                </a:lnTo>
                <a:lnTo>
                  <a:pt x="3817" y="4732"/>
                </a:lnTo>
                <a:lnTo>
                  <a:pt x="3764" y="4724"/>
                </a:lnTo>
                <a:lnTo>
                  <a:pt x="3710" y="4715"/>
                </a:lnTo>
                <a:lnTo>
                  <a:pt x="3658" y="4706"/>
                </a:lnTo>
                <a:lnTo>
                  <a:pt x="3605" y="4696"/>
                </a:lnTo>
                <a:lnTo>
                  <a:pt x="3553" y="4684"/>
                </a:lnTo>
                <a:lnTo>
                  <a:pt x="3501" y="4673"/>
                </a:lnTo>
                <a:lnTo>
                  <a:pt x="3449" y="4661"/>
                </a:lnTo>
                <a:lnTo>
                  <a:pt x="3397" y="4648"/>
                </a:lnTo>
                <a:lnTo>
                  <a:pt x="3346" y="4633"/>
                </a:lnTo>
                <a:lnTo>
                  <a:pt x="3295" y="4620"/>
                </a:lnTo>
                <a:lnTo>
                  <a:pt x="3244" y="4604"/>
                </a:lnTo>
                <a:lnTo>
                  <a:pt x="3193" y="4588"/>
                </a:lnTo>
                <a:lnTo>
                  <a:pt x="3142" y="4572"/>
                </a:lnTo>
                <a:lnTo>
                  <a:pt x="3093" y="4555"/>
                </a:lnTo>
                <a:lnTo>
                  <a:pt x="3042" y="4537"/>
                </a:lnTo>
                <a:lnTo>
                  <a:pt x="2993" y="4519"/>
                </a:lnTo>
                <a:lnTo>
                  <a:pt x="2943" y="4500"/>
                </a:lnTo>
                <a:lnTo>
                  <a:pt x="2894" y="4480"/>
                </a:lnTo>
                <a:lnTo>
                  <a:pt x="2846" y="4459"/>
                </a:lnTo>
                <a:lnTo>
                  <a:pt x="2797" y="4438"/>
                </a:lnTo>
                <a:lnTo>
                  <a:pt x="2749" y="4416"/>
                </a:lnTo>
                <a:lnTo>
                  <a:pt x="2700" y="4395"/>
                </a:lnTo>
                <a:lnTo>
                  <a:pt x="2653" y="4371"/>
                </a:lnTo>
                <a:lnTo>
                  <a:pt x="2605" y="4347"/>
                </a:lnTo>
                <a:lnTo>
                  <a:pt x="2558" y="4324"/>
                </a:lnTo>
                <a:lnTo>
                  <a:pt x="2512" y="4299"/>
                </a:lnTo>
                <a:lnTo>
                  <a:pt x="2465" y="4273"/>
                </a:lnTo>
                <a:lnTo>
                  <a:pt x="2419" y="4247"/>
                </a:lnTo>
                <a:lnTo>
                  <a:pt x="2373" y="4221"/>
                </a:lnTo>
                <a:lnTo>
                  <a:pt x="2328" y="4193"/>
                </a:lnTo>
                <a:lnTo>
                  <a:pt x="2282" y="4165"/>
                </a:lnTo>
                <a:lnTo>
                  <a:pt x="2238" y="4137"/>
                </a:lnTo>
                <a:lnTo>
                  <a:pt x="2193" y="4108"/>
                </a:lnTo>
                <a:lnTo>
                  <a:pt x="2149" y="4078"/>
                </a:lnTo>
                <a:lnTo>
                  <a:pt x="2105" y="4048"/>
                </a:lnTo>
                <a:lnTo>
                  <a:pt x="2061" y="4017"/>
                </a:lnTo>
                <a:lnTo>
                  <a:pt x="2018" y="3985"/>
                </a:lnTo>
                <a:lnTo>
                  <a:pt x="1975" y="3954"/>
                </a:lnTo>
                <a:lnTo>
                  <a:pt x="1933" y="3921"/>
                </a:lnTo>
                <a:lnTo>
                  <a:pt x="1891" y="3888"/>
                </a:lnTo>
                <a:lnTo>
                  <a:pt x="1849" y="3854"/>
                </a:lnTo>
                <a:lnTo>
                  <a:pt x="1808" y="3820"/>
                </a:lnTo>
                <a:lnTo>
                  <a:pt x="1767" y="3785"/>
                </a:lnTo>
                <a:lnTo>
                  <a:pt x="1726" y="3750"/>
                </a:lnTo>
                <a:lnTo>
                  <a:pt x="1687" y="3715"/>
                </a:lnTo>
                <a:lnTo>
                  <a:pt x="1646" y="3679"/>
                </a:lnTo>
                <a:lnTo>
                  <a:pt x="1608" y="3642"/>
                </a:lnTo>
                <a:lnTo>
                  <a:pt x="1569" y="3604"/>
                </a:lnTo>
                <a:lnTo>
                  <a:pt x="1530" y="3567"/>
                </a:lnTo>
                <a:lnTo>
                  <a:pt x="1492" y="3528"/>
                </a:lnTo>
                <a:lnTo>
                  <a:pt x="1454" y="3490"/>
                </a:lnTo>
                <a:lnTo>
                  <a:pt x="1417" y="3450"/>
                </a:lnTo>
                <a:lnTo>
                  <a:pt x="1380" y="3411"/>
                </a:lnTo>
                <a:lnTo>
                  <a:pt x="1344" y="3370"/>
                </a:lnTo>
                <a:lnTo>
                  <a:pt x="1307" y="3329"/>
                </a:lnTo>
                <a:lnTo>
                  <a:pt x="1272" y="3289"/>
                </a:lnTo>
                <a:lnTo>
                  <a:pt x="1237" y="3247"/>
                </a:lnTo>
                <a:lnTo>
                  <a:pt x="1202" y="3205"/>
                </a:lnTo>
                <a:lnTo>
                  <a:pt x="1168" y="3162"/>
                </a:lnTo>
                <a:lnTo>
                  <a:pt x="1134" y="3119"/>
                </a:lnTo>
                <a:lnTo>
                  <a:pt x="1101" y="3075"/>
                </a:lnTo>
                <a:lnTo>
                  <a:pt x="1068" y="3031"/>
                </a:lnTo>
                <a:lnTo>
                  <a:pt x="1035" y="2987"/>
                </a:lnTo>
                <a:lnTo>
                  <a:pt x="1003" y="2942"/>
                </a:lnTo>
                <a:lnTo>
                  <a:pt x="971" y="2897"/>
                </a:lnTo>
                <a:lnTo>
                  <a:pt x="941" y="2851"/>
                </a:lnTo>
                <a:lnTo>
                  <a:pt x="910" y="2805"/>
                </a:lnTo>
                <a:lnTo>
                  <a:pt x="880" y="2758"/>
                </a:lnTo>
                <a:lnTo>
                  <a:pt x="851" y="2712"/>
                </a:lnTo>
                <a:lnTo>
                  <a:pt x="822" y="2664"/>
                </a:lnTo>
                <a:lnTo>
                  <a:pt x="793" y="2616"/>
                </a:lnTo>
                <a:lnTo>
                  <a:pt x="765" y="2568"/>
                </a:lnTo>
                <a:lnTo>
                  <a:pt x="738" y="2520"/>
                </a:lnTo>
                <a:lnTo>
                  <a:pt x="710" y="2470"/>
                </a:lnTo>
                <a:lnTo>
                  <a:pt x="684" y="2421"/>
                </a:lnTo>
                <a:lnTo>
                  <a:pt x="658" y="2372"/>
                </a:lnTo>
                <a:lnTo>
                  <a:pt x="632" y="2321"/>
                </a:lnTo>
                <a:lnTo>
                  <a:pt x="607" y="2271"/>
                </a:lnTo>
                <a:lnTo>
                  <a:pt x="583" y="2220"/>
                </a:lnTo>
                <a:lnTo>
                  <a:pt x="558" y="2169"/>
                </a:lnTo>
                <a:lnTo>
                  <a:pt x="535" y="2117"/>
                </a:lnTo>
                <a:lnTo>
                  <a:pt x="513" y="2065"/>
                </a:lnTo>
                <a:lnTo>
                  <a:pt x="491" y="2013"/>
                </a:lnTo>
                <a:lnTo>
                  <a:pt x="469" y="1960"/>
                </a:lnTo>
                <a:lnTo>
                  <a:pt x="448" y="1908"/>
                </a:lnTo>
                <a:lnTo>
                  <a:pt x="427" y="1854"/>
                </a:lnTo>
                <a:lnTo>
                  <a:pt x="407" y="1800"/>
                </a:lnTo>
                <a:lnTo>
                  <a:pt x="387" y="1746"/>
                </a:lnTo>
                <a:lnTo>
                  <a:pt x="369" y="1692"/>
                </a:lnTo>
                <a:lnTo>
                  <a:pt x="351" y="1638"/>
                </a:lnTo>
                <a:lnTo>
                  <a:pt x="333" y="1582"/>
                </a:lnTo>
                <a:lnTo>
                  <a:pt x="316" y="1528"/>
                </a:lnTo>
                <a:lnTo>
                  <a:pt x="299" y="1472"/>
                </a:lnTo>
                <a:lnTo>
                  <a:pt x="283" y="1416"/>
                </a:lnTo>
                <a:lnTo>
                  <a:pt x="268" y="1360"/>
                </a:lnTo>
                <a:lnTo>
                  <a:pt x="253" y="1304"/>
                </a:lnTo>
                <a:lnTo>
                  <a:pt x="240" y="1247"/>
                </a:lnTo>
                <a:lnTo>
                  <a:pt x="225" y="1190"/>
                </a:lnTo>
                <a:lnTo>
                  <a:pt x="212" y="1133"/>
                </a:lnTo>
                <a:lnTo>
                  <a:pt x="200" y="1075"/>
                </a:lnTo>
                <a:lnTo>
                  <a:pt x="189" y="1018"/>
                </a:lnTo>
                <a:lnTo>
                  <a:pt x="178" y="960"/>
                </a:lnTo>
                <a:lnTo>
                  <a:pt x="168" y="901"/>
                </a:lnTo>
                <a:lnTo>
                  <a:pt x="158" y="842"/>
                </a:lnTo>
                <a:lnTo>
                  <a:pt x="149" y="784"/>
                </a:lnTo>
                <a:lnTo>
                  <a:pt x="140" y="725"/>
                </a:lnTo>
                <a:lnTo>
                  <a:pt x="132" y="666"/>
                </a:lnTo>
                <a:lnTo>
                  <a:pt x="125" y="606"/>
                </a:lnTo>
                <a:lnTo>
                  <a:pt x="119" y="547"/>
                </a:lnTo>
                <a:lnTo>
                  <a:pt x="113" y="487"/>
                </a:lnTo>
                <a:lnTo>
                  <a:pt x="108" y="427"/>
                </a:lnTo>
                <a:lnTo>
                  <a:pt x="103" y="366"/>
                </a:lnTo>
                <a:lnTo>
                  <a:pt x="100" y="306"/>
                </a:lnTo>
                <a:lnTo>
                  <a:pt x="96" y="245"/>
                </a:lnTo>
                <a:lnTo>
                  <a:pt x="94" y="184"/>
                </a:lnTo>
                <a:lnTo>
                  <a:pt x="92" y="123"/>
                </a:lnTo>
                <a:lnTo>
                  <a:pt x="91" y="62"/>
                </a:lnTo>
                <a:lnTo>
                  <a:pt x="91" y="0"/>
                </a:lnTo>
                <a:lnTo>
                  <a:pt x="0" y="0"/>
                </a:lnTo>
              </a:path>
            </a:pathLst>
          </a:custGeom>
          <a:solidFill>
            <a:srgbClr val="008FE0"/>
          </a:solidFill>
          <a:ln w="9360">
            <a:noFill/>
          </a:ln>
        </p:spPr>
        <p:style>
          <a:lnRef idx="0">
            <a:scrgbClr r="0" g="0" b="0"/>
          </a:lnRef>
          <a:fillRef idx="0">
            <a:scrgbClr r="0" g="0" b="0"/>
          </a:fillRef>
          <a:effectRef idx="0">
            <a:scrgbClr r="0" g="0" b="0"/>
          </a:effectRef>
          <a:fontRef idx="minor"/>
        </p:style>
      </p:sp>
      <p:sp>
        <p:nvSpPr>
          <p:cNvPr id="624" name="CustomShape 6"/>
          <p:cNvSpPr/>
          <p:nvPr/>
        </p:nvSpPr>
        <p:spPr>
          <a:xfrm>
            <a:off x="2754360" y="4054320"/>
            <a:ext cx="1152000" cy="1163160"/>
          </a:xfrm>
          <a:custGeom>
            <a:avLst/>
            <a:gdLst/>
            <a:ahLst/>
            <a:cxnLst/>
            <a:rect l="0" t="0" r="r" b="b"/>
            <a:pathLst>
              <a:path w="4360" h="4872">
                <a:moveTo>
                  <a:pt x="4359" y="0"/>
                </a:moveTo>
                <a:lnTo>
                  <a:pt x="4359" y="0"/>
                </a:lnTo>
                <a:lnTo>
                  <a:pt x="4303" y="0"/>
                </a:lnTo>
                <a:lnTo>
                  <a:pt x="4248" y="2"/>
                </a:lnTo>
                <a:lnTo>
                  <a:pt x="4191" y="3"/>
                </a:lnTo>
                <a:lnTo>
                  <a:pt x="4135" y="7"/>
                </a:lnTo>
                <a:lnTo>
                  <a:pt x="4080" y="10"/>
                </a:lnTo>
                <a:lnTo>
                  <a:pt x="4025" y="15"/>
                </a:lnTo>
                <a:lnTo>
                  <a:pt x="3969" y="19"/>
                </a:lnTo>
                <a:lnTo>
                  <a:pt x="3915" y="25"/>
                </a:lnTo>
                <a:lnTo>
                  <a:pt x="3860" y="32"/>
                </a:lnTo>
                <a:lnTo>
                  <a:pt x="3805" y="40"/>
                </a:lnTo>
                <a:lnTo>
                  <a:pt x="3751" y="47"/>
                </a:lnTo>
                <a:lnTo>
                  <a:pt x="3697" y="57"/>
                </a:lnTo>
                <a:lnTo>
                  <a:pt x="3643" y="66"/>
                </a:lnTo>
                <a:lnTo>
                  <a:pt x="3590" y="77"/>
                </a:lnTo>
                <a:lnTo>
                  <a:pt x="3536" y="87"/>
                </a:lnTo>
                <a:lnTo>
                  <a:pt x="3483" y="100"/>
                </a:lnTo>
                <a:lnTo>
                  <a:pt x="3430" y="112"/>
                </a:lnTo>
                <a:lnTo>
                  <a:pt x="3377" y="126"/>
                </a:lnTo>
                <a:lnTo>
                  <a:pt x="3325" y="139"/>
                </a:lnTo>
                <a:lnTo>
                  <a:pt x="3272" y="154"/>
                </a:lnTo>
                <a:lnTo>
                  <a:pt x="3220" y="170"/>
                </a:lnTo>
                <a:lnTo>
                  <a:pt x="3168" y="185"/>
                </a:lnTo>
                <a:lnTo>
                  <a:pt x="3116" y="202"/>
                </a:lnTo>
                <a:lnTo>
                  <a:pt x="3066" y="219"/>
                </a:lnTo>
                <a:lnTo>
                  <a:pt x="3014" y="237"/>
                </a:lnTo>
                <a:lnTo>
                  <a:pt x="2963" y="257"/>
                </a:lnTo>
                <a:lnTo>
                  <a:pt x="2913" y="276"/>
                </a:lnTo>
                <a:lnTo>
                  <a:pt x="2863" y="296"/>
                </a:lnTo>
                <a:lnTo>
                  <a:pt x="2813" y="318"/>
                </a:lnTo>
                <a:lnTo>
                  <a:pt x="2764" y="339"/>
                </a:lnTo>
                <a:lnTo>
                  <a:pt x="2714" y="361"/>
                </a:lnTo>
                <a:lnTo>
                  <a:pt x="2666" y="385"/>
                </a:lnTo>
                <a:lnTo>
                  <a:pt x="2616" y="407"/>
                </a:lnTo>
                <a:lnTo>
                  <a:pt x="2568" y="432"/>
                </a:lnTo>
                <a:lnTo>
                  <a:pt x="2520" y="457"/>
                </a:lnTo>
                <a:lnTo>
                  <a:pt x="2472" y="482"/>
                </a:lnTo>
                <a:lnTo>
                  <a:pt x="2425" y="508"/>
                </a:lnTo>
                <a:lnTo>
                  <a:pt x="2377" y="535"/>
                </a:lnTo>
                <a:lnTo>
                  <a:pt x="2331" y="562"/>
                </a:lnTo>
                <a:lnTo>
                  <a:pt x="2284" y="589"/>
                </a:lnTo>
                <a:lnTo>
                  <a:pt x="2238" y="619"/>
                </a:lnTo>
                <a:lnTo>
                  <a:pt x="2192" y="647"/>
                </a:lnTo>
                <a:lnTo>
                  <a:pt x="2146" y="676"/>
                </a:lnTo>
                <a:lnTo>
                  <a:pt x="2102" y="707"/>
                </a:lnTo>
                <a:lnTo>
                  <a:pt x="2056" y="737"/>
                </a:lnTo>
                <a:lnTo>
                  <a:pt x="2012" y="769"/>
                </a:lnTo>
                <a:lnTo>
                  <a:pt x="1968" y="802"/>
                </a:lnTo>
                <a:lnTo>
                  <a:pt x="1925" y="834"/>
                </a:lnTo>
                <a:lnTo>
                  <a:pt x="1881" y="867"/>
                </a:lnTo>
                <a:lnTo>
                  <a:pt x="1839" y="901"/>
                </a:lnTo>
                <a:lnTo>
                  <a:pt x="1796" y="935"/>
                </a:lnTo>
                <a:lnTo>
                  <a:pt x="1754" y="970"/>
                </a:lnTo>
                <a:lnTo>
                  <a:pt x="1712" y="1005"/>
                </a:lnTo>
                <a:lnTo>
                  <a:pt x="1671" y="1042"/>
                </a:lnTo>
                <a:lnTo>
                  <a:pt x="1629" y="1078"/>
                </a:lnTo>
                <a:lnTo>
                  <a:pt x="1589" y="1115"/>
                </a:lnTo>
                <a:lnTo>
                  <a:pt x="1548" y="1152"/>
                </a:lnTo>
                <a:lnTo>
                  <a:pt x="1509" y="1191"/>
                </a:lnTo>
                <a:lnTo>
                  <a:pt x="1469" y="1229"/>
                </a:lnTo>
                <a:lnTo>
                  <a:pt x="1431" y="1268"/>
                </a:lnTo>
                <a:lnTo>
                  <a:pt x="1392" y="1307"/>
                </a:lnTo>
                <a:lnTo>
                  <a:pt x="1354" y="1348"/>
                </a:lnTo>
                <a:lnTo>
                  <a:pt x="1317" y="1389"/>
                </a:lnTo>
                <a:lnTo>
                  <a:pt x="1279" y="1430"/>
                </a:lnTo>
                <a:lnTo>
                  <a:pt x="1243" y="1471"/>
                </a:lnTo>
                <a:lnTo>
                  <a:pt x="1206" y="1513"/>
                </a:lnTo>
                <a:lnTo>
                  <a:pt x="1170" y="1556"/>
                </a:lnTo>
                <a:lnTo>
                  <a:pt x="1134" y="1599"/>
                </a:lnTo>
                <a:lnTo>
                  <a:pt x="1100" y="1642"/>
                </a:lnTo>
                <a:lnTo>
                  <a:pt x="1066" y="1686"/>
                </a:lnTo>
                <a:lnTo>
                  <a:pt x="1031" y="1731"/>
                </a:lnTo>
                <a:lnTo>
                  <a:pt x="998" y="1776"/>
                </a:lnTo>
                <a:lnTo>
                  <a:pt x="964" y="1821"/>
                </a:lnTo>
                <a:lnTo>
                  <a:pt x="932" y="1867"/>
                </a:lnTo>
                <a:lnTo>
                  <a:pt x="900" y="1914"/>
                </a:lnTo>
                <a:lnTo>
                  <a:pt x="868" y="1960"/>
                </a:lnTo>
                <a:lnTo>
                  <a:pt x="837" y="2007"/>
                </a:lnTo>
                <a:lnTo>
                  <a:pt x="805" y="2055"/>
                </a:lnTo>
                <a:lnTo>
                  <a:pt x="776" y="2102"/>
                </a:lnTo>
                <a:lnTo>
                  <a:pt x="746" y="2151"/>
                </a:lnTo>
                <a:lnTo>
                  <a:pt x="717" y="2200"/>
                </a:lnTo>
                <a:lnTo>
                  <a:pt x="688" y="2249"/>
                </a:lnTo>
                <a:lnTo>
                  <a:pt x="660" y="2299"/>
                </a:lnTo>
                <a:lnTo>
                  <a:pt x="632" y="2349"/>
                </a:lnTo>
                <a:lnTo>
                  <a:pt x="605" y="2399"/>
                </a:lnTo>
                <a:lnTo>
                  <a:pt x="579" y="2450"/>
                </a:lnTo>
                <a:lnTo>
                  <a:pt x="552" y="2502"/>
                </a:lnTo>
                <a:lnTo>
                  <a:pt x="527" y="2553"/>
                </a:lnTo>
                <a:lnTo>
                  <a:pt x="502" y="2605"/>
                </a:lnTo>
                <a:lnTo>
                  <a:pt x="477" y="2657"/>
                </a:lnTo>
                <a:lnTo>
                  <a:pt x="454" y="2710"/>
                </a:lnTo>
                <a:lnTo>
                  <a:pt x="431" y="2763"/>
                </a:lnTo>
                <a:lnTo>
                  <a:pt x="408" y="2816"/>
                </a:lnTo>
                <a:lnTo>
                  <a:pt x="385" y="2870"/>
                </a:lnTo>
                <a:lnTo>
                  <a:pt x="364" y="2923"/>
                </a:lnTo>
                <a:lnTo>
                  <a:pt x="343" y="2979"/>
                </a:lnTo>
                <a:lnTo>
                  <a:pt x="323" y="3033"/>
                </a:lnTo>
                <a:lnTo>
                  <a:pt x="302" y="3089"/>
                </a:lnTo>
                <a:lnTo>
                  <a:pt x="283" y="3144"/>
                </a:lnTo>
                <a:lnTo>
                  <a:pt x="265" y="3199"/>
                </a:lnTo>
                <a:lnTo>
                  <a:pt x="247" y="3256"/>
                </a:lnTo>
                <a:lnTo>
                  <a:pt x="229" y="3311"/>
                </a:lnTo>
                <a:lnTo>
                  <a:pt x="212" y="3369"/>
                </a:lnTo>
                <a:lnTo>
                  <a:pt x="196" y="3426"/>
                </a:lnTo>
                <a:lnTo>
                  <a:pt x="181" y="3483"/>
                </a:lnTo>
                <a:lnTo>
                  <a:pt x="166" y="3541"/>
                </a:lnTo>
                <a:lnTo>
                  <a:pt x="152" y="3599"/>
                </a:lnTo>
                <a:lnTo>
                  <a:pt x="137" y="3656"/>
                </a:lnTo>
                <a:lnTo>
                  <a:pt x="124" y="3715"/>
                </a:lnTo>
                <a:lnTo>
                  <a:pt x="112" y="3774"/>
                </a:lnTo>
                <a:lnTo>
                  <a:pt x="100" y="3833"/>
                </a:lnTo>
                <a:lnTo>
                  <a:pt x="89" y="3892"/>
                </a:lnTo>
                <a:lnTo>
                  <a:pt x="78" y="3951"/>
                </a:lnTo>
                <a:lnTo>
                  <a:pt x="68" y="4011"/>
                </a:lnTo>
                <a:lnTo>
                  <a:pt x="58" y="4071"/>
                </a:lnTo>
                <a:lnTo>
                  <a:pt x="50" y="4131"/>
                </a:lnTo>
                <a:lnTo>
                  <a:pt x="42" y="4192"/>
                </a:lnTo>
                <a:lnTo>
                  <a:pt x="35" y="4252"/>
                </a:lnTo>
                <a:lnTo>
                  <a:pt x="28" y="4313"/>
                </a:lnTo>
                <a:lnTo>
                  <a:pt x="22" y="4374"/>
                </a:lnTo>
                <a:lnTo>
                  <a:pt x="17" y="4437"/>
                </a:lnTo>
                <a:lnTo>
                  <a:pt x="13" y="4498"/>
                </a:lnTo>
                <a:lnTo>
                  <a:pt x="9" y="4560"/>
                </a:lnTo>
                <a:lnTo>
                  <a:pt x="6" y="4621"/>
                </a:lnTo>
                <a:lnTo>
                  <a:pt x="3" y="4684"/>
                </a:lnTo>
                <a:lnTo>
                  <a:pt x="1" y="4747"/>
                </a:lnTo>
                <a:lnTo>
                  <a:pt x="0" y="4809"/>
                </a:lnTo>
                <a:lnTo>
                  <a:pt x="0" y="4871"/>
                </a:lnTo>
                <a:lnTo>
                  <a:pt x="91" y="4871"/>
                </a:lnTo>
                <a:lnTo>
                  <a:pt x="91" y="4810"/>
                </a:lnTo>
                <a:lnTo>
                  <a:pt x="92" y="4749"/>
                </a:lnTo>
                <a:lnTo>
                  <a:pt x="94" y="4688"/>
                </a:lnTo>
                <a:lnTo>
                  <a:pt x="96" y="4627"/>
                </a:lnTo>
                <a:lnTo>
                  <a:pt x="100" y="4566"/>
                </a:lnTo>
                <a:lnTo>
                  <a:pt x="103" y="4506"/>
                </a:lnTo>
                <a:lnTo>
                  <a:pt x="108" y="4445"/>
                </a:lnTo>
                <a:lnTo>
                  <a:pt x="113" y="4385"/>
                </a:lnTo>
                <a:lnTo>
                  <a:pt x="119" y="4325"/>
                </a:lnTo>
                <a:lnTo>
                  <a:pt x="125" y="4266"/>
                </a:lnTo>
                <a:lnTo>
                  <a:pt x="132" y="4206"/>
                </a:lnTo>
                <a:lnTo>
                  <a:pt x="140" y="4147"/>
                </a:lnTo>
                <a:lnTo>
                  <a:pt x="149" y="4088"/>
                </a:lnTo>
                <a:lnTo>
                  <a:pt x="158" y="4030"/>
                </a:lnTo>
                <a:lnTo>
                  <a:pt x="168" y="3971"/>
                </a:lnTo>
                <a:lnTo>
                  <a:pt x="178" y="3912"/>
                </a:lnTo>
                <a:lnTo>
                  <a:pt x="189" y="3854"/>
                </a:lnTo>
                <a:lnTo>
                  <a:pt x="200" y="3797"/>
                </a:lnTo>
                <a:lnTo>
                  <a:pt x="212" y="3739"/>
                </a:lnTo>
                <a:lnTo>
                  <a:pt x="225" y="3682"/>
                </a:lnTo>
                <a:lnTo>
                  <a:pt x="240" y="3625"/>
                </a:lnTo>
                <a:lnTo>
                  <a:pt x="253" y="3568"/>
                </a:lnTo>
                <a:lnTo>
                  <a:pt x="268" y="3512"/>
                </a:lnTo>
                <a:lnTo>
                  <a:pt x="283" y="3456"/>
                </a:lnTo>
                <a:lnTo>
                  <a:pt x="299" y="3400"/>
                </a:lnTo>
                <a:lnTo>
                  <a:pt x="316" y="3344"/>
                </a:lnTo>
                <a:lnTo>
                  <a:pt x="333" y="3290"/>
                </a:lnTo>
                <a:lnTo>
                  <a:pt x="351" y="3234"/>
                </a:lnTo>
                <a:lnTo>
                  <a:pt x="369" y="3180"/>
                </a:lnTo>
                <a:lnTo>
                  <a:pt x="387" y="3126"/>
                </a:lnTo>
                <a:lnTo>
                  <a:pt x="407" y="3072"/>
                </a:lnTo>
                <a:lnTo>
                  <a:pt x="427" y="3018"/>
                </a:lnTo>
                <a:lnTo>
                  <a:pt x="448" y="2964"/>
                </a:lnTo>
                <a:lnTo>
                  <a:pt x="469" y="2912"/>
                </a:lnTo>
                <a:lnTo>
                  <a:pt x="491" y="2859"/>
                </a:lnTo>
                <a:lnTo>
                  <a:pt x="513" y="2807"/>
                </a:lnTo>
                <a:lnTo>
                  <a:pt x="535" y="2755"/>
                </a:lnTo>
                <a:lnTo>
                  <a:pt x="558" y="2703"/>
                </a:lnTo>
                <a:lnTo>
                  <a:pt x="583" y="2652"/>
                </a:lnTo>
                <a:lnTo>
                  <a:pt x="607" y="2601"/>
                </a:lnTo>
                <a:lnTo>
                  <a:pt x="632" y="2551"/>
                </a:lnTo>
                <a:lnTo>
                  <a:pt x="658" y="2501"/>
                </a:lnTo>
                <a:lnTo>
                  <a:pt x="684" y="2451"/>
                </a:lnTo>
                <a:lnTo>
                  <a:pt x="710" y="2402"/>
                </a:lnTo>
                <a:lnTo>
                  <a:pt x="738" y="2352"/>
                </a:lnTo>
                <a:lnTo>
                  <a:pt x="765" y="2304"/>
                </a:lnTo>
                <a:lnTo>
                  <a:pt x="793" y="2256"/>
                </a:lnTo>
                <a:lnTo>
                  <a:pt x="822" y="2208"/>
                </a:lnTo>
                <a:lnTo>
                  <a:pt x="851" y="2160"/>
                </a:lnTo>
                <a:lnTo>
                  <a:pt x="880" y="2114"/>
                </a:lnTo>
                <a:lnTo>
                  <a:pt x="910" y="2067"/>
                </a:lnTo>
                <a:lnTo>
                  <a:pt x="941" y="2021"/>
                </a:lnTo>
                <a:lnTo>
                  <a:pt x="971" y="1975"/>
                </a:lnTo>
                <a:lnTo>
                  <a:pt x="1003" y="1931"/>
                </a:lnTo>
                <a:lnTo>
                  <a:pt x="1035" y="1885"/>
                </a:lnTo>
                <a:lnTo>
                  <a:pt x="1068" y="1841"/>
                </a:lnTo>
                <a:lnTo>
                  <a:pt x="1101" y="1797"/>
                </a:lnTo>
                <a:lnTo>
                  <a:pt x="1134" y="1753"/>
                </a:lnTo>
                <a:lnTo>
                  <a:pt x="1168" y="1710"/>
                </a:lnTo>
                <a:lnTo>
                  <a:pt x="1202" y="1667"/>
                </a:lnTo>
                <a:lnTo>
                  <a:pt x="1237" y="1625"/>
                </a:lnTo>
                <a:lnTo>
                  <a:pt x="1272" y="1583"/>
                </a:lnTo>
                <a:lnTo>
                  <a:pt x="1307" y="1543"/>
                </a:lnTo>
                <a:lnTo>
                  <a:pt x="1344" y="1502"/>
                </a:lnTo>
                <a:lnTo>
                  <a:pt x="1380" y="1461"/>
                </a:lnTo>
                <a:lnTo>
                  <a:pt x="1417" y="1422"/>
                </a:lnTo>
                <a:lnTo>
                  <a:pt x="1454" y="1382"/>
                </a:lnTo>
                <a:lnTo>
                  <a:pt x="1492" y="1344"/>
                </a:lnTo>
                <a:lnTo>
                  <a:pt x="1530" y="1305"/>
                </a:lnTo>
                <a:lnTo>
                  <a:pt x="1569" y="1268"/>
                </a:lnTo>
                <a:lnTo>
                  <a:pt x="1608" y="1230"/>
                </a:lnTo>
                <a:lnTo>
                  <a:pt x="1646" y="1193"/>
                </a:lnTo>
                <a:lnTo>
                  <a:pt x="1687" y="1157"/>
                </a:lnTo>
                <a:lnTo>
                  <a:pt x="1726" y="1122"/>
                </a:lnTo>
                <a:lnTo>
                  <a:pt x="1767" y="1087"/>
                </a:lnTo>
                <a:lnTo>
                  <a:pt x="1808" y="1052"/>
                </a:lnTo>
                <a:lnTo>
                  <a:pt x="1849" y="1018"/>
                </a:lnTo>
                <a:lnTo>
                  <a:pt x="1891" y="984"/>
                </a:lnTo>
                <a:lnTo>
                  <a:pt x="1933" y="951"/>
                </a:lnTo>
                <a:lnTo>
                  <a:pt x="1975" y="918"/>
                </a:lnTo>
                <a:lnTo>
                  <a:pt x="2018" y="887"/>
                </a:lnTo>
                <a:lnTo>
                  <a:pt x="2061" y="855"/>
                </a:lnTo>
                <a:lnTo>
                  <a:pt x="2105" y="824"/>
                </a:lnTo>
                <a:lnTo>
                  <a:pt x="2149" y="794"/>
                </a:lnTo>
                <a:lnTo>
                  <a:pt x="2193" y="765"/>
                </a:lnTo>
                <a:lnTo>
                  <a:pt x="2238" y="735"/>
                </a:lnTo>
                <a:lnTo>
                  <a:pt x="2282" y="707"/>
                </a:lnTo>
                <a:lnTo>
                  <a:pt x="2328" y="679"/>
                </a:lnTo>
                <a:lnTo>
                  <a:pt x="2373" y="651"/>
                </a:lnTo>
                <a:lnTo>
                  <a:pt x="2419" y="625"/>
                </a:lnTo>
                <a:lnTo>
                  <a:pt x="2465" y="599"/>
                </a:lnTo>
                <a:lnTo>
                  <a:pt x="2512" y="573"/>
                </a:lnTo>
                <a:lnTo>
                  <a:pt x="2558" y="549"/>
                </a:lnTo>
                <a:lnTo>
                  <a:pt x="2605" y="525"/>
                </a:lnTo>
                <a:lnTo>
                  <a:pt x="2653" y="501"/>
                </a:lnTo>
                <a:lnTo>
                  <a:pt x="2700" y="477"/>
                </a:lnTo>
                <a:lnTo>
                  <a:pt x="2749" y="456"/>
                </a:lnTo>
                <a:lnTo>
                  <a:pt x="2797" y="434"/>
                </a:lnTo>
                <a:lnTo>
                  <a:pt x="2846" y="413"/>
                </a:lnTo>
                <a:lnTo>
                  <a:pt x="2894" y="392"/>
                </a:lnTo>
                <a:lnTo>
                  <a:pt x="2943" y="372"/>
                </a:lnTo>
                <a:lnTo>
                  <a:pt x="2993" y="353"/>
                </a:lnTo>
                <a:lnTo>
                  <a:pt x="3042" y="335"/>
                </a:lnTo>
                <a:lnTo>
                  <a:pt x="3093" y="317"/>
                </a:lnTo>
                <a:lnTo>
                  <a:pt x="3142" y="300"/>
                </a:lnTo>
                <a:lnTo>
                  <a:pt x="3193" y="284"/>
                </a:lnTo>
                <a:lnTo>
                  <a:pt x="3244" y="268"/>
                </a:lnTo>
                <a:lnTo>
                  <a:pt x="3295" y="252"/>
                </a:lnTo>
                <a:lnTo>
                  <a:pt x="3346" y="239"/>
                </a:lnTo>
                <a:lnTo>
                  <a:pt x="3397" y="224"/>
                </a:lnTo>
                <a:lnTo>
                  <a:pt x="3449" y="211"/>
                </a:lnTo>
                <a:lnTo>
                  <a:pt x="3501" y="199"/>
                </a:lnTo>
                <a:lnTo>
                  <a:pt x="3553" y="188"/>
                </a:lnTo>
                <a:lnTo>
                  <a:pt x="3605" y="176"/>
                </a:lnTo>
                <a:lnTo>
                  <a:pt x="3658" y="166"/>
                </a:lnTo>
                <a:lnTo>
                  <a:pt x="3710" y="157"/>
                </a:lnTo>
                <a:lnTo>
                  <a:pt x="3764" y="148"/>
                </a:lnTo>
                <a:lnTo>
                  <a:pt x="3817" y="140"/>
                </a:lnTo>
                <a:lnTo>
                  <a:pt x="3870" y="133"/>
                </a:lnTo>
                <a:lnTo>
                  <a:pt x="3924" y="127"/>
                </a:lnTo>
                <a:lnTo>
                  <a:pt x="3977" y="121"/>
                </a:lnTo>
                <a:lnTo>
                  <a:pt x="4032" y="116"/>
                </a:lnTo>
                <a:lnTo>
                  <a:pt x="4086" y="112"/>
                </a:lnTo>
                <a:lnTo>
                  <a:pt x="4140" y="109"/>
                </a:lnTo>
                <a:lnTo>
                  <a:pt x="4195" y="105"/>
                </a:lnTo>
                <a:lnTo>
                  <a:pt x="4250" y="103"/>
                </a:lnTo>
                <a:lnTo>
                  <a:pt x="4304" y="103"/>
                </a:lnTo>
                <a:lnTo>
                  <a:pt x="4359" y="102"/>
                </a:lnTo>
                <a:lnTo>
                  <a:pt x="4359" y="0"/>
                </a:lnTo>
              </a:path>
            </a:pathLst>
          </a:custGeom>
          <a:solidFill>
            <a:srgbClr val="008FE0"/>
          </a:solidFill>
          <a:ln w="9360">
            <a:noFill/>
          </a:ln>
        </p:spPr>
        <p:style>
          <a:lnRef idx="0">
            <a:scrgbClr r="0" g="0" b="0"/>
          </a:lnRef>
          <a:fillRef idx="0">
            <a:scrgbClr r="0" g="0" b="0"/>
          </a:fillRef>
          <a:effectRef idx="0">
            <a:scrgbClr r="0" g="0" b="0"/>
          </a:effectRef>
          <a:fontRef idx="minor"/>
        </p:style>
      </p:sp>
      <p:sp>
        <p:nvSpPr>
          <p:cNvPr id="625" name="CustomShape 7"/>
          <p:cNvSpPr/>
          <p:nvPr/>
        </p:nvSpPr>
        <p:spPr>
          <a:xfrm>
            <a:off x="3129120" y="4465800"/>
            <a:ext cx="769680" cy="813960"/>
          </a:xfrm>
          <a:custGeom>
            <a:avLst/>
            <a:gdLst/>
            <a:ahLst/>
            <a:cxnLst/>
            <a:rect l="0" t="0" r="r" b="b"/>
            <a:pathLst>
              <a:path w="2906" h="3410">
                <a:moveTo>
                  <a:pt x="95" y="3357"/>
                </a:moveTo>
                <a:lnTo>
                  <a:pt x="85" y="3409"/>
                </a:lnTo>
                <a:lnTo>
                  <a:pt x="2905" y="69"/>
                </a:lnTo>
                <a:lnTo>
                  <a:pt x="2838" y="0"/>
                </a:lnTo>
                <a:lnTo>
                  <a:pt x="19" y="3339"/>
                </a:lnTo>
                <a:lnTo>
                  <a:pt x="9" y="3391"/>
                </a:lnTo>
                <a:lnTo>
                  <a:pt x="19" y="3339"/>
                </a:lnTo>
                <a:lnTo>
                  <a:pt x="0" y="3362"/>
                </a:lnTo>
                <a:lnTo>
                  <a:pt x="9" y="3391"/>
                </a:lnTo>
                <a:lnTo>
                  <a:pt x="95" y="3357"/>
                </a:lnTo>
              </a:path>
            </a:pathLst>
          </a:custGeom>
          <a:solidFill>
            <a:srgbClr val="DC2B19"/>
          </a:solidFill>
          <a:ln w="9360">
            <a:noFill/>
          </a:ln>
        </p:spPr>
        <p:style>
          <a:lnRef idx="0">
            <a:scrgbClr r="0" g="0" b="0"/>
          </a:lnRef>
          <a:fillRef idx="0">
            <a:scrgbClr r="0" g="0" b="0"/>
          </a:fillRef>
          <a:effectRef idx="0">
            <a:scrgbClr r="0" g="0" b="0"/>
          </a:effectRef>
          <a:fontRef idx="minor"/>
        </p:style>
      </p:sp>
      <p:sp>
        <p:nvSpPr>
          <p:cNvPr id="626" name="CustomShape 8"/>
          <p:cNvSpPr/>
          <p:nvPr/>
        </p:nvSpPr>
        <p:spPr>
          <a:xfrm>
            <a:off x="3132000" y="5267160"/>
            <a:ext cx="210600" cy="556920"/>
          </a:xfrm>
          <a:custGeom>
            <a:avLst/>
            <a:gdLst/>
            <a:ahLst/>
            <a:cxnLst/>
            <a:rect l="0" t="0" r="r" b="b"/>
            <a:pathLst>
              <a:path w="800" h="2330">
                <a:moveTo>
                  <a:pt x="736" y="2211"/>
                </a:moveTo>
                <a:lnTo>
                  <a:pt x="799" y="2240"/>
                </a:lnTo>
                <a:lnTo>
                  <a:pt x="86" y="0"/>
                </a:lnTo>
                <a:lnTo>
                  <a:pt x="0" y="34"/>
                </a:lnTo>
                <a:lnTo>
                  <a:pt x="713" y="2274"/>
                </a:lnTo>
                <a:lnTo>
                  <a:pt x="777" y="2302"/>
                </a:lnTo>
                <a:lnTo>
                  <a:pt x="713" y="2274"/>
                </a:lnTo>
                <a:lnTo>
                  <a:pt x="731" y="2329"/>
                </a:lnTo>
                <a:lnTo>
                  <a:pt x="777" y="2302"/>
                </a:lnTo>
                <a:lnTo>
                  <a:pt x="736" y="2211"/>
                </a:lnTo>
              </a:path>
            </a:pathLst>
          </a:custGeom>
          <a:solidFill>
            <a:srgbClr val="DC2B19"/>
          </a:solidFill>
          <a:ln w="9360">
            <a:noFill/>
          </a:ln>
        </p:spPr>
        <p:style>
          <a:lnRef idx="0">
            <a:scrgbClr r="0" g="0" b="0"/>
          </a:lnRef>
          <a:fillRef idx="0">
            <a:scrgbClr r="0" g="0" b="0"/>
          </a:fillRef>
          <a:effectRef idx="0">
            <a:scrgbClr r="0" g="0" b="0"/>
          </a:effectRef>
          <a:fontRef idx="minor"/>
        </p:style>
      </p:sp>
      <p:sp>
        <p:nvSpPr>
          <p:cNvPr id="627" name="CustomShape 9"/>
          <p:cNvSpPr/>
          <p:nvPr/>
        </p:nvSpPr>
        <p:spPr>
          <a:xfrm>
            <a:off x="3327480" y="5253120"/>
            <a:ext cx="1052280" cy="564840"/>
          </a:xfrm>
          <a:custGeom>
            <a:avLst/>
            <a:gdLst/>
            <a:ahLst/>
            <a:cxnLst/>
            <a:rect l="0" t="0" r="r" b="b"/>
            <a:pathLst>
              <a:path w="3981" h="2369">
                <a:moveTo>
                  <a:pt x="3959" y="45"/>
                </a:moveTo>
                <a:lnTo>
                  <a:pt x="3938" y="0"/>
                </a:lnTo>
                <a:lnTo>
                  <a:pt x="0" y="2277"/>
                </a:lnTo>
                <a:lnTo>
                  <a:pt x="41" y="2368"/>
                </a:lnTo>
                <a:lnTo>
                  <a:pt x="3980" y="90"/>
                </a:lnTo>
                <a:lnTo>
                  <a:pt x="3959" y="45"/>
                </a:lnTo>
              </a:path>
            </a:pathLst>
          </a:custGeom>
          <a:solidFill>
            <a:srgbClr val="DC2B19"/>
          </a:solidFill>
          <a:ln w="9360">
            <a:noFill/>
          </a:ln>
        </p:spPr>
        <p:style>
          <a:lnRef idx="0">
            <a:scrgbClr r="0" g="0" b="0"/>
          </a:lnRef>
          <a:fillRef idx="0">
            <a:scrgbClr r="0" g="0" b="0"/>
          </a:fillRef>
          <a:effectRef idx="0">
            <a:scrgbClr r="0" g="0" b="0"/>
          </a:effectRef>
          <a:fontRef idx="minor"/>
        </p:style>
      </p:sp>
      <p:sp>
        <p:nvSpPr>
          <p:cNvPr id="628" name="CustomShape 10"/>
          <p:cNvSpPr/>
          <p:nvPr/>
        </p:nvSpPr>
        <p:spPr>
          <a:xfrm>
            <a:off x="3811680" y="5415120"/>
            <a:ext cx="837720" cy="510840"/>
          </a:xfrm>
          <a:custGeom>
            <a:avLst/>
            <a:gdLst/>
            <a:ahLst/>
            <a:cxnLst/>
            <a:rect l="0" t="0" r="r" b="b"/>
            <a:pathLst>
              <a:path w="3172" h="2139">
                <a:moveTo>
                  <a:pt x="3147" y="43"/>
                </a:moveTo>
                <a:lnTo>
                  <a:pt x="3125" y="0"/>
                </a:lnTo>
                <a:lnTo>
                  <a:pt x="0" y="2049"/>
                </a:lnTo>
                <a:lnTo>
                  <a:pt x="45" y="2138"/>
                </a:lnTo>
                <a:lnTo>
                  <a:pt x="3171" y="87"/>
                </a:lnTo>
                <a:lnTo>
                  <a:pt x="3147" y="43"/>
                </a:lnTo>
              </a:path>
            </a:pathLst>
          </a:custGeom>
          <a:solidFill>
            <a:srgbClr val="DC2B19"/>
          </a:solidFill>
          <a:ln w="9360">
            <a:noFill/>
          </a:ln>
        </p:spPr>
        <p:style>
          <a:lnRef idx="0">
            <a:scrgbClr r="0" g="0" b="0"/>
          </a:lnRef>
          <a:fillRef idx="0">
            <a:scrgbClr r="0" g="0" b="0"/>
          </a:fillRef>
          <a:effectRef idx="0">
            <a:scrgbClr r="0" g="0" b="0"/>
          </a:effectRef>
          <a:fontRef idx="minor"/>
        </p:style>
      </p:sp>
      <p:sp>
        <p:nvSpPr>
          <p:cNvPr id="629" name="CustomShape 11"/>
          <p:cNvSpPr/>
          <p:nvPr/>
        </p:nvSpPr>
        <p:spPr>
          <a:xfrm>
            <a:off x="4249800" y="4583160"/>
            <a:ext cx="564840" cy="360000"/>
          </a:xfrm>
          <a:custGeom>
            <a:avLst/>
            <a:gdLst/>
            <a:ahLst/>
            <a:cxnLst/>
            <a:rect l="0" t="0" r="r" b="b"/>
            <a:pathLst>
              <a:path w="2137" h="1516">
                <a:moveTo>
                  <a:pt x="104" y="90"/>
                </a:moveTo>
                <a:lnTo>
                  <a:pt x="35" y="141"/>
                </a:lnTo>
                <a:lnTo>
                  <a:pt x="2090" y="1515"/>
                </a:lnTo>
                <a:lnTo>
                  <a:pt x="2136" y="1428"/>
                </a:lnTo>
                <a:lnTo>
                  <a:pt x="82" y="54"/>
                </a:lnTo>
                <a:lnTo>
                  <a:pt x="13" y="105"/>
                </a:lnTo>
                <a:lnTo>
                  <a:pt x="82" y="54"/>
                </a:lnTo>
                <a:lnTo>
                  <a:pt x="0" y="0"/>
                </a:lnTo>
                <a:lnTo>
                  <a:pt x="13" y="105"/>
                </a:lnTo>
                <a:lnTo>
                  <a:pt x="104" y="90"/>
                </a:lnTo>
              </a:path>
            </a:pathLst>
          </a:custGeom>
          <a:solidFill>
            <a:srgbClr val="DC2B19"/>
          </a:solidFill>
          <a:ln w="9360">
            <a:noFill/>
          </a:ln>
        </p:spPr>
        <p:style>
          <a:lnRef idx="0">
            <a:scrgbClr r="0" g="0" b="0"/>
          </a:lnRef>
          <a:fillRef idx="0">
            <a:scrgbClr r="0" g="0" b="0"/>
          </a:fillRef>
          <a:effectRef idx="0">
            <a:scrgbClr r="0" g="0" b="0"/>
          </a:effectRef>
          <a:fontRef idx="minor"/>
        </p:style>
      </p:sp>
      <p:sp>
        <p:nvSpPr>
          <p:cNvPr id="630" name="CustomShape 12"/>
          <p:cNvSpPr/>
          <p:nvPr/>
        </p:nvSpPr>
        <p:spPr>
          <a:xfrm>
            <a:off x="4253040" y="4602240"/>
            <a:ext cx="118800" cy="650520"/>
          </a:xfrm>
          <a:custGeom>
            <a:avLst/>
            <a:gdLst/>
            <a:ahLst/>
            <a:cxnLst/>
            <a:rect l="0" t="0" r="r" b="b"/>
            <a:pathLst>
              <a:path w="447" h="2718">
                <a:moveTo>
                  <a:pt x="402" y="2710"/>
                </a:moveTo>
                <a:lnTo>
                  <a:pt x="446" y="2702"/>
                </a:lnTo>
                <a:lnTo>
                  <a:pt x="91" y="0"/>
                </a:lnTo>
                <a:lnTo>
                  <a:pt x="0" y="15"/>
                </a:lnTo>
                <a:lnTo>
                  <a:pt x="356" y="2717"/>
                </a:lnTo>
                <a:lnTo>
                  <a:pt x="402" y="2710"/>
                </a:lnTo>
              </a:path>
            </a:pathLst>
          </a:custGeom>
          <a:solidFill>
            <a:srgbClr val="DC2B19"/>
          </a:solidFill>
          <a:ln w="9360">
            <a:noFill/>
          </a:ln>
        </p:spPr>
        <p:style>
          <a:lnRef idx="0">
            <a:scrgbClr r="0" g="0" b="0"/>
          </a:lnRef>
          <a:fillRef idx="0">
            <a:scrgbClr r="0" g="0" b="0"/>
          </a:fillRef>
          <a:effectRef idx="0">
            <a:scrgbClr r="0" g="0" b="0"/>
          </a:effectRef>
          <a:fontRef idx="minor"/>
        </p:style>
      </p:sp>
      <p:sp>
        <p:nvSpPr>
          <p:cNvPr id="631" name="CustomShape 13"/>
          <p:cNvSpPr/>
          <p:nvPr/>
        </p:nvSpPr>
        <p:spPr>
          <a:xfrm>
            <a:off x="4932360" y="4292640"/>
            <a:ext cx="360000" cy="298080"/>
          </a:xfrm>
          <a:custGeom>
            <a:avLst/>
            <a:gdLst/>
            <a:ahLst/>
            <a:cxnLst/>
            <a:rect l="0" t="0" r="r" b="b"/>
            <a:pathLst>
              <a:path w="1362" h="1318">
                <a:moveTo>
                  <a:pt x="1361" y="0"/>
                </a:moveTo>
                <a:lnTo>
                  <a:pt x="625" y="1317"/>
                </a:lnTo>
                <a:lnTo>
                  <a:pt x="624" y="1307"/>
                </a:lnTo>
                <a:lnTo>
                  <a:pt x="622" y="1296"/>
                </a:lnTo>
                <a:lnTo>
                  <a:pt x="621" y="1285"/>
                </a:lnTo>
                <a:lnTo>
                  <a:pt x="619" y="1275"/>
                </a:lnTo>
                <a:lnTo>
                  <a:pt x="618" y="1265"/>
                </a:lnTo>
                <a:lnTo>
                  <a:pt x="616" y="1254"/>
                </a:lnTo>
                <a:lnTo>
                  <a:pt x="614" y="1244"/>
                </a:lnTo>
                <a:lnTo>
                  <a:pt x="613" y="1233"/>
                </a:lnTo>
                <a:lnTo>
                  <a:pt x="611" y="1223"/>
                </a:lnTo>
                <a:lnTo>
                  <a:pt x="609" y="1213"/>
                </a:lnTo>
                <a:lnTo>
                  <a:pt x="607" y="1203"/>
                </a:lnTo>
                <a:lnTo>
                  <a:pt x="605" y="1193"/>
                </a:lnTo>
                <a:lnTo>
                  <a:pt x="603" y="1184"/>
                </a:lnTo>
                <a:lnTo>
                  <a:pt x="601" y="1173"/>
                </a:lnTo>
                <a:lnTo>
                  <a:pt x="599" y="1163"/>
                </a:lnTo>
                <a:lnTo>
                  <a:pt x="597" y="1153"/>
                </a:lnTo>
                <a:lnTo>
                  <a:pt x="594" y="1143"/>
                </a:lnTo>
                <a:lnTo>
                  <a:pt x="592" y="1134"/>
                </a:lnTo>
                <a:lnTo>
                  <a:pt x="590" y="1124"/>
                </a:lnTo>
                <a:lnTo>
                  <a:pt x="587" y="1114"/>
                </a:lnTo>
                <a:lnTo>
                  <a:pt x="585" y="1104"/>
                </a:lnTo>
                <a:lnTo>
                  <a:pt x="582" y="1094"/>
                </a:lnTo>
                <a:lnTo>
                  <a:pt x="580" y="1085"/>
                </a:lnTo>
                <a:lnTo>
                  <a:pt x="577" y="1075"/>
                </a:lnTo>
                <a:lnTo>
                  <a:pt x="574" y="1066"/>
                </a:lnTo>
                <a:lnTo>
                  <a:pt x="572" y="1057"/>
                </a:lnTo>
                <a:lnTo>
                  <a:pt x="568" y="1047"/>
                </a:lnTo>
                <a:lnTo>
                  <a:pt x="565" y="1038"/>
                </a:lnTo>
                <a:lnTo>
                  <a:pt x="562" y="1029"/>
                </a:lnTo>
                <a:lnTo>
                  <a:pt x="559" y="1019"/>
                </a:lnTo>
                <a:lnTo>
                  <a:pt x="556" y="1009"/>
                </a:lnTo>
                <a:lnTo>
                  <a:pt x="553" y="1000"/>
                </a:lnTo>
                <a:lnTo>
                  <a:pt x="550" y="991"/>
                </a:lnTo>
                <a:lnTo>
                  <a:pt x="547" y="982"/>
                </a:lnTo>
                <a:lnTo>
                  <a:pt x="543" y="973"/>
                </a:lnTo>
                <a:lnTo>
                  <a:pt x="540" y="964"/>
                </a:lnTo>
                <a:lnTo>
                  <a:pt x="537" y="955"/>
                </a:lnTo>
                <a:lnTo>
                  <a:pt x="533" y="946"/>
                </a:lnTo>
                <a:lnTo>
                  <a:pt x="530" y="937"/>
                </a:lnTo>
                <a:lnTo>
                  <a:pt x="527" y="928"/>
                </a:lnTo>
                <a:lnTo>
                  <a:pt x="523" y="919"/>
                </a:lnTo>
                <a:lnTo>
                  <a:pt x="519" y="910"/>
                </a:lnTo>
                <a:lnTo>
                  <a:pt x="516" y="902"/>
                </a:lnTo>
                <a:lnTo>
                  <a:pt x="512" y="893"/>
                </a:lnTo>
                <a:lnTo>
                  <a:pt x="508" y="884"/>
                </a:lnTo>
                <a:lnTo>
                  <a:pt x="504" y="876"/>
                </a:lnTo>
                <a:lnTo>
                  <a:pt x="501" y="867"/>
                </a:lnTo>
                <a:lnTo>
                  <a:pt x="497" y="859"/>
                </a:lnTo>
                <a:lnTo>
                  <a:pt x="493" y="850"/>
                </a:lnTo>
                <a:lnTo>
                  <a:pt x="489" y="842"/>
                </a:lnTo>
                <a:lnTo>
                  <a:pt x="483" y="833"/>
                </a:lnTo>
                <a:lnTo>
                  <a:pt x="479" y="825"/>
                </a:lnTo>
                <a:lnTo>
                  <a:pt x="475" y="816"/>
                </a:lnTo>
                <a:lnTo>
                  <a:pt x="471" y="808"/>
                </a:lnTo>
                <a:lnTo>
                  <a:pt x="467" y="800"/>
                </a:lnTo>
                <a:lnTo>
                  <a:pt x="462" y="791"/>
                </a:lnTo>
                <a:lnTo>
                  <a:pt x="458" y="783"/>
                </a:lnTo>
                <a:lnTo>
                  <a:pt x="453" y="775"/>
                </a:lnTo>
                <a:lnTo>
                  <a:pt x="449" y="767"/>
                </a:lnTo>
                <a:lnTo>
                  <a:pt x="444" y="760"/>
                </a:lnTo>
                <a:lnTo>
                  <a:pt x="440" y="752"/>
                </a:lnTo>
                <a:lnTo>
                  <a:pt x="435" y="744"/>
                </a:lnTo>
                <a:lnTo>
                  <a:pt x="430" y="736"/>
                </a:lnTo>
                <a:lnTo>
                  <a:pt x="425" y="728"/>
                </a:lnTo>
                <a:lnTo>
                  <a:pt x="420" y="720"/>
                </a:lnTo>
                <a:lnTo>
                  <a:pt x="416" y="712"/>
                </a:lnTo>
                <a:lnTo>
                  <a:pt x="411" y="704"/>
                </a:lnTo>
                <a:lnTo>
                  <a:pt x="406" y="696"/>
                </a:lnTo>
                <a:lnTo>
                  <a:pt x="399" y="689"/>
                </a:lnTo>
                <a:lnTo>
                  <a:pt x="394" y="682"/>
                </a:lnTo>
                <a:lnTo>
                  <a:pt x="389" y="674"/>
                </a:lnTo>
                <a:lnTo>
                  <a:pt x="384" y="667"/>
                </a:lnTo>
                <a:lnTo>
                  <a:pt x="379" y="659"/>
                </a:lnTo>
                <a:lnTo>
                  <a:pt x="373" y="651"/>
                </a:lnTo>
                <a:lnTo>
                  <a:pt x="368" y="644"/>
                </a:lnTo>
                <a:lnTo>
                  <a:pt x="362" y="636"/>
                </a:lnTo>
                <a:lnTo>
                  <a:pt x="357" y="629"/>
                </a:lnTo>
                <a:lnTo>
                  <a:pt x="351" y="622"/>
                </a:lnTo>
                <a:lnTo>
                  <a:pt x="346" y="615"/>
                </a:lnTo>
                <a:lnTo>
                  <a:pt x="340" y="608"/>
                </a:lnTo>
                <a:lnTo>
                  <a:pt x="334" y="600"/>
                </a:lnTo>
                <a:lnTo>
                  <a:pt x="329" y="593"/>
                </a:lnTo>
                <a:lnTo>
                  <a:pt x="323" y="587"/>
                </a:lnTo>
                <a:lnTo>
                  <a:pt x="316" y="580"/>
                </a:lnTo>
                <a:lnTo>
                  <a:pt x="310" y="572"/>
                </a:lnTo>
                <a:lnTo>
                  <a:pt x="304" y="565"/>
                </a:lnTo>
                <a:lnTo>
                  <a:pt x="298" y="558"/>
                </a:lnTo>
                <a:lnTo>
                  <a:pt x="292" y="551"/>
                </a:lnTo>
                <a:lnTo>
                  <a:pt x="286" y="545"/>
                </a:lnTo>
                <a:lnTo>
                  <a:pt x="279" y="538"/>
                </a:lnTo>
                <a:lnTo>
                  <a:pt x="273" y="531"/>
                </a:lnTo>
                <a:lnTo>
                  <a:pt x="267" y="524"/>
                </a:lnTo>
                <a:lnTo>
                  <a:pt x="261" y="519"/>
                </a:lnTo>
                <a:lnTo>
                  <a:pt x="254" y="512"/>
                </a:lnTo>
                <a:lnTo>
                  <a:pt x="248" y="505"/>
                </a:lnTo>
                <a:lnTo>
                  <a:pt x="241" y="498"/>
                </a:lnTo>
                <a:lnTo>
                  <a:pt x="233" y="492"/>
                </a:lnTo>
                <a:lnTo>
                  <a:pt x="227" y="486"/>
                </a:lnTo>
                <a:lnTo>
                  <a:pt x="220" y="479"/>
                </a:lnTo>
                <a:lnTo>
                  <a:pt x="213" y="473"/>
                </a:lnTo>
                <a:lnTo>
                  <a:pt x="207" y="467"/>
                </a:lnTo>
                <a:lnTo>
                  <a:pt x="200" y="460"/>
                </a:lnTo>
                <a:lnTo>
                  <a:pt x="193" y="454"/>
                </a:lnTo>
                <a:lnTo>
                  <a:pt x="186" y="449"/>
                </a:lnTo>
                <a:lnTo>
                  <a:pt x="179" y="442"/>
                </a:lnTo>
                <a:lnTo>
                  <a:pt x="172" y="436"/>
                </a:lnTo>
                <a:lnTo>
                  <a:pt x="165" y="429"/>
                </a:lnTo>
                <a:lnTo>
                  <a:pt x="157" y="424"/>
                </a:lnTo>
                <a:lnTo>
                  <a:pt x="149" y="418"/>
                </a:lnTo>
                <a:lnTo>
                  <a:pt x="142" y="412"/>
                </a:lnTo>
                <a:lnTo>
                  <a:pt x="135" y="406"/>
                </a:lnTo>
                <a:lnTo>
                  <a:pt x="127" y="400"/>
                </a:lnTo>
                <a:lnTo>
                  <a:pt x="120" y="394"/>
                </a:lnTo>
                <a:lnTo>
                  <a:pt x="112" y="389"/>
                </a:lnTo>
                <a:lnTo>
                  <a:pt x="105" y="383"/>
                </a:lnTo>
                <a:lnTo>
                  <a:pt x="97" y="377"/>
                </a:lnTo>
                <a:lnTo>
                  <a:pt x="89" y="372"/>
                </a:lnTo>
                <a:lnTo>
                  <a:pt x="82" y="366"/>
                </a:lnTo>
                <a:lnTo>
                  <a:pt x="74" y="360"/>
                </a:lnTo>
                <a:lnTo>
                  <a:pt x="65" y="356"/>
                </a:lnTo>
                <a:lnTo>
                  <a:pt x="57" y="350"/>
                </a:lnTo>
                <a:lnTo>
                  <a:pt x="49" y="344"/>
                </a:lnTo>
                <a:lnTo>
                  <a:pt x="41" y="339"/>
                </a:lnTo>
                <a:lnTo>
                  <a:pt x="33" y="334"/>
                </a:lnTo>
                <a:lnTo>
                  <a:pt x="25" y="329"/>
                </a:lnTo>
                <a:lnTo>
                  <a:pt x="17" y="323"/>
                </a:lnTo>
                <a:lnTo>
                  <a:pt x="9" y="318"/>
                </a:lnTo>
                <a:lnTo>
                  <a:pt x="0" y="313"/>
                </a:lnTo>
                <a:lnTo>
                  <a:pt x="1361" y="0"/>
                </a:lnTo>
              </a:path>
            </a:pathLst>
          </a:custGeom>
          <a:solidFill>
            <a:srgbClr val="1F1A17"/>
          </a:solidFill>
          <a:ln w="9360">
            <a:noFill/>
          </a:ln>
        </p:spPr>
        <p:style>
          <a:lnRef idx="0">
            <a:scrgbClr r="0" g="0" b="0"/>
          </a:lnRef>
          <a:fillRef idx="0">
            <a:scrgbClr r="0" g="0" b="0"/>
          </a:fillRef>
          <a:effectRef idx="0">
            <a:scrgbClr r="0" g="0" b="0"/>
          </a:effectRef>
          <a:fontRef idx="minor"/>
        </p:style>
      </p:sp>
      <p:sp>
        <p:nvSpPr>
          <p:cNvPr id="632" name="CustomShape 14"/>
          <p:cNvSpPr/>
          <p:nvPr/>
        </p:nvSpPr>
        <p:spPr>
          <a:xfrm>
            <a:off x="3870360" y="4384800"/>
            <a:ext cx="1257120" cy="901440"/>
          </a:xfrm>
          <a:custGeom>
            <a:avLst/>
            <a:gdLst/>
            <a:ahLst/>
            <a:cxnLst/>
            <a:rect l="0" t="0" r="r" b="b"/>
            <a:pathLst>
              <a:path w="4750" h="3781">
                <a:moveTo>
                  <a:pt x="53" y="3696"/>
                </a:moveTo>
                <a:lnTo>
                  <a:pt x="105" y="3780"/>
                </a:lnTo>
                <a:lnTo>
                  <a:pt x="4749" y="168"/>
                </a:lnTo>
                <a:lnTo>
                  <a:pt x="4645" y="0"/>
                </a:lnTo>
                <a:lnTo>
                  <a:pt x="0" y="3612"/>
                </a:lnTo>
                <a:lnTo>
                  <a:pt x="53" y="3696"/>
                </a:lnTo>
              </a:path>
            </a:pathLst>
          </a:custGeom>
          <a:solidFill>
            <a:srgbClr val="1F1A17"/>
          </a:solidFill>
          <a:ln w="9360">
            <a:noFill/>
          </a:ln>
        </p:spPr>
        <p:style>
          <a:lnRef idx="0">
            <a:scrgbClr r="0" g="0" b="0"/>
          </a:lnRef>
          <a:fillRef idx="0">
            <a:scrgbClr r="0" g="0" b="0"/>
          </a:fillRef>
          <a:effectRef idx="0">
            <a:scrgbClr r="0" g="0" b="0"/>
          </a:effectRef>
          <a:fontRef idx="minor"/>
        </p:style>
      </p:sp>
      <p:sp>
        <p:nvSpPr>
          <p:cNvPr id="633" name="CustomShape 15"/>
          <p:cNvSpPr/>
          <p:nvPr/>
        </p:nvSpPr>
        <p:spPr>
          <a:xfrm>
            <a:off x="1763640" y="3429000"/>
            <a:ext cx="3816000" cy="3312720"/>
          </a:xfrm>
          <a:prstGeom prst="rect">
            <a:avLst/>
          </a:prstGeom>
          <a:solidFill>
            <a:srgbClr val="FFFFFF"/>
          </a:solidFill>
          <a:ln w="9360">
            <a:noFill/>
          </a:ln>
        </p:spPr>
        <p:style>
          <a:lnRef idx="0">
            <a:scrgbClr r="0" g="0" b="0"/>
          </a:lnRef>
          <a:fillRef idx="0">
            <a:scrgbClr r="0" g="0" b="0"/>
          </a:fillRef>
          <a:effectRef idx="0">
            <a:scrgbClr r="0" g="0" b="0"/>
          </a:effectRef>
          <a:fontRef idx="minor"/>
        </p:style>
      </p:sp>
      <p:sp>
        <p:nvSpPr>
          <p:cNvPr id="634" name="TextShape 16"/>
          <p:cNvSpPr txBox="1"/>
          <p:nvPr/>
        </p:nvSpPr>
        <p:spPr>
          <a:xfrm>
            <a:off x="685800" y="76320"/>
            <a:ext cx="7772040" cy="837720"/>
          </a:xfrm>
          <a:prstGeom prst="rect">
            <a:avLst/>
          </a:prstGeom>
          <a:noFill/>
          <a:ln>
            <a:noFill/>
          </a:ln>
        </p:spPr>
        <p:txBody>
          <a:bodyPr anchor="ctr"/>
          <a:lstStyle/>
          <a:p>
            <a:pPr>
              <a:lnSpc>
                <a:spcPct val="100000"/>
              </a:lnSpc>
            </a:pPr>
            <a:r>
              <a:rPr lang="en-US" sz="3400" strike="noStrike">
                <a:solidFill>
                  <a:srgbClr val="000000"/>
                </a:solidFill>
                <a:latin typeface="Arial"/>
                <a:ea typeface="ＭＳ Ｐゴシック"/>
              </a:rPr>
              <a:t>Orientation Normalization</a:t>
            </a:r>
            <a:endParaRPr/>
          </a:p>
        </p:txBody>
      </p:sp>
      <p:sp>
        <p:nvSpPr>
          <p:cNvPr id="635" name="TextShape 17"/>
          <p:cNvSpPr txBox="1"/>
          <p:nvPr/>
        </p:nvSpPr>
        <p:spPr>
          <a:xfrm>
            <a:off x="685800" y="914400"/>
            <a:ext cx="7772040" cy="5257440"/>
          </a:xfrm>
          <a:prstGeom prst="rect">
            <a:avLst/>
          </a:prstGeom>
          <a:noFill/>
          <a:ln>
            <a:noFill/>
          </a:ln>
        </p:spPr>
        <p:txBody>
          <a:bodyPr/>
          <a:lstStyle/>
          <a:p>
            <a:pPr marL="342900" indent="-342900">
              <a:lnSpc>
                <a:spcPct val="100000"/>
              </a:lnSpc>
              <a:buFont typeface="Arial" panose="020B0604020202020204" pitchFamily="34" charset="0"/>
              <a:buChar char="•"/>
            </a:pPr>
            <a:r>
              <a:rPr lang="en-US" sz="2400" strike="noStrike" dirty="0">
                <a:solidFill>
                  <a:srgbClr val="000000"/>
                </a:solidFill>
                <a:latin typeface="Arial"/>
                <a:ea typeface="ＭＳ Ｐゴシック"/>
              </a:rPr>
              <a:t>Compute orientation histogram</a:t>
            </a:r>
            <a:endParaRPr dirty="0"/>
          </a:p>
          <a:p>
            <a:pPr marL="342900" indent="-342900">
              <a:lnSpc>
                <a:spcPct val="100000"/>
              </a:lnSpc>
              <a:buFont typeface="Arial" panose="020B0604020202020204" pitchFamily="34" charset="0"/>
              <a:buChar char="•"/>
            </a:pPr>
            <a:r>
              <a:rPr lang="en-US" sz="2400" strike="noStrike" dirty="0">
                <a:solidFill>
                  <a:srgbClr val="000000"/>
                </a:solidFill>
                <a:latin typeface="Arial"/>
                <a:ea typeface="ＭＳ Ｐゴシック"/>
              </a:rPr>
              <a:t>Select dominant orientation</a:t>
            </a:r>
            <a:endParaRPr dirty="0"/>
          </a:p>
          <a:p>
            <a:pPr marL="342900" indent="-342900">
              <a:lnSpc>
                <a:spcPct val="100000"/>
              </a:lnSpc>
              <a:buFont typeface="Arial" panose="020B0604020202020204" pitchFamily="34" charset="0"/>
              <a:buChar char="•"/>
            </a:pPr>
            <a:r>
              <a:rPr lang="en-US" sz="2400" strike="noStrike" dirty="0">
                <a:solidFill>
                  <a:srgbClr val="000000"/>
                </a:solidFill>
                <a:latin typeface="Arial"/>
                <a:ea typeface="ＭＳ Ｐゴシック"/>
              </a:rPr>
              <a:t>Normalize: rotate to fixed orientation </a:t>
            </a:r>
            <a:endParaRPr dirty="0"/>
          </a:p>
        </p:txBody>
      </p:sp>
      <p:sp>
        <p:nvSpPr>
          <p:cNvPr id="636" name="CustomShape 18"/>
          <p:cNvSpPr/>
          <p:nvPr/>
        </p:nvSpPr>
        <p:spPr>
          <a:xfrm>
            <a:off x="6200640" y="4653000"/>
            <a:ext cx="2295000" cy="23400"/>
          </a:xfrm>
          <a:custGeom>
            <a:avLst/>
            <a:gdLst/>
            <a:ahLst/>
            <a:cxnLst/>
            <a:rect l="0" t="0" r="r" b="b"/>
            <a:pathLst>
              <a:path w="8675" h="104">
                <a:moveTo>
                  <a:pt x="8674" y="52"/>
                </a:moveTo>
                <a:lnTo>
                  <a:pt x="8629" y="0"/>
                </a:lnTo>
                <a:lnTo>
                  <a:pt x="0" y="0"/>
                </a:lnTo>
                <a:lnTo>
                  <a:pt x="0" y="103"/>
                </a:lnTo>
                <a:lnTo>
                  <a:pt x="8629" y="103"/>
                </a:lnTo>
                <a:lnTo>
                  <a:pt x="8582" y="52"/>
                </a:lnTo>
                <a:lnTo>
                  <a:pt x="8674" y="52"/>
                </a:lnTo>
                <a:lnTo>
                  <a:pt x="8674" y="0"/>
                </a:lnTo>
                <a:lnTo>
                  <a:pt x="8629" y="0"/>
                </a:lnTo>
                <a:lnTo>
                  <a:pt x="8674" y="52"/>
                </a:lnTo>
              </a:path>
            </a:pathLst>
          </a:custGeom>
          <a:solidFill>
            <a:srgbClr val="1F1A17"/>
          </a:solidFill>
          <a:ln w="9360">
            <a:noFill/>
          </a:ln>
        </p:spPr>
        <p:style>
          <a:lnRef idx="0">
            <a:scrgbClr r="0" g="0" b="0"/>
          </a:lnRef>
          <a:fillRef idx="0">
            <a:scrgbClr r="0" g="0" b="0"/>
          </a:fillRef>
          <a:effectRef idx="0">
            <a:scrgbClr r="0" g="0" b="0"/>
          </a:effectRef>
          <a:fontRef idx="minor"/>
        </p:style>
      </p:sp>
      <p:sp>
        <p:nvSpPr>
          <p:cNvPr id="637" name="CustomShape 19"/>
          <p:cNvSpPr/>
          <p:nvPr/>
        </p:nvSpPr>
        <p:spPr>
          <a:xfrm>
            <a:off x="8472600" y="4665600"/>
            <a:ext cx="23400" cy="1260000"/>
          </a:xfrm>
          <a:custGeom>
            <a:avLst/>
            <a:gdLst/>
            <a:ahLst/>
            <a:cxnLst/>
            <a:rect l="0" t="0" r="r" b="b"/>
            <a:pathLst>
              <a:path w="93" h="5561">
                <a:moveTo>
                  <a:pt x="47" y="5560"/>
                </a:moveTo>
                <a:lnTo>
                  <a:pt x="92" y="5509"/>
                </a:lnTo>
                <a:lnTo>
                  <a:pt x="92" y="0"/>
                </a:lnTo>
                <a:lnTo>
                  <a:pt x="0" y="0"/>
                </a:lnTo>
                <a:lnTo>
                  <a:pt x="0" y="5509"/>
                </a:lnTo>
                <a:lnTo>
                  <a:pt x="47" y="5458"/>
                </a:lnTo>
                <a:lnTo>
                  <a:pt x="47" y="5560"/>
                </a:lnTo>
                <a:lnTo>
                  <a:pt x="92" y="5560"/>
                </a:lnTo>
                <a:lnTo>
                  <a:pt x="92" y="5509"/>
                </a:lnTo>
                <a:lnTo>
                  <a:pt x="47" y="5560"/>
                </a:lnTo>
              </a:path>
            </a:pathLst>
          </a:custGeom>
          <a:solidFill>
            <a:srgbClr val="1F1A17"/>
          </a:solidFill>
          <a:ln w="9360">
            <a:noFill/>
          </a:ln>
        </p:spPr>
        <p:style>
          <a:lnRef idx="0">
            <a:scrgbClr r="0" g="0" b="0"/>
          </a:lnRef>
          <a:fillRef idx="0">
            <a:scrgbClr r="0" g="0" b="0"/>
          </a:fillRef>
          <a:effectRef idx="0">
            <a:scrgbClr r="0" g="0" b="0"/>
          </a:effectRef>
          <a:fontRef idx="minor"/>
        </p:style>
      </p:sp>
      <p:sp>
        <p:nvSpPr>
          <p:cNvPr id="638" name="CustomShape 20"/>
          <p:cNvSpPr/>
          <p:nvPr/>
        </p:nvSpPr>
        <p:spPr>
          <a:xfrm>
            <a:off x="6189840" y="5902200"/>
            <a:ext cx="2293560" cy="23400"/>
          </a:xfrm>
          <a:custGeom>
            <a:avLst/>
            <a:gdLst/>
            <a:ahLst/>
            <a:cxnLst/>
            <a:rect l="0" t="0" r="r" b="b"/>
            <a:pathLst>
              <a:path w="8675" h="103">
                <a:moveTo>
                  <a:pt x="0" y="51"/>
                </a:moveTo>
                <a:lnTo>
                  <a:pt x="45" y="102"/>
                </a:lnTo>
                <a:lnTo>
                  <a:pt x="8674" y="102"/>
                </a:lnTo>
                <a:lnTo>
                  <a:pt x="8674" y="0"/>
                </a:lnTo>
                <a:lnTo>
                  <a:pt x="45" y="0"/>
                </a:lnTo>
                <a:lnTo>
                  <a:pt x="91" y="51"/>
                </a:lnTo>
                <a:lnTo>
                  <a:pt x="0" y="51"/>
                </a:lnTo>
                <a:lnTo>
                  <a:pt x="0" y="102"/>
                </a:lnTo>
                <a:lnTo>
                  <a:pt x="45" y="102"/>
                </a:lnTo>
                <a:lnTo>
                  <a:pt x="0" y="51"/>
                </a:lnTo>
              </a:path>
            </a:pathLst>
          </a:custGeom>
          <a:solidFill>
            <a:srgbClr val="1F1A17"/>
          </a:solidFill>
          <a:ln w="9360">
            <a:noFill/>
          </a:ln>
        </p:spPr>
        <p:style>
          <a:lnRef idx="0">
            <a:scrgbClr r="0" g="0" b="0"/>
          </a:lnRef>
          <a:fillRef idx="0">
            <a:scrgbClr r="0" g="0" b="0"/>
          </a:fillRef>
          <a:effectRef idx="0">
            <a:scrgbClr r="0" g="0" b="0"/>
          </a:effectRef>
          <a:fontRef idx="minor"/>
        </p:style>
      </p:sp>
      <p:sp>
        <p:nvSpPr>
          <p:cNvPr id="639" name="CustomShape 21"/>
          <p:cNvSpPr/>
          <p:nvPr/>
        </p:nvSpPr>
        <p:spPr>
          <a:xfrm>
            <a:off x="6189840" y="4653000"/>
            <a:ext cx="23400" cy="1261800"/>
          </a:xfrm>
          <a:custGeom>
            <a:avLst/>
            <a:gdLst/>
            <a:ahLst/>
            <a:cxnLst/>
            <a:rect l="0" t="0" r="r" b="b"/>
            <a:pathLst>
              <a:path w="92" h="5562">
                <a:moveTo>
                  <a:pt x="45" y="0"/>
                </a:moveTo>
                <a:lnTo>
                  <a:pt x="0" y="52"/>
                </a:lnTo>
                <a:lnTo>
                  <a:pt x="0" y="5561"/>
                </a:lnTo>
                <a:lnTo>
                  <a:pt x="91" y="5561"/>
                </a:lnTo>
                <a:lnTo>
                  <a:pt x="91" y="52"/>
                </a:lnTo>
                <a:lnTo>
                  <a:pt x="45" y="103"/>
                </a:lnTo>
                <a:lnTo>
                  <a:pt x="45" y="0"/>
                </a:lnTo>
                <a:lnTo>
                  <a:pt x="0" y="0"/>
                </a:lnTo>
                <a:lnTo>
                  <a:pt x="0" y="52"/>
                </a:lnTo>
                <a:lnTo>
                  <a:pt x="45" y="0"/>
                </a:lnTo>
              </a:path>
            </a:pathLst>
          </a:custGeom>
          <a:solidFill>
            <a:srgbClr val="1F1A17"/>
          </a:solidFill>
          <a:ln w="9360">
            <a:noFill/>
          </a:ln>
        </p:spPr>
        <p:style>
          <a:lnRef idx="0">
            <a:scrgbClr r="0" g="0" b="0"/>
          </a:lnRef>
          <a:fillRef idx="0">
            <a:scrgbClr r="0" g="0" b="0"/>
          </a:fillRef>
          <a:effectRef idx="0">
            <a:scrgbClr r="0" g="0" b="0"/>
          </a:effectRef>
          <a:fontRef idx="minor"/>
        </p:style>
      </p:sp>
      <p:sp>
        <p:nvSpPr>
          <p:cNvPr id="640" name="CustomShape 22"/>
          <p:cNvSpPr/>
          <p:nvPr/>
        </p:nvSpPr>
        <p:spPr>
          <a:xfrm>
            <a:off x="6200640" y="5602320"/>
            <a:ext cx="326520" cy="312480"/>
          </a:xfrm>
          <a:prstGeom prst="rect">
            <a:avLst/>
          </a:prstGeom>
          <a:solidFill>
            <a:srgbClr val="DC2B19"/>
          </a:solidFill>
          <a:ln w="9360">
            <a:noFill/>
          </a:ln>
        </p:spPr>
        <p:style>
          <a:lnRef idx="0">
            <a:scrgbClr r="0" g="0" b="0"/>
          </a:lnRef>
          <a:fillRef idx="0">
            <a:scrgbClr r="0" g="0" b="0"/>
          </a:fillRef>
          <a:effectRef idx="0">
            <a:scrgbClr r="0" g="0" b="0"/>
          </a:effectRef>
          <a:fontRef idx="minor"/>
        </p:style>
      </p:sp>
      <p:sp>
        <p:nvSpPr>
          <p:cNvPr id="641" name="CustomShape 23"/>
          <p:cNvSpPr/>
          <p:nvPr/>
        </p:nvSpPr>
        <p:spPr>
          <a:xfrm>
            <a:off x="6200640" y="5591160"/>
            <a:ext cx="337680" cy="21960"/>
          </a:xfrm>
          <a:custGeom>
            <a:avLst/>
            <a:gdLst/>
            <a:ahLst/>
            <a:cxnLst/>
            <a:rect l="0" t="0" r="r" b="b"/>
            <a:pathLst>
              <a:path w="1280" h="103">
                <a:moveTo>
                  <a:pt x="1279" y="51"/>
                </a:moveTo>
                <a:lnTo>
                  <a:pt x="1233" y="0"/>
                </a:lnTo>
                <a:lnTo>
                  <a:pt x="0" y="0"/>
                </a:lnTo>
                <a:lnTo>
                  <a:pt x="0" y="102"/>
                </a:lnTo>
                <a:lnTo>
                  <a:pt x="1233" y="102"/>
                </a:lnTo>
                <a:lnTo>
                  <a:pt x="1188" y="51"/>
                </a:lnTo>
                <a:lnTo>
                  <a:pt x="1279" y="51"/>
                </a:lnTo>
                <a:lnTo>
                  <a:pt x="1279" y="0"/>
                </a:lnTo>
                <a:lnTo>
                  <a:pt x="1233" y="0"/>
                </a:lnTo>
                <a:lnTo>
                  <a:pt x="1279" y="51"/>
                </a:lnTo>
              </a:path>
            </a:pathLst>
          </a:custGeom>
          <a:solidFill>
            <a:srgbClr val="1F1A17"/>
          </a:solidFill>
          <a:ln w="9360">
            <a:noFill/>
          </a:ln>
        </p:spPr>
        <p:style>
          <a:lnRef idx="0">
            <a:scrgbClr r="0" g="0" b="0"/>
          </a:lnRef>
          <a:fillRef idx="0">
            <a:scrgbClr r="0" g="0" b="0"/>
          </a:fillRef>
          <a:effectRef idx="0">
            <a:scrgbClr r="0" g="0" b="0"/>
          </a:effectRef>
          <a:fontRef idx="minor"/>
        </p:style>
      </p:sp>
      <p:sp>
        <p:nvSpPr>
          <p:cNvPr id="642" name="CustomShape 24"/>
          <p:cNvSpPr/>
          <p:nvPr/>
        </p:nvSpPr>
        <p:spPr>
          <a:xfrm>
            <a:off x="6515280" y="5602320"/>
            <a:ext cx="23400" cy="323640"/>
          </a:xfrm>
          <a:custGeom>
            <a:avLst/>
            <a:gdLst/>
            <a:ahLst/>
            <a:cxnLst/>
            <a:rect l="0" t="0" r="r" b="b"/>
            <a:pathLst>
              <a:path w="92" h="1430">
                <a:moveTo>
                  <a:pt x="45" y="1429"/>
                </a:moveTo>
                <a:lnTo>
                  <a:pt x="91" y="1378"/>
                </a:lnTo>
                <a:lnTo>
                  <a:pt x="91" y="0"/>
                </a:lnTo>
                <a:lnTo>
                  <a:pt x="0" y="0"/>
                </a:lnTo>
                <a:lnTo>
                  <a:pt x="0" y="1378"/>
                </a:lnTo>
                <a:lnTo>
                  <a:pt x="45" y="1327"/>
                </a:lnTo>
                <a:lnTo>
                  <a:pt x="45" y="1429"/>
                </a:lnTo>
                <a:lnTo>
                  <a:pt x="91" y="1429"/>
                </a:lnTo>
                <a:lnTo>
                  <a:pt x="91" y="1378"/>
                </a:lnTo>
                <a:lnTo>
                  <a:pt x="45" y="1429"/>
                </a:lnTo>
              </a:path>
            </a:pathLst>
          </a:custGeom>
          <a:solidFill>
            <a:srgbClr val="1F1A17"/>
          </a:solidFill>
          <a:ln w="9360">
            <a:noFill/>
          </a:ln>
        </p:spPr>
        <p:style>
          <a:lnRef idx="0">
            <a:scrgbClr r="0" g="0" b="0"/>
          </a:lnRef>
          <a:fillRef idx="0">
            <a:scrgbClr r="0" g="0" b="0"/>
          </a:fillRef>
          <a:effectRef idx="0">
            <a:scrgbClr r="0" g="0" b="0"/>
          </a:effectRef>
          <a:fontRef idx="minor"/>
        </p:style>
      </p:sp>
      <p:sp>
        <p:nvSpPr>
          <p:cNvPr id="643" name="CustomShape 25"/>
          <p:cNvSpPr/>
          <p:nvPr/>
        </p:nvSpPr>
        <p:spPr>
          <a:xfrm>
            <a:off x="6189840" y="5902200"/>
            <a:ext cx="337680" cy="23400"/>
          </a:xfrm>
          <a:custGeom>
            <a:avLst/>
            <a:gdLst/>
            <a:ahLst/>
            <a:cxnLst/>
            <a:rect l="0" t="0" r="r" b="b"/>
            <a:pathLst>
              <a:path w="1279" h="103">
                <a:moveTo>
                  <a:pt x="0" y="51"/>
                </a:moveTo>
                <a:lnTo>
                  <a:pt x="45" y="102"/>
                </a:lnTo>
                <a:lnTo>
                  <a:pt x="1278" y="102"/>
                </a:lnTo>
                <a:lnTo>
                  <a:pt x="1278" y="0"/>
                </a:lnTo>
                <a:lnTo>
                  <a:pt x="45" y="0"/>
                </a:lnTo>
                <a:lnTo>
                  <a:pt x="91" y="51"/>
                </a:lnTo>
                <a:lnTo>
                  <a:pt x="0" y="51"/>
                </a:lnTo>
                <a:lnTo>
                  <a:pt x="0" y="102"/>
                </a:lnTo>
                <a:lnTo>
                  <a:pt x="45" y="102"/>
                </a:lnTo>
                <a:lnTo>
                  <a:pt x="0" y="51"/>
                </a:lnTo>
              </a:path>
            </a:pathLst>
          </a:custGeom>
          <a:solidFill>
            <a:srgbClr val="1F1A17"/>
          </a:solidFill>
          <a:ln w="9360">
            <a:noFill/>
          </a:ln>
        </p:spPr>
        <p:style>
          <a:lnRef idx="0">
            <a:scrgbClr r="0" g="0" b="0"/>
          </a:lnRef>
          <a:fillRef idx="0">
            <a:scrgbClr r="0" g="0" b="0"/>
          </a:fillRef>
          <a:effectRef idx="0">
            <a:scrgbClr r="0" g="0" b="0"/>
          </a:effectRef>
          <a:fontRef idx="minor"/>
        </p:style>
      </p:sp>
      <p:sp>
        <p:nvSpPr>
          <p:cNvPr id="644" name="CustomShape 26"/>
          <p:cNvSpPr/>
          <p:nvPr/>
        </p:nvSpPr>
        <p:spPr>
          <a:xfrm>
            <a:off x="6189840" y="5591160"/>
            <a:ext cx="23400" cy="323640"/>
          </a:xfrm>
          <a:custGeom>
            <a:avLst/>
            <a:gdLst/>
            <a:ahLst/>
            <a:cxnLst/>
            <a:rect l="0" t="0" r="r" b="b"/>
            <a:pathLst>
              <a:path w="92" h="1430">
                <a:moveTo>
                  <a:pt x="45" y="0"/>
                </a:moveTo>
                <a:lnTo>
                  <a:pt x="0" y="51"/>
                </a:lnTo>
                <a:lnTo>
                  <a:pt x="0" y="1429"/>
                </a:lnTo>
                <a:lnTo>
                  <a:pt x="91" y="1429"/>
                </a:lnTo>
                <a:lnTo>
                  <a:pt x="91" y="51"/>
                </a:lnTo>
                <a:lnTo>
                  <a:pt x="45" y="102"/>
                </a:lnTo>
                <a:lnTo>
                  <a:pt x="45" y="0"/>
                </a:lnTo>
                <a:lnTo>
                  <a:pt x="0" y="0"/>
                </a:lnTo>
                <a:lnTo>
                  <a:pt x="0" y="51"/>
                </a:lnTo>
                <a:lnTo>
                  <a:pt x="45" y="0"/>
                </a:lnTo>
              </a:path>
            </a:pathLst>
          </a:custGeom>
          <a:solidFill>
            <a:srgbClr val="1F1A17"/>
          </a:solidFill>
          <a:ln w="9360">
            <a:noFill/>
          </a:ln>
        </p:spPr>
        <p:style>
          <a:lnRef idx="0">
            <a:scrgbClr r="0" g="0" b="0"/>
          </a:lnRef>
          <a:fillRef idx="0">
            <a:scrgbClr r="0" g="0" b="0"/>
          </a:fillRef>
          <a:effectRef idx="0">
            <a:scrgbClr r="0" g="0" b="0"/>
          </a:effectRef>
          <a:fontRef idx="minor"/>
        </p:style>
      </p:sp>
      <p:sp>
        <p:nvSpPr>
          <p:cNvPr id="645" name="CustomShape 27"/>
          <p:cNvSpPr/>
          <p:nvPr/>
        </p:nvSpPr>
        <p:spPr>
          <a:xfrm>
            <a:off x="6527880" y="4976640"/>
            <a:ext cx="325080" cy="937800"/>
          </a:xfrm>
          <a:prstGeom prst="rect">
            <a:avLst/>
          </a:prstGeom>
          <a:solidFill>
            <a:srgbClr val="DC2B19"/>
          </a:solidFill>
          <a:ln w="9360">
            <a:noFill/>
          </a:ln>
        </p:spPr>
        <p:style>
          <a:lnRef idx="0">
            <a:scrgbClr r="0" g="0" b="0"/>
          </a:lnRef>
          <a:fillRef idx="0">
            <a:scrgbClr r="0" g="0" b="0"/>
          </a:fillRef>
          <a:effectRef idx="0">
            <a:scrgbClr r="0" g="0" b="0"/>
          </a:effectRef>
          <a:fontRef idx="minor"/>
        </p:style>
      </p:sp>
      <p:sp>
        <p:nvSpPr>
          <p:cNvPr id="646" name="CustomShape 28"/>
          <p:cNvSpPr/>
          <p:nvPr/>
        </p:nvSpPr>
        <p:spPr>
          <a:xfrm>
            <a:off x="6527880" y="4965840"/>
            <a:ext cx="337680" cy="23400"/>
          </a:xfrm>
          <a:custGeom>
            <a:avLst/>
            <a:gdLst/>
            <a:ahLst/>
            <a:cxnLst/>
            <a:rect l="0" t="0" r="r" b="b"/>
            <a:pathLst>
              <a:path w="1279" h="103">
                <a:moveTo>
                  <a:pt x="1278" y="51"/>
                </a:moveTo>
                <a:lnTo>
                  <a:pt x="1233" y="0"/>
                </a:lnTo>
                <a:lnTo>
                  <a:pt x="0" y="0"/>
                </a:lnTo>
                <a:lnTo>
                  <a:pt x="0" y="102"/>
                </a:lnTo>
                <a:lnTo>
                  <a:pt x="1233" y="102"/>
                </a:lnTo>
                <a:lnTo>
                  <a:pt x="1186" y="51"/>
                </a:lnTo>
                <a:lnTo>
                  <a:pt x="1278" y="51"/>
                </a:lnTo>
                <a:lnTo>
                  <a:pt x="1278" y="0"/>
                </a:lnTo>
                <a:lnTo>
                  <a:pt x="1233" y="0"/>
                </a:lnTo>
                <a:lnTo>
                  <a:pt x="1278" y="51"/>
                </a:lnTo>
              </a:path>
            </a:pathLst>
          </a:custGeom>
          <a:solidFill>
            <a:srgbClr val="1F1A17"/>
          </a:solidFill>
          <a:ln w="9360">
            <a:noFill/>
          </a:ln>
        </p:spPr>
        <p:style>
          <a:lnRef idx="0">
            <a:scrgbClr r="0" g="0" b="0"/>
          </a:lnRef>
          <a:fillRef idx="0">
            <a:scrgbClr r="0" g="0" b="0"/>
          </a:fillRef>
          <a:effectRef idx="0">
            <a:scrgbClr r="0" g="0" b="0"/>
          </a:effectRef>
          <a:fontRef idx="minor"/>
        </p:style>
      </p:sp>
      <p:sp>
        <p:nvSpPr>
          <p:cNvPr id="647" name="CustomShape 29"/>
          <p:cNvSpPr/>
          <p:nvPr/>
        </p:nvSpPr>
        <p:spPr>
          <a:xfrm>
            <a:off x="6842160" y="4976640"/>
            <a:ext cx="23400" cy="948960"/>
          </a:xfrm>
          <a:custGeom>
            <a:avLst/>
            <a:gdLst/>
            <a:ahLst/>
            <a:cxnLst/>
            <a:rect l="0" t="0" r="r" b="b"/>
            <a:pathLst>
              <a:path w="93" h="4185">
                <a:moveTo>
                  <a:pt x="47" y="4184"/>
                </a:moveTo>
                <a:lnTo>
                  <a:pt x="92" y="4133"/>
                </a:lnTo>
                <a:lnTo>
                  <a:pt x="92" y="0"/>
                </a:lnTo>
                <a:lnTo>
                  <a:pt x="0" y="0"/>
                </a:lnTo>
                <a:lnTo>
                  <a:pt x="0" y="4133"/>
                </a:lnTo>
                <a:lnTo>
                  <a:pt x="47" y="4082"/>
                </a:lnTo>
                <a:lnTo>
                  <a:pt x="47" y="4184"/>
                </a:lnTo>
                <a:lnTo>
                  <a:pt x="92" y="4184"/>
                </a:lnTo>
                <a:lnTo>
                  <a:pt x="92" y="4133"/>
                </a:lnTo>
                <a:lnTo>
                  <a:pt x="47" y="4184"/>
                </a:lnTo>
              </a:path>
            </a:pathLst>
          </a:custGeom>
          <a:solidFill>
            <a:srgbClr val="1F1A17"/>
          </a:solidFill>
          <a:ln w="9360">
            <a:noFill/>
          </a:ln>
        </p:spPr>
        <p:style>
          <a:lnRef idx="0">
            <a:scrgbClr r="0" g="0" b="0"/>
          </a:lnRef>
          <a:fillRef idx="0">
            <a:scrgbClr r="0" g="0" b="0"/>
          </a:fillRef>
          <a:effectRef idx="0">
            <a:scrgbClr r="0" g="0" b="0"/>
          </a:effectRef>
          <a:fontRef idx="minor"/>
        </p:style>
      </p:sp>
      <p:sp>
        <p:nvSpPr>
          <p:cNvPr id="648" name="CustomShape 30"/>
          <p:cNvSpPr/>
          <p:nvPr/>
        </p:nvSpPr>
        <p:spPr>
          <a:xfrm>
            <a:off x="6515280" y="5902200"/>
            <a:ext cx="337680" cy="23400"/>
          </a:xfrm>
          <a:custGeom>
            <a:avLst/>
            <a:gdLst/>
            <a:ahLst/>
            <a:cxnLst/>
            <a:rect l="0" t="0" r="r" b="b"/>
            <a:pathLst>
              <a:path w="1279" h="103">
                <a:moveTo>
                  <a:pt x="0" y="51"/>
                </a:moveTo>
                <a:lnTo>
                  <a:pt x="45" y="102"/>
                </a:lnTo>
                <a:lnTo>
                  <a:pt x="1278" y="102"/>
                </a:lnTo>
                <a:lnTo>
                  <a:pt x="1278" y="0"/>
                </a:lnTo>
                <a:lnTo>
                  <a:pt x="45" y="0"/>
                </a:lnTo>
                <a:lnTo>
                  <a:pt x="91" y="51"/>
                </a:lnTo>
                <a:lnTo>
                  <a:pt x="0" y="51"/>
                </a:lnTo>
                <a:lnTo>
                  <a:pt x="0" y="102"/>
                </a:lnTo>
                <a:lnTo>
                  <a:pt x="45" y="102"/>
                </a:lnTo>
                <a:lnTo>
                  <a:pt x="0" y="51"/>
                </a:lnTo>
              </a:path>
            </a:pathLst>
          </a:custGeom>
          <a:solidFill>
            <a:srgbClr val="1F1A17"/>
          </a:solidFill>
          <a:ln w="9360">
            <a:noFill/>
          </a:ln>
        </p:spPr>
        <p:style>
          <a:lnRef idx="0">
            <a:scrgbClr r="0" g="0" b="0"/>
          </a:lnRef>
          <a:fillRef idx="0">
            <a:scrgbClr r="0" g="0" b="0"/>
          </a:fillRef>
          <a:effectRef idx="0">
            <a:scrgbClr r="0" g="0" b="0"/>
          </a:effectRef>
          <a:fontRef idx="minor"/>
        </p:style>
      </p:sp>
      <p:sp>
        <p:nvSpPr>
          <p:cNvPr id="649" name="CustomShape 31"/>
          <p:cNvSpPr/>
          <p:nvPr/>
        </p:nvSpPr>
        <p:spPr>
          <a:xfrm>
            <a:off x="6515280" y="4965840"/>
            <a:ext cx="23400" cy="948960"/>
          </a:xfrm>
          <a:custGeom>
            <a:avLst/>
            <a:gdLst/>
            <a:ahLst/>
            <a:cxnLst/>
            <a:rect l="0" t="0" r="r" b="b"/>
            <a:pathLst>
              <a:path w="92" h="4185">
                <a:moveTo>
                  <a:pt x="45" y="0"/>
                </a:moveTo>
                <a:lnTo>
                  <a:pt x="0" y="51"/>
                </a:lnTo>
                <a:lnTo>
                  <a:pt x="0" y="4184"/>
                </a:lnTo>
                <a:lnTo>
                  <a:pt x="91" y="4184"/>
                </a:lnTo>
                <a:lnTo>
                  <a:pt x="91" y="51"/>
                </a:lnTo>
                <a:lnTo>
                  <a:pt x="45" y="102"/>
                </a:lnTo>
                <a:lnTo>
                  <a:pt x="45" y="0"/>
                </a:lnTo>
                <a:lnTo>
                  <a:pt x="0" y="0"/>
                </a:lnTo>
                <a:lnTo>
                  <a:pt x="0" y="51"/>
                </a:lnTo>
                <a:lnTo>
                  <a:pt x="45" y="0"/>
                </a:lnTo>
              </a:path>
            </a:pathLst>
          </a:custGeom>
          <a:solidFill>
            <a:srgbClr val="1F1A17"/>
          </a:solidFill>
          <a:ln w="9360">
            <a:noFill/>
          </a:ln>
        </p:spPr>
        <p:style>
          <a:lnRef idx="0">
            <a:scrgbClr r="0" g="0" b="0"/>
          </a:lnRef>
          <a:fillRef idx="0">
            <a:scrgbClr r="0" g="0" b="0"/>
          </a:fillRef>
          <a:effectRef idx="0">
            <a:scrgbClr r="0" g="0" b="0"/>
          </a:effectRef>
          <a:fontRef idx="minor"/>
        </p:style>
      </p:sp>
      <p:sp>
        <p:nvSpPr>
          <p:cNvPr id="650" name="CustomShape 32"/>
          <p:cNvSpPr/>
          <p:nvPr/>
        </p:nvSpPr>
        <p:spPr>
          <a:xfrm>
            <a:off x="6853320" y="5289480"/>
            <a:ext cx="326520" cy="624960"/>
          </a:xfrm>
          <a:prstGeom prst="rect">
            <a:avLst/>
          </a:prstGeom>
          <a:solidFill>
            <a:srgbClr val="DC2B19"/>
          </a:solidFill>
          <a:ln w="9360">
            <a:noFill/>
          </a:ln>
        </p:spPr>
        <p:style>
          <a:lnRef idx="0">
            <a:scrgbClr r="0" g="0" b="0"/>
          </a:lnRef>
          <a:fillRef idx="0">
            <a:scrgbClr r="0" g="0" b="0"/>
          </a:fillRef>
          <a:effectRef idx="0">
            <a:scrgbClr r="0" g="0" b="0"/>
          </a:effectRef>
          <a:fontRef idx="minor"/>
        </p:style>
      </p:sp>
      <p:sp>
        <p:nvSpPr>
          <p:cNvPr id="651" name="CustomShape 33"/>
          <p:cNvSpPr/>
          <p:nvPr/>
        </p:nvSpPr>
        <p:spPr>
          <a:xfrm>
            <a:off x="6842160" y="5278320"/>
            <a:ext cx="337680" cy="21960"/>
          </a:xfrm>
          <a:custGeom>
            <a:avLst/>
            <a:gdLst/>
            <a:ahLst/>
            <a:cxnLst/>
            <a:rect l="0" t="0" r="r" b="b"/>
            <a:pathLst>
              <a:path w="1280" h="103">
                <a:moveTo>
                  <a:pt x="92" y="51"/>
                </a:moveTo>
                <a:lnTo>
                  <a:pt x="47" y="102"/>
                </a:lnTo>
                <a:lnTo>
                  <a:pt x="1279" y="102"/>
                </a:lnTo>
                <a:lnTo>
                  <a:pt x="1279" y="0"/>
                </a:lnTo>
                <a:lnTo>
                  <a:pt x="47" y="0"/>
                </a:lnTo>
                <a:lnTo>
                  <a:pt x="0" y="51"/>
                </a:lnTo>
                <a:lnTo>
                  <a:pt x="47" y="0"/>
                </a:lnTo>
                <a:lnTo>
                  <a:pt x="0" y="0"/>
                </a:lnTo>
                <a:lnTo>
                  <a:pt x="0" y="51"/>
                </a:lnTo>
                <a:lnTo>
                  <a:pt x="92" y="51"/>
                </a:lnTo>
              </a:path>
            </a:pathLst>
          </a:custGeom>
          <a:solidFill>
            <a:srgbClr val="1F1A17"/>
          </a:solidFill>
          <a:ln w="9360">
            <a:noFill/>
          </a:ln>
        </p:spPr>
        <p:style>
          <a:lnRef idx="0">
            <a:scrgbClr r="0" g="0" b="0"/>
          </a:lnRef>
          <a:fillRef idx="0">
            <a:scrgbClr r="0" g="0" b="0"/>
          </a:fillRef>
          <a:effectRef idx="0">
            <a:scrgbClr r="0" g="0" b="0"/>
          </a:effectRef>
          <a:fontRef idx="minor"/>
        </p:style>
      </p:sp>
      <p:sp>
        <p:nvSpPr>
          <p:cNvPr id="652" name="CustomShape 34"/>
          <p:cNvSpPr/>
          <p:nvPr/>
        </p:nvSpPr>
        <p:spPr>
          <a:xfrm>
            <a:off x="6842160" y="5289480"/>
            <a:ext cx="23400" cy="636120"/>
          </a:xfrm>
          <a:custGeom>
            <a:avLst/>
            <a:gdLst/>
            <a:ahLst/>
            <a:cxnLst/>
            <a:rect l="0" t="0" r="r" b="b"/>
            <a:pathLst>
              <a:path w="93" h="2807">
                <a:moveTo>
                  <a:pt x="47" y="2704"/>
                </a:moveTo>
                <a:lnTo>
                  <a:pt x="92" y="2755"/>
                </a:lnTo>
                <a:lnTo>
                  <a:pt x="92" y="0"/>
                </a:lnTo>
                <a:lnTo>
                  <a:pt x="0" y="0"/>
                </a:lnTo>
                <a:lnTo>
                  <a:pt x="0" y="2755"/>
                </a:lnTo>
                <a:lnTo>
                  <a:pt x="47" y="2806"/>
                </a:lnTo>
                <a:lnTo>
                  <a:pt x="0" y="2755"/>
                </a:lnTo>
                <a:lnTo>
                  <a:pt x="0" y="2806"/>
                </a:lnTo>
                <a:lnTo>
                  <a:pt x="47" y="2806"/>
                </a:lnTo>
                <a:lnTo>
                  <a:pt x="47" y="2704"/>
                </a:lnTo>
              </a:path>
            </a:pathLst>
          </a:custGeom>
          <a:solidFill>
            <a:srgbClr val="1F1A17"/>
          </a:solidFill>
          <a:ln w="9360">
            <a:noFill/>
          </a:ln>
        </p:spPr>
        <p:style>
          <a:lnRef idx="0">
            <a:scrgbClr r="0" g="0" b="0"/>
          </a:lnRef>
          <a:fillRef idx="0">
            <a:scrgbClr r="0" g="0" b="0"/>
          </a:fillRef>
          <a:effectRef idx="0">
            <a:scrgbClr r="0" g="0" b="0"/>
          </a:effectRef>
          <a:fontRef idx="minor"/>
        </p:style>
      </p:sp>
      <p:sp>
        <p:nvSpPr>
          <p:cNvPr id="653" name="CustomShape 35"/>
          <p:cNvSpPr/>
          <p:nvPr/>
        </p:nvSpPr>
        <p:spPr>
          <a:xfrm>
            <a:off x="6853320" y="5902200"/>
            <a:ext cx="337680" cy="23400"/>
          </a:xfrm>
          <a:custGeom>
            <a:avLst/>
            <a:gdLst/>
            <a:ahLst/>
            <a:cxnLst/>
            <a:rect l="0" t="0" r="r" b="b"/>
            <a:pathLst>
              <a:path w="1278" h="103">
                <a:moveTo>
                  <a:pt x="1186" y="51"/>
                </a:moveTo>
                <a:lnTo>
                  <a:pt x="1232" y="0"/>
                </a:lnTo>
                <a:lnTo>
                  <a:pt x="0" y="0"/>
                </a:lnTo>
                <a:lnTo>
                  <a:pt x="0" y="102"/>
                </a:lnTo>
                <a:lnTo>
                  <a:pt x="1232" y="102"/>
                </a:lnTo>
                <a:lnTo>
                  <a:pt x="1277" y="51"/>
                </a:lnTo>
                <a:lnTo>
                  <a:pt x="1232" y="102"/>
                </a:lnTo>
                <a:lnTo>
                  <a:pt x="1277" y="102"/>
                </a:lnTo>
                <a:lnTo>
                  <a:pt x="1277" y="51"/>
                </a:lnTo>
                <a:lnTo>
                  <a:pt x="1186" y="51"/>
                </a:lnTo>
              </a:path>
            </a:pathLst>
          </a:custGeom>
          <a:solidFill>
            <a:srgbClr val="1F1A17"/>
          </a:solidFill>
          <a:ln w="9360">
            <a:noFill/>
          </a:ln>
        </p:spPr>
        <p:style>
          <a:lnRef idx="0">
            <a:scrgbClr r="0" g="0" b="0"/>
          </a:lnRef>
          <a:fillRef idx="0">
            <a:scrgbClr r="0" g="0" b="0"/>
          </a:fillRef>
          <a:effectRef idx="0">
            <a:scrgbClr r="0" g="0" b="0"/>
          </a:effectRef>
          <a:fontRef idx="minor"/>
        </p:style>
      </p:sp>
      <p:sp>
        <p:nvSpPr>
          <p:cNvPr id="654" name="CustomShape 36"/>
          <p:cNvSpPr/>
          <p:nvPr/>
        </p:nvSpPr>
        <p:spPr>
          <a:xfrm>
            <a:off x="7167600" y="5278320"/>
            <a:ext cx="23400" cy="636120"/>
          </a:xfrm>
          <a:custGeom>
            <a:avLst/>
            <a:gdLst/>
            <a:ahLst/>
            <a:cxnLst/>
            <a:rect l="0" t="0" r="r" b="b"/>
            <a:pathLst>
              <a:path w="92" h="2807">
                <a:moveTo>
                  <a:pt x="46" y="102"/>
                </a:moveTo>
                <a:lnTo>
                  <a:pt x="0" y="51"/>
                </a:lnTo>
                <a:lnTo>
                  <a:pt x="0" y="2806"/>
                </a:lnTo>
                <a:lnTo>
                  <a:pt x="91" y="2806"/>
                </a:lnTo>
                <a:lnTo>
                  <a:pt x="91" y="51"/>
                </a:lnTo>
                <a:lnTo>
                  <a:pt x="46" y="0"/>
                </a:lnTo>
                <a:lnTo>
                  <a:pt x="91" y="51"/>
                </a:lnTo>
                <a:lnTo>
                  <a:pt x="91" y="0"/>
                </a:lnTo>
                <a:lnTo>
                  <a:pt x="46" y="0"/>
                </a:lnTo>
                <a:lnTo>
                  <a:pt x="46" y="102"/>
                </a:lnTo>
              </a:path>
            </a:pathLst>
          </a:custGeom>
          <a:solidFill>
            <a:srgbClr val="1F1A17"/>
          </a:solidFill>
          <a:ln w="9360">
            <a:noFill/>
          </a:ln>
        </p:spPr>
        <p:style>
          <a:lnRef idx="0">
            <a:scrgbClr r="0" g="0" b="0"/>
          </a:lnRef>
          <a:fillRef idx="0">
            <a:scrgbClr r="0" g="0" b="0"/>
          </a:fillRef>
          <a:effectRef idx="0">
            <a:scrgbClr r="0" g="0" b="0"/>
          </a:effectRef>
          <a:fontRef idx="minor"/>
        </p:style>
      </p:sp>
      <p:sp>
        <p:nvSpPr>
          <p:cNvPr id="655" name="CustomShape 37"/>
          <p:cNvSpPr/>
          <p:nvPr/>
        </p:nvSpPr>
        <p:spPr>
          <a:xfrm>
            <a:off x="7180200" y="5707080"/>
            <a:ext cx="325080" cy="207720"/>
          </a:xfrm>
          <a:prstGeom prst="rect">
            <a:avLst/>
          </a:prstGeom>
          <a:solidFill>
            <a:srgbClr val="DC2B19"/>
          </a:solidFill>
          <a:ln w="9360">
            <a:noFill/>
          </a:ln>
        </p:spPr>
        <p:style>
          <a:lnRef idx="0">
            <a:scrgbClr r="0" g="0" b="0"/>
          </a:lnRef>
          <a:fillRef idx="0">
            <a:scrgbClr r="0" g="0" b="0"/>
          </a:fillRef>
          <a:effectRef idx="0">
            <a:scrgbClr r="0" g="0" b="0"/>
          </a:effectRef>
          <a:fontRef idx="minor"/>
        </p:style>
      </p:sp>
      <p:sp>
        <p:nvSpPr>
          <p:cNvPr id="656" name="CustomShape 38"/>
          <p:cNvSpPr/>
          <p:nvPr/>
        </p:nvSpPr>
        <p:spPr>
          <a:xfrm>
            <a:off x="7180200" y="5694480"/>
            <a:ext cx="337680" cy="23400"/>
          </a:xfrm>
          <a:custGeom>
            <a:avLst/>
            <a:gdLst/>
            <a:ahLst/>
            <a:cxnLst/>
            <a:rect l="0" t="0" r="r" b="b"/>
            <a:pathLst>
              <a:path w="1279" h="102">
                <a:moveTo>
                  <a:pt x="1278" y="51"/>
                </a:moveTo>
                <a:lnTo>
                  <a:pt x="1232" y="0"/>
                </a:lnTo>
                <a:lnTo>
                  <a:pt x="0" y="0"/>
                </a:lnTo>
                <a:lnTo>
                  <a:pt x="0" y="101"/>
                </a:lnTo>
                <a:lnTo>
                  <a:pt x="1232" y="101"/>
                </a:lnTo>
                <a:lnTo>
                  <a:pt x="1187" y="51"/>
                </a:lnTo>
                <a:lnTo>
                  <a:pt x="1278" y="51"/>
                </a:lnTo>
                <a:lnTo>
                  <a:pt x="1278" y="0"/>
                </a:lnTo>
                <a:lnTo>
                  <a:pt x="1232" y="0"/>
                </a:lnTo>
                <a:lnTo>
                  <a:pt x="1278" y="51"/>
                </a:lnTo>
              </a:path>
            </a:pathLst>
          </a:custGeom>
          <a:solidFill>
            <a:srgbClr val="1F1A17"/>
          </a:solidFill>
          <a:ln w="9360">
            <a:noFill/>
          </a:ln>
        </p:spPr>
        <p:style>
          <a:lnRef idx="0">
            <a:scrgbClr r="0" g="0" b="0"/>
          </a:lnRef>
          <a:fillRef idx="0">
            <a:scrgbClr r="0" g="0" b="0"/>
          </a:fillRef>
          <a:effectRef idx="0">
            <a:scrgbClr r="0" g="0" b="0"/>
          </a:effectRef>
          <a:fontRef idx="minor"/>
        </p:style>
      </p:sp>
      <p:sp>
        <p:nvSpPr>
          <p:cNvPr id="657" name="CustomShape 39"/>
          <p:cNvSpPr/>
          <p:nvPr/>
        </p:nvSpPr>
        <p:spPr>
          <a:xfrm>
            <a:off x="7493040" y="5707080"/>
            <a:ext cx="25200" cy="218880"/>
          </a:xfrm>
          <a:custGeom>
            <a:avLst/>
            <a:gdLst/>
            <a:ahLst/>
            <a:cxnLst/>
            <a:rect l="0" t="0" r="r" b="b"/>
            <a:pathLst>
              <a:path w="92" h="970">
                <a:moveTo>
                  <a:pt x="45" y="969"/>
                </a:moveTo>
                <a:lnTo>
                  <a:pt x="91" y="918"/>
                </a:lnTo>
                <a:lnTo>
                  <a:pt x="91" y="0"/>
                </a:lnTo>
                <a:lnTo>
                  <a:pt x="0" y="0"/>
                </a:lnTo>
                <a:lnTo>
                  <a:pt x="0" y="918"/>
                </a:lnTo>
                <a:lnTo>
                  <a:pt x="45" y="867"/>
                </a:lnTo>
                <a:lnTo>
                  <a:pt x="45" y="969"/>
                </a:lnTo>
                <a:lnTo>
                  <a:pt x="91" y="969"/>
                </a:lnTo>
                <a:lnTo>
                  <a:pt x="91" y="918"/>
                </a:lnTo>
                <a:lnTo>
                  <a:pt x="45" y="969"/>
                </a:lnTo>
              </a:path>
            </a:pathLst>
          </a:custGeom>
          <a:solidFill>
            <a:srgbClr val="1F1A17"/>
          </a:solidFill>
          <a:ln w="9360">
            <a:noFill/>
          </a:ln>
        </p:spPr>
        <p:style>
          <a:lnRef idx="0">
            <a:scrgbClr r="0" g="0" b="0"/>
          </a:lnRef>
          <a:fillRef idx="0">
            <a:scrgbClr r="0" g="0" b="0"/>
          </a:fillRef>
          <a:effectRef idx="0">
            <a:scrgbClr r="0" g="0" b="0"/>
          </a:effectRef>
          <a:fontRef idx="minor"/>
        </p:style>
      </p:sp>
      <p:sp>
        <p:nvSpPr>
          <p:cNvPr id="658" name="CustomShape 40"/>
          <p:cNvSpPr/>
          <p:nvPr/>
        </p:nvSpPr>
        <p:spPr>
          <a:xfrm>
            <a:off x="7167600" y="5902200"/>
            <a:ext cx="337680" cy="23400"/>
          </a:xfrm>
          <a:custGeom>
            <a:avLst/>
            <a:gdLst/>
            <a:ahLst/>
            <a:cxnLst/>
            <a:rect l="0" t="0" r="r" b="b"/>
            <a:pathLst>
              <a:path w="1279" h="103">
                <a:moveTo>
                  <a:pt x="0" y="51"/>
                </a:moveTo>
                <a:lnTo>
                  <a:pt x="46" y="102"/>
                </a:lnTo>
                <a:lnTo>
                  <a:pt x="1278" y="102"/>
                </a:lnTo>
                <a:lnTo>
                  <a:pt x="1278" y="0"/>
                </a:lnTo>
                <a:lnTo>
                  <a:pt x="46" y="0"/>
                </a:lnTo>
                <a:lnTo>
                  <a:pt x="91" y="51"/>
                </a:lnTo>
                <a:lnTo>
                  <a:pt x="0" y="51"/>
                </a:lnTo>
                <a:lnTo>
                  <a:pt x="0" y="102"/>
                </a:lnTo>
                <a:lnTo>
                  <a:pt x="46" y="102"/>
                </a:lnTo>
                <a:lnTo>
                  <a:pt x="0" y="51"/>
                </a:lnTo>
              </a:path>
            </a:pathLst>
          </a:custGeom>
          <a:solidFill>
            <a:srgbClr val="1F1A17"/>
          </a:solidFill>
          <a:ln w="9360">
            <a:noFill/>
          </a:ln>
        </p:spPr>
        <p:style>
          <a:lnRef idx="0">
            <a:scrgbClr r="0" g="0" b="0"/>
          </a:lnRef>
          <a:fillRef idx="0">
            <a:scrgbClr r="0" g="0" b="0"/>
          </a:fillRef>
          <a:effectRef idx="0">
            <a:scrgbClr r="0" g="0" b="0"/>
          </a:effectRef>
          <a:fontRef idx="minor"/>
        </p:style>
      </p:sp>
      <p:sp>
        <p:nvSpPr>
          <p:cNvPr id="659" name="CustomShape 41"/>
          <p:cNvSpPr/>
          <p:nvPr/>
        </p:nvSpPr>
        <p:spPr>
          <a:xfrm>
            <a:off x="7167600" y="5694480"/>
            <a:ext cx="23400" cy="220320"/>
          </a:xfrm>
          <a:custGeom>
            <a:avLst/>
            <a:gdLst/>
            <a:ahLst/>
            <a:cxnLst/>
            <a:rect l="0" t="0" r="r" b="b"/>
            <a:pathLst>
              <a:path w="92" h="970">
                <a:moveTo>
                  <a:pt x="46" y="0"/>
                </a:moveTo>
                <a:lnTo>
                  <a:pt x="0" y="51"/>
                </a:lnTo>
                <a:lnTo>
                  <a:pt x="0" y="969"/>
                </a:lnTo>
                <a:lnTo>
                  <a:pt x="91" y="969"/>
                </a:lnTo>
                <a:lnTo>
                  <a:pt x="91" y="51"/>
                </a:lnTo>
                <a:lnTo>
                  <a:pt x="46" y="101"/>
                </a:lnTo>
                <a:lnTo>
                  <a:pt x="46" y="0"/>
                </a:lnTo>
                <a:lnTo>
                  <a:pt x="0" y="0"/>
                </a:lnTo>
                <a:lnTo>
                  <a:pt x="0" y="51"/>
                </a:lnTo>
                <a:lnTo>
                  <a:pt x="46" y="0"/>
                </a:lnTo>
              </a:path>
            </a:pathLst>
          </a:custGeom>
          <a:solidFill>
            <a:srgbClr val="1F1A17"/>
          </a:solidFill>
          <a:ln w="9360">
            <a:noFill/>
          </a:ln>
        </p:spPr>
        <p:style>
          <a:lnRef idx="0">
            <a:scrgbClr r="0" g="0" b="0"/>
          </a:lnRef>
          <a:fillRef idx="0">
            <a:scrgbClr r="0" g="0" b="0"/>
          </a:fillRef>
          <a:effectRef idx="0">
            <a:scrgbClr r="0" g="0" b="0"/>
          </a:effectRef>
          <a:fontRef idx="minor"/>
        </p:style>
      </p:sp>
      <p:sp>
        <p:nvSpPr>
          <p:cNvPr id="660" name="CustomShape 42"/>
          <p:cNvSpPr/>
          <p:nvPr/>
        </p:nvSpPr>
        <p:spPr>
          <a:xfrm>
            <a:off x="7505640" y="5602320"/>
            <a:ext cx="326520" cy="312480"/>
          </a:xfrm>
          <a:prstGeom prst="rect">
            <a:avLst/>
          </a:prstGeom>
          <a:solidFill>
            <a:srgbClr val="DC2B19"/>
          </a:solidFill>
          <a:ln w="9360">
            <a:noFill/>
          </a:ln>
        </p:spPr>
        <p:style>
          <a:lnRef idx="0">
            <a:scrgbClr r="0" g="0" b="0"/>
          </a:lnRef>
          <a:fillRef idx="0">
            <a:scrgbClr r="0" g="0" b="0"/>
          </a:fillRef>
          <a:effectRef idx="0">
            <a:scrgbClr r="0" g="0" b="0"/>
          </a:effectRef>
          <a:fontRef idx="minor"/>
        </p:style>
      </p:sp>
      <p:sp>
        <p:nvSpPr>
          <p:cNvPr id="661" name="CustomShape 43"/>
          <p:cNvSpPr/>
          <p:nvPr/>
        </p:nvSpPr>
        <p:spPr>
          <a:xfrm>
            <a:off x="7505640" y="5591160"/>
            <a:ext cx="337680" cy="21960"/>
          </a:xfrm>
          <a:custGeom>
            <a:avLst/>
            <a:gdLst/>
            <a:ahLst/>
            <a:cxnLst/>
            <a:rect l="0" t="0" r="r" b="b"/>
            <a:pathLst>
              <a:path w="1280" h="103">
                <a:moveTo>
                  <a:pt x="1279" y="51"/>
                </a:moveTo>
                <a:lnTo>
                  <a:pt x="1233" y="0"/>
                </a:lnTo>
                <a:lnTo>
                  <a:pt x="0" y="0"/>
                </a:lnTo>
                <a:lnTo>
                  <a:pt x="0" y="102"/>
                </a:lnTo>
                <a:lnTo>
                  <a:pt x="1233" y="102"/>
                </a:lnTo>
                <a:lnTo>
                  <a:pt x="1188" y="51"/>
                </a:lnTo>
                <a:lnTo>
                  <a:pt x="1279" y="51"/>
                </a:lnTo>
                <a:lnTo>
                  <a:pt x="1279" y="0"/>
                </a:lnTo>
                <a:lnTo>
                  <a:pt x="1233" y="0"/>
                </a:lnTo>
                <a:lnTo>
                  <a:pt x="1279" y="51"/>
                </a:lnTo>
              </a:path>
            </a:pathLst>
          </a:custGeom>
          <a:solidFill>
            <a:srgbClr val="1F1A17"/>
          </a:solidFill>
          <a:ln w="9360">
            <a:noFill/>
          </a:ln>
        </p:spPr>
        <p:style>
          <a:lnRef idx="0">
            <a:scrgbClr r="0" g="0" b="0"/>
          </a:lnRef>
          <a:fillRef idx="0">
            <a:scrgbClr r="0" g="0" b="0"/>
          </a:fillRef>
          <a:effectRef idx="0">
            <a:scrgbClr r="0" g="0" b="0"/>
          </a:effectRef>
          <a:fontRef idx="minor"/>
        </p:style>
      </p:sp>
      <p:sp>
        <p:nvSpPr>
          <p:cNvPr id="662" name="CustomShape 44"/>
          <p:cNvSpPr/>
          <p:nvPr/>
        </p:nvSpPr>
        <p:spPr>
          <a:xfrm>
            <a:off x="7819920" y="5602320"/>
            <a:ext cx="23400" cy="323640"/>
          </a:xfrm>
          <a:custGeom>
            <a:avLst/>
            <a:gdLst/>
            <a:ahLst/>
            <a:cxnLst/>
            <a:rect l="0" t="0" r="r" b="b"/>
            <a:pathLst>
              <a:path w="92" h="1430">
                <a:moveTo>
                  <a:pt x="45" y="1429"/>
                </a:moveTo>
                <a:lnTo>
                  <a:pt x="91" y="1378"/>
                </a:lnTo>
                <a:lnTo>
                  <a:pt x="91" y="0"/>
                </a:lnTo>
                <a:lnTo>
                  <a:pt x="0" y="0"/>
                </a:lnTo>
                <a:lnTo>
                  <a:pt x="0" y="1378"/>
                </a:lnTo>
                <a:lnTo>
                  <a:pt x="45" y="1327"/>
                </a:lnTo>
                <a:lnTo>
                  <a:pt x="45" y="1429"/>
                </a:lnTo>
                <a:lnTo>
                  <a:pt x="91" y="1429"/>
                </a:lnTo>
                <a:lnTo>
                  <a:pt x="91" y="1378"/>
                </a:lnTo>
                <a:lnTo>
                  <a:pt x="45" y="1429"/>
                </a:lnTo>
              </a:path>
            </a:pathLst>
          </a:custGeom>
          <a:solidFill>
            <a:srgbClr val="1F1A17"/>
          </a:solidFill>
          <a:ln w="9360">
            <a:noFill/>
          </a:ln>
        </p:spPr>
        <p:style>
          <a:lnRef idx="0">
            <a:scrgbClr r="0" g="0" b="0"/>
          </a:lnRef>
          <a:fillRef idx="0">
            <a:scrgbClr r="0" g="0" b="0"/>
          </a:fillRef>
          <a:effectRef idx="0">
            <a:scrgbClr r="0" g="0" b="0"/>
          </a:effectRef>
          <a:fontRef idx="minor"/>
        </p:style>
      </p:sp>
      <p:sp>
        <p:nvSpPr>
          <p:cNvPr id="663" name="CustomShape 45"/>
          <p:cNvSpPr/>
          <p:nvPr/>
        </p:nvSpPr>
        <p:spPr>
          <a:xfrm>
            <a:off x="7493040" y="5902200"/>
            <a:ext cx="339480" cy="23400"/>
          </a:xfrm>
          <a:custGeom>
            <a:avLst/>
            <a:gdLst/>
            <a:ahLst/>
            <a:cxnLst/>
            <a:rect l="0" t="0" r="r" b="b"/>
            <a:pathLst>
              <a:path w="1279" h="103">
                <a:moveTo>
                  <a:pt x="0" y="51"/>
                </a:moveTo>
                <a:lnTo>
                  <a:pt x="45" y="102"/>
                </a:lnTo>
                <a:lnTo>
                  <a:pt x="1278" y="102"/>
                </a:lnTo>
                <a:lnTo>
                  <a:pt x="1278" y="0"/>
                </a:lnTo>
                <a:lnTo>
                  <a:pt x="45" y="0"/>
                </a:lnTo>
                <a:lnTo>
                  <a:pt x="91" y="51"/>
                </a:lnTo>
                <a:lnTo>
                  <a:pt x="0" y="51"/>
                </a:lnTo>
                <a:lnTo>
                  <a:pt x="0" y="102"/>
                </a:lnTo>
                <a:lnTo>
                  <a:pt x="45" y="102"/>
                </a:lnTo>
                <a:lnTo>
                  <a:pt x="0" y="51"/>
                </a:lnTo>
              </a:path>
            </a:pathLst>
          </a:custGeom>
          <a:solidFill>
            <a:srgbClr val="1F1A17"/>
          </a:solidFill>
          <a:ln w="9360">
            <a:noFill/>
          </a:ln>
        </p:spPr>
        <p:style>
          <a:lnRef idx="0">
            <a:scrgbClr r="0" g="0" b="0"/>
          </a:lnRef>
          <a:fillRef idx="0">
            <a:scrgbClr r="0" g="0" b="0"/>
          </a:fillRef>
          <a:effectRef idx="0">
            <a:scrgbClr r="0" g="0" b="0"/>
          </a:effectRef>
          <a:fontRef idx="minor"/>
        </p:style>
      </p:sp>
      <p:sp>
        <p:nvSpPr>
          <p:cNvPr id="664" name="CustomShape 46"/>
          <p:cNvSpPr/>
          <p:nvPr/>
        </p:nvSpPr>
        <p:spPr>
          <a:xfrm>
            <a:off x="7493040" y="5591160"/>
            <a:ext cx="25200" cy="323640"/>
          </a:xfrm>
          <a:custGeom>
            <a:avLst/>
            <a:gdLst/>
            <a:ahLst/>
            <a:cxnLst/>
            <a:rect l="0" t="0" r="r" b="b"/>
            <a:pathLst>
              <a:path w="92" h="1430">
                <a:moveTo>
                  <a:pt x="45" y="0"/>
                </a:moveTo>
                <a:lnTo>
                  <a:pt x="0" y="51"/>
                </a:lnTo>
                <a:lnTo>
                  <a:pt x="0" y="1429"/>
                </a:lnTo>
                <a:lnTo>
                  <a:pt x="91" y="1429"/>
                </a:lnTo>
                <a:lnTo>
                  <a:pt x="91" y="51"/>
                </a:lnTo>
                <a:lnTo>
                  <a:pt x="45" y="102"/>
                </a:lnTo>
                <a:lnTo>
                  <a:pt x="45" y="0"/>
                </a:lnTo>
                <a:lnTo>
                  <a:pt x="0" y="0"/>
                </a:lnTo>
                <a:lnTo>
                  <a:pt x="0" y="51"/>
                </a:lnTo>
                <a:lnTo>
                  <a:pt x="45" y="0"/>
                </a:lnTo>
              </a:path>
            </a:pathLst>
          </a:custGeom>
          <a:solidFill>
            <a:srgbClr val="1F1A17"/>
          </a:solidFill>
          <a:ln w="9360">
            <a:noFill/>
          </a:ln>
        </p:spPr>
        <p:style>
          <a:lnRef idx="0">
            <a:scrgbClr r="0" g="0" b="0"/>
          </a:lnRef>
          <a:fillRef idx="0">
            <a:scrgbClr r="0" g="0" b="0"/>
          </a:fillRef>
          <a:effectRef idx="0">
            <a:scrgbClr r="0" g="0" b="0"/>
          </a:effectRef>
          <a:fontRef idx="minor"/>
        </p:style>
      </p:sp>
      <p:sp>
        <p:nvSpPr>
          <p:cNvPr id="665" name="CustomShape 47"/>
          <p:cNvSpPr/>
          <p:nvPr/>
        </p:nvSpPr>
        <p:spPr>
          <a:xfrm>
            <a:off x="7832880" y="5810400"/>
            <a:ext cx="325080" cy="104400"/>
          </a:xfrm>
          <a:prstGeom prst="rect">
            <a:avLst/>
          </a:prstGeom>
          <a:solidFill>
            <a:srgbClr val="DC2B19"/>
          </a:solidFill>
          <a:ln w="9360">
            <a:noFill/>
          </a:ln>
        </p:spPr>
        <p:style>
          <a:lnRef idx="0">
            <a:scrgbClr r="0" g="0" b="0"/>
          </a:lnRef>
          <a:fillRef idx="0">
            <a:scrgbClr r="0" g="0" b="0"/>
          </a:fillRef>
          <a:effectRef idx="0">
            <a:scrgbClr r="0" g="0" b="0"/>
          </a:effectRef>
          <a:fontRef idx="minor"/>
        </p:style>
      </p:sp>
      <p:sp>
        <p:nvSpPr>
          <p:cNvPr id="666" name="CustomShape 48"/>
          <p:cNvSpPr/>
          <p:nvPr/>
        </p:nvSpPr>
        <p:spPr>
          <a:xfrm>
            <a:off x="7819920" y="5799240"/>
            <a:ext cx="337680" cy="21960"/>
          </a:xfrm>
          <a:custGeom>
            <a:avLst/>
            <a:gdLst/>
            <a:ahLst/>
            <a:cxnLst/>
            <a:rect l="0" t="0" r="r" b="b"/>
            <a:pathLst>
              <a:path w="1279" h="103">
                <a:moveTo>
                  <a:pt x="91" y="51"/>
                </a:moveTo>
                <a:lnTo>
                  <a:pt x="45" y="102"/>
                </a:lnTo>
                <a:lnTo>
                  <a:pt x="1278" y="102"/>
                </a:lnTo>
                <a:lnTo>
                  <a:pt x="1278" y="0"/>
                </a:lnTo>
                <a:lnTo>
                  <a:pt x="45" y="0"/>
                </a:lnTo>
                <a:lnTo>
                  <a:pt x="0" y="51"/>
                </a:lnTo>
                <a:lnTo>
                  <a:pt x="45" y="0"/>
                </a:lnTo>
                <a:lnTo>
                  <a:pt x="0" y="0"/>
                </a:lnTo>
                <a:lnTo>
                  <a:pt x="0" y="51"/>
                </a:lnTo>
                <a:lnTo>
                  <a:pt x="91" y="51"/>
                </a:lnTo>
              </a:path>
            </a:pathLst>
          </a:custGeom>
          <a:solidFill>
            <a:srgbClr val="1F1A17"/>
          </a:solidFill>
          <a:ln w="9360">
            <a:noFill/>
          </a:ln>
        </p:spPr>
        <p:style>
          <a:lnRef idx="0">
            <a:scrgbClr r="0" g="0" b="0"/>
          </a:lnRef>
          <a:fillRef idx="0">
            <a:scrgbClr r="0" g="0" b="0"/>
          </a:fillRef>
          <a:effectRef idx="0">
            <a:scrgbClr r="0" g="0" b="0"/>
          </a:effectRef>
          <a:fontRef idx="minor"/>
        </p:style>
      </p:sp>
      <p:sp>
        <p:nvSpPr>
          <p:cNvPr id="667" name="CustomShape 49"/>
          <p:cNvSpPr/>
          <p:nvPr/>
        </p:nvSpPr>
        <p:spPr>
          <a:xfrm>
            <a:off x="7819920" y="5810400"/>
            <a:ext cx="23400" cy="115560"/>
          </a:xfrm>
          <a:custGeom>
            <a:avLst/>
            <a:gdLst/>
            <a:ahLst/>
            <a:cxnLst/>
            <a:rect l="0" t="0" r="r" b="b"/>
            <a:pathLst>
              <a:path w="92" h="511">
                <a:moveTo>
                  <a:pt x="45" y="408"/>
                </a:moveTo>
                <a:lnTo>
                  <a:pt x="91" y="459"/>
                </a:lnTo>
                <a:lnTo>
                  <a:pt x="91" y="0"/>
                </a:lnTo>
                <a:lnTo>
                  <a:pt x="0" y="0"/>
                </a:lnTo>
                <a:lnTo>
                  <a:pt x="0" y="459"/>
                </a:lnTo>
                <a:lnTo>
                  <a:pt x="45" y="510"/>
                </a:lnTo>
                <a:lnTo>
                  <a:pt x="0" y="459"/>
                </a:lnTo>
                <a:lnTo>
                  <a:pt x="0" y="510"/>
                </a:lnTo>
                <a:lnTo>
                  <a:pt x="45" y="510"/>
                </a:lnTo>
                <a:lnTo>
                  <a:pt x="45" y="408"/>
                </a:lnTo>
              </a:path>
            </a:pathLst>
          </a:custGeom>
          <a:solidFill>
            <a:srgbClr val="1F1A17"/>
          </a:solidFill>
          <a:ln w="9360">
            <a:noFill/>
          </a:ln>
        </p:spPr>
        <p:style>
          <a:lnRef idx="0">
            <a:scrgbClr r="0" g="0" b="0"/>
          </a:lnRef>
          <a:fillRef idx="0">
            <a:scrgbClr r="0" g="0" b="0"/>
          </a:fillRef>
          <a:effectRef idx="0">
            <a:scrgbClr r="0" g="0" b="0"/>
          </a:effectRef>
          <a:fontRef idx="minor"/>
        </p:style>
      </p:sp>
      <p:sp>
        <p:nvSpPr>
          <p:cNvPr id="668" name="CustomShape 50"/>
          <p:cNvSpPr/>
          <p:nvPr/>
        </p:nvSpPr>
        <p:spPr>
          <a:xfrm>
            <a:off x="7832880" y="5902200"/>
            <a:ext cx="337680" cy="23400"/>
          </a:xfrm>
          <a:custGeom>
            <a:avLst/>
            <a:gdLst/>
            <a:ahLst/>
            <a:cxnLst/>
            <a:rect l="0" t="0" r="r" b="b"/>
            <a:pathLst>
              <a:path w="1280" h="103">
                <a:moveTo>
                  <a:pt x="1187" y="51"/>
                </a:moveTo>
                <a:lnTo>
                  <a:pt x="1233" y="0"/>
                </a:lnTo>
                <a:lnTo>
                  <a:pt x="0" y="0"/>
                </a:lnTo>
                <a:lnTo>
                  <a:pt x="0" y="102"/>
                </a:lnTo>
                <a:lnTo>
                  <a:pt x="1233" y="102"/>
                </a:lnTo>
                <a:lnTo>
                  <a:pt x="1279" y="51"/>
                </a:lnTo>
                <a:lnTo>
                  <a:pt x="1233" y="102"/>
                </a:lnTo>
                <a:lnTo>
                  <a:pt x="1279" y="102"/>
                </a:lnTo>
                <a:lnTo>
                  <a:pt x="1279" y="51"/>
                </a:lnTo>
                <a:lnTo>
                  <a:pt x="1187" y="51"/>
                </a:lnTo>
              </a:path>
            </a:pathLst>
          </a:custGeom>
          <a:solidFill>
            <a:srgbClr val="1F1A17"/>
          </a:solidFill>
          <a:ln w="9360">
            <a:noFill/>
          </a:ln>
        </p:spPr>
        <p:style>
          <a:lnRef idx="0">
            <a:scrgbClr r="0" g="0" b="0"/>
          </a:lnRef>
          <a:fillRef idx="0">
            <a:scrgbClr r="0" g="0" b="0"/>
          </a:fillRef>
          <a:effectRef idx="0">
            <a:scrgbClr r="0" g="0" b="0"/>
          </a:effectRef>
          <a:fontRef idx="minor"/>
        </p:style>
      </p:sp>
      <p:sp>
        <p:nvSpPr>
          <p:cNvPr id="669" name="CustomShape 51"/>
          <p:cNvSpPr/>
          <p:nvPr/>
        </p:nvSpPr>
        <p:spPr>
          <a:xfrm>
            <a:off x="8145360" y="5799240"/>
            <a:ext cx="25200" cy="115560"/>
          </a:xfrm>
          <a:custGeom>
            <a:avLst/>
            <a:gdLst/>
            <a:ahLst/>
            <a:cxnLst/>
            <a:rect l="0" t="0" r="r" b="b"/>
            <a:pathLst>
              <a:path w="93" h="511">
                <a:moveTo>
                  <a:pt x="46" y="102"/>
                </a:moveTo>
                <a:lnTo>
                  <a:pt x="0" y="51"/>
                </a:lnTo>
                <a:lnTo>
                  <a:pt x="0" y="510"/>
                </a:lnTo>
                <a:lnTo>
                  <a:pt x="92" y="510"/>
                </a:lnTo>
                <a:lnTo>
                  <a:pt x="92" y="51"/>
                </a:lnTo>
                <a:lnTo>
                  <a:pt x="46" y="0"/>
                </a:lnTo>
                <a:lnTo>
                  <a:pt x="92" y="51"/>
                </a:lnTo>
                <a:lnTo>
                  <a:pt x="92" y="0"/>
                </a:lnTo>
                <a:lnTo>
                  <a:pt x="46" y="0"/>
                </a:lnTo>
                <a:lnTo>
                  <a:pt x="46" y="102"/>
                </a:lnTo>
              </a:path>
            </a:pathLst>
          </a:custGeom>
          <a:solidFill>
            <a:srgbClr val="1F1A17"/>
          </a:solidFill>
          <a:ln w="9360">
            <a:noFill/>
          </a:ln>
        </p:spPr>
        <p:style>
          <a:lnRef idx="0">
            <a:scrgbClr r="0" g="0" b="0"/>
          </a:lnRef>
          <a:fillRef idx="0">
            <a:scrgbClr r="0" g="0" b="0"/>
          </a:fillRef>
          <a:effectRef idx="0">
            <a:scrgbClr r="0" g="0" b="0"/>
          </a:effectRef>
          <a:fontRef idx="minor"/>
        </p:style>
      </p:sp>
      <p:sp>
        <p:nvSpPr>
          <p:cNvPr id="670" name="CustomShape 52"/>
          <p:cNvSpPr/>
          <p:nvPr/>
        </p:nvSpPr>
        <p:spPr>
          <a:xfrm>
            <a:off x="8158320" y="5707080"/>
            <a:ext cx="325080" cy="207720"/>
          </a:xfrm>
          <a:prstGeom prst="rect">
            <a:avLst/>
          </a:prstGeom>
          <a:solidFill>
            <a:srgbClr val="DC2B19"/>
          </a:solidFill>
          <a:ln w="9360">
            <a:noFill/>
          </a:ln>
        </p:spPr>
        <p:style>
          <a:lnRef idx="0">
            <a:scrgbClr r="0" g="0" b="0"/>
          </a:lnRef>
          <a:fillRef idx="0">
            <a:scrgbClr r="0" g="0" b="0"/>
          </a:fillRef>
          <a:effectRef idx="0">
            <a:scrgbClr r="0" g="0" b="0"/>
          </a:effectRef>
          <a:fontRef idx="minor"/>
        </p:style>
      </p:sp>
      <p:sp>
        <p:nvSpPr>
          <p:cNvPr id="671" name="CustomShape 53"/>
          <p:cNvSpPr/>
          <p:nvPr/>
        </p:nvSpPr>
        <p:spPr>
          <a:xfrm>
            <a:off x="8158320" y="5694480"/>
            <a:ext cx="337680" cy="23400"/>
          </a:xfrm>
          <a:custGeom>
            <a:avLst/>
            <a:gdLst/>
            <a:ahLst/>
            <a:cxnLst/>
            <a:rect l="0" t="0" r="r" b="b"/>
            <a:pathLst>
              <a:path w="1279" h="102">
                <a:moveTo>
                  <a:pt x="1278" y="51"/>
                </a:moveTo>
                <a:lnTo>
                  <a:pt x="1233" y="0"/>
                </a:lnTo>
                <a:lnTo>
                  <a:pt x="0" y="0"/>
                </a:lnTo>
                <a:lnTo>
                  <a:pt x="0" y="101"/>
                </a:lnTo>
                <a:lnTo>
                  <a:pt x="1233" y="101"/>
                </a:lnTo>
                <a:lnTo>
                  <a:pt x="1186" y="51"/>
                </a:lnTo>
                <a:lnTo>
                  <a:pt x="1278" y="51"/>
                </a:lnTo>
                <a:lnTo>
                  <a:pt x="1278" y="0"/>
                </a:lnTo>
                <a:lnTo>
                  <a:pt x="1233" y="0"/>
                </a:lnTo>
                <a:lnTo>
                  <a:pt x="1278" y="51"/>
                </a:lnTo>
              </a:path>
            </a:pathLst>
          </a:custGeom>
          <a:solidFill>
            <a:srgbClr val="1F1A17"/>
          </a:solidFill>
          <a:ln w="9360">
            <a:noFill/>
          </a:ln>
        </p:spPr>
        <p:style>
          <a:lnRef idx="0">
            <a:scrgbClr r="0" g="0" b="0"/>
          </a:lnRef>
          <a:fillRef idx="0">
            <a:scrgbClr r="0" g="0" b="0"/>
          </a:fillRef>
          <a:effectRef idx="0">
            <a:scrgbClr r="0" g="0" b="0"/>
          </a:effectRef>
          <a:fontRef idx="minor"/>
        </p:style>
      </p:sp>
      <p:sp>
        <p:nvSpPr>
          <p:cNvPr id="672" name="CustomShape 54"/>
          <p:cNvSpPr/>
          <p:nvPr/>
        </p:nvSpPr>
        <p:spPr>
          <a:xfrm>
            <a:off x="8472600" y="5707080"/>
            <a:ext cx="23400" cy="218880"/>
          </a:xfrm>
          <a:custGeom>
            <a:avLst/>
            <a:gdLst/>
            <a:ahLst/>
            <a:cxnLst/>
            <a:rect l="0" t="0" r="r" b="b"/>
            <a:pathLst>
              <a:path w="93" h="970">
                <a:moveTo>
                  <a:pt x="47" y="969"/>
                </a:moveTo>
                <a:lnTo>
                  <a:pt x="92" y="918"/>
                </a:lnTo>
                <a:lnTo>
                  <a:pt x="92" y="0"/>
                </a:lnTo>
                <a:lnTo>
                  <a:pt x="0" y="0"/>
                </a:lnTo>
                <a:lnTo>
                  <a:pt x="0" y="918"/>
                </a:lnTo>
                <a:lnTo>
                  <a:pt x="47" y="867"/>
                </a:lnTo>
                <a:lnTo>
                  <a:pt x="47" y="969"/>
                </a:lnTo>
                <a:lnTo>
                  <a:pt x="92" y="969"/>
                </a:lnTo>
                <a:lnTo>
                  <a:pt x="92" y="918"/>
                </a:lnTo>
                <a:lnTo>
                  <a:pt x="47" y="969"/>
                </a:lnTo>
              </a:path>
            </a:pathLst>
          </a:custGeom>
          <a:solidFill>
            <a:srgbClr val="1F1A17"/>
          </a:solidFill>
          <a:ln w="9360">
            <a:noFill/>
          </a:ln>
        </p:spPr>
        <p:style>
          <a:lnRef idx="0">
            <a:scrgbClr r="0" g="0" b="0"/>
          </a:lnRef>
          <a:fillRef idx="0">
            <a:scrgbClr r="0" g="0" b="0"/>
          </a:fillRef>
          <a:effectRef idx="0">
            <a:scrgbClr r="0" g="0" b="0"/>
          </a:effectRef>
          <a:fontRef idx="minor"/>
        </p:style>
      </p:sp>
      <p:sp>
        <p:nvSpPr>
          <p:cNvPr id="673" name="CustomShape 55"/>
          <p:cNvSpPr/>
          <p:nvPr/>
        </p:nvSpPr>
        <p:spPr>
          <a:xfrm>
            <a:off x="8145360" y="5902200"/>
            <a:ext cx="337680" cy="23400"/>
          </a:xfrm>
          <a:custGeom>
            <a:avLst/>
            <a:gdLst/>
            <a:ahLst/>
            <a:cxnLst/>
            <a:rect l="0" t="0" r="r" b="b"/>
            <a:pathLst>
              <a:path w="1280" h="103">
                <a:moveTo>
                  <a:pt x="0" y="51"/>
                </a:moveTo>
                <a:lnTo>
                  <a:pt x="46" y="102"/>
                </a:lnTo>
                <a:lnTo>
                  <a:pt x="1279" y="102"/>
                </a:lnTo>
                <a:lnTo>
                  <a:pt x="1279" y="0"/>
                </a:lnTo>
                <a:lnTo>
                  <a:pt x="46" y="0"/>
                </a:lnTo>
                <a:lnTo>
                  <a:pt x="92" y="51"/>
                </a:lnTo>
                <a:lnTo>
                  <a:pt x="0" y="51"/>
                </a:lnTo>
                <a:lnTo>
                  <a:pt x="0" y="102"/>
                </a:lnTo>
                <a:lnTo>
                  <a:pt x="46" y="102"/>
                </a:lnTo>
                <a:lnTo>
                  <a:pt x="0" y="51"/>
                </a:lnTo>
              </a:path>
            </a:pathLst>
          </a:custGeom>
          <a:solidFill>
            <a:srgbClr val="1F1A17"/>
          </a:solidFill>
          <a:ln w="9360">
            <a:noFill/>
          </a:ln>
        </p:spPr>
        <p:style>
          <a:lnRef idx="0">
            <a:scrgbClr r="0" g="0" b="0"/>
          </a:lnRef>
          <a:fillRef idx="0">
            <a:scrgbClr r="0" g="0" b="0"/>
          </a:fillRef>
          <a:effectRef idx="0">
            <a:scrgbClr r="0" g="0" b="0"/>
          </a:effectRef>
          <a:fontRef idx="minor"/>
        </p:style>
      </p:sp>
      <p:sp>
        <p:nvSpPr>
          <p:cNvPr id="674" name="CustomShape 56"/>
          <p:cNvSpPr/>
          <p:nvPr/>
        </p:nvSpPr>
        <p:spPr>
          <a:xfrm>
            <a:off x="8145360" y="5694480"/>
            <a:ext cx="25200" cy="220320"/>
          </a:xfrm>
          <a:custGeom>
            <a:avLst/>
            <a:gdLst/>
            <a:ahLst/>
            <a:cxnLst/>
            <a:rect l="0" t="0" r="r" b="b"/>
            <a:pathLst>
              <a:path w="93" h="970">
                <a:moveTo>
                  <a:pt x="46" y="0"/>
                </a:moveTo>
                <a:lnTo>
                  <a:pt x="0" y="51"/>
                </a:lnTo>
                <a:lnTo>
                  <a:pt x="0" y="969"/>
                </a:lnTo>
                <a:lnTo>
                  <a:pt x="92" y="969"/>
                </a:lnTo>
                <a:lnTo>
                  <a:pt x="92" y="51"/>
                </a:lnTo>
                <a:lnTo>
                  <a:pt x="46" y="101"/>
                </a:lnTo>
                <a:lnTo>
                  <a:pt x="46" y="0"/>
                </a:lnTo>
                <a:lnTo>
                  <a:pt x="0" y="0"/>
                </a:lnTo>
                <a:lnTo>
                  <a:pt x="0" y="51"/>
                </a:lnTo>
                <a:lnTo>
                  <a:pt x="46" y="0"/>
                </a:lnTo>
              </a:path>
            </a:pathLst>
          </a:custGeom>
          <a:solidFill>
            <a:srgbClr val="1F1A17"/>
          </a:solidFill>
          <a:ln w="9360">
            <a:noFill/>
          </a:ln>
        </p:spPr>
        <p:style>
          <a:lnRef idx="0">
            <a:scrgbClr r="0" g="0" b="0"/>
          </a:lnRef>
          <a:fillRef idx="0">
            <a:scrgbClr r="0" g="0" b="0"/>
          </a:fillRef>
          <a:effectRef idx="0">
            <a:scrgbClr r="0" g="0" b="0"/>
          </a:effectRef>
          <a:fontRef idx="minor"/>
        </p:style>
      </p:sp>
      <p:sp>
        <p:nvSpPr>
          <p:cNvPr id="675" name="CustomShape 57"/>
          <p:cNvSpPr/>
          <p:nvPr/>
        </p:nvSpPr>
        <p:spPr>
          <a:xfrm>
            <a:off x="6074280" y="6008760"/>
            <a:ext cx="176400" cy="334800"/>
          </a:xfrm>
          <a:prstGeom prst="rect">
            <a:avLst/>
          </a:prstGeom>
          <a:noFill/>
          <a:ln w="9360">
            <a:noFill/>
          </a:ln>
        </p:spPr>
        <p:style>
          <a:lnRef idx="0">
            <a:scrgbClr r="0" g="0" b="0"/>
          </a:lnRef>
          <a:fillRef idx="0">
            <a:scrgbClr r="0" g="0" b="0"/>
          </a:fillRef>
          <a:effectRef idx="0">
            <a:scrgbClr r="0" g="0" b="0"/>
          </a:effectRef>
          <a:fontRef idx="minor"/>
        </p:style>
        <p:txBody>
          <a:bodyPr wrap="none" lIns="0" tIns="0" rIns="0" bIns="0"/>
          <a:lstStyle/>
          <a:p>
            <a:pPr>
              <a:lnSpc>
                <a:spcPct val="100000"/>
              </a:lnSpc>
            </a:pPr>
            <a:r>
              <a:rPr lang="en-US" sz="2200" strike="noStrike">
                <a:solidFill>
                  <a:srgbClr val="000000"/>
                </a:solidFill>
                <a:latin typeface="AvantGarde Bk BT"/>
              </a:rPr>
              <a:t>0</a:t>
            </a:r>
            <a:endParaRPr/>
          </a:p>
        </p:txBody>
      </p:sp>
      <p:sp>
        <p:nvSpPr>
          <p:cNvPr id="676" name="CustomShape 58"/>
          <p:cNvSpPr/>
          <p:nvPr/>
        </p:nvSpPr>
        <p:spPr>
          <a:xfrm>
            <a:off x="8365320" y="5975280"/>
            <a:ext cx="176400" cy="334800"/>
          </a:xfrm>
          <a:prstGeom prst="rect">
            <a:avLst/>
          </a:prstGeom>
          <a:noFill/>
          <a:ln w="9360">
            <a:noFill/>
          </a:ln>
        </p:spPr>
        <p:style>
          <a:lnRef idx="0">
            <a:scrgbClr r="0" g="0" b="0"/>
          </a:lnRef>
          <a:fillRef idx="0">
            <a:scrgbClr r="0" g="0" b="0"/>
          </a:fillRef>
          <a:effectRef idx="0">
            <a:scrgbClr r="0" g="0" b="0"/>
          </a:effectRef>
          <a:fontRef idx="minor"/>
        </p:style>
        <p:txBody>
          <a:bodyPr wrap="none" lIns="0" tIns="0" rIns="0" bIns="0"/>
          <a:lstStyle/>
          <a:p>
            <a:pPr>
              <a:lnSpc>
                <a:spcPct val="100000"/>
              </a:lnSpc>
            </a:pPr>
            <a:r>
              <a:rPr lang="en-US" sz="2200" strike="noStrike">
                <a:solidFill>
                  <a:srgbClr val="000000"/>
                </a:solidFill>
                <a:latin typeface="AvantGarde Bk BT"/>
              </a:rPr>
              <a:t>2</a:t>
            </a:r>
            <a:endParaRPr/>
          </a:p>
        </p:txBody>
      </p:sp>
      <p:sp>
        <p:nvSpPr>
          <p:cNvPr id="677" name="CustomShape 59"/>
          <p:cNvSpPr/>
          <p:nvPr/>
        </p:nvSpPr>
        <p:spPr>
          <a:xfrm>
            <a:off x="8539200" y="5946840"/>
            <a:ext cx="153360" cy="334800"/>
          </a:xfrm>
          <a:prstGeom prst="rect">
            <a:avLst/>
          </a:prstGeom>
          <a:noFill/>
          <a:ln w="9360">
            <a:noFill/>
          </a:ln>
        </p:spPr>
        <p:style>
          <a:lnRef idx="0">
            <a:scrgbClr r="0" g="0" b="0"/>
          </a:lnRef>
          <a:fillRef idx="0">
            <a:scrgbClr r="0" g="0" b="0"/>
          </a:fillRef>
          <a:effectRef idx="0">
            <a:scrgbClr r="0" g="0" b="0"/>
          </a:effectRef>
          <a:fontRef idx="minor"/>
        </p:style>
        <p:txBody>
          <a:bodyPr wrap="none" lIns="0" tIns="0" rIns="0" bIns="0"/>
          <a:lstStyle/>
          <a:p>
            <a:pPr>
              <a:lnSpc>
                <a:spcPct val="100000"/>
              </a:lnSpc>
            </a:pPr>
            <a:r>
              <a:rPr lang="en-US" sz="2200" strike="noStrike">
                <a:solidFill>
                  <a:srgbClr val="000000"/>
                </a:solidFill>
                <a:latin typeface="Symbol"/>
              </a:rPr>
              <a:t>p</a:t>
            </a:r>
            <a:endParaRPr/>
          </a:p>
        </p:txBody>
      </p:sp>
      <p:sp>
        <p:nvSpPr>
          <p:cNvPr id="678" name="CustomShape 60"/>
          <p:cNvSpPr/>
          <p:nvPr/>
        </p:nvSpPr>
        <p:spPr>
          <a:xfrm>
            <a:off x="6608880" y="5991120"/>
            <a:ext cx="124920" cy="109080"/>
          </a:xfrm>
          <a:custGeom>
            <a:avLst/>
            <a:gdLst/>
            <a:ahLst/>
            <a:cxnLst/>
            <a:rect l="0" t="0" r="r" b="b"/>
            <a:pathLst>
              <a:path w="478" h="486">
                <a:moveTo>
                  <a:pt x="477" y="485"/>
                </a:moveTo>
                <a:lnTo>
                  <a:pt x="239" y="0"/>
                </a:lnTo>
                <a:lnTo>
                  <a:pt x="0" y="485"/>
                </a:lnTo>
                <a:lnTo>
                  <a:pt x="477" y="485"/>
                </a:lnTo>
                <a:lnTo>
                  <a:pt x="239" y="0"/>
                </a:lnTo>
                <a:lnTo>
                  <a:pt x="477" y="485"/>
                </a:lnTo>
              </a:path>
            </a:pathLst>
          </a:custGeom>
          <a:solidFill>
            <a:srgbClr val="1F1A17"/>
          </a:solidFill>
          <a:ln w="9360">
            <a:noFill/>
          </a:ln>
        </p:spPr>
        <p:style>
          <a:lnRef idx="0">
            <a:scrgbClr r="0" g="0" b="0"/>
          </a:lnRef>
          <a:fillRef idx="0">
            <a:scrgbClr r="0" g="0" b="0"/>
          </a:fillRef>
          <a:effectRef idx="0">
            <a:scrgbClr r="0" g="0" b="0"/>
          </a:effectRef>
          <a:fontRef idx="minor"/>
        </p:style>
      </p:sp>
      <p:sp>
        <p:nvSpPr>
          <p:cNvPr id="679" name="CustomShape 61"/>
          <p:cNvSpPr/>
          <p:nvPr/>
        </p:nvSpPr>
        <p:spPr>
          <a:xfrm>
            <a:off x="6659640" y="6091200"/>
            <a:ext cx="23400" cy="175680"/>
          </a:xfrm>
          <a:custGeom>
            <a:avLst/>
            <a:gdLst/>
            <a:ahLst/>
            <a:cxnLst/>
            <a:rect l="0" t="0" r="r" b="b"/>
            <a:pathLst>
              <a:path w="93" h="776">
                <a:moveTo>
                  <a:pt x="47" y="775"/>
                </a:moveTo>
                <a:lnTo>
                  <a:pt x="92" y="775"/>
                </a:lnTo>
                <a:lnTo>
                  <a:pt x="92" y="0"/>
                </a:lnTo>
                <a:lnTo>
                  <a:pt x="0" y="0"/>
                </a:lnTo>
                <a:lnTo>
                  <a:pt x="0" y="775"/>
                </a:lnTo>
                <a:lnTo>
                  <a:pt x="47" y="775"/>
                </a:lnTo>
              </a:path>
            </a:pathLst>
          </a:custGeom>
          <a:solidFill>
            <a:srgbClr val="1F1A17"/>
          </a:solidFill>
          <a:ln w="9360">
            <a:noFill/>
          </a:ln>
        </p:spPr>
        <p:style>
          <a:lnRef idx="0">
            <a:scrgbClr r="0" g="0" b="0"/>
          </a:lnRef>
          <a:fillRef idx="0">
            <a:scrgbClr r="0" g="0" b="0"/>
          </a:fillRef>
          <a:effectRef idx="0">
            <a:scrgbClr r="0" g="0" b="0"/>
          </a:effectRef>
          <a:fontRef idx="minor"/>
        </p:style>
      </p:sp>
      <p:sp>
        <p:nvSpPr>
          <p:cNvPr id="680" name="CustomShape 62"/>
          <p:cNvSpPr/>
          <p:nvPr/>
        </p:nvSpPr>
        <p:spPr>
          <a:xfrm rot="18210600">
            <a:off x="3437280" y="3626640"/>
            <a:ext cx="2625480" cy="4246200"/>
          </a:xfrm>
          <a:prstGeom prst="rect">
            <a:avLst/>
          </a:prstGeom>
          <a:noFill/>
          <a:ln w="9360">
            <a:noFill/>
          </a:ln>
        </p:spPr>
        <p:style>
          <a:lnRef idx="0">
            <a:scrgbClr r="0" g="0" b="0"/>
          </a:lnRef>
          <a:fillRef idx="0">
            <a:scrgbClr r="0" g="0" b="0"/>
          </a:fillRef>
          <a:effectRef idx="0">
            <a:scrgbClr r="0" g="0" b="0"/>
          </a:effectRef>
          <a:fontRef idx="minor"/>
        </p:style>
      </p:sp>
      <p:sp>
        <p:nvSpPr>
          <p:cNvPr id="681" name="CustomShape 63"/>
          <p:cNvSpPr/>
          <p:nvPr/>
        </p:nvSpPr>
        <p:spPr>
          <a:xfrm rot="18210600">
            <a:off x="2773440" y="4105080"/>
            <a:ext cx="2282400" cy="2263320"/>
          </a:xfrm>
          <a:custGeom>
            <a:avLst/>
            <a:gdLst/>
            <a:ahLst/>
            <a:cxnLst/>
            <a:rect l="0" t="0" r="r" b="b"/>
            <a:pathLst>
              <a:path w="8630" h="9642">
                <a:moveTo>
                  <a:pt x="4314" y="0"/>
                </a:moveTo>
                <a:lnTo>
                  <a:pt x="4536" y="7"/>
                </a:lnTo>
                <a:lnTo>
                  <a:pt x="4754" y="25"/>
                </a:lnTo>
                <a:lnTo>
                  <a:pt x="4970" y="55"/>
                </a:lnTo>
                <a:lnTo>
                  <a:pt x="5182" y="98"/>
                </a:lnTo>
                <a:lnTo>
                  <a:pt x="5390" y="153"/>
                </a:lnTo>
                <a:lnTo>
                  <a:pt x="5594" y="217"/>
                </a:lnTo>
                <a:lnTo>
                  <a:pt x="5795" y="293"/>
                </a:lnTo>
                <a:lnTo>
                  <a:pt x="5991" y="380"/>
                </a:lnTo>
                <a:lnTo>
                  <a:pt x="6181" y="477"/>
                </a:lnTo>
                <a:lnTo>
                  <a:pt x="6368" y="583"/>
                </a:lnTo>
                <a:lnTo>
                  <a:pt x="6549" y="700"/>
                </a:lnTo>
                <a:lnTo>
                  <a:pt x="6724" y="825"/>
                </a:lnTo>
                <a:lnTo>
                  <a:pt x="6893" y="960"/>
                </a:lnTo>
                <a:lnTo>
                  <a:pt x="7056" y="1104"/>
                </a:lnTo>
                <a:lnTo>
                  <a:pt x="7213" y="1255"/>
                </a:lnTo>
                <a:lnTo>
                  <a:pt x="7363" y="1415"/>
                </a:lnTo>
                <a:lnTo>
                  <a:pt x="7505" y="1582"/>
                </a:lnTo>
                <a:lnTo>
                  <a:pt x="7641" y="1757"/>
                </a:lnTo>
                <a:lnTo>
                  <a:pt x="7769" y="1939"/>
                </a:lnTo>
                <a:lnTo>
                  <a:pt x="7890" y="2128"/>
                </a:lnTo>
                <a:lnTo>
                  <a:pt x="8002" y="2324"/>
                </a:lnTo>
                <a:lnTo>
                  <a:pt x="8106" y="2526"/>
                </a:lnTo>
                <a:lnTo>
                  <a:pt x="8202" y="2733"/>
                </a:lnTo>
                <a:lnTo>
                  <a:pt x="8289" y="2947"/>
                </a:lnTo>
                <a:lnTo>
                  <a:pt x="8366" y="3167"/>
                </a:lnTo>
                <a:lnTo>
                  <a:pt x="8433" y="3389"/>
                </a:lnTo>
                <a:lnTo>
                  <a:pt x="8492" y="3618"/>
                </a:lnTo>
                <a:lnTo>
                  <a:pt x="8541" y="3851"/>
                </a:lnTo>
                <a:lnTo>
                  <a:pt x="8578" y="4088"/>
                </a:lnTo>
                <a:lnTo>
                  <a:pt x="8606" y="4329"/>
                </a:lnTo>
                <a:lnTo>
                  <a:pt x="8623" y="4573"/>
                </a:lnTo>
                <a:lnTo>
                  <a:pt x="8629" y="4820"/>
                </a:lnTo>
                <a:lnTo>
                  <a:pt x="8623" y="5068"/>
                </a:lnTo>
                <a:lnTo>
                  <a:pt x="8606" y="5312"/>
                </a:lnTo>
                <a:lnTo>
                  <a:pt x="8578" y="5553"/>
                </a:lnTo>
                <a:lnTo>
                  <a:pt x="8541" y="5790"/>
                </a:lnTo>
                <a:lnTo>
                  <a:pt x="8492" y="6023"/>
                </a:lnTo>
                <a:lnTo>
                  <a:pt x="8433" y="6252"/>
                </a:lnTo>
                <a:lnTo>
                  <a:pt x="8366" y="6475"/>
                </a:lnTo>
                <a:lnTo>
                  <a:pt x="8289" y="6694"/>
                </a:lnTo>
                <a:lnTo>
                  <a:pt x="8202" y="6908"/>
                </a:lnTo>
                <a:lnTo>
                  <a:pt x="8106" y="7115"/>
                </a:lnTo>
                <a:lnTo>
                  <a:pt x="8002" y="7317"/>
                </a:lnTo>
                <a:lnTo>
                  <a:pt x="7890" y="7513"/>
                </a:lnTo>
                <a:lnTo>
                  <a:pt x="7769" y="7702"/>
                </a:lnTo>
                <a:lnTo>
                  <a:pt x="7641" y="7884"/>
                </a:lnTo>
                <a:lnTo>
                  <a:pt x="7505" y="8059"/>
                </a:lnTo>
                <a:lnTo>
                  <a:pt x="7363" y="8226"/>
                </a:lnTo>
                <a:lnTo>
                  <a:pt x="7213" y="8386"/>
                </a:lnTo>
                <a:lnTo>
                  <a:pt x="7056" y="8537"/>
                </a:lnTo>
                <a:lnTo>
                  <a:pt x="6893" y="8681"/>
                </a:lnTo>
                <a:lnTo>
                  <a:pt x="6724" y="8816"/>
                </a:lnTo>
                <a:lnTo>
                  <a:pt x="6549" y="8941"/>
                </a:lnTo>
                <a:lnTo>
                  <a:pt x="6368" y="9058"/>
                </a:lnTo>
                <a:lnTo>
                  <a:pt x="6181" y="9164"/>
                </a:lnTo>
                <a:lnTo>
                  <a:pt x="5991" y="9261"/>
                </a:lnTo>
                <a:lnTo>
                  <a:pt x="5795" y="9348"/>
                </a:lnTo>
                <a:lnTo>
                  <a:pt x="5594" y="9424"/>
                </a:lnTo>
                <a:lnTo>
                  <a:pt x="5390" y="9488"/>
                </a:lnTo>
                <a:lnTo>
                  <a:pt x="5182" y="9543"/>
                </a:lnTo>
                <a:lnTo>
                  <a:pt x="4970" y="9586"/>
                </a:lnTo>
                <a:lnTo>
                  <a:pt x="4754" y="9616"/>
                </a:lnTo>
                <a:lnTo>
                  <a:pt x="4536" y="9634"/>
                </a:lnTo>
                <a:lnTo>
                  <a:pt x="4314" y="9641"/>
                </a:lnTo>
                <a:lnTo>
                  <a:pt x="4093" y="9634"/>
                </a:lnTo>
                <a:lnTo>
                  <a:pt x="3875" y="9616"/>
                </a:lnTo>
                <a:lnTo>
                  <a:pt x="3659" y="9586"/>
                </a:lnTo>
                <a:lnTo>
                  <a:pt x="3447" y="9543"/>
                </a:lnTo>
                <a:lnTo>
                  <a:pt x="3238" y="9488"/>
                </a:lnTo>
                <a:lnTo>
                  <a:pt x="3034" y="9424"/>
                </a:lnTo>
                <a:lnTo>
                  <a:pt x="2833" y="9348"/>
                </a:lnTo>
                <a:lnTo>
                  <a:pt x="2638" y="9261"/>
                </a:lnTo>
                <a:lnTo>
                  <a:pt x="2447" y="9164"/>
                </a:lnTo>
                <a:lnTo>
                  <a:pt x="2260" y="9058"/>
                </a:lnTo>
                <a:lnTo>
                  <a:pt x="2080" y="8941"/>
                </a:lnTo>
                <a:lnTo>
                  <a:pt x="1905" y="8816"/>
                </a:lnTo>
                <a:lnTo>
                  <a:pt x="1736" y="8681"/>
                </a:lnTo>
                <a:lnTo>
                  <a:pt x="1573" y="8537"/>
                </a:lnTo>
                <a:lnTo>
                  <a:pt x="1416" y="8386"/>
                </a:lnTo>
                <a:lnTo>
                  <a:pt x="1266" y="8226"/>
                </a:lnTo>
                <a:lnTo>
                  <a:pt x="1124" y="8059"/>
                </a:lnTo>
                <a:lnTo>
                  <a:pt x="987" y="7884"/>
                </a:lnTo>
                <a:lnTo>
                  <a:pt x="860" y="7702"/>
                </a:lnTo>
                <a:lnTo>
                  <a:pt x="739" y="7513"/>
                </a:lnTo>
                <a:lnTo>
                  <a:pt x="627" y="7317"/>
                </a:lnTo>
                <a:lnTo>
                  <a:pt x="523" y="7115"/>
                </a:lnTo>
                <a:lnTo>
                  <a:pt x="426" y="6908"/>
                </a:lnTo>
                <a:lnTo>
                  <a:pt x="340" y="6694"/>
                </a:lnTo>
                <a:lnTo>
                  <a:pt x="262" y="6475"/>
                </a:lnTo>
                <a:lnTo>
                  <a:pt x="195" y="6252"/>
                </a:lnTo>
                <a:lnTo>
                  <a:pt x="137" y="6023"/>
                </a:lnTo>
                <a:lnTo>
                  <a:pt x="88" y="5790"/>
                </a:lnTo>
                <a:lnTo>
                  <a:pt x="50" y="5553"/>
                </a:lnTo>
                <a:lnTo>
                  <a:pt x="23" y="5312"/>
                </a:lnTo>
                <a:lnTo>
                  <a:pt x="6" y="5068"/>
                </a:lnTo>
                <a:lnTo>
                  <a:pt x="0" y="4820"/>
                </a:lnTo>
                <a:lnTo>
                  <a:pt x="6" y="4573"/>
                </a:lnTo>
                <a:lnTo>
                  <a:pt x="23" y="4329"/>
                </a:lnTo>
                <a:lnTo>
                  <a:pt x="50" y="4088"/>
                </a:lnTo>
                <a:lnTo>
                  <a:pt x="88" y="3851"/>
                </a:lnTo>
                <a:lnTo>
                  <a:pt x="137" y="3618"/>
                </a:lnTo>
                <a:lnTo>
                  <a:pt x="195" y="3389"/>
                </a:lnTo>
                <a:lnTo>
                  <a:pt x="262" y="3167"/>
                </a:lnTo>
                <a:lnTo>
                  <a:pt x="340" y="2947"/>
                </a:lnTo>
                <a:lnTo>
                  <a:pt x="426" y="2733"/>
                </a:lnTo>
                <a:lnTo>
                  <a:pt x="523" y="2526"/>
                </a:lnTo>
                <a:lnTo>
                  <a:pt x="627" y="2324"/>
                </a:lnTo>
                <a:lnTo>
                  <a:pt x="739" y="2128"/>
                </a:lnTo>
                <a:lnTo>
                  <a:pt x="860" y="1939"/>
                </a:lnTo>
                <a:lnTo>
                  <a:pt x="987" y="1757"/>
                </a:lnTo>
                <a:lnTo>
                  <a:pt x="1124" y="1582"/>
                </a:lnTo>
                <a:lnTo>
                  <a:pt x="1266" y="1415"/>
                </a:lnTo>
                <a:lnTo>
                  <a:pt x="1416" y="1255"/>
                </a:lnTo>
                <a:lnTo>
                  <a:pt x="1573" y="1104"/>
                </a:lnTo>
                <a:lnTo>
                  <a:pt x="1736" y="960"/>
                </a:lnTo>
                <a:lnTo>
                  <a:pt x="1905" y="825"/>
                </a:lnTo>
                <a:lnTo>
                  <a:pt x="2080" y="700"/>
                </a:lnTo>
                <a:lnTo>
                  <a:pt x="2260" y="583"/>
                </a:lnTo>
                <a:lnTo>
                  <a:pt x="2447" y="477"/>
                </a:lnTo>
                <a:lnTo>
                  <a:pt x="2638" y="380"/>
                </a:lnTo>
                <a:lnTo>
                  <a:pt x="2833" y="293"/>
                </a:lnTo>
                <a:lnTo>
                  <a:pt x="3034" y="217"/>
                </a:lnTo>
                <a:lnTo>
                  <a:pt x="3238" y="153"/>
                </a:lnTo>
                <a:lnTo>
                  <a:pt x="3447" y="98"/>
                </a:lnTo>
                <a:lnTo>
                  <a:pt x="3659" y="55"/>
                </a:lnTo>
                <a:lnTo>
                  <a:pt x="3875" y="25"/>
                </a:lnTo>
                <a:lnTo>
                  <a:pt x="4093" y="7"/>
                </a:lnTo>
                <a:lnTo>
                  <a:pt x="4314" y="0"/>
                </a:lnTo>
              </a:path>
            </a:pathLst>
          </a:custGeom>
          <a:solidFill>
            <a:srgbClr val="FFFFFF"/>
          </a:solidFill>
          <a:ln w="9360">
            <a:noFill/>
          </a:ln>
        </p:spPr>
        <p:style>
          <a:lnRef idx="0">
            <a:scrgbClr r="0" g="0" b="0"/>
          </a:lnRef>
          <a:fillRef idx="0">
            <a:scrgbClr r="0" g="0" b="0"/>
          </a:fillRef>
          <a:effectRef idx="0">
            <a:scrgbClr r="0" g="0" b="0"/>
          </a:effectRef>
          <a:fontRef idx="minor"/>
        </p:style>
      </p:sp>
      <p:sp>
        <p:nvSpPr>
          <p:cNvPr id="682" name="CustomShape 64"/>
          <p:cNvSpPr/>
          <p:nvPr/>
        </p:nvSpPr>
        <p:spPr>
          <a:xfrm rot="18210600">
            <a:off x="3179520" y="3868200"/>
            <a:ext cx="1153800" cy="1143000"/>
          </a:xfrm>
          <a:custGeom>
            <a:avLst/>
            <a:gdLst/>
            <a:ahLst/>
            <a:cxnLst/>
            <a:rect l="0" t="0" r="r" b="b"/>
            <a:pathLst>
              <a:path w="4361" h="4872">
                <a:moveTo>
                  <a:pt x="4360" y="4871"/>
                </a:moveTo>
                <a:lnTo>
                  <a:pt x="4360" y="4871"/>
                </a:lnTo>
                <a:lnTo>
                  <a:pt x="4359" y="4809"/>
                </a:lnTo>
                <a:lnTo>
                  <a:pt x="4358" y="4747"/>
                </a:lnTo>
                <a:lnTo>
                  <a:pt x="4356" y="4684"/>
                </a:lnTo>
                <a:lnTo>
                  <a:pt x="4354" y="4621"/>
                </a:lnTo>
                <a:lnTo>
                  <a:pt x="4351" y="4560"/>
                </a:lnTo>
                <a:lnTo>
                  <a:pt x="4347" y="4498"/>
                </a:lnTo>
                <a:lnTo>
                  <a:pt x="4343" y="4437"/>
                </a:lnTo>
                <a:lnTo>
                  <a:pt x="4337" y="4374"/>
                </a:lnTo>
                <a:lnTo>
                  <a:pt x="4332" y="4313"/>
                </a:lnTo>
                <a:lnTo>
                  <a:pt x="4325" y="4252"/>
                </a:lnTo>
                <a:lnTo>
                  <a:pt x="4318" y="4192"/>
                </a:lnTo>
                <a:lnTo>
                  <a:pt x="4310" y="4131"/>
                </a:lnTo>
                <a:lnTo>
                  <a:pt x="4301" y="4071"/>
                </a:lnTo>
                <a:lnTo>
                  <a:pt x="4291" y="4011"/>
                </a:lnTo>
                <a:lnTo>
                  <a:pt x="4281" y="3951"/>
                </a:lnTo>
                <a:lnTo>
                  <a:pt x="4271" y="3892"/>
                </a:lnTo>
                <a:lnTo>
                  <a:pt x="4260" y="3833"/>
                </a:lnTo>
                <a:lnTo>
                  <a:pt x="4248" y="3774"/>
                </a:lnTo>
                <a:lnTo>
                  <a:pt x="4236" y="3715"/>
                </a:lnTo>
                <a:lnTo>
                  <a:pt x="4223" y="3656"/>
                </a:lnTo>
                <a:lnTo>
                  <a:pt x="4208" y="3599"/>
                </a:lnTo>
                <a:lnTo>
                  <a:pt x="4194" y="3541"/>
                </a:lnTo>
                <a:lnTo>
                  <a:pt x="4179" y="3483"/>
                </a:lnTo>
                <a:lnTo>
                  <a:pt x="4163" y="3426"/>
                </a:lnTo>
                <a:lnTo>
                  <a:pt x="4147" y="3369"/>
                </a:lnTo>
                <a:lnTo>
                  <a:pt x="4131" y="3311"/>
                </a:lnTo>
                <a:lnTo>
                  <a:pt x="4112" y="3256"/>
                </a:lnTo>
                <a:lnTo>
                  <a:pt x="4095" y="3199"/>
                </a:lnTo>
                <a:lnTo>
                  <a:pt x="4076" y="3144"/>
                </a:lnTo>
                <a:lnTo>
                  <a:pt x="4057" y="3089"/>
                </a:lnTo>
                <a:lnTo>
                  <a:pt x="4036" y="3033"/>
                </a:lnTo>
                <a:lnTo>
                  <a:pt x="4016" y="2979"/>
                </a:lnTo>
                <a:lnTo>
                  <a:pt x="3995" y="2923"/>
                </a:lnTo>
                <a:lnTo>
                  <a:pt x="3974" y="2870"/>
                </a:lnTo>
                <a:lnTo>
                  <a:pt x="3951" y="2816"/>
                </a:lnTo>
                <a:lnTo>
                  <a:pt x="3929" y="2763"/>
                </a:lnTo>
                <a:lnTo>
                  <a:pt x="3906" y="2710"/>
                </a:lnTo>
                <a:lnTo>
                  <a:pt x="3882" y="2657"/>
                </a:lnTo>
                <a:lnTo>
                  <a:pt x="3857" y="2605"/>
                </a:lnTo>
                <a:lnTo>
                  <a:pt x="3832" y="2553"/>
                </a:lnTo>
                <a:lnTo>
                  <a:pt x="3807" y="2502"/>
                </a:lnTo>
                <a:lnTo>
                  <a:pt x="3780" y="2450"/>
                </a:lnTo>
                <a:lnTo>
                  <a:pt x="3754" y="2399"/>
                </a:lnTo>
                <a:lnTo>
                  <a:pt x="3727" y="2349"/>
                </a:lnTo>
                <a:lnTo>
                  <a:pt x="3699" y="2299"/>
                </a:lnTo>
                <a:lnTo>
                  <a:pt x="3671" y="2249"/>
                </a:lnTo>
                <a:lnTo>
                  <a:pt x="3643" y="2200"/>
                </a:lnTo>
                <a:lnTo>
                  <a:pt x="3613" y="2151"/>
                </a:lnTo>
                <a:lnTo>
                  <a:pt x="3584" y="2102"/>
                </a:lnTo>
                <a:lnTo>
                  <a:pt x="3554" y="2055"/>
                </a:lnTo>
                <a:lnTo>
                  <a:pt x="3523" y="2007"/>
                </a:lnTo>
                <a:lnTo>
                  <a:pt x="3492" y="1960"/>
                </a:lnTo>
                <a:lnTo>
                  <a:pt x="3461" y="1914"/>
                </a:lnTo>
                <a:lnTo>
                  <a:pt x="3428" y="1867"/>
                </a:lnTo>
                <a:lnTo>
                  <a:pt x="3396" y="1821"/>
                </a:lnTo>
                <a:lnTo>
                  <a:pt x="3362" y="1776"/>
                </a:lnTo>
                <a:lnTo>
                  <a:pt x="3329" y="1731"/>
                </a:lnTo>
                <a:lnTo>
                  <a:pt x="3295" y="1686"/>
                </a:lnTo>
                <a:lnTo>
                  <a:pt x="3260" y="1642"/>
                </a:lnTo>
                <a:lnTo>
                  <a:pt x="3225" y="1599"/>
                </a:lnTo>
                <a:lnTo>
                  <a:pt x="3189" y="1556"/>
                </a:lnTo>
                <a:lnTo>
                  <a:pt x="3154" y="1513"/>
                </a:lnTo>
                <a:lnTo>
                  <a:pt x="3117" y="1471"/>
                </a:lnTo>
                <a:lnTo>
                  <a:pt x="3081" y="1430"/>
                </a:lnTo>
                <a:lnTo>
                  <a:pt x="3044" y="1389"/>
                </a:lnTo>
                <a:lnTo>
                  <a:pt x="3006" y="1348"/>
                </a:lnTo>
                <a:lnTo>
                  <a:pt x="2968" y="1307"/>
                </a:lnTo>
                <a:lnTo>
                  <a:pt x="2929" y="1268"/>
                </a:lnTo>
                <a:lnTo>
                  <a:pt x="2890" y="1229"/>
                </a:lnTo>
                <a:lnTo>
                  <a:pt x="2851" y="1191"/>
                </a:lnTo>
                <a:lnTo>
                  <a:pt x="2811" y="1152"/>
                </a:lnTo>
                <a:lnTo>
                  <a:pt x="2771" y="1115"/>
                </a:lnTo>
                <a:lnTo>
                  <a:pt x="2730" y="1078"/>
                </a:lnTo>
                <a:lnTo>
                  <a:pt x="2689" y="1042"/>
                </a:lnTo>
                <a:lnTo>
                  <a:pt x="2648" y="1005"/>
                </a:lnTo>
                <a:lnTo>
                  <a:pt x="2606" y="970"/>
                </a:lnTo>
                <a:lnTo>
                  <a:pt x="2564" y="935"/>
                </a:lnTo>
                <a:lnTo>
                  <a:pt x="2521" y="901"/>
                </a:lnTo>
                <a:lnTo>
                  <a:pt x="2479" y="867"/>
                </a:lnTo>
                <a:lnTo>
                  <a:pt x="2435" y="834"/>
                </a:lnTo>
                <a:lnTo>
                  <a:pt x="2392" y="802"/>
                </a:lnTo>
                <a:lnTo>
                  <a:pt x="2347" y="769"/>
                </a:lnTo>
                <a:lnTo>
                  <a:pt x="2303" y="737"/>
                </a:lnTo>
                <a:lnTo>
                  <a:pt x="2258" y="707"/>
                </a:lnTo>
                <a:lnTo>
                  <a:pt x="2213" y="676"/>
                </a:lnTo>
                <a:lnTo>
                  <a:pt x="2167" y="647"/>
                </a:lnTo>
                <a:lnTo>
                  <a:pt x="2121" y="619"/>
                </a:lnTo>
                <a:lnTo>
                  <a:pt x="2076" y="589"/>
                </a:lnTo>
                <a:lnTo>
                  <a:pt x="2029" y="562"/>
                </a:lnTo>
                <a:lnTo>
                  <a:pt x="1982" y="535"/>
                </a:lnTo>
                <a:lnTo>
                  <a:pt x="1935" y="508"/>
                </a:lnTo>
                <a:lnTo>
                  <a:pt x="1888" y="482"/>
                </a:lnTo>
                <a:lnTo>
                  <a:pt x="1840" y="457"/>
                </a:lnTo>
                <a:lnTo>
                  <a:pt x="1791" y="432"/>
                </a:lnTo>
                <a:lnTo>
                  <a:pt x="1743" y="407"/>
                </a:lnTo>
                <a:lnTo>
                  <a:pt x="1694" y="385"/>
                </a:lnTo>
                <a:lnTo>
                  <a:pt x="1646" y="361"/>
                </a:lnTo>
                <a:lnTo>
                  <a:pt x="1596" y="339"/>
                </a:lnTo>
                <a:lnTo>
                  <a:pt x="1547" y="318"/>
                </a:lnTo>
                <a:lnTo>
                  <a:pt x="1497" y="296"/>
                </a:lnTo>
                <a:lnTo>
                  <a:pt x="1446" y="276"/>
                </a:lnTo>
                <a:lnTo>
                  <a:pt x="1396" y="257"/>
                </a:lnTo>
                <a:lnTo>
                  <a:pt x="1345" y="237"/>
                </a:lnTo>
                <a:lnTo>
                  <a:pt x="1295" y="219"/>
                </a:lnTo>
                <a:lnTo>
                  <a:pt x="1243" y="202"/>
                </a:lnTo>
                <a:lnTo>
                  <a:pt x="1191" y="185"/>
                </a:lnTo>
                <a:lnTo>
                  <a:pt x="1140" y="170"/>
                </a:lnTo>
                <a:lnTo>
                  <a:pt x="1088" y="154"/>
                </a:lnTo>
                <a:lnTo>
                  <a:pt x="1035" y="139"/>
                </a:lnTo>
                <a:lnTo>
                  <a:pt x="983" y="126"/>
                </a:lnTo>
                <a:lnTo>
                  <a:pt x="930" y="112"/>
                </a:lnTo>
                <a:lnTo>
                  <a:pt x="877" y="100"/>
                </a:lnTo>
                <a:lnTo>
                  <a:pt x="824" y="87"/>
                </a:lnTo>
                <a:lnTo>
                  <a:pt x="770" y="77"/>
                </a:lnTo>
                <a:lnTo>
                  <a:pt x="717" y="66"/>
                </a:lnTo>
                <a:lnTo>
                  <a:pt x="663" y="57"/>
                </a:lnTo>
                <a:lnTo>
                  <a:pt x="608" y="47"/>
                </a:lnTo>
                <a:lnTo>
                  <a:pt x="555" y="40"/>
                </a:lnTo>
                <a:lnTo>
                  <a:pt x="500" y="32"/>
                </a:lnTo>
                <a:lnTo>
                  <a:pt x="444" y="25"/>
                </a:lnTo>
                <a:lnTo>
                  <a:pt x="390" y="19"/>
                </a:lnTo>
                <a:lnTo>
                  <a:pt x="335" y="15"/>
                </a:lnTo>
                <a:lnTo>
                  <a:pt x="279" y="10"/>
                </a:lnTo>
                <a:lnTo>
                  <a:pt x="224" y="7"/>
                </a:lnTo>
                <a:lnTo>
                  <a:pt x="168" y="3"/>
                </a:lnTo>
                <a:lnTo>
                  <a:pt x="112" y="2"/>
                </a:lnTo>
                <a:lnTo>
                  <a:pt x="57" y="0"/>
                </a:lnTo>
                <a:lnTo>
                  <a:pt x="0" y="0"/>
                </a:lnTo>
                <a:lnTo>
                  <a:pt x="0" y="102"/>
                </a:lnTo>
                <a:lnTo>
                  <a:pt x="56" y="103"/>
                </a:lnTo>
                <a:lnTo>
                  <a:pt x="110" y="103"/>
                </a:lnTo>
                <a:lnTo>
                  <a:pt x="165" y="105"/>
                </a:lnTo>
                <a:lnTo>
                  <a:pt x="220" y="109"/>
                </a:lnTo>
                <a:lnTo>
                  <a:pt x="274" y="112"/>
                </a:lnTo>
                <a:lnTo>
                  <a:pt x="328" y="116"/>
                </a:lnTo>
                <a:lnTo>
                  <a:pt x="382" y="121"/>
                </a:lnTo>
                <a:lnTo>
                  <a:pt x="436" y="127"/>
                </a:lnTo>
                <a:lnTo>
                  <a:pt x="489" y="133"/>
                </a:lnTo>
                <a:lnTo>
                  <a:pt x="543" y="140"/>
                </a:lnTo>
                <a:lnTo>
                  <a:pt x="596" y="148"/>
                </a:lnTo>
                <a:lnTo>
                  <a:pt x="649" y="157"/>
                </a:lnTo>
                <a:lnTo>
                  <a:pt x="701" y="166"/>
                </a:lnTo>
                <a:lnTo>
                  <a:pt x="754" y="176"/>
                </a:lnTo>
                <a:lnTo>
                  <a:pt x="807" y="188"/>
                </a:lnTo>
                <a:lnTo>
                  <a:pt x="859" y="199"/>
                </a:lnTo>
                <a:lnTo>
                  <a:pt x="911" y="211"/>
                </a:lnTo>
                <a:lnTo>
                  <a:pt x="963" y="224"/>
                </a:lnTo>
                <a:lnTo>
                  <a:pt x="1014" y="239"/>
                </a:lnTo>
                <a:lnTo>
                  <a:pt x="1065" y="252"/>
                </a:lnTo>
                <a:lnTo>
                  <a:pt x="1115" y="268"/>
                </a:lnTo>
                <a:lnTo>
                  <a:pt x="1167" y="284"/>
                </a:lnTo>
                <a:lnTo>
                  <a:pt x="1217" y="300"/>
                </a:lnTo>
                <a:lnTo>
                  <a:pt x="1267" y="317"/>
                </a:lnTo>
                <a:lnTo>
                  <a:pt x="1317" y="335"/>
                </a:lnTo>
                <a:lnTo>
                  <a:pt x="1366" y="353"/>
                </a:lnTo>
                <a:lnTo>
                  <a:pt x="1416" y="372"/>
                </a:lnTo>
                <a:lnTo>
                  <a:pt x="1466" y="392"/>
                </a:lnTo>
                <a:lnTo>
                  <a:pt x="1514" y="413"/>
                </a:lnTo>
                <a:lnTo>
                  <a:pt x="1563" y="434"/>
                </a:lnTo>
                <a:lnTo>
                  <a:pt x="1611" y="456"/>
                </a:lnTo>
                <a:lnTo>
                  <a:pt x="1659" y="477"/>
                </a:lnTo>
                <a:lnTo>
                  <a:pt x="1706" y="501"/>
                </a:lnTo>
                <a:lnTo>
                  <a:pt x="1754" y="525"/>
                </a:lnTo>
                <a:lnTo>
                  <a:pt x="1802" y="549"/>
                </a:lnTo>
                <a:lnTo>
                  <a:pt x="1848" y="573"/>
                </a:lnTo>
                <a:lnTo>
                  <a:pt x="1895" y="599"/>
                </a:lnTo>
                <a:lnTo>
                  <a:pt x="1940" y="625"/>
                </a:lnTo>
                <a:lnTo>
                  <a:pt x="1987" y="651"/>
                </a:lnTo>
                <a:lnTo>
                  <a:pt x="2032" y="679"/>
                </a:lnTo>
                <a:lnTo>
                  <a:pt x="2077" y="707"/>
                </a:lnTo>
                <a:lnTo>
                  <a:pt x="2122" y="735"/>
                </a:lnTo>
                <a:lnTo>
                  <a:pt x="2167" y="765"/>
                </a:lnTo>
                <a:lnTo>
                  <a:pt x="2211" y="794"/>
                </a:lnTo>
                <a:lnTo>
                  <a:pt x="2255" y="824"/>
                </a:lnTo>
                <a:lnTo>
                  <a:pt x="2299" y="855"/>
                </a:lnTo>
                <a:lnTo>
                  <a:pt x="2341" y="887"/>
                </a:lnTo>
                <a:lnTo>
                  <a:pt x="2384" y="918"/>
                </a:lnTo>
                <a:lnTo>
                  <a:pt x="2426" y="951"/>
                </a:lnTo>
                <a:lnTo>
                  <a:pt x="2469" y="984"/>
                </a:lnTo>
                <a:lnTo>
                  <a:pt x="2510" y="1018"/>
                </a:lnTo>
                <a:lnTo>
                  <a:pt x="2552" y="1052"/>
                </a:lnTo>
                <a:lnTo>
                  <a:pt x="2592" y="1087"/>
                </a:lnTo>
                <a:lnTo>
                  <a:pt x="2633" y="1122"/>
                </a:lnTo>
                <a:lnTo>
                  <a:pt x="2673" y="1157"/>
                </a:lnTo>
                <a:lnTo>
                  <a:pt x="2713" y="1193"/>
                </a:lnTo>
                <a:lnTo>
                  <a:pt x="2752" y="1230"/>
                </a:lnTo>
                <a:lnTo>
                  <a:pt x="2791" y="1268"/>
                </a:lnTo>
                <a:lnTo>
                  <a:pt x="2830" y="1305"/>
                </a:lnTo>
                <a:lnTo>
                  <a:pt x="2867" y="1344"/>
                </a:lnTo>
                <a:lnTo>
                  <a:pt x="2906" y="1382"/>
                </a:lnTo>
                <a:lnTo>
                  <a:pt x="2943" y="1422"/>
                </a:lnTo>
                <a:lnTo>
                  <a:pt x="2980" y="1461"/>
                </a:lnTo>
                <a:lnTo>
                  <a:pt x="3016" y="1502"/>
                </a:lnTo>
                <a:lnTo>
                  <a:pt x="3053" y="1543"/>
                </a:lnTo>
                <a:lnTo>
                  <a:pt x="3088" y="1583"/>
                </a:lnTo>
                <a:lnTo>
                  <a:pt x="3123" y="1625"/>
                </a:lnTo>
                <a:lnTo>
                  <a:pt x="3158" y="1667"/>
                </a:lnTo>
                <a:lnTo>
                  <a:pt x="3192" y="1710"/>
                </a:lnTo>
                <a:lnTo>
                  <a:pt x="3226" y="1753"/>
                </a:lnTo>
                <a:lnTo>
                  <a:pt x="3259" y="1797"/>
                </a:lnTo>
                <a:lnTo>
                  <a:pt x="3292" y="1841"/>
                </a:lnTo>
                <a:lnTo>
                  <a:pt x="3325" y="1885"/>
                </a:lnTo>
                <a:lnTo>
                  <a:pt x="3356" y="1931"/>
                </a:lnTo>
                <a:lnTo>
                  <a:pt x="3388" y="1975"/>
                </a:lnTo>
                <a:lnTo>
                  <a:pt x="3419" y="2021"/>
                </a:lnTo>
                <a:lnTo>
                  <a:pt x="3449" y="2067"/>
                </a:lnTo>
                <a:lnTo>
                  <a:pt x="3480" y="2114"/>
                </a:lnTo>
                <a:lnTo>
                  <a:pt x="3509" y="2161"/>
                </a:lnTo>
                <a:lnTo>
                  <a:pt x="3538" y="2208"/>
                </a:lnTo>
                <a:lnTo>
                  <a:pt x="3567" y="2256"/>
                </a:lnTo>
                <a:lnTo>
                  <a:pt x="3595" y="2304"/>
                </a:lnTo>
                <a:lnTo>
                  <a:pt x="3622" y="2352"/>
                </a:lnTo>
                <a:lnTo>
                  <a:pt x="3650" y="2402"/>
                </a:lnTo>
                <a:lnTo>
                  <a:pt x="3676" y="2451"/>
                </a:lnTo>
                <a:lnTo>
                  <a:pt x="3702" y="2501"/>
                </a:lnTo>
                <a:lnTo>
                  <a:pt x="3728" y="2551"/>
                </a:lnTo>
                <a:lnTo>
                  <a:pt x="3752" y="2601"/>
                </a:lnTo>
                <a:lnTo>
                  <a:pt x="3776" y="2652"/>
                </a:lnTo>
                <a:lnTo>
                  <a:pt x="3801" y="2703"/>
                </a:lnTo>
                <a:lnTo>
                  <a:pt x="3824" y="2755"/>
                </a:lnTo>
                <a:lnTo>
                  <a:pt x="3847" y="2807"/>
                </a:lnTo>
                <a:lnTo>
                  <a:pt x="3869" y="2859"/>
                </a:lnTo>
                <a:lnTo>
                  <a:pt x="3891" y="2912"/>
                </a:lnTo>
                <a:lnTo>
                  <a:pt x="3912" y="2964"/>
                </a:lnTo>
                <a:lnTo>
                  <a:pt x="3932" y="3018"/>
                </a:lnTo>
                <a:lnTo>
                  <a:pt x="3952" y="3072"/>
                </a:lnTo>
                <a:lnTo>
                  <a:pt x="3972" y="3126"/>
                </a:lnTo>
                <a:lnTo>
                  <a:pt x="3991" y="3180"/>
                </a:lnTo>
                <a:lnTo>
                  <a:pt x="4009" y="3234"/>
                </a:lnTo>
                <a:lnTo>
                  <a:pt x="4027" y="3290"/>
                </a:lnTo>
                <a:lnTo>
                  <a:pt x="4043" y="3344"/>
                </a:lnTo>
                <a:lnTo>
                  <a:pt x="4061" y="3400"/>
                </a:lnTo>
                <a:lnTo>
                  <a:pt x="4076" y="3456"/>
                </a:lnTo>
                <a:lnTo>
                  <a:pt x="4092" y="3512"/>
                </a:lnTo>
                <a:lnTo>
                  <a:pt x="4106" y="3568"/>
                </a:lnTo>
                <a:lnTo>
                  <a:pt x="4120" y="3625"/>
                </a:lnTo>
                <a:lnTo>
                  <a:pt x="4135" y="3682"/>
                </a:lnTo>
                <a:lnTo>
                  <a:pt x="4147" y="3739"/>
                </a:lnTo>
                <a:lnTo>
                  <a:pt x="4159" y="3797"/>
                </a:lnTo>
                <a:lnTo>
                  <a:pt x="4171" y="3854"/>
                </a:lnTo>
                <a:lnTo>
                  <a:pt x="4182" y="3912"/>
                </a:lnTo>
                <a:lnTo>
                  <a:pt x="4192" y="3971"/>
                </a:lnTo>
                <a:lnTo>
                  <a:pt x="4201" y="4030"/>
                </a:lnTo>
                <a:lnTo>
                  <a:pt x="4212" y="4088"/>
                </a:lnTo>
                <a:lnTo>
                  <a:pt x="4220" y="4147"/>
                </a:lnTo>
                <a:lnTo>
                  <a:pt x="4228" y="4206"/>
                </a:lnTo>
                <a:lnTo>
                  <a:pt x="4235" y="4266"/>
                </a:lnTo>
                <a:lnTo>
                  <a:pt x="4241" y="4325"/>
                </a:lnTo>
                <a:lnTo>
                  <a:pt x="4247" y="4385"/>
                </a:lnTo>
                <a:lnTo>
                  <a:pt x="4252" y="4445"/>
                </a:lnTo>
                <a:lnTo>
                  <a:pt x="4256" y="4506"/>
                </a:lnTo>
                <a:lnTo>
                  <a:pt x="4260" y="4566"/>
                </a:lnTo>
                <a:lnTo>
                  <a:pt x="4263" y="4627"/>
                </a:lnTo>
                <a:lnTo>
                  <a:pt x="4266" y="4688"/>
                </a:lnTo>
                <a:lnTo>
                  <a:pt x="4267" y="4749"/>
                </a:lnTo>
                <a:lnTo>
                  <a:pt x="4268" y="4810"/>
                </a:lnTo>
                <a:lnTo>
                  <a:pt x="4269" y="4871"/>
                </a:lnTo>
                <a:lnTo>
                  <a:pt x="4360" y="4871"/>
                </a:lnTo>
              </a:path>
            </a:pathLst>
          </a:custGeom>
          <a:solidFill>
            <a:srgbClr val="008FE0"/>
          </a:solidFill>
          <a:ln w="9360">
            <a:noFill/>
          </a:ln>
        </p:spPr>
        <p:style>
          <a:lnRef idx="0">
            <a:scrgbClr r="0" g="0" b="0"/>
          </a:lnRef>
          <a:fillRef idx="0">
            <a:scrgbClr r="0" g="0" b="0"/>
          </a:fillRef>
          <a:effectRef idx="0">
            <a:scrgbClr r="0" g="0" b="0"/>
          </a:effectRef>
          <a:fontRef idx="minor"/>
        </p:style>
      </p:sp>
      <p:sp>
        <p:nvSpPr>
          <p:cNvPr id="683" name="CustomShape 65"/>
          <p:cNvSpPr/>
          <p:nvPr/>
        </p:nvSpPr>
        <p:spPr>
          <a:xfrm rot="18210600">
            <a:off x="4132800" y="4499640"/>
            <a:ext cx="1153800" cy="1143000"/>
          </a:xfrm>
          <a:custGeom>
            <a:avLst/>
            <a:gdLst/>
            <a:ahLst/>
            <a:cxnLst/>
            <a:rect l="0" t="0" r="r" b="b"/>
            <a:pathLst>
              <a:path w="4361" h="4873">
                <a:moveTo>
                  <a:pt x="0" y="4872"/>
                </a:moveTo>
                <a:lnTo>
                  <a:pt x="0" y="4872"/>
                </a:lnTo>
                <a:lnTo>
                  <a:pt x="57" y="4872"/>
                </a:lnTo>
                <a:lnTo>
                  <a:pt x="112" y="4870"/>
                </a:lnTo>
                <a:lnTo>
                  <a:pt x="168" y="4869"/>
                </a:lnTo>
                <a:lnTo>
                  <a:pt x="224" y="4865"/>
                </a:lnTo>
                <a:lnTo>
                  <a:pt x="279" y="4862"/>
                </a:lnTo>
                <a:lnTo>
                  <a:pt x="335" y="4857"/>
                </a:lnTo>
                <a:lnTo>
                  <a:pt x="390" y="4853"/>
                </a:lnTo>
                <a:lnTo>
                  <a:pt x="445" y="4847"/>
                </a:lnTo>
                <a:lnTo>
                  <a:pt x="500" y="4840"/>
                </a:lnTo>
                <a:lnTo>
                  <a:pt x="555" y="4832"/>
                </a:lnTo>
                <a:lnTo>
                  <a:pt x="608" y="4825"/>
                </a:lnTo>
                <a:lnTo>
                  <a:pt x="663" y="4815"/>
                </a:lnTo>
                <a:lnTo>
                  <a:pt x="717" y="4806"/>
                </a:lnTo>
                <a:lnTo>
                  <a:pt x="770" y="4796"/>
                </a:lnTo>
                <a:lnTo>
                  <a:pt x="824" y="4785"/>
                </a:lnTo>
                <a:lnTo>
                  <a:pt x="877" y="4773"/>
                </a:lnTo>
                <a:lnTo>
                  <a:pt x="930" y="4760"/>
                </a:lnTo>
                <a:lnTo>
                  <a:pt x="983" y="4746"/>
                </a:lnTo>
                <a:lnTo>
                  <a:pt x="1035" y="4733"/>
                </a:lnTo>
                <a:lnTo>
                  <a:pt x="1088" y="4718"/>
                </a:lnTo>
                <a:lnTo>
                  <a:pt x="1140" y="4702"/>
                </a:lnTo>
                <a:lnTo>
                  <a:pt x="1191" y="4687"/>
                </a:lnTo>
                <a:lnTo>
                  <a:pt x="1243" y="4670"/>
                </a:lnTo>
                <a:lnTo>
                  <a:pt x="1295" y="4653"/>
                </a:lnTo>
                <a:lnTo>
                  <a:pt x="1345" y="4635"/>
                </a:lnTo>
                <a:lnTo>
                  <a:pt x="1396" y="4615"/>
                </a:lnTo>
                <a:lnTo>
                  <a:pt x="1446" y="4596"/>
                </a:lnTo>
                <a:lnTo>
                  <a:pt x="1497" y="4576"/>
                </a:lnTo>
                <a:lnTo>
                  <a:pt x="1547" y="4554"/>
                </a:lnTo>
                <a:lnTo>
                  <a:pt x="1596" y="4533"/>
                </a:lnTo>
                <a:lnTo>
                  <a:pt x="1646" y="4511"/>
                </a:lnTo>
                <a:lnTo>
                  <a:pt x="1694" y="4488"/>
                </a:lnTo>
                <a:lnTo>
                  <a:pt x="1743" y="4465"/>
                </a:lnTo>
                <a:lnTo>
                  <a:pt x="1791" y="4440"/>
                </a:lnTo>
                <a:lnTo>
                  <a:pt x="1840" y="4415"/>
                </a:lnTo>
                <a:lnTo>
                  <a:pt x="1888" y="4390"/>
                </a:lnTo>
                <a:lnTo>
                  <a:pt x="1935" y="4364"/>
                </a:lnTo>
                <a:lnTo>
                  <a:pt x="1982" y="4337"/>
                </a:lnTo>
                <a:lnTo>
                  <a:pt x="2029" y="4310"/>
                </a:lnTo>
                <a:lnTo>
                  <a:pt x="2076" y="4283"/>
                </a:lnTo>
                <a:lnTo>
                  <a:pt x="2121" y="4255"/>
                </a:lnTo>
                <a:lnTo>
                  <a:pt x="2167" y="4225"/>
                </a:lnTo>
                <a:lnTo>
                  <a:pt x="2213" y="4196"/>
                </a:lnTo>
                <a:lnTo>
                  <a:pt x="2258" y="4165"/>
                </a:lnTo>
                <a:lnTo>
                  <a:pt x="2303" y="4135"/>
                </a:lnTo>
                <a:lnTo>
                  <a:pt x="2347" y="4103"/>
                </a:lnTo>
                <a:lnTo>
                  <a:pt x="2392" y="4070"/>
                </a:lnTo>
                <a:lnTo>
                  <a:pt x="2435" y="4039"/>
                </a:lnTo>
                <a:lnTo>
                  <a:pt x="2478" y="4005"/>
                </a:lnTo>
                <a:lnTo>
                  <a:pt x="2521" y="3971"/>
                </a:lnTo>
                <a:lnTo>
                  <a:pt x="2564" y="3937"/>
                </a:lnTo>
                <a:lnTo>
                  <a:pt x="2606" y="3902"/>
                </a:lnTo>
                <a:lnTo>
                  <a:pt x="2648" y="3867"/>
                </a:lnTo>
                <a:lnTo>
                  <a:pt x="2689" y="3830"/>
                </a:lnTo>
                <a:lnTo>
                  <a:pt x="2730" y="3794"/>
                </a:lnTo>
                <a:lnTo>
                  <a:pt x="2771" y="3757"/>
                </a:lnTo>
                <a:lnTo>
                  <a:pt x="2811" y="3720"/>
                </a:lnTo>
                <a:lnTo>
                  <a:pt x="2851" y="3681"/>
                </a:lnTo>
                <a:lnTo>
                  <a:pt x="2890" y="3643"/>
                </a:lnTo>
                <a:lnTo>
                  <a:pt x="2929" y="3604"/>
                </a:lnTo>
                <a:lnTo>
                  <a:pt x="2968" y="3565"/>
                </a:lnTo>
                <a:lnTo>
                  <a:pt x="3006" y="3524"/>
                </a:lnTo>
                <a:lnTo>
                  <a:pt x="3044" y="3483"/>
                </a:lnTo>
                <a:lnTo>
                  <a:pt x="3081" y="3443"/>
                </a:lnTo>
                <a:lnTo>
                  <a:pt x="3117" y="3401"/>
                </a:lnTo>
                <a:lnTo>
                  <a:pt x="3154" y="3359"/>
                </a:lnTo>
                <a:lnTo>
                  <a:pt x="3189" y="3316"/>
                </a:lnTo>
                <a:lnTo>
                  <a:pt x="3225" y="3273"/>
                </a:lnTo>
                <a:lnTo>
                  <a:pt x="3260" y="3230"/>
                </a:lnTo>
                <a:lnTo>
                  <a:pt x="3295" y="3186"/>
                </a:lnTo>
                <a:lnTo>
                  <a:pt x="3329" y="3141"/>
                </a:lnTo>
                <a:lnTo>
                  <a:pt x="3362" y="3096"/>
                </a:lnTo>
                <a:lnTo>
                  <a:pt x="3396" y="3051"/>
                </a:lnTo>
                <a:lnTo>
                  <a:pt x="3428" y="3005"/>
                </a:lnTo>
                <a:lnTo>
                  <a:pt x="3461" y="2958"/>
                </a:lnTo>
                <a:lnTo>
                  <a:pt x="3492" y="2912"/>
                </a:lnTo>
                <a:lnTo>
                  <a:pt x="3523" y="2865"/>
                </a:lnTo>
                <a:lnTo>
                  <a:pt x="3554" y="2817"/>
                </a:lnTo>
                <a:lnTo>
                  <a:pt x="3584" y="2770"/>
                </a:lnTo>
                <a:lnTo>
                  <a:pt x="3613" y="2721"/>
                </a:lnTo>
                <a:lnTo>
                  <a:pt x="3643" y="2672"/>
                </a:lnTo>
                <a:lnTo>
                  <a:pt x="3671" y="2623"/>
                </a:lnTo>
                <a:lnTo>
                  <a:pt x="3699" y="2573"/>
                </a:lnTo>
                <a:lnTo>
                  <a:pt x="3727" y="2523"/>
                </a:lnTo>
                <a:lnTo>
                  <a:pt x="3754" y="2473"/>
                </a:lnTo>
                <a:lnTo>
                  <a:pt x="3780" y="2422"/>
                </a:lnTo>
                <a:lnTo>
                  <a:pt x="3807" y="2372"/>
                </a:lnTo>
                <a:lnTo>
                  <a:pt x="3832" y="2320"/>
                </a:lnTo>
                <a:lnTo>
                  <a:pt x="3857" y="2267"/>
                </a:lnTo>
                <a:lnTo>
                  <a:pt x="3882" y="2215"/>
                </a:lnTo>
                <a:lnTo>
                  <a:pt x="3906" y="2162"/>
                </a:lnTo>
                <a:lnTo>
                  <a:pt x="3929" y="2109"/>
                </a:lnTo>
                <a:lnTo>
                  <a:pt x="3951" y="2056"/>
                </a:lnTo>
                <a:lnTo>
                  <a:pt x="3974" y="2002"/>
                </a:lnTo>
                <a:lnTo>
                  <a:pt x="3995" y="1949"/>
                </a:lnTo>
                <a:lnTo>
                  <a:pt x="4016" y="1893"/>
                </a:lnTo>
                <a:lnTo>
                  <a:pt x="4036" y="1839"/>
                </a:lnTo>
                <a:lnTo>
                  <a:pt x="4057" y="1783"/>
                </a:lnTo>
                <a:lnTo>
                  <a:pt x="4076" y="1728"/>
                </a:lnTo>
                <a:lnTo>
                  <a:pt x="4095" y="1673"/>
                </a:lnTo>
                <a:lnTo>
                  <a:pt x="4112" y="1616"/>
                </a:lnTo>
                <a:lnTo>
                  <a:pt x="4131" y="1561"/>
                </a:lnTo>
                <a:lnTo>
                  <a:pt x="4147" y="1503"/>
                </a:lnTo>
                <a:lnTo>
                  <a:pt x="4163" y="1446"/>
                </a:lnTo>
                <a:lnTo>
                  <a:pt x="4179" y="1389"/>
                </a:lnTo>
                <a:lnTo>
                  <a:pt x="4194" y="1331"/>
                </a:lnTo>
                <a:lnTo>
                  <a:pt x="4208" y="1273"/>
                </a:lnTo>
                <a:lnTo>
                  <a:pt x="4223" y="1216"/>
                </a:lnTo>
                <a:lnTo>
                  <a:pt x="4236" y="1157"/>
                </a:lnTo>
                <a:lnTo>
                  <a:pt x="4248" y="1098"/>
                </a:lnTo>
                <a:lnTo>
                  <a:pt x="4260" y="1039"/>
                </a:lnTo>
                <a:lnTo>
                  <a:pt x="4271" y="980"/>
                </a:lnTo>
                <a:lnTo>
                  <a:pt x="4281" y="921"/>
                </a:lnTo>
                <a:lnTo>
                  <a:pt x="4291" y="861"/>
                </a:lnTo>
                <a:lnTo>
                  <a:pt x="4301" y="801"/>
                </a:lnTo>
                <a:lnTo>
                  <a:pt x="4310" y="741"/>
                </a:lnTo>
                <a:lnTo>
                  <a:pt x="4318" y="680"/>
                </a:lnTo>
                <a:lnTo>
                  <a:pt x="4325" y="620"/>
                </a:lnTo>
                <a:lnTo>
                  <a:pt x="4332" y="559"/>
                </a:lnTo>
                <a:lnTo>
                  <a:pt x="4337" y="498"/>
                </a:lnTo>
                <a:lnTo>
                  <a:pt x="4343" y="435"/>
                </a:lnTo>
                <a:lnTo>
                  <a:pt x="4347" y="374"/>
                </a:lnTo>
                <a:lnTo>
                  <a:pt x="4351" y="312"/>
                </a:lnTo>
                <a:lnTo>
                  <a:pt x="4354" y="251"/>
                </a:lnTo>
                <a:lnTo>
                  <a:pt x="4356" y="188"/>
                </a:lnTo>
                <a:lnTo>
                  <a:pt x="4358" y="125"/>
                </a:lnTo>
                <a:lnTo>
                  <a:pt x="4359" y="63"/>
                </a:lnTo>
                <a:lnTo>
                  <a:pt x="4360" y="0"/>
                </a:lnTo>
                <a:lnTo>
                  <a:pt x="4269" y="0"/>
                </a:lnTo>
                <a:lnTo>
                  <a:pt x="4268" y="62"/>
                </a:lnTo>
                <a:lnTo>
                  <a:pt x="4267" y="123"/>
                </a:lnTo>
                <a:lnTo>
                  <a:pt x="4266" y="184"/>
                </a:lnTo>
                <a:lnTo>
                  <a:pt x="4263" y="245"/>
                </a:lnTo>
                <a:lnTo>
                  <a:pt x="4260" y="306"/>
                </a:lnTo>
                <a:lnTo>
                  <a:pt x="4256" y="366"/>
                </a:lnTo>
                <a:lnTo>
                  <a:pt x="4252" y="427"/>
                </a:lnTo>
                <a:lnTo>
                  <a:pt x="4247" y="487"/>
                </a:lnTo>
                <a:lnTo>
                  <a:pt x="4241" y="547"/>
                </a:lnTo>
                <a:lnTo>
                  <a:pt x="4235" y="606"/>
                </a:lnTo>
                <a:lnTo>
                  <a:pt x="4228" y="666"/>
                </a:lnTo>
                <a:lnTo>
                  <a:pt x="4220" y="725"/>
                </a:lnTo>
                <a:lnTo>
                  <a:pt x="4212" y="784"/>
                </a:lnTo>
                <a:lnTo>
                  <a:pt x="4201" y="842"/>
                </a:lnTo>
                <a:lnTo>
                  <a:pt x="4192" y="901"/>
                </a:lnTo>
                <a:lnTo>
                  <a:pt x="4182" y="960"/>
                </a:lnTo>
                <a:lnTo>
                  <a:pt x="4171" y="1018"/>
                </a:lnTo>
                <a:lnTo>
                  <a:pt x="4159" y="1075"/>
                </a:lnTo>
                <a:lnTo>
                  <a:pt x="4147" y="1133"/>
                </a:lnTo>
                <a:lnTo>
                  <a:pt x="4135" y="1190"/>
                </a:lnTo>
                <a:lnTo>
                  <a:pt x="4120" y="1247"/>
                </a:lnTo>
                <a:lnTo>
                  <a:pt x="4106" y="1304"/>
                </a:lnTo>
                <a:lnTo>
                  <a:pt x="4092" y="1360"/>
                </a:lnTo>
                <a:lnTo>
                  <a:pt x="4076" y="1416"/>
                </a:lnTo>
                <a:lnTo>
                  <a:pt x="4061" y="1472"/>
                </a:lnTo>
                <a:lnTo>
                  <a:pt x="4043" y="1528"/>
                </a:lnTo>
                <a:lnTo>
                  <a:pt x="4027" y="1582"/>
                </a:lnTo>
                <a:lnTo>
                  <a:pt x="4009" y="1638"/>
                </a:lnTo>
                <a:lnTo>
                  <a:pt x="3991" y="1692"/>
                </a:lnTo>
                <a:lnTo>
                  <a:pt x="3972" y="1746"/>
                </a:lnTo>
                <a:lnTo>
                  <a:pt x="3952" y="1800"/>
                </a:lnTo>
                <a:lnTo>
                  <a:pt x="3932" y="1854"/>
                </a:lnTo>
                <a:lnTo>
                  <a:pt x="3912" y="1908"/>
                </a:lnTo>
                <a:lnTo>
                  <a:pt x="3891" y="1960"/>
                </a:lnTo>
                <a:lnTo>
                  <a:pt x="3869" y="2013"/>
                </a:lnTo>
                <a:lnTo>
                  <a:pt x="3847" y="2065"/>
                </a:lnTo>
                <a:lnTo>
                  <a:pt x="3824" y="2117"/>
                </a:lnTo>
                <a:lnTo>
                  <a:pt x="3801" y="2169"/>
                </a:lnTo>
                <a:lnTo>
                  <a:pt x="3776" y="2220"/>
                </a:lnTo>
                <a:lnTo>
                  <a:pt x="3752" y="2271"/>
                </a:lnTo>
                <a:lnTo>
                  <a:pt x="3728" y="2321"/>
                </a:lnTo>
                <a:lnTo>
                  <a:pt x="3702" y="2372"/>
                </a:lnTo>
                <a:lnTo>
                  <a:pt x="3676" y="2421"/>
                </a:lnTo>
                <a:lnTo>
                  <a:pt x="3650" y="2470"/>
                </a:lnTo>
                <a:lnTo>
                  <a:pt x="3622" y="2520"/>
                </a:lnTo>
                <a:lnTo>
                  <a:pt x="3595" y="2568"/>
                </a:lnTo>
                <a:lnTo>
                  <a:pt x="3567" y="2616"/>
                </a:lnTo>
                <a:lnTo>
                  <a:pt x="3538" y="2664"/>
                </a:lnTo>
                <a:lnTo>
                  <a:pt x="3509" y="2711"/>
                </a:lnTo>
                <a:lnTo>
                  <a:pt x="3480" y="2758"/>
                </a:lnTo>
                <a:lnTo>
                  <a:pt x="3449" y="2805"/>
                </a:lnTo>
                <a:lnTo>
                  <a:pt x="3419" y="2851"/>
                </a:lnTo>
                <a:lnTo>
                  <a:pt x="3388" y="2897"/>
                </a:lnTo>
                <a:lnTo>
                  <a:pt x="3356" y="2942"/>
                </a:lnTo>
                <a:lnTo>
                  <a:pt x="3325" y="2987"/>
                </a:lnTo>
                <a:lnTo>
                  <a:pt x="3292" y="3031"/>
                </a:lnTo>
                <a:lnTo>
                  <a:pt x="3259" y="3075"/>
                </a:lnTo>
                <a:lnTo>
                  <a:pt x="3226" y="3119"/>
                </a:lnTo>
                <a:lnTo>
                  <a:pt x="3192" y="3162"/>
                </a:lnTo>
                <a:lnTo>
                  <a:pt x="3158" y="3205"/>
                </a:lnTo>
                <a:lnTo>
                  <a:pt x="3123" y="3247"/>
                </a:lnTo>
                <a:lnTo>
                  <a:pt x="3088" y="3289"/>
                </a:lnTo>
                <a:lnTo>
                  <a:pt x="3053" y="3329"/>
                </a:lnTo>
                <a:lnTo>
                  <a:pt x="3016" y="3370"/>
                </a:lnTo>
                <a:lnTo>
                  <a:pt x="2980" y="3411"/>
                </a:lnTo>
                <a:lnTo>
                  <a:pt x="2943" y="3450"/>
                </a:lnTo>
                <a:lnTo>
                  <a:pt x="2906" y="3490"/>
                </a:lnTo>
                <a:lnTo>
                  <a:pt x="2867" y="3528"/>
                </a:lnTo>
                <a:lnTo>
                  <a:pt x="2830" y="3567"/>
                </a:lnTo>
                <a:lnTo>
                  <a:pt x="2791" y="3604"/>
                </a:lnTo>
                <a:lnTo>
                  <a:pt x="2752" y="3642"/>
                </a:lnTo>
                <a:lnTo>
                  <a:pt x="2713" y="3679"/>
                </a:lnTo>
                <a:lnTo>
                  <a:pt x="2673" y="3715"/>
                </a:lnTo>
                <a:lnTo>
                  <a:pt x="2633" y="3750"/>
                </a:lnTo>
                <a:lnTo>
                  <a:pt x="2592" y="3785"/>
                </a:lnTo>
                <a:lnTo>
                  <a:pt x="2552" y="3820"/>
                </a:lnTo>
                <a:lnTo>
                  <a:pt x="2510" y="3854"/>
                </a:lnTo>
                <a:lnTo>
                  <a:pt x="2469" y="3888"/>
                </a:lnTo>
                <a:lnTo>
                  <a:pt x="2426" y="3921"/>
                </a:lnTo>
                <a:lnTo>
                  <a:pt x="2384" y="3954"/>
                </a:lnTo>
                <a:lnTo>
                  <a:pt x="2341" y="3985"/>
                </a:lnTo>
                <a:lnTo>
                  <a:pt x="2299" y="4017"/>
                </a:lnTo>
                <a:lnTo>
                  <a:pt x="2255" y="4048"/>
                </a:lnTo>
                <a:lnTo>
                  <a:pt x="2211" y="4078"/>
                </a:lnTo>
                <a:lnTo>
                  <a:pt x="2167" y="4108"/>
                </a:lnTo>
                <a:lnTo>
                  <a:pt x="2122" y="4137"/>
                </a:lnTo>
                <a:lnTo>
                  <a:pt x="2077" y="4165"/>
                </a:lnTo>
                <a:lnTo>
                  <a:pt x="2032" y="4193"/>
                </a:lnTo>
                <a:lnTo>
                  <a:pt x="1987" y="4221"/>
                </a:lnTo>
                <a:lnTo>
                  <a:pt x="1940" y="4247"/>
                </a:lnTo>
                <a:lnTo>
                  <a:pt x="1895" y="4273"/>
                </a:lnTo>
                <a:lnTo>
                  <a:pt x="1848" y="4299"/>
                </a:lnTo>
                <a:lnTo>
                  <a:pt x="1802" y="4324"/>
                </a:lnTo>
                <a:lnTo>
                  <a:pt x="1754" y="4347"/>
                </a:lnTo>
                <a:lnTo>
                  <a:pt x="1706" y="4371"/>
                </a:lnTo>
                <a:lnTo>
                  <a:pt x="1659" y="4395"/>
                </a:lnTo>
                <a:lnTo>
                  <a:pt x="1611" y="4416"/>
                </a:lnTo>
                <a:lnTo>
                  <a:pt x="1563" y="4438"/>
                </a:lnTo>
                <a:lnTo>
                  <a:pt x="1514" y="4459"/>
                </a:lnTo>
                <a:lnTo>
                  <a:pt x="1466" y="4480"/>
                </a:lnTo>
                <a:lnTo>
                  <a:pt x="1416" y="4500"/>
                </a:lnTo>
                <a:lnTo>
                  <a:pt x="1366" y="4519"/>
                </a:lnTo>
                <a:lnTo>
                  <a:pt x="1317" y="4537"/>
                </a:lnTo>
                <a:lnTo>
                  <a:pt x="1267" y="4555"/>
                </a:lnTo>
                <a:lnTo>
                  <a:pt x="1217" y="4572"/>
                </a:lnTo>
                <a:lnTo>
                  <a:pt x="1167" y="4588"/>
                </a:lnTo>
                <a:lnTo>
                  <a:pt x="1115" y="4604"/>
                </a:lnTo>
                <a:lnTo>
                  <a:pt x="1065" y="4620"/>
                </a:lnTo>
                <a:lnTo>
                  <a:pt x="1014" y="4633"/>
                </a:lnTo>
                <a:lnTo>
                  <a:pt x="963" y="4648"/>
                </a:lnTo>
                <a:lnTo>
                  <a:pt x="911" y="4661"/>
                </a:lnTo>
                <a:lnTo>
                  <a:pt x="859" y="4673"/>
                </a:lnTo>
                <a:lnTo>
                  <a:pt x="807" y="4684"/>
                </a:lnTo>
                <a:lnTo>
                  <a:pt x="754" y="4696"/>
                </a:lnTo>
                <a:lnTo>
                  <a:pt x="701" y="4706"/>
                </a:lnTo>
                <a:lnTo>
                  <a:pt x="649" y="4715"/>
                </a:lnTo>
                <a:lnTo>
                  <a:pt x="596" y="4724"/>
                </a:lnTo>
                <a:lnTo>
                  <a:pt x="543" y="4732"/>
                </a:lnTo>
                <a:lnTo>
                  <a:pt x="489" y="4739"/>
                </a:lnTo>
                <a:lnTo>
                  <a:pt x="435" y="4745"/>
                </a:lnTo>
                <a:lnTo>
                  <a:pt x="382" y="4751"/>
                </a:lnTo>
                <a:lnTo>
                  <a:pt x="328" y="4756"/>
                </a:lnTo>
                <a:lnTo>
                  <a:pt x="274" y="4760"/>
                </a:lnTo>
                <a:lnTo>
                  <a:pt x="220" y="4763"/>
                </a:lnTo>
                <a:lnTo>
                  <a:pt x="165" y="4767"/>
                </a:lnTo>
                <a:lnTo>
                  <a:pt x="110" y="4769"/>
                </a:lnTo>
                <a:lnTo>
                  <a:pt x="56" y="4769"/>
                </a:lnTo>
                <a:lnTo>
                  <a:pt x="0" y="4770"/>
                </a:lnTo>
                <a:lnTo>
                  <a:pt x="0" y="4872"/>
                </a:lnTo>
              </a:path>
            </a:pathLst>
          </a:custGeom>
          <a:solidFill>
            <a:srgbClr val="008FE0"/>
          </a:solidFill>
          <a:ln w="9360">
            <a:noFill/>
          </a:ln>
        </p:spPr>
        <p:style>
          <a:lnRef idx="0">
            <a:scrgbClr r="0" g="0" b="0"/>
          </a:lnRef>
          <a:fillRef idx="0">
            <a:scrgbClr r="0" g="0" b="0"/>
          </a:fillRef>
          <a:effectRef idx="0">
            <a:scrgbClr r="0" g="0" b="0"/>
          </a:effectRef>
          <a:fontRef idx="minor"/>
        </p:style>
      </p:sp>
      <p:sp>
        <p:nvSpPr>
          <p:cNvPr id="684" name="CustomShape 66"/>
          <p:cNvSpPr/>
          <p:nvPr/>
        </p:nvSpPr>
        <p:spPr>
          <a:xfrm rot="18210600">
            <a:off x="3497040" y="5461200"/>
            <a:ext cx="1152000" cy="1143000"/>
          </a:xfrm>
          <a:custGeom>
            <a:avLst/>
            <a:gdLst/>
            <a:ahLst/>
            <a:cxnLst/>
            <a:rect l="0" t="0" r="r" b="b"/>
            <a:pathLst>
              <a:path w="4360" h="4873">
                <a:moveTo>
                  <a:pt x="0" y="0"/>
                </a:moveTo>
                <a:lnTo>
                  <a:pt x="0" y="0"/>
                </a:lnTo>
                <a:lnTo>
                  <a:pt x="0" y="63"/>
                </a:lnTo>
                <a:lnTo>
                  <a:pt x="1" y="125"/>
                </a:lnTo>
                <a:lnTo>
                  <a:pt x="3" y="188"/>
                </a:lnTo>
                <a:lnTo>
                  <a:pt x="6" y="251"/>
                </a:lnTo>
                <a:lnTo>
                  <a:pt x="9" y="312"/>
                </a:lnTo>
                <a:lnTo>
                  <a:pt x="13" y="374"/>
                </a:lnTo>
                <a:lnTo>
                  <a:pt x="17" y="435"/>
                </a:lnTo>
                <a:lnTo>
                  <a:pt x="22" y="498"/>
                </a:lnTo>
                <a:lnTo>
                  <a:pt x="28" y="559"/>
                </a:lnTo>
                <a:lnTo>
                  <a:pt x="35" y="620"/>
                </a:lnTo>
                <a:lnTo>
                  <a:pt x="42" y="680"/>
                </a:lnTo>
                <a:lnTo>
                  <a:pt x="50" y="741"/>
                </a:lnTo>
                <a:lnTo>
                  <a:pt x="58" y="801"/>
                </a:lnTo>
                <a:lnTo>
                  <a:pt x="68" y="861"/>
                </a:lnTo>
                <a:lnTo>
                  <a:pt x="78" y="921"/>
                </a:lnTo>
                <a:lnTo>
                  <a:pt x="89" y="980"/>
                </a:lnTo>
                <a:lnTo>
                  <a:pt x="100" y="1039"/>
                </a:lnTo>
                <a:lnTo>
                  <a:pt x="112" y="1098"/>
                </a:lnTo>
                <a:lnTo>
                  <a:pt x="124" y="1157"/>
                </a:lnTo>
                <a:lnTo>
                  <a:pt x="137" y="1216"/>
                </a:lnTo>
                <a:lnTo>
                  <a:pt x="152" y="1273"/>
                </a:lnTo>
                <a:lnTo>
                  <a:pt x="166" y="1331"/>
                </a:lnTo>
                <a:lnTo>
                  <a:pt x="181" y="1389"/>
                </a:lnTo>
                <a:lnTo>
                  <a:pt x="196" y="1446"/>
                </a:lnTo>
                <a:lnTo>
                  <a:pt x="212" y="1503"/>
                </a:lnTo>
                <a:lnTo>
                  <a:pt x="229" y="1561"/>
                </a:lnTo>
                <a:lnTo>
                  <a:pt x="247" y="1616"/>
                </a:lnTo>
                <a:lnTo>
                  <a:pt x="265" y="1673"/>
                </a:lnTo>
                <a:lnTo>
                  <a:pt x="283" y="1728"/>
                </a:lnTo>
                <a:lnTo>
                  <a:pt x="302" y="1783"/>
                </a:lnTo>
                <a:lnTo>
                  <a:pt x="323" y="1839"/>
                </a:lnTo>
                <a:lnTo>
                  <a:pt x="343" y="1893"/>
                </a:lnTo>
                <a:lnTo>
                  <a:pt x="364" y="1949"/>
                </a:lnTo>
                <a:lnTo>
                  <a:pt x="385" y="2002"/>
                </a:lnTo>
                <a:lnTo>
                  <a:pt x="408" y="2056"/>
                </a:lnTo>
                <a:lnTo>
                  <a:pt x="431" y="2109"/>
                </a:lnTo>
                <a:lnTo>
                  <a:pt x="454" y="2162"/>
                </a:lnTo>
                <a:lnTo>
                  <a:pt x="477" y="2215"/>
                </a:lnTo>
                <a:lnTo>
                  <a:pt x="502" y="2267"/>
                </a:lnTo>
                <a:lnTo>
                  <a:pt x="527" y="2320"/>
                </a:lnTo>
                <a:lnTo>
                  <a:pt x="552" y="2372"/>
                </a:lnTo>
                <a:lnTo>
                  <a:pt x="579" y="2422"/>
                </a:lnTo>
                <a:lnTo>
                  <a:pt x="605" y="2473"/>
                </a:lnTo>
                <a:lnTo>
                  <a:pt x="632" y="2523"/>
                </a:lnTo>
                <a:lnTo>
                  <a:pt x="660" y="2573"/>
                </a:lnTo>
                <a:lnTo>
                  <a:pt x="688" y="2623"/>
                </a:lnTo>
                <a:lnTo>
                  <a:pt x="717" y="2672"/>
                </a:lnTo>
                <a:lnTo>
                  <a:pt x="746" y="2721"/>
                </a:lnTo>
                <a:lnTo>
                  <a:pt x="776" y="2770"/>
                </a:lnTo>
                <a:lnTo>
                  <a:pt x="805" y="2817"/>
                </a:lnTo>
                <a:lnTo>
                  <a:pt x="837" y="2865"/>
                </a:lnTo>
                <a:lnTo>
                  <a:pt x="868" y="2912"/>
                </a:lnTo>
                <a:lnTo>
                  <a:pt x="900" y="2958"/>
                </a:lnTo>
                <a:lnTo>
                  <a:pt x="932" y="3005"/>
                </a:lnTo>
                <a:lnTo>
                  <a:pt x="964" y="3051"/>
                </a:lnTo>
                <a:lnTo>
                  <a:pt x="998" y="3096"/>
                </a:lnTo>
                <a:lnTo>
                  <a:pt x="1031" y="3141"/>
                </a:lnTo>
                <a:lnTo>
                  <a:pt x="1066" y="3186"/>
                </a:lnTo>
                <a:lnTo>
                  <a:pt x="1100" y="3230"/>
                </a:lnTo>
                <a:lnTo>
                  <a:pt x="1134" y="3273"/>
                </a:lnTo>
                <a:lnTo>
                  <a:pt x="1170" y="3316"/>
                </a:lnTo>
                <a:lnTo>
                  <a:pt x="1206" y="3359"/>
                </a:lnTo>
                <a:lnTo>
                  <a:pt x="1243" y="3401"/>
                </a:lnTo>
                <a:lnTo>
                  <a:pt x="1279" y="3443"/>
                </a:lnTo>
                <a:lnTo>
                  <a:pt x="1317" y="3483"/>
                </a:lnTo>
                <a:lnTo>
                  <a:pt x="1354" y="3524"/>
                </a:lnTo>
                <a:lnTo>
                  <a:pt x="1392" y="3565"/>
                </a:lnTo>
                <a:lnTo>
                  <a:pt x="1431" y="3604"/>
                </a:lnTo>
                <a:lnTo>
                  <a:pt x="1469" y="3643"/>
                </a:lnTo>
                <a:lnTo>
                  <a:pt x="1509" y="3681"/>
                </a:lnTo>
                <a:lnTo>
                  <a:pt x="1548" y="3720"/>
                </a:lnTo>
                <a:lnTo>
                  <a:pt x="1589" y="3757"/>
                </a:lnTo>
                <a:lnTo>
                  <a:pt x="1629" y="3794"/>
                </a:lnTo>
                <a:lnTo>
                  <a:pt x="1671" y="3830"/>
                </a:lnTo>
                <a:lnTo>
                  <a:pt x="1712" y="3867"/>
                </a:lnTo>
                <a:lnTo>
                  <a:pt x="1754" y="3902"/>
                </a:lnTo>
                <a:lnTo>
                  <a:pt x="1796" y="3937"/>
                </a:lnTo>
                <a:lnTo>
                  <a:pt x="1839" y="3971"/>
                </a:lnTo>
                <a:lnTo>
                  <a:pt x="1881" y="4005"/>
                </a:lnTo>
                <a:lnTo>
                  <a:pt x="1925" y="4039"/>
                </a:lnTo>
                <a:lnTo>
                  <a:pt x="1968" y="4070"/>
                </a:lnTo>
                <a:lnTo>
                  <a:pt x="2012" y="4103"/>
                </a:lnTo>
                <a:lnTo>
                  <a:pt x="2056" y="4135"/>
                </a:lnTo>
                <a:lnTo>
                  <a:pt x="2102" y="4165"/>
                </a:lnTo>
                <a:lnTo>
                  <a:pt x="2146" y="4196"/>
                </a:lnTo>
                <a:lnTo>
                  <a:pt x="2192" y="4225"/>
                </a:lnTo>
                <a:lnTo>
                  <a:pt x="2238" y="4255"/>
                </a:lnTo>
                <a:lnTo>
                  <a:pt x="2284" y="4283"/>
                </a:lnTo>
                <a:lnTo>
                  <a:pt x="2331" y="4310"/>
                </a:lnTo>
                <a:lnTo>
                  <a:pt x="2377" y="4337"/>
                </a:lnTo>
                <a:lnTo>
                  <a:pt x="2425" y="4364"/>
                </a:lnTo>
                <a:lnTo>
                  <a:pt x="2472" y="4390"/>
                </a:lnTo>
                <a:lnTo>
                  <a:pt x="2520" y="4415"/>
                </a:lnTo>
                <a:lnTo>
                  <a:pt x="2568" y="4440"/>
                </a:lnTo>
                <a:lnTo>
                  <a:pt x="2616" y="4465"/>
                </a:lnTo>
                <a:lnTo>
                  <a:pt x="2666" y="4488"/>
                </a:lnTo>
                <a:lnTo>
                  <a:pt x="2714" y="4511"/>
                </a:lnTo>
                <a:lnTo>
                  <a:pt x="2764" y="4533"/>
                </a:lnTo>
                <a:lnTo>
                  <a:pt x="2813" y="4554"/>
                </a:lnTo>
                <a:lnTo>
                  <a:pt x="2863" y="4576"/>
                </a:lnTo>
                <a:lnTo>
                  <a:pt x="2913" y="4596"/>
                </a:lnTo>
                <a:lnTo>
                  <a:pt x="2963" y="4615"/>
                </a:lnTo>
                <a:lnTo>
                  <a:pt x="3014" y="4635"/>
                </a:lnTo>
                <a:lnTo>
                  <a:pt x="3066" y="4653"/>
                </a:lnTo>
                <a:lnTo>
                  <a:pt x="3116" y="4670"/>
                </a:lnTo>
                <a:lnTo>
                  <a:pt x="3168" y="4687"/>
                </a:lnTo>
                <a:lnTo>
                  <a:pt x="3220" y="4702"/>
                </a:lnTo>
                <a:lnTo>
                  <a:pt x="3272" y="4718"/>
                </a:lnTo>
                <a:lnTo>
                  <a:pt x="3325" y="4733"/>
                </a:lnTo>
                <a:lnTo>
                  <a:pt x="3377" y="4746"/>
                </a:lnTo>
                <a:lnTo>
                  <a:pt x="3430" y="4760"/>
                </a:lnTo>
                <a:lnTo>
                  <a:pt x="3483" y="4773"/>
                </a:lnTo>
                <a:lnTo>
                  <a:pt x="3536" y="4785"/>
                </a:lnTo>
                <a:lnTo>
                  <a:pt x="3590" y="4796"/>
                </a:lnTo>
                <a:lnTo>
                  <a:pt x="3643" y="4806"/>
                </a:lnTo>
                <a:lnTo>
                  <a:pt x="3697" y="4815"/>
                </a:lnTo>
                <a:lnTo>
                  <a:pt x="3751" y="4825"/>
                </a:lnTo>
                <a:lnTo>
                  <a:pt x="3805" y="4832"/>
                </a:lnTo>
                <a:lnTo>
                  <a:pt x="3860" y="4840"/>
                </a:lnTo>
                <a:lnTo>
                  <a:pt x="3915" y="4847"/>
                </a:lnTo>
                <a:lnTo>
                  <a:pt x="3969" y="4853"/>
                </a:lnTo>
                <a:lnTo>
                  <a:pt x="4025" y="4857"/>
                </a:lnTo>
                <a:lnTo>
                  <a:pt x="4080" y="4862"/>
                </a:lnTo>
                <a:lnTo>
                  <a:pt x="4135" y="4865"/>
                </a:lnTo>
                <a:lnTo>
                  <a:pt x="4191" y="4869"/>
                </a:lnTo>
                <a:lnTo>
                  <a:pt x="4248" y="4870"/>
                </a:lnTo>
                <a:lnTo>
                  <a:pt x="4303" y="4872"/>
                </a:lnTo>
                <a:lnTo>
                  <a:pt x="4359" y="4872"/>
                </a:lnTo>
                <a:lnTo>
                  <a:pt x="4359" y="4770"/>
                </a:lnTo>
                <a:lnTo>
                  <a:pt x="4304" y="4769"/>
                </a:lnTo>
                <a:lnTo>
                  <a:pt x="4250" y="4769"/>
                </a:lnTo>
                <a:lnTo>
                  <a:pt x="4195" y="4767"/>
                </a:lnTo>
                <a:lnTo>
                  <a:pt x="4140" y="4763"/>
                </a:lnTo>
                <a:lnTo>
                  <a:pt x="4086" y="4760"/>
                </a:lnTo>
                <a:lnTo>
                  <a:pt x="4032" y="4756"/>
                </a:lnTo>
                <a:lnTo>
                  <a:pt x="3977" y="4751"/>
                </a:lnTo>
                <a:lnTo>
                  <a:pt x="3924" y="4745"/>
                </a:lnTo>
                <a:lnTo>
                  <a:pt x="3870" y="4739"/>
                </a:lnTo>
                <a:lnTo>
                  <a:pt x="3817" y="4732"/>
                </a:lnTo>
                <a:lnTo>
                  <a:pt x="3764" y="4724"/>
                </a:lnTo>
                <a:lnTo>
                  <a:pt x="3710" y="4715"/>
                </a:lnTo>
                <a:lnTo>
                  <a:pt x="3658" y="4706"/>
                </a:lnTo>
                <a:lnTo>
                  <a:pt x="3605" y="4696"/>
                </a:lnTo>
                <a:lnTo>
                  <a:pt x="3553" y="4684"/>
                </a:lnTo>
                <a:lnTo>
                  <a:pt x="3501" y="4673"/>
                </a:lnTo>
                <a:lnTo>
                  <a:pt x="3449" y="4661"/>
                </a:lnTo>
                <a:lnTo>
                  <a:pt x="3397" y="4648"/>
                </a:lnTo>
                <a:lnTo>
                  <a:pt x="3346" y="4633"/>
                </a:lnTo>
                <a:lnTo>
                  <a:pt x="3295" y="4620"/>
                </a:lnTo>
                <a:lnTo>
                  <a:pt x="3244" y="4604"/>
                </a:lnTo>
                <a:lnTo>
                  <a:pt x="3193" y="4588"/>
                </a:lnTo>
                <a:lnTo>
                  <a:pt x="3142" y="4572"/>
                </a:lnTo>
                <a:lnTo>
                  <a:pt x="3093" y="4555"/>
                </a:lnTo>
                <a:lnTo>
                  <a:pt x="3042" y="4537"/>
                </a:lnTo>
                <a:lnTo>
                  <a:pt x="2993" y="4519"/>
                </a:lnTo>
                <a:lnTo>
                  <a:pt x="2943" y="4500"/>
                </a:lnTo>
                <a:lnTo>
                  <a:pt x="2894" y="4480"/>
                </a:lnTo>
                <a:lnTo>
                  <a:pt x="2846" y="4459"/>
                </a:lnTo>
                <a:lnTo>
                  <a:pt x="2797" y="4438"/>
                </a:lnTo>
                <a:lnTo>
                  <a:pt x="2749" y="4416"/>
                </a:lnTo>
                <a:lnTo>
                  <a:pt x="2700" y="4395"/>
                </a:lnTo>
                <a:lnTo>
                  <a:pt x="2653" y="4371"/>
                </a:lnTo>
                <a:lnTo>
                  <a:pt x="2605" y="4347"/>
                </a:lnTo>
                <a:lnTo>
                  <a:pt x="2558" y="4324"/>
                </a:lnTo>
                <a:lnTo>
                  <a:pt x="2512" y="4299"/>
                </a:lnTo>
                <a:lnTo>
                  <a:pt x="2465" y="4273"/>
                </a:lnTo>
                <a:lnTo>
                  <a:pt x="2419" y="4247"/>
                </a:lnTo>
                <a:lnTo>
                  <a:pt x="2373" y="4221"/>
                </a:lnTo>
                <a:lnTo>
                  <a:pt x="2328" y="4193"/>
                </a:lnTo>
                <a:lnTo>
                  <a:pt x="2282" y="4165"/>
                </a:lnTo>
                <a:lnTo>
                  <a:pt x="2238" y="4137"/>
                </a:lnTo>
                <a:lnTo>
                  <a:pt x="2193" y="4108"/>
                </a:lnTo>
                <a:lnTo>
                  <a:pt x="2149" y="4078"/>
                </a:lnTo>
                <a:lnTo>
                  <a:pt x="2105" y="4048"/>
                </a:lnTo>
                <a:lnTo>
                  <a:pt x="2061" y="4017"/>
                </a:lnTo>
                <a:lnTo>
                  <a:pt x="2018" y="3985"/>
                </a:lnTo>
                <a:lnTo>
                  <a:pt x="1975" y="3954"/>
                </a:lnTo>
                <a:lnTo>
                  <a:pt x="1933" y="3921"/>
                </a:lnTo>
                <a:lnTo>
                  <a:pt x="1891" y="3888"/>
                </a:lnTo>
                <a:lnTo>
                  <a:pt x="1849" y="3854"/>
                </a:lnTo>
                <a:lnTo>
                  <a:pt x="1808" y="3820"/>
                </a:lnTo>
                <a:lnTo>
                  <a:pt x="1767" y="3785"/>
                </a:lnTo>
                <a:lnTo>
                  <a:pt x="1726" y="3750"/>
                </a:lnTo>
                <a:lnTo>
                  <a:pt x="1687" y="3715"/>
                </a:lnTo>
                <a:lnTo>
                  <a:pt x="1646" y="3679"/>
                </a:lnTo>
                <a:lnTo>
                  <a:pt x="1608" y="3642"/>
                </a:lnTo>
                <a:lnTo>
                  <a:pt x="1569" y="3604"/>
                </a:lnTo>
                <a:lnTo>
                  <a:pt x="1530" y="3567"/>
                </a:lnTo>
                <a:lnTo>
                  <a:pt x="1492" y="3528"/>
                </a:lnTo>
                <a:lnTo>
                  <a:pt x="1454" y="3490"/>
                </a:lnTo>
                <a:lnTo>
                  <a:pt x="1417" y="3450"/>
                </a:lnTo>
                <a:lnTo>
                  <a:pt x="1380" y="3411"/>
                </a:lnTo>
                <a:lnTo>
                  <a:pt x="1344" y="3370"/>
                </a:lnTo>
                <a:lnTo>
                  <a:pt x="1307" y="3329"/>
                </a:lnTo>
                <a:lnTo>
                  <a:pt x="1272" y="3289"/>
                </a:lnTo>
                <a:lnTo>
                  <a:pt x="1237" y="3247"/>
                </a:lnTo>
                <a:lnTo>
                  <a:pt x="1202" y="3205"/>
                </a:lnTo>
                <a:lnTo>
                  <a:pt x="1168" y="3162"/>
                </a:lnTo>
                <a:lnTo>
                  <a:pt x="1134" y="3119"/>
                </a:lnTo>
                <a:lnTo>
                  <a:pt x="1101" y="3075"/>
                </a:lnTo>
                <a:lnTo>
                  <a:pt x="1068" y="3031"/>
                </a:lnTo>
                <a:lnTo>
                  <a:pt x="1035" y="2987"/>
                </a:lnTo>
                <a:lnTo>
                  <a:pt x="1003" y="2942"/>
                </a:lnTo>
                <a:lnTo>
                  <a:pt x="971" y="2897"/>
                </a:lnTo>
                <a:lnTo>
                  <a:pt x="941" y="2851"/>
                </a:lnTo>
                <a:lnTo>
                  <a:pt x="910" y="2805"/>
                </a:lnTo>
                <a:lnTo>
                  <a:pt x="880" y="2758"/>
                </a:lnTo>
                <a:lnTo>
                  <a:pt x="851" y="2712"/>
                </a:lnTo>
                <a:lnTo>
                  <a:pt x="822" y="2664"/>
                </a:lnTo>
                <a:lnTo>
                  <a:pt x="793" y="2616"/>
                </a:lnTo>
                <a:lnTo>
                  <a:pt x="765" y="2568"/>
                </a:lnTo>
                <a:lnTo>
                  <a:pt x="738" y="2520"/>
                </a:lnTo>
                <a:lnTo>
                  <a:pt x="710" y="2470"/>
                </a:lnTo>
                <a:lnTo>
                  <a:pt x="684" y="2421"/>
                </a:lnTo>
                <a:lnTo>
                  <a:pt x="658" y="2372"/>
                </a:lnTo>
                <a:lnTo>
                  <a:pt x="632" y="2321"/>
                </a:lnTo>
                <a:lnTo>
                  <a:pt x="607" y="2271"/>
                </a:lnTo>
                <a:lnTo>
                  <a:pt x="583" y="2220"/>
                </a:lnTo>
                <a:lnTo>
                  <a:pt x="558" y="2169"/>
                </a:lnTo>
                <a:lnTo>
                  <a:pt x="535" y="2117"/>
                </a:lnTo>
                <a:lnTo>
                  <a:pt x="513" y="2065"/>
                </a:lnTo>
                <a:lnTo>
                  <a:pt x="491" y="2013"/>
                </a:lnTo>
                <a:lnTo>
                  <a:pt x="469" y="1960"/>
                </a:lnTo>
                <a:lnTo>
                  <a:pt x="448" y="1908"/>
                </a:lnTo>
                <a:lnTo>
                  <a:pt x="427" y="1854"/>
                </a:lnTo>
                <a:lnTo>
                  <a:pt x="407" y="1800"/>
                </a:lnTo>
                <a:lnTo>
                  <a:pt x="387" y="1746"/>
                </a:lnTo>
                <a:lnTo>
                  <a:pt x="369" y="1692"/>
                </a:lnTo>
                <a:lnTo>
                  <a:pt x="351" y="1638"/>
                </a:lnTo>
                <a:lnTo>
                  <a:pt x="333" y="1582"/>
                </a:lnTo>
                <a:lnTo>
                  <a:pt x="316" y="1528"/>
                </a:lnTo>
                <a:lnTo>
                  <a:pt x="299" y="1472"/>
                </a:lnTo>
                <a:lnTo>
                  <a:pt x="283" y="1416"/>
                </a:lnTo>
                <a:lnTo>
                  <a:pt x="268" y="1360"/>
                </a:lnTo>
                <a:lnTo>
                  <a:pt x="253" y="1304"/>
                </a:lnTo>
                <a:lnTo>
                  <a:pt x="240" y="1247"/>
                </a:lnTo>
                <a:lnTo>
                  <a:pt x="225" y="1190"/>
                </a:lnTo>
                <a:lnTo>
                  <a:pt x="212" y="1133"/>
                </a:lnTo>
                <a:lnTo>
                  <a:pt x="200" y="1075"/>
                </a:lnTo>
                <a:lnTo>
                  <a:pt x="189" y="1018"/>
                </a:lnTo>
                <a:lnTo>
                  <a:pt x="178" y="960"/>
                </a:lnTo>
                <a:lnTo>
                  <a:pt x="168" y="901"/>
                </a:lnTo>
                <a:lnTo>
                  <a:pt x="158" y="842"/>
                </a:lnTo>
                <a:lnTo>
                  <a:pt x="149" y="784"/>
                </a:lnTo>
                <a:lnTo>
                  <a:pt x="140" y="725"/>
                </a:lnTo>
                <a:lnTo>
                  <a:pt x="132" y="666"/>
                </a:lnTo>
                <a:lnTo>
                  <a:pt x="125" y="606"/>
                </a:lnTo>
                <a:lnTo>
                  <a:pt x="119" y="547"/>
                </a:lnTo>
                <a:lnTo>
                  <a:pt x="113" y="487"/>
                </a:lnTo>
                <a:lnTo>
                  <a:pt x="108" y="427"/>
                </a:lnTo>
                <a:lnTo>
                  <a:pt x="103" y="366"/>
                </a:lnTo>
                <a:lnTo>
                  <a:pt x="100" y="306"/>
                </a:lnTo>
                <a:lnTo>
                  <a:pt x="96" y="245"/>
                </a:lnTo>
                <a:lnTo>
                  <a:pt x="94" y="184"/>
                </a:lnTo>
                <a:lnTo>
                  <a:pt x="92" y="123"/>
                </a:lnTo>
                <a:lnTo>
                  <a:pt x="91" y="62"/>
                </a:lnTo>
                <a:lnTo>
                  <a:pt x="91" y="0"/>
                </a:lnTo>
                <a:lnTo>
                  <a:pt x="0" y="0"/>
                </a:lnTo>
              </a:path>
            </a:pathLst>
          </a:custGeom>
          <a:solidFill>
            <a:srgbClr val="008FE0"/>
          </a:solidFill>
          <a:ln w="9360">
            <a:noFill/>
          </a:ln>
        </p:spPr>
        <p:style>
          <a:lnRef idx="0">
            <a:scrgbClr r="0" g="0" b="0"/>
          </a:lnRef>
          <a:fillRef idx="0">
            <a:scrgbClr r="0" g="0" b="0"/>
          </a:fillRef>
          <a:effectRef idx="0">
            <a:scrgbClr r="0" g="0" b="0"/>
          </a:effectRef>
          <a:fontRef idx="minor"/>
        </p:style>
      </p:sp>
      <p:sp>
        <p:nvSpPr>
          <p:cNvPr id="685" name="CustomShape 67"/>
          <p:cNvSpPr/>
          <p:nvPr/>
        </p:nvSpPr>
        <p:spPr>
          <a:xfrm rot="18210600">
            <a:off x="2543760" y="4830120"/>
            <a:ext cx="1152000" cy="1143000"/>
          </a:xfrm>
          <a:custGeom>
            <a:avLst/>
            <a:gdLst/>
            <a:ahLst/>
            <a:cxnLst/>
            <a:rect l="0" t="0" r="r" b="b"/>
            <a:pathLst>
              <a:path w="4360" h="4872">
                <a:moveTo>
                  <a:pt x="4359" y="0"/>
                </a:moveTo>
                <a:lnTo>
                  <a:pt x="4359" y="0"/>
                </a:lnTo>
                <a:lnTo>
                  <a:pt x="4303" y="0"/>
                </a:lnTo>
                <a:lnTo>
                  <a:pt x="4248" y="2"/>
                </a:lnTo>
                <a:lnTo>
                  <a:pt x="4191" y="3"/>
                </a:lnTo>
                <a:lnTo>
                  <a:pt x="4135" y="7"/>
                </a:lnTo>
                <a:lnTo>
                  <a:pt x="4080" y="10"/>
                </a:lnTo>
                <a:lnTo>
                  <a:pt x="4025" y="15"/>
                </a:lnTo>
                <a:lnTo>
                  <a:pt x="3969" y="19"/>
                </a:lnTo>
                <a:lnTo>
                  <a:pt x="3915" y="25"/>
                </a:lnTo>
                <a:lnTo>
                  <a:pt x="3860" y="32"/>
                </a:lnTo>
                <a:lnTo>
                  <a:pt x="3805" y="40"/>
                </a:lnTo>
                <a:lnTo>
                  <a:pt x="3751" y="47"/>
                </a:lnTo>
                <a:lnTo>
                  <a:pt x="3697" y="57"/>
                </a:lnTo>
                <a:lnTo>
                  <a:pt x="3643" y="66"/>
                </a:lnTo>
                <a:lnTo>
                  <a:pt x="3590" y="77"/>
                </a:lnTo>
                <a:lnTo>
                  <a:pt x="3536" y="87"/>
                </a:lnTo>
                <a:lnTo>
                  <a:pt x="3483" y="100"/>
                </a:lnTo>
                <a:lnTo>
                  <a:pt x="3430" y="112"/>
                </a:lnTo>
                <a:lnTo>
                  <a:pt x="3377" y="126"/>
                </a:lnTo>
                <a:lnTo>
                  <a:pt x="3325" y="139"/>
                </a:lnTo>
                <a:lnTo>
                  <a:pt x="3272" y="154"/>
                </a:lnTo>
                <a:lnTo>
                  <a:pt x="3220" y="170"/>
                </a:lnTo>
                <a:lnTo>
                  <a:pt x="3168" y="185"/>
                </a:lnTo>
                <a:lnTo>
                  <a:pt x="3116" y="202"/>
                </a:lnTo>
                <a:lnTo>
                  <a:pt x="3066" y="219"/>
                </a:lnTo>
                <a:lnTo>
                  <a:pt x="3014" y="237"/>
                </a:lnTo>
                <a:lnTo>
                  <a:pt x="2963" y="257"/>
                </a:lnTo>
                <a:lnTo>
                  <a:pt x="2913" y="276"/>
                </a:lnTo>
                <a:lnTo>
                  <a:pt x="2863" y="296"/>
                </a:lnTo>
                <a:lnTo>
                  <a:pt x="2813" y="318"/>
                </a:lnTo>
                <a:lnTo>
                  <a:pt x="2764" y="339"/>
                </a:lnTo>
                <a:lnTo>
                  <a:pt x="2714" y="361"/>
                </a:lnTo>
                <a:lnTo>
                  <a:pt x="2666" y="385"/>
                </a:lnTo>
                <a:lnTo>
                  <a:pt x="2616" y="407"/>
                </a:lnTo>
                <a:lnTo>
                  <a:pt x="2568" y="432"/>
                </a:lnTo>
                <a:lnTo>
                  <a:pt x="2520" y="457"/>
                </a:lnTo>
                <a:lnTo>
                  <a:pt x="2472" y="482"/>
                </a:lnTo>
                <a:lnTo>
                  <a:pt x="2425" y="508"/>
                </a:lnTo>
                <a:lnTo>
                  <a:pt x="2377" y="535"/>
                </a:lnTo>
                <a:lnTo>
                  <a:pt x="2331" y="562"/>
                </a:lnTo>
                <a:lnTo>
                  <a:pt x="2284" y="589"/>
                </a:lnTo>
                <a:lnTo>
                  <a:pt x="2238" y="619"/>
                </a:lnTo>
                <a:lnTo>
                  <a:pt x="2192" y="647"/>
                </a:lnTo>
                <a:lnTo>
                  <a:pt x="2146" y="676"/>
                </a:lnTo>
                <a:lnTo>
                  <a:pt x="2102" y="707"/>
                </a:lnTo>
                <a:lnTo>
                  <a:pt x="2056" y="737"/>
                </a:lnTo>
                <a:lnTo>
                  <a:pt x="2012" y="769"/>
                </a:lnTo>
                <a:lnTo>
                  <a:pt x="1968" y="802"/>
                </a:lnTo>
                <a:lnTo>
                  <a:pt x="1925" y="834"/>
                </a:lnTo>
                <a:lnTo>
                  <a:pt x="1881" y="867"/>
                </a:lnTo>
                <a:lnTo>
                  <a:pt x="1839" y="901"/>
                </a:lnTo>
                <a:lnTo>
                  <a:pt x="1796" y="935"/>
                </a:lnTo>
                <a:lnTo>
                  <a:pt x="1754" y="970"/>
                </a:lnTo>
                <a:lnTo>
                  <a:pt x="1712" y="1005"/>
                </a:lnTo>
                <a:lnTo>
                  <a:pt x="1671" y="1042"/>
                </a:lnTo>
                <a:lnTo>
                  <a:pt x="1629" y="1078"/>
                </a:lnTo>
                <a:lnTo>
                  <a:pt x="1589" y="1115"/>
                </a:lnTo>
                <a:lnTo>
                  <a:pt x="1548" y="1152"/>
                </a:lnTo>
                <a:lnTo>
                  <a:pt x="1509" y="1191"/>
                </a:lnTo>
                <a:lnTo>
                  <a:pt x="1469" y="1229"/>
                </a:lnTo>
                <a:lnTo>
                  <a:pt x="1431" y="1268"/>
                </a:lnTo>
                <a:lnTo>
                  <a:pt x="1392" y="1307"/>
                </a:lnTo>
                <a:lnTo>
                  <a:pt x="1354" y="1348"/>
                </a:lnTo>
                <a:lnTo>
                  <a:pt x="1317" y="1389"/>
                </a:lnTo>
                <a:lnTo>
                  <a:pt x="1279" y="1430"/>
                </a:lnTo>
                <a:lnTo>
                  <a:pt x="1243" y="1471"/>
                </a:lnTo>
                <a:lnTo>
                  <a:pt x="1206" y="1513"/>
                </a:lnTo>
                <a:lnTo>
                  <a:pt x="1170" y="1556"/>
                </a:lnTo>
                <a:lnTo>
                  <a:pt x="1134" y="1599"/>
                </a:lnTo>
                <a:lnTo>
                  <a:pt x="1100" y="1642"/>
                </a:lnTo>
                <a:lnTo>
                  <a:pt x="1066" y="1686"/>
                </a:lnTo>
                <a:lnTo>
                  <a:pt x="1031" y="1731"/>
                </a:lnTo>
                <a:lnTo>
                  <a:pt x="998" y="1776"/>
                </a:lnTo>
                <a:lnTo>
                  <a:pt x="964" y="1821"/>
                </a:lnTo>
                <a:lnTo>
                  <a:pt x="932" y="1867"/>
                </a:lnTo>
                <a:lnTo>
                  <a:pt x="900" y="1914"/>
                </a:lnTo>
                <a:lnTo>
                  <a:pt x="868" y="1960"/>
                </a:lnTo>
                <a:lnTo>
                  <a:pt x="837" y="2007"/>
                </a:lnTo>
                <a:lnTo>
                  <a:pt x="805" y="2055"/>
                </a:lnTo>
                <a:lnTo>
                  <a:pt x="776" y="2102"/>
                </a:lnTo>
                <a:lnTo>
                  <a:pt x="746" y="2151"/>
                </a:lnTo>
                <a:lnTo>
                  <a:pt x="717" y="2200"/>
                </a:lnTo>
                <a:lnTo>
                  <a:pt x="688" y="2249"/>
                </a:lnTo>
                <a:lnTo>
                  <a:pt x="660" y="2299"/>
                </a:lnTo>
                <a:lnTo>
                  <a:pt x="632" y="2349"/>
                </a:lnTo>
                <a:lnTo>
                  <a:pt x="605" y="2399"/>
                </a:lnTo>
                <a:lnTo>
                  <a:pt x="579" y="2450"/>
                </a:lnTo>
                <a:lnTo>
                  <a:pt x="552" y="2502"/>
                </a:lnTo>
                <a:lnTo>
                  <a:pt x="527" y="2553"/>
                </a:lnTo>
                <a:lnTo>
                  <a:pt x="502" y="2605"/>
                </a:lnTo>
                <a:lnTo>
                  <a:pt x="477" y="2657"/>
                </a:lnTo>
                <a:lnTo>
                  <a:pt x="454" y="2710"/>
                </a:lnTo>
                <a:lnTo>
                  <a:pt x="431" y="2763"/>
                </a:lnTo>
                <a:lnTo>
                  <a:pt x="408" y="2816"/>
                </a:lnTo>
                <a:lnTo>
                  <a:pt x="385" y="2870"/>
                </a:lnTo>
                <a:lnTo>
                  <a:pt x="364" y="2923"/>
                </a:lnTo>
                <a:lnTo>
                  <a:pt x="343" y="2979"/>
                </a:lnTo>
                <a:lnTo>
                  <a:pt x="323" y="3033"/>
                </a:lnTo>
                <a:lnTo>
                  <a:pt x="302" y="3089"/>
                </a:lnTo>
                <a:lnTo>
                  <a:pt x="283" y="3144"/>
                </a:lnTo>
                <a:lnTo>
                  <a:pt x="265" y="3199"/>
                </a:lnTo>
                <a:lnTo>
                  <a:pt x="247" y="3256"/>
                </a:lnTo>
                <a:lnTo>
                  <a:pt x="229" y="3311"/>
                </a:lnTo>
                <a:lnTo>
                  <a:pt x="212" y="3369"/>
                </a:lnTo>
                <a:lnTo>
                  <a:pt x="196" y="3426"/>
                </a:lnTo>
                <a:lnTo>
                  <a:pt x="181" y="3483"/>
                </a:lnTo>
                <a:lnTo>
                  <a:pt x="166" y="3541"/>
                </a:lnTo>
                <a:lnTo>
                  <a:pt x="152" y="3599"/>
                </a:lnTo>
                <a:lnTo>
                  <a:pt x="137" y="3656"/>
                </a:lnTo>
                <a:lnTo>
                  <a:pt x="124" y="3715"/>
                </a:lnTo>
                <a:lnTo>
                  <a:pt x="112" y="3774"/>
                </a:lnTo>
                <a:lnTo>
                  <a:pt x="100" y="3833"/>
                </a:lnTo>
                <a:lnTo>
                  <a:pt x="89" y="3892"/>
                </a:lnTo>
                <a:lnTo>
                  <a:pt x="78" y="3951"/>
                </a:lnTo>
                <a:lnTo>
                  <a:pt x="68" y="4011"/>
                </a:lnTo>
                <a:lnTo>
                  <a:pt x="58" y="4071"/>
                </a:lnTo>
                <a:lnTo>
                  <a:pt x="50" y="4131"/>
                </a:lnTo>
                <a:lnTo>
                  <a:pt x="42" y="4192"/>
                </a:lnTo>
                <a:lnTo>
                  <a:pt x="35" y="4252"/>
                </a:lnTo>
                <a:lnTo>
                  <a:pt x="28" y="4313"/>
                </a:lnTo>
                <a:lnTo>
                  <a:pt x="22" y="4374"/>
                </a:lnTo>
                <a:lnTo>
                  <a:pt x="17" y="4437"/>
                </a:lnTo>
                <a:lnTo>
                  <a:pt x="13" y="4498"/>
                </a:lnTo>
                <a:lnTo>
                  <a:pt x="9" y="4560"/>
                </a:lnTo>
                <a:lnTo>
                  <a:pt x="6" y="4621"/>
                </a:lnTo>
                <a:lnTo>
                  <a:pt x="3" y="4684"/>
                </a:lnTo>
                <a:lnTo>
                  <a:pt x="1" y="4747"/>
                </a:lnTo>
                <a:lnTo>
                  <a:pt x="0" y="4809"/>
                </a:lnTo>
                <a:lnTo>
                  <a:pt x="0" y="4871"/>
                </a:lnTo>
                <a:lnTo>
                  <a:pt x="91" y="4871"/>
                </a:lnTo>
                <a:lnTo>
                  <a:pt x="91" y="4810"/>
                </a:lnTo>
                <a:lnTo>
                  <a:pt x="92" y="4749"/>
                </a:lnTo>
                <a:lnTo>
                  <a:pt x="94" y="4688"/>
                </a:lnTo>
                <a:lnTo>
                  <a:pt x="96" y="4627"/>
                </a:lnTo>
                <a:lnTo>
                  <a:pt x="100" y="4566"/>
                </a:lnTo>
                <a:lnTo>
                  <a:pt x="103" y="4506"/>
                </a:lnTo>
                <a:lnTo>
                  <a:pt x="108" y="4445"/>
                </a:lnTo>
                <a:lnTo>
                  <a:pt x="113" y="4385"/>
                </a:lnTo>
                <a:lnTo>
                  <a:pt x="119" y="4325"/>
                </a:lnTo>
                <a:lnTo>
                  <a:pt x="125" y="4266"/>
                </a:lnTo>
                <a:lnTo>
                  <a:pt x="132" y="4206"/>
                </a:lnTo>
                <a:lnTo>
                  <a:pt x="140" y="4147"/>
                </a:lnTo>
                <a:lnTo>
                  <a:pt x="149" y="4088"/>
                </a:lnTo>
                <a:lnTo>
                  <a:pt x="158" y="4030"/>
                </a:lnTo>
                <a:lnTo>
                  <a:pt x="168" y="3971"/>
                </a:lnTo>
                <a:lnTo>
                  <a:pt x="178" y="3912"/>
                </a:lnTo>
                <a:lnTo>
                  <a:pt x="189" y="3854"/>
                </a:lnTo>
                <a:lnTo>
                  <a:pt x="200" y="3797"/>
                </a:lnTo>
                <a:lnTo>
                  <a:pt x="212" y="3739"/>
                </a:lnTo>
                <a:lnTo>
                  <a:pt x="225" y="3682"/>
                </a:lnTo>
                <a:lnTo>
                  <a:pt x="240" y="3625"/>
                </a:lnTo>
                <a:lnTo>
                  <a:pt x="253" y="3568"/>
                </a:lnTo>
                <a:lnTo>
                  <a:pt x="268" y="3512"/>
                </a:lnTo>
                <a:lnTo>
                  <a:pt x="283" y="3456"/>
                </a:lnTo>
                <a:lnTo>
                  <a:pt x="299" y="3400"/>
                </a:lnTo>
                <a:lnTo>
                  <a:pt x="316" y="3344"/>
                </a:lnTo>
                <a:lnTo>
                  <a:pt x="333" y="3290"/>
                </a:lnTo>
                <a:lnTo>
                  <a:pt x="351" y="3234"/>
                </a:lnTo>
                <a:lnTo>
                  <a:pt x="369" y="3180"/>
                </a:lnTo>
                <a:lnTo>
                  <a:pt x="387" y="3126"/>
                </a:lnTo>
                <a:lnTo>
                  <a:pt x="407" y="3072"/>
                </a:lnTo>
                <a:lnTo>
                  <a:pt x="427" y="3018"/>
                </a:lnTo>
                <a:lnTo>
                  <a:pt x="448" y="2964"/>
                </a:lnTo>
                <a:lnTo>
                  <a:pt x="469" y="2912"/>
                </a:lnTo>
                <a:lnTo>
                  <a:pt x="491" y="2859"/>
                </a:lnTo>
                <a:lnTo>
                  <a:pt x="513" y="2807"/>
                </a:lnTo>
                <a:lnTo>
                  <a:pt x="535" y="2755"/>
                </a:lnTo>
                <a:lnTo>
                  <a:pt x="558" y="2703"/>
                </a:lnTo>
                <a:lnTo>
                  <a:pt x="583" y="2652"/>
                </a:lnTo>
                <a:lnTo>
                  <a:pt x="607" y="2601"/>
                </a:lnTo>
                <a:lnTo>
                  <a:pt x="632" y="2551"/>
                </a:lnTo>
                <a:lnTo>
                  <a:pt x="658" y="2501"/>
                </a:lnTo>
                <a:lnTo>
                  <a:pt x="684" y="2451"/>
                </a:lnTo>
                <a:lnTo>
                  <a:pt x="710" y="2402"/>
                </a:lnTo>
                <a:lnTo>
                  <a:pt x="738" y="2352"/>
                </a:lnTo>
                <a:lnTo>
                  <a:pt x="765" y="2304"/>
                </a:lnTo>
                <a:lnTo>
                  <a:pt x="793" y="2256"/>
                </a:lnTo>
                <a:lnTo>
                  <a:pt x="822" y="2208"/>
                </a:lnTo>
                <a:lnTo>
                  <a:pt x="851" y="2160"/>
                </a:lnTo>
                <a:lnTo>
                  <a:pt x="880" y="2114"/>
                </a:lnTo>
                <a:lnTo>
                  <a:pt x="910" y="2067"/>
                </a:lnTo>
                <a:lnTo>
                  <a:pt x="941" y="2021"/>
                </a:lnTo>
                <a:lnTo>
                  <a:pt x="971" y="1975"/>
                </a:lnTo>
                <a:lnTo>
                  <a:pt x="1003" y="1931"/>
                </a:lnTo>
                <a:lnTo>
                  <a:pt x="1035" y="1885"/>
                </a:lnTo>
                <a:lnTo>
                  <a:pt x="1068" y="1841"/>
                </a:lnTo>
                <a:lnTo>
                  <a:pt x="1101" y="1797"/>
                </a:lnTo>
                <a:lnTo>
                  <a:pt x="1134" y="1753"/>
                </a:lnTo>
                <a:lnTo>
                  <a:pt x="1168" y="1710"/>
                </a:lnTo>
                <a:lnTo>
                  <a:pt x="1202" y="1667"/>
                </a:lnTo>
                <a:lnTo>
                  <a:pt x="1237" y="1625"/>
                </a:lnTo>
                <a:lnTo>
                  <a:pt x="1272" y="1583"/>
                </a:lnTo>
                <a:lnTo>
                  <a:pt x="1307" y="1543"/>
                </a:lnTo>
                <a:lnTo>
                  <a:pt x="1344" y="1502"/>
                </a:lnTo>
                <a:lnTo>
                  <a:pt x="1380" y="1461"/>
                </a:lnTo>
                <a:lnTo>
                  <a:pt x="1417" y="1422"/>
                </a:lnTo>
                <a:lnTo>
                  <a:pt x="1454" y="1382"/>
                </a:lnTo>
                <a:lnTo>
                  <a:pt x="1492" y="1344"/>
                </a:lnTo>
                <a:lnTo>
                  <a:pt x="1530" y="1305"/>
                </a:lnTo>
                <a:lnTo>
                  <a:pt x="1569" y="1268"/>
                </a:lnTo>
                <a:lnTo>
                  <a:pt x="1608" y="1230"/>
                </a:lnTo>
                <a:lnTo>
                  <a:pt x="1646" y="1193"/>
                </a:lnTo>
                <a:lnTo>
                  <a:pt x="1687" y="1157"/>
                </a:lnTo>
                <a:lnTo>
                  <a:pt x="1726" y="1122"/>
                </a:lnTo>
                <a:lnTo>
                  <a:pt x="1767" y="1087"/>
                </a:lnTo>
                <a:lnTo>
                  <a:pt x="1808" y="1052"/>
                </a:lnTo>
                <a:lnTo>
                  <a:pt x="1849" y="1018"/>
                </a:lnTo>
                <a:lnTo>
                  <a:pt x="1891" y="984"/>
                </a:lnTo>
                <a:lnTo>
                  <a:pt x="1933" y="951"/>
                </a:lnTo>
                <a:lnTo>
                  <a:pt x="1975" y="918"/>
                </a:lnTo>
                <a:lnTo>
                  <a:pt x="2018" y="887"/>
                </a:lnTo>
                <a:lnTo>
                  <a:pt x="2061" y="855"/>
                </a:lnTo>
                <a:lnTo>
                  <a:pt x="2105" y="824"/>
                </a:lnTo>
                <a:lnTo>
                  <a:pt x="2149" y="794"/>
                </a:lnTo>
                <a:lnTo>
                  <a:pt x="2193" y="765"/>
                </a:lnTo>
                <a:lnTo>
                  <a:pt x="2238" y="735"/>
                </a:lnTo>
                <a:lnTo>
                  <a:pt x="2282" y="707"/>
                </a:lnTo>
                <a:lnTo>
                  <a:pt x="2328" y="679"/>
                </a:lnTo>
                <a:lnTo>
                  <a:pt x="2373" y="651"/>
                </a:lnTo>
                <a:lnTo>
                  <a:pt x="2419" y="625"/>
                </a:lnTo>
                <a:lnTo>
                  <a:pt x="2465" y="599"/>
                </a:lnTo>
                <a:lnTo>
                  <a:pt x="2512" y="573"/>
                </a:lnTo>
                <a:lnTo>
                  <a:pt x="2558" y="549"/>
                </a:lnTo>
                <a:lnTo>
                  <a:pt x="2605" y="525"/>
                </a:lnTo>
                <a:lnTo>
                  <a:pt x="2653" y="501"/>
                </a:lnTo>
                <a:lnTo>
                  <a:pt x="2700" y="477"/>
                </a:lnTo>
                <a:lnTo>
                  <a:pt x="2749" y="456"/>
                </a:lnTo>
                <a:lnTo>
                  <a:pt x="2797" y="434"/>
                </a:lnTo>
                <a:lnTo>
                  <a:pt x="2846" y="413"/>
                </a:lnTo>
                <a:lnTo>
                  <a:pt x="2894" y="392"/>
                </a:lnTo>
                <a:lnTo>
                  <a:pt x="2943" y="372"/>
                </a:lnTo>
                <a:lnTo>
                  <a:pt x="2993" y="353"/>
                </a:lnTo>
                <a:lnTo>
                  <a:pt x="3042" y="335"/>
                </a:lnTo>
                <a:lnTo>
                  <a:pt x="3093" y="317"/>
                </a:lnTo>
                <a:lnTo>
                  <a:pt x="3142" y="300"/>
                </a:lnTo>
                <a:lnTo>
                  <a:pt x="3193" y="284"/>
                </a:lnTo>
                <a:lnTo>
                  <a:pt x="3244" y="268"/>
                </a:lnTo>
                <a:lnTo>
                  <a:pt x="3295" y="252"/>
                </a:lnTo>
                <a:lnTo>
                  <a:pt x="3346" y="239"/>
                </a:lnTo>
                <a:lnTo>
                  <a:pt x="3397" y="224"/>
                </a:lnTo>
                <a:lnTo>
                  <a:pt x="3449" y="211"/>
                </a:lnTo>
                <a:lnTo>
                  <a:pt x="3501" y="199"/>
                </a:lnTo>
                <a:lnTo>
                  <a:pt x="3553" y="188"/>
                </a:lnTo>
                <a:lnTo>
                  <a:pt x="3605" y="176"/>
                </a:lnTo>
                <a:lnTo>
                  <a:pt x="3658" y="166"/>
                </a:lnTo>
                <a:lnTo>
                  <a:pt x="3710" y="157"/>
                </a:lnTo>
                <a:lnTo>
                  <a:pt x="3764" y="148"/>
                </a:lnTo>
                <a:lnTo>
                  <a:pt x="3817" y="140"/>
                </a:lnTo>
                <a:lnTo>
                  <a:pt x="3870" y="133"/>
                </a:lnTo>
                <a:lnTo>
                  <a:pt x="3924" y="127"/>
                </a:lnTo>
                <a:lnTo>
                  <a:pt x="3977" y="121"/>
                </a:lnTo>
                <a:lnTo>
                  <a:pt x="4032" y="116"/>
                </a:lnTo>
                <a:lnTo>
                  <a:pt x="4086" y="112"/>
                </a:lnTo>
                <a:lnTo>
                  <a:pt x="4140" y="109"/>
                </a:lnTo>
                <a:lnTo>
                  <a:pt x="4195" y="105"/>
                </a:lnTo>
                <a:lnTo>
                  <a:pt x="4250" y="103"/>
                </a:lnTo>
                <a:lnTo>
                  <a:pt x="4304" y="103"/>
                </a:lnTo>
                <a:lnTo>
                  <a:pt x="4359" y="102"/>
                </a:lnTo>
                <a:lnTo>
                  <a:pt x="4359" y="0"/>
                </a:lnTo>
              </a:path>
            </a:pathLst>
          </a:custGeom>
          <a:solidFill>
            <a:srgbClr val="008FE0"/>
          </a:solidFill>
          <a:ln w="9360">
            <a:noFill/>
          </a:ln>
        </p:spPr>
        <p:style>
          <a:lnRef idx="0">
            <a:scrgbClr r="0" g="0" b="0"/>
          </a:lnRef>
          <a:fillRef idx="0">
            <a:scrgbClr r="0" g="0" b="0"/>
          </a:fillRef>
          <a:effectRef idx="0">
            <a:scrgbClr r="0" g="0" b="0"/>
          </a:effectRef>
          <a:fontRef idx="minor"/>
        </p:style>
      </p:sp>
      <p:sp>
        <p:nvSpPr>
          <p:cNvPr id="686" name="CustomShape 68"/>
          <p:cNvSpPr/>
          <p:nvPr/>
        </p:nvSpPr>
        <p:spPr>
          <a:xfrm rot="18210600">
            <a:off x="3030120" y="4977360"/>
            <a:ext cx="769680" cy="799560"/>
          </a:xfrm>
          <a:custGeom>
            <a:avLst/>
            <a:gdLst/>
            <a:ahLst/>
            <a:cxnLst/>
            <a:rect l="0" t="0" r="r" b="b"/>
            <a:pathLst>
              <a:path w="2906" h="3410">
                <a:moveTo>
                  <a:pt x="95" y="3357"/>
                </a:moveTo>
                <a:lnTo>
                  <a:pt x="85" y="3409"/>
                </a:lnTo>
                <a:lnTo>
                  <a:pt x="2905" y="69"/>
                </a:lnTo>
                <a:lnTo>
                  <a:pt x="2838" y="0"/>
                </a:lnTo>
                <a:lnTo>
                  <a:pt x="19" y="3339"/>
                </a:lnTo>
                <a:lnTo>
                  <a:pt x="9" y="3391"/>
                </a:lnTo>
                <a:lnTo>
                  <a:pt x="19" y="3339"/>
                </a:lnTo>
                <a:lnTo>
                  <a:pt x="0" y="3362"/>
                </a:lnTo>
                <a:lnTo>
                  <a:pt x="9" y="3391"/>
                </a:lnTo>
                <a:lnTo>
                  <a:pt x="95" y="3357"/>
                </a:lnTo>
              </a:path>
            </a:pathLst>
          </a:custGeom>
          <a:solidFill>
            <a:srgbClr val="DC2B19"/>
          </a:solidFill>
          <a:ln w="9360">
            <a:noFill/>
          </a:ln>
        </p:spPr>
        <p:style>
          <a:lnRef idx="0">
            <a:scrgbClr r="0" g="0" b="0"/>
          </a:lnRef>
          <a:fillRef idx="0">
            <a:scrgbClr r="0" g="0" b="0"/>
          </a:fillRef>
          <a:effectRef idx="0">
            <a:scrgbClr r="0" g="0" b="0"/>
          </a:effectRef>
          <a:fontRef idx="minor"/>
        </p:style>
      </p:sp>
      <p:sp>
        <p:nvSpPr>
          <p:cNvPr id="687" name="CustomShape 69"/>
          <p:cNvSpPr/>
          <p:nvPr/>
        </p:nvSpPr>
        <p:spPr>
          <a:xfrm rot="18210600">
            <a:off x="3709440" y="5699520"/>
            <a:ext cx="210600" cy="546840"/>
          </a:xfrm>
          <a:custGeom>
            <a:avLst/>
            <a:gdLst/>
            <a:ahLst/>
            <a:cxnLst/>
            <a:rect l="0" t="0" r="r" b="b"/>
            <a:pathLst>
              <a:path w="800" h="2330">
                <a:moveTo>
                  <a:pt x="736" y="2211"/>
                </a:moveTo>
                <a:lnTo>
                  <a:pt x="799" y="2240"/>
                </a:lnTo>
                <a:lnTo>
                  <a:pt x="86" y="0"/>
                </a:lnTo>
                <a:lnTo>
                  <a:pt x="0" y="34"/>
                </a:lnTo>
                <a:lnTo>
                  <a:pt x="713" y="2274"/>
                </a:lnTo>
                <a:lnTo>
                  <a:pt x="777" y="2302"/>
                </a:lnTo>
                <a:lnTo>
                  <a:pt x="713" y="2274"/>
                </a:lnTo>
                <a:lnTo>
                  <a:pt x="731" y="2329"/>
                </a:lnTo>
                <a:lnTo>
                  <a:pt x="777" y="2302"/>
                </a:lnTo>
                <a:lnTo>
                  <a:pt x="736" y="2211"/>
                </a:lnTo>
              </a:path>
            </a:pathLst>
          </a:custGeom>
          <a:solidFill>
            <a:srgbClr val="DC2B19"/>
          </a:solidFill>
          <a:ln w="9360">
            <a:noFill/>
          </a:ln>
        </p:spPr>
        <p:style>
          <a:lnRef idx="0">
            <a:scrgbClr r="0" g="0" b="0"/>
          </a:lnRef>
          <a:fillRef idx="0">
            <a:scrgbClr r="0" g="0" b="0"/>
          </a:fillRef>
          <a:effectRef idx="0">
            <a:scrgbClr r="0" g="0" b="0"/>
          </a:effectRef>
          <a:fontRef idx="minor"/>
        </p:style>
      </p:sp>
      <p:sp>
        <p:nvSpPr>
          <p:cNvPr id="688" name="CustomShape 70"/>
          <p:cNvSpPr/>
          <p:nvPr/>
        </p:nvSpPr>
        <p:spPr>
          <a:xfrm rot="18210600">
            <a:off x="3619440" y="5176080"/>
            <a:ext cx="1052280" cy="554760"/>
          </a:xfrm>
          <a:custGeom>
            <a:avLst/>
            <a:gdLst/>
            <a:ahLst/>
            <a:cxnLst/>
            <a:rect l="0" t="0" r="r" b="b"/>
            <a:pathLst>
              <a:path w="3981" h="2369">
                <a:moveTo>
                  <a:pt x="3959" y="45"/>
                </a:moveTo>
                <a:lnTo>
                  <a:pt x="3938" y="0"/>
                </a:lnTo>
                <a:lnTo>
                  <a:pt x="0" y="2277"/>
                </a:lnTo>
                <a:lnTo>
                  <a:pt x="41" y="2368"/>
                </a:lnTo>
                <a:lnTo>
                  <a:pt x="3980" y="90"/>
                </a:lnTo>
                <a:lnTo>
                  <a:pt x="3959" y="45"/>
                </a:lnTo>
              </a:path>
            </a:pathLst>
          </a:custGeom>
          <a:solidFill>
            <a:srgbClr val="DC2B19"/>
          </a:solidFill>
          <a:ln w="9360">
            <a:noFill/>
          </a:ln>
        </p:spPr>
        <p:style>
          <a:lnRef idx="0">
            <a:scrgbClr r="0" g="0" b="0"/>
          </a:lnRef>
          <a:fillRef idx="0">
            <a:scrgbClr r="0" g="0" b="0"/>
          </a:fillRef>
          <a:effectRef idx="0">
            <a:scrgbClr r="0" g="0" b="0"/>
          </a:effectRef>
          <a:fontRef idx="minor"/>
        </p:style>
      </p:sp>
      <p:sp>
        <p:nvSpPr>
          <p:cNvPr id="689" name="CustomShape 71"/>
          <p:cNvSpPr/>
          <p:nvPr/>
        </p:nvSpPr>
        <p:spPr>
          <a:xfrm rot="18210600">
            <a:off x="4045680" y="4961520"/>
            <a:ext cx="837720" cy="502200"/>
          </a:xfrm>
          <a:custGeom>
            <a:avLst/>
            <a:gdLst/>
            <a:ahLst/>
            <a:cxnLst/>
            <a:rect l="0" t="0" r="r" b="b"/>
            <a:pathLst>
              <a:path w="3172" h="2139">
                <a:moveTo>
                  <a:pt x="3147" y="43"/>
                </a:moveTo>
                <a:lnTo>
                  <a:pt x="3125" y="0"/>
                </a:lnTo>
                <a:lnTo>
                  <a:pt x="0" y="2049"/>
                </a:lnTo>
                <a:lnTo>
                  <a:pt x="45" y="2138"/>
                </a:lnTo>
                <a:lnTo>
                  <a:pt x="3171" y="87"/>
                </a:lnTo>
                <a:lnTo>
                  <a:pt x="3147" y="43"/>
                </a:lnTo>
              </a:path>
            </a:pathLst>
          </a:custGeom>
          <a:solidFill>
            <a:srgbClr val="DC2B19"/>
          </a:solidFill>
          <a:ln w="9360">
            <a:noFill/>
          </a:ln>
        </p:spPr>
        <p:style>
          <a:lnRef idx="0">
            <a:scrgbClr r="0" g="0" b="0"/>
          </a:lnRef>
          <a:fillRef idx="0">
            <a:scrgbClr r="0" g="0" b="0"/>
          </a:fillRef>
          <a:effectRef idx="0">
            <a:scrgbClr r="0" g="0" b="0"/>
          </a:effectRef>
          <a:fontRef idx="minor"/>
        </p:style>
      </p:sp>
      <p:sp>
        <p:nvSpPr>
          <p:cNvPr id="690" name="CustomShape 72"/>
          <p:cNvSpPr/>
          <p:nvPr/>
        </p:nvSpPr>
        <p:spPr>
          <a:xfrm rot="18210600">
            <a:off x="3605040" y="4291200"/>
            <a:ext cx="564840" cy="354600"/>
          </a:xfrm>
          <a:custGeom>
            <a:avLst/>
            <a:gdLst/>
            <a:ahLst/>
            <a:cxnLst/>
            <a:rect l="0" t="0" r="r" b="b"/>
            <a:pathLst>
              <a:path w="2137" h="1516">
                <a:moveTo>
                  <a:pt x="104" y="90"/>
                </a:moveTo>
                <a:lnTo>
                  <a:pt x="35" y="141"/>
                </a:lnTo>
                <a:lnTo>
                  <a:pt x="2090" y="1515"/>
                </a:lnTo>
                <a:lnTo>
                  <a:pt x="2136" y="1428"/>
                </a:lnTo>
                <a:lnTo>
                  <a:pt x="82" y="54"/>
                </a:lnTo>
                <a:lnTo>
                  <a:pt x="13" y="105"/>
                </a:lnTo>
                <a:lnTo>
                  <a:pt x="82" y="54"/>
                </a:lnTo>
                <a:lnTo>
                  <a:pt x="0" y="0"/>
                </a:lnTo>
                <a:lnTo>
                  <a:pt x="13" y="105"/>
                </a:lnTo>
                <a:lnTo>
                  <a:pt x="104" y="90"/>
                </a:lnTo>
              </a:path>
            </a:pathLst>
          </a:custGeom>
          <a:solidFill>
            <a:srgbClr val="DC2B19"/>
          </a:solidFill>
          <a:ln w="9360">
            <a:noFill/>
          </a:ln>
        </p:spPr>
        <p:style>
          <a:lnRef idx="0">
            <a:scrgbClr r="0" g="0" b="0"/>
          </a:lnRef>
          <a:fillRef idx="0">
            <a:scrgbClr r="0" g="0" b="0"/>
          </a:fillRef>
          <a:effectRef idx="0">
            <a:scrgbClr r="0" g="0" b="0"/>
          </a:effectRef>
          <a:fontRef idx="minor"/>
        </p:style>
      </p:sp>
      <p:sp>
        <p:nvSpPr>
          <p:cNvPr id="691" name="CustomShape 73"/>
          <p:cNvSpPr/>
          <p:nvPr/>
        </p:nvSpPr>
        <p:spPr>
          <a:xfrm rot="18210600">
            <a:off x="3841560" y="4421880"/>
            <a:ext cx="118800" cy="638640"/>
          </a:xfrm>
          <a:custGeom>
            <a:avLst/>
            <a:gdLst/>
            <a:ahLst/>
            <a:cxnLst/>
            <a:rect l="0" t="0" r="r" b="b"/>
            <a:pathLst>
              <a:path w="447" h="2718">
                <a:moveTo>
                  <a:pt x="402" y="2710"/>
                </a:moveTo>
                <a:lnTo>
                  <a:pt x="446" y="2702"/>
                </a:lnTo>
                <a:lnTo>
                  <a:pt x="91" y="0"/>
                </a:lnTo>
                <a:lnTo>
                  <a:pt x="0" y="15"/>
                </a:lnTo>
                <a:lnTo>
                  <a:pt x="356" y="2717"/>
                </a:lnTo>
                <a:lnTo>
                  <a:pt x="402" y="2710"/>
                </a:lnTo>
              </a:path>
            </a:pathLst>
          </a:custGeom>
          <a:solidFill>
            <a:srgbClr val="DC2B19"/>
          </a:solidFill>
          <a:ln w="9360">
            <a:noFill/>
          </a:ln>
        </p:spPr>
        <p:style>
          <a:lnRef idx="0">
            <a:scrgbClr r="0" g="0" b="0"/>
          </a:lnRef>
          <a:fillRef idx="0">
            <a:scrgbClr r="0" g="0" b="0"/>
          </a:fillRef>
          <a:effectRef idx="0">
            <a:scrgbClr r="0" g="0" b="0"/>
          </a:effectRef>
          <a:fontRef idx="minor"/>
        </p:style>
      </p:sp>
      <p:sp>
        <p:nvSpPr>
          <p:cNvPr id="692" name="CustomShape 74"/>
          <p:cNvSpPr/>
          <p:nvPr/>
        </p:nvSpPr>
        <p:spPr>
          <a:xfrm rot="18210600">
            <a:off x="3742920" y="3689640"/>
            <a:ext cx="360000" cy="308520"/>
          </a:xfrm>
          <a:custGeom>
            <a:avLst/>
            <a:gdLst/>
            <a:ahLst/>
            <a:cxnLst/>
            <a:rect l="0" t="0" r="r" b="b"/>
            <a:pathLst>
              <a:path w="1362" h="1318">
                <a:moveTo>
                  <a:pt x="1361" y="0"/>
                </a:moveTo>
                <a:lnTo>
                  <a:pt x="625" y="1317"/>
                </a:lnTo>
                <a:lnTo>
                  <a:pt x="624" y="1307"/>
                </a:lnTo>
                <a:lnTo>
                  <a:pt x="622" y="1296"/>
                </a:lnTo>
                <a:lnTo>
                  <a:pt x="621" y="1285"/>
                </a:lnTo>
                <a:lnTo>
                  <a:pt x="619" y="1275"/>
                </a:lnTo>
                <a:lnTo>
                  <a:pt x="618" y="1265"/>
                </a:lnTo>
                <a:lnTo>
                  <a:pt x="616" y="1254"/>
                </a:lnTo>
                <a:lnTo>
                  <a:pt x="614" y="1244"/>
                </a:lnTo>
                <a:lnTo>
                  <a:pt x="613" y="1233"/>
                </a:lnTo>
                <a:lnTo>
                  <a:pt x="611" y="1223"/>
                </a:lnTo>
                <a:lnTo>
                  <a:pt x="609" y="1213"/>
                </a:lnTo>
                <a:lnTo>
                  <a:pt x="607" y="1203"/>
                </a:lnTo>
                <a:lnTo>
                  <a:pt x="605" y="1193"/>
                </a:lnTo>
                <a:lnTo>
                  <a:pt x="603" y="1184"/>
                </a:lnTo>
                <a:lnTo>
                  <a:pt x="601" y="1173"/>
                </a:lnTo>
                <a:lnTo>
                  <a:pt x="599" y="1163"/>
                </a:lnTo>
                <a:lnTo>
                  <a:pt x="597" y="1153"/>
                </a:lnTo>
                <a:lnTo>
                  <a:pt x="594" y="1143"/>
                </a:lnTo>
                <a:lnTo>
                  <a:pt x="592" y="1134"/>
                </a:lnTo>
                <a:lnTo>
                  <a:pt x="590" y="1124"/>
                </a:lnTo>
                <a:lnTo>
                  <a:pt x="587" y="1114"/>
                </a:lnTo>
                <a:lnTo>
                  <a:pt x="585" y="1104"/>
                </a:lnTo>
                <a:lnTo>
                  <a:pt x="582" y="1094"/>
                </a:lnTo>
                <a:lnTo>
                  <a:pt x="580" y="1085"/>
                </a:lnTo>
                <a:lnTo>
                  <a:pt x="577" y="1075"/>
                </a:lnTo>
                <a:lnTo>
                  <a:pt x="574" y="1066"/>
                </a:lnTo>
                <a:lnTo>
                  <a:pt x="572" y="1057"/>
                </a:lnTo>
                <a:lnTo>
                  <a:pt x="568" y="1047"/>
                </a:lnTo>
                <a:lnTo>
                  <a:pt x="565" y="1038"/>
                </a:lnTo>
                <a:lnTo>
                  <a:pt x="562" y="1029"/>
                </a:lnTo>
                <a:lnTo>
                  <a:pt x="559" y="1019"/>
                </a:lnTo>
                <a:lnTo>
                  <a:pt x="556" y="1009"/>
                </a:lnTo>
                <a:lnTo>
                  <a:pt x="553" y="1000"/>
                </a:lnTo>
                <a:lnTo>
                  <a:pt x="550" y="991"/>
                </a:lnTo>
                <a:lnTo>
                  <a:pt x="547" y="982"/>
                </a:lnTo>
                <a:lnTo>
                  <a:pt x="543" y="973"/>
                </a:lnTo>
                <a:lnTo>
                  <a:pt x="540" y="964"/>
                </a:lnTo>
                <a:lnTo>
                  <a:pt x="537" y="955"/>
                </a:lnTo>
                <a:lnTo>
                  <a:pt x="533" y="946"/>
                </a:lnTo>
                <a:lnTo>
                  <a:pt x="530" y="937"/>
                </a:lnTo>
                <a:lnTo>
                  <a:pt x="527" y="928"/>
                </a:lnTo>
                <a:lnTo>
                  <a:pt x="523" y="919"/>
                </a:lnTo>
                <a:lnTo>
                  <a:pt x="519" y="910"/>
                </a:lnTo>
                <a:lnTo>
                  <a:pt x="516" y="902"/>
                </a:lnTo>
                <a:lnTo>
                  <a:pt x="512" y="893"/>
                </a:lnTo>
                <a:lnTo>
                  <a:pt x="508" y="884"/>
                </a:lnTo>
                <a:lnTo>
                  <a:pt x="504" y="876"/>
                </a:lnTo>
                <a:lnTo>
                  <a:pt x="501" y="867"/>
                </a:lnTo>
                <a:lnTo>
                  <a:pt x="497" y="859"/>
                </a:lnTo>
                <a:lnTo>
                  <a:pt x="493" y="850"/>
                </a:lnTo>
                <a:lnTo>
                  <a:pt x="489" y="842"/>
                </a:lnTo>
                <a:lnTo>
                  <a:pt x="483" y="833"/>
                </a:lnTo>
                <a:lnTo>
                  <a:pt x="479" y="825"/>
                </a:lnTo>
                <a:lnTo>
                  <a:pt x="475" y="816"/>
                </a:lnTo>
                <a:lnTo>
                  <a:pt x="471" y="808"/>
                </a:lnTo>
                <a:lnTo>
                  <a:pt x="467" y="800"/>
                </a:lnTo>
                <a:lnTo>
                  <a:pt x="462" y="791"/>
                </a:lnTo>
                <a:lnTo>
                  <a:pt x="458" y="783"/>
                </a:lnTo>
                <a:lnTo>
                  <a:pt x="453" y="775"/>
                </a:lnTo>
                <a:lnTo>
                  <a:pt x="449" y="767"/>
                </a:lnTo>
                <a:lnTo>
                  <a:pt x="444" y="760"/>
                </a:lnTo>
                <a:lnTo>
                  <a:pt x="440" y="752"/>
                </a:lnTo>
                <a:lnTo>
                  <a:pt x="435" y="744"/>
                </a:lnTo>
                <a:lnTo>
                  <a:pt x="430" y="736"/>
                </a:lnTo>
                <a:lnTo>
                  <a:pt x="425" y="728"/>
                </a:lnTo>
                <a:lnTo>
                  <a:pt x="420" y="720"/>
                </a:lnTo>
                <a:lnTo>
                  <a:pt x="416" y="712"/>
                </a:lnTo>
                <a:lnTo>
                  <a:pt x="411" y="704"/>
                </a:lnTo>
                <a:lnTo>
                  <a:pt x="406" y="696"/>
                </a:lnTo>
                <a:lnTo>
                  <a:pt x="399" y="689"/>
                </a:lnTo>
                <a:lnTo>
                  <a:pt x="394" y="682"/>
                </a:lnTo>
                <a:lnTo>
                  <a:pt x="389" y="674"/>
                </a:lnTo>
                <a:lnTo>
                  <a:pt x="384" y="667"/>
                </a:lnTo>
                <a:lnTo>
                  <a:pt x="379" y="659"/>
                </a:lnTo>
                <a:lnTo>
                  <a:pt x="373" y="651"/>
                </a:lnTo>
                <a:lnTo>
                  <a:pt x="368" y="644"/>
                </a:lnTo>
                <a:lnTo>
                  <a:pt x="362" y="636"/>
                </a:lnTo>
                <a:lnTo>
                  <a:pt x="357" y="629"/>
                </a:lnTo>
                <a:lnTo>
                  <a:pt x="351" y="622"/>
                </a:lnTo>
                <a:lnTo>
                  <a:pt x="346" y="615"/>
                </a:lnTo>
                <a:lnTo>
                  <a:pt x="340" y="608"/>
                </a:lnTo>
                <a:lnTo>
                  <a:pt x="334" y="600"/>
                </a:lnTo>
                <a:lnTo>
                  <a:pt x="329" y="593"/>
                </a:lnTo>
                <a:lnTo>
                  <a:pt x="323" y="587"/>
                </a:lnTo>
                <a:lnTo>
                  <a:pt x="316" y="580"/>
                </a:lnTo>
                <a:lnTo>
                  <a:pt x="310" y="572"/>
                </a:lnTo>
                <a:lnTo>
                  <a:pt x="304" y="565"/>
                </a:lnTo>
                <a:lnTo>
                  <a:pt x="298" y="558"/>
                </a:lnTo>
                <a:lnTo>
                  <a:pt x="292" y="551"/>
                </a:lnTo>
                <a:lnTo>
                  <a:pt x="286" y="545"/>
                </a:lnTo>
                <a:lnTo>
                  <a:pt x="279" y="538"/>
                </a:lnTo>
                <a:lnTo>
                  <a:pt x="273" y="531"/>
                </a:lnTo>
                <a:lnTo>
                  <a:pt x="267" y="524"/>
                </a:lnTo>
                <a:lnTo>
                  <a:pt x="261" y="519"/>
                </a:lnTo>
                <a:lnTo>
                  <a:pt x="254" y="512"/>
                </a:lnTo>
                <a:lnTo>
                  <a:pt x="248" y="505"/>
                </a:lnTo>
                <a:lnTo>
                  <a:pt x="241" y="498"/>
                </a:lnTo>
                <a:lnTo>
                  <a:pt x="233" y="492"/>
                </a:lnTo>
                <a:lnTo>
                  <a:pt x="227" y="486"/>
                </a:lnTo>
                <a:lnTo>
                  <a:pt x="220" y="479"/>
                </a:lnTo>
                <a:lnTo>
                  <a:pt x="213" y="473"/>
                </a:lnTo>
                <a:lnTo>
                  <a:pt x="207" y="467"/>
                </a:lnTo>
                <a:lnTo>
                  <a:pt x="200" y="460"/>
                </a:lnTo>
                <a:lnTo>
                  <a:pt x="193" y="454"/>
                </a:lnTo>
                <a:lnTo>
                  <a:pt x="186" y="449"/>
                </a:lnTo>
                <a:lnTo>
                  <a:pt x="179" y="442"/>
                </a:lnTo>
                <a:lnTo>
                  <a:pt x="172" y="436"/>
                </a:lnTo>
                <a:lnTo>
                  <a:pt x="165" y="429"/>
                </a:lnTo>
                <a:lnTo>
                  <a:pt x="157" y="424"/>
                </a:lnTo>
                <a:lnTo>
                  <a:pt x="149" y="418"/>
                </a:lnTo>
                <a:lnTo>
                  <a:pt x="142" y="412"/>
                </a:lnTo>
                <a:lnTo>
                  <a:pt x="135" y="406"/>
                </a:lnTo>
                <a:lnTo>
                  <a:pt x="127" y="400"/>
                </a:lnTo>
                <a:lnTo>
                  <a:pt x="120" y="394"/>
                </a:lnTo>
                <a:lnTo>
                  <a:pt x="112" y="389"/>
                </a:lnTo>
                <a:lnTo>
                  <a:pt x="105" y="383"/>
                </a:lnTo>
                <a:lnTo>
                  <a:pt x="97" y="377"/>
                </a:lnTo>
                <a:lnTo>
                  <a:pt x="89" y="372"/>
                </a:lnTo>
                <a:lnTo>
                  <a:pt x="82" y="366"/>
                </a:lnTo>
                <a:lnTo>
                  <a:pt x="74" y="360"/>
                </a:lnTo>
                <a:lnTo>
                  <a:pt x="65" y="356"/>
                </a:lnTo>
                <a:lnTo>
                  <a:pt x="57" y="350"/>
                </a:lnTo>
                <a:lnTo>
                  <a:pt x="49" y="344"/>
                </a:lnTo>
                <a:lnTo>
                  <a:pt x="41" y="339"/>
                </a:lnTo>
                <a:lnTo>
                  <a:pt x="33" y="334"/>
                </a:lnTo>
                <a:lnTo>
                  <a:pt x="25" y="329"/>
                </a:lnTo>
                <a:lnTo>
                  <a:pt x="17" y="323"/>
                </a:lnTo>
                <a:lnTo>
                  <a:pt x="9" y="318"/>
                </a:lnTo>
                <a:lnTo>
                  <a:pt x="0" y="313"/>
                </a:lnTo>
                <a:lnTo>
                  <a:pt x="1361" y="0"/>
                </a:lnTo>
              </a:path>
            </a:pathLst>
          </a:custGeom>
          <a:solidFill>
            <a:srgbClr val="1F1A17"/>
          </a:solidFill>
          <a:ln w="9360">
            <a:noFill/>
          </a:ln>
        </p:spPr>
        <p:style>
          <a:lnRef idx="0">
            <a:scrgbClr r="0" g="0" b="0"/>
          </a:lnRef>
          <a:fillRef idx="0">
            <a:scrgbClr r="0" g="0" b="0"/>
          </a:fillRef>
          <a:effectRef idx="0">
            <a:scrgbClr r="0" g="0" b="0"/>
          </a:effectRef>
          <a:fontRef idx="minor"/>
        </p:style>
      </p:sp>
      <p:sp>
        <p:nvSpPr>
          <p:cNvPr id="693" name="CustomShape 75"/>
          <p:cNvSpPr/>
          <p:nvPr/>
        </p:nvSpPr>
        <p:spPr>
          <a:xfrm rot="18210600">
            <a:off x="3281400" y="4080240"/>
            <a:ext cx="1257120" cy="886680"/>
          </a:xfrm>
          <a:custGeom>
            <a:avLst/>
            <a:gdLst/>
            <a:ahLst/>
            <a:cxnLst/>
            <a:rect l="0" t="0" r="r" b="b"/>
            <a:pathLst>
              <a:path w="4750" h="3781">
                <a:moveTo>
                  <a:pt x="53" y="3696"/>
                </a:moveTo>
                <a:lnTo>
                  <a:pt x="105" y="3780"/>
                </a:lnTo>
                <a:lnTo>
                  <a:pt x="4749" y="168"/>
                </a:lnTo>
                <a:lnTo>
                  <a:pt x="4645" y="0"/>
                </a:lnTo>
                <a:lnTo>
                  <a:pt x="0" y="3612"/>
                </a:lnTo>
                <a:lnTo>
                  <a:pt x="53" y="3696"/>
                </a:lnTo>
              </a:path>
            </a:pathLst>
          </a:custGeom>
          <a:solidFill>
            <a:srgbClr val="1F1A17"/>
          </a:solidFill>
          <a:ln w="9360">
            <a:noFill/>
          </a:ln>
        </p:spPr>
        <p:style>
          <a:lnRef idx="0">
            <a:scrgbClr r="0" g="0" b="0"/>
          </a:lnRef>
          <a:fillRef idx="0">
            <a:scrgbClr r="0" g="0" b="0"/>
          </a:fillRef>
          <a:effectRef idx="0">
            <a:scrgbClr r="0" g="0" b="0"/>
          </a:effectRef>
          <a:fontRef idx="minor"/>
        </p:style>
      </p:sp>
      <p:sp>
        <p:nvSpPr>
          <p:cNvPr id="694" name="CustomShape 76"/>
          <p:cNvSpPr/>
          <p:nvPr/>
        </p:nvSpPr>
        <p:spPr>
          <a:xfrm>
            <a:off x="2593800" y="4076640"/>
            <a:ext cx="2625480" cy="4320720"/>
          </a:xfrm>
          <a:prstGeom prst="rect">
            <a:avLst/>
          </a:prstGeom>
          <a:noFill/>
          <a:ln w="9360">
            <a:noFill/>
          </a:ln>
        </p:spPr>
        <p:style>
          <a:lnRef idx="0">
            <a:scrgbClr r="0" g="0" b="0"/>
          </a:lnRef>
          <a:fillRef idx="0">
            <a:scrgbClr r="0" g="0" b="0"/>
          </a:fillRef>
          <a:effectRef idx="0">
            <a:scrgbClr r="0" g="0" b="0"/>
          </a:effectRef>
          <a:fontRef idx="minor"/>
        </p:style>
      </p:sp>
      <p:sp>
        <p:nvSpPr>
          <p:cNvPr id="695" name="CustomShape 77"/>
          <p:cNvSpPr/>
          <p:nvPr/>
        </p:nvSpPr>
        <p:spPr>
          <a:xfrm>
            <a:off x="6849000" y="1233360"/>
            <a:ext cx="2081520" cy="36468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trike="noStrike">
                <a:solidFill>
                  <a:srgbClr val="000000"/>
                </a:solidFill>
                <a:latin typeface="Arial"/>
              </a:rPr>
              <a:t>[Lowe, SIFT, 1999]</a:t>
            </a:r>
            <a:endParaRPr/>
          </a:p>
        </p:txBody>
      </p:sp>
    </p:spTree>
    <p:extLst>
      <p:ext uri="{BB962C8B-B14F-4D97-AF65-F5344CB8AC3E}">
        <p14:creationId xmlns:p14="http://schemas.microsoft.com/office/powerpoint/2010/main" val="810351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1" name="Google Shape;721;p9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Does it work?</a:t>
            </a:r>
            <a:endParaRPr/>
          </a:p>
        </p:txBody>
      </p:sp>
      <p:sp>
        <p:nvSpPr>
          <p:cNvPr id="722" name="Google Shape;722;p98"/>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lnSpc>
                <a:spcPct val="115000"/>
              </a:lnSpc>
              <a:spcAft>
                <a:spcPts val="1600"/>
              </a:spcAft>
              <a:buNone/>
            </a:pPr>
            <a:endParaRPr>
              <a:solidFill>
                <a:schemeClr val="dk1"/>
              </a:solidFill>
            </a:endParaRPr>
          </a:p>
        </p:txBody>
      </p:sp>
      <p:sp>
        <p:nvSpPr>
          <p:cNvPr id="723" name="Google Shape;723;p98"/>
          <p:cNvSpPr txBox="1">
            <a:spLocks noGrp="1"/>
          </p:cNvSpPr>
          <p:nvPr>
            <p:ph type="title" idx="2"/>
          </p:nvPr>
        </p:nvSpPr>
        <p:spPr>
          <a:xfrm>
            <a:off x="229500" y="5643025"/>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724" name="Google Shape;724;p98"/>
          <p:cNvPicPr preferRelativeResize="0"/>
          <p:nvPr/>
        </p:nvPicPr>
        <p:blipFill>
          <a:blip r:embed="rId3">
            <a:alphaModFix/>
          </a:blip>
          <a:stretch>
            <a:fillRect/>
          </a:stretch>
        </p:blipFill>
        <p:spPr>
          <a:xfrm>
            <a:off x="19638" y="1622126"/>
            <a:ext cx="9104723" cy="4255799"/>
          </a:xfrm>
          <a:prstGeom prst="rect">
            <a:avLst/>
          </a:prstGeom>
          <a:noFill/>
          <a:ln>
            <a:noFill/>
          </a:ln>
        </p:spPr>
      </p:pic>
    </p:spTree>
    <p:extLst>
      <p:ext uri="{BB962C8B-B14F-4D97-AF65-F5344CB8AC3E}">
        <p14:creationId xmlns:p14="http://schemas.microsoft.com/office/powerpoint/2010/main" val="17227477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9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Does it work?</a:t>
            </a:r>
            <a:endParaRPr/>
          </a:p>
        </p:txBody>
      </p:sp>
      <p:sp>
        <p:nvSpPr>
          <p:cNvPr id="730" name="Google Shape;730;p99"/>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lnSpc>
                <a:spcPct val="115000"/>
              </a:lnSpc>
              <a:spcAft>
                <a:spcPts val="1600"/>
              </a:spcAft>
              <a:buNone/>
            </a:pPr>
            <a:endParaRPr>
              <a:solidFill>
                <a:schemeClr val="dk1"/>
              </a:solidFill>
            </a:endParaRPr>
          </a:p>
        </p:txBody>
      </p:sp>
      <p:sp>
        <p:nvSpPr>
          <p:cNvPr id="731" name="Google Shape;731;p99"/>
          <p:cNvSpPr txBox="1">
            <a:spLocks noGrp="1"/>
          </p:cNvSpPr>
          <p:nvPr>
            <p:ph type="title" idx="2"/>
          </p:nvPr>
        </p:nvSpPr>
        <p:spPr>
          <a:xfrm>
            <a:off x="229500" y="5643025"/>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732" name="Google Shape;732;p99"/>
          <p:cNvPicPr preferRelativeResize="0"/>
          <p:nvPr/>
        </p:nvPicPr>
        <p:blipFill>
          <a:blip r:embed="rId3">
            <a:alphaModFix/>
          </a:blip>
          <a:stretch>
            <a:fillRect/>
          </a:stretch>
        </p:blipFill>
        <p:spPr>
          <a:xfrm>
            <a:off x="0" y="1891336"/>
            <a:ext cx="9143996" cy="3717377"/>
          </a:xfrm>
          <a:prstGeom prst="rect">
            <a:avLst/>
          </a:prstGeom>
          <a:noFill/>
          <a:ln>
            <a:noFill/>
          </a:ln>
        </p:spPr>
      </p:pic>
    </p:spTree>
    <p:extLst>
      <p:ext uri="{BB962C8B-B14F-4D97-AF65-F5344CB8AC3E}">
        <p14:creationId xmlns:p14="http://schemas.microsoft.com/office/powerpoint/2010/main" val="28865168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p10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Does it work? Yay!</a:t>
            </a:r>
            <a:endParaRPr/>
          </a:p>
        </p:txBody>
      </p:sp>
      <p:sp>
        <p:nvSpPr>
          <p:cNvPr id="738" name="Google Shape;738;p100"/>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lnSpc>
                <a:spcPct val="115000"/>
              </a:lnSpc>
              <a:spcAft>
                <a:spcPts val="1600"/>
              </a:spcAft>
              <a:buNone/>
            </a:pPr>
            <a:endParaRPr>
              <a:solidFill>
                <a:schemeClr val="dk1"/>
              </a:solidFill>
            </a:endParaRPr>
          </a:p>
        </p:txBody>
      </p:sp>
      <p:sp>
        <p:nvSpPr>
          <p:cNvPr id="739" name="Google Shape;739;p100"/>
          <p:cNvSpPr txBox="1">
            <a:spLocks noGrp="1"/>
          </p:cNvSpPr>
          <p:nvPr>
            <p:ph type="title" idx="2"/>
          </p:nvPr>
        </p:nvSpPr>
        <p:spPr>
          <a:xfrm>
            <a:off x="229500" y="5643025"/>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740" name="Google Shape;740;p100"/>
          <p:cNvPicPr preferRelativeResize="0"/>
          <p:nvPr/>
        </p:nvPicPr>
        <p:blipFill>
          <a:blip r:embed="rId3">
            <a:alphaModFix/>
          </a:blip>
          <a:stretch>
            <a:fillRect/>
          </a:stretch>
        </p:blipFill>
        <p:spPr>
          <a:xfrm>
            <a:off x="0" y="2093476"/>
            <a:ext cx="9144006" cy="3313074"/>
          </a:xfrm>
          <a:prstGeom prst="rect">
            <a:avLst/>
          </a:prstGeom>
          <a:noFill/>
          <a:ln>
            <a:noFill/>
          </a:ln>
        </p:spPr>
      </p:pic>
    </p:spTree>
    <p:extLst>
      <p:ext uri="{BB962C8B-B14F-4D97-AF65-F5344CB8AC3E}">
        <p14:creationId xmlns:p14="http://schemas.microsoft.com/office/powerpoint/2010/main" val="21825037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02745" y="111607"/>
            <a:ext cx="8229600" cy="1143000"/>
          </a:xfrm>
          <a:ln/>
        </p:spPr>
        <p:txBody>
          <a:bodyPr rIns="132080"/>
          <a:lstStyle/>
          <a:p>
            <a:r>
              <a:rPr lang="en-US" dirty="0"/>
              <a:t>Where are we?</a:t>
            </a:r>
          </a:p>
        </p:txBody>
      </p:sp>
      <p:sp>
        <p:nvSpPr>
          <p:cNvPr id="5123" name="Rectangle 3"/>
          <p:cNvSpPr>
            <a:spLocks noGrp="1" noChangeArrowheads="1"/>
          </p:cNvSpPr>
          <p:nvPr>
            <p:ph type="body" idx="1"/>
          </p:nvPr>
        </p:nvSpPr>
        <p:spPr>
          <a:ln/>
        </p:spPr>
        <p:txBody>
          <a:bodyPr rIns="132080">
            <a:normAutofit fontScale="92500" lnSpcReduction="20000"/>
          </a:bodyPr>
          <a:lstStyle/>
          <a:p>
            <a:r>
              <a:rPr lang="en-US" dirty="0">
                <a:solidFill>
                  <a:srgbClr val="0070C0"/>
                </a:solidFill>
              </a:rPr>
              <a:t>We are going to build a panorama from two (or more) images.</a:t>
            </a:r>
          </a:p>
          <a:p>
            <a:r>
              <a:rPr lang="en-US" dirty="0">
                <a:solidFill>
                  <a:srgbClr val="0070C0"/>
                </a:solidFill>
              </a:rPr>
              <a:t>We need to learn about</a:t>
            </a:r>
          </a:p>
          <a:p>
            <a:pPr lvl="1"/>
            <a:r>
              <a:rPr lang="en-US" dirty="0">
                <a:solidFill>
                  <a:srgbClr val="0070C0"/>
                </a:solidFill>
              </a:rPr>
              <a:t>Finding interest points</a:t>
            </a:r>
          </a:p>
          <a:p>
            <a:pPr lvl="1"/>
            <a:r>
              <a:rPr lang="en-US" dirty="0">
                <a:solidFill>
                  <a:srgbClr val="0070C0"/>
                </a:solidFill>
              </a:rPr>
              <a:t>Describing small patches about such points</a:t>
            </a:r>
          </a:p>
          <a:p>
            <a:pPr lvl="1"/>
            <a:r>
              <a:rPr lang="en-US" dirty="0">
                <a:solidFill>
                  <a:srgbClr val="0070C0"/>
                </a:solidFill>
              </a:rPr>
              <a:t>Finding matches between pairs of such points on two images, using the descriptors</a:t>
            </a:r>
          </a:p>
          <a:p>
            <a:pPr lvl="1"/>
            <a:r>
              <a:rPr lang="en-US" dirty="0">
                <a:solidFill>
                  <a:srgbClr val="0070C0"/>
                </a:solidFill>
              </a:rPr>
              <a:t>Selecting the best set of matches and saving them</a:t>
            </a:r>
          </a:p>
          <a:p>
            <a:pPr lvl="1"/>
            <a:r>
              <a:rPr lang="en-US" dirty="0">
                <a:solidFill>
                  <a:srgbClr val="0070C0"/>
                </a:solidFill>
              </a:rPr>
              <a:t>Constructing </a:t>
            </a:r>
            <a:r>
              <a:rPr lang="en-US" dirty="0" err="1">
                <a:solidFill>
                  <a:srgbClr val="0070C0"/>
                </a:solidFill>
              </a:rPr>
              <a:t>homographies</a:t>
            </a:r>
            <a:r>
              <a:rPr lang="en-US" dirty="0">
                <a:solidFill>
                  <a:srgbClr val="0070C0"/>
                </a:solidFill>
              </a:rPr>
              <a:t> (transformations) from one image to the other and picking the best one</a:t>
            </a:r>
          </a:p>
          <a:p>
            <a:pPr lvl="1"/>
            <a:r>
              <a:rPr lang="en-US" dirty="0">
                <a:solidFill>
                  <a:srgbClr val="FF0000"/>
                </a:solidFill>
              </a:rPr>
              <a:t>Stitching the images together to make the panorama</a:t>
            </a:r>
          </a:p>
          <a:p>
            <a:pPr marL="382588" indent="-342900"/>
            <a:endParaRPr lang="en-US" dirty="0"/>
          </a:p>
        </p:txBody>
      </p:sp>
      <p:sp>
        <p:nvSpPr>
          <p:cNvPr id="2" name="Slide Number Placeholder 1"/>
          <p:cNvSpPr>
            <a:spLocks noGrp="1"/>
          </p:cNvSpPr>
          <p:nvPr>
            <p:ph type="sldNum" sz="quarter" idx="12"/>
          </p:nvPr>
        </p:nvSpPr>
        <p:spPr/>
        <p:txBody>
          <a:bodyPr/>
          <a:lstStyle/>
          <a:p>
            <a:fld id="{1BE1F48E-99F6-7F4D-B791-C6C14C59EF17}" type="slidenum">
              <a:rPr lang="en-US" smtClean="0"/>
              <a:t>63</a:t>
            </a:fld>
            <a:endParaRPr lang="en-US"/>
          </a:p>
        </p:txBody>
      </p:sp>
    </p:spTree>
    <p:extLst>
      <p:ext uri="{BB962C8B-B14F-4D97-AF65-F5344CB8AC3E}">
        <p14:creationId xmlns:p14="http://schemas.microsoft.com/office/powerpoint/2010/main" val="37627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WINDOWS\Desktop\iccv2003\images\SIFT2.jpg"/>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3924300"/>
            <a:ext cx="3675063"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3" descr="C:\WINDOWS\Desktop\iccv2003\images\SIF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924300"/>
            <a:ext cx="3675063"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4" descr="C:\WINDOWS\Desktop\is2003\images\imag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143000"/>
            <a:ext cx="367665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5" descr="C:\WINDOWS\Desktop\is2003\images\image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1143000"/>
            <a:ext cx="367665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Rectangle 6"/>
          <p:cNvSpPr>
            <a:spLocks noGrp="1" noChangeArrowheads="1"/>
          </p:cNvSpPr>
          <p:nvPr>
            <p:ph type="title"/>
          </p:nvPr>
        </p:nvSpPr>
        <p:spPr/>
        <p:txBody>
          <a:bodyPr/>
          <a:lstStyle/>
          <a:p>
            <a:pPr eaLnBrk="1" hangingPunct="1"/>
            <a:r>
              <a:rPr lang="en-US"/>
              <a:t>RANSAC for Homography</a:t>
            </a:r>
          </a:p>
        </p:txBody>
      </p:sp>
      <p:sp>
        <p:nvSpPr>
          <p:cNvPr id="26631" name="TextBox 6"/>
          <p:cNvSpPr txBox="1">
            <a:spLocks noChangeArrowheads="1"/>
          </p:cNvSpPr>
          <p:nvPr/>
        </p:nvSpPr>
        <p:spPr bwMode="auto">
          <a:xfrm>
            <a:off x="2743200" y="4038600"/>
            <a:ext cx="3602038" cy="52387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a:t>Initial Matched Points</a:t>
            </a:r>
          </a:p>
        </p:txBody>
      </p:sp>
    </p:spTree>
    <p:extLst>
      <p:ext uri="{BB962C8B-B14F-4D97-AF65-F5344CB8AC3E}">
        <p14:creationId xmlns:p14="http://schemas.microsoft.com/office/powerpoint/2010/main" val="17417827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C:\WINDOWS\Desktop\is2003\images\imag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143000"/>
            <a:ext cx="367665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5" descr="C:\WINDOWS\Desktop\is2003\images\imag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143000"/>
            <a:ext cx="367665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Rectangle 6"/>
          <p:cNvSpPr>
            <a:spLocks noGrp="1" noChangeArrowheads="1"/>
          </p:cNvSpPr>
          <p:nvPr>
            <p:ph type="title"/>
          </p:nvPr>
        </p:nvSpPr>
        <p:spPr/>
        <p:txBody>
          <a:bodyPr/>
          <a:lstStyle/>
          <a:p>
            <a:pPr eaLnBrk="1" hangingPunct="1"/>
            <a:r>
              <a:rPr lang="en-US"/>
              <a:t>RANSAC for Homography</a:t>
            </a:r>
          </a:p>
        </p:txBody>
      </p:sp>
      <p:pic>
        <p:nvPicPr>
          <p:cNvPr id="27653" name="Picture 7" descr="C:\WINDOWS\Desktop\is2003\images\matches1.jpg"/>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921125"/>
            <a:ext cx="3675063"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8" descr="C:\WINDOWS\Desktop\is2003\images\matches2.jpg"/>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3921125"/>
            <a:ext cx="3675062"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TextBox 6"/>
          <p:cNvSpPr txBox="1">
            <a:spLocks noChangeArrowheads="1"/>
          </p:cNvSpPr>
          <p:nvPr/>
        </p:nvSpPr>
        <p:spPr bwMode="auto">
          <a:xfrm>
            <a:off x="2743200" y="4038600"/>
            <a:ext cx="3543300" cy="52387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a:t>Final Matched Points</a:t>
            </a:r>
          </a:p>
        </p:txBody>
      </p:sp>
    </p:spTree>
    <p:extLst>
      <p:ext uri="{BB962C8B-B14F-4D97-AF65-F5344CB8AC3E}">
        <p14:creationId xmlns:p14="http://schemas.microsoft.com/office/powerpoint/2010/main" val="27435259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WINDOWS\Desktop\is2003\images\imag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143000"/>
            <a:ext cx="367665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3" descr="C:\WINDOWS\Desktop\is2003\images\imag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143000"/>
            <a:ext cx="367665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Rectangle 4"/>
          <p:cNvSpPr>
            <a:spLocks noGrp="1" noChangeArrowheads="1"/>
          </p:cNvSpPr>
          <p:nvPr>
            <p:ph type="title"/>
          </p:nvPr>
        </p:nvSpPr>
        <p:spPr/>
        <p:txBody>
          <a:bodyPr/>
          <a:lstStyle/>
          <a:p>
            <a:pPr eaLnBrk="1" hangingPunct="1"/>
            <a:r>
              <a:rPr lang="en-US"/>
              <a:t>RANSAC for Homography</a:t>
            </a:r>
          </a:p>
        </p:txBody>
      </p:sp>
      <p:pic>
        <p:nvPicPr>
          <p:cNvPr id="29701" name="Picture 7" descr="C:\WINDOWS\Desktop\is2003\images\homograph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8313" y="3922713"/>
            <a:ext cx="5691187" cy="284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AutoShape 8"/>
          <p:cNvSpPr>
            <a:spLocks noChangeArrowheads="1"/>
          </p:cNvSpPr>
          <p:nvPr/>
        </p:nvSpPr>
        <p:spPr bwMode="auto">
          <a:xfrm>
            <a:off x="4191000" y="3200400"/>
            <a:ext cx="739775" cy="1090613"/>
          </a:xfrm>
          <a:prstGeom prst="downArrow">
            <a:avLst>
              <a:gd name="adj1" fmla="val 50000"/>
              <a:gd name="adj2" fmla="val 36856"/>
            </a:avLst>
          </a:prstGeom>
          <a:solidFill>
            <a:schemeClr val="accent1"/>
          </a:solidFill>
          <a:ln w="9525">
            <a:solidFill>
              <a:schemeClr val="bg1"/>
            </a:solidFill>
            <a:miter lim="800000"/>
            <a:headEnd/>
            <a:tailEnd/>
          </a:ln>
        </p:spPr>
        <p:txBody>
          <a:bodyPr anchor="ctr">
            <a:spAutoFit/>
          </a:bodyPr>
          <a:lstStyle/>
          <a:p>
            <a:endParaRPr lang="en-US"/>
          </a:p>
        </p:txBody>
      </p:sp>
    </p:spTree>
    <p:extLst>
      <p:ext uri="{BB962C8B-B14F-4D97-AF65-F5344CB8AC3E}">
        <p14:creationId xmlns:p14="http://schemas.microsoft.com/office/powerpoint/2010/main" val="307854123"/>
      </p:ext>
    </p:extLst>
  </p:cSld>
  <p:clrMapOvr>
    <a:masterClrMapping/>
  </p:clrMapOvr>
  <p:transition>
    <p:dissolv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90765"/>
            <a:ext cx="8229600" cy="1143000"/>
          </a:xfrm>
          <a:ln/>
        </p:spPr>
        <p:txBody>
          <a:bodyPr rIns="132080"/>
          <a:lstStyle/>
          <a:p>
            <a:r>
              <a:rPr lang="en-US" dirty="0"/>
              <a:t>Image Blending</a:t>
            </a:r>
          </a:p>
        </p:txBody>
      </p:sp>
      <p:pic>
        <p:nvPicPr>
          <p:cNvPr id="38915"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295400"/>
            <a:ext cx="2925763"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38916"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295400"/>
            <a:ext cx="2925763"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38917"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3505200"/>
            <a:ext cx="2925763" cy="2925763"/>
          </a:xfrm>
          <a:prstGeom prst="rect">
            <a:avLst/>
          </a:prstGeom>
          <a:noFill/>
          <a:ln w="28575"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644481" y="4968081"/>
            <a:ext cx="2058640" cy="461665"/>
          </a:xfrm>
          <a:prstGeom prst="rect">
            <a:avLst/>
          </a:prstGeom>
          <a:noFill/>
        </p:spPr>
        <p:txBody>
          <a:bodyPr wrap="none" rtlCol="0">
            <a:spAutoFit/>
          </a:bodyPr>
          <a:lstStyle/>
          <a:p>
            <a:r>
              <a:rPr lang="en-US" sz="2400" dirty="0">
                <a:solidFill>
                  <a:srgbClr val="FF0000"/>
                </a:solidFill>
              </a:rPr>
              <a:t>What’s wrong?</a:t>
            </a:r>
          </a:p>
        </p:txBody>
      </p:sp>
    </p:spTree>
    <p:extLst>
      <p:ext uri="{BB962C8B-B14F-4D97-AF65-F5344CB8AC3E}">
        <p14:creationId xmlns:p14="http://schemas.microsoft.com/office/powerpoint/2010/main" val="23809509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89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57200" y="-124894"/>
            <a:ext cx="8229600" cy="1143000"/>
          </a:xfrm>
          <a:ln/>
        </p:spPr>
        <p:txBody>
          <a:bodyPr rIns="132080"/>
          <a:lstStyle/>
          <a:p>
            <a:r>
              <a:rPr lang="en-US" dirty="0"/>
              <a:t>Feathering</a:t>
            </a:r>
          </a:p>
        </p:txBody>
      </p:sp>
      <p:grpSp>
        <p:nvGrpSpPr>
          <p:cNvPr id="39962" name="Group 26"/>
          <p:cNvGrpSpPr>
            <a:grpSpLocks/>
          </p:cNvGrpSpPr>
          <p:nvPr/>
        </p:nvGrpSpPr>
        <p:grpSpPr bwMode="auto">
          <a:xfrm>
            <a:off x="990600" y="990600"/>
            <a:ext cx="6775450" cy="3048000"/>
            <a:chOff x="0" y="0"/>
            <a:chExt cx="4268" cy="1920"/>
          </a:xfrm>
        </p:grpSpPr>
        <p:pic>
          <p:nvPicPr>
            <p:cNvPr id="39939"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 y="0"/>
              <a:ext cx="1644" cy="1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39940"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8" y="0"/>
              <a:ext cx="1650" cy="1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grpSp>
          <p:nvGrpSpPr>
            <p:cNvPr id="39950" name="Group 14"/>
            <p:cNvGrpSpPr>
              <a:grpSpLocks/>
            </p:cNvGrpSpPr>
            <p:nvPr/>
          </p:nvGrpSpPr>
          <p:grpSpPr bwMode="auto">
            <a:xfrm>
              <a:off x="0" y="1566"/>
              <a:ext cx="1914" cy="354"/>
              <a:chOff x="0" y="0"/>
              <a:chExt cx="1914" cy="353"/>
            </a:xfrm>
          </p:grpSpPr>
          <p:grpSp>
            <p:nvGrpSpPr>
              <p:cNvPr id="39943" name="Group 7"/>
              <p:cNvGrpSpPr>
                <a:grpSpLocks/>
              </p:cNvGrpSpPr>
              <p:nvPr/>
            </p:nvGrpSpPr>
            <p:grpSpPr bwMode="auto">
              <a:xfrm>
                <a:off x="0" y="129"/>
                <a:ext cx="214" cy="224"/>
                <a:chOff x="0" y="0"/>
                <a:chExt cx="214" cy="224"/>
              </a:xfrm>
            </p:grpSpPr>
            <p:sp>
              <p:nvSpPr>
                <p:cNvPr id="39941" name="Line 5"/>
                <p:cNvSpPr>
                  <a:spLocks noChangeShapeType="1"/>
                </p:cNvSpPr>
                <p:nvPr/>
              </p:nvSpPr>
              <p:spPr bwMode="auto">
                <a:xfrm>
                  <a:off x="127" y="121"/>
                  <a:ext cx="87" cy="1"/>
                </a:xfrm>
                <a:prstGeom prst="line">
                  <a:avLst/>
                </a:prstGeom>
                <a:noFill/>
                <a:ln w="952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9942" name="Rectangle 6"/>
                <p:cNvSpPr>
                  <a:spLocks/>
                </p:cNvSpPr>
                <p:nvPr/>
              </p:nvSpPr>
              <p:spPr bwMode="auto">
                <a:xfrm>
                  <a:off x="0" y="0"/>
                  <a:ext cx="169"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ea typeface="ＭＳ Ｐゴシック" charset="0"/>
                      <a:cs typeface="Times New Roman" charset="0"/>
                    </a:rPr>
                    <a:t>0</a:t>
                  </a:r>
                </a:p>
              </p:txBody>
            </p:sp>
          </p:grpSp>
          <p:sp>
            <p:nvSpPr>
              <p:cNvPr id="39944" name="Line 8"/>
              <p:cNvSpPr>
                <a:spLocks noChangeShapeType="1"/>
              </p:cNvSpPr>
              <p:nvPr/>
            </p:nvSpPr>
            <p:spPr bwMode="auto">
              <a:xfrm>
                <a:off x="257" y="121"/>
                <a:ext cx="741" cy="1"/>
              </a:xfrm>
              <a:prstGeom prst="line">
                <a:avLst/>
              </a:prstGeom>
              <a:noFill/>
              <a:ln w="1905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9945" name="Line 9"/>
              <p:cNvSpPr>
                <a:spLocks noChangeShapeType="1"/>
              </p:cNvSpPr>
              <p:nvPr/>
            </p:nvSpPr>
            <p:spPr bwMode="auto">
              <a:xfrm>
                <a:off x="1173" y="251"/>
                <a:ext cx="741" cy="1"/>
              </a:xfrm>
              <a:prstGeom prst="line">
                <a:avLst/>
              </a:prstGeom>
              <a:noFill/>
              <a:ln w="1905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9946" name="Line 10"/>
              <p:cNvSpPr>
                <a:spLocks noChangeShapeType="1"/>
              </p:cNvSpPr>
              <p:nvPr/>
            </p:nvSpPr>
            <p:spPr bwMode="auto">
              <a:xfrm>
                <a:off x="998" y="121"/>
                <a:ext cx="175" cy="130"/>
              </a:xfrm>
              <a:prstGeom prst="line">
                <a:avLst/>
              </a:prstGeom>
              <a:noFill/>
              <a:ln w="1905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nvGrpSpPr>
              <p:cNvPr id="39949" name="Group 13"/>
              <p:cNvGrpSpPr>
                <a:grpSpLocks/>
              </p:cNvGrpSpPr>
              <p:nvPr/>
            </p:nvGrpSpPr>
            <p:grpSpPr bwMode="auto">
              <a:xfrm>
                <a:off x="0" y="0"/>
                <a:ext cx="214" cy="224"/>
                <a:chOff x="0" y="0"/>
                <a:chExt cx="214" cy="224"/>
              </a:xfrm>
            </p:grpSpPr>
            <p:sp>
              <p:nvSpPr>
                <p:cNvPr id="39947" name="Line 11"/>
                <p:cNvSpPr>
                  <a:spLocks noChangeShapeType="1"/>
                </p:cNvSpPr>
                <p:nvPr/>
              </p:nvSpPr>
              <p:spPr bwMode="auto">
                <a:xfrm>
                  <a:off x="127" y="121"/>
                  <a:ext cx="87" cy="1"/>
                </a:xfrm>
                <a:prstGeom prst="line">
                  <a:avLst/>
                </a:prstGeom>
                <a:noFill/>
                <a:ln w="952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9948" name="Rectangle 12"/>
                <p:cNvSpPr>
                  <a:spLocks/>
                </p:cNvSpPr>
                <p:nvPr/>
              </p:nvSpPr>
              <p:spPr bwMode="auto">
                <a:xfrm>
                  <a:off x="0" y="0"/>
                  <a:ext cx="169"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ea typeface="ＭＳ Ｐゴシック" charset="0"/>
                      <a:cs typeface="Times New Roman" charset="0"/>
                    </a:rPr>
                    <a:t>1</a:t>
                  </a:r>
                </a:p>
              </p:txBody>
            </p:sp>
          </p:grpSp>
        </p:grpSp>
        <p:grpSp>
          <p:nvGrpSpPr>
            <p:cNvPr id="39953" name="Group 17"/>
            <p:cNvGrpSpPr>
              <a:grpSpLocks/>
            </p:cNvGrpSpPr>
            <p:nvPr/>
          </p:nvGrpSpPr>
          <p:grpSpPr bwMode="auto">
            <a:xfrm>
              <a:off x="2353" y="1696"/>
              <a:ext cx="215" cy="224"/>
              <a:chOff x="0" y="0"/>
              <a:chExt cx="214" cy="224"/>
            </a:xfrm>
          </p:grpSpPr>
          <p:sp>
            <p:nvSpPr>
              <p:cNvPr id="39951" name="Line 15"/>
              <p:cNvSpPr>
                <a:spLocks noChangeShapeType="1"/>
              </p:cNvSpPr>
              <p:nvPr/>
            </p:nvSpPr>
            <p:spPr bwMode="auto">
              <a:xfrm>
                <a:off x="127" y="121"/>
                <a:ext cx="87" cy="1"/>
              </a:xfrm>
              <a:prstGeom prst="line">
                <a:avLst/>
              </a:prstGeom>
              <a:noFill/>
              <a:ln w="952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9952" name="Rectangle 16"/>
              <p:cNvSpPr>
                <a:spLocks/>
              </p:cNvSpPr>
              <p:nvPr/>
            </p:nvSpPr>
            <p:spPr bwMode="auto">
              <a:xfrm>
                <a:off x="0" y="0"/>
                <a:ext cx="169"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ea typeface="ＭＳ Ｐゴシック" charset="0"/>
                    <a:cs typeface="Times New Roman" charset="0"/>
                  </a:rPr>
                  <a:t>0</a:t>
                </a:r>
              </a:p>
            </p:txBody>
          </p:sp>
        </p:grpSp>
        <p:grpSp>
          <p:nvGrpSpPr>
            <p:cNvPr id="39957" name="Group 21"/>
            <p:cNvGrpSpPr>
              <a:grpSpLocks/>
            </p:cNvGrpSpPr>
            <p:nvPr/>
          </p:nvGrpSpPr>
          <p:grpSpPr bwMode="auto">
            <a:xfrm flipH="1">
              <a:off x="2611" y="1688"/>
              <a:ext cx="1657" cy="130"/>
              <a:chOff x="0" y="0"/>
              <a:chExt cx="1656" cy="130"/>
            </a:xfrm>
          </p:grpSpPr>
          <p:sp>
            <p:nvSpPr>
              <p:cNvPr id="39954" name="Line 18"/>
              <p:cNvSpPr>
                <a:spLocks noChangeShapeType="1"/>
              </p:cNvSpPr>
              <p:nvPr/>
            </p:nvSpPr>
            <p:spPr bwMode="auto">
              <a:xfrm>
                <a:off x="0" y="0"/>
                <a:ext cx="740" cy="1"/>
              </a:xfrm>
              <a:prstGeom prst="line">
                <a:avLst/>
              </a:prstGeom>
              <a:noFill/>
              <a:ln w="1905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9955" name="Line 19"/>
              <p:cNvSpPr>
                <a:spLocks noChangeShapeType="1"/>
              </p:cNvSpPr>
              <p:nvPr/>
            </p:nvSpPr>
            <p:spPr bwMode="auto">
              <a:xfrm>
                <a:off x="915" y="129"/>
                <a:ext cx="741" cy="1"/>
              </a:xfrm>
              <a:prstGeom prst="line">
                <a:avLst/>
              </a:prstGeom>
              <a:noFill/>
              <a:ln w="1905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9956" name="Line 20"/>
              <p:cNvSpPr>
                <a:spLocks noChangeShapeType="1"/>
              </p:cNvSpPr>
              <p:nvPr/>
            </p:nvSpPr>
            <p:spPr bwMode="auto">
              <a:xfrm>
                <a:off x="740" y="0"/>
                <a:ext cx="175" cy="129"/>
              </a:xfrm>
              <a:prstGeom prst="line">
                <a:avLst/>
              </a:prstGeom>
              <a:noFill/>
              <a:ln w="1905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39960" name="Group 24"/>
            <p:cNvGrpSpPr>
              <a:grpSpLocks/>
            </p:cNvGrpSpPr>
            <p:nvPr/>
          </p:nvGrpSpPr>
          <p:grpSpPr bwMode="auto">
            <a:xfrm>
              <a:off x="2353" y="1565"/>
              <a:ext cx="215" cy="224"/>
              <a:chOff x="0" y="0"/>
              <a:chExt cx="214" cy="224"/>
            </a:xfrm>
          </p:grpSpPr>
          <p:sp>
            <p:nvSpPr>
              <p:cNvPr id="39958" name="Line 22"/>
              <p:cNvSpPr>
                <a:spLocks noChangeShapeType="1"/>
              </p:cNvSpPr>
              <p:nvPr/>
            </p:nvSpPr>
            <p:spPr bwMode="auto">
              <a:xfrm>
                <a:off x="127" y="122"/>
                <a:ext cx="87" cy="1"/>
              </a:xfrm>
              <a:prstGeom prst="line">
                <a:avLst/>
              </a:prstGeom>
              <a:noFill/>
              <a:ln w="952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9959" name="Rectangle 23"/>
              <p:cNvSpPr>
                <a:spLocks/>
              </p:cNvSpPr>
              <p:nvPr/>
            </p:nvSpPr>
            <p:spPr bwMode="auto">
              <a:xfrm>
                <a:off x="0" y="0"/>
                <a:ext cx="169"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ea typeface="ＭＳ Ｐゴシック" charset="0"/>
                    <a:cs typeface="Times New Roman" charset="0"/>
                  </a:rPr>
                  <a:t>1</a:t>
                </a:r>
              </a:p>
            </p:txBody>
          </p:sp>
        </p:grpSp>
        <p:sp>
          <p:nvSpPr>
            <p:cNvPr id="39961" name="Rectangle 25"/>
            <p:cNvSpPr>
              <a:spLocks/>
            </p:cNvSpPr>
            <p:nvPr/>
          </p:nvSpPr>
          <p:spPr bwMode="auto">
            <a:xfrm>
              <a:off x="2088" y="467"/>
              <a:ext cx="371" cy="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6000">
                  <a:solidFill>
                    <a:srgbClr val="FF0000"/>
                  </a:solidFill>
                  <a:latin typeface="Times New Roman Bold" charset="0"/>
                  <a:ea typeface="ＭＳ Ｐゴシック" charset="0"/>
                  <a:cs typeface="Times New Roman Bold" charset="0"/>
                  <a:sym typeface="Times New Roman Bold" charset="0"/>
                </a:rPr>
                <a:t>+</a:t>
              </a:r>
            </a:p>
          </p:txBody>
        </p:sp>
      </p:grpSp>
      <p:grpSp>
        <p:nvGrpSpPr>
          <p:cNvPr id="39965" name="Group 29"/>
          <p:cNvGrpSpPr>
            <a:grpSpLocks/>
          </p:cNvGrpSpPr>
          <p:nvPr/>
        </p:nvGrpSpPr>
        <p:grpSpPr bwMode="auto">
          <a:xfrm>
            <a:off x="1143000" y="4114800"/>
            <a:ext cx="3571875" cy="2514600"/>
            <a:chOff x="0" y="0"/>
            <a:chExt cx="2250" cy="1584"/>
          </a:xfrm>
        </p:grpSpPr>
        <p:pic>
          <p:nvPicPr>
            <p:cNvPr id="39963" name="Picture 2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 y="0"/>
              <a:ext cx="1572" cy="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39964" name="Rectangle 28"/>
            <p:cNvSpPr>
              <a:spLocks/>
            </p:cNvSpPr>
            <p:nvPr/>
          </p:nvSpPr>
          <p:spPr bwMode="auto">
            <a:xfrm>
              <a:off x="0" y="432"/>
              <a:ext cx="371" cy="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6000">
                  <a:solidFill>
                    <a:srgbClr val="FF0000"/>
                  </a:solidFill>
                  <a:latin typeface="Times New Roman Bold" charset="0"/>
                  <a:ea typeface="ＭＳ Ｐゴシック" charset="0"/>
                  <a:cs typeface="Times New Roman Bold" charset="0"/>
                  <a:sym typeface="Times New Roman Bold" charset="0"/>
                </a:rPr>
                <a:t>=</a:t>
              </a:r>
            </a:p>
          </p:txBody>
        </p:sp>
      </p:grpSp>
      <p:sp>
        <p:nvSpPr>
          <p:cNvPr id="2" name="TextBox 1"/>
          <p:cNvSpPr txBox="1"/>
          <p:nvPr/>
        </p:nvSpPr>
        <p:spPr>
          <a:xfrm>
            <a:off x="2174525" y="3645972"/>
            <a:ext cx="676852" cy="369332"/>
          </a:xfrm>
          <a:prstGeom prst="rect">
            <a:avLst/>
          </a:prstGeom>
          <a:noFill/>
        </p:spPr>
        <p:txBody>
          <a:bodyPr wrap="none" rtlCol="0">
            <a:spAutoFit/>
          </a:bodyPr>
          <a:lstStyle/>
          <a:p>
            <a:r>
              <a:rPr lang="en-US" dirty="0">
                <a:solidFill>
                  <a:srgbClr val="FF0000"/>
                </a:solidFill>
              </a:rPr>
              <a:t>ramp</a:t>
            </a:r>
          </a:p>
        </p:txBody>
      </p:sp>
    </p:spTree>
    <p:extLst>
      <p:ext uri="{BB962C8B-B14F-4D97-AF65-F5344CB8AC3E}">
        <p14:creationId xmlns:p14="http://schemas.microsoft.com/office/powerpoint/2010/main" val="27311794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99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37796"/>
            <a:ext cx="8229600" cy="1143000"/>
          </a:xfrm>
          <a:ln/>
        </p:spPr>
        <p:txBody>
          <a:bodyPr rIns="132080"/>
          <a:lstStyle/>
          <a:p>
            <a:r>
              <a:rPr lang="en-US" dirty="0"/>
              <a:t>Effect of window (ramp-width) size</a:t>
            </a:r>
          </a:p>
        </p:txBody>
      </p:sp>
      <p:pic>
        <p:nvPicPr>
          <p:cNvPr id="40963"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143000"/>
            <a:ext cx="32258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40964"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1400" y="1143000"/>
            <a:ext cx="32258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40965" name="Line 5"/>
          <p:cNvSpPr>
            <a:spLocks noChangeShapeType="1"/>
          </p:cNvSpPr>
          <p:nvPr/>
        </p:nvSpPr>
        <p:spPr bwMode="auto">
          <a:xfrm rot="10800000" flipH="1">
            <a:off x="1066800" y="4648200"/>
            <a:ext cx="3200400" cy="762000"/>
          </a:xfrm>
          <a:prstGeom prst="line">
            <a:avLst/>
          </a:prstGeom>
          <a:noFill/>
          <a:ln w="1905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0966" name="Line 6"/>
          <p:cNvSpPr>
            <a:spLocks noChangeShapeType="1"/>
          </p:cNvSpPr>
          <p:nvPr/>
        </p:nvSpPr>
        <p:spPr bwMode="auto">
          <a:xfrm rot="10800000">
            <a:off x="1066800" y="4648200"/>
            <a:ext cx="3200400" cy="762000"/>
          </a:xfrm>
          <a:prstGeom prst="line">
            <a:avLst/>
          </a:prstGeom>
          <a:noFill/>
          <a:ln w="1905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0967" name="Line 7"/>
          <p:cNvSpPr>
            <a:spLocks noChangeShapeType="1"/>
          </p:cNvSpPr>
          <p:nvPr/>
        </p:nvSpPr>
        <p:spPr bwMode="auto">
          <a:xfrm rot="10800000" flipH="1">
            <a:off x="914400" y="4495800"/>
            <a:ext cx="1588" cy="990600"/>
          </a:xfrm>
          <a:prstGeom prst="line">
            <a:avLst/>
          </a:prstGeom>
          <a:noFill/>
          <a:ln w="952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0968" name="Line 8"/>
          <p:cNvSpPr>
            <a:spLocks noChangeShapeType="1"/>
          </p:cNvSpPr>
          <p:nvPr/>
        </p:nvSpPr>
        <p:spPr bwMode="auto">
          <a:xfrm>
            <a:off x="1066800" y="5486400"/>
            <a:ext cx="3200400" cy="1588"/>
          </a:xfrm>
          <a:prstGeom prst="line">
            <a:avLst/>
          </a:prstGeom>
          <a:noFill/>
          <a:ln w="952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nvGrpSpPr>
          <p:cNvPr id="40971" name="Group 11"/>
          <p:cNvGrpSpPr>
            <a:grpSpLocks/>
          </p:cNvGrpSpPr>
          <p:nvPr/>
        </p:nvGrpSpPr>
        <p:grpSpPr bwMode="auto">
          <a:xfrm>
            <a:off x="615950" y="5195888"/>
            <a:ext cx="374650" cy="355600"/>
            <a:chOff x="0" y="0"/>
            <a:chExt cx="236" cy="224"/>
          </a:xfrm>
        </p:grpSpPr>
        <p:sp>
          <p:nvSpPr>
            <p:cNvPr id="40969" name="Line 9"/>
            <p:cNvSpPr>
              <a:spLocks noChangeShapeType="1"/>
            </p:cNvSpPr>
            <p:nvPr/>
          </p:nvSpPr>
          <p:spPr bwMode="auto">
            <a:xfrm>
              <a:off x="140" y="135"/>
              <a:ext cx="96" cy="1"/>
            </a:xfrm>
            <a:prstGeom prst="line">
              <a:avLst/>
            </a:prstGeom>
            <a:noFill/>
            <a:ln w="952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0970" name="Rectangle 10"/>
            <p:cNvSpPr>
              <a:spLocks/>
            </p:cNvSpPr>
            <p:nvPr/>
          </p:nvSpPr>
          <p:spPr bwMode="auto">
            <a:xfrm>
              <a:off x="0" y="0"/>
              <a:ext cx="169"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ea typeface="ＭＳ Ｐゴシック" charset="0"/>
                  <a:cs typeface="Times New Roman" charset="0"/>
                </a:rPr>
                <a:t>0</a:t>
              </a:r>
            </a:p>
          </p:txBody>
        </p:sp>
      </p:grpSp>
      <p:grpSp>
        <p:nvGrpSpPr>
          <p:cNvPr id="40974" name="Group 14"/>
          <p:cNvGrpSpPr>
            <a:grpSpLocks/>
          </p:cNvGrpSpPr>
          <p:nvPr/>
        </p:nvGrpSpPr>
        <p:grpSpPr bwMode="auto">
          <a:xfrm>
            <a:off x="609600" y="4433888"/>
            <a:ext cx="374650" cy="355600"/>
            <a:chOff x="0" y="0"/>
            <a:chExt cx="236" cy="224"/>
          </a:xfrm>
        </p:grpSpPr>
        <p:sp>
          <p:nvSpPr>
            <p:cNvPr id="40972" name="Line 12"/>
            <p:cNvSpPr>
              <a:spLocks noChangeShapeType="1"/>
            </p:cNvSpPr>
            <p:nvPr/>
          </p:nvSpPr>
          <p:spPr bwMode="auto">
            <a:xfrm>
              <a:off x="140" y="135"/>
              <a:ext cx="96" cy="1"/>
            </a:xfrm>
            <a:prstGeom prst="line">
              <a:avLst/>
            </a:prstGeom>
            <a:noFill/>
            <a:ln w="952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0973" name="Rectangle 13"/>
            <p:cNvSpPr>
              <a:spLocks/>
            </p:cNvSpPr>
            <p:nvPr/>
          </p:nvSpPr>
          <p:spPr bwMode="auto">
            <a:xfrm>
              <a:off x="0" y="0"/>
              <a:ext cx="169"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ea typeface="ＭＳ Ｐゴシック" charset="0"/>
                  <a:cs typeface="Times New Roman" charset="0"/>
                </a:rPr>
                <a:t>1</a:t>
              </a:r>
            </a:p>
          </p:txBody>
        </p:sp>
      </p:grpSp>
      <p:sp>
        <p:nvSpPr>
          <p:cNvPr id="40975" name="Rectangle 15"/>
          <p:cNvSpPr>
            <a:spLocks/>
          </p:cNvSpPr>
          <p:nvPr/>
        </p:nvSpPr>
        <p:spPr bwMode="auto">
          <a:xfrm>
            <a:off x="1371600" y="4464050"/>
            <a:ext cx="42545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600">
                <a:solidFill>
                  <a:schemeClr val="tx1"/>
                </a:solidFill>
                <a:ea typeface="ＭＳ Ｐゴシック" charset="0"/>
                <a:cs typeface="Times New Roman" charset="0"/>
              </a:rPr>
              <a:t>left</a:t>
            </a:r>
          </a:p>
        </p:txBody>
      </p:sp>
      <p:sp>
        <p:nvSpPr>
          <p:cNvPr id="40976" name="Rectangle 16"/>
          <p:cNvSpPr>
            <a:spLocks/>
          </p:cNvSpPr>
          <p:nvPr/>
        </p:nvSpPr>
        <p:spPr bwMode="auto">
          <a:xfrm>
            <a:off x="1335088" y="4953000"/>
            <a:ext cx="538162"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600">
                <a:solidFill>
                  <a:schemeClr val="tx1"/>
                </a:solidFill>
                <a:ea typeface="ＭＳ Ｐゴシック" charset="0"/>
                <a:cs typeface="Times New Roman" charset="0"/>
              </a:rPr>
              <a:t>right</a:t>
            </a:r>
          </a:p>
        </p:txBody>
      </p:sp>
      <p:sp>
        <p:nvSpPr>
          <p:cNvPr id="40977" name="Line 17"/>
          <p:cNvSpPr>
            <a:spLocks noChangeShapeType="1"/>
          </p:cNvSpPr>
          <p:nvPr/>
        </p:nvSpPr>
        <p:spPr bwMode="auto">
          <a:xfrm rot="10800000" flipH="1">
            <a:off x="5632450" y="4495800"/>
            <a:ext cx="1588" cy="990600"/>
          </a:xfrm>
          <a:prstGeom prst="line">
            <a:avLst/>
          </a:prstGeom>
          <a:noFill/>
          <a:ln w="952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nvGrpSpPr>
          <p:cNvPr id="40981" name="Group 21"/>
          <p:cNvGrpSpPr>
            <a:grpSpLocks/>
          </p:cNvGrpSpPr>
          <p:nvPr/>
        </p:nvGrpSpPr>
        <p:grpSpPr bwMode="auto">
          <a:xfrm>
            <a:off x="5784850" y="4648200"/>
            <a:ext cx="1600200" cy="839788"/>
            <a:chOff x="0" y="0"/>
            <a:chExt cx="1008" cy="529"/>
          </a:xfrm>
        </p:grpSpPr>
        <p:sp>
          <p:nvSpPr>
            <p:cNvPr id="40978" name="Line 18"/>
            <p:cNvSpPr>
              <a:spLocks noChangeShapeType="1"/>
            </p:cNvSpPr>
            <p:nvPr/>
          </p:nvSpPr>
          <p:spPr bwMode="auto">
            <a:xfrm rot="10800000" flipH="1">
              <a:off x="0" y="0"/>
              <a:ext cx="1008" cy="480"/>
            </a:xfrm>
            <a:prstGeom prst="line">
              <a:avLst/>
            </a:prstGeom>
            <a:noFill/>
            <a:ln w="1905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0979" name="Line 19"/>
            <p:cNvSpPr>
              <a:spLocks noChangeShapeType="1"/>
            </p:cNvSpPr>
            <p:nvPr/>
          </p:nvSpPr>
          <p:spPr bwMode="auto">
            <a:xfrm rot="10800000">
              <a:off x="0" y="0"/>
              <a:ext cx="1008" cy="480"/>
            </a:xfrm>
            <a:prstGeom prst="line">
              <a:avLst/>
            </a:prstGeom>
            <a:noFill/>
            <a:ln w="1905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0980" name="Line 20"/>
            <p:cNvSpPr>
              <a:spLocks noChangeShapeType="1"/>
            </p:cNvSpPr>
            <p:nvPr/>
          </p:nvSpPr>
          <p:spPr bwMode="auto">
            <a:xfrm>
              <a:off x="0" y="528"/>
              <a:ext cx="1008" cy="1"/>
            </a:xfrm>
            <a:prstGeom prst="line">
              <a:avLst/>
            </a:prstGeom>
            <a:noFill/>
            <a:ln w="952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40984" name="Group 24"/>
          <p:cNvGrpSpPr>
            <a:grpSpLocks/>
          </p:cNvGrpSpPr>
          <p:nvPr/>
        </p:nvGrpSpPr>
        <p:grpSpPr bwMode="auto">
          <a:xfrm>
            <a:off x="5334000" y="5195888"/>
            <a:ext cx="374650" cy="355600"/>
            <a:chOff x="0" y="0"/>
            <a:chExt cx="236" cy="224"/>
          </a:xfrm>
        </p:grpSpPr>
        <p:sp>
          <p:nvSpPr>
            <p:cNvPr id="40982" name="Line 22"/>
            <p:cNvSpPr>
              <a:spLocks noChangeShapeType="1"/>
            </p:cNvSpPr>
            <p:nvPr/>
          </p:nvSpPr>
          <p:spPr bwMode="auto">
            <a:xfrm>
              <a:off x="140" y="135"/>
              <a:ext cx="96" cy="1"/>
            </a:xfrm>
            <a:prstGeom prst="line">
              <a:avLst/>
            </a:prstGeom>
            <a:noFill/>
            <a:ln w="952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0983" name="Rectangle 23"/>
            <p:cNvSpPr>
              <a:spLocks/>
            </p:cNvSpPr>
            <p:nvPr/>
          </p:nvSpPr>
          <p:spPr bwMode="auto">
            <a:xfrm>
              <a:off x="0" y="0"/>
              <a:ext cx="169"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ea typeface="ＭＳ Ｐゴシック" charset="0"/>
                  <a:cs typeface="Times New Roman" charset="0"/>
                </a:rPr>
                <a:t>0</a:t>
              </a:r>
            </a:p>
          </p:txBody>
        </p:sp>
      </p:grpSp>
      <p:grpSp>
        <p:nvGrpSpPr>
          <p:cNvPr id="40987" name="Group 27"/>
          <p:cNvGrpSpPr>
            <a:grpSpLocks/>
          </p:cNvGrpSpPr>
          <p:nvPr/>
        </p:nvGrpSpPr>
        <p:grpSpPr bwMode="auto">
          <a:xfrm>
            <a:off x="5334000" y="4433888"/>
            <a:ext cx="374650" cy="355600"/>
            <a:chOff x="0" y="0"/>
            <a:chExt cx="236" cy="224"/>
          </a:xfrm>
        </p:grpSpPr>
        <p:sp>
          <p:nvSpPr>
            <p:cNvPr id="40985" name="Line 25"/>
            <p:cNvSpPr>
              <a:spLocks noChangeShapeType="1"/>
            </p:cNvSpPr>
            <p:nvPr/>
          </p:nvSpPr>
          <p:spPr bwMode="auto">
            <a:xfrm>
              <a:off x="140" y="135"/>
              <a:ext cx="96" cy="1"/>
            </a:xfrm>
            <a:prstGeom prst="line">
              <a:avLst/>
            </a:prstGeom>
            <a:noFill/>
            <a:ln w="952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0986" name="Rectangle 26"/>
            <p:cNvSpPr>
              <a:spLocks/>
            </p:cNvSpPr>
            <p:nvPr/>
          </p:nvSpPr>
          <p:spPr bwMode="auto">
            <a:xfrm>
              <a:off x="0" y="0"/>
              <a:ext cx="169"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ea typeface="ＭＳ Ｐゴシック" charset="0"/>
                  <a:cs typeface="Times New Roman" charset="0"/>
                </a:rPr>
                <a:t>1</a:t>
              </a:r>
            </a:p>
          </p:txBody>
        </p:sp>
      </p:grpSp>
    </p:spTree>
    <p:extLst>
      <p:ext uri="{BB962C8B-B14F-4D97-AF65-F5344CB8AC3E}">
        <p14:creationId xmlns:p14="http://schemas.microsoft.com/office/powerpoint/2010/main" val="5401172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3" name="Text Placeholder 2"/>
          <p:cNvSpPr>
            <a:spLocks noGrp="1"/>
          </p:cNvSpPr>
          <p:nvPr>
            <p:ph type="body"/>
          </p:nvPr>
        </p:nvSpPr>
        <p:spPr>
          <a:xfrm>
            <a:off x="609600" y="1143000"/>
            <a:ext cx="7772040" cy="837720"/>
          </a:xfrm>
        </p:spPr>
        <p:txBody>
          <a:bodyPr>
            <a:normAutofit fontScale="40000" lnSpcReduction="20000"/>
          </a:bodyPr>
          <a:lstStyle/>
          <a:p>
            <a:r>
              <a:rPr lang="en-US" dirty="0"/>
              <a:t>    Once we have found the key points and a dominant orientation for each,</a:t>
            </a:r>
          </a:p>
          <a:p>
            <a:endParaRPr lang="en-US" dirty="0"/>
          </a:p>
          <a:p>
            <a:r>
              <a:rPr lang="en-US" dirty="0"/>
              <a:t>   we need to </a:t>
            </a:r>
            <a:r>
              <a:rPr lang="en-US" dirty="0">
                <a:solidFill>
                  <a:srgbClr val="FF0000"/>
                </a:solidFill>
              </a:rPr>
              <a:t>describe</a:t>
            </a:r>
            <a:r>
              <a:rPr lang="en-US" dirty="0"/>
              <a:t> the (</a:t>
            </a:r>
            <a:r>
              <a:rPr lang="en-US" dirty="0">
                <a:solidFill>
                  <a:srgbClr val="0000FF"/>
                </a:solidFill>
              </a:rPr>
              <a:t>rotated and scaled</a:t>
            </a:r>
            <a:r>
              <a:rPr lang="en-US" dirty="0"/>
              <a:t>) neighborhood about each.</a:t>
            </a:r>
          </a:p>
        </p:txBody>
      </p:sp>
      <p:pic>
        <p:nvPicPr>
          <p:cNvPr id="4" name="Picture 5"/>
          <p:cNvPicPr/>
          <p:nvPr/>
        </p:nvPicPr>
        <p:blipFill>
          <a:blip r:embed="rId2"/>
          <a:stretch/>
        </p:blipFill>
        <p:spPr>
          <a:xfrm>
            <a:off x="1752600" y="2895600"/>
            <a:ext cx="1982520" cy="1987200"/>
          </a:xfrm>
          <a:prstGeom prst="rect">
            <a:avLst/>
          </a:prstGeom>
          <a:ln w="9360">
            <a:noFill/>
          </a:ln>
        </p:spPr>
      </p:pic>
      <p:sp>
        <p:nvSpPr>
          <p:cNvPr id="5" name="TextBox 4"/>
          <p:cNvSpPr txBox="1"/>
          <p:nvPr/>
        </p:nvSpPr>
        <p:spPr>
          <a:xfrm>
            <a:off x="4724400" y="3704534"/>
            <a:ext cx="2569934" cy="369332"/>
          </a:xfrm>
          <a:prstGeom prst="rect">
            <a:avLst/>
          </a:prstGeom>
          <a:noFill/>
          <a:ln>
            <a:solidFill>
              <a:schemeClr val="tx1"/>
            </a:solidFill>
          </a:ln>
        </p:spPr>
        <p:txBody>
          <a:bodyPr wrap="none" rtlCol="0">
            <a:spAutoFit/>
          </a:bodyPr>
          <a:lstStyle/>
          <a:p>
            <a:r>
              <a:rPr lang="en-US" dirty="0"/>
              <a:t>128-dimensional vector</a:t>
            </a:r>
          </a:p>
        </p:txBody>
      </p:sp>
      <p:cxnSp>
        <p:nvCxnSpPr>
          <p:cNvPr id="7" name="Straight Arrow Connector 6"/>
          <p:cNvCxnSpPr>
            <a:stCxn id="4" idx="3"/>
            <a:endCxn id="5" idx="1"/>
          </p:cNvCxnSpPr>
          <p:nvPr/>
        </p:nvCxnSpPr>
        <p:spPr>
          <a:xfrm>
            <a:off x="3735120" y="3889200"/>
            <a:ext cx="98928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82258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153432"/>
            <a:ext cx="8229600" cy="1143000"/>
          </a:xfrm>
          <a:ln/>
        </p:spPr>
        <p:txBody>
          <a:bodyPr rIns="132080"/>
          <a:lstStyle/>
          <a:p>
            <a:r>
              <a:rPr lang="en-US" dirty="0"/>
              <a:t>Effect of window size</a:t>
            </a:r>
          </a:p>
        </p:txBody>
      </p:sp>
      <p:grpSp>
        <p:nvGrpSpPr>
          <p:cNvPr id="41998" name="Group 14"/>
          <p:cNvGrpSpPr>
            <a:grpSpLocks/>
          </p:cNvGrpSpPr>
          <p:nvPr/>
        </p:nvGrpSpPr>
        <p:grpSpPr bwMode="auto">
          <a:xfrm>
            <a:off x="2185988" y="4433888"/>
            <a:ext cx="557212" cy="1117600"/>
            <a:chOff x="0" y="0"/>
            <a:chExt cx="351" cy="704"/>
          </a:xfrm>
        </p:grpSpPr>
        <p:sp>
          <p:nvSpPr>
            <p:cNvPr id="41987" name="Line 3"/>
            <p:cNvSpPr>
              <a:spLocks noChangeShapeType="1"/>
            </p:cNvSpPr>
            <p:nvPr/>
          </p:nvSpPr>
          <p:spPr bwMode="auto">
            <a:xfrm rot="10800000" flipH="1">
              <a:off x="192" y="39"/>
              <a:ext cx="1" cy="624"/>
            </a:xfrm>
            <a:prstGeom prst="line">
              <a:avLst/>
            </a:prstGeom>
            <a:noFill/>
            <a:ln w="952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nvGrpSpPr>
            <p:cNvPr id="41991" name="Group 7"/>
            <p:cNvGrpSpPr>
              <a:grpSpLocks/>
            </p:cNvGrpSpPr>
            <p:nvPr/>
          </p:nvGrpSpPr>
          <p:grpSpPr bwMode="auto">
            <a:xfrm>
              <a:off x="288" y="135"/>
              <a:ext cx="63" cy="529"/>
              <a:chOff x="0" y="0"/>
              <a:chExt cx="63" cy="529"/>
            </a:xfrm>
          </p:grpSpPr>
          <p:sp>
            <p:nvSpPr>
              <p:cNvPr id="41988" name="Line 4"/>
              <p:cNvSpPr>
                <a:spLocks noChangeShapeType="1"/>
              </p:cNvSpPr>
              <p:nvPr/>
            </p:nvSpPr>
            <p:spPr bwMode="auto">
              <a:xfrm rot="10800000" flipH="1">
                <a:off x="0" y="0"/>
                <a:ext cx="63" cy="480"/>
              </a:xfrm>
              <a:prstGeom prst="line">
                <a:avLst/>
              </a:prstGeom>
              <a:noFill/>
              <a:ln w="1905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1989" name="Line 5"/>
              <p:cNvSpPr>
                <a:spLocks noChangeShapeType="1"/>
              </p:cNvSpPr>
              <p:nvPr/>
            </p:nvSpPr>
            <p:spPr bwMode="auto">
              <a:xfrm rot="10800000">
                <a:off x="0" y="0"/>
                <a:ext cx="63" cy="480"/>
              </a:xfrm>
              <a:prstGeom prst="line">
                <a:avLst/>
              </a:prstGeom>
              <a:noFill/>
              <a:ln w="1905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1990" name="Line 6"/>
              <p:cNvSpPr>
                <a:spLocks noChangeShapeType="1"/>
              </p:cNvSpPr>
              <p:nvPr/>
            </p:nvSpPr>
            <p:spPr bwMode="auto">
              <a:xfrm>
                <a:off x="0" y="528"/>
                <a:ext cx="63" cy="1"/>
              </a:xfrm>
              <a:prstGeom prst="line">
                <a:avLst/>
              </a:prstGeom>
              <a:noFill/>
              <a:ln w="952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41994" name="Group 10"/>
            <p:cNvGrpSpPr>
              <a:grpSpLocks/>
            </p:cNvGrpSpPr>
            <p:nvPr/>
          </p:nvGrpSpPr>
          <p:grpSpPr bwMode="auto">
            <a:xfrm>
              <a:off x="4" y="480"/>
              <a:ext cx="236" cy="224"/>
              <a:chOff x="0" y="0"/>
              <a:chExt cx="236" cy="224"/>
            </a:xfrm>
          </p:grpSpPr>
          <p:sp>
            <p:nvSpPr>
              <p:cNvPr id="41992" name="Line 8"/>
              <p:cNvSpPr>
                <a:spLocks noChangeShapeType="1"/>
              </p:cNvSpPr>
              <p:nvPr/>
            </p:nvSpPr>
            <p:spPr bwMode="auto">
              <a:xfrm>
                <a:off x="140" y="135"/>
                <a:ext cx="96" cy="1"/>
              </a:xfrm>
              <a:prstGeom prst="line">
                <a:avLst/>
              </a:prstGeom>
              <a:noFill/>
              <a:ln w="952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1993" name="Rectangle 9"/>
              <p:cNvSpPr>
                <a:spLocks/>
              </p:cNvSpPr>
              <p:nvPr/>
            </p:nvSpPr>
            <p:spPr bwMode="auto">
              <a:xfrm>
                <a:off x="0" y="0"/>
                <a:ext cx="169"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ea typeface="ＭＳ Ｐゴシック" charset="0"/>
                    <a:cs typeface="Times New Roman" charset="0"/>
                  </a:rPr>
                  <a:t>0</a:t>
                </a:r>
              </a:p>
            </p:txBody>
          </p:sp>
        </p:grpSp>
        <p:grpSp>
          <p:nvGrpSpPr>
            <p:cNvPr id="41997" name="Group 13"/>
            <p:cNvGrpSpPr>
              <a:grpSpLocks/>
            </p:cNvGrpSpPr>
            <p:nvPr/>
          </p:nvGrpSpPr>
          <p:grpSpPr bwMode="auto">
            <a:xfrm>
              <a:off x="0" y="0"/>
              <a:ext cx="236" cy="224"/>
              <a:chOff x="0" y="0"/>
              <a:chExt cx="236" cy="224"/>
            </a:xfrm>
          </p:grpSpPr>
          <p:sp>
            <p:nvSpPr>
              <p:cNvPr id="41995" name="Line 11"/>
              <p:cNvSpPr>
                <a:spLocks noChangeShapeType="1"/>
              </p:cNvSpPr>
              <p:nvPr/>
            </p:nvSpPr>
            <p:spPr bwMode="auto">
              <a:xfrm>
                <a:off x="140" y="135"/>
                <a:ext cx="96" cy="1"/>
              </a:xfrm>
              <a:prstGeom prst="line">
                <a:avLst/>
              </a:prstGeom>
              <a:noFill/>
              <a:ln w="952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1996" name="Rectangle 12"/>
              <p:cNvSpPr>
                <a:spLocks/>
              </p:cNvSpPr>
              <p:nvPr/>
            </p:nvSpPr>
            <p:spPr bwMode="auto">
              <a:xfrm>
                <a:off x="0" y="0"/>
                <a:ext cx="169"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ea typeface="ＭＳ Ｐゴシック" charset="0"/>
                    <a:cs typeface="Times New Roman" charset="0"/>
                  </a:rPr>
                  <a:t>1</a:t>
                </a:r>
              </a:p>
            </p:txBody>
          </p:sp>
        </p:grpSp>
      </p:grpSp>
      <p:sp>
        <p:nvSpPr>
          <p:cNvPr id="41999" name="Line 15"/>
          <p:cNvSpPr>
            <a:spLocks noChangeShapeType="1"/>
          </p:cNvSpPr>
          <p:nvPr/>
        </p:nvSpPr>
        <p:spPr bwMode="auto">
          <a:xfrm rot="10800000" flipH="1">
            <a:off x="6318250" y="4495800"/>
            <a:ext cx="1588" cy="990600"/>
          </a:xfrm>
          <a:prstGeom prst="line">
            <a:avLst/>
          </a:prstGeom>
          <a:noFill/>
          <a:ln w="952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nvGrpSpPr>
          <p:cNvPr id="42003" name="Group 19"/>
          <p:cNvGrpSpPr>
            <a:grpSpLocks/>
          </p:cNvGrpSpPr>
          <p:nvPr/>
        </p:nvGrpSpPr>
        <p:grpSpPr bwMode="auto">
          <a:xfrm>
            <a:off x="6470650" y="4648200"/>
            <a:ext cx="19050" cy="839788"/>
            <a:chOff x="0" y="0"/>
            <a:chExt cx="12" cy="529"/>
          </a:xfrm>
        </p:grpSpPr>
        <p:sp>
          <p:nvSpPr>
            <p:cNvPr id="42000" name="Line 16"/>
            <p:cNvSpPr>
              <a:spLocks noChangeShapeType="1"/>
            </p:cNvSpPr>
            <p:nvPr/>
          </p:nvSpPr>
          <p:spPr bwMode="auto">
            <a:xfrm rot="10800000" flipH="1">
              <a:off x="0" y="0"/>
              <a:ext cx="12" cy="480"/>
            </a:xfrm>
            <a:prstGeom prst="line">
              <a:avLst/>
            </a:prstGeom>
            <a:noFill/>
            <a:ln w="1905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2001" name="Line 17"/>
            <p:cNvSpPr>
              <a:spLocks noChangeShapeType="1"/>
            </p:cNvSpPr>
            <p:nvPr/>
          </p:nvSpPr>
          <p:spPr bwMode="auto">
            <a:xfrm rot="10800000">
              <a:off x="0" y="0"/>
              <a:ext cx="12" cy="480"/>
            </a:xfrm>
            <a:prstGeom prst="line">
              <a:avLst/>
            </a:prstGeom>
            <a:noFill/>
            <a:ln w="1905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2002" name="Line 18"/>
            <p:cNvSpPr>
              <a:spLocks noChangeShapeType="1"/>
            </p:cNvSpPr>
            <p:nvPr/>
          </p:nvSpPr>
          <p:spPr bwMode="auto">
            <a:xfrm>
              <a:off x="0" y="528"/>
              <a:ext cx="12" cy="1"/>
            </a:xfrm>
            <a:prstGeom prst="line">
              <a:avLst/>
            </a:prstGeom>
            <a:noFill/>
            <a:ln w="952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42006" name="Group 22"/>
          <p:cNvGrpSpPr>
            <a:grpSpLocks/>
          </p:cNvGrpSpPr>
          <p:nvPr/>
        </p:nvGrpSpPr>
        <p:grpSpPr bwMode="auto">
          <a:xfrm>
            <a:off x="6019800" y="5195888"/>
            <a:ext cx="374650" cy="355600"/>
            <a:chOff x="0" y="0"/>
            <a:chExt cx="236" cy="224"/>
          </a:xfrm>
        </p:grpSpPr>
        <p:sp>
          <p:nvSpPr>
            <p:cNvPr id="42004" name="Line 20"/>
            <p:cNvSpPr>
              <a:spLocks noChangeShapeType="1"/>
            </p:cNvSpPr>
            <p:nvPr/>
          </p:nvSpPr>
          <p:spPr bwMode="auto">
            <a:xfrm>
              <a:off x="140" y="135"/>
              <a:ext cx="96" cy="1"/>
            </a:xfrm>
            <a:prstGeom prst="line">
              <a:avLst/>
            </a:prstGeom>
            <a:noFill/>
            <a:ln w="952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2005" name="Rectangle 21"/>
            <p:cNvSpPr>
              <a:spLocks/>
            </p:cNvSpPr>
            <p:nvPr/>
          </p:nvSpPr>
          <p:spPr bwMode="auto">
            <a:xfrm>
              <a:off x="0" y="0"/>
              <a:ext cx="169"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ea typeface="ＭＳ Ｐゴシック" charset="0"/>
                  <a:cs typeface="Times New Roman" charset="0"/>
                </a:rPr>
                <a:t>0</a:t>
              </a:r>
            </a:p>
          </p:txBody>
        </p:sp>
      </p:grpSp>
      <p:grpSp>
        <p:nvGrpSpPr>
          <p:cNvPr id="42009" name="Group 25"/>
          <p:cNvGrpSpPr>
            <a:grpSpLocks/>
          </p:cNvGrpSpPr>
          <p:nvPr/>
        </p:nvGrpSpPr>
        <p:grpSpPr bwMode="auto">
          <a:xfrm>
            <a:off x="6019800" y="4433888"/>
            <a:ext cx="374650" cy="355600"/>
            <a:chOff x="0" y="0"/>
            <a:chExt cx="236" cy="224"/>
          </a:xfrm>
        </p:grpSpPr>
        <p:sp>
          <p:nvSpPr>
            <p:cNvPr id="42007" name="Line 23"/>
            <p:cNvSpPr>
              <a:spLocks noChangeShapeType="1"/>
            </p:cNvSpPr>
            <p:nvPr/>
          </p:nvSpPr>
          <p:spPr bwMode="auto">
            <a:xfrm>
              <a:off x="140" y="135"/>
              <a:ext cx="96" cy="1"/>
            </a:xfrm>
            <a:prstGeom prst="line">
              <a:avLst/>
            </a:prstGeom>
            <a:noFill/>
            <a:ln w="952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2008" name="Rectangle 24"/>
            <p:cNvSpPr>
              <a:spLocks/>
            </p:cNvSpPr>
            <p:nvPr/>
          </p:nvSpPr>
          <p:spPr bwMode="auto">
            <a:xfrm>
              <a:off x="0" y="0"/>
              <a:ext cx="169"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ea typeface="ＭＳ Ｐゴシック" charset="0"/>
                  <a:cs typeface="Times New Roman" charset="0"/>
                </a:rPr>
                <a:t>1</a:t>
              </a:r>
            </a:p>
          </p:txBody>
        </p:sp>
      </p:grpSp>
      <p:pic>
        <p:nvPicPr>
          <p:cNvPr id="42010" name="Picture 26"/>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143000"/>
            <a:ext cx="32258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42011" name="Picture 2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143000"/>
            <a:ext cx="32258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Tree>
    <p:extLst>
      <p:ext uri="{BB962C8B-B14F-4D97-AF65-F5344CB8AC3E}">
        <p14:creationId xmlns:p14="http://schemas.microsoft.com/office/powerpoint/2010/main" val="42442304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53549"/>
            <a:ext cx="8229600" cy="1143000"/>
          </a:xfrm>
          <a:ln/>
        </p:spPr>
        <p:txBody>
          <a:bodyPr rIns="132080"/>
          <a:lstStyle/>
          <a:p>
            <a:r>
              <a:rPr lang="en-US" dirty="0"/>
              <a:t>Good window size</a:t>
            </a:r>
          </a:p>
        </p:txBody>
      </p:sp>
      <p:pic>
        <p:nvPicPr>
          <p:cNvPr id="43011"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143000"/>
            <a:ext cx="32258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grpSp>
        <p:nvGrpSpPr>
          <p:cNvPr id="43023" name="Group 15"/>
          <p:cNvGrpSpPr>
            <a:grpSpLocks/>
          </p:cNvGrpSpPr>
          <p:nvPr/>
        </p:nvGrpSpPr>
        <p:grpSpPr bwMode="auto">
          <a:xfrm>
            <a:off x="3886200" y="4419600"/>
            <a:ext cx="658813" cy="1117600"/>
            <a:chOff x="0" y="0"/>
            <a:chExt cx="415" cy="704"/>
          </a:xfrm>
        </p:grpSpPr>
        <p:sp>
          <p:nvSpPr>
            <p:cNvPr id="43012" name="Line 4"/>
            <p:cNvSpPr>
              <a:spLocks noChangeShapeType="1"/>
            </p:cNvSpPr>
            <p:nvPr/>
          </p:nvSpPr>
          <p:spPr bwMode="auto">
            <a:xfrm rot="10800000" flipH="1">
              <a:off x="192" y="39"/>
              <a:ext cx="1" cy="624"/>
            </a:xfrm>
            <a:prstGeom prst="line">
              <a:avLst/>
            </a:prstGeom>
            <a:noFill/>
            <a:ln w="952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nvGrpSpPr>
            <p:cNvPr id="43016" name="Group 8"/>
            <p:cNvGrpSpPr>
              <a:grpSpLocks/>
            </p:cNvGrpSpPr>
            <p:nvPr/>
          </p:nvGrpSpPr>
          <p:grpSpPr bwMode="auto">
            <a:xfrm>
              <a:off x="288" y="135"/>
              <a:ext cx="127" cy="529"/>
              <a:chOff x="0" y="0"/>
              <a:chExt cx="127" cy="529"/>
            </a:xfrm>
          </p:grpSpPr>
          <p:sp>
            <p:nvSpPr>
              <p:cNvPr id="43013" name="Line 5"/>
              <p:cNvSpPr>
                <a:spLocks noChangeShapeType="1"/>
              </p:cNvSpPr>
              <p:nvPr/>
            </p:nvSpPr>
            <p:spPr bwMode="auto">
              <a:xfrm rot="10800000" flipH="1">
                <a:off x="0" y="0"/>
                <a:ext cx="127" cy="480"/>
              </a:xfrm>
              <a:prstGeom prst="line">
                <a:avLst/>
              </a:prstGeom>
              <a:noFill/>
              <a:ln w="1905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3014" name="Line 6"/>
              <p:cNvSpPr>
                <a:spLocks noChangeShapeType="1"/>
              </p:cNvSpPr>
              <p:nvPr/>
            </p:nvSpPr>
            <p:spPr bwMode="auto">
              <a:xfrm rot="10800000">
                <a:off x="0" y="0"/>
                <a:ext cx="127" cy="480"/>
              </a:xfrm>
              <a:prstGeom prst="line">
                <a:avLst/>
              </a:prstGeom>
              <a:noFill/>
              <a:ln w="1905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3015" name="Line 7"/>
              <p:cNvSpPr>
                <a:spLocks noChangeShapeType="1"/>
              </p:cNvSpPr>
              <p:nvPr/>
            </p:nvSpPr>
            <p:spPr bwMode="auto">
              <a:xfrm>
                <a:off x="0" y="528"/>
                <a:ext cx="127" cy="1"/>
              </a:xfrm>
              <a:prstGeom prst="line">
                <a:avLst/>
              </a:prstGeom>
              <a:noFill/>
              <a:ln w="952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43019" name="Group 11"/>
            <p:cNvGrpSpPr>
              <a:grpSpLocks/>
            </p:cNvGrpSpPr>
            <p:nvPr/>
          </p:nvGrpSpPr>
          <p:grpSpPr bwMode="auto">
            <a:xfrm>
              <a:off x="4" y="480"/>
              <a:ext cx="236" cy="224"/>
              <a:chOff x="0" y="0"/>
              <a:chExt cx="236" cy="224"/>
            </a:xfrm>
          </p:grpSpPr>
          <p:sp>
            <p:nvSpPr>
              <p:cNvPr id="43017" name="Line 9"/>
              <p:cNvSpPr>
                <a:spLocks noChangeShapeType="1"/>
              </p:cNvSpPr>
              <p:nvPr/>
            </p:nvSpPr>
            <p:spPr bwMode="auto">
              <a:xfrm>
                <a:off x="140" y="135"/>
                <a:ext cx="96" cy="1"/>
              </a:xfrm>
              <a:prstGeom prst="line">
                <a:avLst/>
              </a:prstGeom>
              <a:noFill/>
              <a:ln w="952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3018" name="Rectangle 10"/>
              <p:cNvSpPr>
                <a:spLocks/>
              </p:cNvSpPr>
              <p:nvPr/>
            </p:nvSpPr>
            <p:spPr bwMode="auto">
              <a:xfrm>
                <a:off x="0" y="0"/>
                <a:ext cx="169"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ea typeface="ＭＳ Ｐゴシック" charset="0"/>
                    <a:cs typeface="Times New Roman" charset="0"/>
                  </a:rPr>
                  <a:t>0</a:t>
                </a:r>
              </a:p>
            </p:txBody>
          </p:sp>
        </p:grpSp>
        <p:grpSp>
          <p:nvGrpSpPr>
            <p:cNvPr id="43022" name="Group 14"/>
            <p:cNvGrpSpPr>
              <a:grpSpLocks/>
            </p:cNvGrpSpPr>
            <p:nvPr/>
          </p:nvGrpSpPr>
          <p:grpSpPr bwMode="auto">
            <a:xfrm>
              <a:off x="0" y="0"/>
              <a:ext cx="236" cy="224"/>
              <a:chOff x="0" y="0"/>
              <a:chExt cx="236" cy="224"/>
            </a:xfrm>
          </p:grpSpPr>
          <p:sp>
            <p:nvSpPr>
              <p:cNvPr id="43020" name="Line 12"/>
              <p:cNvSpPr>
                <a:spLocks noChangeShapeType="1"/>
              </p:cNvSpPr>
              <p:nvPr/>
            </p:nvSpPr>
            <p:spPr bwMode="auto">
              <a:xfrm>
                <a:off x="140" y="135"/>
                <a:ext cx="96" cy="1"/>
              </a:xfrm>
              <a:prstGeom prst="line">
                <a:avLst/>
              </a:prstGeom>
              <a:noFill/>
              <a:ln w="952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3021" name="Rectangle 13"/>
              <p:cNvSpPr>
                <a:spLocks/>
              </p:cNvSpPr>
              <p:nvPr/>
            </p:nvSpPr>
            <p:spPr bwMode="auto">
              <a:xfrm>
                <a:off x="0" y="0"/>
                <a:ext cx="169"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ea typeface="ＭＳ Ｐゴシック" charset="0"/>
                    <a:cs typeface="Times New Roman" charset="0"/>
                  </a:rPr>
                  <a:t>1</a:t>
                </a:r>
              </a:p>
            </p:txBody>
          </p:sp>
        </p:grpSp>
      </p:grpSp>
      <p:sp>
        <p:nvSpPr>
          <p:cNvPr id="43024" name="Rectangle 16"/>
          <p:cNvSpPr>
            <a:spLocks/>
          </p:cNvSpPr>
          <p:nvPr/>
        </p:nvSpPr>
        <p:spPr bwMode="auto">
          <a:xfrm>
            <a:off x="685800" y="5638800"/>
            <a:ext cx="80137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82588" indent="-342900">
              <a:spcBef>
                <a:spcPts val="450"/>
              </a:spcBef>
            </a:pPr>
            <a:r>
              <a:rPr lang="ja-JP" altLang="en-US" sz="2000" dirty="0">
                <a:solidFill>
                  <a:schemeClr val="tx1"/>
                </a:solidFill>
                <a:latin typeface="Arial"/>
                <a:ea typeface="ＭＳ Ｐゴシック" charset="0"/>
                <a:cs typeface="Arial" charset="0"/>
                <a:sym typeface="Arial" charset="0"/>
              </a:rPr>
              <a:t>“</a:t>
            </a:r>
            <a:r>
              <a:rPr lang="en-US" sz="2000" dirty="0">
                <a:solidFill>
                  <a:schemeClr val="tx1"/>
                </a:solidFill>
                <a:latin typeface="Arial" charset="0"/>
                <a:ea typeface="ＭＳ Ｐゴシック" charset="0"/>
                <a:cs typeface="Arial" charset="0"/>
                <a:sym typeface="Arial" charset="0"/>
              </a:rPr>
              <a:t>Optimal</a:t>
            </a:r>
            <a:r>
              <a:rPr lang="ja-JP" altLang="en-US" sz="2000" dirty="0">
                <a:solidFill>
                  <a:schemeClr val="tx1"/>
                </a:solidFill>
                <a:latin typeface="Arial"/>
                <a:ea typeface="ＭＳ Ｐゴシック" charset="0"/>
                <a:cs typeface="Arial" charset="0"/>
                <a:sym typeface="Arial" charset="0"/>
              </a:rPr>
              <a:t>”</a:t>
            </a:r>
            <a:r>
              <a:rPr lang="en-US" sz="2000" dirty="0">
                <a:solidFill>
                  <a:schemeClr val="tx1"/>
                </a:solidFill>
                <a:latin typeface="Arial" charset="0"/>
                <a:ea typeface="ＭＳ Ｐゴシック" charset="0"/>
                <a:cs typeface="Arial" charset="0"/>
                <a:sym typeface="Arial" charset="0"/>
              </a:rPr>
              <a:t> window:  smooth but not ghosted</a:t>
            </a:r>
          </a:p>
          <a:p>
            <a:pPr marL="382588" indent="-342900">
              <a:spcBef>
                <a:spcPts val="413"/>
              </a:spcBef>
              <a:buClr>
                <a:srgbClr val="000000"/>
              </a:buClr>
              <a:buSzPct val="100000"/>
              <a:buFont typeface="Arial" charset="0"/>
              <a:buChar char="•"/>
            </a:pPr>
            <a:r>
              <a:rPr lang="en-US" sz="1800" dirty="0" err="1">
                <a:solidFill>
                  <a:schemeClr val="tx1"/>
                </a:solidFill>
                <a:latin typeface="Arial" charset="0"/>
                <a:ea typeface="ＭＳ Ｐゴシック" charset="0"/>
                <a:cs typeface="Arial" charset="0"/>
                <a:sym typeface="Arial" charset="0"/>
              </a:rPr>
              <a:t>Doesn</a:t>
            </a:r>
            <a:r>
              <a:rPr lang="ja-JP" altLang="en-US" sz="1800" dirty="0">
                <a:solidFill>
                  <a:schemeClr val="tx1"/>
                </a:solidFill>
                <a:latin typeface="Arial"/>
                <a:ea typeface="ＭＳ Ｐゴシック" charset="0"/>
                <a:cs typeface="Arial" charset="0"/>
                <a:sym typeface="Arial" charset="0"/>
              </a:rPr>
              <a:t>’</a:t>
            </a:r>
            <a:r>
              <a:rPr lang="en-US" sz="1800" dirty="0">
                <a:solidFill>
                  <a:schemeClr val="tx1"/>
                </a:solidFill>
                <a:latin typeface="Arial" charset="0"/>
                <a:ea typeface="ＭＳ Ｐゴシック" charset="0"/>
                <a:cs typeface="Arial" charset="0"/>
                <a:sym typeface="Arial" charset="0"/>
              </a:rPr>
              <a:t>t always work...</a:t>
            </a:r>
          </a:p>
        </p:txBody>
      </p:sp>
      <p:sp>
        <p:nvSpPr>
          <p:cNvPr id="2" name="TextBox 1"/>
          <p:cNvSpPr txBox="1"/>
          <p:nvPr/>
        </p:nvSpPr>
        <p:spPr>
          <a:xfrm>
            <a:off x="6418217" y="5014913"/>
            <a:ext cx="2205925" cy="830997"/>
          </a:xfrm>
          <a:prstGeom prst="rect">
            <a:avLst/>
          </a:prstGeom>
          <a:noFill/>
        </p:spPr>
        <p:txBody>
          <a:bodyPr wrap="none" rtlCol="0">
            <a:spAutoFit/>
          </a:bodyPr>
          <a:lstStyle/>
          <a:p>
            <a:r>
              <a:rPr lang="en-US" sz="2400" dirty="0">
                <a:solidFill>
                  <a:srgbClr val="FF0000"/>
                </a:solidFill>
              </a:rPr>
              <a:t>What can we do</a:t>
            </a:r>
          </a:p>
          <a:p>
            <a:r>
              <a:rPr lang="en-US" sz="2400" dirty="0">
                <a:solidFill>
                  <a:srgbClr val="FF0000"/>
                </a:solidFill>
              </a:rPr>
              <a:t>instead?</a:t>
            </a:r>
          </a:p>
        </p:txBody>
      </p:sp>
    </p:spTree>
    <p:extLst>
      <p:ext uri="{BB962C8B-B14F-4D97-AF65-F5344CB8AC3E}">
        <p14:creationId xmlns:p14="http://schemas.microsoft.com/office/powerpoint/2010/main" val="2404362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25011"/>
            <a:ext cx="8229600" cy="1143000"/>
          </a:xfrm>
          <a:ln/>
        </p:spPr>
        <p:txBody>
          <a:bodyPr rIns="132080"/>
          <a:lstStyle/>
          <a:p>
            <a:r>
              <a:rPr lang="en-US" dirty="0"/>
              <a:t>Pyramid blending</a:t>
            </a:r>
          </a:p>
        </p:txBody>
      </p:sp>
      <p:pic>
        <p:nvPicPr>
          <p:cNvPr id="44035"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932" y="1066800"/>
            <a:ext cx="3490913"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44036"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3900" y="1121886"/>
            <a:ext cx="3429000" cy="248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44037"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657600"/>
            <a:ext cx="8763000"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44038" name="Rectangle 6"/>
          <p:cNvSpPr>
            <a:spLocks/>
          </p:cNvSpPr>
          <p:nvPr/>
        </p:nvSpPr>
        <p:spPr bwMode="auto">
          <a:xfrm>
            <a:off x="685800" y="6019800"/>
            <a:ext cx="80137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82588" indent="-342900">
              <a:spcBef>
                <a:spcPts val="450"/>
              </a:spcBef>
            </a:pPr>
            <a:r>
              <a:rPr lang="en-US" sz="2000" dirty="0">
                <a:solidFill>
                  <a:schemeClr val="tx1"/>
                </a:solidFill>
                <a:latin typeface="Arial" charset="0"/>
                <a:ea typeface="ＭＳ Ｐゴシック" charset="0"/>
                <a:cs typeface="Arial" charset="0"/>
                <a:sym typeface="Arial" charset="0"/>
              </a:rPr>
              <a:t>Create a Laplacian pyramid, blend each level</a:t>
            </a:r>
          </a:p>
          <a:p>
            <a:pPr marL="382588" indent="-342900">
              <a:spcBef>
                <a:spcPts val="275"/>
              </a:spcBef>
              <a:buClr>
                <a:srgbClr val="000000"/>
              </a:buClr>
              <a:buSzPct val="100000"/>
              <a:buFont typeface="Arial" charset="0"/>
              <a:buChar char="•"/>
            </a:pPr>
            <a:r>
              <a:rPr lang="en-US" sz="1200" dirty="0">
                <a:solidFill>
                  <a:schemeClr val="tx1"/>
                </a:solidFill>
                <a:latin typeface="Arial" charset="0"/>
                <a:ea typeface="ＭＳ Ｐゴシック" charset="0"/>
                <a:cs typeface="Arial" charset="0"/>
                <a:sym typeface="Arial" charset="0"/>
              </a:rPr>
              <a:t>Burt, P. J. and Adelson, E. H., A Multiresolution Spline with Application to Image Mosaics, ACM Transactions on Graphics, 42(4), October 1983, 217-236.  </a:t>
            </a:r>
            <a:r>
              <a:rPr lang="en-US" sz="1200" dirty="0">
                <a:latin typeface="Arial" charset="0"/>
                <a:ea typeface="ＭＳ Ｐゴシック" charset="0"/>
                <a:cs typeface="Arial" charset="0"/>
                <a:sym typeface="Arial" charset="0"/>
              </a:rPr>
              <a:t>http://persci.mit.edu/pub_pdfs/spline83.pdf</a:t>
            </a:r>
            <a:endParaRPr lang="en-US" sz="1200" dirty="0">
              <a:solidFill>
                <a:schemeClr val="tx1"/>
              </a:solidFill>
              <a:latin typeface="Arial" charset="0"/>
              <a:ea typeface="ＭＳ Ｐゴシック" charset="0"/>
              <a:cs typeface="Arial" charset="0"/>
              <a:sym typeface="Arial" charset="0"/>
            </a:endParaRPr>
          </a:p>
        </p:txBody>
      </p:sp>
      <p:sp>
        <p:nvSpPr>
          <p:cNvPr id="2" name="TextBox 1"/>
          <p:cNvSpPr txBox="1"/>
          <p:nvPr/>
        </p:nvSpPr>
        <p:spPr>
          <a:xfrm>
            <a:off x="226423" y="2055223"/>
            <a:ext cx="707245" cy="369332"/>
          </a:xfrm>
          <a:prstGeom prst="rect">
            <a:avLst/>
          </a:prstGeom>
          <a:noFill/>
        </p:spPr>
        <p:txBody>
          <a:bodyPr wrap="none" rtlCol="0">
            <a:spAutoFit/>
          </a:bodyPr>
          <a:lstStyle/>
          <a:p>
            <a:r>
              <a:rPr lang="en-US" dirty="0"/>
              <a:t>apple</a:t>
            </a:r>
          </a:p>
        </p:txBody>
      </p:sp>
      <p:sp>
        <p:nvSpPr>
          <p:cNvPr id="3" name="TextBox 2"/>
          <p:cNvSpPr txBox="1"/>
          <p:nvPr/>
        </p:nvSpPr>
        <p:spPr>
          <a:xfrm>
            <a:off x="8055429" y="2181026"/>
            <a:ext cx="836832" cy="369332"/>
          </a:xfrm>
          <a:prstGeom prst="rect">
            <a:avLst/>
          </a:prstGeom>
          <a:noFill/>
        </p:spPr>
        <p:txBody>
          <a:bodyPr wrap="none" rtlCol="0">
            <a:spAutoFit/>
          </a:bodyPr>
          <a:lstStyle/>
          <a:p>
            <a:r>
              <a:rPr lang="en-US" dirty="0"/>
              <a:t>orange</a:t>
            </a:r>
          </a:p>
        </p:txBody>
      </p:sp>
    </p:spTree>
    <p:extLst>
      <p:ext uri="{BB962C8B-B14F-4D97-AF65-F5344CB8AC3E}">
        <p14:creationId xmlns:p14="http://schemas.microsoft.com/office/powerpoint/2010/main" val="26985565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p:cNvSpPr>
          <p:nvPr/>
        </p:nvSpPr>
        <p:spPr bwMode="auto">
          <a:xfrm>
            <a:off x="381000" y="4405313"/>
            <a:ext cx="84709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spcBef>
                <a:spcPts val="1150"/>
              </a:spcBef>
            </a:pPr>
            <a:r>
              <a:rPr lang="en-US" sz="2000" dirty="0">
                <a:solidFill>
                  <a:schemeClr val="tx1"/>
                </a:solidFill>
                <a:latin typeface="Arial" charset="0"/>
                <a:ea typeface="ＭＳ Ｐゴシック" charset="0"/>
                <a:cs typeface="Arial" charset="0"/>
                <a:sym typeface="Arial" charset="0"/>
              </a:rPr>
              <a:t>Encoding blend weights:   I(</a:t>
            </a:r>
            <a:r>
              <a:rPr lang="en-US" sz="2000" dirty="0" err="1">
                <a:solidFill>
                  <a:schemeClr val="tx1"/>
                </a:solidFill>
                <a:latin typeface="Arial" charset="0"/>
                <a:ea typeface="ＭＳ Ｐゴシック" charset="0"/>
                <a:cs typeface="Arial" charset="0"/>
                <a:sym typeface="Arial" charset="0"/>
              </a:rPr>
              <a:t>x,y</a:t>
            </a:r>
            <a:r>
              <a:rPr lang="en-US" sz="2000" dirty="0">
                <a:solidFill>
                  <a:schemeClr val="tx1"/>
                </a:solidFill>
                <a:latin typeface="Arial" charset="0"/>
                <a:ea typeface="ＭＳ Ｐゴシック" charset="0"/>
                <a:cs typeface="Arial" charset="0"/>
                <a:sym typeface="Arial" charset="0"/>
              </a:rPr>
              <a:t>) = (</a:t>
            </a:r>
            <a:r>
              <a:rPr lang="el-GR" sz="2000" dirty="0">
                <a:solidFill>
                  <a:schemeClr val="tx1"/>
                </a:solidFill>
                <a:latin typeface="Arial"/>
                <a:ea typeface="ＭＳ Ｐゴシック" charset="0"/>
                <a:cs typeface="Arial"/>
                <a:sym typeface="Arial" charset="0"/>
              </a:rPr>
              <a:t>α</a:t>
            </a:r>
            <a:r>
              <a:rPr lang="en-US" sz="2000" dirty="0">
                <a:solidFill>
                  <a:schemeClr val="tx1"/>
                </a:solidFill>
                <a:latin typeface="Arial" charset="0"/>
                <a:ea typeface="ＭＳ Ｐゴシック" charset="0"/>
                <a:cs typeface="Arial" charset="0"/>
                <a:sym typeface="Arial" charset="0"/>
              </a:rPr>
              <a:t>R, </a:t>
            </a:r>
            <a:r>
              <a:rPr lang="el-GR" sz="2000" dirty="0">
                <a:solidFill>
                  <a:schemeClr val="tx1"/>
                </a:solidFill>
                <a:latin typeface="Arial"/>
                <a:ea typeface="ＭＳ Ｐゴシック" charset="0"/>
                <a:cs typeface="Arial"/>
                <a:sym typeface="Arial" charset="0"/>
              </a:rPr>
              <a:t>α</a:t>
            </a:r>
            <a:r>
              <a:rPr lang="en-US" sz="2000" dirty="0">
                <a:solidFill>
                  <a:schemeClr val="tx1"/>
                </a:solidFill>
                <a:latin typeface="Arial" charset="0"/>
                <a:ea typeface="ＭＳ Ｐゴシック" charset="0"/>
                <a:cs typeface="Arial" charset="0"/>
                <a:sym typeface="Arial" charset="0"/>
              </a:rPr>
              <a:t>G, </a:t>
            </a:r>
            <a:r>
              <a:rPr lang="el-GR" sz="2000" dirty="0">
                <a:solidFill>
                  <a:schemeClr val="tx1"/>
                </a:solidFill>
                <a:latin typeface="Arial"/>
                <a:ea typeface="ＭＳ Ｐゴシック" charset="0"/>
                <a:cs typeface="Arial"/>
                <a:sym typeface="Arial" charset="0"/>
              </a:rPr>
              <a:t>α</a:t>
            </a:r>
            <a:r>
              <a:rPr lang="en-US" sz="2000" dirty="0">
                <a:solidFill>
                  <a:schemeClr val="tx1"/>
                </a:solidFill>
                <a:latin typeface="Arial" charset="0"/>
                <a:ea typeface="ＭＳ Ｐゴシック" charset="0"/>
                <a:cs typeface="Arial" charset="0"/>
                <a:sym typeface="Arial" charset="0"/>
              </a:rPr>
              <a:t>B, </a:t>
            </a:r>
            <a:r>
              <a:rPr lang="el-GR" sz="2000" dirty="0">
                <a:solidFill>
                  <a:schemeClr val="tx1"/>
                </a:solidFill>
                <a:latin typeface="Arial"/>
                <a:ea typeface="ＭＳ Ｐゴシック" charset="0"/>
                <a:cs typeface="Arial"/>
                <a:sym typeface="Arial" charset="0"/>
              </a:rPr>
              <a:t>α</a:t>
            </a:r>
            <a:r>
              <a:rPr lang="en-US" sz="2000" dirty="0">
                <a:solidFill>
                  <a:schemeClr val="tx1"/>
                </a:solidFill>
                <a:latin typeface="Arial" charset="0"/>
                <a:ea typeface="ＭＳ Ｐゴシック" charset="0"/>
                <a:cs typeface="Arial" charset="0"/>
                <a:sym typeface="Arial" charset="0"/>
              </a:rPr>
              <a:t> ) </a:t>
            </a:r>
          </a:p>
          <a:p>
            <a:pPr marL="39688">
              <a:spcBef>
                <a:spcPts val="1150"/>
              </a:spcBef>
            </a:pPr>
            <a:r>
              <a:rPr lang="en-US" sz="2000" dirty="0">
                <a:solidFill>
                  <a:schemeClr val="tx1"/>
                </a:solidFill>
                <a:latin typeface="Arial" charset="0"/>
                <a:ea typeface="ＭＳ Ｐゴシック" charset="0"/>
                <a:cs typeface="Arial" charset="0"/>
                <a:sym typeface="Arial" charset="0"/>
              </a:rPr>
              <a:t>color at p =</a:t>
            </a:r>
          </a:p>
          <a:p>
            <a:pPr marL="39688">
              <a:spcBef>
                <a:spcPts val="1150"/>
              </a:spcBef>
            </a:pPr>
            <a:r>
              <a:rPr lang="en-US" sz="2000" dirty="0">
                <a:solidFill>
                  <a:schemeClr val="tx1"/>
                </a:solidFill>
                <a:latin typeface="Arial" charset="0"/>
                <a:ea typeface="ＭＳ Ｐゴシック" charset="0"/>
                <a:cs typeface="Arial" charset="0"/>
                <a:sym typeface="Arial" charset="0"/>
              </a:rPr>
              <a:t>Implement this in two steps:</a:t>
            </a:r>
          </a:p>
          <a:p>
            <a:pPr marL="39688">
              <a:spcBef>
                <a:spcPts val="900"/>
              </a:spcBef>
            </a:pPr>
            <a:r>
              <a:rPr lang="en-US" sz="1600" dirty="0">
                <a:solidFill>
                  <a:schemeClr val="tx1"/>
                </a:solidFill>
                <a:latin typeface="Arial" charset="0"/>
                <a:ea typeface="ＭＳ Ｐゴシック" charset="0"/>
                <a:cs typeface="Arial" charset="0"/>
                <a:sym typeface="Arial" charset="0"/>
              </a:rPr>
              <a:t>1.  accumulate:  add up the (</a:t>
            </a:r>
            <a:r>
              <a:rPr lang="el-GR" sz="1600" dirty="0">
                <a:solidFill>
                  <a:schemeClr val="tx1"/>
                </a:solidFill>
                <a:latin typeface="Arial"/>
                <a:ea typeface="ＭＳ Ｐゴシック" charset="0"/>
                <a:cs typeface="Arial"/>
                <a:sym typeface="Arial" charset="0"/>
              </a:rPr>
              <a:t>α</a:t>
            </a:r>
            <a:r>
              <a:rPr lang="en-US" sz="1600" dirty="0">
                <a:solidFill>
                  <a:schemeClr val="tx1"/>
                </a:solidFill>
                <a:latin typeface="Arial" charset="0"/>
                <a:ea typeface="ＭＳ Ｐゴシック" charset="0"/>
                <a:cs typeface="Arial" charset="0"/>
                <a:sym typeface="Arial" charset="0"/>
              </a:rPr>
              <a:t> </a:t>
            </a:r>
            <a:r>
              <a:rPr lang="en-US" sz="1600" dirty="0" err="1">
                <a:solidFill>
                  <a:schemeClr val="tx1"/>
                </a:solidFill>
                <a:latin typeface="Arial" charset="0"/>
                <a:ea typeface="ＭＳ Ｐゴシック" charset="0"/>
                <a:cs typeface="Arial" charset="0"/>
                <a:sym typeface="Arial" charset="0"/>
              </a:rPr>
              <a:t>premultiplied</a:t>
            </a:r>
            <a:r>
              <a:rPr lang="en-US" sz="1600" dirty="0">
                <a:solidFill>
                  <a:schemeClr val="tx1"/>
                </a:solidFill>
                <a:latin typeface="Arial" charset="0"/>
                <a:ea typeface="ＭＳ Ｐゴシック" charset="0"/>
                <a:cs typeface="Arial" charset="0"/>
                <a:sym typeface="Arial" charset="0"/>
              </a:rPr>
              <a:t>) RGB values at each pixel</a:t>
            </a:r>
          </a:p>
          <a:p>
            <a:pPr marL="39688">
              <a:spcBef>
                <a:spcPts val="900"/>
              </a:spcBef>
            </a:pPr>
            <a:r>
              <a:rPr lang="en-US" sz="1600" dirty="0">
                <a:solidFill>
                  <a:schemeClr val="tx1"/>
                </a:solidFill>
                <a:latin typeface="Arial" charset="0"/>
                <a:ea typeface="ＭＳ Ｐゴシック" charset="0"/>
                <a:cs typeface="Arial" charset="0"/>
                <a:sym typeface="Arial" charset="0"/>
              </a:rPr>
              <a:t>2.  normalize:  divide each pixel</a:t>
            </a:r>
            <a:r>
              <a:rPr lang="ja-JP" altLang="en-US" sz="1600" dirty="0">
                <a:solidFill>
                  <a:schemeClr val="tx1"/>
                </a:solidFill>
                <a:latin typeface="Arial"/>
                <a:ea typeface="ＭＳ Ｐゴシック" charset="0"/>
                <a:cs typeface="Arial" charset="0"/>
                <a:sym typeface="Arial" charset="0"/>
              </a:rPr>
              <a:t>’</a:t>
            </a:r>
            <a:r>
              <a:rPr lang="en-US" sz="1600" dirty="0">
                <a:solidFill>
                  <a:schemeClr val="tx1"/>
                </a:solidFill>
                <a:latin typeface="Arial" charset="0"/>
                <a:ea typeface="ＭＳ Ｐゴシック" charset="0"/>
                <a:cs typeface="Arial" charset="0"/>
                <a:sym typeface="Arial" charset="0"/>
              </a:rPr>
              <a:t>s accumulated RGB by its </a:t>
            </a:r>
            <a:r>
              <a:rPr lang="el-GR" sz="1600" dirty="0">
                <a:solidFill>
                  <a:schemeClr val="tx1"/>
                </a:solidFill>
                <a:latin typeface="Arial"/>
                <a:ea typeface="ＭＳ Ｐゴシック" charset="0"/>
                <a:cs typeface="Arial"/>
                <a:sym typeface="Arial" charset="0"/>
              </a:rPr>
              <a:t>α</a:t>
            </a:r>
            <a:r>
              <a:rPr lang="en-US" sz="1600" dirty="0">
                <a:solidFill>
                  <a:schemeClr val="tx1"/>
                </a:solidFill>
                <a:latin typeface="Arial" charset="0"/>
                <a:ea typeface="ＭＳ Ｐゴシック" charset="0"/>
                <a:cs typeface="Arial" charset="0"/>
                <a:sym typeface="Arial" charset="0"/>
              </a:rPr>
              <a:t> value</a:t>
            </a:r>
          </a:p>
        </p:txBody>
      </p:sp>
      <p:sp>
        <p:nvSpPr>
          <p:cNvPr id="46083" name="Rectangle 3"/>
          <p:cNvSpPr>
            <a:spLocks noGrp="1" noChangeArrowheads="1"/>
          </p:cNvSpPr>
          <p:nvPr>
            <p:ph type="title"/>
          </p:nvPr>
        </p:nvSpPr>
        <p:spPr>
          <a:xfrm>
            <a:off x="457200" y="-45297"/>
            <a:ext cx="8229600" cy="1143000"/>
          </a:xfrm>
          <a:ln/>
        </p:spPr>
        <p:txBody>
          <a:bodyPr rIns="132080"/>
          <a:lstStyle/>
          <a:p>
            <a:r>
              <a:rPr lang="en-US" dirty="0"/>
              <a:t>Alpha Blending</a:t>
            </a:r>
          </a:p>
        </p:txBody>
      </p:sp>
      <p:sp>
        <p:nvSpPr>
          <p:cNvPr id="46084" name="Rectangle 4"/>
          <p:cNvSpPr>
            <a:spLocks/>
          </p:cNvSpPr>
          <p:nvPr/>
        </p:nvSpPr>
        <p:spPr bwMode="auto">
          <a:xfrm>
            <a:off x="5562600" y="3352800"/>
            <a:ext cx="36703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spcBef>
                <a:spcPts val="800"/>
              </a:spcBef>
            </a:pPr>
            <a:r>
              <a:rPr lang="en-US" sz="1400">
                <a:solidFill>
                  <a:schemeClr val="tx1"/>
                </a:solidFill>
                <a:latin typeface="Arial" charset="0"/>
                <a:ea typeface="ＭＳ Ｐゴシック" charset="0"/>
                <a:cs typeface="Arial" charset="0"/>
                <a:sym typeface="Arial" charset="0"/>
              </a:rPr>
              <a:t>Optional:  see Blinn (CGA, 1994) for details:</a:t>
            </a:r>
          </a:p>
          <a:p>
            <a:pPr marL="39688">
              <a:spcBef>
                <a:spcPts val="550"/>
              </a:spcBef>
            </a:pPr>
            <a:r>
              <a:rPr lang="en-US" sz="1000" u="sng">
                <a:solidFill>
                  <a:srgbClr val="0000FF"/>
                </a:solidFill>
                <a:latin typeface="Arial" charset="0"/>
                <a:ea typeface="ＭＳ Ｐゴシック" charset="0"/>
                <a:cs typeface="Arial" charset="0"/>
                <a:sym typeface="Arial" charset="0"/>
                <a:hlinkClick r:id="rId3"/>
              </a:rPr>
              <a:t>http://ieeexplore.ieee.org/iel1/38/7531/00310740.pdf?isNumber=7531&amp;prod=JNL&amp;arnumber=310740&amp;arSt=83&amp;ared=87&amp;arAuthor=Blinn%2C+J.F</a:t>
            </a:r>
            <a:r>
              <a:rPr lang="en-US" sz="1000">
                <a:solidFill>
                  <a:schemeClr val="tx1"/>
                </a:solidFill>
                <a:latin typeface="Arial" charset="0"/>
                <a:ea typeface="ＭＳ Ｐゴシック" charset="0"/>
                <a:cs typeface="Arial" charset="0"/>
                <a:sym typeface="Arial" charset="0"/>
              </a:rPr>
              <a:t>. </a:t>
            </a:r>
          </a:p>
        </p:txBody>
      </p:sp>
      <p:sp>
        <p:nvSpPr>
          <p:cNvPr id="46085" name="Rectangle 5"/>
          <p:cNvSpPr>
            <a:spLocks/>
          </p:cNvSpPr>
          <p:nvPr/>
        </p:nvSpPr>
        <p:spPr bwMode="auto">
          <a:xfrm>
            <a:off x="1600200" y="1524000"/>
            <a:ext cx="2286000" cy="2057400"/>
          </a:xfrm>
          <a:prstGeom prst="rect">
            <a:avLst/>
          </a:prstGeom>
          <a:solidFill>
            <a:srgbClr val="E1E1E1"/>
          </a:solidFill>
          <a:ln w="9525" cap="flat">
            <a:solidFill>
              <a:schemeClr val="tx1"/>
            </a:solidFill>
            <a:prstDash val="solid"/>
            <a:round/>
            <a:headEnd type="none" w="med" len="med"/>
            <a:tailEnd type="none" w="med" len="med"/>
          </a:ln>
        </p:spPr>
        <p:txBody>
          <a:bodyPr lIns="0" tIns="0" rIns="0" bIns="0"/>
          <a:lstStyle/>
          <a:p>
            <a:endParaRPr lang="en-US"/>
          </a:p>
        </p:txBody>
      </p:sp>
      <p:sp>
        <p:nvSpPr>
          <p:cNvPr id="46086" name="Rectangle 6"/>
          <p:cNvSpPr>
            <a:spLocks/>
          </p:cNvSpPr>
          <p:nvPr/>
        </p:nvSpPr>
        <p:spPr bwMode="auto">
          <a:xfrm>
            <a:off x="2819400" y="2286000"/>
            <a:ext cx="2286000" cy="2057400"/>
          </a:xfrm>
          <a:prstGeom prst="rect">
            <a:avLst/>
          </a:prstGeom>
          <a:solidFill>
            <a:srgbClr val="E1E1E1"/>
          </a:solidFill>
          <a:ln w="9525" cap="flat">
            <a:solidFill>
              <a:schemeClr val="tx1"/>
            </a:solidFill>
            <a:prstDash val="solid"/>
            <a:round/>
            <a:headEnd type="none" w="med" len="med"/>
            <a:tailEnd type="none" w="med" len="med"/>
          </a:ln>
        </p:spPr>
        <p:txBody>
          <a:bodyPr lIns="0" tIns="0" rIns="0" bIns="0"/>
          <a:lstStyle/>
          <a:p>
            <a:endParaRPr lang="en-US"/>
          </a:p>
        </p:txBody>
      </p:sp>
      <p:sp>
        <p:nvSpPr>
          <p:cNvPr id="46087" name="Rectangle 7"/>
          <p:cNvSpPr>
            <a:spLocks/>
          </p:cNvSpPr>
          <p:nvPr/>
        </p:nvSpPr>
        <p:spPr bwMode="auto">
          <a:xfrm>
            <a:off x="3429000" y="990600"/>
            <a:ext cx="2286000" cy="2057400"/>
          </a:xfrm>
          <a:prstGeom prst="rect">
            <a:avLst/>
          </a:prstGeom>
          <a:solidFill>
            <a:srgbClr val="E1E1E1"/>
          </a:solidFill>
          <a:ln w="9525" cap="flat">
            <a:solidFill>
              <a:schemeClr val="tx1"/>
            </a:solidFill>
            <a:prstDash val="solid"/>
            <a:round/>
            <a:headEnd type="none" w="med" len="med"/>
            <a:tailEnd type="none" w="med" len="med"/>
          </a:ln>
        </p:spPr>
        <p:txBody>
          <a:bodyPr lIns="0" tIns="0" rIns="0" bIns="0"/>
          <a:lstStyle/>
          <a:p>
            <a:endParaRPr lang="en-US"/>
          </a:p>
        </p:txBody>
      </p:sp>
      <p:sp>
        <p:nvSpPr>
          <p:cNvPr id="46088" name="Rectangle 8"/>
          <p:cNvSpPr>
            <a:spLocks/>
          </p:cNvSpPr>
          <p:nvPr/>
        </p:nvSpPr>
        <p:spPr bwMode="auto">
          <a:xfrm>
            <a:off x="3429000" y="1524000"/>
            <a:ext cx="457200" cy="762000"/>
          </a:xfrm>
          <a:prstGeom prst="rect">
            <a:avLst/>
          </a:prstGeom>
          <a:solidFill>
            <a:srgbClr val="AFAFAF"/>
          </a:solidFill>
          <a:ln>
            <a:noFill/>
          </a:ln>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46089" name="Rectangle 9"/>
          <p:cNvSpPr>
            <a:spLocks/>
          </p:cNvSpPr>
          <p:nvPr/>
        </p:nvSpPr>
        <p:spPr bwMode="auto">
          <a:xfrm>
            <a:off x="2819400" y="2286000"/>
            <a:ext cx="1066800" cy="1295400"/>
          </a:xfrm>
          <a:prstGeom prst="rect">
            <a:avLst/>
          </a:prstGeom>
          <a:solidFill>
            <a:srgbClr val="AFAFAF"/>
          </a:solidFill>
          <a:ln>
            <a:noFill/>
          </a:ln>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46090" name="Rectangle 10"/>
          <p:cNvSpPr>
            <a:spLocks/>
          </p:cNvSpPr>
          <p:nvPr/>
        </p:nvSpPr>
        <p:spPr bwMode="auto">
          <a:xfrm>
            <a:off x="3886200" y="2286000"/>
            <a:ext cx="1219200" cy="762000"/>
          </a:xfrm>
          <a:prstGeom prst="rect">
            <a:avLst/>
          </a:prstGeom>
          <a:solidFill>
            <a:srgbClr val="AFAFAF"/>
          </a:solidFill>
          <a:ln>
            <a:noFill/>
          </a:ln>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46091" name="Rectangle 11"/>
          <p:cNvSpPr>
            <a:spLocks/>
          </p:cNvSpPr>
          <p:nvPr/>
        </p:nvSpPr>
        <p:spPr bwMode="auto">
          <a:xfrm>
            <a:off x="3429000" y="2286000"/>
            <a:ext cx="457200" cy="762000"/>
          </a:xfrm>
          <a:prstGeom prst="rect">
            <a:avLst/>
          </a:prstGeom>
          <a:solidFill>
            <a:srgbClr val="878787"/>
          </a:solidFill>
          <a:ln>
            <a:noFill/>
          </a:ln>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46092" name="Rectangle 12"/>
          <p:cNvSpPr>
            <a:spLocks/>
          </p:cNvSpPr>
          <p:nvPr/>
        </p:nvSpPr>
        <p:spPr bwMode="auto">
          <a:xfrm>
            <a:off x="1600200" y="1524000"/>
            <a:ext cx="2286000" cy="2057400"/>
          </a:xfrm>
          <a:prstGeom prst="rect">
            <a:avLst/>
          </a:prstGeom>
          <a:noFill/>
          <a:ln w="952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6093" name="Rectangle 13"/>
          <p:cNvSpPr>
            <a:spLocks/>
          </p:cNvSpPr>
          <p:nvPr/>
        </p:nvSpPr>
        <p:spPr bwMode="auto">
          <a:xfrm>
            <a:off x="3429000" y="990600"/>
            <a:ext cx="2286000" cy="2057400"/>
          </a:xfrm>
          <a:prstGeom prst="rect">
            <a:avLst/>
          </a:prstGeom>
          <a:noFill/>
          <a:ln w="952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6094" name="Rectangle 14"/>
          <p:cNvSpPr>
            <a:spLocks/>
          </p:cNvSpPr>
          <p:nvPr/>
        </p:nvSpPr>
        <p:spPr bwMode="auto">
          <a:xfrm>
            <a:off x="2819400" y="2286000"/>
            <a:ext cx="2286000" cy="2057400"/>
          </a:xfrm>
          <a:prstGeom prst="rect">
            <a:avLst/>
          </a:prstGeom>
          <a:noFill/>
          <a:ln w="952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6095" name="Rectangle 15"/>
          <p:cNvSpPr>
            <a:spLocks/>
          </p:cNvSpPr>
          <p:nvPr/>
        </p:nvSpPr>
        <p:spPr bwMode="auto">
          <a:xfrm>
            <a:off x="1676400" y="3048000"/>
            <a:ext cx="3937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spcBef>
                <a:spcPts val="1400"/>
              </a:spcBef>
            </a:pPr>
            <a:r>
              <a:rPr lang="en-US">
                <a:solidFill>
                  <a:schemeClr val="tx1"/>
                </a:solidFill>
                <a:latin typeface="Arial" charset="0"/>
                <a:ea typeface="ＭＳ Ｐゴシック" charset="0"/>
                <a:cs typeface="Arial" charset="0"/>
                <a:sym typeface="Arial" charset="0"/>
              </a:rPr>
              <a:t>I</a:t>
            </a:r>
            <a:r>
              <a:rPr lang="en-US" baseline="-25000">
                <a:solidFill>
                  <a:schemeClr val="tx1"/>
                </a:solidFill>
                <a:latin typeface="Arial" charset="0"/>
                <a:ea typeface="ＭＳ Ｐゴシック" charset="0"/>
                <a:cs typeface="Arial" charset="0"/>
                <a:sym typeface="Arial" charset="0"/>
              </a:rPr>
              <a:t>1</a:t>
            </a:r>
          </a:p>
        </p:txBody>
      </p:sp>
      <p:sp>
        <p:nvSpPr>
          <p:cNvPr id="46096" name="Rectangle 16"/>
          <p:cNvSpPr>
            <a:spLocks/>
          </p:cNvSpPr>
          <p:nvPr/>
        </p:nvSpPr>
        <p:spPr bwMode="auto">
          <a:xfrm>
            <a:off x="2895600" y="3886200"/>
            <a:ext cx="3937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spcBef>
                <a:spcPts val="1400"/>
              </a:spcBef>
            </a:pPr>
            <a:r>
              <a:rPr lang="en-US">
                <a:solidFill>
                  <a:schemeClr val="tx1"/>
                </a:solidFill>
                <a:latin typeface="Arial" charset="0"/>
                <a:ea typeface="ＭＳ Ｐゴシック" charset="0"/>
                <a:cs typeface="Arial" charset="0"/>
                <a:sym typeface="Arial" charset="0"/>
              </a:rPr>
              <a:t>I</a:t>
            </a:r>
            <a:r>
              <a:rPr lang="en-US" baseline="-25000">
                <a:solidFill>
                  <a:schemeClr val="tx1"/>
                </a:solidFill>
                <a:latin typeface="Arial" charset="0"/>
                <a:ea typeface="ＭＳ Ｐゴシック" charset="0"/>
                <a:cs typeface="Arial" charset="0"/>
                <a:sym typeface="Arial" charset="0"/>
              </a:rPr>
              <a:t>2</a:t>
            </a:r>
          </a:p>
        </p:txBody>
      </p:sp>
      <p:sp>
        <p:nvSpPr>
          <p:cNvPr id="46097" name="Rectangle 17"/>
          <p:cNvSpPr>
            <a:spLocks/>
          </p:cNvSpPr>
          <p:nvPr/>
        </p:nvSpPr>
        <p:spPr bwMode="auto">
          <a:xfrm>
            <a:off x="5334000" y="990600"/>
            <a:ext cx="3937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spcBef>
                <a:spcPts val="1400"/>
              </a:spcBef>
            </a:pPr>
            <a:r>
              <a:rPr lang="en-US">
                <a:solidFill>
                  <a:schemeClr val="tx1"/>
                </a:solidFill>
                <a:latin typeface="Arial" charset="0"/>
                <a:ea typeface="ＭＳ Ｐゴシック" charset="0"/>
                <a:cs typeface="Arial" charset="0"/>
                <a:sym typeface="Arial" charset="0"/>
              </a:rPr>
              <a:t>I</a:t>
            </a:r>
            <a:r>
              <a:rPr lang="en-US" baseline="-25000">
                <a:solidFill>
                  <a:schemeClr val="tx1"/>
                </a:solidFill>
                <a:latin typeface="Arial" charset="0"/>
                <a:ea typeface="ＭＳ Ｐゴシック" charset="0"/>
                <a:cs typeface="Arial" charset="0"/>
                <a:sym typeface="Arial" charset="0"/>
              </a:rPr>
              <a:t>3</a:t>
            </a:r>
          </a:p>
        </p:txBody>
      </p:sp>
      <p:sp>
        <p:nvSpPr>
          <p:cNvPr id="46098" name="Oval 18"/>
          <p:cNvSpPr>
            <a:spLocks/>
          </p:cNvSpPr>
          <p:nvPr/>
        </p:nvSpPr>
        <p:spPr bwMode="auto">
          <a:xfrm>
            <a:off x="3505200" y="2514600"/>
            <a:ext cx="76200" cy="76200"/>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endParaRPr lang="en-US"/>
          </a:p>
        </p:txBody>
      </p:sp>
      <p:sp>
        <p:nvSpPr>
          <p:cNvPr id="46099" name="Rectangle 19"/>
          <p:cNvSpPr>
            <a:spLocks/>
          </p:cNvSpPr>
          <p:nvPr/>
        </p:nvSpPr>
        <p:spPr bwMode="auto">
          <a:xfrm>
            <a:off x="3505200" y="2438400"/>
            <a:ext cx="393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spcBef>
                <a:spcPts val="1050"/>
              </a:spcBef>
            </a:pPr>
            <a:r>
              <a:rPr lang="en-US" sz="1800">
                <a:solidFill>
                  <a:schemeClr val="tx1"/>
                </a:solidFill>
                <a:latin typeface="Arial" charset="0"/>
                <a:ea typeface="ＭＳ Ｐゴシック" charset="0"/>
                <a:cs typeface="Arial" charset="0"/>
                <a:sym typeface="Arial" charset="0"/>
              </a:rPr>
              <a:t>p</a:t>
            </a:r>
          </a:p>
        </p:txBody>
      </p:sp>
      <p:pic>
        <p:nvPicPr>
          <p:cNvPr id="46100" name="Picture 2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4876800"/>
            <a:ext cx="56642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Tree>
    <p:extLst>
      <p:ext uri="{BB962C8B-B14F-4D97-AF65-F5344CB8AC3E}">
        <p14:creationId xmlns:p14="http://schemas.microsoft.com/office/powerpoint/2010/main" val="22785026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457200" y="-8512"/>
            <a:ext cx="8229600" cy="1143000"/>
          </a:xfrm>
        </p:spPr>
        <p:txBody>
          <a:bodyPr>
            <a:normAutofit/>
          </a:bodyPr>
          <a:lstStyle/>
          <a:p>
            <a:r>
              <a:rPr lang="en-US" sz="3600" dirty="0"/>
              <a:t>Gain Compensation: Getting rid of artifacts</a:t>
            </a:r>
          </a:p>
        </p:txBody>
      </p:sp>
      <p:sp>
        <p:nvSpPr>
          <p:cNvPr id="2" name="Content Placeholder 1"/>
          <p:cNvSpPr>
            <a:spLocks noGrp="1"/>
          </p:cNvSpPr>
          <p:nvPr>
            <p:ph idx="1"/>
          </p:nvPr>
        </p:nvSpPr>
        <p:spPr>
          <a:xfrm>
            <a:off x="457200" y="990601"/>
            <a:ext cx="8229600" cy="1808162"/>
          </a:xfrm>
        </p:spPr>
        <p:txBody>
          <a:bodyPr>
            <a:normAutofit fontScale="92500" lnSpcReduction="10000"/>
          </a:bodyPr>
          <a:lstStyle/>
          <a:p>
            <a:r>
              <a:rPr lang="en-US" dirty="0"/>
              <a:t>Simple gain adjustment</a:t>
            </a:r>
          </a:p>
          <a:p>
            <a:pPr lvl="1"/>
            <a:r>
              <a:rPr lang="en-US" dirty="0"/>
              <a:t>Compute average RGB intensity of each image in overlapping region</a:t>
            </a:r>
          </a:p>
          <a:p>
            <a:pPr lvl="1"/>
            <a:r>
              <a:rPr lang="en-US" dirty="0"/>
              <a:t>Normalize intensities by ratio of averages</a:t>
            </a:r>
          </a:p>
          <a:p>
            <a:pPr lvl="1"/>
            <a:endParaRPr lang="en-US" dirty="0"/>
          </a:p>
        </p:txBody>
      </p:sp>
      <p:pic>
        <p:nvPicPr>
          <p:cNvPr id="36867" name="Picture 2" descr="C:\Users\Hoiem\Documents\Classes\Computational Photography - Fall 2010\projects\stitching\display\merged_final.jpg"/>
          <p:cNvPicPr>
            <a:picLocks noChangeAspect="1" noChangeArrowheads="1"/>
          </p:cNvPicPr>
          <p:nvPr/>
        </p:nvPicPr>
        <p:blipFill>
          <a:blip r:embed="rId3">
            <a:extLst>
              <a:ext uri="{28A0092B-C50C-407E-A947-70E740481C1C}">
                <a14:useLocalDpi xmlns:a14="http://schemas.microsoft.com/office/drawing/2010/main" val="0"/>
              </a:ext>
            </a:extLst>
          </a:blip>
          <a:srcRect t="22301" r="1878" b="23344"/>
          <a:stretch>
            <a:fillRect/>
          </a:stretch>
        </p:blipFill>
        <p:spPr bwMode="auto">
          <a:xfrm>
            <a:off x="228600" y="2798762"/>
            <a:ext cx="4724400"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3" descr="C:\Users\Hoiem\Documents\Classes\Computational Photography - Fall 2010\projects\stitching\display\merged_final_gainadj.jpg"/>
          <p:cNvPicPr>
            <a:picLocks noChangeAspect="1" noChangeArrowheads="1"/>
          </p:cNvPicPr>
          <p:nvPr/>
        </p:nvPicPr>
        <p:blipFill>
          <a:blip r:embed="rId4">
            <a:extLst>
              <a:ext uri="{28A0092B-C50C-407E-A947-70E740481C1C}">
                <a14:useLocalDpi xmlns:a14="http://schemas.microsoft.com/office/drawing/2010/main" val="0"/>
              </a:ext>
            </a:extLst>
          </a:blip>
          <a:srcRect t="22028" r="1552" b="23427"/>
          <a:stretch>
            <a:fillRect/>
          </a:stretch>
        </p:blipFill>
        <p:spPr bwMode="auto">
          <a:xfrm>
            <a:off x="228600" y="4972049"/>
            <a:ext cx="4876800" cy="171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2" descr="C:\Users\Hoiem\Documents\Classes\Computational Photography - Fall 2010\projects\stitching\display\merged_final.jpg"/>
          <p:cNvPicPr>
            <a:picLocks noChangeAspect="1" noChangeArrowheads="1"/>
          </p:cNvPicPr>
          <p:nvPr/>
        </p:nvPicPr>
        <p:blipFill>
          <a:blip r:embed="rId3">
            <a:extLst>
              <a:ext uri="{28A0092B-C50C-407E-A947-70E740481C1C}">
                <a14:useLocalDpi xmlns:a14="http://schemas.microsoft.com/office/drawing/2010/main" val="0"/>
              </a:ext>
            </a:extLst>
          </a:blip>
          <a:srcRect l="28487" t="22301" r="57269" b="23344"/>
          <a:stretch>
            <a:fillRect/>
          </a:stretch>
        </p:blipFill>
        <p:spPr bwMode="auto">
          <a:xfrm>
            <a:off x="5638800" y="2990849"/>
            <a:ext cx="1447800" cy="35036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6870" name="Picture 3" descr="C:\Users\Hoiem\Documents\Classes\Computational Photography - Fall 2010\projects\stitching\display\merged_final_gainadj.jpg"/>
          <p:cNvPicPr>
            <a:picLocks noChangeAspect="1" noChangeArrowheads="1"/>
          </p:cNvPicPr>
          <p:nvPr/>
        </p:nvPicPr>
        <p:blipFill>
          <a:blip r:embed="rId4">
            <a:extLst>
              <a:ext uri="{28A0092B-C50C-407E-A947-70E740481C1C}">
                <a14:useLocalDpi xmlns:a14="http://schemas.microsoft.com/office/drawing/2010/main" val="0"/>
              </a:ext>
            </a:extLst>
          </a:blip>
          <a:srcRect l="27689" t="22028" r="58469" b="23427"/>
          <a:stretch>
            <a:fillRect/>
          </a:stretch>
        </p:blipFill>
        <p:spPr bwMode="auto">
          <a:xfrm>
            <a:off x="7512050" y="2990849"/>
            <a:ext cx="140335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ight Arrow 6"/>
          <p:cNvSpPr/>
          <p:nvPr/>
        </p:nvSpPr>
        <p:spPr>
          <a:xfrm>
            <a:off x="7143750" y="4667249"/>
            <a:ext cx="3048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Down Arrow 8"/>
          <p:cNvSpPr/>
          <p:nvPr/>
        </p:nvSpPr>
        <p:spPr>
          <a:xfrm>
            <a:off x="2362200" y="4551362"/>
            <a:ext cx="3810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Oval 2"/>
          <p:cNvSpPr/>
          <p:nvPr/>
        </p:nvSpPr>
        <p:spPr>
          <a:xfrm>
            <a:off x="1574075" y="2727436"/>
            <a:ext cx="692331" cy="1803173"/>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5934891" y="2864076"/>
            <a:ext cx="692331" cy="3631973"/>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076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a:t>Blending Comparison</a:t>
            </a:r>
          </a:p>
        </p:txBody>
      </p:sp>
      <p:pic>
        <p:nvPicPr>
          <p:cNvPr id="5325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143000"/>
            <a:ext cx="5353050" cy="530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15725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457200" y="-10742"/>
            <a:ext cx="8229600" cy="1143000"/>
          </a:xfrm>
        </p:spPr>
        <p:txBody>
          <a:bodyPr/>
          <a:lstStyle/>
          <a:p>
            <a:r>
              <a:rPr lang="en-US" dirty="0"/>
              <a:t>Recognizing Panoramas</a:t>
            </a:r>
          </a:p>
        </p:txBody>
      </p:sp>
      <p:grpSp>
        <p:nvGrpSpPr>
          <p:cNvPr id="37891" name="Group 40"/>
          <p:cNvGrpSpPr>
            <a:grpSpLocks/>
          </p:cNvGrpSpPr>
          <p:nvPr/>
        </p:nvGrpSpPr>
        <p:grpSpPr bwMode="auto">
          <a:xfrm>
            <a:off x="990600" y="963613"/>
            <a:ext cx="7010400" cy="5360987"/>
            <a:chOff x="45" y="0"/>
            <a:chExt cx="8064" cy="6166"/>
          </a:xfrm>
        </p:grpSpPr>
        <p:grpSp>
          <p:nvGrpSpPr>
            <p:cNvPr id="37894" name="Group 7"/>
            <p:cNvGrpSpPr>
              <a:grpSpLocks noChangeAspect="1"/>
            </p:cNvGrpSpPr>
            <p:nvPr/>
          </p:nvGrpSpPr>
          <p:grpSpPr bwMode="auto">
            <a:xfrm>
              <a:off x="762" y="2689"/>
              <a:ext cx="6855" cy="3477"/>
              <a:chOff x="9504" y="5904"/>
              <a:chExt cx="8160" cy="4137"/>
            </a:xfrm>
          </p:grpSpPr>
          <p:pic>
            <p:nvPicPr>
              <p:cNvPr id="37921" name="Picture 8" descr="C:\WINDOWS\Desktop\is2003\images\rohr2Large.jpg"/>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16" y="5904"/>
                <a:ext cx="3840" cy="2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22" name="Picture 9" descr="C:\WINDOWS\Desktop\is2003\images\rohr1Large.jpg"/>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4" y="5904"/>
                <a:ext cx="3241" cy="4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23" name="Picture 10" descr="C:\WINDOWS\Desktop\is2003\images\rohr3Large.jpg"/>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16" y="8256"/>
                <a:ext cx="2496" cy="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24" name="Picture 11" descr="C:\WINDOWS\Desktop\is2003\images\rohr4Large.jpg"/>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08" y="8256"/>
                <a:ext cx="2256" cy="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7895" name="Group 12"/>
            <p:cNvGrpSpPr>
              <a:grpSpLocks noChangeAspect="1"/>
            </p:cNvGrpSpPr>
            <p:nvPr/>
          </p:nvGrpSpPr>
          <p:grpSpPr bwMode="auto">
            <a:xfrm>
              <a:off x="45" y="0"/>
              <a:ext cx="8064" cy="2268"/>
              <a:chOff x="9216" y="4176"/>
              <a:chExt cx="9216" cy="2592"/>
            </a:xfrm>
          </p:grpSpPr>
          <p:pic>
            <p:nvPicPr>
              <p:cNvPr id="37897" name="Picture 13" descr="C:\WINDOWS\Desktop\is2003\images\thumb\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68" y="4176"/>
                <a:ext cx="1152"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8" name="Picture 14" descr="C:\WINDOWS\Desktop\is2003\images\thumb\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16" y="4176"/>
                <a:ext cx="1152"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9" name="Picture 15" descr="C:\WINDOWS\Desktop\is2003\images\thumb\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20" y="4176"/>
                <a:ext cx="1152"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0" name="Picture 16" descr="C:\WINDOWS\Desktop\is2003\images\thumb\4.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824" y="4176"/>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1" name="Picture 17" descr="C:\WINDOWS\Desktop\is2003\images\thumb\5.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976" y="4176"/>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2" name="Picture 18" descr="C:\WINDOWS\Desktop\is2003\images\thumb\6.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128" y="4176"/>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3" name="Picture 19" descr="C:\WINDOWS\Desktop\is2003\images\thumb\7.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280" y="4176"/>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4" name="Picture 20" descr="C:\WINDOWS\Desktop\is2003\images\thumb\8.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216" y="5040"/>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5" name="Picture 21" descr="C:\WINDOWS\Desktop\is2003\images\thumb\9.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368" y="5040"/>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6" name="Picture 22" descr="C:\WINDOWS\Desktop\is2003\images\thumb\10.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520" y="5040"/>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7" name="Picture 23" descr="C:\WINDOWS\Desktop\is2003\images\thumb\11.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672" y="5040"/>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8" name="Picture 24" descr="C:\WINDOWS\Desktop\is2003\images\thumb\12.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3824" y="5040"/>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9" name="Picture 25" descr="C:\WINDOWS\Desktop\is2003\images\thumb\13.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4976" y="5040"/>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10" name="Picture 26" descr="C:\WINDOWS\Desktop\is2003\images\thumb\14.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6128" y="5040"/>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11" name="Picture 27" descr="C:\WINDOWS\Desktop\is2003\images\thumb\15.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7280" y="5040"/>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12" name="Picture 28" descr="C:\WINDOWS\Desktop\is2003\images\thumb\19.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2672" y="5904"/>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13" name="Picture 29" descr="C:\WINDOWS\Desktop\is2003\images\thumb\20.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3824" y="5904"/>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14" name="Picture 30" descr="C:\WINDOWS\Desktop\is2003\images\thumb\21.jp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4976" y="5904"/>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15" name="Picture 31" descr="C:\WINDOWS\Desktop\is2003\images\thumb\22.jp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6128" y="5904"/>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16" name="Picture 32" descr="C:\WINDOWS\Desktop\is2003\images\thumb\23.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7280" y="5904"/>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17" name="Picture 33" descr="C:\WINDOWS\Desktop\is2003\images\thumb\3.jp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2672" y="4176"/>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18" name="Picture 34" descr="C:\WINDOWS\Desktop\is2003\images\thumb\16.jpg"/>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216" y="5904"/>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19" name="Picture 35" descr="C:\WINDOWS\Desktop\is2003\images\thumb\17.jpg"/>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0368" y="5904"/>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20" name="Picture 36" descr="C:\WINDOWS\Desktop\is2003\images\thumb\18.jpg"/>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1520" y="5904"/>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7896" name="AutoShape 37"/>
            <p:cNvSpPr>
              <a:spLocks noChangeArrowheads="1"/>
            </p:cNvSpPr>
            <p:nvPr/>
          </p:nvSpPr>
          <p:spPr bwMode="auto">
            <a:xfrm>
              <a:off x="3639" y="2016"/>
              <a:ext cx="314" cy="482"/>
            </a:xfrm>
            <a:prstGeom prst="downArrow">
              <a:avLst>
                <a:gd name="adj1" fmla="val 50000"/>
                <a:gd name="adj2" fmla="val 36827"/>
              </a:avLst>
            </a:prstGeom>
            <a:solidFill>
              <a:schemeClr val="accent1"/>
            </a:solidFill>
            <a:ln w="9525">
              <a:solidFill>
                <a:schemeClr val="bg1"/>
              </a:solidFill>
              <a:miter lim="800000"/>
              <a:headEnd/>
              <a:tailEnd/>
            </a:ln>
          </p:spPr>
          <p:txBody>
            <a:bodyPr anchor="ctr">
              <a:spAutoFit/>
            </a:bodyPr>
            <a:lstStyle/>
            <a:p>
              <a:endParaRPr lang="en-US"/>
            </a:p>
          </p:txBody>
        </p:sp>
      </p:grpSp>
      <p:sp>
        <p:nvSpPr>
          <p:cNvPr id="37892" name="TextBox 35"/>
          <p:cNvSpPr txBox="1">
            <a:spLocks noChangeArrowheads="1"/>
          </p:cNvSpPr>
          <p:nvPr/>
        </p:nvSpPr>
        <p:spPr bwMode="auto">
          <a:xfrm>
            <a:off x="6022975" y="6488113"/>
            <a:ext cx="3121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Brown and Lowe 2003, 2007</a:t>
            </a:r>
          </a:p>
        </p:txBody>
      </p:sp>
      <p:sp>
        <p:nvSpPr>
          <p:cNvPr id="37893" name="TextBox 36"/>
          <p:cNvSpPr txBox="1">
            <a:spLocks noChangeArrowheads="1"/>
          </p:cNvSpPr>
          <p:nvPr/>
        </p:nvSpPr>
        <p:spPr bwMode="auto">
          <a:xfrm>
            <a:off x="0" y="6550025"/>
            <a:ext cx="5486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t>Some of following material from Brown and Lowe 2003 talk</a:t>
            </a:r>
          </a:p>
        </p:txBody>
      </p:sp>
    </p:spTree>
    <p:extLst>
      <p:ext uri="{BB962C8B-B14F-4D97-AF65-F5344CB8AC3E}">
        <p14:creationId xmlns:p14="http://schemas.microsoft.com/office/powerpoint/2010/main" val="11472143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a:t>Recognizing Panoramas</a:t>
            </a:r>
          </a:p>
        </p:txBody>
      </p:sp>
      <p:sp>
        <p:nvSpPr>
          <p:cNvPr id="3" name="Content Placeholder 2"/>
          <p:cNvSpPr>
            <a:spLocks noGrp="1"/>
          </p:cNvSpPr>
          <p:nvPr>
            <p:ph idx="1"/>
          </p:nvPr>
        </p:nvSpPr>
        <p:spPr/>
        <p:txBody>
          <a:bodyPr/>
          <a:lstStyle/>
          <a:p>
            <a:pPr>
              <a:buFont typeface="Arial" charset="0"/>
              <a:buNone/>
              <a:defRPr/>
            </a:pPr>
            <a:r>
              <a:rPr lang="en-US" dirty="0"/>
              <a:t>Input: N images</a:t>
            </a:r>
          </a:p>
          <a:p>
            <a:pPr marL="514350" indent="-514350">
              <a:buFont typeface="+mj-lt"/>
              <a:buAutoNum type="arabicPeriod"/>
              <a:defRPr/>
            </a:pPr>
            <a:r>
              <a:rPr lang="en-US" dirty="0"/>
              <a:t>Extract SIFT points, descriptors from all images</a:t>
            </a:r>
          </a:p>
          <a:p>
            <a:pPr marL="514350" indent="-514350">
              <a:buFont typeface="+mj-lt"/>
              <a:buAutoNum type="arabicPeriod"/>
              <a:defRPr/>
            </a:pPr>
            <a:r>
              <a:rPr lang="en-US" dirty="0"/>
              <a:t>Find K-nearest neighbors for each point (K=4)</a:t>
            </a:r>
          </a:p>
          <a:p>
            <a:pPr marL="514350" indent="-514350">
              <a:buFont typeface="+mj-lt"/>
              <a:buAutoNum type="arabicPeriod"/>
              <a:defRPr/>
            </a:pPr>
            <a:r>
              <a:rPr lang="en-US" dirty="0"/>
              <a:t>For each image</a:t>
            </a:r>
          </a:p>
          <a:p>
            <a:pPr marL="914400" lvl="1" indent="-514350">
              <a:buFont typeface="+mj-lt"/>
              <a:buAutoNum type="alphaLcParenR"/>
              <a:defRPr/>
            </a:pPr>
            <a:r>
              <a:rPr lang="en-US" dirty="0"/>
              <a:t>Select M candidate matching images by counting matched </a:t>
            </a:r>
            <a:r>
              <a:rPr lang="en-US" dirty="0" err="1"/>
              <a:t>keypoints</a:t>
            </a:r>
            <a:r>
              <a:rPr lang="en-US" dirty="0"/>
              <a:t> (m=6)</a:t>
            </a:r>
          </a:p>
          <a:p>
            <a:pPr marL="914400" lvl="1" indent="-514350">
              <a:buFont typeface="+mj-lt"/>
              <a:buAutoNum type="alphaLcParenR"/>
              <a:defRPr/>
            </a:pPr>
            <a:r>
              <a:rPr lang="en-US" dirty="0"/>
              <a:t>Solve </a:t>
            </a:r>
            <a:r>
              <a:rPr lang="en-US" dirty="0" err="1"/>
              <a:t>homography</a:t>
            </a:r>
            <a:r>
              <a:rPr lang="en-US" dirty="0"/>
              <a:t> </a:t>
            </a:r>
            <a:r>
              <a:rPr lang="en-US" b="1" dirty="0" err="1"/>
              <a:t>H</a:t>
            </a:r>
            <a:r>
              <a:rPr lang="en-US" baseline="-25000" dirty="0" err="1"/>
              <a:t>ij</a:t>
            </a:r>
            <a:r>
              <a:rPr lang="en-US" dirty="0"/>
              <a:t> for each matched image</a:t>
            </a:r>
          </a:p>
        </p:txBody>
      </p:sp>
    </p:spTree>
    <p:extLst>
      <p:ext uri="{BB962C8B-B14F-4D97-AF65-F5344CB8AC3E}">
        <p14:creationId xmlns:p14="http://schemas.microsoft.com/office/powerpoint/2010/main" val="26768725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32"/>
          <p:cNvGrpSpPr>
            <a:grpSpLocks noChangeAspect="1"/>
          </p:cNvGrpSpPr>
          <p:nvPr/>
        </p:nvGrpSpPr>
        <p:grpSpPr bwMode="auto">
          <a:xfrm rot="5400000">
            <a:off x="830399" y="2535374"/>
            <a:ext cx="6747514" cy="1897738"/>
            <a:chOff x="9216" y="4176"/>
            <a:chExt cx="9216" cy="2592"/>
          </a:xfrm>
        </p:grpSpPr>
        <p:pic>
          <p:nvPicPr>
            <p:cNvPr id="3" name="Picture 1033" descr="C:\WINDOWS\Desktop\is2003\images\thumb\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68" y="4176"/>
              <a:ext cx="1152"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34" descr="C:\WINDOWS\Desktop\is2003\images\thumb\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16" y="4176"/>
              <a:ext cx="1152"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35" descr="C:\WINDOWS\Desktop\is2003\images\thumb\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20" y="4176"/>
              <a:ext cx="1152"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36" descr="C:\WINDOWS\Desktop\is2003\images\thumb\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24" y="4176"/>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37" descr="C:\WINDOWS\Desktop\is2003\images\thumb\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76" y="4176"/>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38" descr="C:\WINDOWS\Desktop\is2003\images\thumb\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128" y="4176"/>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39" descr="C:\WINDOWS\Desktop\is2003\images\thumb\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280" y="4176"/>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40" descr="C:\WINDOWS\Desktop\is2003\images\thumb\8.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16" y="5040"/>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41" descr="C:\WINDOWS\Desktop\is2003\images\thumb\9.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368" y="5040"/>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42" descr="C:\WINDOWS\Desktop\is2003\images\thumb\10.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520" y="5040"/>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43" descr="C:\WINDOWS\Desktop\is2003\images\thumb\11.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672" y="5040"/>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44" descr="C:\WINDOWS\Desktop\is2003\images\thumb\12.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824" y="5040"/>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45" descr="C:\WINDOWS\Desktop\is2003\images\thumb\13.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976" y="5040"/>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046" descr="C:\WINDOWS\Desktop\is2003\images\thumb\14.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6128" y="5040"/>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047" descr="C:\WINDOWS\Desktop\is2003\images\thumb\15.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280" y="5040"/>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048" descr="C:\WINDOWS\Desktop\is2003\images\thumb\19.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672" y="5904"/>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049" descr="C:\WINDOWS\Desktop\is2003\images\thumb\20.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3824" y="5904"/>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050" descr="C:\WINDOWS\Desktop\is2003\images\thumb\21.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4976" y="5904"/>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051" descr="C:\WINDOWS\Desktop\is2003\images\thumb\22.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128" y="5904"/>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052" descr="C:\WINDOWS\Desktop\is2003\images\thumb\23.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7280" y="5904"/>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053" descr="C:\WINDOWS\Desktop\is2003\images\thumb\3.jp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2672" y="4176"/>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054" descr="C:\WINDOWS\Desktop\is2003\images\thumb\16.jp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216" y="5904"/>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055" descr="C:\WINDOWS\Desktop\is2003\images\thumb\17.jp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368" y="5904"/>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056" descr="C:\WINDOWS\Desktop\is2003\images\thumb\18.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1520" y="5904"/>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 name="Oval 26"/>
          <p:cNvSpPr/>
          <p:nvPr/>
        </p:nvSpPr>
        <p:spPr>
          <a:xfrm>
            <a:off x="4613730" y="349325"/>
            <a:ext cx="102870" cy="91440"/>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4869000" y="1238484"/>
            <a:ext cx="102870" cy="91440"/>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4066815" y="1450415"/>
            <a:ext cx="102870" cy="91440"/>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3904832" y="3564965"/>
            <a:ext cx="102870" cy="91440"/>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3571576" y="440765"/>
            <a:ext cx="102870" cy="91440"/>
          </a:xfrm>
          <a:prstGeom prst="ellipse">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3306722" y="1250378"/>
            <a:ext cx="102870" cy="91440"/>
          </a:xfrm>
          <a:prstGeom prst="ellipse">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4101285" y="2202414"/>
            <a:ext cx="102870" cy="91440"/>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910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animBg="1"/>
      <p:bldP spid="30" grpId="0" animBg="1"/>
      <p:bldP spid="31" grpId="0" animBg="1"/>
      <p:bldP spid="32" grpId="0" animBg="1"/>
      <p:bldP spid="33" grpId="0" animBg="1"/>
      <p:bldP spid="3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a:t>Recognizing Panoramas</a:t>
            </a:r>
          </a:p>
        </p:txBody>
      </p:sp>
      <p:sp>
        <p:nvSpPr>
          <p:cNvPr id="3" name="Content Placeholder 2"/>
          <p:cNvSpPr>
            <a:spLocks noGrp="1"/>
          </p:cNvSpPr>
          <p:nvPr>
            <p:ph idx="1"/>
          </p:nvPr>
        </p:nvSpPr>
        <p:spPr/>
        <p:txBody>
          <a:bodyPr>
            <a:normAutofit lnSpcReduction="10000"/>
          </a:bodyPr>
          <a:lstStyle/>
          <a:p>
            <a:pPr>
              <a:buFont typeface="Arial" charset="0"/>
              <a:buNone/>
              <a:defRPr/>
            </a:pPr>
            <a:r>
              <a:rPr lang="en-US" dirty="0"/>
              <a:t>Input: N images</a:t>
            </a:r>
          </a:p>
          <a:p>
            <a:pPr marL="514350" indent="-514350">
              <a:buFont typeface="+mj-lt"/>
              <a:buAutoNum type="arabicPeriod"/>
              <a:defRPr/>
            </a:pPr>
            <a:r>
              <a:rPr lang="en-US" dirty="0"/>
              <a:t>Extract SIFT points, descriptors from all images</a:t>
            </a:r>
          </a:p>
          <a:p>
            <a:pPr marL="514350" indent="-514350">
              <a:buFont typeface="+mj-lt"/>
              <a:buAutoNum type="arabicPeriod"/>
              <a:defRPr/>
            </a:pPr>
            <a:r>
              <a:rPr lang="en-US" dirty="0"/>
              <a:t>Find K-nearest neighbors for each point (K=4)</a:t>
            </a:r>
          </a:p>
          <a:p>
            <a:pPr marL="514350" indent="-514350">
              <a:buFont typeface="+mj-lt"/>
              <a:buAutoNum type="arabicPeriod"/>
              <a:defRPr/>
            </a:pPr>
            <a:r>
              <a:rPr lang="en-US" dirty="0"/>
              <a:t>For each image</a:t>
            </a:r>
          </a:p>
          <a:p>
            <a:pPr marL="914400" lvl="1" indent="-514350">
              <a:buFont typeface="+mj-lt"/>
              <a:buAutoNum type="alphaLcParenR"/>
              <a:defRPr/>
            </a:pPr>
            <a:r>
              <a:rPr lang="en-US" dirty="0"/>
              <a:t>Select M candidate matching images by counting matched </a:t>
            </a:r>
            <a:r>
              <a:rPr lang="en-US" dirty="0" err="1"/>
              <a:t>keypoints</a:t>
            </a:r>
            <a:r>
              <a:rPr lang="en-US" dirty="0"/>
              <a:t> (m=6)</a:t>
            </a:r>
          </a:p>
          <a:p>
            <a:pPr marL="914400" lvl="1" indent="-514350">
              <a:buFont typeface="+mj-lt"/>
              <a:buAutoNum type="alphaLcParenR"/>
              <a:defRPr/>
            </a:pPr>
            <a:r>
              <a:rPr lang="en-US" dirty="0"/>
              <a:t>Solve </a:t>
            </a:r>
            <a:r>
              <a:rPr lang="en-US" dirty="0" err="1"/>
              <a:t>homography</a:t>
            </a:r>
            <a:r>
              <a:rPr lang="en-US" dirty="0"/>
              <a:t> </a:t>
            </a:r>
            <a:r>
              <a:rPr lang="en-US" b="1" dirty="0" err="1"/>
              <a:t>H</a:t>
            </a:r>
            <a:r>
              <a:rPr lang="en-US" baseline="-25000" dirty="0" err="1"/>
              <a:t>ij</a:t>
            </a:r>
            <a:r>
              <a:rPr lang="en-US" dirty="0"/>
              <a:t> for each matched image</a:t>
            </a:r>
          </a:p>
          <a:p>
            <a:pPr marL="914400" lvl="1" indent="-514350">
              <a:buFont typeface="+mj-lt"/>
              <a:buAutoNum type="alphaLcParenR"/>
              <a:defRPr/>
            </a:pPr>
            <a:r>
              <a:rPr lang="en-US" dirty="0"/>
              <a:t>Decide if match is valid (</a:t>
            </a:r>
            <a:r>
              <a:rPr lang="en-US" dirty="0" err="1"/>
              <a:t>n</a:t>
            </a:r>
            <a:r>
              <a:rPr lang="en-US" baseline="-25000" dirty="0" err="1"/>
              <a:t>i</a:t>
            </a:r>
            <a:r>
              <a:rPr lang="en-US" dirty="0"/>
              <a:t>  &gt;  8  +   0.3  </a:t>
            </a:r>
            <a:r>
              <a:rPr lang="en-US" dirty="0" err="1"/>
              <a:t>n</a:t>
            </a:r>
            <a:r>
              <a:rPr lang="en-US" baseline="-25000" dirty="0" err="1"/>
              <a:t>f</a:t>
            </a:r>
            <a:r>
              <a:rPr lang="en-US" dirty="0"/>
              <a:t> )</a:t>
            </a:r>
            <a:endParaRPr lang="en-US" baseline="-25000" dirty="0"/>
          </a:p>
        </p:txBody>
      </p:sp>
      <p:cxnSp>
        <p:nvCxnSpPr>
          <p:cNvPr id="5" name="Straight Arrow Connector 4"/>
          <p:cNvCxnSpPr/>
          <p:nvPr/>
        </p:nvCxnSpPr>
        <p:spPr>
          <a:xfrm rot="5400000" flipH="1" flipV="1">
            <a:off x="4572000" y="5867400"/>
            <a:ext cx="5334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9941" name="TextBox 5"/>
          <p:cNvSpPr txBox="1">
            <a:spLocks noChangeArrowheads="1"/>
          </p:cNvSpPr>
          <p:nvPr/>
        </p:nvSpPr>
        <p:spPr bwMode="auto">
          <a:xfrm>
            <a:off x="4114800" y="6324600"/>
            <a:ext cx="979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 inliers</a:t>
            </a:r>
          </a:p>
        </p:txBody>
      </p:sp>
      <p:sp>
        <p:nvSpPr>
          <p:cNvPr id="39942" name="TextBox 6"/>
          <p:cNvSpPr txBox="1">
            <a:spLocks noChangeArrowheads="1"/>
          </p:cNvSpPr>
          <p:nvPr/>
        </p:nvSpPr>
        <p:spPr bwMode="auto">
          <a:xfrm>
            <a:off x="6629400" y="6211888"/>
            <a:ext cx="1905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 keypoints in overlapping area</a:t>
            </a:r>
          </a:p>
        </p:txBody>
      </p:sp>
      <p:cxnSp>
        <p:nvCxnSpPr>
          <p:cNvPr id="8" name="Straight Arrow Connector 7"/>
          <p:cNvCxnSpPr/>
          <p:nvPr/>
        </p:nvCxnSpPr>
        <p:spPr>
          <a:xfrm rot="16200000" flipV="1">
            <a:off x="6858000" y="5867400"/>
            <a:ext cx="5334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75814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custDataLst>
              <p:tags r:id="rId1"/>
            </p:custDataLst>
          </p:nvPr>
        </p:nvSpPr>
        <p:spPr/>
        <p:txBody>
          <a:bodyPr/>
          <a:lstStyle/>
          <a:p>
            <a:r>
              <a:rPr lang="en-US" b="1"/>
              <a:t>SIFT descriptor</a:t>
            </a:r>
          </a:p>
        </p:txBody>
      </p:sp>
      <p:pic>
        <p:nvPicPr>
          <p:cNvPr id="68611" name="Picture 4" descr="descrip"/>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1371600" y="2590800"/>
            <a:ext cx="6580188" cy="313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Rectangle 4"/>
          <p:cNvSpPr txBox="1">
            <a:spLocks noChangeArrowheads="1"/>
          </p:cNvSpPr>
          <p:nvPr>
            <p:custDataLst>
              <p:tags r:id="rId3"/>
            </p:custDataLst>
          </p:nvPr>
        </p:nvSpPr>
        <p:spPr bwMode="auto">
          <a:xfrm>
            <a:off x="685800" y="914400"/>
            <a:ext cx="8305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b="1">
                <a:solidFill>
                  <a:schemeClr val="tx1"/>
                </a:solidFill>
                <a:latin typeface="Times New Roman" pitchFamily="18" charset="0"/>
                <a:ea typeface="ＭＳ Ｐゴシック" charset="-128"/>
              </a:defRPr>
            </a:lvl1pPr>
            <a:lvl2pPr marL="742950" indent="-285750">
              <a:defRPr sz="2400" b="1">
                <a:solidFill>
                  <a:schemeClr val="tx1"/>
                </a:solidFill>
                <a:latin typeface="Times New Roman" pitchFamily="18" charset="0"/>
                <a:ea typeface="ＭＳ Ｐゴシック" charset="-128"/>
              </a:defRPr>
            </a:lvl2pPr>
            <a:lvl3pPr>
              <a:defRPr sz="2400" b="1">
                <a:solidFill>
                  <a:schemeClr val="tx1"/>
                </a:solidFill>
                <a:latin typeface="Times New Roman" pitchFamily="18" charset="0"/>
                <a:ea typeface="ＭＳ Ｐゴシック" charset="-128"/>
              </a:defRPr>
            </a:lvl3pPr>
            <a:lvl4pPr>
              <a:defRPr sz="2400" b="1">
                <a:solidFill>
                  <a:schemeClr val="tx1"/>
                </a:solidFill>
                <a:latin typeface="Times New Roman" pitchFamily="18" charset="0"/>
                <a:ea typeface="ＭＳ Ｐゴシック" charset="-128"/>
              </a:defRPr>
            </a:lvl4pPr>
            <a:lvl5pPr>
              <a:defRPr sz="2400" b="1">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b="1">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b="1">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b="1">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b="1">
                <a:solidFill>
                  <a:schemeClr val="tx1"/>
                </a:solidFill>
                <a:latin typeface="Times New Roman" pitchFamily="18" charset="0"/>
                <a:ea typeface="ＭＳ Ｐゴシック" charset="-128"/>
              </a:defRPr>
            </a:lvl9pPr>
          </a:lstStyle>
          <a:p>
            <a:pPr eaLnBrk="0" fontAlgn="base" hangingPunct="0">
              <a:spcBef>
                <a:spcPct val="20000"/>
              </a:spcBef>
              <a:spcAft>
                <a:spcPct val="0"/>
              </a:spcAft>
            </a:pPr>
            <a:r>
              <a:rPr lang="en-US" b="0" dirty="0">
                <a:solidFill>
                  <a:srgbClr val="000000"/>
                </a:solidFill>
                <a:latin typeface="Arial" charset="0"/>
              </a:rPr>
              <a:t>Full version</a:t>
            </a:r>
          </a:p>
          <a:p>
            <a:pPr lvl="1" eaLnBrk="0" fontAlgn="base" hangingPunct="0">
              <a:spcBef>
                <a:spcPct val="20000"/>
              </a:spcBef>
              <a:spcAft>
                <a:spcPct val="0"/>
              </a:spcAft>
              <a:buFontTx/>
              <a:buChar char="•"/>
            </a:pPr>
            <a:r>
              <a:rPr lang="en-US" sz="1800" b="0" dirty="0">
                <a:solidFill>
                  <a:srgbClr val="000000"/>
                </a:solidFill>
                <a:latin typeface="Arial" charset="0"/>
              </a:rPr>
              <a:t>Divide the 16x16 window into a 4x4 grid of cells (2x2 case shown below)</a:t>
            </a:r>
          </a:p>
          <a:p>
            <a:pPr lvl="1" eaLnBrk="0" fontAlgn="base" hangingPunct="0">
              <a:spcBef>
                <a:spcPct val="20000"/>
              </a:spcBef>
              <a:spcAft>
                <a:spcPct val="0"/>
              </a:spcAft>
              <a:buFontTx/>
              <a:buChar char="•"/>
            </a:pPr>
            <a:r>
              <a:rPr lang="en-US" sz="1800" b="0" dirty="0">
                <a:solidFill>
                  <a:srgbClr val="000000"/>
                </a:solidFill>
                <a:latin typeface="Arial" charset="0"/>
              </a:rPr>
              <a:t>Compute an </a:t>
            </a:r>
            <a:r>
              <a:rPr lang="en-US" sz="1800" b="0" dirty="0">
                <a:solidFill>
                  <a:srgbClr val="FF0000"/>
                </a:solidFill>
                <a:latin typeface="Arial" charset="0"/>
              </a:rPr>
              <a:t>orientation histogram </a:t>
            </a:r>
            <a:r>
              <a:rPr lang="en-US" sz="1800" b="0" dirty="0">
                <a:solidFill>
                  <a:srgbClr val="000000"/>
                </a:solidFill>
                <a:latin typeface="Arial" charset="0"/>
              </a:rPr>
              <a:t>for each cell</a:t>
            </a:r>
          </a:p>
          <a:p>
            <a:pPr lvl="1" eaLnBrk="0" fontAlgn="base" hangingPunct="0">
              <a:spcBef>
                <a:spcPct val="20000"/>
              </a:spcBef>
              <a:spcAft>
                <a:spcPct val="0"/>
              </a:spcAft>
              <a:buFontTx/>
              <a:buChar char="•"/>
            </a:pPr>
            <a:r>
              <a:rPr lang="en-US" sz="1800" b="0" dirty="0">
                <a:solidFill>
                  <a:srgbClr val="000000"/>
                </a:solidFill>
                <a:latin typeface="Arial" charset="0"/>
              </a:rPr>
              <a:t>16 cells * 8 orientations = 128 dimensional descriptor</a:t>
            </a:r>
          </a:p>
          <a:p>
            <a:pPr lvl="1" eaLnBrk="0" fontAlgn="base" hangingPunct="0">
              <a:spcBef>
                <a:spcPct val="20000"/>
              </a:spcBef>
              <a:spcAft>
                <a:spcPct val="0"/>
              </a:spcAft>
            </a:pPr>
            <a:endParaRPr lang="en-US" sz="1800" b="0" dirty="0">
              <a:solidFill>
                <a:srgbClr val="000000"/>
              </a:solidFill>
              <a:latin typeface="Arial" charset="0"/>
            </a:endParaRPr>
          </a:p>
          <a:p>
            <a:pPr lvl="1" eaLnBrk="0" fontAlgn="base" hangingPunct="0">
              <a:spcBef>
                <a:spcPct val="20000"/>
              </a:spcBef>
              <a:spcAft>
                <a:spcPct val="0"/>
              </a:spcAft>
              <a:buFontTx/>
              <a:buChar char="•"/>
            </a:pPr>
            <a:endParaRPr lang="en-US" sz="1800" b="0" dirty="0">
              <a:solidFill>
                <a:srgbClr val="000000"/>
              </a:solidFill>
              <a:latin typeface="Arial" charset="0"/>
            </a:endParaRPr>
          </a:p>
        </p:txBody>
      </p:sp>
      <p:sp>
        <p:nvSpPr>
          <p:cNvPr id="68613" name="Rectangle 14"/>
          <p:cNvSpPr>
            <a:spLocks noChangeArrowheads="1"/>
          </p:cNvSpPr>
          <p:nvPr>
            <p:custDataLst>
              <p:tags r:id="rId4"/>
            </p:custDataLst>
          </p:nvPr>
        </p:nvSpPr>
        <p:spPr bwMode="auto">
          <a:xfrm>
            <a:off x="2559050" y="6411913"/>
            <a:ext cx="3686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fontAlgn="base" hangingPunct="0">
              <a:spcBef>
                <a:spcPct val="0"/>
              </a:spcBef>
              <a:spcAft>
                <a:spcPct val="0"/>
              </a:spcAft>
            </a:pPr>
            <a:r>
              <a:rPr lang="en-US">
                <a:solidFill>
                  <a:srgbClr val="000000"/>
                </a:solidFill>
                <a:ea typeface="ＭＳ Ｐゴシック" charset="-128"/>
              </a:rPr>
              <a:t>Adapted from slide by David Lowe</a:t>
            </a:r>
          </a:p>
        </p:txBody>
      </p:sp>
      <p:sp>
        <p:nvSpPr>
          <p:cNvPr id="2" name="Slide Number Placeholder 1"/>
          <p:cNvSpPr>
            <a:spLocks noGrp="1"/>
          </p:cNvSpPr>
          <p:nvPr>
            <p:ph type="sldNum" sz="quarter" idx="12"/>
          </p:nvPr>
        </p:nvSpPr>
        <p:spPr/>
        <p:txBody>
          <a:bodyPr/>
          <a:lstStyle/>
          <a:p>
            <a:fld id="{389209BF-32E9-49CB-9F4C-066BCF3FD8AA}" type="slidenum">
              <a:rPr lang="en-US" smtClean="0">
                <a:solidFill>
                  <a:srgbClr val="000000"/>
                </a:solidFill>
              </a:rPr>
              <a:pPr/>
              <a:t>8</a:t>
            </a:fld>
            <a:endParaRPr lang="en-US">
              <a:solidFill>
                <a:srgbClr val="000000"/>
              </a:solidFill>
            </a:endParaRPr>
          </a:p>
        </p:txBody>
      </p:sp>
    </p:spTree>
    <p:extLst>
      <p:ext uri="{BB962C8B-B14F-4D97-AF65-F5344CB8AC3E}">
        <p14:creationId xmlns:p14="http://schemas.microsoft.com/office/powerpoint/2010/main" val="88476430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t>Recognizing Panoramas (cont.)</a:t>
            </a:r>
          </a:p>
        </p:txBody>
      </p:sp>
      <p:sp>
        <p:nvSpPr>
          <p:cNvPr id="3" name="Content Placeholder 2"/>
          <p:cNvSpPr>
            <a:spLocks noGrp="1"/>
          </p:cNvSpPr>
          <p:nvPr>
            <p:ph idx="1"/>
          </p:nvPr>
        </p:nvSpPr>
        <p:spPr/>
        <p:txBody>
          <a:bodyPr/>
          <a:lstStyle/>
          <a:p>
            <a:pPr>
              <a:buFont typeface="Arial" charset="0"/>
              <a:buNone/>
              <a:defRPr/>
            </a:pPr>
            <a:r>
              <a:rPr lang="en-US" dirty="0"/>
              <a:t>(now we have matched pairs of images)</a:t>
            </a:r>
          </a:p>
          <a:p>
            <a:pPr marL="514350" indent="-514350">
              <a:buFont typeface="Arial" charset="0"/>
              <a:buAutoNum type="arabicPeriod" startAt="4"/>
              <a:defRPr/>
            </a:pPr>
            <a:r>
              <a:rPr lang="en-US" dirty="0"/>
              <a:t>Make a graph of matched pairs</a:t>
            </a:r>
          </a:p>
          <a:p>
            <a:pPr marL="0" indent="0">
              <a:buNone/>
              <a:defRPr/>
            </a:pPr>
            <a:r>
              <a:rPr lang="en-US" dirty="0"/>
              <a:t>      Find connected components of the graph</a:t>
            </a:r>
          </a:p>
        </p:txBody>
      </p:sp>
      <p:sp>
        <p:nvSpPr>
          <p:cNvPr id="2" name="Oval 1"/>
          <p:cNvSpPr/>
          <p:nvPr/>
        </p:nvSpPr>
        <p:spPr>
          <a:xfrm>
            <a:off x="1672046" y="3775166"/>
            <a:ext cx="217714" cy="2177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1737360" y="4602480"/>
            <a:ext cx="217714" cy="2177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2468880" y="4602480"/>
            <a:ext cx="217714" cy="2177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2081347" y="4175760"/>
            <a:ext cx="217714" cy="2177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2481943" y="3770812"/>
            <a:ext cx="217714" cy="2177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3583577" y="4232366"/>
            <a:ext cx="217714" cy="2177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4458789" y="4214948"/>
            <a:ext cx="217714" cy="2177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4036423" y="3775166"/>
            <a:ext cx="217714" cy="2177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a:stCxn id="11" idx="3"/>
            <a:endCxn id="9" idx="7"/>
          </p:cNvCxnSpPr>
          <p:nvPr/>
        </p:nvCxnSpPr>
        <p:spPr>
          <a:xfrm flipH="1">
            <a:off x="3769408" y="3960997"/>
            <a:ext cx="298898" cy="303252"/>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a:stCxn id="11" idx="5"/>
            <a:endCxn id="10" idx="1"/>
          </p:cNvCxnSpPr>
          <p:nvPr/>
        </p:nvCxnSpPr>
        <p:spPr>
          <a:xfrm>
            <a:off x="4222254" y="3960997"/>
            <a:ext cx="268418" cy="285834"/>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9" idx="5"/>
            <a:endCxn id="10" idx="3"/>
          </p:cNvCxnSpPr>
          <p:nvPr/>
        </p:nvCxnSpPr>
        <p:spPr>
          <a:xfrm flipV="1">
            <a:off x="3769408" y="4400779"/>
            <a:ext cx="721264" cy="17418"/>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a:stCxn id="8" idx="3"/>
            <a:endCxn id="7" idx="7"/>
          </p:cNvCxnSpPr>
          <p:nvPr/>
        </p:nvCxnSpPr>
        <p:spPr>
          <a:xfrm flipH="1">
            <a:off x="2267178" y="3956643"/>
            <a:ext cx="246648" cy="251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a:stCxn id="5" idx="7"/>
            <a:endCxn id="7" idx="3"/>
          </p:cNvCxnSpPr>
          <p:nvPr/>
        </p:nvCxnSpPr>
        <p:spPr>
          <a:xfrm flipV="1">
            <a:off x="1923191" y="4361591"/>
            <a:ext cx="190039" cy="272772"/>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a:stCxn id="2" idx="5"/>
            <a:endCxn id="7" idx="1"/>
          </p:cNvCxnSpPr>
          <p:nvPr/>
        </p:nvCxnSpPr>
        <p:spPr>
          <a:xfrm>
            <a:off x="1857877" y="3960997"/>
            <a:ext cx="255353" cy="246646"/>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a:stCxn id="7" idx="5"/>
            <a:endCxn id="6" idx="1"/>
          </p:cNvCxnSpPr>
          <p:nvPr/>
        </p:nvCxnSpPr>
        <p:spPr>
          <a:xfrm>
            <a:off x="2267178" y="4361591"/>
            <a:ext cx="233585" cy="272772"/>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a:stCxn id="2" idx="6"/>
            <a:endCxn id="8" idx="2"/>
          </p:cNvCxnSpPr>
          <p:nvPr/>
        </p:nvCxnSpPr>
        <p:spPr>
          <a:xfrm flipV="1">
            <a:off x="1889760" y="3879669"/>
            <a:ext cx="592183" cy="4354"/>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a:stCxn id="5" idx="6"/>
            <a:endCxn id="6" idx="2"/>
          </p:cNvCxnSpPr>
          <p:nvPr/>
        </p:nvCxnSpPr>
        <p:spPr>
          <a:xfrm>
            <a:off x="1955074" y="4711337"/>
            <a:ext cx="513806"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307286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026"/>
          <p:cNvSpPr>
            <a:spLocks noGrp="1" noChangeArrowheads="1"/>
          </p:cNvSpPr>
          <p:nvPr>
            <p:ph type="title"/>
          </p:nvPr>
        </p:nvSpPr>
        <p:spPr/>
        <p:txBody>
          <a:bodyPr/>
          <a:lstStyle/>
          <a:p>
            <a:pPr eaLnBrk="1" hangingPunct="1"/>
            <a:r>
              <a:rPr lang="en-US"/>
              <a:t>Finding the panoramas</a:t>
            </a:r>
          </a:p>
        </p:txBody>
      </p:sp>
      <p:grpSp>
        <p:nvGrpSpPr>
          <p:cNvPr id="41987" name="Group 1032"/>
          <p:cNvGrpSpPr>
            <a:grpSpLocks noChangeAspect="1"/>
          </p:cNvGrpSpPr>
          <p:nvPr/>
        </p:nvGrpSpPr>
        <p:grpSpPr bwMode="auto">
          <a:xfrm>
            <a:off x="990600" y="1371600"/>
            <a:ext cx="7010400" cy="1971675"/>
            <a:chOff x="9216" y="4176"/>
            <a:chExt cx="9216" cy="2592"/>
          </a:xfrm>
        </p:grpSpPr>
        <p:pic>
          <p:nvPicPr>
            <p:cNvPr id="42011" name="Picture 1033" descr="C:\WINDOWS\Desktop\is2003\images\thumb\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68" y="4176"/>
              <a:ext cx="1152"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12" name="Picture 1034" descr="C:\WINDOWS\Desktop\is2003\images\thumb\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16" y="4176"/>
              <a:ext cx="1152"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13" name="Picture 1035" descr="C:\WINDOWS\Desktop\is2003\images\thumb\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20" y="4176"/>
              <a:ext cx="1152"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14" name="Picture 1036" descr="C:\WINDOWS\Desktop\is2003\images\thumb\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24" y="4176"/>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15" name="Picture 1037" descr="C:\WINDOWS\Desktop\is2003\images\thumb\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76" y="4176"/>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16" name="Picture 1038" descr="C:\WINDOWS\Desktop\is2003\images\thumb\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128" y="4176"/>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17" name="Picture 1039" descr="C:\WINDOWS\Desktop\is2003\images\thumb\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280" y="4176"/>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18" name="Picture 1040" descr="C:\WINDOWS\Desktop\is2003\images\thumb\8.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16" y="5040"/>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19" name="Picture 1041" descr="C:\WINDOWS\Desktop\is2003\images\thumb\9.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368" y="5040"/>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20" name="Picture 1042" descr="C:\WINDOWS\Desktop\is2003\images\thumb\10.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520" y="5040"/>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21" name="Picture 1043" descr="C:\WINDOWS\Desktop\is2003\images\thumb\11.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672" y="5040"/>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22" name="Picture 1044" descr="C:\WINDOWS\Desktop\is2003\images\thumb\12.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824" y="5040"/>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23" name="Picture 1045" descr="C:\WINDOWS\Desktop\is2003\images\thumb\13.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976" y="5040"/>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24" name="Picture 1046" descr="C:\WINDOWS\Desktop\is2003\images\thumb\14.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6128" y="5040"/>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25" name="Picture 1047" descr="C:\WINDOWS\Desktop\is2003\images\thumb\15.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280" y="5040"/>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26" name="Picture 1048" descr="C:\WINDOWS\Desktop\is2003\images\thumb\19.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672" y="5904"/>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27" name="Picture 1049" descr="C:\WINDOWS\Desktop\is2003\images\thumb\20.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3824" y="5904"/>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28" name="Picture 1050" descr="C:\WINDOWS\Desktop\is2003\images\thumb\21.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4976" y="5904"/>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29" name="Picture 1051" descr="C:\WINDOWS\Desktop\is2003\images\thumb\22.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128" y="5904"/>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30" name="Picture 1052" descr="C:\WINDOWS\Desktop\is2003\images\thumb\23.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7280" y="5904"/>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31" name="Picture 1053" descr="C:\WINDOWS\Desktop\is2003\images\thumb\3.jp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2672" y="4176"/>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32" name="Picture 1054" descr="C:\WINDOWS\Desktop\is2003\images\thumb\16.jp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216" y="5904"/>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33" name="Picture 1055" descr="C:\WINDOWS\Desktop\is2003\images\thumb\17.jp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368" y="5904"/>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34" name="Picture 1056" descr="C:\WINDOWS\Desktop\is2003\images\thumb\18.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1520" y="5904"/>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988" name="Line 1085"/>
          <p:cNvSpPr>
            <a:spLocks noChangeShapeType="1"/>
          </p:cNvSpPr>
          <p:nvPr/>
        </p:nvSpPr>
        <p:spPr bwMode="auto">
          <a:xfrm>
            <a:off x="1524000" y="1524000"/>
            <a:ext cx="758825" cy="0"/>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41989" name="Line 1086"/>
          <p:cNvSpPr>
            <a:spLocks noChangeShapeType="1"/>
          </p:cNvSpPr>
          <p:nvPr/>
        </p:nvSpPr>
        <p:spPr bwMode="auto">
          <a:xfrm flipV="1">
            <a:off x="5943600" y="1676400"/>
            <a:ext cx="758825" cy="76200"/>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41990" name="Line 1087"/>
          <p:cNvSpPr>
            <a:spLocks noChangeShapeType="1"/>
          </p:cNvSpPr>
          <p:nvPr/>
        </p:nvSpPr>
        <p:spPr bwMode="auto">
          <a:xfrm>
            <a:off x="6934200" y="1676400"/>
            <a:ext cx="758825" cy="0"/>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41991" name="Line 1088"/>
          <p:cNvSpPr>
            <a:spLocks noChangeShapeType="1"/>
          </p:cNvSpPr>
          <p:nvPr/>
        </p:nvSpPr>
        <p:spPr bwMode="auto">
          <a:xfrm>
            <a:off x="2514600" y="1524000"/>
            <a:ext cx="758825" cy="0"/>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41992" name="Line 1089"/>
          <p:cNvSpPr>
            <a:spLocks noChangeShapeType="1"/>
          </p:cNvSpPr>
          <p:nvPr/>
        </p:nvSpPr>
        <p:spPr bwMode="auto">
          <a:xfrm>
            <a:off x="1447800" y="2362200"/>
            <a:ext cx="758825" cy="0"/>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41993" name="Line 1090"/>
          <p:cNvSpPr>
            <a:spLocks noChangeShapeType="1"/>
          </p:cNvSpPr>
          <p:nvPr/>
        </p:nvSpPr>
        <p:spPr bwMode="auto">
          <a:xfrm>
            <a:off x="2514600" y="2362200"/>
            <a:ext cx="758825" cy="0"/>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41994" name="Line 1091"/>
          <p:cNvSpPr>
            <a:spLocks noChangeShapeType="1"/>
          </p:cNvSpPr>
          <p:nvPr/>
        </p:nvSpPr>
        <p:spPr bwMode="auto">
          <a:xfrm>
            <a:off x="3429000" y="2362200"/>
            <a:ext cx="758825" cy="0"/>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41995" name="Line 1092"/>
          <p:cNvSpPr>
            <a:spLocks noChangeShapeType="1"/>
          </p:cNvSpPr>
          <p:nvPr/>
        </p:nvSpPr>
        <p:spPr bwMode="auto">
          <a:xfrm>
            <a:off x="4343400" y="2362200"/>
            <a:ext cx="758825" cy="0"/>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41996" name="Line 1093"/>
          <p:cNvSpPr>
            <a:spLocks noChangeShapeType="1"/>
          </p:cNvSpPr>
          <p:nvPr/>
        </p:nvSpPr>
        <p:spPr bwMode="auto">
          <a:xfrm>
            <a:off x="5257800" y="2362200"/>
            <a:ext cx="758825" cy="0"/>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41997" name="Line 1094"/>
          <p:cNvSpPr>
            <a:spLocks noChangeShapeType="1"/>
          </p:cNvSpPr>
          <p:nvPr/>
        </p:nvSpPr>
        <p:spPr bwMode="auto">
          <a:xfrm>
            <a:off x="5638800" y="1600200"/>
            <a:ext cx="152400" cy="609600"/>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41998" name="Line 1095"/>
          <p:cNvSpPr>
            <a:spLocks noChangeShapeType="1"/>
          </p:cNvSpPr>
          <p:nvPr/>
        </p:nvSpPr>
        <p:spPr bwMode="auto">
          <a:xfrm flipH="1">
            <a:off x="6096000" y="1905000"/>
            <a:ext cx="304800" cy="457200"/>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41999" name="Line 1096"/>
          <p:cNvSpPr>
            <a:spLocks noChangeShapeType="1"/>
          </p:cNvSpPr>
          <p:nvPr/>
        </p:nvSpPr>
        <p:spPr bwMode="auto">
          <a:xfrm flipH="1">
            <a:off x="1676400" y="1752600"/>
            <a:ext cx="1295400" cy="0"/>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42000" name="Line 1097"/>
          <p:cNvSpPr>
            <a:spLocks noChangeShapeType="1"/>
          </p:cNvSpPr>
          <p:nvPr/>
        </p:nvSpPr>
        <p:spPr bwMode="auto">
          <a:xfrm flipH="1">
            <a:off x="5715000" y="1447800"/>
            <a:ext cx="1828800" cy="76200"/>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42001" name="Line 1098"/>
          <p:cNvSpPr>
            <a:spLocks noChangeShapeType="1"/>
          </p:cNvSpPr>
          <p:nvPr/>
        </p:nvSpPr>
        <p:spPr bwMode="auto">
          <a:xfrm flipV="1">
            <a:off x="1600200" y="2590800"/>
            <a:ext cx="1295400" cy="0"/>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42002" name="Line 1099"/>
          <p:cNvSpPr>
            <a:spLocks noChangeShapeType="1"/>
          </p:cNvSpPr>
          <p:nvPr/>
        </p:nvSpPr>
        <p:spPr bwMode="auto">
          <a:xfrm flipV="1">
            <a:off x="3048000" y="2590800"/>
            <a:ext cx="1295400" cy="0"/>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42003" name="Line 1100"/>
          <p:cNvSpPr>
            <a:spLocks noChangeShapeType="1"/>
          </p:cNvSpPr>
          <p:nvPr/>
        </p:nvSpPr>
        <p:spPr bwMode="auto">
          <a:xfrm flipV="1">
            <a:off x="4724400" y="2590800"/>
            <a:ext cx="1295400" cy="0"/>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42004" name="Line 1101"/>
          <p:cNvSpPr>
            <a:spLocks noChangeShapeType="1"/>
          </p:cNvSpPr>
          <p:nvPr/>
        </p:nvSpPr>
        <p:spPr bwMode="auto">
          <a:xfrm flipV="1">
            <a:off x="4038600" y="1905000"/>
            <a:ext cx="2667000" cy="304800"/>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42005" name="Line 1102"/>
          <p:cNvSpPr>
            <a:spLocks noChangeShapeType="1"/>
          </p:cNvSpPr>
          <p:nvPr/>
        </p:nvSpPr>
        <p:spPr bwMode="auto">
          <a:xfrm flipV="1">
            <a:off x="5257800" y="1828800"/>
            <a:ext cx="609600" cy="609600"/>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42006" name="Line 1103"/>
          <p:cNvSpPr>
            <a:spLocks noChangeShapeType="1"/>
          </p:cNvSpPr>
          <p:nvPr/>
        </p:nvSpPr>
        <p:spPr bwMode="auto">
          <a:xfrm>
            <a:off x="1371600" y="2971800"/>
            <a:ext cx="914400" cy="304800"/>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42007" name="Line 1104"/>
          <p:cNvSpPr>
            <a:spLocks noChangeShapeType="1"/>
          </p:cNvSpPr>
          <p:nvPr/>
        </p:nvSpPr>
        <p:spPr bwMode="auto">
          <a:xfrm flipV="1">
            <a:off x="2286000" y="2895600"/>
            <a:ext cx="685800" cy="0"/>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42008" name="Line 1105"/>
          <p:cNvSpPr>
            <a:spLocks noChangeShapeType="1"/>
          </p:cNvSpPr>
          <p:nvPr/>
        </p:nvSpPr>
        <p:spPr bwMode="auto">
          <a:xfrm>
            <a:off x="4038600" y="3048000"/>
            <a:ext cx="1143000" cy="76200"/>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42009" name="Line 1106"/>
          <p:cNvSpPr>
            <a:spLocks noChangeShapeType="1"/>
          </p:cNvSpPr>
          <p:nvPr/>
        </p:nvSpPr>
        <p:spPr bwMode="auto">
          <a:xfrm>
            <a:off x="4724400" y="2895600"/>
            <a:ext cx="1143000" cy="76200"/>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42010" name="Line 1107"/>
          <p:cNvSpPr>
            <a:spLocks noChangeShapeType="1"/>
          </p:cNvSpPr>
          <p:nvPr/>
        </p:nvSpPr>
        <p:spPr bwMode="auto">
          <a:xfrm flipV="1">
            <a:off x="5638800" y="3124200"/>
            <a:ext cx="914400" cy="76200"/>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40932739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a:t>Finding the panoramas</a:t>
            </a:r>
          </a:p>
        </p:txBody>
      </p:sp>
      <p:grpSp>
        <p:nvGrpSpPr>
          <p:cNvPr id="43011" name="Group 3"/>
          <p:cNvGrpSpPr>
            <a:grpSpLocks noChangeAspect="1"/>
          </p:cNvGrpSpPr>
          <p:nvPr/>
        </p:nvGrpSpPr>
        <p:grpSpPr bwMode="auto">
          <a:xfrm>
            <a:off x="990600" y="1371600"/>
            <a:ext cx="7010400" cy="1971675"/>
            <a:chOff x="9216" y="4176"/>
            <a:chExt cx="9216" cy="2592"/>
          </a:xfrm>
        </p:grpSpPr>
        <p:pic>
          <p:nvPicPr>
            <p:cNvPr id="43050" name="Picture 4" descr="C:\WINDOWS\Desktop\is2003\images\thumb\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68" y="4176"/>
              <a:ext cx="1152"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1" name="Picture 5" descr="C:\WINDOWS\Desktop\is2003\images\thumb\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16" y="4176"/>
              <a:ext cx="1152"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2" name="Picture 6" descr="C:\WINDOWS\Desktop\is2003\images\thumb\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20" y="4176"/>
              <a:ext cx="1152"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3" name="Picture 7" descr="C:\WINDOWS\Desktop\is2003\images\thumb\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24" y="4176"/>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4" name="Picture 8" descr="C:\WINDOWS\Desktop\is2003\images\thumb\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76" y="4176"/>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5" name="Picture 9" descr="C:\WINDOWS\Desktop\is2003\images\thumb\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128" y="4176"/>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6" name="Picture 10" descr="C:\WINDOWS\Desktop\is2003\images\thumb\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280" y="4176"/>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7" name="Picture 11" descr="C:\WINDOWS\Desktop\is2003\images\thumb\8.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16" y="5040"/>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8" name="Picture 12" descr="C:\WINDOWS\Desktop\is2003\images\thumb\9.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368" y="5040"/>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9" name="Picture 13" descr="C:\WINDOWS\Desktop\is2003\images\thumb\10.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520" y="5040"/>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0" name="Picture 14" descr="C:\WINDOWS\Desktop\is2003\images\thumb\11.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672" y="5040"/>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1" name="Picture 15" descr="C:\WINDOWS\Desktop\is2003\images\thumb\12.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824" y="5040"/>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2" name="Picture 16" descr="C:\WINDOWS\Desktop\is2003\images\thumb\13.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976" y="5040"/>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3" name="Picture 17" descr="C:\WINDOWS\Desktop\is2003\images\thumb\14.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6128" y="5040"/>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4" name="Picture 18" descr="C:\WINDOWS\Desktop\is2003\images\thumb\15.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280" y="5040"/>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5" name="Picture 19" descr="C:\WINDOWS\Desktop\is2003\images\thumb\19.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672" y="5904"/>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6" name="Picture 20" descr="C:\WINDOWS\Desktop\is2003\images\thumb\20.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3824" y="5904"/>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7" name="Picture 21" descr="C:\WINDOWS\Desktop\is2003\images\thumb\21.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4976" y="5904"/>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8" name="Picture 22" descr="C:\WINDOWS\Desktop\is2003\images\thumb\22.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128" y="5904"/>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9" name="Picture 23" descr="C:\WINDOWS\Desktop\is2003\images\thumb\23.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7280" y="5904"/>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70" name="Picture 24" descr="C:\WINDOWS\Desktop\is2003\images\thumb\3.jp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2672" y="4176"/>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71" name="Picture 25" descr="C:\WINDOWS\Desktop\is2003\images\thumb\16.jp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216" y="5904"/>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72" name="Picture 26" descr="C:\WINDOWS\Desktop\is2003\images\thumb\17.jp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368" y="5904"/>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73" name="Picture 27" descr="C:\WINDOWS\Desktop\is2003\images\thumb\18.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1520" y="5904"/>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3012" name="AutoShape 28"/>
          <p:cNvSpPr>
            <a:spLocks noChangeArrowheads="1"/>
          </p:cNvSpPr>
          <p:nvPr/>
        </p:nvSpPr>
        <p:spPr bwMode="auto">
          <a:xfrm>
            <a:off x="4146550" y="3125788"/>
            <a:ext cx="739775" cy="1090612"/>
          </a:xfrm>
          <a:prstGeom prst="downArrow">
            <a:avLst>
              <a:gd name="adj1" fmla="val 50000"/>
              <a:gd name="adj2" fmla="val 36856"/>
            </a:avLst>
          </a:prstGeom>
          <a:solidFill>
            <a:schemeClr val="accent1"/>
          </a:solidFill>
          <a:ln w="9525">
            <a:solidFill>
              <a:schemeClr val="bg1"/>
            </a:solidFill>
            <a:miter lim="800000"/>
            <a:headEnd/>
            <a:tailEnd/>
          </a:ln>
        </p:spPr>
        <p:txBody>
          <a:bodyPr anchor="ctr">
            <a:spAutoFit/>
          </a:bodyPr>
          <a:lstStyle/>
          <a:p>
            <a:endParaRPr lang="en-US"/>
          </a:p>
        </p:txBody>
      </p:sp>
      <p:pic>
        <p:nvPicPr>
          <p:cNvPr id="43013" name="Picture 29" descr="C:\WINDOWS\Desktop\is2003\images\thumb\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6800" y="6019800"/>
            <a:ext cx="8763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30" descr="C:\WINDOWS\Desktop\is2003\images\thumb\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4800" y="5943600"/>
            <a:ext cx="8763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31" descr="C:\WINDOWS\Desktop\is2003\images\thumb\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5486400"/>
            <a:ext cx="8763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6" name="Picture 32" descr="C:\WINDOWS\Desktop\is2003\images\thumb\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90800" y="5715000"/>
            <a:ext cx="8763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7" name="Picture 33" descr="C:\WINDOWS\Desktop\is2003\images\thumb\8.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0" y="3810000"/>
            <a:ext cx="8763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8" name="Picture 34" descr="C:\WINDOWS\Desktop\is2003\images\thumb\9.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33600" y="4038600"/>
            <a:ext cx="8763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9" name="Picture 35" descr="C:\WINDOWS\Desktop\is2003\images\thumb\10.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05000" y="4648200"/>
            <a:ext cx="8763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0" name="Picture 36" descr="C:\WINDOWS\Desktop\is2003\images\thumb\11.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71800" y="3810000"/>
            <a:ext cx="8763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1" name="Picture 37" descr="C:\WINDOWS\Desktop\is2003\images\thumb\12.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71800" y="4572000"/>
            <a:ext cx="8763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2" name="Picture 38" descr="C:\WINDOWS\Desktop\is2003\images\thumb\13.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28800" y="5562600"/>
            <a:ext cx="8763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3" name="Picture 39" descr="C:\WINDOWS\Desktop\is2003\images\thumb\19.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324600" y="6019800"/>
            <a:ext cx="8763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4" name="Picture 40" descr="C:\WINDOWS\Desktop\is2003\images\thumb\20.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858000" y="5562600"/>
            <a:ext cx="8763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5" name="Picture 41" descr="C:\WINDOWS\Desktop\is2003\images\thumb\21.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096000" y="5562600"/>
            <a:ext cx="8763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6" name="Picture 42" descr="C:\WINDOWS\Desktop\is2003\images\thumb\22.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086600" y="6019800"/>
            <a:ext cx="8763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7" name="Picture 43" descr="C:\WINDOWS\Desktop\is2003\images\thumb\16.jp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486400" y="4495800"/>
            <a:ext cx="8763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8" name="Picture 44" descr="C:\WINDOWS\Desktop\is2003\images\thumb\17.jp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257800" y="3810000"/>
            <a:ext cx="8763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9" name="Picture 45" descr="C:\WINDOWS\Desktop\is2003\images\thumb\18.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724400" y="4267200"/>
            <a:ext cx="8763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30" name="Picture 46" descr="C:\WINDOWS\Desktop\is2003\images\thumb\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5029200"/>
            <a:ext cx="8763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31" name="Picture 47" descr="C:\WINDOWS\Desktop\is2003\images\thumb\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4953000"/>
            <a:ext cx="8763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32" name="Line 48"/>
          <p:cNvSpPr>
            <a:spLocks noChangeShapeType="1"/>
          </p:cNvSpPr>
          <p:nvPr/>
        </p:nvSpPr>
        <p:spPr bwMode="auto">
          <a:xfrm flipH="1" flipV="1">
            <a:off x="2895600" y="5334000"/>
            <a:ext cx="152400" cy="612775"/>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43033" name="Line 49"/>
          <p:cNvSpPr>
            <a:spLocks noChangeShapeType="1"/>
          </p:cNvSpPr>
          <p:nvPr/>
        </p:nvSpPr>
        <p:spPr bwMode="auto">
          <a:xfrm flipH="1" flipV="1">
            <a:off x="3429000" y="4114800"/>
            <a:ext cx="0" cy="765175"/>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43034" name="Line 50"/>
          <p:cNvSpPr>
            <a:spLocks noChangeShapeType="1"/>
          </p:cNvSpPr>
          <p:nvPr/>
        </p:nvSpPr>
        <p:spPr bwMode="auto">
          <a:xfrm flipH="1" flipV="1">
            <a:off x="1981200" y="4038600"/>
            <a:ext cx="609600" cy="457200"/>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43035" name="Line 52"/>
          <p:cNvSpPr>
            <a:spLocks noChangeShapeType="1"/>
          </p:cNvSpPr>
          <p:nvPr/>
        </p:nvSpPr>
        <p:spPr bwMode="auto">
          <a:xfrm flipH="1" flipV="1">
            <a:off x="1828800" y="5486400"/>
            <a:ext cx="381000" cy="304800"/>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43036" name="Line 54"/>
          <p:cNvSpPr>
            <a:spLocks noChangeShapeType="1"/>
          </p:cNvSpPr>
          <p:nvPr/>
        </p:nvSpPr>
        <p:spPr bwMode="auto">
          <a:xfrm flipH="1" flipV="1">
            <a:off x="4724400" y="5867400"/>
            <a:ext cx="0" cy="457200"/>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43037" name="Line 55"/>
          <p:cNvSpPr>
            <a:spLocks noChangeShapeType="1"/>
          </p:cNvSpPr>
          <p:nvPr/>
        </p:nvSpPr>
        <p:spPr bwMode="auto">
          <a:xfrm flipH="1" flipV="1">
            <a:off x="2514600" y="4800600"/>
            <a:ext cx="381000" cy="304800"/>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43038" name="Line 56"/>
          <p:cNvSpPr>
            <a:spLocks noChangeShapeType="1"/>
          </p:cNvSpPr>
          <p:nvPr/>
        </p:nvSpPr>
        <p:spPr bwMode="auto">
          <a:xfrm flipH="1" flipV="1">
            <a:off x="2057400" y="4800600"/>
            <a:ext cx="0" cy="457200"/>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43039" name="Line 57"/>
          <p:cNvSpPr>
            <a:spLocks noChangeShapeType="1"/>
          </p:cNvSpPr>
          <p:nvPr/>
        </p:nvSpPr>
        <p:spPr bwMode="auto">
          <a:xfrm flipH="1">
            <a:off x="2743200" y="4191000"/>
            <a:ext cx="457200" cy="76200"/>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43040" name="Line 58"/>
          <p:cNvSpPr>
            <a:spLocks noChangeShapeType="1"/>
          </p:cNvSpPr>
          <p:nvPr/>
        </p:nvSpPr>
        <p:spPr bwMode="auto">
          <a:xfrm flipH="1" flipV="1">
            <a:off x="2514600" y="4953000"/>
            <a:ext cx="0" cy="914400"/>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43041" name="Line 59"/>
          <p:cNvSpPr>
            <a:spLocks noChangeShapeType="1"/>
          </p:cNvSpPr>
          <p:nvPr/>
        </p:nvSpPr>
        <p:spPr bwMode="auto">
          <a:xfrm flipH="1" flipV="1">
            <a:off x="7391400" y="5791200"/>
            <a:ext cx="0" cy="457200"/>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43042" name="Line 60"/>
          <p:cNvSpPr>
            <a:spLocks noChangeShapeType="1"/>
          </p:cNvSpPr>
          <p:nvPr/>
        </p:nvSpPr>
        <p:spPr bwMode="auto">
          <a:xfrm flipH="1" flipV="1">
            <a:off x="5105400" y="4800600"/>
            <a:ext cx="838200" cy="304800"/>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43043" name="Line 61"/>
          <p:cNvSpPr>
            <a:spLocks noChangeShapeType="1"/>
          </p:cNvSpPr>
          <p:nvPr/>
        </p:nvSpPr>
        <p:spPr bwMode="auto">
          <a:xfrm flipV="1">
            <a:off x="5257800" y="4038600"/>
            <a:ext cx="381000" cy="457200"/>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43044" name="Line 62"/>
          <p:cNvSpPr>
            <a:spLocks noChangeShapeType="1"/>
          </p:cNvSpPr>
          <p:nvPr/>
        </p:nvSpPr>
        <p:spPr bwMode="auto">
          <a:xfrm flipH="1" flipV="1">
            <a:off x="5943600" y="4191000"/>
            <a:ext cx="0" cy="457200"/>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43045" name="Line 63"/>
          <p:cNvSpPr>
            <a:spLocks noChangeShapeType="1"/>
          </p:cNvSpPr>
          <p:nvPr/>
        </p:nvSpPr>
        <p:spPr bwMode="auto">
          <a:xfrm flipH="1" flipV="1">
            <a:off x="4800600" y="6477000"/>
            <a:ext cx="457200" cy="0"/>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43046" name="Line 64"/>
          <p:cNvSpPr>
            <a:spLocks noChangeShapeType="1"/>
          </p:cNvSpPr>
          <p:nvPr/>
        </p:nvSpPr>
        <p:spPr bwMode="auto">
          <a:xfrm flipH="1" flipV="1">
            <a:off x="5257800" y="5867400"/>
            <a:ext cx="76200" cy="457200"/>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43047" name="Line 65"/>
          <p:cNvSpPr>
            <a:spLocks noChangeShapeType="1"/>
          </p:cNvSpPr>
          <p:nvPr/>
        </p:nvSpPr>
        <p:spPr bwMode="auto">
          <a:xfrm flipV="1">
            <a:off x="6629400" y="5791200"/>
            <a:ext cx="533400" cy="0"/>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43048" name="Line 66"/>
          <p:cNvSpPr>
            <a:spLocks noChangeShapeType="1"/>
          </p:cNvSpPr>
          <p:nvPr/>
        </p:nvSpPr>
        <p:spPr bwMode="auto">
          <a:xfrm flipV="1">
            <a:off x="6858000" y="6477000"/>
            <a:ext cx="533400" cy="0"/>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43049" name="Line 67"/>
          <p:cNvSpPr>
            <a:spLocks noChangeShapeType="1"/>
          </p:cNvSpPr>
          <p:nvPr/>
        </p:nvSpPr>
        <p:spPr bwMode="auto">
          <a:xfrm flipH="1" flipV="1">
            <a:off x="6629400" y="5943600"/>
            <a:ext cx="0" cy="457200"/>
          </a:xfrm>
          <a:prstGeom prst="line">
            <a:avLst/>
          </a:prstGeom>
          <a:noFill/>
          <a:ln w="381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23877435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a:t>Recognizing Panoramas (cont.)</a:t>
            </a:r>
          </a:p>
        </p:txBody>
      </p:sp>
      <p:sp>
        <p:nvSpPr>
          <p:cNvPr id="3" name="Content Placeholder 2"/>
          <p:cNvSpPr>
            <a:spLocks noGrp="1"/>
          </p:cNvSpPr>
          <p:nvPr>
            <p:ph idx="1"/>
          </p:nvPr>
        </p:nvSpPr>
        <p:spPr/>
        <p:txBody>
          <a:bodyPr/>
          <a:lstStyle/>
          <a:p>
            <a:pPr>
              <a:buFont typeface="Arial" charset="0"/>
              <a:buNone/>
              <a:defRPr/>
            </a:pPr>
            <a:r>
              <a:rPr lang="en-US" dirty="0"/>
              <a:t>(now we have matched pairs of images)</a:t>
            </a:r>
          </a:p>
          <a:p>
            <a:pPr marL="514350" indent="-514350">
              <a:buFont typeface="Arial" charset="0"/>
              <a:buAutoNum type="arabicPeriod" startAt="4"/>
              <a:defRPr/>
            </a:pPr>
            <a:r>
              <a:rPr lang="en-US" dirty="0"/>
              <a:t>Find connected components</a:t>
            </a:r>
          </a:p>
          <a:p>
            <a:pPr marL="514350" indent="-514350">
              <a:buFont typeface="Arial" charset="0"/>
              <a:buAutoNum type="arabicPeriod" startAt="4"/>
              <a:defRPr/>
            </a:pPr>
            <a:r>
              <a:rPr lang="en-US" dirty="0"/>
              <a:t>For each connected component</a:t>
            </a:r>
          </a:p>
          <a:p>
            <a:pPr marL="914400" lvl="1" indent="-514350">
              <a:buFont typeface="Arial" charset="0"/>
              <a:buAutoNum type="alphaLcParenR"/>
              <a:defRPr/>
            </a:pPr>
            <a:r>
              <a:rPr lang="en-US" dirty="0"/>
              <a:t>Solve for rotation and f</a:t>
            </a:r>
          </a:p>
          <a:p>
            <a:pPr marL="914400" lvl="1" indent="-514350">
              <a:buFont typeface="Arial" charset="0"/>
              <a:buAutoNum type="alphaLcParenR"/>
              <a:defRPr/>
            </a:pPr>
            <a:r>
              <a:rPr lang="en-US" dirty="0"/>
              <a:t>Project to a surface (plane, cylinder, or sphere)</a:t>
            </a:r>
          </a:p>
          <a:p>
            <a:pPr marL="914400" lvl="1" indent="-514350">
              <a:buFont typeface="Arial" charset="0"/>
              <a:buAutoNum type="alphaLcParenR"/>
              <a:defRPr/>
            </a:pPr>
            <a:r>
              <a:rPr lang="en-US" dirty="0"/>
              <a:t>Render with multiband blending</a:t>
            </a:r>
          </a:p>
        </p:txBody>
      </p:sp>
    </p:spTree>
    <p:extLst>
      <p:ext uri="{BB962C8B-B14F-4D97-AF65-F5344CB8AC3E}">
        <p14:creationId xmlns:p14="http://schemas.microsoft.com/office/powerpoint/2010/main" val="12619390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026"/>
          <p:cNvSpPr>
            <a:spLocks noGrp="1" noChangeArrowheads="1"/>
          </p:cNvSpPr>
          <p:nvPr>
            <p:ph type="title"/>
          </p:nvPr>
        </p:nvSpPr>
        <p:spPr/>
        <p:txBody>
          <a:bodyPr/>
          <a:lstStyle/>
          <a:p>
            <a:pPr eaLnBrk="1" hangingPunct="1"/>
            <a:r>
              <a:rPr lang="en-US"/>
              <a:t>Finding the panoramas</a:t>
            </a:r>
          </a:p>
        </p:txBody>
      </p:sp>
      <p:grpSp>
        <p:nvGrpSpPr>
          <p:cNvPr id="44035" name="Group 1028"/>
          <p:cNvGrpSpPr>
            <a:grpSpLocks noChangeAspect="1"/>
          </p:cNvGrpSpPr>
          <p:nvPr/>
        </p:nvGrpSpPr>
        <p:grpSpPr bwMode="auto">
          <a:xfrm>
            <a:off x="1614488" y="3709988"/>
            <a:ext cx="5959475" cy="3022600"/>
            <a:chOff x="9504" y="5904"/>
            <a:chExt cx="8160" cy="4137"/>
          </a:xfrm>
        </p:grpSpPr>
        <p:pic>
          <p:nvPicPr>
            <p:cNvPr id="44062" name="Picture 1029" descr="C:\WINDOWS\Desktop\is2003\images\rohr2Large.jpg"/>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16" y="5904"/>
              <a:ext cx="3840" cy="2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63" name="Picture 1030" descr="C:\WINDOWS\Desktop\is2003\images\rohr1Large.jpg"/>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4" y="5904"/>
              <a:ext cx="3241" cy="4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64" name="Picture 1031" descr="C:\WINDOWS\Desktop\is2003\images\rohr3Large.jpg"/>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16" y="8256"/>
              <a:ext cx="2496" cy="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65" name="Picture 1032" descr="C:\WINDOWS\Desktop\is2003\images\rohr4Large.jpg"/>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08" y="8256"/>
              <a:ext cx="2256" cy="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4036" name="Group 1033"/>
          <p:cNvGrpSpPr>
            <a:grpSpLocks noChangeAspect="1"/>
          </p:cNvGrpSpPr>
          <p:nvPr/>
        </p:nvGrpSpPr>
        <p:grpSpPr bwMode="auto">
          <a:xfrm>
            <a:off x="990600" y="1371600"/>
            <a:ext cx="7010400" cy="1971675"/>
            <a:chOff x="9216" y="4176"/>
            <a:chExt cx="9216" cy="2592"/>
          </a:xfrm>
        </p:grpSpPr>
        <p:pic>
          <p:nvPicPr>
            <p:cNvPr id="44038" name="Picture 1034" descr="C:\WINDOWS\Desktop\is2003\images\thumb\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68" y="4176"/>
              <a:ext cx="1152"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1035" descr="C:\WINDOWS\Desktop\is2003\images\thumb\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16" y="4176"/>
              <a:ext cx="1152"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Picture 1036" descr="C:\WINDOWS\Desktop\is2003\images\thumb\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20" y="4176"/>
              <a:ext cx="1152"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1" name="Picture 1037" descr="C:\WINDOWS\Desktop\is2003\images\thumb\4.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824" y="4176"/>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2" name="Picture 1038" descr="C:\WINDOWS\Desktop\is2003\images\thumb\5.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976" y="4176"/>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3" name="Picture 1039" descr="C:\WINDOWS\Desktop\is2003\images\thumb\6.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128" y="4176"/>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4" name="Picture 1040" descr="C:\WINDOWS\Desktop\is2003\images\thumb\7.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280" y="4176"/>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5" name="Picture 1041" descr="C:\WINDOWS\Desktop\is2003\images\thumb\8.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216" y="5040"/>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6" name="Picture 1042" descr="C:\WINDOWS\Desktop\is2003\images\thumb\9.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368" y="5040"/>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7" name="Picture 1043" descr="C:\WINDOWS\Desktop\is2003\images\thumb\10.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520" y="5040"/>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8" name="Picture 1044" descr="C:\WINDOWS\Desktop\is2003\images\thumb\11.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672" y="5040"/>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9" name="Picture 1045" descr="C:\WINDOWS\Desktop\is2003\images\thumb\12.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3824" y="5040"/>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0" name="Picture 1046" descr="C:\WINDOWS\Desktop\is2003\images\thumb\13.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4976" y="5040"/>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1" name="Picture 1047" descr="C:\WINDOWS\Desktop\is2003\images\thumb\14.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6128" y="5040"/>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2" name="Picture 1048" descr="C:\WINDOWS\Desktop\is2003\images\thumb\15.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7280" y="5040"/>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3" name="Picture 1049" descr="C:\WINDOWS\Desktop\is2003\images\thumb\19.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2672" y="5904"/>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4" name="Picture 1050" descr="C:\WINDOWS\Desktop\is2003\images\thumb\20.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3824" y="5904"/>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5" name="Picture 1051" descr="C:\WINDOWS\Desktop\is2003\images\thumb\21.jp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4976" y="5904"/>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6" name="Picture 1052" descr="C:\WINDOWS\Desktop\is2003\images\thumb\22.jp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6128" y="5904"/>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7" name="Picture 1053" descr="C:\WINDOWS\Desktop\is2003\images\thumb\23.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7280" y="5904"/>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8" name="Picture 1054" descr="C:\WINDOWS\Desktop\is2003\images\thumb\3.jp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2672" y="4176"/>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9" name="Picture 1055" descr="C:\WINDOWS\Desktop\is2003\images\thumb\16.jpg"/>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216" y="5904"/>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60" name="Picture 1056" descr="C:\WINDOWS\Desktop\is2003\images\thumb\17.jpg"/>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0368" y="5904"/>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61" name="Picture 1057" descr="C:\WINDOWS\Desktop\is2003\images\thumb\18.jpg"/>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1520" y="5904"/>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4037" name="AutoShape 1058"/>
          <p:cNvSpPr>
            <a:spLocks noChangeArrowheads="1"/>
          </p:cNvSpPr>
          <p:nvPr/>
        </p:nvSpPr>
        <p:spPr bwMode="auto">
          <a:xfrm>
            <a:off x="4146550" y="3125788"/>
            <a:ext cx="739775" cy="1090612"/>
          </a:xfrm>
          <a:prstGeom prst="downArrow">
            <a:avLst>
              <a:gd name="adj1" fmla="val 50000"/>
              <a:gd name="adj2" fmla="val 36856"/>
            </a:avLst>
          </a:prstGeom>
          <a:solidFill>
            <a:schemeClr val="accent1"/>
          </a:solidFill>
          <a:ln w="9525">
            <a:solidFill>
              <a:schemeClr val="bg1"/>
            </a:solidFill>
            <a:miter lim="800000"/>
            <a:headEnd/>
            <a:tailEnd/>
          </a:ln>
        </p:spPr>
        <p:txBody>
          <a:bodyPr anchor="ctr">
            <a:spAutoFit/>
          </a:bodyPr>
          <a:lstStyle/>
          <a:p>
            <a:endParaRPr lang="en-US"/>
          </a:p>
        </p:txBody>
      </p:sp>
    </p:spTree>
    <p:extLst>
      <p:ext uri="{BB962C8B-B14F-4D97-AF65-F5344CB8AC3E}">
        <p14:creationId xmlns:p14="http://schemas.microsoft.com/office/powerpoint/2010/main" val="1839033019"/>
      </p:ext>
    </p:extLst>
  </p:cSld>
  <p:clrMapOvr>
    <a:masterClrMapping/>
  </p:clrMapOvr>
  <p:transition>
    <p:dissolv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Homework 3</a:t>
            </a:r>
          </a:p>
        </p:txBody>
      </p:sp>
      <p:sp>
        <p:nvSpPr>
          <p:cNvPr id="3" name="Content Placeholder 2"/>
          <p:cNvSpPr>
            <a:spLocks noGrp="1"/>
          </p:cNvSpPr>
          <p:nvPr>
            <p:ph idx="1"/>
          </p:nvPr>
        </p:nvSpPr>
        <p:spPr/>
        <p:txBody>
          <a:bodyPr anchor="ctr"/>
          <a:lstStyle/>
          <a:p>
            <a:pPr marL="0" indent="0" algn="ctr">
              <a:buNone/>
            </a:pPr>
            <a:r>
              <a:rPr lang="en-US" dirty="0"/>
              <a:t>CREATING PANORAMAS!</a:t>
            </a:r>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p:txBody>
      </p:sp>
      <p:sp>
        <p:nvSpPr>
          <p:cNvPr id="4" name="Slide Number Placeholder 3"/>
          <p:cNvSpPr>
            <a:spLocks noGrp="1"/>
          </p:cNvSpPr>
          <p:nvPr>
            <p:ph type="sldNum" sz="quarter" idx="12"/>
          </p:nvPr>
        </p:nvSpPr>
        <p:spPr/>
        <p:txBody>
          <a:bodyPr/>
          <a:lstStyle/>
          <a:p>
            <a:fld id="{AD4E86B5-A92D-294E-92AF-8654113B1844}" type="slidenum">
              <a:rPr lang="en-US" smtClean="0"/>
              <a:t>85</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626" y="3237877"/>
            <a:ext cx="8250475" cy="2413416"/>
          </a:xfrm>
          <a:prstGeom prst="rect">
            <a:avLst/>
          </a:prstGeom>
        </p:spPr>
      </p:pic>
    </p:spTree>
    <p:extLst>
      <p:ext uri="{BB962C8B-B14F-4D97-AF65-F5344CB8AC3E}">
        <p14:creationId xmlns:p14="http://schemas.microsoft.com/office/powerpoint/2010/main" val="264435985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6" name="Title 1"/>
          <p:cNvSpPr txBox="1">
            <a:spLocks noGrp="1"/>
          </p:cNvSpPr>
          <p:nvPr>
            <p:ph type="title"/>
          </p:nvPr>
        </p:nvSpPr>
        <p:spPr>
          <a:prstGeom prst="rect">
            <a:avLst/>
          </a:prstGeom>
        </p:spPr>
        <p:txBody>
          <a:bodyPr/>
          <a:lstStyle/>
          <a:p>
            <a:r>
              <a:t>Overall algorithm</a:t>
            </a:r>
          </a:p>
        </p:txBody>
      </p:sp>
      <p:sp>
        <p:nvSpPr>
          <p:cNvPr id="997" name="Content Placeholder 2"/>
          <p:cNvSpPr txBox="1">
            <a:spLocks noGrp="1"/>
          </p:cNvSpPr>
          <p:nvPr>
            <p:ph type="body" idx="1"/>
          </p:nvPr>
        </p:nvSpPr>
        <p:spPr>
          <a:xfrm>
            <a:off x="457200" y="1288302"/>
            <a:ext cx="8229601" cy="5440363"/>
          </a:xfrm>
          <a:prstGeom prst="rect">
            <a:avLst/>
          </a:prstGeom>
          <a:solidFill>
            <a:srgbClr val="FFFFFF"/>
          </a:solidFill>
          <a:ln w="25400">
            <a:solidFill>
              <a:schemeClr val="accent1"/>
            </a:solidFill>
            <a:round/>
          </a:ln>
          <a:effectLst>
            <a:outerShdw blurRad="38100" dist="23000" dir="5400000" rotWithShape="0">
              <a:srgbClr val="000000">
                <a:alpha val="35000"/>
              </a:srgbClr>
            </a:outerShdw>
          </a:effectLst>
        </p:spPr>
        <p:txBody>
          <a:bodyPr/>
          <a:lstStyle/>
          <a:p>
            <a:pPr marL="0" indent="0" defTabSz="182880">
              <a:spcBef>
                <a:spcPts val="0"/>
              </a:spcBef>
              <a:buSzTx/>
              <a:buFontTx/>
              <a:buNone/>
              <a:defRPr sz="1120"/>
            </a:pPr>
            <a:r>
              <a:t>def panorama_image(a: Image, b: Image, sigma: float, thresh: float, nms: int, inlier_thresh: float, iters: int, cutoff: int, draw: int):</a:t>
            </a:r>
          </a:p>
          <a:p>
            <a:pPr marL="0" indent="0" defTabSz="182880">
              <a:spcBef>
                <a:spcPts val="0"/>
              </a:spcBef>
              <a:buSzTx/>
              <a:buFontTx/>
              <a:buNone/>
              <a:defRPr sz="1120"/>
            </a:pPr>
            <a:r>
              <a:t>    random.seed(10)</a:t>
            </a:r>
          </a:p>
          <a:p>
            <a:pPr marL="0" indent="0" defTabSz="182880">
              <a:spcBef>
                <a:spcPts val="0"/>
              </a:spcBef>
              <a:buSzTx/>
              <a:buFontTx/>
              <a:buNone/>
              <a:defRPr sz="1120"/>
            </a:pPr>
            <a:r>
              <a:t>    an = [0]</a:t>
            </a:r>
          </a:p>
          <a:p>
            <a:pPr marL="0" indent="0" defTabSz="182880">
              <a:spcBef>
                <a:spcPts val="0"/>
              </a:spcBef>
              <a:buSzTx/>
              <a:buFontTx/>
              <a:buNone/>
              <a:defRPr sz="1120"/>
            </a:pPr>
            <a:r>
              <a:t>    bn = [0]</a:t>
            </a:r>
          </a:p>
          <a:p>
            <a:pPr marL="0" indent="0" defTabSz="182880">
              <a:spcBef>
                <a:spcPts val="0"/>
              </a:spcBef>
              <a:buSzTx/>
              <a:buFontTx/>
              <a:buNone/>
              <a:defRPr sz="1120"/>
            </a:pPr>
            <a:r>
              <a:t>    mn = [0]</a:t>
            </a:r>
          </a:p>
          <a:p>
            <a:pPr marL="0" indent="0" defTabSz="182880">
              <a:spcBef>
                <a:spcPts val="0"/>
              </a:spcBef>
              <a:buSzTx/>
              <a:buFontTx/>
              <a:buNone/>
              <a:defRPr sz="1120"/>
            </a:pPr>
            <a:endParaRPr/>
          </a:p>
          <a:p>
            <a:pPr marL="0" indent="0" defTabSz="182880">
              <a:spcBef>
                <a:spcPts val="0"/>
              </a:spcBef>
              <a:buSzTx/>
              <a:buFontTx/>
              <a:buNone/>
              <a:defRPr sz="1120"/>
            </a:pPr>
            <a:r>
              <a:t>    # Calculate corners and descriptors</a:t>
            </a:r>
          </a:p>
          <a:p>
            <a:pPr marL="0" indent="0" defTabSz="182880">
              <a:spcBef>
                <a:spcPts val="0"/>
              </a:spcBef>
              <a:buSzTx/>
              <a:buFontTx/>
              <a:buNone/>
              <a:defRPr sz="1120"/>
            </a:pPr>
            <a:r>
              <a:t>    ad = harris_corner_detector(a, sigma, thresh, nms, an)</a:t>
            </a:r>
          </a:p>
          <a:p>
            <a:pPr marL="0" indent="0" defTabSz="182880">
              <a:spcBef>
                <a:spcPts val="0"/>
              </a:spcBef>
              <a:buSzTx/>
              <a:buFontTx/>
              <a:buNone/>
              <a:defRPr sz="1120"/>
            </a:pPr>
            <a:r>
              <a:t>    bd = harris_corner_detector(b, sigma, thresh, nms, bn)</a:t>
            </a:r>
          </a:p>
          <a:p>
            <a:pPr marL="0" indent="0" defTabSz="182880">
              <a:spcBef>
                <a:spcPts val="0"/>
              </a:spcBef>
              <a:buSzTx/>
              <a:buFontTx/>
              <a:buNone/>
              <a:defRPr sz="1120"/>
            </a:pPr>
            <a:endParaRPr/>
          </a:p>
          <a:p>
            <a:pPr marL="0" indent="0" defTabSz="182880">
              <a:spcBef>
                <a:spcPts val="0"/>
              </a:spcBef>
              <a:buSzTx/>
              <a:buFontTx/>
              <a:buNone/>
              <a:defRPr sz="1120"/>
            </a:pPr>
            <a:r>
              <a:t>    # Find matches</a:t>
            </a:r>
          </a:p>
          <a:p>
            <a:pPr marL="0" indent="0" defTabSz="182880">
              <a:spcBef>
                <a:spcPts val="0"/>
              </a:spcBef>
              <a:buSzTx/>
              <a:buFontTx/>
              <a:buNone/>
              <a:defRPr sz="1120"/>
            </a:pPr>
            <a:r>
              <a:t>    m = match_descriptors(ad, an[0], bd, bn[0], mn)</a:t>
            </a:r>
          </a:p>
          <a:p>
            <a:pPr marL="0" indent="0" defTabSz="182880">
              <a:spcBef>
                <a:spcPts val="0"/>
              </a:spcBef>
              <a:buSzTx/>
              <a:buFontTx/>
              <a:buNone/>
              <a:defRPr sz="1120"/>
            </a:pPr>
            <a:endParaRPr/>
          </a:p>
          <a:p>
            <a:pPr marL="0" indent="0" defTabSz="182880">
              <a:spcBef>
                <a:spcPts val="0"/>
              </a:spcBef>
              <a:buSzTx/>
              <a:buFontTx/>
              <a:buNone/>
              <a:defRPr sz="1120"/>
            </a:pPr>
            <a:r>
              <a:t>    # Run RANSAC to find the homography</a:t>
            </a:r>
          </a:p>
          <a:p>
            <a:pPr marL="0" indent="0" defTabSz="182880">
              <a:spcBef>
                <a:spcPts val="0"/>
              </a:spcBef>
              <a:buSzTx/>
              <a:buFontTx/>
              <a:buNone/>
              <a:defRPr sz="1120"/>
            </a:pPr>
            <a:r>
              <a:t>    H = RANSAC(m, mn[0], inlier_thresh, iters, cutoff)</a:t>
            </a:r>
          </a:p>
          <a:p>
            <a:pPr marL="0" indent="0" defTabSz="182880">
              <a:spcBef>
                <a:spcPts val="0"/>
              </a:spcBef>
              <a:buSzTx/>
              <a:buFontTx/>
              <a:buNone/>
              <a:defRPr sz="1120"/>
            </a:pPr>
            <a:endParaRPr/>
          </a:p>
          <a:p>
            <a:pPr marL="0" indent="0" defTabSz="182880">
              <a:spcBef>
                <a:spcPts val="0"/>
              </a:spcBef>
              <a:buSzTx/>
              <a:buFontTx/>
              <a:buNone/>
              <a:defRPr sz="1120"/>
            </a:pPr>
            <a:r>
              <a:t>    if draw:</a:t>
            </a:r>
          </a:p>
          <a:p>
            <a:pPr marL="0" indent="0" defTabSz="182880">
              <a:spcBef>
                <a:spcPts val="0"/>
              </a:spcBef>
              <a:buSzTx/>
              <a:buFontTx/>
              <a:buNone/>
              <a:defRPr sz="1120"/>
            </a:pPr>
            <a:r>
              <a:t>        # Mark corners and matches between images</a:t>
            </a:r>
          </a:p>
          <a:p>
            <a:pPr marL="0" indent="0" defTabSz="182880">
              <a:spcBef>
                <a:spcPts val="0"/>
              </a:spcBef>
              <a:buSzTx/>
              <a:buFontTx/>
              <a:buNone/>
              <a:defRPr sz="1120"/>
            </a:pPr>
            <a:r>
              <a:t>        mark_corners(a, ad, an[0])</a:t>
            </a:r>
          </a:p>
          <a:p>
            <a:pPr marL="0" indent="0" defTabSz="182880">
              <a:spcBef>
                <a:spcPts val="0"/>
              </a:spcBef>
              <a:buSzTx/>
              <a:buFontTx/>
              <a:buNone/>
              <a:defRPr sz="1120"/>
            </a:pPr>
            <a:r>
              <a:t>        mark_corners(b, bd, bn[0])</a:t>
            </a:r>
          </a:p>
          <a:p>
            <a:pPr marL="0" indent="0" defTabSz="182880">
              <a:spcBef>
                <a:spcPts val="0"/>
              </a:spcBef>
              <a:buSzTx/>
              <a:buFontTx/>
              <a:buNone/>
              <a:defRPr sz="1120"/>
            </a:pPr>
            <a:r>
              <a:t>        inlier_matches = draw_inliers(a, b, H, m, mn[0], inlier_thresh)</a:t>
            </a:r>
          </a:p>
          <a:p>
            <a:pPr marL="0" indent="0" defTabSz="182880">
              <a:spcBef>
                <a:spcPts val="0"/>
              </a:spcBef>
              <a:buSzTx/>
              <a:buFontTx/>
              <a:buNone/>
              <a:defRPr sz="1120"/>
            </a:pPr>
            <a:r>
              <a:t>        save_image(inlier_matches, "output/inliers")</a:t>
            </a:r>
          </a:p>
          <a:p>
            <a:pPr marL="0" indent="0" defTabSz="182880">
              <a:spcBef>
                <a:spcPts val="0"/>
              </a:spcBef>
              <a:buSzTx/>
              <a:buFontTx/>
              <a:buNone/>
              <a:defRPr sz="1120"/>
            </a:pPr>
            <a:endParaRPr/>
          </a:p>
          <a:p>
            <a:pPr marL="0" indent="0" defTabSz="182880">
              <a:spcBef>
                <a:spcPts val="0"/>
              </a:spcBef>
              <a:buSzTx/>
              <a:buFontTx/>
              <a:buNone/>
              <a:defRPr sz="1120"/>
            </a:pPr>
            <a:r>
              <a:t>    free_descriptors(ad, an[0])</a:t>
            </a:r>
          </a:p>
          <a:p>
            <a:pPr marL="0" indent="0" defTabSz="182880">
              <a:spcBef>
                <a:spcPts val="0"/>
              </a:spcBef>
              <a:buSzTx/>
              <a:buFontTx/>
              <a:buNone/>
              <a:defRPr sz="1120"/>
            </a:pPr>
            <a:r>
              <a:t>    free_descriptors(bd, bn[0])</a:t>
            </a:r>
          </a:p>
          <a:p>
            <a:pPr marL="0" indent="0" defTabSz="182880">
              <a:spcBef>
                <a:spcPts val="0"/>
              </a:spcBef>
              <a:buSzTx/>
              <a:buFontTx/>
              <a:buNone/>
              <a:defRPr sz="1120"/>
            </a:pPr>
            <a:endParaRPr/>
          </a:p>
          <a:p>
            <a:pPr marL="0" indent="0" defTabSz="182880">
              <a:spcBef>
                <a:spcPts val="0"/>
              </a:spcBef>
              <a:buSzTx/>
              <a:buFontTx/>
              <a:buNone/>
              <a:defRPr sz="1120"/>
            </a:pPr>
            <a:r>
              <a:t>    # Stitch the images together with the homography</a:t>
            </a:r>
          </a:p>
          <a:p>
            <a:pPr marL="0" indent="0" defTabSz="182880">
              <a:spcBef>
                <a:spcPts val="0"/>
              </a:spcBef>
              <a:buSzTx/>
              <a:buFontTx/>
              <a:buNone/>
              <a:defRPr sz="1120"/>
            </a:pPr>
            <a:r>
              <a:t>    comb = combine_images(a, b, H)</a:t>
            </a:r>
          </a:p>
          <a:p>
            <a:pPr marL="0" indent="0" defTabSz="182880">
              <a:spcBef>
                <a:spcPts val="0"/>
              </a:spcBef>
              <a:buSzTx/>
              <a:buFontTx/>
              <a:buNone/>
              <a:defRPr sz="1120"/>
            </a:pPr>
            <a:r>
              <a:t>    return comb</a:t>
            </a:r>
          </a:p>
        </p:txBody>
      </p:sp>
      <p:sp>
        <p:nvSpPr>
          <p:cNvPr id="998" name="Slide Number Placeholder 3"/>
          <p:cNvSpPr txBox="1">
            <a:spLocks noGrp="1"/>
          </p:cNvSpPr>
          <p:nvPr>
            <p:ph type="sldNum" sz="quarter" idx="2"/>
          </p:nvPr>
        </p:nvSpPr>
        <p:spPr>
          <a:xfrm>
            <a:off x="8428176" y="6414760"/>
            <a:ext cx="258624" cy="2483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fld id="{86CB4B4D-7CA3-9044-876B-883B54F8677D}" type="slidenum">
              <a:rPr lang="en-US" smtClean="0"/>
              <a:pPr/>
              <a:t>86</a:t>
            </a:fld>
            <a:endParaRPr/>
          </a:p>
        </p:txBody>
      </p:sp>
    </p:spTree>
    <p:extLst>
      <p:ext uri="{BB962C8B-B14F-4D97-AF65-F5344CB8AC3E}">
        <p14:creationId xmlns:p14="http://schemas.microsoft.com/office/powerpoint/2010/main" val="998589723"/>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997">
                                            <p:txEl>
                                              <p:pRg st="2" end="2"/>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997">
                                            <p:txEl>
                                              <p:pRg st="3" end="3"/>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997">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997">
                                            <p:txEl>
                                              <p:pRg st="5" end="5"/>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iterate>
                                    <p:tmAbs val="0"/>
                                  </p:iterate>
                                  <p:childTnLst>
                                    <p:set>
                                      <p:cBhvr>
                                        <p:cTn id="19" fill="hold"/>
                                        <p:tgtEl>
                                          <p:spTgt spid="997">
                                            <p:txEl>
                                              <p:pRg st="6" end="6"/>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iterate>
                                    <p:tmAbs val="0"/>
                                  </p:iterate>
                                  <p:childTnLst>
                                    <p:set>
                                      <p:cBhvr>
                                        <p:cTn id="22" fill="hold"/>
                                        <p:tgtEl>
                                          <p:spTgt spid="997">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p:tmAbs val="0"/>
                                  </p:iterate>
                                  <p:childTnLst>
                                    <p:set>
                                      <p:cBhvr>
                                        <p:cTn id="26" fill="hold"/>
                                        <p:tgtEl>
                                          <p:spTgt spid="997">
                                            <p:txEl>
                                              <p:pRg st="8" end="8"/>
                                            </p:txEl>
                                          </p:spTgt>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iterate>
                                    <p:tmAbs val="0"/>
                                  </p:iterate>
                                  <p:childTnLst>
                                    <p:set>
                                      <p:cBhvr>
                                        <p:cTn id="29" fill="hold"/>
                                        <p:tgtEl>
                                          <p:spTgt spid="997">
                                            <p:txEl>
                                              <p:pRg st="9" end="9"/>
                                            </p:txEl>
                                          </p:spTgt>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0"/>
                                  </p:stCondLst>
                                  <p:iterate>
                                    <p:tmAbs val="0"/>
                                  </p:iterate>
                                  <p:childTnLst>
                                    <p:set>
                                      <p:cBhvr>
                                        <p:cTn id="32" fill="hold"/>
                                        <p:tgtEl>
                                          <p:spTgt spid="997">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iterate>
                                    <p:tmAbs val="0"/>
                                  </p:iterate>
                                  <p:childTnLst>
                                    <p:set>
                                      <p:cBhvr>
                                        <p:cTn id="36" fill="hold"/>
                                        <p:tgtEl>
                                          <p:spTgt spid="997">
                                            <p:txEl>
                                              <p:pRg st="11" end="11"/>
                                            </p:txEl>
                                          </p:spTgt>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iterate>
                                    <p:tmAbs val="0"/>
                                  </p:iterate>
                                  <p:childTnLst>
                                    <p:set>
                                      <p:cBhvr>
                                        <p:cTn id="39" fill="hold"/>
                                        <p:tgtEl>
                                          <p:spTgt spid="997">
                                            <p:txEl>
                                              <p:pRg st="12" end="12"/>
                                            </p:txEl>
                                          </p:spTgt>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0" nodeType="afterEffect">
                                  <p:stCondLst>
                                    <p:cond delay="0"/>
                                  </p:stCondLst>
                                  <p:iterate>
                                    <p:tmAbs val="0"/>
                                  </p:iterate>
                                  <p:childTnLst>
                                    <p:set>
                                      <p:cBhvr>
                                        <p:cTn id="42" fill="hold"/>
                                        <p:tgtEl>
                                          <p:spTgt spid="997">
                                            <p:txEl>
                                              <p:pRg st="13" end="13"/>
                                            </p:txEl>
                                          </p:spTgt>
                                        </p:tgtEl>
                                        <p:attrNameLst>
                                          <p:attrName>style.visibility</p:attrName>
                                        </p:attrNameLst>
                                      </p:cBhvr>
                                      <p:to>
                                        <p:strVal val="visible"/>
                                      </p:to>
                                    </p:set>
                                  </p:childTnLst>
                                </p:cTn>
                              </p:par>
                            </p:childTnLst>
                          </p:cTn>
                        </p:par>
                        <p:par>
                          <p:cTn id="43" fill="hold">
                            <p:stCondLst>
                              <p:cond delay="0"/>
                            </p:stCondLst>
                            <p:childTnLst>
                              <p:par>
                                <p:cTn id="44" presetID="1" presetClass="entr" presetSubtype="0" fill="hold" grpId="0" nodeType="afterEffect">
                                  <p:stCondLst>
                                    <p:cond delay="0"/>
                                  </p:stCondLst>
                                  <p:iterate>
                                    <p:tmAbs val="0"/>
                                  </p:iterate>
                                  <p:childTnLst>
                                    <p:set>
                                      <p:cBhvr>
                                        <p:cTn id="45" fill="hold"/>
                                        <p:tgtEl>
                                          <p:spTgt spid="997">
                                            <p:txEl>
                                              <p:pRg st="14" end="14"/>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iterate>
                                    <p:tmAbs val="0"/>
                                  </p:iterate>
                                  <p:childTnLst>
                                    <p:set>
                                      <p:cBhvr>
                                        <p:cTn id="49" fill="hold"/>
                                        <p:tgtEl>
                                          <p:spTgt spid="997">
                                            <p:txEl>
                                              <p:pRg st="15" end="15"/>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iterate>
                                    <p:tmAbs val="0"/>
                                  </p:iterate>
                                  <p:childTnLst>
                                    <p:set>
                                      <p:cBhvr>
                                        <p:cTn id="53" fill="hold"/>
                                        <p:tgtEl>
                                          <p:spTgt spid="997">
                                            <p:txEl>
                                              <p:pRg st="16" end="16"/>
                                            </p:txEl>
                                          </p:spTgt>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iterate>
                                    <p:tmAbs val="0"/>
                                  </p:iterate>
                                  <p:childTnLst>
                                    <p:set>
                                      <p:cBhvr>
                                        <p:cTn id="57" fill="hold"/>
                                        <p:tgtEl>
                                          <p:spTgt spid="997">
                                            <p:txEl>
                                              <p:pRg st="17" end="17"/>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iterate>
                                    <p:tmAbs val="0"/>
                                  </p:iterate>
                                  <p:childTnLst>
                                    <p:set>
                                      <p:cBhvr>
                                        <p:cTn id="61" fill="hold"/>
                                        <p:tgtEl>
                                          <p:spTgt spid="997">
                                            <p:txEl>
                                              <p:pRg st="18" end="18"/>
                                            </p:txEl>
                                          </p:spTgt>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iterate>
                                    <p:tmAbs val="0"/>
                                  </p:iterate>
                                  <p:childTnLst>
                                    <p:set>
                                      <p:cBhvr>
                                        <p:cTn id="65" fill="hold"/>
                                        <p:tgtEl>
                                          <p:spTgt spid="997">
                                            <p:txEl>
                                              <p:pRg st="19" end="19"/>
                                            </p:txEl>
                                          </p:spTgt>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iterate>
                                    <p:tmAbs val="0"/>
                                  </p:iterate>
                                  <p:childTnLst>
                                    <p:set>
                                      <p:cBhvr>
                                        <p:cTn id="69" fill="hold"/>
                                        <p:tgtEl>
                                          <p:spTgt spid="997">
                                            <p:txEl>
                                              <p:pRg st="20" end="20"/>
                                            </p:txEl>
                                          </p:spTgt>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iterate>
                                    <p:tmAbs val="0"/>
                                  </p:iterate>
                                  <p:childTnLst>
                                    <p:set>
                                      <p:cBhvr>
                                        <p:cTn id="73" fill="hold"/>
                                        <p:tgtEl>
                                          <p:spTgt spid="997">
                                            <p:txEl>
                                              <p:pRg st="21" end="21"/>
                                            </p:txEl>
                                          </p:spTgt>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iterate>
                                    <p:tmAbs val="0"/>
                                  </p:iterate>
                                  <p:childTnLst>
                                    <p:set>
                                      <p:cBhvr>
                                        <p:cTn id="77" fill="hold"/>
                                        <p:tgtEl>
                                          <p:spTgt spid="997">
                                            <p:txEl>
                                              <p:pRg st="22" end="22"/>
                                            </p:txEl>
                                          </p:spTgt>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iterate>
                                    <p:tmAbs val="0"/>
                                  </p:iterate>
                                  <p:childTnLst>
                                    <p:set>
                                      <p:cBhvr>
                                        <p:cTn id="81" fill="hold"/>
                                        <p:tgtEl>
                                          <p:spTgt spid="997">
                                            <p:txEl>
                                              <p:pRg st="23" end="23"/>
                                            </p:txEl>
                                          </p:spTgt>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iterate>
                                    <p:tmAbs val="0"/>
                                  </p:iterate>
                                  <p:childTnLst>
                                    <p:set>
                                      <p:cBhvr>
                                        <p:cTn id="85" fill="hold"/>
                                        <p:tgtEl>
                                          <p:spTgt spid="997">
                                            <p:txEl>
                                              <p:pRg st="24" end="24"/>
                                            </p:txEl>
                                          </p:spTgt>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iterate>
                                    <p:tmAbs val="0"/>
                                  </p:iterate>
                                  <p:childTnLst>
                                    <p:set>
                                      <p:cBhvr>
                                        <p:cTn id="89" fill="hold"/>
                                        <p:tgtEl>
                                          <p:spTgt spid="997">
                                            <p:txEl>
                                              <p:pRg st="25" end="25"/>
                                            </p:txEl>
                                          </p:spTgt>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iterate>
                                    <p:tmAbs val="0"/>
                                  </p:iterate>
                                  <p:childTnLst>
                                    <p:set>
                                      <p:cBhvr>
                                        <p:cTn id="93" fill="hold"/>
                                        <p:tgtEl>
                                          <p:spTgt spid="997">
                                            <p:txEl>
                                              <p:pRg st="26" end="26"/>
                                            </p:txEl>
                                          </p:spTgt>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iterate>
                                    <p:tmAbs val="0"/>
                                  </p:iterate>
                                  <p:childTnLst>
                                    <p:set>
                                      <p:cBhvr>
                                        <p:cTn id="97" fill="hold"/>
                                        <p:tgtEl>
                                          <p:spTgt spid="997">
                                            <p:txEl>
                                              <p:pRg st="27" end="27"/>
                                            </p:txEl>
                                          </p:spTgt>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iterate>
                                    <p:tmAbs val="0"/>
                                  </p:iterate>
                                  <p:childTnLst>
                                    <p:set>
                                      <p:cBhvr>
                                        <p:cTn id="101" fill="hold"/>
                                        <p:tgtEl>
                                          <p:spTgt spid="997">
                                            <p:txEl>
                                              <p:pRg st="28" end="28"/>
                                            </p:txEl>
                                          </p:spTgt>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iterate>
                                    <p:tmAbs val="0"/>
                                  </p:iterate>
                                  <p:childTnLst>
                                    <p:set>
                                      <p:cBhvr>
                                        <p:cTn id="105" fill="hold"/>
                                        <p:tgtEl>
                                          <p:spTgt spid="997">
                                            <p:txEl>
                                              <p:charRg st="952" end="95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 grpId="0" build="p" bldLvl="5" animBg="1" advAuto="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0" name="Content Placeholder 2"/>
          <p:cNvSpPr txBox="1">
            <a:spLocks noGrp="1"/>
          </p:cNvSpPr>
          <p:nvPr>
            <p:ph type="body" idx="1"/>
          </p:nvPr>
        </p:nvSpPr>
        <p:spPr>
          <a:xfrm>
            <a:off x="457200" y="1600199"/>
            <a:ext cx="8229600" cy="4950504"/>
          </a:xfrm>
          <a:prstGeom prst="rect">
            <a:avLst/>
          </a:prstGeom>
        </p:spPr>
        <p:txBody>
          <a:bodyPr/>
          <a:lstStyle/>
          <a:p>
            <a:pPr>
              <a:defRPr sz="3000"/>
            </a:pPr>
            <a:r>
              <a:t>TODO #1.1: Compute structure matrix S</a:t>
            </a:r>
          </a:p>
          <a:p>
            <a:pPr>
              <a:defRPr sz="3000"/>
            </a:pPr>
            <a:endParaRPr/>
          </a:p>
          <a:p>
            <a:pPr>
              <a:defRPr sz="3000"/>
            </a:pPr>
            <a:r>
              <a:t>TODO #1.2: Compute cornerness response map R from structure matrix S</a:t>
            </a:r>
          </a:p>
          <a:p>
            <a:pPr>
              <a:defRPr sz="3000"/>
            </a:pPr>
            <a:endParaRPr/>
          </a:p>
          <a:p>
            <a:pPr>
              <a:defRPr sz="3000"/>
            </a:pPr>
            <a:r>
              <a:t>TODO #1.3: Find local maxes in map R using non-maximum suppression</a:t>
            </a:r>
          </a:p>
          <a:p>
            <a:pPr>
              <a:defRPr sz="3000"/>
            </a:pPr>
            <a:endParaRPr/>
          </a:p>
          <a:p>
            <a:pPr>
              <a:defRPr sz="3000"/>
            </a:pPr>
            <a:r>
              <a:t>TODO #1.4: Compute descriptors for final corners </a:t>
            </a:r>
          </a:p>
        </p:txBody>
      </p:sp>
      <p:sp>
        <p:nvSpPr>
          <p:cNvPr id="1001" name="Slide Number Placeholder 3"/>
          <p:cNvSpPr txBox="1">
            <a:spLocks noGrp="1"/>
          </p:cNvSpPr>
          <p:nvPr>
            <p:ph type="sldNum" sz="quarter" idx="2"/>
          </p:nvPr>
        </p:nvSpPr>
        <p:spPr>
          <a:xfrm>
            <a:off x="8428176" y="6414760"/>
            <a:ext cx="258624" cy="2483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fld id="{86CB4B4D-7CA3-9044-876B-883B54F8677D}" type="slidenum">
              <a:rPr lang="en-US" smtClean="0"/>
              <a:pPr/>
              <a:t>87</a:t>
            </a:fld>
            <a:endParaRPr/>
          </a:p>
        </p:txBody>
      </p:sp>
      <p:sp>
        <p:nvSpPr>
          <p:cNvPr id="1002" name="Title 4"/>
          <p:cNvSpPr txBox="1">
            <a:spLocks noGrp="1"/>
          </p:cNvSpPr>
          <p:nvPr>
            <p:ph type="title"/>
          </p:nvPr>
        </p:nvSpPr>
        <p:spPr>
          <a:prstGeom prst="rect">
            <a:avLst/>
          </a:prstGeom>
        </p:spPr>
        <p:txBody>
          <a:bodyPr/>
          <a:lstStyle/>
          <a:p>
            <a:r>
              <a:t>1. Harris corner detection</a:t>
            </a:r>
          </a:p>
        </p:txBody>
      </p:sp>
    </p:spTree>
    <p:extLst>
      <p:ext uri="{BB962C8B-B14F-4D97-AF65-F5344CB8AC3E}">
        <p14:creationId xmlns:p14="http://schemas.microsoft.com/office/powerpoint/2010/main" val="110259913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4" name="Content Placeholder 2"/>
          <p:cNvSpPr txBox="1">
            <a:spLocks noGrp="1"/>
          </p:cNvSpPr>
          <p:nvPr>
            <p:ph type="body" idx="1"/>
          </p:nvPr>
        </p:nvSpPr>
        <p:spPr>
          <a:xfrm>
            <a:off x="457200" y="1600199"/>
            <a:ext cx="8229600" cy="4950504"/>
          </a:xfrm>
          <a:prstGeom prst="rect">
            <a:avLst/>
          </a:prstGeom>
        </p:spPr>
        <p:txBody>
          <a:bodyPr/>
          <a:lstStyle/>
          <a:p>
            <a:pPr>
              <a:defRPr sz="3000"/>
            </a:pPr>
            <a:r>
              <a:t>Compute Ix and Iy using Sobel filters from HW2</a:t>
            </a:r>
          </a:p>
          <a:p>
            <a:pPr>
              <a:defRPr sz="3000"/>
            </a:pPr>
            <a:endParaRPr/>
          </a:p>
          <a:p>
            <a:pPr>
              <a:defRPr sz="3000"/>
            </a:pPr>
            <a:r>
              <a:t>Create an empty image of 3 channels</a:t>
            </a:r>
          </a:p>
          <a:p>
            <a:pPr marL="742950" lvl="1" indent="-285750">
              <a:spcBef>
                <a:spcPts val="600"/>
              </a:spcBef>
              <a:defRPr sz="2600"/>
            </a:pPr>
            <a:r>
              <a:t>Assign channel 1 to Ix</a:t>
            </a:r>
            <a:r>
              <a:rPr baseline="30000"/>
              <a:t>2</a:t>
            </a:r>
            <a:endParaRPr sz="2800"/>
          </a:p>
          <a:p>
            <a:pPr marL="742950" lvl="1" indent="-285750">
              <a:spcBef>
                <a:spcPts val="600"/>
              </a:spcBef>
              <a:defRPr sz="2600"/>
            </a:pPr>
            <a:r>
              <a:t>Assign channel 2 to Iy</a:t>
            </a:r>
            <a:r>
              <a:rPr baseline="30000"/>
              <a:t>2</a:t>
            </a:r>
            <a:endParaRPr sz="2800"/>
          </a:p>
          <a:p>
            <a:pPr marL="742950" lvl="1" indent="-285750">
              <a:spcBef>
                <a:spcPts val="600"/>
              </a:spcBef>
              <a:defRPr sz="2600"/>
            </a:pPr>
            <a:r>
              <a:t>Assign channel 3 to Ix</a:t>
            </a:r>
            <a:r>
              <a:rPr baseline="30000"/>
              <a:t> </a:t>
            </a:r>
            <a:r>
              <a:t>* Iy</a:t>
            </a:r>
          </a:p>
          <a:p>
            <a:pPr>
              <a:defRPr sz="3000" baseline="30000"/>
            </a:pPr>
            <a:endParaRPr/>
          </a:p>
          <a:p>
            <a:pPr>
              <a:defRPr sz="3000"/>
            </a:pPr>
            <a:r>
              <a:t>Compute weighted sum of neighbors</a:t>
            </a:r>
          </a:p>
          <a:p>
            <a:pPr marL="742950" lvl="1" indent="-285750">
              <a:spcBef>
                <a:spcPts val="600"/>
              </a:spcBef>
              <a:defRPr sz="2600"/>
            </a:pPr>
            <a:r>
              <a:t>smooth the image with a gaussian of given sigma</a:t>
            </a:r>
          </a:p>
        </p:txBody>
      </p:sp>
      <p:sp>
        <p:nvSpPr>
          <p:cNvPr id="1005" name="Slide Number Placeholder 3"/>
          <p:cNvSpPr txBox="1">
            <a:spLocks noGrp="1"/>
          </p:cNvSpPr>
          <p:nvPr>
            <p:ph type="sldNum" sz="quarter" idx="2"/>
          </p:nvPr>
        </p:nvSpPr>
        <p:spPr>
          <a:xfrm>
            <a:off x="8428176" y="6414760"/>
            <a:ext cx="258624" cy="2483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fld id="{86CB4B4D-7CA3-9044-876B-883B54F8677D}" type="slidenum">
              <a:rPr lang="en-US" smtClean="0"/>
              <a:pPr/>
              <a:t>88</a:t>
            </a:fld>
            <a:endParaRPr/>
          </a:p>
        </p:txBody>
      </p:sp>
      <p:sp>
        <p:nvSpPr>
          <p:cNvPr id="1006" name="Title 5"/>
          <p:cNvSpPr txBox="1">
            <a:spLocks noGrp="1"/>
          </p:cNvSpPr>
          <p:nvPr>
            <p:ph type="title"/>
          </p:nvPr>
        </p:nvSpPr>
        <p:spPr>
          <a:prstGeom prst="rect">
            <a:avLst/>
          </a:prstGeom>
        </p:spPr>
        <p:txBody>
          <a:bodyPr/>
          <a:lstStyle/>
          <a:p>
            <a:pPr>
              <a:defRPr b="1"/>
            </a:pPr>
            <a:r>
              <a:t>TODO #1.1</a:t>
            </a:r>
            <a:r>
              <a:rPr b="0"/>
              <a:t>: structure matrix</a:t>
            </a:r>
          </a:p>
        </p:txBody>
      </p:sp>
    </p:spTree>
    <p:extLst>
      <p:ext uri="{BB962C8B-B14F-4D97-AF65-F5344CB8AC3E}">
        <p14:creationId xmlns:p14="http://schemas.microsoft.com/office/powerpoint/2010/main" val="85533637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0" name="Content Placeholder 2"/>
          <p:cNvSpPr txBox="1">
            <a:spLocks noGrp="1"/>
          </p:cNvSpPr>
          <p:nvPr>
            <p:ph type="body" idx="1"/>
          </p:nvPr>
        </p:nvSpPr>
        <p:spPr>
          <a:xfrm>
            <a:off x="457200" y="1600199"/>
            <a:ext cx="8229600" cy="4950504"/>
          </a:xfrm>
          <a:prstGeom prst="rect">
            <a:avLst/>
          </a:prstGeom>
        </p:spPr>
        <p:txBody>
          <a:bodyPr/>
          <a:lstStyle>
            <a:lvl1pPr>
              <a:defRPr sz="3000"/>
            </a:lvl1pPr>
          </a:lstStyle>
          <a:p>
            <a:r>
              <a:t>Decompose a 2D gaussian to 2 1D convolutions.</a:t>
            </a:r>
          </a:p>
        </p:txBody>
      </p:sp>
      <p:sp>
        <p:nvSpPr>
          <p:cNvPr id="1011" name="Slide Number Placeholder 3"/>
          <p:cNvSpPr txBox="1">
            <a:spLocks noGrp="1"/>
          </p:cNvSpPr>
          <p:nvPr>
            <p:ph type="sldNum" sz="quarter" idx="2"/>
          </p:nvPr>
        </p:nvSpPr>
        <p:spPr>
          <a:xfrm>
            <a:off x="8428176" y="6414760"/>
            <a:ext cx="258624" cy="2483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fld id="{86CB4B4D-7CA3-9044-876B-883B54F8677D}" type="slidenum">
              <a:rPr lang="en-US" smtClean="0"/>
              <a:pPr/>
              <a:t>89</a:t>
            </a:fld>
            <a:endParaRPr/>
          </a:p>
        </p:txBody>
      </p:sp>
      <p:sp>
        <p:nvSpPr>
          <p:cNvPr id="1012" name="Title 5"/>
          <p:cNvSpPr txBox="1">
            <a:spLocks noGrp="1"/>
          </p:cNvSpPr>
          <p:nvPr>
            <p:ph type="title"/>
          </p:nvPr>
        </p:nvSpPr>
        <p:spPr>
          <a:prstGeom prst="rect">
            <a:avLst/>
          </a:prstGeom>
        </p:spPr>
        <p:txBody>
          <a:bodyPr/>
          <a:lstStyle/>
          <a:p>
            <a:pPr>
              <a:defRPr sz="3900" b="1"/>
            </a:pPr>
            <a:r>
              <a:t>TODO #1.1.1</a:t>
            </a:r>
            <a:r>
              <a:rPr b="0"/>
              <a:t>: make a fast smoother</a:t>
            </a:r>
          </a:p>
        </p:txBody>
      </p:sp>
      <p:pic>
        <p:nvPicPr>
          <p:cNvPr id="1013" name="Picture 1" descr="Picture 1"/>
          <p:cNvPicPr>
            <a:picLocks noChangeAspect="1"/>
          </p:cNvPicPr>
          <p:nvPr/>
        </p:nvPicPr>
        <p:blipFill>
          <a:blip r:embed="rId2"/>
          <a:stretch>
            <a:fillRect/>
          </a:stretch>
        </p:blipFill>
        <p:spPr>
          <a:xfrm>
            <a:off x="457200" y="2708183"/>
            <a:ext cx="2717800" cy="3035301"/>
          </a:xfrm>
          <a:prstGeom prst="rect">
            <a:avLst/>
          </a:prstGeom>
          <a:ln w="12700">
            <a:miter lim="400000"/>
          </a:ln>
        </p:spPr>
      </p:pic>
      <p:pic>
        <p:nvPicPr>
          <p:cNvPr id="1014" name="Picture 4" descr="Picture 4"/>
          <p:cNvPicPr>
            <a:picLocks noChangeAspect="1"/>
          </p:cNvPicPr>
          <p:nvPr/>
        </p:nvPicPr>
        <p:blipFill>
          <a:blip r:embed="rId3"/>
          <a:stretch>
            <a:fillRect/>
          </a:stretch>
        </p:blipFill>
        <p:spPr>
          <a:xfrm>
            <a:off x="3175000" y="4978739"/>
            <a:ext cx="4152900" cy="1104901"/>
          </a:xfrm>
          <a:prstGeom prst="rect">
            <a:avLst/>
          </a:prstGeom>
          <a:ln w="12700">
            <a:miter lim="400000"/>
          </a:ln>
        </p:spPr>
      </p:pic>
      <p:sp>
        <p:nvSpPr>
          <p:cNvPr id="1015" name="TextBox 6"/>
          <p:cNvSpPr txBox="1"/>
          <p:nvPr/>
        </p:nvSpPr>
        <p:spPr>
          <a:xfrm>
            <a:off x="4317273" y="2534194"/>
            <a:ext cx="4441374" cy="120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t>Separable kernel</a:t>
            </a:r>
          </a:p>
          <a:p>
            <a:pPr marL="285750" indent="-285750">
              <a:buSzPct val="100000"/>
              <a:buFont typeface="Arial"/>
              <a:buChar char="•"/>
            </a:pPr>
            <a:r>
              <a:t>Factors into product of two 1D Gaussians</a:t>
            </a:r>
          </a:p>
          <a:p>
            <a:pPr marL="285750" indent="-285750">
              <a:buSzPct val="100000"/>
              <a:buFont typeface="Arial"/>
              <a:buChar char="•"/>
            </a:pPr>
            <a:r>
              <a:t>Discrete example:</a:t>
            </a:r>
          </a:p>
        </p:txBody>
      </p:sp>
      <p:pic>
        <p:nvPicPr>
          <p:cNvPr id="1016" name="Picture 8" descr="Picture 8"/>
          <p:cNvPicPr>
            <a:picLocks noChangeAspect="1"/>
          </p:cNvPicPr>
          <p:nvPr/>
        </p:nvPicPr>
        <p:blipFill>
          <a:blip r:embed="rId4"/>
          <a:stretch>
            <a:fillRect/>
          </a:stretch>
        </p:blipFill>
        <p:spPr>
          <a:xfrm>
            <a:off x="5109753" y="3461615"/>
            <a:ext cx="2667001" cy="1155701"/>
          </a:xfrm>
          <a:prstGeom prst="rect">
            <a:avLst/>
          </a:prstGeom>
          <a:ln w="12700">
            <a:miter lim="400000"/>
          </a:ln>
        </p:spPr>
      </p:pic>
      <p:sp>
        <p:nvSpPr>
          <p:cNvPr id="1017" name="Rectangle 9"/>
          <p:cNvSpPr/>
          <p:nvPr/>
        </p:nvSpPr>
        <p:spPr>
          <a:xfrm>
            <a:off x="4153989" y="2429691"/>
            <a:ext cx="4532812" cy="2312126"/>
          </a:xfrm>
          <a:prstGeom prst="rect">
            <a:avLst/>
          </a:prstGeom>
          <a:ln w="34925">
            <a:solidFill>
              <a:srgbClr val="FF0000"/>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618259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custDataLst>
              <p:tags r:id="rId1"/>
            </p:custDataLst>
          </p:nvPr>
        </p:nvSpPr>
        <p:spPr/>
        <p:txBody>
          <a:bodyPr/>
          <a:lstStyle/>
          <a:p>
            <a:r>
              <a:rPr lang="en-US" b="1"/>
              <a:t>SIFT descriptor</a:t>
            </a:r>
          </a:p>
        </p:txBody>
      </p:sp>
      <p:sp>
        <p:nvSpPr>
          <p:cNvPr id="68612" name="Rectangle 4"/>
          <p:cNvSpPr txBox="1">
            <a:spLocks noChangeArrowheads="1"/>
          </p:cNvSpPr>
          <p:nvPr>
            <p:custDataLst>
              <p:tags r:id="rId2"/>
            </p:custDataLst>
          </p:nvPr>
        </p:nvSpPr>
        <p:spPr bwMode="auto">
          <a:xfrm>
            <a:off x="609600" y="914400"/>
            <a:ext cx="8305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b="1">
                <a:solidFill>
                  <a:schemeClr val="tx1"/>
                </a:solidFill>
                <a:latin typeface="Times New Roman" pitchFamily="18" charset="0"/>
                <a:ea typeface="ＭＳ Ｐゴシック" charset="-128"/>
              </a:defRPr>
            </a:lvl1pPr>
            <a:lvl2pPr marL="742950" indent="-285750">
              <a:defRPr sz="2400" b="1">
                <a:solidFill>
                  <a:schemeClr val="tx1"/>
                </a:solidFill>
                <a:latin typeface="Times New Roman" pitchFamily="18" charset="0"/>
                <a:ea typeface="ＭＳ Ｐゴシック" charset="-128"/>
              </a:defRPr>
            </a:lvl2pPr>
            <a:lvl3pPr>
              <a:defRPr sz="2400" b="1">
                <a:solidFill>
                  <a:schemeClr val="tx1"/>
                </a:solidFill>
                <a:latin typeface="Times New Roman" pitchFamily="18" charset="0"/>
                <a:ea typeface="ＭＳ Ｐゴシック" charset="-128"/>
              </a:defRPr>
            </a:lvl3pPr>
            <a:lvl4pPr>
              <a:defRPr sz="2400" b="1">
                <a:solidFill>
                  <a:schemeClr val="tx1"/>
                </a:solidFill>
                <a:latin typeface="Times New Roman" pitchFamily="18" charset="0"/>
                <a:ea typeface="ＭＳ Ｐゴシック" charset="-128"/>
              </a:defRPr>
            </a:lvl4pPr>
            <a:lvl5pPr>
              <a:defRPr sz="2400" b="1">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b="1">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b="1">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b="1">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b="1">
                <a:solidFill>
                  <a:schemeClr val="tx1"/>
                </a:solidFill>
                <a:latin typeface="Times New Roman" pitchFamily="18" charset="0"/>
                <a:ea typeface="ＭＳ Ｐゴシック" charset="-128"/>
              </a:defRPr>
            </a:lvl9pPr>
          </a:lstStyle>
          <a:p>
            <a:pPr eaLnBrk="0" fontAlgn="base" hangingPunct="0">
              <a:spcBef>
                <a:spcPct val="20000"/>
              </a:spcBef>
              <a:spcAft>
                <a:spcPct val="0"/>
              </a:spcAft>
            </a:pPr>
            <a:r>
              <a:rPr lang="en-US" b="0" dirty="0">
                <a:solidFill>
                  <a:srgbClr val="000000"/>
                </a:solidFill>
                <a:latin typeface="Arial" charset="0"/>
              </a:rPr>
              <a:t>Full version</a:t>
            </a:r>
          </a:p>
          <a:p>
            <a:pPr lvl="1" eaLnBrk="0" fontAlgn="base" hangingPunct="0">
              <a:spcBef>
                <a:spcPct val="20000"/>
              </a:spcBef>
              <a:spcAft>
                <a:spcPct val="0"/>
              </a:spcAft>
              <a:buFontTx/>
              <a:buChar char="•"/>
            </a:pPr>
            <a:r>
              <a:rPr lang="en-US" sz="1800" b="0" dirty="0">
                <a:solidFill>
                  <a:srgbClr val="000000"/>
                </a:solidFill>
                <a:latin typeface="Arial" charset="0"/>
              </a:rPr>
              <a:t>Divide the </a:t>
            </a:r>
            <a:r>
              <a:rPr lang="en-US" sz="1800" b="0" dirty="0">
                <a:solidFill>
                  <a:srgbClr val="FF0000"/>
                </a:solidFill>
                <a:latin typeface="Arial" charset="0"/>
              </a:rPr>
              <a:t>16x16 window </a:t>
            </a:r>
            <a:r>
              <a:rPr lang="en-US" sz="1800" b="0" dirty="0">
                <a:solidFill>
                  <a:srgbClr val="000000"/>
                </a:solidFill>
                <a:latin typeface="Arial" charset="0"/>
              </a:rPr>
              <a:t>into a 4x4 grid of cells</a:t>
            </a:r>
          </a:p>
          <a:p>
            <a:pPr lvl="1" eaLnBrk="0" fontAlgn="base" hangingPunct="0">
              <a:spcBef>
                <a:spcPct val="20000"/>
              </a:spcBef>
              <a:spcAft>
                <a:spcPct val="0"/>
              </a:spcAft>
              <a:buFontTx/>
              <a:buChar char="•"/>
            </a:pPr>
            <a:r>
              <a:rPr lang="en-US" sz="1800" b="0" dirty="0">
                <a:solidFill>
                  <a:srgbClr val="000000"/>
                </a:solidFill>
                <a:latin typeface="Arial" charset="0"/>
              </a:rPr>
              <a:t>Compute an </a:t>
            </a:r>
            <a:r>
              <a:rPr lang="en-US" sz="1800" b="0" dirty="0">
                <a:solidFill>
                  <a:srgbClr val="FF0000"/>
                </a:solidFill>
                <a:latin typeface="Arial" charset="0"/>
              </a:rPr>
              <a:t>orientation histogram </a:t>
            </a:r>
            <a:r>
              <a:rPr lang="en-US" sz="1800" b="0" dirty="0">
                <a:solidFill>
                  <a:srgbClr val="000000"/>
                </a:solidFill>
                <a:latin typeface="Arial" charset="0"/>
              </a:rPr>
              <a:t>for each cell</a:t>
            </a:r>
          </a:p>
          <a:p>
            <a:pPr lvl="1" eaLnBrk="0" fontAlgn="base" hangingPunct="0">
              <a:spcBef>
                <a:spcPct val="20000"/>
              </a:spcBef>
              <a:spcAft>
                <a:spcPct val="0"/>
              </a:spcAft>
              <a:buFontTx/>
              <a:buChar char="•"/>
            </a:pPr>
            <a:r>
              <a:rPr lang="en-US" sz="1800" b="0" dirty="0">
                <a:solidFill>
                  <a:srgbClr val="000000"/>
                </a:solidFill>
                <a:latin typeface="Arial" charset="0"/>
              </a:rPr>
              <a:t>16 cells * 8 orientations = </a:t>
            </a:r>
            <a:r>
              <a:rPr lang="en-US" sz="1800" b="0" dirty="0">
                <a:solidFill>
                  <a:srgbClr val="0000FF"/>
                </a:solidFill>
                <a:latin typeface="Arial" charset="0"/>
              </a:rPr>
              <a:t>128 dimensional descriptor</a:t>
            </a:r>
          </a:p>
          <a:p>
            <a:pPr lvl="1" eaLnBrk="0" fontAlgn="base" hangingPunct="0">
              <a:spcBef>
                <a:spcPct val="20000"/>
              </a:spcBef>
              <a:spcAft>
                <a:spcPct val="0"/>
              </a:spcAft>
            </a:pPr>
            <a:endParaRPr lang="en-US" sz="1800" b="0" dirty="0">
              <a:solidFill>
                <a:srgbClr val="0000FF"/>
              </a:solidFill>
              <a:latin typeface="Arial" charset="0"/>
            </a:endParaRPr>
          </a:p>
          <a:p>
            <a:pPr lvl="1" eaLnBrk="0" fontAlgn="base" hangingPunct="0">
              <a:spcBef>
                <a:spcPct val="20000"/>
              </a:spcBef>
              <a:spcAft>
                <a:spcPct val="0"/>
              </a:spcAft>
              <a:buFontTx/>
              <a:buChar char="•"/>
            </a:pPr>
            <a:endParaRPr lang="en-US" sz="1800" b="0" dirty="0">
              <a:solidFill>
                <a:srgbClr val="000000"/>
              </a:solidFill>
              <a:latin typeface="Arial" charset="0"/>
            </a:endParaRPr>
          </a:p>
        </p:txBody>
      </p:sp>
      <p:pic>
        <p:nvPicPr>
          <p:cNvPr id="3074" name="Picture 2" descr="Image result for 16x16 gri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2638424"/>
            <a:ext cx="3514725" cy="3533776"/>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bwMode="auto">
          <a:xfrm>
            <a:off x="4762500" y="4648200"/>
            <a:ext cx="36957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 name="Straight Connector 4"/>
          <p:cNvCxnSpPr/>
          <p:nvPr/>
        </p:nvCxnSpPr>
        <p:spPr bwMode="auto">
          <a:xfrm>
            <a:off x="5410200" y="4405312"/>
            <a:ext cx="0" cy="2428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 name="Straight Connector 10"/>
          <p:cNvCxnSpPr/>
          <p:nvPr/>
        </p:nvCxnSpPr>
        <p:spPr bwMode="auto">
          <a:xfrm>
            <a:off x="6096000" y="4405312"/>
            <a:ext cx="0" cy="2428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a:off x="4784109" y="4406946"/>
            <a:ext cx="0" cy="2428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a:off x="8458200" y="4406946"/>
            <a:ext cx="0" cy="2428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a:off x="7848600" y="4406946"/>
            <a:ext cx="0" cy="24288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8" name="TextBox 7"/>
          <p:cNvSpPr txBox="1"/>
          <p:nvPr/>
        </p:nvSpPr>
        <p:spPr>
          <a:xfrm>
            <a:off x="4818228" y="4768334"/>
            <a:ext cx="3583032" cy="369332"/>
          </a:xfrm>
          <a:prstGeom prst="rect">
            <a:avLst/>
          </a:prstGeom>
          <a:noFill/>
        </p:spPr>
        <p:txBody>
          <a:bodyPr wrap="none" rtlCol="0">
            <a:spAutoFit/>
          </a:bodyPr>
          <a:lstStyle/>
          <a:p>
            <a:r>
              <a:rPr lang="en-US" dirty="0"/>
              <a:t>  8        8         </a:t>
            </a:r>
            <a:r>
              <a:rPr lang="en-US" b="1" dirty="0"/>
              <a:t>. . .                      </a:t>
            </a:r>
            <a:r>
              <a:rPr lang="en-US" dirty="0"/>
              <a:t>8 </a:t>
            </a:r>
          </a:p>
        </p:txBody>
      </p:sp>
      <p:sp>
        <p:nvSpPr>
          <p:cNvPr id="9" name="Rectangle 8"/>
          <p:cNvSpPr/>
          <p:nvPr/>
        </p:nvSpPr>
        <p:spPr bwMode="auto">
          <a:xfrm>
            <a:off x="609600" y="2638424"/>
            <a:ext cx="914400" cy="904876"/>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pitchFamily="18" charset="0"/>
            </a:endParaRPr>
          </a:p>
        </p:txBody>
      </p:sp>
      <p:cxnSp>
        <p:nvCxnSpPr>
          <p:cNvPr id="13" name="Straight Arrow Connector 12"/>
          <p:cNvCxnSpPr/>
          <p:nvPr/>
        </p:nvCxnSpPr>
        <p:spPr bwMode="auto">
          <a:xfrm>
            <a:off x="1066800" y="3090862"/>
            <a:ext cx="4038600" cy="1437528"/>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sp>
        <p:nvSpPr>
          <p:cNvPr id="2" name="Slide Number Placeholder 1"/>
          <p:cNvSpPr>
            <a:spLocks noGrp="1"/>
          </p:cNvSpPr>
          <p:nvPr>
            <p:ph type="sldNum" sz="quarter" idx="12"/>
          </p:nvPr>
        </p:nvSpPr>
        <p:spPr/>
        <p:txBody>
          <a:bodyPr/>
          <a:lstStyle/>
          <a:p>
            <a:fld id="{389209BF-32E9-49CB-9F4C-066BCF3FD8AA}" type="slidenum">
              <a:rPr lang="en-US" smtClean="0">
                <a:solidFill>
                  <a:srgbClr val="000000"/>
                </a:solidFill>
              </a:rPr>
              <a:pPr/>
              <a:t>9</a:t>
            </a:fld>
            <a:endParaRPr lang="en-US">
              <a:solidFill>
                <a:srgbClr val="000000"/>
              </a:solidFill>
            </a:endParaRPr>
          </a:p>
        </p:txBody>
      </p:sp>
    </p:spTree>
    <p:extLst>
      <p:ext uri="{BB962C8B-B14F-4D97-AF65-F5344CB8AC3E}">
        <p14:creationId xmlns:p14="http://schemas.microsoft.com/office/powerpoint/2010/main" val="148179393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 name="Content Placeholder 2"/>
          <p:cNvSpPr txBox="1">
            <a:spLocks noGrp="1"/>
          </p:cNvSpPr>
          <p:nvPr>
            <p:ph type="body" idx="1"/>
          </p:nvPr>
        </p:nvSpPr>
        <p:spPr>
          <a:xfrm>
            <a:off x="457200" y="1600199"/>
            <a:ext cx="8229600" cy="4950504"/>
          </a:xfrm>
          <a:prstGeom prst="rect">
            <a:avLst/>
          </a:prstGeom>
        </p:spPr>
        <p:txBody>
          <a:bodyPr/>
          <a:lstStyle/>
          <a:p>
            <a:pPr>
              <a:defRPr sz="3000"/>
            </a:pPr>
            <a:r>
              <a:t>For each pixel of the given structure matrix S:</a:t>
            </a:r>
          </a:p>
          <a:p>
            <a:pPr>
              <a:defRPr sz="3000"/>
            </a:pPr>
            <a:endParaRPr/>
          </a:p>
          <a:p>
            <a:pPr marL="742950" lvl="1" indent="-285750">
              <a:spcBef>
                <a:spcPts val="600"/>
              </a:spcBef>
              <a:defRPr sz="2600"/>
            </a:pPr>
            <a:r>
              <a:t>Get Ix</a:t>
            </a:r>
            <a:r>
              <a:rPr baseline="30000"/>
              <a:t>2</a:t>
            </a:r>
            <a:r>
              <a:t>, Iy</a:t>
            </a:r>
            <a:r>
              <a:rPr baseline="30000"/>
              <a:t>2</a:t>
            </a:r>
            <a:r>
              <a:t> and IxIy from the 3 channels</a:t>
            </a:r>
            <a:endParaRPr sz="2800"/>
          </a:p>
          <a:p>
            <a:pPr marL="742950" lvl="1" indent="-285750">
              <a:spcBef>
                <a:spcPts val="600"/>
              </a:spcBef>
              <a:defRPr sz="2600"/>
            </a:pPr>
            <a:endParaRPr sz="2800"/>
          </a:p>
          <a:p>
            <a:pPr marL="742950" lvl="1" indent="-285750">
              <a:spcBef>
                <a:spcPts val="600"/>
              </a:spcBef>
              <a:defRPr sz="2600"/>
            </a:pPr>
            <a:r>
              <a:t>Compute Det(S) = Ix</a:t>
            </a:r>
            <a:r>
              <a:rPr baseline="30000"/>
              <a:t>2</a:t>
            </a:r>
            <a:r>
              <a:t> * Iy</a:t>
            </a:r>
            <a:r>
              <a:rPr baseline="30000"/>
              <a:t>2 </a:t>
            </a:r>
            <a:r>
              <a:t>– IxIy * IxIy</a:t>
            </a:r>
          </a:p>
          <a:p>
            <a:pPr marL="742950" lvl="1" indent="-285750">
              <a:spcBef>
                <a:spcPts val="600"/>
              </a:spcBef>
              <a:defRPr sz="2600"/>
            </a:pPr>
            <a:endParaRPr/>
          </a:p>
          <a:p>
            <a:pPr marL="742950" lvl="1" indent="-285750">
              <a:spcBef>
                <a:spcPts val="600"/>
              </a:spcBef>
              <a:defRPr sz="2600"/>
            </a:pPr>
            <a:r>
              <a:t>Compute Tr(S) = Ix</a:t>
            </a:r>
            <a:r>
              <a:rPr baseline="30000"/>
              <a:t>2</a:t>
            </a:r>
            <a:r>
              <a:t> + Iy</a:t>
            </a:r>
            <a:r>
              <a:rPr baseline="30000"/>
              <a:t>2</a:t>
            </a:r>
            <a:endParaRPr sz="2800"/>
          </a:p>
          <a:p>
            <a:pPr marL="742950" lvl="1" indent="-285750">
              <a:spcBef>
                <a:spcPts val="600"/>
              </a:spcBef>
              <a:defRPr sz="2600" baseline="30000"/>
            </a:pPr>
            <a:endParaRPr sz="2800"/>
          </a:p>
          <a:p>
            <a:pPr marL="742950" lvl="1" indent="-285750">
              <a:spcBef>
                <a:spcPts val="600"/>
              </a:spcBef>
              <a:defRPr sz="2600"/>
            </a:pPr>
            <a:r>
              <a:t>Compute R = Det(S) – 0.06 * Tr(S) * Tr(S)</a:t>
            </a:r>
          </a:p>
        </p:txBody>
      </p:sp>
      <p:sp>
        <p:nvSpPr>
          <p:cNvPr id="1020" name="Slide Number Placeholder 3"/>
          <p:cNvSpPr txBox="1">
            <a:spLocks noGrp="1"/>
          </p:cNvSpPr>
          <p:nvPr>
            <p:ph type="sldNum" sz="quarter" idx="2"/>
          </p:nvPr>
        </p:nvSpPr>
        <p:spPr>
          <a:xfrm>
            <a:off x="8428176" y="6414760"/>
            <a:ext cx="258624" cy="2483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fld id="{86CB4B4D-7CA3-9044-876B-883B54F8677D}" type="slidenum">
              <a:rPr lang="en-US" smtClean="0"/>
              <a:pPr/>
              <a:t>90</a:t>
            </a:fld>
            <a:endParaRPr/>
          </a:p>
        </p:txBody>
      </p:sp>
      <p:sp>
        <p:nvSpPr>
          <p:cNvPr id="1021" name="Title 5"/>
          <p:cNvSpPr txBox="1">
            <a:spLocks noGrp="1"/>
          </p:cNvSpPr>
          <p:nvPr>
            <p:ph type="title"/>
          </p:nvPr>
        </p:nvSpPr>
        <p:spPr>
          <a:prstGeom prst="rect">
            <a:avLst/>
          </a:prstGeom>
        </p:spPr>
        <p:txBody>
          <a:bodyPr/>
          <a:lstStyle/>
          <a:p>
            <a:pPr>
              <a:defRPr b="1"/>
            </a:pPr>
            <a:r>
              <a:t>TODO #1.2</a:t>
            </a:r>
            <a:r>
              <a:rPr b="0"/>
              <a:t>: response map</a:t>
            </a:r>
          </a:p>
        </p:txBody>
      </p:sp>
    </p:spTree>
    <p:extLst>
      <p:ext uri="{BB962C8B-B14F-4D97-AF65-F5344CB8AC3E}">
        <p14:creationId xmlns:p14="http://schemas.microsoft.com/office/powerpoint/2010/main" val="301983753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Content Placeholder 2"/>
          <p:cNvSpPr txBox="1">
            <a:spLocks noGrp="1"/>
          </p:cNvSpPr>
          <p:nvPr>
            <p:ph type="body" idx="1"/>
          </p:nvPr>
        </p:nvSpPr>
        <p:spPr>
          <a:xfrm>
            <a:off x="457200" y="1600199"/>
            <a:ext cx="8229600" cy="4950504"/>
          </a:xfrm>
          <a:prstGeom prst="rect">
            <a:avLst/>
          </a:prstGeom>
        </p:spPr>
        <p:txBody>
          <a:bodyPr/>
          <a:lstStyle/>
          <a:p>
            <a:pPr>
              <a:defRPr sz="3000"/>
            </a:pPr>
            <a:r>
              <a:t>For each pixel ‘p’ of the given response map R</a:t>
            </a:r>
          </a:p>
          <a:p>
            <a:pPr>
              <a:defRPr sz="3000"/>
            </a:pPr>
            <a:endParaRPr/>
          </a:p>
          <a:p>
            <a:pPr marL="742950" lvl="1" indent="-285750">
              <a:spcBef>
                <a:spcPts val="600"/>
              </a:spcBef>
              <a:defRPr sz="2600"/>
            </a:pPr>
            <a:r>
              <a:t>get value(p)</a:t>
            </a:r>
            <a:endParaRPr sz="2800"/>
          </a:p>
          <a:p>
            <a:pPr marL="742950" lvl="1" indent="-285750">
              <a:spcBef>
                <a:spcPts val="600"/>
              </a:spcBef>
              <a:defRPr sz="2600"/>
            </a:pPr>
            <a:endParaRPr sz="2800"/>
          </a:p>
          <a:p>
            <a:pPr marL="742950" lvl="1" indent="-285750">
              <a:spcBef>
                <a:spcPts val="600"/>
              </a:spcBef>
              <a:defRPr sz="2600"/>
            </a:pPr>
            <a:r>
              <a:t>loop over all neighboring pixels ‘q’ in a 2w+1 window</a:t>
            </a:r>
            <a:endParaRPr sz="2800"/>
          </a:p>
          <a:p>
            <a:pPr marL="1143000" lvl="2" indent="-228600">
              <a:spcBef>
                <a:spcPts val="500"/>
              </a:spcBef>
              <a:defRPr sz="2200"/>
            </a:pPr>
            <a:r>
              <a:t>+/- w around the current pixel location</a:t>
            </a:r>
            <a:endParaRPr baseline="30000"/>
          </a:p>
          <a:p>
            <a:pPr marL="1143000" lvl="2" indent="-228600">
              <a:spcBef>
                <a:spcPts val="500"/>
              </a:spcBef>
              <a:defRPr sz="2200"/>
            </a:pPr>
            <a:r>
              <a:t>if value(q) &gt; value (p), value(p) = -999999 (very low)</a:t>
            </a:r>
            <a:endParaRPr sz="2400"/>
          </a:p>
          <a:p>
            <a:pPr marL="1143000" lvl="2" indent="-228600">
              <a:spcBef>
                <a:spcPts val="500"/>
              </a:spcBef>
              <a:defRPr sz="2200"/>
            </a:pPr>
            <a:endParaRPr sz="2400"/>
          </a:p>
          <a:p>
            <a:pPr marL="742950" lvl="1" indent="-285750">
              <a:spcBef>
                <a:spcPts val="600"/>
              </a:spcBef>
              <a:defRPr sz="2600"/>
            </a:pPr>
            <a:r>
              <a:t>set ‘p’ to value(p)</a:t>
            </a:r>
          </a:p>
        </p:txBody>
      </p:sp>
      <p:sp>
        <p:nvSpPr>
          <p:cNvPr id="1026" name="Slide Number Placeholder 3"/>
          <p:cNvSpPr txBox="1">
            <a:spLocks noGrp="1"/>
          </p:cNvSpPr>
          <p:nvPr>
            <p:ph type="sldNum" sz="quarter" idx="2"/>
          </p:nvPr>
        </p:nvSpPr>
        <p:spPr>
          <a:xfrm>
            <a:off x="8428176" y="6414760"/>
            <a:ext cx="258624" cy="2483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fld id="{86CB4B4D-7CA3-9044-876B-883B54F8677D}" type="slidenum">
              <a:rPr lang="en-US" smtClean="0"/>
              <a:pPr/>
              <a:t>91</a:t>
            </a:fld>
            <a:endParaRPr/>
          </a:p>
        </p:txBody>
      </p:sp>
      <p:sp>
        <p:nvSpPr>
          <p:cNvPr id="1027" name="Title 5"/>
          <p:cNvSpPr txBox="1">
            <a:spLocks noGrp="1"/>
          </p:cNvSpPr>
          <p:nvPr>
            <p:ph type="title"/>
          </p:nvPr>
        </p:nvSpPr>
        <p:spPr>
          <a:prstGeom prst="rect">
            <a:avLst/>
          </a:prstGeom>
        </p:spPr>
        <p:txBody>
          <a:bodyPr/>
          <a:lstStyle/>
          <a:p>
            <a:pPr>
              <a:defRPr b="1"/>
            </a:pPr>
            <a:r>
              <a:t>TODO #1.3</a:t>
            </a:r>
            <a:r>
              <a:rPr b="0"/>
              <a:t>: NMS</a:t>
            </a:r>
          </a:p>
        </p:txBody>
      </p:sp>
    </p:spTree>
    <p:extLst>
      <p:ext uri="{BB962C8B-B14F-4D97-AF65-F5344CB8AC3E}">
        <p14:creationId xmlns:p14="http://schemas.microsoft.com/office/powerpoint/2010/main" val="194182851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Content Placeholder 2"/>
          <p:cNvSpPr txBox="1">
            <a:spLocks noGrp="1"/>
          </p:cNvSpPr>
          <p:nvPr>
            <p:ph type="body" idx="1"/>
          </p:nvPr>
        </p:nvSpPr>
        <p:spPr>
          <a:xfrm>
            <a:off x="457200" y="1600199"/>
            <a:ext cx="8446956" cy="4950504"/>
          </a:xfrm>
          <a:prstGeom prst="rect">
            <a:avLst/>
          </a:prstGeom>
        </p:spPr>
        <p:txBody>
          <a:bodyPr/>
          <a:lstStyle/>
          <a:p>
            <a:pPr>
              <a:defRPr sz="3000"/>
            </a:pPr>
            <a:r>
              <a:t>Given: Response map after NMS</a:t>
            </a:r>
          </a:p>
          <a:p>
            <a:pPr>
              <a:defRPr sz="3000"/>
            </a:pPr>
            <a:r>
              <a:t>Initialize count; loop over each pixel</a:t>
            </a:r>
          </a:p>
          <a:p>
            <a:pPr marL="742950" lvl="1" indent="-285750">
              <a:spcBef>
                <a:spcPts val="600"/>
              </a:spcBef>
              <a:defRPr sz="2600"/>
            </a:pPr>
            <a:r>
              <a:t>if pixel value &gt; threshold, increment count</a:t>
            </a:r>
            <a:endParaRPr sz="2800"/>
          </a:p>
          <a:p>
            <a:pPr marL="742950" lvl="1" indent="-285750">
              <a:spcBef>
                <a:spcPts val="600"/>
              </a:spcBef>
              <a:defRPr sz="2600"/>
            </a:pPr>
            <a:endParaRPr sz="2800"/>
          </a:p>
          <a:p>
            <a:pPr>
              <a:defRPr sz="3000"/>
            </a:pPr>
            <a:r>
              <a:t>Initialize descriptor array of size ‘count’ </a:t>
            </a:r>
          </a:p>
          <a:p>
            <a:pPr>
              <a:defRPr sz="3000"/>
            </a:pPr>
            <a:r>
              <a:t>Loop over each pixel again</a:t>
            </a:r>
          </a:p>
          <a:p>
            <a:pPr marL="742950" lvl="1" indent="-285750">
              <a:spcBef>
                <a:spcPts val="600"/>
              </a:spcBef>
              <a:defRPr sz="2600"/>
            </a:pPr>
            <a:r>
              <a:t>if pixel value &gt; threshold, create descriptor for that pixel</a:t>
            </a:r>
            <a:endParaRPr sz="2800"/>
          </a:p>
          <a:p>
            <a:pPr marL="1143000" lvl="2" indent="-228600">
              <a:spcBef>
                <a:spcPts val="500"/>
              </a:spcBef>
              <a:defRPr sz="2200"/>
            </a:pPr>
            <a:r>
              <a:t>use describe_index() defined in harris_image.c</a:t>
            </a:r>
          </a:p>
          <a:p>
            <a:pPr marL="742950" lvl="1" indent="-285750">
              <a:spcBef>
                <a:spcPts val="600"/>
              </a:spcBef>
              <a:defRPr sz="2600"/>
            </a:pPr>
            <a:r>
              <a:t>add this new descriptor to the array</a:t>
            </a:r>
          </a:p>
        </p:txBody>
      </p:sp>
      <p:sp>
        <p:nvSpPr>
          <p:cNvPr id="1032" name="Slide Number Placeholder 3"/>
          <p:cNvSpPr txBox="1">
            <a:spLocks noGrp="1"/>
          </p:cNvSpPr>
          <p:nvPr>
            <p:ph type="sldNum" sz="quarter" idx="2"/>
          </p:nvPr>
        </p:nvSpPr>
        <p:spPr>
          <a:xfrm>
            <a:off x="8428176" y="6414760"/>
            <a:ext cx="258624" cy="2483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fld id="{86CB4B4D-7CA3-9044-876B-883B54F8677D}" type="slidenum">
              <a:rPr lang="en-US" smtClean="0"/>
              <a:pPr/>
              <a:t>92</a:t>
            </a:fld>
            <a:endParaRPr/>
          </a:p>
        </p:txBody>
      </p:sp>
      <p:sp>
        <p:nvSpPr>
          <p:cNvPr id="1033" name="Title 5"/>
          <p:cNvSpPr txBox="1">
            <a:spLocks noGrp="1"/>
          </p:cNvSpPr>
          <p:nvPr>
            <p:ph type="title"/>
          </p:nvPr>
        </p:nvSpPr>
        <p:spPr>
          <a:prstGeom prst="rect">
            <a:avLst/>
          </a:prstGeom>
        </p:spPr>
        <p:txBody>
          <a:bodyPr/>
          <a:lstStyle/>
          <a:p>
            <a:pPr>
              <a:defRPr b="1"/>
            </a:pPr>
            <a:r>
              <a:t>TODO #1.4</a:t>
            </a:r>
            <a:r>
              <a:rPr b="0"/>
              <a:t>: corner descriptors</a:t>
            </a:r>
          </a:p>
        </p:txBody>
      </p:sp>
    </p:spTree>
    <p:extLst>
      <p:ext uri="{BB962C8B-B14F-4D97-AF65-F5344CB8AC3E}">
        <p14:creationId xmlns:p14="http://schemas.microsoft.com/office/powerpoint/2010/main" val="174752302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 name="Title 1"/>
          <p:cNvSpPr txBox="1">
            <a:spLocks noGrp="1"/>
          </p:cNvSpPr>
          <p:nvPr>
            <p:ph type="title"/>
          </p:nvPr>
        </p:nvSpPr>
        <p:spPr>
          <a:prstGeom prst="rect">
            <a:avLst/>
          </a:prstGeom>
        </p:spPr>
        <p:txBody>
          <a:bodyPr/>
          <a:lstStyle/>
          <a:p>
            <a:r>
              <a:t>2. Matching descriptors</a:t>
            </a:r>
          </a:p>
        </p:txBody>
      </p:sp>
      <p:sp>
        <p:nvSpPr>
          <p:cNvPr id="1036" name="Content Placeholder 2"/>
          <p:cNvSpPr txBox="1">
            <a:spLocks noGrp="1"/>
          </p:cNvSpPr>
          <p:nvPr>
            <p:ph type="body" idx="1"/>
          </p:nvPr>
        </p:nvSpPr>
        <p:spPr>
          <a:xfrm>
            <a:off x="457199" y="1645920"/>
            <a:ext cx="8394194" cy="4904783"/>
          </a:xfrm>
          <a:prstGeom prst="rect">
            <a:avLst/>
          </a:prstGeom>
        </p:spPr>
        <p:txBody>
          <a:bodyPr/>
          <a:lstStyle/>
          <a:p>
            <a:pPr>
              <a:lnSpc>
                <a:spcPct val="90000"/>
              </a:lnSpc>
            </a:pPr>
            <a:r>
              <a:t>TODO #2.1: Implement L1 distance</a:t>
            </a:r>
          </a:p>
          <a:p>
            <a:pPr>
              <a:lnSpc>
                <a:spcPct val="90000"/>
              </a:lnSpc>
            </a:pPr>
            <a:r>
              <a:t>TODO #2.2.1: Find best matches from descriptor array “a” to descriptor array “b”</a:t>
            </a:r>
          </a:p>
          <a:p>
            <a:pPr>
              <a:lnSpc>
                <a:spcPct val="90000"/>
              </a:lnSpc>
            </a:pPr>
            <a:r>
              <a:t>TODO #2.2.2: Eliminate duplicate matches to ensure one-to-one match between “a” and “b” </a:t>
            </a:r>
          </a:p>
          <a:p>
            <a:pPr>
              <a:lnSpc>
                <a:spcPct val="90000"/>
              </a:lnSpc>
            </a:pPr>
            <a:r>
              <a:t>TODO #2.3: Project points given a homography and compute inliers from an array of matches</a:t>
            </a:r>
          </a:p>
          <a:p>
            <a:pPr>
              <a:lnSpc>
                <a:spcPct val="90000"/>
              </a:lnSpc>
            </a:pPr>
            <a:r>
              <a:t>TODO #2.4: Implement RANSAC algorithm</a:t>
            </a:r>
          </a:p>
          <a:p>
            <a:pPr>
              <a:lnSpc>
                <a:spcPct val="90000"/>
              </a:lnSpc>
            </a:pPr>
            <a:r>
              <a:t>TODO #2.5: Combine images</a:t>
            </a:r>
          </a:p>
        </p:txBody>
      </p:sp>
      <p:sp>
        <p:nvSpPr>
          <p:cNvPr id="1037" name="Slide Number Placeholder 3"/>
          <p:cNvSpPr txBox="1">
            <a:spLocks noGrp="1"/>
          </p:cNvSpPr>
          <p:nvPr>
            <p:ph type="sldNum" sz="quarter" idx="2"/>
          </p:nvPr>
        </p:nvSpPr>
        <p:spPr>
          <a:xfrm>
            <a:off x="8428176" y="6414760"/>
            <a:ext cx="258624" cy="2483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fld id="{86CB4B4D-7CA3-9044-876B-883B54F8677D}" type="slidenum">
              <a:rPr lang="en-US" smtClean="0"/>
              <a:pPr/>
              <a:t>93</a:t>
            </a:fld>
            <a:endParaRPr/>
          </a:p>
        </p:txBody>
      </p:sp>
    </p:spTree>
    <p:extLst>
      <p:ext uri="{BB962C8B-B14F-4D97-AF65-F5344CB8AC3E}">
        <p14:creationId xmlns:p14="http://schemas.microsoft.com/office/powerpoint/2010/main" val="215754117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9" name="Slide Number Placeholder 3"/>
          <p:cNvSpPr txBox="1">
            <a:spLocks noGrp="1"/>
          </p:cNvSpPr>
          <p:nvPr>
            <p:ph type="sldNum" sz="quarter" idx="2"/>
          </p:nvPr>
        </p:nvSpPr>
        <p:spPr>
          <a:xfrm>
            <a:off x="8428176" y="6414760"/>
            <a:ext cx="258624" cy="2483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fld id="{86CB4B4D-7CA3-9044-876B-883B54F8677D}" type="slidenum">
              <a:rPr lang="en-US" smtClean="0"/>
              <a:pPr/>
              <a:t>94</a:t>
            </a:fld>
            <a:endParaRPr/>
          </a:p>
        </p:txBody>
      </p:sp>
      <p:sp>
        <p:nvSpPr>
          <p:cNvPr id="1040" name="Title 5"/>
          <p:cNvSpPr txBox="1">
            <a:spLocks noGrp="1"/>
          </p:cNvSpPr>
          <p:nvPr>
            <p:ph type="title"/>
          </p:nvPr>
        </p:nvSpPr>
        <p:spPr>
          <a:prstGeom prst="rect">
            <a:avLst/>
          </a:prstGeom>
        </p:spPr>
        <p:txBody>
          <a:bodyPr/>
          <a:lstStyle/>
          <a:p>
            <a:pPr>
              <a:defRPr b="1"/>
            </a:pPr>
            <a:r>
              <a:t>TODO #2.1</a:t>
            </a:r>
            <a:r>
              <a:rPr b="0"/>
              <a:t>: Distance Metrics</a:t>
            </a:r>
          </a:p>
        </p:txBody>
      </p:sp>
      <p:sp>
        <p:nvSpPr>
          <p:cNvPr id="1041" name="TextBox 10"/>
          <p:cNvSpPr txBox="1"/>
          <p:nvPr/>
        </p:nvSpPr>
        <p:spPr>
          <a:xfrm>
            <a:off x="738945" y="1528834"/>
            <a:ext cx="7332393" cy="1056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marL="342900" indent="-342900">
              <a:spcBef>
                <a:spcPts val="700"/>
              </a:spcBef>
              <a:buSzPct val="100000"/>
              <a:buFont typeface="Arial"/>
              <a:buChar char="•"/>
              <a:defRPr sz="3200">
                <a:solidFill>
                  <a:srgbClr val="1F2328"/>
                </a:solidFill>
                <a:latin typeface="-apple-system"/>
                <a:ea typeface="-apple-system"/>
                <a:cs typeface="-apple-system"/>
                <a:sym typeface="-apple-system"/>
              </a:defRPr>
            </a:lvl1pPr>
          </a:lstStyle>
          <a:p>
            <a:r>
              <a:t>For comparing patches we'll use L1 distance.</a:t>
            </a:r>
          </a:p>
        </p:txBody>
      </p:sp>
      <p:sp>
        <p:nvSpPr>
          <p:cNvPr id="1042" name="def l1_distance(a: np.ndarray, b: np.ndarray, n: int) -&gt; float:…"/>
          <p:cNvSpPr txBox="1"/>
          <p:nvPr/>
        </p:nvSpPr>
        <p:spPr>
          <a:xfrm>
            <a:off x="372648" y="3107254"/>
            <a:ext cx="8398704" cy="19377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3000"/>
            </a:pPr>
            <a:r>
              <a:t>def l1_distance(a: np.ndarray, b: np.ndarray, n: int) -&gt; float:</a:t>
            </a:r>
          </a:p>
          <a:p>
            <a:pPr>
              <a:defRPr sz="3000"/>
            </a:pPr>
            <a:r>
              <a:t>    # TODO: return the correct number.</a:t>
            </a:r>
          </a:p>
          <a:p>
            <a:pPr>
              <a:defRPr sz="3000"/>
            </a:pPr>
            <a:r>
              <a:t>    return 0.0</a:t>
            </a:r>
          </a:p>
        </p:txBody>
      </p:sp>
    </p:spTree>
    <p:extLst>
      <p:ext uri="{BB962C8B-B14F-4D97-AF65-F5344CB8AC3E}">
        <p14:creationId xmlns:p14="http://schemas.microsoft.com/office/powerpoint/2010/main" val="188661706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 name="Content Placeholder 2"/>
          <p:cNvSpPr txBox="1">
            <a:spLocks noGrp="1"/>
          </p:cNvSpPr>
          <p:nvPr>
            <p:ph type="body" idx="1"/>
          </p:nvPr>
        </p:nvSpPr>
        <p:spPr>
          <a:xfrm>
            <a:off x="457200" y="1600199"/>
            <a:ext cx="8229600" cy="4950504"/>
          </a:xfrm>
          <a:prstGeom prst="rect">
            <a:avLst/>
          </a:prstGeom>
        </p:spPr>
        <p:txBody>
          <a:bodyPr/>
          <a:lstStyle/>
          <a:p>
            <a:pPr marL="339470" indent="-339470" defTabSz="452627">
              <a:defRPr sz="2970"/>
            </a:pPr>
            <a:r>
              <a:t>For each descriptor ‘a</a:t>
            </a:r>
            <a:r>
              <a:rPr baseline="-25191"/>
              <a:t>r</a:t>
            </a:r>
            <a:r>
              <a:t>’ in array ‘a’:</a:t>
            </a:r>
          </a:p>
          <a:p>
            <a:pPr marL="339470" indent="-339470" defTabSz="452627">
              <a:defRPr sz="2970"/>
            </a:pPr>
            <a:endParaRPr/>
          </a:p>
          <a:p>
            <a:pPr marL="735520" lvl="1" indent="-282892" defTabSz="452627">
              <a:spcBef>
                <a:spcPts val="600"/>
              </a:spcBef>
              <a:defRPr sz="2574"/>
            </a:pPr>
            <a:r>
              <a:t>initialize min_distance and best_index</a:t>
            </a:r>
          </a:p>
          <a:p>
            <a:pPr marL="735520" lvl="1" indent="-282892" defTabSz="452627">
              <a:spcBef>
                <a:spcPts val="600"/>
              </a:spcBef>
              <a:defRPr sz="2574"/>
            </a:pPr>
            <a:endParaRPr/>
          </a:p>
          <a:p>
            <a:pPr marL="735520" lvl="1" indent="-282892" defTabSz="452627">
              <a:spcBef>
                <a:spcPts val="600"/>
              </a:spcBef>
              <a:defRPr sz="2574"/>
            </a:pPr>
            <a:r>
              <a:t>for each descriptor ‘b</a:t>
            </a:r>
            <a:r>
              <a:rPr baseline="-25191"/>
              <a:t>s</a:t>
            </a:r>
            <a:r>
              <a:t>’ in array ‘b’:</a:t>
            </a:r>
            <a:endParaRPr sz="2772"/>
          </a:p>
          <a:p>
            <a:pPr marL="735520" lvl="1" indent="-282892" defTabSz="452627">
              <a:spcBef>
                <a:spcPts val="600"/>
              </a:spcBef>
              <a:defRPr sz="2574"/>
            </a:pPr>
            <a:r>
              <a:t>compute L1 distance between </a:t>
            </a:r>
            <a:r>
              <a:rPr sz="2376"/>
              <a:t>a</a:t>
            </a:r>
            <a:r>
              <a:rPr sz="2376" baseline="-25191"/>
              <a:t>r </a:t>
            </a:r>
            <a:r>
              <a:rPr sz="2376"/>
              <a:t>and </a:t>
            </a:r>
            <a:r>
              <a:t>b</a:t>
            </a:r>
            <a:r>
              <a:rPr baseline="-25191"/>
              <a:t>s</a:t>
            </a:r>
          </a:p>
          <a:p>
            <a:pPr marL="1131569" lvl="2" indent="-226313" defTabSz="452627">
              <a:spcBef>
                <a:spcPts val="500"/>
              </a:spcBef>
              <a:defRPr sz="2178"/>
            </a:pPr>
            <a:r>
              <a:t>sum of absolute differences</a:t>
            </a:r>
            <a:endParaRPr sz="2376"/>
          </a:p>
          <a:p>
            <a:pPr marL="1131569" lvl="2" indent="-226313" defTabSz="452627">
              <a:spcBef>
                <a:spcPts val="500"/>
              </a:spcBef>
              <a:defRPr sz="2178"/>
            </a:pPr>
            <a:endParaRPr sz="2376"/>
          </a:p>
          <a:p>
            <a:pPr marL="735520" lvl="1" indent="-282892" defTabSz="452627">
              <a:spcBef>
                <a:spcPts val="600"/>
              </a:spcBef>
              <a:defRPr sz="2574"/>
            </a:pPr>
            <a:r>
              <a:t>if distance &lt; min_distance:</a:t>
            </a:r>
            <a:endParaRPr sz="2772"/>
          </a:p>
          <a:p>
            <a:pPr marL="1131569" lvl="2" indent="-226313" defTabSz="452627">
              <a:spcBef>
                <a:spcPts val="500"/>
              </a:spcBef>
              <a:defRPr sz="2178"/>
            </a:pPr>
            <a:r>
              <a:t>update min_distance and best_index</a:t>
            </a:r>
          </a:p>
        </p:txBody>
      </p:sp>
      <p:sp>
        <p:nvSpPr>
          <p:cNvPr id="1045" name="Slide Number Placeholder 3"/>
          <p:cNvSpPr txBox="1">
            <a:spLocks noGrp="1"/>
          </p:cNvSpPr>
          <p:nvPr>
            <p:ph type="sldNum" sz="quarter" idx="2"/>
          </p:nvPr>
        </p:nvSpPr>
        <p:spPr>
          <a:xfrm>
            <a:off x="8428176" y="6414760"/>
            <a:ext cx="258624" cy="2483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fld id="{86CB4B4D-7CA3-9044-876B-883B54F8677D}" type="slidenum">
              <a:rPr lang="en-US" smtClean="0"/>
              <a:pPr/>
              <a:t>95</a:t>
            </a:fld>
            <a:endParaRPr/>
          </a:p>
        </p:txBody>
      </p:sp>
      <p:sp>
        <p:nvSpPr>
          <p:cNvPr id="1046" name="Title 5"/>
          <p:cNvSpPr txBox="1">
            <a:spLocks noGrp="1"/>
          </p:cNvSpPr>
          <p:nvPr>
            <p:ph type="title"/>
          </p:nvPr>
        </p:nvSpPr>
        <p:spPr>
          <a:prstGeom prst="rect">
            <a:avLst/>
          </a:prstGeom>
        </p:spPr>
        <p:txBody>
          <a:bodyPr/>
          <a:lstStyle/>
          <a:p>
            <a:pPr>
              <a:defRPr b="1"/>
            </a:pPr>
            <a:r>
              <a:t>TODO #2.2.1</a:t>
            </a:r>
            <a:r>
              <a:rPr b="0"/>
              <a:t>: best matches</a:t>
            </a:r>
          </a:p>
        </p:txBody>
      </p:sp>
    </p:spTree>
    <p:extLst>
      <p:ext uri="{BB962C8B-B14F-4D97-AF65-F5344CB8AC3E}">
        <p14:creationId xmlns:p14="http://schemas.microsoft.com/office/powerpoint/2010/main" val="218272298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 name="Content Placeholder 2"/>
          <p:cNvSpPr txBox="1">
            <a:spLocks noGrp="1"/>
          </p:cNvSpPr>
          <p:nvPr>
            <p:ph type="body" idx="1"/>
          </p:nvPr>
        </p:nvSpPr>
        <p:spPr>
          <a:xfrm>
            <a:off x="457200" y="1600199"/>
            <a:ext cx="8229600" cy="4950504"/>
          </a:xfrm>
          <a:prstGeom prst="rect">
            <a:avLst/>
          </a:prstGeom>
        </p:spPr>
        <p:txBody>
          <a:bodyPr/>
          <a:lstStyle/>
          <a:p>
            <a:pPr>
              <a:defRPr sz="3000"/>
            </a:pPr>
            <a:r>
              <a:t>Sort the matches based on distance (shortest is first)</a:t>
            </a:r>
          </a:p>
          <a:p>
            <a:pPr>
              <a:defRPr sz="3000"/>
            </a:pPr>
            <a:r>
              <a:t>Initialize an array of 0s called ‘seen’</a:t>
            </a:r>
          </a:p>
          <a:p>
            <a:pPr>
              <a:defRPr sz="3000"/>
            </a:pPr>
            <a:endParaRPr/>
          </a:p>
          <a:p>
            <a:pPr>
              <a:defRPr sz="3000"/>
            </a:pPr>
            <a:r>
              <a:t>Loop over all matches:</a:t>
            </a:r>
          </a:p>
          <a:p>
            <a:pPr marL="742950" lvl="1" indent="-285750">
              <a:spcBef>
                <a:spcPts val="600"/>
              </a:spcBef>
              <a:defRPr sz="2600"/>
            </a:pPr>
            <a:r>
              <a:t>if b-index of current match is ≠1 in ‘seen’</a:t>
            </a:r>
            <a:endParaRPr sz="2800"/>
          </a:p>
          <a:p>
            <a:pPr marL="1143000" lvl="2" indent="-228600">
              <a:spcBef>
                <a:spcPts val="500"/>
              </a:spcBef>
              <a:defRPr sz="2200"/>
            </a:pPr>
            <a:r>
              <a:t>set the corresponding value in ‘seen’ to 1</a:t>
            </a:r>
            <a:endParaRPr sz="2400"/>
          </a:p>
          <a:p>
            <a:pPr marL="1143000" lvl="2" indent="-228600">
              <a:spcBef>
                <a:spcPts val="500"/>
              </a:spcBef>
              <a:defRPr sz="2200"/>
            </a:pPr>
            <a:r>
              <a:t>retain the match</a:t>
            </a:r>
            <a:endParaRPr sz="2400"/>
          </a:p>
          <a:p>
            <a:pPr marL="742950" lvl="1" indent="-285750">
              <a:spcBef>
                <a:spcPts val="600"/>
              </a:spcBef>
              <a:defRPr sz="2600"/>
            </a:pPr>
            <a:r>
              <a:t>else, discard the match</a:t>
            </a:r>
          </a:p>
        </p:txBody>
      </p:sp>
      <p:sp>
        <p:nvSpPr>
          <p:cNvPr id="1049" name="Slide Number Placeholder 3"/>
          <p:cNvSpPr txBox="1">
            <a:spLocks noGrp="1"/>
          </p:cNvSpPr>
          <p:nvPr>
            <p:ph type="sldNum" sz="quarter" idx="2"/>
          </p:nvPr>
        </p:nvSpPr>
        <p:spPr>
          <a:xfrm>
            <a:off x="8428176" y="6414760"/>
            <a:ext cx="258624" cy="2483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fld id="{86CB4B4D-7CA3-9044-876B-883B54F8677D}" type="slidenum">
              <a:rPr lang="en-US" smtClean="0"/>
              <a:pPr/>
              <a:t>96</a:t>
            </a:fld>
            <a:endParaRPr/>
          </a:p>
        </p:txBody>
      </p:sp>
      <p:sp>
        <p:nvSpPr>
          <p:cNvPr id="1050" name="Title 5"/>
          <p:cNvSpPr txBox="1">
            <a:spLocks noGrp="1"/>
          </p:cNvSpPr>
          <p:nvPr>
            <p:ph type="title"/>
          </p:nvPr>
        </p:nvSpPr>
        <p:spPr>
          <a:prstGeom prst="rect">
            <a:avLst/>
          </a:prstGeom>
        </p:spPr>
        <p:txBody>
          <a:bodyPr/>
          <a:lstStyle/>
          <a:p>
            <a:pPr>
              <a:defRPr b="1"/>
            </a:pPr>
            <a:r>
              <a:t>TODO #2.2.2</a:t>
            </a:r>
            <a:r>
              <a:rPr b="0"/>
              <a:t>: remove duplicates</a:t>
            </a:r>
          </a:p>
        </p:txBody>
      </p:sp>
    </p:spTree>
    <p:extLst>
      <p:ext uri="{BB962C8B-B14F-4D97-AF65-F5344CB8AC3E}">
        <p14:creationId xmlns:p14="http://schemas.microsoft.com/office/powerpoint/2010/main" val="372047319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 name="Content Placeholder 2"/>
          <p:cNvSpPr txBox="1">
            <a:spLocks noGrp="1"/>
          </p:cNvSpPr>
          <p:nvPr>
            <p:ph type="body" idx="1"/>
          </p:nvPr>
        </p:nvSpPr>
        <p:spPr>
          <a:xfrm>
            <a:off x="457198" y="1600199"/>
            <a:ext cx="8386999" cy="4950504"/>
          </a:xfrm>
          <a:prstGeom prst="rect">
            <a:avLst/>
          </a:prstGeom>
        </p:spPr>
        <p:txBody>
          <a:bodyPr/>
          <a:lstStyle/>
          <a:p>
            <a:pPr>
              <a:defRPr sz="3000"/>
            </a:pPr>
            <a:r>
              <a:t>Given point p, set matrix c</a:t>
            </a:r>
            <a:r>
              <a:rPr baseline="-25000"/>
              <a:t>3x1</a:t>
            </a:r>
            <a:r>
              <a:t> = [x-coord, y-coord,1] </a:t>
            </a:r>
          </a:p>
          <a:p>
            <a:pPr>
              <a:defRPr sz="3000"/>
            </a:pPr>
            <a:endParaRPr/>
          </a:p>
          <a:p>
            <a:pPr>
              <a:defRPr sz="3000"/>
            </a:pPr>
            <a:r>
              <a:t>Compute M</a:t>
            </a:r>
            <a:r>
              <a:rPr baseline="-25000"/>
              <a:t>3x1</a:t>
            </a:r>
            <a:r>
              <a:t> = H</a:t>
            </a:r>
            <a:r>
              <a:rPr baseline="-25000"/>
              <a:t>3x3</a:t>
            </a:r>
            <a:r>
              <a:t>* c</a:t>
            </a:r>
            <a:r>
              <a:rPr baseline="-25000"/>
              <a:t>3x1 </a:t>
            </a:r>
            <a:r>
              <a:t>with given Homography</a:t>
            </a:r>
            <a:endParaRPr baseline="-25000"/>
          </a:p>
          <a:p>
            <a:pPr>
              <a:defRPr sz="3000"/>
            </a:pPr>
            <a:endParaRPr baseline="-25000"/>
          </a:p>
          <a:p>
            <a:pPr>
              <a:defRPr sz="3000"/>
            </a:pPr>
            <a:r>
              <a:t>Compute x,y coordinates of a point ’q’:</a:t>
            </a:r>
          </a:p>
          <a:p>
            <a:pPr marL="742950" lvl="1" indent="-285750">
              <a:spcBef>
                <a:spcPts val="500"/>
              </a:spcBef>
              <a:defRPr sz="2200"/>
            </a:pPr>
            <a:r>
              <a:t>x-coord: M[0] / M[2]</a:t>
            </a:r>
            <a:endParaRPr sz="2800"/>
          </a:p>
          <a:p>
            <a:pPr marL="742950" lvl="1" indent="-285750">
              <a:spcBef>
                <a:spcPts val="500"/>
              </a:spcBef>
              <a:defRPr sz="2200"/>
            </a:pPr>
            <a:r>
              <a:t>y-coord: M[1] / M[2]</a:t>
            </a:r>
            <a:endParaRPr sz="2800"/>
          </a:p>
          <a:p>
            <a:pPr>
              <a:defRPr sz="3000"/>
            </a:pPr>
            <a:endParaRPr sz="2800"/>
          </a:p>
          <a:p>
            <a:pPr>
              <a:defRPr sz="3000"/>
            </a:pPr>
            <a:r>
              <a:t>Return point ‘q’</a:t>
            </a:r>
          </a:p>
        </p:txBody>
      </p:sp>
      <p:sp>
        <p:nvSpPr>
          <p:cNvPr id="1055" name="Slide Number Placeholder 3"/>
          <p:cNvSpPr txBox="1">
            <a:spLocks noGrp="1"/>
          </p:cNvSpPr>
          <p:nvPr>
            <p:ph type="sldNum" sz="quarter" idx="2"/>
          </p:nvPr>
        </p:nvSpPr>
        <p:spPr>
          <a:xfrm>
            <a:off x="8428176" y="6414760"/>
            <a:ext cx="258624" cy="2483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fld id="{86CB4B4D-7CA3-9044-876B-883B54F8677D}" type="slidenum">
              <a:rPr lang="en-US" smtClean="0"/>
              <a:pPr/>
              <a:t>97</a:t>
            </a:fld>
            <a:endParaRPr/>
          </a:p>
        </p:txBody>
      </p:sp>
      <p:sp>
        <p:nvSpPr>
          <p:cNvPr id="1056" name="Title 5"/>
          <p:cNvSpPr txBox="1">
            <a:spLocks noGrp="1"/>
          </p:cNvSpPr>
          <p:nvPr>
            <p:ph type="title"/>
          </p:nvPr>
        </p:nvSpPr>
        <p:spPr>
          <a:prstGeom prst="rect">
            <a:avLst/>
          </a:prstGeom>
        </p:spPr>
        <p:txBody>
          <a:bodyPr/>
          <a:lstStyle/>
          <a:p>
            <a:pPr>
              <a:defRPr b="1"/>
            </a:pPr>
            <a:r>
              <a:t>TODO #2.3.1</a:t>
            </a:r>
            <a:r>
              <a:rPr b="0"/>
              <a:t>: point projection</a:t>
            </a:r>
          </a:p>
        </p:txBody>
      </p:sp>
    </p:spTree>
    <p:extLst>
      <p:ext uri="{BB962C8B-B14F-4D97-AF65-F5344CB8AC3E}">
        <p14:creationId xmlns:p14="http://schemas.microsoft.com/office/powerpoint/2010/main" val="120365131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8" name="Content Placeholder 2"/>
          <p:cNvSpPr txBox="1">
            <a:spLocks noGrp="1"/>
          </p:cNvSpPr>
          <p:nvPr>
            <p:ph type="body" idx="1"/>
          </p:nvPr>
        </p:nvSpPr>
        <p:spPr>
          <a:xfrm>
            <a:off x="457200" y="1600199"/>
            <a:ext cx="8229600" cy="4950504"/>
          </a:xfrm>
          <a:prstGeom prst="rect">
            <a:avLst/>
          </a:prstGeom>
        </p:spPr>
        <p:txBody>
          <a:bodyPr/>
          <a:lstStyle/>
          <a:p>
            <a:pPr>
              <a:defRPr sz="3000"/>
            </a:pPr>
            <a:r>
              <a:t>Loop over each match from array of matches (starting from end):</a:t>
            </a:r>
          </a:p>
          <a:p>
            <a:pPr marL="742950" lvl="1" indent="-285750">
              <a:spcBef>
                <a:spcPts val="600"/>
              </a:spcBef>
              <a:defRPr sz="2600"/>
            </a:pPr>
            <a:r>
              <a:t>project point ‘p’ of match using given ‘H’</a:t>
            </a:r>
            <a:endParaRPr sz="2800"/>
          </a:p>
          <a:p>
            <a:pPr marL="742950" lvl="1" indent="-285750">
              <a:spcBef>
                <a:spcPts val="600"/>
              </a:spcBef>
              <a:defRPr sz="2600"/>
            </a:pPr>
            <a:endParaRPr sz="2800"/>
          </a:p>
          <a:p>
            <a:pPr marL="742950" lvl="1" indent="-285750">
              <a:spcBef>
                <a:spcPts val="600"/>
              </a:spcBef>
              <a:defRPr sz="2600"/>
            </a:pPr>
            <a:r>
              <a:t>compute L2 distance between point ‘q’ of match and the projected point</a:t>
            </a:r>
            <a:endParaRPr sz="2800"/>
          </a:p>
          <a:p>
            <a:pPr marL="742950" lvl="1" indent="-285750">
              <a:spcBef>
                <a:spcPts val="600"/>
              </a:spcBef>
              <a:defRPr sz="2600"/>
            </a:pPr>
            <a:endParaRPr sz="2800"/>
          </a:p>
          <a:p>
            <a:pPr marL="742950" lvl="1" indent="-285750">
              <a:spcBef>
                <a:spcPts val="600"/>
              </a:spcBef>
              <a:defRPr sz="2600"/>
            </a:pPr>
            <a:r>
              <a:t>if distance &lt; given threshold:</a:t>
            </a:r>
            <a:endParaRPr sz="2800"/>
          </a:p>
          <a:p>
            <a:pPr marL="1143000" lvl="2" indent="-228600">
              <a:spcBef>
                <a:spcPts val="500"/>
              </a:spcBef>
              <a:defRPr sz="2200"/>
            </a:pPr>
            <a:r>
              <a:t>it is an inlier; bring match to the front of array (swap)</a:t>
            </a:r>
            <a:endParaRPr sz="2400"/>
          </a:p>
          <a:p>
            <a:pPr marL="1143000" lvl="2" indent="-228600">
              <a:spcBef>
                <a:spcPts val="500"/>
              </a:spcBef>
              <a:defRPr sz="2200"/>
            </a:pPr>
            <a:r>
              <a:t>update inlier count</a:t>
            </a:r>
          </a:p>
        </p:txBody>
      </p:sp>
      <p:sp>
        <p:nvSpPr>
          <p:cNvPr id="1059" name="Slide Number Placeholder 3"/>
          <p:cNvSpPr txBox="1">
            <a:spLocks noGrp="1"/>
          </p:cNvSpPr>
          <p:nvPr>
            <p:ph type="sldNum" sz="quarter" idx="2"/>
          </p:nvPr>
        </p:nvSpPr>
        <p:spPr>
          <a:xfrm>
            <a:off x="8428176" y="6414760"/>
            <a:ext cx="258624" cy="2483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fld id="{86CB4B4D-7CA3-9044-876B-883B54F8677D}" type="slidenum">
              <a:rPr lang="en-US" smtClean="0"/>
              <a:pPr/>
              <a:t>98</a:t>
            </a:fld>
            <a:endParaRPr/>
          </a:p>
        </p:txBody>
      </p:sp>
      <p:sp>
        <p:nvSpPr>
          <p:cNvPr id="1060" name="Title 5"/>
          <p:cNvSpPr txBox="1">
            <a:spLocks noGrp="1"/>
          </p:cNvSpPr>
          <p:nvPr>
            <p:ph type="title"/>
          </p:nvPr>
        </p:nvSpPr>
        <p:spPr>
          <a:prstGeom prst="rect">
            <a:avLst/>
          </a:prstGeom>
        </p:spPr>
        <p:txBody>
          <a:bodyPr>
            <a:normAutofit fontScale="90000"/>
          </a:bodyPr>
          <a:lstStyle/>
          <a:p>
            <a:pPr defTabSz="443484">
              <a:defRPr sz="3783" b="1"/>
            </a:pPr>
            <a:r>
              <a:t>TODO #2.3.2, 2.3.3</a:t>
            </a:r>
            <a:r>
              <a:rPr b="0"/>
              <a:t>: L2 distance and model inliers </a:t>
            </a:r>
          </a:p>
        </p:txBody>
      </p:sp>
    </p:spTree>
    <p:extLst>
      <p:ext uri="{BB962C8B-B14F-4D97-AF65-F5344CB8AC3E}">
        <p14:creationId xmlns:p14="http://schemas.microsoft.com/office/powerpoint/2010/main" val="330371384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2" name="Content Placeholder 2"/>
          <p:cNvSpPr txBox="1">
            <a:spLocks noGrp="1"/>
          </p:cNvSpPr>
          <p:nvPr>
            <p:ph type="body" idx="1"/>
          </p:nvPr>
        </p:nvSpPr>
        <p:spPr>
          <a:xfrm>
            <a:off x="457200" y="1600199"/>
            <a:ext cx="8229600" cy="4950504"/>
          </a:xfrm>
          <a:prstGeom prst="rect">
            <a:avLst/>
          </a:prstGeom>
        </p:spPr>
        <p:txBody>
          <a:bodyPr/>
          <a:lstStyle/>
          <a:p>
            <a:pPr>
              <a:spcBef>
                <a:spcPts val="600"/>
              </a:spcBef>
              <a:defRPr sz="2600"/>
            </a:pPr>
            <a:r>
              <a:t>Use the matrix operations discussed in class to solve equations like M*a = b. </a:t>
            </a:r>
          </a:p>
          <a:p>
            <a:pPr>
              <a:defRPr sz="2600"/>
            </a:pPr>
            <a:endParaRPr/>
          </a:p>
          <a:p>
            <a:pPr>
              <a:spcBef>
                <a:spcPts val="600"/>
              </a:spcBef>
              <a:defRPr sz="2600"/>
            </a:pPr>
            <a:r>
              <a:t>Most of this is already implemented</a:t>
            </a:r>
          </a:p>
          <a:p>
            <a:pPr marL="742950" lvl="1" indent="-285750">
              <a:spcBef>
                <a:spcPts val="500"/>
              </a:spcBef>
              <a:defRPr sz="2200"/>
            </a:pPr>
            <a:r>
              <a:t>you just have to fill in the matrices M and b with our match information.</a:t>
            </a:r>
          </a:p>
        </p:txBody>
      </p:sp>
      <p:sp>
        <p:nvSpPr>
          <p:cNvPr id="1063" name="Slide Number Placeholder 3"/>
          <p:cNvSpPr txBox="1">
            <a:spLocks noGrp="1"/>
          </p:cNvSpPr>
          <p:nvPr>
            <p:ph type="sldNum" sz="quarter" idx="2"/>
          </p:nvPr>
        </p:nvSpPr>
        <p:spPr>
          <a:xfrm>
            <a:off x="8428176" y="6414760"/>
            <a:ext cx="258624" cy="2483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fld id="{86CB4B4D-7CA3-9044-876B-883B54F8677D}" type="slidenum">
              <a:rPr lang="en-US" smtClean="0"/>
              <a:pPr/>
              <a:t>99</a:t>
            </a:fld>
            <a:endParaRPr/>
          </a:p>
        </p:txBody>
      </p:sp>
      <p:sp>
        <p:nvSpPr>
          <p:cNvPr id="1064" name="Title 5"/>
          <p:cNvSpPr txBox="1">
            <a:spLocks noGrp="1"/>
          </p:cNvSpPr>
          <p:nvPr>
            <p:ph type="title"/>
          </p:nvPr>
        </p:nvSpPr>
        <p:spPr>
          <a:prstGeom prst="rect">
            <a:avLst/>
          </a:prstGeom>
        </p:spPr>
        <p:txBody>
          <a:bodyPr/>
          <a:lstStyle/>
          <a:p>
            <a:pPr>
              <a:defRPr sz="3900" b="1"/>
            </a:pPr>
            <a:r>
              <a:t>TODO #2.3.4</a:t>
            </a:r>
            <a:r>
              <a:rPr b="0"/>
              <a:t>:Fitting the homography</a:t>
            </a:r>
          </a:p>
        </p:txBody>
      </p:sp>
    </p:spTree>
    <p:extLst>
      <p:ext uri="{BB962C8B-B14F-4D97-AF65-F5344CB8AC3E}">
        <p14:creationId xmlns:p14="http://schemas.microsoft.com/office/powerpoint/2010/main" val="4298053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def\matrx #1#2{\left[&#10;    \begin{array}{#1} #2&#10;    \end{array} \right]} % real matrix (square brackets)&#10;\def\Rm{{\bf R}} % rotation matrix&#10;\[&#10; \matrx{c}{x'_i \\ y'_i \\ 1} \cong&#10; \matrx{cccc}{h_{00} &amp; h_{01} &amp; h_{02} \\&#10;       h_{10} &amp; h_{11} &amp; h_{12} \\&#10;       h_{20} &amp; h_{21} &amp; h_{22}}&#10; \matrx{c}{x_i \\ y_i \\  1}&#10;\]&#10;\end{document}&#10;"/>
  <p:tag name="EXTERNALNAME" val="Edittex"/>
  <p:tag name="BLEND" val="False"/>
  <p:tag name="TRANSPARENT" val="False"/>
  <p:tag name="BITMAPFORMAT" val="bmpmono"/>
  <p:tag name="DEBUGINTERACTIVE" val="True"/>
  <p:tag name="ORIGWIDTH" val="1161.875"/>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def\matrx #1#2{\left[&#10;    \begin{array}{#1} #2&#10;    \end{array} \right]} % real matrix (square brackets)&#10;\def\Rm{{\bf R}} % rotation matrix&#10;\begin{eqnarray*}&#10;x'_i &amp;=&amp; \frac{&#10;h_{00} x_i + h_{01} y_i  + h_{02}&#10;}{&#10;h_{20} x_i + h_{21} y_i  + h_{22} \quad&#10;} \\&#10;\\&#10;y'_i  &amp;=&amp; \frac{&#10;h_{10} x_i + h_{11} y_i  + h_{12}&#10;}{&#10;h_{20} x_i + h_{21} y_i  + h_{22} \quad&#10;}&#10;\end{eqnarray*}&#10;\end{document}&#10;"/>
  <p:tag name="EXTERNALNAME" val="Edittex"/>
  <p:tag name="BLEND" val="False"/>
  <p:tag name="TRANSPARENT" val="False"/>
  <p:tag name="BITMAPFORMAT" val="bmpmono"/>
  <p:tag name="DEBUGINTERACTIVE" val="True"/>
  <p:tag name="ORIGWIDTH" val="1083.625"/>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def\matrx #1#2{\left[&#10;    \begin{array}{#1} #2&#10;    \end{array} \right]} % real matrix (square brackets)&#10;\def\Rm{{\bf R}} % rotation matrix&#10;\begin{eqnarray*}&#10;x'_i (&#10;h_{20} x_i + h_{21} y_i  + h_{22}) &amp; = &amp; h_{00} x_i +h_{01} y_i +  h_{02} \\&#10;y'_i (&#10;h_{20} x_i + h_{21} y_i  + h_{22}) &amp; = &amp; &#10;h_{10} x_i + h_{11} y_i + h_{12}&#10;\end{eqnarray*}&#10;\end{document}&#10;"/>
  <p:tag name="EXTERNALNAME" val="Edittex"/>
  <p:tag name="BLEND" val="False"/>
  <p:tag name="TRANSPARENT" val="False"/>
  <p:tag name="BITMAPFORMAT" val="bmpmono"/>
  <p:tag name="DEBUGINTERACTIVE" val="True"/>
  <p:tag name="ORIGWIDTH" val="1773"/>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def\matrx #1#2{\left[&#10;    \begin{array}{#1} #2&#10;    \end{array} \right]} % real matrix (square brackets)&#10;\def\Rm{{\bf R}} % rotation matrix&#10;\[ &#10;\matrx{ccccccccc}{x_i &amp; y_i &amp; 1 &amp; 0 &amp; 0 &amp; 0 &amp; -x'_i x_i &amp; -x'_i y_i  &amp; -x'_i \\&#10;0 &amp; 0 &amp; 0 &amp; x_i &amp; y_i &amp; 1 &amp;  -y'_i x_i &amp; -y'_i y_i  &amp; -y'_i}&#10;\matrx{c}{ h_{00} \\ h_{01} \\ h_{02}  \\ h_{10} \\ h_{11} \\ h_{12} \\  h_{20} \\ h_{21} \\ h_{22} } =&#10; \matrx{c}{0 \\0}&#10;\]&#10;\end{document}&#10;"/>
  <p:tag name="EXTERNALNAME" val="Edittex"/>
  <p:tag name="BLEND" val="False"/>
  <p:tag name="TRANSPARENT" val="False"/>
  <p:tag name="BITMAPFORMAT" val="bmpmono"/>
  <p:tag name="DEBUGINTERACTIVE" val="True"/>
  <p:tag name="ORIGWIDTH" val="2039.375"/>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def\matrx #1#2{\left[&#10;    \begin{array}{#1} #2&#10;    \end{array} \right]} % real matrix (square brackets)&#10;\def\Rm{{\bf R}} % rotation matrix&#10;\begin{eqnarray*}&#10;x'_i (&#10;h_{20} x_i + h_{21} y_i  + h_{22}) &amp; = &amp; h_{00} x_i +h_{01} y_i +  h_{02} \\&#10;y'_i (&#10;h_{20} x_i + h_{21} y_i  + h_{22}) &amp; = &amp; &#10;h_{10} x_i + h_{11} y_i + h_{12}&#10;\end{eqnarray*}&#10;\end{document}&#10;"/>
  <p:tag name="EXTERNALNAME" val="Edittex"/>
  <p:tag name="BLEND" val="False"/>
  <p:tag name="TRANSPARENT" val="False"/>
  <p:tag name="BITMAPFORMAT" val="bmpmono"/>
  <p:tag name="DEBUGINTERACTIVE" val="True"/>
  <p:tag name="ORIGWIDTH" val="1773"/>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def\matrx #1#2{\left[&#10;    \begin{array}{#1} #2&#10;    \end{array} \right]} % real matrix (square brackets)&#10;\def\Rm{{\bf R}} % rotation matrix&#10;\[ &#10;\matrx{ccccccccc}{x_1 &amp; y_1 &amp; 1 &amp; 0 &amp; 0 &amp; 0 &amp; -x'_1 x_1 &amp; -x'_1 y_1  &amp; -x'_1 \\&#10;0 &amp; 0 &amp; 0 &amp; x_1 &amp; y_1 &amp; 1 &amp;  -y'_1 x_1 &amp; -y'_1 y_1  &amp; -y'_1 \\&#10;\multicolumn{9}{c}{\vdots} \\&#10;x_n &amp; y_n &amp; 1 &amp; 0 &amp; 0 &amp; 0 &amp; -x'_n x_n &amp; -x'_n y_n  &amp; -x'_n \\&#10;0 &amp; 0 &amp; 0 &amp; x_n &amp; y_n &amp; 1 &amp;  -y'_n x_n &amp; -y'_n y_n  &amp; -y'_n \\&#10;}&#10;\matrx{c}{ h_{00} \\ h_{01} \\ h_{02}  \\ h_{10} \\ h_{11} \\ h_{12} \\  h_{20} \\ h_{21} \\ h_{22} } =&#10; \matrx{c}{0 \\0 \\ \vdots \\0 \\ 0}&#10;\]&#10;\end{document}&#10;"/>
  <p:tag name="EXTERNALNAME" val="Edittex"/>
  <p:tag name="BLEND" val="False"/>
  <p:tag name="TRANSPARENT" val="False"/>
  <p:tag name="BITMAPFORMAT" val="bmpmono"/>
  <p:tag name="DEBUGINTERACTIVE" val="True"/>
  <p:tag name="ORIGWIDTH" val="2215.75"/>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minimize $\|\bf Ah - 0\|^2$&#10;\end{document}&#10;"/>
  <p:tag name="EXTERNALNAME" val="Edittex"/>
  <p:tag name="BLEND" val="False"/>
  <p:tag name="TRANSPARENT" val="False"/>
  <p:tag name="KEEPFILES" val="False"/>
  <p:tag name="DEBUGPAUSE" val="False"/>
  <p:tag name="RESOLUTION" val="300"/>
  <p:tag name="TIMEOUT" val="(none)"/>
  <p:tag name="BOXWIDTH" val="348"/>
  <p:tag name="BOXHEIGHT" val="276"/>
  <p:tag name="BOXFONT" val="10"/>
  <p:tag name="BOXWRAP" val="False"/>
  <p:tag name="WORKAROUNDTRANSPARENCYBUG" val="False"/>
  <p:tag name="BITMAPFORMAT" val="bmp256"/>
  <p:tag name="DEBUGINTERACTIVE" val="True"/>
  <p:tag name="ORIGWIDTH" val="193.875"/>
  <p:tag name="PICTUREFILESIZE" val="81878"/>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def\matrx #1#2{\left[&#10;    \begin{array}{#1} #2&#10;    \end{array} \right]} % real matrix (square brackets)&#10;\def\Rm{{\bf R}} % rotation matrix&#10;\[&#10; \matrx{c}{x'_i \\ y'_i \\ 1} \cong&#10; \matrx{cccc}{h_{00} &amp; h_{01} &amp; h_{02} \\&#10;       h_{10} &amp; h_{11} &amp; h_{12} \\&#10;       h_{20} &amp; h_{21} &amp; h_{22}}&#10; \matrx{c}{x_i \\ y_i \\  1}&#10;\]&#10;\end{document}&#10;"/>
  <p:tag name="EXTERNALNAME" val="Edittex"/>
  <p:tag name="BLEND" val="False"/>
  <p:tag name="TRANSPARENT" val="False"/>
  <p:tag name="BITMAPFORMAT" val="bmpmono"/>
  <p:tag name="DEBUGINTERACTIVE" val="True"/>
  <p:tag name="ORIGWIDTH" val="1161.875"/>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4207</TotalTime>
  <Words>3240</Words>
  <Application>Microsoft Office PowerPoint</Application>
  <PresentationFormat>On-screen Show (4:3)</PresentationFormat>
  <Paragraphs>498</Paragraphs>
  <Slides>104</Slides>
  <Notes>53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104</vt:i4>
      </vt:variant>
    </vt:vector>
  </HeadingPairs>
  <TitlesOfParts>
    <vt:vector size="112" baseType="lpstr">
      <vt:lpstr>-apple-system</vt:lpstr>
      <vt:lpstr>Arial</vt:lpstr>
      <vt:lpstr>AvantGarde Bk BT</vt:lpstr>
      <vt:lpstr>Calibri</vt:lpstr>
      <vt:lpstr>Symbol</vt:lpstr>
      <vt:lpstr>Times New Roman</vt:lpstr>
      <vt:lpstr>Times New Roman Bold</vt:lpstr>
      <vt:lpstr>Office Theme</vt:lpstr>
      <vt:lpstr>  Computer Vision   CSE/ECE 576 Matching and Blending  Linda Shapiro Professor of Computer Science &amp; Engineering Professor of Electrical &amp; Computer Engineering</vt:lpstr>
      <vt:lpstr>Review</vt:lpstr>
      <vt:lpstr>Simple Normalized Descriptor</vt:lpstr>
      <vt:lpstr>Properties of our Descriptor</vt:lpstr>
      <vt:lpstr>PowerPoint Presentation</vt:lpstr>
      <vt:lpstr>PowerPoint Presentation</vt:lpstr>
      <vt:lpstr>  </vt:lpstr>
      <vt:lpstr>SIFT descriptor</vt:lpstr>
      <vt:lpstr>SIFT descriptor</vt:lpstr>
      <vt:lpstr>Matching with Features</vt:lpstr>
      <vt:lpstr>Matching with Features</vt:lpstr>
      <vt:lpstr>Find the best matches</vt:lpstr>
      <vt:lpstr>PowerPoint Presentation</vt:lpstr>
      <vt:lpstr>Simple case: translations</vt:lpstr>
      <vt:lpstr>Solving for homographies</vt:lpstr>
      <vt:lpstr>Solving for homographies</vt:lpstr>
      <vt:lpstr>Solving for homographies</vt:lpstr>
      <vt:lpstr>Direct Linear Transforms (n points)</vt:lpstr>
      <vt:lpstr>Direct Linear Transforms</vt:lpstr>
      <vt:lpstr>Answer from Sameer Agarwal (Dr. Rome in a Day)</vt:lpstr>
      <vt:lpstr>Matching features</vt:lpstr>
      <vt:lpstr>RANSAC for estimating homography</vt:lpstr>
      <vt:lpstr>Panorama algorithm:</vt:lpstr>
      <vt:lpstr>Stitching panoramas:</vt:lpstr>
      <vt:lpstr>In practice:</vt:lpstr>
      <vt:lpstr>In practice:</vt:lpstr>
      <vt:lpstr>In practice:</vt:lpstr>
      <vt:lpstr>In practice:</vt:lpstr>
      <vt:lpstr>In practice:</vt:lpstr>
      <vt:lpstr>In practice:</vt:lpstr>
      <vt:lpstr>What’s happening?</vt:lpstr>
      <vt:lpstr>What’s happening?</vt:lpstr>
      <vt:lpstr>What’s happening?</vt:lpstr>
      <vt:lpstr>What’s happening?</vt:lpstr>
      <vt:lpstr>What’s happening?</vt:lpstr>
      <vt:lpstr>What’s happening?</vt:lpstr>
      <vt:lpstr>What’s happening?</vt:lpstr>
      <vt:lpstr>What’s happening?</vt:lpstr>
      <vt:lpstr>What’s happening?</vt:lpstr>
      <vt:lpstr>Very bad for big panoramas!</vt:lpstr>
      <vt:lpstr>Very bad for big panoramas!</vt:lpstr>
      <vt:lpstr>Very bad for big panoramas!</vt:lpstr>
      <vt:lpstr>Fails :-(</vt:lpstr>
      <vt:lpstr>How do we fix it? Cylinders!</vt:lpstr>
      <vt:lpstr>How do we fix it? Cylinders!</vt:lpstr>
      <vt:lpstr>How do we fix it? Cylinders!</vt:lpstr>
      <vt:lpstr>How do we fix it? Cylinders!</vt:lpstr>
      <vt:lpstr>How do we fix it? Cylinders!</vt:lpstr>
      <vt:lpstr>How do we fix it? Cylinders!</vt:lpstr>
      <vt:lpstr>How do we fix it? Cylinders!</vt:lpstr>
      <vt:lpstr>Dependant on focal length!</vt:lpstr>
      <vt:lpstr>  f = 300         f = 500</vt:lpstr>
      <vt:lpstr>f = 1000</vt:lpstr>
      <vt:lpstr>f = 1400</vt:lpstr>
      <vt:lpstr>f = 10,000</vt:lpstr>
      <vt:lpstr>f = 10,000</vt:lpstr>
      <vt:lpstr>Does it work?</vt:lpstr>
      <vt:lpstr>Does it work?</vt:lpstr>
      <vt:lpstr>Does it work?</vt:lpstr>
      <vt:lpstr>Does it work?</vt:lpstr>
      <vt:lpstr>Does it work?</vt:lpstr>
      <vt:lpstr>Does it work? Yay!</vt:lpstr>
      <vt:lpstr>Where are we?</vt:lpstr>
      <vt:lpstr>RANSAC for Homography</vt:lpstr>
      <vt:lpstr>RANSAC for Homography</vt:lpstr>
      <vt:lpstr>RANSAC for Homography</vt:lpstr>
      <vt:lpstr>Image Blending</vt:lpstr>
      <vt:lpstr>Feathering</vt:lpstr>
      <vt:lpstr>Effect of window (ramp-width) size</vt:lpstr>
      <vt:lpstr>Effect of window size</vt:lpstr>
      <vt:lpstr>Good window size</vt:lpstr>
      <vt:lpstr>Pyramid blending</vt:lpstr>
      <vt:lpstr>Alpha Blending</vt:lpstr>
      <vt:lpstr>Gain Compensation: Getting rid of artifacts</vt:lpstr>
      <vt:lpstr>Blending Comparison</vt:lpstr>
      <vt:lpstr>Recognizing Panoramas</vt:lpstr>
      <vt:lpstr>Recognizing Panoramas</vt:lpstr>
      <vt:lpstr>PowerPoint Presentation</vt:lpstr>
      <vt:lpstr>Recognizing Panoramas</vt:lpstr>
      <vt:lpstr>Recognizing Panoramas (cont.)</vt:lpstr>
      <vt:lpstr>Finding the panoramas</vt:lpstr>
      <vt:lpstr>Finding the panoramas</vt:lpstr>
      <vt:lpstr>Recognizing Panoramas (cont.)</vt:lpstr>
      <vt:lpstr>Finding the panoramas</vt:lpstr>
      <vt:lpstr>Homework 3</vt:lpstr>
      <vt:lpstr>Overall algorithm</vt:lpstr>
      <vt:lpstr>1. Harris corner detection</vt:lpstr>
      <vt:lpstr>TODO #1.1: structure matrix</vt:lpstr>
      <vt:lpstr>TODO #1.1.1: make a fast smoother</vt:lpstr>
      <vt:lpstr>TODO #1.2: response map</vt:lpstr>
      <vt:lpstr>TODO #1.3: NMS</vt:lpstr>
      <vt:lpstr>TODO #1.4: corner descriptors</vt:lpstr>
      <vt:lpstr>2. Matching descriptors</vt:lpstr>
      <vt:lpstr>TODO #2.1: Distance Metrics</vt:lpstr>
      <vt:lpstr>TODO #2.2.1: best matches</vt:lpstr>
      <vt:lpstr>TODO #2.2.2: remove duplicates</vt:lpstr>
      <vt:lpstr>TODO #2.3.1: point projection</vt:lpstr>
      <vt:lpstr>TODO #2.3.2, 2.3.3: L2 distance and model inliers </vt:lpstr>
      <vt:lpstr>TODO #2.3.4:Fitting the homography</vt:lpstr>
      <vt:lpstr>TODO #2.4-2.5: implement RANSAC</vt:lpstr>
      <vt:lpstr>TODO #2.6: combine images</vt:lpstr>
      <vt:lpstr>PowerPoint Presentation</vt:lpstr>
      <vt:lpstr>3. Cylindrical Projection</vt:lpstr>
      <vt:lpstr>PowerPoint Presentation</vt:lpstr>
    </vt:vector>
  </TitlesOfParts>
  <Company>University of Illinois Computer Science Dept.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Visual Recognition and Learning</dc:title>
  <dc:creator>David Forsyth</dc:creator>
  <cp:lastModifiedBy>shapiro</cp:lastModifiedBy>
  <cp:revision>318</cp:revision>
  <dcterms:created xsi:type="dcterms:W3CDTF">2013-01-06T19:09:38Z</dcterms:created>
  <dcterms:modified xsi:type="dcterms:W3CDTF">2026-04-17T22:27:44Z</dcterms:modified>
</cp:coreProperties>
</file>