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0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23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6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27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8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29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30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31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32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6"/>
  </p:notesMasterIdLst>
  <p:sldIdLst>
    <p:sldId id="256" r:id="rId2"/>
    <p:sldId id="447" r:id="rId3"/>
    <p:sldId id="267" r:id="rId4"/>
    <p:sldId id="292" r:id="rId5"/>
    <p:sldId id="293" r:id="rId6"/>
    <p:sldId id="294" r:id="rId7"/>
    <p:sldId id="295" r:id="rId8"/>
    <p:sldId id="296" r:id="rId9"/>
    <p:sldId id="319" r:id="rId10"/>
    <p:sldId id="320" r:id="rId11"/>
    <p:sldId id="325" r:id="rId12"/>
    <p:sldId id="323" r:id="rId13"/>
    <p:sldId id="326" r:id="rId14"/>
    <p:sldId id="327" r:id="rId15"/>
    <p:sldId id="328" r:id="rId16"/>
    <p:sldId id="288" r:id="rId17"/>
    <p:sldId id="289" r:id="rId18"/>
    <p:sldId id="329" r:id="rId19"/>
    <p:sldId id="330" r:id="rId20"/>
    <p:sldId id="361" r:id="rId21"/>
    <p:sldId id="362" r:id="rId22"/>
    <p:sldId id="364" r:id="rId23"/>
    <p:sldId id="311" r:id="rId24"/>
    <p:sldId id="365" r:id="rId25"/>
    <p:sldId id="346" r:id="rId26"/>
    <p:sldId id="350" r:id="rId27"/>
    <p:sldId id="351" r:id="rId28"/>
    <p:sldId id="366" r:id="rId29"/>
    <p:sldId id="367" r:id="rId30"/>
    <p:sldId id="352" r:id="rId31"/>
    <p:sldId id="401" r:id="rId32"/>
    <p:sldId id="405" r:id="rId33"/>
    <p:sldId id="263" r:id="rId34"/>
    <p:sldId id="402" r:id="rId35"/>
    <p:sldId id="403" r:id="rId36"/>
    <p:sldId id="404" r:id="rId37"/>
    <p:sldId id="406" r:id="rId38"/>
    <p:sldId id="407" r:id="rId39"/>
    <p:sldId id="408" r:id="rId40"/>
    <p:sldId id="260" r:id="rId41"/>
    <p:sldId id="259" r:id="rId42"/>
    <p:sldId id="381" r:id="rId43"/>
    <p:sldId id="264" r:id="rId44"/>
    <p:sldId id="265" r:id="rId45"/>
    <p:sldId id="269" r:id="rId46"/>
    <p:sldId id="270" r:id="rId47"/>
    <p:sldId id="271" r:id="rId48"/>
    <p:sldId id="274" r:id="rId49"/>
    <p:sldId id="275" r:id="rId50"/>
    <p:sldId id="276" r:id="rId51"/>
    <p:sldId id="280" r:id="rId52"/>
    <p:sldId id="281" r:id="rId53"/>
    <p:sldId id="282" r:id="rId54"/>
    <p:sldId id="410" r:id="rId55"/>
    <p:sldId id="411" r:id="rId56"/>
    <p:sldId id="412" r:id="rId57"/>
    <p:sldId id="413" r:id="rId58"/>
    <p:sldId id="414" r:id="rId59"/>
    <p:sldId id="415" r:id="rId60"/>
    <p:sldId id="418" r:id="rId61"/>
    <p:sldId id="417" r:id="rId62"/>
    <p:sldId id="419" r:id="rId63"/>
    <p:sldId id="420" r:id="rId64"/>
    <p:sldId id="421" r:id="rId65"/>
    <p:sldId id="423" r:id="rId66"/>
    <p:sldId id="442" r:id="rId67"/>
    <p:sldId id="424" r:id="rId68"/>
    <p:sldId id="425" r:id="rId69"/>
    <p:sldId id="443" r:id="rId70"/>
    <p:sldId id="444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48" r:id="rId84"/>
    <p:sldId id="304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0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0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E19B3-802B-1146-9D96-BE86CEF1F5A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32AD-E9BF-E541-A889-1B2F77DE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8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9DEE25-21A9-4258-BE5B-1169B13B103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</a:t>
            </a:fld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11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9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2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4F62D-E7E6-486F-A7EF-E38B7755751C}" type="slidenum">
              <a:rPr lang="en-US" sz="1100" b="1">
                <a:solidFill>
                  <a:prstClr val="black"/>
                </a:solidFill>
                <a:latin typeface="Times New Roman" pitchFamily="18" charset="0"/>
              </a:rPr>
              <a:pPr/>
              <a:t>25</a:t>
            </a:fld>
            <a:endParaRPr lang="en-US" sz="11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07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83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43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6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45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46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25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47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5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6d6019af2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6d6019af2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896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48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37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49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9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50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51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2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53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3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47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65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07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66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44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68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09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71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6d6019af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6d6019af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531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72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44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73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0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74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7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75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68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896bd62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896bd62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35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6d6019af2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6d6019af2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02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6d6019af2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6d6019af2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70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6d6019af2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6d6019af2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52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7F77482-3EC4-45A2-968F-F284EC8E7993}" type="slidenum">
              <a:rPr lang="en-US" altLang="zh-CN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8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8020A0E-3FF6-4A46-8FFC-23A4C4C86322}" type="slidenum">
              <a:rPr lang="en-US" altLang="zh-CN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522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A11BDB-0838-4A53-8BEA-BFA0E67499C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16</a:t>
            </a:fld>
            <a:endParaRPr/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79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AB09-923F-4DCB-90FC-FFB32A7BC7D1}" type="datetime1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B328-89B8-415B-AD16-27FE65978378}" type="datetime1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3CED-5EBB-4EE8-AC70-8FB7853314A0}" type="datetime1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98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7950" y="256233"/>
            <a:ext cx="88881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23800" y="1019833"/>
            <a:ext cx="8696400" cy="5674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2400">
                <a:solidFill>
                  <a:srgbClr val="000000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cxnSp>
        <p:nvCxnSpPr>
          <p:cNvPr id="20" name="Google Shape;20;p4"/>
          <p:cNvCxnSpPr/>
          <p:nvPr/>
        </p:nvCxnSpPr>
        <p:spPr>
          <a:xfrm>
            <a:off x="223801" y="897915"/>
            <a:ext cx="8696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229500" y="6390200"/>
            <a:ext cx="8685000" cy="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87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08E0-B629-4AC1-B104-D52F067E23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285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3E80-BFA1-45B5-AA82-AF4AACDF648A}" type="datetime1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145A-7472-48CC-A41C-50BD4EA63025}" type="datetime1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706C-6FE7-47D2-BBEA-7B874C6080C0}" type="datetime1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8F5-73D9-4B73-9B53-D0728E337984}" type="datetime1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8379-F04B-4DF1-B514-5681BA338F51}" type="datetime1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4149-9A1F-479F-885E-A372E7C6C342}" type="datetime1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9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9D0-21B5-45CD-89FB-3C54BE6AE57E}" type="datetime1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09A3-DE17-4CA3-B8B8-1B1B82E8989A}" type="datetime1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3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41E3-BB4B-4869-A77B-6B041B0655E2}" type="datetime1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8.gif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image" Target="../media/image21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20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37.xml"/><Relationship Id="rId7" Type="http://schemas.openxmlformats.org/officeDocument/2006/relationships/hyperlink" Target="http://www.cs.ubc.ca/~lowe/keypoints/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tags" Target="../tags/tag41.xml"/><Relationship Id="rId7" Type="http://schemas.openxmlformats.org/officeDocument/2006/relationships/image" Target="../media/image40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1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50.png"/><Relationship Id="rId2" Type="http://schemas.openxmlformats.org/officeDocument/2006/relationships/tags" Target="../tags/tag44.xml"/><Relationship Id="rId16" Type="http://schemas.openxmlformats.org/officeDocument/2006/relationships/image" Target="../media/image49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48.jpeg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image" Target="../media/image48.jpe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3" Type="http://schemas.openxmlformats.org/officeDocument/2006/relationships/tags" Target="../tags/tag77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image" Target="../media/image49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image" Target="../media/image53.wmf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image" Target="../media/image56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notesSlide" Target="../notesSlides/notesSlide23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image" Target="../media/image55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../media/image56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15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59.png"/><Relationship Id="rId10" Type="http://schemas.openxmlformats.org/officeDocument/2006/relationships/image" Target="../media/image66.png"/><Relationship Id="rId4" Type="http://schemas.openxmlformats.org/officeDocument/2006/relationships/image" Target="../media/image58.png"/><Relationship Id="rId9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9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9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87.png"/><Relationship Id="rId4" Type="http://schemas.openxmlformats.org/officeDocument/2006/relationships/notesSlide" Target="../notesSlides/notesSlide2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164.xml"/><Relationship Id="rId7" Type="http://schemas.openxmlformats.org/officeDocument/2006/relationships/image" Target="../media/image87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5.xml"/><Relationship Id="rId9" Type="http://schemas.openxmlformats.org/officeDocument/2006/relationships/image" Target="../media/image8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89.png"/><Relationship Id="rId4" Type="http://schemas.openxmlformats.org/officeDocument/2006/relationships/image" Target="../media/image9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image" Target="../media/image93.png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tags" Target="../tags/tag169.xml"/><Relationship Id="rId16" Type="http://schemas.openxmlformats.org/officeDocument/2006/relationships/image" Target="../media/image96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91.png"/><Relationship Id="rId5" Type="http://schemas.openxmlformats.org/officeDocument/2006/relationships/tags" Target="../tags/tag172.xml"/><Relationship Id="rId15" Type="http://schemas.openxmlformats.org/officeDocument/2006/relationships/image" Target="../media/image95.png"/><Relationship Id="rId10" Type="http://schemas.openxmlformats.org/officeDocument/2006/relationships/notesSlide" Target="../notesSlides/notesSlide28.xml"/><Relationship Id="rId4" Type="http://schemas.openxmlformats.org/officeDocument/2006/relationships/tags" Target="../tags/tag17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image" Target="../media/image99.png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notesSlide" Target="../notesSlides/notesSlide29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0.xml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99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notesSlide" Target="../notesSlides/notesSlide30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0.xml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image" Target="../media/image99.png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notesSlide" Target="../notesSlides/notesSlide31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0.xml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notesSlide" Target="../notesSlides/notesSlide32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0" Type="http://schemas.openxmlformats.org/officeDocument/2006/relationships/tags" Target="../tags/tag215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../media/image9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notesSlide" Target="../notesSlides/notesSlide3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ECE/CSE 576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Describing and Matching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A2A3D-6C3B-4FB6-B3B4-60B46BC79201}" type="slidenum">
              <a:rPr lang="en-US" altLang="zh-CN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835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1" dirty="0"/>
              <a:t>Key point localization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84450"/>
            <a:ext cx="4338638" cy="354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Detect maxima and minima of difference-of-Gaussian in scale space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Each point is compared to its 8 neighbors in the current image and 9 neighbors each in the scales above and below</a:t>
            </a:r>
          </a:p>
        </p:txBody>
      </p:sp>
      <p:graphicFrame>
        <p:nvGraphicFramePr>
          <p:cNvPr id="245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95875" y="1862138"/>
          <a:ext cx="346075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Bitmap Image" r:id="rId4" imgW="3414056" imgH="3070476" progId="Paint.Picture">
                  <p:embed/>
                </p:oleObj>
              </mc:Choice>
              <mc:Fallback>
                <p:oleObj name="Bitmap Image" r:id="rId4" imgW="3414056" imgH="3070476" progId="Paint.Picture">
                  <p:embed/>
                  <p:pic>
                    <p:nvPicPr>
                      <p:cNvPr id="245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862138"/>
                        <a:ext cx="346075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3" name="Picture 5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4529138" y="3386138"/>
          <a:ext cx="84137" cy="8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orelDRAW" r:id="rId7" imgW="84531" imgH="84647" progId="CorelDraw.Graphic.8">
                  <p:embed/>
                </p:oleObj>
              </mc:Choice>
              <mc:Fallback>
                <p:oleObj name="CorelDRAW" r:id="rId7" imgW="84531" imgH="84647" progId="CorelDraw.Graphic.8">
                  <p:embed/>
                  <p:pic>
                    <p:nvPicPr>
                      <p:cNvPr id="2458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86138"/>
                        <a:ext cx="84137" cy="8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8" descr="Pyram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65725" y="4684713"/>
            <a:ext cx="2987675" cy="9255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For each max or min found,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output is the </a:t>
            </a:r>
            <a:r>
              <a:rPr lang="en-US" altLang="en-US" sz="1800" b="1">
                <a:solidFill>
                  <a:srgbClr val="FF3300"/>
                </a:solidFill>
              </a:rPr>
              <a:t>location</a:t>
            </a:r>
            <a:r>
              <a:rPr lang="en-US" altLang="en-US" sz="1800">
                <a:solidFill>
                  <a:srgbClr val="FF3300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</a:t>
            </a:r>
            <a:r>
              <a:rPr lang="en-US" altLang="en-US" sz="1800" b="1">
                <a:solidFill>
                  <a:srgbClr val="FF3300"/>
                </a:solidFill>
              </a:rPr>
              <a:t>scale</a:t>
            </a:r>
            <a:r>
              <a:rPr lang="en-US" altLang="en-US" sz="1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53544" y="1066800"/>
            <a:ext cx="2597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s+2 difference images.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top and bottom ignored.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 planes searched.</a:t>
            </a:r>
          </a:p>
        </p:txBody>
      </p:sp>
    </p:spTree>
    <p:extLst>
      <p:ext uri="{BB962C8B-B14F-4D97-AF65-F5344CB8AC3E}">
        <p14:creationId xmlns:p14="http://schemas.microsoft.com/office/powerpoint/2010/main" val="108889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E73B9-A377-42DD-B7C8-D8933738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20832-4A52-4813-93C2-BBEA761C6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2800" dirty="0"/>
              <a:t>Important Point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85800" y="3048000"/>
            <a:ext cx="7772040" cy="28194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People just say “SIFT”.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But there are TWO parts to SIFT.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an interest point detector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a region descriptor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They are independent. Many people use the region descriptor without looking for the points.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196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0715-14DE-47F5-94AD-5F91B4E2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8F4A-3639-4BB2-B964-BB4829801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we going to </a:t>
            </a:r>
            <a:r>
              <a:rPr lang="en-US" dirty="0">
                <a:solidFill>
                  <a:srgbClr val="FF0000"/>
                </a:solidFill>
              </a:rPr>
              <a:t>describe </a:t>
            </a:r>
            <a:r>
              <a:rPr lang="en-US" dirty="0"/>
              <a:t>the patch around each of the interest points we find in order to match them between images?</a:t>
            </a:r>
          </a:p>
          <a:p>
            <a:r>
              <a:rPr lang="en-US" dirty="0"/>
              <a:t>We will use a very simple descriptor.</a:t>
            </a:r>
          </a:p>
          <a:p>
            <a:r>
              <a:rPr lang="en-US" dirty="0"/>
              <a:t>Let’s look at that first.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9876-3122-4C4E-BDFB-BF907F12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E07C-20B5-4282-B1B0-2F9C7D3C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Normalized Descriptor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F7888-CF31-4DB7-BB62-EF3E8982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939B2-4D53-4882-A08C-468BEB92C744}"/>
              </a:ext>
            </a:extLst>
          </p:cNvPr>
          <p:cNvSpPr txBox="1"/>
          <p:nvPr/>
        </p:nvSpPr>
        <p:spPr>
          <a:xfrm>
            <a:off x="1158240" y="2021840"/>
            <a:ext cx="742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point              neighborhood around          normalized neighborhood</a:t>
            </a:r>
          </a:p>
          <a:p>
            <a:r>
              <a:rPr lang="en-US" dirty="0"/>
              <a:t>                                           interest  point                       around interest 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152E0-B17D-4DF7-BE17-B976E2446763}"/>
              </a:ext>
            </a:extLst>
          </p:cNvPr>
          <p:cNvSpPr txBox="1"/>
          <p:nvPr/>
        </p:nvSpPr>
        <p:spPr>
          <a:xfrm>
            <a:off x="1524000" y="3119120"/>
            <a:ext cx="5357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9BDA9-420E-4E1A-8877-FE62518996C0}"/>
              </a:ext>
            </a:extLst>
          </p:cNvPr>
          <p:cNvSpPr txBox="1"/>
          <p:nvPr/>
        </p:nvSpPr>
        <p:spPr>
          <a:xfrm>
            <a:off x="3450048" y="2963664"/>
            <a:ext cx="133241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 startAt="45"/>
            </a:pPr>
            <a:r>
              <a:rPr lang="en-US" dirty="0"/>
              <a:t>56   200</a:t>
            </a:r>
          </a:p>
          <a:p>
            <a:pPr marL="342900" indent="-342900">
              <a:buAutoNum type="arabicPlain" startAt="45"/>
            </a:pPr>
            <a:r>
              <a:rPr lang="en-US" dirty="0"/>
              <a:t>201 200</a:t>
            </a:r>
          </a:p>
          <a:p>
            <a:r>
              <a:rPr lang="en-US" dirty="0"/>
              <a:t>85  101  105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41C0E-2DAA-45C0-BFD5-85ABD0F96583}"/>
              </a:ext>
            </a:extLst>
          </p:cNvPr>
          <p:cNvSpPr txBox="1"/>
          <p:nvPr/>
        </p:nvSpPr>
        <p:spPr>
          <a:xfrm>
            <a:off x="5933440" y="2963664"/>
            <a:ext cx="143821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6"/>
            </a:pPr>
            <a:r>
              <a:rPr lang="en-US" dirty="0"/>
              <a:t>  145    1</a:t>
            </a:r>
          </a:p>
          <a:p>
            <a:pPr marL="342900" indent="-342900">
              <a:buAutoNum type="arabicPlain" startAt="155"/>
            </a:pPr>
            <a:r>
              <a:rPr lang="en-US" dirty="0"/>
              <a:t>     0      1</a:t>
            </a:r>
          </a:p>
          <a:p>
            <a:r>
              <a:rPr lang="en-US" dirty="0"/>
              <a:t>116   100   96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2C100-10E6-4E36-AA0B-5C9E9B35C122}"/>
              </a:ext>
            </a:extLst>
          </p:cNvPr>
          <p:cNvSpPr txBox="1"/>
          <p:nvPr/>
        </p:nvSpPr>
        <p:spPr>
          <a:xfrm>
            <a:off x="1056640" y="4572000"/>
            <a:ext cx="6888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simple descriptor just subtracts each of the neighbors from the center value</a:t>
            </a:r>
            <a:r>
              <a:rPr lang="en-US"/>
              <a:t>, including the center itself, </a:t>
            </a:r>
            <a:r>
              <a:rPr lang="en-US" dirty="0"/>
              <a:t>to normalize for lighting and exposure.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store this as a 1D vector to be efficient:  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156 145 1 155 0 1 116 100 96</a:t>
            </a:r>
          </a:p>
        </p:txBody>
      </p:sp>
    </p:spTree>
    <p:extLst>
      <p:ext uri="{BB962C8B-B14F-4D97-AF65-F5344CB8AC3E}">
        <p14:creationId xmlns:p14="http://schemas.microsoft.com/office/powerpoint/2010/main" val="30152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ED3A-7547-4C24-BEF3-EEAC0209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our Descriptor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25C8-B786-4B5A-BC2A-A55B23D75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Translation Invariant</a:t>
            </a:r>
          </a:p>
          <a:p>
            <a:r>
              <a:rPr lang="en-US" dirty="0"/>
              <a:t>Not scale invariant</a:t>
            </a:r>
          </a:p>
          <a:p>
            <a:r>
              <a:rPr lang="en-US" dirty="0"/>
              <a:t>Not rotation invariant</a:t>
            </a:r>
          </a:p>
          <a:p>
            <a:r>
              <a:rPr lang="en-US" dirty="0">
                <a:solidFill>
                  <a:srgbClr val="C00000"/>
                </a:solidFill>
              </a:rPr>
              <a:t>Somewhat invariant to lighting changes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Let’s look at the SIFT descriptor, because it is heavily used, even without using the SIFT key point detector.</a:t>
            </a:r>
          </a:p>
          <a:p>
            <a:r>
              <a:rPr lang="en-US" dirty="0">
                <a:solidFill>
                  <a:srgbClr val="0000FF"/>
                </a:solidFill>
              </a:rPr>
              <a:t>It already solves the scale problem by computing at multiple scales and keeping track.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F0049-AE70-4F4A-90FF-C9BAB278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124080" y="450540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imes New Roman"/>
              </a:rPr>
              <a:t>CSE 576: Computer Vision</a:t>
            </a:r>
            <a:endParaRPr/>
          </a:p>
        </p:txBody>
      </p:sp>
      <p:pic>
        <p:nvPicPr>
          <p:cNvPr id="612" name="Picture 2"/>
          <p:cNvPicPr/>
          <p:nvPr/>
        </p:nvPicPr>
        <p:blipFill>
          <a:blip r:embed="rId3"/>
          <a:stretch/>
        </p:blipFill>
        <p:spPr>
          <a:xfrm>
            <a:off x="2057400" y="1457280"/>
            <a:ext cx="4962240" cy="3495240"/>
          </a:xfrm>
          <a:prstGeom prst="rect">
            <a:avLst/>
          </a:prstGeom>
          <a:ln w="9360">
            <a:noFill/>
          </a:ln>
        </p:spPr>
      </p:pic>
      <p:sp>
        <p:nvSpPr>
          <p:cNvPr id="613" name="TextShape 2"/>
          <p:cNvSpPr txBox="1"/>
          <p:nvPr/>
        </p:nvSpPr>
        <p:spPr>
          <a:xfrm>
            <a:off x="379440" y="-152280"/>
            <a:ext cx="8459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ＭＳ Ｐゴシック"/>
              </a:rPr>
              <a:t>Rotation invariance</a:t>
            </a:r>
            <a:endParaRPr/>
          </a:p>
        </p:txBody>
      </p:sp>
      <p:pic>
        <p:nvPicPr>
          <p:cNvPr id="614" name="Picture 5"/>
          <p:cNvPicPr/>
          <p:nvPr/>
        </p:nvPicPr>
        <p:blipFill>
          <a:blip r:embed="rId4"/>
          <a:stretch/>
        </p:blipFill>
        <p:spPr>
          <a:xfrm>
            <a:off x="5499000" y="274176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615" name="Line 3"/>
          <p:cNvSpPr/>
          <p:nvPr/>
        </p:nvSpPr>
        <p:spPr>
          <a:xfrm>
            <a:off x="7726680" y="2743200"/>
            <a:ext cx="45720" cy="1904760"/>
          </a:xfrm>
          <a:prstGeom prst="line">
            <a:avLst/>
          </a:prstGeom>
          <a:ln w="5076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6" name="Line 4"/>
          <p:cNvSpPr/>
          <p:nvPr/>
        </p:nvSpPr>
        <p:spPr>
          <a:xfrm>
            <a:off x="4343400" y="2201760"/>
            <a:ext cx="596880" cy="123840"/>
          </a:xfrm>
          <a:prstGeom prst="line">
            <a:avLst/>
          </a:prstGeom>
          <a:ln w="3168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7" name="CustomShape 5"/>
          <p:cNvSpPr/>
          <p:nvPr/>
        </p:nvSpPr>
        <p:spPr>
          <a:xfrm>
            <a:off x="6963840" y="6568920"/>
            <a:ext cx="218808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strike="noStrike">
                <a:solidFill>
                  <a:srgbClr val="000000"/>
                </a:solidFill>
                <a:latin typeface="Arial"/>
              </a:rPr>
              <a:t>Image from Matthew Brown</a:t>
            </a:r>
            <a:endParaRPr/>
          </a:p>
        </p:txBody>
      </p:sp>
      <p:sp>
        <p:nvSpPr>
          <p:cNvPr id="618" name="CustomShape 6"/>
          <p:cNvSpPr/>
          <p:nvPr/>
        </p:nvSpPr>
        <p:spPr>
          <a:xfrm>
            <a:off x="336600" y="5035680"/>
            <a:ext cx="87339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Rotate patch according to its </a:t>
            </a:r>
            <a:r>
              <a:rPr lang="en-US" sz="2800" strike="noStrike" dirty="0">
                <a:solidFill>
                  <a:srgbClr val="FF0000"/>
                </a:solidFill>
                <a:latin typeface="Arial"/>
              </a:rPr>
              <a:t>dominant gradient orientation</a:t>
            </a:r>
            <a:endParaRPr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This puts the patches into a canonical orientation.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T. Tuytelaars, B. Leibe</a:t>
            </a:r>
            <a:endParaRPr/>
          </a:p>
        </p:txBody>
      </p:sp>
      <p:sp>
        <p:nvSpPr>
          <p:cNvPr id="620" name="CustomShape 2"/>
          <p:cNvSpPr/>
          <p:nvPr/>
        </p:nvSpPr>
        <p:spPr>
          <a:xfrm>
            <a:off x="2765520" y="4065480"/>
            <a:ext cx="2282400" cy="230328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3906720" y="405432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4"/>
          <p:cNvSpPr/>
          <p:nvPr/>
        </p:nvSpPr>
        <p:spPr>
          <a:xfrm>
            <a:off x="3906720" y="521820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5"/>
          <p:cNvSpPr/>
          <p:nvPr/>
        </p:nvSpPr>
        <p:spPr>
          <a:xfrm>
            <a:off x="2754360" y="521820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2754360" y="405432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3129120" y="4465800"/>
            <a:ext cx="769680" cy="8139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3132000" y="5267160"/>
            <a:ext cx="210600" cy="55692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3327480" y="5253120"/>
            <a:ext cx="1052280" cy="56484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3811680" y="5415120"/>
            <a:ext cx="837720" cy="51084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4249800" y="4583160"/>
            <a:ext cx="564840" cy="3600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2"/>
          <p:cNvSpPr/>
          <p:nvPr/>
        </p:nvSpPr>
        <p:spPr>
          <a:xfrm>
            <a:off x="4253040" y="4602240"/>
            <a:ext cx="118800" cy="65052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3"/>
          <p:cNvSpPr/>
          <p:nvPr/>
        </p:nvSpPr>
        <p:spPr>
          <a:xfrm>
            <a:off x="4932360" y="4292640"/>
            <a:ext cx="360000" cy="29808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4"/>
          <p:cNvSpPr/>
          <p:nvPr/>
        </p:nvSpPr>
        <p:spPr>
          <a:xfrm>
            <a:off x="3870360" y="4384800"/>
            <a:ext cx="1257120" cy="90144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"/>
          <p:cNvSpPr/>
          <p:nvPr/>
        </p:nvSpPr>
        <p:spPr>
          <a:xfrm>
            <a:off x="1763640" y="3429000"/>
            <a:ext cx="3816000" cy="3312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TextShape 16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Orientation Normalization</a:t>
            </a:r>
            <a:endParaRPr/>
          </a:p>
        </p:txBody>
      </p:sp>
      <p:sp>
        <p:nvSpPr>
          <p:cNvPr id="635" name="TextShape 17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Compute orientation histogram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Select dominant orientation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Normalize: rotate to fixed orientation </a:t>
            </a:r>
            <a:endParaRPr dirty="0"/>
          </a:p>
        </p:txBody>
      </p:sp>
      <p:sp>
        <p:nvSpPr>
          <p:cNvPr id="636" name="CustomShape 18"/>
          <p:cNvSpPr/>
          <p:nvPr/>
        </p:nvSpPr>
        <p:spPr>
          <a:xfrm>
            <a:off x="6200640" y="4653000"/>
            <a:ext cx="2295000" cy="23400"/>
          </a:xfrm>
          <a:custGeom>
            <a:avLst/>
            <a:gdLst/>
            <a:ahLst/>
            <a:cxnLst/>
            <a:rect l="0" t="0" r="r" b="b"/>
            <a:pathLst>
              <a:path w="8675" h="104">
                <a:moveTo>
                  <a:pt x="8674" y="52"/>
                </a:moveTo>
                <a:lnTo>
                  <a:pt x="8629" y="0"/>
                </a:lnTo>
                <a:lnTo>
                  <a:pt x="0" y="0"/>
                </a:lnTo>
                <a:lnTo>
                  <a:pt x="0" y="103"/>
                </a:lnTo>
                <a:lnTo>
                  <a:pt x="8629" y="103"/>
                </a:lnTo>
                <a:lnTo>
                  <a:pt x="8582" y="52"/>
                </a:lnTo>
                <a:lnTo>
                  <a:pt x="8674" y="52"/>
                </a:lnTo>
                <a:lnTo>
                  <a:pt x="8674" y="0"/>
                </a:lnTo>
                <a:lnTo>
                  <a:pt x="8629" y="0"/>
                </a:lnTo>
                <a:lnTo>
                  <a:pt x="8674" y="5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9"/>
          <p:cNvSpPr/>
          <p:nvPr/>
        </p:nvSpPr>
        <p:spPr>
          <a:xfrm>
            <a:off x="8472600" y="4665600"/>
            <a:ext cx="23400" cy="1260000"/>
          </a:xfrm>
          <a:custGeom>
            <a:avLst/>
            <a:gdLst/>
            <a:ahLst/>
            <a:cxnLst/>
            <a:rect l="0" t="0" r="r" b="b"/>
            <a:pathLst>
              <a:path w="93" h="5561">
                <a:moveTo>
                  <a:pt x="47" y="5560"/>
                </a:moveTo>
                <a:lnTo>
                  <a:pt x="92" y="5509"/>
                </a:lnTo>
                <a:lnTo>
                  <a:pt x="92" y="0"/>
                </a:lnTo>
                <a:lnTo>
                  <a:pt x="0" y="0"/>
                </a:lnTo>
                <a:lnTo>
                  <a:pt x="0" y="5509"/>
                </a:lnTo>
                <a:lnTo>
                  <a:pt x="47" y="5458"/>
                </a:lnTo>
                <a:lnTo>
                  <a:pt x="47" y="5560"/>
                </a:lnTo>
                <a:lnTo>
                  <a:pt x="92" y="5560"/>
                </a:lnTo>
                <a:lnTo>
                  <a:pt x="92" y="5509"/>
                </a:lnTo>
                <a:lnTo>
                  <a:pt x="47" y="556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20"/>
          <p:cNvSpPr/>
          <p:nvPr/>
        </p:nvSpPr>
        <p:spPr>
          <a:xfrm>
            <a:off x="6189840" y="5902200"/>
            <a:ext cx="2293560" cy="23400"/>
          </a:xfrm>
          <a:custGeom>
            <a:avLst/>
            <a:gdLst/>
            <a:ahLst/>
            <a:cxnLst/>
            <a:rect l="0" t="0" r="r" b="b"/>
            <a:pathLst>
              <a:path w="8675" h="103">
                <a:moveTo>
                  <a:pt x="0" y="51"/>
                </a:moveTo>
                <a:lnTo>
                  <a:pt x="45" y="102"/>
                </a:lnTo>
                <a:lnTo>
                  <a:pt x="8674" y="102"/>
                </a:lnTo>
                <a:lnTo>
                  <a:pt x="8674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21"/>
          <p:cNvSpPr/>
          <p:nvPr/>
        </p:nvSpPr>
        <p:spPr>
          <a:xfrm>
            <a:off x="6189840" y="4653000"/>
            <a:ext cx="23400" cy="1261800"/>
          </a:xfrm>
          <a:custGeom>
            <a:avLst/>
            <a:gdLst/>
            <a:ahLst/>
            <a:cxnLst/>
            <a:rect l="0" t="0" r="r" b="b"/>
            <a:pathLst>
              <a:path w="92" h="5562">
                <a:moveTo>
                  <a:pt x="45" y="0"/>
                </a:moveTo>
                <a:lnTo>
                  <a:pt x="0" y="52"/>
                </a:lnTo>
                <a:lnTo>
                  <a:pt x="0" y="5561"/>
                </a:lnTo>
                <a:lnTo>
                  <a:pt x="91" y="5561"/>
                </a:lnTo>
                <a:lnTo>
                  <a:pt x="91" y="52"/>
                </a:lnTo>
                <a:lnTo>
                  <a:pt x="45" y="103"/>
                </a:lnTo>
                <a:lnTo>
                  <a:pt x="45" y="0"/>
                </a:lnTo>
                <a:lnTo>
                  <a:pt x="0" y="0"/>
                </a:lnTo>
                <a:lnTo>
                  <a:pt x="0" y="52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2"/>
          <p:cNvSpPr/>
          <p:nvPr/>
        </p:nvSpPr>
        <p:spPr>
          <a:xfrm>
            <a:off x="6200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23"/>
          <p:cNvSpPr/>
          <p:nvPr/>
        </p:nvSpPr>
        <p:spPr>
          <a:xfrm>
            <a:off x="6200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24"/>
          <p:cNvSpPr/>
          <p:nvPr/>
        </p:nvSpPr>
        <p:spPr>
          <a:xfrm>
            <a:off x="651528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5"/>
          <p:cNvSpPr/>
          <p:nvPr/>
        </p:nvSpPr>
        <p:spPr>
          <a:xfrm>
            <a:off x="618984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6"/>
          <p:cNvSpPr/>
          <p:nvPr/>
        </p:nvSpPr>
        <p:spPr>
          <a:xfrm>
            <a:off x="6189840" y="559116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27"/>
          <p:cNvSpPr/>
          <p:nvPr/>
        </p:nvSpPr>
        <p:spPr>
          <a:xfrm>
            <a:off x="6527880" y="4976640"/>
            <a:ext cx="325080" cy="9378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28"/>
          <p:cNvSpPr/>
          <p:nvPr/>
        </p:nvSpPr>
        <p:spPr>
          <a:xfrm>
            <a:off x="6527880" y="496584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29"/>
          <p:cNvSpPr/>
          <p:nvPr/>
        </p:nvSpPr>
        <p:spPr>
          <a:xfrm>
            <a:off x="6842160" y="49766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3" h="4185">
                <a:moveTo>
                  <a:pt x="47" y="4184"/>
                </a:moveTo>
                <a:lnTo>
                  <a:pt x="92" y="4133"/>
                </a:lnTo>
                <a:lnTo>
                  <a:pt x="92" y="0"/>
                </a:lnTo>
                <a:lnTo>
                  <a:pt x="0" y="0"/>
                </a:lnTo>
                <a:lnTo>
                  <a:pt x="0" y="4133"/>
                </a:lnTo>
                <a:lnTo>
                  <a:pt x="47" y="4082"/>
                </a:lnTo>
                <a:lnTo>
                  <a:pt x="47" y="4184"/>
                </a:lnTo>
                <a:lnTo>
                  <a:pt x="92" y="4184"/>
                </a:lnTo>
                <a:lnTo>
                  <a:pt x="92" y="4133"/>
                </a:lnTo>
                <a:lnTo>
                  <a:pt x="47" y="418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30"/>
          <p:cNvSpPr/>
          <p:nvPr/>
        </p:nvSpPr>
        <p:spPr>
          <a:xfrm>
            <a:off x="65152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31"/>
          <p:cNvSpPr/>
          <p:nvPr/>
        </p:nvSpPr>
        <p:spPr>
          <a:xfrm>
            <a:off x="6515280" y="49658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2" h="4185">
                <a:moveTo>
                  <a:pt x="45" y="0"/>
                </a:moveTo>
                <a:lnTo>
                  <a:pt x="0" y="51"/>
                </a:lnTo>
                <a:lnTo>
                  <a:pt x="0" y="4184"/>
                </a:lnTo>
                <a:lnTo>
                  <a:pt x="91" y="4184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32"/>
          <p:cNvSpPr/>
          <p:nvPr/>
        </p:nvSpPr>
        <p:spPr>
          <a:xfrm>
            <a:off x="6853320" y="5289480"/>
            <a:ext cx="326520" cy="62496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3"/>
          <p:cNvSpPr/>
          <p:nvPr/>
        </p:nvSpPr>
        <p:spPr>
          <a:xfrm>
            <a:off x="6842160" y="527832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92" y="51"/>
                </a:moveTo>
                <a:lnTo>
                  <a:pt x="47" y="102"/>
                </a:lnTo>
                <a:lnTo>
                  <a:pt x="1279" y="102"/>
                </a:lnTo>
                <a:lnTo>
                  <a:pt x="1279" y="0"/>
                </a:lnTo>
                <a:lnTo>
                  <a:pt x="47" y="0"/>
                </a:lnTo>
                <a:lnTo>
                  <a:pt x="0" y="51"/>
                </a:lnTo>
                <a:lnTo>
                  <a:pt x="47" y="0"/>
                </a:lnTo>
                <a:lnTo>
                  <a:pt x="0" y="0"/>
                </a:lnTo>
                <a:lnTo>
                  <a:pt x="0" y="51"/>
                </a:lnTo>
                <a:lnTo>
                  <a:pt x="92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4"/>
          <p:cNvSpPr/>
          <p:nvPr/>
        </p:nvSpPr>
        <p:spPr>
          <a:xfrm>
            <a:off x="6842160" y="528948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3" h="2807">
                <a:moveTo>
                  <a:pt x="47" y="2704"/>
                </a:moveTo>
                <a:lnTo>
                  <a:pt x="92" y="2755"/>
                </a:lnTo>
                <a:lnTo>
                  <a:pt x="92" y="0"/>
                </a:lnTo>
                <a:lnTo>
                  <a:pt x="0" y="0"/>
                </a:lnTo>
                <a:lnTo>
                  <a:pt x="0" y="2755"/>
                </a:lnTo>
                <a:lnTo>
                  <a:pt x="47" y="2806"/>
                </a:lnTo>
                <a:lnTo>
                  <a:pt x="0" y="2755"/>
                </a:lnTo>
                <a:lnTo>
                  <a:pt x="0" y="2806"/>
                </a:lnTo>
                <a:lnTo>
                  <a:pt x="47" y="2806"/>
                </a:lnTo>
                <a:lnTo>
                  <a:pt x="47" y="270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35"/>
          <p:cNvSpPr/>
          <p:nvPr/>
        </p:nvSpPr>
        <p:spPr>
          <a:xfrm>
            <a:off x="685332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8" h="103">
                <a:moveTo>
                  <a:pt x="1186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2"/>
                </a:lnTo>
                <a:lnTo>
                  <a:pt x="1232" y="102"/>
                </a:lnTo>
                <a:lnTo>
                  <a:pt x="1277" y="51"/>
                </a:lnTo>
                <a:lnTo>
                  <a:pt x="1232" y="102"/>
                </a:lnTo>
                <a:lnTo>
                  <a:pt x="1277" y="102"/>
                </a:lnTo>
                <a:lnTo>
                  <a:pt x="1277" y="51"/>
                </a:lnTo>
                <a:lnTo>
                  <a:pt x="1186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36"/>
          <p:cNvSpPr/>
          <p:nvPr/>
        </p:nvSpPr>
        <p:spPr>
          <a:xfrm>
            <a:off x="7167600" y="527832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2" h="2807">
                <a:moveTo>
                  <a:pt x="46" y="102"/>
                </a:moveTo>
                <a:lnTo>
                  <a:pt x="0" y="51"/>
                </a:lnTo>
                <a:lnTo>
                  <a:pt x="0" y="2806"/>
                </a:lnTo>
                <a:lnTo>
                  <a:pt x="91" y="2806"/>
                </a:lnTo>
                <a:lnTo>
                  <a:pt x="91" y="51"/>
                </a:lnTo>
                <a:lnTo>
                  <a:pt x="46" y="0"/>
                </a:lnTo>
                <a:lnTo>
                  <a:pt x="91" y="51"/>
                </a:lnTo>
                <a:lnTo>
                  <a:pt x="91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37"/>
          <p:cNvSpPr/>
          <p:nvPr/>
        </p:nvSpPr>
        <p:spPr>
          <a:xfrm>
            <a:off x="718020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38"/>
          <p:cNvSpPr/>
          <p:nvPr/>
        </p:nvSpPr>
        <p:spPr>
          <a:xfrm>
            <a:off x="718020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1"/>
                </a:lnTo>
                <a:lnTo>
                  <a:pt x="1232" y="101"/>
                </a:lnTo>
                <a:lnTo>
                  <a:pt x="1187" y="51"/>
                </a:lnTo>
                <a:lnTo>
                  <a:pt x="1278" y="51"/>
                </a:lnTo>
                <a:lnTo>
                  <a:pt x="1278" y="0"/>
                </a:lnTo>
                <a:lnTo>
                  <a:pt x="1232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39"/>
          <p:cNvSpPr/>
          <p:nvPr/>
        </p:nvSpPr>
        <p:spPr>
          <a:xfrm>
            <a:off x="7493040" y="5707080"/>
            <a:ext cx="25200" cy="21888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5" y="969"/>
                </a:moveTo>
                <a:lnTo>
                  <a:pt x="91" y="918"/>
                </a:lnTo>
                <a:lnTo>
                  <a:pt x="91" y="0"/>
                </a:lnTo>
                <a:lnTo>
                  <a:pt x="0" y="0"/>
                </a:lnTo>
                <a:lnTo>
                  <a:pt x="0" y="918"/>
                </a:lnTo>
                <a:lnTo>
                  <a:pt x="45" y="867"/>
                </a:lnTo>
                <a:lnTo>
                  <a:pt x="45" y="969"/>
                </a:lnTo>
                <a:lnTo>
                  <a:pt x="91" y="969"/>
                </a:lnTo>
                <a:lnTo>
                  <a:pt x="91" y="918"/>
                </a:lnTo>
                <a:lnTo>
                  <a:pt x="45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40"/>
          <p:cNvSpPr/>
          <p:nvPr/>
        </p:nvSpPr>
        <p:spPr>
          <a:xfrm>
            <a:off x="716760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6" y="102"/>
                </a:lnTo>
                <a:lnTo>
                  <a:pt x="1278" y="102"/>
                </a:lnTo>
                <a:lnTo>
                  <a:pt x="1278" y="0"/>
                </a:lnTo>
                <a:lnTo>
                  <a:pt x="46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41"/>
          <p:cNvSpPr/>
          <p:nvPr/>
        </p:nvSpPr>
        <p:spPr>
          <a:xfrm>
            <a:off x="7167600" y="5694480"/>
            <a:ext cx="23400" cy="22032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1" y="969"/>
                </a:lnTo>
                <a:lnTo>
                  <a:pt x="91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42"/>
          <p:cNvSpPr/>
          <p:nvPr/>
        </p:nvSpPr>
        <p:spPr>
          <a:xfrm>
            <a:off x="7505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43"/>
          <p:cNvSpPr/>
          <p:nvPr/>
        </p:nvSpPr>
        <p:spPr>
          <a:xfrm>
            <a:off x="7505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4"/>
          <p:cNvSpPr/>
          <p:nvPr/>
        </p:nvSpPr>
        <p:spPr>
          <a:xfrm>
            <a:off x="781992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45"/>
          <p:cNvSpPr/>
          <p:nvPr/>
        </p:nvSpPr>
        <p:spPr>
          <a:xfrm>
            <a:off x="7493040" y="5902200"/>
            <a:ext cx="3394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46"/>
          <p:cNvSpPr/>
          <p:nvPr/>
        </p:nvSpPr>
        <p:spPr>
          <a:xfrm>
            <a:off x="7493040" y="5591160"/>
            <a:ext cx="252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47"/>
          <p:cNvSpPr/>
          <p:nvPr/>
        </p:nvSpPr>
        <p:spPr>
          <a:xfrm>
            <a:off x="7832880" y="5810400"/>
            <a:ext cx="325080" cy="1044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48"/>
          <p:cNvSpPr/>
          <p:nvPr/>
        </p:nvSpPr>
        <p:spPr>
          <a:xfrm>
            <a:off x="7819920" y="579924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91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0" y="51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91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9"/>
          <p:cNvSpPr/>
          <p:nvPr/>
        </p:nvSpPr>
        <p:spPr>
          <a:xfrm>
            <a:off x="7819920" y="5810400"/>
            <a:ext cx="23400" cy="115560"/>
          </a:xfrm>
          <a:custGeom>
            <a:avLst/>
            <a:gdLst/>
            <a:ahLst/>
            <a:cxnLst/>
            <a:rect l="0" t="0" r="r" b="b"/>
            <a:pathLst>
              <a:path w="92" h="511">
                <a:moveTo>
                  <a:pt x="45" y="408"/>
                </a:moveTo>
                <a:lnTo>
                  <a:pt x="91" y="459"/>
                </a:lnTo>
                <a:lnTo>
                  <a:pt x="91" y="0"/>
                </a:lnTo>
                <a:lnTo>
                  <a:pt x="0" y="0"/>
                </a:lnTo>
                <a:lnTo>
                  <a:pt x="0" y="459"/>
                </a:lnTo>
                <a:lnTo>
                  <a:pt x="45" y="510"/>
                </a:lnTo>
                <a:lnTo>
                  <a:pt x="0" y="459"/>
                </a:lnTo>
                <a:lnTo>
                  <a:pt x="0" y="510"/>
                </a:lnTo>
                <a:lnTo>
                  <a:pt x="45" y="510"/>
                </a:lnTo>
                <a:lnTo>
                  <a:pt x="45" y="408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50"/>
          <p:cNvSpPr/>
          <p:nvPr/>
        </p:nvSpPr>
        <p:spPr>
          <a:xfrm>
            <a:off x="78328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187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279" y="51"/>
                </a:lnTo>
                <a:lnTo>
                  <a:pt x="1233" y="102"/>
                </a:lnTo>
                <a:lnTo>
                  <a:pt x="1279" y="102"/>
                </a:lnTo>
                <a:lnTo>
                  <a:pt x="1279" y="51"/>
                </a:lnTo>
                <a:lnTo>
                  <a:pt x="1187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51"/>
          <p:cNvSpPr/>
          <p:nvPr/>
        </p:nvSpPr>
        <p:spPr>
          <a:xfrm>
            <a:off x="8145360" y="5799240"/>
            <a:ext cx="25200" cy="115560"/>
          </a:xfrm>
          <a:custGeom>
            <a:avLst/>
            <a:gdLst/>
            <a:ahLst/>
            <a:cxnLst/>
            <a:rect l="0" t="0" r="r" b="b"/>
            <a:pathLst>
              <a:path w="93" h="511">
                <a:moveTo>
                  <a:pt x="46" y="102"/>
                </a:moveTo>
                <a:lnTo>
                  <a:pt x="0" y="51"/>
                </a:lnTo>
                <a:lnTo>
                  <a:pt x="0" y="510"/>
                </a:lnTo>
                <a:lnTo>
                  <a:pt x="92" y="510"/>
                </a:lnTo>
                <a:lnTo>
                  <a:pt x="92" y="51"/>
                </a:lnTo>
                <a:lnTo>
                  <a:pt x="46" y="0"/>
                </a:lnTo>
                <a:lnTo>
                  <a:pt x="92" y="51"/>
                </a:lnTo>
                <a:lnTo>
                  <a:pt x="92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52"/>
          <p:cNvSpPr/>
          <p:nvPr/>
        </p:nvSpPr>
        <p:spPr>
          <a:xfrm>
            <a:off x="815832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53"/>
          <p:cNvSpPr/>
          <p:nvPr/>
        </p:nvSpPr>
        <p:spPr>
          <a:xfrm>
            <a:off x="815832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1"/>
                </a:lnTo>
                <a:lnTo>
                  <a:pt x="1233" y="101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54"/>
          <p:cNvSpPr/>
          <p:nvPr/>
        </p:nvSpPr>
        <p:spPr>
          <a:xfrm>
            <a:off x="8472600" y="5707080"/>
            <a:ext cx="23400" cy="21888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7" y="969"/>
                </a:moveTo>
                <a:lnTo>
                  <a:pt x="92" y="918"/>
                </a:lnTo>
                <a:lnTo>
                  <a:pt x="92" y="0"/>
                </a:lnTo>
                <a:lnTo>
                  <a:pt x="0" y="0"/>
                </a:lnTo>
                <a:lnTo>
                  <a:pt x="0" y="918"/>
                </a:lnTo>
                <a:lnTo>
                  <a:pt x="47" y="867"/>
                </a:lnTo>
                <a:lnTo>
                  <a:pt x="47" y="969"/>
                </a:lnTo>
                <a:lnTo>
                  <a:pt x="92" y="969"/>
                </a:lnTo>
                <a:lnTo>
                  <a:pt x="92" y="918"/>
                </a:lnTo>
                <a:lnTo>
                  <a:pt x="47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55"/>
          <p:cNvSpPr/>
          <p:nvPr/>
        </p:nvSpPr>
        <p:spPr>
          <a:xfrm>
            <a:off x="814536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0" y="51"/>
                </a:moveTo>
                <a:lnTo>
                  <a:pt x="46" y="102"/>
                </a:lnTo>
                <a:lnTo>
                  <a:pt x="1279" y="102"/>
                </a:lnTo>
                <a:lnTo>
                  <a:pt x="1279" y="0"/>
                </a:lnTo>
                <a:lnTo>
                  <a:pt x="46" y="0"/>
                </a:lnTo>
                <a:lnTo>
                  <a:pt x="92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56"/>
          <p:cNvSpPr/>
          <p:nvPr/>
        </p:nvSpPr>
        <p:spPr>
          <a:xfrm>
            <a:off x="8145360" y="5694480"/>
            <a:ext cx="25200" cy="22032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2" y="969"/>
                </a:lnTo>
                <a:lnTo>
                  <a:pt x="92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57"/>
          <p:cNvSpPr/>
          <p:nvPr/>
        </p:nvSpPr>
        <p:spPr>
          <a:xfrm>
            <a:off x="6074280" y="600876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0</a:t>
            </a:r>
            <a:endParaRPr/>
          </a:p>
        </p:txBody>
      </p:sp>
      <p:sp>
        <p:nvSpPr>
          <p:cNvPr id="676" name="CustomShape 58"/>
          <p:cNvSpPr/>
          <p:nvPr/>
        </p:nvSpPr>
        <p:spPr>
          <a:xfrm>
            <a:off x="8365320" y="597528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2</a:t>
            </a:r>
            <a:endParaRPr/>
          </a:p>
        </p:txBody>
      </p:sp>
      <p:sp>
        <p:nvSpPr>
          <p:cNvPr id="677" name="CustomShape 59"/>
          <p:cNvSpPr/>
          <p:nvPr/>
        </p:nvSpPr>
        <p:spPr>
          <a:xfrm>
            <a:off x="8539200" y="5946840"/>
            <a:ext cx="15336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Symbol"/>
              </a:rPr>
              <a:t>p</a:t>
            </a:r>
            <a:endParaRPr/>
          </a:p>
        </p:txBody>
      </p:sp>
      <p:sp>
        <p:nvSpPr>
          <p:cNvPr id="678" name="CustomShape 60"/>
          <p:cNvSpPr/>
          <p:nvPr/>
        </p:nvSpPr>
        <p:spPr>
          <a:xfrm>
            <a:off x="6608880" y="5991120"/>
            <a:ext cx="124920" cy="109080"/>
          </a:xfrm>
          <a:custGeom>
            <a:avLst/>
            <a:gdLst/>
            <a:ahLst/>
            <a:cxnLst/>
            <a:rect l="0" t="0" r="r" b="b"/>
            <a:pathLst>
              <a:path w="478" h="486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61"/>
          <p:cNvSpPr/>
          <p:nvPr/>
        </p:nvSpPr>
        <p:spPr>
          <a:xfrm>
            <a:off x="6659640" y="6091200"/>
            <a:ext cx="23400" cy="175680"/>
          </a:xfrm>
          <a:custGeom>
            <a:avLst/>
            <a:gdLst/>
            <a:ahLst/>
            <a:cxnLst/>
            <a:rect l="0" t="0" r="r" b="b"/>
            <a:pathLst>
              <a:path w="93" h="776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62"/>
          <p:cNvSpPr/>
          <p:nvPr/>
        </p:nvSpPr>
        <p:spPr>
          <a:xfrm rot="18210600">
            <a:off x="3437280" y="3626640"/>
            <a:ext cx="2625480" cy="424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63"/>
          <p:cNvSpPr/>
          <p:nvPr/>
        </p:nvSpPr>
        <p:spPr>
          <a:xfrm rot="18210600">
            <a:off x="2773440" y="4105080"/>
            <a:ext cx="2282400" cy="226332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64"/>
          <p:cNvSpPr/>
          <p:nvPr/>
        </p:nvSpPr>
        <p:spPr>
          <a:xfrm rot="18210600">
            <a:off x="3179520" y="386820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65"/>
          <p:cNvSpPr/>
          <p:nvPr/>
        </p:nvSpPr>
        <p:spPr>
          <a:xfrm rot="18210600">
            <a:off x="4132800" y="449964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66"/>
          <p:cNvSpPr/>
          <p:nvPr/>
        </p:nvSpPr>
        <p:spPr>
          <a:xfrm rot="18210600">
            <a:off x="3497040" y="546120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67"/>
          <p:cNvSpPr/>
          <p:nvPr/>
        </p:nvSpPr>
        <p:spPr>
          <a:xfrm rot="18210600">
            <a:off x="2543760" y="483012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68"/>
          <p:cNvSpPr/>
          <p:nvPr/>
        </p:nvSpPr>
        <p:spPr>
          <a:xfrm rot="18210600">
            <a:off x="3030120" y="4977360"/>
            <a:ext cx="769680" cy="7995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69"/>
          <p:cNvSpPr/>
          <p:nvPr/>
        </p:nvSpPr>
        <p:spPr>
          <a:xfrm rot="18210600">
            <a:off x="3709440" y="5699520"/>
            <a:ext cx="210600" cy="54684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70"/>
          <p:cNvSpPr/>
          <p:nvPr/>
        </p:nvSpPr>
        <p:spPr>
          <a:xfrm rot="18210600">
            <a:off x="3619440" y="5176080"/>
            <a:ext cx="1052280" cy="55476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71"/>
          <p:cNvSpPr/>
          <p:nvPr/>
        </p:nvSpPr>
        <p:spPr>
          <a:xfrm rot="18210600">
            <a:off x="4045680" y="4961520"/>
            <a:ext cx="837720" cy="50220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72"/>
          <p:cNvSpPr/>
          <p:nvPr/>
        </p:nvSpPr>
        <p:spPr>
          <a:xfrm rot="18210600">
            <a:off x="3605040" y="4291200"/>
            <a:ext cx="564840" cy="3546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73"/>
          <p:cNvSpPr/>
          <p:nvPr/>
        </p:nvSpPr>
        <p:spPr>
          <a:xfrm rot="18210600">
            <a:off x="3841560" y="4421880"/>
            <a:ext cx="118800" cy="63864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74"/>
          <p:cNvSpPr/>
          <p:nvPr/>
        </p:nvSpPr>
        <p:spPr>
          <a:xfrm rot="18210600">
            <a:off x="3742920" y="3689640"/>
            <a:ext cx="360000" cy="30852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75"/>
          <p:cNvSpPr/>
          <p:nvPr/>
        </p:nvSpPr>
        <p:spPr>
          <a:xfrm rot="18210600">
            <a:off x="3281400" y="4080240"/>
            <a:ext cx="1257120" cy="88668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76"/>
          <p:cNvSpPr/>
          <p:nvPr/>
        </p:nvSpPr>
        <p:spPr>
          <a:xfrm>
            <a:off x="2593800" y="4076640"/>
            <a:ext cx="2625480" cy="43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77"/>
          <p:cNvSpPr/>
          <p:nvPr/>
        </p:nvSpPr>
        <p:spPr>
          <a:xfrm>
            <a:off x="6849000" y="1233360"/>
            <a:ext cx="20815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[Lowe, SIFT, 1999]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03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09600" y="1143000"/>
            <a:ext cx="7772040" cy="83772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    Once we have found the key points and a dominant orientation for each,</a:t>
            </a:r>
          </a:p>
          <a:p>
            <a:endParaRPr lang="en-US" dirty="0"/>
          </a:p>
          <a:p>
            <a:r>
              <a:rPr lang="en-US" dirty="0"/>
              <a:t>   we need to </a:t>
            </a:r>
            <a:r>
              <a:rPr lang="en-US" dirty="0">
                <a:solidFill>
                  <a:srgbClr val="FF0000"/>
                </a:solidFill>
              </a:rPr>
              <a:t>describe</a:t>
            </a:r>
            <a:r>
              <a:rPr lang="en-US" dirty="0"/>
              <a:t> the (</a:t>
            </a:r>
            <a:r>
              <a:rPr lang="en-US" dirty="0">
                <a:solidFill>
                  <a:srgbClr val="0000FF"/>
                </a:solidFill>
              </a:rPr>
              <a:t>rotated and scaled</a:t>
            </a:r>
            <a:r>
              <a:rPr lang="en-US" dirty="0"/>
              <a:t>) neighborhood about each.</a:t>
            </a:r>
          </a:p>
        </p:txBody>
      </p:sp>
      <p:pic>
        <p:nvPicPr>
          <p:cNvPr id="4" name="Picture 5"/>
          <p:cNvPicPr/>
          <p:nvPr/>
        </p:nvPicPr>
        <p:blipFill>
          <a:blip r:embed="rId2"/>
          <a:stretch/>
        </p:blipFill>
        <p:spPr>
          <a:xfrm>
            <a:off x="1752600" y="289560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24400" y="3704534"/>
            <a:ext cx="2569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128-dimensional vector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735120" y="3889200"/>
            <a:ext cx="989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22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58018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16x16 window into a 4x4 grid of cells (2x2 case shown below)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6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54C-8BDA-47D5-A607-2CC6B16A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7DB9C-F6F6-4E88-A6FE-A9B137D6D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Harris Corner </a:t>
            </a:r>
            <a:r>
              <a:rPr lang="en-US" dirty="0" err="1"/>
              <a:t>Dector</a:t>
            </a:r>
            <a:endParaRPr lang="en-US" dirty="0"/>
          </a:p>
          <a:p>
            <a:r>
              <a:rPr lang="en-US" dirty="0"/>
              <a:t>SIFT Key Point Detector</a:t>
            </a:r>
          </a:p>
          <a:p>
            <a:r>
              <a:rPr lang="en-US" dirty="0"/>
              <a:t>On to Descriptors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4A040-105F-4811-AAED-2DAC0CCB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68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sp>
        <p:nvSpPr>
          <p:cNvPr id="68612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16x16 window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into a 4x4 grid of cells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</a:t>
            </a:r>
            <a:r>
              <a:rPr lang="en-US" sz="1800" b="0" dirty="0">
                <a:solidFill>
                  <a:srgbClr val="0000FF"/>
                </a:solidFill>
                <a:latin typeface="Arial" charset="0"/>
              </a:rPr>
              <a:t>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FF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4" name="Picture 2" descr="Image result for 16x16 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38424"/>
            <a:ext cx="351472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762500" y="4648200"/>
            <a:ext cx="3695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54102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960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84109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84582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8486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818228" y="4768334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8        8         </a:t>
            </a:r>
            <a:r>
              <a:rPr lang="en-US" b="1" dirty="0"/>
              <a:t>. . .                      </a:t>
            </a:r>
            <a:r>
              <a:rPr lang="en-US" dirty="0"/>
              <a:t>8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2638424"/>
            <a:ext cx="914400" cy="90487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066800" y="3090862"/>
            <a:ext cx="4038600" cy="1437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93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8" y="1423988"/>
            <a:ext cx="4086225" cy="4010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7975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5571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3167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0764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0764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0764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0764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2399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3167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6545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2326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5571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0.31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24035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28107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7975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75671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0" y="6286647"/>
            <a:ext cx="120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Yao Lu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4032" y="152400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Numeric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41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8" y="611188"/>
            <a:ext cx="4086225" cy="401002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002662" y="1825625"/>
            <a:ext cx="438912" cy="2926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36112" y="1971929"/>
            <a:ext cx="320040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02662" y="2921000"/>
            <a:ext cx="420624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36112" y="3039872"/>
            <a:ext cx="365760" cy="64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82643" y="1891919"/>
            <a:ext cx="28346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82643" y="2884424"/>
            <a:ext cx="182880" cy="2194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45762" y="3076448"/>
            <a:ext cx="146304" cy="9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45762" y="2093087"/>
            <a:ext cx="146304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02662" y="925798"/>
            <a:ext cx="365760" cy="274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936112" y="1053814"/>
            <a:ext cx="146304" cy="1463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02662" y="3679666"/>
            <a:ext cx="274320" cy="3657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36112" y="3880834"/>
            <a:ext cx="164592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3945762" y="3993896"/>
            <a:ext cx="18288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45762" y="1200118"/>
            <a:ext cx="91440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82643" y="1026382"/>
            <a:ext cx="19202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082643" y="3801872"/>
            <a:ext cx="265176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134100" y="1524000"/>
            <a:ext cx="2286000" cy="228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cxnSpLocks/>
            <a:stCxn id="37" idx="2"/>
            <a:endCxn id="37" idx="6"/>
          </p:cNvCxnSpPr>
          <p:nvPr/>
        </p:nvCxnSpPr>
        <p:spPr>
          <a:xfrm>
            <a:off x="6134100" y="2667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  <a:stCxn id="37" idx="0"/>
            <a:endCxn id="37" idx="4"/>
          </p:cNvCxnSpPr>
          <p:nvPr/>
        </p:nvCxnSpPr>
        <p:spPr>
          <a:xfrm>
            <a:off x="7277100" y="1524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37" idx="1"/>
            <a:endCxn id="37" idx="5"/>
          </p:cNvCxnSpPr>
          <p:nvPr/>
        </p:nvCxnSpPr>
        <p:spPr>
          <a:xfrm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  <a:stCxn id="37" idx="7"/>
            <a:endCxn id="37" idx="3"/>
          </p:cNvCxnSpPr>
          <p:nvPr/>
        </p:nvCxnSpPr>
        <p:spPr>
          <a:xfrm flipH="1"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row: Right 51"/>
          <p:cNvSpPr/>
          <p:nvPr/>
        </p:nvSpPr>
        <p:spPr>
          <a:xfrm>
            <a:off x="4963927" y="2336800"/>
            <a:ext cx="622300" cy="703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Partial Circle 59"/>
          <p:cNvSpPr/>
          <p:nvPr/>
        </p:nvSpPr>
        <p:spPr>
          <a:xfrm rot="5400000">
            <a:off x="6468877" y="1805939"/>
            <a:ext cx="1645920" cy="1645920"/>
          </a:xfrm>
          <a:prstGeom prst="pie">
            <a:avLst>
              <a:gd name="adj1" fmla="val 10808887"/>
              <a:gd name="adj2" fmla="val 135254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/>
          <p:cNvSpPr/>
          <p:nvPr/>
        </p:nvSpPr>
        <p:spPr>
          <a:xfrm rot="5400000">
            <a:off x="6726581" y="2105660"/>
            <a:ext cx="1097280" cy="1097280"/>
          </a:xfrm>
          <a:prstGeom prst="pie">
            <a:avLst>
              <a:gd name="adj1" fmla="val 13616669"/>
              <a:gd name="adj2" fmla="val 16236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107" y="4800600"/>
            <a:ext cx="3316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Orientations in each of</a:t>
            </a:r>
          </a:p>
          <a:p>
            <a:r>
              <a:rPr lang="en-US" sz="2400" dirty="0"/>
              <a:t>the 16 pixels of the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3822" y="4191000"/>
            <a:ext cx="31065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orientations all</a:t>
            </a:r>
          </a:p>
          <a:p>
            <a:r>
              <a:rPr lang="en-US" sz="2400" dirty="0"/>
              <a:t>ended up in two bins:</a:t>
            </a:r>
          </a:p>
          <a:p>
            <a:r>
              <a:rPr lang="en-US" sz="2400" dirty="0"/>
              <a:t>11 in one bin, 5 in the</a:t>
            </a:r>
          </a:p>
          <a:p>
            <a:r>
              <a:rPr lang="en-US" sz="2400" dirty="0"/>
              <a:t>other. (rough count)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4774" y="5955268"/>
            <a:ext cx="17705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5 11 0 0 0 0 0 0</a:t>
            </a:r>
          </a:p>
        </p:txBody>
      </p:sp>
    </p:spTree>
    <p:extLst>
      <p:ext uri="{BB962C8B-B14F-4D97-AF65-F5344CB8AC3E}">
        <p14:creationId xmlns:p14="http://schemas.microsoft.com/office/powerpoint/2010/main" val="105093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1506" y="841043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Start with a 16x16 window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(256 pixels)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16x16 window into a 4x4 grid of cells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(16 cells)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Threshold normalize the descriptor: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4800600"/>
            <a:ext cx="5791200" cy="914610"/>
            <a:chOff x="1371600" y="3733164"/>
            <a:chExt cx="5791200" cy="914610"/>
          </a:xfrm>
        </p:grpSpPr>
        <p:cxnSp>
          <p:nvCxnSpPr>
            <p:cNvPr id="7" name="Straight Arrow Connector 13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V="1">
              <a:off x="1371600" y="4642259"/>
              <a:ext cx="5791200" cy="39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371600" y="3733164"/>
              <a:ext cx="228600" cy="91302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00200" y="4190469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4038600"/>
              <a:ext cx="228600" cy="60758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57400" y="4567089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86000" y="4414402"/>
              <a:ext cx="228600" cy="2317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14600" y="4567089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0" y="4342904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71800" y="4342904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906" y="4038599"/>
              <a:ext cx="228600" cy="60500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28506" y="4187890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7106" y="3733164"/>
              <a:ext cx="228600" cy="91044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85706" y="4564510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306" y="4340325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2906" y="4564510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71506" y="4190469"/>
              <a:ext cx="228600" cy="4531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00106" y="4340325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027718" y="3962399"/>
              <a:ext cx="228600" cy="67986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6318" y="4186544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4849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713518" y="4563164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421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70718" y="4563164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399318" y="3962399"/>
              <a:ext cx="228600" cy="6798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627918" y="4338979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>
            <a:off x="1371600" y="4800600"/>
            <a:ext cx="579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914400" y="46101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03" y="3200400"/>
            <a:ext cx="1873297" cy="10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04" y="3192582"/>
            <a:ext cx="1567788" cy="59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2968" y="3317544"/>
            <a:ext cx="1674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such that: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543800" y="1371600"/>
            <a:ext cx="10668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077200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8343331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7848600" y="1360227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3" idx="1"/>
          </p:cNvCxnSpPr>
          <p:nvPr/>
        </p:nvCxnSpPr>
        <p:spPr bwMode="auto">
          <a:xfrm>
            <a:off x="7543800" y="1828800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543800" y="1633182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543800" y="2092657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66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31240" y="1322658"/>
            <a:ext cx="77724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Extraordinarily robust matching technique</a:t>
            </a:r>
          </a:p>
          <a:p>
            <a:pPr lvl="1"/>
            <a:r>
              <a:rPr lang="en-US" sz="1800" dirty="0"/>
              <a:t>Can handle changes in viewpoint</a:t>
            </a:r>
          </a:p>
          <a:p>
            <a:pPr lvl="2"/>
            <a:r>
              <a:rPr lang="en-US" sz="1600" dirty="0"/>
              <a:t>Up to about 30 degree out of plane rotation</a:t>
            </a:r>
          </a:p>
          <a:p>
            <a:pPr lvl="1"/>
            <a:r>
              <a:rPr lang="en-US" sz="1800" dirty="0"/>
              <a:t>Can handle significant changes in illumination</a:t>
            </a:r>
          </a:p>
          <a:p>
            <a:pPr lvl="2"/>
            <a:r>
              <a:rPr lang="en-US" sz="1600" dirty="0"/>
              <a:t>Sometimes even day vs. night (below)</a:t>
            </a:r>
          </a:p>
          <a:p>
            <a:pPr lvl="1"/>
            <a:r>
              <a:rPr lang="en-US" sz="1800" dirty="0"/>
              <a:t>Fast and efficient—can run in real time</a:t>
            </a:r>
          </a:p>
          <a:p>
            <a:pPr lvl="1"/>
            <a:r>
              <a:rPr lang="en-US" sz="1800" dirty="0"/>
              <a:t>Various code available</a:t>
            </a:r>
          </a:p>
          <a:p>
            <a:pPr lvl="2"/>
            <a:r>
              <a:rPr lang="en-US" sz="1100" dirty="0">
                <a:hlinkClick r:id="rId7"/>
              </a:rPr>
              <a:t>http://www.cs.ubc.ca/~lowe/keypoints/</a:t>
            </a:r>
            <a:endParaRPr lang="en-US" sz="1100" dirty="0"/>
          </a:p>
          <a:p>
            <a:pPr lvl="2"/>
            <a:endParaRPr lang="en-US" sz="1100" dirty="0"/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0" y="4124960"/>
            <a:ext cx="3645770" cy="27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30" y="4187778"/>
            <a:ext cx="3645770" cy="27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8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81300" y="5910263"/>
            <a:ext cx="36195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NASA Mars Rover images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with SIFT feature matches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Figure by Noah Snavely</a:t>
            </a:r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 bwMode="auto">
          <a:xfrm>
            <a:off x="141027" y="1394346"/>
            <a:ext cx="29718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19800" y="5086493"/>
            <a:ext cx="29718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4496-F575-41DE-9549-53E961162757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55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820738" y="3436938"/>
            <a:ext cx="7485062" cy="2663825"/>
            <a:chOff x="0" y="0"/>
            <a:chExt cx="4715" cy="1678"/>
          </a:xfrm>
        </p:grpSpPr>
        <p:pic>
          <p:nvPicPr>
            <p:cNvPr id="16385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6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838200" y="1219200"/>
            <a:ext cx="7086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31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838200" y="1219200"/>
            <a:ext cx="7086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Find corresponding pairs</a:t>
            </a: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822325" y="3436938"/>
            <a:ext cx="7485063" cy="2663825"/>
            <a:chOff x="0" y="0"/>
            <a:chExt cx="4715" cy="1678"/>
          </a:xfrm>
        </p:grpSpPr>
        <p:pic>
          <p:nvPicPr>
            <p:cNvPr id="17411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 rot="10800000" flipH="1">
              <a:off x="1536" y="504"/>
              <a:ext cx="1200" cy="9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2130" y="674"/>
              <a:ext cx="1144" cy="9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rot="10800000" flipH="1">
              <a:off x="1810" y="1368"/>
              <a:ext cx="1070" cy="9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rot="10800000" flipH="1">
              <a:off x="2098" y="1080"/>
              <a:ext cx="1094" cy="2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rot="10800000" flipH="1">
              <a:off x="1634" y="816"/>
              <a:ext cx="1150" cy="82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86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2D9D-C47B-4409-B1AC-ECE33515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find correspondences?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5211-D0B6-4716-9E97-ED0EC8A4F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the descriptors from each image into vectors and match them</a:t>
            </a:r>
          </a:p>
          <a:p>
            <a:r>
              <a:rPr lang="en-US" dirty="0"/>
              <a:t>How do you compare two descriptors?</a:t>
            </a:r>
          </a:p>
          <a:p>
            <a:r>
              <a:rPr lang="en-US" dirty="0"/>
              <a:t>Vector distance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L1-Distance(A,B) = </a:t>
            </a:r>
            <a:r>
              <a:rPr lang="el-GR" b="1" dirty="0">
                <a:solidFill>
                  <a:srgbClr val="FF0000"/>
                </a:solidFill>
              </a:rPr>
              <a:t>Σ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|a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- b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|</a:t>
            </a:r>
          </a:p>
          <a:p>
            <a:pPr lvl="1"/>
            <a:r>
              <a:rPr lang="en-US" dirty="0"/>
              <a:t>L2-Distance(A,B) = </a:t>
            </a:r>
            <a:r>
              <a:rPr lang="el-GR" b="1" dirty="0"/>
              <a:t>Σ</a:t>
            </a:r>
            <a:r>
              <a:rPr lang="en-US" baseline="-25000" dirty="0" err="1"/>
              <a:t>i</a:t>
            </a:r>
            <a:r>
              <a:rPr lang="en-US" b="1" dirty="0"/>
              <a:t>  </a:t>
            </a:r>
            <a:r>
              <a:rPr lang="en-US" dirty="0"/>
              <a:t>sqrt( a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 –b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cosine distance (angle between 2 vectors)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1970F-F5CC-4460-B46C-E46712E4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92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4E9C-A1F7-44A7-91E6-A9D96A37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best 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1195-64E4-4916-96F5-CED0FA57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6240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each descriptor a in A, find its best match b in 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store it in a vector of matches</a:t>
            </a:r>
          </a:p>
          <a:p>
            <a:r>
              <a:rPr lang="en-US" dirty="0"/>
              <a:t>Note: this is abstract; see code for details.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1E811-431C-42F4-8E3A-2C98BD1B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1D59F-B964-464E-805A-678F8BF5971A}"/>
              </a:ext>
            </a:extLst>
          </p:cNvPr>
          <p:cNvSpPr/>
          <p:nvPr/>
        </p:nvSpPr>
        <p:spPr>
          <a:xfrm>
            <a:off x="1645920" y="2667793"/>
            <a:ext cx="93472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130141-23FE-4C91-8FFD-959833BD6A19}"/>
              </a:ext>
            </a:extLst>
          </p:cNvPr>
          <p:cNvSpPr/>
          <p:nvPr/>
        </p:nvSpPr>
        <p:spPr>
          <a:xfrm>
            <a:off x="3312160" y="2663506"/>
            <a:ext cx="93472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36B26D-6B5E-4D2B-A414-A93A4E61ECAA}"/>
              </a:ext>
            </a:extLst>
          </p:cNvPr>
          <p:cNvSpPr/>
          <p:nvPr/>
        </p:nvSpPr>
        <p:spPr>
          <a:xfrm>
            <a:off x="1645920" y="3272393"/>
            <a:ext cx="934720" cy="28448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8B361C-6A12-42A9-BC07-0DACA6039600}"/>
              </a:ext>
            </a:extLst>
          </p:cNvPr>
          <p:cNvSpPr/>
          <p:nvPr/>
        </p:nvSpPr>
        <p:spPr>
          <a:xfrm>
            <a:off x="3312160" y="4054713"/>
            <a:ext cx="934720" cy="2844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77C4FF-1786-4C05-BC25-6BE5672D9BE8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2580640" y="3414633"/>
            <a:ext cx="731520" cy="782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7DF4036-AA40-46E1-AEFC-B24C67036438}"/>
              </a:ext>
            </a:extLst>
          </p:cNvPr>
          <p:cNvSpPr/>
          <p:nvPr/>
        </p:nvSpPr>
        <p:spPr>
          <a:xfrm>
            <a:off x="5455920" y="2663506"/>
            <a:ext cx="1198880" cy="2442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4C8E13-3751-449B-82FC-857F8FCEF2E4}"/>
              </a:ext>
            </a:extLst>
          </p:cNvPr>
          <p:cNvSpPr txBox="1"/>
          <p:nvPr/>
        </p:nvSpPr>
        <p:spPr>
          <a:xfrm>
            <a:off x="1267460" y="3229967"/>
            <a:ext cx="20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C1AA1-3E4F-4185-A476-137B7E04D168}"/>
              </a:ext>
            </a:extLst>
          </p:cNvPr>
          <p:cNvSpPr txBox="1"/>
          <p:nvPr/>
        </p:nvSpPr>
        <p:spPr>
          <a:xfrm>
            <a:off x="4246880" y="3972560"/>
            <a:ext cx="32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8ADBB0-F50B-4E5F-9A79-A02DA574ABA4}"/>
              </a:ext>
            </a:extLst>
          </p:cNvPr>
          <p:cNvSpPr txBox="1"/>
          <p:nvPr/>
        </p:nvSpPr>
        <p:spPr>
          <a:xfrm>
            <a:off x="5455920" y="2667793"/>
            <a:ext cx="119888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  </a:t>
            </a:r>
            <a:r>
              <a:rPr lang="en-US" sz="2400" dirty="0" err="1"/>
              <a:t>i</a:t>
            </a:r>
            <a:r>
              <a:rPr lang="en-US" sz="2400" dirty="0"/>
              <a:t>       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2D959-22C2-40B7-B3DE-10233996A0FD}"/>
              </a:ext>
            </a:extLst>
          </p:cNvPr>
          <p:cNvSpPr txBox="1"/>
          <p:nvPr/>
        </p:nvSpPr>
        <p:spPr>
          <a:xfrm flipH="1">
            <a:off x="1844039" y="2256810"/>
            <a:ext cx="541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                              B                                         M</a:t>
            </a:r>
          </a:p>
        </p:txBody>
      </p:sp>
    </p:spTree>
    <p:extLst>
      <p:ext uri="{BB962C8B-B14F-4D97-AF65-F5344CB8AC3E}">
        <p14:creationId xmlns:p14="http://schemas.microsoft.com/office/powerpoint/2010/main" val="132833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10"/>
          <p:cNvPicPr/>
          <p:nvPr/>
        </p:nvPicPr>
        <p:blipFill>
          <a:blip r:embed="rId3"/>
          <a:stretch/>
        </p:blipFill>
        <p:spPr>
          <a:xfrm>
            <a:off x="534360" y="3505200"/>
            <a:ext cx="1655280" cy="1317240"/>
          </a:xfrm>
          <a:prstGeom prst="rect">
            <a:avLst/>
          </a:prstGeom>
          <a:ln w="9360">
            <a:noFill/>
          </a:ln>
        </p:spPr>
      </p:pic>
      <p:pic>
        <p:nvPicPr>
          <p:cNvPr id="452" name="Picture 17"/>
          <p:cNvPicPr/>
          <p:nvPr/>
        </p:nvPicPr>
        <p:blipFill>
          <a:blip r:embed="rId4"/>
          <a:srcRect l="8233" t="10319" r="50983" b="48759"/>
          <a:stretch/>
        </p:blipFill>
        <p:spPr>
          <a:xfrm>
            <a:off x="2581560" y="3543566"/>
            <a:ext cx="1618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3" name="Picture 18"/>
          <p:cNvPicPr/>
          <p:nvPr/>
        </p:nvPicPr>
        <p:blipFill>
          <a:blip r:embed="rId4"/>
          <a:srcRect l="7510" t="59252" r="49461"/>
          <a:stretch/>
        </p:blipFill>
        <p:spPr>
          <a:xfrm>
            <a:off x="6704205" y="3559612"/>
            <a:ext cx="1699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4" name="Picture 19"/>
          <p:cNvPicPr/>
          <p:nvPr/>
        </p:nvPicPr>
        <p:blipFill>
          <a:blip r:embed="rId4"/>
          <a:srcRect l="57798" t="59252"/>
          <a:stretch/>
        </p:blipFill>
        <p:spPr>
          <a:xfrm>
            <a:off x="4668840" y="3559612"/>
            <a:ext cx="1672920" cy="12949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0" y="152280"/>
            <a:ext cx="8610600" cy="533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Second Moment Matrix or </a:t>
            </a:r>
            <a:r>
              <a:rPr lang="en-US" sz="4000" strike="noStrike" dirty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arris Matrix</a:t>
            </a:r>
            <a:endParaRPr dirty="0"/>
          </a:p>
        </p:txBody>
      </p:sp>
      <p:sp>
        <p:nvSpPr>
          <p:cNvPr id="456" name="CustomShape 2"/>
          <p:cNvSpPr/>
          <p:nvPr/>
        </p:nvSpPr>
        <p:spPr>
          <a:xfrm>
            <a:off x="959417" y="2438280"/>
            <a:ext cx="781344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2 x 2 matrix of image derivatives smoothed by Gaussian weights.</a:t>
            </a:r>
            <a:endParaRPr dirty="0"/>
          </a:p>
        </p:txBody>
      </p:sp>
      <p:sp>
        <p:nvSpPr>
          <p:cNvPr id="457" name="CustomShape 3"/>
          <p:cNvSpPr/>
          <p:nvPr/>
        </p:nvSpPr>
        <p:spPr>
          <a:xfrm>
            <a:off x="701829" y="5192932"/>
            <a:ext cx="149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Notation:</a:t>
            </a:r>
            <a:endParaRPr dirty="0"/>
          </a:p>
        </p:txBody>
      </p:sp>
      <p:pic>
        <p:nvPicPr>
          <p:cNvPr id="459" name="Picture 458"/>
          <p:cNvPicPr/>
          <p:nvPr/>
        </p:nvPicPr>
        <p:blipFill>
          <a:blip r:embed="rId5"/>
          <a:stretch/>
        </p:blipFill>
        <p:spPr>
          <a:xfrm>
            <a:off x="2668954" y="4838486"/>
            <a:ext cx="1422360" cy="977760"/>
          </a:xfrm>
          <a:prstGeom prst="rect">
            <a:avLst/>
          </a:prstGeom>
          <a:ln>
            <a:noFill/>
          </a:ln>
        </p:spPr>
      </p:pic>
      <p:pic>
        <p:nvPicPr>
          <p:cNvPr id="460" name="Picture 459"/>
          <p:cNvPicPr/>
          <p:nvPr/>
        </p:nvPicPr>
        <p:blipFill>
          <a:blip r:embed="rId6"/>
          <a:stretch/>
        </p:blipFill>
        <p:spPr>
          <a:xfrm>
            <a:off x="4737240" y="4854532"/>
            <a:ext cx="1460520" cy="1041480"/>
          </a:xfrm>
          <a:prstGeom prst="rect">
            <a:avLst/>
          </a:prstGeom>
          <a:ln>
            <a:noFill/>
          </a:ln>
        </p:spPr>
      </p:pic>
      <p:pic>
        <p:nvPicPr>
          <p:cNvPr id="461" name="Picture 460"/>
          <p:cNvPicPr/>
          <p:nvPr/>
        </p:nvPicPr>
        <p:blipFill>
          <a:blip r:embed="rId7"/>
          <a:stretch/>
        </p:blipFill>
        <p:spPr>
          <a:xfrm>
            <a:off x="6442845" y="4854532"/>
            <a:ext cx="2222640" cy="1041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3649" y="5787242"/>
            <a:ext cx="8694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First compute I</a:t>
            </a:r>
            <a:r>
              <a:rPr lang="en-US" sz="2400" baseline="-25000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, and I</a:t>
            </a:r>
            <a:r>
              <a:rPr lang="en-US" sz="2400" baseline="-25000" dirty="0">
                <a:solidFill>
                  <a:srgbClr val="FF0000"/>
                </a:solidFill>
              </a:rPr>
              <a:t>x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,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</a:rPr>
              <a:t>,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; then apply Gaussian to each.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0101" y="1156764"/>
            <a:ext cx="36423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| 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 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x</a:t>
            </a:r>
            <a:r>
              <a:rPr lang="en-US" sz="3200" dirty="0"/>
              <a:t>   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|</a:t>
            </a:r>
          </a:p>
          <a:p>
            <a:r>
              <a:rPr lang="en-US" sz="3200" dirty="0"/>
              <a:t>|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  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FD3DA-02A0-4D1F-8112-8751426F4EDF}"/>
              </a:ext>
            </a:extLst>
          </p:cNvPr>
          <p:cNvSpPr txBox="1"/>
          <p:nvPr/>
        </p:nvSpPr>
        <p:spPr>
          <a:xfrm>
            <a:off x="1362000" y="1410835"/>
            <a:ext cx="7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 =</a:t>
            </a:r>
          </a:p>
        </p:txBody>
      </p:sp>
    </p:spTree>
    <p:extLst>
      <p:ext uri="{BB962C8B-B14F-4D97-AF65-F5344CB8AC3E}">
        <p14:creationId xmlns:p14="http://schemas.microsoft.com/office/powerpoint/2010/main" val="22041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838200" y="1219200"/>
            <a:ext cx="83058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Find corresponding pairs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Use these matching pairs to align images. </a:t>
            </a:r>
            <a:endParaRPr lang="en-US" sz="2800" dirty="0">
              <a:solidFill>
                <a:srgbClr val="FF0000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6" y="3733800"/>
            <a:ext cx="56911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74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/>
              <a:t>Larger Goal: 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5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>
                <a:solidFill>
                  <a:srgbClr val="0000CC"/>
                </a:solidFill>
              </a:rPr>
              <a:t>sequence of images </a:t>
            </a:r>
            <a:r>
              <a:rPr lang="en-US" dirty="0"/>
              <a:t>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(Rotate the camera about its optical center)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>
                <a:solidFill>
                  <a:srgbClr val="0000CC"/>
                </a:solidFill>
              </a:rPr>
              <a:t>transformation</a:t>
            </a:r>
            <a:r>
              <a:rPr lang="en-US" dirty="0"/>
              <a:t>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Shift the second image </a:t>
            </a:r>
            <a:r>
              <a:rPr lang="en-US" dirty="0"/>
              <a:t>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1. Take a sequence of images from the same position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/>
              <a:t>Rotate the camera about its optical center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01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2. Compute transformation between images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/>
              <a:t>Extract interest points</a:t>
            </a:r>
          </a:p>
          <a:p>
            <a:pPr marL="382588" indent="-342900"/>
            <a:r>
              <a:rPr lang="en-US" sz="2400" dirty="0"/>
              <a:t>Find Matches</a:t>
            </a:r>
          </a:p>
          <a:p>
            <a:pPr marL="382588" indent="-342900"/>
            <a:r>
              <a:rPr lang="en-US" sz="2400" dirty="0"/>
              <a:t>Compute transformation</a:t>
            </a:r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3. Shift the images to overlap</a:t>
            </a:r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4. Blend the two together to create a mosaic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55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5. Repeat for all images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41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8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 interest points</a:t>
            </a:r>
          </a:p>
          <a:p>
            <a:r>
              <a:rPr lang="en-US" dirty="0"/>
              <a:t>Find good matches </a:t>
            </a:r>
          </a:p>
          <a:p>
            <a:r>
              <a:rPr lang="en-US" dirty="0"/>
              <a:t>Compute transformation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Let’s assume we are given a set of good matching interest points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-US" dirty="0"/>
              <a:t>From HW3: </a:t>
            </a:r>
            <a:r>
              <a:rPr lang="en" dirty="0"/>
              <a:t>Structure matrix</a:t>
            </a:r>
            <a:endParaRPr dirty="0"/>
          </a:p>
        </p:txBody>
      </p:sp>
      <p:sp>
        <p:nvSpPr>
          <p:cNvPr id="389" name="Google Shape;389;p48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Weighted sum of gradient information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|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   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|</a:t>
            </a:r>
            <a:endParaRPr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|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  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|</a:t>
            </a: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Use Gaussian weighting </a:t>
            </a: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Eigen vectors/values of this matrix summarize the distribution of the gradients nearby</a:t>
            </a: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are eigenvalues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both small: no gradient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&gt;&gt;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: gradient in one direction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similar: multiple gradient directions, corner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390" name="Google Shape;390;p48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EEFA8-758B-49D4-9518-C91BBAAABD32}"/>
              </a:ext>
            </a:extLst>
          </p:cNvPr>
          <p:cNvSpPr txBox="1"/>
          <p:nvPr/>
        </p:nvSpPr>
        <p:spPr>
          <a:xfrm flipH="1">
            <a:off x="4871719" y="2335580"/>
            <a:ext cx="326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We’ll tell you how to store this!</a:t>
            </a:r>
          </a:p>
        </p:txBody>
      </p:sp>
    </p:spTree>
    <p:extLst>
      <p:ext uri="{BB962C8B-B14F-4D97-AF65-F5344CB8AC3E}">
        <p14:creationId xmlns:p14="http://schemas.microsoft.com/office/powerpoint/2010/main" val="8285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97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/>
              <a:t>Perspective?</a:t>
            </a:r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(aka </a:t>
            </a:r>
            <a:r>
              <a:rPr lang="en-US" i="1" dirty="0"/>
              <a:t>homographies</a:t>
            </a:r>
            <a:r>
              <a:rPr lang="en-US" dirty="0"/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7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48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h</a:t>
            </a:r>
            <a:r>
              <a:rPr lang="en-US" b="1" i="1" baseline="30000" dirty="0"/>
              <a:t>-1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26044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49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/>
              <a:t>x’</a:t>
            </a:r>
            <a:r>
              <a:rPr lang="en-US" dirty="0"/>
              <a:t>) from its corresponding location </a:t>
            </a:r>
            <a:r>
              <a:rPr lang="en-US" b="1" i="1" dirty="0"/>
              <a:t>x’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h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 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We already know this: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solidFill>
                  <a:srgbClr val="FF0000"/>
                </a:solidFill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source 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26591" y="4788677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562600" y="4851224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h</a:t>
            </a:r>
            <a:r>
              <a:rPr lang="en-US" b="1" i="1" baseline="30000" dirty="0"/>
              <a:t>-1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52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 dirty="0"/>
              <a:t>Estimating </a:t>
            </a:r>
            <a:r>
              <a:rPr lang="en-US" dirty="0"/>
              <a:t>Response</a:t>
            </a:r>
            <a:endParaRPr dirty="0"/>
          </a:p>
        </p:txBody>
      </p:sp>
      <p:sp>
        <p:nvSpPr>
          <p:cNvPr id="396" name="Google Shape;396;p49"/>
          <p:cNvSpPr txBox="1">
            <a:spLocks noGrp="1"/>
          </p:cNvSpPr>
          <p:nvPr>
            <p:ph type="body" idx="1"/>
          </p:nvPr>
        </p:nvSpPr>
        <p:spPr>
          <a:xfrm>
            <a:off x="319650" y="138751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chemeClr val="dk1"/>
                </a:solidFill>
              </a:rPr>
              <a:t>A few methods </a:t>
            </a:r>
            <a:r>
              <a:rPr lang="en-US" dirty="0">
                <a:solidFill>
                  <a:schemeClr val="dk1"/>
                </a:solidFill>
              </a:rPr>
              <a:t>we use to estimate</a:t>
            </a:r>
            <a:r>
              <a:rPr lang="en" dirty="0">
                <a:solidFill>
                  <a:schemeClr val="dk1"/>
                </a:solidFill>
              </a:rPr>
              <a:t>:</a:t>
            </a: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rgbClr val="0000FF"/>
                </a:solidFill>
              </a:rPr>
              <a:t>Calculate </a:t>
            </a:r>
            <a:r>
              <a:rPr lang="en-US" dirty="0">
                <a:solidFill>
                  <a:srgbClr val="0000FF"/>
                </a:solidFill>
              </a:rPr>
              <a:t>these </a:t>
            </a:r>
            <a:r>
              <a:rPr lang="en" dirty="0">
                <a:solidFill>
                  <a:srgbClr val="0000FF"/>
                </a:solidFill>
              </a:rPr>
              <a:t>directly from the 2x2 matrix</a:t>
            </a:r>
            <a:endParaRPr dirty="0">
              <a:solidFill>
                <a:srgbClr val="0000FF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det(S) = </a:t>
            </a:r>
            <a:r>
              <a:rPr lang="en-US" dirty="0">
                <a:solidFill>
                  <a:srgbClr val="0000FF"/>
                </a:solidFill>
              </a:rPr>
              <a:t>ad – </a:t>
            </a:r>
            <a:r>
              <a:rPr lang="en-US" dirty="0" err="1">
                <a:solidFill>
                  <a:srgbClr val="0000FF"/>
                </a:solidFill>
              </a:rPr>
              <a:t>bc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>
                <a:solidFill>
                  <a:srgbClr val="0000FF"/>
                </a:solidFill>
              </a:rPr>
              <a:t>*λ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trace(S) = </a:t>
            </a:r>
            <a:r>
              <a:rPr lang="en-US" dirty="0">
                <a:solidFill>
                  <a:srgbClr val="0000FF"/>
                </a:solidFill>
              </a:rPr>
              <a:t>a + d =  </a:t>
            </a: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>
                <a:solidFill>
                  <a:srgbClr val="0000FF"/>
                </a:solidFill>
              </a:rPr>
              <a:t>+λ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endParaRPr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-US" dirty="0">
                <a:solidFill>
                  <a:srgbClr val="FF0000"/>
                </a:solidFill>
              </a:rPr>
              <a:t>**Estimate formula 1: R = </a:t>
            </a:r>
            <a:r>
              <a:rPr lang="en" dirty="0">
                <a:solidFill>
                  <a:srgbClr val="FF0000"/>
                </a:solidFill>
              </a:rPr>
              <a:t>det(S) - α trace(S)</a:t>
            </a:r>
            <a:r>
              <a:rPr lang="en" baseline="30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 = λ</a:t>
            </a:r>
            <a:r>
              <a:rPr lang="en" baseline="-25000" dirty="0">
                <a:solidFill>
                  <a:srgbClr val="FF0000"/>
                </a:solidFill>
              </a:rPr>
              <a:t>1</a:t>
            </a:r>
            <a:r>
              <a:rPr lang="en" dirty="0">
                <a:solidFill>
                  <a:srgbClr val="FF0000"/>
                </a:solidFill>
              </a:rPr>
              <a:t>λ</a:t>
            </a:r>
            <a:r>
              <a:rPr lang="en" baseline="-25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 - α(λ</a:t>
            </a:r>
            <a:r>
              <a:rPr lang="en" baseline="-25000" dirty="0">
                <a:solidFill>
                  <a:srgbClr val="FF0000"/>
                </a:solidFill>
              </a:rPr>
              <a:t>1</a:t>
            </a:r>
            <a:r>
              <a:rPr lang="en" dirty="0">
                <a:solidFill>
                  <a:srgbClr val="FF0000"/>
                </a:solidFill>
              </a:rPr>
              <a:t>+λ</a:t>
            </a:r>
            <a:r>
              <a:rPr lang="en" baseline="-25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)</a:t>
            </a:r>
            <a:r>
              <a:rPr lang="en" baseline="30000" dirty="0">
                <a:solidFill>
                  <a:srgbClr val="FF0000"/>
                </a:solidFill>
              </a:rPr>
              <a:t>2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-US" dirty="0">
                <a:solidFill>
                  <a:srgbClr val="002060"/>
                </a:solidFill>
              </a:rPr>
              <a:t>---Estimate formula 2: R = </a:t>
            </a:r>
            <a:r>
              <a:rPr lang="en" dirty="0">
                <a:solidFill>
                  <a:srgbClr val="002060"/>
                </a:solidFill>
              </a:rPr>
              <a:t>det(S) / trace(S) = λ</a:t>
            </a:r>
            <a:r>
              <a:rPr lang="en" baseline="-25000" dirty="0">
                <a:solidFill>
                  <a:srgbClr val="002060"/>
                </a:solidFill>
              </a:rPr>
              <a:t>1</a:t>
            </a:r>
            <a:r>
              <a:rPr lang="en" dirty="0">
                <a:solidFill>
                  <a:srgbClr val="002060"/>
                </a:solidFill>
              </a:rPr>
              <a:t>λ</a:t>
            </a:r>
            <a:r>
              <a:rPr lang="en" baseline="-25000" dirty="0">
                <a:solidFill>
                  <a:srgbClr val="002060"/>
                </a:solidFill>
              </a:rPr>
              <a:t>2</a:t>
            </a:r>
            <a:r>
              <a:rPr lang="en" dirty="0">
                <a:solidFill>
                  <a:srgbClr val="002060"/>
                </a:solidFill>
              </a:rPr>
              <a:t>/(λ</a:t>
            </a:r>
            <a:r>
              <a:rPr lang="en" baseline="-25000" dirty="0">
                <a:solidFill>
                  <a:srgbClr val="002060"/>
                </a:solidFill>
              </a:rPr>
              <a:t>1</a:t>
            </a:r>
            <a:r>
              <a:rPr lang="en" dirty="0">
                <a:solidFill>
                  <a:srgbClr val="002060"/>
                </a:solidFill>
              </a:rPr>
              <a:t>+λ</a:t>
            </a:r>
            <a:r>
              <a:rPr lang="en" baseline="-25000" dirty="0">
                <a:solidFill>
                  <a:srgbClr val="002060"/>
                </a:solidFill>
              </a:rPr>
              <a:t>2</a:t>
            </a:r>
            <a:r>
              <a:rPr lang="en" dirty="0">
                <a:solidFill>
                  <a:srgbClr val="002060"/>
                </a:solidFill>
              </a:rPr>
              <a:t>)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If these estimates are large, λ</a:t>
            </a:r>
            <a:r>
              <a:rPr lang="en" baseline="-25000" dirty="0">
                <a:solidFill>
                  <a:schemeClr val="dk1"/>
                </a:solidFill>
              </a:rPr>
              <a:t>2</a:t>
            </a:r>
            <a:r>
              <a:rPr lang="en" dirty="0">
                <a:solidFill>
                  <a:schemeClr val="dk1"/>
                </a:solidFill>
              </a:rPr>
              <a:t> is large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7" name="Google Shape;397;p49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D7E1E-A3CF-4E91-993F-07BC815BE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68" y="1506690"/>
            <a:ext cx="1646063" cy="877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21A658C-AE28-48F9-B0D0-11C9D803A2E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603494" y="1541685"/>
            <a:ext cx="5409720" cy="734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8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(interpolating)</a:t>
            </a:r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	= 	2 degrees of freedom</a:t>
            </a:r>
          </a:p>
          <a:p>
            <a:r>
              <a:rPr lang="en-US" dirty="0"/>
              <a:t>Similarity 	= 	4 degrees of freedom</a:t>
            </a:r>
          </a:p>
          <a:p>
            <a:r>
              <a:rPr lang="en-US" dirty="0"/>
              <a:t>Affine 		= 	6 degrees of freedom</a:t>
            </a:r>
          </a:p>
          <a:p>
            <a:r>
              <a:rPr lang="en-US" dirty="0">
                <a:solidFill>
                  <a:srgbClr val="FF0000"/>
                </a:solidFill>
              </a:rPr>
              <a:t>Homography</a:t>
            </a:r>
            <a:r>
              <a:rPr lang="en-US" dirty="0"/>
              <a:t> 	= 	8 degrees of freedom</a:t>
            </a:r>
          </a:p>
          <a:p>
            <a:endParaRPr lang="en-US" dirty="0"/>
          </a:p>
          <a:p>
            <a:r>
              <a:rPr lang="en-US" dirty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3807" y="3135312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9675" y="3027363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1594" y="3230759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2971800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807" y="3184205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3188" y="2998467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8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residuals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solution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/>
              <a:t>Harris Corner Detector</a:t>
            </a:r>
            <a:endParaRPr/>
          </a:p>
        </p:txBody>
      </p:sp>
      <p:sp>
        <p:nvSpPr>
          <p:cNvPr id="403" name="Google Shape;403;p50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chemeClr val="dk1"/>
                </a:solidFill>
              </a:rPr>
              <a:t>Calculate derivatives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 and 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Calculate 3 measures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, 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,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Calculate weighted sums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Want a weighted sum of nearby pixels, guess what this is?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Gaussian!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Estimate response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Non-max suppression (just like Canny)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</p:spTree>
    <p:extLst>
      <p:ext uri="{BB962C8B-B14F-4D97-AF65-F5344CB8AC3E}">
        <p14:creationId xmlns:p14="http://schemas.microsoft.com/office/powerpoint/2010/main" val="32300036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1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How many unknowns?</a:t>
            </a:r>
          </a:p>
          <a:p>
            <a:r>
              <a:rPr lang="en-US" dirty="0">
                <a:latin typeface="Arial" charset="0"/>
              </a:rPr>
              <a:t>How many equations per match?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x´ = ax + by + c;   y´ = dx +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ey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+f</a:t>
            </a:r>
          </a:p>
          <a:p>
            <a:r>
              <a:rPr lang="en-US" dirty="0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6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43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14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65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is this now a variable and not just 1?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homography</a:t>
            </a:r>
            <a:r>
              <a:rPr lang="en-US" sz="2400" dirty="0"/>
              <a:t> is a projective object, in that it has no scale.</a:t>
            </a:r>
          </a:p>
          <a:p>
            <a:r>
              <a:rPr lang="en-US" sz="2400" dirty="0"/>
              <a:t>    It is represented by the above matrix, up to scale.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way of fixing the scale is to set one of the coordinates to 1,</a:t>
            </a:r>
          </a:p>
          <a:p>
            <a:r>
              <a:rPr lang="en-US" sz="2400" dirty="0"/>
              <a:t>     though that choice is arbitrary.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that’s what most people do and your assignment code does.</a:t>
            </a:r>
          </a:p>
        </p:txBody>
      </p:sp>
    </p:spTree>
    <p:extLst>
      <p:ext uri="{BB962C8B-B14F-4D97-AF65-F5344CB8AC3E}">
        <p14:creationId xmlns:p14="http://schemas.microsoft.com/office/powerpoint/2010/main" val="3748811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1424" y="4762407"/>
            <a:ext cx="24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the division?</a:t>
            </a:r>
          </a:p>
        </p:txBody>
      </p:sp>
    </p:spTree>
    <p:extLst>
      <p:ext uri="{BB962C8B-B14F-4D97-AF65-F5344CB8AC3E}">
        <p14:creationId xmlns:p14="http://schemas.microsoft.com/office/powerpoint/2010/main" val="1042836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688" y="5804899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This is just for one pair of points.</a:t>
            </a:r>
          </a:p>
        </p:txBody>
      </p:sp>
    </p:spTree>
    <p:extLst>
      <p:ext uri="{BB962C8B-B14F-4D97-AF65-F5344CB8AC3E}">
        <p14:creationId xmlns:p14="http://schemas.microsoft.com/office/powerpoint/2010/main" val="395653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Direct Linear Transforms (n points)</a:t>
            </a: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FF0000"/>
                </a:solidFill>
              </a:rPr>
              <a:t>        </a:t>
            </a:r>
            <a:r>
              <a:rPr lang="en-US" sz="2000" dirty="0">
                <a:solidFill>
                  <a:srgbClr val="FF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51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Linear 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could we not solve for the </a:t>
            </a:r>
            <a:r>
              <a:rPr lang="en-US" dirty="0" err="1"/>
              <a:t>homography</a:t>
            </a:r>
            <a:r>
              <a:rPr lang="en-US" dirty="0"/>
              <a:t> in exactly the same way we did for the affine transform, </a:t>
            </a:r>
            <a:r>
              <a:rPr lang="en-US" dirty="0" err="1"/>
              <a:t>ie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pic>
        <p:nvPicPr>
          <p:cNvPr id="410" name="Google Shape;4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9175"/>
            <a:ext cx="9144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2198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from Sameer Agarwal</a:t>
            </a:r>
            <a:br>
              <a:rPr lang="en-US" dirty="0"/>
            </a:br>
            <a:r>
              <a:rPr lang="en-US" dirty="0"/>
              <a:t>(Dr. Rome in a 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an </a:t>
            </a:r>
            <a:r>
              <a:rPr lang="en-US" sz="2400" dirty="0">
                <a:solidFill>
                  <a:srgbClr val="C00000"/>
                </a:solidFill>
              </a:rPr>
              <a:t>affine transform</a:t>
            </a:r>
            <a:r>
              <a:rPr lang="en-US" sz="2400" dirty="0"/>
              <a:t>, we have equations of the form </a:t>
            </a:r>
            <a:r>
              <a:rPr lang="en-US" sz="2400" dirty="0" err="1"/>
              <a:t>Ax</a:t>
            </a:r>
            <a:r>
              <a:rPr lang="en-US" sz="2400" baseline="-25000" dirty="0" err="1"/>
              <a:t>i</a:t>
            </a:r>
            <a:r>
              <a:rPr lang="en-US" sz="2400" dirty="0"/>
              <a:t> + b = </a:t>
            </a: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, solvable by linear regression.  </a:t>
            </a:r>
          </a:p>
          <a:p>
            <a:r>
              <a:rPr lang="en-US" sz="2400" dirty="0"/>
              <a:t>For the </a:t>
            </a:r>
            <a:r>
              <a:rPr lang="en-US" sz="2400" dirty="0" err="1">
                <a:solidFill>
                  <a:srgbClr val="C00000"/>
                </a:solidFill>
              </a:rPr>
              <a:t>homography</a:t>
            </a:r>
            <a:r>
              <a:rPr lang="en-US" sz="2400" dirty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Hx̃</a:t>
            </a:r>
            <a:r>
              <a:rPr lang="en-US" sz="2400" baseline="-25000" dirty="0" err="1"/>
              <a:t>i</a:t>
            </a:r>
            <a:r>
              <a:rPr lang="en-US" sz="2400" dirty="0"/>
              <a:t>      ̴    </a:t>
            </a:r>
            <a:r>
              <a:rPr lang="en-US" sz="2400" dirty="0" err="1"/>
              <a:t>ỹ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    </a:t>
            </a:r>
            <a:r>
              <a:rPr lang="en-US" sz="2400" dirty="0"/>
              <a:t>  (homogeneous coordinates)</a:t>
            </a:r>
          </a:p>
          <a:p>
            <a:pPr marL="0" indent="0">
              <a:buNone/>
            </a:pPr>
            <a:r>
              <a:rPr lang="en-US" sz="2400" dirty="0"/>
              <a:t>and the   ̴ means it holds only up to scale. The affine solution does not 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8A65D-48AF-4B1C-82B8-0617D9DE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4910"/>
            <a:ext cx="9144000" cy="18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5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71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8213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72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73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74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Least squares fit (from inliers)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08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RANSAC for estimating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homography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inliers where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´,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/>
              <a:t>Keep largest set of inliers</a:t>
            </a:r>
          </a:p>
          <a:p>
            <a:r>
              <a:rPr lang="en-US" dirty="0"/>
              <a:t>Re-compute least-squares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77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77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119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78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78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inliers</a:t>
            </a:r>
          </a:p>
        </p:txBody>
      </p:sp>
    </p:spTree>
    <p:extLst>
      <p:ext uri="{BB962C8B-B14F-4D97-AF65-F5344CB8AC3E}">
        <p14:creationId xmlns:p14="http://schemas.microsoft.com/office/powerpoint/2010/main" val="40792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79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79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inliers</a:t>
            </a:r>
          </a:p>
        </p:txBody>
      </p:sp>
    </p:spTree>
    <p:extLst>
      <p:ext uri="{BB962C8B-B14F-4D97-AF65-F5344CB8AC3E}">
        <p14:creationId xmlns:p14="http://schemas.microsoft.com/office/powerpoint/2010/main" val="10361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pic>
        <p:nvPicPr>
          <p:cNvPr id="416" name="Google Shape;416;p52"/>
          <p:cNvPicPr preferRelativeResize="0"/>
          <p:nvPr/>
        </p:nvPicPr>
        <p:blipFill rotWithShape="1">
          <a:blip r:embed="rId3">
            <a:alphaModFix/>
          </a:blip>
          <a:srcRect l="55741" t="42574" r="14596" b="40740"/>
          <a:stretch/>
        </p:blipFill>
        <p:spPr>
          <a:xfrm>
            <a:off x="0" y="857250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921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80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80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inliers</a:t>
            </a: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48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81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81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inliers</a:t>
            </a: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8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82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82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06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3BBF-677D-4CB7-9930-8D2CF99A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still needs to be fixed?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F90AA-97BF-40F6-86E5-E7AEA50F6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planar projections may not work so well</a:t>
            </a:r>
          </a:p>
          <a:p>
            <a:r>
              <a:rPr lang="en-US" dirty="0"/>
              <a:t>Your homework uses cylindrical projections instead.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4984-853F-4C6B-93A3-06305FC4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148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1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/>
              <a:t>Panorama algorithm:</a:t>
            </a:r>
            <a:endParaRPr/>
          </a:p>
        </p:txBody>
      </p:sp>
      <p:sp>
        <p:nvSpPr>
          <p:cNvPr id="420" name="Google Shape;420;p61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Find corners in both images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Calculate descriptors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Match descriptors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RANSAC to find homography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Stitch together images with homography</a:t>
            </a:r>
          </a:p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NE</a:t>
            </a:r>
            <a:r>
              <a:rPr lang="en-US">
                <a:solidFill>
                  <a:schemeClr val="dk1"/>
                </a:solidFill>
              </a:rPr>
              <a:t>XT TIME.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1" name="Google Shape;421;p61"/>
          <p:cNvSpPr txBox="1">
            <a:spLocks noGrp="1"/>
          </p:cNvSpPr>
          <p:nvPr>
            <p:ph type="title" idx="2"/>
          </p:nvPr>
        </p:nvSpPr>
        <p:spPr>
          <a:xfrm>
            <a:off x="229500" y="5643025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</p:spTree>
    <p:extLst>
      <p:ext uri="{BB962C8B-B14F-4D97-AF65-F5344CB8AC3E}">
        <p14:creationId xmlns:p14="http://schemas.microsoft.com/office/powerpoint/2010/main" val="373812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577872-2D53-4353-B464-03B30B6A6E61}" type="slidenum">
              <a:rPr lang="en-US" altLang="zh-CN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Lowe</a:t>
            </a:r>
            <a:r>
              <a:rPr lang="en-US" altLang="en-US">
                <a:latin typeface="Arial" charset="0"/>
              </a:rPr>
              <a:t>’</a:t>
            </a:r>
            <a:r>
              <a:rPr lang="en-US" altLang="en-US"/>
              <a:t>s Pyramid Scheme</a:t>
            </a:r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23546" r="9642" b="17589"/>
          <a:stretch>
            <a:fillRect/>
          </a:stretch>
        </p:blipFill>
        <p:spPr>
          <a:xfrm>
            <a:off x="1524000" y="1447800"/>
            <a:ext cx="6858000" cy="4706938"/>
          </a:xfrm>
          <a:prstGeom prst="rect">
            <a:avLst/>
          </a:prstGeom>
          <a:noFill/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04800" y="3203575"/>
            <a:ext cx="152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s+2 filters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(s+1)/s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-250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i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i/s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2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2/s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1/s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108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including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original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8001000" y="4953000"/>
            <a:ext cx="92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differ-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1524000" y="6172200"/>
            <a:ext cx="653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parameter </a:t>
            </a:r>
            <a:r>
              <a:rPr lang="en-US" altLang="en-US" sz="1800" b="1">
                <a:solidFill>
                  <a:srgbClr val="FF3300"/>
                </a:solidFill>
              </a:rPr>
              <a:t>s</a:t>
            </a:r>
            <a:r>
              <a:rPr lang="en-US" altLang="en-US" sz="1800">
                <a:solidFill>
                  <a:srgbClr val="FF3300"/>
                </a:solidFill>
              </a:rPr>
              <a:t> determines the number of images per octave.</a:t>
            </a:r>
          </a:p>
        </p:txBody>
      </p:sp>
    </p:spTree>
    <p:extLst>
      <p:ext uri="{BB962C8B-B14F-4D97-AF65-F5344CB8AC3E}">
        <p14:creationId xmlns:p14="http://schemas.microsoft.com/office/powerpoint/2010/main" val="1973286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2654</Words>
  <Application>Microsoft Office PowerPoint</Application>
  <PresentationFormat>On-screen Show (4:3)</PresentationFormat>
  <Paragraphs>569</Paragraphs>
  <Slides>84</Slides>
  <Notes>34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ＭＳ Ｐゴシック</vt:lpstr>
      <vt:lpstr>宋体</vt:lpstr>
      <vt:lpstr>Arial</vt:lpstr>
      <vt:lpstr>Arial Rounded MT Bold</vt:lpstr>
      <vt:lpstr>AvantGarde Bk BT</vt:lpstr>
      <vt:lpstr>Calibri</vt:lpstr>
      <vt:lpstr>Consolas</vt:lpstr>
      <vt:lpstr>Symbol</vt:lpstr>
      <vt:lpstr>Times New Roman</vt:lpstr>
      <vt:lpstr>Zapf Dingbats</vt:lpstr>
      <vt:lpstr>ヒラギノ明朝 ProN W3</vt:lpstr>
      <vt:lpstr>Office Theme</vt:lpstr>
      <vt:lpstr>Bitmap Image</vt:lpstr>
      <vt:lpstr>CorelDRAW</vt:lpstr>
      <vt:lpstr>  Computer Vision   ECE/CSE 576 Describing and Matching  Linda Shapiro Professor of Computer Science &amp; Engineering Professor of Electrical &amp; Computer Engineering</vt:lpstr>
      <vt:lpstr>Review</vt:lpstr>
      <vt:lpstr>PowerPoint Presentation</vt:lpstr>
      <vt:lpstr>From HW3: Structure matrix</vt:lpstr>
      <vt:lpstr>Estimating Response</vt:lpstr>
      <vt:lpstr>Harris Corner Detector</vt:lpstr>
      <vt:lpstr>PowerPoint Presentation</vt:lpstr>
      <vt:lpstr>PowerPoint Presentation</vt:lpstr>
      <vt:lpstr>Lowe’s Pyramid Scheme</vt:lpstr>
      <vt:lpstr>Key point localization</vt:lpstr>
      <vt:lpstr>PowerPoint Presentation</vt:lpstr>
      <vt:lpstr>  Important Point</vt:lpstr>
      <vt:lpstr>Descriptors</vt:lpstr>
      <vt:lpstr>Simple Normalized Descriptor</vt:lpstr>
      <vt:lpstr>Properties of our Descriptor</vt:lpstr>
      <vt:lpstr>PowerPoint Presentation</vt:lpstr>
      <vt:lpstr>PowerPoint Presentation</vt:lpstr>
      <vt:lpstr>  </vt:lpstr>
      <vt:lpstr>SIFT descriptor</vt:lpstr>
      <vt:lpstr>SIFT descriptor</vt:lpstr>
      <vt:lpstr>PowerPoint Presentation</vt:lpstr>
      <vt:lpstr>PowerPoint Presentation</vt:lpstr>
      <vt:lpstr>SIFT descriptor</vt:lpstr>
      <vt:lpstr>Properties of SIFT</vt:lpstr>
      <vt:lpstr>Example</vt:lpstr>
      <vt:lpstr>Matching with Features</vt:lpstr>
      <vt:lpstr>Matching with Features</vt:lpstr>
      <vt:lpstr>How do you find correspondences?</vt:lpstr>
      <vt:lpstr>Find the best matches</vt:lpstr>
      <vt:lpstr>Matching with Features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Projective transformations</vt:lpstr>
      <vt:lpstr>Parametric (global) warping</vt:lpstr>
      <vt:lpstr>2D coordinate transformations</vt:lpstr>
      <vt:lpstr>Image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Solving for translations</vt:lpstr>
      <vt:lpstr>Least squares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 (n points)</vt:lpstr>
      <vt:lpstr>Direct Linear Transforms</vt:lpstr>
      <vt:lpstr>Answer from Sameer Agarwal (Dr. Rome in a Day)</vt:lpstr>
      <vt:lpstr>Matching features</vt:lpstr>
      <vt:lpstr>RAndom SAmple Consensus</vt:lpstr>
      <vt:lpstr>RAndom SAmple Consensus</vt:lpstr>
      <vt:lpstr>Least squares fit (from inliers)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What still needs to be fixed?</vt:lpstr>
      <vt:lpstr>Panorama algorithm:</vt:lpstr>
    </vt:vector>
  </TitlesOfParts>
  <Company>University of Illinois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Recognition and Learning</dc:title>
  <dc:creator>David Forsyth</dc:creator>
  <cp:lastModifiedBy>shapiro</cp:lastModifiedBy>
  <cp:revision>282</cp:revision>
  <dcterms:created xsi:type="dcterms:W3CDTF">2013-01-06T19:09:38Z</dcterms:created>
  <dcterms:modified xsi:type="dcterms:W3CDTF">2021-04-18T03:06:06Z</dcterms:modified>
</cp:coreProperties>
</file>