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65"/>
  </p:notesMasterIdLst>
  <p:sldIdLst>
    <p:sldId id="256" r:id="rId2"/>
    <p:sldId id="299" r:id="rId3"/>
    <p:sldId id="302" r:id="rId4"/>
    <p:sldId id="303" r:id="rId5"/>
    <p:sldId id="304" r:id="rId6"/>
    <p:sldId id="305" r:id="rId7"/>
    <p:sldId id="306" r:id="rId8"/>
    <p:sldId id="308" r:id="rId9"/>
    <p:sldId id="269" r:id="rId10"/>
    <p:sldId id="270" r:id="rId11"/>
    <p:sldId id="309" r:id="rId12"/>
    <p:sldId id="310" r:id="rId13"/>
    <p:sldId id="311" r:id="rId14"/>
    <p:sldId id="312" r:id="rId15"/>
    <p:sldId id="313" r:id="rId16"/>
    <p:sldId id="278" r:id="rId17"/>
    <p:sldId id="279" r:id="rId18"/>
    <p:sldId id="280" r:id="rId19"/>
    <p:sldId id="281" r:id="rId20"/>
    <p:sldId id="282" r:id="rId21"/>
    <p:sldId id="257" r:id="rId22"/>
    <p:sldId id="290" r:id="rId23"/>
    <p:sldId id="291" r:id="rId24"/>
    <p:sldId id="258" r:id="rId25"/>
    <p:sldId id="259" r:id="rId26"/>
    <p:sldId id="260" r:id="rId27"/>
    <p:sldId id="261" r:id="rId28"/>
    <p:sldId id="262" r:id="rId29"/>
    <p:sldId id="263" r:id="rId30"/>
    <p:sldId id="264" r:id="rId31"/>
    <p:sldId id="265" r:id="rId32"/>
    <p:sldId id="266" r:id="rId33"/>
    <p:sldId id="267" r:id="rId34"/>
    <p:sldId id="292" r:id="rId35"/>
    <p:sldId id="293" r:id="rId36"/>
    <p:sldId id="294" r:id="rId37"/>
    <p:sldId id="271" r:id="rId38"/>
    <p:sldId id="272" r:id="rId39"/>
    <p:sldId id="273" r:id="rId40"/>
    <p:sldId id="274" r:id="rId41"/>
    <p:sldId id="275" r:id="rId42"/>
    <p:sldId id="277" r:id="rId43"/>
    <p:sldId id="295" r:id="rId44"/>
    <p:sldId id="296" r:id="rId45"/>
    <p:sldId id="324" r:id="rId46"/>
    <p:sldId id="314" r:id="rId47"/>
    <p:sldId id="315" r:id="rId48"/>
    <p:sldId id="316" r:id="rId49"/>
    <p:sldId id="317" r:id="rId50"/>
    <p:sldId id="318" r:id="rId51"/>
    <p:sldId id="283" r:id="rId52"/>
    <p:sldId id="284" r:id="rId53"/>
    <p:sldId id="285" r:id="rId54"/>
    <p:sldId id="319" r:id="rId55"/>
    <p:sldId id="320" r:id="rId56"/>
    <p:sldId id="321" r:id="rId57"/>
    <p:sldId id="286" r:id="rId58"/>
    <p:sldId id="325" r:id="rId59"/>
    <p:sldId id="287" r:id="rId60"/>
    <p:sldId id="288" r:id="rId61"/>
    <p:sldId id="289" r:id="rId62"/>
    <p:sldId id="322" r:id="rId63"/>
    <p:sldId id="323" r:id="rId6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E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440" autoAdjust="0"/>
    <p:restoredTop sz="94660"/>
  </p:normalViewPr>
  <p:slideViewPr>
    <p:cSldViewPr snapToGrid="0" snapToObjects="1">
      <p:cViewPr varScale="1">
        <p:scale>
          <a:sx n="63" d="100"/>
          <a:sy n="63" d="100"/>
        </p:scale>
        <p:origin x="1004" y="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91.emf"/><Relationship Id="rId1" Type="http://schemas.openxmlformats.org/officeDocument/2006/relationships/image" Target="../media/image90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6E19B3-802B-1146-9D96-BE86CEF1F5AA}" type="datetimeFigureOut">
              <a:rPr lang="en-US" smtClean="0"/>
              <a:t>4/10/2021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4832AD-E9BF-E541-A889-1B2F77DEA0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3817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364c114621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364c114621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187070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36d6019af2_0_2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36d6019af2_0_2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120371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36d6019af2_0_2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36d6019af2_0_2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389385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36d6019af2_0_2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36d6019af2_0_2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692670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36d6019af2_0_2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36d6019af2_0_2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97160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36d6019af2_0_2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36d6019af2_0_2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923371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36d6019af2_0_3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36d6019af2_0_3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8304949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36d6019af2_0_4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6" name="Google Shape;276;g36d6019af2_0_4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1869459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36d6019af2_0_3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" name="Google Shape;283;g36d6019af2_0_3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1224227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36d6019af2_0_3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2" name="Google Shape;292;g36d6019af2_0_3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908216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36d6019af2_0_4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36d6019af2_0_4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828225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364c114621_0_3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364c114621_0_3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6040438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97" name="TextShape 2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49815CF2-FDAF-4AD0-8696-85856DACFC2F}" type="slidenum">
              <a:rPr lang="en-US" sz="1100" strike="noStrike">
                <a:solidFill>
                  <a:srgbClr val="000000"/>
                </a:solidFill>
                <a:latin typeface="Times New Roman"/>
                <a:ea typeface="ＭＳ Ｐゴシック"/>
              </a:rPr>
              <a:t>25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9901233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r>
              <a:rPr lang="en-US" sz="2000" strike="noStrike">
                <a:latin typeface="Arial"/>
              </a:rPr>
              <a:t>Your eyes don’t see everything at once, but they jump around.  You see only about 2 degrees with high resolution</a:t>
            </a:r>
            <a:endParaRPr/>
          </a:p>
        </p:txBody>
      </p:sp>
      <p:sp>
        <p:nvSpPr>
          <p:cNvPr id="699" name="TextShape 2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65C65B2D-BE5C-4822-A965-F68F61F75C56}" type="slidenum">
              <a:rPr lang="en-US" sz="1200" strike="noStrike">
                <a:solidFill>
                  <a:srgbClr val="000000"/>
                </a:solidFill>
                <a:latin typeface="+mn-lt"/>
                <a:ea typeface="+mn-ea"/>
              </a:rPr>
              <a:t>26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2453296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" name="TextShape 1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CD4E39B2-A885-43A7-80F5-ADE6A02CB408}" type="slidenum">
              <a:rPr lang="en-US" sz="1200" strike="noStrike">
                <a:latin typeface="Times New Roman"/>
              </a:rPr>
              <a:t>29</a:t>
            </a:fld>
            <a:endParaRPr/>
          </a:p>
        </p:txBody>
      </p:sp>
      <p:sp>
        <p:nvSpPr>
          <p:cNvPr id="701" name="PlaceHolder 2"/>
          <p:cNvSpPr>
            <a:spLocks noGrp="1"/>
          </p:cNvSpPr>
          <p:nvPr>
            <p:ph type="body"/>
          </p:nvPr>
        </p:nvSpPr>
        <p:spPr>
          <a:xfrm>
            <a:off x="889920" y="4323960"/>
            <a:ext cx="5047920" cy="417096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2309258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a. moving around causes no difference, b. moving up and down no difference, but left and right yes, c. moving in two directions causes difference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61EE53B1-B6E5-4D2C-B8B2-5309B39F17B7}" type="slidenum">
              <a:rPr lang="en-US" sz="1400" smtClean="0">
                <a:latin typeface="Times New Roman"/>
              </a:r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00757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TextShape 1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5C9DEE25-21A9-4258-BE5B-1169B13B1039}" type="slidenum">
              <a:rPr lang="en-US" sz="1200" strike="noStrike">
                <a:solidFill>
                  <a:srgbClr val="000000"/>
                </a:solidFill>
                <a:latin typeface="Times New Roman"/>
              </a:rPr>
              <a:t>33</a:t>
            </a:fld>
            <a:endParaRPr/>
          </a:p>
        </p:txBody>
      </p:sp>
      <p:sp>
        <p:nvSpPr>
          <p:cNvPr id="703" name="PlaceHolder 2"/>
          <p:cNvSpPr>
            <a:spLocks noGrp="1"/>
          </p:cNvSpPr>
          <p:nvPr>
            <p:ph type="body"/>
          </p:nvPr>
        </p:nvSpPr>
        <p:spPr>
          <a:xfrm>
            <a:off x="890640" y="4324320"/>
            <a:ext cx="5047920" cy="416988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0811365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g36d6019af2_0_5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6" name="Google Shape;386;g36d6019af2_0_5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6989646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g36d6019af2_0_5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3" name="Google Shape;393;g36d6019af2_0_5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4653145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g36d6019af2_0_5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0" name="Google Shape;400;g36d6019af2_0_5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5702855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TextShape 1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AB6B2BF1-17F4-4336-8FE9-3E8BF3A54588}" type="slidenum">
              <a:rPr lang="en-US" sz="1200" strike="noStrike">
                <a:latin typeface="Times New Roman"/>
              </a:rPr>
              <a:t>37</a:t>
            </a:fld>
            <a:endParaRPr/>
          </a:p>
        </p:txBody>
      </p:sp>
      <p:sp>
        <p:nvSpPr>
          <p:cNvPr id="707" name="PlaceHolder 2"/>
          <p:cNvSpPr>
            <a:spLocks noGrp="1"/>
          </p:cNvSpPr>
          <p:nvPr>
            <p:ph type="body"/>
          </p:nvPr>
        </p:nvSpPr>
        <p:spPr>
          <a:xfrm>
            <a:off x="889920" y="4323960"/>
            <a:ext cx="5047920" cy="417096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9690649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TextShape 1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A97C4F2D-4735-4873-9A9E-527EFC6285CF}" type="slidenum">
              <a:rPr lang="en-US" sz="1200" strike="noStrike">
                <a:latin typeface="Times New Roman"/>
              </a:rPr>
              <a:t>38</a:t>
            </a:fld>
            <a:endParaRPr/>
          </a:p>
        </p:txBody>
      </p:sp>
      <p:sp>
        <p:nvSpPr>
          <p:cNvPr id="709" name="PlaceHolder 2"/>
          <p:cNvSpPr>
            <a:spLocks noGrp="1"/>
          </p:cNvSpPr>
          <p:nvPr>
            <p:ph type="body"/>
          </p:nvPr>
        </p:nvSpPr>
        <p:spPr>
          <a:xfrm>
            <a:off x="889920" y="4323960"/>
            <a:ext cx="5047920" cy="417096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Shown</a:t>
            </a:r>
            <a:r>
              <a:rPr lang="en-US" baseline="0" dirty="0"/>
              <a:t> as a heat map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732250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364c114621_0_3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364c114621_0_3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0273749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TextShape 1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39571CDB-8DC3-423B-B4DE-1572C2C9A5D2}" type="slidenum">
              <a:rPr lang="en-US" sz="1200" strike="noStrike">
                <a:latin typeface="Times New Roman"/>
              </a:rPr>
              <a:t>39</a:t>
            </a:fld>
            <a:endParaRPr/>
          </a:p>
        </p:txBody>
      </p:sp>
      <p:sp>
        <p:nvSpPr>
          <p:cNvPr id="711" name="PlaceHolder 2"/>
          <p:cNvSpPr>
            <a:spLocks noGrp="1"/>
          </p:cNvSpPr>
          <p:nvPr>
            <p:ph type="body"/>
          </p:nvPr>
        </p:nvSpPr>
        <p:spPr>
          <a:xfrm>
            <a:off x="889920" y="4323960"/>
            <a:ext cx="5047920" cy="417096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0963607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TextShape 1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CB1F1E35-1AC0-4F80-9343-E55F6F7CA4BC}" type="slidenum">
              <a:rPr lang="en-US" sz="1200" strike="noStrike">
                <a:latin typeface="Times New Roman"/>
              </a:rPr>
              <a:t>40</a:t>
            </a:fld>
            <a:endParaRPr/>
          </a:p>
        </p:txBody>
      </p:sp>
      <p:sp>
        <p:nvSpPr>
          <p:cNvPr id="713" name="PlaceHolder 2"/>
          <p:cNvSpPr>
            <a:spLocks noGrp="1"/>
          </p:cNvSpPr>
          <p:nvPr>
            <p:ph type="body"/>
          </p:nvPr>
        </p:nvSpPr>
        <p:spPr>
          <a:xfrm>
            <a:off x="889920" y="4323960"/>
            <a:ext cx="5047920" cy="417096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9642289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TextShape 1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B919C4F4-B76B-4582-B2CC-0462F1186CED}" type="slidenum">
              <a:rPr lang="en-US" sz="1200" strike="noStrike">
                <a:latin typeface="Times New Roman"/>
              </a:rPr>
              <a:t>41</a:t>
            </a:fld>
            <a:endParaRPr/>
          </a:p>
        </p:txBody>
      </p:sp>
      <p:sp>
        <p:nvSpPr>
          <p:cNvPr id="715" name="PlaceHolder 2"/>
          <p:cNvSpPr>
            <a:spLocks noGrp="1"/>
          </p:cNvSpPr>
          <p:nvPr>
            <p:ph type="body"/>
          </p:nvPr>
        </p:nvSpPr>
        <p:spPr>
          <a:xfrm>
            <a:off x="889920" y="4323960"/>
            <a:ext cx="5047920" cy="417096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1472283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g36d6019af2_0_5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7" name="Google Shape;407;g36d6019af2_0_5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3570534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g36d6019af2_0_5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3" name="Google Shape;413;g36d6019af2_0_5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4352607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Laplacian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61EE53B1-B6E5-4D2C-B8B2-5309B39F17B7}" type="slidenum">
              <a:rPr lang="en-US" sz="1400" smtClean="0">
                <a:latin typeface="Times New Roman"/>
              </a:rPr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20506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17" name="TextShape 2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A0129F3D-8867-4983-AADA-9BFFC46A74F8}" type="slidenum">
              <a:rPr lang="en-US" sz="1200" strike="noStrike">
                <a:solidFill>
                  <a:srgbClr val="000000"/>
                </a:solidFill>
                <a:latin typeface="Times New Roman"/>
              </a:rPr>
              <a:t>52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0974180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</a:pPr>
            <a:fld id="{B7F77482-3EC4-45A2-968F-F284EC8E7993}" type="slidenum">
              <a:rPr lang="en-US" altLang="zh-CN" smtClean="0"/>
              <a:pPr eaLnBrk="1" hangingPunct="1">
                <a:spcBef>
                  <a:spcPct val="0"/>
                </a:spcBef>
              </a:pPr>
              <a:t>54</a:t>
            </a:fld>
            <a:endParaRPr lang="en-US" altLang="zh-CN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1378543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</a:pPr>
            <a:fld id="{78020A0E-3FF6-4A46-8FFC-23A4C4C86322}" type="slidenum">
              <a:rPr lang="en-US" altLang="zh-CN" smtClean="0"/>
              <a:pPr eaLnBrk="1" hangingPunct="1">
                <a:spcBef>
                  <a:spcPct val="0"/>
                </a:spcBef>
              </a:pPr>
              <a:t>55</a:t>
            </a:fld>
            <a:endParaRPr lang="en-US" altLang="zh-CN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1752222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</a:pPr>
            <a:fld id="{6667ABB4-48F9-43BB-ACAE-5AB934E24F8E}" type="slidenum">
              <a:rPr lang="en-US" altLang="zh-CN" smtClean="0"/>
              <a:pPr eaLnBrk="1" hangingPunct="1">
                <a:spcBef>
                  <a:spcPct val="0"/>
                </a:spcBef>
              </a:pPr>
              <a:t>56</a:t>
            </a:fld>
            <a:endParaRPr lang="en-US" altLang="zh-CN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zh-CN"/>
              <a:t>We could not evaluate the</a:t>
            </a:r>
          </a:p>
        </p:txBody>
      </p:sp>
    </p:spTree>
    <p:extLst>
      <p:ext uri="{BB962C8B-B14F-4D97-AF65-F5344CB8AC3E}">
        <p14:creationId xmlns:p14="http://schemas.microsoft.com/office/powerpoint/2010/main" val="18043003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364c114621_0_5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364c114621_0_5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2994824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TextShape 1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FEA11BDB-0838-4A53-8BEA-BFA0E67499C9}" type="slidenum">
              <a:rPr lang="en-US" sz="1200" strike="noStrike">
                <a:solidFill>
                  <a:srgbClr val="000000"/>
                </a:solidFill>
                <a:latin typeface="Times New Roman"/>
              </a:rPr>
              <a:t>60</a:t>
            </a:fld>
            <a:endParaRPr/>
          </a:p>
        </p:txBody>
      </p:sp>
      <p:sp>
        <p:nvSpPr>
          <p:cNvPr id="719" name="PlaceHolder 2"/>
          <p:cNvSpPr>
            <a:spLocks noGrp="1"/>
          </p:cNvSpPr>
          <p:nvPr>
            <p:ph type="body"/>
          </p:nvPr>
        </p:nvSpPr>
        <p:spPr>
          <a:xfrm>
            <a:off x="890640" y="4324320"/>
            <a:ext cx="5047920" cy="416988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634065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364c114621_0_5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364c114621_0_5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504025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36d6019af2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36d6019af2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857830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36d6019af2_0_1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36d6019af2_0_1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751740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36d6019af2_0_1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36d6019af2_0_1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106732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36d6019af2_0_1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36d6019af2_0_1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369848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CAB09-923F-4DCB-90FC-FFB32A7BC7D1}" type="datetime1">
              <a:rPr lang="en-US" smtClean="0"/>
              <a:t>4/10/2021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6813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FB328-89B8-415B-AD16-27FE65978378}" type="datetime1">
              <a:rPr lang="en-US" smtClean="0"/>
              <a:t>4/10/2021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1277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F3CED-5EBB-4EE8-AC70-8FB7853314A0}" type="datetime1">
              <a:rPr lang="en-US" smtClean="0"/>
              <a:t>4/10/2021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918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685800" y="76320"/>
            <a:ext cx="7772040" cy="8377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47" name="PlaceHolder 2"/>
          <p:cNvSpPr>
            <a:spLocks noGrp="1"/>
          </p:cNvSpPr>
          <p:nvPr>
            <p:ph type="body"/>
          </p:nvPr>
        </p:nvSpPr>
        <p:spPr>
          <a:xfrm>
            <a:off x="685800" y="914400"/>
            <a:ext cx="3792600" cy="52574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48" name="PlaceHolder 3"/>
          <p:cNvSpPr>
            <a:spLocks noGrp="1"/>
          </p:cNvSpPr>
          <p:nvPr>
            <p:ph type="body"/>
          </p:nvPr>
        </p:nvSpPr>
        <p:spPr>
          <a:xfrm>
            <a:off x="4668480" y="914400"/>
            <a:ext cx="3792600" cy="52574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922899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685800" y="76320"/>
            <a:ext cx="7772040" cy="8377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685800" y="914400"/>
            <a:ext cx="7772040" cy="52574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749833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127950" y="256233"/>
            <a:ext cx="8888100" cy="76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223800" y="1019833"/>
            <a:ext cx="8696400" cy="5674400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●"/>
              <a:defRPr sz="2400">
                <a:solidFill>
                  <a:srgbClr val="000000"/>
                </a:solidFill>
              </a:defRPr>
            </a:lvl1pPr>
            <a:lvl2pPr marL="914400" lvl="1" indent="-3429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800"/>
              <a:buChar char="○"/>
              <a:defRPr sz="1800">
                <a:solidFill>
                  <a:srgbClr val="000000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>
                <a:solidFill>
                  <a:srgbClr val="000000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>
                <a:solidFill>
                  <a:srgbClr val="000000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>
                <a:solidFill>
                  <a:srgbClr val="000000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>
                <a:solidFill>
                  <a:srgbClr val="000000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l"/>
            <a:fld id="{00000000-1234-1234-1234-123412341234}" type="slidenum">
              <a:rPr lang="en" smtClean="0"/>
              <a:pPr algn="l"/>
              <a:t>‹#›</a:t>
            </a:fld>
            <a:endParaRPr lang="en"/>
          </a:p>
        </p:txBody>
      </p:sp>
      <p:cxnSp>
        <p:nvCxnSpPr>
          <p:cNvPr id="20" name="Google Shape;20;p4"/>
          <p:cNvCxnSpPr/>
          <p:nvPr/>
        </p:nvCxnSpPr>
        <p:spPr>
          <a:xfrm>
            <a:off x="223801" y="897915"/>
            <a:ext cx="8696400" cy="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1" name="Google Shape;21;p4"/>
          <p:cNvSpPr txBox="1">
            <a:spLocks noGrp="1"/>
          </p:cNvSpPr>
          <p:nvPr>
            <p:ph type="title" idx="2"/>
          </p:nvPr>
        </p:nvSpPr>
        <p:spPr>
          <a:xfrm>
            <a:off x="229500" y="6390200"/>
            <a:ext cx="8685000" cy="3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800"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800"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800"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800"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800"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800"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800"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598781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CB08E0-B629-4AC1-B104-D52F067E23FF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828569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PlaceHolder 1"/>
          <p:cNvSpPr>
            <a:spLocks noGrp="1"/>
          </p:cNvSpPr>
          <p:nvPr>
            <p:ph type="title"/>
          </p:nvPr>
        </p:nvSpPr>
        <p:spPr>
          <a:xfrm>
            <a:off x="685800" y="76320"/>
            <a:ext cx="7772040" cy="8377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81" name="PlaceHolder 2"/>
          <p:cNvSpPr>
            <a:spLocks noGrp="1"/>
          </p:cNvSpPr>
          <p:nvPr>
            <p:ph type="body"/>
          </p:nvPr>
        </p:nvSpPr>
        <p:spPr>
          <a:xfrm>
            <a:off x="685800" y="914400"/>
            <a:ext cx="7772040" cy="25077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82" name="PlaceHolder 3"/>
          <p:cNvSpPr>
            <a:spLocks noGrp="1"/>
          </p:cNvSpPr>
          <p:nvPr>
            <p:ph type="body"/>
          </p:nvPr>
        </p:nvSpPr>
        <p:spPr>
          <a:xfrm>
            <a:off x="685800" y="3660840"/>
            <a:ext cx="7772040" cy="25077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881549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33E80-BFA1-45B5-AA82-AF4AACDF648A}" type="datetime1">
              <a:rPr lang="en-US" smtClean="0"/>
              <a:t>4/10/2021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3699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B145A-7472-48CC-A41C-50BD4EA63025}" type="datetime1">
              <a:rPr lang="en-US" smtClean="0"/>
              <a:t>4/10/2021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861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7706C-6FE7-47D2-BBEA-7B874C6080C0}" type="datetime1">
              <a:rPr lang="en-US" smtClean="0"/>
              <a:t>4/10/2021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6821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798F5-73D9-4B73-9B53-D0728E337984}" type="datetime1">
              <a:rPr lang="en-US" smtClean="0"/>
              <a:t>4/10/2021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0596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F8379-F04B-4DF1-B514-5681BA338F51}" type="datetime1">
              <a:rPr lang="en-US" smtClean="0"/>
              <a:t>4/10/2021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5615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04149-9A1F-479F-885E-A372E7C6C342}" type="datetime1">
              <a:rPr lang="en-US" smtClean="0"/>
              <a:t>4/10/2021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4952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839D0-21B5-45CD-89FB-3C54BE6AE57E}" type="datetime1">
              <a:rPr lang="en-US" smtClean="0"/>
              <a:t>4/10/2021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6184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E09A3-DE17-4CA3-B8B8-1B1B82E8989A}" type="datetime1">
              <a:rPr lang="en-US" smtClean="0"/>
              <a:t>4/10/2021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9306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FE41E3-BB4B-4869-A77B-6B041B0655E2}" type="datetime1">
              <a:rPr lang="en-US" smtClean="0"/>
              <a:t>4/10/2021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179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2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0.w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wmf"/><Relationship Id="rId5" Type="http://schemas.openxmlformats.org/officeDocument/2006/relationships/image" Target="../media/image48.wmf"/><Relationship Id="rId4" Type="http://schemas.openxmlformats.org/officeDocument/2006/relationships/image" Target="../media/image47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2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3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w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3.gi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1.jpeg"/><Relationship Id="rId7" Type="http://schemas.openxmlformats.org/officeDocument/2006/relationships/image" Target="../media/image75.png"/><Relationship Id="rId12" Type="http://schemas.openxmlformats.org/officeDocument/2006/relationships/image" Target="../media/image80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4.png"/><Relationship Id="rId11" Type="http://schemas.openxmlformats.org/officeDocument/2006/relationships/image" Target="../media/image79.png"/><Relationship Id="rId5" Type="http://schemas.openxmlformats.org/officeDocument/2006/relationships/image" Target="../media/image73.png"/><Relationship Id="rId10" Type="http://schemas.openxmlformats.org/officeDocument/2006/relationships/image" Target="../media/image78.png"/><Relationship Id="rId4" Type="http://schemas.openxmlformats.org/officeDocument/2006/relationships/image" Target="../media/image72.png"/><Relationship Id="rId9" Type="http://schemas.openxmlformats.org/officeDocument/2006/relationships/image" Target="../media/image77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81.jpeg"/><Relationship Id="rId7" Type="http://schemas.openxmlformats.org/officeDocument/2006/relationships/image" Target="../media/image8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Relationship Id="rId9" Type="http://schemas.openxmlformats.org/officeDocument/2006/relationships/image" Target="../media/image87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emf"/><Relationship Id="rId3" Type="http://schemas.openxmlformats.org/officeDocument/2006/relationships/notesSlide" Target="../notesSlides/notesSlide38.xml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92.wmf"/><Relationship Id="rId5" Type="http://schemas.openxmlformats.org/officeDocument/2006/relationships/image" Target="../media/image90.png"/><Relationship Id="rId4" Type="http://schemas.openxmlformats.org/officeDocument/2006/relationships/oleObject" Target="../embeddings/oleObject1.bin"/><Relationship Id="rId9" Type="http://schemas.openxmlformats.org/officeDocument/2006/relationships/image" Target="../media/image93.wm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0.jpe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13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br>
              <a:rPr lang="en-US" dirty="0">
                <a:cs typeface="Arial Rounded MT Bold"/>
              </a:rPr>
            </a:br>
            <a:br>
              <a:rPr lang="en-US" dirty="0">
                <a:cs typeface="Arial Rounded MT Bold"/>
              </a:rPr>
            </a:br>
            <a:r>
              <a:rPr lang="en-US" dirty="0">
                <a:cs typeface="Arial Rounded MT Bold"/>
              </a:rPr>
              <a:t>Computer Vision</a:t>
            </a:r>
            <a:br>
              <a:rPr lang="en-US" dirty="0">
                <a:cs typeface="Arial Rounded MT Bold"/>
              </a:rPr>
            </a:br>
            <a:br>
              <a:rPr lang="en-US" dirty="0">
                <a:cs typeface="Arial Rounded MT Bold"/>
              </a:rPr>
            </a:br>
            <a:br>
              <a:rPr lang="en-US">
                <a:cs typeface="Arial Rounded MT Bold"/>
              </a:rPr>
            </a:br>
            <a:r>
              <a:rPr lang="en-US">
                <a:cs typeface="Arial Rounded MT Bold"/>
              </a:rPr>
              <a:t>ECE/CSE 576</a:t>
            </a:r>
            <a:br>
              <a:rPr lang="en-US" dirty="0">
                <a:cs typeface="Arial Rounded MT Bold"/>
              </a:rPr>
            </a:br>
            <a:r>
              <a:rPr lang="en-US" dirty="0">
                <a:cs typeface="Arial Rounded MT Bold"/>
              </a:rPr>
              <a:t>Corner Detection</a:t>
            </a:r>
            <a:br>
              <a:rPr lang="en-US" sz="3600" dirty="0">
                <a:cs typeface="Arial Rounded MT Bold"/>
              </a:rPr>
            </a:br>
            <a:br>
              <a:rPr lang="en-US" sz="3600" dirty="0">
                <a:cs typeface="Arial Rounded MT Bold"/>
              </a:rPr>
            </a:br>
            <a:r>
              <a:rPr lang="en-US" sz="3600" dirty="0">
                <a:cs typeface="Arial Rounded MT Bold"/>
              </a:rPr>
              <a:t>Linda Shapiro</a:t>
            </a:r>
            <a:br>
              <a:rPr lang="en-US" sz="3600" dirty="0">
                <a:cs typeface="Arial Rounded MT Bold"/>
              </a:rPr>
            </a:br>
            <a:r>
              <a:rPr lang="en-US" sz="2800" dirty="0">
                <a:cs typeface="Arial Rounded MT Bold"/>
              </a:rPr>
              <a:t>Professor of Computer Science &amp; Engineering</a:t>
            </a:r>
            <a:br>
              <a:rPr lang="en-US" sz="2800" dirty="0">
                <a:cs typeface="Arial Rounded MT Bold"/>
              </a:rPr>
            </a:br>
            <a:r>
              <a:rPr lang="en-US" sz="2800" dirty="0">
                <a:cs typeface="Arial Rounded MT Bold"/>
              </a:rPr>
              <a:t>Professor of Electrical &amp; Computer Engineering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400800" y="9144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6706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27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Non-maximum suppression</a:t>
            </a:r>
            <a:endParaRPr/>
          </a:p>
        </p:txBody>
      </p:sp>
      <p:pic>
        <p:nvPicPr>
          <p:cNvPr id="189" name="Google Shape;189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82688" y="1622126"/>
            <a:ext cx="4378625" cy="43786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180222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28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Non-maximum suppression</a:t>
            </a:r>
            <a:endParaRPr/>
          </a:p>
        </p:txBody>
      </p:sp>
      <p:pic>
        <p:nvPicPr>
          <p:cNvPr id="195" name="Google Shape;195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82689" y="1622126"/>
            <a:ext cx="4378625" cy="43786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880820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29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Non-maximum suppression</a:t>
            </a:r>
            <a:endParaRPr/>
          </a:p>
        </p:txBody>
      </p:sp>
      <p:sp>
        <p:nvSpPr>
          <p:cNvPr id="201" name="Google Shape;201;p29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r>
              <a:rPr lang="en"/>
              <a:t>http://bigwww.epfl.ch/demo/ip/demos/edgeDetector/</a:t>
            </a:r>
            <a:endParaRPr/>
          </a:p>
        </p:txBody>
      </p:sp>
      <p:pic>
        <p:nvPicPr>
          <p:cNvPr id="202" name="Google Shape;202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51826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29"/>
          <p:cNvSpPr/>
          <p:nvPr/>
        </p:nvSpPr>
        <p:spPr>
          <a:xfrm>
            <a:off x="2770601" y="2308680"/>
            <a:ext cx="2611525" cy="696125"/>
          </a:xfrm>
          <a:custGeom>
            <a:avLst/>
            <a:gdLst/>
            <a:ahLst/>
            <a:cxnLst/>
            <a:rect l="l" t="t" r="r" b="b"/>
            <a:pathLst>
              <a:path w="104461" h="27845" extrusionOk="0">
                <a:moveTo>
                  <a:pt x="0" y="27845"/>
                </a:moveTo>
                <a:cubicBezTo>
                  <a:pt x="16303" y="14049"/>
                  <a:pt x="37207" y="4500"/>
                  <a:pt x="58328" y="1332"/>
                </a:cubicBezTo>
                <a:cubicBezTo>
                  <a:pt x="64970" y="336"/>
                  <a:pt x="72179" y="-1001"/>
                  <a:pt x="78478" y="1332"/>
                </a:cubicBezTo>
                <a:cubicBezTo>
                  <a:pt x="88962" y="5215"/>
                  <a:pt x="96552" y="14640"/>
                  <a:pt x="104461" y="22542"/>
                </a:cubicBezTo>
              </a:path>
            </a:pathLst>
          </a:custGeom>
          <a:noFill/>
          <a:ln w="76200" cap="flat" cmpd="sng">
            <a:solidFill>
              <a:srgbClr val="FFFFFF"/>
            </a:solidFill>
            <a:prstDash val="solid"/>
            <a:round/>
            <a:headEnd type="none" w="med" len="med"/>
            <a:tailEnd type="stealth" w="med" len="med"/>
          </a:ln>
        </p:spPr>
      </p:sp>
    </p:spTree>
    <p:extLst>
      <p:ext uri="{BB962C8B-B14F-4D97-AF65-F5344CB8AC3E}">
        <p14:creationId xmlns:p14="http://schemas.microsoft.com/office/powerpoint/2010/main" val="37254654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30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Threshold edges</a:t>
            </a:r>
            <a:endParaRPr/>
          </a:p>
        </p:txBody>
      </p:sp>
      <p:sp>
        <p:nvSpPr>
          <p:cNvPr id="210" name="Google Shape;210;p30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/>
              <a:t>Still some noise</a:t>
            </a:r>
            <a:endParaRPr/>
          </a:p>
          <a:p>
            <a:pPr>
              <a:buChar char="-"/>
            </a:pPr>
            <a:r>
              <a:rPr lang="en"/>
              <a:t>Only want strong edges</a:t>
            </a:r>
            <a:endParaRPr/>
          </a:p>
          <a:p>
            <a:pPr>
              <a:buChar char="-"/>
            </a:pPr>
            <a:r>
              <a:rPr lang="en"/>
              <a:t>2 thresholds, 3 cases</a:t>
            </a:r>
            <a:endParaRPr/>
          </a:p>
          <a:p>
            <a:pPr lvl="1">
              <a:spcBef>
                <a:spcPts val="0"/>
              </a:spcBef>
              <a:buChar char="-"/>
            </a:pPr>
            <a:r>
              <a:rPr lang="en"/>
              <a:t>R &gt; T: strong edge</a:t>
            </a:r>
            <a:endParaRPr/>
          </a:p>
          <a:p>
            <a:pPr lvl="1">
              <a:spcBef>
                <a:spcPts val="0"/>
              </a:spcBef>
              <a:buChar char="-"/>
            </a:pPr>
            <a:r>
              <a:rPr lang="en"/>
              <a:t>R &lt; T but R &gt; t: weak edge</a:t>
            </a:r>
            <a:endParaRPr/>
          </a:p>
          <a:p>
            <a:pPr lvl="1">
              <a:spcBef>
                <a:spcPts val="0"/>
              </a:spcBef>
              <a:buChar char="-"/>
            </a:pPr>
            <a:r>
              <a:rPr lang="en"/>
              <a:t>R &lt; t: no edge</a:t>
            </a:r>
            <a:endParaRPr/>
          </a:p>
          <a:p>
            <a:pPr>
              <a:buChar char="-"/>
            </a:pPr>
            <a:r>
              <a:rPr lang="en"/>
              <a:t>Why two thresholds?</a:t>
            </a:r>
            <a:endParaRPr/>
          </a:p>
        </p:txBody>
      </p:sp>
      <p:sp>
        <p:nvSpPr>
          <p:cNvPr id="211" name="Google Shape;211;p30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r>
              <a:rPr lang="en"/>
              <a:t>http://bigwww.epfl.ch/demo/ip/demos/edgeDetector/</a:t>
            </a:r>
            <a:endParaRPr/>
          </a:p>
        </p:txBody>
      </p:sp>
      <p:pic>
        <p:nvPicPr>
          <p:cNvPr id="212" name="Google Shape;212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92426" y="2350151"/>
            <a:ext cx="3527775" cy="35277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315240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31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Connect ‘em up!</a:t>
            </a:r>
            <a:endParaRPr/>
          </a:p>
        </p:txBody>
      </p:sp>
      <p:sp>
        <p:nvSpPr>
          <p:cNvPr id="218" name="Google Shape;218;p31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/>
              <a:t>Strong edges are edges!</a:t>
            </a:r>
            <a:endParaRPr/>
          </a:p>
          <a:p>
            <a:pPr>
              <a:buChar char="-"/>
            </a:pPr>
            <a:r>
              <a:rPr lang="en"/>
              <a:t>Weak edges are edges </a:t>
            </a:r>
            <a:br>
              <a:rPr lang="en"/>
            </a:br>
            <a:r>
              <a:rPr lang="en"/>
              <a:t>iff they connect to strong</a:t>
            </a:r>
            <a:endParaRPr/>
          </a:p>
          <a:p>
            <a:pPr>
              <a:buChar char="-"/>
            </a:pPr>
            <a:r>
              <a:rPr lang="en"/>
              <a:t>Look in some neighborhood</a:t>
            </a:r>
            <a:br>
              <a:rPr lang="en"/>
            </a:br>
            <a:r>
              <a:rPr lang="en"/>
              <a:t>(usually 8 closest)</a:t>
            </a:r>
            <a:endParaRPr/>
          </a:p>
        </p:txBody>
      </p:sp>
      <p:sp>
        <p:nvSpPr>
          <p:cNvPr id="219" name="Google Shape;219;p31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r>
              <a:rPr lang="en"/>
              <a:t>http://bigwww.epfl.ch/demo/ip/demos/edgeDetector/</a:t>
            </a:r>
            <a:endParaRPr/>
          </a:p>
        </p:txBody>
      </p:sp>
      <p:pic>
        <p:nvPicPr>
          <p:cNvPr id="220" name="Google Shape;220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86726" y="2339626"/>
            <a:ext cx="3527775" cy="35277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180638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34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Features!</a:t>
            </a:r>
            <a:endParaRPr/>
          </a:p>
        </p:txBody>
      </p:sp>
      <p:sp>
        <p:nvSpPr>
          <p:cNvPr id="240" name="Google Shape;240;p34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/>
              <a:t>Highly descriptive local regions</a:t>
            </a:r>
            <a:endParaRPr/>
          </a:p>
          <a:p>
            <a:pPr>
              <a:buChar char="-"/>
            </a:pPr>
            <a:r>
              <a:rPr lang="en"/>
              <a:t>Ways to describe those regions</a:t>
            </a:r>
            <a:endParaRPr/>
          </a:p>
          <a:p>
            <a:pPr>
              <a:buChar char="-"/>
            </a:pPr>
            <a:r>
              <a:rPr lang="en"/>
              <a:t>Useful for:</a:t>
            </a:r>
            <a:endParaRPr/>
          </a:p>
          <a:p>
            <a:pPr lvl="1">
              <a:spcBef>
                <a:spcPts val="0"/>
              </a:spcBef>
              <a:buChar char="-"/>
            </a:pPr>
            <a:r>
              <a:rPr lang="en"/>
              <a:t>Matching</a:t>
            </a:r>
            <a:endParaRPr/>
          </a:p>
          <a:p>
            <a:pPr lvl="1">
              <a:spcBef>
                <a:spcPts val="0"/>
              </a:spcBef>
              <a:buChar char="-"/>
            </a:pPr>
            <a:r>
              <a:rPr lang="en"/>
              <a:t>Recognition</a:t>
            </a:r>
            <a:endParaRPr/>
          </a:p>
          <a:p>
            <a:pPr lvl="1">
              <a:spcBef>
                <a:spcPts val="0"/>
              </a:spcBef>
              <a:buChar char="-"/>
            </a:pPr>
            <a:r>
              <a:rPr lang="en"/>
              <a:t>Detection</a:t>
            </a:r>
            <a:endParaRPr/>
          </a:p>
        </p:txBody>
      </p:sp>
      <p:sp>
        <p:nvSpPr>
          <p:cNvPr id="241" name="Google Shape;241;p34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grpSp>
        <p:nvGrpSpPr>
          <p:cNvPr id="242" name="Google Shape;242;p34"/>
          <p:cNvGrpSpPr/>
          <p:nvPr/>
        </p:nvGrpSpPr>
        <p:grpSpPr>
          <a:xfrm>
            <a:off x="369636" y="4092480"/>
            <a:ext cx="3988790" cy="1419552"/>
            <a:chOff x="838200" y="995363"/>
            <a:chExt cx="7485063" cy="2663825"/>
          </a:xfrm>
        </p:grpSpPr>
        <p:pic>
          <p:nvPicPr>
            <p:cNvPr id="243" name="Google Shape;243;p34" descr="SIFT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648200" y="995363"/>
              <a:ext cx="3675063" cy="26606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4" name="Google Shape;244;p34" descr="SIFT1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38200" y="995363"/>
              <a:ext cx="3675063" cy="2663825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245" name="Google Shape;245;p34"/>
            <p:cNvCxnSpPr/>
            <p:nvPr/>
          </p:nvCxnSpPr>
          <p:spPr>
            <a:xfrm rot="10800000" flipH="1">
              <a:off x="3289300" y="1828800"/>
              <a:ext cx="1905000" cy="152400"/>
            </a:xfrm>
            <a:prstGeom prst="straightConnector1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</p:spPr>
        </p:cxnSp>
        <p:sp>
          <p:nvSpPr>
            <p:cNvPr id="246" name="Google Shape;246;p34"/>
            <p:cNvSpPr/>
            <p:nvPr/>
          </p:nvSpPr>
          <p:spPr>
            <a:xfrm>
              <a:off x="4232275" y="2046288"/>
              <a:ext cx="1790700" cy="52387"/>
            </a:xfrm>
            <a:custGeom>
              <a:avLst/>
              <a:gdLst/>
              <a:ahLst/>
              <a:cxnLst/>
              <a:rect l="l" t="t" r="r" b="b"/>
              <a:pathLst>
                <a:path w="1128" h="33" extrusionOk="0">
                  <a:moveTo>
                    <a:pt x="0" y="33"/>
                  </a:moveTo>
                  <a:lnTo>
                    <a:pt x="1128" y="0"/>
                  </a:lnTo>
                </a:path>
              </a:pathLst>
            </a:custGeom>
            <a:noFill/>
            <a:ln w="28575" cap="flat" cmpd="sng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endPara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47" name="Google Shape;247;p34"/>
            <p:cNvCxnSpPr/>
            <p:nvPr/>
          </p:nvCxnSpPr>
          <p:spPr>
            <a:xfrm rot="10800000" flipH="1">
              <a:off x="3724275" y="3200475"/>
              <a:ext cx="1698600" cy="142800"/>
            </a:xfrm>
            <a:prstGeom prst="straightConnector1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</p:spPr>
        </p:cxnSp>
        <p:sp>
          <p:nvSpPr>
            <p:cNvPr id="248" name="Google Shape;248;p34"/>
            <p:cNvSpPr/>
            <p:nvPr/>
          </p:nvSpPr>
          <p:spPr>
            <a:xfrm>
              <a:off x="4154488" y="2608263"/>
              <a:ext cx="1733550" cy="47625"/>
            </a:xfrm>
            <a:custGeom>
              <a:avLst/>
              <a:gdLst/>
              <a:ahLst/>
              <a:cxnLst/>
              <a:rect l="l" t="t" r="r" b="b"/>
              <a:pathLst>
                <a:path w="1092" h="30" extrusionOk="0">
                  <a:moveTo>
                    <a:pt x="0" y="30"/>
                  </a:moveTo>
                  <a:lnTo>
                    <a:pt x="1092" y="0"/>
                  </a:lnTo>
                </a:path>
              </a:pathLst>
            </a:custGeom>
            <a:noFill/>
            <a:ln w="28575" cap="flat" cmpd="sng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endPara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49" name="Google Shape;249;p34"/>
            <p:cNvCxnSpPr/>
            <p:nvPr/>
          </p:nvCxnSpPr>
          <p:spPr>
            <a:xfrm rot="10800000" flipH="1">
              <a:off x="3444875" y="2324075"/>
              <a:ext cx="1825500" cy="130200"/>
            </a:xfrm>
            <a:prstGeom prst="straightConnector1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</p:spPr>
        </p:cxnSp>
        <p:sp>
          <p:nvSpPr>
            <p:cNvPr id="250" name="Google Shape;250;p34"/>
            <p:cNvSpPr/>
            <p:nvPr/>
          </p:nvSpPr>
          <p:spPr>
            <a:xfrm>
              <a:off x="4016375" y="2928938"/>
              <a:ext cx="1614488" cy="103187"/>
            </a:xfrm>
            <a:custGeom>
              <a:avLst/>
              <a:gdLst/>
              <a:ahLst/>
              <a:cxnLst/>
              <a:rect l="l" t="t" r="r" b="b"/>
              <a:pathLst>
                <a:path w="1017" h="65" extrusionOk="0">
                  <a:moveTo>
                    <a:pt x="0" y="65"/>
                  </a:moveTo>
                  <a:lnTo>
                    <a:pt x="1017" y="0"/>
                  </a:lnTo>
                </a:path>
              </a:pathLst>
            </a:custGeom>
            <a:noFill/>
            <a:ln w="28575" cap="flat" cmpd="sng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endPara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" name="Google Shape;251;p34"/>
            <p:cNvSpPr/>
            <p:nvPr/>
          </p:nvSpPr>
          <p:spPr>
            <a:xfrm>
              <a:off x="3048000" y="1958975"/>
              <a:ext cx="1785938" cy="174625"/>
            </a:xfrm>
            <a:custGeom>
              <a:avLst/>
              <a:gdLst/>
              <a:ahLst/>
              <a:cxnLst/>
              <a:rect l="l" t="t" r="r" b="b"/>
              <a:pathLst>
                <a:path w="1125" h="110" extrusionOk="0">
                  <a:moveTo>
                    <a:pt x="0" y="110"/>
                  </a:moveTo>
                  <a:lnTo>
                    <a:pt x="1125" y="0"/>
                  </a:lnTo>
                </a:path>
              </a:pathLst>
            </a:custGeom>
            <a:noFill/>
            <a:ln w="28575" cap="flat" cmpd="sng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endPara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2" name="Google Shape;252;p34"/>
            <p:cNvSpPr/>
            <p:nvPr/>
          </p:nvSpPr>
          <p:spPr>
            <a:xfrm>
              <a:off x="4168775" y="2714625"/>
              <a:ext cx="1709738" cy="55563"/>
            </a:xfrm>
            <a:custGeom>
              <a:avLst/>
              <a:gdLst/>
              <a:ahLst/>
              <a:cxnLst/>
              <a:rect l="l" t="t" r="r" b="b"/>
              <a:pathLst>
                <a:path w="1077" h="35" extrusionOk="0">
                  <a:moveTo>
                    <a:pt x="0" y="35"/>
                  </a:moveTo>
                  <a:lnTo>
                    <a:pt x="1077" y="0"/>
                  </a:lnTo>
                </a:path>
              </a:pathLst>
            </a:custGeom>
            <a:noFill/>
            <a:ln w="28575" cap="flat" cmpd="sng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endPara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3" name="Google Shape;253;p34"/>
            <p:cNvSpPr/>
            <p:nvPr/>
          </p:nvSpPr>
          <p:spPr>
            <a:xfrm>
              <a:off x="4419600" y="2157413"/>
              <a:ext cx="1790700" cy="52387"/>
            </a:xfrm>
            <a:custGeom>
              <a:avLst/>
              <a:gdLst/>
              <a:ahLst/>
              <a:cxnLst/>
              <a:rect l="l" t="t" r="r" b="b"/>
              <a:pathLst>
                <a:path w="1128" h="33" extrusionOk="0">
                  <a:moveTo>
                    <a:pt x="0" y="33"/>
                  </a:moveTo>
                  <a:lnTo>
                    <a:pt x="1128" y="0"/>
                  </a:lnTo>
                </a:path>
              </a:pathLst>
            </a:custGeom>
            <a:noFill/>
            <a:ln w="28575" cap="flat" cmpd="sng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endPara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54" name="Google Shape;254;p34"/>
            <p:cNvCxnSpPr/>
            <p:nvPr/>
          </p:nvCxnSpPr>
          <p:spPr>
            <a:xfrm rot="10800000" flipH="1">
              <a:off x="3597275" y="2438375"/>
              <a:ext cx="1825500" cy="130200"/>
            </a:xfrm>
            <a:prstGeom prst="straightConnector1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</p:spPr>
        </p:cxnSp>
        <p:sp>
          <p:nvSpPr>
            <p:cNvPr id="255" name="Google Shape;255;p34"/>
            <p:cNvSpPr/>
            <p:nvPr/>
          </p:nvSpPr>
          <p:spPr>
            <a:xfrm>
              <a:off x="4267200" y="2386013"/>
              <a:ext cx="1790700" cy="52387"/>
            </a:xfrm>
            <a:custGeom>
              <a:avLst/>
              <a:gdLst/>
              <a:ahLst/>
              <a:cxnLst/>
              <a:rect l="l" t="t" r="r" b="b"/>
              <a:pathLst>
                <a:path w="1128" h="33" extrusionOk="0">
                  <a:moveTo>
                    <a:pt x="0" y="33"/>
                  </a:moveTo>
                  <a:lnTo>
                    <a:pt x="1128" y="0"/>
                  </a:lnTo>
                </a:path>
              </a:pathLst>
            </a:custGeom>
            <a:noFill/>
            <a:ln w="28575" cap="flat" cmpd="sng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endPara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" name="Google Shape;256;p34"/>
            <p:cNvSpPr/>
            <p:nvPr/>
          </p:nvSpPr>
          <p:spPr>
            <a:xfrm>
              <a:off x="3886200" y="3402013"/>
              <a:ext cx="1614488" cy="103187"/>
            </a:xfrm>
            <a:custGeom>
              <a:avLst/>
              <a:gdLst/>
              <a:ahLst/>
              <a:cxnLst/>
              <a:rect l="l" t="t" r="r" b="b"/>
              <a:pathLst>
                <a:path w="1017" h="65" extrusionOk="0">
                  <a:moveTo>
                    <a:pt x="0" y="65"/>
                  </a:moveTo>
                  <a:lnTo>
                    <a:pt x="1017" y="0"/>
                  </a:lnTo>
                </a:path>
              </a:pathLst>
            </a:custGeom>
            <a:noFill/>
            <a:ln w="28575" cap="flat" cmpd="sng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endPara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" name="Google Shape;257;p34"/>
            <p:cNvSpPr/>
            <p:nvPr/>
          </p:nvSpPr>
          <p:spPr>
            <a:xfrm>
              <a:off x="3657600" y="3081338"/>
              <a:ext cx="1614488" cy="103187"/>
            </a:xfrm>
            <a:custGeom>
              <a:avLst/>
              <a:gdLst/>
              <a:ahLst/>
              <a:cxnLst/>
              <a:rect l="l" t="t" r="r" b="b"/>
              <a:pathLst>
                <a:path w="1017" h="65" extrusionOk="0">
                  <a:moveTo>
                    <a:pt x="0" y="65"/>
                  </a:moveTo>
                  <a:lnTo>
                    <a:pt x="1017" y="0"/>
                  </a:lnTo>
                </a:path>
              </a:pathLst>
            </a:custGeom>
            <a:noFill/>
            <a:ln w="28575" cap="flat" cmpd="sng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endPara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" name="Google Shape;258;p34"/>
            <p:cNvSpPr/>
            <p:nvPr/>
          </p:nvSpPr>
          <p:spPr>
            <a:xfrm>
              <a:off x="3776663" y="2819400"/>
              <a:ext cx="1709738" cy="55563"/>
            </a:xfrm>
            <a:custGeom>
              <a:avLst/>
              <a:gdLst/>
              <a:ahLst/>
              <a:cxnLst/>
              <a:rect l="l" t="t" r="r" b="b"/>
              <a:pathLst>
                <a:path w="1077" h="35" extrusionOk="0">
                  <a:moveTo>
                    <a:pt x="0" y="35"/>
                  </a:moveTo>
                  <a:lnTo>
                    <a:pt x="1077" y="0"/>
                  </a:lnTo>
                </a:path>
              </a:pathLst>
            </a:custGeom>
            <a:noFill/>
            <a:ln w="28575" cap="flat" cmpd="sng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endPara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" name="Google Shape;259;p34"/>
            <p:cNvSpPr/>
            <p:nvPr/>
          </p:nvSpPr>
          <p:spPr>
            <a:xfrm>
              <a:off x="3581400" y="2286000"/>
              <a:ext cx="1790700" cy="52388"/>
            </a:xfrm>
            <a:custGeom>
              <a:avLst/>
              <a:gdLst/>
              <a:ahLst/>
              <a:cxnLst/>
              <a:rect l="l" t="t" r="r" b="b"/>
              <a:pathLst>
                <a:path w="1128" h="33" extrusionOk="0">
                  <a:moveTo>
                    <a:pt x="0" y="33"/>
                  </a:moveTo>
                  <a:lnTo>
                    <a:pt x="1128" y="0"/>
                  </a:lnTo>
                </a:path>
              </a:pathLst>
            </a:custGeom>
            <a:noFill/>
            <a:ln w="28575" cap="flat" cmpd="sng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endPara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" name="Google Shape;260;p34"/>
            <p:cNvSpPr/>
            <p:nvPr/>
          </p:nvSpPr>
          <p:spPr>
            <a:xfrm>
              <a:off x="3429000" y="2133600"/>
              <a:ext cx="1790700" cy="52388"/>
            </a:xfrm>
            <a:custGeom>
              <a:avLst/>
              <a:gdLst/>
              <a:ahLst/>
              <a:cxnLst/>
              <a:rect l="l" t="t" r="r" b="b"/>
              <a:pathLst>
                <a:path w="1128" h="33" extrusionOk="0">
                  <a:moveTo>
                    <a:pt x="0" y="33"/>
                  </a:moveTo>
                  <a:lnTo>
                    <a:pt x="1128" y="0"/>
                  </a:lnTo>
                </a:path>
              </a:pathLst>
            </a:custGeom>
            <a:noFill/>
            <a:ln w="28575" cap="flat" cmpd="sng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endPara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1" name="Google Shape;261;p34"/>
            <p:cNvSpPr/>
            <p:nvPr/>
          </p:nvSpPr>
          <p:spPr>
            <a:xfrm>
              <a:off x="3733800" y="1958975"/>
              <a:ext cx="1785938" cy="174625"/>
            </a:xfrm>
            <a:custGeom>
              <a:avLst/>
              <a:gdLst/>
              <a:ahLst/>
              <a:cxnLst/>
              <a:rect l="l" t="t" r="r" b="b"/>
              <a:pathLst>
                <a:path w="1125" h="110" extrusionOk="0">
                  <a:moveTo>
                    <a:pt x="0" y="110"/>
                  </a:moveTo>
                  <a:lnTo>
                    <a:pt x="1125" y="0"/>
                  </a:lnTo>
                </a:path>
              </a:pathLst>
            </a:custGeom>
            <a:noFill/>
            <a:ln w="28575" cap="flat" cmpd="sng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endPara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62" name="Google Shape;262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16976" y="3249551"/>
            <a:ext cx="3374299" cy="3374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3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830726" y="2535074"/>
            <a:ext cx="3108100" cy="1419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3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806700" y="1622125"/>
            <a:ext cx="2107800" cy="2107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539499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35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dirty="0"/>
              <a:t>How to </a:t>
            </a:r>
            <a:r>
              <a:rPr lang="en-US" dirty="0"/>
              <a:t>create a </a:t>
            </a:r>
            <a:r>
              <a:rPr lang="en" dirty="0"/>
              <a:t>panorama</a:t>
            </a:r>
            <a:endParaRPr dirty="0"/>
          </a:p>
        </p:txBody>
      </p:sp>
      <p:sp>
        <p:nvSpPr>
          <p:cNvPr id="270" name="Google Shape;270;p35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lnSpc>
                <a:spcPct val="115000"/>
              </a:lnSpc>
              <a:buChar char="-"/>
            </a:pPr>
            <a:r>
              <a:rPr lang="en"/>
              <a:t>Say we are stitching a panorama</a:t>
            </a:r>
            <a:endParaRPr/>
          </a:p>
          <a:p>
            <a:pPr>
              <a:lnSpc>
                <a:spcPct val="115000"/>
              </a:lnSpc>
              <a:buChar char="-"/>
            </a:pPr>
            <a:r>
              <a:rPr lang="en"/>
              <a:t>Want patches in image to match to other image</a:t>
            </a:r>
            <a:endParaRPr/>
          </a:p>
          <a:p>
            <a:pPr>
              <a:lnSpc>
                <a:spcPct val="115000"/>
              </a:lnSpc>
              <a:buChar char="-"/>
            </a:pPr>
            <a:r>
              <a:rPr lang="en"/>
              <a:t>Hopefully only match one spot</a:t>
            </a:r>
            <a:endParaRPr/>
          </a:p>
        </p:txBody>
      </p:sp>
      <p:sp>
        <p:nvSpPr>
          <p:cNvPr id="271" name="Google Shape;271;p35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272" name="Google Shape;272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62188" y="3011176"/>
            <a:ext cx="2150031" cy="28667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31784" y="3011181"/>
            <a:ext cx="2150031" cy="286674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709536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36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-US" dirty="0"/>
              <a:t>Q1: </a:t>
            </a:r>
            <a:r>
              <a:rPr lang="en" dirty="0"/>
              <a:t>How close are two patches?</a:t>
            </a:r>
            <a:endParaRPr dirty="0"/>
          </a:p>
        </p:txBody>
      </p:sp>
      <p:sp>
        <p:nvSpPr>
          <p:cNvPr id="279" name="Google Shape;279;p36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lnSpc>
                <a:spcPct val="115000"/>
              </a:lnSpc>
              <a:buFont typeface="Consolas"/>
              <a:buChar char="-"/>
            </a:pPr>
            <a:r>
              <a:rPr lang="en"/>
              <a:t>Sum squared difference</a:t>
            </a:r>
            <a:endParaRPr/>
          </a:p>
          <a:p>
            <a:pPr>
              <a:lnSpc>
                <a:spcPct val="115000"/>
              </a:lnSpc>
              <a:buChar char="-"/>
            </a:pPr>
            <a:r>
              <a:rPr lang="en"/>
              <a:t>Images I, J</a:t>
            </a:r>
            <a:endParaRPr/>
          </a:p>
          <a:p>
            <a:pPr>
              <a:lnSpc>
                <a:spcPct val="115000"/>
              </a:lnSpc>
              <a:buChar char="-"/>
            </a:pPr>
            <a:r>
              <a:rPr lang="en">
                <a:solidFill>
                  <a:schemeClr val="dk1"/>
                </a:solidFill>
              </a:rPr>
              <a:t>Σ</a:t>
            </a:r>
            <a:r>
              <a:rPr lang="en" baseline="-25000">
                <a:solidFill>
                  <a:schemeClr val="dk1"/>
                </a:solidFill>
              </a:rPr>
              <a:t>x</a:t>
            </a:r>
            <a:r>
              <a:rPr lang="en" baseline="-25000"/>
              <a:t>,y</a:t>
            </a:r>
            <a:r>
              <a:rPr lang="en"/>
              <a:t> (I(x,y) - J(x,y))</a:t>
            </a:r>
            <a:r>
              <a:rPr lang="en" baseline="30000"/>
              <a:t>2</a:t>
            </a:r>
            <a:endParaRPr/>
          </a:p>
        </p:txBody>
      </p:sp>
      <p:sp>
        <p:nvSpPr>
          <p:cNvPr id="280" name="Google Shape;280;p36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</p:spTree>
    <p:extLst>
      <p:ext uri="{BB962C8B-B14F-4D97-AF65-F5344CB8AC3E}">
        <p14:creationId xmlns:p14="http://schemas.microsoft.com/office/powerpoint/2010/main" val="5798622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37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-US" dirty="0"/>
              <a:t>Q2: </a:t>
            </a:r>
            <a:r>
              <a:rPr lang="en" dirty="0"/>
              <a:t>How can we find unique patches?</a:t>
            </a:r>
            <a:endParaRPr dirty="0"/>
          </a:p>
        </p:txBody>
      </p:sp>
      <p:sp>
        <p:nvSpPr>
          <p:cNvPr id="286" name="Google Shape;286;p37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lnSpc>
                <a:spcPct val="115000"/>
              </a:lnSpc>
              <a:buChar char="-"/>
            </a:pPr>
            <a:r>
              <a:rPr lang="en"/>
              <a:t>Sky: bad</a:t>
            </a:r>
            <a:endParaRPr/>
          </a:p>
          <a:p>
            <a:pPr lvl="1">
              <a:lnSpc>
                <a:spcPct val="115000"/>
              </a:lnSpc>
              <a:spcBef>
                <a:spcPts val="0"/>
              </a:spcBef>
              <a:buChar char="-"/>
            </a:pPr>
            <a:r>
              <a:rPr lang="en"/>
              <a:t>Very little variation</a:t>
            </a:r>
            <a:endParaRPr/>
          </a:p>
          <a:p>
            <a:pPr lvl="1">
              <a:lnSpc>
                <a:spcPct val="115000"/>
              </a:lnSpc>
              <a:spcBef>
                <a:spcPts val="0"/>
              </a:spcBef>
              <a:buChar char="-"/>
            </a:pPr>
            <a:r>
              <a:rPr lang="en"/>
              <a:t>Could match any other sky</a:t>
            </a:r>
            <a:endParaRPr/>
          </a:p>
        </p:txBody>
      </p:sp>
      <p:sp>
        <p:nvSpPr>
          <p:cNvPr id="287" name="Google Shape;287;p37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288" name="Google Shape;288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58700" y="1622125"/>
            <a:ext cx="4255798" cy="4255798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p37"/>
          <p:cNvSpPr/>
          <p:nvPr/>
        </p:nvSpPr>
        <p:spPr>
          <a:xfrm>
            <a:off x="4984425" y="2023825"/>
            <a:ext cx="234900" cy="234900"/>
          </a:xfrm>
          <a:prstGeom prst="rect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279732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38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How can we find unique patches?</a:t>
            </a:r>
            <a:endParaRPr/>
          </a:p>
        </p:txBody>
      </p:sp>
      <p:sp>
        <p:nvSpPr>
          <p:cNvPr id="295" name="Google Shape;295;p38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lnSpc>
                <a:spcPct val="115000"/>
              </a:lnSpc>
              <a:buChar char="-"/>
            </a:pPr>
            <a:r>
              <a:rPr lang="en"/>
              <a:t>Sky: bad</a:t>
            </a:r>
            <a:endParaRPr/>
          </a:p>
          <a:p>
            <a:pPr lvl="1">
              <a:lnSpc>
                <a:spcPct val="115000"/>
              </a:lnSpc>
              <a:spcBef>
                <a:spcPts val="0"/>
              </a:spcBef>
              <a:buChar char="-"/>
            </a:pPr>
            <a:r>
              <a:rPr lang="en"/>
              <a:t>Very little variation</a:t>
            </a:r>
            <a:endParaRPr/>
          </a:p>
          <a:p>
            <a:pPr lvl="1">
              <a:lnSpc>
                <a:spcPct val="115000"/>
              </a:lnSpc>
              <a:spcBef>
                <a:spcPts val="0"/>
              </a:spcBef>
              <a:buChar char="-"/>
            </a:pPr>
            <a:r>
              <a:rPr lang="en"/>
              <a:t>Could match any other sky</a:t>
            </a:r>
            <a:endParaRPr/>
          </a:p>
          <a:p>
            <a:pPr>
              <a:lnSpc>
                <a:spcPct val="115000"/>
              </a:lnSpc>
              <a:buChar char="-"/>
            </a:pPr>
            <a:r>
              <a:rPr lang="en"/>
              <a:t>Edge: ok</a:t>
            </a:r>
            <a:endParaRPr/>
          </a:p>
          <a:p>
            <a:pPr lvl="1">
              <a:lnSpc>
                <a:spcPct val="115000"/>
              </a:lnSpc>
              <a:spcBef>
                <a:spcPts val="0"/>
              </a:spcBef>
              <a:buChar char="-"/>
            </a:pPr>
            <a:r>
              <a:rPr lang="en"/>
              <a:t>Variation in one direction</a:t>
            </a:r>
            <a:endParaRPr/>
          </a:p>
          <a:p>
            <a:pPr lvl="1">
              <a:lnSpc>
                <a:spcPct val="115000"/>
              </a:lnSpc>
              <a:spcBef>
                <a:spcPts val="0"/>
              </a:spcBef>
              <a:buChar char="-"/>
            </a:pPr>
            <a:r>
              <a:rPr lang="en"/>
              <a:t>Could match other patches</a:t>
            </a:r>
            <a:br>
              <a:rPr lang="en"/>
            </a:br>
            <a:r>
              <a:rPr lang="en"/>
              <a:t>along same edge</a:t>
            </a:r>
            <a:endParaRPr/>
          </a:p>
        </p:txBody>
      </p:sp>
      <p:sp>
        <p:nvSpPr>
          <p:cNvPr id="296" name="Google Shape;296;p38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297" name="Google Shape;297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58700" y="1622125"/>
            <a:ext cx="4255798" cy="4255798"/>
          </a:xfrm>
          <a:prstGeom prst="rect">
            <a:avLst/>
          </a:prstGeom>
          <a:noFill/>
          <a:ln>
            <a:noFill/>
          </a:ln>
        </p:spPr>
      </p:pic>
      <p:sp>
        <p:nvSpPr>
          <p:cNvPr id="298" name="Google Shape;298;p38"/>
          <p:cNvSpPr/>
          <p:nvPr/>
        </p:nvSpPr>
        <p:spPr>
          <a:xfrm>
            <a:off x="7092175" y="5192125"/>
            <a:ext cx="234900" cy="234900"/>
          </a:xfrm>
          <a:prstGeom prst="rect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133608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6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-US" dirty="0"/>
              <a:t>Review: </a:t>
            </a:r>
            <a:r>
              <a:rPr lang="en" dirty="0"/>
              <a:t>What’s an edge?</a:t>
            </a:r>
            <a:endParaRPr dirty="0"/>
          </a:p>
        </p:txBody>
      </p:sp>
      <p:sp>
        <p:nvSpPr>
          <p:cNvPr id="77" name="Google Shape;77;p16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/>
              <a:t>Image is a function</a:t>
            </a:r>
            <a:endParaRPr/>
          </a:p>
          <a:p>
            <a:pPr>
              <a:buChar char="-"/>
            </a:pPr>
            <a:r>
              <a:rPr lang="en"/>
              <a:t>Edges are rapid changes in this function</a:t>
            </a:r>
            <a:endParaRPr/>
          </a:p>
        </p:txBody>
      </p:sp>
      <p:sp>
        <p:nvSpPr>
          <p:cNvPr id="78" name="Google Shape;78;p16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79" name="Google Shape;79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20288" y="2613526"/>
            <a:ext cx="3205635" cy="3271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8075" y="2613525"/>
            <a:ext cx="3836555" cy="32712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386420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39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How can we find unique patches?</a:t>
            </a:r>
            <a:endParaRPr/>
          </a:p>
        </p:txBody>
      </p:sp>
      <p:sp>
        <p:nvSpPr>
          <p:cNvPr id="304" name="Google Shape;304;p39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lnSpc>
                <a:spcPct val="115000"/>
              </a:lnSpc>
              <a:buChar char="-"/>
            </a:pPr>
            <a:r>
              <a:rPr lang="en"/>
              <a:t>Sky: bad</a:t>
            </a:r>
            <a:endParaRPr/>
          </a:p>
          <a:p>
            <a:pPr lvl="1">
              <a:lnSpc>
                <a:spcPct val="115000"/>
              </a:lnSpc>
              <a:spcBef>
                <a:spcPts val="0"/>
              </a:spcBef>
              <a:buChar char="-"/>
            </a:pPr>
            <a:r>
              <a:rPr lang="en"/>
              <a:t>Very little variation</a:t>
            </a:r>
            <a:endParaRPr/>
          </a:p>
          <a:p>
            <a:pPr lvl="1">
              <a:lnSpc>
                <a:spcPct val="115000"/>
              </a:lnSpc>
              <a:spcBef>
                <a:spcPts val="0"/>
              </a:spcBef>
              <a:buChar char="-"/>
            </a:pPr>
            <a:r>
              <a:rPr lang="en"/>
              <a:t>Could match any other sky</a:t>
            </a:r>
            <a:endParaRPr/>
          </a:p>
          <a:p>
            <a:pPr>
              <a:lnSpc>
                <a:spcPct val="115000"/>
              </a:lnSpc>
              <a:buChar char="-"/>
            </a:pPr>
            <a:r>
              <a:rPr lang="en"/>
              <a:t>Edge: ok</a:t>
            </a:r>
            <a:endParaRPr/>
          </a:p>
          <a:p>
            <a:pPr lvl="1">
              <a:lnSpc>
                <a:spcPct val="115000"/>
              </a:lnSpc>
              <a:spcBef>
                <a:spcPts val="0"/>
              </a:spcBef>
              <a:buChar char="-"/>
            </a:pPr>
            <a:r>
              <a:rPr lang="en"/>
              <a:t>Variation in one direction</a:t>
            </a:r>
            <a:endParaRPr/>
          </a:p>
          <a:p>
            <a:pPr lvl="1">
              <a:lnSpc>
                <a:spcPct val="115000"/>
              </a:lnSpc>
              <a:spcBef>
                <a:spcPts val="0"/>
              </a:spcBef>
              <a:buChar char="-"/>
            </a:pPr>
            <a:r>
              <a:rPr lang="en"/>
              <a:t>Could match other patches</a:t>
            </a:r>
            <a:br>
              <a:rPr lang="en"/>
            </a:br>
            <a:r>
              <a:rPr lang="en"/>
              <a:t>along same edge</a:t>
            </a:r>
            <a:endParaRPr/>
          </a:p>
          <a:p>
            <a:pPr>
              <a:lnSpc>
                <a:spcPct val="115000"/>
              </a:lnSpc>
              <a:buChar char="-"/>
            </a:pPr>
            <a:r>
              <a:rPr lang="en"/>
              <a:t>Corners: good!</a:t>
            </a:r>
            <a:endParaRPr/>
          </a:p>
          <a:p>
            <a:pPr lvl="1">
              <a:lnSpc>
                <a:spcPct val="115000"/>
              </a:lnSpc>
              <a:spcBef>
                <a:spcPts val="0"/>
              </a:spcBef>
              <a:buChar char="-"/>
            </a:pPr>
            <a:r>
              <a:rPr lang="en"/>
              <a:t>Only one alignment matches</a:t>
            </a:r>
            <a:endParaRPr/>
          </a:p>
        </p:txBody>
      </p:sp>
      <p:sp>
        <p:nvSpPr>
          <p:cNvPr id="305" name="Google Shape;305;p39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306" name="Google Shape;306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58700" y="1622125"/>
            <a:ext cx="4255798" cy="4255798"/>
          </a:xfrm>
          <a:prstGeom prst="rect">
            <a:avLst/>
          </a:prstGeom>
          <a:noFill/>
          <a:ln>
            <a:noFill/>
          </a:ln>
        </p:spPr>
      </p:pic>
      <p:sp>
        <p:nvSpPr>
          <p:cNvPr id="307" name="Google Shape;307;p39"/>
          <p:cNvSpPr/>
          <p:nvPr/>
        </p:nvSpPr>
        <p:spPr>
          <a:xfrm>
            <a:off x="5978625" y="3256675"/>
            <a:ext cx="234900" cy="234900"/>
          </a:xfrm>
          <a:prstGeom prst="rect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444438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1704FF-DAB1-4920-BB27-FB3B0E680F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are we going to do?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6D2DDE-0633-4D93-BDA5-ECF98107B7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We are going to build a panorama from two (or more) images.</a:t>
            </a:r>
          </a:p>
          <a:p>
            <a:r>
              <a:rPr lang="en-US" dirty="0"/>
              <a:t>We need to learn about</a:t>
            </a:r>
          </a:p>
          <a:p>
            <a:pPr lvl="1"/>
            <a:r>
              <a:rPr lang="en-US" dirty="0"/>
              <a:t>Finding interest points</a:t>
            </a:r>
          </a:p>
          <a:p>
            <a:pPr lvl="1"/>
            <a:r>
              <a:rPr lang="en-US" dirty="0"/>
              <a:t>Describing small patches about such points</a:t>
            </a:r>
          </a:p>
          <a:p>
            <a:pPr lvl="1"/>
            <a:r>
              <a:rPr lang="en-US" dirty="0"/>
              <a:t>Finding matches between pairs of such points on two images, using the descriptors</a:t>
            </a:r>
          </a:p>
          <a:p>
            <a:pPr lvl="1"/>
            <a:r>
              <a:rPr lang="en-US" dirty="0"/>
              <a:t>Selecting the best set of matches and saving them</a:t>
            </a:r>
          </a:p>
          <a:p>
            <a:pPr lvl="1"/>
            <a:r>
              <a:rPr lang="en-US" dirty="0"/>
              <a:t>Constructing </a:t>
            </a:r>
            <a:r>
              <a:rPr lang="en-US" dirty="0" err="1"/>
              <a:t>homographies</a:t>
            </a:r>
            <a:r>
              <a:rPr lang="en-US" dirty="0"/>
              <a:t> (transformations) from one image to the other and picking the best one</a:t>
            </a:r>
          </a:p>
          <a:p>
            <a:pPr lvl="1"/>
            <a:r>
              <a:rPr lang="en-US" dirty="0"/>
              <a:t>Stitching the images together to make the panorama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8047C9-2F54-44E2-B374-03464F4C24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538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5334000" y="6172200"/>
            <a:ext cx="19050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35A6591A-286E-41B8-9BE4-348246BA9F2F}" type="slidenum">
              <a:rPr lang="en-US" altLang="en-US" sz="1400" smtClean="0"/>
              <a:pPr/>
              <a:t>22</a:t>
            </a:fld>
            <a:endParaRPr lang="en-US" altLang="en-US" sz="1400"/>
          </a:p>
        </p:txBody>
      </p:sp>
      <p:sp>
        <p:nvSpPr>
          <p:cNvPr id="11267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1882775" y="423863"/>
            <a:ext cx="5381625" cy="677862"/>
          </a:xfrm>
        </p:spPr>
        <p:txBody>
          <a:bodyPr>
            <a:normAutofit fontScale="90000"/>
          </a:bodyPr>
          <a:lstStyle/>
          <a:p>
            <a:r>
              <a:rPr lang="en-US" altLang="en-US"/>
              <a:t>Preview: Harris detector</a:t>
            </a:r>
            <a:endParaRPr lang="fr-FR" altLang="en-US"/>
          </a:p>
        </p:txBody>
      </p:sp>
      <p:pic>
        <p:nvPicPr>
          <p:cNvPr id="11268" name="Picture 4" descr="crop_corners1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1650" y="2185988"/>
            <a:ext cx="4124325" cy="3097212"/>
          </a:xfrm>
          <a:prstGeom prst="rect">
            <a:avLst/>
          </a:prstGeom>
          <a:noFill/>
        </p:spPr>
      </p:pic>
      <p:pic>
        <p:nvPicPr>
          <p:cNvPr id="11269" name="Picture 6" descr="crop_corners2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78375" y="2184400"/>
            <a:ext cx="4125913" cy="3098800"/>
          </a:xfrm>
          <a:prstGeom prst="rect">
            <a:avLst/>
          </a:prstGeom>
          <a:noFill/>
        </p:spPr>
      </p:pic>
      <p:sp>
        <p:nvSpPr>
          <p:cNvPr id="11270" name="Text Box 8"/>
          <p:cNvSpPr txBox="1">
            <a:spLocks noChangeArrowheads="1"/>
          </p:cNvSpPr>
          <p:nvPr/>
        </p:nvSpPr>
        <p:spPr bwMode="auto">
          <a:xfrm>
            <a:off x="1119188" y="5851525"/>
            <a:ext cx="69199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2400">
                <a:latin typeface="Arial" charset="0"/>
              </a:rPr>
              <a:t>Interest points extracted with Harris (~ 500 points)</a:t>
            </a:r>
            <a:endParaRPr lang="fr-FR" altLang="en-US" sz="24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86503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CustomShape 1"/>
          <p:cNvSpPr/>
          <p:nvPr/>
        </p:nvSpPr>
        <p:spPr>
          <a:xfrm>
            <a:off x="380880" y="572760"/>
            <a:ext cx="8305560" cy="639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3600" strike="noStrike">
                <a:solidFill>
                  <a:srgbClr val="000000"/>
                </a:solidFill>
                <a:latin typeface="Kalinga"/>
              </a:rPr>
              <a:t>How can we find corresponding points?</a:t>
            </a:r>
            <a:endParaRPr/>
          </a:p>
        </p:txBody>
      </p:sp>
      <p:pic>
        <p:nvPicPr>
          <p:cNvPr id="201" name="Picture 2"/>
          <p:cNvPicPr/>
          <p:nvPr/>
        </p:nvPicPr>
        <p:blipFill>
          <a:blip r:embed="rId2"/>
          <a:stretch/>
        </p:blipFill>
        <p:spPr>
          <a:xfrm>
            <a:off x="625320" y="1867680"/>
            <a:ext cx="3717720" cy="2973960"/>
          </a:xfrm>
          <a:prstGeom prst="rect">
            <a:avLst/>
          </a:prstGeom>
          <a:ln>
            <a:noFill/>
          </a:ln>
        </p:spPr>
      </p:pic>
      <p:pic>
        <p:nvPicPr>
          <p:cNvPr id="202" name="Picture 3"/>
          <p:cNvPicPr/>
          <p:nvPr/>
        </p:nvPicPr>
        <p:blipFill>
          <a:blip r:embed="rId3"/>
          <a:stretch/>
        </p:blipFill>
        <p:spPr>
          <a:xfrm>
            <a:off x="4740120" y="1867680"/>
            <a:ext cx="3717720" cy="2973960"/>
          </a:xfrm>
          <a:prstGeom prst="rect">
            <a:avLst/>
          </a:prstGeom>
          <a:ln>
            <a:noFill/>
          </a:ln>
        </p:spPr>
      </p:pic>
      <p:sp>
        <p:nvSpPr>
          <p:cNvPr id="203" name="CustomShape 2"/>
          <p:cNvSpPr/>
          <p:nvPr/>
        </p:nvSpPr>
        <p:spPr>
          <a:xfrm>
            <a:off x="1523880" y="2514600"/>
            <a:ext cx="4723920" cy="75960"/>
          </a:xfrm>
          <a:prstGeom prst="straightConnector1">
            <a:avLst/>
          </a:prstGeom>
          <a:noFill/>
          <a:ln w="57240">
            <a:solidFill>
              <a:srgbClr val="FFFF00"/>
            </a:solidFill>
            <a:round/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04" name="CustomShape 3"/>
          <p:cNvSpPr/>
          <p:nvPr/>
        </p:nvSpPr>
        <p:spPr>
          <a:xfrm>
            <a:off x="3048120" y="2895480"/>
            <a:ext cx="3809520" cy="228240"/>
          </a:xfrm>
          <a:prstGeom prst="straightConnector1">
            <a:avLst/>
          </a:prstGeom>
          <a:noFill/>
          <a:ln w="57240">
            <a:solidFill>
              <a:srgbClr val="FFFF00"/>
            </a:solidFill>
            <a:round/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05" name="CustomShape 4"/>
          <p:cNvSpPr/>
          <p:nvPr/>
        </p:nvSpPr>
        <p:spPr>
          <a:xfrm>
            <a:off x="2286000" y="3886200"/>
            <a:ext cx="4312800" cy="266400"/>
          </a:xfrm>
          <a:prstGeom prst="straightConnector1">
            <a:avLst/>
          </a:prstGeom>
          <a:noFill/>
          <a:ln w="57240">
            <a:solidFill>
              <a:srgbClr val="FFFF00"/>
            </a:solidFill>
            <a:round/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</p:spTree>
    <p:extLst>
      <p:ext uri="{BB962C8B-B14F-4D97-AF65-F5344CB8AC3E}">
        <p14:creationId xmlns:p14="http://schemas.microsoft.com/office/powerpoint/2010/main" val="2577995358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Picture 6"/>
          <p:cNvPicPr/>
          <p:nvPr/>
        </p:nvPicPr>
        <p:blipFill>
          <a:blip r:embed="rId2"/>
          <a:stretch/>
        </p:blipFill>
        <p:spPr>
          <a:xfrm>
            <a:off x="4572000" y="1447920"/>
            <a:ext cx="4419360" cy="4419360"/>
          </a:xfrm>
          <a:prstGeom prst="rect">
            <a:avLst/>
          </a:prstGeom>
          <a:ln>
            <a:noFill/>
          </a:ln>
        </p:spPr>
      </p:pic>
      <p:pic>
        <p:nvPicPr>
          <p:cNvPr id="207" name="Picture 5"/>
          <p:cNvPicPr/>
          <p:nvPr/>
        </p:nvPicPr>
        <p:blipFill>
          <a:blip r:embed="rId3"/>
          <a:stretch/>
        </p:blipFill>
        <p:spPr>
          <a:xfrm>
            <a:off x="152280" y="1447920"/>
            <a:ext cx="4419360" cy="4419360"/>
          </a:xfrm>
          <a:prstGeom prst="rect">
            <a:avLst/>
          </a:prstGeom>
          <a:ln>
            <a:noFill/>
          </a:ln>
        </p:spPr>
      </p:pic>
      <p:sp>
        <p:nvSpPr>
          <p:cNvPr id="208" name="TextShape 1"/>
          <p:cNvSpPr txBox="1"/>
          <p:nvPr/>
        </p:nvSpPr>
        <p:spPr>
          <a:xfrm>
            <a:off x="609480" y="76320"/>
            <a:ext cx="7772040" cy="83772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3400" strike="noStrike">
                <a:solidFill>
                  <a:srgbClr val="000000"/>
                </a:solidFill>
                <a:latin typeface="Arial"/>
                <a:ea typeface="ＭＳ Ｐゴシック"/>
              </a:rPr>
              <a:t>Not always easy</a:t>
            </a:r>
            <a:endParaRPr/>
          </a:p>
        </p:txBody>
      </p:sp>
      <p:sp>
        <p:nvSpPr>
          <p:cNvPr id="209" name="CustomShape 2"/>
          <p:cNvSpPr/>
          <p:nvPr/>
        </p:nvSpPr>
        <p:spPr>
          <a:xfrm>
            <a:off x="2781360" y="5910120"/>
            <a:ext cx="3619080" cy="333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1600" strike="noStrike">
                <a:solidFill>
                  <a:srgbClr val="000000"/>
                </a:solidFill>
                <a:latin typeface="Arial"/>
                <a:ea typeface="ＭＳ Ｐゴシック"/>
              </a:rPr>
              <a:t>NASA Mars Rover images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47911725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Picture 3"/>
          <p:cNvPicPr/>
          <p:nvPr/>
        </p:nvPicPr>
        <p:blipFill>
          <a:blip r:embed="rId3"/>
          <a:stretch/>
        </p:blipFill>
        <p:spPr>
          <a:xfrm>
            <a:off x="4572000" y="1447920"/>
            <a:ext cx="4419360" cy="4419360"/>
          </a:xfrm>
          <a:prstGeom prst="rect">
            <a:avLst/>
          </a:prstGeom>
          <a:ln>
            <a:noFill/>
          </a:ln>
        </p:spPr>
      </p:pic>
      <p:pic>
        <p:nvPicPr>
          <p:cNvPr id="211" name="Picture 2"/>
          <p:cNvPicPr/>
          <p:nvPr/>
        </p:nvPicPr>
        <p:blipFill>
          <a:blip r:embed="rId4"/>
          <a:stretch/>
        </p:blipFill>
        <p:spPr>
          <a:xfrm>
            <a:off x="152280" y="1447920"/>
            <a:ext cx="4419360" cy="4419360"/>
          </a:xfrm>
          <a:prstGeom prst="rect">
            <a:avLst/>
          </a:prstGeom>
          <a:ln>
            <a:noFill/>
          </a:ln>
        </p:spPr>
      </p:pic>
      <p:sp>
        <p:nvSpPr>
          <p:cNvPr id="212" name="CustomShape 1"/>
          <p:cNvSpPr/>
          <p:nvPr/>
        </p:nvSpPr>
        <p:spPr>
          <a:xfrm>
            <a:off x="2781360" y="5910120"/>
            <a:ext cx="3619080" cy="820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1600" strike="noStrike">
                <a:solidFill>
                  <a:srgbClr val="000000"/>
                </a:solidFill>
                <a:latin typeface="Arial"/>
                <a:ea typeface="ＭＳ Ｐゴシック"/>
              </a:rPr>
              <a:t>NASA Mars Rover images</a:t>
            </a:r>
            <a:endParaRPr/>
          </a:p>
          <a:p>
            <a:pPr algn="ctr">
              <a:lnSpc>
                <a:spcPct val="100000"/>
              </a:lnSpc>
            </a:pPr>
            <a:r>
              <a:rPr lang="en-US" sz="1600" strike="noStrike">
                <a:solidFill>
                  <a:srgbClr val="000000"/>
                </a:solidFill>
                <a:latin typeface="Arial"/>
                <a:ea typeface="ＭＳ Ｐゴシック"/>
              </a:rPr>
              <a:t>with SIFT feature matches
Figure by Noah Snavely</a:t>
            </a:r>
            <a:endParaRPr/>
          </a:p>
        </p:txBody>
      </p:sp>
      <p:sp>
        <p:nvSpPr>
          <p:cNvPr id="213" name="TextShape 2"/>
          <p:cNvSpPr txBox="1"/>
          <p:nvPr/>
        </p:nvSpPr>
        <p:spPr>
          <a:xfrm>
            <a:off x="685800" y="76320"/>
            <a:ext cx="7772040" cy="83772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3400" strike="noStrike">
                <a:solidFill>
                  <a:srgbClr val="000000"/>
                </a:solidFill>
                <a:latin typeface="Arial"/>
                <a:ea typeface="ＭＳ Ｐゴシック"/>
              </a:rPr>
              <a:t>Answer below </a:t>
            </a:r>
            <a:r>
              <a:rPr lang="en-US" sz="2400" strike="noStrike">
                <a:solidFill>
                  <a:srgbClr val="000000"/>
                </a:solidFill>
                <a:latin typeface="Arial"/>
                <a:ea typeface="ＭＳ Ｐゴシック"/>
              </a:rPr>
              <a:t>(look for tiny colored squares…)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71437871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TextShape 1"/>
          <p:cNvSpPr txBox="1"/>
          <p:nvPr/>
        </p:nvSpPr>
        <p:spPr>
          <a:xfrm>
            <a:off x="457200" y="-8352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3400" strike="noStrike">
                <a:solidFill>
                  <a:srgbClr val="000000"/>
                </a:solidFill>
                <a:latin typeface="Arial"/>
                <a:ea typeface="ＭＳ Ｐゴシック"/>
              </a:rPr>
              <a:t>Human eye movements</a:t>
            </a:r>
            <a:endParaRPr/>
          </a:p>
        </p:txBody>
      </p:sp>
      <p:pic>
        <p:nvPicPr>
          <p:cNvPr id="215" name="Picture 2"/>
          <p:cNvPicPr/>
          <p:nvPr/>
        </p:nvPicPr>
        <p:blipFill>
          <a:blip r:embed="rId3"/>
          <a:srcRect r="53253"/>
          <a:stretch/>
        </p:blipFill>
        <p:spPr>
          <a:xfrm>
            <a:off x="2799720" y="1182240"/>
            <a:ext cx="2911680" cy="4647960"/>
          </a:xfrm>
          <a:prstGeom prst="rect">
            <a:avLst/>
          </a:prstGeom>
          <a:ln>
            <a:noFill/>
          </a:ln>
        </p:spPr>
      </p:pic>
      <p:sp>
        <p:nvSpPr>
          <p:cNvPr id="216" name="CustomShape 2"/>
          <p:cNvSpPr/>
          <p:nvPr/>
        </p:nvSpPr>
        <p:spPr>
          <a:xfrm>
            <a:off x="3521160" y="5882760"/>
            <a:ext cx="217440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trike="noStrike">
                <a:solidFill>
                  <a:srgbClr val="000000"/>
                </a:solidFill>
                <a:latin typeface="Arial"/>
              </a:rPr>
              <a:t>Yarbus eye tracking</a:t>
            </a:r>
            <a:endParaRPr/>
          </a:p>
        </p:txBody>
      </p:sp>
      <p:pic>
        <p:nvPicPr>
          <p:cNvPr id="217" name="Picture 2"/>
          <p:cNvPicPr/>
          <p:nvPr/>
        </p:nvPicPr>
        <p:blipFill>
          <a:blip r:embed="rId3"/>
          <a:srcRect l="49517" r="3214"/>
          <a:stretch/>
        </p:blipFill>
        <p:spPr>
          <a:xfrm>
            <a:off x="2859120" y="1182240"/>
            <a:ext cx="2943360" cy="4647960"/>
          </a:xfrm>
          <a:prstGeom prst="rect">
            <a:avLst/>
          </a:prstGeom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6477000" y="2133600"/>
            <a:ext cx="2095445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What catches your</a:t>
            </a:r>
          </a:p>
          <a:p>
            <a:r>
              <a:rPr lang="en-US" dirty="0">
                <a:solidFill>
                  <a:srgbClr val="FF0000"/>
                </a:solidFill>
              </a:rPr>
              <a:t>interest?</a:t>
            </a:r>
          </a:p>
        </p:txBody>
      </p:sp>
    </p:spTree>
    <p:extLst>
      <p:ext uri="{BB962C8B-B14F-4D97-AF65-F5344CB8AC3E}">
        <p14:creationId xmlns:p14="http://schemas.microsoft.com/office/powerpoint/2010/main" val="176012514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TextShape 1"/>
          <p:cNvSpPr txBox="1"/>
          <p:nvPr/>
        </p:nvSpPr>
        <p:spPr>
          <a:xfrm>
            <a:off x="298080" y="-6696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3400" strike="noStrike">
                <a:solidFill>
                  <a:srgbClr val="000000"/>
                </a:solidFill>
                <a:latin typeface="Arial"/>
                <a:ea typeface="ＭＳ Ｐゴシック"/>
              </a:rPr>
              <a:t>Interest points</a:t>
            </a:r>
            <a:endParaRPr/>
          </a:p>
        </p:txBody>
      </p:sp>
      <p:sp>
        <p:nvSpPr>
          <p:cNvPr id="219" name="TextShape 2"/>
          <p:cNvSpPr txBox="1"/>
          <p:nvPr/>
        </p:nvSpPr>
        <p:spPr>
          <a:xfrm>
            <a:off x="457200" y="990720"/>
            <a:ext cx="4343040" cy="55728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strike="noStrike" dirty="0">
                <a:solidFill>
                  <a:srgbClr val="000000"/>
                </a:solidFill>
                <a:latin typeface="Arial"/>
                <a:ea typeface="ＭＳ Ｐゴシック"/>
              </a:rPr>
              <a:t>Suppose you have to click on some point,  go away and come back after I deform the image, and click on the same points again.  </a:t>
            </a:r>
            <a:endParaRPr dirty="0"/>
          </a:p>
          <a:p>
            <a:pPr marL="800100" lvl="1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strike="noStrike" dirty="0">
                <a:solidFill>
                  <a:srgbClr val="FF0000"/>
                </a:solidFill>
                <a:latin typeface="Arial"/>
                <a:ea typeface="ＭＳ Ｐゴシック"/>
              </a:rPr>
              <a:t>Which points would you choose?</a:t>
            </a:r>
            <a:endParaRPr dirty="0">
              <a:solidFill>
                <a:srgbClr val="FF0000"/>
              </a:solidFill>
            </a:endParaRPr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</p:txBody>
      </p:sp>
      <p:pic>
        <p:nvPicPr>
          <p:cNvPr id="220" name="Picture 11"/>
          <p:cNvPicPr/>
          <p:nvPr/>
        </p:nvPicPr>
        <p:blipFill>
          <a:blip r:embed="rId2"/>
          <a:stretch/>
        </p:blipFill>
        <p:spPr>
          <a:xfrm>
            <a:off x="5335920" y="1223280"/>
            <a:ext cx="3191040" cy="2485080"/>
          </a:xfrm>
          <a:prstGeom prst="rect">
            <a:avLst/>
          </a:prstGeom>
          <a:ln w="12600">
            <a:solidFill>
              <a:srgbClr val="002060"/>
            </a:solidFill>
            <a:miter/>
          </a:ln>
        </p:spPr>
      </p:pic>
      <p:pic>
        <p:nvPicPr>
          <p:cNvPr id="221" name="Picture 11"/>
          <p:cNvPicPr/>
          <p:nvPr/>
        </p:nvPicPr>
        <p:blipFill>
          <a:blip r:embed="rId2"/>
          <a:stretch/>
        </p:blipFill>
        <p:spPr>
          <a:xfrm rot="14826000">
            <a:off x="5189400" y="3888360"/>
            <a:ext cx="3545640" cy="2463120"/>
          </a:xfrm>
          <a:prstGeom prst="rect">
            <a:avLst/>
          </a:prstGeom>
          <a:ln w="12600">
            <a:solidFill>
              <a:srgbClr val="002060"/>
            </a:solidFill>
            <a:miter/>
          </a:ln>
          <a:scene3d>
            <a:camera prst="orthographicFront">
              <a:rot lat="20783509" lon="19661947" rev="17225537"/>
            </a:camera>
            <a:lightRig rig="threePt" dir="t"/>
          </a:scene3d>
        </p:spPr>
      </p:pic>
      <p:sp>
        <p:nvSpPr>
          <p:cNvPr id="222" name="CustomShape 3"/>
          <p:cNvSpPr/>
          <p:nvPr/>
        </p:nvSpPr>
        <p:spPr>
          <a:xfrm>
            <a:off x="6483960" y="838080"/>
            <a:ext cx="91404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trike="noStrike">
                <a:solidFill>
                  <a:srgbClr val="000000"/>
                </a:solidFill>
                <a:latin typeface="Arial"/>
              </a:rPr>
              <a:t>original</a:t>
            </a:r>
            <a:endParaRPr/>
          </a:p>
        </p:txBody>
      </p:sp>
      <p:sp>
        <p:nvSpPr>
          <p:cNvPr id="223" name="CustomShape 4"/>
          <p:cNvSpPr/>
          <p:nvPr/>
        </p:nvSpPr>
        <p:spPr>
          <a:xfrm>
            <a:off x="7694280" y="6194520"/>
            <a:ext cx="114408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trike="noStrike">
                <a:solidFill>
                  <a:srgbClr val="000000"/>
                </a:solidFill>
                <a:latin typeface="Arial"/>
              </a:rPr>
              <a:t>deformed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523717617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TextShape 1"/>
          <p:cNvSpPr txBox="1"/>
          <p:nvPr/>
        </p:nvSpPr>
        <p:spPr>
          <a:xfrm>
            <a:off x="685800" y="76320"/>
            <a:ext cx="7772040" cy="83772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3400" strike="noStrike">
                <a:solidFill>
                  <a:srgbClr val="000000"/>
                </a:solidFill>
                <a:latin typeface="Arial"/>
                <a:ea typeface="ＭＳ Ｐゴシック"/>
              </a:rPr>
              <a:t>Intuition</a:t>
            </a:r>
            <a:endParaRPr/>
          </a:p>
        </p:txBody>
      </p:sp>
      <p:sp>
        <p:nvSpPr>
          <p:cNvPr id="225" name="CustomShape 2"/>
          <p:cNvSpPr/>
          <p:nvPr/>
        </p:nvSpPr>
        <p:spPr>
          <a:xfrm>
            <a:off x="1219320" y="1295280"/>
            <a:ext cx="6781320" cy="4419360"/>
          </a:xfrm>
          <a:prstGeom prst="rect">
            <a:avLst/>
          </a:prstGeom>
          <a:noFill/>
          <a:ln>
            <a:solidFill>
              <a:schemeClr val="tx1"/>
            </a:solidFill>
            <a:rou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226" name="CustomShape 3"/>
          <p:cNvSpPr/>
          <p:nvPr/>
        </p:nvSpPr>
        <p:spPr>
          <a:xfrm>
            <a:off x="2438280" y="2209680"/>
            <a:ext cx="4038120" cy="2895120"/>
          </a:xfrm>
          <a:prstGeom prst="trapezoid">
            <a:avLst>
              <a:gd name="adj" fmla="val 12316"/>
            </a:avLst>
          </a:prstGeom>
          <a:solidFill>
            <a:schemeClr val="tx1"/>
          </a:solidFill>
          <a:ln>
            <a:solidFill>
              <a:srgbClr val="00C795"/>
            </a:solidFill>
            <a:rou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</p:spTree>
    <p:extLst>
      <p:ext uri="{BB962C8B-B14F-4D97-AF65-F5344CB8AC3E}">
        <p14:creationId xmlns:p14="http://schemas.microsoft.com/office/powerpoint/2010/main" val="212878264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TextShape 1"/>
          <p:cNvSpPr txBox="1"/>
          <p:nvPr/>
        </p:nvSpPr>
        <p:spPr>
          <a:xfrm>
            <a:off x="319680" y="204480"/>
            <a:ext cx="7772040" cy="53316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3400" strike="noStrike">
                <a:solidFill>
                  <a:srgbClr val="000000"/>
                </a:solidFill>
                <a:latin typeface="Calibri"/>
                <a:ea typeface="ＭＳ Ｐゴシック"/>
              </a:rPr>
              <a:t>Corners</a:t>
            </a:r>
            <a:endParaRPr/>
          </a:p>
        </p:txBody>
      </p:sp>
      <p:sp>
        <p:nvSpPr>
          <p:cNvPr id="228" name="TextShape 2"/>
          <p:cNvSpPr txBox="1"/>
          <p:nvPr/>
        </p:nvSpPr>
        <p:spPr>
          <a:xfrm>
            <a:off x="685800" y="990720"/>
            <a:ext cx="7467120" cy="18284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strike="noStrike" dirty="0">
                <a:solidFill>
                  <a:srgbClr val="000000"/>
                </a:solidFill>
                <a:latin typeface="Arial"/>
                <a:ea typeface="ＭＳ Ｐゴシック"/>
              </a:rPr>
              <a:t>We should easily recognize the point by looking through a small window</a:t>
            </a:r>
            <a:endParaRPr dirty="0"/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strike="noStrike" dirty="0">
                <a:solidFill>
                  <a:srgbClr val="000000"/>
                </a:solidFill>
                <a:latin typeface="Arial"/>
                <a:ea typeface="ＭＳ Ｐゴシック"/>
              </a:rPr>
              <a:t>Shifting a window in </a:t>
            </a:r>
            <a:r>
              <a:rPr lang="en-US" sz="2400" i="1" strike="noStrike" dirty="0">
                <a:solidFill>
                  <a:srgbClr val="FF0000"/>
                </a:solidFill>
                <a:latin typeface="Arial"/>
                <a:ea typeface="ＭＳ Ｐゴシック"/>
              </a:rPr>
              <a:t>any</a:t>
            </a:r>
            <a:r>
              <a:rPr lang="en-US" sz="2400" strike="noStrike" dirty="0">
                <a:solidFill>
                  <a:srgbClr val="FF0000"/>
                </a:solidFill>
                <a:latin typeface="Arial"/>
                <a:ea typeface="ＭＳ Ｐゴシック"/>
              </a:rPr>
              <a:t> </a:t>
            </a:r>
            <a:r>
              <a:rPr lang="en-US" sz="2400" i="1" strike="noStrike" dirty="0">
                <a:solidFill>
                  <a:srgbClr val="FF0000"/>
                </a:solidFill>
                <a:latin typeface="Arial"/>
                <a:ea typeface="ＭＳ Ｐゴシック"/>
              </a:rPr>
              <a:t>direc</a:t>
            </a:r>
            <a:r>
              <a:rPr lang="en-US" sz="2400" i="1" strike="noStrike" dirty="0">
                <a:solidFill>
                  <a:srgbClr val="000000"/>
                </a:solidFill>
                <a:latin typeface="Arial"/>
                <a:ea typeface="ＭＳ Ｐゴシック"/>
              </a:rPr>
              <a:t>tion</a:t>
            </a:r>
            <a:r>
              <a:rPr lang="en-US" sz="2400" strike="noStrike" dirty="0">
                <a:solidFill>
                  <a:srgbClr val="000000"/>
                </a:solidFill>
                <a:latin typeface="Arial"/>
                <a:ea typeface="ＭＳ Ｐゴシック"/>
              </a:rPr>
              <a:t> should give </a:t>
            </a:r>
            <a:r>
              <a:rPr lang="en-US" sz="2400" i="1" strike="noStrike" dirty="0">
                <a:solidFill>
                  <a:srgbClr val="000000"/>
                </a:solidFill>
                <a:latin typeface="Arial"/>
                <a:ea typeface="ＭＳ Ｐゴシック"/>
              </a:rPr>
              <a:t>a </a:t>
            </a:r>
            <a:r>
              <a:rPr lang="en-US" sz="2400" i="1" strike="noStrike" dirty="0">
                <a:solidFill>
                  <a:srgbClr val="FF0000"/>
                </a:solidFill>
                <a:latin typeface="Arial"/>
                <a:ea typeface="ＭＳ Ｐゴシック"/>
              </a:rPr>
              <a:t>large change</a:t>
            </a:r>
            <a:r>
              <a:rPr lang="en-US" sz="2400" strike="noStrike" dirty="0">
                <a:solidFill>
                  <a:srgbClr val="FF0000"/>
                </a:solidFill>
                <a:latin typeface="Arial"/>
                <a:ea typeface="ＭＳ Ｐゴシック"/>
              </a:rPr>
              <a:t> </a:t>
            </a:r>
            <a:r>
              <a:rPr lang="en-US" sz="2400" strike="noStrike" dirty="0">
                <a:solidFill>
                  <a:srgbClr val="000000"/>
                </a:solidFill>
                <a:latin typeface="Arial"/>
                <a:ea typeface="ＭＳ Ｐゴシック"/>
              </a:rPr>
              <a:t>in intensity</a:t>
            </a:r>
            <a:endParaRPr dirty="0"/>
          </a:p>
        </p:txBody>
      </p:sp>
      <p:pic>
        <p:nvPicPr>
          <p:cNvPr id="229" name="Picture 8"/>
          <p:cNvPicPr/>
          <p:nvPr/>
        </p:nvPicPr>
        <p:blipFill>
          <a:blip r:embed="rId3"/>
          <a:stretch/>
        </p:blipFill>
        <p:spPr>
          <a:xfrm>
            <a:off x="3429000" y="2895480"/>
            <a:ext cx="2285640" cy="2285640"/>
          </a:xfrm>
          <a:prstGeom prst="rect">
            <a:avLst/>
          </a:prstGeom>
          <a:ln w="9360">
            <a:solidFill>
              <a:schemeClr val="tx1"/>
            </a:solidFill>
            <a:miter/>
          </a:ln>
        </p:spPr>
      </p:pic>
      <p:sp>
        <p:nvSpPr>
          <p:cNvPr id="230" name="CustomShape 3"/>
          <p:cNvSpPr/>
          <p:nvPr/>
        </p:nvSpPr>
        <p:spPr>
          <a:xfrm>
            <a:off x="3429000" y="5213520"/>
            <a:ext cx="2437920" cy="15526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400" strike="noStrike">
                <a:solidFill>
                  <a:srgbClr val="003399"/>
                </a:solidFill>
                <a:latin typeface="Arial Unicode MS"/>
              </a:rPr>
              <a:t>“edge”</a:t>
            </a:r>
            <a:r>
              <a:rPr lang="en-US" sz="2400" strike="noStrike">
                <a:solidFill>
                  <a:srgbClr val="000000"/>
                </a:solidFill>
                <a:latin typeface="Arial Unicode MS"/>
              </a:rPr>
              <a:t>:
no change along the edge direction</a:t>
            </a:r>
            <a:endParaRPr/>
          </a:p>
        </p:txBody>
      </p:sp>
      <p:sp>
        <p:nvSpPr>
          <p:cNvPr id="231" name="CustomShape 4"/>
          <p:cNvSpPr/>
          <p:nvPr/>
        </p:nvSpPr>
        <p:spPr>
          <a:xfrm>
            <a:off x="3962520" y="3962520"/>
            <a:ext cx="685440" cy="685440"/>
          </a:xfrm>
          <a:prstGeom prst="rect">
            <a:avLst/>
          </a:prstGeom>
          <a:solidFill>
            <a:srgbClr val="FFCC99">
              <a:alpha val="40000"/>
            </a:srgbClr>
          </a:solidFill>
          <a:ln w="9360">
            <a:solidFill>
              <a:schemeClr val="tx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32" name="Line 5"/>
          <p:cNvSpPr/>
          <p:nvPr/>
        </p:nvSpPr>
        <p:spPr>
          <a:xfrm flipV="1">
            <a:off x="3733560" y="4038480"/>
            <a:ext cx="0" cy="533520"/>
          </a:xfrm>
          <a:prstGeom prst="line">
            <a:avLst/>
          </a:prstGeom>
          <a:ln w="9360">
            <a:solidFill>
              <a:schemeClr val="tx1"/>
            </a:solidFill>
            <a:round/>
            <a:headEnd type="triangle" w="med" len="med"/>
            <a:tailEnd type="triangle" w="med" len="med"/>
          </a:ln>
        </p:spPr>
      </p:sp>
      <p:pic>
        <p:nvPicPr>
          <p:cNvPr id="233" name="Picture 9"/>
          <p:cNvPicPr/>
          <p:nvPr/>
        </p:nvPicPr>
        <p:blipFill>
          <a:blip r:embed="rId3"/>
          <a:stretch/>
        </p:blipFill>
        <p:spPr>
          <a:xfrm>
            <a:off x="6019920" y="2895480"/>
            <a:ext cx="2285640" cy="2285640"/>
          </a:xfrm>
          <a:prstGeom prst="rect">
            <a:avLst/>
          </a:prstGeom>
          <a:ln w="9360">
            <a:solidFill>
              <a:schemeClr val="tx1"/>
            </a:solidFill>
            <a:miter/>
          </a:ln>
        </p:spPr>
      </p:pic>
      <p:sp>
        <p:nvSpPr>
          <p:cNvPr id="234" name="CustomShape 6"/>
          <p:cNvSpPr/>
          <p:nvPr/>
        </p:nvSpPr>
        <p:spPr>
          <a:xfrm>
            <a:off x="6248520" y="5213520"/>
            <a:ext cx="2437920" cy="15526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400" strike="noStrike">
                <a:solidFill>
                  <a:srgbClr val="003399"/>
                </a:solidFill>
                <a:latin typeface="Arial Unicode MS"/>
              </a:rPr>
              <a:t>“corner”</a:t>
            </a:r>
            <a:r>
              <a:rPr lang="en-US" sz="2400" strike="noStrike">
                <a:solidFill>
                  <a:srgbClr val="000000"/>
                </a:solidFill>
                <a:latin typeface="Arial Unicode MS"/>
              </a:rPr>
              <a:t>:
significant change in all directions</a:t>
            </a:r>
            <a:endParaRPr/>
          </a:p>
        </p:txBody>
      </p:sp>
      <p:sp>
        <p:nvSpPr>
          <p:cNvPr id="235" name="CustomShape 7"/>
          <p:cNvSpPr/>
          <p:nvPr/>
        </p:nvSpPr>
        <p:spPr>
          <a:xfrm>
            <a:off x="6705720" y="3200400"/>
            <a:ext cx="685440" cy="685440"/>
          </a:xfrm>
          <a:prstGeom prst="rect">
            <a:avLst/>
          </a:prstGeom>
          <a:solidFill>
            <a:srgbClr val="FFCC99">
              <a:alpha val="40000"/>
            </a:srgbClr>
          </a:solidFill>
          <a:ln w="9360">
            <a:solidFill>
              <a:schemeClr val="tx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36" name="Line 8"/>
          <p:cNvSpPr/>
          <p:nvPr/>
        </p:nvSpPr>
        <p:spPr>
          <a:xfrm flipH="1">
            <a:off x="6476760" y="3886200"/>
            <a:ext cx="228600" cy="228600"/>
          </a:xfrm>
          <a:prstGeom prst="line">
            <a:avLst/>
          </a:prstGeom>
          <a:ln w="9360">
            <a:solidFill>
              <a:schemeClr val="tx1"/>
            </a:solidFill>
            <a:round/>
            <a:tailEnd type="triangle" w="med" len="med"/>
          </a:ln>
        </p:spPr>
      </p:sp>
      <p:sp>
        <p:nvSpPr>
          <p:cNvPr id="237" name="Line 9"/>
          <p:cNvSpPr/>
          <p:nvPr/>
        </p:nvSpPr>
        <p:spPr>
          <a:xfrm flipH="1" flipV="1">
            <a:off x="6476760" y="2971800"/>
            <a:ext cx="228600" cy="228600"/>
          </a:xfrm>
          <a:prstGeom prst="line">
            <a:avLst/>
          </a:prstGeom>
          <a:ln w="9360">
            <a:solidFill>
              <a:schemeClr val="tx1"/>
            </a:solidFill>
            <a:round/>
            <a:tailEnd type="triangle" w="med" len="med"/>
          </a:ln>
        </p:spPr>
      </p:sp>
      <p:sp>
        <p:nvSpPr>
          <p:cNvPr id="238" name="Line 10"/>
          <p:cNvSpPr/>
          <p:nvPr/>
        </p:nvSpPr>
        <p:spPr>
          <a:xfrm>
            <a:off x="7391160" y="3886200"/>
            <a:ext cx="228600" cy="228600"/>
          </a:xfrm>
          <a:prstGeom prst="line">
            <a:avLst/>
          </a:prstGeom>
          <a:ln w="9360">
            <a:solidFill>
              <a:schemeClr val="bg1"/>
            </a:solidFill>
            <a:round/>
            <a:tailEnd type="triangle" w="med" len="med"/>
          </a:ln>
        </p:spPr>
      </p:sp>
      <p:sp>
        <p:nvSpPr>
          <p:cNvPr id="239" name="Line 11"/>
          <p:cNvSpPr/>
          <p:nvPr/>
        </p:nvSpPr>
        <p:spPr>
          <a:xfrm flipV="1">
            <a:off x="7391160" y="2971800"/>
            <a:ext cx="228600" cy="228600"/>
          </a:xfrm>
          <a:prstGeom prst="line">
            <a:avLst/>
          </a:prstGeom>
          <a:ln w="9360">
            <a:solidFill>
              <a:schemeClr val="tx1"/>
            </a:solidFill>
            <a:round/>
            <a:tailEnd type="triangle" w="med" len="med"/>
          </a:ln>
        </p:spPr>
      </p:sp>
      <p:pic>
        <p:nvPicPr>
          <p:cNvPr id="240" name="Picture 7"/>
          <p:cNvPicPr/>
          <p:nvPr/>
        </p:nvPicPr>
        <p:blipFill>
          <a:blip r:embed="rId3"/>
          <a:stretch/>
        </p:blipFill>
        <p:spPr>
          <a:xfrm>
            <a:off x="838080" y="2895480"/>
            <a:ext cx="2285640" cy="2285640"/>
          </a:xfrm>
          <a:prstGeom prst="rect">
            <a:avLst/>
          </a:prstGeom>
          <a:ln w="9360">
            <a:solidFill>
              <a:schemeClr val="tx1"/>
            </a:solidFill>
            <a:miter/>
          </a:ln>
        </p:spPr>
      </p:pic>
      <p:sp>
        <p:nvSpPr>
          <p:cNvPr id="241" name="CustomShape 12"/>
          <p:cNvSpPr/>
          <p:nvPr/>
        </p:nvSpPr>
        <p:spPr>
          <a:xfrm>
            <a:off x="762120" y="5213520"/>
            <a:ext cx="2057040" cy="19184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400" strike="noStrike">
                <a:solidFill>
                  <a:srgbClr val="003399"/>
                </a:solidFill>
                <a:latin typeface="Arial Unicode MS"/>
              </a:rPr>
              <a:t>“flat”</a:t>
            </a:r>
            <a:r>
              <a:rPr lang="en-US" sz="2400" strike="noStrike">
                <a:solidFill>
                  <a:srgbClr val="000000"/>
                </a:solidFill>
                <a:latin typeface="Arial Unicode MS"/>
              </a:rPr>
              <a:t> region:
no change in all directions</a:t>
            </a:r>
            <a:endParaRPr/>
          </a:p>
        </p:txBody>
      </p:sp>
      <p:sp>
        <p:nvSpPr>
          <p:cNvPr id="242" name="CustomShape 13"/>
          <p:cNvSpPr/>
          <p:nvPr/>
        </p:nvSpPr>
        <p:spPr>
          <a:xfrm>
            <a:off x="2133720" y="3962520"/>
            <a:ext cx="685440" cy="685440"/>
          </a:xfrm>
          <a:prstGeom prst="rect">
            <a:avLst/>
          </a:prstGeom>
          <a:solidFill>
            <a:srgbClr val="FFCC99">
              <a:alpha val="40000"/>
            </a:srgbClr>
          </a:solidFill>
          <a:ln w="9360">
            <a:solidFill>
              <a:schemeClr val="tx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3" name="Line 14"/>
          <p:cNvSpPr/>
          <p:nvPr/>
        </p:nvSpPr>
        <p:spPr>
          <a:xfrm>
            <a:off x="2819160" y="4647960"/>
            <a:ext cx="228600" cy="228600"/>
          </a:xfrm>
          <a:prstGeom prst="line">
            <a:avLst/>
          </a:prstGeom>
          <a:ln w="9360">
            <a:solidFill>
              <a:schemeClr val="bg1"/>
            </a:solidFill>
            <a:round/>
            <a:tailEnd type="triangle" w="med" len="med"/>
          </a:ln>
        </p:spPr>
      </p:sp>
      <p:sp>
        <p:nvSpPr>
          <p:cNvPr id="244" name="Line 15"/>
          <p:cNvSpPr/>
          <p:nvPr/>
        </p:nvSpPr>
        <p:spPr>
          <a:xfrm flipH="1">
            <a:off x="1904760" y="4647960"/>
            <a:ext cx="228600" cy="228600"/>
          </a:xfrm>
          <a:prstGeom prst="line">
            <a:avLst/>
          </a:prstGeom>
          <a:ln w="9360">
            <a:solidFill>
              <a:schemeClr val="bg1"/>
            </a:solidFill>
            <a:round/>
            <a:tailEnd type="triangle" w="med" len="med"/>
          </a:ln>
        </p:spPr>
      </p:sp>
      <p:sp>
        <p:nvSpPr>
          <p:cNvPr id="245" name="Line 16"/>
          <p:cNvSpPr/>
          <p:nvPr/>
        </p:nvSpPr>
        <p:spPr>
          <a:xfrm flipH="1" flipV="1">
            <a:off x="1904760" y="3733560"/>
            <a:ext cx="228600" cy="228600"/>
          </a:xfrm>
          <a:prstGeom prst="line">
            <a:avLst/>
          </a:prstGeom>
          <a:ln w="9360">
            <a:solidFill>
              <a:schemeClr val="bg1"/>
            </a:solidFill>
            <a:round/>
            <a:tailEnd type="triangle" w="med" len="med"/>
          </a:ln>
        </p:spPr>
      </p:sp>
      <p:sp>
        <p:nvSpPr>
          <p:cNvPr id="246" name="Line 17"/>
          <p:cNvSpPr/>
          <p:nvPr/>
        </p:nvSpPr>
        <p:spPr>
          <a:xfrm flipV="1">
            <a:off x="2819160" y="3733560"/>
            <a:ext cx="228600" cy="228600"/>
          </a:xfrm>
          <a:prstGeom prst="line">
            <a:avLst/>
          </a:prstGeom>
          <a:ln w="9360">
            <a:solidFill>
              <a:schemeClr val="bg1"/>
            </a:solidFill>
            <a:round/>
            <a:tailEnd type="triangle" w="med" len="med"/>
          </a:ln>
        </p:spPr>
      </p:sp>
      <p:sp>
        <p:nvSpPr>
          <p:cNvPr id="247" name="CustomShape 18"/>
          <p:cNvSpPr/>
          <p:nvPr/>
        </p:nvSpPr>
        <p:spPr>
          <a:xfrm>
            <a:off x="48600" y="6553080"/>
            <a:ext cx="1473480" cy="3034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1400" strike="noStrike">
                <a:solidFill>
                  <a:srgbClr val="000000"/>
                </a:solidFill>
                <a:latin typeface="Arial"/>
              </a:rPr>
              <a:t>Source: A. Efros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0949893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8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Image derivatives</a:t>
            </a:r>
            <a:endParaRPr/>
          </a:p>
        </p:txBody>
      </p:sp>
      <p:sp>
        <p:nvSpPr>
          <p:cNvPr id="96" name="Google Shape;96;p18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/>
              <a:t>Recall:</a:t>
            </a:r>
            <a:endParaRPr/>
          </a:p>
          <a:p>
            <a:pPr lvl="1">
              <a:spcBef>
                <a:spcPts val="0"/>
              </a:spcBef>
              <a:buChar char="-"/>
            </a:pPr>
            <a:r>
              <a:rPr lang="en"/>
              <a:t> </a:t>
            </a:r>
            <a:endParaRPr/>
          </a:p>
          <a:p>
            <a:pPr>
              <a:buChar char="-"/>
            </a:pPr>
            <a:r>
              <a:rPr lang="en"/>
              <a:t>Want smoothing too!</a:t>
            </a:r>
            <a:endParaRPr/>
          </a:p>
        </p:txBody>
      </p:sp>
      <p:sp>
        <p:nvSpPr>
          <p:cNvPr id="97" name="Google Shape;97;p18"/>
          <p:cNvSpPr txBox="1">
            <a:spLocks noGrp="1"/>
          </p:cNvSpPr>
          <p:nvPr>
            <p:ph type="title" idx="2"/>
          </p:nvPr>
        </p:nvSpPr>
        <p:spPr>
          <a:xfrm>
            <a:off x="153101" y="557367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98" name="Google Shape;98;p18"/>
          <p:cNvPicPr preferRelativeResize="0"/>
          <p:nvPr/>
        </p:nvPicPr>
        <p:blipFill rotWithShape="1">
          <a:blip r:embed="rId3">
            <a:alphaModFix/>
          </a:blip>
          <a:srcRect b="33506"/>
          <a:stretch/>
        </p:blipFill>
        <p:spPr>
          <a:xfrm>
            <a:off x="4648400" y="2016502"/>
            <a:ext cx="4266100" cy="3868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76164" y="2016489"/>
            <a:ext cx="2219325" cy="447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3801" y="3612800"/>
            <a:ext cx="4541825" cy="2272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AAC78A3-E20C-4E0F-8220-FFB24F77DD3D}"/>
              </a:ext>
            </a:extLst>
          </p:cNvPr>
          <p:cNvSpPr txBox="1"/>
          <p:nvPr/>
        </p:nvSpPr>
        <p:spPr>
          <a:xfrm>
            <a:off x="3616663" y="4088950"/>
            <a:ext cx="16664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Sobel Operator</a:t>
            </a:r>
          </a:p>
        </p:txBody>
      </p:sp>
    </p:spTree>
    <p:extLst>
      <p:ext uri="{BB962C8B-B14F-4D97-AF65-F5344CB8AC3E}">
        <p14:creationId xmlns:p14="http://schemas.microsoft.com/office/powerpoint/2010/main" val="61634310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TextShape 1"/>
          <p:cNvSpPr txBox="1"/>
          <p:nvPr/>
        </p:nvSpPr>
        <p:spPr>
          <a:xfrm>
            <a:off x="685800" y="76320"/>
            <a:ext cx="7772040" cy="83772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3400" strike="noStrike" dirty="0">
                <a:solidFill>
                  <a:srgbClr val="000000"/>
                </a:solidFill>
                <a:latin typeface="Arial"/>
                <a:ea typeface="ＭＳ Ｐゴシック"/>
              </a:rPr>
              <a:t>Let’s look at the </a:t>
            </a:r>
            <a:r>
              <a:rPr lang="en-US" sz="3400" strike="noStrike" dirty="0">
                <a:solidFill>
                  <a:srgbClr val="FF0000"/>
                </a:solidFill>
                <a:latin typeface="Arial"/>
                <a:ea typeface="ＭＳ Ｐゴシック"/>
              </a:rPr>
              <a:t>gradient</a:t>
            </a:r>
            <a:r>
              <a:rPr lang="en-US" sz="3400" strike="noStrike" dirty="0">
                <a:solidFill>
                  <a:srgbClr val="000000"/>
                </a:solidFill>
                <a:latin typeface="Arial"/>
                <a:ea typeface="ＭＳ Ｐゴシック"/>
              </a:rPr>
              <a:t> distributions</a:t>
            </a:r>
            <a:endParaRPr dirty="0"/>
          </a:p>
        </p:txBody>
      </p:sp>
      <p:sp>
        <p:nvSpPr>
          <p:cNvPr id="249" name="CustomShape 2"/>
          <p:cNvSpPr/>
          <p:nvPr/>
        </p:nvSpPr>
        <p:spPr>
          <a:xfrm>
            <a:off x="533520" y="1219320"/>
            <a:ext cx="2361960" cy="2209320"/>
          </a:xfrm>
          <a:prstGeom prst="rect">
            <a:avLst/>
          </a:prstGeom>
          <a:solidFill>
            <a:srgbClr val="C0C0C0"/>
          </a:solidFill>
          <a:ln w="9360">
            <a:solidFill>
              <a:schemeClr val="tx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0" name="CustomShape 3"/>
          <p:cNvSpPr/>
          <p:nvPr/>
        </p:nvSpPr>
        <p:spPr>
          <a:xfrm>
            <a:off x="3429000" y="1219320"/>
            <a:ext cx="2361960" cy="2209320"/>
          </a:xfrm>
          <a:prstGeom prst="rect">
            <a:avLst/>
          </a:prstGeom>
          <a:solidFill>
            <a:srgbClr val="C0C0C0"/>
          </a:solidFill>
          <a:ln w="9360">
            <a:solidFill>
              <a:schemeClr val="tx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1" name="CustomShape 4"/>
          <p:cNvSpPr/>
          <p:nvPr/>
        </p:nvSpPr>
        <p:spPr>
          <a:xfrm>
            <a:off x="3886200" y="1600200"/>
            <a:ext cx="1599840" cy="1447560"/>
          </a:xfrm>
          <a:custGeom>
            <a:avLst/>
            <a:gdLst/>
            <a:ahLst/>
            <a:cxnLst/>
            <a:rect l="0" t="0" r="r" b="b"/>
            <a:pathLst>
              <a:path w="1009" h="913">
                <a:moveTo>
                  <a:pt x="0" y="912"/>
                </a:moveTo>
                <a:lnTo>
                  <a:pt x="0" y="0"/>
                </a:lnTo>
                <a:lnTo>
                  <a:pt x="1008" y="528"/>
                </a:lnTo>
              </a:path>
            </a:pathLst>
          </a:custGeom>
          <a:noFill/>
          <a:ln w="4140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2" name="CustomShape 5"/>
          <p:cNvSpPr/>
          <p:nvPr/>
        </p:nvSpPr>
        <p:spPr>
          <a:xfrm>
            <a:off x="6248520" y="1219320"/>
            <a:ext cx="2361960" cy="2209320"/>
          </a:xfrm>
          <a:prstGeom prst="rect">
            <a:avLst/>
          </a:prstGeom>
          <a:solidFill>
            <a:srgbClr val="C0C0C0"/>
          </a:solidFill>
          <a:ln w="9360">
            <a:solidFill>
              <a:schemeClr val="tx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3" name="Line 6"/>
          <p:cNvSpPr/>
          <p:nvPr/>
        </p:nvSpPr>
        <p:spPr>
          <a:xfrm>
            <a:off x="1742040" y="3846240"/>
            <a:ext cx="0" cy="1904760"/>
          </a:xfrm>
          <a:prstGeom prst="line">
            <a:avLst/>
          </a:prstGeom>
          <a:ln w="19080">
            <a:solidFill>
              <a:schemeClr val="tx1"/>
            </a:solidFill>
            <a:round/>
          </a:ln>
        </p:spPr>
      </p:sp>
      <p:sp>
        <p:nvSpPr>
          <p:cNvPr id="254" name="Line 7"/>
          <p:cNvSpPr/>
          <p:nvPr/>
        </p:nvSpPr>
        <p:spPr>
          <a:xfrm>
            <a:off x="798120" y="4798440"/>
            <a:ext cx="1943280" cy="0"/>
          </a:xfrm>
          <a:prstGeom prst="line">
            <a:avLst/>
          </a:prstGeom>
          <a:ln w="19080">
            <a:solidFill>
              <a:schemeClr val="tx1"/>
            </a:solidFill>
            <a:round/>
          </a:ln>
        </p:spPr>
      </p:sp>
      <p:sp>
        <p:nvSpPr>
          <p:cNvPr id="255" name="CustomShape 8"/>
          <p:cNvSpPr/>
          <p:nvPr/>
        </p:nvSpPr>
        <p:spPr>
          <a:xfrm>
            <a:off x="1683000" y="471096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6" name="CustomShape 9"/>
          <p:cNvSpPr/>
          <p:nvPr/>
        </p:nvSpPr>
        <p:spPr>
          <a:xfrm>
            <a:off x="1747080" y="469728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7" name="CustomShape 10"/>
          <p:cNvSpPr/>
          <p:nvPr/>
        </p:nvSpPr>
        <p:spPr>
          <a:xfrm>
            <a:off x="1799280" y="485316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8" name="CustomShape 11"/>
          <p:cNvSpPr/>
          <p:nvPr/>
        </p:nvSpPr>
        <p:spPr>
          <a:xfrm>
            <a:off x="1828800" y="472428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9" name="CustomShape 12"/>
          <p:cNvSpPr/>
          <p:nvPr/>
        </p:nvSpPr>
        <p:spPr>
          <a:xfrm>
            <a:off x="1704600" y="476460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0" name="CustomShape 13"/>
          <p:cNvSpPr/>
          <p:nvPr/>
        </p:nvSpPr>
        <p:spPr>
          <a:xfrm>
            <a:off x="1631160" y="494892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1" name="CustomShape 14"/>
          <p:cNvSpPr/>
          <p:nvPr/>
        </p:nvSpPr>
        <p:spPr>
          <a:xfrm>
            <a:off x="1636920" y="458100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2" name="CustomShape 15"/>
          <p:cNvSpPr/>
          <p:nvPr/>
        </p:nvSpPr>
        <p:spPr>
          <a:xfrm>
            <a:off x="1654920" y="468216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3" name="CustomShape 16"/>
          <p:cNvSpPr/>
          <p:nvPr/>
        </p:nvSpPr>
        <p:spPr>
          <a:xfrm>
            <a:off x="1771560" y="479160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4" name="CustomShape 17"/>
          <p:cNvSpPr/>
          <p:nvPr/>
        </p:nvSpPr>
        <p:spPr>
          <a:xfrm>
            <a:off x="1774800" y="463392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5" name="CustomShape 18"/>
          <p:cNvSpPr/>
          <p:nvPr/>
        </p:nvSpPr>
        <p:spPr>
          <a:xfrm>
            <a:off x="1642320" y="475164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6" name="CustomShape 19"/>
          <p:cNvSpPr/>
          <p:nvPr/>
        </p:nvSpPr>
        <p:spPr>
          <a:xfrm>
            <a:off x="1726200" y="480888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7" name="CustomShape 20"/>
          <p:cNvSpPr/>
          <p:nvPr/>
        </p:nvSpPr>
        <p:spPr>
          <a:xfrm>
            <a:off x="1676880" y="484848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8" name="CustomShape 21"/>
          <p:cNvSpPr/>
          <p:nvPr/>
        </p:nvSpPr>
        <p:spPr>
          <a:xfrm>
            <a:off x="1571760" y="469044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9" name="CustomShape 22"/>
          <p:cNvSpPr/>
          <p:nvPr/>
        </p:nvSpPr>
        <p:spPr>
          <a:xfrm>
            <a:off x="1625040" y="479880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70" name="CustomShape 23"/>
          <p:cNvSpPr/>
          <p:nvPr/>
        </p:nvSpPr>
        <p:spPr>
          <a:xfrm>
            <a:off x="1771200" y="476532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71" name="Line 24"/>
          <p:cNvSpPr/>
          <p:nvPr/>
        </p:nvSpPr>
        <p:spPr>
          <a:xfrm>
            <a:off x="4600800" y="3846240"/>
            <a:ext cx="0" cy="1904760"/>
          </a:xfrm>
          <a:prstGeom prst="line">
            <a:avLst/>
          </a:prstGeom>
          <a:ln w="19080">
            <a:solidFill>
              <a:schemeClr val="tx1"/>
            </a:solidFill>
            <a:round/>
          </a:ln>
        </p:spPr>
      </p:sp>
      <p:sp>
        <p:nvSpPr>
          <p:cNvPr id="272" name="Line 25"/>
          <p:cNvSpPr/>
          <p:nvPr/>
        </p:nvSpPr>
        <p:spPr>
          <a:xfrm>
            <a:off x="3656880" y="4798440"/>
            <a:ext cx="1943280" cy="0"/>
          </a:xfrm>
          <a:prstGeom prst="line">
            <a:avLst/>
          </a:prstGeom>
          <a:ln w="19080">
            <a:solidFill>
              <a:schemeClr val="tx1"/>
            </a:solidFill>
            <a:round/>
          </a:ln>
        </p:spPr>
      </p:sp>
      <p:sp>
        <p:nvSpPr>
          <p:cNvPr id="273" name="CustomShape 26"/>
          <p:cNvSpPr/>
          <p:nvPr/>
        </p:nvSpPr>
        <p:spPr>
          <a:xfrm>
            <a:off x="3990240" y="471744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74" name="CustomShape 27"/>
          <p:cNvSpPr/>
          <p:nvPr/>
        </p:nvSpPr>
        <p:spPr>
          <a:xfrm>
            <a:off x="4520160" y="484092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75" name="CustomShape 28"/>
          <p:cNvSpPr/>
          <p:nvPr/>
        </p:nvSpPr>
        <p:spPr>
          <a:xfrm>
            <a:off x="4631400" y="486828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76" name="CustomShape 29"/>
          <p:cNvSpPr/>
          <p:nvPr/>
        </p:nvSpPr>
        <p:spPr>
          <a:xfrm>
            <a:off x="4520160" y="479448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77" name="CustomShape 30"/>
          <p:cNvSpPr/>
          <p:nvPr/>
        </p:nvSpPr>
        <p:spPr>
          <a:xfrm>
            <a:off x="4350960" y="482616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78" name="CustomShape 31"/>
          <p:cNvSpPr/>
          <p:nvPr/>
        </p:nvSpPr>
        <p:spPr>
          <a:xfrm>
            <a:off x="4489920" y="494892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79" name="CustomShape 32"/>
          <p:cNvSpPr/>
          <p:nvPr/>
        </p:nvSpPr>
        <p:spPr>
          <a:xfrm>
            <a:off x="3886200" y="470556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80" name="CustomShape 33"/>
          <p:cNvSpPr/>
          <p:nvPr/>
        </p:nvSpPr>
        <p:spPr>
          <a:xfrm>
            <a:off x="4619160" y="475164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81" name="CustomShape 34"/>
          <p:cNvSpPr/>
          <p:nvPr/>
        </p:nvSpPr>
        <p:spPr>
          <a:xfrm>
            <a:off x="4635360" y="467640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82" name="CustomShape 35"/>
          <p:cNvSpPr/>
          <p:nvPr/>
        </p:nvSpPr>
        <p:spPr>
          <a:xfrm>
            <a:off x="4489920" y="472716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83" name="CustomShape 36"/>
          <p:cNvSpPr/>
          <p:nvPr/>
        </p:nvSpPr>
        <p:spPr>
          <a:xfrm>
            <a:off x="3990240" y="482004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84" name="CustomShape 37"/>
          <p:cNvSpPr/>
          <p:nvPr/>
        </p:nvSpPr>
        <p:spPr>
          <a:xfrm>
            <a:off x="4563720" y="475668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85" name="CustomShape 38"/>
          <p:cNvSpPr/>
          <p:nvPr/>
        </p:nvSpPr>
        <p:spPr>
          <a:xfrm>
            <a:off x="4217040" y="473040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86" name="CustomShape 39"/>
          <p:cNvSpPr/>
          <p:nvPr/>
        </p:nvSpPr>
        <p:spPr>
          <a:xfrm>
            <a:off x="4071240" y="470448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87" name="CustomShape 40"/>
          <p:cNvSpPr/>
          <p:nvPr/>
        </p:nvSpPr>
        <p:spPr>
          <a:xfrm>
            <a:off x="4576320" y="471096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88" name="CustomShape 41"/>
          <p:cNvSpPr/>
          <p:nvPr/>
        </p:nvSpPr>
        <p:spPr>
          <a:xfrm>
            <a:off x="3879000" y="484308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89" name="CustomShape 42"/>
          <p:cNvSpPr/>
          <p:nvPr/>
        </p:nvSpPr>
        <p:spPr>
          <a:xfrm>
            <a:off x="3865320" y="1587600"/>
            <a:ext cx="1906920" cy="1822680"/>
          </a:xfrm>
          <a:custGeom>
            <a:avLst/>
            <a:gdLst/>
            <a:ahLst/>
            <a:cxnLst/>
            <a:rect l="0" t="0" r="r" b="b"/>
            <a:pathLst>
              <a:path w="1907338" h="1823192">
                <a:moveTo>
                  <a:pt x="0" y="1823191"/>
                </a:moveTo>
                <a:cubicBezTo>
                  <a:pt x="1870" y="1215461"/>
                  <a:pt x="3739" y="607730"/>
                  <a:pt x="5609" y="0"/>
                </a:cubicBezTo>
                <a:lnTo>
                  <a:pt x="1907337" y="959279"/>
                </a:lnTo>
                <a:lnTo>
                  <a:pt x="1907337" y="1817581"/>
                </a:lnTo>
                <a:lnTo>
                  <a:pt x="0" y="1823191"/>
                </a:lnTo>
              </a:path>
            </a:pathLst>
          </a:custGeom>
          <a:solidFill>
            <a:schemeClr val="tx1"/>
          </a:solidFill>
          <a:ln w="381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90" name="CustomShape 43"/>
          <p:cNvSpPr/>
          <p:nvPr/>
        </p:nvSpPr>
        <p:spPr>
          <a:xfrm>
            <a:off x="3613320" y="2170080"/>
            <a:ext cx="485280" cy="469440"/>
          </a:xfrm>
          <a:prstGeom prst="rect">
            <a:avLst/>
          </a:prstGeom>
          <a:solidFill>
            <a:schemeClr val="accent1">
              <a:alpha val="50195"/>
            </a:schemeClr>
          </a:solidFill>
          <a:ln w="9360">
            <a:solidFill>
              <a:schemeClr val="tx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91" name="CustomShape 44"/>
          <p:cNvSpPr/>
          <p:nvPr/>
        </p:nvSpPr>
        <p:spPr>
          <a:xfrm>
            <a:off x="6677640" y="1587600"/>
            <a:ext cx="1906920" cy="1822680"/>
          </a:xfrm>
          <a:custGeom>
            <a:avLst/>
            <a:gdLst/>
            <a:ahLst/>
            <a:cxnLst/>
            <a:rect l="0" t="0" r="r" b="b"/>
            <a:pathLst>
              <a:path w="1907338" h="1823192">
                <a:moveTo>
                  <a:pt x="0" y="1823191"/>
                </a:moveTo>
                <a:cubicBezTo>
                  <a:pt x="1870" y="1215461"/>
                  <a:pt x="3739" y="607730"/>
                  <a:pt x="5609" y="0"/>
                </a:cubicBezTo>
                <a:lnTo>
                  <a:pt x="1907337" y="959279"/>
                </a:lnTo>
                <a:lnTo>
                  <a:pt x="1907337" y="1817581"/>
                </a:lnTo>
                <a:lnTo>
                  <a:pt x="0" y="1823191"/>
                </a:lnTo>
              </a:path>
            </a:pathLst>
          </a:custGeom>
          <a:solidFill>
            <a:schemeClr val="tx1"/>
          </a:solidFill>
          <a:ln w="381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92" name="CustomShape 45"/>
          <p:cNvSpPr/>
          <p:nvPr/>
        </p:nvSpPr>
        <p:spPr>
          <a:xfrm>
            <a:off x="6440760" y="1357560"/>
            <a:ext cx="485280" cy="469440"/>
          </a:xfrm>
          <a:prstGeom prst="rect">
            <a:avLst/>
          </a:prstGeom>
          <a:solidFill>
            <a:schemeClr val="accent1">
              <a:alpha val="50195"/>
            </a:schemeClr>
          </a:solidFill>
          <a:ln w="9360">
            <a:solidFill>
              <a:schemeClr val="tx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93" name="CustomShape 46"/>
          <p:cNvSpPr/>
          <p:nvPr/>
        </p:nvSpPr>
        <p:spPr>
          <a:xfrm>
            <a:off x="965880" y="1586160"/>
            <a:ext cx="1906920" cy="1822680"/>
          </a:xfrm>
          <a:custGeom>
            <a:avLst/>
            <a:gdLst/>
            <a:ahLst/>
            <a:cxnLst/>
            <a:rect l="0" t="0" r="r" b="b"/>
            <a:pathLst>
              <a:path w="1907338" h="1823192">
                <a:moveTo>
                  <a:pt x="0" y="1823191"/>
                </a:moveTo>
                <a:cubicBezTo>
                  <a:pt x="1870" y="1215461"/>
                  <a:pt x="3739" y="607730"/>
                  <a:pt x="5609" y="0"/>
                </a:cubicBezTo>
                <a:lnTo>
                  <a:pt x="1907337" y="959279"/>
                </a:lnTo>
                <a:lnTo>
                  <a:pt x="1907337" y="1817581"/>
                </a:lnTo>
                <a:lnTo>
                  <a:pt x="0" y="1823191"/>
                </a:lnTo>
              </a:path>
            </a:pathLst>
          </a:custGeom>
          <a:solidFill>
            <a:schemeClr val="tx1"/>
          </a:solidFill>
          <a:ln w="381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94" name="CustomShape 47"/>
          <p:cNvSpPr/>
          <p:nvPr/>
        </p:nvSpPr>
        <p:spPr>
          <a:xfrm>
            <a:off x="1495440" y="2502000"/>
            <a:ext cx="485280" cy="469440"/>
          </a:xfrm>
          <a:prstGeom prst="rect">
            <a:avLst/>
          </a:prstGeom>
          <a:solidFill>
            <a:schemeClr val="accent1">
              <a:alpha val="50195"/>
            </a:schemeClr>
          </a:solidFill>
          <a:ln w="9360">
            <a:solidFill>
              <a:schemeClr val="tx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95" name="Line 48"/>
          <p:cNvSpPr/>
          <p:nvPr/>
        </p:nvSpPr>
        <p:spPr>
          <a:xfrm>
            <a:off x="7496640" y="3846240"/>
            <a:ext cx="0" cy="1904760"/>
          </a:xfrm>
          <a:prstGeom prst="line">
            <a:avLst/>
          </a:prstGeom>
          <a:ln w="19080">
            <a:solidFill>
              <a:schemeClr val="tx1"/>
            </a:solidFill>
            <a:round/>
          </a:ln>
        </p:spPr>
      </p:sp>
      <p:sp>
        <p:nvSpPr>
          <p:cNvPr id="296" name="Line 49"/>
          <p:cNvSpPr/>
          <p:nvPr/>
        </p:nvSpPr>
        <p:spPr>
          <a:xfrm>
            <a:off x="6553080" y="4798440"/>
            <a:ext cx="1942920" cy="0"/>
          </a:xfrm>
          <a:prstGeom prst="line">
            <a:avLst/>
          </a:prstGeom>
          <a:ln w="19080">
            <a:solidFill>
              <a:schemeClr val="tx1"/>
            </a:solidFill>
            <a:round/>
          </a:ln>
        </p:spPr>
      </p:sp>
      <p:sp>
        <p:nvSpPr>
          <p:cNvPr id="297" name="CustomShape 50"/>
          <p:cNvSpPr/>
          <p:nvPr/>
        </p:nvSpPr>
        <p:spPr>
          <a:xfrm>
            <a:off x="7527600" y="476712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98" name="CustomShape 51"/>
          <p:cNvSpPr/>
          <p:nvPr/>
        </p:nvSpPr>
        <p:spPr>
          <a:xfrm>
            <a:off x="7224840" y="534348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99" name="CustomShape 52"/>
          <p:cNvSpPr/>
          <p:nvPr/>
        </p:nvSpPr>
        <p:spPr>
          <a:xfrm>
            <a:off x="7258680" y="523872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00" name="CustomShape 53"/>
          <p:cNvSpPr/>
          <p:nvPr/>
        </p:nvSpPr>
        <p:spPr>
          <a:xfrm>
            <a:off x="7437960" y="484956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01" name="CustomShape 54"/>
          <p:cNvSpPr/>
          <p:nvPr/>
        </p:nvSpPr>
        <p:spPr>
          <a:xfrm>
            <a:off x="7160760" y="482616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02" name="CustomShape 55"/>
          <p:cNvSpPr/>
          <p:nvPr/>
        </p:nvSpPr>
        <p:spPr>
          <a:xfrm>
            <a:off x="7354800" y="483624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03" name="CustomShape 56"/>
          <p:cNvSpPr/>
          <p:nvPr/>
        </p:nvSpPr>
        <p:spPr>
          <a:xfrm>
            <a:off x="7429680" y="468900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04" name="CustomShape 57"/>
          <p:cNvSpPr/>
          <p:nvPr/>
        </p:nvSpPr>
        <p:spPr>
          <a:xfrm>
            <a:off x="7354800" y="471996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05" name="CustomShape 58"/>
          <p:cNvSpPr/>
          <p:nvPr/>
        </p:nvSpPr>
        <p:spPr>
          <a:xfrm>
            <a:off x="7410240" y="500364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06" name="CustomShape 59"/>
          <p:cNvSpPr/>
          <p:nvPr/>
        </p:nvSpPr>
        <p:spPr>
          <a:xfrm>
            <a:off x="7497000" y="471672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07" name="CustomShape 60"/>
          <p:cNvSpPr/>
          <p:nvPr/>
        </p:nvSpPr>
        <p:spPr>
          <a:xfrm>
            <a:off x="6858720" y="482004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08" name="CustomShape 61"/>
          <p:cNvSpPr/>
          <p:nvPr/>
        </p:nvSpPr>
        <p:spPr>
          <a:xfrm>
            <a:off x="7133040" y="548640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09" name="CustomShape 62"/>
          <p:cNvSpPr/>
          <p:nvPr/>
        </p:nvSpPr>
        <p:spPr>
          <a:xfrm>
            <a:off x="7469280" y="475272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10" name="CustomShape 63"/>
          <p:cNvSpPr/>
          <p:nvPr/>
        </p:nvSpPr>
        <p:spPr>
          <a:xfrm>
            <a:off x="7089120" y="537084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11" name="CustomShape 64"/>
          <p:cNvSpPr/>
          <p:nvPr/>
        </p:nvSpPr>
        <p:spPr>
          <a:xfrm>
            <a:off x="7527600" y="485280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12" name="CustomShape 65"/>
          <p:cNvSpPr/>
          <p:nvPr/>
        </p:nvSpPr>
        <p:spPr>
          <a:xfrm>
            <a:off x="7058160" y="472644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13" name="CustomShape 66"/>
          <p:cNvSpPr/>
          <p:nvPr/>
        </p:nvSpPr>
        <p:spPr>
          <a:xfrm>
            <a:off x="6800760" y="472572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14" name="CustomShape 67"/>
          <p:cNvSpPr/>
          <p:nvPr/>
        </p:nvSpPr>
        <p:spPr>
          <a:xfrm>
            <a:off x="6926400" y="482220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  <p:extLst>
      <p:ext uri="{BB962C8B-B14F-4D97-AF65-F5344CB8AC3E}">
        <p14:creationId xmlns:p14="http://schemas.microsoft.com/office/powerpoint/2010/main" val="278271295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CustomShape 1"/>
          <p:cNvSpPr/>
          <p:nvPr/>
        </p:nvSpPr>
        <p:spPr>
          <a:xfrm>
            <a:off x="533520" y="249840"/>
            <a:ext cx="8305560" cy="639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3600" strike="noStrike" dirty="0">
                <a:solidFill>
                  <a:srgbClr val="000000"/>
                </a:solidFill>
                <a:latin typeface="Kalinga"/>
              </a:rPr>
              <a:t>Principal  Component  Analysis</a:t>
            </a:r>
            <a:endParaRPr dirty="0"/>
          </a:p>
        </p:txBody>
      </p:sp>
      <p:sp>
        <p:nvSpPr>
          <p:cNvPr id="316" name="CustomShape 2"/>
          <p:cNvSpPr/>
          <p:nvPr/>
        </p:nvSpPr>
        <p:spPr>
          <a:xfrm>
            <a:off x="533520" y="1219320"/>
            <a:ext cx="3733560" cy="516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400" strike="noStrike">
                <a:solidFill>
                  <a:srgbClr val="000000"/>
                </a:solidFill>
                <a:latin typeface="Arial"/>
              </a:rPr>
              <a:t>Principal component is the direction of highest variance.</a:t>
            </a:r>
            <a:endParaRPr/>
          </a:p>
        </p:txBody>
      </p:sp>
      <p:sp>
        <p:nvSpPr>
          <p:cNvPr id="317" name="CustomShape 3"/>
          <p:cNvSpPr/>
          <p:nvPr/>
        </p:nvSpPr>
        <p:spPr>
          <a:xfrm>
            <a:off x="4709520" y="1211760"/>
            <a:ext cx="4038120" cy="1582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400" strike="noStrike">
                <a:solidFill>
                  <a:srgbClr val="000000"/>
                </a:solidFill>
                <a:latin typeface="Arial"/>
              </a:rPr>
              <a:t>How to compute PCA components: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  <a:buFont typeface="StarSymbol"/>
              <a:buAutoNum type="arabicPeriod"/>
            </a:pPr>
            <a:r>
              <a:rPr lang="en-US" sz="1400" strike="noStrike">
                <a:solidFill>
                  <a:srgbClr val="000000"/>
                </a:solidFill>
                <a:latin typeface="Arial"/>
              </a:rPr>
              <a:t>Subtract off the mean for each data point.</a:t>
            </a:r>
            <a:endParaRPr/>
          </a:p>
          <a:p>
            <a:pPr>
              <a:lnSpc>
                <a:spcPct val="100000"/>
              </a:lnSpc>
              <a:buFont typeface="StarSymbol"/>
              <a:buAutoNum type="arabicPeriod"/>
            </a:pPr>
            <a:r>
              <a:rPr lang="en-US" sz="1400" strike="noStrike">
                <a:solidFill>
                  <a:srgbClr val="000000"/>
                </a:solidFill>
                <a:latin typeface="Arial"/>
              </a:rPr>
              <a:t>Compute the covariance matrix.</a:t>
            </a:r>
            <a:endParaRPr/>
          </a:p>
          <a:p>
            <a:pPr>
              <a:lnSpc>
                <a:spcPct val="100000"/>
              </a:lnSpc>
              <a:buFont typeface="StarSymbol"/>
              <a:buAutoNum type="arabicPeriod"/>
            </a:pPr>
            <a:r>
              <a:rPr lang="en-US" sz="1400" strike="noStrike">
                <a:solidFill>
                  <a:srgbClr val="000000"/>
                </a:solidFill>
                <a:latin typeface="Arial"/>
              </a:rPr>
              <a:t>Compute eigenvectors and eigenvalues.</a:t>
            </a:r>
            <a:endParaRPr/>
          </a:p>
          <a:p>
            <a:pPr>
              <a:lnSpc>
                <a:spcPct val="100000"/>
              </a:lnSpc>
              <a:buFont typeface="StarSymbol"/>
              <a:buAutoNum type="arabicPeriod"/>
            </a:pPr>
            <a:r>
              <a:rPr lang="en-US" sz="1400" strike="noStrike">
                <a:solidFill>
                  <a:srgbClr val="000000"/>
                </a:solidFill>
                <a:latin typeface="Arial"/>
              </a:rPr>
              <a:t>The components are the eigenvectors ranked by the eigenvalues.</a:t>
            </a:r>
            <a:endParaRPr/>
          </a:p>
        </p:txBody>
      </p:sp>
      <p:sp>
        <p:nvSpPr>
          <p:cNvPr id="318" name="CustomShape 4"/>
          <p:cNvSpPr/>
          <p:nvPr/>
        </p:nvSpPr>
        <p:spPr>
          <a:xfrm>
            <a:off x="533520" y="1905120"/>
            <a:ext cx="3733560" cy="729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400" strike="noStrike" dirty="0">
                <a:solidFill>
                  <a:srgbClr val="000000"/>
                </a:solidFill>
                <a:latin typeface="Arial"/>
              </a:rPr>
              <a:t>Next, highest component is the direction with highest variance </a:t>
            </a:r>
            <a:r>
              <a:rPr lang="en-US" sz="1400" i="1" strike="noStrike" dirty="0">
                <a:solidFill>
                  <a:srgbClr val="000000"/>
                </a:solidFill>
                <a:latin typeface="Arial"/>
              </a:rPr>
              <a:t>orthogonal</a:t>
            </a:r>
            <a:r>
              <a:rPr lang="en-US" sz="1400" strike="noStrike" dirty="0">
                <a:solidFill>
                  <a:srgbClr val="000000"/>
                </a:solidFill>
                <a:latin typeface="Arial"/>
              </a:rPr>
              <a:t> to the previous components.</a:t>
            </a:r>
            <a:endParaRPr dirty="0"/>
          </a:p>
        </p:txBody>
      </p:sp>
      <p:sp>
        <p:nvSpPr>
          <p:cNvPr id="319" name="Line 5"/>
          <p:cNvSpPr/>
          <p:nvPr/>
        </p:nvSpPr>
        <p:spPr>
          <a:xfrm>
            <a:off x="1742040" y="3846240"/>
            <a:ext cx="0" cy="1904760"/>
          </a:xfrm>
          <a:prstGeom prst="line">
            <a:avLst/>
          </a:prstGeom>
          <a:ln w="19080">
            <a:solidFill>
              <a:schemeClr val="tx1"/>
            </a:solidFill>
            <a:round/>
          </a:ln>
        </p:spPr>
      </p:sp>
      <p:sp>
        <p:nvSpPr>
          <p:cNvPr id="320" name="Line 6"/>
          <p:cNvSpPr/>
          <p:nvPr/>
        </p:nvSpPr>
        <p:spPr>
          <a:xfrm>
            <a:off x="798120" y="4798440"/>
            <a:ext cx="1943280" cy="0"/>
          </a:xfrm>
          <a:prstGeom prst="line">
            <a:avLst/>
          </a:prstGeom>
          <a:ln w="19080">
            <a:solidFill>
              <a:schemeClr val="tx1"/>
            </a:solidFill>
            <a:round/>
          </a:ln>
        </p:spPr>
      </p:sp>
      <p:sp>
        <p:nvSpPr>
          <p:cNvPr id="321" name="CustomShape 7"/>
          <p:cNvSpPr/>
          <p:nvPr/>
        </p:nvSpPr>
        <p:spPr>
          <a:xfrm>
            <a:off x="1683000" y="471096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22" name="CustomShape 8"/>
          <p:cNvSpPr/>
          <p:nvPr/>
        </p:nvSpPr>
        <p:spPr>
          <a:xfrm>
            <a:off x="1747080" y="469728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23" name="CustomShape 9"/>
          <p:cNvSpPr/>
          <p:nvPr/>
        </p:nvSpPr>
        <p:spPr>
          <a:xfrm>
            <a:off x="1799280" y="485316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24" name="CustomShape 10"/>
          <p:cNvSpPr/>
          <p:nvPr/>
        </p:nvSpPr>
        <p:spPr>
          <a:xfrm>
            <a:off x="1828800" y="472428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25" name="CustomShape 11"/>
          <p:cNvSpPr/>
          <p:nvPr/>
        </p:nvSpPr>
        <p:spPr>
          <a:xfrm>
            <a:off x="1704600" y="476460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26" name="CustomShape 12"/>
          <p:cNvSpPr/>
          <p:nvPr/>
        </p:nvSpPr>
        <p:spPr>
          <a:xfrm>
            <a:off x="1631160" y="494892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27" name="CustomShape 13"/>
          <p:cNvSpPr/>
          <p:nvPr/>
        </p:nvSpPr>
        <p:spPr>
          <a:xfrm>
            <a:off x="1636920" y="458100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28" name="CustomShape 14"/>
          <p:cNvSpPr/>
          <p:nvPr/>
        </p:nvSpPr>
        <p:spPr>
          <a:xfrm>
            <a:off x="1654920" y="468216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29" name="CustomShape 15"/>
          <p:cNvSpPr/>
          <p:nvPr/>
        </p:nvSpPr>
        <p:spPr>
          <a:xfrm>
            <a:off x="1771560" y="479160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30" name="CustomShape 16"/>
          <p:cNvSpPr/>
          <p:nvPr/>
        </p:nvSpPr>
        <p:spPr>
          <a:xfrm>
            <a:off x="1774800" y="463392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31" name="CustomShape 17"/>
          <p:cNvSpPr/>
          <p:nvPr/>
        </p:nvSpPr>
        <p:spPr>
          <a:xfrm>
            <a:off x="1642320" y="475164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32" name="CustomShape 18"/>
          <p:cNvSpPr/>
          <p:nvPr/>
        </p:nvSpPr>
        <p:spPr>
          <a:xfrm>
            <a:off x="1726200" y="480888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33" name="CustomShape 19"/>
          <p:cNvSpPr/>
          <p:nvPr/>
        </p:nvSpPr>
        <p:spPr>
          <a:xfrm>
            <a:off x="1676880" y="484848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34" name="CustomShape 20"/>
          <p:cNvSpPr/>
          <p:nvPr/>
        </p:nvSpPr>
        <p:spPr>
          <a:xfrm>
            <a:off x="1571760" y="469044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35" name="CustomShape 21"/>
          <p:cNvSpPr/>
          <p:nvPr/>
        </p:nvSpPr>
        <p:spPr>
          <a:xfrm>
            <a:off x="1625040" y="479880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36" name="CustomShape 22"/>
          <p:cNvSpPr/>
          <p:nvPr/>
        </p:nvSpPr>
        <p:spPr>
          <a:xfrm>
            <a:off x="1771200" y="476532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37" name="Line 23"/>
          <p:cNvSpPr/>
          <p:nvPr/>
        </p:nvSpPr>
        <p:spPr>
          <a:xfrm>
            <a:off x="4600800" y="3846240"/>
            <a:ext cx="0" cy="1904760"/>
          </a:xfrm>
          <a:prstGeom prst="line">
            <a:avLst/>
          </a:prstGeom>
          <a:ln w="19080">
            <a:solidFill>
              <a:schemeClr val="tx1"/>
            </a:solidFill>
            <a:round/>
          </a:ln>
        </p:spPr>
      </p:sp>
      <p:sp>
        <p:nvSpPr>
          <p:cNvPr id="338" name="Line 24"/>
          <p:cNvSpPr/>
          <p:nvPr/>
        </p:nvSpPr>
        <p:spPr>
          <a:xfrm>
            <a:off x="3656880" y="4798440"/>
            <a:ext cx="1943280" cy="0"/>
          </a:xfrm>
          <a:prstGeom prst="line">
            <a:avLst/>
          </a:prstGeom>
          <a:ln w="19080">
            <a:solidFill>
              <a:schemeClr val="tx1"/>
            </a:solidFill>
            <a:round/>
          </a:ln>
        </p:spPr>
      </p:sp>
      <p:sp>
        <p:nvSpPr>
          <p:cNvPr id="339" name="CustomShape 25"/>
          <p:cNvSpPr/>
          <p:nvPr/>
        </p:nvSpPr>
        <p:spPr>
          <a:xfrm>
            <a:off x="3990240" y="471744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40" name="CustomShape 26"/>
          <p:cNvSpPr/>
          <p:nvPr/>
        </p:nvSpPr>
        <p:spPr>
          <a:xfrm>
            <a:off x="4520160" y="484092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41" name="CustomShape 27"/>
          <p:cNvSpPr/>
          <p:nvPr/>
        </p:nvSpPr>
        <p:spPr>
          <a:xfrm>
            <a:off x="4631400" y="486828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42" name="CustomShape 28"/>
          <p:cNvSpPr/>
          <p:nvPr/>
        </p:nvSpPr>
        <p:spPr>
          <a:xfrm>
            <a:off x="4520160" y="479448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43" name="CustomShape 29"/>
          <p:cNvSpPr/>
          <p:nvPr/>
        </p:nvSpPr>
        <p:spPr>
          <a:xfrm>
            <a:off x="4350960" y="482616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44" name="CustomShape 30"/>
          <p:cNvSpPr/>
          <p:nvPr/>
        </p:nvSpPr>
        <p:spPr>
          <a:xfrm>
            <a:off x="4489920" y="494892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45" name="CustomShape 31"/>
          <p:cNvSpPr/>
          <p:nvPr/>
        </p:nvSpPr>
        <p:spPr>
          <a:xfrm>
            <a:off x="3886200" y="470556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46" name="CustomShape 32"/>
          <p:cNvSpPr/>
          <p:nvPr/>
        </p:nvSpPr>
        <p:spPr>
          <a:xfrm>
            <a:off x="4619160" y="475164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47" name="CustomShape 33"/>
          <p:cNvSpPr/>
          <p:nvPr/>
        </p:nvSpPr>
        <p:spPr>
          <a:xfrm>
            <a:off x="4635360" y="467640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48" name="CustomShape 34"/>
          <p:cNvSpPr/>
          <p:nvPr/>
        </p:nvSpPr>
        <p:spPr>
          <a:xfrm>
            <a:off x="4489920" y="472716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49" name="CustomShape 35"/>
          <p:cNvSpPr/>
          <p:nvPr/>
        </p:nvSpPr>
        <p:spPr>
          <a:xfrm>
            <a:off x="3990240" y="482004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50" name="CustomShape 36"/>
          <p:cNvSpPr/>
          <p:nvPr/>
        </p:nvSpPr>
        <p:spPr>
          <a:xfrm>
            <a:off x="4563720" y="475668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51" name="CustomShape 37"/>
          <p:cNvSpPr/>
          <p:nvPr/>
        </p:nvSpPr>
        <p:spPr>
          <a:xfrm>
            <a:off x="4217040" y="473040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52" name="CustomShape 38"/>
          <p:cNvSpPr/>
          <p:nvPr/>
        </p:nvSpPr>
        <p:spPr>
          <a:xfrm>
            <a:off x="4071240" y="470448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53" name="CustomShape 39"/>
          <p:cNvSpPr/>
          <p:nvPr/>
        </p:nvSpPr>
        <p:spPr>
          <a:xfrm>
            <a:off x="4576320" y="471096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54" name="CustomShape 40"/>
          <p:cNvSpPr/>
          <p:nvPr/>
        </p:nvSpPr>
        <p:spPr>
          <a:xfrm>
            <a:off x="3879000" y="484308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55" name="Line 41"/>
          <p:cNvSpPr/>
          <p:nvPr/>
        </p:nvSpPr>
        <p:spPr>
          <a:xfrm>
            <a:off x="7496640" y="3846240"/>
            <a:ext cx="0" cy="1904760"/>
          </a:xfrm>
          <a:prstGeom prst="line">
            <a:avLst/>
          </a:prstGeom>
          <a:ln w="19080">
            <a:solidFill>
              <a:schemeClr val="tx1"/>
            </a:solidFill>
            <a:round/>
          </a:ln>
        </p:spPr>
      </p:sp>
      <p:sp>
        <p:nvSpPr>
          <p:cNvPr id="356" name="Line 42"/>
          <p:cNvSpPr/>
          <p:nvPr/>
        </p:nvSpPr>
        <p:spPr>
          <a:xfrm>
            <a:off x="6553080" y="4798440"/>
            <a:ext cx="1942920" cy="0"/>
          </a:xfrm>
          <a:prstGeom prst="line">
            <a:avLst/>
          </a:prstGeom>
          <a:ln w="19080">
            <a:solidFill>
              <a:schemeClr val="tx1"/>
            </a:solidFill>
            <a:round/>
          </a:ln>
        </p:spPr>
      </p:sp>
      <p:sp>
        <p:nvSpPr>
          <p:cNvPr id="357" name="CustomShape 43"/>
          <p:cNvSpPr/>
          <p:nvPr/>
        </p:nvSpPr>
        <p:spPr>
          <a:xfrm>
            <a:off x="7527600" y="476712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58" name="CustomShape 44"/>
          <p:cNvSpPr/>
          <p:nvPr/>
        </p:nvSpPr>
        <p:spPr>
          <a:xfrm>
            <a:off x="7224840" y="534348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59" name="CustomShape 45"/>
          <p:cNvSpPr/>
          <p:nvPr/>
        </p:nvSpPr>
        <p:spPr>
          <a:xfrm>
            <a:off x="7258680" y="523872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60" name="CustomShape 46"/>
          <p:cNvSpPr/>
          <p:nvPr/>
        </p:nvSpPr>
        <p:spPr>
          <a:xfrm>
            <a:off x="7437960" y="484956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61" name="CustomShape 47"/>
          <p:cNvSpPr/>
          <p:nvPr/>
        </p:nvSpPr>
        <p:spPr>
          <a:xfrm>
            <a:off x="7160760" y="482616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62" name="CustomShape 48"/>
          <p:cNvSpPr/>
          <p:nvPr/>
        </p:nvSpPr>
        <p:spPr>
          <a:xfrm>
            <a:off x="7354800" y="483624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63" name="CustomShape 49"/>
          <p:cNvSpPr/>
          <p:nvPr/>
        </p:nvSpPr>
        <p:spPr>
          <a:xfrm>
            <a:off x="7429680" y="468900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64" name="CustomShape 50"/>
          <p:cNvSpPr/>
          <p:nvPr/>
        </p:nvSpPr>
        <p:spPr>
          <a:xfrm>
            <a:off x="7354800" y="471996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65" name="CustomShape 51"/>
          <p:cNvSpPr/>
          <p:nvPr/>
        </p:nvSpPr>
        <p:spPr>
          <a:xfrm>
            <a:off x="7410240" y="500364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66" name="CustomShape 52"/>
          <p:cNvSpPr/>
          <p:nvPr/>
        </p:nvSpPr>
        <p:spPr>
          <a:xfrm>
            <a:off x="7497000" y="471672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67" name="CustomShape 53"/>
          <p:cNvSpPr/>
          <p:nvPr/>
        </p:nvSpPr>
        <p:spPr>
          <a:xfrm>
            <a:off x="6858720" y="482004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68" name="CustomShape 54"/>
          <p:cNvSpPr/>
          <p:nvPr/>
        </p:nvSpPr>
        <p:spPr>
          <a:xfrm>
            <a:off x="7133040" y="548640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69" name="CustomShape 55"/>
          <p:cNvSpPr/>
          <p:nvPr/>
        </p:nvSpPr>
        <p:spPr>
          <a:xfrm>
            <a:off x="7469280" y="475272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70" name="CustomShape 56"/>
          <p:cNvSpPr/>
          <p:nvPr/>
        </p:nvSpPr>
        <p:spPr>
          <a:xfrm>
            <a:off x="7089120" y="537084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71" name="CustomShape 57"/>
          <p:cNvSpPr/>
          <p:nvPr/>
        </p:nvSpPr>
        <p:spPr>
          <a:xfrm>
            <a:off x="7527600" y="485280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72" name="CustomShape 58"/>
          <p:cNvSpPr/>
          <p:nvPr/>
        </p:nvSpPr>
        <p:spPr>
          <a:xfrm>
            <a:off x="7058160" y="472644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73" name="CustomShape 59"/>
          <p:cNvSpPr/>
          <p:nvPr/>
        </p:nvSpPr>
        <p:spPr>
          <a:xfrm>
            <a:off x="6800760" y="472572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74" name="CustomShape 60"/>
          <p:cNvSpPr/>
          <p:nvPr/>
        </p:nvSpPr>
        <p:spPr>
          <a:xfrm>
            <a:off x="6926400" y="482220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75" name="CustomShape 61"/>
          <p:cNvSpPr/>
          <p:nvPr/>
        </p:nvSpPr>
        <p:spPr>
          <a:xfrm flipH="1" flipV="1">
            <a:off x="3809160" y="4806000"/>
            <a:ext cx="808920" cy="7920"/>
          </a:xfrm>
          <a:prstGeom prst="straightConnector1">
            <a:avLst/>
          </a:prstGeom>
          <a:solidFill>
            <a:schemeClr val="accent1"/>
          </a:solidFill>
          <a:ln w="38160">
            <a:solidFill>
              <a:srgbClr val="00B050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76" name="CustomShape 62"/>
          <p:cNvSpPr/>
          <p:nvPr/>
        </p:nvSpPr>
        <p:spPr>
          <a:xfrm flipH="1">
            <a:off x="6886440" y="4800960"/>
            <a:ext cx="598320" cy="380520"/>
          </a:xfrm>
          <a:prstGeom prst="straightConnector1">
            <a:avLst/>
          </a:prstGeom>
          <a:solidFill>
            <a:schemeClr val="accent1"/>
          </a:solidFill>
          <a:ln w="38160">
            <a:solidFill>
              <a:srgbClr val="00B050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77" name="CustomShape 63"/>
          <p:cNvSpPr/>
          <p:nvPr/>
        </p:nvSpPr>
        <p:spPr>
          <a:xfrm flipH="1" flipV="1">
            <a:off x="1571040" y="4634640"/>
            <a:ext cx="162360" cy="181080"/>
          </a:xfrm>
          <a:prstGeom prst="straightConnector1">
            <a:avLst/>
          </a:prstGeom>
          <a:solidFill>
            <a:schemeClr val="accent1"/>
          </a:solidFill>
          <a:ln w="38160">
            <a:solidFill>
              <a:srgbClr val="00B050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78" name="CustomShape 64"/>
          <p:cNvSpPr/>
          <p:nvPr/>
        </p:nvSpPr>
        <p:spPr>
          <a:xfrm flipV="1">
            <a:off x="4600800" y="4608360"/>
            <a:ext cx="2880" cy="208080"/>
          </a:xfrm>
          <a:prstGeom prst="straightConnector1">
            <a:avLst/>
          </a:prstGeom>
          <a:solidFill>
            <a:schemeClr val="accent1"/>
          </a:solidFill>
          <a:ln w="38160">
            <a:solidFill>
              <a:srgbClr val="00B050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79" name="CustomShape 65"/>
          <p:cNvSpPr/>
          <p:nvPr/>
        </p:nvSpPr>
        <p:spPr>
          <a:xfrm flipV="1">
            <a:off x="1747080" y="4660200"/>
            <a:ext cx="136800" cy="164520"/>
          </a:xfrm>
          <a:prstGeom prst="straightConnector1">
            <a:avLst/>
          </a:prstGeom>
          <a:solidFill>
            <a:schemeClr val="accent1"/>
          </a:solidFill>
          <a:ln w="38160">
            <a:solidFill>
              <a:srgbClr val="00B050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80" name="CustomShape 66"/>
          <p:cNvSpPr/>
          <p:nvPr/>
        </p:nvSpPr>
        <p:spPr>
          <a:xfrm flipH="1" flipV="1">
            <a:off x="7116120" y="4343400"/>
            <a:ext cx="364680" cy="475920"/>
          </a:xfrm>
          <a:prstGeom prst="straightConnector1">
            <a:avLst/>
          </a:prstGeom>
          <a:solidFill>
            <a:schemeClr val="accent1"/>
          </a:solidFill>
          <a:ln w="38160">
            <a:solidFill>
              <a:srgbClr val="00B050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381" name="Picture 2"/>
          <p:cNvPicPr/>
          <p:nvPr/>
        </p:nvPicPr>
        <p:blipFill>
          <a:blip r:embed="rId2"/>
          <a:stretch/>
        </p:blipFill>
        <p:spPr>
          <a:xfrm>
            <a:off x="5741280" y="2920320"/>
            <a:ext cx="1535760" cy="375480"/>
          </a:xfrm>
          <a:prstGeom prst="rect">
            <a:avLst/>
          </a:prstGeom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79097" y="5995194"/>
            <a:ext cx="92961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Definition: A scalar </a:t>
            </a:r>
            <a:r>
              <a:rPr lang="el-GR" dirty="0">
                <a:solidFill>
                  <a:srgbClr val="FF0000"/>
                </a:solidFill>
              </a:rPr>
              <a:t>λ</a:t>
            </a:r>
            <a:r>
              <a:rPr lang="en-US" dirty="0">
                <a:solidFill>
                  <a:srgbClr val="FF0000"/>
                </a:solidFill>
              </a:rPr>
              <a:t> is called an eigenvalue of the </a:t>
            </a:r>
            <a:r>
              <a:rPr lang="en-US" dirty="0" err="1">
                <a:solidFill>
                  <a:srgbClr val="FF0000"/>
                </a:solidFill>
              </a:rPr>
              <a:t>n×n</a:t>
            </a:r>
            <a:r>
              <a:rPr lang="en-US" dirty="0">
                <a:solidFill>
                  <a:srgbClr val="FF0000"/>
                </a:solidFill>
              </a:rPr>
              <a:t> matrix A if there is a nontrivial </a:t>
            </a:r>
          </a:p>
          <a:p>
            <a:r>
              <a:rPr lang="en-US" dirty="0">
                <a:solidFill>
                  <a:srgbClr val="FF0000"/>
                </a:solidFill>
              </a:rPr>
              <a:t>solution x of Ax=</a:t>
            </a:r>
            <a:r>
              <a:rPr lang="el-GR" dirty="0">
                <a:solidFill>
                  <a:srgbClr val="FF0000"/>
                </a:solidFill>
              </a:rPr>
              <a:t>λ</a:t>
            </a:r>
            <a:r>
              <a:rPr lang="en-US" dirty="0">
                <a:solidFill>
                  <a:srgbClr val="FF0000"/>
                </a:solidFill>
              </a:rPr>
              <a:t>x. Such x is called an eigenvector corresponding to the eigenvalue </a:t>
            </a:r>
            <a:r>
              <a:rPr lang="el-GR" dirty="0">
                <a:solidFill>
                  <a:srgbClr val="FF0000"/>
                </a:solidFill>
              </a:rPr>
              <a:t>λ.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1677672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TextShape 1"/>
          <p:cNvSpPr txBox="1"/>
          <p:nvPr/>
        </p:nvSpPr>
        <p:spPr>
          <a:xfrm>
            <a:off x="685800" y="76320"/>
            <a:ext cx="7772040" cy="83772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3400" strike="noStrike">
                <a:solidFill>
                  <a:srgbClr val="000000"/>
                </a:solidFill>
                <a:latin typeface="Arial"/>
                <a:ea typeface="ＭＳ Ｐゴシック"/>
              </a:rPr>
              <a:t>Corners have …</a:t>
            </a:r>
            <a:endParaRPr/>
          </a:p>
        </p:txBody>
      </p:sp>
      <p:sp>
        <p:nvSpPr>
          <p:cNvPr id="383" name="CustomShape 2"/>
          <p:cNvSpPr/>
          <p:nvPr/>
        </p:nvSpPr>
        <p:spPr>
          <a:xfrm>
            <a:off x="533520" y="1219320"/>
            <a:ext cx="2361960" cy="2209320"/>
          </a:xfrm>
          <a:prstGeom prst="rect">
            <a:avLst/>
          </a:prstGeom>
          <a:solidFill>
            <a:srgbClr val="C0C0C0"/>
          </a:solidFill>
          <a:ln w="9360">
            <a:solidFill>
              <a:schemeClr val="tx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84" name="CustomShape 3"/>
          <p:cNvSpPr/>
          <p:nvPr/>
        </p:nvSpPr>
        <p:spPr>
          <a:xfrm>
            <a:off x="3429000" y="1219320"/>
            <a:ext cx="2361960" cy="2209320"/>
          </a:xfrm>
          <a:prstGeom prst="rect">
            <a:avLst/>
          </a:prstGeom>
          <a:solidFill>
            <a:srgbClr val="C0C0C0"/>
          </a:solidFill>
          <a:ln w="9360">
            <a:solidFill>
              <a:schemeClr val="tx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85" name="CustomShape 4"/>
          <p:cNvSpPr/>
          <p:nvPr/>
        </p:nvSpPr>
        <p:spPr>
          <a:xfrm>
            <a:off x="3886200" y="1600200"/>
            <a:ext cx="1599840" cy="1447560"/>
          </a:xfrm>
          <a:custGeom>
            <a:avLst/>
            <a:gdLst/>
            <a:ahLst/>
            <a:cxnLst/>
            <a:rect l="0" t="0" r="r" b="b"/>
            <a:pathLst>
              <a:path w="1009" h="913">
                <a:moveTo>
                  <a:pt x="0" y="912"/>
                </a:moveTo>
                <a:lnTo>
                  <a:pt x="0" y="0"/>
                </a:lnTo>
                <a:lnTo>
                  <a:pt x="1008" y="528"/>
                </a:lnTo>
              </a:path>
            </a:pathLst>
          </a:custGeom>
          <a:noFill/>
          <a:ln w="4140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86" name="CustomShape 5"/>
          <p:cNvSpPr/>
          <p:nvPr/>
        </p:nvSpPr>
        <p:spPr>
          <a:xfrm>
            <a:off x="6248520" y="1219320"/>
            <a:ext cx="2361960" cy="2209320"/>
          </a:xfrm>
          <a:prstGeom prst="rect">
            <a:avLst/>
          </a:prstGeom>
          <a:solidFill>
            <a:srgbClr val="C0C0C0"/>
          </a:solidFill>
          <a:ln w="9360">
            <a:solidFill>
              <a:schemeClr val="tx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87" name="Line 6"/>
          <p:cNvSpPr/>
          <p:nvPr/>
        </p:nvSpPr>
        <p:spPr>
          <a:xfrm>
            <a:off x="1742040" y="3846240"/>
            <a:ext cx="0" cy="1904760"/>
          </a:xfrm>
          <a:prstGeom prst="line">
            <a:avLst/>
          </a:prstGeom>
          <a:ln w="19080">
            <a:solidFill>
              <a:schemeClr val="tx1"/>
            </a:solidFill>
            <a:round/>
          </a:ln>
        </p:spPr>
      </p:sp>
      <p:sp>
        <p:nvSpPr>
          <p:cNvPr id="388" name="Line 7"/>
          <p:cNvSpPr/>
          <p:nvPr/>
        </p:nvSpPr>
        <p:spPr>
          <a:xfrm>
            <a:off x="798120" y="4798440"/>
            <a:ext cx="1943280" cy="0"/>
          </a:xfrm>
          <a:prstGeom prst="line">
            <a:avLst/>
          </a:prstGeom>
          <a:ln w="19080">
            <a:solidFill>
              <a:schemeClr val="tx1"/>
            </a:solidFill>
            <a:round/>
          </a:ln>
        </p:spPr>
      </p:sp>
      <p:sp>
        <p:nvSpPr>
          <p:cNvPr id="389" name="CustomShape 8"/>
          <p:cNvSpPr/>
          <p:nvPr/>
        </p:nvSpPr>
        <p:spPr>
          <a:xfrm>
            <a:off x="1683000" y="471096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90" name="CustomShape 9"/>
          <p:cNvSpPr/>
          <p:nvPr/>
        </p:nvSpPr>
        <p:spPr>
          <a:xfrm>
            <a:off x="1747080" y="469728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91" name="CustomShape 10"/>
          <p:cNvSpPr/>
          <p:nvPr/>
        </p:nvSpPr>
        <p:spPr>
          <a:xfrm>
            <a:off x="1799280" y="485316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92" name="CustomShape 11"/>
          <p:cNvSpPr/>
          <p:nvPr/>
        </p:nvSpPr>
        <p:spPr>
          <a:xfrm>
            <a:off x="1828800" y="472428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93" name="CustomShape 12"/>
          <p:cNvSpPr/>
          <p:nvPr/>
        </p:nvSpPr>
        <p:spPr>
          <a:xfrm>
            <a:off x="1704600" y="476460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94" name="CustomShape 13"/>
          <p:cNvSpPr/>
          <p:nvPr/>
        </p:nvSpPr>
        <p:spPr>
          <a:xfrm>
            <a:off x="1631160" y="494892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95" name="CustomShape 14"/>
          <p:cNvSpPr/>
          <p:nvPr/>
        </p:nvSpPr>
        <p:spPr>
          <a:xfrm>
            <a:off x="1636920" y="458100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96" name="CustomShape 15"/>
          <p:cNvSpPr/>
          <p:nvPr/>
        </p:nvSpPr>
        <p:spPr>
          <a:xfrm>
            <a:off x="1654920" y="468216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97" name="CustomShape 16"/>
          <p:cNvSpPr/>
          <p:nvPr/>
        </p:nvSpPr>
        <p:spPr>
          <a:xfrm>
            <a:off x="1771560" y="479160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98" name="CustomShape 17"/>
          <p:cNvSpPr/>
          <p:nvPr/>
        </p:nvSpPr>
        <p:spPr>
          <a:xfrm>
            <a:off x="1774800" y="463392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99" name="CustomShape 18"/>
          <p:cNvSpPr/>
          <p:nvPr/>
        </p:nvSpPr>
        <p:spPr>
          <a:xfrm>
            <a:off x="1642320" y="475164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00" name="CustomShape 19"/>
          <p:cNvSpPr/>
          <p:nvPr/>
        </p:nvSpPr>
        <p:spPr>
          <a:xfrm>
            <a:off x="1726200" y="480888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01" name="CustomShape 20"/>
          <p:cNvSpPr/>
          <p:nvPr/>
        </p:nvSpPr>
        <p:spPr>
          <a:xfrm>
            <a:off x="1676880" y="484848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02" name="CustomShape 21"/>
          <p:cNvSpPr/>
          <p:nvPr/>
        </p:nvSpPr>
        <p:spPr>
          <a:xfrm>
            <a:off x="1571760" y="469044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03" name="CustomShape 22"/>
          <p:cNvSpPr/>
          <p:nvPr/>
        </p:nvSpPr>
        <p:spPr>
          <a:xfrm>
            <a:off x="1625040" y="479880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04" name="CustomShape 23"/>
          <p:cNvSpPr/>
          <p:nvPr/>
        </p:nvSpPr>
        <p:spPr>
          <a:xfrm>
            <a:off x="1771200" y="476532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05" name="Line 24"/>
          <p:cNvSpPr/>
          <p:nvPr/>
        </p:nvSpPr>
        <p:spPr>
          <a:xfrm>
            <a:off x="4600800" y="3846240"/>
            <a:ext cx="0" cy="1904760"/>
          </a:xfrm>
          <a:prstGeom prst="line">
            <a:avLst/>
          </a:prstGeom>
          <a:ln w="19080">
            <a:solidFill>
              <a:schemeClr val="tx1"/>
            </a:solidFill>
            <a:round/>
          </a:ln>
        </p:spPr>
      </p:sp>
      <p:sp>
        <p:nvSpPr>
          <p:cNvPr id="406" name="Line 25"/>
          <p:cNvSpPr/>
          <p:nvPr/>
        </p:nvSpPr>
        <p:spPr>
          <a:xfrm>
            <a:off x="3656880" y="4798440"/>
            <a:ext cx="1943280" cy="0"/>
          </a:xfrm>
          <a:prstGeom prst="line">
            <a:avLst/>
          </a:prstGeom>
          <a:ln w="19080">
            <a:solidFill>
              <a:schemeClr val="tx1"/>
            </a:solidFill>
            <a:round/>
          </a:ln>
        </p:spPr>
      </p:sp>
      <p:sp>
        <p:nvSpPr>
          <p:cNvPr id="407" name="CustomShape 26"/>
          <p:cNvSpPr/>
          <p:nvPr/>
        </p:nvSpPr>
        <p:spPr>
          <a:xfrm>
            <a:off x="3990240" y="471744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08" name="CustomShape 27"/>
          <p:cNvSpPr/>
          <p:nvPr/>
        </p:nvSpPr>
        <p:spPr>
          <a:xfrm>
            <a:off x="4520160" y="484092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09" name="CustomShape 28"/>
          <p:cNvSpPr/>
          <p:nvPr/>
        </p:nvSpPr>
        <p:spPr>
          <a:xfrm>
            <a:off x="4631400" y="486828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10" name="CustomShape 29"/>
          <p:cNvSpPr/>
          <p:nvPr/>
        </p:nvSpPr>
        <p:spPr>
          <a:xfrm>
            <a:off x="4520160" y="479448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11" name="CustomShape 30"/>
          <p:cNvSpPr/>
          <p:nvPr/>
        </p:nvSpPr>
        <p:spPr>
          <a:xfrm>
            <a:off x="4350960" y="482616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12" name="CustomShape 31"/>
          <p:cNvSpPr/>
          <p:nvPr/>
        </p:nvSpPr>
        <p:spPr>
          <a:xfrm>
            <a:off x="4489920" y="494892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13" name="CustomShape 32"/>
          <p:cNvSpPr/>
          <p:nvPr/>
        </p:nvSpPr>
        <p:spPr>
          <a:xfrm>
            <a:off x="3886200" y="470556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14" name="CustomShape 33"/>
          <p:cNvSpPr/>
          <p:nvPr/>
        </p:nvSpPr>
        <p:spPr>
          <a:xfrm>
            <a:off x="4619160" y="475164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15" name="CustomShape 34"/>
          <p:cNvSpPr/>
          <p:nvPr/>
        </p:nvSpPr>
        <p:spPr>
          <a:xfrm>
            <a:off x="4635360" y="467640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16" name="CustomShape 35"/>
          <p:cNvSpPr/>
          <p:nvPr/>
        </p:nvSpPr>
        <p:spPr>
          <a:xfrm>
            <a:off x="4489920" y="472716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17" name="CustomShape 36"/>
          <p:cNvSpPr/>
          <p:nvPr/>
        </p:nvSpPr>
        <p:spPr>
          <a:xfrm>
            <a:off x="3990240" y="482004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18" name="CustomShape 37"/>
          <p:cNvSpPr/>
          <p:nvPr/>
        </p:nvSpPr>
        <p:spPr>
          <a:xfrm>
            <a:off x="4563720" y="475668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19" name="CustomShape 38"/>
          <p:cNvSpPr/>
          <p:nvPr/>
        </p:nvSpPr>
        <p:spPr>
          <a:xfrm>
            <a:off x="4217040" y="473040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20" name="CustomShape 39"/>
          <p:cNvSpPr/>
          <p:nvPr/>
        </p:nvSpPr>
        <p:spPr>
          <a:xfrm>
            <a:off x="4071240" y="470448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21" name="CustomShape 40"/>
          <p:cNvSpPr/>
          <p:nvPr/>
        </p:nvSpPr>
        <p:spPr>
          <a:xfrm>
            <a:off x="4576320" y="471096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22" name="CustomShape 41"/>
          <p:cNvSpPr/>
          <p:nvPr/>
        </p:nvSpPr>
        <p:spPr>
          <a:xfrm>
            <a:off x="3879000" y="484308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23" name="CustomShape 42"/>
          <p:cNvSpPr/>
          <p:nvPr/>
        </p:nvSpPr>
        <p:spPr>
          <a:xfrm>
            <a:off x="3865320" y="1587600"/>
            <a:ext cx="1906920" cy="1822680"/>
          </a:xfrm>
          <a:custGeom>
            <a:avLst/>
            <a:gdLst/>
            <a:ahLst/>
            <a:cxnLst/>
            <a:rect l="0" t="0" r="r" b="b"/>
            <a:pathLst>
              <a:path w="1907338" h="1823192">
                <a:moveTo>
                  <a:pt x="0" y="1823191"/>
                </a:moveTo>
                <a:cubicBezTo>
                  <a:pt x="1870" y="1215461"/>
                  <a:pt x="3739" y="607730"/>
                  <a:pt x="5609" y="0"/>
                </a:cubicBezTo>
                <a:lnTo>
                  <a:pt x="1907337" y="959279"/>
                </a:lnTo>
                <a:lnTo>
                  <a:pt x="1907337" y="1817581"/>
                </a:lnTo>
                <a:lnTo>
                  <a:pt x="0" y="1823191"/>
                </a:lnTo>
              </a:path>
            </a:pathLst>
          </a:custGeom>
          <a:solidFill>
            <a:schemeClr val="tx1"/>
          </a:solidFill>
          <a:ln w="381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24" name="CustomShape 43"/>
          <p:cNvSpPr/>
          <p:nvPr/>
        </p:nvSpPr>
        <p:spPr>
          <a:xfrm>
            <a:off x="3613320" y="2170080"/>
            <a:ext cx="485280" cy="469440"/>
          </a:xfrm>
          <a:prstGeom prst="rect">
            <a:avLst/>
          </a:prstGeom>
          <a:solidFill>
            <a:schemeClr val="accent1">
              <a:alpha val="50195"/>
            </a:schemeClr>
          </a:solidFill>
          <a:ln w="9360">
            <a:solidFill>
              <a:schemeClr val="tx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25" name="CustomShape 44"/>
          <p:cNvSpPr/>
          <p:nvPr/>
        </p:nvSpPr>
        <p:spPr>
          <a:xfrm>
            <a:off x="6677640" y="1587600"/>
            <a:ext cx="1906920" cy="1822680"/>
          </a:xfrm>
          <a:custGeom>
            <a:avLst/>
            <a:gdLst/>
            <a:ahLst/>
            <a:cxnLst/>
            <a:rect l="0" t="0" r="r" b="b"/>
            <a:pathLst>
              <a:path w="1907338" h="1823192">
                <a:moveTo>
                  <a:pt x="0" y="1823191"/>
                </a:moveTo>
                <a:cubicBezTo>
                  <a:pt x="1870" y="1215461"/>
                  <a:pt x="3739" y="607730"/>
                  <a:pt x="5609" y="0"/>
                </a:cubicBezTo>
                <a:lnTo>
                  <a:pt x="1907337" y="959279"/>
                </a:lnTo>
                <a:lnTo>
                  <a:pt x="1907337" y="1817581"/>
                </a:lnTo>
                <a:lnTo>
                  <a:pt x="0" y="1823191"/>
                </a:lnTo>
              </a:path>
            </a:pathLst>
          </a:custGeom>
          <a:solidFill>
            <a:schemeClr val="tx1"/>
          </a:solidFill>
          <a:ln w="381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26" name="CustomShape 45"/>
          <p:cNvSpPr/>
          <p:nvPr/>
        </p:nvSpPr>
        <p:spPr>
          <a:xfrm>
            <a:off x="6440760" y="1357560"/>
            <a:ext cx="485280" cy="469440"/>
          </a:xfrm>
          <a:prstGeom prst="rect">
            <a:avLst/>
          </a:prstGeom>
          <a:solidFill>
            <a:schemeClr val="accent1">
              <a:alpha val="50195"/>
            </a:schemeClr>
          </a:solidFill>
          <a:ln w="9360">
            <a:solidFill>
              <a:schemeClr val="tx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27" name="CustomShape 46"/>
          <p:cNvSpPr/>
          <p:nvPr/>
        </p:nvSpPr>
        <p:spPr>
          <a:xfrm>
            <a:off x="965880" y="1586160"/>
            <a:ext cx="1906920" cy="1822680"/>
          </a:xfrm>
          <a:custGeom>
            <a:avLst/>
            <a:gdLst/>
            <a:ahLst/>
            <a:cxnLst/>
            <a:rect l="0" t="0" r="r" b="b"/>
            <a:pathLst>
              <a:path w="1907338" h="1823192">
                <a:moveTo>
                  <a:pt x="0" y="1823191"/>
                </a:moveTo>
                <a:cubicBezTo>
                  <a:pt x="1870" y="1215461"/>
                  <a:pt x="3739" y="607730"/>
                  <a:pt x="5609" y="0"/>
                </a:cubicBezTo>
                <a:lnTo>
                  <a:pt x="1907337" y="959279"/>
                </a:lnTo>
                <a:lnTo>
                  <a:pt x="1907337" y="1817581"/>
                </a:lnTo>
                <a:lnTo>
                  <a:pt x="0" y="1823191"/>
                </a:lnTo>
              </a:path>
            </a:pathLst>
          </a:custGeom>
          <a:solidFill>
            <a:schemeClr val="tx1"/>
          </a:solidFill>
          <a:ln w="381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28" name="CustomShape 47"/>
          <p:cNvSpPr/>
          <p:nvPr/>
        </p:nvSpPr>
        <p:spPr>
          <a:xfrm>
            <a:off x="1495440" y="2502000"/>
            <a:ext cx="485280" cy="469440"/>
          </a:xfrm>
          <a:prstGeom prst="rect">
            <a:avLst/>
          </a:prstGeom>
          <a:solidFill>
            <a:schemeClr val="accent1">
              <a:alpha val="50195"/>
            </a:schemeClr>
          </a:solidFill>
          <a:ln w="9360">
            <a:solidFill>
              <a:schemeClr val="tx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29" name="Line 48"/>
          <p:cNvSpPr/>
          <p:nvPr/>
        </p:nvSpPr>
        <p:spPr>
          <a:xfrm>
            <a:off x="7496640" y="3846240"/>
            <a:ext cx="0" cy="1904760"/>
          </a:xfrm>
          <a:prstGeom prst="line">
            <a:avLst/>
          </a:prstGeom>
          <a:ln w="19080">
            <a:solidFill>
              <a:schemeClr val="tx1"/>
            </a:solidFill>
            <a:round/>
          </a:ln>
        </p:spPr>
      </p:sp>
      <p:sp>
        <p:nvSpPr>
          <p:cNvPr id="430" name="Line 49"/>
          <p:cNvSpPr/>
          <p:nvPr/>
        </p:nvSpPr>
        <p:spPr>
          <a:xfrm>
            <a:off x="6553080" y="4798440"/>
            <a:ext cx="1942920" cy="0"/>
          </a:xfrm>
          <a:prstGeom prst="line">
            <a:avLst/>
          </a:prstGeom>
          <a:ln w="19080">
            <a:solidFill>
              <a:schemeClr val="tx1"/>
            </a:solidFill>
            <a:round/>
          </a:ln>
        </p:spPr>
      </p:sp>
      <p:sp>
        <p:nvSpPr>
          <p:cNvPr id="431" name="CustomShape 50"/>
          <p:cNvSpPr/>
          <p:nvPr/>
        </p:nvSpPr>
        <p:spPr>
          <a:xfrm>
            <a:off x="7527600" y="476712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32" name="CustomShape 51"/>
          <p:cNvSpPr/>
          <p:nvPr/>
        </p:nvSpPr>
        <p:spPr>
          <a:xfrm>
            <a:off x="7224840" y="534348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33" name="CustomShape 52"/>
          <p:cNvSpPr/>
          <p:nvPr/>
        </p:nvSpPr>
        <p:spPr>
          <a:xfrm>
            <a:off x="7258680" y="523872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34" name="CustomShape 53"/>
          <p:cNvSpPr/>
          <p:nvPr/>
        </p:nvSpPr>
        <p:spPr>
          <a:xfrm>
            <a:off x="7437960" y="484956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35" name="CustomShape 54"/>
          <p:cNvSpPr/>
          <p:nvPr/>
        </p:nvSpPr>
        <p:spPr>
          <a:xfrm>
            <a:off x="7160760" y="482616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36" name="CustomShape 55"/>
          <p:cNvSpPr/>
          <p:nvPr/>
        </p:nvSpPr>
        <p:spPr>
          <a:xfrm>
            <a:off x="7354800" y="483624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37" name="CustomShape 56"/>
          <p:cNvSpPr/>
          <p:nvPr/>
        </p:nvSpPr>
        <p:spPr>
          <a:xfrm>
            <a:off x="7429680" y="468900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38" name="CustomShape 57"/>
          <p:cNvSpPr/>
          <p:nvPr/>
        </p:nvSpPr>
        <p:spPr>
          <a:xfrm>
            <a:off x="7354800" y="471996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39" name="CustomShape 58"/>
          <p:cNvSpPr/>
          <p:nvPr/>
        </p:nvSpPr>
        <p:spPr>
          <a:xfrm>
            <a:off x="7410240" y="500364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40" name="CustomShape 59"/>
          <p:cNvSpPr/>
          <p:nvPr/>
        </p:nvSpPr>
        <p:spPr>
          <a:xfrm>
            <a:off x="7497000" y="471672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41" name="CustomShape 60"/>
          <p:cNvSpPr/>
          <p:nvPr/>
        </p:nvSpPr>
        <p:spPr>
          <a:xfrm>
            <a:off x="6858720" y="482004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42" name="CustomShape 61"/>
          <p:cNvSpPr/>
          <p:nvPr/>
        </p:nvSpPr>
        <p:spPr>
          <a:xfrm>
            <a:off x="7133040" y="548640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43" name="CustomShape 62"/>
          <p:cNvSpPr/>
          <p:nvPr/>
        </p:nvSpPr>
        <p:spPr>
          <a:xfrm>
            <a:off x="7469280" y="475272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44" name="CustomShape 63"/>
          <p:cNvSpPr/>
          <p:nvPr/>
        </p:nvSpPr>
        <p:spPr>
          <a:xfrm>
            <a:off x="7089120" y="537084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45" name="CustomShape 64"/>
          <p:cNvSpPr/>
          <p:nvPr/>
        </p:nvSpPr>
        <p:spPr>
          <a:xfrm>
            <a:off x="7527600" y="485280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46" name="CustomShape 65"/>
          <p:cNvSpPr/>
          <p:nvPr/>
        </p:nvSpPr>
        <p:spPr>
          <a:xfrm>
            <a:off x="7058160" y="472644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47" name="CustomShape 66"/>
          <p:cNvSpPr/>
          <p:nvPr/>
        </p:nvSpPr>
        <p:spPr>
          <a:xfrm>
            <a:off x="6800760" y="472572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48" name="CustomShape 67"/>
          <p:cNvSpPr/>
          <p:nvPr/>
        </p:nvSpPr>
        <p:spPr>
          <a:xfrm>
            <a:off x="6926400" y="482220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49" name="CustomShape 68"/>
          <p:cNvSpPr/>
          <p:nvPr/>
        </p:nvSpPr>
        <p:spPr>
          <a:xfrm>
            <a:off x="5744160" y="6095880"/>
            <a:ext cx="327636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b="1" strike="noStrike" dirty="0">
                <a:solidFill>
                  <a:srgbClr val="FF0000"/>
                </a:solidFill>
                <a:latin typeface="Arial"/>
              </a:rPr>
              <a:t>Both</a:t>
            </a:r>
            <a:r>
              <a:rPr lang="en-US" strike="noStrike" dirty="0">
                <a:solidFill>
                  <a:srgbClr val="FF0000"/>
                </a:solidFill>
                <a:latin typeface="Arial"/>
              </a:rPr>
              <a:t> eigenvalues are large!</a:t>
            </a:r>
            <a:endParaRPr dirty="0">
              <a:solidFill>
                <a:srgbClr val="FF0000"/>
              </a:solidFill>
            </a:endParaRPr>
          </a:p>
        </p:txBody>
      </p:sp>
      <p:sp>
        <p:nvSpPr>
          <p:cNvPr id="450" name="CustomShape 69"/>
          <p:cNvSpPr/>
          <p:nvPr/>
        </p:nvSpPr>
        <p:spPr>
          <a:xfrm flipV="1">
            <a:off x="6914160" y="5637960"/>
            <a:ext cx="67680" cy="533160"/>
          </a:xfrm>
          <a:prstGeom prst="straightConnector1">
            <a:avLst/>
          </a:prstGeom>
          <a:solidFill>
            <a:schemeClr val="accent1"/>
          </a:solidFill>
          <a:ln w="38160">
            <a:solidFill>
              <a:schemeClr val="tx1"/>
            </a:solidFill>
            <a:round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  <p:extLst>
      <p:ext uri="{BB962C8B-B14F-4D97-AF65-F5344CB8AC3E}">
        <p14:creationId xmlns:p14="http://schemas.microsoft.com/office/powerpoint/2010/main" val="1195914368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1" name="Picture 10"/>
          <p:cNvPicPr/>
          <p:nvPr/>
        </p:nvPicPr>
        <p:blipFill>
          <a:blip r:embed="rId3"/>
          <a:stretch/>
        </p:blipFill>
        <p:spPr>
          <a:xfrm>
            <a:off x="534360" y="3505200"/>
            <a:ext cx="1655280" cy="1317240"/>
          </a:xfrm>
          <a:prstGeom prst="rect">
            <a:avLst/>
          </a:prstGeom>
          <a:ln w="9360">
            <a:noFill/>
          </a:ln>
        </p:spPr>
      </p:pic>
      <p:pic>
        <p:nvPicPr>
          <p:cNvPr id="452" name="Picture 17"/>
          <p:cNvPicPr/>
          <p:nvPr/>
        </p:nvPicPr>
        <p:blipFill>
          <a:blip r:embed="rId4"/>
          <a:srcRect l="8233" t="10319" r="50983" b="48759"/>
          <a:stretch/>
        </p:blipFill>
        <p:spPr>
          <a:xfrm>
            <a:off x="2581560" y="3543566"/>
            <a:ext cx="1618920" cy="1294920"/>
          </a:xfrm>
          <a:prstGeom prst="rect">
            <a:avLst/>
          </a:prstGeom>
          <a:ln w="9360">
            <a:noFill/>
          </a:ln>
        </p:spPr>
      </p:pic>
      <p:pic>
        <p:nvPicPr>
          <p:cNvPr id="453" name="Picture 18"/>
          <p:cNvPicPr/>
          <p:nvPr/>
        </p:nvPicPr>
        <p:blipFill>
          <a:blip r:embed="rId4"/>
          <a:srcRect l="7510" t="59252" r="49461"/>
          <a:stretch/>
        </p:blipFill>
        <p:spPr>
          <a:xfrm>
            <a:off x="6704205" y="3559612"/>
            <a:ext cx="1699920" cy="1294920"/>
          </a:xfrm>
          <a:prstGeom prst="rect">
            <a:avLst/>
          </a:prstGeom>
          <a:ln w="9360">
            <a:noFill/>
          </a:ln>
        </p:spPr>
      </p:pic>
      <p:pic>
        <p:nvPicPr>
          <p:cNvPr id="454" name="Picture 19"/>
          <p:cNvPicPr/>
          <p:nvPr/>
        </p:nvPicPr>
        <p:blipFill>
          <a:blip r:embed="rId4"/>
          <a:srcRect l="57798" t="59252"/>
          <a:stretch/>
        </p:blipFill>
        <p:spPr>
          <a:xfrm>
            <a:off x="4668840" y="3559612"/>
            <a:ext cx="1672920" cy="1294920"/>
          </a:xfrm>
          <a:prstGeom prst="rect">
            <a:avLst/>
          </a:prstGeom>
          <a:ln w="9360">
            <a:noFill/>
          </a:ln>
        </p:spPr>
      </p:pic>
      <p:sp>
        <p:nvSpPr>
          <p:cNvPr id="455" name="CustomShape 1"/>
          <p:cNvSpPr/>
          <p:nvPr/>
        </p:nvSpPr>
        <p:spPr>
          <a:xfrm>
            <a:off x="0" y="152280"/>
            <a:ext cx="8610600" cy="5331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4000" strike="noStrike" dirty="0">
                <a:solidFill>
                  <a:srgbClr val="000000"/>
                </a:solidFill>
                <a:latin typeface="Calibri"/>
              </a:rPr>
              <a:t>Second Moment Matrix or </a:t>
            </a:r>
            <a:r>
              <a:rPr lang="en-US" sz="4000" strike="noStrike" dirty="0">
                <a:solidFill>
                  <a:srgbClr val="FF0000"/>
                </a:solidFill>
                <a:latin typeface="Calibri"/>
              </a:rPr>
              <a:t>H</a:t>
            </a:r>
            <a:r>
              <a:rPr lang="en-US" sz="4000" strike="noStrike" dirty="0">
                <a:solidFill>
                  <a:srgbClr val="000000"/>
                </a:solidFill>
                <a:latin typeface="Calibri"/>
              </a:rPr>
              <a:t>arris Matrix</a:t>
            </a:r>
            <a:endParaRPr dirty="0"/>
          </a:p>
        </p:txBody>
      </p:sp>
      <p:sp>
        <p:nvSpPr>
          <p:cNvPr id="456" name="CustomShape 2"/>
          <p:cNvSpPr/>
          <p:nvPr/>
        </p:nvSpPr>
        <p:spPr>
          <a:xfrm>
            <a:off x="959417" y="2438280"/>
            <a:ext cx="7813440" cy="9435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800" strike="noStrike" dirty="0">
                <a:solidFill>
                  <a:srgbClr val="000000"/>
                </a:solidFill>
                <a:latin typeface="Arial"/>
              </a:rPr>
              <a:t>2 x 2 matrix of image derivatives smoothed by Gaussian weights.</a:t>
            </a:r>
            <a:endParaRPr dirty="0"/>
          </a:p>
        </p:txBody>
      </p:sp>
      <p:sp>
        <p:nvSpPr>
          <p:cNvPr id="457" name="CustomShape 3"/>
          <p:cNvSpPr/>
          <p:nvPr/>
        </p:nvSpPr>
        <p:spPr>
          <a:xfrm>
            <a:off x="701829" y="5192932"/>
            <a:ext cx="149652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trike="noStrike" dirty="0">
                <a:solidFill>
                  <a:srgbClr val="000000"/>
                </a:solidFill>
                <a:latin typeface="Arial"/>
              </a:rPr>
              <a:t>Notation:</a:t>
            </a:r>
            <a:endParaRPr dirty="0"/>
          </a:p>
        </p:txBody>
      </p:sp>
      <p:pic>
        <p:nvPicPr>
          <p:cNvPr id="459" name="Picture 458"/>
          <p:cNvPicPr/>
          <p:nvPr/>
        </p:nvPicPr>
        <p:blipFill>
          <a:blip r:embed="rId5"/>
          <a:stretch/>
        </p:blipFill>
        <p:spPr>
          <a:xfrm>
            <a:off x="2668954" y="4838486"/>
            <a:ext cx="1422360" cy="977760"/>
          </a:xfrm>
          <a:prstGeom prst="rect">
            <a:avLst/>
          </a:prstGeom>
          <a:ln>
            <a:noFill/>
          </a:ln>
        </p:spPr>
      </p:pic>
      <p:pic>
        <p:nvPicPr>
          <p:cNvPr id="460" name="Picture 459"/>
          <p:cNvPicPr/>
          <p:nvPr/>
        </p:nvPicPr>
        <p:blipFill>
          <a:blip r:embed="rId6"/>
          <a:stretch/>
        </p:blipFill>
        <p:spPr>
          <a:xfrm>
            <a:off x="4737240" y="4854532"/>
            <a:ext cx="1460520" cy="1041480"/>
          </a:xfrm>
          <a:prstGeom prst="rect">
            <a:avLst/>
          </a:prstGeom>
          <a:ln>
            <a:noFill/>
          </a:ln>
        </p:spPr>
      </p:pic>
      <p:pic>
        <p:nvPicPr>
          <p:cNvPr id="461" name="Picture 460"/>
          <p:cNvPicPr/>
          <p:nvPr/>
        </p:nvPicPr>
        <p:blipFill>
          <a:blip r:embed="rId7"/>
          <a:stretch/>
        </p:blipFill>
        <p:spPr>
          <a:xfrm>
            <a:off x="6442845" y="4854532"/>
            <a:ext cx="2222640" cy="1041480"/>
          </a:xfrm>
          <a:prstGeom prst="rect">
            <a:avLst/>
          </a:prstGeom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193649" y="5787242"/>
            <a:ext cx="86946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0000"/>
                </a:solidFill>
              </a:rPr>
              <a:t>First compute I</a:t>
            </a:r>
            <a:r>
              <a:rPr lang="en-US" sz="2400" baseline="-25000" dirty="0">
                <a:solidFill>
                  <a:srgbClr val="FF0000"/>
                </a:solidFill>
              </a:rPr>
              <a:t>x</a:t>
            </a:r>
            <a:r>
              <a:rPr lang="en-US" sz="2400" dirty="0">
                <a:solidFill>
                  <a:srgbClr val="FF0000"/>
                </a:solidFill>
              </a:rPr>
              <a:t>, </a:t>
            </a:r>
            <a:r>
              <a:rPr lang="en-US" sz="2400" dirty="0" err="1">
                <a:solidFill>
                  <a:srgbClr val="FF0000"/>
                </a:solidFill>
              </a:rPr>
              <a:t>I</a:t>
            </a:r>
            <a:r>
              <a:rPr lang="en-US" sz="2400" baseline="-25000" dirty="0" err="1">
                <a:solidFill>
                  <a:srgbClr val="FF0000"/>
                </a:solidFill>
              </a:rPr>
              <a:t>y</a:t>
            </a:r>
            <a:r>
              <a:rPr lang="en-US" sz="2400" dirty="0">
                <a:solidFill>
                  <a:srgbClr val="FF0000"/>
                </a:solidFill>
              </a:rPr>
              <a:t>, and I</a:t>
            </a:r>
            <a:r>
              <a:rPr lang="en-US" sz="2400" baseline="-25000" dirty="0">
                <a:solidFill>
                  <a:srgbClr val="FF0000"/>
                </a:solidFill>
              </a:rPr>
              <a:t>x  </a:t>
            </a:r>
            <a:r>
              <a:rPr lang="en-US" sz="2400" dirty="0" err="1">
                <a:solidFill>
                  <a:srgbClr val="FF0000"/>
                </a:solidFill>
              </a:rPr>
              <a:t>I</a:t>
            </a:r>
            <a:r>
              <a:rPr lang="en-US" sz="2400" baseline="-25000" dirty="0" err="1">
                <a:solidFill>
                  <a:srgbClr val="FF0000"/>
                </a:solidFill>
              </a:rPr>
              <a:t>x</a:t>
            </a:r>
            <a:r>
              <a:rPr lang="en-US" sz="2400" baseline="-25000" dirty="0">
                <a:solidFill>
                  <a:srgbClr val="FF0000"/>
                </a:solidFill>
              </a:rPr>
              <a:t>,  </a:t>
            </a:r>
            <a:r>
              <a:rPr lang="en-US" sz="2400" dirty="0" err="1">
                <a:solidFill>
                  <a:srgbClr val="FF0000"/>
                </a:solidFill>
              </a:rPr>
              <a:t>I</a:t>
            </a:r>
            <a:r>
              <a:rPr lang="en-US" sz="2400" baseline="-25000" dirty="0" err="1">
                <a:solidFill>
                  <a:srgbClr val="FF0000"/>
                </a:solidFill>
              </a:rPr>
              <a:t>y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I</a:t>
            </a:r>
            <a:r>
              <a:rPr lang="en-US" sz="2400" baseline="-25000" dirty="0" err="1">
                <a:solidFill>
                  <a:srgbClr val="FF0000"/>
                </a:solidFill>
              </a:rPr>
              <a:t>y</a:t>
            </a:r>
            <a:r>
              <a:rPr lang="en-US" sz="2400" baseline="-25000" dirty="0">
                <a:solidFill>
                  <a:srgbClr val="FF0000"/>
                </a:solidFill>
              </a:rPr>
              <a:t>,</a:t>
            </a:r>
            <a:r>
              <a:rPr lang="en-US" sz="2400" dirty="0">
                <a:solidFill>
                  <a:srgbClr val="FF0000"/>
                </a:solidFill>
              </a:rPr>
              <a:t>  </a:t>
            </a:r>
            <a:r>
              <a:rPr lang="en-US" sz="2400" dirty="0" err="1">
                <a:solidFill>
                  <a:srgbClr val="FF0000"/>
                </a:solidFill>
              </a:rPr>
              <a:t>I</a:t>
            </a:r>
            <a:r>
              <a:rPr lang="en-US" sz="2400" baseline="-25000" dirty="0" err="1">
                <a:solidFill>
                  <a:srgbClr val="FF0000"/>
                </a:solidFill>
              </a:rPr>
              <a:t>x</a:t>
            </a:r>
            <a:r>
              <a:rPr lang="en-US" sz="2400" dirty="0" err="1">
                <a:solidFill>
                  <a:srgbClr val="FF0000"/>
                </a:solidFill>
              </a:rPr>
              <a:t>I</a:t>
            </a:r>
            <a:r>
              <a:rPr lang="en-US" sz="2400" baseline="-25000" dirty="0" err="1">
                <a:solidFill>
                  <a:srgbClr val="FF0000"/>
                </a:solidFill>
              </a:rPr>
              <a:t>y</a:t>
            </a:r>
            <a:r>
              <a:rPr lang="en-US" sz="2400" dirty="0">
                <a:solidFill>
                  <a:srgbClr val="FF0000"/>
                </a:solidFill>
              </a:rPr>
              <a:t>; then apply Gaussian to each.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370101" y="1156764"/>
            <a:ext cx="364234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200" dirty="0"/>
              <a:t>| Σ</a:t>
            </a:r>
            <a:r>
              <a:rPr lang="en-US" sz="3200" baseline="-25000" dirty="0"/>
              <a:t>i</a:t>
            </a:r>
            <a:r>
              <a:rPr lang="en-US" sz="3200" dirty="0"/>
              <a:t>w</a:t>
            </a:r>
            <a:r>
              <a:rPr lang="en-US" sz="3200" baseline="-25000" dirty="0"/>
              <a:t>i </a:t>
            </a:r>
            <a:r>
              <a:rPr lang="en-US" sz="3200" dirty="0">
                <a:solidFill>
                  <a:srgbClr val="FF0000"/>
                </a:solidFill>
              </a:rPr>
              <a:t>I</a:t>
            </a:r>
            <a:r>
              <a:rPr lang="en-US" sz="3200" baseline="-25000" dirty="0">
                <a:solidFill>
                  <a:srgbClr val="FF0000"/>
                </a:solidFill>
              </a:rPr>
              <a:t>x  </a:t>
            </a:r>
            <a:r>
              <a:rPr lang="en-US" sz="3200" dirty="0" err="1">
                <a:solidFill>
                  <a:srgbClr val="FF0000"/>
                </a:solidFill>
              </a:rPr>
              <a:t>I</a:t>
            </a:r>
            <a:r>
              <a:rPr lang="en-US" sz="3200" baseline="-25000" dirty="0" err="1">
                <a:solidFill>
                  <a:srgbClr val="FF0000"/>
                </a:solidFill>
              </a:rPr>
              <a:t>x</a:t>
            </a:r>
            <a:r>
              <a:rPr lang="en-US" sz="3200" dirty="0"/>
              <a:t>    </a:t>
            </a:r>
            <a:r>
              <a:rPr lang="el-GR" sz="3200" dirty="0"/>
              <a:t>Σ</a:t>
            </a:r>
            <a:r>
              <a:rPr lang="en-US" sz="3200" baseline="-25000" dirty="0"/>
              <a:t>i</a:t>
            </a:r>
            <a:r>
              <a:rPr lang="en-US" sz="3200" dirty="0"/>
              <a:t>w</a:t>
            </a:r>
            <a:r>
              <a:rPr lang="en-US" sz="3200" baseline="-25000" dirty="0"/>
              <a:t>i</a:t>
            </a:r>
            <a:r>
              <a:rPr lang="en-US" sz="3200" dirty="0"/>
              <a:t> </a:t>
            </a:r>
            <a:r>
              <a:rPr lang="en-US" sz="3200" dirty="0">
                <a:solidFill>
                  <a:srgbClr val="FF0000"/>
                </a:solidFill>
              </a:rPr>
              <a:t>I</a:t>
            </a:r>
            <a:r>
              <a:rPr lang="en-US" sz="3200" baseline="-25000" dirty="0">
                <a:solidFill>
                  <a:srgbClr val="FF0000"/>
                </a:solidFill>
              </a:rPr>
              <a:t>x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I</a:t>
            </a:r>
            <a:r>
              <a:rPr lang="en-US" sz="3200" baseline="-25000" dirty="0" err="1">
                <a:solidFill>
                  <a:srgbClr val="FF0000"/>
                </a:solidFill>
              </a:rPr>
              <a:t>y</a:t>
            </a:r>
            <a:r>
              <a:rPr lang="en-US" sz="3200" dirty="0"/>
              <a:t> |</a:t>
            </a:r>
          </a:p>
          <a:p>
            <a:r>
              <a:rPr lang="en-US" sz="3200" dirty="0"/>
              <a:t>| </a:t>
            </a:r>
            <a:r>
              <a:rPr lang="el-GR" sz="3200" dirty="0"/>
              <a:t>Σ</a:t>
            </a:r>
            <a:r>
              <a:rPr lang="en-US" sz="3200" baseline="-25000" dirty="0"/>
              <a:t>i</a:t>
            </a:r>
            <a:r>
              <a:rPr lang="en-US" sz="3200" dirty="0"/>
              <a:t>w</a:t>
            </a:r>
            <a:r>
              <a:rPr lang="en-US" sz="3200" baseline="-25000" dirty="0"/>
              <a:t>i</a:t>
            </a:r>
            <a:r>
              <a:rPr lang="en-US" sz="3200" dirty="0"/>
              <a:t> </a:t>
            </a:r>
            <a:r>
              <a:rPr lang="en-US" sz="3200" dirty="0">
                <a:solidFill>
                  <a:srgbClr val="FF0000"/>
                </a:solidFill>
              </a:rPr>
              <a:t>I</a:t>
            </a:r>
            <a:r>
              <a:rPr lang="en-US" sz="3200" baseline="-25000" dirty="0">
                <a:solidFill>
                  <a:srgbClr val="FF0000"/>
                </a:solidFill>
              </a:rPr>
              <a:t>x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I</a:t>
            </a:r>
            <a:r>
              <a:rPr lang="en-US" sz="3200" baseline="-25000" dirty="0" err="1">
                <a:solidFill>
                  <a:srgbClr val="FF0000"/>
                </a:solidFill>
              </a:rPr>
              <a:t>y</a:t>
            </a:r>
            <a:r>
              <a:rPr lang="en-US" sz="3200" dirty="0"/>
              <a:t>    </a:t>
            </a:r>
            <a:r>
              <a:rPr lang="el-GR" sz="3200" dirty="0"/>
              <a:t>Σ</a:t>
            </a:r>
            <a:r>
              <a:rPr lang="en-US" sz="3200" baseline="-25000" dirty="0"/>
              <a:t>i</a:t>
            </a:r>
            <a:r>
              <a:rPr lang="en-US" sz="3200" dirty="0"/>
              <a:t>w</a:t>
            </a:r>
            <a:r>
              <a:rPr lang="en-US" sz="3200" baseline="-25000" dirty="0"/>
              <a:t>i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I</a:t>
            </a:r>
            <a:r>
              <a:rPr lang="en-US" sz="3200" baseline="-25000" dirty="0" err="1">
                <a:solidFill>
                  <a:srgbClr val="FF0000"/>
                </a:solidFill>
              </a:rPr>
              <a:t>y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I</a:t>
            </a:r>
            <a:r>
              <a:rPr lang="en-US" sz="3200" baseline="-25000" dirty="0" err="1">
                <a:solidFill>
                  <a:srgbClr val="FF0000"/>
                </a:solidFill>
              </a:rPr>
              <a:t>y</a:t>
            </a:r>
            <a:r>
              <a:rPr lang="en-US" sz="3200" dirty="0"/>
              <a:t> |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E6FD3DA-02A0-4D1F-8112-8751426F4EDF}"/>
              </a:ext>
            </a:extLst>
          </p:cNvPr>
          <p:cNvSpPr txBox="1"/>
          <p:nvPr/>
        </p:nvSpPr>
        <p:spPr>
          <a:xfrm>
            <a:off x="1362000" y="1410835"/>
            <a:ext cx="7393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H =</a:t>
            </a:r>
          </a:p>
        </p:txBody>
      </p:sp>
    </p:spTree>
    <p:extLst>
      <p:ext uri="{BB962C8B-B14F-4D97-AF65-F5344CB8AC3E}">
        <p14:creationId xmlns:p14="http://schemas.microsoft.com/office/powerpoint/2010/main" val="2204123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48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-US" dirty="0"/>
              <a:t>From HW3: </a:t>
            </a:r>
            <a:r>
              <a:rPr lang="en" dirty="0"/>
              <a:t>Structure matrix</a:t>
            </a:r>
            <a:endParaRPr dirty="0"/>
          </a:p>
        </p:txBody>
      </p:sp>
      <p:sp>
        <p:nvSpPr>
          <p:cNvPr id="389" name="Google Shape;389;p48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lnSpc>
                <a:spcPct val="115000"/>
              </a:lnSpc>
              <a:buClr>
                <a:schemeClr val="dk1"/>
              </a:buClr>
              <a:buChar char="-"/>
            </a:pPr>
            <a:r>
              <a:rPr lang="en" dirty="0">
                <a:solidFill>
                  <a:schemeClr val="dk1"/>
                </a:solidFill>
              </a:rPr>
              <a:t>Weighted sum of gradient information</a:t>
            </a:r>
            <a:endParaRPr dirty="0">
              <a:solidFill>
                <a:schemeClr val="dk1"/>
              </a:solidFill>
            </a:endParaRPr>
          </a:p>
          <a:p>
            <a:pPr lvl="1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Char char="-"/>
            </a:pPr>
            <a:r>
              <a:rPr lang="en" dirty="0">
                <a:solidFill>
                  <a:schemeClr val="dk1"/>
                </a:solidFill>
              </a:rPr>
              <a:t>| Σ</a:t>
            </a:r>
            <a:r>
              <a:rPr lang="en" baseline="-25000" dirty="0">
                <a:solidFill>
                  <a:schemeClr val="dk1"/>
                </a:solidFill>
              </a:rPr>
              <a:t>i</a:t>
            </a:r>
            <a:r>
              <a:rPr lang="en" dirty="0">
                <a:solidFill>
                  <a:schemeClr val="dk1"/>
                </a:solidFill>
              </a:rPr>
              <a:t>w</a:t>
            </a:r>
            <a:r>
              <a:rPr lang="en" baseline="-25000" dirty="0">
                <a:solidFill>
                  <a:schemeClr val="dk1"/>
                </a:solidFill>
              </a:rPr>
              <a:t>i</a:t>
            </a:r>
            <a:r>
              <a:rPr lang="en" dirty="0">
                <a:solidFill>
                  <a:schemeClr val="dk1"/>
                </a:solidFill>
              </a:rPr>
              <a:t>I</a:t>
            </a:r>
            <a:r>
              <a:rPr lang="en" baseline="-25000" dirty="0">
                <a:solidFill>
                  <a:schemeClr val="dk1"/>
                </a:solidFill>
              </a:rPr>
              <a:t>x</a:t>
            </a:r>
            <a:r>
              <a:rPr lang="en" dirty="0">
                <a:solidFill>
                  <a:schemeClr val="dk1"/>
                </a:solidFill>
              </a:rPr>
              <a:t>(i)I</a:t>
            </a:r>
            <a:r>
              <a:rPr lang="en" baseline="-25000" dirty="0">
                <a:solidFill>
                  <a:schemeClr val="dk1"/>
                </a:solidFill>
              </a:rPr>
              <a:t>x</a:t>
            </a:r>
            <a:r>
              <a:rPr lang="en" dirty="0">
                <a:solidFill>
                  <a:schemeClr val="dk1"/>
                </a:solidFill>
              </a:rPr>
              <a:t>(i)    Σ</a:t>
            </a:r>
            <a:r>
              <a:rPr lang="en" baseline="-25000" dirty="0">
                <a:solidFill>
                  <a:schemeClr val="dk1"/>
                </a:solidFill>
              </a:rPr>
              <a:t>i</a:t>
            </a:r>
            <a:r>
              <a:rPr lang="en" dirty="0">
                <a:solidFill>
                  <a:schemeClr val="dk1"/>
                </a:solidFill>
              </a:rPr>
              <a:t>w</a:t>
            </a:r>
            <a:r>
              <a:rPr lang="en" baseline="-25000" dirty="0">
                <a:solidFill>
                  <a:schemeClr val="dk1"/>
                </a:solidFill>
              </a:rPr>
              <a:t>i</a:t>
            </a:r>
            <a:r>
              <a:rPr lang="en" dirty="0">
                <a:solidFill>
                  <a:schemeClr val="dk1"/>
                </a:solidFill>
              </a:rPr>
              <a:t>I</a:t>
            </a:r>
            <a:r>
              <a:rPr lang="en" baseline="-25000" dirty="0">
                <a:solidFill>
                  <a:schemeClr val="dk1"/>
                </a:solidFill>
              </a:rPr>
              <a:t>x</a:t>
            </a:r>
            <a:r>
              <a:rPr lang="en" dirty="0">
                <a:solidFill>
                  <a:schemeClr val="dk1"/>
                </a:solidFill>
              </a:rPr>
              <a:t>(i)I</a:t>
            </a:r>
            <a:r>
              <a:rPr lang="en" baseline="-25000" dirty="0">
                <a:solidFill>
                  <a:schemeClr val="dk1"/>
                </a:solidFill>
              </a:rPr>
              <a:t>y</a:t>
            </a:r>
            <a:r>
              <a:rPr lang="en" dirty="0">
                <a:solidFill>
                  <a:schemeClr val="dk1"/>
                </a:solidFill>
              </a:rPr>
              <a:t>(i) |</a:t>
            </a:r>
            <a:endParaRPr dirty="0">
              <a:solidFill>
                <a:schemeClr val="dk1"/>
              </a:solidFill>
            </a:endParaRPr>
          </a:p>
          <a:p>
            <a:pPr lvl="1">
              <a:spcBef>
                <a:spcPts val="0"/>
              </a:spcBef>
              <a:buClr>
                <a:schemeClr val="dk1"/>
              </a:buClr>
              <a:buChar char="-"/>
            </a:pPr>
            <a:r>
              <a:rPr lang="en" dirty="0">
                <a:solidFill>
                  <a:schemeClr val="dk1"/>
                </a:solidFill>
              </a:rPr>
              <a:t>| Σ</a:t>
            </a:r>
            <a:r>
              <a:rPr lang="en" baseline="-25000" dirty="0">
                <a:solidFill>
                  <a:schemeClr val="dk1"/>
                </a:solidFill>
              </a:rPr>
              <a:t>i</a:t>
            </a:r>
            <a:r>
              <a:rPr lang="en" dirty="0">
                <a:solidFill>
                  <a:schemeClr val="dk1"/>
                </a:solidFill>
              </a:rPr>
              <a:t>w</a:t>
            </a:r>
            <a:r>
              <a:rPr lang="en" baseline="-25000" dirty="0">
                <a:solidFill>
                  <a:schemeClr val="dk1"/>
                </a:solidFill>
              </a:rPr>
              <a:t>i</a:t>
            </a:r>
            <a:r>
              <a:rPr lang="en" dirty="0">
                <a:solidFill>
                  <a:schemeClr val="dk1"/>
                </a:solidFill>
              </a:rPr>
              <a:t>I</a:t>
            </a:r>
            <a:r>
              <a:rPr lang="en" baseline="-25000" dirty="0">
                <a:solidFill>
                  <a:schemeClr val="dk1"/>
                </a:solidFill>
              </a:rPr>
              <a:t>x</a:t>
            </a:r>
            <a:r>
              <a:rPr lang="en" dirty="0">
                <a:solidFill>
                  <a:schemeClr val="dk1"/>
                </a:solidFill>
              </a:rPr>
              <a:t>(i)I</a:t>
            </a:r>
            <a:r>
              <a:rPr lang="en" baseline="-25000" dirty="0">
                <a:solidFill>
                  <a:schemeClr val="dk1"/>
                </a:solidFill>
              </a:rPr>
              <a:t>y</a:t>
            </a:r>
            <a:r>
              <a:rPr lang="en" dirty="0">
                <a:solidFill>
                  <a:schemeClr val="dk1"/>
                </a:solidFill>
              </a:rPr>
              <a:t>(i)    Σ</a:t>
            </a:r>
            <a:r>
              <a:rPr lang="en" baseline="-25000" dirty="0">
                <a:solidFill>
                  <a:schemeClr val="dk1"/>
                </a:solidFill>
              </a:rPr>
              <a:t>i</a:t>
            </a:r>
            <a:r>
              <a:rPr lang="en" dirty="0">
                <a:solidFill>
                  <a:schemeClr val="dk1"/>
                </a:solidFill>
              </a:rPr>
              <a:t>w</a:t>
            </a:r>
            <a:r>
              <a:rPr lang="en" baseline="-25000" dirty="0">
                <a:solidFill>
                  <a:schemeClr val="dk1"/>
                </a:solidFill>
              </a:rPr>
              <a:t>i</a:t>
            </a:r>
            <a:r>
              <a:rPr lang="en" dirty="0">
                <a:solidFill>
                  <a:schemeClr val="dk1"/>
                </a:solidFill>
              </a:rPr>
              <a:t>I</a:t>
            </a:r>
            <a:r>
              <a:rPr lang="en" baseline="-25000" dirty="0">
                <a:solidFill>
                  <a:schemeClr val="dk1"/>
                </a:solidFill>
              </a:rPr>
              <a:t>y</a:t>
            </a:r>
            <a:r>
              <a:rPr lang="en" dirty="0">
                <a:solidFill>
                  <a:schemeClr val="dk1"/>
                </a:solidFill>
              </a:rPr>
              <a:t>(i)I</a:t>
            </a:r>
            <a:r>
              <a:rPr lang="en" baseline="-25000" dirty="0">
                <a:solidFill>
                  <a:schemeClr val="dk1"/>
                </a:solidFill>
              </a:rPr>
              <a:t>y</a:t>
            </a:r>
            <a:r>
              <a:rPr lang="en" dirty="0">
                <a:solidFill>
                  <a:schemeClr val="dk1"/>
                </a:solidFill>
              </a:rPr>
              <a:t>(i) |</a:t>
            </a:r>
            <a:endParaRPr dirty="0">
              <a:solidFill>
                <a:schemeClr val="dk1"/>
              </a:solidFill>
            </a:endParaRPr>
          </a:p>
          <a:p>
            <a:pPr>
              <a:buClr>
                <a:schemeClr val="dk1"/>
              </a:buClr>
              <a:buChar char="-"/>
            </a:pPr>
            <a:endParaRPr lang="en" dirty="0">
              <a:solidFill>
                <a:schemeClr val="dk1"/>
              </a:solidFill>
            </a:endParaRPr>
          </a:p>
          <a:p>
            <a:pPr>
              <a:buClr>
                <a:schemeClr val="dk1"/>
              </a:buClr>
              <a:buChar char="-"/>
            </a:pPr>
            <a:r>
              <a:rPr lang="en" dirty="0">
                <a:solidFill>
                  <a:schemeClr val="dk1"/>
                </a:solidFill>
              </a:rPr>
              <a:t>Use Gaussian weighting </a:t>
            </a:r>
          </a:p>
          <a:p>
            <a:pPr>
              <a:buClr>
                <a:schemeClr val="dk1"/>
              </a:buClr>
              <a:buChar char="-"/>
            </a:pPr>
            <a:r>
              <a:rPr lang="en" dirty="0">
                <a:solidFill>
                  <a:schemeClr val="dk1"/>
                </a:solidFill>
              </a:rPr>
              <a:t>Eigen vectors/values of this matrix summarize the distribution of the gradients nearby</a:t>
            </a:r>
            <a:endParaRPr dirty="0">
              <a:solidFill>
                <a:schemeClr val="dk1"/>
              </a:solidFill>
            </a:endParaRPr>
          </a:p>
          <a:p>
            <a:pPr>
              <a:buClr>
                <a:schemeClr val="dk1"/>
              </a:buClr>
              <a:buChar char="-"/>
            </a:pPr>
            <a:r>
              <a:rPr lang="en" dirty="0">
                <a:solidFill>
                  <a:srgbClr val="0000FF"/>
                </a:solidFill>
              </a:rPr>
              <a:t>λ</a:t>
            </a:r>
            <a:r>
              <a:rPr lang="en" baseline="-25000" dirty="0">
                <a:solidFill>
                  <a:srgbClr val="0000FF"/>
                </a:solidFill>
              </a:rPr>
              <a:t>1 </a:t>
            </a:r>
            <a:r>
              <a:rPr lang="en" dirty="0">
                <a:solidFill>
                  <a:srgbClr val="0000FF"/>
                </a:solidFill>
              </a:rPr>
              <a:t>and λ</a:t>
            </a:r>
            <a:r>
              <a:rPr lang="en" baseline="-25000" dirty="0">
                <a:solidFill>
                  <a:srgbClr val="0000FF"/>
                </a:solidFill>
              </a:rPr>
              <a:t>2</a:t>
            </a:r>
            <a:r>
              <a:rPr lang="en" dirty="0">
                <a:solidFill>
                  <a:srgbClr val="0000FF"/>
                </a:solidFill>
              </a:rPr>
              <a:t> are eigenvalues</a:t>
            </a:r>
            <a:endParaRPr dirty="0">
              <a:solidFill>
                <a:srgbClr val="0000FF"/>
              </a:solidFill>
            </a:endParaRPr>
          </a:p>
          <a:p>
            <a:pPr lvl="1">
              <a:spcBef>
                <a:spcPts val="0"/>
              </a:spcBef>
              <a:buClr>
                <a:schemeClr val="dk1"/>
              </a:buClr>
              <a:buChar char="-"/>
            </a:pPr>
            <a:r>
              <a:rPr lang="en" dirty="0">
                <a:solidFill>
                  <a:srgbClr val="0000FF"/>
                </a:solidFill>
              </a:rPr>
              <a:t>λ</a:t>
            </a:r>
            <a:r>
              <a:rPr lang="en" baseline="-25000" dirty="0">
                <a:solidFill>
                  <a:srgbClr val="0000FF"/>
                </a:solidFill>
              </a:rPr>
              <a:t>1 </a:t>
            </a:r>
            <a:r>
              <a:rPr lang="en" dirty="0">
                <a:solidFill>
                  <a:srgbClr val="0000FF"/>
                </a:solidFill>
              </a:rPr>
              <a:t>and λ</a:t>
            </a:r>
            <a:r>
              <a:rPr lang="en" baseline="-25000" dirty="0">
                <a:solidFill>
                  <a:srgbClr val="0000FF"/>
                </a:solidFill>
              </a:rPr>
              <a:t>2</a:t>
            </a:r>
            <a:r>
              <a:rPr lang="en" dirty="0">
                <a:solidFill>
                  <a:srgbClr val="0000FF"/>
                </a:solidFill>
              </a:rPr>
              <a:t> both small: no gradient</a:t>
            </a:r>
            <a:endParaRPr dirty="0">
              <a:solidFill>
                <a:srgbClr val="0000FF"/>
              </a:solidFill>
            </a:endParaRPr>
          </a:p>
          <a:p>
            <a:pPr lvl="1">
              <a:spcBef>
                <a:spcPts val="0"/>
              </a:spcBef>
              <a:buClr>
                <a:schemeClr val="dk1"/>
              </a:buClr>
              <a:buChar char="-"/>
            </a:pPr>
            <a:r>
              <a:rPr lang="en" dirty="0">
                <a:solidFill>
                  <a:srgbClr val="0000FF"/>
                </a:solidFill>
              </a:rPr>
              <a:t>λ</a:t>
            </a:r>
            <a:r>
              <a:rPr lang="en" baseline="-25000" dirty="0">
                <a:solidFill>
                  <a:srgbClr val="0000FF"/>
                </a:solidFill>
              </a:rPr>
              <a:t>1 </a:t>
            </a:r>
            <a:r>
              <a:rPr lang="en" dirty="0">
                <a:solidFill>
                  <a:srgbClr val="0000FF"/>
                </a:solidFill>
              </a:rPr>
              <a:t>&gt;&gt; λ</a:t>
            </a:r>
            <a:r>
              <a:rPr lang="en" baseline="-25000" dirty="0">
                <a:solidFill>
                  <a:srgbClr val="0000FF"/>
                </a:solidFill>
              </a:rPr>
              <a:t>2</a:t>
            </a:r>
            <a:r>
              <a:rPr lang="en" dirty="0">
                <a:solidFill>
                  <a:srgbClr val="0000FF"/>
                </a:solidFill>
              </a:rPr>
              <a:t>: gradient in one direction</a:t>
            </a:r>
            <a:endParaRPr dirty="0">
              <a:solidFill>
                <a:srgbClr val="0000FF"/>
              </a:solidFill>
            </a:endParaRPr>
          </a:p>
          <a:p>
            <a:pPr lvl="1">
              <a:spcBef>
                <a:spcPts val="0"/>
              </a:spcBef>
              <a:buClr>
                <a:schemeClr val="dk1"/>
              </a:buClr>
              <a:buChar char="-"/>
            </a:pPr>
            <a:r>
              <a:rPr lang="en" dirty="0">
                <a:solidFill>
                  <a:srgbClr val="0000FF"/>
                </a:solidFill>
              </a:rPr>
              <a:t>λ</a:t>
            </a:r>
            <a:r>
              <a:rPr lang="en" baseline="-25000" dirty="0">
                <a:solidFill>
                  <a:srgbClr val="0000FF"/>
                </a:solidFill>
              </a:rPr>
              <a:t>1 </a:t>
            </a:r>
            <a:r>
              <a:rPr lang="en" dirty="0">
                <a:solidFill>
                  <a:srgbClr val="0000FF"/>
                </a:solidFill>
              </a:rPr>
              <a:t>and λ</a:t>
            </a:r>
            <a:r>
              <a:rPr lang="en" baseline="-25000" dirty="0">
                <a:solidFill>
                  <a:srgbClr val="0000FF"/>
                </a:solidFill>
              </a:rPr>
              <a:t>2</a:t>
            </a:r>
            <a:r>
              <a:rPr lang="en" dirty="0">
                <a:solidFill>
                  <a:srgbClr val="0000FF"/>
                </a:solidFill>
              </a:rPr>
              <a:t> similar: multiple gradient directions, corner</a:t>
            </a:r>
            <a:endParaRPr dirty="0">
              <a:solidFill>
                <a:srgbClr val="0000FF"/>
              </a:solidFill>
            </a:endParaRPr>
          </a:p>
        </p:txBody>
      </p:sp>
      <p:sp>
        <p:nvSpPr>
          <p:cNvPr id="390" name="Google Shape;390;p48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FEEEFA8-758B-49D4-9518-C91BBAAABD32}"/>
              </a:ext>
            </a:extLst>
          </p:cNvPr>
          <p:cNvSpPr txBox="1"/>
          <p:nvPr/>
        </p:nvSpPr>
        <p:spPr>
          <a:xfrm flipH="1">
            <a:off x="4871719" y="2335580"/>
            <a:ext cx="32664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We’ll tell you how to store this!</a:t>
            </a:r>
          </a:p>
        </p:txBody>
      </p:sp>
    </p:spTree>
    <p:extLst>
      <p:ext uri="{BB962C8B-B14F-4D97-AF65-F5344CB8AC3E}">
        <p14:creationId xmlns:p14="http://schemas.microsoft.com/office/powerpoint/2010/main" val="828560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49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dirty="0"/>
              <a:t>Estimating </a:t>
            </a:r>
            <a:r>
              <a:rPr lang="en-US" dirty="0"/>
              <a:t>Response</a:t>
            </a:r>
            <a:endParaRPr dirty="0"/>
          </a:p>
        </p:txBody>
      </p:sp>
      <p:sp>
        <p:nvSpPr>
          <p:cNvPr id="396" name="Google Shape;396;p49"/>
          <p:cNvSpPr txBox="1">
            <a:spLocks noGrp="1"/>
          </p:cNvSpPr>
          <p:nvPr>
            <p:ph type="body" idx="1"/>
          </p:nvPr>
        </p:nvSpPr>
        <p:spPr>
          <a:xfrm>
            <a:off x="319650" y="138751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lnSpc>
                <a:spcPct val="115000"/>
              </a:lnSpc>
              <a:buClr>
                <a:schemeClr val="dk1"/>
              </a:buClr>
              <a:buFont typeface="Consolas"/>
              <a:buChar char="-"/>
            </a:pPr>
            <a:endParaRPr lang="en" dirty="0">
              <a:solidFill>
                <a:schemeClr val="dk1"/>
              </a:solidFill>
            </a:endParaRPr>
          </a:p>
          <a:p>
            <a:pPr>
              <a:lnSpc>
                <a:spcPct val="115000"/>
              </a:lnSpc>
              <a:buClr>
                <a:schemeClr val="dk1"/>
              </a:buClr>
              <a:buFont typeface="Consolas"/>
              <a:buChar char="-"/>
            </a:pPr>
            <a:endParaRPr lang="en" dirty="0">
              <a:solidFill>
                <a:schemeClr val="dk1"/>
              </a:solidFill>
            </a:endParaRPr>
          </a:p>
          <a:p>
            <a:pPr>
              <a:lnSpc>
                <a:spcPct val="115000"/>
              </a:lnSpc>
              <a:buClr>
                <a:schemeClr val="dk1"/>
              </a:buClr>
              <a:buFont typeface="Consolas"/>
              <a:buChar char="-"/>
            </a:pPr>
            <a:endParaRPr lang="en" dirty="0">
              <a:solidFill>
                <a:schemeClr val="dk1"/>
              </a:solidFill>
            </a:endParaRPr>
          </a:p>
          <a:p>
            <a:pPr>
              <a:lnSpc>
                <a:spcPct val="115000"/>
              </a:lnSpc>
              <a:buClr>
                <a:schemeClr val="dk1"/>
              </a:buClr>
              <a:buFont typeface="Consolas"/>
              <a:buChar char="-"/>
            </a:pPr>
            <a:r>
              <a:rPr lang="en" dirty="0">
                <a:solidFill>
                  <a:schemeClr val="dk1"/>
                </a:solidFill>
              </a:rPr>
              <a:t>A few methods </a:t>
            </a:r>
            <a:r>
              <a:rPr lang="en-US" dirty="0">
                <a:solidFill>
                  <a:schemeClr val="dk1"/>
                </a:solidFill>
              </a:rPr>
              <a:t>we use to estimate</a:t>
            </a:r>
            <a:r>
              <a:rPr lang="en" dirty="0">
                <a:solidFill>
                  <a:schemeClr val="dk1"/>
                </a:solidFill>
              </a:rPr>
              <a:t>:</a:t>
            </a:r>
          </a:p>
          <a:p>
            <a:pPr>
              <a:lnSpc>
                <a:spcPct val="115000"/>
              </a:lnSpc>
              <a:buClr>
                <a:schemeClr val="dk1"/>
              </a:buClr>
              <a:buFont typeface="Consolas"/>
              <a:buChar char="-"/>
            </a:pPr>
            <a:r>
              <a:rPr lang="en" dirty="0">
                <a:solidFill>
                  <a:srgbClr val="0000FF"/>
                </a:solidFill>
              </a:rPr>
              <a:t>Calculate </a:t>
            </a:r>
            <a:r>
              <a:rPr lang="en-US" dirty="0">
                <a:solidFill>
                  <a:srgbClr val="0000FF"/>
                </a:solidFill>
              </a:rPr>
              <a:t>these </a:t>
            </a:r>
            <a:r>
              <a:rPr lang="en" dirty="0">
                <a:solidFill>
                  <a:srgbClr val="0000FF"/>
                </a:solidFill>
              </a:rPr>
              <a:t>directly from the 2x2 matrix</a:t>
            </a:r>
            <a:endParaRPr dirty="0">
              <a:solidFill>
                <a:srgbClr val="0000FF"/>
              </a:solidFill>
            </a:endParaRPr>
          </a:p>
          <a:p>
            <a:pPr lvl="1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Char char="-"/>
            </a:pPr>
            <a:r>
              <a:rPr lang="en" dirty="0">
                <a:solidFill>
                  <a:srgbClr val="0000FF"/>
                </a:solidFill>
              </a:rPr>
              <a:t>det(S) = </a:t>
            </a:r>
            <a:r>
              <a:rPr lang="en-US" dirty="0">
                <a:solidFill>
                  <a:srgbClr val="0000FF"/>
                </a:solidFill>
              </a:rPr>
              <a:t>ad – </a:t>
            </a:r>
            <a:r>
              <a:rPr lang="en-US" dirty="0" err="1">
                <a:solidFill>
                  <a:srgbClr val="0000FF"/>
                </a:solidFill>
              </a:rPr>
              <a:t>bc</a:t>
            </a:r>
            <a:r>
              <a:rPr lang="en-US" dirty="0">
                <a:solidFill>
                  <a:srgbClr val="0000FF"/>
                </a:solidFill>
              </a:rPr>
              <a:t> = </a:t>
            </a:r>
            <a:r>
              <a:rPr lang="en" dirty="0">
                <a:solidFill>
                  <a:srgbClr val="0000FF"/>
                </a:solidFill>
              </a:rPr>
              <a:t>λ</a:t>
            </a:r>
            <a:r>
              <a:rPr lang="en" baseline="-25000" dirty="0">
                <a:solidFill>
                  <a:srgbClr val="0000FF"/>
                </a:solidFill>
              </a:rPr>
              <a:t>1</a:t>
            </a:r>
            <a:r>
              <a:rPr lang="en" dirty="0">
                <a:solidFill>
                  <a:srgbClr val="0000FF"/>
                </a:solidFill>
              </a:rPr>
              <a:t>*λ</a:t>
            </a:r>
            <a:r>
              <a:rPr lang="en" baseline="-25000" dirty="0">
                <a:solidFill>
                  <a:srgbClr val="0000FF"/>
                </a:solidFill>
              </a:rPr>
              <a:t>2</a:t>
            </a:r>
            <a:endParaRPr dirty="0">
              <a:solidFill>
                <a:srgbClr val="0000FF"/>
              </a:solidFill>
            </a:endParaRPr>
          </a:p>
          <a:p>
            <a:pPr lvl="1">
              <a:spcBef>
                <a:spcPts val="0"/>
              </a:spcBef>
              <a:buClr>
                <a:schemeClr val="dk1"/>
              </a:buClr>
              <a:buChar char="-"/>
            </a:pPr>
            <a:r>
              <a:rPr lang="en" dirty="0">
                <a:solidFill>
                  <a:srgbClr val="0000FF"/>
                </a:solidFill>
              </a:rPr>
              <a:t>trace(S) = </a:t>
            </a:r>
            <a:r>
              <a:rPr lang="en-US" dirty="0">
                <a:solidFill>
                  <a:srgbClr val="0000FF"/>
                </a:solidFill>
              </a:rPr>
              <a:t>a + d =  </a:t>
            </a:r>
            <a:r>
              <a:rPr lang="en" dirty="0">
                <a:solidFill>
                  <a:srgbClr val="0000FF"/>
                </a:solidFill>
              </a:rPr>
              <a:t>λ</a:t>
            </a:r>
            <a:r>
              <a:rPr lang="en" baseline="-25000" dirty="0">
                <a:solidFill>
                  <a:srgbClr val="0000FF"/>
                </a:solidFill>
              </a:rPr>
              <a:t>1</a:t>
            </a:r>
            <a:r>
              <a:rPr lang="en" dirty="0">
                <a:solidFill>
                  <a:srgbClr val="0000FF"/>
                </a:solidFill>
              </a:rPr>
              <a:t>+λ</a:t>
            </a:r>
            <a:r>
              <a:rPr lang="en" baseline="-25000" dirty="0">
                <a:solidFill>
                  <a:srgbClr val="0000FF"/>
                </a:solidFill>
              </a:rPr>
              <a:t>2</a:t>
            </a:r>
            <a:endParaRPr dirty="0">
              <a:solidFill>
                <a:srgbClr val="0000FF"/>
              </a:solidFill>
            </a:endParaRPr>
          </a:p>
          <a:p>
            <a:pPr>
              <a:lnSpc>
                <a:spcPct val="115000"/>
              </a:lnSpc>
              <a:buClr>
                <a:schemeClr val="dk1"/>
              </a:buClr>
              <a:buChar char="-"/>
            </a:pPr>
            <a:r>
              <a:rPr lang="en-US" dirty="0">
                <a:solidFill>
                  <a:srgbClr val="FF0000"/>
                </a:solidFill>
              </a:rPr>
              <a:t>Estimate formula 1: R = </a:t>
            </a:r>
            <a:r>
              <a:rPr lang="en" dirty="0">
                <a:solidFill>
                  <a:srgbClr val="FF0000"/>
                </a:solidFill>
              </a:rPr>
              <a:t>det(S) - α trace(S)</a:t>
            </a:r>
            <a:r>
              <a:rPr lang="en" baseline="30000" dirty="0">
                <a:solidFill>
                  <a:srgbClr val="FF0000"/>
                </a:solidFill>
              </a:rPr>
              <a:t>2</a:t>
            </a:r>
            <a:r>
              <a:rPr lang="en" dirty="0">
                <a:solidFill>
                  <a:srgbClr val="FF0000"/>
                </a:solidFill>
              </a:rPr>
              <a:t> = λ</a:t>
            </a:r>
            <a:r>
              <a:rPr lang="en" baseline="-25000" dirty="0">
                <a:solidFill>
                  <a:srgbClr val="FF0000"/>
                </a:solidFill>
              </a:rPr>
              <a:t>1</a:t>
            </a:r>
            <a:r>
              <a:rPr lang="en" dirty="0">
                <a:solidFill>
                  <a:srgbClr val="FF0000"/>
                </a:solidFill>
              </a:rPr>
              <a:t>λ</a:t>
            </a:r>
            <a:r>
              <a:rPr lang="en" baseline="-25000" dirty="0">
                <a:solidFill>
                  <a:srgbClr val="FF0000"/>
                </a:solidFill>
              </a:rPr>
              <a:t>2</a:t>
            </a:r>
            <a:r>
              <a:rPr lang="en" dirty="0">
                <a:solidFill>
                  <a:srgbClr val="FF0000"/>
                </a:solidFill>
              </a:rPr>
              <a:t> - α(λ</a:t>
            </a:r>
            <a:r>
              <a:rPr lang="en" baseline="-25000" dirty="0">
                <a:solidFill>
                  <a:srgbClr val="FF0000"/>
                </a:solidFill>
              </a:rPr>
              <a:t>1</a:t>
            </a:r>
            <a:r>
              <a:rPr lang="en" dirty="0">
                <a:solidFill>
                  <a:srgbClr val="FF0000"/>
                </a:solidFill>
              </a:rPr>
              <a:t>+λ</a:t>
            </a:r>
            <a:r>
              <a:rPr lang="en" baseline="-25000" dirty="0">
                <a:solidFill>
                  <a:srgbClr val="FF0000"/>
                </a:solidFill>
              </a:rPr>
              <a:t>2</a:t>
            </a:r>
            <a:r>
              <a:rPr lang="en" dirty="0">
                <a:solidFill>
                  <a:srgbClr val="FF0000"/>
                </a:solidFill>
              </a:rPr>
              <a:t>)</a:t>
            </a:r>
            <a:r>
              <a:rPr lang="en" baseline="30000" dirty="0">
                <a:solidFill>
                  <a:srgbClr val="FF0000"/>
                </a:solidFill>
              </a:rPr>
              <a:t>2</a:t>
            </a:r>
            <a:endParaRPr dirty="0">
              <a:solidFill>
                <a:srgbClr val="FF0000"/>
              </a:solidFill>
            </a:endParaRPr>
          </a:p>
          <a:p>
            <a:pPr>
              <a:lnSpc>
                <a:spcPct val="115000"/>
              </a:lnSpc>
              <a:buClr>
                <a:schemeClr val="dk1"/>
              </a:buClr>
              <a:buChar char="-"/>
            </a:pPr>
            <a:r>
              <a:rPr lang="en-US" dirty="0">
                <a:solidFill>
                  <a:srgbClr val="002060"/>
                </a:solidFill>
              </a:rPr>
              <a:t>Estimate formula 2: R = </a:t>
            </a:r>
            <a:r>
              <a:rPr lang="en" dirty="0">
                <a:solidFill>
                  <a:srgbClr val="002060"/>
                </a:solidFill>
              </a:rPr>
              <a:t>det(S) / trace(S) = λ</a:t>
            </a:r>
            <a:r>
              <a:rPr lang="en" baseline="-25000" dirty="0">
                <a:solidFill>
                  <a:srgbClr val="002060"/>
                </a:solidFill>
              </a:rPr>
              <a:t>1</a:t>
            </a:r>
            <a:r>
              <a:rPr lang="en" dirty="0">
                <a:solidFill>
                  <a:srgbClr val="002060"/>
                </a:solidFill>
              </a:rPr>
              <a:t>λ</a:t>
            </a:r>
            <a:r>
              <a:rPr lang="en" baseline="-25000" dirty="0">
                <a:solidFill>
                  <a:srgbClr val="002060"/>
                </a:solidFill>
              </a:rPr>
              <a:t>2</a:t>
            </a:r>
            <a:r>
              <a:rPr lang="en" dirty="0">
                <a:solidFill>
                  <a:srgbClr val="002060"/>
                </a:solidFill>
              </a:rPr>
              <a:t>/(λ</a:t>
            </a:r>
            <a:r>
              <a:rPr lang="en" baseline="-25000" dirty="0">
                <a:solidFill>
                  <a:srgbClr val="002060"/>
                </a:solidFill>
              </a:rPr>
              <a:t>1</a:t>
            </a:r>
            <a:r>
              <a:rPr lang="en" dirty="0">
                <a:solidFill>
                  <a:srgbClr val="002060"/>
                </a:solidFill>
              </a:rPr>
              <a:t>+λ</a:t>
            </a:r>
            <a:r>
              <a:rPr lang="en" baseline="-25000" dirty="0">
                <a:solidFill>
                  <a:srgbClr val="002060"/>
                </a:solidFill>
              </a:rPr>
              <a:t>2</a:t>
            </a:r>
            <a:r>
              <a:rPr lang="en" dirty="0">
                <a:solidFill>
                  <a:srgbClr val="002060"/>
                </a:solidFill>
              </a:rPr>
              <a:t>)</a:t>
            </a:r>
            <a:endParaRPr dirty="0">
              <a:solidFill>
                <a:srgbClr val="002060"/>
              </a:solidFill>
            </a:endParaRPr>
          </a:p>
          <a:p>
            <a:pPr>
              <a:lnSpc>
                <a:spcPct val="115000"/>
              </a:lnSpc>
              <a:buClr>
                <a:schemeClr val="dk1"/>
              </a:buClr>
              <a:buChar char="-"/>
            </a:pPr>
            <a:r>
              <a:rPr lang="en" dirty="0">
                <a:solidFill>
                  <a:schemeClr val="dk1"/>
                </a:solidFill>
              </a:rPr>
              <a:t>If these estimates are large, we call it a corner</a:t>
            </a:r>
            <a:endParaRPr dirty="0">
              <a:solidFill>
                <a:schemeClr val="dk1"/>
              </a:solidFill>
            </a:endParaRPr>
          </a:p>
        </p:txBody>
      </p:sp>
      <p:sp>
        <p:nvSpPr>
          <p:cNvPr id="397" name="Google Shape;397;p49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48D7E1E-A3CF-4E91-993F-07BC815BE1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568" y="1506690"/>
            <a:ext cx="1646063" cy="877900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E21A658C-AE28-48F9-B0D0-11C9D803A2E6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2603494" y="1541685"/>
            <a:ext cx="5409720" cy="73476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75808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50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Harris Corner Detector</a:t>
            </a:r>
            <a:endParaRPr/>
          </a:p>
        </p:txBody>
      </p:sp>
      <p:sp>
        <p:nvSpPr>
          <p:cNvPr id="403" name="Google Shape;403;p50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lnSpc>
                <a:spcPct val="150000"/>
              </a:lnSpc>
              <a:buClr>
                <a:schemeClr val="dk1"/>
              </a:buClr>
              <a:buFont typeface="Consolas"/>
              <a:buChar char="-"/>
            </a:pPr>
            <a:r>
              <a:rPr lang="en" dirty="0">
                <a:solidFill>
                  <a:schemeClr val="dk1"/>
                </a:solidFill>
              </a:rPr>
              <a:t>Calculate derivatives I</a:t>
            </a:r>
            <a:r>
              <a:rPr lang="en" baseline="-25000" dirty="0">
                <a:solidFill>
                  <a:schemeClr val="dk1"/>
                </a:solidFill>
              </a:rPr>
              <a:t>x</a:t>
            </a:r>
            <a:r>
              <a:rPr lang="en" dirty="0">
                <a:solidFill>
                  <a:schemeClr val="dk1"/>
                </a:solidFill>
              </a:rPr>
              <a:t> and I</a:t>
            </a:r>
            <a:r>
              <a:rPr lang="en" baseline="-25000" dirty="0">
                <a:solidFill>
                  <a:schemeClr val="dk1"/>
                </a:solidFill>
              </a:rPr>
              <a:t>y</a:t>
            </a:r>
            <a:endParaRPr dirty="0">
              <a:solidFill>
                <a:schemeClr val="dk1"/>
              </a:solidFill>
            </a:endParaRPr>
          </a:p>
          <a:p>
            <a:pPr>
              <a:lnSpc>
                <a:spcPct val="150000"/>
              </a:lnSpc>
              <a:buClr>
                <a:schemeClr val="dk1"/>
              </a:buClr>
              <a:buChar char="-"/>
            </a:pPr>
            <a:r>
              <a:rPr lang="en" dirty="0">
                <a:solidFill>
                  <a:schemeClr val="dk1"/>
                </a:solidFill>
              </a:rPr>
              <a:t>Calculate 3 measures I</a:t>
            </a:r>
            <a:r>
              <a:rPr lang="en" baseline="-25000" dirty="0">
                <a:solidFill>
                  <a:schemeClr val="dk1"/>
                </a:solidFill>
              </a:rPr>
              <a:t>x</a:t>
            </a:r>
            <a:r>
              <a:rPr lang="en" dirty="0">
                <a:solidFill>
                  <a:schemeClr val="dk1"/>
                </a:solidFill>
              </a:rPr>
              <a:t>I</a:t>
            </a:r>
            <a:r>
              <a:rPr lang="en" baseline="-25000" dirty="0">
                <a:solidFill>
                  <a:schemeClr val="dk1"/>
                </a:solidFill>
              </a:rPr>
              <a:t>x</a:t>
            </a:r>
            <a:r>
              <a:rPr lang="en" dirty="0">
                <a:solidFill>
                  <a:schemeClr val="dk1"/>
                </a:solidFill>
              </a:rPr>
              <a:t>, I</a:t>
            </a:r>
            <a:r>
              <a:rPr lang="en" baseline="-25000" dirty="0">
                <a:solidFill>
                  <a:schemeClr val="dk1"/>
                </a:solidFill>
              </a:rPr>
              <a:t>y</a:t>
            </a:r>
            <a:r>
              <a:rPr lang="en" dirty="0">
                <a:solidFill>
                  <a:schemeClr val="dk1"/>
                </a:solidFill>
              </a:rPr>
              <a:t>I</a:t>
            </a:r>
            <a:r>
              <a:rPr lang="en" baseline="-25000" dirty="0">
                <a:solidFill>
                  <a:schemeClr val="dk1"/>
                </a:solidFill>
              </a:rPr>
              <a:t>y</a:t>
            </a:r>
            <a:r>
              <a:rPr lang="en" dirty="0">
                <a:solidFill>
                  <a:schemeClr val="dk1"/>
                </a:solidFill>
              </a:rPr>
              <a:t>, I</a:t>
            </a:r>
            <a:r>
              <a:rPr lang="en" baseline="-25000" dirty="0">
                <a:solidFill>
                  <a:schemeClr val="dk1"/>
                </a:solidFill>
              </a:rPr>
              <a:t>x</a:t>
            </a:r>
            <a:r>
              <a:rPr lang="en" dirty="0">
                <a:solidFill>
                  <a:schemeClr val="dk1"/>
                </a:solidFill>
              </a:rPr>
              <a:t>I</a:t>
            </a:r>
            <a:r>
              <a:rPr lang="en" baseline="-25000" dirty="0">
                <a:solidFill>
                  <a:schemeClr val="dk1"/>
                </a:solidFill>
              </a:rPr>
              <a:t>y</a:t>
            </a:r>
            <a:endParaRPr dirty="0">
              <a:solidFill>
                <a:schemeClr val="dk1"/>
              </a:solidFill>
            </a:endParaRPr>
          </a:p>
          <a:p>
            <a:pPr>
              <a:lnSpc>
                <a:spcPct val="150000"/>
              </a:lnSpc>
              <a:buClr>
                <a:schemeClr val="dk1"/>
              </a:buClr>
              <a:buChar char="-"/>
            </a:pPr>
            <a:r>
              <a:rPr lang="en" dirty="0">
                <a:solidFill>
                  <a:schemeClr val="dk1"/>
                </a:solidFill>
              </a:rPr>
              <a:t>Calculate weighted sums</a:t>
            </a:r>
            <a:endParaRPr dirty="0">
              <a:solidFill>
                <a:schemeClr val="dk1"/>
              </a:solidFill>
            </a:endParaRPr>
          </a:p>
          <a:p>
            <a:pPr lvl="1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Char char="-"/>
            </a:pPr>
            <a:r>
              <a:rPr lang="en" dirty="0">
                <a:solidFill>
                  <a:schemeClr val="dk1"/>
                </a:solidFill>
              </a:rPr>
              <a:t>Want a weighted sum of nearby pixels, guess what this is?</a:t>
            </a:r>
            <a:endParaRPr dirty="0">
              <a:solidFill>
                <a:schemeClr val="dk1"/>
              </a:solidFill>
            </a:endParaRPr>
          </a:p>
          <a:p>
            <a:pPr lvl="1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Char char="-"/>
            </a:pPr>
            <a:r>
              <a:rPr lang="en" dirty="0">
                <a:solidFill>
                  <a:schemeClr val="dk1"/>
                </a:solidFill>
              </a:rPr>
              <a:t>Gaussian!</a:t>
            </a:r>
            <a:endParaRPr dirty="0">
              <a:solidFill>
                <a:schemeClr val="dk1"/>
              </a:solidFill>
            </a:endParaRPr>
          </a:p>
          <a:p>
            <a:pPr>
              <a:lnSpc>
                <a:spcPct val="150000"/>
              </a:lnSpc>
              <a:buClr>
                <a:schemeClr val="dk1"/>
              </a:buClr>
              <a:buChar char="-"/>
            </a:pPr>
            <a:r>
              <a:rPr lang="en" dirty="0">
                <a:solidFill>
                  <a:schemeClr val="dk1"/>
                </a:solidFill>
              </a:rPr>
              <a:t>Estimate response</a:t>
            </a:r>
            <a:endParaRPr dirty="0">
              <a:solidFill>
                <a:schemeClr val="dk1"/>
              </a:solidFill>
            </a:endParaRPr>
          </a:p>
          <a:p>
            <a:pPr>
              <a:lnSpc>
                <a:spcPct val="150000"/>
              </a:lnSpc>
              <a:buClr>
                <a:schemeClr val="dk1"/>
              </a:buClr>
              <a:buChar char="-"/>
            </a:pPr>
            <a:r>
              <a:rPr lang="en" dirty="0">
                <a:solidFill>
                  <a:schemeClr val="dk1"/>
                </a:solidFill>
              </a:rPr>
              <a:t>Non-max suppression!</a:t>
            </a:r>
            <a:endParaRPr dirty="0">
              <a:solidFill>
                <a:schemeClr val="dk1"/>
              </a:solidFill>
            </a:endParaRPr>
          </a:p>
        </p:txBody>
      </p:sp>
      <p:sp>
        <p:nvSpPr>
          <p:cNvPr id="404" name="Google Shape;404;p50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</p:spTree>
    <p:extLst>
      <p:ext uri="{BB962C8B-B14F-4D97-AF65-F5344CB8AC3E}">
        <p14:creationId xmlns:p14="http://schemas.microsoft.com/office/powerpoint/2010/main" val="323000368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TextShape 1"/>
          <p:cNvSpPr txBox="1"/>
          <p:nvPr/>
        </p:nvSpPr>
        <p:spPr>
          <a:xfrm>
            <a:off x="685800" y="76320"/>
            <a:ext cx="7772040" cy="83772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3200" strike="noStrike">
                <a:solidFill>
                  <a:srgbClr val="000000"/>
                </a:solidFill>
                <a:latin typeface="Arial"/>
                <a:ea typeface="ＭＳ Ｐゴシック"/>
              </a:rPr>
              <a:t>Harris Detector: Steps</a:t>
            </a:r>
            <a:endParaRPr/>
          </a:p>
        </p:txBody>
      </p:sp>
      <p:pic>
        <p:nvPicPr>
          <p:cNvPr id="480" name="Picture 3"/>
          <p:cNvPicPr/>
          <p:nvPr/>
        </p:nvPicPr>
        <p:blipFill>
          <a:blip r:embed="rId3"/>
          <a:stretch/>
        </p:blipFill>
        <p:spPr>
          <a:xfrm>
            <a:off x="533520" y="1295280"/>
            <a:ext cx="8152920" cy="5271840"/>
          </a:xfrm>
          <a:prstGeom prst="rect">
            <a:avLst/>
          </a:prstGeom>
          <a:ln w="9360">
            <a:noFill/>
          </a:ln>
        </p:spPr>
      </p:pic>
    </p:spTree>
    <p:extLst>
      <p:ext uri="{BB962C8B-B14F-4D97-AF65-F5344CB8AC3E}">
        <p14:creationId xmlns:p14="http://schemas.microsoft.com/office/powerpoint/2010/main" val="61326751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TextShape 1"/>
          <p:cNvSpPr txBox="1"/>
          <p:nvPr/>
        </p:nvSpPr>
        <p:spPr>
          <a:xfrm>
            <a:off x="457200" y="-928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3200" strike="noStrike">
                <a:solidFill>
                  <a:srgbClr val="000000"/>
                </a:solidFill>
                <a:latin typeface="Arial"/>
                <a:ea typeface="ＭＳ Ｐゴシック"/>
              </a:rPr>
              <a:t>Harris Detector: Steps</a:t>
            </a:r>
            <a:endParaRPr/>
          </a:p>
        </p:txBody>
      </p:sp>
      <p:pic>
        <p:nvPicPr>
          <p:cNvPr id="482" name="Picture 3"/>
          <p:cNvPicPr/>
          <p:nvPr/>
        </p:nvPicPr>
        <p:blipFill>
          <a:blip r:embed="rId3"/>
          <a:stretch/>
        </p:blipFill>
        <p:spPr>
          <a:xfrm>
            <a:off x="533520" y="1295280"/>
            <a:ext cx="8152920" cy="5268600"/>
          </a:xfrm>
          <a:prstGeom prst="rect">
            <a:avLst/>
          </a:prstGeom>
          <a:ln w="9360">
            <a:noFill/>
          </a:ln>
        </p:spPr>
      </p:pic>
      <p:sp>
        <p:nvSpPr>
          <p:cNvPr id="483" name="CustomShape 2"/>
          <p:cNvSpPr/>
          <p:nvPr/>
        </p:nvSpPr>
        <p:spPr>
          <a:xfrm>
            <a:off x="876240" y="774720"/>
            <a:ext cx="3957480" cy="4561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400" strike="noStrike">
                <a:solidFill>
                  <a:srgbClr val="000000"/>
                </a:solidFill>
                <a:latin typeface="Arial"/>
              </a:rPr>
              <a:t>Compute corner response </a:t>
            </a:r>
            <a:r>
              <a:rPr lang="en-US" i="1" strike="noStrike">
                <a:solidFill>
                  <a:srgbClr val="000000"/>
                </a:solidFill>
                <a:latin typeface="Arial"/>
              </a:rPr>
              <a:t>R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63646478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TextShape 1"/>
          <p:cNvSpPr txBox="1"/>
          <p:nvPr/>
        </p:nvSpPr>
        <p:spPr>
          <a:xfrm>
            <a:off x="457200" y="-7056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3200" strike="noStrike">
                <a:solidFill>
                  <a:srgbClr val="000000"/>
                </a:solidFill>
                <a:latin typeface="Arial"/>
                <a:ea typeface="ＭＳ Ｐゴシック"/>
              </a:rPr>
              <a:t>Harris Detector: Steps</a:t>
            </a:r>
            <a:endParaRPr/>
          </a:p>
        </p:txBody>
      </p:sp>
      <p:sp>
        <p:nvSpPr>
          <p:cNvPr id="485" name="CustomShape 2"/>
          <p:cNvSpPr/>
          <p:nvPr/>
        </p:nvSpPr>
        <p:spPr>
          <a:xfrm>
            <a:off x="1188720" y="774720"/>
            <a:ext cx="6754320" cy="4561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400" strike="noStrike" dirty="0">
                <a:solidFill>
                  <a:srgbClr val="000000"/>
                </a:solidFill>
                <a:latin typeface="Arial"/>
              </a:rPr>
              <a:t>Find points with large corner response: </a:t>
            </a:r>
            <a:r>
              <a:rPr lang="en-US" i="1" strike="noStrike" dirty="0">
                <a:solidFill>
                  <a:srgbClr val="000000"/>
                </a:solidFill>
                <a:latin typeface="Arial"/>
              </a:rPr>
              <a:t>R &gt; </a:t>
            </a:r>
            <a:r>
              <a:rPr lang="en-US" strike="noStrike" dirty="0">
                <a:solidFill>
                  <a:srgbClr val="000000"/>
                </a:solidFill>
                <a:latin typeface="Arial"/>
              </a:rPr>
              <a:t>threshold</a:t>
            </a:r>
            <a:endParaRPr dirty="0"/>
          </a:p>
        </p:txBody>
      </p:sp>
      <p:pic>
        <p:nvPicPr>
          <p:cNvPr id="486" name="Picture 4"/>
          <p:cNvPicPr/>
          <p:nvPr/>
        </p:nvPicPr>
        <p:blipFill>
          <a:blip r:embed="rId3"/>
          <a:stretch/>
        </p:blipFill>
        <p:spPr>
          <a:xfrm>
            <a:off x="533520" y="1295280"/>
            <a:ext cx="8152920" cy="5268600"/>
          </a:xfrm>
          <a:prstGeom prst="rect">
            <a:avLst/>
          </a:prstGeom>
          <a:ln w="9360">
            <a:noFill/>
          </a:ln>
        </p:spPr>
      </p:pic>
    </p:spTree>
    <p:extLst>
      <p:ext uri="{BB962C8B-B14F-4D97-AF65-F5344CB8AC3E}">
        <p14:creationId xmlns:p14="http://schemas.microsoft.com/office/powerpoint/2010/main" val="7721190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9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Laplacian (2nd derivative)!</a:t>
            </a:r>
            <a:endParaRPr/>
          </a:p>
        </p:txBody>
      </p:sp>
      <p:sp>
        <p:nvSpPr>
          <p:cNvPr id="106" name="Google Shape;106;p19"/>
          <p:cNvSpPr txBox="1">
            <a:spLocks noGrp="1"/>
          </p:cNvSpPr>
          <p:nvPr>
            <p:ph type="body" idx="1"/>
          </p:nvPr>
        </p:nvSpPr>
        <p:spPr>
          <a:xfrm>
            <a:off x="229500" y="1629002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 dirty="0"/>
              <a:t>Crosses zero at extrema</a:t>
            </a:r>
            <a:endParaRPr dirty="0"/>
          </a:p>
          <a:p>
            <a:pPr>
              <a:buChar char="-"/>
            </a:pPr>
            <a:r>
              <a:rPr lang="en" dirty="0"/>
              <a:t>Recall: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 </a:t>
            </a:r>
            <a:endParaRPr dirty="0"/>
          </a:p>
          <a:p>
            <a:pPr>
              <a:buChar char="-"/>
            </a:pPr>
            <a:r>
              <a:rPr lang="en" dirty="0"/>
              <a:t>Laplacian: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 </a:t>
            </a:r>
            <a:endParaRPr dirty="0"/>
          </a:p>
          <a:p>
            <a:pPr>
              <a:buChar char="-"/>
            </a:pPr>
            <a:r>
              <a:rPr lang="en" dirty="0"/>
              <a:t>Again, have to</a:t>
            </a:r>
            <a:br>
              <a:rPr lang="en" dirty="0"/>
            </a:br>
            <a:r>
              <a:rPr lang="en" dirty="0"/>
              <a:t>estimate f’’(x):</a:t>
            </a:r>
            <a:endParaRPr dirty="0"/>
          </a:p>
        </p:txBody>
      </p:sp>
      <p:sp>
        <p:nvSpPr>
          <p:cNvPr id="107" name="Google Shape;107;p19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08" name="Google Shape;108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61651" y="2235131"/>
            <a:ext cx="2676425" cy="3649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38076" y="2235126"/>
            <a:ext cx="2676425" cy="3649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10814" y="2377257"/>
            <a:ext cx="3228975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90908" y="2957341"/>
            <a:ext cx="1390650" cy="485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81376" y="4494151"/>
            <a:ext cx="1390650" cy="1390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171000" y="4494150"/>
            <a:ext cx="1390650" cy="139065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9412658-F9BE-4688-AF1A-CF630E0577D7}"/>
              </a:ext>
            </a:extLst>
          </p:cNvPr>
          <p:cNvSpPr txBox="1"/>
          <p:nvPr/>
        </p:nvSpPr>
        <p:spPr>
          <a:xfrm flipH="1">
            <a:off x="6913878" y="1199507"/>
            <a:ext cx="868682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0   1  0</a:t>
            </a:r>
          </a:p>
          <a:p>
            <a:r>
              <a:rPr lang="en-US" dirty="0"/>
              <a:t>1  -4  1</a:t>
            </a:r>
          </a:p>
          <a:p>
            <a:r>
              <a:rPr lang="en-US" dirty="0"/>
              <a:t>0   1   0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1795FE2-56CE-477B-AFBE-CDE69CDD5FE8}"/>
              </a:ext>
            </a:extLst>
          </p:cNvPr>
          <p:cNvSpPr txBox="1"/>
          <p:nvPr/>
        </p:nvSpPr>
        <p:spPr>
          <a:xfrm>
            <a:off x="6372859" y="864757"/>
            <a:ext cx="1950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Laplacian Operator</a:t>
            </a:r>
          </a:p>
        </p:txBody>
      </p:sp>
    </p:spTree>
    <p:extLst>
      <p:ext uri="{BB962C8B-B14F-4D97-AF65-F5344CB8AC3E}">
        <p14:creationId xmlns:p14="http://schemas.microsoft.com/office/powerpoint/2010/main" val="35437775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TextShape 1"/>
          <p:cNvSpPr txBox="1"/>
          <p:nvPr/>
        </p:nvSpPr>
        <p:spPr>
          <a:xfrm>
            <a:off x="457200" y="-3744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3200" strike="noStrike">
                <a:solidFill>
                  <a:srgbClr val="000000"/>
                </a:solidFill>
                <a:latin typeface="Arial"/>
                <a:ea typeface="ＭＳ Ｐゴシック"/>
              </a:rPr>
              <a:t>Harris Detector: Steps</a:t>
            </a:r>
            <a:endParaRPr/>
          </a:p>
        </p:txBody>
      </p:sp>
      <p:sp>
        <p:nvSpPr>
          <p:cNvPr id="488" name="CustomShape 2"/>
          <p:cNvSpPr/>
          <p:nvPr/>
        </p:nvSpPr>
        <p:spPr>
          <a:xfrm>
            <a:off x="900720" y="774720"/>
            <a:ext cx="5670360" cy="4561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400" strike="noStrike">
                <a:solidFill>
                  <a:srgbClr val="000000"/>
                </a:solidFill>
                <a:latin typeface="Arial"/>
              </a:rPr>
              <a:t>Take only the points of local maxima of </a:t>
            </a:r>
            <a:r>
              <a:rPr lang="en-US" i="1" strike="noStrike">
                <a:solidFill>
                  <a:srgbClr val="000000"/>
                </a:solidFill>
                <a:latin typeface="Arial"/>
              </a:rPr>
              <a:t>R</a:t>
            </a:r>
            <a:endParaRPr/>
          </a:p>
        </p:txBody>
      </p:sp>
      <p:pic>
        <p:nvPicPr>
          <p:cNvPr id="489" name="Picture 4"/>
          <p:cNvPicPr/>
          <p:nvPr/>
        </p:nvPicPr>
        <p:blipFill>
          <a:blip r:embed="rId3"/>
          <a:stretch/>
        </p:blipFill>
        <p:spPr>
          <a:xfrm>
            <a:off x="533520" y="1295280"/>
            <a:ext cx="8152920" cy="5250960"/>
          </a:xfrm>
          <a:prstGeom prst="rect">
            <a:avLst/>
          </a:prstGeom>
          <a:ln w="9360">
            <a:noFill/>
          </a:ln>
        </p:spPr>
      </p:pic>
    </p:spTree>
    <p:extLst>
      <p:ext uri="{BB962C8B-B14F-4D97-AF65-F5344CB8AC3E}">
        <p14:creationId xmlns:p14="http://schemas.microsoft.com/office/powerpoint/2010/main" val="232235423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TextShape 1"/>
          <p:cNvSpPr txBox="1"/>
          <p:nvPr/>
        </p:nvSpPr>
        <p:spPr>
          <a:xfrm>
            <a:off x="457200" y="-1522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3200" strike="noStrike" dirty="0">
                <a:solidFill>
                  <a:srgbClr val="000000"/>
                </a:solidFill>
                <a:latin typeface="Arial"/>
                <a:ea typeface="ＭＳ Ｐゴシック"/>
              </a:rPr>
              <a:t>Harris Detector: </a:t>
            </a:r>
            <a:r>
              <a:rPr lang="en-US" sz="3200" dirty="0">
                <a:solidFill>
                  <a:srgbClr val="000000"/>
                </a:solidFill>
                <a:latin typeface="Arial"/>
                <a:ea typeface="ＭＳ Ｐゴシック"/>
              </a:rPr>
              <a:t>Results</a:t>
            </a:r>
            <a:endParaRPr dirty="0"/>
          </a:p>
        </p:txBody>
      </p:sp>
      <p:pic>
        <p:nvPicPr>
          <p:cNvPr id="491" name="Picture 3"/>
          <p:cNvPicPr/>
          <p:nvPr/>
        </p:nvPicPr>
        <p:blipFill>
          <a:blip r:embed="rId3"/>
          <a:stretch/>
        </p:blipFill>
        <p:spPr>
          <a:xfrm>
            <a:off x="533520" y="1295280"/>
            <a:ext cx="8152920" cy="5277960"/>
          </a:xfrm>
          <a:prstGeom prst="rect">
            <a:avLst/>
          </a:prstGeom>
          <a:ln w="9360">
            <a:noFill/>
          </a:ln>
        </p:spPr>
      </p:pic>
    </p:spTree>
    <p:extLst>
      <p:ext uri="{BB962C8B-B14F-4D97-AF65-F5344CB8AC3E}">
        <p14:creationId xmlns:p14="http://schemas.microsoft.com/office/powerpoint/2010/main" val="199333918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TextShape 1"/>
          <p:cNvSpPr txBox="1"/>
          <p:nvPr/>
        </p:nvSpPr>
        <p:spPr>
          <a:xfrm>
            <a:off x="609480" y="-1522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3400" strike="noStrike">
                <a:solidFill>
                  <a:srgbClr val="000000"/>
                </a:solidFill>
                <a:latin typeface="Arial"/>
                <a:ea typeface="ＭＳ Ｐゴシック"/>
              </a:rPr>
              <a:t>Properties of the Harris corner detector</a:t>
            </a:r>
            <a:endParaRPr/>
          </a:p>
        </p:txBody>
      </p:sp>
      <p:sp>
        <p:nvSpPr>
          <p:cNvPr id="496" name="TextShape 2"/>
          <p:cNvSpPr txBox="1"/>
          <p:nvPr/>
        </p:nvSpPr>
        <p:spPr>
          <a:xfrm>
            <a:off x="609480" y="1448100"/>
            <a:ext cx="7772040" cy="22856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strike="noStrike" dirty="0">
                <a:solidFill>
                  <a:srgbClr val="000000"/>
                </a:solidFill>
                <a:latin typeface="Arial"/>
                <a:ea typeface="ＭＳ Ｐゴシック"/>
              </a:rPr>
              <a:t>Translation invariant?</a:t>
            </a:r>
            <a:endParaRPr dirty="0"/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strike="noStrike" dirty="0">
                <a:solidFill>
                  <a:srgbClr val="000000"/>
                </a:solidFill>
                <a:latin typeface="Arial"/>
                <a:ea typeface="ＭＳ Ｐゴシック"/>
              </a:rPr>
              <a:t>Rotation invariant? </a:t>
            </a:r>
            <a:endParaRPr dirty="0"/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strike="noStrike" dirty="0">
                <a:solidFill>
                  <a:srgbClr val="000000"/>
                </a:solidFill>
                <a:latin typeface="Arial"/>
                <a:ea typeface="ＭＳ Ｐゴシック"/>
              </a:rPr>
              <a:t>Scale invariant?</a:t>
            </a:r>
            <a:endParaRPr dirty="0"/>
          </a:p>
        </p:txBody>
      </p:sp>
      <p:sp>
        <p:nvSpPr>
          <p:cNvPr id="497" name="CustomShape 3"/>
          <p:cNvSpPr/>
          <p:nvPr/>
        </p:nvSpPr>
        <p:spPr>
          <a:xfrm>
            <a:off x="5791320" y="3267000"/>
            <a:ext cx="2742840" cy="2006280"/>
          </a:xfrm>
          <a:custGeom>
            <a:avLst/>
            <a:gdLst/>
            <a:ahLst/>
            <a:cxnLst/>
            <a:rect l="0" t="0" r="r" b="b"/>
            <a:pathLst>
              <a:path w="1729" h="1265">
                <a:moveTo>
                  <a:pt x="0" y="1264"/>
                </a:moveTo>
                <a:cubicBezTo>
                  <a:pt x="12" y="932"/>
                  <a:pt x="24" y="600"/>
                  <a:pt x="96" y="400"/>
                </a:cubicBezTo>
                <a:cubicBezTo>
                  <a:pt x="168" y="200"/>
                  <a:pt x="272" y="128"/>
                  <a:pt x="432" y="64"/>
                </a:cubicBezTo>
                <a:cubicBezTo>
                  <a:pt x="592" y="0"/>
                  <a:pt x="840" y="0"/>
                  <a:pt x="1056" y="16"/>
                </a:cubicBezTo>
                <a:cubicBezTo>
                  <a:pt x="1272" y="32"/>
                  <a:pt x="1500" y="96"/>
                  <a:pt x="1728" y="160"/>
                </a:cubicBezTo>
              </a:path>
            </a:pathLst>
          </a:custGeom>
          <a:noFill/>
          <a:ln w="381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98" name="CustomShape 4"/>
          <p:cNvSpPr/>
          <p:nvPr/>
        </p:nvSpPr>
        <p:spPr>
          <a:xfrm>
            <a:off x="5715000" y="3825720"/>
            <a:ext cx="380520" cy="380520"/>
          </a:xfrm>
          <a:prstGeom prst="rect">
            <a:avLst/>
          </a:prstGeom>
          <a:solidFill>
            <a:schemeClr val="accent1">
              <a:alpha val="50195"/>
            </a:schemeClr>
          </a:solidFill>
          <a:ln w="9360">
            <a:solidFill>
              <a:schemeClr val="tx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99" name="CustomShape 5"/>
          <p:cNvSpPr/>
          <p:nvPr/>
        </p:nvSpPr>
        <p:spPr>
          <a:xfrm>
            <a:off x="6095880" y="3292560"/>
            <a:ext cx="380520" cy="380520"/>
          </a:xfrm>
          <a:prstGeom prst="rect">
            <a:avLst/>
          </a:prstGeom>
          <a:solidFill>
            <a:schemeClr val="accent1">
              <a:alpha val="50195"/>
            </a:schemeClr>
          </a:solidFill>
          <a:ln w="9360">
            <a:solidFill>
              <a:schemeClr val="tx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00" name="CustomShape 6"/>
          <p:cNvSpPr/>
          <p:nvPr/>
        </p:nvSpPr>
        <p:spPr>
          <a:xfrm>
            <a:off x="6948360" y="3048120"/>
            <a:ext cx="380520" cy="380520"/>
          </a:xfrm>
          <a:prstGeom prst="rect">
            <a:avLst/>
          </a:prstGeom>
          <a:solidFill>
            <a:schemeClr val="accent1">
              <a:alpha val="50195"/>
            </a:schemeClr>
          </a:solidFill>
          <a:ln w="9360">
            <a:solidFill>
              <a:schemeClr val="tx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01" name="CustomShape 7"/>
          <p:cNvSpPr/>
          <p:nvPr/>
        </p:nvSpPr>
        <p:spPr>
          <a:xfrm>
            <a:off x="5867280" y="5578560"/>
            <a:ext cx="2590560" cy="7002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000" strike="noStrike" dirty="0">
                <a:solidFill>
                  <a:srgbClr val="000000"/>
                </a:solidFill>
                <a:latin typeface="Arial"/>
              </a:rPr>
              <a:t>All points will be classified as </a:t>
            </a:r>
            <a:r>
              <a:rPr lang="en-US" sz="2000" strike="noStrike" dirty="0">
                <a:solidFill>
                  <a:srgbClr val="0033CC"/>
                </a:solidFill>
                <a:latin typeface="Arial"/>
              </a:rPr>
              <a:t>edges</a:t>
            </a:r>
            <a:endParaRPr dirty="0"/>
          </a:p>
        </p:txBody>
      </p:sp>
      <p:sp>
        <p:nvSpPr>
          <p:cNvPr id="503" name="CustomShape 9"/>
          <p:cNvSpPr/>
          <p:nvPr/>
        </p:nvSpPr>
        <p:spPr>
          <a:xfrm>
            <a:off x="1523880" y="3305160"/>
            <a:ext cx="380520" cy="329760"/>
          </a:xfrm>
          <a:custGeom>
            <a:avLst/>
            <a:gdLst/>
            <a:ahLst/>
            <a:cxnLst/>
            <a:rect l="0" t="0" r="r" b="b"/>
            <a:pathLst>
              <a:path w="1729" h="1265">
                <a:moveTo>
                  <a:pt x="0" y="1264"/>
                </a:moveTo>
                <a:cubicBezTo>
                  <a:pt x="12" y="932"/>
                  <a:pt x="24" y="600"/>
                  <a:pt x="96" y="400"/>
                </a:cubicBezTo>
                <a:cubicBezTo>
                  <a:pt x="168" y="200"/>
                  <a:pt x="272" y="128"/>
                  <a:pt x="432" y="64"/>
                </a:cubicBezTo>
                <a:cubicBezTo>
                  <a:pt x="592" y="0"/>
                  <a:pt x="840" y="0"/>
                  <a:pt x="1056" y="16"/>
                </a:cubicBezTo>
                <a:cubicBezTo>
                  <a:pt x="1272" y="32"/>
                  <a:pt x="1500" y="96"/>
                  <a:pt x="1728" y="160"/>
                </a:cubicBezTo>
              </a:path>
            </a:pathLst>
          </a:custGeom>
          <a:noFill/>
          <a:ln w="255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04" name="CustomShape 10"/>
          <p:cNvSpPr/>
          <p:nvPr/>
        </p:nvSpPr>
        <p:spPr>
          <a:xfrm>
            <a:off x="1461960" y="3200400"/>
            <a:ext cx="380520" cy="380520"/>
          </a:xfrm>
          <a:prstGeom prst="rect">
            <a:avLst/>
          </a:prstGeom>
          <a:solidFill>
            <a:schemeClr val="accent1">
              <a:alpha val="50195"/>
            </a:schemeClr>
          </a:solidFill>
          <a:ln w="9360">
            <a:solidFill>
              <a:schemeClr val="tx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05" name="CustomShape 11"/>
          <p:cNvSpPr/>
          <p:nvPr/>
        </p:nvSpPr>
        <p:spPr>
          <a:xfrm>
            <a:off x="1219320" y="5235480"/>
            <a:ext cx="1371240" cy="4561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400" strike="noStrike">
                <a:solidFill>
                  <a:srgbClr val="FF3300"/>
                </a:solidFill>
                <a:latin typeface="Arial"/>
              </a:rPr>
              <a:t>Corner !</a:t>
            </a:r>
            <a:endParaRPr/>
          </a:p>
        </p:txBody>
      </p:sp>
      <p:sp>
        <p:nvSpPr>
          <p:cNvPr id="506" name="CustomShape 12"/>
          <p:cNvSpPr/>
          <p:nvPr/>
        </p:nvSpPr>
        <p:spPr>
          <a:xfrm>
            <a:off x="4800600" y="1426680"/>
            <a:ext cx="990360" cy="516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800" strike="noStrike">
                <a:solidFill>
                  <a:srgbClr val="000000"/>
                </a:solidFill>
                <a:latin typeface="Arial"/>
              </a:rPr>
              <a:t>Yes</a:t>
            </a:r>
            <a:endParaRPr/>
          </a:p>
        </p:txBody>
      </p:sp>
      <p:sp>
        <p:nvSpPr>
          <p:cNvPr id="507" name="CustomShape 13"/>
          <p:cNvSpPr/>
          <p:nvPr/>
        </p:nvSpPr>
        <p:spPr>
          <a:xfrm>
            <a:off x="4876920" y="2493720"/>
            <a:ext cx="1904760" cy="516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800" strike="noStrike" dirty="0">
                <a:solidFill>
                  <a:srgbClr val="000000"/>
                </a:solidFill>
                <a:latin typeface="Arial"/>
              </a:rPr>
              <a:t>No</a:t>
            </a:r>
            <a:endParaRPr dirty="0"/>
          </a:p>
        </p:txBody>
      </p:sp>
      <p:sp>
        <p:nvSpPr>
          <p:cNvPr id="508" name="CustomShape 14"/>
          <p:cNvSpPr/>
          <p:nvPr/>
        </p:nvSpPr>
        <p:spPr>
          <a:xfrm>
            <a:off x="4800600" y="1960200"/>
            <a:ext cx="990360" cy="516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800" strike="noStrike" dirty="0">
                <a:solidFill>
                  <a:srgbClr val="000000"/>
                </a:solidFill>
                <a:latin typeface="Arial"/>
              </a:rPr>
              <a:t>Yes</a:t>
            </a:r>
            <a:endParaRPr dirty="0"/>
          </a:p>
        </p:txBody>
      </p:sp>
      <p:sp>
        <p:nvSpPr>
          <p:cNvPr id="16" name="AutoShape 10"/>
          <p:cNvSpPr>
            <a:spLocks noChangeArrowheads="1"/>
          </p:cNvSpPr>
          <p:nvPr/>
        </p:nvSpPr>
        <p:spPr bwMode="auto">
          <a:xfrm>
            <a:off x="3047700" y="3936874"/>
            <a:ext cx="1676400" cy="838200"/>
          </a:xfrm>
          <a:custGeom>
            <a:avLst/>
            <a:gdLst>
              <a:gd name="T0" fmla="*/ 1257300 w 21600"/>
              <a:gd name="T1" fmla="*/ 0 h 21600"/>
              <a:gd name="T2" fmla="*/ 0 w 21600"/>
              <a:gd name="T3" fmla="*/ 419100 h 21600"/>
              <a:gd name="T4" fmla="*/ 1257300 w 21600"/>
              <a:gd name="T5" fmla="*/ 838200 h 21600"/>
              <a:gd name="T6" fmla="*/ 1676400 w 21600"/>
              <a:gd name="T7" fmla="*/ 4191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512374" y="1620481"/>
            <a:ext cx="163301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What’s the</a:t>
            </a:r>
          </a:p>
          <a:p>
            <a:r>
              <a:rPr lang="en-US" sz="2400" dirty="0">
                <a:solidFill>
                  <a:srgbClr val="FF0000"/>
                </a:solidFill>
              </a:rPr>
              <a:t>problem?</a:t>
            </a:r>
          </a:p>
        </p:txBody>
      </p:sp>
    </p:spTree>
    <p:extLst>
      <p:ext uri="{BB962C8B-B14F-4D97-AF65-F5344CB8AC3E}">
        <p14:creationId xmlns:p14="http://schemas.microsoft.com/office/powerpoint/2010/main" val="628533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51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410" name="Google Shape;410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429175"/>
            <a:ext cx="9144000" cy="9144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4321980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52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416" name="Google Shape;416;p52"/>
          <p:cNvPicPr preferRelativeResize="0"/>
          <p:nvPr/>
        </p:nvPicPr>
        <p:blipFill rotWithShape="1">
          <a:blip r:embed="rId3">
            <a:alphaModFix/>
          </a:blip>
          <a:srcRect l="55741" t="42574" r="14596" b="40740"/>
          <a:stretch/>
        </p:blipFill>
        <p:spPr>
          <a:xfrm>
            <a:off x="0" y="857250"/>
            <a:ext cx="9144000" cy="51434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499210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998E91-3EE7-438A-9A3F-BE8EF46259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05CE45-5566-42CE-9121-3E8BCE80A2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Can we do better than Harris?</a:t>
            </a:r>
          </a:p>
          <a:p>
            <a:r>
              <a:rPr lang="en-US" dirty="0"/>
              <a:t>The Harris corner detector is not widely used except in class assignments.</a:t>
            </a:r>
          </a:p>
          <a:p>
            <a:r>
              <a:rPr lang="en-US" dirty="0"/>
              <a:t>The SIFT detector/descriptor is the standard.</a:t>
            </a:r>
          </a:p>
          <a:p>
            <a:r>
              <a:rPr lang="en-US" dirty="0"/>
              <a:t>Let’s take a look.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C31BCC-880F-4326-AC7B-BD46291246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187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TextShape 1"/>
          <p:cNvSpPr txBox="1"/>
          <p:nvPr/>
        </p:nvSpPr>
        <p:spPr>
          <a:xfrm>
            <a:off x="685800" y="189000"/>
            <a:ext cx="7772040" cy="83772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en-US" sz="3600" strike="noStrike">
                <a:solidFill>
                  <a:srgbClr val="000000"/>
                </a:solidFill>
                <a:latin typeface="Kalinga"/>
              </a:rPr>
              <a:t>Scale </a:t>
            </a:r>
            <a:endParaRPr/>
          </a:p>
        </p:txBody>
      </p:sp>
      <p:sp>
        <p:nvSpPr>
          <p:cNvPr id="510" name="CustomShape 2"/>
          <p:cNvSpPr/>
          <p:nvPr/>
        </p:nvSpPr>
        <p:spPr>
          <a:xfrm>
            <a:off x="838080" y="1523880"/>
            <a:ext cx="3885840" cy="456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endParaRPr dirty="0"/>
          </a:p>
        </p:txBody>
      </p:sp>
      <p:pic>
        <p:nvPicPr>
          <p:cNvPr id="511" name="Picture 3"/>
          <p:cNvPicPr/>
          <p:nvPr/>
        </p:nvPicPr>
        <p:blipFill>
          <a:blip r:embed="rId2"/>
          <a:stretch/>
        </p:blipFill>
        <p:spPr>
          <a:xfrm>
            <a:off x="1752480" y="2209680"/>
            <a:ext cx="5462280" cy="3657240"/>
          </a:xfrm>
          <a:prstGeom prst="rect">
            <a:avLst/>
          </a:prstGeom>
          <a:ln>
            <a:noFill/>
          </a:ln>
        </p:spPr>
      </p:pic>
      <p:sp>
        <p:nvSpPr>
          <p:cNvPr id="512" name="CustomShape 3"/>
          <p:cNvSpPr/>
          <p:nvPr/>
        </p:nvSpPr>
        <p:spPr>
          <a:xfrm>
            <a:off x="805680" y="6095880"/>
            <a:ext cx="3885840" cy="456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400" strike="noStrike">
                <a:solidFill>
                  <a:srgbClr val="000000"/>
                </a:solidFill>
                <a:latin typeface="Arial"/>
              </a:rPr>
              <a:t>What is the “best” scale?</a:t>
            </a:r>
            <a:endParaRPr/>
          </a:p>
        </p:txBody>
      </p:sp>
      <p:sp>
        <p:nvSpPr>
          <p:cNvPr id="513" name="CustomShape 4"/>
          <p:cNvSpPr/>
          <p:nvPr/>
        </p:nvSpPr>
        <p:spPr>
          <a:xfrm>
            <a:off x="4371120" y="2987640"/>
            <a:ext cx="151920" cy="151920"/>
          </a:xfrm>
          <a:prstGeom prst="ellipse">
            <a:avLst/>
          </a:prstGeom>
          <a:noFill/>
          <a:ln w="19080">
            <a:solidFill>
              <a:srgbClr val="FFFF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14" name="CustomShape 5"/>
          <p:cNvSpPr/>
          <p:nvPr/>
        </p:nvSpPr>
        <p:spPr>
          <a:xfrm>
            <a:off x="4295160" y="2911680"/>
            <a:ext cx="304560" cy="304560"/>
          </a:xfrm>
          <a:prstGeom prst="ellipse">
            <a:avLst/>
          </a:prstGeom>
          <a:noFill/>
          <a:ln w="19080">
            <a:solidFill>
              <a:srgbClr val="FFFF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15" name="CustomShape 6"/>
          <p:cNvSpPr/>
          <p:nvPr/>
        </p:nvSpPr>
        <p:spPr>
          <a:xfrm>
            <a:off x="4052520" y="2674800"/>
            <a:ext cx="789480" cy="777600"/>
          </a:xfrm>
          <a:prstGeom prst="ellipse">
            <a:avLst/>
          </a:prstGeom>
          <a:noFill/>
          <a:ln w="19080">
            <a:solidFill>
              <a:srgbClr val="FFFF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16" name="CustomShape 7"/>
          <p:cNvSpPr/>
          <p:nvPr/>
        </p:nvSpPr>
        <p:spPr>
          <a:xfrm>
            <a:off x="4204800" y="2831400"/>
            <a:ext cx="486720" cy="464760"/>
          </a:xfrm>
          <a:prstGeom prst="ellipse">
            <a:avLst/>
          </a:prstGeom>
          <a:noFill/>
          <a:ln w="19080">
            <a:solidFill>
              <a:srgbClr val="FFFF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  <p:extLst>
      <p:ext uri="{BB962C8B-B14F-4D97-AF65-F5344CB8AC3E}">
        <p14:creationId xmlns:p14="http://schemas.microsoft.com/office/powerpoint/2010/main" val="113942922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TextShape 1"/>
          <p:cNvSpPr txBox="1"/>
          <p:nvPr/>
        </p:nvSpPr>
        <p:spPr>
          <a:xfrm>
            <a:off x="685800" y="76320"/>
            <a:ext cx="7772040" cy="83772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3400" strike="noStrike">
                <a:solidFill>
                  <a:srgbClr val="000000"/>
                </a:solidFill>
                <a:latin typeface="Arial"/>
                <a:ea typeface="ＭＳ Ｐゴシック"/>
              </a:rPr>
              <a:t>Scale Invariance</a:t>
            </a:r>
            <a:endParaRPr/>
          </a:p>
        </p:txBody>
      </p:sp>
      <p:sp>
        <p:nvSpPr>
          <p:cNvPr id="518" name="TextShape 2"/>
          <p:cNvSpPr txBox="1"/>
          <p:nvPr/>
        </p:nvSpPr>
        <p:spPr>
          <a:xfrm>
            <a:off x="3124080" y="6248520"/>
            <a:ext cx="2895120" cy="4568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sz="1400" strike="noStrike">
                <a:solidFill>
                  <a:srgbClr val="000000"/>
                </a:solidFill>
                <a:latin typeface="Arial"/>
              </a:rPr>
              <a:t>K. Grauman, B. Leibe</a:t>
            </a:r>
            <a:endParaRPr/>
          </a:p>
        </p:txBody>
      </p:sp>
      <p:pic>
        <p:nvPicPr>
          <p:cNvPr id="519" name="Picture 3"/>
          <p:cNvPicPr/>
          <p:nvPr/>
        </p:nvPicPr>
        <p:blipFill>
          <a:blip r:embed="rId2"/>
          <a:stretch/>
        </p:blipFill>
        <p:spPr>
          <a:xfrm>
            <a:off x="1042920" y="1440000"/>
            <a:ext cx="3312720" cy="2649240"/>
          </a:xfrm>
          <a:prstGeom prst="rect">
            <a:avLst/>
          </a:prstGeom>
          <a:ln w="9360">
            <a:noFill/>
          </a:ln>
        </p:spPr>
      </p:pic>
      <p:pic>
        <p:nvPicPr>
          <p:cNvPr id="520" name="Picture 4"/>
          <p:cNvPicPr/>
          <p:nvPr/>
        </p:nvPicPr>
        <p:blipFill>
          <a:blip r:embed="rId3"/>
          <a:stretch/>
        </p:blipFill>
        <p:spPr>
          <a:xfrm>
            <a:off x="5265720" y="1476360"/>
            <a:ext cx="2619000" cy="2663640"/>
          </a:xfrm>
          <a:prstGeom prst="rect">
            <a:avLst/>
          </a:prstGeom>
          <a:ln w="9360">
            <a:noFill/>
          </a:ln>
        </p:spPr>
      </p:pic>
      <p:sp>
        <p:nvSpPr>
          <p:cNvPr id="521" name="CustomShape 3"/>
          <p:cNvSpPr/>
          <p:nvPr/>
        </p:nvSpPr>
        <p:spPr>
          <a:xfrm>
            <a:off x="1871640" y="2052720"/>
            <a:ext cx="215640" cy="215640"/>
          </a:xfrm>
          <a:prstGeom prst="rect">
            <a:avLst/>
          </a:prstGeom>
          <a:noFill/>
          <a:ln w="25560">
            <a:solidFill>
              <a:srgbClr val="FFFF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22" name="CustomShape 4"/>
          <p:cNvSpPr/>
          <p:nvPr/>
        </p:nvSpPr>
        <p:spPr>
          <a:xfrm>
            <a:off x="5651640" y="1728720"/>
            <a:ext cx="396360" cy="394920"/>
          </a:xfrm>
          <a:prstGeom prst="rect">
            <a:avLst/>
          </a:prstGeom>
          <a:noFill/>
          <a:ln w="25560">
            <a:solidFill>
              <a:srgbClr val="FFFF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23" name="Line 5"/>
          <p:cNvSpPr/>
          <p:nvPr/>
        </p:nvSpPr>
        <p:spPr>
          <a:xfrm>
            <a:off x="5821200" y="1881000"/>
            <a:ext cx="73080" cy="73080"/>
          </a:xfrm>
          <a:prstGeom prst="line">
            <a:avLst/>
          </a:prstGeom>
          <a:ln w="25560">
            <a:solidFill>
              <a:srgbClr val="FFFF00"/>
            </a:solidFill>
            <a:round/>
          </a:ln>
        </p:spPr>
      </p:sp>
      <p:sp>
        <p:nvSpPr>
          <p:cNvPr id="524" name="Line 6"/>
          <p:cNvSpPr/>
          <p:nvPr/>
        </p:nvSpPr>
        <p:spPr>
          <a:xfrm flipH="1">
            <a:off x="5822640" y="1881000"/>
            <a:ext cx="71640" cy="73080"/>
          </a:xfrm>
          <a:prstGeom prst="line">
            <a:avLst/>
          </a:prstGeom>
          <a:ln w="25560">
            <a:solidFill>
              <a:srgbClr val="FFFF00"/>
            </a:solidFill>
            <a:round/>
          </a:ln>
        </p:spPr>
      </p:sp>
      <p:sp>
        <p:nvSpPr>
          <p:cNvPr id="525" name="Line 7"/>
          <p:cNvSpPr/>
          <p:nvPr/>
        </p:nvSpPr>
        <p:spPr>
          <a:xfrm>
            <a:off x="1942920" y="2124000"/>
            <a:ext cx="73080" cy="73080"/>
          </a:xfrm>
          <a:prstGeom prst="line">
            <a:avLst/>
          </a:prstGeom>
          <a:ln w="25560">
            <a:solidFill>
              <a:srgbClr val="FFFF00"/>
            </a:solidFill>
            <a:round/>
          </a:ln>
        </p:spPr>
      </p:sp>
      <p:sp>
        <p:nvSpPr>
          <p:cNvPr id="526" name="Line 8"/>
          <p:cNvSpPr/>
          <p:nvPr/>
        </p:nvSpPr>
        <p:spPr>
          <a:xfrm flipH="1">
            <a:off x="1944360" y="2124000"/>
            <a:ext cx="71640" cy="73080"/>
          </a:xfrm>
          <a:prstGeom prst="line">
            <a:avLst/>
          </a:prstGeom>
          <a:ln w="25560">
            <a:solidFill>
              <a:srgbClr val="FFFF00"/>
            </a:solidFill>
            <a:round/>
          </a:ln>
        </p:spPr>
      </p:sp>
      <p:sp>
        <p:nvSpPr>
          <p:cNvPr id="527" name="Line 9"/>
          <p:cNvSpPr/>
          <p:nvPr/>
        </p:nvSpPr>
        <p:spPr>
          <a:xfrm>
            <a:off x="1979280" y="2303280"/>
            <a:ext cx="1116000" cy="2089080"/>
          </a:xfrm>
          <a:prstGeom prst="line">
            <a:avLst/>
          </a:prstGeom>
          <a:ln w="19080">
            <a:solidFill>
              <a:srgbClr val="FF0000"/>
            </a:solidFill>
            <a:round/>
            <a:tailEnd type="triangle" w="med" len="med"/>
          </a:ln>
        </p:spPr>
      </p:sp>
      <p:sp>
        <p:nvSpPr>
          <p:cNvPr id="528" name="Line 10"/>
          <p:cNvSpPr/>
          <p:nvPr/>
        </p:nvSpPr>
        <p:spPr>
          <a:xfrm flipH="1">
            <a:off x="5616360" y="2160360"/>
            <a:ext cx="250920" cy="2268720"/>
          </a:xfrm>
          <a:prstGeom prst="line">
            <a:avLst/>
          </a:prstGeom>
          <a:ln w="19080">
            <a:solidFill>
              <a:srgbClr val="FF0000"/>
            </a:solidFill>
            <a:round/>
            <a:tailEnd type="triangle" w="med" len="med"/>
          </a:ln>
        </p:spPr>
      </p:sp>
      <p:sp>
        <p:nvSpPr>
          <p:cNvPr id="529" name="CustomShape 11"/>
          <p:cNvSpPr/>
          <p:nvPr/>
        </p:nvSpPr>
        <p:spPr>
          <a:xfrm>
            <a:off x="685800" y="5034240"/>
            <a:ext cx="7543440" cy="1187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400" strike="noStrike" dirty="0">
                <a:solidFill>
                  <a:srgbClr val="000000"/>
                </a:solidFill>
                <a:latin typeface="Arial"/>
              </a:rPr>
              <a:t>How can we independently select interest points in each image, such that the detections are repeatable across </a:t>
            </a:r>
            <a:r>
              <a:rPr lang="en-US" sz="2400" strike="noStrike" dirty="0">
                <a:solidFill>
                  <a:srgbClr val="FF0000"/>
                </a:solidFill>
                <a:latin typeface="Arial"/>
              </a:rPr>
              <a:t>different scales</a:t>
            </a:r>
            <a:r>
              <a:rPr lang="en-US" sz="2400" strike="noStrike" dirty="0">
                <a:solidFill>
                  <a:srgbClr val="000000"/>
                </a:solidFill>
                <a:latin typeface="Arial"/>
              </a:rPr>
              <a:t>?</a:t>
            </a:r>
            <a:endParaRPr dirty="0"/>
          </a:p>
        </p:txBody>
      </p:sp>
      <p:pic>
        <p:nvPicPr>
          <p:cNvPr id="530" name="Picture 529"/>
          <p:cNvPicPr/>
          <p:nvPr/>
        </p:nvPicPr>
        <p:blipFill>
          <a:blip r:embed="rId4"/>
          <a:stretch/>
        </p:blipFill>
        <p:spPr>
          <a:xfrm>
            <a:off x="2997360" y="4432320"/>
            <a:ext cx="3492360" cy="39384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878778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1" name="Picture 3"/>
          <p:cNvPicPr/>
          <p:nvPr/>
        </p:nvPicPr>
        <p:blipFill>
          <a:blip r:embed="rId3"/>
          <a:srcRect l="38600" t="4239" r="37472" b="47632"/>
          <a:stretch/>
        </p:blipFill>
        <p:spPr>
          <a:xfrm>
            <a:off x="3191040" y="1840320"/>
            <a:ext cx="1613880" cy="1900080"/>
          </a:xfrm>
          <a:prstGeom prst="rect">
            <a:avLst/>
          </a:prstGeom>
          <a:ln>
            <a:noFill/>
          </a:ln>
        </p:spPr>
      </p:pic>
      <p:sp>
        <p:nvSpPr>
          <p:cNvPr id="532" name="CustomShape 1"/>
          <p:cNvSpPr/>
          <p:nvPr/>
        </p:nvSpPr>
        <p:spPr>
          <a:xfrm>
            <a:off x="3557160" y="2176200"/>
            <a:ext cx="761760" cy="761760"/>
          </a:xfrm>
          <a:prstGeom prst="ellipse">
            <a:avLst/>
          </a:prstGeom>
          <a:solidFill>
            <a:srgbClr val="000000">
              <a:alpha val="51000"/>
            </a:srgbClr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33" name="TextShape 2"/>
          <p:cNvSpPr txBox="1"/>
          <p:nvPr/>
        </p:nvSpPr>
        <p:spPr>
          <a:xfrm>
            <a:off x="685800" y="228600"/>
            <a:ext cx="7772040" cy="83772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en-US" sz="2800" strike="noStrike" dirty="0">
                <a:solidFill>
                  <a:srgbClr val="000000"/>
                </a:solidFill>
                <a:latin typeface="Kalinga"/>
              </a:rPr>
              <a:t>Differences between Inside and Outside</a:t>
            </a:r>
            <a:endParaRPr sz="2800" dirty="0"/>
          </a:p>
        </p:txBody>
      </p:sp>
      <p:pic>
        <p:nvPicPr>
          <p:cNvPr id="534" name="Picture 3"/>
          <p:cNvPicPr/>
          <p:nvPr/>
        </p:nvPicPr>
        <p:blipFill>
          <a:blip r:embed="rId3"/>
          <a:srcRect l="38600" t="4239" r="37472" b="47632"/>
          <a:stretch/>
        </p:blipFill>
        <p:spPr>
          <a:xfrm>
            <a:off x="1024920" y="1847520"/>
            <a:ext cx="1613880" cy="1900080"/>
          </a:xfrm>
          <a:prstGeom prst="rect">
            <a:avLst/>
          </a:prstGeom>
          <a:ln>
            <a:noFill/>
          </a:ln>
        </p:spPr>
      </p:pic>
      <p:sp>
        <p:nvSpPr>
          <p:cNvPr id="535" name="CustomShape 3"/>
          <p:cNvSpPr/>
          <p:nvPr/>
        </p:nvSpPr>
        <p:spPr>
          <a:xfrm>
            <a:off x="1524240" y="2325240"/>
            <a:ext cx="486720" cy="464760"/>
          </a:xfrm>
          <a:prstGeom prst="ellipse">
            <a:avLst/>
          </a:prstGeom>
          <a:noFill/>
          <a:ln w="19080">
            <a:solidFill>
              <a:srgbClr val="FFFF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536" name="Picture 2"/>
          <p:cNvPicPr/>
          <p:nvPr/>
        </p:nvPicPr>
        <p:blipFill>
          <a:blip r:embed="rId4"/>
          <a:stretch/>
        </p:blipFill>
        <p:spPr>
          <a:xfrm>
            <a:off x="5553000" y="1923840"/>
            <a:ext cx="2523600" cy="3010680"/>
          </a:xfrm>
          <a:prstGeom prst="rect">
            <a:avLst/>
          </a:prstGeom>
          <a:ln>
            <a:noFill/>
          </a:ln>
        </p:spPr>
      </p:pic>
      <p:sp>
        <p:nvSpPr>
          <p:cNvPr id="537" name="CustomShape 4"/>
          <p:cNvSpPr/>
          <p:nvPr/>
        </p:nvSpPr>
        <p:spPr>
          <a:xfrm>
            <a:off x="3711600" y="2328840"/>
            <a:ext cx="452880" cy="456840"/>
          </a:xfrm>
          <a:prstGeom prst="ellipse">
            <a:avLst/>
          </a:prstGeom>
          <a:solidFill>
            <a:srgbClr val="FFFFFF">
              <a:alpha val="77000"/>
            </a:srgbClr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" name="TextBox 1"/>
          <p:cNvSpPr txBox="1"/>
          <p:nvPr/>
        </p:nvSpPr>
        <p:spPr>
          <a:xfrm>
            <a:off x="969575" y="4749854"/>
            <a:ext cx="38353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1.  We can use a Laplacian function</a:t>
            </a:r>
          </a:p>
        </p:txBody>
      </p:sp>
    </p:spTree>
    <p:extLst>
      <p:ext uri="{BB962C8B-B14F-4D97-AF65-F5344CB8AC3E}">
        <p14:creationId xmlns:p14="http://schemas.microsoft.com/office/powerpoint/2010/main" val="263311820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TextShape 1"/>
          <p:cNvSpPr txBox="1"/>
          <p:nvPr/>
        </p:nvSpPr>
        <p:spPr>
          <a:xfrm>
            <a:off x="685800" y="228600"/>
            <a:ext cx="7772040" cy="83772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en-US" sz="3600" strike="noStrike">
                <a:solidFill>
                  <a:srgbClr val="000000"/>
                </a:solidFill>
                <a:latin typeface="Kalinga"/>
              </a:rPr>
              <a:t>Scale</a:t>
            </a:r>
            <a:endParaRPr/>
          </a:p>
        </p:txBody>
      </p:sp>
      <p:pic>
        <p:nvPicPr>
          <p:cNvPr id="539" name="Picture 1"/>
          <p:cNvPicPr/>
          <p:nvPr/>
        </p:nvPicPr>
        <p:blipFill>
          <a:blip r:embed="rId2"/>
          <a:stretch/>
        </p:blipFill>
        <p:spPr>
          <a:xfrm>
            <a:off x="1233720" y="2658240"/>
            <a:ext cx="2423520" cy="320760"/>
          </a:xfrm>
          <a:prstGeom prst="rect">
            <a:avLst/>
          </a:prstGeom>
          <a:ln>
            <a:noFill/>
          </a:ln>
        </p:spPr>
      </p:pic>
      <p:sp>
        <p:nvSpPr>
          <p:cNvPr id="540" name="CustomShape 2"/>
          <p:cNvSpPr/>
          <p:nvPr/>
        </p:nvSpPr>
        <p:spPr>
          <a:xfrm>
            <a:off x="762120" y="1819800"/>
            <a:ext cx="3200040" cy="1736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trike="noStrike" dirty="0">
                <a:solidFill>
                  <a:srgbClr val="000000"/>
                </a:solidFill>
                <a:latin typeface="Arial"/>
              </a:rPr>
              <a:t>Why Gaussian?</a:t>
            </a: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r>
              <a:rPr lang="en-US" strike="noStrike" dirty="0">
                <a:solidFill>
                  <a:srgbClr val="000000"/>
                </a:solidFill>
                <a:latin typeface="Arial"/>
              </a:rPr>
              <a:t>It is invariant to scale change, i.e., </a:t>
            </a:r>
            <a:endParaRPr dirty="0"/>
          </a:p>
          <a:p>
            <a:pPr>
              <a:lnSpc>
                <a:spcPct val="100000"/>
              </a:lnSpc>
            </a:pPr>
            <a:r>
              <a:rPr lang="en-US" strike="noStrike" dirty="0">
                <a:solidFill>
                  <a:srgbClr val="000000"/>
                </a:solidFill>
                <a:latin typeface="Arial"/>
              </a:rPr>
              <a:t>and has several other nice properties.  </a:t>
            </a:r>
            <a:r>
              <a:rPr lang="en-US" sz="1200" strike="noStrike" dirty="0" err="1">
                <a:solidFill>
                  <a:srgbClr val="000000"/>
                </a:solidFill>
                <a:latin typeface="Arial"/>
              </a:rPr>
              <a:t>Lindeberg</a:t>
            </a:r>
            <a:r>
              <a:rPr lang="en-US" sz="1200" strike="noStrike" dirty="0">
                <a:solidFill>
                  <a:srgbClr val="000000"/>
                </a:solidFill>
                <a:latin typeface="Arial"/>
              </a:rPr>
              <a:t>, 1994</a:t>
            </a:r>
            <a:endParaRPr dirty="0"/>
          </a:p>
        </p:txBody>
      </p:sp>
      <p:sp>
        <p:nvSpPr>
          <p:cNvPr id="541" name="CustomShape 3"/>
          <p:cNvSpPr/>
          <p:nvPr/>
        </p:nvSpPr>
        <p:spPr>
          <a:xfrm>
            <a:off x="762120" y="3877200"/>
            <a:ext cx="3345120" cy="913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trike="noStrike" dirty="0">
                <a:solidFill>
                  <a:srgbClr val="FF0000"/>
                </a:solidFill>
                <a:latin typeface="Arial"/>
              </a:rPr>
              <a:t>In practice, the Laplacian is approximated using a Difference of Gaussian (</a:t>
            </a:r>
            <a:r>
              <a:rPr lang="en-US" strike="noStrike" dirty="0" err="1">
                <a:solidFill>
                  <a:srgbClr val="FF0000"/>
                </a:solidFill>
                <a:latin typeface="Arial"/>
              </a:rPr>
              <a:t>DoG</a:t>
            </a:r>
            <a:r>
              <a:rPr lang="en-US" strike="noStrike" dirty="0">
                <a:solidFill>
                  <a:srgbClr val="FF0000"/>
                </a:solidFill>
                <a:latin typeface="Arial"/>
              </a:rPr>
              <a:t>).</a:t>
            </a:r>
            <a:endParaRPr dirty="0">
              <a:solidFill>
                <a:srgbClr val="FF0000"/>
              </a:solidFill>
            </a:endParaRPr>
          </a:p>
        </p:txBody>
      </p:sp>
      <p:pic>
        <p:nvPicPr>
          <p:cNvPr id="542" name="Picture 2"/>
          <p:cNvPicPr/>
          <p:nvPr/>
        </p:nvPicPr>
        <p:blipFill>
          <a:blip r:embed="rId3"/>
          <a:stretch/>
        </p:blipFill>
        <p:spPr>
          <a:xfrm>
            <a:off x="4495680" y="1969200"/>
            <a:ext cx="4195080" cy="3209400"/>
          </a:xfrm>
          <a:prstGeom prst="rect">
            <a:avLst/>
          </a:prstGeom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762120" y="1066320"/>
            <a:ext cx="2621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But we use a Gaussian.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 flipV="1">
            <a:off x="4107240" y="4419600"/>
            <a:ext cx="1912560" cy="76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80499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0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Laplacians also sensitive to noise</a:t>
            </a:r>
            <a:endParaRPr/>
          </a:p>
        </p:txBody>
      </p:sp>
      <p:sp>
        <p:nvSpPr>
          <p:cNvPr id="119" name="Google Shape;119;p20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lnSpc>
                <a:spcPct val="115000"/>
              </a:lnSpc>
              <a:buChar char="-"/>
            </a:pPr>
            <a:r>
              <a:rPr lang="en" dirty="0"/>
              <a:t>Again, use gaussian smoothing</a:t>
            </a:r>
            <a:endParaRPr dirty="0"/>
          </a:p>
          <a:p>
            <a:pPr>
              <a:lnSpc>
                <a:spcPct val="115000"/>
              </a:lnSpc>
              <a:buChar char="-"/>
            </a:pPr>
            <a:r>
              <a:rPr lang="en" dirty="0"/>
              <a:t>Can just use one kernel since convs commute</a:t>
            </a:r>
            <a:endParaRPr dirty="0"/>
          </a:p>
          <a:p>
            <a:pPr>
              <a:lnSpc>
                <a:spcPct val="115000"/>
              </a:lnSpc>
              <a:buChar char="-"/>
            </a:pPr>
            <a:r>
              <a:rPr lang="en" dirty="0">
                <a:solidFill>
                  <a:srgbClr val="C00000"/>
                </a:solidFill>
              </a:rPr>
              <a:t>Laplacian of Gaussian, LoG</a:t>
            </a:r>
            <a:endParaRPr dirty="0">
              <a:solidFill>
                <a:srgbClr val="C00000"/>
              </a:solidFill>
            </a:endParaRPr>
          </a:p>
          <a:p>
            <a:pPr>
              <a:lnSpc>
                <a:spcPct val="115000"/>
              </a:lnSpc>
              <a:buChar char="-"/>
            </a:pPr>
            <a:r>
              <a:rPr lang="en" dirty="0"/>
              <a:t>Can get good approx. with</a:t>
            </a:r>
            <a:br>
              <a:rPr lang="en" dirty="0"/>
            </a:br>
            <a:r>
              <a:rPr lang="en" dirty="0"/>
              <a:t>5x5 - 9x9 kernels</a:t>
            </a:r>
            <a:endParaRPr dirty="0"/>
          </a:p>
          <a:p>
            <a:pPr marL="0" indent="0"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  <p:sp>
        <p:nvSpPr>
          <p:cNvPr id="120" name="Google Shape;120;p20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21" name="Google Shape;121;p20" descr="log_color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64338" y="3065301"/>
            <a:ext cx="3750174" cy="28126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2913445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TextShape 1"/>
          <p:cNvSpPr txBox="1"/>
          <p:nvPr/>
        </p:nvSpPr>
        <p:spPr>
          <a:xfrm>
            <a:off x="685800" y="76320"/>
            <a:ext cx="7772040" cy="83772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3400" strike="noStrike">
                <a:solidFill>
                  <a:srgbClr val="000000"/>
                </a:solidFill>
                <a:latin typeface="Arial"/>
                <a:ea typeface="ＭＳ Ｐゴシック"/>
              </a:rPr>
              <a:t>Difference-of-Gaussian (DoG)</a:t>
            </a:r>
            <a:endParaRPr/>
          </a:p>
        </p:txBody>
      </p:sp>
      <p:sp>
        <p:nvSpPr>
          <p:cNvPr id="544" name="TextShape 2"/>
          <p:cNvSpPr txBox="1"/>
          <p:nvPr/>
        </p:nvSpPr>
        <p:spPr>
          <a:xfrm>
            <a:off x="3124080" y="6248520"/>
            <a:ext cx="2895120" cy="4568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sz="1400" strike="noStrike">
                <a:solidFill>
                  <a:srgbClr val="000000"/>
                </a:solidFill>
                <a:latin typeface="Arial"/>
              </a:rPr>
              <a:t>K. Grauman, B. Leibe</a:t>
            </a:r>
            <a:endParaRPr/>
          </a:p>
        </p:txBody>
      </p:sp>
      <p:pic>
        <p:nvPicPr>
          <p:cNvPr id="545" name="Picture 4"/>
          <p:cNvPicPr/>
          <p:nvPr/>
        </p:nvPicPr>
        <p:blipFill>
          <a:blip r:embed="rId2"/>
          <a:stretch/>
        </p:blipFill>
        <p:spPr>
          <a:xfrm>
            <a:off x="6294000" y="1447800"/>
            <a:ext cx="2015640" cy="2015640"/>
          </a:xfrm>
          <a:prstGeom prst="rect">
            <a:avLst/>
          </a:prstGeom>
          <a:ln w="9360">
            <a:noFill/>
          </a:ln>
        </p:spPr>
      </p:pic>
      <p:pic>
        <p:nvPicPr>
          <p:cNvPr id="546" name="Picture 5"/>
          <p:cNvPicPr/>
          <p:nvPr/>
        </p:nvPicPr>
        <p:blipFill>
          <a:blip r:embed="rId3"/>
          <a:stretch/>
        </p:blipFill>
        <p:spPr>
          <a:xfrm>
            <a:off x="3360960" y="4616280"/>
            <a:ext cx="2169720" cy="1698120"/>
          </a:xfrm>
          <a:prstGeom prst="rect">
            <a:avLst/>
          </a:prstGeom>
          <a:ln w="12600">
            <a:noFill/>
          </a:ln>
        </p:spPr>
      </p:pic>
      <p:pic>
        <p:nvPicPr>
          <p:cNvPr id="547" name="Picture 6"/>
          <p:cNvPicPr/>
          <p:nvPr/>
        </p:nvPicPr>
        <p:blipFill>
          <a:blip r:embed="rId4"/>
          <a:stretch/>
        </p:blipFill>
        <p:spPr>
          <a:xfrm>
            <a:off x="770040" y="4616280"/>
            <a:ext cx="2169720" cy="1698120"/>
          </a:xfrm>
          <a:prstGeom prst="rect">
            <a:avLst/>
          </a:prstGeom>
          <a:ln w="12600">
            <a:noFill/>
          </a:ln>
        </p:spPr>
      </p:pic>
      <p:pic>
        <p:nvPicPr>
          <p:cNvPr id="548" name="Picture 7"/>
          <p:cNvPicPr/>
          <p:nvPr/>
        </p:nvPicPr>
        <p:blipFill>
          <a:blip r:embed="rId5"/>
          <a:stretch/>
        </p:blipFill>
        <p:spPr>
          <a:xfrm>
            <a:off x="6324480" y="4614840"/>
            <a:ext cx="2160360" cy="1699920"/>
          </a:xfrm>
          <a:prstGeom prst="rect">
            <a:avLst/>
          </a:prstGeom>
          <a:ln w="12600">
            <a:noFill/>
          </a:ln>
        </p:spPr>
      </p:pic>
      <p:sp>
        <p:nvSpPr>
          <p:cNvPr id="549" name="CustomShape 3"/>
          <p:cNvSpPr/>
          <p:nvPr/>
        </p:nvSpPr>
        <p:spPr>
          <a:xfrm>
            <a:off x="2940120" y="5178600"/>
            <a:ext cx="431280" cy="51696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2800" b="1" strike="noStrike">
                <a:solidFill>
                  <a:srgbClr val="000000"/>
                </a:solidFill>
                <a:latin typeface="Arial"/>
              </a:rPr>
              <a:t>-</a:t>
            </a:r>
            <a:endParaRPr/>
          </a:p>
        </p:txBody>
      </p:sp>
      <p:sp>
        <p:nvSpPr>
          <p:cNvPr id="550" name="CustomShape 4"/>
          <p:cNvSpPr/>
          <p:nvPr/>
        </p:nvSpPr>
        <p:spPr>
          <a:xfrm>
            <a:off x="5711760" y="5121360"/>
            <a:ext cx="431280" cy="51696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2800" b="1" strike="noStrike">
                <a:solidFill>
                  <a:srgbClr val="000000"/>
                </a:solidFill>
                <a:latin typeface="Arial"/>
              </a:rPr>
              <a:t>=</a:t>
            </a:r>
            <a:endParaRPr/>
          </a:p>
        </p:txBody>
      </p:sp>
      <p:sp>
        <p:nvSpPr>
          <p:cNvPr id="2" name="TextBox 1"/>
          <p:cNvSpPr txBox="1"/>
          <p:nvPr/>
        </p:nvSpPr>
        <p:spPr>
          <a:xfrm>
            <a:off x="1676400" y="3886200"/>
            <a:ext cx="70823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G1        -          G2            =        </a:t>
            </a:r>
            <a:r>
              <a:rPr lang="en-US" sz="2800" dirty="0" err="1"/>
              <a:t>DoG</a:t>
            </a:r>
            <a:r>
              <a:rPr lang="en-US" sz="2800" dirty="0"/>
              <a:t>           </a:t>
            </a:r>
          </a:p>
        </p:txBody>
      </p:sp>
    </p:spTree>
    <p:extLst>
      <p:ext uri="{BB962C8B-B14F-4D97-AF65-F5344CB8AC3E}">
        <p14:creationId xmlns:p14="http://schemas.microsoft.com/office/powerpoint/2010/main" val="152393083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TextShape 1"/>
          <p:cNvSpPr txBox="1"/>
          <p:nvPr/>
        </p:nvSpPr>
        <p:spPr>
          <a:xfrm>
            <a:off x="609480" y="240480"/>
            <a:ext cx="8380080" cy="7498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en-US" sz="3600" strike="noStrike">
                <a:solidFill>
                  <a:srgbClr val="000000"/>
                </a:solidFill>
                <a:latin typeface="Kalinga"/>
              </a:rPr>
              <a:t>DoG example</a:t>
            </a:r>
            <a:endParaRPr/>
          </a:p>
        </p:txBody>
      </p:sp>
      <p:pic>
        <p:nvPicPr>
          <p:cNvPr id="552" name="Picture 2"/>
          <p:cNvPicPr/>
          <p:nvPr/>
        </p:nvPicPr>
        <p:blipFill>
          <a:blip r:embed="rId2"/>
          <a:stretch/>
        </p:blipFill>
        <p:spPr>
          <a:xfrm>
            <a:off x="7238880" y="4793400"/>
            <a:ext cx="1599840" cy="1302480"/>
          </a:xfrm>
          <a:prstGeom prst="rect">
            <a:avLst/>
          </a:prstGeom>
          <a:ln>
            <a:noFill/>
          </a:ln>
        </p:spPr>
      </p:pic>
      <p:pic>
        <p:nvPicPr>
          <p:cNvPr id="553" name="Picture 3"/>
          <p:cNvPicPr/>
          <p:nvPr/>
        </p:nvPicPr>
        <p:blipFill>
          <a:blip r:embed="rId3"/>
          <a:stretch/>
        </p:blipFill>
        <p:spPr>
          <a:xfrm>
            <a:off x="3416400" y="1116360"/>
            <a:ext cx="1904760" cy="1550520"/>
          </a:xfrm>
          <a:prstGeom prst="rect">
            <a:avLst/>
          </a:prstGeom>
          <a:ln>
            <a:noFill/>
          </a:ln>
        </p:spPr>
      </p:pic>
      <p:pic>
        <p:nvPicPr>
          <p:cNvPr id="554" name="Picture 4"/>
          <p:cNvPicPr/>
          <p:nvPr/>
        </p:nvPicPr>
        <p:blipFill>
          <a:blip r:embed="rId4"/>
          <a:stretch/>
        </p:blipFill>
        <p:spPr>
          <a:xfrm>
            <a:off x="228600" y="3033720"/>
            <a:ext cx="1599840" cy="1302480"/>
          </a:xfrm>
          <a:prstGeom prst="rect">
            <a:avLst/>
          </a:prstGeom>
          <a:ln>
            <a:noFill/>
          </a:ln>
        </p:spPr>
      </p:pic>
      <p:pic>
        <p:nvPicPr>
          <p:cNvPr id="555" name="Picture 5"/>
          <p:cNvPicPr/>
          <p:nvPr/>
        </p:nvPicPr>
        <p:blipFill>
          <a:blip r:embed="rId5"/>
          <a:stretch/>
        </p:blipFill>
        <p:spPr>
          <a:xfrm>
            <a:off x="1981080" y="3033720"/>
            <a:ext cx="1599840" cy="1302480"/>
          </a:xfrm>
          <a:prstGeom prst="rect">
            <a:avLst/>
          </a:prstGeom>
          <a:ln>
            <a:noFill/>
          </a:ln>
        </p:spPr>
      </p:pic>
      <p:pic>
        <p:nvPicPr>
          <p:cNvPr id="556" name="Picture 7"/>
          <p:cNvPicPr/>
          <p:nvPr/>
        </p:nvPicPr>
        <p:blipFill>
          <a:blip r:embed="rId6"/>
          <a:stretch/>
        </p:blipFill>
        <p:spPr>
          <a:xfrm>
            <a:off x="3733920" y="3033720"/>
            <a:ext cx="1599840" cy="1302480"/>
          </a:xfrm>
          <a:prstGeom prst="rect">
            <a:avLst/>
          </a:prstGeom>
          <a:ln>
            <a:noFill/>
          </a:ln>
        </p:spPr>
      </p:pic>
      <p:pic>
        <p:nvPicPr>
          <p:cNvPr id="557" name="Picture 8"/>
          <p:cNvPicPr/>
          <p:nvPr/>
        </p:nvPicPr>
        <p:blipFill>
          <a:blip r:embed="rId7"/>
          <a:stretch/>
        </p:blipFill>
        <p:spPr>
          <a:xfrm>
            <a:off x="5486400" y="3033720"/>
            <a:ext cx="1599840" cy="1302480"/>
          </a:xfrm>
          <a:prstGeom prst="rect">
            <a:avLst/>
          </a:prstGeom>
          <a:ln>
            <a:noFill/>
          </a:ln>
        </p:spPr>
      </p:pic>
      <p:pic>
        <p:nvPicPr>
          <p:cNvPr id="558" name="Picture 9"/>
          <p:cNvPicPr/>
          <p:nvPr/>
        </p:nvPicPr>
        <p:blipFill>
          <a:blip r:embed="rId8"/>
          <a:stretch/>
        </p:blipFill>
        <p:spPr>
          <a:xfrm>
            <a:off x="7238880" y="3027960"/>
            <a:ext cx="1599840" cy="1302480"/>
          </a:xfrm>
          <a:prstGeom prst="rect">
            <a:avLst/>
          </a:prstGeom>
          <a:ln>
            <a:noFill/>
          </a:ln>
        </p:spPr>
      </p:pic>
      <p:pic>
        <p:nvPicPr>
          <p:cNvPr id="559" name="Picture 10"/>
          <p:cNvPicPr/>
          <p:nvPr/>
        </p:nvPicPr>
        <p:blipFill>
          <a:blip r:embed="rId9"/>
          <a:stretch/>
        </p:blipFill>
        <p:spPr>
          <a:xfrm>
            <a:off x="228600" y="4759560"/>
            <a:ext cx="1599840" cy="1302480"/>
          </a:xfrm>
          <a:prstGeom prst="rect">
            <a:avLst/>
          </a:prstGeom>
          <a:ln>
            <a:noFill/>
          </a:ln>
        </p:spPr>
      </p:pic>
      <p:pic>
        <p:nvPicPr>
          <p:cNvPr id="560" name="Picture 11"/>
          <p:cNvPicPr/>
          <p:nvPr/>
        </p:nvPicPr>
        <p:blipFill>
          <a:blip r:embed="rId10"/>
          <a:stretch/>
        </p:blipFill>
        <p:spPr>
          <a:xfrm>
            <a:off x="1981080" y="4793400"/>
            <a:ext cx="1599840" cy="1302480"/>
          </a:xfrm>
          <a:prstGeom prst="rect">
            <a:avLst/>
          </a:prstGeom>
          <a:ln>
            <a:noFill/>
          </a:ln>
        </p:spPr>
      </p:pic>
      <p:pic>
        <p:nvPicPr>
          <p:cNvPr id="561" name="Picture 12"/>
          <p:cNvPicPr/>
          <p:nvPr/>
        </p:nvPicPr>
        <p:blipFill>
          <a:blip r:embed="rId11"/>
          <a:stretch/>
        </p:blipFill>
        <p:spPr>
          <a:xfrm>
            <a:off x="3733920" y="4793400"/>
            <a:ext cx="1599840" cy="1302480"/>
          </a:xfrm>
          <a:prstGeom prst="rect">
            <a:avLst/>
          </a:prstGeom>
          <a:ln>
            <a:noFill/>
          </a:ln>
        </p:spPr>
      </p:pic>
      <p:pic>
        <p:nvPicPr>
          <p:cNvPr id="562" name="Picture 13"/>
          <p:cNvPicPr/>
          <p:nvPr/>
        </p:nvPicPr>
        <p:blipFill>
          <a:blip r:embed="rId12"/>
          <a:stretch/>
        </p:blipFill>
        <p:spPr>
          <a:xfrm>
            <a:off x="5486400" y="4793400"/>
            <a:ext cx="1599840" cy="1302480"/>
          </a:xfrm>
          <a:prstGeom prst="rect">
            <a:avLst/>
          </a:prstGeom>
          <a:ln>
            <a:noFill/>
          </a:ln>
        </p:spPr>
      </p:pic>
      <p:sp>
        <p:nvSpPr>
          <p:cNvPr id="563" name="CustomShape 2"/>
          <p:cNvSpPr/>
          <p:nvPr/>
        </p:nvSpPr>
        <p:spPr>
          <a:xfrm>
            <a:off x="457200" y="4336200"/>
            <a:ext cx="83772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trike="noStrike">
                <a:solidFill>
                  <a:srgbClr val="000000"/>
                </a:solidFill>
                <a:latin typeface="Arial"/>
              </a:rPr>
              <a:t>σ = 1</a:t>
            </a:r>
            <a:endParaRPr/>
          </a:p>
        </p:txBody>
      </p:sp>
      <p:sp>
        <p:nvSpPr>
          <p:cNvPr id="564" name="CustomShape 3"/>
          <p:cNvSpPr/>
          <p:nvPr/>
        </p:nvSpPr>
        <p:spPr>
          <a:xfrm>
            <a:off x="7620120" y="6080400"/>
            <a:ext cx="114264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trike="noStrike">
                <a:solidFill>
                  <a:srgbClr val="000000"/>
                </a:solidFill>
                <a:latin typeface="Arial"/>
              </a:rPr>
              <a:t>σ = 66</a:t>
            </a:r>
            <a:endParaRPr/>
          </a:p>
        </p:txBody>
      </p:sp>
      <p:sp>
        <p:nvSpPr>
          <p:cNvPr id="2" name="TextBox 1"/>
          <p:cNvSpPr txBox="1"/>
          <p:nvPr/>
        </p:nvSpPr>
        <p:spPr>
          <a:xfrm>
            <a:off x="609480" y="1295400"/>
            <a:ext cx="271696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Take Gaussians at</a:t>
            </a:r>
          </a:p>
          <a:p>
            <a:r>
              <a:rPr lang="en-US" sz="2400" dirty="0">
                <a:solidFill>
                  <a:srgbClr val="FF0000"/>
                </a:solidFill>
              </a:rPr>
              <a:t>multiple spreads</a:t>
            </a:r>
          </a:p>
          <a:p>
            <a:r>
              <a:rPr lang="en-US" sz="2400" dirty="0">
                <a:solidFill>
                  <a:srgbClr val="FF0000"/>
                </a:solidFill>
              </a:rPr>
              <a:t>and uses </a:t>
            </a:r>
            <a:r>
              <a:rPr lang="en-US" sz="2400" dirty="0" err="1">
                <a:solidFill>
                  <a:srgbClr val="FF0000"/>
                </a:solidFill>
              </a:rPr>
              <a:t>DoGs</a:t>
            </a:r>
            <a:r>
              <a:rPr lang="en-US" sz="2400" dirty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1559060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CustomShape 1"/>
          <p:cNvSpPr/>
          <p:nvPr/>
        </p:nvSpPr>
        <p:spPr>
          <a:xfrm rot="5400000">
            <a:off x="7567200" y="3282120"/>
            <a:ext cx="2482560" cy="1080"/>
          </a:xfrm>
          <a:prstGeom prst="straightConnector1">
            <a:avLst/>
          </a:prstGeom>
          <a:noFill/>
          <a:ln w="9360">
            <a:solidFill>
              <a:schemeClr val="tx1"/>
            </a:solidFill>
            <a:round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66" name="CustomShape 2"/>
          <p:cNvSpPr/>
          <p:nvPr/>
        </p:nvSpPr>
        <p:spPr>
          <a:xfrm>
            <a:off x="3581280" y="5728320"/>
            <a:ext cx="625320" cy="36468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b="1" i="1" strike="noStrike">
                <a:solidFill>
                  <a:srgbClr val="808080"/>
                </a:solidFill>
                <a:latin typeface="Symbol"/>
              </a:rPr>
              <a:t>s1</a:t>
            </a:r>
            <a:endParaRPr/>
          </a:p>
        </p:txBody>
      </p:sp>
      <p:sp>
        <p:nvSpPr>
          <p:cNvPr id="567" name="CustomShape 3"/>
          <p:cNvSpPr/>
          <p:nvPr/>
        </p:nvSpPr>
        <p:spPr>
          <a:xfrm>
            <a:off x="3581280" y="4719960"/>
            <a:ext cx="552240" cy="36468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b="1" i="1" strike="noStrike">
                <a:solidFill>
                  <a:srgbClr val="808080"/>
                </a:solidFill>
                <a:latin typeface="Symbol"/>
              </a:rPr>
              <a:t>s2</a:t>
            </a:r>
            <a:endParaRPr/>
          </a:p>
        </p:txBody>
      </p:sp>
      <p:sp>
        <p:nvSpPr>
          <p:cNvPr id="568" name="CustomShape 4"/>
          <p:cNvSpPr/>
          <p:nvPr/>
        </p:nvSpPr>
        <p:spPr>
          <a:xfrm>
            <a:off x="3618000" y="3760920"/>
            <a:ext cx="588600" cy="36468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b="1" i="1" strike="noStrike">
                <a:solidFill>
                  <a:srgbClr val="808080"/>
                </a:solidFill>
                <a:latin typeface="Symbol"/>
              </a:rPr>
              <a:t>s3</a:t>
            </a:r>
            <a:endParaRPr/>
          </a:p>
        </p:txBody>
      </p:sp>
      <p:sp>
        <p:nvSpPr>
          <p:cNvPr id="569" name="CustomShape 5"/>
          <p:cNvSpPr/>
          <p:nvPr/>
        </p:nvSpPr>
        <p:spPr>
          <a:xfrm>
            <a:off x="3652920" y="2752920"/>
            <a:ext cx="517320" cy="36468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b="1" i="1" strike="noStrike">
                <a:solidFill>
                  <a:srgbClr val="808080"/>
                </a:solidFill>
                <a:latin typeface="Symbol"/>
              </a:rPr>
              <a:t>s4</a:t>
            </a:r>
            <a:endParaRPr/>
          </a:p>
        </p:txBody>
      </p:sp>
      <p:sp>
        <p:nvSpPr>
          <p:cNvPr id="570" name="CustomShape 6"/>
          <p:cNvSpPr/>
          <p:nvPr/>
        </p:nvSpPr>
        <p:spPr>
          <a:xfrm>
            <a:off x="3689280" y="1779480"/>
            <a:ext cx="541080" cy="36468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b="1" i="1" strike="noStrike">
                <a:solidFill>
                  <a:srgbClr val="808080"/>
                </a:solidFill>
                <a:latin typeface="Symbol"/>
              </a:rPr>
              <a:t>s5</a:t>
            </a:r>
            <a:endParaRPr/>
          </a:p>
        </p:txBody>
      </p:sp>
      <p:pic>
        <p:nvPicPr>
          <p:cNvPr id="576" name="Picture 27"/>
          <p:cNvPicPr/>
          <p:nvPr/>
        </p:nvPicPr>
        <p:blipFill>
          <a:blip r:embed="rId3"/>
          <a:stretch/>
        </p:blipFill>
        <p:spPr>
          <a:xfrm>
            <a:off x="619894" y="3349800"/>
            <a:ext cx="1749240" cy="1164960"/>
          </a:xfrm>
          <a:prstGeom prst="rect">
            <a:avLst/>
          </a:prstGeom>
          <a:ln w="9360">
            <a:noFill/>
          </a:ln>
        </p:spPr>
      </p:pic>
      <p:pic>
        <p:nvPicPr>
          <p:cNvPr id="577" name="Picture 4"/>
          <p:cNvPicPr/>
          <p:nvPr/>
        </p:nvPicPr>
        <p:blipFill>
          <a:blip r:embed="rId4"/>
          <a:srcRect l="15132"/>
          <a:stretch/>
        </p:blipFill>
        <p:spPr>
          <a:xfrm>
            <a:off x="6981840" y="2473200"/>
            <a:ext cx="1912680" cy="2172960"/>
          </a:xfrm>
          <a:prstGeom prst="rect">
            <a:avLst/>
          </a:prstGeom>
          <a:ln w="9360">
            <a:noFill/>
          </a:ln>
        </p:spPr>
      </p:pic>
      <p:sp>
        <p:nvSpPr>
          <p:cNvPr id="578" name="Line 12"/>
          <p:cNvSpPr/>
          <p:nvPr/>
        </p:nvSpPr>
        <p:spPr>
          <a:xfrm>
            <a:off x="5886360" y="4049640"/>
            <a:ext cx="1204920" cy="145800"/>
          </a:xfrm>
          <a:prstGeom prst="line">
            <a:avLst/>
          </a:prstGeom>
          <a:ln w="12600">
            <a:solidFill>
              <a:srgbClr val="000000"/>
            </a:solidFill>
            <a:round/>
            <a:tailEnd type="triangle" w="med" len="med"/>
          </a:ln>
        </p:spPr>
      </p:sp>
      <p:sp>
        <p:nvSpPr>
          <p:cNvPr id="579" name="Line 13"/>
          <p:cNvSpPr/>
          <p:nvPr/>
        </p:nvSpPr>
        <p:spPr>
          <a:xfrm>
            <a:off x="5886360" y="3062160"/>
            <a:ext cx="1350720" cy="476280"/>
          </a:xfrm>
          <a:prstGeom prst="line">
            <a:avLst/>
          </a:prstGeom>
          <a:ln w="12600">
            <a:solidFill>
              <a:srgbClr val="000000"/>
            </a:solidFill>
            <a:round/>
            <a:tailEnd type="triangle" w="med" len="med"/>
          </a:ln>
        </p:spPr>
      </p:sp>
      <p:sp>
        <p:nvSpPr>
          <p:cNvPr id="580" name="Line 14"/>
          <p:cNvSpPr/>
          <p:nvPr/>
        </p:nvSpPr>
        <p:spPr>
          <a:xfrm>
            <a:off x="5881680" y="2179440"/>
            <a:ext cx="1428480" cy="736560"/>
          </a:xfrm>
          <a:prstGeom prst="line">
            <a:avLst/>
          </a:prstGeom>
          <a:ln w="12600">
            <a:solidFill>
              <a:srgbClr val="000000"/>
            </a:solidFill>
            <a:round/>
            <a:tailEnd type="triangle" w="med" len="med"/>
          </a:ln>
        </p:spPr>
      </p:sp>
      <p:sp>
        <p:nvSpPr>
          <p:cNvPr id="581" name="CustomShape 15"/>
          <p:cNvSpPr/>
          <p:nvPr/>
        </p:nvSpPr>
        <p:spPr>
          <a:xfrm>
            <a:off x="7072200" y="5181480"/>
            <a:ext cx="2071440" cy="70020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000" b="1" strike="noStrike">
                <a:solidFill>
                  <a:srgbClr val="000000"/>
                </a:solidFill>
                <a:latin typeface="Symbol"/>
              </a:rPr>
              <a:t></a:t>
            </a:r>
            <a:r>
              <a:rPr lang="en-US" sz="2000" b="1" strike="noStrike">
                <a:solidFill>
                  <a:srgbClr val="000000"/>
                </a:solidFill>
                <a:latin typeface="Arial"/>
              </a:rPr>
              <a:t> List of       
</a:t>
            </a:r>
            <a:r>
              <a:rPr lang="en-US" sz="2000" b="1" i="1" strike="noStrike">
                <a:solidFill>
                  <a:srgbClr val="000000"/>
                </a:solidFill>
                <a:latin typeface="Arial"/>
              </a:rPr>
              <a:t>    (x, y, </a:t>
            </a:r>
            <a:r>
              <a:rPr lang="en-US" sz="2000" strike="noStrike">
                <a:solidFill>
                  <a:srgbClr val="000000"/>
                </a:solidFill>
                <a:latin typeface="Arial"/>
              </a:rPr>
              <a:t>σ</a:t>
            </a:r>
            <a:r>
              <a:rPr lang="en-US" sz="2000" b="1" i="1" strike="noStrike">
                <a:solidFill>
                  <a:srgbClr val="000000"/>
                </a:solidFill>
                <a:latin typeface="Arial"/>
              </a:rPr>
              <a:t>)</a:t>
            </a:r>
            <a:endParaRPr/>
          </a:p>
        </p:txBody>
      </p:sp>
      <p:sp>
        <p:nvSpPr>
          <p:cNvPr id="582" name="CustomShape 16"/>
          <p:cNvSpPr/>
          <p:nvPr/>
        </p:nvSpPr>
        <p:spPr>
          <a:xfrm>
            <a:off x="8413920" y="3171960"/>
            <a:ext cx="729720" cy="364680"/>
          </a:xfrm>
          <a:prstGeom prst="rect">
            <a:avLst/>
          </a:prstGeom>
          <a:solidFill>
            <a:schemeClr val="bg1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trike="noStrike">
                <a:solidFill>
                  <a:srgbClr val="000000"/>
                </a:solidFill>
                <a:latin typeface="Arial"/>
              </a:rPr>
              <a:t>scale</a:t>
            </a:r>
            <a:endParaRPr/>
          </a:p>
        </p:txBody>
      </p:sp>
      <p:sp>
        <p:nvSpPr>
          <p:cNvPr id="583" name="TextShape 17"/>
          <p:cNvSpPr txBox="1"/>
          <p:nvPr/>
        </p:nvSpPr>
        <p:spPr>
          <a:xfrm>
            <a:off x="685800" y="76320"/>
            <a:ext cx="8457840" cy="83772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3400" strike="noStrike">
                <a:solidFill>
                  <a:srgbClr val="000000"/>
                </a:solidFill>
                <a:latin typeface="Arial"/>
                <a:ea typeface="ＭＳ Ｐゴシック"/>
              </a:rPr>
              <a:t>Scale invariant interest points</a:t>
            </a:r>
            <a:endParaRPr/>
          </a:p>
        </p:txBody>
      </p:sp>
      <p:sp>
        <p:nvSpPr>
          <p:cNvPr id="584" name="CustomShape 18"/>
          <p:cNvSpPr/>
          <p:nvPr/>
        </p:nvSpPr>
        <p:spPr>
          <a:xfrm>
            <a:off x="685800" y="914400"/>
            <a:ext cx="7772040" cy="52574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800" strike="noStrike">
                <a:solidFill>
                  <a:srgbClr val="000000"/>
                </a:solidFill>
                <a:latin typeface="Arial"/>
              </a:rPr>
              <a:t>Interest points are local maxima in both position and scale.</a:t>
            </a:r>
            <a:endParaRPr/>
          </a:p>
        </p:txBody>
      </p:sp>
      <p:pic>
        <p:nvPicPr>
          <p:cNvPr id="585" name="Picture 35"/>
          <p:cNvPicPr/>
          <p:nvPr/>
        </p:nvPicPr>
        <p:blipFill>
          <a:blip r:embed="rId5"/>
          <a:stretch/>
        </p:blipFill>
        <p:spPr>
          <a:xfrm>
            <a:off x="3913920" y="1165320"/>
            <a:ext cx="2140560" cy="1605240"/>
          </a:xfrm>
          <a:prstGeom prst="rect">
            <a:avLst/>
          </a:prstGeom>
          <a:ln w="9360">
            <a:noFill/>
          </a:ln>
        </p:spPr>
      </p:pic>
      <p:pic>
        <p:nvPicPr>
          <p:cNvPr id="586" name="Picture 37"/>
          <p:cNvPicPr/>
          <p:nvPr/>
        </p:nvPicPr>
        <p:blipFill>
          <a:blip r:embed="rId6"/>
          <a:stretch/>
        </p:blipFill>
        <p:spPr>
          <a:xfrm>
            <a:off x="3902400" y="2266560"/>
            <a:ext cx="2140560" cy="1605240"/>
          </a:xfrm>
          <a:prstGeom prst="rect">
            <a:avLst/>
          </a:prstGeom>
          <a:ln w="9360">
            <a:noFill/>
          </a:ln>
        </p:spPr>
      </p:pic>
      <p:pic>
        <p:nvPicPr>
          <p:cNvPr id="587" name="Picture 41"/>
          <p:cNvPicPr/>
          <p:nvPr/>
        </p:nvPicPr>
        <p:blipFill>
          <a:blip r:embed="rId7"/>
          <a:stretch/>
        </p:blipFill>
        <p:spPr>
          <a:xfrm>
            <a:off x="3878280" y="3373560"/>
            <a:ext cx="2140560" cy="1605240"/>
          </a:xfrm>
          <a:prstGeom prst="rect">
            <a:avLst/>
          </a:prstGeom>
          <a:ln w="9360">
            <a:noFill/>
          </a:ln>
        </p:spPr>
      </p:pic>
      <p:pic>
        <p:nvPicPr>
          <p:cNvPr id="588" name="Picture 42"/>
          <p:cNvPicPr/>
          <p:nvPr/>
        </p:nvPicPr>
        <p:blipFill>
          <a:blip r:embed="rId8"/>
          <a:stretch/>
        </p:blipFill>
        <p:spPr>
          <a:xfrm>
            <a:off x="3878280" y="4442040"/>
            <a:ext cx="2140560" cy="1605240"/>
          </a:xfrm>
          <a:prstGeom prst="rect">
            <a:avLst/>
          </a:prstGeom>
          <a:ln w="9360">
            <a:noFill/>
          </a:ln>
        </p:spPr>
      </p:pic>
      <p:pic>
        <p:nvPicPr>
          <p:cNvPr id="589" name="Picture 43"/>
          <p:cNvPicPr/>
          <p:nvPr/>
        </p:nvPicPr>
        <p:blipFill>
          <a:blip r:embed="rId9"/>
          <a:stretch/>
        </p:blipFill>
        <p:spPr>
          <a:xfrm>
            <a:off x="3878280" y="5474880"/>
            <a:ext cx="2140560" cy="1605240"/>
          </a:xfrm>
          <a:prstGeom prst="rect">
            <a:avLst/>
          </a:prstGeom>
          <a:ln w="9360">
            <a:noFill/>
          </a:ln>
        </p:spPr>
      </p:pic>
      <p:sp>
        <p:nvSpPr>
          <p:cNvPr id="590" name="CustomShape 19"/>
          <p:cNvSpPr/>
          <p:nvPr/>
        </p:nvSpPr>
        <p:spPr>
          <a:xfrm>
            <a:off x="838200" y="5155380"/>
            <a:ext cx="2336400" cy="6390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dirty="0">
                <a:solidFill>
                  <a:srgbClr val="000000"/>
                </a:solidFill>
                <a:latin typeface="Arial"/>
              </a:rPr>
              <a:t>Apply Gaussians with different </a:t>
            </a:r>
            <a:r>
              <a:rPr lang="el-GR" dirty="0">
                <a:solidFill>
                  <a:srgbClr val="000000"/>
                </a:solidFill>
                <a:latin typeface="Arial"/>
              </a:rPr>
              <a:t>σ</a:t>
            </a:r>
            <a:r>
              <a:rPr lang="en-US" dirty="0">
                <a:solidFill>
                  <a:srgbClr val="000000"/>
                </a:solidFill>
                <a:latin typeface="Arial"/>
              </a:rPr>
              <a:t>’s.</a:t>
            </a:r>
            <a:endParaRPr dirty="0"/>
          </a:p>
        </p:txBody>
      </p:sp>
      <p:cxnSp>
        <p:nvCxnSpPr>
          <p:cNvPr id="3" name="Straight Arrow Connector 2"/>
          <p:cNvCxnSpPr/>
          <p:nvPr/>
        </p:nvCxnSpPr>
        <p:spPr>
          <a:xfrm flipV="1">
            <a:off x="2369134" y="2144160"/>
            <a:ext cx="1212146" cy="918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/>
          <p:nvPr/>
        </p:nvCxnSpPr>
        <p:spPr>
          <a:xfrm flipV="1">
            <a:off x="2514600" y="3117600"/>
            <a:ext cx="1066680" cy="44208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2514600" y="4049640"/>
            <a:ext cx="106668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endCxn id="567" idx="1"/>
          </p:cNvCxnSpPr>
          <p:nvPr/>
        </p:nvCxnSpPr>
        <p:spPr>
          <a:xfrm>
            <a:off x="2514600" y="4442040"/>
            <a:ext cx="1066680" cy="46026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2514600" y="4672170"/>
            <a:ext cx="1066680" cy="10561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858000" y="1500155"/>
            <a:ext cx="191590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Look for extrema</a:t>
            </a:r>
          </a:p>
          <a:p>
            <a:r>
              <a:rPr lang="en-US" dirty="0"/>
              <a:t>in difference of</a:t>
            </a:r>
          </a:p>
          <a:p>
            <a:r>
              <a:rPr lang="en-US" dirty="0"/>
              <a:t>Gaussians.</a:t>
            </a:r>
          </a:p>
        </p:txBody>
      </p:sp>
    </p:spTree>
    <p:extLst>
      <p:ext uri="{BB962C8B-B14F-4D97-AF65-F5344CB8AC3E}">
        <p14:creationId xmlns:p14="http://schemas.microsoft.com/office/powerpoint/2010/main" val="155374408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TextShape 1"/>
          <p:cNvSpPr txBox="1"/>
          <p:nvPr/>
        </p:nvSpPr>
        <p:spPr>
          <a:xfrm>
            <a:off x="685800" y="228600"/>
            <a:ext cx="7772040" cy="83772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en-US" sz="3600" strike="noStrike" dirty="0">
                <a:solidFill>
                  <a:srgbClr val="000000"/>
                </a:solidFill>
                <a:latin typeface="Kalinga"/>
              </a:rPr>
              <a:t>Scale (Lowe uses multiple scales) </a:t>
            </a:r>
            <a:endParaRPr dirty="0"/>
          </a:p>
        </p:txBody>
      </p:sp>
      <p:sp>
        <p:nvSpPr>
          <p:cNvPr id="593" name="CustomShape 2"/>
          <p:cNvSpPr/>
          <p:nvPr/>
        </p:nvSpPr>
        <p:spPr>
          <a:xfrm>
            <a:off x="1676520" y="1688040"/>
            <a:ext cx="655272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trike="noStrike">
                <a:solidFill>
                  <a:srgbClr val="000000"/>
                </a:solidFill>
                <a:latin typeface="Arial"/>
              </a:rPr>
              <a:t>In practice the image is downsampled for larger sigmas.</a:t>
            </a:r>
            <a:endParaRPr/>
          </a:p>
        </p:txBody>
      </p:sp>
      <p:pic>
        <p:nvPicPr>
          <p:cNvPr id="594" name="Picture 2"/>
          <p:cNvPicPr/>
          <p:nvPr/>
        </p:nvPicPr>
        <p:blipFill>
          <a:blip r:embed="rId2"/>
          <a:stretch/>
        </p:blipFill>
        <p:spPr>
          <a:xfrm>
            <a:off x="1828800" y="2209680"/>
            <a:ext cx="5505120" cy="3952440"/>
          </a:xfrm>
          <a:prstGeom prst="rect">
            <a:avLst/>
          </a:prstGeom>
          <a:ln>
            <a:noFill/>
          </a:ln>
        </p:spPr>
      </p:pic>
      <p:sp>
        <p:nvSpPr>
          <p:cNvPr id="595" name="CustomShape 3"/>
          <p:cNvSpPr/>
          <p:nvPr/>
        </p:nvSpPr>
        <p:spPr>
          <a:xfrm>
            <a:off x="1828800" y="6162840"/>
            <a:ext cx="655272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trike="noStrike">
                <a:solidFill>
                  <a:srgbClr val="000000"/>
                </a:solidFill>
                <a:latin typeface="Arial"/>
              </a:rPr>
              <a:t>Lowe, 2004.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08001768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243638"/>
            <a:ext cx="21336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A7577872-2D53-4353-B464-03B30B6A6E61}" type="slidenum">
              <a:rPr lang="en-US" altLang="zh-CN"/>
              <a:pPr>
                <a:defRPr/>
              </a:pPr>
              <a:t>54</a:t>
            </a:fld>
            <a:endParaRPr lang="en-US" altLang="zh-CN"/>
          </a:p>
        </p:txBody>
      </p:sp>
      <p:sp>
        <p:nvSpPr>
          <p:cNvPr id="2355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Lowe</a:t>
            </a:r>
            <a:r>
              <a:rPr lang="en-US" altLang="en-US">
                <a:latin typeface="Arial" charset="0"/>
              </a:rPr>
              <a:t>’</a:t>
            </a:r>
            <a:r>
              <a:rPr lang="en-US" altLang="en-US"/>
              <a:t>s Pyramid Scheme</a:t>
            </a:r>
          </a:p>
        </p:txBody>
      </p:sp>
      <p:pic>
        <p:nvPicPr>
          <p:cNvPr id="23557" name="Picture 3"/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38" t="23546" r="9642" b="17589"/>
          <a:stretch>
            <a:fillRect/>
          </a:stretch>
        </p:blipFill>
        <p:spPr>
          <a:xfrm>
            <a:off x="1524000" y="1447800"/>
            <a:ext cx="6858000" cy="4706938"/>
          </a:xfrm>
          <a:prstGeom prst="rect">
            <a:avLst/>
          </a:prstGeom>
          <a:noFill/>
        </p:spPr>
      </p:pic>
      <p:sp>
        <p:nvSpPr>
          <p:cNvPr id="23558" name="Text Box 4"/>
          <p:cNvSpPr txBox="1">
            <a:spLocks noChangeArrowheads="1"/>
          </p:cNvSpPr>
          <p:nvPr/>
        </p:nvSpPr>
        <p:spPr bwMode="auto">
          <a:xfrm>
            <a:off x="304800" y="3203575"/>
            <a:ext cx="1537600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3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6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>
                <a:sym typeface="Symbol" pitchFamily="18" charset="2"/>
              </a:rPr>
              <a:t>s+2 filters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>
                <a:sym typeface="Symbol" pitchFamily="18" charset="2"/>
              </a:rPr>
              <a:t></a:t>
            </a:r>
            <a:r>
              <a:rPr lang="en-US" altLang="en-US" sz="1800" baseline="-25000" dirty="0">
                <a:sym typeface="Symbol" pitchFamily="18" charset="2"/>
              </a:rPr>
              <a:t>s+1</a:t>
            </a:r>
            <a:r>
              <a:rPr lang="en-US" altLang="en-US" sz="1800" dirty="0">
                <a:sym typeface="Symbol" pitchFamily="18" charset="2"/>
              </a:rPr>
              <a:t>=2</a:t>
            </a:r>
            <a:r>
              <a:rPr lang="en-US" altLang="en-US" sz="1800" baseline="30000" dirty="0">
                <a:sym typeface="Symbol" pitchFamily="18" charset="2"/>
              </a:rPr>
              <a:t>(s+1)/s</a:t>
            </a:r>
            <a:r>
              <a:rPr lang="en-US" altLang="en-US" sz="1800" dirty="0">
                <a:sym typeface="Symbol" pitchFamily="18" charset="2"/>
              </a:rPr>
              <a:t></a:t>
            </a:r>
            <a:r>
              <a:rPr lang="en-US" altLang="en-US" sz="1800" baseline="-25000" dirty="0">
                <a:sym typeface="Symbol" pitchFamily="18" charset="2"/>
              </a:rPr>
              <a:t>0</a:t>
            </a:r>
          </a:p>
          <a:p>
            <a:pPr lvl="0" eaLnBrk="1" hangingPunct="1">
              <a:spcBef>
                <a:spcPct val="0"/>
              </a:spcBef>
              <a:buClrTx/>
              <a:buSzTx/>
              <a:buNone/>
            </a:pPr>
            <a:r>
              <a:rPr lang="en-US" altLang="en-US" sz="1800" dirty="0">
                <a:solidFill>
                  <a:prstClr val="black"/>
                </a:solidFill>
                <a:latin typeface="Calibri"/>
                <a:ea typeface="+mn-ea"/>
                <a:sym typeface="Symbol" pitchFamily="18" charset="2"/>
              </a:rPr>
              <a:t></a:t>
            </a:r>
            <a:r>
              <a:rPr lang="en-US" altLang="en-US" sz="1800" baseline="-25000" dirty="0">
                <a:solidFill>
                  <a:prstClr val="black"/>
                </a:solidFill>
                <a:latin typeface="Calibri"/>
                <a:ea typeface="+mn-ea"/>
                <a:sym typeface="Symbol" pitchFamily="18" charset="2"/>
              </a:rPr>
              <a:t>s</a:t>
            </a:r>
            <a:r>
              <a:rPr lang="en-US" altLang="en-US" sz="1800" dirty="0">
                <a:solidFill>
                  <a:prstClr val="black"/>
                </a:solidFill>
                <a:latin typeface="Calibri"/>
                <a:ea typeface="+mn-ea"/>
                <a:sym typeface="Symbol" pitchFamily="18" charset="2"/>
              </a:rPr>
              <a:t>=2</a:t>
            </a:r>
            <a:r>
              <a:rPr lang="en-US" altLang="en-US" sz="1800" baseline="30000" dirty="0">
                <a:solidFill>
                  <a:prstClr val="black"/>
                </a:solidFill>
                <a:latin typeface="Calibri"/>
                <a:ea typeface="+mn-ea"/>
                <a:sym typeface="Symbol" pitchFamily="18" charset="2"/>
              </a:rPr>
              <a:t>s/s</a:t>
            </a:r>
            <a:r>
              <a:rPr lang="en-US" altLang="en-US" sz="1800" dirty="0">
                <a:solidFill>
                  <a:prstClr val="black"/>
                </a:solidFill>
                <a:latin typeface="Calibri"/>
                <a:ea typeface="+mn-ea"/>
                <a:sym typeface="Symbol" pitchFamily="18" charset="2"/>
              </a:rPr>
              <a:t></a:t>
            </a:r>
            <a:r>
              <a:rPr lang="en-US" altLang="en-US" sz="1800" baseline="-25000" dirty="0">
                <a:solidFill>
                  <a:prstClr val="black"/>
                </a:solidFill>
                <a:latin typeface="Calibri"/>
                <a:ea typeface="+mn-ea"/>
                <a:sym typeface="Symbol" pitchFamily="18" charset="2"/>
              </a:rPr>
              <a:t>0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 b="1" dirty="0">
              <a:sym typeface="Symbol" pitchFamily="18" charset="2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b="1" dirty="0">
                <a:sym typeface="Symbol" pitchFamily="18" charset="2"/>
              </a:rPr>
              <a:t>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b="1" dirty="0">
                <a:sym typeface="Symbol" pitchFamily="18" charset="2"/>
              </a:rPr>
              <a:t>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>
                <a:sym typeface="Symbol" pitchFamily="18" charset="2"/>
              </a:rPr>
              <a:t></a:t>
            </a:r>
            <a:r>
              <a:rPr lang="en-US" altLang="en-US" sz="1800" baseline="-25000" dirty="0" err="1">
                <a:sym typeface="Symbol" pitchFamily="18" charset="2"/>
              </a:rPr>
              <a:t>i</a:t>
            </a:r>
            <a:r>
              <a:rPr lang="en-US" altLang="en-US" sz="1800" dirty="0">
                <a:sym typeface="Symbol" pitchFamily="18" charset="2"/>
              </a:rPr>
              <a:t>=2</a:t>
            </a:r>
            <a:r>
              <a:rPr lang="en-US" altLang="en-US" sz="1800" baseline="30000" dirty="0">
                <a:sym typeface="Symbol" pitchFamily="18" charset="2"/>
              </a:rPr>
              <a:t>i/s</a:t>
            </a:r>
            <a:r>
              <a:rPr lang="en-US" altLang="en-US" sz="1800" dirty="0">
                <a:sym typeface="Symbol" pitchFamily="18" charset="2"/>
              </a:rPr>
              <a:t></a:t>
            </a:r>
            <a:r>
              <a:rPr lang="en-US" altLang="en-US" sz="1800" baseline="-25000" dirty="0">
                <a:sym typeface="Symbol" pitchFamily="18" charset="2"/>
              </a:rPr>
              <a:t>0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b="1" dirty="0">
                <a:sym typeface="Symbol" pitchFamily="18" charset="2"/>
              </a:rPr>
              <a:t>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b="1" dirty="0">
                <a:sym typeface="Symbol" pitchFamily="18" charset="2"/>
              </a:rPr>
              <a:t>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>
                <a:sym typeface="Symbol" pitchFamily="18" charset="2"/>
              </a:rPr>
              <a:t></a:t>
            </a:r>
            <a:r>
              <a:rPr lang="en-US" altLang="en-US" sz="1800" baseline="-25000" dirty="0">
                <a:sym typeface="Symbol" pitchFamily="18" charset="2"/>
              </a:rPr>
              <a:t>2</a:t>
            </a:r>
            <a:r>
              <a:rPr lang="en-US" altLang="en-US" sz="1800" dirty="0">
                <a:sym typeface="Symbol" pitchFamily="18" charset="2"/>
              </a:rPr>
              <a:t>=2</a:t>
            </a:r>
            <a:r>
              <a:rPr lang="en-US" altLang="en-US" sz="1800" baseline="30000" dirty="0">
                <a:sym typeface="Symbol" pitchFamily="18" charset="2"/>
              </a:rPr>
              <a:t>2/s</a:t>
            </a:r>
            <a:r>
              <a:rPr lang="en-US" altLang="en-US" sz="1800" dirty="0">
                <a:sym typeface="Symbol" pitchFamily="18" charset="2"/>
              </a:rPr>
              <a:t></a:t>
            </a:r>
            <a:r>
              <a:rPr lang="en-US" altLang="en-US" sz="1800" baseline="-25000" dirty="0">
                <a:sym typeface="Symbol" pitchFamily="18" charset="2"/>
              </a:rPr>
              <a:t>0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>
                <a:sym typeface="Symbol" pitchFamily="18" charset="2"/>
              </a:rPr>
              <a:t></a:t>
            </a:r>
            <a:r>
              <a:rPr lang="en-US" altLang="en-US" sz="1800" baseline="-25000" dirty="0">
                <a:sym typeface="Symbol" pitchFamily="18" charset="2"/>
              </a:rPr>
              <a:t>1</a:t>
            </a:r>
            <a:r>
              <a:rPr lang="en-US" altLang="en-US" sz="1800" dirty="0">
                <a:sym typeface="Symbol" pitchFamily="18" charset="2"/>
              </a:rPr>
              <a:t>=2</a:t>
            </a:r>
            <a:r>
              <a:rPr lang="en-US" altLang="en-US" sz="1800" baseline="30000" dirty="0">
                <a:sym typeface="Symbol" pitchFamily="18" charset="2"/>
              </a:rPr>
              <a:t>1/s</a:t>
            </a:r>
            <a:r>
              <a:rPr lang="en-US" altLang="en-US" sz="1800" dirty="0">
                <a:sym typeface="Symbol" pitchFamily="18" charset="2"/>
              </a:rPr>
              <a:t></a:t>
            </a:r>
            <a:r>
              <a:rPr lang="en-US" altLang="en-US" sz="1800" baseline="-25000" dirty="0">
                <a:sym typeface="Symbol" pitchFamily="18" charset="2"/>
              </a:rPr>
              <a:t>0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>
                <a:sym typeface="Symbol" pitchFamily="18" charset="2"/>
              </a:rPr>
              <a:t></a:t>
            </a:r>
            <a:r>
              <a:rPr lang="en-US" altLang="en-US" sz="1800" baseline="-25000" dirty="0">
                <a:sym typeface="Symbol" pitchFamily="18" charset="2"/>
              </a:rPr>
              <a:t>0</a:t>
            </a:r>
          </a:p>
        </p:txBody>
      </p:sp>
      <p:sp>
        <p:nvSpPr>
          <p:cNvPr id="23559" name="Text Box 5"/>
          <p:cNvSpPr txBox="1">
            <a:spLocks noChangeArrowheads="1"/>
          </p:cNvSpPr>
          <p:nvPr/>
        </p:nvSpPr>
        <p:spPr bwMode="auto">
          <a:xfrm>
            <a:off x="1524000" y="5029200"/>
            <a:ext cx="108585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3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6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solidFill>
                  <a:srgbClr val="3333CC"/>
                </a:solidFill>
              </a:rPr>
              <a:t>s+3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solidFill>
                  <a:srgbClr val="3333CC"/>
                </a:solidFill>
              </a:rPr>
              <a:t>images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solidFill>
                  <a:srgbClr val="3333CC"/>
                </a:solidFill>
              </a:rPr>
              <a:t>including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solidFill>
                  <a:srgbClr val="3333CC"/>
                </a:solidFill>
              </a:rPr>
              <a:t>original</a:t>
            </a:r>
          </a:p>
        </p:txBody>
      </p:sp>
      <p:sp>
        <p:nvSpPr>
          <p:cNvPr id="23560" name="Text Box 6"/>
          <p:cNvSpPr txBox="1">
            <a:spLocks noChangeArrowheads="1"/>
          </p:cNvSpPr>
          <p:nvPr/>
        </p:nvSpPr>
        <p:spPr bwMode="auto">
          <a:xfrm>
            <a:off x="8001000" y="4953000"/>
            <a:ext cx="92075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3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6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solidFill>
                  <a:srgbClr val="3333CC"/>
                </a:solidFill>
              </a:rPr>
              <a:t>s+2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solidFill>
                  <a:srgbClr val="3333CC"/>
                </a:solidFill>
              </a:rPr>
              <a:t>differ-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solidFill>
                  <a:srgbClr val="3333CC"/>
                </a:solidFill>
              </a:rPr>
              <a:t>ence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solidFill>
                  <a:srgbClr val="3333CC"/>
                </a:solidFill>
              </a:rPr>
              <a:t>images</a:t>
            </a:r>
          </a:p>
        </p:txBody>
      </p:sp>
      <p:sp>
        <p:nvSpPr>
          <p:cNvPr id="23561" name="Text Box 7"/>
          <p:cNvSpPr txBox="1">
            <a:spLocks noChangeArrowheads="1"/>
          </p:cNvSpPr>
          <p:nvPr/>
        </p:nvSpPr>
        <p:spPr bwMode="auto">
          <a:xfrm>
            <a:off x="1524000" y="6172200"/>
            <a:ext cx="653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3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6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solidFill>
                  <a:srgbClr val="FF3300"/>
                </a:solidFill>
              </a:rPr>
              <a:t>The parameter </a:t>
            </a:r>
            <a:r>
              <a:rPr lang="en-US" altLang="en-US" sz="1800" b="1">
                <a:solidFill>
                  <a:srgbClr val="FF3300"/>
                </a:solidFill>
              </a:rPr>
              <a:t>s</a:t>
            </a:r>
            <a:r>
              <a:rPr lang="en-US" altLang="en-US" sz="1800">
                <a:solidFill>
                  <a:srgbClr val="FF3300"/>
                </a:solidFill>
              </a:rPr>
              <a:t> determines the number of images per octave.</a:t>
            </a:r>
          </a:p>
        </p:txBody>
      </p:sp>
    </p:spTree>
    <p:extLst>
      <p:ext uri="{BB962C8B-B14F-4D97-AF65-F5344CB8AC3E}">
        <p14:creationId xmlns:p14="http://schemas.microsoft.com/office/powerpoint/2010/main" val="197328636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CA2A3D-6C3B-4FB6-B3B4-60B46BC79201}" type="slidenum">
              <a:rPr lang="en-US" altLang="zh-CN"/>
              <a:pPr>
                <a:defRPr/>
              </a:pPr>
              <a:t>55</a:t>
            </a:fld>
            <a:endParaRPr lang="en-US" altLang="zh-CN"/>
          </a:p>
        </p:txBody>
      </p:sp>
      <p:sp>
        <p:nvSpPr>
          <p:cNvPr id="24580" name="Rectangle 2"/>
          <p:cNvSpPr>
            <a:spLocks noGrp="1" noChangeArrowheads="1"/>
          </p:cNvSpPr>
          <p:nvPr>
            <p:ph type="title"/>
          </p:nvPr>
        </p:nvSpPr>
        <p:spPr>
          <a:xfrm>
            <a:off x="460375" y="28353"/>
            <a:ext cx="8229600" cy="1139825"/>
          </a:xfrm>
        </p:spPr>
        <p:txBody>
          <a:bodyPr/>
          <a:lstStyle/>
          <a:p>
            <a:pPr eaLnBrk="1" hangingPunct="1"/>
            <a:r>
              <a:rPr lang="en-US" altLang="en-US" b="1" dirty="0"/>
              <a:t>Key point localization</a:t>
            </a:r>
          </a:p>
        </p:txBody>
      </p:sp>
      <p:sp>
        <p:nvSpPr>
          <p:cNvPr id="2458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2584450"/>
            <a:ext cx="4338638" cy="354647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600"/>
              <a:t>Detect maxima and minima of difference-of-Gaussian in scale space</a:t>
            </a:r>
          </a:p>
          <a:p>
            <a:pPr eaLnBrk="1" hangingPunct="1">
              <a:lnSpc>
                <a:spcPct val="90000"/>
              </a:lnSpc>
            </a:pPr>
            <a:endParaRPr lang="en-US" altLang="en-US" sz="2600"/>
          </a:p>
          <a:p>
            <a:pPr eaLnBrk="1" hangingPunct="1">
              <a:lnSpc>
                <a:spcPct val="90000"/>
              </a:lnSpc>
            </a:pPr>
            <a:r>
              <a:rPr lang="en-US" altLang="en-US" sz="2600"/>
              <a:t>Each point is compared to its 8 neighbors in the current image and 9 neighbors each in the scales above and below</a:t>
            </a:r>
          </a:p>
        </p:txBody>
      </p:sp>
      <p:graphicFrame>
        <p:nvGraphicFramePr>
          <p:cNvPr id="24582" name="Object 4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5095875" y="1862138"/>
          <a:ext cx="3460750" cy="2732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8" name="Bitmap Image" r:id="rId4" imgW="3414056" imgH="3070476" progId="Paint.Picture">
                  <p:embed/>
                </p:oleObj>
              </mc:Choice>
              <mc:Fallback>
                <p:oleObj name="Bitmap Image" r:id="rId4" imgW="3414056" imgH="3070476" progId="Paint.Picture">
                  <p:embed/>
                  <p:pic>
                    <p:nvPicPr>
                      <p:cNvPr id="24582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95875" y="1862138"/>
                        <a:ext cx="3460750" cy="27320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 cmpd="sng">
                            <a:solidFill>
                              <a:schemeClr val="tx1"/>
                            </a:solidFill>
                            <a:prstDash val="solid"/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4583" name="Picture 5" descr="maxim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8825" y="3425825"/>
            <a:ext cx="6350" cy="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4" name="Picture 6" descr="maxim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8825" y="3425825"/>
            <a:ext cx="6350" cy="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4585" name="Object 7"/>
          <p:cNvGraphicFramePr>
            <a:graphicFrameLocks noChangeAspect="1"/>
          </p:cNvGraphicFramePr>
          <p:nvPr/>
        </p:nvGraphicFramePr>
        <p:xfrm>
          <a:off x="4529138" y="3386138"/>
          <a:ext cx="84137" cy="84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9" name="CorelDRAW" r:id="rId7" imgW="84531" imgH="84647" progId="CorelDraw.Graphic.8">
                  <p:embed/>
                </p:oleObj>
              </mc:Choice>
              <mc:Fallback>
                <p:oleObj name="CorelDRAW" r:id="rId7" imgW="84531" imgH="84647" progId="CorelDraw.Graphic.8">
                  <p:embed/>
                  <p:pic>
                    <p:nvPicPr>
                      <p:cNvPr id="24585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29138" y="3386138"/>
                        <a:ext cx="84137" cy="841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4586" name="Picture 8" descr="Pyramid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8825" y="3425825"/>
            <a:ext cx="6350" cy="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7" name="Text Box 11"/>
          <p:cNvSpPr txBox="1">
            <a:spLocks noChangeArrowheads="1"/>
          </p:cNvSpPr>
          <p:nvPr/>
        </p:nvSpPr>
        <p:spPr bwMode="auto">
          <a:xfrm>
            <a:off x="5165725" y="4684713"/>
            <a:ext cx="2987675" cy="925512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3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6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solidFill>
                  <a:srgbClr val="FF3300"/>
                </a:solidFill>
              </a:rPr>
              <a:t>For each max or min found,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solidFill>
                  <a:srgbClr val="FF3300"/>
                </a:solidFill>
              </a:rPr>
              <a:t>output is the </a:t>
            </a:r>
            <a:r>
              <a:rPr lang="en-US" altLang="en-US" sz="1800" b="1">
                <a:solidFill>
                  <a:srgbClr val="FF3300"/>
                </a:solidFill>
              </a:rPr>
              <a:t>location</a:t>
            </a:r>
            <a:r>
              <a:rPr lang="en-US" altLang="en-US" sz="1800">
                <a:solidFill>
                  <a:srgbClr val="FF3300"/>
                </a:solidFill>
              </a:rPr>
              <a:t> and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solidFill>
                  <a:srgbClr val="FF3300"/>
                </a:solidFill>
              </a:rPr>
              <a:t>the </a:t>
            </a:r>
            <a:r>
              <a:rPr lang="en-US" altLang="en-US" sz="1800" b="1">
                <a:solidFill>
                  <a:srgbClr val="FF3300"/>
                </a:solidFill>
              </a:rPr>
              <a:t>scale</a:t>
            </a:r>
            <a:r>
              <a:rPr lang="en-US" altLang="en-US" sz="1800">
                <a:solidFill>
                  <a:srgbClr val="FF3300"/>
                </a:solidFill>
              </a:rPr>
              <a:t>.</a:t>
            </a:r>
          </a:p>
        </p:txBody>
      </p:sp>
      <p:sp>
        <p:nvSpPr>
          <p:cNvPr id="24588" name="Text Box 12"/>
          <p:cNvSpPr txBox="1">
            <a:spLocks noChangeArrowheads="1"/>
          </p:cNvSpPr>
          <p:nvPr/>
        </p:nvSpPr>
        <p:spPr bwMode="auto">
          <a:xfrm>
            <a:off x="6053544" y="1066800"/>
            <a:ext cx="2597150" cy="91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3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6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>
                <a:solidFill>
                  <a:srgbClr val="3333CC"/>
                </a:solidFill>
              </a:rPr>
              <a:t>s+2 difference images.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>
                <a:solidFill>
                  <a:srgbClr val="3333CC"/>
                </a:solidFill>
              </a:rPr>
              <a:t>top and bottom ignored.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>
                <a:solidFill>
                  <a:srgbClr val="3333CC"/>
                </a:solidFill>
              </a:rPr>
              <a:t>s planes searched.</a:t>
            </a:r>
          </a:p>
        </p:txBody>
      </p:sp>
    </p:spTree>
    <p:extLst>
      <p:ext uri="{BB962C8B-B14F-4D97-AF65-F5344CB8AC3E}">
        <p14:creationId xmlns:p14="http://schemas.microsoft.com/office/powerpoint/2010/main" val="108889709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6553200" y="6243638"/>
            <a:ext cx="21336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C964484-5949-4DD3-863B-3FBEC5184C27}" type="slidenum">
              <a:rPr lang="en-US" altLang="zh-CN"/>
              <a:pPr>
                <a:defRPr/>
              </a:pPr>
              <a:t>56</a:t>
            </a:fld>
            <a:endParaRPr lang="en-US" altLang="zh-CN"/>
          </a:p>
        </p:txBody>
      </p:sp>
      <p:sp>
        <p:nvSpPr>
          <p:cNvPr id="2560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 sz="2000" dirty="0"/>
              <a:t>Scale-space extrema detection: experimental results over 32 images that were synthetically transformed and noise added.</a:t>
            </a:r>
          </a:p>
        </p:txBody>
      </p:sp>
      <p:pic>
        <p:nvPicPr>
          <p:cNvPr id="25605" name="Picture 16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4400" y="1143000"/>
            <a:ext cx="7315200" cy="2668588"/>
          </a:xfrm>
          <a:prstGeom prst="rect">
            <a:avLst/>
          </a:prstGeom>
        </p:spPr>
      </p:pic>
      <p:sp>
        <p:nvSpPr>
          <p:cNvPr id="25606" name="Rectangle 17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57200" y="3941763"/>
            <a:ext cx="8229600" cy="2189162"/>
          </a:xfrm>
          <a:prstGeom prst="rect">
            <a:avLst/>
          </a:prstGeo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zh-CN" sz="2600"/>
              <a:t>Sampling in scale for efficiency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zh-CN" sz="2200">
                <a:solidFill>
                  <a:srgbClr val="3333CC"/>
                </a:solidFill>
              </a:rPr>
              <a:t>How many scales should be used per octave? S=?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zh-CN" sz="2000"/>
              <a:t>More scales evaluated, more keypoints found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zh-CN" sz="2000"/>
              <a:t>S &lt; 3, stable keypoints increased too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zh-CN" sz="2000"/>
              <a:t>S &gt; 3, stable keypoints decreased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zh-CN" sz="2000"/>
              <a:t>S = 3, maximum stable keypoints found</a:t>
            </a:r>
          </a:p>
        </p:txBody>
      </p:sp>
      <p:sp>
        <p:nvSpPr>
          <p:cNvPr id="25607" name="Text Box 18"/>
          <p:cNvSpPr txBox="1">
            <a:spLocks noChangeArrowheads="1"/>
          </p:cNvSpPr>
          <p:nvPr/>
        </p:nvSpPr>
        <p:spPr bwMode="auto">
          <a:xfrm>
            <a:off x="7162800" y="5629275"/>
            <a:ext cx="1841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3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6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 baseline="30000"/>
          </a:p>
        </p:txBody>
      </p:sp>
      <p:sp>
        <p:nvSpPr>
          <p:cNvPr id="25608" name="Text Box 19"/>
          <p:cNvSpPr txBox="1">
            <a:spLocks noChangeArrowheads="1"/>
          </p:cNvSpPr>
          <p:nvPr/>
        </p:nvSpPr>
        <p:spPr bwMode="auto">
          <a:xfrm>
            <a:off x="1127125" y="1255713"/>
            <a:ext cx="2952750" cy="91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3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6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solidFill>
                  <a:srgbClr val="FF3300"/>
                </a:solidFill>
              </a:rPr>
              <a:t>% detected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FF3300"/>
              </a:solidFill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solidFill>
                  <a:srgbClr val="FF3300"/>
                </a:solidFill>
              </a:rPr>
              <a:t>           % correctly matched</a:t>
            </a:r>
          </a:p>
        </p:txBody>
      </p:sp>
      <p:sp>
        <p:nvSpPr>
          <p:cNvPr id="25609" name="Text Box 21"/>
          <p:cNvSpPr txBox="1">
            <a:spLocks noChangeArrowheads="1"/>
          </p:cNvSpPr>
          <p:nvPr/>
        </p:nvSpPr>
        <p:spPr bwMode="auto">
          <a:xfrm>
            <a:off x="5943600" y="1295400"/>
            <a:ext cx="2330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3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6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solidFill>
                  <a:srgbClr val="FF3300"/>
                </a:solidFill>
              </a:rPr>
              <a:t>average no. detected</a:t>
            </a:r>
          </a:p>
        </p:txBody>
      </p:sp>
      <p:sp>
        <p:nvSpPr>
          <p:cNvPr id="25610" name="Text Box 22"/>
          <p:cNvSpPr txBox="1">
            <a:spLocks noChangeArrowheads="1"/>
          </p:cNvSpPr>
          <p:nvPr/>
        </p:nvSpPr>
        <p:spPr bwMode="auto">
          <a:xfrm>
            <a:off x="6156325" y="2398713"/>
            <a:ext cx="23304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3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6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solidFill>
                  <a:srgbClr val="FF3300"/>
                </a:solidFill>
              </a:rPr>
              <a:t>average no. matched</a:t>
            </a:r>
          </a:p>
        </p:txBody>
      </p:sp>
      <p:sp>
        <p:nvSpPr>
          <p:cNvPr id="25611" name="Text Box 23"/>
          <p:cNvSpPr txBox="1">
            <a:spLocks noChangeArrowheads="1"/>
          </p:cNvSpPr>
          <p:nvPr/>
        </p:nvSpPr>
        <p:spPr bwMode="auto">
          <a:xfrm>
            <a:off x="1889125" y="3617913"/>
            <a:ext cx="9842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3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6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solidFill>
                  <a:srgbClr val="FF3300"/>
                </a:solidFill>
              </a:rPr>
              <a:t>Stability</a:t>
            </a:r>
          </a:p>
        </p:txBody>
      </p:sp>
      <p:sp>
        <p:nvSpPr>
          <p:cNvPr id="25612" name="Text Box 24"/>
          <p:cNvSpPr txBox="1">
            <a:spLocks noChangeArrowheads="1"/>
          </p:cNvSpPr>
          <p:nvPr/>
        </p:nvSpPr>
        <p:spPr bwMode="auto">
          <a:xfrm>
            <a:off x="5791200" y="3581400"/>
            <a:ext cx="1073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3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6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solidFill>
                  <a:srgbClr val="FF3300"/>
                </a:solidFill>
              </a:rPr>
              <a:t>Expense</a:t>
            </a:r>
          </a:p>
        </p:txBody>
      </p:sp>
    </p:spTree>
    <p:extLst>
      <p:ext uri="{BB962C8B-B14F-4D97-AF65-F5344CB8AC3E}">
        <p14:creationId xmlns:p14="http://schemas.microsoft.com/office/powerpoint/2010/main" val="7972287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TextShape 1"/>
          <p:cNvSpPr txBox="1"/>
          <p:nvPr/>
        </p:nvSpPr>
        <p:spPr>
          <a:xfrm>
            <a:off x="685800" y="76320"/>
            <a:ext cx="7772040" cy="83772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3400" strike="noStrike">
                <a:solidFill>
                  <a:srgbClr val="000000"/>
                </a:solidFill>
                <a:latin typeface="Arial"/>
                <a:ea typeface="ＭＳ Ｐゴシック"/>
              </a:rPr>
              <a:t>Results: Difference-of-Gaussian</a:t>
            </a:r>
            <a:endParaRPr/>
          </a:p>
        </p:txBody>
      </p:sp>
      <p:sp>
        <p:nvSpPr>
          <p:cNvPr id="597" name="TextShape 2"/>
          <p:cNvSpPr txBox="1"/>
          <p:nvPr/>
        </p:nvSpPr>
        <p:spPr>
          <a:xfrm>
            <a:off x="685800" y="914400"/>
            <a:ext cx="7772040" cy="52574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/>
          </a:p>
        </p:txBody>
      </p:sp>
      <p:sp>
        <p:nvSpPr>
          <p:cNvPr id="598" name="TextShape 3"/>
          <p:cNvSpPr txBox="1"/>
          <p:nvPr/>
        </p:nvSpPr>
        <p:spPr>
          <a:xfrm>
            <a:off x="3124080" y="6248520"/>
            <a:ext cx="2895120" cy="4568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sz="1400" strike="noStrike">
                <a:solidFill>
                  <a:srgbClr val="000000"/>
                </a:solidFill>
                <a:latin typeface="Arial"/>
              </a:rPr>
              <a:t>K. Grauman, B. Leibe</a:t>
            </a:r>
            <a:endParaRPr/>
          </a:p>
        </p:txBody>
      </p:sp>
      <p:pic>
        <p:nvPicPr>
          <p:cNvPr id="599" name="Picture 3"/>
          <p:cNvPicPr/>
          <p:nvPr/>
        </p:nvPicPr>
        <p:blipFill>
          <a:blip r:embed="rId2"/>
          <a:stretch/>
        </p:blipFill>
        <p:spPr>
          <a:xfrm>
            <a:off x="2035080" y="1238400"/>
            <a:ext cx="5316120" cy="4490640"/>
          </a:xfrm>
          <a:prstGeom prst="rect">
            <a:avLst/>
          </a:prstGeom>
          <a:ln w="9360">
            <a:noFill/>
          </a:ln>
        </p:spPr>
      </p:pic>
    </p:spTree>
    <p:extLst>
      <p:ext uri="{BB962C8B-B14F-4D97-AF65-F5344CB8AC3E}">
        <p14:creationId xmlns:p14="http://schemas.microsoft.com/office/powerpoint/2010/main" val="61218985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78E73B9-A377-42DD-B7C8-D89337389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58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8920832-4A52-4813-93C2-BBEA761C6D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9600"/>
            <a:ext cx="9144000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50262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0" name="Picture 2"/>
          <p:cNvPicPr/>
          <p:nvPr/>
        </p:nvPicPr>
        <p:blipFill>
          <a:blip r:embed="rId2"/>
          <a:stretch/>
        </p:blipFill>
        <p:spPr>
          <a:xfrm>
            <a:off x="625320" y="1447920"/>
            <a:ext cx="3717720" cy="2973960"/>
          </a:xfrm>
          <a:prstGeom prst="rect">
            <a:avLst/>
          </a:prstGeom>
          <a:ln>
            <a:noFill/>
          </a:ln>
        </p:spPr>
      </p:pic>
      <p:pic>
        <p:nvPicPr>
          <p:cNvPr id="601" name="Picture 2"/>
          <p:cNvPicPr/>
          <p:nvPr/>
        </p:nvPicPr>
        <p:blipFill>
          <a:blip r:embed="rId2"/>
          <a:srcRect l="37756" t="24065" r="56942" b="67318"/>
          <a:stretch/>
        </p:blipFill>
        <p:spPr>
          <a:xfrm>
            <a:off x="1925640" y="2110680"/>
            <a:ext cx="456840" cy="456840"/>
          </a:xfrm>
          <a:prstGeom prst="rect">
            <a:avLst/>
          </a:prstGeom>
          <a:ln>
            <a:noFill/>
          </a:ln>
        </p:spPr>
      </p:pic>
      <p:sp>
        <p:nvSpPr>
          <p:cNvPr id="602" name="TextShape 1"/>
          <p:cNvSpPr txBox="1"/>
          <p:nvPr/>
        </p:nvSpPr>
        <p:spPr>
          <a:xfrm>
            <a:off x="685800" y="228600"/>
            <a:ext cx="7772040" cy="83772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en-US" sz="3200" strike="noStrike" dirty="0">
                <a:solidFill>
                  <a:srgbClr val="000000"/>
                </a:solidFill>
                <a:latin typeface="Kalinga"/>
              </a:rPr>
              <a:t>How can we find correspondences</a:t>
            </a:r>
            <a:r>
              <a:rPr lang="en-US" sz="3600" strike="noStrike" dirty="0">
                <a:solidFill>
                  <a:srgbClr val="000000"/>
                </a:solidFill>
                <a:latin typeface="Kalinga"/>
              </a:rPr>
              <a:t>?</a:t>
            </a:r>
            <a:endParaRPr dirty="0"/>
          </a:p>
        </p:txBody>
      </p:sp>
      <p:pic>
        <p:nvPicPr>
          <p:cNvPr id="603" name="Picture 3"/>
          <p:cNvPicPr/>
          <p:nvPr/>
        </p:nvPicPr>
        <p:blipFill>
          <a:blip r:embed="rId3"/>
          <a:stretch/>
        </p:blipFill>
        <p:spPr>
          <a:xfrm>
            <a:off x="4800600" y="1449000"/>
            <a:ext cx="3715920" cy="2972520"/>
          </a:xfrm>
          <a:prstGeom prst="rect">
            <a:avLst/>
          </a:prstGeom>
          <a:ln>
            <a:noFill/>
          </a:ln>
        </p:spPr>
      </p:pic>
      <p:sp>
        <p:nvSpPr>
          <p:cNvPr id="604" name="CustomShape 2"/>
          <p:cNvSpPr/>
          <p:nvPr/>
        </p:nvSpPr>
        <p:spPr>
          <a:xfrm>
            <a:off x="1925640" y="2110680"/>
            <a:ext cx="456840" cy="456840"/>
          </a:xfrm>
          <a:prstGeom prst="rect">
            <a:avLst/>
          </a:prstGeom>
          <a:solidFill>
            <a:srgbClr val="FFFF00">
              <a:alpha val="24000"/>
            </a:srgbClr>
          </a:solidFill>
          <a:ln w="28440">
            <a:solidFill>
              <a:srgbClr val="FFFF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05" name="CustomShape 3"/>
          <p:cNvSpPr/>
          <p:nvPr/>
        </p:nvSpPr>
        <p:spPr>
          <a:xfrm rot="20454600">
            <a:off x="5945040" y="2443320"/>
            <a:ext cx="415080" cy="413640"/>
          </a:xfrm>
          <a:prstGeom prst="rect">
            <a:avLst/>
          </a:prstGeom>
          <a:solidFill>
            <a:srgbClr val="FFFF00">
              <a:alpha val="24000"/>
            </a:srgbClr>
          </a:solidFill>
          <a:ln w="28440">
            <a:solidFill>
              <a:srgbClr val="FFFF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06" name="CustomShape 4"/>
          <p:cNvSpPr/>
          <p:nvPr/>
        </p:nvSpPr>
        <p:spPr>
          <a:xfrm rot="4144200">
            <a:off x="2397240" y="4155120"/>
            <a:ext cx="1045800" cy="53316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00"/>
          </a:solidFill>
          <a:ln w="9360">
            <a:solidFill>
              <a:srgbClr val="FFFF00"/>
            </a:solidFill>
            <a:round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07" name="CustomShape 5"/>
          <p:cNvSpPr/>
          <p:nvPr/>
        </p:nvSpPr>
        <p:spPr>
          <a:xfrm rot="6105000">
            <a:off x="5262480" y="4155120"/>
            <a:ext cx="1045800" cy="53316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00"/>
          </a:solidFill>
          <a:ln w="9360">
            <a:solidFill>
              <a:srgbClr val="FFFF00"/>
            </a:solidFill>
            <a:round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608" name="Picture 2"/>
          <p:cNvPicPr/>
          <p:nvPr/>
        </p:nvPicPr>
        <p:blipFill>
          <a:blip r:embed="rId2"/>
          <a:srcRect l="37756" t="24065" r="56942" b="67318"/>
          <a:stretch/>
        </p:blipFill>
        <p:spPr>
          <a:xfrm>
            <a:off x="3048120" y="5118840"/>
            <a:ext cx="914040" cy="914040"/>
          </a:xfrm>
          <a:prstGeom prst="rect">
            <a:avLst/>
          </a:prstGeom>
          <a:ln w="19080">
            <a:solidFill>
              <a:schemeClr val="tx1"/>
            </a:solidFill>
            <a:round/>
          </a:ln>
        </p:spPr>
      </p:pic>
      <p:pic>
        <p:nvPicPr>
          <p:cNvPr id="609" name="Picture 2"/>
          <p:cNvPicPr/>
          <p:nvPr/>
        </p:nvPicPr>
        <p:blipFill>
          <a:blip r:embed="rId4"/>
          <a:srcRect l="34966" t="22285" r="52732" b="62338"/>
          <a:stretch/>
        </p:blipFill>
        <p:spPr>
          <a:xfrm>
            <a:off x="5230800" y="5118840"/>
            <a:ext cx="914040" cy="914040"/>
          </a:xfrm>
          <a:prstGeom prst="rect">
            <a:avLst/>
          </a:prstGeom>
          <a:ln w="19080">
            <a:solidFill>
              <a:schemeClr val="tx1"/>
            </a:solidFill>
            <a:round/>
          </a:ln>
        </p:spPr>
      </p:pic>
      <p:sp>
        <p:nvSpPr>
          <p:cNvPr id="610" name="CustomShape 6"/>
          <p:cNvSpPr/>
          <p:nvPr/>
        </p:nvSpPr>
        <p:spPr>
          <a:xfrm>
            <a:off x="3538440" y="6172200"/>
            <a:ext cx="235044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trike="noStrike">
                <a:solidFill>
                  <a:srgbClr val="000000"/>
                </a:solidFill>
                <a:latin typeface="Arial"/>
              </a:rPr>
              <a:t>Similarity transform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2666946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1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Difference of Gaussian (DoG)</a:t>
            </a:r>
            <a:endParaRPr/>
          </a:p>
        </p:txBody>
      </p:sp>
      <p:sp>
        <p:nvSpPr>
          <p:cNvPr id="127" name="Google Shape;127;p21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 dirty="0"/>
              <a:t>Gaussian is a low pass filter</a:t>
            </a:r>
            <a:endParaRPr dirty="0"/>
          </a:p>
          <a:p>
            <a:pPr>
              <a:buChar char="-"/>
            </a:pPr>
            <a:r>
              <a:rPr lang="en" dirty="0"/>
              <a:t>Strongly reduce components with frequency f &lt; σ</a:t>
            </a:r>
            <a:endParaRPr dirty="0"/>
          </a:p>
          <a:p>
            <a:pPr>
              <a:buChar char="-"/>
            </a:pPr>
            <a:r>
              <a:rPr lang="en" dirty="0"/>
              <a:t>(g*I) low frequency components</a:t>
            </a:r>
            <a:endParaRPr dirty="0"/>
          </a:p>
          <a:p>
            <a:pPr>
              <a:buChar char="-"/>
            </a:pPr>
            <a:r>
              <a:rPr lang="en" dirty="0"/>
              <a:t>I - (g*I) high frequency components</a:t>
            </a:r>
            <a:endParaRPr dirty="0"/>
          </a:p>
          <a:p>
            <a:pPr>
              <a:buChar char="-"/>
            </a:pPr>
            <a:r>
              <a:rPr lang="en" dirty="0"/>
              <a:t>g(</a:t>
            </a:r>
            <a:r>
              <a:rPr lang="en" dirty="0">
                <a:solidFill>
                  <a:schemeClr val="dk1"/>
                </a:solidFill>
              </a:rPr>
              <a:t>σ1)*I - g(σ2)*I</a:t>
            </a:r>
            <a:endParaRPr dirty="0">
              <a:solidFill>
                <a:schemeClr val="dk1"/>
              </a:solidFill>
            </a:endParaRPr>
          </a:p>
          <a:p>
            <a:pPr lvl="1">
              <a:spcBef>
                <a:spcPts val="0"/>
              </a:spcBef>
              <a:buClr>
                <a:schemeClr val="dk1"/>
              </a:buClr>
              <a:buChar char="-"/>
            </a:pPr>
            <a:r>
              <a:rPr lang="en" dirty="0">
                <a:solidFill>
                  <a:schemeClr val="dk1"/>
                </a:solidFill>
              </a:rPr>
              <a:t>Components in between these frequencies</a:t>
            </a:r>
            <a:endParaRPr dirty="0">
              <a:solidFill>
                <a:schemeClr val="dk1"/>
              </a:solidFill>
            </a:endParaRPr>
          </a:p>
          <a:p>
            <a:pPr>
              <a:buClr>
                <a:schemeClr val="dk1"/>
              </a:buClr>
              <a:buChar char="-"/>
            </a:pPr>
            <a:r>
              <a:rPr lang="en" dirty="0">
                <a:solidFill>
                  <a:schemeClr val="dk1"/>
                </a:solidFill>
              </a:rPr>
              <a:t>g(σ1)*I - g(σ2)*I = </a:t>
            </a:r>
            <a:r>
              <a:rPr lang="en" dirty="0">
                <a:solidFill>
                  <a:srgbClr val="C00000"/>
                </a:solidFill>
              </a:rPr>
              <a:t>[g(σ1) - g(σ2)]*I</a:t>
            </a:r>
            <a:endParaRPr dirty="0">
              <a:solidFill>
                <a:srgbClr val="C00000"/>
              </a:solidFill>
            </a:endParaRPr>
          </a:p>
        </p:txBody>
      </p:sp>
      <p:sp>
        <p:nvSpPr>
          <p:cNvPr id="128" name="Google Shape;128;p21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29" name="Google Shape;129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08309" y="4327095"/>
            <a:ext cx="1408771" cy="15044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15283" y="4327102"/>
            <a:ext cx="1408771" cy="15044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22269" y="4273377"/>
            <a:ext cx="1408771" cy="1504436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21"/>
          <p:cNvSpPr txBox="1"/>
          <p:nvPr/>
        </p:nvSpPr>
        <p:spPr>
          <a:xfrm>
            <a:off x="2849555" y="4768647"/>
            <a:ext cx="4405500" cy="51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indent="-457200">
              <a:buSzPts val="3600"/>
              <a:buChar char="-"/>
            </a:pPr>
            <a:r>
              <a:rPr lang="en" sz="3600"/>
              <a:t>           =</a:t>
            </a:r>
            <a:endParaRPr sz="3600"/>
          </a:p>
        </p:txBody>
      </p:sp>
      <p:sp>
        <p:nvSpPr>
          <p:cNvPr id="133" name="Google Shape;133;p21"/>
          <p:cNvSpPr txBox="1"/>
          <p:nvPr/>
        </p:nvSpPr>
        <p:spPr>
          <a:xfrm>
            <a:off x="3671695" y="4639745"/>
            <a:ext cx="1800600" cy="18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lnSpc>
                <a:spcPct val="115000"/>
              </a:lnSpc>
              <a:spcAft>
                <a:spcPts val="1600"/>
              </a:spcAft>
            </a:pPr>
            <a:r>
              <a:rPr lang="en" sz="24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σ = 1</a:t>
            </a:r>
            <a:endParaRPr/>
          </a:p>
        </p:txBody>
      </p:sp>
      <p:sp>
        <p:nvSpPr>
          <p:cNvPr id="134" name="Google Shape;134;p21"/>
          <p:cNvSpPr txBox="1"/>
          <p:nvPr/>
        </p:nvSpPr>
        <p:spPr>
          <a:xfrm>
            <a:off x="1860700" y="404005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lnSpc>
                <a:spcPct val="115000"/>
              </a:lnSpc>
              <a:spcAft>
                <a:spcPts val="1600"/>
              </a:spcAft>
            </a:pPr>
            <a:r>
              <a:rPr lang="en" sz="24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σ = 2</a:t>
            </a:r>
            <a:endParaRPr sz="2400"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</p:spTree>
    <p:extLst>
      <p:ext uri="{BB962C8B-B14F-4D97-AF65-F5344CB8AC3E}">
        <p14:creationId xmlns:p14="http://schemas.microsoft.com/office/powerpoint/2010/main" val="305811155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CustomShape 1"/>
          <p:cNvSpPr/>
          <p:nvPr/>
        </p:nvSpPr>
        <p:spPr>
          <a:xfrm>
            <a:off x="3124080" y="4505400"/>
            <a:ext cx="2895120" cy="4568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1400" strike="noStrike">
                <a:solidFill>
                  <a:srgbClr val="000000"/>
                </a:solidFill>
                <a:latin typeface="Times New Roman"/>
              </a:rPr>
              <a:t>CSE 576: Computer Vision</a:t>
            </a:r>
            <a:endParaRPr/>
          </a:p>
        </p:txBody>
      </p:sp>
      <p:pic>
        <p:nvPicPr>
          <p:cNvPr id="612" name="Picture 2"/>
          <p:cNvPicPr/>
          <p:nvPr/>
        </p:nvPicPr>
        <p:blipFill>
          <a:blip r:embed="rId3"/>
          <a:stretch/>
        </p:blipFill>
        <p:spPr>
          <a:xfrm>
            <a:off x="2057400" y="1457280"/>
            <a:ext cx="4962240" cy="3495240"/>
          </a:xfrm>
          <a:prstGeom prst="rect">
            <a:avLst/>
          </a:prstGeom>
          <a:ln w="9360">
            <a:noFill/>
          </a:ln>
        </p:spPr>
      </p:pic>
      <p:sp>
        <p:nvSpPr>
          <p:cNvPr id="613" name="TextShape 2"/>
          <p:cNvSpPr txBox="1"/>
          <p:nvPr/>
        </p:nvSpPr>
        <p:spPr>
          <a:xfrm>
            <a:off x="379440" y="-152280"/>
            <a:ext cx="84596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4000" strike="noStrike">
                <a:solidFill>
                  <a:srgbClr val="000000"/>
                </a:solidFill>
                <a:latin typeface="Arial"/>
                <a:ea typeface="ＭＳ Ｐゴシック"/>
              </a:rPr>
              <a:t>Rotation invariance</a:t>
            </a:r>
            <a:endParaRPr/>
          </a:p>
        </p:txBody>
      </p:sp>
      <p:pic>
        <p:nvPicPr>
          <p:cNvPr id="614" name="Picture 5"/>
          <p:cNvPicPr/>
          <p:nvPr/>
        </p:nvPicPr>
        <p:blipFill>
          <a:blip r:embed="rId4"/>
          <a:stretch/>
        </p:blipFill>
        <p:spPr>
          <a:xfrm>
            <a:off x="5499000" y="2741760"/>
            <a:ext cx="1982520" cy="1987200"/>
          </a:xfrm>
          <a:prstGeom prst="rect">
            <a:avLst/>
          </a:prstGeom>
          <a:ln w="9360">
            <a:noFill/>
          </a:ln>
        </p:spPr>
      </p:pic>
      <p:sp>
        <p:nvSpPr>
          <p:cNvPr id="615" name="Line 3"/>
          <p:cNvSpPr/>
          <p:nvPr/>
        </p:nvSpPr>
        <p:spPr>
          <a:xfrm>
            <a:off x="7726680" y="2743200"/>
            <a:ext cx="45720" cy="1904760"/>
          </a:xfrm>
          <a:prstGeom prst="line">
            <a:avLst/>
          </a:prstGeom>
          <a:ln w="50760">
            <a:solidFill>
              <a:srgbClr val="0000FF"/>
            </a:solidFill>
            <a:round/>
            <a:headEnd type="triangle" w="lg" len="med"/>
            <a:tailEnd type="triangle" w="lg" len="med"/>
          </a:ln>
        </p:spPr>
      </p:sp>
      <p:sp>
        <p:nvSpPr>
          <p:cNvPr id="616" name="Line 4"/>
          <p:cNvSpPr/>
          <p:nvPr/>
        </p:nvSpPr>
        <p:spPr>
          <a:xfrm>
            <a:off x="4343400" y="2201760"/>
            <a:ext cx="596880" cy="123840"/>
          </a:xfrm>
          <a:prstGeom prst="line">
            <a:avLst/>
          </a:prstGeom>
          <a:ln w="31680">
            <a:solidFill>
              <a:srgbClr val="0000FF"/>
            </a:solidFill>
            <a:round/>
            <a:headEnd type="triangle" w="lg" len="med"/>
            <a:tailEnd type="triangle" w="lg" len="med"/>
          </a:ln>
        </p:spPr>
      </p:sp>
      <p:sp>
        <p:nvSpPr>
          <p:cNvPr id="617" name="CustomShape 5"/>
          <p:cNvSpPr/>
          <p:nvPr/>
        </p:nvSpPr>
        <p:spPr>
          <a:xfrm>
            <a:off x="6963840" y="6568920"/>
            <a:ext cx="2188080" cy="2883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300" strike="noStrike">
                <a:solidFill>
                  <a:srgbClr val="000000"/>
                </a:solidFill>
                <a:latin typeface="Arial"/>
              </a:rPr>
              <a:t>Image from Matthew Brown</a:t>
            </a:r>
            <a:endParaRPr/>
          </a:p>
        </p:txBody>
      </p:sp>
      <p:sp>
        <p:nvSpPr>
          <p:cNvPr id="618" name="CustomShape 6"/>
          <p:cNvSpPr/>
          <p:nvPr/>
        </p:nvSpPr>
        <p:spPr>
          <a:xfrm>
            <a:off x="336600" y="5035680"/>
            <a:ext cx="8733960" cy="1370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strike="noStrike" dirty="0">
                <a:solidFill>
                  <a:srgbClr val="000000"/>
                </a:solidFill>
                <a:latin typeface="Arial"/>
              </a:rPr>
              <a:t>Rotate patch according to its </a:t>
            </a:r>
            <a:r>
              <a:rPr lang="en-US" sz="2800" strike="noStrike" dirty="0">
                <a:solidFill>
                  <a:srgbClr val="FF0000"/>
                </a:solidFill>
                <a:latin typeface="Arial"/>
              </a:rPr>
              <a:t>dominant gradient orientation</a:t>
            </a:r>
            <a:endParaRPr dirty="0">
              <a:solidFill>
                <a:srgbClr val="FF0000"/>
              </a:solidFill>
            </a:endParaRP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strike="noStrike" dirty="0">
                <a:solidFill>
                  <a:srgbClr val="000000"/>
                </a:solidFill>
                <a:latin typeface="Arial"/>
              </a:rPr>
              <a:t>This puts the patches into a canonical orientation.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7876765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TextShape 1"/>
          <p:cNvSpPr txBox="1"/>
          <p:nvPr/>
        </p:nvSpPr>
        <p:spPr>
          <a:xfrm>
            <a:off x="3124080" y="6248520"/>
            <a:ext cx="2895120" cy="4568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sz="1400" strike="noStrike">
                <a:solidFill>
                  <a:srgbClr val="000000"/>
                </a:solidFill>
                <a:latin typeface="Arial"/>
              </a:rPr>
              <a:t>T. Tuytelaars, B. Leibe</a:t>
            </a:r>
            <a:endParaRPr/>
          </a:p>
        </p:txBody>
      </p:sp>
      <p:sp>
        <p:nvSpPr>
          <p:cNvPr id="620" name="CustomShape 2"/>
          <p:cNvSpPr/>
          <p:nvPr/>
        </p:nvSpPr>
        <p:spPr>
          <a:xfrm>
            <a:off x="2765520" y="4065480"/>
            <a:ext cx="2282400" cy="2303280"/>
          </a:xfrm>
          <a:custGeom>
            <a:avLst/>
            <a:gdLst/>
            <a:ahLst/>
            <a:cxnLst/>
            <a:rect l="0" t="0" r="r" b="b"/>
            <a:pathLst>
              <a:path w="8630" h="9642">
                <a:moveTo>
                  <a:pt x="4314" y="0"/>
                </a:moveTo>
                <a:lnTo>
                  <a:pt x="4536" y="7"/>
                </a:lnTo>
                <a:lnTo>
                  <a:pt x="4754" y="25"/>
                </a:lnTo>
                <a:lnTo>
                  <a:pt x="4970" y="55"/>
                </a:lnTo>
                <a:lnTo>
                  <a:pt x="5182" y="98"/>
                </a:lnTo>
                <a:lnTo>
                  <a:pt x="5390" y="153"/>
                </a:lnTo>
                <a:lnTo>
                  <a:pt x="5594" y="217"/>
                </a:lnTo>
                <a:lnTo>
                  <a:pt x="5795" y="293"/>
                </a:lnTo>
                <a:lnTo>
                  <a:pt x="5991" y="380"/>
                </a:lnTo>
                <a:lnTo>
                  <a:pt x="6181" y="477"/>
                </a:lnTo>
                <a:lnTo>
                  <a:pt x="6368" y="583"/>
                </a:lnTo>
                <a:lnTo>
                  <a:pt x="6549" y="700"/>
                </a:lnTo>
                <a:lnTo>
                  <a:pt x="6724" y="825"/>
                </a:lnTo>
                <a:lnTo>
                  <a:pt x="6893" y="960"/>
                </a:lnTo>
                <a:lnTo>
                  <a:pt x="7056" y="1104"/>
                </a:lnTo>
                <a:lnTo>
                  <a:pt x="7213" y="1255"/>
                </a:lnTo>
                <a:lnTo>
                  <a:pt x="7363" y="1415"/>
                </a:lnTo>
                <a:lnTo>
                  <a:pt x="7505" y="1582"/>
                </a:lnTo>
                <a:lnTo>
                  <a:pt x="7641" y="1757"/>
                </a:lnTo>
                <a:lnTo>
                  <a:pt x="7769" y="1939"/>
                </a:lnTo>
                <a:lnTo>
                  <a:pt x="7890" y="2128"/>
                </a:lnTo>
                <a:lnTo>
                  <a:pt x="8002" y="2324"/>
                </a:lnTo>
                <a:lnTo>
                  <a:pt x="8106" y="2526"/>
                </a:lnTo>
                <a:lnTo>
                  <a:pt x="8202" y="2733"/>
                </a:lnTo>
                <a:lnTo>
                  <a:pt x="8289" y="2947"/>
                </a:lnTo>
                <a:lnTo>
                  <a:pt x="8366" y="3167"/>
                </a:lnTo>
                <a:lnTo>
                  <a:pt x="8433" y="3389"/>
                </a:lnTo>
                <a:lnTo>
                  <a:pt x="8492" y="3618"/>
                </a:lnTo>
                <a:lnTo>
                  <a:pt x="8541" y="3851"/>
                </a:lnTo>
                <a:lnTo>
                  <a:pt x="8578" y="4088"/>
                </a:lnTo>
                <a:lnTo>
                  <a:pt x="8606" y="4329"/>
                </a:lnTo>
                <a:lnTo>
                  <a:pt x="8623" y="4573"/>
                </a:lnTo>
                <a:lnTo>
                  <a:pt x="8629" y="4820"/>
                </a:lnTo>
                <a:lnTo>
                  <a:pt x="8623" y="5068"/>
                </a:lnTo>
                <a:lnTo>
                  <a:pt x="8606" y="5312"/>
                </a:lnTo>
                <a:lnTo>
                  <a:pt x="8578" y="5553"/>
                </a:lnTo>
                <a:lnTo>
                  <a:pt x="8541" y="5790"/>
                </a:lnTo>
                <a:lnTo>
                  <a:pt x="8492" y="6023"/>
                </a:lnTo>
                <a:lnTo>
                  <a:pt x="8433" y="6252"/>
                </a:lnTo>
                <a:lnTo>
                  <a:pt x="8366" y="6475"/>
                </a:lnTo>
                <a:lnTo>
                  <a:pt x="8289" y="6694"/>
                </a:lnTo>
                <a:lnTo>
                  <a:pt x="8202" y="6908"/>
                </a:lnTo>
                <a:lnTo>
                  <a:pt x="8106" y="7115"/>
                </a:lnTo>
                <a:lnTo>
                  <a:pt x="8002" y="7317"/>
                </a:lnTo>
                <a:lnTo>
                  <a:pt x="7890" y="7513"/>
                </a:lnTo>
                <a:lnTo>
                  <a:pt x="7769" y="7702"/>
                </a:lnTo>
                <a:lnTo>
                  <a:pt x="7641" y="7884"/>
                </a:lnTo>
                <a:lnTo>
                  <a:pt x="7505" y="8059"/>
                </a:lnTo>
                <a:lnTo>
                  <a:pt x="7363" y="8226"/>
                </a:lnTo>
                <a:lnTo>
                  <a:pt x="7213" y="8386"/>
                </a:lnTo>
                <a:lnTo>
                  <a:pt x="7056" y="8537"/>
                </a:lnTo>
                <a:lnTo>
                  <a:pt x="6893" y="8681"/>
                </a:lnTo>
                <a:lnTo>
                  <a:pt x="6724" y="8816"/>
                </a:lnTo>
                <a:lnTo>
                  <a:pt x="6549" y="8941"/>
                </a:lnTo>
                <a:lnTo>
                  <a:pt x="6368" y="9058"/>
                </a:lnTo>
                <a:lnTo>
                  <a:pt x="6181" y="9164"/>
                </a:lnTo>
                <a:lnTo>
                  <a:pt x="5991" y="9261"/>
                </a:lnTo>
                <a:lnTo>
                  <a:pt x="5795" y="9348"/>
                </a:lnTo>
                <a:lnTo>
                  <a:pt x="5594" y="9424"/>
                </a:lnTo>
                <a:lnTo>
                  <a:pt x="5390" y="9488"/>
                </a:lnTo>
                <a:lnTo>
                  <a:pt x="5182" y="9543"/>
                </a:lnTo>
                <a:lnTo>
                  <a:pt x="4970" y="9586"/>
                </a:lnTo>
                <a:lnTo>
                  <a:pt x="4754" y="9616"/>
                </a:lnTo>
                <a:lnTo>
                  <a:pt x="4536" y="9634"/>
                </a:lnTo>
                <a:lnTo>
                  <a:pt x="4314" y="9641"/>
                </a:lnTo>
                <a:lnTo>
                  <a:pt x="4093" y="9634"/>
                </a:lnTo>
                <a:lnTo>
                  <a:pt x="3875" y="9616"/>
                </a:lnTo>
                <a:lnTo>
                  <a:pt x="3659" y="9586"/>
                </a:lnTo>
                <a:lnTo>
                  <a:pt x="3447" y="9543"/>
                </a:lnTo>
                <a:lnTo>
                  <a:pt x="3238" y="9488"/>
                </a:lnTo>
                <a:lnTo>
                  <a:pt x="3034" y="9424"/>
                </a:lnTo>
                <a:lnTo>
                  <a:pt x="2833" y="9348"/>
                </a:lnTo>
                <a:lnTo>
                  <a:pt x="2638" y="9261"/>
                </a:lnTo>
                <a:lnTo>
                  <a:pt x="2447" y="9164"/>
                </a:lnTo>
                <a:lnTo>
                  <a:pt x="2260" y="9058"/>
                </a:lnTo>
                <a:lnTo>
                  <a:pt x="2080" y="8941"/>
                </a:lnTo>
                <a:lnTo>
                  <a:pt x="1905" y="8816"/>
                </a:lnTo>
                <a:lnTo>
                  <a:pt x="1736" y="8681"/>
                </a:lnTo>
                <a:lnTo>
                  <a:pt x="1573" y="8537"/>
                </a:lnTo>
                <a:lnTo>
                  <a:pt x="1416" y="8386"/>
                </a:lnTo>
                <a:lnTo>
                  <a:pt x="1266" y="8226"/>
                </a:lnTo>
                <a:lnTo>
                  <a:pt x="1124" y="8059"/>
                </a:lnTo>
                <a:lnTo>
                  <a:pt x="987" y="7884"/>
                </a:lnTo>
                <a:lnTo>
                  <a:pt x="860" y="7702"/>
                </a:lnTo>
                <a:lnTo>
                  <a:pt x="739" y="7513"/>
                </a:lnTo>
                <a:lnTo>
                  <a:pt x="627" y="7317"/>
                </a:lnTo>
                <a:lnTo>
                  <a:pt x="523" y="7115"/>
                </a:lnTo>
                <a:lnTo>
                  <a:pt x="426" y="6908"/>
                </a:lnTo>
                <a:lnTo>
                  <a:pt x="340" y="6694"/>
                </a:lnTo>
                <a:lnTo>
                  <a:pt x="262" y="6475"/>
                </a:lnTo>
                <a:lnTo>
                  <a:pt x="195" y="6252"/>
                </a:lnTo>
                <a:lnTo>
                  <a:pt x="137" y="6023"/>
                </a:lnTo>
                <a:lnTo>
                  <a:pt x="88" y="5790"/>
                </a:lnTo>
                <a:lnTo>
                  <a:pt x="50" y="5553"/>
                </a:lnTo>
                <a:lnTo>
                  <a:pt x="23" y="5312"/>
                </a:lnTo>
                <a:lnTo>
                  <a:pt x="6" y="5068"/>
                </a:lnTo>
                <a:lnTo>
                  <a:pt x="0" y="4820"/>
                </a:lnTo>
                <a:lnTo>
                  <a:pt x="6" y="4573"/>
                </a:lnTo>
                <a:lnTo>
                  <a:pt x="23" y="4329"/>
                </a:lnTo>
                <a:lnTo>
                  <a:pt x="50" y="4088"/>
                </a:lnTo>
                <a:lnTo>
                  <a:pt x="88" y="3851"/>
                </a:lnTo>
                <a:lnTo>
                  <a:pt x="137" y="3618"/>
                </a:lnTo>
                <a:lnTo>
                  <a:pt x="195" y="3389"/>
                </a:lnTo>
                <a:lnTo>
                  <a:pt x="262" y="3167"/>
                </a:lnTo>
                <a:lnTo>
                  <a:pt x="340" y="2947"/>
                </a:lnTo>
                <a:lnTo>
                  <a:pt x="426" y="2733"/>
                </a:lnTo>
                <a:lnTo>
                  <a:pt x="523" y="2526"/>
                </a:lnTo>
                <a:lnTo>
                  <a:pt x="627" y="2324"/>
                </a:lnTo>
                <a:lnTo>
                  <a:pt x="739" y="2128"/>
                </a:lnTo>
                <a:lnTo>
                  <a:pt x="860" y="1939"/>
                </a:lnTo>
                <a:lnTo>
                  <a:pt x="987" y="1757"/>
                </a:lnTo>
                <a:lnTo>
                  <a:pt x="1124" y="1582"/>
                </a:lnTo>
                <a:lnTo>
                  <a:pt x="1266" y="1415"/>
                </a:lnTo>
                <a:lnTo>
                  <a:pt x="1416" y="1255"/>
                </a:lnTo>
                <a:lnTo>
                  <a:pt x="1573" y="1104"/>
                </a:lnTo>
                <a:lnTo>
                  <a:pt x="1736" y="960"/>
                </a:lnTo>
                <a:lnTo>
                  <a:pt x="1905" y="825"/>
                </a:lnTo>
                <a:lnTo>
                  <a:pt x="2080" y="700"/>
                </a:lnTo>
                <a:lnTo>
                  <a:pt x="2260" y="583"/>
                </a:lnTo>
                <a:lnTo>
                  <a:pt x="2447" y="477"/>
                </a:lnTo>
                <a:lnTo>
                  <a:pt x="2638" y="380"/>
                </a:lnTo>
                <a:lnTo>
                  <a:pt x="2833" y="293"/>
                </a:lnTo>
                <a:lnTo>
                  <a:pt x="3034" y="217"/>
                </a:lnTo>
                <a:lnTo>
                  <a:pt x="3238" y="153"/>
                </a:lnTo>
                <a:lnTo>
                  <a:pt x="3447" y="98"/>
                </a:lnTo>
                <a:lnTo>
                  <a:pt x="3659" y="55"/>
                </a:lnTo>
                <a:lnTo>
                  <a:pt x="3875" y="25"/>
                </a:lnTo>
                <a:lnTo>
                  <a:pt x="4093" y="7"/>
                </a:lnTo>
                <a:lnTo>
                  <a:pt x="4314" y="0"/>
                </a:lnTo>
              </a:path>
            </a:pathLst>
          </a:custGeom>
          <a:solidFill>
            <a:srgbClr val="FFFFFF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21" name="CustomShape 3"/>
          <p:cNvSpPr/>
          <p:nvPr/>
        </p:nvSpPr>
        <p:spPr>
          <a:xfrm>
            <a:off x="3906720" y="4054320"/>
            <a:ext cx="1153800" cy="1163160"/>
          </a:xfrm>
          <a:custGeom>
            <a:avLst/>
            <a:gdLst/>
            <a:ahLst/>
            <a:cxnLst/>
            <a:rect l="0" t="0" r="r" b="b"/>
            <a:pathLst>
              <a:path w="4361" h="4872">
                <a:moveTo>
                  <a:pt x="4360" y="4871"/>
                </a:moveTo>
                <a:lnTo>
                  <a:pt x="4360" y="4871"/>
                </a:lnTo>
                <a:lnTo>
                  <a:pt x="4359" y="4809"/>
                </a:lnTo>
                <a:lnTo>
                  <a:pt x="4358" y="4747"/>
                </a:lnTo>
                <a:lnTo>
                  <a:pt x="4356" y="4684"/>
                </a:lnTo>
                <a:lnTo>
                  <a:pt x="4354" y="4621"/>
                </a:lnTo>
                <a:lnTo>
                  <a:pt x="4351" y="4560"/>
                </a:lnTo>
                <a:lnTo>
                  <a:pt x="4347" y="4498"/>
                </a:lnTo>
                <a:lnTo>
                  <a:pt x="4343" y="4437"/>
                </a:lnTo>
                <a:lnTo>
                  <a:pt x="4337" y="4374"/>
                </a:lnTo>
                <a:lnTo>
                  <a:pt x="4332" y="4313"/>
                </a:lnTo>
                <a:lnTo>
                  <a:pt x="4325" y="4252"/>
                </a:lnTo>
                <a:lnTo>
                  <a:pt x="4318" y="4192"/>
                </a:lnTo>
                <a:lnTo>
                  <a:pt x="4310" y="4131"/>
                </a:lnTo>
                <a:lnTo>
                  <a:pt x="4301" y="4071"/>
                </a:lnTo>
                <a:lnTo>
                  <a:pt x="4291" y="4011"/>
                </a:lnTo>
                <a:lnTo>
                  <a:pt x="4281" y="3951"/>
                </a:lnTo>
                <a:lnTo>
                  <a:pt x="4271" y="3892"/>
                </a:lnTo>
                <a:lnTo>
                  <a:pt x="4260" y="3833"/>
                </a:lnTo>
                <a:lnTo>
                  <a:pt x="4248" y="3774"/>
                </a:lnTo>
                <a:lnTo>
                  <a:pt x="4236" y="3715"/>
                </a:lnTo>
                <a:lnTo>
                  <a:pt x="4223" y="3656"/>
                </a:lnTo>
                <a:lnTo>
                  <a:pt x="4208" y="3599"/>
                </a:lnTo>
                <a:lnTo>
                  <a:pt x="4194" y="3541"/>
                </a:lnTo>
                <a:lnTo>
                  <a:pt x="4179" y="3483"/>
                </a:lnTo>
                <a:lnTo>
                  <a:pt x="4163" y="3426"/>
                </a:lnTo>
                <a:lnTo>
                  <a:pt x="4147" y="3369"/>
                </a:lnTo>
                <a:lnTo>
                  <a:pt x="4131" y="3311"/>
                </a:lnTo>
                <a:lnTo>
                  <a:pt x="4112" y="3256"/>
                </a:lnTo>
                <a:lnTo>
                  <a:pt x="4095" y="3199"/>
                </a:lnTo>
                <a:lnTo>
                  <a:pt x="4076" y="3144"/>
                </a:lnTo>
                <a:lnTo>
                  <a:pt x="4057" y="3089"/>
                </a:lnTo>
                <a:lnTo>
                  <a:pt x="4036" y="3033"/>
                </a:lnTo>
                <a:lnTo>
                  <a:pt x="4016" y="2979"/>
                </a:lnTo>
                <a:lnTo>
                  <a:pt x="3995" y="2923"/>
                </a:lnTo>
                <a:lnTo>
                  <a:pt x="3974" y="2870"/>
                </a:lnTo>
                <a:lnTo>
                  <a:pt x="3951" y="2816"/>
                </a:lnTo>
                <a:lnTo>
                  <a:pt x="3929" y="2763"/>
                </a:lnTo>
                <a:lnTo>
                  <a:pt x="3906" y="2710"/>
                </a:lnTo>
                <a:lnTo>
                  <a:pt x="3882" y="2657"/>
                </a:lnTo>
                <a:lnTo>
                  <a:pt x="3857" y="2605"/>
                </a:lnTo>
                <a:lnTo>
                  <a:pt x="3832" y="2553"/>
                </a:lnTo>
                <a:lnTo>
                  <a:pt x="3807" y="2502"/>
                </a:lnTo>
                <a:lnTo>
                  <a:pt x="3780" y="2450"/>
                </a:lnTo>
                <a:lnTo>
                  <a:pt x="3754" y="2399"/>
                </a:lnTo>
                <a:lnTo>
                  <a:pt x="3727" y="2349"/>
                </a:lnTo>
                <a:lnTo>
                  <a:pt x="3699" y="2299"/>
                </a:lnTo>
                <a:lnTo>
                  <a:pt x="3671" y="2249"/>
                </a:lnTo>
                <a:lnTo>
                  <a:pt x="3643" y="2200"/>
                </a:lnTo>
                <a:lnTo>
                  <a:pt x="3613" y="2151"/>
                </a:lnTo>
                <a:lnTo>
                  <a:pt x="3584" y="2102"/>
                </a:lnTo>
                <a:lnTo>
                  <a:pt x="3554" y="2055"/>
                </a:lnTo>
                <a:lnTo>
                  <a:pt x="3523" y="2007"/>
                </a:lnTo>
                <a:lnTo>
                  <a:pt x="3492" y="1960"/>
                </a:lnTo>
                <a:lnTo>
                  <a:pt x="3461" y="1914"/>
                </a:lnTo>
                <a:lnTo>
                  <a:pt x="3428" y="1867"/>
                </a:lnTo>
                <a:lnTo>
                  <a:pt x="3396" y="1821"/>
                </a:lnTo>
                <a:lnTo>
                  <a:pt x="3362" y="1776"/>
                </a:lnTo>
                <a:lnTo>
                  <a:pt x="3329" y="1731"/>
                </a:lnTo>
                <a:lnTo>
                  <a:pt x="3295" y="1686"/>
                </a:lnTo>
                <a:lnTo>
                  <a:pt x="3260" y="1642"/>
                </a:lnTo>
                <a:lnTo>
                  <a:pt x="3225" y="1599"/>
                </a:lnTo>
                <a:lnTo>
                  <a:pt x="3189" y="1556"/>
                </a:lnTo>
                <a:lnTo>
                  <a:pt x="3154" y="1513"/>
                </a:lnTo>
                <a:lnTo>
                  <a:pt x="3117" y="1471"/>
                </a:lnTo>
                <a:lnTo>
                  <a:pt x="3081" y="1430"/>
                </a:lnTo>
                <a:lnTo>
                  <a:pt x="3044" y="1389"/>
                </a:lnTo>
                <a:lnTo>
                  <a:pt x="3006" y="1348"/>
                </a:lnTo>
                <a:lnTo>
                  <a:pt x="2968" y="1307"/>
                </a:lnTo>
                <a:lnTo>
                  <a:pt x="2929" y="1268"/>
                </a:lnTo>
                <a:lnTo>
                  <a:pt x="2890" y="1229"/>
                </a:lnTo>
                <a:lnTo>
                  <a:pt x="2851" y="1191"/>
                </a:lnTo>
                <a:lnTo>
                  <a:pt x="2811" y="1152"/>
                </a:lnTo>
                <a:lnTo>
                  <a:pt x="2771" y="1115"/>
                </a:lnTo>
                <a:lnTo>
                  <a:pt x="2730" y="1078"/>
                </a:lnTo>
                <a:lnTo>
                  <a:pt x="2689" y="1042"/>
                </a:lnTo>
                <a:lnTo>
                  <a:pt x="2648" y="1005"/>
                </a:lnTo>
                <a:lnTo>
                  <a:pt x="2606" y="970"/>
                </a:lnTo>
                <a:lnTo>
                  <a:pt x="2564" y="935"/>
                </a:lnTo>
                <a:lnTo>
                  <a:pt x="2521" y="901"/>
                </a:lnTo>
                <a:lnTo>
                  <a:pt x="2479" y="867"/>
                </a:lnTo>
                <a:lnTo>
                  <a:pt x="2435" y="834"/>
                </a:lnTo>
                <a:lnTo>
                  <a:pt x="2392" y="802"/>
                </a:lnTo>
                <a:lnTo>
                  <a:pt x="2347" y="769"/>
                </a:lnTo>
                <a:lnTo>
                  <a:pt x="2303" y="737"/>
                </a:lnTo>
                <a:lnTo>
                  <a:pt x="2258" y="707"/>
                </a:lnTo>
                <a:lnTo>
                  <a:pt x="2213" y="676"/>
                </a:lnTo>
                <a:lnTo>
                  <a:pt x="2167" y="647"/>
                </a:lnTo>
                <a:lnTo>
                  <a:pt x="2121" y="619"/>
                </a:lnTo>
                <a:lnTo>
                  <a:pt x="2076" y="589"/>
                </a:lnTo>
                <a:lnTo>
                  <a:pt x="2029" y="562"/>
                </a:lnTo>
                <a:lnTo>
                  <a:pt x="1982" y="535"/>
                </a:lnTo>
                <a:lnTo>
                  <a:pt x="1935" y="508"/>
                </a:lnTo>
                <a:lnTo>
                  <a:pt x="1888" y="482"/>
                </a:lnTo>
                <a:lnTo>
                  <a:pt x="1840" y="457"/>
                </a:lnTo>
                <a:lnTo>
                  <a:pt x="1791" y="432"/>
                </a:lnTo>
                <a:lnTo>
                  <a:pt x="1743" y="407"/>
                </a:lnTo>
                <a:lnTo>
                  <a:pt x="1694" y="385"/>
                </a:lnTo>
                <a:lnTo>
                  <a:pt x="1646" y="361"/>
                </a:lnTo>
                <a:lnTo>
                  <a:pt x="1596" y="339"/>
                </a:lnTo>
                <a:lnTo>
                  <a:pt x="1547" y="318"/>
                </a:lnTo>
                <a:lnTo>
                  <a:pt x="1497" y="296"/>
                </a:lnTo>
                <a:lnTo>
                  <a:pt x="1446" y="276"/>
                </a:lnTo>
                <a:lnTo>
                  <a:pt x="1396" y="257"/>
                </a:lnTo>
                <a:lnTo>
                  <a:pt x="1345" y="237"/>
                </a:lnTo>
                <a:lnTo>
                  <a:pt x="1295" y="219"/>
                </a:lnTo>
                <a:lnTo>
                  <a:pt x="1243" y="202"/>
                </a:lnTo>
                <a:lnTo>
                  <a:pt x="1191" y="185"/>
                </a:lnTo>
                <a:lnTo>
                  <a:pt x="1140" y="170"/>
                </a:lnTo>
                <a:lnTo>
                  <a:pt x="1088" y="154"/>
                </a:lnTo>
                <a:lnTo>
                  <a:pt x="1035" y="139"/>
                </a:lnTo>
                <a:lnTo>
                  <a:pt x="983" y="126"/>
                </a:lnTo>
                <a:lnTo>
                  <a:pt x="930" y="112"/>
                </a:lnTo>
                <a:lnTo>
                  <a:pt x="877" y="100"/>
                </a:lnTo>
                <a:lnTo>
                  <a:pt x="824" y="87"/>
                </a:lnTo>
                <a:lnTo>
                  <a:pt x="770" y="77"/>
                </a:lnTo>
                <a:lnTo>
                  <a:pt x="717" y="66"/>
                </a:lnTo>
                <a:lnTo>
                  <a:pt x="663" y="57"/>
                </a:lnTo>
                <a:lnTo>
                  <a:pt x="608" y="47"/>
                </a:lnTo>
                <a:lnTo>
                  <a:pt x="555" y="40"/>
                </a:lnTo>
                <a:lnTo>
                  <a:pt x="500" y="32"/>
                </a:lnTo>
                <a:lnTo>
                  <a:pt x="444" y="25"/>
                </a:lnTo>
                <a:lnTo>
                  <a:pt x="390" y="19"/>
                </a:lnTo>
                <a:lnTo>
                  <a:pt x="335" y="15"/>
                </a:lnTo>
                <a:lnTo>
                  <a:pt x="279" y="10"/>
                </a:lnTo>
                <a:lnTo>
                  <a:pt x="224" y="7"/>
                </a:lnTo>
                <a:lnTo>
                  <a:pt x="168" y="3"/>
                </a:lnTo>
                <a:lnTo>
                  <a:pt x="112" y="2"/>
                </a:lnTo>
                <a:lnTo>
                  <a:pt x="57" y="0"/>
                </a:lnTo>
                <a:lnTo>
                  <a:pt x="0" y="0"/>
                </a:lnTo>
                <a:lnTo>
                  <a:pt x="0" y="102"/>
                </a:lnTo>
                <a:lnTo>
                  <a:pt x="56" y="103"/>
                </a:lnTo>
                <a:lnTo>
                  <a:pt x="110" y="103"/>
                </a:lnTo>
                <a:lnTo>
                  <a:pt x="165" y="105"/>
                </a:lnTo>
                <a:lnTo>
                  <a:pt x="220" y="109"/>
                </a:lnTo>
                <a:lnTo>
                  <a:pt x="274" y="112"/>
                </a:lnTo>
                <a:lnTo>
                  <a:pt x="328" y="116"/>
                </a:lnTo>
                <a:lnTo>
                  <a:pt x="382" y="121"/>
                </a:lnTo>
                <a:lnTo>
                  <a:pt x="436" y="127"/>
                </a:lnTo>
                <a:lnTo>
                  <a:pt x="489" y="133"/>
                </a:lnTo>
                <a:lnTo>
                  <a:pt x="543" y="140"/>
                </a:lnTo>
                <a:lnTo>
                  <a:pt x="596" y="148"/>
                </a:lnTo>
                <a:lnTo>
                  <a:pt x="649" y="157"/>
                </a:lnTo>
                <a:lnTo>
                  <a:pt x="701" y="166"/>
                </a:lnTo>
                <a:lnTo>
                  <a:pt x="754" y="176"/>
                </a:lnTo>
                <a:lnTo>
                  <a:pt x="807" y="188"/>
                </a:lnTo>
                <a:lnTo>
                  <a:pt x="859" y="199"/>
                </a:lnTo>
                <a:lnTo>
                  <a:pt x="911" y="211"/>
                </a:lnTo>
                <a:lnTo>
                  <a:pt x="963" y="224"/>
                </a:lnTo>
                <a:lnTo>
                  <a:pt x="1014" y="239"/>
                </a:lnTo>
                <a:lnTo>
                  <a:pt x="1065" y="252"/>
                </a:lnTo>
                <a:lnTo>
                  <a:pt x="1115" y="268"/>
                </a:lnTo>
                <a:lnTo>
                  <a:pt x="1167" y="284"/>
                </a:lnTo>
                <a:lnTo>
                  <a:pt x="1217" y="300"/>
                </a:lnTo>
                <a:lnTo>
                  <a:pt x="1267" y="317"/>
                </a:lnTo>
                <a:lnTo>
                  <a:pt x="1317" y="335"/>
                </a:lnTo>
                <a:lnTo>
                  <a:pt x="1366" y="353"/>
                </a:lnTo>
                <a:lnTo>
                  <a:pt x="1416" y="372"/>
                </a:lnTo>
                <a:lnTo>
                  <a:pt x="1466" y="392"/>
                </a:lnTo>
                <a:lnTo>
                  <a:pt x="1514" y="413"/>
                </a:lnTo>
                <a:lnTo>
                  <a:pt x="1563" y="434"/>
                </a:lnTo>
                <a:lnTo>
                  <a:pt x="1611" y="456"/>
                </a:lnTo>
                <a:lnTo>
                  <a:pt x="1659" y="477"/>
                </a:lnTo>
                <a:lnTo>
                  <a:pt x="1706" y="501"/>
                </a:lnTo>
                <a:lnTo>
                  <a:pt x="1754" y="525"/>
                </a:lnTo>
                <a:lnTo>
                  <a:pt x="1802" y="549"/>
                </a:lnTo>
                <a:lnTo>
                  <a:pt x="1848" y="573"/>
                </a:lnTo>
                <a:lnTo>
                  <a:pt x="1895" y="599"/>
                </a:lnTo>
                <a:lnTo>
                  <a:pt x="1940" y="625"/>
                </a:lnTo>
                <a:lnTo>
                  <a:pt x="1987" y="651"/>
                </a:lnTo>
                <a:lnTo>
                  <a:pt x="2032" y="679"/>
                </a:lnTo>
                <a:lnTo>
                  <a:pt x="2077" y="707"/>
                </a:lnTo>
                <a:lnTo>
                  <a:pt x="2122" y="735"/>
                </a:lnTo>
                <a:lnTo>
                  <a:pt x="2167" y="765"/>
                </a:lnTo>
                <a:lnTo>
                  <a:pt x="2211" y="794"/>
                </a:lnTo>
                <a:lnTo>
                  <a:pt x="2255" y="824"/>
                </a:lnTo>
                <a:lnTo>
                  <a:pt x="2299" y="855"/>
                </a:lnTo>
                <a:lnTo>
                  <a:pt x="2341" y="887"/>
                </a:lnTo>
                <a:lnTo>
                  <a:pt x="2384" y="918"/>
                </a:lnTo>
                <a:lnTo>
                  <a:pt x="2426" y="951"/>
                </a:lnTo>
                <a:lnTo>
                  <a:pt x="2469" y="984"/>
                </a:lnTo>
                <a:lnTo>
                  <a:pt x="2510" y="1018"/>
                </a:lnTo>
                <a:lnTo>
                  <a:pt x="2552" y="1052"/>
                </a:lnTo>
                <a:lnTo>
                  <a:pt x="2592" y="1087"/>
                </a:lnTo>
                <a:lnTo>
                  <a:pt x="2633" y="1122"/>
                </a:lnTo>
                <a:lnTo>
                  <a:pt x="2673" y="1157"/>
                </a:lnTo>
                <a:lnTo>
                  <a:pt x="2713" y="1193"/>
                </a:lnTo>
                <a:lnTo>
                  <a:pt x="2752" y="1230"/>
                </a:lnTo>
                <a:lnTo>
                  <a:pt x="2791" y="1268"/>
                </a:lnTo>
                <a:lnTo>
                  <a:pt x="2830" y="1305"/>
                </a:lnTo>
                <a:lnTo>
                  <a:pt x="2867" y="1344"/>
                </a:lnTo>
                <a:lnTo>
                  <a:pt x="2906" y="1382"/>
                </a:lnTo>
                <a:lnTo>
                  <a:pt x="2943" y="1422"/>
                </a:lnTo>
                <a:lnTo>
                  <a:pt x="2980" y="1461"/>
                </a:lnTo>
                <a:lnTo>
                  <a:pt x="3016" y="1502"/>
                </a:lnTo>
                <a:lnTo>
                  <a:pt x="3053" y="1543"/>
                </a:lnTo>
                <a:lnTo>
                  <a:pt x="3088" y="1583"/>
                </a:lnTo>
                <a:lnTo>
                  <a:pt x="3123" y="1625"/>
                </a:lnTo>
                <a:lnTo>
                  <a:pt x="3158" y="1667"/>
                </a:lnTo>
                <a:lnTo>
                  <a:pt x="3192" y="1710"/>
                </a:lnTo>
                <a:lnTo>
                  <a:pt x="3226" y="1753"/>
                </a:lnTo>
                <a:lnTo>
                  <a:pt x="3259" y="1797"/>
                </a:lnTo>
                <a:lnTo>
                  <a:pt x="3292" y="1841"/>
                </a:lnTo>
                <a:lnTo>
                  <a:pt x="3325" y="1885"/>
                </a:lnTo>
                <a:lnTo>
                  <a:pt x="3356" y="1931"/>
                </a:lnTo>
                <a:lnTo>
                  <a:pt x="3388" y="1975"/>
                </a:lnTo>
                <a:lnTo>
                  <a:pt x="3419" y="2021"/>
                </a:lnTo>
                <a:lnTo>
                  <a:pt x="3449" y="2067"/>
                </a:lnTo>
                <a:lnTo>
                  <a:pt x="3480" y="2114"/>
                </a:lnTo>
                <a:lnTo>
                  <a:pt x="3509" y="2161"/>
                </a:lnTo>
                <a:lnTo>
                  <a:pt x="3538" y="2208"/>
                </a:lnTo>
                <a:lnTo>
                  <a:pt x="3567" y="2256"/>
                </a:lnTo>
                <a:lnTo>
                  <a:pt x="3595" y="2304"/>
                </a:lnTo>
                <a:lnTo>
                  <a:pt x="3622" y="2352"/>
                </a:lnTo>
                <a:lnTo>
                  <a:pt x="3650" y="2402"/>
                </a:lnTo>
                <a:lnTo>
                  <a:pt x="3676" y="2451"/>
                </a:lnTo>
                <a:lnTo>
                  <a:pt x="3702" y="2501"/>
                </a:lnTo>
                <a:lnTo>
                  <a:pt x="3728" y="2551"/>
                </a:lnTo>
                <a:lnTo>
                  <a:pt x="3752" y="2601"/>
                </a:lnTo>
                <a:lnTo>
                  <a:pt x="3776" y="2652"/>
                </a:lnTo>
                <a:lnTo>
                  <a:pt x="3801" y="2703"/>
                </a:lnTo>
                <a:lnTo>
                  <a:pt x="3824" y="2755"/>
                </a:lnTo>
                <a:lnTo>
                  <a:pt x="3847" y="2807"/>
                </a:lnTo>
                <a:lnTo>
                  <a:pt x="3869" y="2859"/>
                </a:lnTo>
                <a:lnTo>
                  <a:pt x="3891" y="2912"/>
                </a:lnTo>
                <a:lnTo>
                  <a:pt x="3912" y="2964"/>
                </a:lnTo>
                <a:lnTo>
                  <a:pt x="3932" y="3018"/>
                </a:lnTo>
                <a:lnTo>
                  <a:pt x="3952" y="3072"/>
                </a:lnTo>
                <a:lnTo>
                  <a:pt x="3972" y="3126"/>
                </a:lnTo>
                <a:lnTo>
                  <a:pt x="3991" y="3180"/>
                </a:lnTo>
                <a:lnTo>
                  <a:pt x="4009" y="3234"/>
                </a:lnTo>
                <a:lnTo>
                  <a:pt x="4027" y="3290"/>
                </a:lnTo>
                <a:lnTo>
                  <a:pt x="4043" y="3344"/>
                </a:lnTo>
                <a:lnTo>
                  <a:pt x="4061" y="3400"/>
                </a:lnTo>
                <a:lnTo>
                  <a:pt x="4076" y="3456"/>
                </a:lnTo>
                <a:lnTo>
                  <a:pt x="4092" y="3512"/>
                </a:lnTo>
                <a:lnTo>
                  <a:pt x="4106" y="3568"/>
                </a:lnTo>
                <a:lnTo>
                  <a:pt x="4120" y="3625"/>
                </a:lnTo>
                <a:lnTo>
                  <a:pt x="4135" y="3682"/>
                </a:lnTo>
                <a:lnTo>
                  <a:pt x="4147" y="3739"/>
                </a:lnTo>
                <a:lnTo>
                  <a:pt x="4159" y="3797"/>
                </a:lnTo>
                <a:lnTo>
                  <a:pt x="4171" y="3854"/>
                </a:lnTo>
                <a:lnTo>
                  <a:pt x="4182" y="3912"/>
                </a:lnTo>
                <a:lnTo>
                  <a:pt x="4192" y="3971"/>
                </a:lnTo>
                <a:lnTo>
                  <a:pt x="4201" y="4030"/>
                </a:lnTo>
                <a:lnTo>
                  <a:pt x="4212" y="4088"/>
                </a:lnTo>
                <a:lnTo>
                  <a:pt x="4220" y="4147"/>
                </a:lnTo>
                <a:lnTo>
                  <a:pt x="4228" y="4206"/>
                </a:lnTo>
                <a:lnTo>
                  <a:pt x="4235" y="4266"/>
                </a:lnTo>
                <a:lnTo>
                  <a:pt x="4241" y="4325"/>
                </a:lnTo>
                <a:lnTo>
                  <a:pt x="4247" y="4385"/>
                </a:lnTo>
                <a:lnTo>
                  <a:pt x="4252" y="4445"/>
                </a:lnTo>
                <a:lnTo>
                  <a:pt x="4256" y="4506"/>
                </a:lnTo>
                <a:lnTo>
                  <a:pt x="4260" y="4566"/>
                </a:lnTo>
                <a:lnTo>
                  <a:pt x="4263" y="4627"/>
                </a:lnTo>
                <a:lnTo>
                  <a:pt x="4266" y="4688"/>
                </a:lnTo>
                <a:lnTo>
                  <a:pt x="4267" y="4749"/>
                </a:lnTo>
                <a:lnTo>
                  <a:pt x="4268" y="4810"/>
                </a:lnTo>
                <a:lnTo>
                  <a:pt x="4269" y="4871"/>
                </a:lnTo>
                <a:lnTo>
                  <a:pt x="4360" y="4871"/>
                </a:lnTo>
              </a:path>
            </a:pathLst>
          </a:custGeom>
          <a:solidFill>
            <a:srgbClr val="008FE0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22" name="CustomShape 4"/>
          <p:cNvSpPr/>
          <p:nvPr/>
        </p:nvSpPr>
        <p:spPr>
          <a:xfrm>
            <a:off x="3906720" y="5218200"/>
            <a:ext cx="1153800" cy="1163160"/>
          </a:xfrm>
          <a:custGeom>
            <a:avLst/>
            <a:gdLst/>
            <a:ahLst/>
            <a:cxnLst/>
            <a:rect l="0" t="0" r="r" b="b"/>
            <a:pathLst>
              <a:path w="4361" h="4873">
                <a:moveTo>
                  <a:pt x="0" y="4872"/>
                </a:moveTo>
                <a:lnTo>
                  <a:pt x="0" y="4872"/>
                </a:lnTo>
                <a:lnTo>
                  <a:pt x="57" y="4872"/>
                </a:lnTo>
                <a:lnTo>
                  <a:pt x="112" y="4870"/>
                </a:lnTo>
                <a:lnTo>
                  <a:pt x="168" y="4869"/>
                </a:lnTo>
                <a:lnTo>
                  <a:pt x="224" y="4865"/>
                </a:lnTo>
                <a:lnTo>
                  <a:pt x="279" y="4862"/>
                </a:lnTo>
                <a:lnTo>
                  <a:pt x="335" y="4857"/>
                </a:lnTo>
                <a:lnTo>
                  <a:pt x="390" y="4853"/>
                </a:lnTo>
                <a:lnTo>
                  <a:pt x="445" y="4847"/>
                </a:lnTo>
                <a:lnTo>
                  <a:pt x="500" y="4840"/>
                </a:lnTo>
                <a:lnTo>
                  <a:pt x="555" y="4832"/>
                </a:lnTo>
                <a:lnTo>
                  <a:pt x="608" y="4825"/>
                </a:lnTo>
                <a:lnTo>
                  <a:pt x="663" y="4815"/>
                </a:lnTo>
                <a:lnTo>
                  <a:pt x="717" y="4806"/>
                </a:lnTo>
                <a:lnTo>
                  <a:pt x="770" y="4796"/>
                </a:lnTo>
                <a:lnTo>
                  <a:pt x="824" y="4785"/>
                </a:lnTo>
                <a:lnTo>
                  <a:pt x="877" y="4773"/>
                </a:lnTo>
                <a:lnTo>
                  <a:pt x="930" y="4760"/>
                </a:lnTo>
                <a:lnTo>
                  <a:pt x="983" y="4746"/>
                </a:lnTo>
                <a:lnTo>
                  <a:pt x="1035" y="4733"/>
                </a:lnTo>
                <a:lnTo>
                  <a:pt x="1088" y="4718"/>
                </a:lnTo>
                <a:lnTo>
                  <a:pt x="1140" y="4702"/>
                </a:lnTo>
                <a:lnTo>
                  <a:pt x="1191" y="4687"/>
                </a:lnTo>
                <a:lnTo>
                  <a:pt x="1243" y="4670"/>
                </a:lnTo>
                <a:lnTo>
                  <a:pt x="1295" y="4653"/>
                </a:lnTo>
                <a:lnTo>
                  <a:pt x="1345" y="4635"/>
                </a:lnTo>
                <a:lnTo>
                  <a:pt x="1396" y="4615"/>
                </a:lnTo>
                <a:lnTo>
                  <a:pt x="1446" y="4596"/>
                </a:lnTo>
                <a:lnTo>
                  <a:pt x="1497" y="4576"/>
                </a:lnTo>
                <a:lnTo>
                  <a:pt x="1547" y="4554"/>
                </a:lnTo>
                <a:lnTo>
                  <a:pt x="1596" y="4533"/>
                </a:lnTo>
                <a:lnTo>
                  <a:pt x="1646" y="4511"/>
                </a:lnTo>
                <a:lnTo>
                  <a:pt x="1694" y="4488"/>
                </a:lnTo>
                <a:lnTo>
                  <a:pt x="1743" y="4465"/>
                </a:lnTo>
                <a:lnTo>
                  <a:pt x="1791" y="4440"/>
                </a:lnTo>
                <a:lnTo>
                  <a:pt x="1840" y="4415"/>
                </a:lnTo>
                <a:lnTo>
                  <a:pt x="1888" y="4390"/>
                </a:lnTo>
                <a:lnTo>
                  <a:pt x="1935" y="4364"/>
                </a:lnTo>
                <a:lnTo>
                  <a:pt x="1982" y="4337"/>
                </a:lnTo>
                <a:lnTo>
                  <a:pt x="2029" y="4310"/>
                </a:lnTo>
                <a:lnTo>
                  <a:pt x="2076" y="4283"/>
                </a:lnTo>
                <a:lnTo>
                  <a:pt x="2121" y="4255"/>
                </a:lnTo>
                <a:lnTo>
                  <a:pt x="2167" y="4225"/>
                </a:lnTo>
                <a:lnTo>
                  <a:pt x="2213" y="4196"/>
                </a:lnTo>
                <a:lnTo>
                  <a:pt x="2258" y="4165"/>
                </a:lnTo>
                <a:lnTo>
                  <a:pt x="2303" y="4135"/>
                </a:lnTo>
                <a:lnTo>
                  <a:pt x="2347" y="4103"/>
                </a:lnTo>
                <a:lnTo>
                  <a:pt x="2392" y="4070"/>
                </a:lnTo>
                <a:lnTo>
                  <a:pt x="2435" y="4039"/>
                </a:lnTo>
                <a:lnTo>
                  <a:pt x="2478" y="4005"/>
                </a:lnTo>
                <a:lnTo>
                  <a:pt x="2521" y="3971"/>
                </a:lnTo>
                <a:lnTo>
                  <a:pt x="2564" y="3937"/>
                </a:lnTo>
                <a:lnTo>
                  <a:pt x="2606" y="3902"/>
                </a:lnTo>
                <a:lnTo>
                  <a:pt x="2648" y="3867"/>
                </a:lnTo>
                <a:lnTo>
                  <a:pt x="2689" y="3830"/>
                </a:lnTo>
                <a:lnTo>
                  <a:pt x="2730" y="3794"/>
                </a:lnTo>
                <a:lnTo>
                  <a:pt x="2771" y="3757"/>
                </a:lnTo>
                <a:lnTo>
                  <a:pt x="2811" y="3720"/>
                </a:lnTo>
                <a:lnTo>
                  <a:pt x="2851" y="3681"/>
                </a:lnTo>
                <a:lnTo>
                  <a:pt x="2890" y="3643"/>
                </a:lnTo>
                <a:lnTo>
                  <a:pt x="2929" y="3604"/>
                </a:lnTo>
                <a:lnTo>
                  <a:pt x="2968" y="3565"/>
                </a:lnTo>
                <a:lnTo>
                  <a:pt x="3006" y="3524"/>
                </a:lnTo>
                <a:lnTo>
                  <a:pt x="3044" y="3483"/>
                </a:lnTo>
                <a:lnTo>
                  <a:pt x="3081" y="3443"/>
                </a:lnTo>
                <a:lnTo>
                  <a:pt x="3117" y="3401"/>
                </a:lnTo>
                <a:lnTo>
                  <a:pt x="3154" y="3359"/>
                </a:lnTo>
                <a:lnTo>
                  <a:pt x="3189" y="3316"/>
                </a:lnTo>
                <a:lnTo>
                  <a:pt x="3225" y="3273"/>
                </a:lnTo>
                <a:lnTo>
                  <a:pt x="3260" y="3230"/>
                </a:lnTo>
                <a:lnTo>
                  <a:pt x="3295" y="3186"/>
                </a:lnTo>
                <a:lnTo>
                  <a:pt x="3329" y="3141"/>
                </a:lnTo>
                <a:lnTo>
                  <a:pt x="3362" y="3096"/>
                </a:lnTo>
                <a:lnTo>
                  <a:pt x="3396" y="3051"/>
                </a:lnTo>
                <a:lnTo>
                  <a:pt x="3428" y="3005"/>
                </a:lnTo>
                <a:lnTo>
                  <a:pt x="3461" y="2958"/>
                </a:lnTo>
                <a:lnTo>
                  <a:pt x="3492" y="2912"/>
                </a:lnTo>
                <a:lnTo>
                  <a:pt x="3523" y="2865"/>
                </a:lnTo>
                <a:lnTo>
                  <a:pt x="3554" y="2817"/>
                </a:lnTo>
                <a:lnTo>
                  <a:pt x="3584" y="2770"/>
                </a:lnTo>
                <a:lnTo>
                  <a:pt x="3613" y="2721"/>
                </a:lnTo>
                <a:lnTo>
                  <a:pt x="3643" y="2672"/>
                </a:lnTo>
                <a:lnTo>
                  <a:pt x="3671" y="2623"/>
                </a:lnTo>
                <a:lnTo>
                  <a:pt x="3699" y="2573"/>
                </a:lnTo>
                <a:lnTo>
                  <a:pt x="3727" y="2523"/>
                </a:lnTo>
                <a:lnTo>
                  <a:pt x="3754" y="2473"/>
                </a:lnTo>
                <a:lnTo>
                  <a:pt x="3780" y="2422"/>
                </a:lnTo>
                <a:lnTo>
                  <a:pt x="3807" y="2372"/>
                </a:lnTo>
                <a:lnTo>
                  <a:pt x="3832" y="2320"/>
                </a:lnTo>
                <a:lnTo>
                  <a:pt x="3857" y="2267"/>
                </a:lnTo>
                <a:lnTo>
                  <a:pt x="3882" y="2215"/>
                </a:lnTo>
                <a:lnTo>
                  <a:pt x="3906" y="2162"/>
                </a:lnTo>
                <a:lnTo>
                  <a:pt x="3929" y="2109"/>
                </a:lnTo>
                <a:lnTo>
                  <a:pt x="3951" y="2056"/>
                </a:lnTo>
                <a:lnTo>
                  <a:pt x="3974" y="2002"/>
                </a:lnTo>
                <a:lnTo>
                  <a:pt x="3995" y="1949"/>
                </a:lnTo>
                <a:lnTo>
                  <a:pt x="4016" y="1893"/>
                </a:lnTo>
                <a:lnTo>
                  <a:pt x="4036" y="1839"/>
                </a:lnTo>
                <a:lnTo>
                  <a:pt x="4057" y="1783"/>
                </a:lnTo>
                <a:lnTo>
                  <a:pt x="4076" y="1728"/>
                </a:lnTo>
                <a:lnTo>
                  <a:pt x="4095" y="1673"/>
                </a:lnTo>
                <a:lnTo>
                  <a:pt x="4112" y="1616"/>
                </a:lnTo>
                <a:lnTo>
                  <a:pt x="4131" y="1561"/>
                </a:lnTo>
                <a:lnTo>
                  <a:pt x="4147" y="1503"/>
                </a:lnTo>
                <a:lnTo>
                  <a:pt x="4163" y="1446"/>
                </a:lnTo>
                <a:lnTo>
                  <a:pt x="4179" y="1389"/>
                </a:lnTo>
                <a:lnTo>
                  <a:pt x="4194" y="1331"/>
                </a:lnTo>
                <a:lnTo>
                  <a:pt x="4208" y="1273"/>
                </a:lnTo>
                <a:lnTo>
                  <a:pt x="4223" y="1216"/>
                </a:lnTo>
                <a:lnTo>
                  <a:pt x="4236" y="1157"/>
                </a:lnTo>
                <a:lnTo>
                  <a:pt x="4248" y="1098"/>
                </a:lnTo>
                <a:lnTo>
                  <a:pt x="4260" y="1039"/>
                </a:lnTo>
                <a:lnTo>
                  <a:pt x="4271" y="980"/>
                </a:lnTo>
                <a:lnTo>
                  <a:pt x="4281" y="921"/>
                </a:lnTo>
                <a:lnTo>
                  <a:pt x="4291" y="861"/>
                </a:lnTo>
                <a:lnTo>
                  <a:pt x="4301" y="801"/>
                </a:lnTo>
                <a:lnTo>
                  <a:pt x="4310" y="741"/>
                </a:lnTo>
                <a:lnTo>
                  <a:pt x="4318" y="680"/>
                </a:lnTo>
                <a:lnTo>
                  <a:pt x="4325" y="620"/>
                </a:lnTo>
                <a:lnTo>
                  <a:pt x="4332" y="559"/>
                </a:lnTo>
                <a:lnTo>
                  <a:pt x="4337" y="498"/>
                </a:lnTo>
                <a:lnTo>
                  <a:pt x="4343" y="435"/>
                </a:lnTo>
                <a:lnTo>
                  <a:pt x="4347" y="374"/>
                </a:lnTo>
                <a:lnTo>
                  <a:pt x="4351" y="312"/>
                </a:lnTo>
                <a:lnTo>
                  <a:pt x="4354" y="251"/>
                </a:lnTo>
                <a:lnTo>
                  <a:pt x="4356" y="188"/>
                </a:lnTo>
                <a:lnTo>
                  <a:pt x="4358" y="125"/>
                </a:lnTo>
                <a:lnTo>
                  <a:pt x="4359" y="63"/>
                </a:lnTo>
                <a:lnTo>
                  <a:pt x="4360" y="0"/>
                </a:lnTo>
                <a:lnTo>
                  <a:pt x="4269" y="0"/>
                </a:lnTo>
                <a:lnTo>
                  <a:pt x="4268" y="62"/>
                </a:lnTo>
                <a:lnTo>
                  <a:pt x="4267" y="123"/>
                </a:lnTo>
                <a:lnTo>
                  <a:pt x="4266" y="184"/>
                </a:lnTo>
                <a:lnTo>
                  <a:pt x="4263" y="245"/>
                </a:lnTo>
                <a:lnTo>
                  <a:pt x="4260" y="306"/>
                </a:lnTo>
                <a:lnTo>
                  <a:pt x="4256" y="366"/>
                </a:lnTo>
                <a:lnTo>
                  <a:pt x="4252" y="427"/>
                </a:lnTo>
                <a:lnTo>
                  <a:pt x="4247" y="487"/>
                </a:lnTo>
                <a:lnTo>
                  <a:pt x="4241" y="547"/>
                </a:lnTo>
                <a:lnTo>
                  <a:pt x="4235" y="606"/>
                </a:lnTo>
                <a:lnTo>
                  <a:pt x="4228" y="666"/>
                </a:lnTo>
                <a:lnTo>
                  <a:pt x="4220" y="725"/>
                </a:lnTo>
                <a:lnTo>
                  <a:pt x="4212" y="784"/>
                </a:lnTo>
                <a:lnTo>
                  <a:pt x="4201" y="842"/>
                </a:lnTo>
                <a:lnTo>
                  <a:pt x="4192" y="901"/>
                </a:lnTo>
                <a:lnTo>
                  <a:pt x="4182" y="960"/>
                </a:lnTo>
                <a:lnTo>
                  <a:pt x="4171" y="1018"/>
                </a:lnTo>
                <a:lnTo>
                  <a:pt x="4159" y="1075"/>
                </a:lnTo>
                <a:lnTo>
                  <a:pt x="4147" y="1133"/>
                </a:lnTo>
                <a:lnTo>
                  <a:pt x="4135" y="1190"/>
                </a:lnTo>
                <a:lnTo>
                  <a:pt x="4120" y="1247"/>
                </a:lnTo>
                <a:lnTo>
                  <a:pt x="4106" y="1304"/>
                </a:lnTo>
                <a:lnTo>
                  <a:pt x="4092" y="1360"/>
                </a:lnTo>
                <a:lnTo>
                  <a:pt x="4076" y="1416"/>
                </a:lnTo>
                <a:lnTo>
                  <a:pt x="4061" y="1472"/>
                </a:lnTo>
                <a:lnTo>
                  <a:pt x="4043" y="1528"/>
                </a:lnTo>
                <a:lnTo>
                  <a:pt x="4027" y="1582"/>
                </a:lnTo>
                <a:lnTo>
                  <a:pt x="4009" y="1638"/>
                </a:lnTo>
                <a:lnTo>
                  <a:pt x="3991" y="1692"/>
                </a:lnTo>
                <a:lnTo>
                  <a:pt x="3972" y="1746"/>
                </a:lnTo>
                <a:lnTo>
                  <a:pt x="3952" y="1800"/>
                </a:lnTo>
                <a:lnTo>
                  <a:pt x="3932" y="1854"/>
                </a:lnTo>
                <a:lnTo>
                  <a:pt x="3912" y="1908"/>
                </a:lnTo>
                <a:lnTo>
                  <a:pt x="3891" y="1960"/>
                </a:lnTo>
                <a:lnTo>
                  <a:pt x="3869" y="2013"/>
                </a:lnTo>
                <a:lnTo>
                  <a:pt x="3847" y="2065"/>
                </a:lnTo>
                <a:lnTo>
                  <a:pt x="3824" y="2117"/>
                </a:lnTo>
                <a:lnTo>
                  <a:pt x="3801" y="2169"/>
                </a:lnTo>
                <a:lnTo>
                  <a:pt x="3776" y="2220"/>
                </a:lnTo>
                <a:lnTo>
                  <a:pt x="3752" y="2271"/>
                </a:lnTo>
                <a:lnTo>
                  <a:pt x="3728" y="2321"/>
                </a:lnTo>
                <a:lnTo>
                  <a:pt x="3702" y="2372"/>
                </a:lnTo>
                <a:lnTo>
                  <a:pt x="3676" y="2421"/>
                </a:lnTo>
                <a:lnTo>
                  <a:pt x="3650" y="2470"/>
                </a:lnTo>
                <a:lnTo>
                  <a:pt x="3622" y="2520"/>
                </a:lnTo>
                <a:lnTo>
                  <a:pt x="3595" y="2568"/>
                </a:lnTo>
                <a:lnTo>
                  <a:pt x="3567" y="2616"/>
                </a:lnTo>
                <a:lnTo>
                  <a:pt x="3538" y="2664"/>
                </a:lnTo>
                <a:lnTo>
                  <a:pt x="3509" y="2711"/>
                </a:lnTo>
                <a:lnTo>
                  <a:pt x="3480" y="2758"/>
                </a:lnTo>
                <a:lnTo>
                  <a:pt x="3449" y="2805"/>
                </a:lnTo>
                <a:lnTo>
                  <a:pt x="3419" y="2851"/>
                </a:lnTo>
                <a:lnTo>
                  <a:pt x="3388" y="2897"/>
                </a:lnTo>
                <a:lnTo>
                  <a:pt x="3356" y="2942"/>
                </a:lnTo>
                <a:lnTo>
                  <a:pt x="3325" y="2987"/>
                </a:lnTo>
                <a:lnTo>
                  <a:pt x="3292" y="3031"/>
                </a:lnTo>
                <a:lnTo>
                  <a:pt x="3259" y="3075"/>
                </a:lnTo>
                <a:lnTo>
                  <a:pt x="3226" y="3119"/>
                </a:lnTo>
                <a:lnTo>
                  <a:pt x="3192" y="3162"/>
                </a:lnTo>
                <a:lnTo>
                  <a:pt x="3158" y="3205"/>
                </a:lnTo>
                <a:lnTo>
                  <a:pt x="3123" y="3247"/>
                </a:lnTo>
                <a:lnTo>
                  <a:pt x="3088" y="3289"/>
                </a:lnTo>
                <a:lnTo>
                  <a:pt x="3053" y="3329"/>
                </a:lnTo>
                <a:lnTo>
                  <a:pt x="3016" y="3370"/>
                </a:lnTo>
                <a:lnTo>
                  <a:pt x="2980" y="3411"/>
                </a:lnTo>
                <a:lnTo>
                  <a:pt x="2943" y="3450"/>
                </a:lnTo>
                <a:lnTo>
                  <a:pt x="2906" y="3490"/>
                </a:lnTo>
                <a:lnTo>
                  <a:pt x="2867" y="3528"/>
                </a:lnTo>
                <a:lnTo>
                  <a:pt x="2830" y="3567"/>
                </a:lnTo>
                <a:lnTo>
                  <a:pt x="2791" y="3604"/>
                </a:lnTo>
                <a:lnTo>
                  <a:pt x="2752" y="3642"/>
                </a:lnTo>
                <a:lnTo>
                  <a:pt x="2713" y="3679"/>
                </a:lnTo>
                <a:lnTo>
                  <a:pt x="2673" y="3715"/>
                </a:lnTo>
                <a:lnTo>
                  <a:pt x="2633" y="3750"/>
                </a:lnTo>
                <a:lnTo>
                  <a:pt x="2592" y="3785"/>
                </a:lnTo>
                <a:lnTo>
                  <a:pt x="2552" y="3820"/>
                </a:lnTo>
                <a:lnTo>
                  <a:pt x="2510" y="3854"/>
                </a:lnTo>
                <a:lnTo>
                  <a:pt x="2469" y="3888"/>
                </a:lnTo>
                <a:lnTo>
                  <a:pt x="2426" y="3921"/>
                </a:lnTo>
                <a:lnTo>
                  <a:pt x="2384" y="3954"/>
                </a:lnTo>
                <a:lnTo>
                  <a:pt x="2341" y="3985"/>
                </a:lnTo>
                <a:lnTo>
                  <a:pt x="2299" y="4017"/>
                </a:lnTo>
                <a:lnTo>
                  <a:pt x="2255" y="4048"/>
                </a:lnTo>
                <a:lnTo>
                  <a:pt x="2211" y="4078"/>
                </a:lnTo>
                <a:lnTo>
                  <a:pt x="2167" y="4108"/>
                </a:lnTo>
                <a:lnTo>
                  <a:pt x="2122" y="4137"/>
                </a:lnTo>
                <a:lnTo>
                  <a:pt x="2077" y="4165"/>
                </a:lnTo>
                <a:lnTo>
                  <a:pt x="2032" y="4193"/>
                </a:lnTo>
                <a:lnTo>
                  <a:pt x="1987" y="4221"/>
                </a:lnTo>
                <a:lnTo>
                  <a:pt x="1940" y="4247"/>
                </a:lnTo>
                <a:lnTo>
                  <a:pt x="1895" y="4273"/>
                </a:lnTo>
                <a:lnTo>
                  <a:pt x="1848" y="4299"/>
                </a:lnTo>
                <a:lnTo>
                  <a:pt x="1802" y="4324"/>
                </a:lnTo>
                <a:lnTo>
                  <a:pt x="1754" y="4347"/>
                </a:lnTo>
                <a:lnTo>
                  <a:pt x="1706" y="4371"/>
                </a:lnTo>
                <a:lnTo>
                  <a:pt x="1659" y="4395"/>
                </a:lnTo>
                <a:lnTo>
                  <a:pt x="1611" y="4416"/>
                </a:lnTo>
                <a:lnTo>
                  <a:pt x="1563" y="4438"/>
                </a:lnTo>
                <a:lnTo>
                  <a:pt x="1514" y="4459"/>
                </a:lnTo>
                <a:lnTo>
                  <a:pt x="1466" y="4480"/>
                </a:lnTo>
                <a:lnTo>
                  <a:pt x="1416" y="4500"/>
                </a:lnTo>
                <a:lnTo>
                  <a:pt x="1366" y="4519"/>
                </a:lnTo>
                <a:lnTo>
                  <a:pt x="1317" y="4537"/>
                </a:lnTo>
                <a:lnTo>
                  <a:pt x="1267" y="4555"/>
                </a:lnTo>
                <a:lnTo>
                  <a:pt x="1217" y="4572"/>
                </a:lnTo>
                <a:lnTo>
                  <a:pt x="1167" y="4588"/>
                </a:lnTo>
                <a:lnTo>
                  <a:pt x="1115" y="4604"/>
                </a:lnTo>
                <a:lnTo>
                  <a:pt x="1065" y="4620"/>
                </a:lnTo>
                <a:lnTo>
                  <a:pt x="1014" y="4633"/>
                </a:lnTo>
                <a:lnTo>
                  <a:pt x="963" y="4648"/>
                </a:lnTo>
                <a:lnTo>
                  <a:pt x="911" y="4661"/>
                </a:lnTo>
                <a:lnTo>
                  <a:pt x="859" y="4673"/>
                </a:lnTo>
                <a:lnTo>
                  <a:pt x="807" y="4684"/>
                </a:lnTo>
                <a:lnTo>
                  <a:pt x="754" y="4696"/>
                </a:lnTo>
                <a:lnTo>
                  <a:pt x="701" y="4706"/>
                </a:lnTo>
                <a:lnTo>
                  <a:pt x="649" y="4715"/>
                </a:lnTo>
                <a:lnTo>
                  <a:pt x="596" y="4724"/>
                </a:lnTo>
                <a:lnTo>
                  <a:pt x="543" y="4732"/>
                </a:lnTo>
                <a:lnTo>
                  <a:pt x="489" y="4739"/>
                </a:lnTo>
                <a:lnTo>
                  <a:pt x="435" y="4745"/>
                </a:lnTo>
                <a:lnTo>
                  <a:pt x="382" y="4751"/>
                </a:lnTo>
                <a:lnTo>
                  <a:pt x="328" y="4756"/>
                </a:lnTo>
                <a:lnTo>
                  <a:pt x="274" y="4760"/>
                </a:lnTo>
                <a:lnTo>
                  <a:pt x="220" y="4763"/>
                </a:lnTo>
                <a:lnTo>
                  <a:pt x="165" y="4767"/>
                </a:lnTo>
                <a:lnTo>
                  <a:pt x="110" y="4769"/>
                </a:lnTo>
                <a:lnTo>
                  <a:pt x="56" y="4769"/>
                </a:lnTo>
                <a:lnTo>
                  <a:pt x="0" y="4770"/>
                </a:lnTo>
                <a:lnTo>
                  <a:pt x="0" y="4872"/>
                </a:lnTo>
              </a:path>
            </a:pathLst>
          </a:custGeom>
          <a:solidFill>
            <a:srgbClr val="008FE0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23" name="CustomShape 5"/>
          <p:cNvSpPr/>
          <p:nvPr/>
        </p:nvSpPr>
        <p:spPr>
          <a:xfrm>
            <a:off x="2754360" y="5218200"/>
            <a:ext cx="1152000" cy="1163160"/>
          </a:xfrm>
          <a:custGeom>
            <a:avLst/>
            <a:gdLst/>
            <a:ahLst/>
            <a:cxnLst/>
            <a:rect l="0" t="0" r="r" b="b"/>
            <a:pathLst>
              <a:path w="4360" h="4873">
                <a:moveTo>
                  <a:pt x="0" y="0"/>
                </a:moveTo>
                <a:lnTo>
                  <a:pt x="0" y="0"/>
                </a:lnTo>
                <a:lnTo>
                  <a:pt x="0" y="63"/>
                </a:lnTo>
                <a:lnTo>
                  <a:pt x="1" y="125"/>
                </a:lnTo>
                <a:lnTo>
                  <a:pt x="3" y="188"/>
                </a:lnTo>
                <a:lnTo>
                  <a:pt x="6" y="251"/>
                </a:lnTo>
                <a:lnTo>
                  <a:pt x="9" y="312"/>
                </a:lnTo>
                <a:lnTo>
                  <a:pt x="13" y="374"/>
                </a:lnTo>
                <a:lnTo>
                  <a:pt x="17" y="435"/>
                </a:lnTo>
                <a:lnTo>
                  <a:pt x="22" y="498"/>
                </a:lnTo>
                <a:lnTo>
                  <a:pt x="28" y="559"/>
                </a:lnTo>
                <a:lnTo>
                  <a:pt x="35" y="620"/>
                </a:lnTo>
                <a:lnTo>
                  <a:pt x="42" y="680"/>
                </a:lnTo>
                <a:lnTo>
                  <a:pt x="50" y="741"/>
                </a:lnTo>
                <a:lnTo>
                  <a:pt x="58" y="801"/>
                </a:lnTo>
                <a:lnTo>
                  <a:pt x="68" y="861"/>
                </a:lnTo>
                <a:lnTo>
                  <a:pt x="78" y="921"/>
                </a:lnTo>
                <a:lnTo>
                  <a:pt x="89" y="980"/>
                </a:lnTo>
                <a:lnTo>
                  <a:pt x="100" y="1039"/>
                </a:lnTo>
                <a:lnTo>
                  <a:pt x="112" y="1098"/>
                </a:lnTo>
                <a:lnTo>
                  <a:pt x="124" y="1157"/>
                </a:lnTo>
                <a:lnTo>
                  <a:pt x="137" y="1216"/>
                </a:lnTo>
                <a:lnTo>
                  <a:pt x="152" y="1273"/>
                </a:lnTo>
                <a:lnTo>
                  <a:pt x="166" y="1331"/>
                </a:lnTo>
                <a:lnTo>
                  <a:pt x="181" y="1389"/>
                </a:lnTo>
                <a:lnTo>
                  <a:pt x="196" y="1446"/>
                </a:lnTo>
                <a:lnTo>
                  <a:pt x="212" y="1503"/>
                </a:lnTo>
                <a:lnTo>
                  <a:pt x="229" y="1561"/>
                </a:lnTo>
                <a:lnTo>
                  <a:pt x="247" y="1616"/>
                </a:lnTo>
                <a:lnTo>
                  <a:pt x="265" y="1673"/>
                </a:lnTo>
                <a:lnTo>
                  <a:pt x="283" y="1728"/>
                </a:lnTo>
                <a:lnTo>
                  <a:pt x="302" y="1783"/>
                </a:lnTo>
                <a:lnTo>
                  <a:pt x="323" y="1839"/>
                </a:lnTo>
                <a:lnTo>
                  <a:pt x="343" y="1893"/>
                </a:lnTo>
                <a:lnTo>
                  <a:pt x="364" y="1949"/>
                </a:lnTo>
                <a:lnTo>
                  <a:pt x="385" y="2002"/>
                </a:lnTo>
                <a:lnTo>
                  <a:pt x="408" y="2056"/>
                </a:lnTo>
                <a:lnTo>
                  <a:pt x="431" y="2109"/>
                </a:lnTo>
                <a:lnTo>
                  <a:pt x="454" y="2162"/>
                </a:lnTo>
                <a:lnTo>
                  <a:pt x="477" y="2215"/>
                </a:lnTo>
                <a:lnTo>
                  <a:pt x="502" y="2267"/>
                </a:lnTo>
                <a:lnTo>
                  <a:pt x="527" y="2320"/>
                </a:lnTo>
                <a:lnTo>
                  <a:pt x="552" y="2372"/>
                </a:lnTo>
                <a:lnTo>
                  <a:pt x="579" y="2422"/>
                </a:lnTo>
                <a:lnTo>
                  <a:pt x="605" y="2473"/>
                </a:lnTo>
                <a:lnTo>
                  <a:pt x="632" y="2523"/>
                </a:lnTo>
                <a:lnTo>
                  <a:pt x="660" y="2573"/>
                </a:lnTo>
                <a:lnTo>
                  <a:pt x="688" y="2623"/>
                </a:lnTo>
                <a:lnTo>
                  <a:pt x="717" y="2672"/>
                </a:lnTo>
                <a:lnTo>
                  <a:pt x="746" y="2721"/>
                </a:lnTo>
                <a:lnTo>
                  <a:pt x="776" y="2770"/>
                </a:lnTo>
                <a:lnTo>
                  <a:pt x="805" y="2817"/>
                </a:lnTo>
                <a:lnTo>
                  <a:pt x="837" y="2865"/>
                </a:lnTo>
                <a:lnTo>
                  <a:pt x="868" y="2912"/>
                </a:lnTo>
                <a:lnTo>
                  <a:pt x="900" y="2958"/>
                </a:lnTo>
                <a:lnTo>
                  <a:pt x="932" y="3005"/>
                </a:lnTo>
                <a:lnTo>
                  <a:pt x="964" y="3051"/>
                </a:lnTo>
                <a:lnTo>
                  <a:pt x="998" y="3096"/>
                </a:lnTo>
                <a:lnTo>
                  <a:pt x="1031" y="3141"/>
                </a:lnTo>
                <a:lnTo>
                  <a:pt x="1066" y="3186"/>
                </a:lnTo>
                <a:lnTo>
                  <a:pt x="1100" y="3230"/>
                </a:lnTo>
                <a:lnTo>
                  <a:pt x="1134" y="3273"/>
                </a:lnTo>
                <a:lnTo>
                  <a:pt x="1170" y="3316"/>
                </a:lnTo>
                <a:lnTo>
                  <a:pt x="1206" y="3359"/>
                </a:lnTo>
                <a:lnTo>
                  <a:pt x="1243" y="3401"/>
                </a:lnTo>
                <a:lnTo>
                  <a:pt x="1279" y="3443"/>
                </a:lnTo>
                <a:lnTo>
                  <a:pt x="1317" y="3483"/>
                </a:lnTo>
                <a:lnTo>
                  <a:pt x="1354" y="3524"/>
                </a:lnTo>
                <a:lnTo>
                  <a:pt x="1392" y="3565"/>
                </a:lnTo>
                <a:lnTo>
                  <a:pt x="1431" y="3604"/>
                </a:lnTo>
                <a:lnTo>
                  <a:pt x="1469" y="3643"/>
                </a:lnTo>
                <a:lnTo>
                  <a:pt x="1509" y="3681"/>
                </a:lnTo>
                <a:lnTo>
                  <a:pt x="1548" y="3720"/>
                </a:lnTo>
                <a:lnTo>
                  <a:pt x="1589" y="3757"/>
                </a:lnTo>
                <a:lnTo>
                  <a:pt x="1629" y="3794"/>
                </a:lnTo>
                <a:lnTo>
                  <a:pt x="1671" y="3830"/>
                </a:lnTo>
                <a:lnTo>
                  <a:pt x="1712" y="3867"/>
                </a:lnTo>
                <a:lnTo>
                  <a:pt x="1754" y="3902"/>
                </a:lnTo>
                <a:lnTo>
                  <a:pt x="1796" y="3937"/>
                </a:lnTo>
                <a:lnTo>
                  <a:pt x="1839" y="3971"/>
                </a:lnTo>
                <a:lnTo>
                  <a:pt x="1881" y="4005"/>
                </a:lnTo>
                <a:lnTo>
                  <a:pt x="1925" y="4039"/>
                </a:lnTo>
                <a:lnTo>
                  <a:pt x="1968" y="4070"/>
                </a:lnTo>
                <a:lnTo>
                  <a:pt x="2012" y="4103"/>
                </a:lnTo>
                <a:lnTo>
                  <a:pt x="2056" y="4135"/>
                </a:lnTo>
                <a:lnTo>
                  <a:pt x="2102" y="4165"/>
                </a:lnTo>
                <a:lnTo>
                  <a:pt x="2146" y="4196"/>
                </a:lnTo>
                <a:lnTo>
                  <a:pt x="2192" y="4225"/>
                </a:lnTo>
                <a:lnTo>
                  <a:pt x="2238" y="4255"/>
                </a:lnTo>
                <a:lnTo>
                  <a:pt x="2284" y="4283"/>
                </a:lnTo>
                <a:lnTo>
                  <a:pt x="2331" y="4310"/>
                </a:lnTo>
                <a:lnTo>
                  <a:pt x="2377" y="4337"/>
                </a:lnTo>
                <a:lnTo>
                  <a:pt x="2425" y="4364"/>
                </a:lnTo>
                <a:lnTo>
                  <a:pt x="2472" y="4390"/>
                </a:lnTo>
                <a:lnTo>
                  <a:pt x="2520" y="4415"/>
                </a:lnTo>
                <a:lnTo>
                  <a:pt x="2568" y="4440"/>
                </a:lnTo>
                <a:lnTo>
                  <a:pt x="2616" y="4465"/>
                </a:lnTo>
                <a:lnTo>
                  <a:pt x="2666" y="4488"/>
                </a:lnTo>
                <a:lnTo>
                  <a:pt x="2714" y="4511"/>
                </a:lnTo>
                <a:lnTo>
                  <a:pt x="2764" y="4533"/>
                </a:lnTo>
                <a:lnTo>
                  <a:pt x="2813" y="4554"/>
                </a:lnTo>
                <a:lnTo>
                  <a:pt x="2863" y="4576"/>
                </a:lnTo>
                <a:lnTo>
                  <a:pt x="2913" y="4596"/>
                </a:lnTo>
                <a:lnTo>
                  <a:pt x="2963" y="4615"/>
                </a:lnTo>
                <a:lnTo>
                  <a:pt x="3014" y="4635"/>
                </a:lnTo>
                <a:lnTo>
                  <a:pt x="3066" y="4653"/>
                </a:lnTo>
                <a:lnTo>
                  <a:pt x="3116" y="4670"/>
                </a:lnTo>
                <a:lnTo>
                  <a:pt x="3168" y="4687"/>
                </a:lnTo>
                <a:lnTo>
                  <a:pt x="3220" y="4702"/>
                </a:lnTo>
                <a:lnTo>
                  <a:pt x="3272" y="4718"/>
                </a:lnTo>
                <a:lnTo>
                  <a:pt x="3325" y="4733"/>
                </a:lnTo>
                <a:lnTo>
                  <a:pt x="3377" y="4746"/>
                </a:lnTo>
                <a:lnTo>
                  <a:pt x="3430" y="4760"/>
                </a:lnTo>
                <a:lnTo>
                  <a:pt x="3483" y="4773"/>
                </a:lnTo>
                <a:lnTo>
                  <a:pt x="3536" y="4785"/>
                </a:lnTo>
                <a:lnTo>
                  <a:pt x="3590" y="4796"/>
                </a:lnTo>
                <a:lnTo>
                  <a:pt x="3643" y="4806"/>
                </a:lnTo>
                <a:lnTo>
                  <a:pt x="3697" y="4815"/>
                </a:lnTo>
                <a:lnTo>
                  <a:pt x="3751" y="4825"/>
                </a:lnTo>
                <a:lnTo>
                  <a:pt x="3805" y="4832"/>
                </a:lnTo>
                <a:lnTo>
                  <a:pt x="3860" y="4840"/>
                </a:lnTo>
                <a:lnTo>
                  <a:pt x="3915" y="4847"/>
                </a:lnTo>
                <a:lnTo>
                  <a:pt x="3969" y="4853"/>
                </a:lnTo>
                <a:lnTo>
                  <a:pt x="4025" y="4857"/>
                </a:lnTo>
                <a:lnTo>
                  <a:pt x="4080" y="4862"/>
                </a:lnTo>
                <a:lnTo>
                  <a:pt x="4135" y="4865"/>
                </a:lnTo>
                <a:lnTo>
                  <a:pt x="4191" y="4869"/>
                </a:lnTo>
                <a:lnTo>
                  <a:pt x="4248" y="4870"/>
                </a:lnTo>
                <a:lnTo>
                  <a:pt x="4303" y="4872"/>
                </a:lnTo>
                <a:lnTo>
                  <a:pt x="4359" y="4872"/>
                </a:lnTo>
                <a:lnTo>
                  <a:pt x="4359" y="4770"/>
                </a:lnTo>
                <a:lnTo>
                  <a:pt x="4304" y="4769"/>
                </a:lnTo>
                <a:lnTo>
                  <a:pt x="4250" y="4769"/>
                </a:lnTo>
                <a:lnTo>
                  <a:pt x="4195" y="4767"/>
                </a:lnTo>
                <a:lnTo>
                  <a:pt x="4140" y="4763"/>
                </a:lnTo>
                <a:lnTo>
                  <a:pt x="4086" y="4760"/>
                </a:lnTo>
                <a:lnTo>
                  <a:pt x="4032" y="4756"/>
                </a:lnTo>
                <a:lnTo>
                  <a:pt x="3977" y="4751"/>
                </a:lnTo>
                <a:lnTo>
                  <a:pt x="3924" y="4745"/>
                </a:lnTo>
                <a:lnTo>
                  <a:pt x="3870" y="4739"/>
                </a:lnTo>
                <a:lnTo>
                  <a:pt x="3817" y="4732"/>
                </a:lnTo>
                <a:lnTo>
                  <a:pt x="3764" y="4724"/>
                </a:lnTo>
                <a:lnTo>
                  <a:pt x="3710" y="4715"/>
                </a:lnTo>
                <a:lnTo>
                  <a:pt x="3658" y="4706"/>
                </a:lnTo>
                <a:lnTo>
                  <a:pt x="3605" y="4696"/>
                </a:lnTo>
                <a:lnTo>
                  <a:pt x="3553" y="4684"/>
                </a:lnTo>
                <a:lnTo>
                  <a:pt x="3501" y="4673"/>
                </a:lnTo>
                <a:lnTo>
                  <a:pt x="3449" y="4661"/>
                </a:lnTo>
                <a:lnTo>
                  <a:pt x="3397" y="4648"/>
                </a:lnTo>
                <a:lnTo>
                  <a:pt x="3346" y="4633"/>
                </a:lnTo>
                <a:lnTo>
                  <a:pt x="3295" y="4620"/>
                </a:lnTo>
                <a:lnTo>
                  <a:pt x="3244" y="4604"/>
                </a:lnTo>
                <a:lnTo>
                  <a:pt x="3193" y="4588"/>
                </a:lnTo>
                <a:lnTo>
                  <a:pt x="3142" y="4572"/>
                </a:lnTo>
                <a:lnTo>
                  <a:pt x="3093" y="4555"/>
                </a:lnTo>
                <a:lnTo>
                  <a:pt x="3042" y="4537"/>
                </a:lnTo>
                <a:lnTo>
                  <a:pt x="2993" y="4519"/>
                </a:lnTo>
                <a:lnTo>
                  <a:pt x="2943" y="4500"/>
                </a:lnTo>
                <a:lnTo>
                  <a:pt x="2894" y="4480"/>
                </a:lnTo>
                <a:lnTo>
                  <a:pt x="2846" y="4459"/>
                </a:lnTo>
                <a:lnTo>
                  <a:pt x="2797" y="4438"/>
                </a:lnTo>
                <a:lnTo>
                  <a:pt x="2749" y="4416"/>
                </a:lnTo>
                <a:lnTo>
                  <a:pt x="2700" y="4395"/>
                </a:lnTo>
                <a:lnTo>
                  <a:pt x="2653" y="4371"/>
                </a:lnTo>
                <a:lnTo>
                  <a:pt x="2605" y="4347"/>
                </a:lnTo>
                <a:lnTo>
                  <a:pt x="2558" y="4324"/>
                </a:lnTo>
                <a:lnTo>
                  <a:pt x="2512" y="4299"/>
                </a:lnTo>
                <a:lnTo>
                  <a:pt x="2465" y="4273"/>
                </a:lnTo>
                <a:lnTo>
                  <a:pt x="2419" y="4247"/>
                </a:lnTo>
                <a:lnTo>
                  <a:pt x="2373" y="4221"/>
                </a:lnTo>
                <a:lnTo>
                  <a:pt x="2328" y="4193"/>
                </a:lnTo>
                <a:lnTo>
                  <a:pt x="2282" y="4165"/>
                </a:lnTo>
                <a:lnTo>
                  <a:pt x="2238" y="4137"/>
                </a:lnTo>
                <a:lnTo>
                  <a:pt x="2193" y="4108"/>
                </a:lnTo>
                <a:lnTo>
                  <a:pt x="2149" y="4078"/>
                </a:lnTo>
                <a:lnTo>
                  <a:pt x="2105" y="4048"/>
                </a:lnTo>
                <a:lnTo>
                  <a:pt x="2061" y="4017"/>
                </a:lnTo>
                <a:lnTo>
                  <a:pt x="2018" y="3985"/>
                </a:lnTo>
                <a:lnTo>
                  <a:pt x="1975" y="3954"/>
                </a:lnTo>
                <a:lnTo>
                  <a:pt x="1933" y="3921"/>
                </a:lnTo>
                <a:lnTo>
                  <a:pt x="1891" y="3888"/>
                </a:lnTo>
                <a:lnTo>
                  <a:pt x="1849" y="3854"/>
                </a:lnTo>
                <a:lnTo>
                  <a:pt x="1808" y="3820"/>
                </a:lnTo>
                <a:lnTo>
                  <a:pt x="1767" y="3785"/>
                </a:lnTo>
                <a:lnTo>
                  <a:pt x="1726" y="3750"/>
                </a:lnTo>
                <a:lnTo>
                  <a:pt x="1687" y="3715"/>
                </a:lnTo>
                <a:lnTo>
                  <a:pt x="1646" y="3679"/>
                </a:lnTo>
                <a:lnTo>
                  <a:pt x="1608" y="3642"/>
                </a:lnTo>
                <a:lnTo>
                  <a:pt x="1569" y="3604"/>
                </a:lnTo>
                <a:lnTo>
                  <a:pt x="1530" y="3567"/>
                </a:lnTo>
                <a:lnTo>
                  <a:pt x="1492" y="3528"/>
                </a:lnTo>
                <a:lnTo>
                  <a:pt x="1454" y="3490"/>
                </a:lnTo>
                <a:lnTo>
                  <a:pt x="1417" y="3450"/>
                </a:lnTo>
                <a:lnTo>
                  <a:pt x="1380" y="3411"/>
                </a:lnTo>
                <a:lnTo>
                  <a:pt x="1344" y="3370"/>
                </a:lnTo>
                <a:lnTo>
                  <a:pt x="1307" y="3329"/>
                </a:lnTo>
                <a:lnTo>
                  <a:pt x="1272" y="3289"/>
                </a:lnTo>
                <a:lnTo>
                  <a:pt x="1237" y="3247"/>
                </a:lnTo>
                <a:lnTo>
                  <a:pt x="1202" y="3205"/>
                </a:lnTo>
                <a:lnTo>
                  <a:pt x="1168" y="3162"/>
                </a:lnTo>
                <a:lnTo>
                  <a:pt x="1134" y="3119"/>
                </a:lnTo>
                <a:lnTo>
                  <a:pt x="1101" y="3075"/>
                </a:lnTo>
                <a:lnTo>
                  <a:pt x="1068" y="3031"/>
                </a:lnTo>
                <a:lnTo>
                  <a:pt x="1035" y="2987"/>
                </a:lnTo>
                <a:lnTo>
                  <a:pt x="1003" y="2942"/>
                </a:lnTo>
                <a:lnTo>
                  <a:pt x="971" y="2897"/>
                </a:lnTo>
                <a:lnTo>
                  <a:pt x="941" y="2851"/>
                </a:lnTo>
                <a:lnTo>
                  <a:pt x="910" y="2805"/>
                </a:lnTo>
                <a:lnTo>
                  <a:pt x="880" y="2758"/>
                </a:lnTo>
                <a:lnTo>
                  <a:pt x="851" y="2712"/>
                </a:lnTo>
                <a:lnTo>
                  <a:pt x="822" y="2664"/>
                </a:lnTo>
                <a:lnTo>
                  <a:pt x="793" y="2616"/>
                </a:lnTo>
                <a:lnTo>
                  <a:pt x="765" y="2568"/>
                </a:lnTo>
                <a:lnTo>
                  <a:pt x="738" y="2520"/>
                </a:lnTo>
                <a:lnTo>
                  <a:pt x="710" y="2470"/>
                </a:lnTo>
                <a:lnTo>
                  <a:pt x="684" y="2421"/>
                </a:lnTo>
                <a:lnTo>
                  <a:pt x="658" y="2372"/>
                </a:lnTo>
                <a:lnTo>
                  <a:pt x="632" y="2321"/>
                </a:lnTo>
                <a:lnTo>
                  <a:pt x="607" y="2271"/>
                </a:lnTo>
                <a:lnTo>
                  <a:pt x="583" y="2220"/>
                </a:lnTo>
                <a:lnTo>
                  <a:pt x="558" y="2169"/>
                </a:lnTo>
                <a:lnTo>
                  <a:pt x="535" y="2117"/>
                </a:lnTo>
                <a:lnTo>
                  <a:pt x="513" y="2065"/>
                </a:lnTo>
                <a:lnTo>
                  <a:pt x="491" y="2013"/>
                </a:lnTo>
                <a:lnTo>
                  <a:pt x="469" y="1960"/>
                </a:lnTo>
                <a:lnTo>
                  <a:pt x="448" y="1908"/>
                </a:lnTo>
                <a:lnTo>
                  <a:pt x="427" y="1854"/>
                </a:lnTo>
                <a:lnTo>
                  <a:pt x="407" y="1800"/>
                </a:lnTo>
                <a:lnTo>
                  <a:pt x="387" y="1746"/>
                </a:lnTo>
                <a:lnTo>
                  <a:pt x="369" y="1692"/>
                </a:lnTo>
                <a:lnTo>
                  <a:pt x="351" y="1638"/>
                </a:lnTo>
                <a:lnTo>
                  <a:pt x="333" y="1582"/>
                </a:lnTo>
                <a:lnTo>
                  <a:pt x="316" y="1528"/>
                </a:lnTo>
                <a:lnTo>
                  <a:pt x="299" y="1472"/>
                </a:lnTo>
                <a:lnTo>
                  <a:pt x="283" y="1416"/>
                </a:lnTo>
                <a:lnTo>
                  <a:pt x="268" y="1360"/>
                </a:lnTo>
                <a:lnTo>
                  <a:pt x="253" y="1304"/>
                </a:lnTo>
                <a:lnTo>
                  <a:pt x="240" y="1247"/>
                </a:lnTo>
                <a:lnTo>
                  <a:pt x="225" y="1190"/>
                </a:lnTo>
                <a:lnTo>
                  <a:pt x="212" y="1133"/>
                </a:lnTo>
                <a:lnTo>
                  <a:pt x="200" y="1075"/>
                </a:lnTo>
                <a:lnTo>
                  <a:pt x="189" y="1018"/>
                </a:lnTo>
                <a:lnTo>
                  <a:pt x="178" y="960"/>
                </a:lnTo>
                <a:lnTo>
                  <a:pt x="168" y="901"/>
                </a:lnTo>
                <a:lnTo>
                  <a:pt x="158" y="842"/>
                </a:lnTo>
                <a:lnTo>
                  <a:pt x="149" y="784"/>
                </a:lnTo>
                <a:lnTo>
                  <a:pt x="140" y="725"/>
                </a:lnTo>
                <a:lnTo>
                  <a:pt x="132" y="666"/>
                </a:lnTo>
                <a:lnTo>
                  <a:pt x="125" y="606"/>
                </a:lnTo>
                <a:lnTo>
                  <a:pt x="119" y="547"/>
                </a:lnTo>
                <a:lnTo>
                  <a:pt x="113" y="487"/>
                </a:lnTo>
                <a:lnTo>
                  <a:pt x="108" y="427"/>
                </a:lnTo>
                <a:lnTo>
                  <a:pt x="103" y="366"/>
                </a:lnTo>
                <a:lnTo>
                  <a:pt x="100" y="306"/>
                </a:lnTo>
                <a:lnTo>
                  <a:pt x="96" y="245"/>
                </a:lnTo>
                <a:lnTo>
                  <a:pt x="94" y="184"/>
                </a:lnTo>
                <a:lnTo>
                  <a:pt x="92" y="123"/>
                </a:lnTo>
                <a:lnTo>
                  <a:pt x="91" y="62"/>
                </a:lnTo>
                <a:lnTo>
                  <a:pt x="91" y="0"/>
                </a:lnTo>
                <a:lnTo>
                  <a:pt x="0" y="0"/>
                </a:lnTo>
              </a:path>
            </a:pathLst>
          </a:custGeom>
          <a:solidFill>
            <a:srgbClr val="008FE0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24" name="CustomShape 6"/>
          <p:cNvSpPr/>
          <p:nvPr/>
        </p:nvSpPr>
        <p:spPr>
          <a:xfrm>
            <a:off x="2754360" y="4054320"/>
            <a:ext cx="1152000" cy="1163160"/>
          </a:xfrm>
          <a:custGeom>
            <a:avLst/>
            <a:gdLst/>
            <a:ahLst/>
            <a:cxnLst/>
            <a:rect l="0" t="0" r="r" b="b"/>
            <a:pathLst>
              <a:path w="4360" h="4872">
                <a:moveTo>
                  <a:pt x="4359" y="0"/>
                </a:moveTo>
                <a:lnTo>
                  <a:pt x="4359" y="0"/>
                </a:lnTo>
                <a:lnTo>
                  <a:pt x="4303" y="0"/>
                </a:lnTo>
                <a:lnTo>
                  <a:pt x="4248" y="2"/>
                </a:lnTo>
                <a:lnTo>
                  <a:pt x="4191" y="3"/>
                </a:lnTo>
                <a:lnTo>
                  <a:pt x="4135" y="7"/>
                </a:lnTo>
                <a:lnTo>
                  <a:pt x="4080" y="10"/>
                </a:lnTo>
                <a:lnTo>
                  <a:pt x="4025" y="15"/>
                </a:lnTo>
                <a:lnTo>
                  <a:pt x="3969" y="19"/>
                </a:lnTo>
                <a:lnTo>
                  <a:pt x="3915" y="25"/>
                </a:lnTo>
                <a:lnTo>
                  <a:pt x="3860" y="32"/>
                </a:lnTo>
                <a:lnTo>
                  <a:pt x="3805" y="40"/>
                </a:lnTo>
                <a:lnTo>
                  <a:pt x="3751" y="47"/>
                </a:lnTo>
                <a:lnTo>
                  <a:pt x="3697" y="57"/>
                </a:lnTo>
                <a:lnTo>
                  <a:pt x="3643" y="66"/>
                </a:lnTo>
                <a:lnTo>
                  <a:pt x="3590" y="77"/>
                </a:lnTo>
                <a:lnTo>
                  <a:pt x="3536" y="87"/>
                </a:lnTo>
                <a:lnTo>
                  <a:pt x="3483" y="100"/>
                </a:lnTo>
                <a:lnTo>
                  <a:pt x="3430" y="112"/>
                </a:lnTo>
                <a:lnTo>
                  <a:pt x="3377" y="126"/>
                </a:lnTo>
                <a:lnTo>
                  <a:pt x="3325" y="139"/>
                </a:lnTo>
                <a:lnTo>
                  <a:pt x="3272" y="154"/>
                </a:lnTo>
                <a:lnTo>
                  <a:pt x="3220" y="170"/>
                </a:lnTo>
                <a:lnTo>
                  <a:pt x="3168" y="185"/>
                </a:lnTo>
                <a:lnTo>
                  <a:pt x="3116" y="202"/>
                </a:lnTo>
                <a:lnTo>
                  <a:pt x="3066" y="219"/>
                </a:lnTo>
                <a:lnTo>
                  <a:pt x="3014" y="237"/>
                </a:lnTo>
                <a:lnTo>
                  <a:pt x="2963" y="257"/>
                </a:lnTo>
                <a:lnTo>
                  <a:pt x="2913" y="276"/>
                </a:lnTo>
                <a:lnTo>
                  <a:pt x="2863" y="296"/>
                </a:lnTo>
                <a:lnTo>
                  <a:pt x="2813" y="318"/>
                </a:lnTo>
                <a:lnTo>
                  <a:pt x="2764" y="339"/>
                </a:lnTo>
                <a:lnTo>
                  <a:pt x="2714" y="361"/>
                </a:lnTo>
                <a:lnTo>
                  <a:pt x="2666" y="385"/>
                </a:lnTo>
                <a:lnTo>
                  <a:pt x="2616" y="407"/>
                </a:lnTo>
                <a:lnTo>
                  <a:pt x="2568" y="432"/>
                </a:lnTo>
                <a:lnTo>
                  <a:pt x="2520" y="457"/>
                </a:lnTo>
                <a:lnTo>
                  <a:pt x="2472" y="482"/>
                </a:lnTo>
                <a:lnTo>
                  <a:pt x="2425" y="508"/>
                </a:lnTo>
                <a:lnTo>
                  <a:pt x="2377" y="535"/>
                </a:lnTo>
                <a:lnTo>
                  <a:pt x="2331" y="562"/>
                </a:lnTo>
                <a:lnTo>
                  <a:pt x="2284" y="589"/>
                </a:lnTo>
                <a:lnTo>
                  <a:pt x="2238" y="619"/>
                </a:lnTo>
                <a:lnTo>
                  <a:pt x="2192" y="647"/>
                </a:lnTo>
                <a:lnTo>
                  <a:pt x="2146" y="676"/>
                </a:lnTo>
                <a:lnTo>
                  <a:pt x="2102" y="707"/>
                </a:lnTo>
                <a:lnTo>
                  <a:pt x="2056" y="737"/>
                </a:lnTo>
                <a:lnTo>
                  <a:pt x="2012" y="769"/>
                </a:lnTo>
                <a:lnTo>
                  <a:pt x="1968" y="802"/>
                </a:lnTo>
                <a:lnTo>
                  <a:pt x="1925" y="834"/>
                </a:lnTo>
                <a:lnTo>
                  <a:pt x="1881" y="867"/>
                </a:lnTo>
                <a:lnTo>
                  <a:pt x="1839" y="901"/>
                </a:lnTo>
                <a:lnTo>
                  <a:pt x="1796" y="935"/>
                </a:lnTo>
                <a:lnTo>
                  <a:pt x="1754" y="970"/>
                </a:lnTo>
                <a:lnTo>
                  <a:pt x="1712" y="1005"/>
                </a:lnTo>
                <a:lnTo>
                  <a:pt x="1671" y="1042"/>
                </a:lnTo>
                <a:lnTo>
                  <a:pt x="1629" y="1078"/>
                </a:lnTo>
                <a:lnTo>
                  <a:pt x="1589" y="1115"/>
                </a:lnTo>
                <a:lnTo>
                  <a:pt x="1548" y="1152"/>
                </a:lnTo>
                <a:lnTo>
                  <a:pt x="1509" y="1191"/>
                </a:lnTo>
                <a:lnTo>
                  <a:pt x="1469" y="1229"/>
                </a:lnTo>
                <a:lnTo>
                  <a:pt x="1431" y="1268"/>
                </a:lnTo>
                <a:lnTo>
                  <a:pt x="1392" y="1307"/>
                </a:lnTo>
                <a:lnTo>
                  <a:pt x="1354" y="1348"/>
                </a:lnTo>
                <a:lnTo>
                  <a:pt x="1317" y="1389"/>
                </a:lnTo>
                <a:lnTo>
                  <a:pt x="1279" y="1430"/>
                </a:lnTo>
                <a:lnTo>
                  <a:pt x="1243" y="1471"/>
                </a:lnTo>
                <a:lnTo>
                  <a:pt x="1206" y="1513"/>
                </a:lnTo>
                <a:lnTo>
                  <a:pt x="1170" y="1556"/>
                </a:lnTo>
                <a:lnTo>
                  <a:pt x="1134" y="1599"/>
                </a:lnTo>
                <a:lnTo>
                  <a:pt x="1100" y="1642"/>
                </a:lnTo>
                <a:lnTo>
                  <a:pt x="1066" y="1686"/>
                </a:lnTo>
                <a:lnTo>
                  <a:pt x="1031" y="1731"/>
                </a:lnTo>
                <a:lnTo>
                  <a:pt x="998" y="1776"/>
                </a:lnTo>
                <a:lnTo>
                  <a:pt x="964" y="1821"/>
                </a:lnTo>
                <a:lnTo>
                  <a:pt x="932" y="1867"/>
                </a:lnTo>
                <a:lnTo>
                  <a:pt x="900" y="1914"/>
                </a:lnTo>
                <a:lnTo>
                  <a:pt x="868" y="1960"/>
                </a:lnTo>
                <a:lnTo>
                  <a:pt x="837" y="2007"/>
                </a:lnTo>
                <a:lnTo>
                  <a:pt x="805" y="2055"/>
                </a:lnTo>
                <a:lnTo>
                  <a:pt x="776" y="2102"/>
                </a:lnTo>
                <a:lnTo>
                  <a:pt x="746" y="2151"/>
                </a:lnTo>
                <a:lnTo>
                  <a:pt x="717" y="2200"/>
                </a:lnTo>
                <a:lnTo>
                  <a:pt x="688" y="2249"/>
                </a:lnTo>
                <a:lnTo>
                  <a:pt x="660" y="2299"/>
                </a:lnTo>
                <a:lnTo>
                  <a:pt x="632" y="2349"/>
                </a:lnTo>
                <a:lnTo>
                  <a:pt x="605" y="2399"/>
                </a:lnTo>
                <a:lnTo>
                  <a:pt x="579" y="2450"/>
                </a:lnTo>
                <a:lnTo>
                  <a:pt x="552" y="2502"/>
                </a:lnTo>
                <a:lnTo>
                  <a:pt x="527" y="2553"/>
                </a:lnTo>
                <a:lnTo>
                  <a:pt x="502" y="2605"/>
                </a:lnTo>
                <a:lnTo>
                  <a:pt x="477" y="2657"/>
                </a:lnTo>
                <a:lnTo>
                  <a:pt x="454" y="2710"/>
                </a:lnTo>
                <a:lnTo>
                  <a:pt x="431" y="2763"/>
                </a:lnTo>
                <a:lnTo>
                  <a:pt x="408" y="2816"/>
                </a:lnTo>
                <a:lnTo>
                  <a:pt x="385" y="2870"/>
                </a:lnTo>
                <a:lnTo>
                  <a:pt x="364" y="2923"/>
                </a:lnTo>
                <a:lnTo>
                  <a:pt x="343" y="2979"/>
                </a:lnTo>
                <a:lnTo>
                  <a:pt x="323" y="3033"/>
                </a:lnTo>
                <a:lnTo>
                  <a:pt x="302" y="3089"/>
                </a:lnTo>
                <a:lnTo>
                  <a:pt x="283" y="3144"/>
                </a:lnTo>
                <a:lnTo>
                  <a:pt x="265" y="3199"/>
                </a:lnTo>
                <a:lnTo>
                  <a:pt x="247" y="3256"/>
                </a:lnTo>
                <a:lnTo>
                  <a:pt x="229" y="3311"/>
                </a:lnTo>
                <a:lnTo>
                  <a:pt x="212" y="3369"/>
                </a:lnTo>
                <a:lnTo>
                  <a:pt x="196" y="3426"/>
                </a:lnTo>
                <a:lnTo>
                  <a:pt x="181" y="3483"/>
                </a:lnTo>
                <a:lnTo>
                  <a:pt x="166" y="3541"/>
                </a:lnTo>
                <a:lnTo>
                  <a:pt x="152" y="3599"/>
                </a:lnTo>
                <a:lnTo>
                  <a:pt x="137" y="3656"/>
                </a:lnTo>
                <a:lnTo>
                  <a:pt x="124" y="3715"/>
                </a:lnTo>
                <a:lnTo>
                  <a:pt x="112" y="3774"/>
                </a:lnTo>
                <a:lnTo>
                  <a:pt x="100" y="3833"/>
                </a:lnTo>
                <a:lnTo>
                  <a:pt x="89" y="3892"/>
                </a:lnTo>
                <a:lnTo>
                  <a:pt x="78" y="3951"/>
                </a:lnTo>
                <a:lnTo>
                  <a:pt x="68" y="4011"/>
                </a:lnTo>
                <a:lnTo>
                  <a:pt x="58" y="4071"/>
                </a:lnTo>
                <a:lnTo>
                  <a:pt x="50" y="4131"/>
                </a:lnTo>
                <a:lnTo>
                  <a:pt x="42" y="4192"/>
                </a:lnTo>
                <a:lnTo>
                  <a:pt x="35" y="4252"/>
                </a:lnTo>
                <a:lnTo>
                  <a:pt x="28" y="4313"/>
                </a:lnTo>
                <a:lnTo>
                  <a:pt x="22" y="4374"/>
                </a:lnTo>
                <a:lnTo>
                  <a:pt x="17" y="4437"/>
                </a:lnTo>
                <a:lnTo>
                  <a:pt x="13" y="4498"/>
                </a:lnTo>
                <a:lnTo>
                  <a:pt x="9" y="4560"/>
                </a:lnTo>
                <a:lnTo>
                  <a:pt x="6" y="4621"/>
                </a:lnTo>
                <a:lnTo>
                  <a:pt x="3" y="4684"/>
                </a:lnTo>
                <a:lnTo>
                  <a:pt x="1" y="4747"/>
                </a:lnTo>
                <a:lnTo>
                  <a:pt x="0" y="4809"/>
                </a:lnTo>
                <a:lnTo>
                  <a:pt x="0" y="4871"/>
                </a:lnTo>
                <a:lnTo>
                  <a:pt x="91" y="4871"/>
                </a:lnTo>
                <a:lnTo>
                  <a:pt x="91" y="4810"/>
                </a:lnTo>
                <a:lnTo>
                  <a:pt x="92" y="4749"/>
                </a:lnTo>
                <a:lnTo>
                  <a:pt x="94" y="4688"/>
                </a:lnTo>
                <a:lnTo>
                  <a:pt x="96" y="4627"/>
                </a:lnTo>
                <a:lnTo>
                  <a:pt x="100" y="4566"/>
                </a:lnTo>
                <a:lnTo>
                  <a:pt x="103" y="4506"/>
                </a:lnTo>
                <a:lnTo>
                  <a:pt x="108" y="4445"/>
                </a:lnTo>
                <a:lnTo>
                  <a:pt x="113" y="4385"/>
                </a:lnTo>
                <a:lnTo>
                  <a:pt x="119" y="4325"/>
                </a:lnTo>
                <a:lnTo>
                  <a:pt x="125" y="4266"/>
                </a:lnTo>
                <a:lnTo>
                  <a:pt x="132" y="4206"/>
                </a:lnTo>
                <a:lnTo>
                  <a:pt x="140" y="4147"/>
                </a:lnTo>
                <a:lnTo>
                  <a:pt x="149" y="4088"/>
                </a:lnTo>
                <a:lnTo>
                  <a:pt x="158" y="4030"/>
                </a:lnTo>
                <a:lnTo>
                  <a:pt x="168" y="3971"/>
                </a:lnTo>
                <a:lnTo>
                  <a:pt x="178" y="3912"/>
                </a:lnTo>
                <a:lnTo>
                  <a:pt x="189" y="3854"/>
                </a:lnTo>
                <a:lnTo>
                  <a:pt x="200" y="3797"/>
                </a:lnTo>
                <a:lnTo>
                  <a:pt x="212" y="3739"/>
                </a:lnTo>
                <a:lnTo>
                  <a:pt x="225" y="3682"/>
                </a:lnTo>
                <a:lnTo>
                  <a:pt x="240" y="3625"/>
                </a:lnTo>
                <a:lnTo>
                  <a:pt x="253" y="3568"/>
                </a:lnTo>
                <a:lnTo>
                  <a:pt x="268" y="3512"/>
                </a:lnTo>
                <a:lnTo>
                  <a:pt x="283" y="3456"/>
                </a:lnTo>
                <a:lnTo>
                  <a:pt x="299" y="3400"/>
                </a:lnTo>
                <a:lnTo>
                  <a:pt x="316" y="3344"/>
                </a:lnTo>
                <a:lnTo>
                  <a:pt x="333" y="3290"/>
                </a:lnTo>
                <a:lnTo>
                  <a:pt x="351" y="3234"/>
                </a:lnTo>
                <a:lnTo>
                  <a:pt x="369" y="3180"/>
                </a:lnTo>
                <a:lnTo>
                  <a:pt x="387" y="3126"/>
                </a:lnTo>
                <a:lnTo>
                  <a:pt x="407" y="3072"/>
                </a:lnTo>
                <a:lnTo>
                  <a:pt x="427" y="3018"/>
                </a:lnTo>
                <a:lnTo>
                  <a:pt x="448" y="2964"/>
                </a:lnTo>
                <a:lnTo>
                  <a:pt x="469" y="2912"/>
                </a:lnTo>
                <a:lnTo>
                  <a:pt x="491" y="2859"/>
                </a:lnTo>
                <a:lnTo>
                  <a:pt x="513" y="2807"/>
                </a:lnTo>
                <a:lnTo>
                  <a:pt x="535" y="2755"/>
                </a:lnTo>
                <a:lnTo>
                  <a:pt x="558" y="2703"/>
                </a:lnTo>
                <a:lnTo>
                  <a:pt x="583" y="2652"/>
                </a:lnTo>
                <a:lnTo>
                  <a:pt x="607" y="2601"/>
                </a:lnTo>
                <a:lnTo>
                  <a:pt x="632" y="2551"/>
                </a:lnTo>
                <a:lnTo>
                  <a:pt x="658" y="2501"/>
                </a:lnTo>
                <a:lnTo>
                  <a:pt x="684" y="2451"/>
                </a:lnTo>
                <a:lnTo>
                  <a:pt x="710" y="2402"/>
                </a:lnTo>
                <a:lnTo>
                  <a:pt x="738" y="2352"/>
                </a:lnTo>
                <a:lnTo>
                  <a:pt x="765" y="2304"/>
                </a:lnTo>
                <a:lnTo>
                  <a:pt x="793" y="2256"/>
                </a:lnTo>
                <a:lnTo>
                  <a:pt x="822" y="2208"/>
                </a:lnTo>
                <a:lnTo>
                  <a:pt x="851" y="2160"/>
                </a:lnTo>
                <a:lnTo>
                  <a:pt x="880" y="2114"/>
                </a:lnTo>
                <a:lnTo>
                  <a:pt x="910" y="2067"/>
                </a:lnTo>
                <a:lnTo>
                  <a:pt x="941" y="2021"/>
                </a:lnTo>
                <a:lnTo>
                  <a:pt x="971" y="1975"/>
                </a:lnTo>
                <a:lnTo>
                  <a:pt x="1003" y="1931"/>
                </a:lnTo>
                <a:lnTo>
                  <a:pt x="1035" y="1885"/>
                </a:lnTo>
                <a:lnTo>
                  <a:pt x="1068" y="1841"/>
                </a:lnTo>
                <a:lnTo>
                  <a:pt x="1101" y="1797"/>
                </a:lnTo>
                <a:lnTo>
                  <a:pt x="1134" y="1753"/>
                </a:lnTo>
                <a:lnTo>
                  <a:pt x="1168" y="1710"/>
                </a:lnTo>
                <a:lnTo>
                  <a:pt x="1202" y="1667"/>
                </a:lnTo>
                <a:lnTo>
                  <a:pt x="1237" y="1625"/>
                </a:lnTo>
                <a:lnTo>
                  <a:pt x="1272" y="1583"/>
                </a:lnTo>
                <a:lnTo>
                  <a:pt x="1307" y="1543"/>
                </a:lnTo>
                <a:lnTo>
                  <a:pt x="1344" y="1502"/>
                </a:lnTo>
                <a:lnTo>
                  <a:pt x="1380" y="1461"/>
                </a:lnTo>
                <a:lnTo>
                  <a:pt x="1417" y="1422"/>
                </a:lnTo>
                <a:lnTo>
                  <a:pt x="1454" y="1382"/>
                </a:lnTo>
                <a:lnTo>
                  <a:pt x="1492" y="1344"/>
                </a:lnTo>
                <a:lnTo>
                  <a:pt x="1530" y="1305"/>
                </a:lnTo>
                <a:lnTo>
                  <a:pt x="1569" y="1268"/>
                </a:lnTo>
                <a:lnTo>
                  <a:pt x="1608" y="1230"/>
                </a:lnTo>
                <a:lnTo>
                  <a:pt x="1646" y="1193"/>
                </a:lnTo>
                <a:lnTo>
                  <a:pt x="1687" y="1157"/>
                </a:lnTo>
                <a:lnTo>
                  <a:pt x="1726" y="1122"/>
                </a:lnTo>
                <a:lnTo>
                  <a:pt x="1767" y="1087"/>
                </a:lnTo>
                <a:lnTo>
                  <a:pt x="1808" y="1052"/>
                </a:lnTo>
                <a:lnTo>
                  <a:pt x="1849" y="1018"/>
                </a:lnTo>
                <a:lnTo>
                  <a:pt x="1891" y="984"/>
                </a:lnTo>
                <a:lnTo>
                  <a:pt x="1933" y="951"/>
                </a:lnTo>
                <a:lnTo>
                  <a:pt x="1975" y="918"/>
                </a:lnTo>
                <a:lnTo>
                  <a:pt x="2018" y="887"/>
                </a:lnTo>
                <a:lnTo>
                  <a:pt x="2061" y="855"/>
                </a:lnTo>
                <a:lnTo>
                  <a:pt x="2105" y="824"/>
                </a:lnTo>
                <a:lnTo>
                  <a:pt x="2149" y="794"/>
                </a:lnTo>
                <a:lnTo>
                  <a:pt x="2193" y="765"/>
                </a:lnTo>
                <a:lnTo>
                  <a:pt x="2238" y="735"/>
                </a:lnTo>
                <a:lnTo>
                  <a:pt x="2282" y="707"/>
                </a:lnTo>
                <a:lnTo>
                  <a:pt x="2328" y="679"/>
                </a:lnTo>
                <a:lnTo>
                  <a:pt x="2373" y="651"/>
                </a:lnTo>
                <a:lnTo>
                  <a:pt x="2419" y="625"/>
                </a:lnTo>
                <a:lnTo>
                  <a:pt x="2465" y="599"/>
                </a:lnTo>
                <a:lnTo>
                  <a:pt x="2512" y="573"/>
                </a:lnTo>
                <a:lnTo>
                  <a:pt x="2558" y="549"/>
                </a:lnTo>
                <a:lnTo>
                  <a:pt x="2605" y="525"/>
                </a:lnTo>
                <a:lnTo>
                  <a:pt x="2653" y="501"/>
                </a:lnTo>
                <a:lnTo>
                  <a:pt x="2700" y="477"/>
                </a:lnTo>
                <a:lnTo>
                  <a:pt x="2749" y="456"/>
                </a:lnTo>
                <a:lnTo>
                  <a:pt x="2797" y="434"/>
                </a:lnTo>
                <a:lnTo>
                  <a:pt x="2846" y="413"/>
                </a:lnTo>
                <a:lnTo>
                  <a:pt x="2894" y="392"/>
                </a:lnTo>
                <a:lnTo>
                  <a:pt x="2943" y="372"/>
                </a:lnTo>
                <a:lnTo>
                  <a:pt x="2993" y="353"/>
                </a:lnTo>
                <a:lnTo>
                  <a:pt x="3042" y="335"/>
                </a:lnTo>
                <a:lnTo>
                  <a:pt x="3093" y="317"/>
                </a:lnTo>
                <a:lnTo>
                  <a:pt x="3142" y="300"/>
                </a:lnTo>
                <a:lnTo>
                  <a:pt x="3193" y="284"/>
                </a:lnTo>
                <a:lnTo>
                  <a:pt x="3244" y="268"/>
                </a:lnTo>
                <a:lnTo>
                  <a:pt x="3295" y="252"/>
                </a:lnTo>
                <a:lnTo>
                  <a:pt x="3346" y="239"/>
                </a:lnTo>
                <a:lnTo>
                  <a:pt x="3397" y="224"/>
                </a:lnTo>
                <a:lnTo>
                  <a:pt x="3449" y="211"/>
                </a:lnTo>
                <a:lnTo>
                  <a:pt x="3501" y="199"/>
                </a:lnTo>
                <a:lnTo>
                  <a:pt x="3553" y="188"/>
                </a:lnTo>
                <a:lnTo>
                  <a:pt x="3605" y="176"/>
                </a:lnTo>
                <a:lnTo>
                  <a:pt x="3658" y="166"/>
                </a:lnTo>
                <a:lnTo>
                  <a:pt x="3710" y="157"/>
                </a:lnTo>
                <a:lnTo>
                  <a:pt x="3764" y="148"/>
                </a:lnTo>
                <a:lnTo>
                  <a:pt x="3817" y="140"/>
                </a:lnTo>
                <a:lnTo>
                  <a:pt x="3870" y="133"/>
                </a:lnTo>
                <a:lnTo>
                  <a:pt x="3924" y="127"/>
                </a:lnTo>
                <a:lnTo>
                  <a:pt x="3977" y="121"/>
                </a:lnTo>
                <a:lnTo>
                  <a:pt x="4032" y="116"/>
                </a:lnTo>
                <a:lnTo>
                  <a:pt x="4086" y="112"/>
                </a:lnTo>
                <a:lnTo>
                  <a:pt x="4140" y="109"/>
                </a:lnTo>
                <a:lnTo>
                  <a:pt x="4195" y="105"/>
                </a:lnTo>
                <a:lnTo>
                  <a:pt x="4250" y="103"/>
                </a:lnTo>
                <a:lnTo>
                  <a:pt x="4304" y="103"/>
                </a:lnTo>
                <a:lnTo>
                  <a:pt x="4359" y="102"/>
                </a:lnTo>
                <a:lnTo>
                  <a:pt x="4359" y="0"/>
                </a:lnTo>
              </a:path>
            </a:pathLst>
          </a:custGeom>
          <a:solidFill>
            <a:srgbClr val="008FE0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25" name="CustomShape 7"/>
          <p:cNvSpPr/>
          <p:nvPr/>
        </p:nvSpPr>
        <p:spPr>
          <a:xfrm>
            <a:off x="3129120" y="4465800"/>
            <a:ext cx="769680" cy="813960"/>
          </a:xfrm>
          <a:custGeom>
            <a:avLst/>
            <a:gdLst/>
            <a:ahLst/>
            <a:cxnLst/>
            <a:rect l="0" t="0" r="r" b="b"/>
            <a:pathLst>
              <a:path w="2906" h="3410">
                <a:moveTo>
                  <a:pt x="95" y="3357"/>
                </a:moveTo>
                <a:lnTo>
                  <a:pt x="85" y="3409"/>
                </a:lnTo>
                <a:lnTo>
                  <a:pt x="2905" y="69"/>
                </a:lnTo>
                <a:lnTo>
                  <a:pt x="2838" y="0"/>
                </a:lnTo>
                <a:lnTo>
                  <a:pt x="19" y="3339"/>
                </a:lnTo>
                <a:lnTo>
                  <a:pt x="9" y="3391"/>
                </a:lnTo>
                <a:lnTo>
                  <a:pt x="19" y="3339"/>
                </a:lnTo>
                <a:lnTo>
                  <a:pt x="0" y="3362"/>
                </a:lnTo>
                <a:lnTo>
                  <a:pt x="9" y="3391"/>
                </a:lnTo>
                <a:lnTo>
                  <a:pt x="95" y="3357"/>
                </a:lnTo>
              </a:path>
            </a:pathLst>
          </a:cu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26" name="CustomShape 8"/>
          <p:cNvSpPr/>
          <p:nvPr/>
        </p:nvSpPr>
        <p:spPr>
          <a:xfrm>
            <a:off x="3132000" y="5267160"/>
            <a:ext cx="210600" cy="556920"/>
          </a:xfrm>
          <a:custGeom>
            <a:avLst/>
            <a:gdLst/>
            <a:ahLst/>
            <a:cxnLst/>
            <a:rect l="0" t="0" r="r" b="b"/>
            <a:pathLst>
              <a:path w="800" h="2330">
                <a:moveTo>
                  <a:pt x="736" y="2211"/>
                </a:moveTo>
                <a:lnTo>
                  <a:pt x="799" y="2240"/>
                </a:lnTo>
                <a:lnTo>
                  <a:pt x="86" y="0"/>
                </a:lnTo>
                <a:lnTo>
                  <a:pt x="0" y="34"/>
                </a:lnTo>
                <a:lnTo>
                  <a:pt x="713" y="2274"/>
                </a:lnTo>
                <a:lnTo>
                  <a:pt x="777" y="2302"/>
                </a:lnTo>
                <a:lnTo>
                  <a:pt x="713" y="2274"/>
                </a:lnTo>
                <a:lnTo>
                  <a:pt x="731" y="2329"/>
                </a:lnTo>
                <a:lnTo>
                  <a:pt x="777" y="2302"/>
                </a:lnTo>
                <a:lnTo>
                  <a:pt x="736" y="2211"/>
                </a:lnTo>
              </a:path>
            </a:pathLst>
          </a:cu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27" name="CustomShape 9"/>
          <p:cNvSpPr/>
          <p:nvPr/>
        </p:nvSpPr>
        <p:spPr>
          <a:xfrm>
            <a:off x="3327480" y="5253120"/>
            <a:ext cx="1052280" cy="564840"/>
          </a:xfrm>
          <a:custGeom>
            <a:avLst/>
            <a:gdLst/>
            <a:ahLst/>
            <a:cxnLst/>
            <a:rect l="0" t="0" r="r" b="b"/>
            <a:pathLst>
              <a:path w="3981" h="2369">
                <a:moveTo>
                  <a:pt x="3959" y="45"/>
                </a:moveTo>
                <a:lnTo>
                  <a:pt x="3938" y="0"/>
                </a:lnTo>
                <a:lnTo>
                  <a:pt x="0" y="2277"/>
                </a:lnTo>
                <a:lnTo>
                  <a:pt x="41" y="2368"/>
                </a:lnTo>
                <a:lnTo>
                  <a:pt x="3980" y="90"/>
                </a:lnTo>
                <a:lnTo>
                  <a:pt x="3959" y="45"/>
                </a:lnTo>
              </a:path>
            </a:pathLst>
          </a:cu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28" name="CustomShape 10"/>
          <p:cNvSpPr/>
          <p:nvPr/>
        </p:nvSpPr>
        <p:spPr>
          <a:xfrm>
            <a:off x="3811680" y="5415120"/>
            <a:ext cx="837720" cy="510840"/>
          </a:xfrm>
          <a:custGeom>
            <a:avLst/>
            <a:gdLst/>
            <a:ahLst/>
            <a:cxnLst/>
            <a:rect l="0" t="0" r="r" b="b"/>
            <a:pathLst>
              <a:path w="3172" h="2139">
                <a:moveTo>
                  <a:pt x="3147" y="43"/>
                </a:moveTo>
                <a:lnTo>
                  <a:pt x="3125" y="0"/>
                </a:lnTo>
                <a:lnTo>
                  <a:pt x="0" y="2049"/>
                </a:lnTo>
                <a:lnTo>
                  <a:pt x="45" y="2138"/>
                </a:lnTo>
                <a:lnTo>
                  <a:pt x="3171" y="87"/>
                </a:lnTo>
                <a:lnTo>
                  <a:pt x="3147" y="43"/>
                </a:lnTo>
              </a:path>
            </a:pathLst>
          </a:cu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29" name="CustomShape 11"/>
          <p:cNvSpPr/>
          <p:nvPr/>
        </p:nvSpPr>
        <p:spPr>
          <a:xfrm>
            <a:off x="4249800" y="4583160"/>
            <a:ext cx="564840" cy="360000"/>
          </a:xfrm>
          <a:custGeom>
            <a:avLst/>
            <a:gdLst/>
            <a:ahLst/>
            <a:cxnLst/>
            <a:rect l="0" t="0" r="r" b="b"/>
            <a:pathLst>
              <a:path w="2137" h="1516">
                <a:moveTo>
                  <a:pt x="104" y="90"/>
                </a:moveTo>
                <a:lnTo>
                  <a:pt x="35" y="141"/>
                </a:lnTo>
                <a:lnTo>
                  <a:pt x="2090" y="1515"/>
                </a:lnTo>
                <a:lnTo>
                  <a:pt x="2136" y="1428"/>
                </a:lnTo>
                <a:lnTo>
                  <a:pt x="82" y="54"/>
                </a:lnTo>
                <a:lnTo>
                  <a:pt x="13" y="105"/>
                </a:lnTo>
                <a:lnTo>
                  <a:pt x="82" y="54"/>
                </a:lnTo>
                <a:lnTo>
                  <a:pt x="0" y="0"/>
                </a:lnTo>
                <a:lnTo>
                  <a:pt x="13" y="105"/>
                </a:lnTo>
                <a:lnTo>
                  <a:pt x="104" y="90"/>
                </a:lnTo>
              </a:path>
            </a:pathLst>
          </a:cu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30" name="CustomShape 12"/>
          <p:cNvSpPr/>
          <p:nvPr/>
        </p:nvSpPr>
        <p:spPr>
          <a:xfrm>
            <a:off x="4253040" y="4602240"/>
            <a:ext cx="118800" cy="650520"/>
          </a:xfrm>
          <a:custGeom>
            <a:avLst/>
            <a:gdLst/>
            <a:ahLst/>
            <a:cxnLst/>
            <a:rect l="0" t="0" r="r" b="b"/>
            <a:pathLst>
              <a:path w="447" h="2718">
                <a:moveTo>
                  <a:pt x="402" y="2710"/>
                </a:moveTo>
                <a:lnTo>
                  <a:pt x="446" y="2702"/>
                </a:lnTo>
                <a:lnTo>
                  <a:pt x="91" y="0"/>
                </a:lnTo>
                <a:lnTo>
                  <a:pt x="0" y="15"/>
                </a:lnTo>
                <a:lnTo>
                  <a:pt x="356" y="2717"/>
                </a:lnTo>
                <a:lnTo>
                  <a:pt x="402" y="2710"/>
                </a:lnTo>
              </a:path>
            </a:pathLst>
          </a:cu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31" name="CustomShape 13"/>
          <p:cNvSpPr/>
          <p:nvPr/>
        </p:nvSpPr>
        <p:spPr>
          <a:xfrm>
            <a:off x="4932360" y="4292640"/>
            <a:ext cx="360000" cy="298080"/>
          </a:xfrm>
          <a:custGeom>
            <a:avLst/>
            <a:gdLst/>
            <a:ahLst/>
            <a:cxnLst/>
            <a:rect l="0" t="0" r="r" b="b"/>
            <a:pathLst>
              <a:path w="1362" h="1318">
                <a:moveTo>
                  <a:pt x="1361" y="0"/>
                </a:moveTo>
                <a:lnTo>
                  <a:pt x="625" y="1317"/>
                </a:lnTo>
                <a:lnTo>
                  <a:pt x="624" y="1307"/>
                </a:lnTo>
                <a:lnTo>
                  <a:pt x="622" y="1296"/>
                </a:lnTo>
                <a:lnTo>
                  <a:pt x="621" y="1285"/>
                </a:lnTo>
                <a:lnTo>
                  <a:pt x="619" y="1275"/>
                </a:lnTo>
                <a:lnTo>
                  <a:pt x="618" y="1265"/>
                </a:lnTo>
                <a:lnTo>
                  <a:pt x="616" y="1254"/>
                </a:lnTo>
                <a:lnTo>
                  <a:pt x="614" y="1244"/>
                </a:lnTo>
                <a:lnTo>
                  <a:pt x="613" y="1233"/>
                </a:lnTo>
                <a:lnTo>
                  <a:pt x="611" y="1223"/>
                </a:lnTo>
                <a:lnTo>
                  <a:pt x="609" y="1213"/>
                </a:lnTo>
                <a:lnTo>
                  <a:pt x="607" y="1203"/>
                </a:lnTo>
                <a:lnTo>
                  <a:pt x="605" y="1193"/>
                </a:lnTo>
                <a:lnTo>
                  <a:pt x="603" y="1184"/>
                </a:lnTo>
                <a:lnTo>
                  <a:pt x="601" y="1173"/>
                </a:lnTo>
                <a:lnTo>
                  <a:pt x="599" y="1163"/>
                </a:lnTo>
                <a:lnTo>
                  <a:pt x="597" y="1153"/>
                </a:lnTo>
                <a:lnTo>
                  <a:pt x="594" y="1143"/>
                </a:lnTo>
                <a:lnTo>
                  <a:pt x="592" y="1134"/>
                </a:lnTo>
                <a:lnTo>
                  <a:pt x="590" y="1124"/>
                </a:lnTo>
                <a:lnTo>
                  <a:pt x="587" y="1114"/>
                </a:lnTo>
                <a:lnTo>
                  <a:pt x="585" y="1104"/>
                </a:lnTo>
                <a:lnTo>
                  <a:pt x="582" y="1094"/>
                </a:lnTo>
                <a:lnTo>
                  <a:pt x="580" y="1085"/>
                </a:lnTo>
                <a:lnTo>
                  <a:pt x="577" y="1075"/>
                </a:lnTo>
                <a:lnTo>
                  <a:pt x="574" y="1066"/>
                </a:lnTo>
                <a:lnTo>
                  <a:pt x="572" y="1057"/>
                </a:lnTo>
                <a:lnTo>
                  <a:pt x="568" y="1047"/>
                </a:lnTo>
                <a:lnTo>
                  <a:pt x="565" y="1038"/>
                </a:lnTo>
                <a:lnTo>
                  <a:pt x="562" y="1029"/>
                </a:lnTo>
                <a:lnTo>
                  <a:pt x="559" y="1019"/>
                </a:lnTo>
                <a:lnTo>
                  <a:pt x="556" y="1009"/>
                </a:lnTo>
                <a:lnTo>
                  <a:pt x="553" y="1000"/>
                </a:lnTo>
                <a:lnTo>
                  <a:pt x="550" y="991"/>
                </a:lnTo>
                <a:lnTo>
                  <a:pt x="547" y="982"/>
                </a:lnTo>
                <a:lnTo>
                  <a:pt x="543" y="973"/>
                </a:lnTo>
                <a:lnTo>
                  <a:pt x="540" y="964"/>
                </a:lnTo>
                <a:lnTo>
                  <a:pt x="537" y="955"/>
                </a:lnTo>
                <a:lnTo>
                  <a:pt x="533" y="946"/>
                </a:lnTo>
                <a:lnTo>
                  <a:pt x="530" y="937"/>
                </a:lnTo>
                <a:lnTo>
                  <a:pt x="527" y="928"/>
                </a:lnTo>
                <a:lnTo>
                  <a:pt x="523" y="919"/>
                </a:lnTo>
                <a:lnTo>
                  <a:pt x="519" y="910"/>
                </a:lnTo>
                <a:lnTo>
                  <a:pt x="516" y="902"/>
                </a:lnTo>
                <a:lnTo>
                  <a:pt x="512" y="893"/>
                </a:lnTo>
                <a:lnTo>
                  <a:pt x="508" y="884"/>
                </a:lnTo>
                <a:lnTo>
                  <a:pt x="504" y="876"/>
                </a:lnTo>
                <a:lnTo>
                  <a:pt x="501" y="867"/>
                </a:lnTo>
                <a:lnTo>
                  <a:pt x="497" y="859"/>
                </a:lnTo>
                <a:lnTo>
                  <a:pt x="493" y="850"/>
                </a:lnTo>
                <a:lnTo>
                  <a:pt x="489" y="842"/>
                </a:lnTo>
                <a:lnTo>
                  <a:pt x="483" y="833"/>
                </a:lnTo>
                <a:lnTo>
                  <a:pt x="479" y="825"/>
                </a:lnTo>
                <a:lnTo>
                  <a:pt x="475" y="816"/>
                </a:lnTo>
                <a:lnTo>
                  <a:pt x="471" y="808"/>
                </a:lnTo>
                <a:lnTo>
                  <a:pt x="467" y="800"/>
                </a:lnTo>
                <a:lnTo>
                  <a:pt x="462" y="791"/>
                </a:lnTo>
                <a:lnTo>
                  <a:pt x="458" y="783"/>
                </a:lnTo>
                <a:lnTo>
                  <a:pt x="453" y="775"/>
                </a:lnTo>
                <a:lnTo>
                  <a:pt x="449" y="767"/>
                </a:lnTo>
                <a:lnTo>
                  <a:pt x="444" y="760"/>
                </a:lnTo>
                <a:lnTo>
                  <a:pt x="440" y="752"/>
                </a:lnTo>
                <a:lnTo>
                  <a:pt x="435" y="744"/>
                </a:lnTo>
                <a:lnTo>
                  <a:pt x="430" y="736"/>
                </a:lnTo>
                <a:lnTo>
                  <a:pt x="425" y="728"/>
                </a:lnTo>
                <a:lnTo>
                  <a:pt x="420" y="720"/>
                </a:lnTo>
                <a:lnTo>
                  <a:pt x="416" y="712"/>
                </a:lnTo>
                <a:lnTo>
                  <a:pt x="411" y="704"/>
                </a:lnTo>
                <a:lnTo>
                  <a:pt x="406" y="696"/>
                </a:lnTo>
                <a:lnTo>
                  <a:pt x="399" y="689"/>
                </a:lnTo>
                <a:lnTo>
                  <a:pt x="394" y="682"/>
                </a:lnTo>
                <a:lnTo>
                  <a:pt x="389" y="674"/>
                </a:lnTo>
                <a:lnTo>
                  <a:pt x="384" y="667"/>
                </a:lnTo>
                <a:lnTo>
                  <a:pt x="379" y="659"/>
                </a:lnTo>
                <a:lnTo>
                  <a:pt x="373" y="651"/>
                </a:lnTo>
                <a:lnTo>
                  <a:pt x="368" y="644"/>
                </a:lnTo>
                <a:lnTo>
                  <a:pt x="362" y="636"/>
                </a:lnTo>
                <a:lnTo>
                  <a:pt x="357" y="629"/>
                </a:lnTo>
                <a:lnTo>
                  <a:pt x="351" y="622"/>
                </a:lnTo>
                <a:lnTo>
                  <a:pt x="346" y="615"/>
                </a:lnTo>
                <a:lnTo>
                  <a:pt x="340" y="608"/>
                </a:lnTo>
                <a:lnTo>
                  <a:pt x="334" y="600"/>
                </a:lnTo>
                <a:lnTo>
                  <a:pt x="329" y="593"/>
                </a:lnTo>
                <a:lnTo>
                  <a:pt x="323" y="587"/>
                </a:lnTo>
                <a:lnTo>
                  <a:pt x="316" y="580"/>
                </a:lnTo>
                <a:lnTo>
                  <a:pt x="310" y="572"/>
                </a:lnTo>
                <a:lnTo>
                  <a:pt x="304" y="565"/>
                </a:lnTo>
                <a:lnTo>
                  <a:pt x="298" y="558"/>
                </a:lnTo>
                <a:lnTo>
                  <a:pt x="292" y="551"/>
                </a:lnTo>
                <a:lnTo>
                  <a:pt x="286" y="545"/>
                </a:lnTo>
                <a:lnTo>
                  <a:pt x="279" y="538"/>
                </a:lnTo>
                <a:lnTo>
                  <a:pt x="273" y="531"/>
                </a:lnTo>
                <a:lnTo>
                  <a:pt x="267" y="524"/>
                </a:lnTo>
                <a:lnTo>
                  <a:pt x="261" y="519"/>
                </a:lnTo>
                <a:lnTo>
                  <a:pt x="254" y="512"/>
                </a:lnTo>
                <a:lnTo>
                  <a:pt x="248" y="505"/>
                </a:lnTo>
                <a:lnTo>
                  <a:pt x="241" y="498"/>
                </a:lnTo>
                <a:lnTo>
                  <a:pt x="233" y="492"/>
                </a:lnTo>
                <a:lnTo>
                  <a:pt x="227" y="486"/>
                </a:lnTo>
                <a:lnTo>
                  <a:pt x="220" y="479"/>
                </a:lnTo>
                <a:lnTo>
                  <a:pt x="213" y="473"/>
                </a:lnTo>
                <a:lnTo>
                  <a:pt x="207" y="467"/>
                </a:lnTo>
                <a:lnTo>
                  <a:pt x="200" y="460"/>
                </a:lnTo>
                <a:lnTo>
                  <a:pt x="193" y="454"/>
                </a:lnTo>
                <a:lnTo>
                  <a:pt x="186" y="449"/>
                </a:lnTo>
                <a:lnTo>
                  <a:pt x="179" y="442"/>
                </a:lnTo>
                <a:lnTo>
                  <a:pt x="172" y="436"/>
                </a:lnTo>
                <a:lnTo>
                  <a:pt x="165" y="429"/>
                </a:lnTo>
                <a:lnTo>
                  <a:pt x="157" y="424"/>
                </a:lnTo>
                <a:lnTo>
                  <a:pt x="149" y="418"/>
                </a:lnTo>
                <a:lnTo>
                  <a:pt x="142" y="412"/>
                </a:lnTo>
                <a:lnTo>
                  <a:pt x="135" y="406"/>
                </a:lnTo>
                <a:lnTo>
                  <a:pt x="127" y="400"/>
                </a:lnTo>
                <a:lnTo>
                  <a:pt x="120" y="394"/>
                </a:lnTo>
                <a:lnTo>
                  <a:pt x="112" y="389"/>
                </a:lnTo>
                <a:lnTo>
                  <a:pt x="105" y="383"/>
                </a:lnTo>
                <a:lnTo>
                  <a:pt x="97" y="377"/>
                </a:lnTo>
                <a:lnTo>
                  <a:pt x="89" y="372"/>
                </a:lnTo>
                <a:lnTo>
                  <a:pt x="82" y="366"/>
                </a:lnTo>
                <a:lnTo>
                  <a:pt x="74" y="360"/>
                </a:lnTo>
                <a:lnTo>
                  <a:pt x="65" y="356"/>
                </a:lnTo>
                <a:lnTo>
                  <a:pt x="57" y="350"/>
                </a:lnTo>
                <a:lnTo>
                  <a:pt x="49" y="344"/>
                </a:lnTo>
                <a:lnTo>
                  <a:pt x="41" y="339"/>
                </a:lnTo>
                <a:lnTo>
                  <a:pt x="33" y="334"/>
                </a:lnTo>
                <a:lnTo>
                  <a:pt x="25" y="329"/>
                </a:lnTo>
                <a:lnTo>
                  <a:pt x="17" y="323"/>
                </a:lnTo>
                <a:lnTo>
                  <a:pt x="9" y="318"/>
                </a:lnTo>
                <a:lnTo>
                  <a:pt x="0" y="313"/>
                </a:lnTo>
                <a:lnTo>
                  <a:pt x="1361" y="0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32" name="CustomShape 14"/>
          <p:cNvSpPr/>
          <p:nvPr/>
        </p:nvSpPr>
        <p:spPr>
          <a:xfrm>
            <a:off x="3870360" y="4384800"/>
            <a:ext cx="1257120" cy="901440"/>
          </a:xfrm>
          <a:custGeom>
            <a:avLst/>
            <a:gdLst/>
            <a:ahLst/>
            <a:cxnLst/>
            <a:rect l="0" t="0" r="r" b="b"/>
            <a:pathLst>
              <a:path w="4750" h="3781">
                <a:moveTo>
                  <a:pt x="53" y="3696"/>
                </a:moveTo>
                <a:lnTo>
                  <a:pt x="105" y="3780"/>
                </a:lnTo>
                <a:lnTo>
                  <a:pt x="4749" y="168"/>
                </a:lnTo>
                <a:lnTo>
                  <a:pt x="4645" y="0"/>
                </a:lnTo>
                <a:lnTo>
                  <a:pt x="0" y="3612"/>
                </a:lnTo>
                <a:lnTo>
                  <a:pt x="53" y="3696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33" name="CustomShape 15"/>
          <p:cNvSpPr/>
          <p:nvPr/>
        </p:nvSpPr>
        <p:spPr>
          <a:xfrm>
            <a:off x="1763640" y="3429000"/>
            <a:ext cx="3816000" cy="3312720"/>
          </a:xfrm>
          <a:prstGeom prst="rect">
            <a:avLst/>
          </a:prstGeom>
          <a:solidFill>
            <a:srgbClr val="FFFFFF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34" name="TextShape 16"/>
          <p:cNvSpPr txBox="1"/>
          <p:nvPr/>
        </p:nvSpPr>
        <p:spPr>
          <a:xfrm>
            <a:off x="685800" y="76320"/>
            <a:ext cx="7772040" cy="83772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3400" strike="noStrike">
                <a:solidFill>
                  <a:srgbClr val="000000"/>
                </a:solidFill>
                <a:latin typeface="Arial"/>
                <a:ea typeface="ＭＳ Ｐゴシック"/>
              </a:rPr>
              <a:t>Orientation Normalization</a:t>
            </a:r>
            <a:endParaRPr/>
          </a:p>
        </p:txBody>
      </p:sp>
      <p:sp>
        <p:nvSpPr>
          <p:cNvPr id="635" name="TextShape 17"/>
          <p:cNvSpPr txBox="1"/>
          <p:nvPr/>
        </p:nvSpPr>
        <p:spPr>
          <a:xfrm>
            <a:off x="685800" y="914400"/>
            <a:ext cx="7772040" cy="52574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strike="noStrike" dirty="0">
                <a:solidFill>
                  <a:srgbClr val="000000"/>
                </a:solidFill>
                <a:latin typeface="Arial"/>
                <a:ea typeface="ＭＳ Ｐゴシック"/>
              </a:rPr>
              <a:t>Compute orientation histogram</a:t>
            </a:r>
            <a:endParaRPr dirty="0"/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strike="noStrike" dirty="0">
                <a:solidFill>
                  <a:srgbClr val="000000"/>
                </a:solidFill>
                <a:latin typeface="Arial"/>
                <a:ea typeface="ＭＳ Ｐゴシック"/>
              </a:rPr>
              <a:t>Select dominant orientation</a:t>
            </a:r>
            <a:endParaRPr dirty="0"/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strike="noStrike" dirty="0">
                <a:solidFill>
                  <a:srgbClr val="000000"/>
                </a:solidFill>
                <a:latin typeface="Arial"/>
                <a:ea typeface="ＭＳ Ｐゴシック"/>
              </a:rPr>
              <a:t>Normalize: rotate to fixed orientation </a:t>
            </a:r>
            <a:endParaRPr dirty="0"/>
          </a:p>
        </p:txBody>
      </p:sp>
      <p:sp>
        <p:nvSpPr>
          <p:cNvPr id="636" name="CustomShape 18"/>
          <p:cNvSpPr/>
          <p:nvPr/>
        </p:nvSpPr>
        <p:spPr>
          <a:xfrm>
            <a:off x="6200640" y="4653000"/>
            <a:ext cx="2295000" cy="23400"/>
          </a:xfrm>
          <a:custGeom>
            <a:avLst/>
            <a:gdLst/>
            <a:ahLst/>
            <a:cxnLst/>
            <a:rect l="0" t="0" r="r" b="b"/>
            <a:pathLst>
              <a:path w="8675" h="104">
                <a:moveTo>
                  <a:pt x="8674" y="52"/>
                </a:moveTo>
                <a:lnTo>
                  <a:pt x="8629" y="0"/>
                </a:lnTo>
                <a:lnTo>
                  <a:pt x="0" y="0"/>
                </a:lnTo>
                <a:lnTo>
                  <a:pt x="0" y="103"/>
                </a:lnTo>
                <a:lnTo>
                  <a:pt x="8629" y="103"/>
                </a:lnTo>
                <a:lnTo>
                  <a:pt x="8582" y="52"/>
                </a:lnTo>
                <a:lnTo>
                  <a:pt x="8674" y="52"/>
                </a:lnTo>
                <a:lnTo>
                  <a:pt x="8674" y="0"/>
                </a:lnTo>
                <a:lnTo>
                  <a:pt x="8629" y="0"/>
                </a:lnTo>
                <a:lnTo>
                  <a:pt x="8674" y="52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37" name="CustomShape 19"/>
          <p:cNvSpPr/>
          <p:nvPr/>
        </p:nvSpPr>
        <p:spPr>
          <a:xfrm>
            <a:off x="8472600" y="4665600"/>
            <a:ext cx="23400" cy="1260000"/>
          </a:xfrm>
          <a:custGeom>
            <a:avLst/>
            <a:gdLst/>
            <a:ahLst/>
            <a:cxnLst/>
            <a:rect l="0" t="0" r="r" b="b"/>
            <a:pathLst>
              <a:path w="93" h="5561">
                <a:moveTo>
                  <a:pt x="47" y="5560"/>
                </a:moveTo>
                <a:lnTo>
                  <a:pt x="92" y="5509"/>
                </a:lnTo>
                <a:lnTo>
                  <a:pt x="92" y="0"/>
                </a:lnTo>
                <a:lnTo>
                  <a:pt x="0" y="0"/>
                </a:lnTo>
                <a:lnTo>
                  <a:pt x="0" y="5509"/>
                </a:lnTo>
                <a:lnTo>
                  <a:pt x="47" y="5458"/>
                </a:lnTo>
                <a:lnTo>
                  <a:pt x="47" y="5560"/>
                </a:lnTo>
                <a:lnTo>
                  <a:pt x="92" y="5560"/>
                </a:lnTo>
                <a:lnTo>
                  <a:pt x="92" y="5509"/>
                </a:lnTo>
                <a:lnTo>
                  <a:pt x="47" y="5560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38" name="CustomShape 20"/>
          <p:cNvSpPr/>
          <p:nvPr/>
        </p:nvSpPr>
        <p:spPr>
          <a:xfrm>
            <a:off x="6189840" y="5902200"/>
            <a:ext cx="2293560" cy="23400"/>
          </a:xfrm>
          <a:custGeom>
            <a:avLst/>
            <a:gdLst/>
            <a:ahLst/>
            <a:cxnLst/>
            <a:rect l="0" t="0" r="r" b="b"/>
            <a:pathLst>
              <a:path w="8675" h="103">
                <a:moveTo>
                  <a:pt x="0" y="51"/>
                </a:moveTo>
                <a:lnTo>
                  <a:pt x="45" y="102"/>
                </a:lnTo>
                <a:lnTo>
                  <a:pt x="8674" y="102"/>
                </a:lnTo>
                <a:lnTo>
                  <a:pt x="8674" y="0"/>
                </a:lnTo>
                <a:lnTo>
                  <a:pt x="45" y="0"/>
                </a:lnTo>
                <a:lnTo>
                  <a:pt x="91" y="51"/>
                </a:lnTo>
                <a:lnTo>
                  <a:pt x="0" y="51"/>
                </a:lnTo>
                <a:lnTo>
                  <a:pt x="0" y="102"/>
                </a:lnTo>
                <a:lnTo>
                  <a:pt x="45" y="102"/>
                </a:lnTo>
                <a:lnTo>
                  <a:pt x="0" y="51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39" name="CustomShape 21"/>
          <p:cNvSpPr/>
          <p:nvPr/>
        </p:nvSpPr>
        <p:spPr>
          <a:xfrm>
            <a:off x="6189840" y="4653000"/>
            <a:ext cx="23400" cy="1261800"/>
          </a:xfrm>
          <a:custGeom>
            <a:avLst/>
            <a:gdLst/>
            <a:ahLst/>
            <a:cxnLst/>
            <a:rect l="0" t="0" r="r" b="b"/>
            <a:pathLst>
              <a:path w="92" h="5562">
                <a:moveTo>
                  <a:pt x="45" y="0"/>
                </a:moveTo>
                <a:lnTo>
                  <a:pt x="0" y="52"/>
                </a:lnTo>
                <a:lnTo>
                  <a:pt x="0" y="5561"/>
                </a:lnTo>
                <a:lnTo>
                  <a:pt x="91" y="5561"/>
                </a:lnTo>
                <a:lnTo>
                  <a:pt x="91" y="52"/>
                </a:lnTo>
                <a:lnTo>
                  <a:pt x="45" y="103"/>
                </a:lnTo>
                <a:lnTo>
                  <a:pt x="45" y="0"/>
                </a:lnTo>
                <a:lnTo>
                  <a:pt x="0" y="0"/>
                </a:lnTo>
                <a:lnTo>
                  <a:pt x="0" y="52"/>
                </a:lnTo>
                <a:lnTo>
                  <a:pt x="45" y="0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40" name="CustomShape 22"/>
          <p:cNvSpPr/>
          <p:nvPr/>
        </p:nvSpPr>
        <p:spPr>
          <a:xfrm>
            <a:off x="6200640" y="5602320"/>
            <a:ext cx="326520" cy="312480"/>
          </a:xfrm>
          <a:prstGeom prst="rect">
            <a:avLst/>
          </a:pr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41" name="CustomShape 23"/>
          <p:cNvSpPr/>
          <p:nvPr/>
        </p:nvSpPr>
        <p:spPr>
          <a:xfrm>
            <a:off x="6200640" y="5591160"/>
            <a:ext cx="337680" cy="21960"/>
          </a:xfrm>
          <a:custGeom>
            <a:avLst/>
            <a:gdLst/>
            <a:ahLst/>
            <a:cxnLst/>
            <a:rect l="0" t="0" r="r" b="b"/>
            <a:pathLst>
              <a:path w="1280" h="103">
                <a:moveTo>
                  <a:pt x="1279" y="51"/>
                </a:moveTo>
                <a:lnTo>
                  <a:pt x="1233" y="0"/>
                </a:lnTo>
                <a:lnTo>
                  <a:pt x="0" y="0"/>
                </a:lnTo>
                <a:lnTo>
                  <a:pt x="0" y="102"/>
                </a:lnTo>
                <a:lnTo>
                  <a:pt x="1233" y="102"/>
                </a:lnTo>
                <a:lnTo>
                  <a:pt x="1188" y="51"/>
                </a:lnTo>
                <a:lnTo>
                  <a:pt x="1279" y="51"/>
                </a:lnTo>
                <a:lnTo>
                  <a:pt x="1279" y="0"/>
                </a:lnTo>
                <a:lnTo>
                  <a:pt x="1233" y="0"/>
                </a:lnTo>
                <a:lnTo>
                  <a:pt x="1279" y="51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42" name="CustomShape 24"/>
          <p:cNvSpPr/>
          <p:nvPr/>
        </p:nvSpPr>
        <p:spPr>
          <a:xfrm>
            <a:off x="6515280" y="5602320"/>
            <a:ext cx="23400" cy="323640"/>
          </a:xfrm>
          <a:custGeom>
            <a:avLst/>
            <a:gdLst/>
            <a:ahLst/>
            <a:cxnLst/>
            <a:rect l="0" t="0" r="r" b="b"/>
            <a:pathLst>
              <a:path w="92" h="1430">
                <a:moveTo>
                  <a:pt x="45" y="1429"/>
                </a:moveTo>
                <a:lnTo>
                  <a:pt x="91" y="1378"/>
                </a:lnTo>
                <a:lnTo>
                  <a:pt x="91" y="0"/>
                </a:lnTo>
                <a:lnTo>
                  <a:pt x="0" y="0"/>
                </a:lnTo>
                <a:lnTo>
                  <a:pt x="0" y="1378"/>
                </a:lnTo>
                <a:lnTo>
                  <a:pt x="45" y="1327"/>
                </a:lnTo>
                <a:lnTo>
                  <a:pt x="45" y="1429"/>
                </a:lnTo>
                <a:lnTo>
                  <a:pt x="91" y="1429"/>
                </a:lnTo>
                <a:lnTo>
                  <a:pt x="91" y="1378"/>
                </a:lnTo>
                <a:lnTo>
                  <a:pt x="45" y="1429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43" name="CustomShape 25"/>
          <p:cNvSpPr/>
          <p:nvPr/>
        </p:nvSpPr>
        <p:spPr>
          <a:xfrm>
            <a:off x="6189840" y="5902200"/>
            <a:ext cx="337680" cy="23400"/>
          </a:xfrm>
          <a:custGeom>
            <a:avLst/>
            <a:gdLst/>
            <a:ahLst/>
            <a:cxnLst/>
            <a:rect l="0" t="0" r="r" b="b"/>
            <a:pathLst>
              <a:path w="1279" h="103">
                <a:moveTo>
                  <a:pt x="0" y="51"/>
                </a:moveTo>
                <a:lnTo>
                  <a:pt x="45" y="102"/>
                </a:lnTo>
                <a:lnTo>
                  <a:pt x="1278" y="102"/>
                </a:lnTo>
                <a:lnTo>
                  <a:pt x="1278" y="0"/>
                </a:lnTo>
                <a:lnTo>
                  <a:pt x="45" y="0"/>
                </a:lnTo>
                <a:lnTo>
                  <a:pt x="91" y="51"/>
                </a:lnTo>
                <a:lnTo>
                  <a:pt x="0" y="51"/>
                </a:lnTo>
                <a:lnTo>
                  <a:pt x="0" y="102"/>
                </a:lnTo>
                <a:lnTo>
                  <a:pt x="45" y="102"/>
                </a:lnTo>
                <a:lnTo>
                  <a:pt x="0" y="51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44" name="CustomShape 26"/>
          <p:cNvSpPr/>
          <p:nvPr/>
        </p:nvSpPr>
        <p:spPr>
          <a:xfrm>
            <a:off x="6189840" y="5591160"/>
            <a:ext cx="23400" cy="323640"/>
          </a:xfrm>
          <a:custGeom>
            <a:avLst/>
            <a:gdLst/>
            <a:ahLst/>
            <a:cxnLst/>
            <a:rect l="0" t="0" r="r" b="b"/>
            <a:pathLst>
              <a:path w="92" h="1430">
                <a:moveTo>
                  <a:pt x="45" y="0"/>
                </a:moveTo>
                <a:lnTo>
                  <a:pt x="0" y="51"/>
                </a:lnTo>
                <a:lnTo>
                  <a:pt x="0" y="1429"/>
                </a:lnTo>
                <a:lnTo>
                  <a:pt x="91" y="1429"/>
                </a:lnTo>
                <a:lnTo>
                  <a:pt x="91" y="51"/>
                </a:lnTo>
                <a:lnTo>
                  <a:pt x="45" y="102"/>
                </a:lnTo>
                <a:lnTo>
                  <a:pt x="45" y="0"/>
                </a:lnTo>
                <a:lnTo>
                  <a:pt x="0" y="0"/>
                </a:lnTo>
                <a:lnTo>
                  <a:pt x="0" y="51"/>
                </a:lnTo>
                <a:lnTo>
                  <a:pt x="45" y="0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45" name="CustomShape 27"/>
          <p:cNvSpPr/>
          <p:nvPr/>
        </p:nvSpPr>
        <p:spPr>
          <a:xfrm>
            <a:off x="6527880" y="4976640"/>
            <a:ext cx="325080" cy="937800"/>
          </a:xfrm>
          <a:prstGeom prst="rect">
            <a:avLst/>
          </a:pr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46" name="CustomShape 28"/>
          <p:cNvSpPr/>
          <p:nvPr/>
        </p:nvSpPr>
        <p:spPr>
          <a:xfrm>
            <a:off x="6527880" y="4965840"/>
            <a:ext cx="337680" cy="23400"/>
          </a:xfrm>
          <a:custGeom>
            <a:avLst/>
            <a:gdLst/>
            <a:ahLst/>
            <a:cxnLst/>
            <a:rect l="0" t="0" r="r" b="b"/>
            <a:pathLst>
              <a:path w="1279" h="103">
                <a:moveTo>
                  <a:pt x="1278" y="51"/>
                </a:moveTo>
                <a:lnTo>
                  <a:pt x="1233" y="0"/>
                </a:lnTo>
                <a:lnTo>
                  <a:pt x="0" y="0"/>
                </a:lnTo>
                <a:lnTo>
                  <a:pt x="0" y="102"/>
                </a:lnTo>
                <a:lnTo>
                  <a:pt x="1233" y="102"/>
                </a:lnTo>
                <a:lnTo>
                  <a:pt x="1186" y="51"/>
                </a:lnTo>
                <a:lnTo>
                  <a:pt x="1278" y="51"/>
                </a:lnTo>
                <a:lnTo>
                  <a:pt x="1278" y="0"/>
                </a:lnTo>
                <a:lnTo>
                  <a:pt x="1233" y="0"/>
                </a:lnTo>
                <a:lnTo>
                  <a:pt x="1278" y="51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47" name="CustomShape 29"/>
          <p:cNvSpPr/>
          <p:nvPr/>
        </p:nvSpPr>
        <p:spPr>
          <a:xfrm>
            <a:off x="6842160" y="4976640"/>
            <a:ext cx="23400" cy="948960"/>
          </a:xfrm>
          <a:custGeom>
            <a:avLst/>
            <a:gdLst/>
            <a:ahLst/>
            <a:cxnLst/>
            <a:rect l="0" t="0" r="r" b="b"/>
            <a:pathLst>
              <a:path w="93" h="4185">
                <a:moveTo>
                  <a:pt x="47" y="4184"/>
                </a:moveTo>
                <a:lnTo>
                  <a:pt x="92" y="4133"/>
                </a:lnTo>
                <a:lnTo>
                  <a:pt x="92" y="0"/>
                </a:lnTo>
                <a:lnTo>
                  <a:pt x="0" y="0"/>
                </a:lnTo>
                <a:lnTo>
                  <a:pt x="0" y="4133"/>
                </a:lnTo>
                <a:lnTo>
                  <a:pt x="47" y="4082"/>
                </a:lnTo>
                <a:lnTo>
                  <a:pt x="47" y="4184"/>
                </a:lnTo>
                <a:lnTo>
                  <a:pt x="92" y="4184"/>
                </a:lnTo>
                <a:lnTo>
                  <a:pt x="92" y="4133"/>
                </a:lnTo>
                <a:lnTo>
                  <a:pt x="47" y="4184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48" name="CustomShape 30"/>
          <p:cNvSpPr/>
          <p:nvPr/>
        </p:nvSpPr>
        <p:spPr>
          <a:xfrm>
            <a:off x="6515280" y="5902200"/>
            <a:ext cx="337680" cy="23400"/>
          </a:xfrm>
          <a:custGeom>
            <a:avLst/>
            <a:gdLst/>
            <a:ahLst/>
            <a:cxnLst/>
            <a:rect l="0" t="0" r="r" b="b"/>
            <a:pathLst>
              <a:path w="1279" h="103">
                <a:moveTo>
                  <a:pt x="0" y="51"/>
                </a:moveTo>
                <a:lnTo>
                  <a:pt x="45" y="102"/>
                </a:lnTo>
                <a:lnTo>
                  <a:pt x="1278" y="102"/>
                </a:lnTo>
                <a:lnTo>
                  <a:pt x="1278" y="0"/>
                </a:lnTo>
                <a:lnTo>
                  <a:pt x="45" y="0"/>
                </a:lnTo>
                <a:lnTo>
                  <a:pt x="91" y="51"/>
                </a:lnTo>
                <a:lnTo>
                  <a:pt x="0" y="51"/>
                </a:lnTo>
                <a:lnTo>
                  <a:pt x="0" y="102"/>
                </a:lnTo>
                <a:lnTo>
                  <a:pt x="45" y="102"/>
                </a:lnTo>
                <a:lnTo>
                  <a:pt x="0" y="51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49" name="CustomShape 31"/>
          <p:cNvSpPr/>
          <p:nvPr/>
        </p:nvSpPr>
        <p:spPr>
          <a:xfrm>
            <a:off x="6515280" y="4965840"/>
            <a:ext cx="23400" cy="948960"/>
          </a:xfrm>
          <a:custGeom>
            <a:avLst/>
            <a:gdLst/>
            <a:ahLst/>
            <a:cxnLst/>
            <a:rect l="0" t="0" r="r" b="b"/>
            <a:pathLst>
              <a:path w="92" h="4185">
                <a:moveTo>
                  <a:pt x="45" y="0"/>
                </a:moveTo>
                <a:lnTo>
                  <a:pt x="0" y="51"/>
                </a:lnTo>
                <a:lnTo>
                  <a:pt x="0" y="4184"/>
                </a:lnTo>
                <a:lnTo>
                  <a:pt x="91" y="4184"/>
                </a:lnTo>
                <a:lnTo>
                  <a:pt x="91" y="51"/>
                </a:lnTo>
                <a:lnTo>
                  <a:pt x="45" y="102"/>
                </a:lnTo>
                <a:lnTo>
                  <a:pt x="45" y="0"/>
                </a:lnTo>
                <a:lnTo>
                  <a:pt x="0" y="0"/>
                </a:lnTo>
                <a:lnTo>
                  <a:pt x="0" y="51"/>
                </a:lnTo>
                <a:lnTo>
                  <a:pt x="45" y="0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50" name="CustomShape 32"/>
          <p:cNvSpPr/>
          <p:nvPr/>
        </p:nvSpPr>
        <p:spPr>
          <a:xfrm>
            <a:off x="6853320" y="5289480"/>
            <a:ext cx="326520" cy="624960"/>
          </a:xfrm>
          <a:prstGeom prst="rect">
            <a:avLst/>
          </a:pr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51" name="CustomShape 33"/>
          <p:cNvSpPr/>
          <p:nvPr/>
        </p:nvSpPr>
        <p:spPr>
          <a:xfrm>
            <a:off x="6842160" y="5278320"/>
            <a:ext cx="337680" cy="21960"/>
          </a:xfrm>
          <a:custGeom>
            <a:avLst/>
            <a:gdLst/>
            <a:ahLst/>
            <a:cxnLst/>
            <a:rect l="0" t="0" r="r" b="b"/>
            <a:pathLst>
              <a:path w="1280" h="103">
                <a:moveTo>
                  <a:pt x="92" y="51"/>
                </a:moveTo>
                <a:lnTo>
                  <a:pt x="47" y="102"/>
                </a:lnTo>
                <a:lnTo>
                  <a:pt x="1279" y="102"/>
                </a:lnTo>
                <a:lnTo>
                  <a:pt x="1279" y="0"/>
                </a:lnTo>
                <a:lnTo>
                  <a:pt x="47" y="0"/>
                </a:lnTo>
                <a:lnTo>
                  <a:pt x="0" y="51"/>
                </a:lnTo>
                <a:lnTo>
                  <a:pt x="47" y="0"/>
                </a:lnTo>
                <a:lnTo>
                  <a:pt x="0" y="0"/>
                </a:lnTo>
                <a:lnTo>
                  <a:pt x="0" y="51"/>
                </a:lnTo>
                <a:lnTo>
                  <a:pt x="92" y="51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52" name="CustomShape 34"/>
          <p:cNvSpPr/>
          <p:nvPr/>
        </p:nvSpPr>
        <p:spPr>
          <a:xfrm>
            <a:off x="6842160" y="5289480"/>
            <a:ext cx="23400" cy="636120"/>
          </a:xfrm>
          <a:custGeom>
            <a:avLst/>
            <a:gdLst/>
            <a:ahLst/>
            <a:cxnLst/>
            <a:rect l="0" t="0" r="r" b="b"/>
            <a:pathLst>
              <a:path w="93" h="2807">
                <a:moveTo>
                  <a:pt x="47" y="2704"/>
                </a:moveTo>
                <a:lnTo>
                  <a:pt x="92" y="2755"/>
                </a:lnTo>
                <a:lnTo>
                  <a:pt x="92" y="0"/>
                </a:lnTo>
                <a:lnTo>
                  <a:pt x="0" y="0"/>
                </a:lnTo>
                <a:lnTo>
                  <a:pt x="0" y="2755"/>
                </a:lnTo>
                <a:lnTo>
                  <a:pt x="47" y="2806"/>
                </a:lnTo>
                <a:lnTo>
                  <a:pt x="0" y="2755"/>
                </a:lnTo>
                <a:lnTo>
                  <a:pt x="0" y="2806"/>
                </a:lnTo>
                <a:lnTo>
                  <a:pt x="47" y="2806"/>
                </a:lnTo>
                <a:lnTo>
                  <a:pt x="47" y="2704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53" name="CustomShape 35"/>
          <p:cNvSpPr/>
          <p:nvPr/>
        </p:nvSpPr>
        <p:spPr>
          <a:xfrm>
            <a:off x="6853320" y="5902200"/>
            <a:ext cx="337680" cy="23400"/>
          </a:xfrm>
          <a:custGeom>
            <a:avLst/>
            <a:gdLst/>
            <a:ahLst/>
            <a:cxnLst/>
            <a:rect l="0" t="0" r="r" b="b"/>
            <a:pathLst>
              <a:path w="1278" h="103">
                <a:moveTo>
                  <a:pt x="1186" y="51"/>
                </a:moveTo>
                <a:lnTo>
                  <a:pt x="1232" y="0"/>
                </a:lnTo>
                <a:lnTo>
                  <a:pt x="0" y="0"/>
                </a:lnTo>
                <a:lnTo>
                  <a:pt x="0" y="102"/>
                </a:lnTo>
                <a:lnTo>
                  <a:pt x="1232" y="102"/>
                </a:lnTo>
                <a:lnTo>
                  <a:pt x="1277" y="51"/>
                </a:lnTo>
                <a:lnTo>
                  <a:pt x="1232" y="102"/>
                </a:lnTo>
                <a:lnTo>
                  <a:pt x="1277" y="102"/>
                </a:lnTo>
                <a:lnTo>
                  <a:pt x="1277" y="51"/>
                </a:lnTo>
                <a:lnTo>
                  <a:pt x="1186" y="51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54" name="CustomShape 36"/>
          <p:cNvSpPr/>
          <p:nvPr/>
        </p:nvSpPr>
        <p:spPr>
          <a:xfrm>
            <a:off x="7167600" y="5278320"/>
            <a:ext cx="23400" cy="636120"/>
          </a:xfrm>
          <a:custGeom>
            <a:avLst/>
            <a:gdLst/>
            <a:ahLst/>
            <a:cxnLst/>
            <a:rect l="0" t="0" r="r" b="b"/>
            <a:pathLst>
              <a:path w="92" h="2807">
                <a:moveTo>
                  <a:pt x="46" y="102"/>
                </a:moveTo>
                <a:lnTo>
                  <a:pt x="0" y="51"/>
                </a:lnTo>
                <a:lnTo>
                  <a:pt x="0" y="2806"/>
                </a:lnTo>
                <a:lnTo>
                  <a:pt x="91" y="2806"/>
                </a:lnTo>
                <a:lnTo>
                  <a:pt x="91" y="51"/>
                </a:lnTo>
                <a:lnTo>
                  <a:pt x="46" y="0"/>
                </a:lnTo>
                <a:lnTo>
                  <a:pt x="91" y="51"/>
                </a:lnTo>
                <a:lnTo>
                  <a:pt x="91" y="0"/>
                </a:lnTo>
                <a:lnTo>
                  <a:pt x="46" y="0"/>
                </a:lnTo>
                <a:lnTo>
                  <a:pt x="46" y="102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55" name="CustomShape 37"/>
          <p:cNvSpPr/>
          <p:nvPr/>
        </p:nvSpPr>
        <p:spPr>
          <a:xfrm>
            <a:off x="7180200" y="5707080"/>
            <a:ext cx="325080" cy="207720"/>
          </a:xfrm>
          <a:prstGeom prst="rect">
            <a:avLst/>
          </a:pr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56" name="CustomShape 38"/>
          <p:cNvSpPr/>
          <p:nvPr/>
        </p:nvSpPr>
        <p:spPr>
          <a:xfrm>
            <a:off x="7180200" y="5694480"/>
            <a:ext cx="337680" cy="23400"/>
          </a:xfrm>
          <a:custGeom>
            <a:avLst/>
            <a:gdLst/>
            <a:ahLst/>
            <a:cxnLst/>
            <a:rect l="0" t="0" r="r" b="b"/>
            <a:pathLst>
              <a:path w="1279" h="102">
                <a:moveTo>
                  <a:pt x="1278" y="51"/>
                </a:moveTo>
                <a:lnTo>
                  <a:pt x="1232" y="0"/>
                </a:lnTo>
                <a:lnTo>
                  <a:pt x="0" y="0"/>
                </a:lnTo>
                <a:lnTo>
                  <a:pt x="0" y="101"/>
                </a:lnTo>
                <a:lnTo>
                  <a:pt x="1232" y="101"/>
                </a:lnTo>
                <a:lnTo>
                  <a:pt x="1187" y="51"/>
                </a:lnTo>
                <a:lnTo>
                  <a:pt x="1278" y="51"/>
                </a:lnTo>
                <a:lnTo>
                  <a:pt x="1278" y="0"/>
                </a:lnTo>
                <a:lnTo>
                  <a:pt x="1232" y="0"/>
                </a:lnTo>
                <a:lnTo>
                  <a:pt x="1278" y="51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57" name="CustomShape 39"/>
          <p:cNvSpPr/>
          <p:nvPr/>
        </p:nvSpPr>
        <p:spPr>
          <a:xfrm>
            <a:off x="7493040" y="5707080"/>
            <a:ext cx="25200" cy="218880"/>
          </a:xfrm>
          <a:custGeom>
            <a:avLst/>
            <a:gdLst/>
            <a:ahLst/>
            <a:cxnLst/>
            <a:rect l="0" t="0" r="r" b="b"/>
            <a:pathLst>
              <a:path w="92" h="970">
                <a:moveTo>
                  <a:pt x="45" y="969"/>
                </a:moveTo>
                <a:lnTo>
                  <a:pt x="91" y="918"/>
                </a:lnTo>
                <a:lnTo>
                  <a:pt x="91" y="0"/>
                </a:lnTo>
                <a:lnTo>
                  <a:pt x="0" y="0"/>
                </a:lnTo>
                <a:lnTo>
                  <a:pt x="0" y="918"/>
                </a:lnTo>
                <a:lnTo>
                  <a:pt x="45" y="867"/>
                </a:lnTo>
                <a:lnTo>
                  <a:pt x="45" y="969"/>
                </a:lnTo>
                <a:lnTo>
                  <a:pt x="91" y="969"/>
                </a:lnTo>
                <a:lnTo>
                  <a:pt x="91" y="918"/>
                </a:lnTo>
                <a:lnTo>
                  <a:pt x="45" y="969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58" name="CustomShape 40"/>
          <p:cNvSpPr/>
          <p:nvPr/>
        </p:nvSpPr>
        <p:spPr>
          <a:xfrm>
            <a:off x="7167600" y="5902200"/>
            <a:ext cx="337680" cy="23400"/>
          </a:xfrm>
          <a:custGeom>
            <a:avLst/>
            <a:gdLst/>
            <a:ahLst/>
            <a:cxnLst/>
            <a:rect l="0" t="0" r="r" b="b"/>
            <a:pathLst>
              <a:path w="1279" h="103">
                <a:moveTo>
                  <a:pt x="0" y="51"/>
                </a:moveTo>
                <a:lnTo>
                  <a:pt x="46" y="102"/>
                </a:lnTo>
                <a:lnTo>
                  <a:pt x="1278" y="102"/>
                </a:lnTo>
                <a:lnTo>
                  <a:pt x="1278" y="0"/>
                </a:lnTo>
                <a:lnTo>
                  <a:pt x="46" y="0"/>
                </a:lnTo>
                <a:lnTo>
                  <a:pt x="91" y="51"/>
                </a:lnTo>
                <a:lnTo>
                  <a:pt x="0" y="51"/>
                </a:lnTo>
                <a:lnTo>
                  <a:pt x="0" y="102"/>
                </a:lnTo>
                <a:lnTo>
                  <a:pt x="46" y="102"/>
                </a:lnTo>
                <a:lnTo>
                  <a:pt x="0" y="51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59" name="CustomShape 41"/>
          <p:cNvSpPr/>
          <p:nvPr/>
        </p:nvSpPr>
        <p:spPr>
          <a:xfrm>
            <a:off x="7167600" y="5694480"/>
            <a:ext cx="23400" cy="220320"/>
          </a:xfrm>
          <a:custGeom>
            <a:avLst/>
            <a:gdLst/>
            <a:ahLst/>
            <a:cxnLst/>
            <a:rect l="0" t="0" r="r" b="b"/>
            <a:pathLst>
              <a:path w="92" h="970">
                <a:moveTo>
                  <a:pt x="46" y="0"/>
                </a:moveTo>
                <a:lnTo>
                  <a:pt x="0" y="51"/>
                </a:lnTo>
                <a:lnTo>
                  <a:pt x="0" y="969"/>
                </a:lnTo>
                <a:lnTo>
                  <a:pt x="91" y="969"/>
                </a:lnTo>
                <a:lnTo>
                  <a:pt x="91" y="51"/>
                </a:lnTo>
                <a:lnTo>
                  <a:pt x="46" y="101"/>
                </a:lnTo>
                <a:lnTo>
                  <a:pt x="46" y="0"/>
                </a:lnTo>
                <a:lnTo>
                  <a:pt x="0" y="0"/>
                </a:lnTo>
                <a:lnTo>
                  <a:pt x="0" y="51"/>
                </a:lnTo>
                <a:lnTo>
                  <a:pt x="46" y="0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60" name="CustomShape 42"/>
          <p:cNvSpPr/>
          <p:nvPr/>
        </p:nvSpPr>
        <p:spPr>
          <a:xfrm>
            <a:off x="7505640" y="5602320"/>
            <a:ext cx="326520" cy="312480"/>
          </a:xfrm>
          <a:prstGeom prst="rect">
            <a:avLst/>
          </a:pr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61" name="CustomShape 43"/>
          <p:cNvSpPr/>
          <p:nvPr/>
        </p:nvSpPr>
        <p:spPr>
          <a:xfrm>
            <a:off x="7505640" y="5591160"/>
            <a:ext cx="337680" cy="21960"/>
          </a:xfrm>
          <a:custGeom>
            <a:avLst/>
            <a:gdLst/>
            <a:ahLst/>
            <a:cxnLst/>
            <a:rect l="0" t="0" r="r" b="b"/>
            <a:pathLst>
              <a:path w="1280" h="103">
                <a:moveTo>
                  <a:pt x="1279" y="51"/>
                </a:moveTo>
                <a:lnTo>
                  <a:pt x="1233" y="0"/>
                </a:lnTo>
                <a:lnTo>
                  <a:pt x="0" y="0"/>
                </a:lnTo>
                <a:lnTo>
                  <a:pt x="0" y="102"/>
                </a:lnTo>
                <a:lnTo>
                  <a:pt x="1233" y="102"/>
                </a:lnTo>
                <a:lnTo>
                  <a:pt x="1188" y="51"/>
                </a:lnTo>
                <a:lnTo>
                  <a:pt x="1279" y="51"/>
                </a:lnTo>
                <a:lnTo>
                  <a:pt x="1279" y="0"/>
                </a:lnTo>
                <a:lnTo>
                  <a:pt x="1233" y="0"/>
                </a:lnTo>
                <a:lnTo>
                  <a:pt x="1279" y="51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62" name="CustomShape 44"/>
          <p:cNvSpPr/>
          <p:nvPr/>
        </p:nvSpPr>
        <p:spPr>
          <a:xfrm>
            <a:off x="7819920" y="5602320"/>
            <a:ext cx="23400" cy="323640"/>
          </a:xfrm>
          <a:custGeom>
            <a:avLst/>
            <a:gdLst/>
            <a:ahLst/>
            <a:cxnLst/>
            <a:rect l="0" t="0" r="r" b="b"/>
            <a:pathLst>
              <a:path w="92" h="1430">
                <a:moveTo>
                  <a:pt x="45" y="1429"/>
                </a:moveTo>
                <a:lnTo>
                  <a:pt x="91" y="1378"/>
                </a:lnTo>
                <a:lnTo>
                  <a:pt x="91" y="0"/>
                </a:lnTo>
                <a:lnTo>
                  <a:pt x="0" y="0"/>
                </a:lnTo>
                <a:lnTo>
                  <a:pt x="0" y="1378"/>
                </a:lnTo>
                <a:lnTo>
                  <a:pt x="45" y="1327"/>
                </a:lnTo>
                <a:lnTo>
                  <a:pt x="45" y="1429"/>
                </a:lnTo>
                <a:lnTo>
                  <a:pt x="91" y="1429"/>
                </a:lnTo>
                <a:lnTo>
                  <a:pt x="91" y="1378"/>
                </a:lnTo>
                <a:lnTo>
                  <a:pt x="45" y="1429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63" name="CustomShape 45"/>
          <p:cNvSpPr/>
          <p:nvPr/>
        </p:nvSpPr>
        <p:spPr>
          <a:xfrm>
            <a:off x="7493040" y="5902200"/>
            <a:ext cx="339480" cy="23400"/>
          </a:xfrm>
          <a:custGeom>
            <a:avLst/>
            <a:gdLst/>
            <a:ahLst/>
            <a:cxnLst/>
            <a:rect l="0" t="0" r="r" b="b"/>
            <a:pathLst>
              <a:path w="1279" h="103">
                <a:moveTo>
                  <a:pt x="0" y="51"/>
                </a:moveTo>
                <a:lnTo>
                  <a:pt x="45" y="102"/>
                </a:lnTo>
                <a:lnTo>
                  <a:pt x="1278" y="102"/>
                </a:lnTo>
                <a:lnTo>
                  <a:pt x="1278" y="0"/>
                </a:lnTo>
                <a:lnTo>
                  <a:pt x="45" y="0"/>
                </a:lnTo>
                <a:lnTo>
                  <a:pt x="91" y="51"/>
                </a:lnTo>
                <a:lnTo>
                  <a:pt x="0" y="51"/>
                </a:lnTo>
                <a:lnTo>
                  <a:pt x="0" y="102"/>
                </a:lnTo>
                <a:lnTo>
                  <a:pt x="45" y="102"/>
                </a:lnTo>
                <a:lnTo>
                  <a:pt x="0" y="51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64" name="CustomShape 46"/>
          <p:cNvSpPr/>
          <p:nvPr/>
        </p:nvSpPr>
        <p:spPr>
          <a:xfrm>
            <a:off x="7493040" y="5591160"/>
            <a:ext cx="25200" cy="323640"/>
          </a:xfrm>
          <a:custGeom>
            <a:avLst/>
            <a:gdLst/>
            <a:ahLst/>
            <a:cxnLst/>
            <a:rect l="0" t="0" r="r" b="b"/>
            <a:pathLst>
              <a:path w="92" h="1430">
                <a:moveTo>
                  <a:pt x="45" y="0"/>
                </a:moveTo>
                <a:lnTo>
                  <a:pt x="0" y="51"/>
                </a:lnTo>
                <a:lnTo>
                  <a:pt x="0" y="1429"/>
                </a:lnTo>
                <a:lnTo>
                  <a:pt x="91" y="1429"/>
                </a:lnTo>
                <a:lnTo>
                  <a:pt x="91" y="51"/>
                </a:lnTo>
                <a:lnTo>
                  <a:pt x="45" y="102"/>
                </a:lnTo>
                <a:lnTo>
                  <a:pt x="45" y="0"/>
                </a:lnTo>
                <a:lnTo>
                  <a:pt x="0" y="0"/>
                </a:lnTo>
                <a:lnTo>
                  <a:pt x="0" y="51"/>
                </a:lnTo>
                <a:lnTo>
                  <a:pt x="45" y="0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65" name="CustomShape 47"/>
          <p:cNvSpPr/>
          <p:nvPr/>
        </p:nvSpPr>
        <p:spPr>
          <a:xfrm>
            <a:off x="7832880" y="5810400"/>
            <a:ext cx="325080" cy="104400"/>
          </a:xfrm>
          <a:prstGeom prst="rect">
            <a:avLst/>
          </a:pr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66" name="CustomShape 48"/>
          <p:cNvSpPr/>
          <p:nvPr/>
        </p:nvSpPr>
        <p:spPr>
          <a:xfrm>
            <a:off x="7819920" y="5799240"/>
            <a:ext cx="337680" cy="21960"/>
          </a:xfrm>
          <a:custGeom>
            <a:avLst/>
            <a:gdLst/>
            <a:ahLst/>
            <a:cxnLst/>
            <a:rect l="0" t="0" r="r" b="b"/>
            <a:pathLst>
              <a:path w="1279" h="103">
                <a:moveTo>
                  <a:pt x="91" y="51"/>
                </a:moveTo>
                <a:lnTo>
                  <a:pt x="45" y="102"/>
                </a:lnTo>
                <a:lnTo>
                  <a:pt x="1278" y="102"/>
                </a:lnTo>
                <a:lnTo>
                  <a:pt x="1278" y="0"/>
                </a:lnTo>
                <a:lnTo>
                  <a:pt x="45" y="0"/>
                </a:lnTo>
                <a:lnTo>
                  <a:pt x="0" y="51"/>
                </a:lnTo>
                <a:lnTo>
                  <a:pt x="45" y="0"/>
                </a:lnTo>
                <a:lnTo>
                  <a:pt x="0" y="0"/>
                </a:lnTo>
                <a:lnTo>
                  <a:pt x="0" y="51"/>
                </a:lnTo>
                <a:lnTo>
                  <a:pt x="91" y="51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67" name="CustomShape 49"/>
          <p:cNvSpPr/>
          <p:nvPr/>
        </p:nvSpPr>
        <p:spPr>
          <a:xfrm>
            <a:off x="7819920" y="5810400"/>
            <a:ext cx="23400" cy="115560"/>
          </a:xfrm>
          <a:custGeom>
            <a:avLst/>
            <a:gdLst/>
            <a:ahLst/>
            <a:cxnLst/>
            <a:rect l="0" t="0" r="r" b="b"/>
            <a:pathLst>
              <a:path w="92" h="511">
                <a:moveTo>
                  <a:pt x="45" y="408"/>
                </a:moveTo>
                <a:lnTo>
                  <a:pt x="91" y="459"/>
                </a:lnTo>
                <a:lnTo>
                  <a:pt x="91" y="0"/>
                </a:lnTo>
                <a:lnTo>
                  <a:pt x="0" y="0"/>
                </a:lnTo>
                <a:lnTo>
                  <a:pt x="0" y="459"/>
                </a:lnTo>
                <a:lnTo>
                  <a:pt x="45" y="510"/>
                </a:lnTo>
                <a:lnTo>
                  <a:pt x="0" y="459"/>
                </a:lnTo>
                <a:lnTo>
                  <a:pt x="0" y="510"/>
                </a:lnTo>
                <a:lnTo>
                  <a:pt x="45" y="510"/>
                </a:lnTo>
                <a:lnTo>
                  <a:pt x="45" y="408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68" name="CustomShape 50"/>
          <p:cNvSpPr/>
          <p:nvPr/>
        </p:nvSpPr>
        <p:spPr>
          <a:xfrm>
            <a:off x="7832880" y="5902200"/>
            <a:ext cx="337680" cy="23400"/>
          </a:xfrm>
          <a:custGeom>
            <a:avLst/>
            <a:gdLst/>
            <a:ahLst/>
            <a:cxnLst/>
            <a:rect l="0" t="0" r="r" b="b"/>
            <a:pathLst>
              <a:path w="1280" h="103">
                <a:moveTo>
                  <a:pt x="1187" y="51"/>
                </a:moveTo>
                <a:lnTo>
                  <a:pt x="1233" y="0"/>
                </a:lnTo>
                <a:lnTo>
                  <a:pt x="0" y="0"/>
                </a:lnTo>
                <a:lnTo>
                  <a:pt x="0" y="102"/>
                </a:lnTo>
                <a:lnTo>
                  <a:pt x="1233" y="102"/>
                </a:lnTo>
                <a:lnTo>
                  <a:pt x="1279" y="51"/>
                </a:lnTo>
                <a:lnTo>
                  <a:pt x="1233" y="102"/>
                </a:lnTo>
                <a:lnTo>
                  <a:pt x="1279" y="102"/>
                </a:lnTo>
                <a:lnTo>
                  <a:pt x="1279" y="51"/>
                </a:lnTo>
                <a:lnTo>
                  <a:pt x="1187" y="51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69" name="CustomShape 51"/>
          <p:cNvSpPr/>
          <p:nvPr/>
        </p:nvSpPr>
        <p:spPr>
          <a:xfrm>
            <a:off x="8145360" y="5799240"/>
            <a:ext cx="25200" cy="115560"/>
          </a:xfrm>
          <a:custGeom>
            <a:avLst/>
            <a:gdLst/>
            <a:ahLst/>
            <a:cxnLst/>
            <a:rect l="0" t="0" r="r" b="b"/>
            <a:pathLst>
              <a:path w="93" h="511">
                <a:moveTo>
                  <a:pt x="46" y="102"/>
                </a:moveTo>
                <a:lnTo>
                  <a:pt x="0" y="51"/>
                </a:lnTo>
                <a:lnTo>
                  <a:pt x="0" y="510"/>
                </a:lnTo>
                <a:lnTo>
                  <a:pt x="92" y="510"/>
                </a:lnTo>
                <a:lnTo>
                  <a:pt x="92" y="51"/>
                </a:lnTo>
                <a:lnTo>
                  <a:pt x="46" y="0"/>
                </a:lnTo>
                <a:lnTo>
                  <a:pt x="92" y="51"/>
                </a:lnTo>
                <a:lnTo>
                  <a:pt x="92" y="0"/>
                </a:lnTo>
                <a:lnTo>
                  <a:pt x="46" y="0"/>
                </a:lnTo>
                <a:lnTo>
                  <a:pt x="46" y="102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70" name="CustomShape 52"/>
          <p:cNvSpPr/>
          <p:nvPr/>
        </p:nvSpPr>
        <p:spPr>
          <a:xfrm>
            <a:off x="8158320" y="5707080"/>
            <a:ext cx="325080" cy="207720"/>
          </a:xfrm>
          <a:prstGeom prst="rect">
            <a:avLst/>
          </a:pr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71" name="CustomShape 53"/>
          <p:cNvSpPr/>
          <p:nvPr/>
        </p:nvSpPr>
        <p:spPr>
          <a:xfrm>
            <a:off x="8158320" y="5694480"/>
            <a:ext cx="337680" cy="23400"/>
          </a:xfrm>
          <a:custGeom>
            <a:avLst/>
            <a:gdLst/>
            <a:ahLst/>
            <a:cxnLst/>
            <a:rect l="0" t="0" r="r" b="b"/>
            <a:pathLst>
              <a:path w="1279" h="102">
                <a:moveTo>
                  <a:pt x="1278" y="51"/>
                </a:moveTo>
                <a:lnTo>
                  <a:pt x="1233" y="0"/>
                </a:lnTo>
                <a:lnTo>
                  <a:pt x="0" y="0"/>
                </a:lnTo>
                <a:lnTo>
                  <a:pt x="0" y="101"/>
                </a:lnTo>
                <a:lnTo>
                  <a:pt x="1233" y="101"/>
                </a:lnTo>
                <a:lnTo>
                  <a:pt x="1186" y="51"/>
                </a:lnTo>
                <a:lnTo>
                  <a:pt x="1278" y="51"/>
                </a:lnTo>
                <a:lnTo>
                  <a:pt x="1278" y="0"/>
                </a:lnTo>
                <a:lnTo>
                  <a:pt x="1233" y="0"/>
                </a:lnTo>
                <a:lnTo>
                  <a:pt x="1278" y="51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72" name="CustomShape 54"/>
          <p:cNvSpPr/>
          <p:nvPr/>
        </p:nvSpPr>
        <p:spPr>
          <a:xfrm>
            <a:off x="8472600" y="5707080"/>
            <a:ext cx="23400" cy="218880"/>
          </a:xfrm>
          <a:custGeom>
            <a:avLst/>
            <a:gdLst/>
            <a:ahLst/>
            <a:cxnLst/>
            <a:rect l="0" t="0" r="r" b="b"/>
            <a:pathLst>
              <a:path w="93" h="970">
                <a:moveTo>
                  <a:pt x="47" y="969"/>
                </a:moveTo>
                <a:lnTo>
                  <a:pt x="92" y="918"/>
                </a:lnTo>
                <a:lnTo>
                  <a:pt x="92" y="0"/>
                </a:lnTo>
                <a:lnTo>
                  <a:pt x="0" y="0"/>
                </a:lnTo>
                <a:lnTo>
                  <a:pt x="0" y="918"/>
                </a:lnTo>
                <a:lnTo>
                  <a:pt x="47" y="867"/>
                </a:lnTo>
                <a:lnTo>
                  <a:pt x="47" y="969"/>
                </a:lnTo>
                <a:lnTo>
                  <a:pt x="92" y="969"/>
                </a:lnTo>
                <a:lnTo>
                  <a:pt x="92" y="918"/>
                </a:lnTo>
                <a:lnTo>
                  <a:pt x="47" y="969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73" name="CustomShape 55"/>
          <p:cNvSpPr/>
          <p:nvPr/>
        </p:nvSpPr>
        <p:spPr>
          <a:xfrm>
            <a:off x="8145360" y="5902200"/>
            <a:ext cx="337680" cy="23400"/>
          </a:xfrm>
          <a:custGeom>
            <a:avLst/>
            <a:gdLst/>
            <a:ahLst/>
            <a:cxnLst/>
            <a:rect l="0" t="0" r="r" b="b"/>
            <a:pathLst>
              <a:path w="1280" h="103">
                <a:moveTo>
                  <a:pt x="0" y="51"/>
                </a:moveTo>
                <a:lnTo>
                  <a:pt x="46" y="102"/>
                </a:lnTo>
                <a:lnTo>
                  <a:pt x="1279" y="102"/>
                </a:lnTo>
                <a:lnTo>
                  <a:pt x="1279" y="0"/>
                </a:lnTo>
                <a:lnTo>
                  <a:pt x="46" y="0"/>
                </a:lnTo>
                <a:lnTo>
                  <a:pt x="92" y="51"/>
                </a:lnTo>
                <a:lnTo>
                  <a:pt x="0" y="51"/>
                </a:lnTo>
                <a:lnTo>
                  <a:pt x="0" y="102"/>
                </a:lnTo>
                <a:lnTo>
                  <a:pt x="46" y="102"/>
                </a:lnTo>
                <a:lnTo>
                  <a:pt x="0" y="51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74" name="CustomShape 56"/>
          <p:cNvSpPr/>
          <p:nvPr/>
        </p:nvSpPr>
        <p:spPr>
          <a:xfrm>
            <a:off x="8145360" y="5694480"/>
            <a:ext cx="25200" cy="220320"/>
          </a:xfrm>
          <a:custGeom>
            <a:avLst/>
            <a:gdLst/>
            <a:ahLst/>
            <a:cxnLst/>
            <a:rect l="0" t="0" r="r" b="b"/>
            <a:pathLst>
              <a:path w="93" h="970">
                <a:moveTo>
                  <a:pt x="46" y="0"/>
                </a:moveTo>
                <a:lnTo>
                  <a:pt x="0" y="51"/>
                </a:lnTo>
                <a:lnTo>
                  <a:pt x="0" y="969"/>
                </a:lnTo>
                <a:lnTo>
                  <a:pt x="92" y="969"/>
                </a:lnTo>
                <a:lnTo>
                  <a:pt x="92" y="51"/>
                </a:lnTo>
                <a:lnTo>
                  <a:pt x="46" y="101"/>
                </a:lnTo>
                <a:lnTo>
                  <a:pt x="46" y="0"/>
                </a:lnTo>
                <a:lnTo>
                  <a:pt x="0" y="0"/>
                </a:lnTo>
                <a:lnTo>
                  <a:pt x="0" y="51"/>
                </a:lnTo>
                <a:lnTo>
                  <a:pt x="46" y="0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75" name="CustomShape 57"/>
          <p:cNvSpPr/>
          <p:nvPr/>
        </p:nvSpPr>
        <p:spPr>
          <a:xfrm>
            <a:off x="6074280" y="6008760"/>
            <a:ext cx="176400" cy="3348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/>
          <a:lstStyle/>
          <a:p>
            <a:pPr>
              <a:lnSpc>
                <a:spcPct val="100000"/>
              </a:lnSpc>
            </a:pPr>
            <a:r>
              <a:rPr lang="en-US" sz="2200" strike="noStrike">
                <a:solidFill>
                  <a:srgbClr val="000000"/>
                </a:solidFill>
                <a:latin typeface="AvantGarde Bk BT"/>
              </a:rPr>
              <a:t>0</a:t>
            </a:r>
            <a:endParaRPr/>
          </a:p>
        </p:txBody>
      </p:sp>
      <p:sp>
        <p:nvSpPr>
          <p:cNvPr id="676" name="CustomShape 58"/>
          <p:cNvSpPr/>
          <p:nvPr/>
        </p:nvSpPr>
        <p:spPr>
          <a:xfrm>
            <a:off x="8365320" y="5975280"/>
            <a:ext cx="176400" cy="3348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/>
          <a:lstStyle/>
          <a:p>
            <a:pPr>
              <a:lnSpc>
                <a:spcPct val="100000"/>
              </a:lnSpc>
            </a:pPr>
            <a:r>
              <a:rPr lang="en-US" sz="2200" strike="noStrike">
                <a:solidFill>
                  <a:srgbClr val="000000"/>
                </a:solidFill>
                <a:latin typeface="AvantGarde Bk BT"/>
              </a:rPr>
              <a:t>2</a:t>
            </a:r>
            <a:endParaRPr/>
          </a:p>
        </p:txBody>
      </p:sp>
      <p:sp>
        <p:nvSpPr>
          <p:cNvPr id="677" name="CustomShape 59"/>
          <p:cNvSpPr/>
          <p:nvPr/>
        </p:nvSpPr>
        <p:spPr>
          <a:xfrm>
            <a:off x="8539200" y="5946840"/>
            <a:ext cx="153360" cy="3348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/>
          <a:lstStyle/>
          <a:p>
            <a:pPr>
              <a:lnSpc>
                <a:spcPct val="100000"/>
              </a:lnSpc>
            </a:pPr>
            <a:r>
              <a:rPr lang="en-US" sz="2200" strike="noStrike">
                <a:solidFill>
                  <a:srgbClr val="000000"/>
                </a:solidFill>
                <a:latin typeface="Symbol"/>
              </a:rPr>
              <a:t>p</a:t>
            </a:r>
            <a:endParaRPr/>
          </a:p>
        </p:txBody>
      </p:sp>
      <p:sp>
        <p:nvSpPr>
          <p:cNvPr id="678" name="CustomShape 60"/>
          <p:cNvSpPr/>
          <p:nvPr/>
        </p:nvSpPr>
        <p:spPr>
          <a:xfrm>
            <a:off x="6608880" y="5991120"/>
            <a:ext cx="124920" cy="109080"/>
          </a:xfrm>
          <a:custGeom>
            <a:avLst/>
            <a:gdLst/>
            <a:ahLst/>
            <a:cxnLst/>
            <a:rect l="0" t="0" r="r" b="b"/>
            <a:pathLst>
              <a:path w="478" h="486">
                <a:moveTo>
                  <a:pt x="477" y="485"/>
                </a:moveTo>
                <a:lnTo>
                  <a:pt x="239" y="0"/>
                </a:lnTo>
                <a:lnTo>
                  <a:pt x="0" y="485"/>
                </a:lnTo>
                <a:lnTo>
                  <a:pt x="477" y="485"/>
                </a:lnTo>
                <a:lnTo>
                  <a:pt x="239" y="0"/>
                </a:lnTo>
                <a:lnTo>
                  <a:pt x="477" y="485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79" name="CustomShape 61"/>
          <p:cNvSpPr/>
          <p:nvPr/>
        </p:nvSpPr>
        <p:spPr>
          <a:xfrm>
            <a:off x="6659640" y="6091200"/>
            <a:ext cx="23400" cy="175680"/>
          </a:xfrm>
          <a:custGeom>
            <a:avLst/>
            <a:gdLst/>
            <a:ahLst/>
            <a:cxnLst/>
            <a:rect l="0" t="0" r="r" b="b"/>
            <a:pathLst>
              <a:path w="93" h="776">
                <a:moveTo>
                  <a:pt x="47" y="775"/>
                </a:moveTo>
                <a:lnTo>
                  <a:pt x="92" y="775"/>
                </a:lnTo>
                <a:lnTo>
                  <a:pt x="92" y="0"/>
                </a:lnTo>
                <a:lnTo>
                  <a:pt x="0" y="0"/>
                </a:lnTo>
                <a:lnTo>
                  <a:pt x="0" y="775"/>
                </a:lnTo>
                <a:lnTo>
                  <a:pt x="47" y="775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80" name="CustomShape 62"/>
          <p:cNvSpPr/>
          <p:nvPr/>
        </p:nvSpPr>
        <p:spPr>
          <a:xfrm rot="18210600">
            <a:off x="3437280" y="3626640"/>
            <a:ext cx="2625480" cy="42462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81" name="CustomShape 63"/>
          <p:cNvSpPr/>
          <p:nvPr/>
        </p:nvSpPr>
        <p:spPr>
          <a:xfrm rot="18210600">
            <a:off x="2773440" y="4105080"/>
            <a:ext cx="2282400" cy="2263320"/>
          </a:xfrm>
          <a:custGeom>
            <a:avLst/>
            <a:gdLst/>
            <a:ahLst/>
            <a:cxnLst/>
            <a:rect l="0" t="0" r="r" b="b"/>
            <a:pathLst>
              <a:path w="8630" h="9642">
                <a:moveTo>
                  <a:pt x="4314" y="0"/>
                </a:moveTo>
                <a:lnTo>
                  <a:pt x="4536" y="7"/>
                </a:lnTo>
                <a:lnTo>
                  <a:pt x="4754" y="25"/>
                </a:lnTo>
                <a:lnTo>
                  <a:pt x="4970" y="55"/>
                </a:lnTo>
                <a:lnTo>
                  <a:pt x="5182" y="98"/>
                </a:lnTo>
                <a:lnTo>
                  <a:pt x="5390" y="153"/>
                </a:lnTo>
                <a:lnTo>
                  <a:pt x="5594" y="217"/>
                </a:lnTo>
                <a:lnTo>
                  <a:pt x="5795" y="293"/>
                </a:lnTo>
                <a:lnTo>
                  <a:pt x="5991" y="380"/>
                </a:lnTo>
                <a:lnTo>
                  <a:pt x="6181" y="477"/>
                </a:lnTo>
                <a:lnTo>
                  <a:pt x="6368" y="583"/>
                </a:lnTo>
                <a:lnTo>
                  <a:pt x="6549" y="700"/>
                </a:lnTo>
                <a:lnTo>
                  <a:pt x="6724" y="825"/>
                </a:lnTo>
                <a:lnTo>
                  <a:pt x="6893" y="960"/>
                </a:lnTo>
                <a:lnTo>
                  <a:pt x="7056" y="1104"/>
                </a:lnTo>
                <a:lnTo>
                  <a:pt x="7213" y="1255"/>
                </a:lnTo>
                <a:lnTo>
                  <a:pt x="7363" y="1415"/>
                </a:lnTo>
                <a:lnTo>
                  <a:pt x="7505" y="1582"/>
                </a:lnTo>
                <a:lnTo>
                  <a:pt x="7641" y="1757"/>
                </a:lnTo>
                <a:lnTo>
                  <a:pt x="7769" y="1939"/>
                </a:lnTo>
                <a:lnTo>
                  <a:pt x="7890" y="2128"/>
                </a:lnTo>
                <a:lnTo>
                  <a:pt x="8002" y="2324"/>
                </a:lnTo>
                <a:lnTo>
                  <a:pt x="8106" y="2526"/>
                </a:lnTo>
                <a:lnTo>
                  <a:pt x="8202" y="2733"/>
                </a:lnTo>
                <a:lnTo>
                  <a:pt x="8289" y="2947"/>
                </a:lnTo>
                <a:lnTo>
                  <a:pt x="8366" y="3167"/>
                </a:lnTo>
                <a:lnTo>
                  <a:pt x="8433" y="3389"/>
                </a:lnTo>
                <a:lnTo>
                  <a:pt x="8492" y="3618"/>
                </a:lnTo>
                <a:lnTo>
                  <a:pt x="8541" y="3851"/>
                </a:lnTo>
                <a:lnTo>
                  <a:pt x="8578" y="4088"/>
                </a:lnTo>
                <a:lnTo>
                  <a:pt x="8606" y="4329"/>
                </a:lnTo>
                <a:lnTo>
                  <a:pt x="8623" y="4573"/>
                </a:lnTo>
                <a:lnTo>
                  <a:pt x="8629" y="4820"/>
                </a:lnTo>
                <a:lnTo>
                  <a:pt x="8623" y="5068"/>
                </a:lnTo>
                <a:lnTo>
                  <a:pt x="8606" y="5312"/>
                </a:lnTo>
                <a:lnTo>
                  <a:pt x="8578" y="5553"/>
                </a:lnTo>
                <a:lnTo>
                  <a:pt x="8541" y="5790"/>
                </a:lnTo>
                <a:lnTo>
                  <a:pt x="8492" y="6023"/>
                </a:lnTo>
                <a:lnTo>
                  <a:pt x="8433" y="6252"/>
                </a:lnTo>
                <a:lnTo>
                  <a:pt x="8366" y="6475"/>
                </a:lnTo>
                <a:lnTo>
                  <a:pt x="8289" y="6694"/>
                </a:lnTo>
                <a:lnTo>
                  <a:pt x="8202" y="6908"/>
                </a:lnTo>
                <a:lnTo>
                  <a:pt x="8106" y="7115"/>
                </a:lnTo>
                <a:lnTo>
                  <a:pt x="8002" y="7317"/>
                </a:lnTo>
                <a:lnTo>
                  <a:pt x="7890" y="7513"/>
                </a:lnTo>
                <a:lnTo>
                  <a:pt x="7769" y="7702"/>
                </a:lnTo>
                <a:lnTo>
                  <a:pt x="7641" y="7884"/>
                </a:lnTo>
                <a:lnTo>
                  <a:pt x="7505" y="8059"/>
                </a:lnTo>
                <a:lnTo>
                  <a:pt x="7363" y="8226"/>
                </a:lnTo>
                <a:lnTo>
                  <a:pt x="7213" y="8386"/>
                </a:lnTo>
                <a:lnTo>
                  <a:pt x="7056" y="8537"/>
                </a:lnTo>
                <a:lnTo>
                  <a:pt x="6893" y="8681"/>
                </a:lnTo>
                <a:lnTo>
                  <a:pt x="6724" y="8816"/>
                </a:lnTo>
                <a:lnTo>
                  <a:pt x="6549" y="8941"/>
                </a:lnTo>
                <a:lnTo>
                  <a:pt x="6368" y="9058"/>
                </a:lnTo>
                <a:lnTo>
                  <a:pt x="6181" y="9164"/>
                </a:lnTo>
                <a:lnTo>
                  <a:pt x="5991" y="9261"/>
                </a:lnTo>
                <a:lnTo>
                  <a:pt x="5795" y="9348"/>
                </a:lnTo>
                <a:lnTo>
                  <a:pt x="5594" y="9424"/>
                </a:lnTo>
                <a:lnTo>
                  <a:pt x="5390" y="9488"/>
                </a:lnTo>
                <a:lnTo>
                  <a:pt x="5182" y="9543"/>
                </a:lnTo>
                <a:lnTo>
                  <a:pt x="4970" y="9586"/>
                </a:lnTo>
                <a:lnTo>
                  <a:pt x="4754" y="9616"/>
                </a:lnTo>
                <a:lnTo>
                  <a:pt x="4536" y="9634"/>
                </a:lnTo>
                <a:lnTo>
                  <a:pt x="4314" y="9641"/>
                </a:lnTo>
                <a:lnTo>
                  <a:pt x="4093" y="9634"/>
                </a:lnTo>
                <a:lnTo>
                  <a:pt x="3875" y="9616"/>
                </a:lnTo>
                <a:lnTo>
                  <a:pt x="3659" y="9586"/>
                </a:lnTo>
                <a:lnTo>
                  <a:pt x="3447" y="9543"/>
                </a:lnTo>
                <a:lnTo>
                  <a:pt x="3238" y="9488"/>
                </a:lnTo>
                <a:lnTo>
                  <a:pt x="3034" y="9424"/>
                </a:lnTo>
                <a:lnTo>
                  <a:pt x="2833" y="9348"/>
                </a:lnTo>
                <a:lnTo>
                  <a:pt x="2638" y="9261"/>
                </a:lnTo>
                <a:lnTo>
                  <a:pt x="2447" y="9164"/>
                </a:lnTo>
                <a:lnTo>
                  <a:pt x="2260" y="9058"/>
                </a:lnTo>
                <a:lnTo>
                  <a:pt x="2080" y="8941"/>
                </a:lnTo>
                <a:lnTo>
                  <a:pt x="1905" y="8816"/>
                </a:lnTo>
                <a:lnTo>
                  <a:pt x="1736" y="8681"/>
                </a:lnTo>
                <a:lnTo>
                  <a:pt x="1573" y="8537"/>
                </a:lnTo>
                <a:lnTo>
                  <a:pt x="1416" y="8386"/>
                </a:lnTo>
                <a:lnTo>
                  <a:pt x="1266" y="8226"/>
                </a:lnTo>
                <a:lnTo>
                  <a:pt x="1124" y="8059"/>
                </a:lnTo>
                <a:lnTo>
                  <a:pt x="987" y="7884"/>
                </a:lnTo>
                <a:lnTo>
                  <a:pt x="860" y="7702"/>
                </a:lnTo>
                <a:lnTo>
                  <a:pt x="739" y="7513"/>
                </a:lnTo>
                <a:lnTo>
                  <a:pt x="627" y="7317"/>
                </a:lnTo>
                <a:lnTo>
                  <a:pt x="523" y="7115"/>
                </a:lnTo>
                <a:lnTo>
                  <a:pt x="426" y="6908"/>
                </a:lnTo>
                <a:lnTo>
                  <a:pt x="340" y="6694"/>
                </a:lnTo>
                <a:lnTo>
                  <a:pt x="262" y="6475"/>
                </a:lnTo>
                <a:lnTo>
                  <a:pt x="195" y="6252"/>
                </a:lnTo>
                <a:lnTo>
                  <a:pt x="137" y="6023"/>
                </a:lnTo>
                <a:lnTo>
                  <a:pt x="88" y="5790"/>
                </a:lnTo>
                <a:lnTo>
                  <a:pt x="50" y="5553"/>
                </a:lnTo>
                <a:lnTo>
                  <a:pt x="23" y="5312"/>
                </a:lnTo>
                <a:lnTo>
                  <a:pt x="6" y="5068"/>
                </a:lnTo>
                <a:lnTo>
                  <a:pt x="0" y="4820"/>
                </a:lnTo>
                <a:lnTo>
                  <a:pt x="6" y="4573"/>
                </a:lnTo>
                <a:lnTo>
                  <a:pt x="23" y="4329"/>
                </a:lnTo>
                <a:lnTo>
                  <a:pt x="50" y="4088"/>
                </a:lnTo>
                <a:lnTo>
                  <a:pt x="88" y="3851"/>
                </a:lnTo>
                <a:lnTo>
                  <a:pt x="137" y="3618"/>
                </a:lnTo>
                <a:lnTo>
                  <a:pt x="195" y="3389"/>
                </a:lnTo>
                <a:lnTo>
                  <a:pt x="262" y="3167"/>
                </a:lnTo>
                <a:lnTo>
                  <a:pt x="340" y="2947"/>
                </a:lnTo>
                <a:lnTo>
                  <a:pt x="426" y="2733"/>
                </a:lnTo>
                <a:lnTo>
                  <a:pt x="523" y="2526"/>
                </a:lnTo>
                <a:lnTo>
                  <a:pt x="627" y="2324"/>
                </a:lnTo>
                <a:lnTo>
                  <a:pt x="739" y="2128"/>
                </a:lnTo>
                <a:lnTo>
                  <a:pt x="860" y="1939"/>
                </a:lnTo>
                <a:lnTo>
                  <a:pt x="987" y="1757"/>
                </a:lnTo>
                <a:lnTo>
                  <a:pt x="1124" y="1582"/>
                </a:lnTo>
                <a:lnTo>
                  <a:pt x="1266" y="1415"/>
                </a:lnTo>
                <a:lnTo>
                  <a:pt x="1416" y="1255"/>
                </a:lnTo>
                <a:lnTo>
                  <a:pt x="1573" y="1104"/>
                </a:lnTo>
                <a:lnTo>
                  <a:pt x="1736" y="960"/>
                </a:lnTo>
                <a:lnTo>
                  <a:pt x="1905" y="825"/>
                </a:lnTo>
                <a:lnTo>
                  <a:pt x="2080" y="700"/>
                </a:lnTo>
                <a:lnTo>
                  <a:pt x="2260" y="583"/>
                </a:lnTo>
                <a:lnTo>
                  <a:pt x="2447" y="477"/>
                </a:lnTo>
                <a:lnTo>
                  <a:pt x="2638" y="380"/>
                </a:lnTo>
                <a:lnTo>
                  <a:pt x="2833" y="293"/>
                </a:lnTo>
                <a:lnTo>
                  <a:pt x="3034" y="217"/>
                </a:lnTo>
                <a:lnTo>
                  <a:pt x="3238" y="153"/>
                </a:lnTo>
                <a:lnTo>
                  <a:pt x="3447" y="98"/>
                </a:lnTo>
                <a:lnTo>
                  <a:pt x="3659" y="55"/>
                </a:lnTo>
                <a:lnTo>
                  <a:pt x="3875" y="25"/>
                </a:lnTo>
                <a:lnTo>
                  <a:pt x="4093" y="7"/>
                </a:lnTo>
                <a:lnTo>
                  <a:pt x="4314" y="0"/>
                </a:lnTo>
              </a:path>
            </a:pathLst>
          </a:custGeom>
          <a:solidFill>
            <a:srgbClr val="FFFFFF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82" name="CustomShape 64"/>
          <p:cNvSpPr/>
          <p:nvPr/>
        </p:nvSpPr>
        <p:spPr>
          <a:xfrm rot="18210600">
            <a:off x="3179520" y="3868200"/>
            <a:ext cx="1153800" cy="1143000"/>
          </a:xfrm>
          <a:custGeom>
            <a:avLst/>
            <a:gdLst/>
            <a:ahLst/>
            <a:cxnLst/>
            <a:rect l="0" t="0" r="r" b="b"/>
            <a:pathLst>
              <a:path w="4361" h="4872">
                <a:moveTo>
                  <a:pt x="4360" y="4871"/>
                </a:moveTo>
                <a:lnTo>
                  <a:pt x="4360" y="4871"/>
                </a:lnTo>
                <a:lnTo>
                  <a:pt x="4359" y="4809"/>
                </a:lnTo>
                <a:lnTo>
                  <a:pt x="4358" y="4747"/>
                </a:lnTo>
                <a:lnTo>
                  <a:pt x="4356" y="4684"/>
                </a:lnTo>
                <a:lnTo>
                  <a:pt x="4354" y="4621"/>
                </a:lnTo>
                <a:lnTo>
                  <a:pt x="4351" y="4560"/>
                </a:lnTo>
                <a:lnTo>
                  <a:pt x="4347" y="4498"/>
                </a:lnTo>
                <a:lnTo>
                  <a:pt x="4343" y="4437"/>
                </a:lnTo>
                <a:lnTo>
                  <a:pt x="4337" y="4374"/>
                </a:lnTo>
                <a:lnTo>
                  <a:pt x="4332" y="4313"/>
                </a:lnTo>
                <a:lnTo>
                  <a:pt x="4325" y="4252"/>
                </a:lnTo>
                <a:lnTo>
                  <a:pt x="4318" y="4192"/>
                </a:lnTo>
                <a:lnTo>
                  <a:pt x="4310" y="4131"/>
                </a:lnTo>
                <a:lnTo>
                  <a:pt x="4301" y="4071"/>
                </a:lnTo>
                <a:lnTo>
                  <a:pt x="4291" y="4011"/>
                </a:lnTo>
                <a:lnTo>
                  <a:pt x="4281" y="3951"/>
                </a:lnTo>
                <a:lnTo>
                  <a:pt x="4271" y="3892"/>
                </a:lnTo>
                <a:lnTo>
                  <a:pt x="4260" y="3833"/>
                </a:lnTo>
                <a:lnTo>
                  <a:pt x="4248" y="3774"/>
                </a:lnTo>
                <a:lnTo>
                  <a:pt x="4236" y="3715"/>
                </a:lnTo>
                <a:lnTo>
                  <a:pt x="4223" y="3656"/>
                </a:lnTo>
                <a:lnTo>
                  <a:pt x="4208" y="3599"/>
                </a:lnTo>
                <a:lnTo>
                  <a:pt x="4194" y="3541"/>
                </a:lnTo>
                <a:lnTo>
                  <a:pt x="4179" y="3483"/>
                </a:lnTo>
                <a:lnTo>
                  <a:pt x="4163" y="3426"/>
                </a:lnTo>
                <a:lnTo>
                  <a:pt x="4147" y="3369"/>
                </a:lnTo>
                <a:lnTo>
                  <a:pt x="4131" y="3311"/>
                </a:lnTo>
                <a:lnTo>
                  <a:pt x="4112" y="3256"/>
                </a:lnTo>
                <a:lnTo>
                  <a:pt x="4095" y="3199"/>
                </a:lnTo>
                <a:lnTo>
                  <a:pt x="4076" y="3144"/>
                </a:lnTo>
                <a:lnTo>
                  <a:pt x="4057" y="3089"/>
                </a:lnTo>
                <a:lnTo>
                  <a:pt x="4036" y="3033"/>
                </a:lnTo>
                <a:lnTo>
                  <a:pt x="4016" y="2979"/>
                </a:lnTo>
                <a:lnTo>
                  <a:pt x="3995" y="2923"/>
                </a:lnTo>
                <a:lnTo>
                  <a:pt x="3974" y="2870"/>
                </a:lnTo>
                <a:lnTo>
                  <a:pt x="3951" y="2816"/>
                </a:lnTo>
                <a:lnTo>
                  <a:pt x="3929" y="2763"/>
                </a:lnTo>
                <a:lnTo>
                  <a:pt x="3906" y="2710"/>
                </a:lnTo>
                <a:lnTo>
                  <a:pt x="3882" y="2657"/>
                </a:lnTo>
                <a:lnTo>
                  <a:pt x="3857" y="2605"/>
                </a:lnTo>
                <a:lnTo>
                  <a:pt x="3832" y="2553"/>
                </a:lnTo>
                <a:lnTo>
                  <a:pt x="3807" y="2502"/>
                </a:lnTo>
                <a:lnTo>
                  <a:pt x="3780" y="2450"/>
                </a:lnTo>
                <a:lnTo>
                  <a:pt x="3754" y="2399"/>
                </a:lnTo>
                <a:lnTo>
                  <a:pt x="3727" y="2349"/>
                </a:lnTo>
                <a:lnTo>
                  <a:pt x="3699" y="2299"/>
                </a:lnTo>
                <a:lnTo>
                  <a:pt x="3671" y="2249"/>
                </a:lnTo>
                <a:lnTo>
                  <a:pt x="3643" y="2200"/>
                </a:lnTo>
                <a:lnTo>
                  <a:pt x="3613" y="2151"/>
                </a:lnTo>
                <a:lnTo>
                  <a:pt x="3584" y="2102"/>
                </a:lnTo>
                <a:lnTo>
                  <a:pt x="3554" y="2055"/>
                </a:lnTo>
                <a:lnTo>
                  <a:pt x="3523" y="2007"/>
                </a:lnTo>
                <a:lnTo>
                  <a:pt x="3492" y="1960"/>
                </a:lnTo>
                <a:lnTo>
                  <a:pt x="3461" y="1914"/>
                </a:lnTo>
                <a:lnTo>
                  <a:pt x="3428" y="1867"/>
                </a:lnTo>
                <a:lnTo>
                  <a:pt x="3396" y="1821"/>
                </a:lnTo>
                <a:lnTo>
                  <a:pt x="3362" y="1776"/>
                </a:lnTo>
                <a:lnTo>
                  <a:pt x="3329" y="1731"/>
                </a:lnTo>
                <a:lnTo>
                  <a:pt x="3295" y="1686"/>
                </a:lnTo>
                <a:lnTo>
                  <a:pt x="3260" y="1642"/>
                </a:lnTo>
                <a:lnTo>
                  <a:pt x="3225" y="1599"/>
                </a:lnTo>
                <a:lnTo>
                  <a:pt x="3189" y="1556"/>
                </a:lnTo>
                <a:lnTo>
                  <a:pt x="3154" y="1513"/>
                </a:lnTo>
                <a:lnTo>
                  <a:pt x="3117" y="1471"/>
                </a:lnTo>
                <a:lnTo>
                  <a:pt x="3081" y="1430"/>
                </a:lnTo>
                <a:lnTo>
                  <a:pt x="3044" y="1389"/>
                </a:lnTo>
                <a:lnTo>
                  <a:pt x="3006" y="1348"/>
                </a:lnTo>
                <a:lnTo>
                  <a:pt x="2968" y="1307"/>
                </a:lnTo>
                <a:lnTo>
                  <a:pt x="2929" y="1268"/>
                </a:lnTo>
                <a:lnTo>
                  <a:pt x="2890" y="1229"/>
                </a:lnTo>
                <a:lnTo>
                  <a:pt x="2851" y="1191"/>
                </a:lnTo>
                <a:lnTo>
                  <a:pt x="2811" y="1152"/>
                </a:lnTo>
                <a:lnTo>
                  <a:pt x="2771" y="1115"/>
                </a:lnTo>
                <a:lnTo>
                  <a:pt x="2730" y="1078"/>
                </a:lnTo>
                <a:lnTo>
                  <a:pt x="2689" y="1042"/>
                </a:lnTo>
                <a:lnTo>
                  <a:pt x="2648" y="1005"/>
                </a:lnTo>
                <a:lnTo>
                  <a:pt x="2606" y="970"/>
                </a:lnTo>
                <a:lnTo>
                  <a:pt x="2564" y="935"/>
                </a:lnTo>
                <a:lnTo>
                  <a:pt x="2521" y="901"/>
                </a:lnTo>
                <a:lnTo>
                  <a:pt x="2479" y="867"/>
                </a:lnTo>
                <a:lnTo>
                  <a:pt x="2435" y="834"/>
                </a:lnTo>
                <a:lnTo>
                  <a:pt x="2392" y="802"/>
                </a:lnTo>
                <a:lnTo>
                  <a:pt x="2347" y="769"/>
                </a:lnTo>
                <a:lnTo>
                  <a:pt x="2303" y="737"/>
                </a:lnTo>
                <a:lnTo>
                  <a:pt x="2258" y="707"/>
                </a:lnTo>
                <a:lnTo>
                  <a:pt x="2213" y="676"/>
                </a:lnTo>
                <a:lnTo>
                  <a:pt x="2167" y="647"/>
                </a:lnTo>
                <a:lnTo>
                  <a:pt x="2121" y="619"/>
                </a:lnTo>
                <a:lnTo>
                  <a:pt x="2076" y="589"/>
                </a:lnTo>
                <a:lnTo>
                  <a:pt x="2029" y="562"/>
                </a:lnTo>
                <a:lnTo>
                  <a:pt x="1982" y="535"/>
                </a:lnTo>
                <a:lnTo>
                  <a:pt x="1935" y="508"/>
                </a:lnTo>
                <a:lnTo>
                  <a:pt x="1888" y="482"/>
                </a:lnTo>
                <a:lnTo>
                  <a:pt x="1840" y="457"/>
                </a:lnTo>
                <a:lnTo>
                  <a:pt x="1791" y="432"/>
                </a:lnTo>
                <a:lnTo>
                  <a:pt x="1743" y="407"/>
                </a:lnTo>
                <a:lnTo>
                  <a:pt x="1694" y="385"/>
                </a:lnTo>
                <a:lnTo>
                  <a:pt x="1646" y="361"/>
                </a:lnTo>
                <a:lnTo>
                  <a:pt x="1596" y="339"/>
                </a:lnTo>
                <a:lnTo>
                  <a:pt x="1547" y="318"/>
                </a:lnTo>
                <a:lnTo>
                  <a:pt x="1497" y="296"/>
                </a:lnTo>
                <a:lnTo>
                  <a:pt x="1446" y="276"/>
                </a:lnTo>
                <a:lnTo>
                  <a:pt x="1396" y="257"/>
                </a:lnTo>
                <a:lnTo>
                  <a:pt x="1345" y="237"/>
                </a:lnTo>
                <a:lnTo>
                  <a:pt x="1295" y="219"/>
                </a:lnTo>
                <a:lnTo>
                  <a:pt x="1243" y="202"/>
                </a:lnTo>
                <a:lnTo>
                  <a:pt x="1191" y="185"/>
                </a:lnTo>
                <a:lnTo>
                  <a:pt x="1140" y="170"/>
                </a:lnTo>
                <a:lnTo>
                  <a:pt x="1088" y="154"/>
                </a:lnTo>
                <a:lnTo>
                  <a:pt x="1035" y="139"/>
                </a:lnTo>
                <a:lnTo>
                  <a:pt x="983" y="126"/>
                </a:lnTo>
                <a:lnTo>
                  <a:pt x="930" y="112"/>
                </a:lnTo>
                <a:lnTo>
                  <a:pt x="877" y="100"/>
                </a:lnTo>
                <a:lnTo>
                  <a:pt x="824" y="87"/>
                </a:lnTo>
                <a:lnTo>
                  <a:pt x="770" y="77"/>
                </a:lnTo>
                <a:lnTo>
                  <a:pt x="717" y="66"/>
                </a:lnTo>
                <a:lnTo>
                  <a:pt x="663" y="57"/>
                </a:lnTo>
                <a:lnTo>
                  <a:pt x="608" y="47"/>
                </a:lnTo>
                <a:lnTo>
                  <a:pt x="555" y="40"/>
                </a:lnTo>
                <a:lnTo>
                  <a:pt x="500" y="32"/>
                </a:lnTo>
                <a:lnTo>
                  <a:pt x="444" y="25"/>
                </a:lnTo>
                <a:lnTo>
                  <a:pt x="390" y="19"/>
                </a:lnTo>
                <a:lnTo>
                  <a:pt x="335" y="15"/>
                </a:lnTo>
                <a:lnTo>
                  <a:pt x="279" y="10"/>
                </a:lnTo>
                <a:lnTo>
                  <a:pt x="224" y="7"/>
                </a:lnTo>
                <a:lnTo>
                  <a:pt x="168" y="3"/>
                </a:lnTo>
                <a:lnTo>
                  <a:pt x="112" y="2"/>
                </a:lnTo>
                <a:lnTo>
                  <a:pt x="57" y="0"/>
                </a:lnTo>
                <a:lnTo>
                  <a:pt x="0" y="0"/>
                </a:lnTo>
                <a:lnTo>
                  <a:pt x="0" y="102"/>
                </a:lnTo>
                <a:lnTo>
                  <a:pt x="56" y="103"/>
                </a:lnTo>
                <a:lnTo>
                  <a:pt x="110" y="103"/>
                </a:lnTo>
                <a:lnTo>
                  <a:pt x="165" y="105"/>
                </a:lnTo>
                <a:lnTo>
                  <a:pt x="220" y="109"/>
                </a:lnTo>
                <a:lnTo>
                  <a:pt x="274" y="112"/>
                </a:lnTo>
                <a:lnTo>
                  <a:pt x="328" y="116"/>
                </a:lnTo>
                <a:lnTo>
                  <a:pt x="382" y="121"/>
                </a:lnTo>
                <a:lnTo>
                  <a:pt x="436" y="127"/>
                </a:lnTo>
                <a:lnTo>
                  <a:pt x="489" y="133"/>
                </a:lnTo>
                <a:lnTo>
                  <a:pt x="543" y="140"/>
                </a:lnTo>
                <a:lnTo>
                  <a:pt x="596" y="148"/>
                </a:lnTo>
                <a:lnTo>
                  <a:pt x="649" y="157"/>
                </a:lnTo>
                <a:lnTo>
                  <a:pt x="701" y="166"/>
                </a:lnTo>
                <a:lnTo>
                  <a:pt x="754" y="176"/>
                </a:lnTo>
                <a:lnTo>
                  <a:pt x="807" y="188"/>
                </a:lnTo>
                <a:lnTo>
                  <a:pt x="859" y="199"/>
                </a:lnTo>
                <a:lnTo>
                  <a:pt x="911" y="211"/>
                </a:lnTo>
                <a:lnTo>
                  <a:pt x="963" y="224"/>
                </a:lnTo>
                <a:lnTo>
                  <a:pt x="1014" y="239"/>
                </a:lnTo>
                <a:lnTo>
                  <a:pt x="1065" y="252"/>
                </a:lnTo>
                <a:lnTo>
                  <a:pt x="1115" y="268"/>
                </a:lnTo>
                <a:lnTo>
                  <a:pt x="1167" y="284"/>
                </a:lnTo>
                <a:lnTo>
                  <a:pt x="1217" y="300"/>
                </a:lnTo>
                <a:lnTo>
                  <a:pt x="1267" y="317"/>
                </a:lnTo>
                <a:lnTo>
                  <a:pt x="1317" y="335"/>
                </a:lnTo>
                <a:lnTo>
                  <a:pt x="1366" y="353"/>
                </a:lnTo>
                <a:lnTo>
                  <a:pt x="1416" y="372"/>
                </a:lnTo>
                <a:lnTo>
                  <a:pt x="1466" y="392"/>
                </a:lnTo>
                <a:lnTo>
                  <a:pt x="1514" y="413"/>
                </a:lnTo>
                <a:lnTo>
                  <a:pt x="1563" y="434"/>
                </a:lnTo>
                <a:lnTo>
                  <a:pt x="1611" y="456"/>
                </a:lnTo>
                <a:lnTo>
                  <a:pt x="1659" y="477"/>
                </a:lnTo>
                <a:lnTo>
                  <a:pt x="1706" y="501"/>
                </a:lnTo>
                <a:lnTo>
                  <a:pt x="1754" y="525"/>
                </a:lnTo>
                <a:lnTo>
                  <a:pt x="1802" y="549"/>
                </a:lnTo>
                <a:lnTo>
                  <a:pt x="1848" y="573"/>
                </a:lnTo>
                <a:lnTo>
                  <a:pt x="1895" y="599"/>
                </a:lnTo>
                <a:lnTo>
                  <a:pt x="1940" y="625"/>
                </a:lnTo>
                <a:lnTo>
                  <a:pt x="1987" y="651"/>
                </a:lnTo>
                <a:lnTo>
                  <a:pt x="2032" y="679"/>
                </a:lnTo>
                <a:lnTo>
                  <a:pt x="2077" y="707"/>
                </a:lnTo>
                <a:lnTo>
                  <a:pt x="2122" y="735"/>
                </a:lnTo>
                <a:lnTo>
                  <a:pt x="2167" y="765"/>
                </a:lnTo>
                <a:lnTo>
                  <a:pt x="2211" y="794"/>
                </a:lnTo>
                <a:lnTo>
                  <a:pt x="2255" y="824"/>
                </a:lnTo>
                <a:lnTo>
                  <a:pt x="2299" y="855"/>
                </a:lnTo>
                <a:lnTo>
                  <a:pt x="2341" y="887"/>
                </a:lnTo>
                <a:lnTo>
                  <a:pt x="2384" y="918"/>
                </a:lnTo>
                <a:lnTo>
                  <a:pt x="2426" y="951"/>
                </a:lnTo>
                <a:lnTo>
                  <a:pt x="2469" y="984"/>
                </a:lnTo>
                <a:lnTo>
                  <a:pt x="2510" y="1018"/>
                </a:lnTo>
                <a:lnTo>
                  <a:pt x="2552" y="1052"/>
                </a:lnTo>
                <a:lnTo>
                  <a:pt x="2592" y="1087"/>
                </a:lnTo>
                <a:lnTo>
                  <a:pt x="2633" y="1122"/>
                </a:lnTo>
                <a:lnTo>
                  <a:pt x="2673" y="1157"/>
                </a:lnTo>
                <a:lnTo>
                  <a:pt x="2713" y="1193"/>
                </a:lnTo>
                <a:lnTo>
                  <a:pt x="2752" y="1230"/>
                </a:lnTo>
                <a:lnTo>
                  <a:pt x="2791" y="1268"/>
                </a:lnTo>
                <a:lnTo>
                  <a:pt x="2830" y="1305"/>
                </a:lnTo>
                <a:lnTo>
                  <a:pt x="2867" y="1344"/>
                </a:lnTo>
                <a:lnTo>
                  <a:pt x="2906" y="1382"/>
                </a:lnTo>
                <a:lnTo>
                  <a:pt x="2943" y="1422"/>
                </a:lnTo>
                <a:lnTo>
                  <a:pt x="2980" y="1461"/>
                </a:lnTo>
                <a:lnTo>
                  <a:pt x="3016" y="1502"/>
                </a:lnTo>
                <a:lnTo>
                  <a:pt x="3053" y="1543"/>
                </a:lnTo>
                <a:lnTo>
                  <a:pt x="3088" y="1583"/>
                </a:lnTo>
                <a:lnTo>
                  <a:pt x="3123" y="1625"/>
                </a:lnTo>
                <a:lnTo>
                  <a:pt x="3158" y="1667"/>
                </a:lnTo>
                <a:lnTo>
                  <a:pt x="3192" y="1710"/>
                </a:lnTo>
                <a:lnTo>
                  <a:pt x="3226" y="1753"/>
                </a:lnTo>
                <a:lnTo>
                  <a:pt x="3259" y="1797"/>
                </a:lnTo>
                <a:lnTo>
                  <a:pt x="3292" y="1841"/>
                </a:lnTo>
                <a:lnTo>
                  <a:pt x="3325" y="1885"/>
                </a:lnTo>
                <a:lnTo>
                  <a:pt x="3356" y="1931"/>
                </a:lnTo>
                <a:lnTo>
                  <a:pt x="3388" y="1975"/>
                </a:lnTo>
                <a:lnTo>
                  <a:pt x="3419" y="2021"/>
                </a:lnTo>
                <a:lnTo>
                  <a:pt x="3449" y="2067"/>
                </a:lnTo>
                <a:lnTo>
                  <a:pt x="3480" y="2114"/>
                </a:lnTo>
                <a:lnTo>
                  <a:pt x="3509" y="2161"/>
                </a:lnTo>
                <a:lnTo>
                  <a:pt x="3538" y="2208"/>
                </a:lnTo>
                <a:lnTo>
                  <a:pt x="3567" y="2256"/>
                </a:lnTo>
                <a:lnTo>
                  <a:pt x="3595" y="2304"/>
                </a:lnTo>
                <a:lnTo>
                  <a:pt x="3622" y="2352"/>
                </a:lnTo>
                <a:lnTo>
                  <a:pt x="3650" y="2402"/>
                </a:lnTo>
                <a:lnTo>
                  <a:pt x="3676" y="2451"/>
                </a:lnTo>
                <a:lnTo>
                  <a:pt x="3702" y="2501"/>
                </a:lnTo>
                <a:lnTo>
                  <a:pt x="3728" y="2551"/>
                </a:lnTo>
                <a:lnTo>
                  <a:pt x="3752" y="2601"/>
                </a:lnTo>
                <a:lnTo>
                  <a:pt x="3776" y="2652"/>
                </a:lnTo>
                <a:lnTo>
                  <a:pt x="3801" y="2703"/>
                </a:lnTo>
                <a:lnTo>
                  <a:pt x="3824" y="2755"/>
                </a:lnTo>
                <a:lnTo>
                  <a:pt x="3847" y="2807"/>
                </a:lnTo>
                <a:lnTo>
                  <a:pt x="3869" y="2859"/>
                </a:lnTo>
                <a:lnTo>
                  <a:pt x="3891" y="2912"/>
                </a:lnTo>
                <a:lnTo>
                  <a:pt x="3912" y="2964"/>
                </a:lnTo>
                <a:lnTo>
                  <a:pt x="3932" y="3018"/>
                </a:lnTo>
                <a:lnTo>
                  <a:pt x="3952" y="3072"/>
                </a:lnTo>
                <a:lnTo>
                  <a:pt x="3972" y="3126"/>
                </a:lnTo>
                <a:lnTo>
                  <a:pt x="3991" y="3180"/>
                </a:lnTo>
                <a:lnTo>
                  <a:pt x="4009" y="3234"/>
                </a:lnTo>
                <a:lnTo>
                  <a:pt x="4027" y="3290"/>
                </a:lnTo>
                <a:lnTo>
                  <a:pt x="4043" y="3344"/>
                </a:lnTo>
                <a:lnTo>
                  <a:pt x="4061" y="3400"/>
                </a:lnTo>
                <a:lnTo>
                  <a:pt x="4076" y="3456"/>
                </a:lnTo>
                <a:lnTo>
                  <a:pt x="4092" y="3512"/>
                </a:lnTo>
                <a:lnTo>
                  <a:pt x="4106" y="3568"/>
                </a:lnTo>
                <a:lnTo>
                  <a:pt x="4120" y="3625"/>
                </a:lnTo>
                <a:lnTo>
                  <a:pt x="4135" y="3682"/>
                </a:lnTo>
                <a:lnTo>
                  <a:pt x="4147" y="3739"/>
                </a:lnTo>
                <a:lnTo>
                  <a:pt x="4159" y="3797"/>
                </a:lnTo>
                <a:lnTo>
                  <a:pt x="4171" y="3854"/>
                </a:lnTo>
                <a:lnTo>
                  <a:pt x="4182" y="3912"/>
                </a:lnTo>
                <a:lnTo>
                  <a:pt x="4192" y="3971"/>
                </a:lnTo>
                <a:lnTo>
                  <a:pt x="4201" y="4030"/>
                </a:lnTo>
                <a:lnTo>
                  <a:pt x="4212" y="4088"/>
                </a:lnTo>
                <a:lnTo>
                  <a:pt x="4220" y="4147"/>
                </a:lnTo>
                <a:lnTo>
                  <a:pt x="4228" y="4206"/>
                </a:lnTo>
                <a:lnTo>
                  <a:pt x="4235" y="4266"/>
                </a:lnTo>
                <a:lnTo>
                  <a:pt x="4241" y="4325"/>
                </a:lnTo>
                <a:lnTo>
                  <a:pt x="4247" y="4385"/>
                </a:lnTo>
                <a:lnTo>
                  <a:pt x="4252" y="4445"/>
                </a:lnTo>
                <a:lnTo>
                  <a:pt x="4256" y="4506"/>
                </a:lnTo>
                <a:lnTo>
                  <a:pt x="4260" y="4566"/>
                </a:lnTo>
                <a:lnTo>
                  <a:pt x="4263" y="4627"/>
                </a:lnTo>
                <a:lnTo>
                  <a:pt x="4266" y="4688"/>
                </a:lnTo>
                <a:lnTo>
                  <a:pt x="4267" y="4749"/>
                </a:lnTo>
                <a:lnTo>
                  <a:pt x="4268" y="4810"/>
                </a:lnTo>
                <a:lnTo>
                  <a:pt x="4269" y="4871"/>
                </a:lnTo>
                <a:lnTo>
                  <a:pt x="4360" y="4871"/>
                </a:lnTo>
              </a:path>
            </a:pathLst>
          </a:custGeom>
          <a:solidFill>
            <a:srgbClr val="008FE0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83" name="CustomShape 65"/>
          <p:cNvSpPr/>
          <p:nvPr/>
        </p:nvSpPr>
        <p:spPr>
          <a:xfrm rot="18210600">
            <a:off x="4132800" y="4499640"/>
            <a:ext cx="1153800" cy="1143000"/>
          </a:xfrm>
          <a:custGeom>
            <a:avLst/>
            <a:gdLst/>
            <a:ahLst/>
            <a:cxnLst/>
            <a:rect l="0" t="0" r="r" b="b"/>
            <a:pathLst>
              <a:path w="4361" h="4873">
                <a:moveTo>
                  <a:pt x="0" y="4872"/>
                </a:moveTo>
                <a:lnTo>
                  <a:pt x="0" y="4872"/>
                </a:lnTo>
                <a:lnTo>
                  <a:pt x="57" y="4872"/>
                </a:lnTo>
                <a:lnTo>
                  <a:pt x="112" y="4870"/>
                </a:lnTo>
                <a:lnTo>
                  <a:pt x="168" y="4869"/>
                </a:lnTo>
                <a:lnTo>
                  <a:pt x="224" y="4865"/>
                </a:lnTo>
                <a:lnTo>
                  <a:pt x="279" y="4862"/>
                </a:lnTo>
                <a:lnTo>
                  <a:pt x="335" y="4857"/>
                </a:lnTo>
                <a:lnTo>
                  <a:pt x="390" y="4853"/>
                </a:lnTo>
                <a:lnTo>
                  <a:pt x="445" y="4847"/>
                </a:lnTo>
                <a:lnTo>
                  <a:pt x="500" y="4840"/>
                </a:lnTo>
                <a:lnTo>
                  <a:pt x="555" y="4832"/>
                </a:lnTo>
                <a:lnTo>
                  <a:pt x="608" y="4825"/>
                </a:lnTo>
                <a:lnTo>
                  <a:pt x="663" y="4815"/>
                </a:lnTo>
                <a:lnTo>
                  <a:pt x="717" y="4806"/>
                </a:lnTo>
                <a:lnTo>
                  <a:pt x="770" y="4796"/>
                </a:lnTo>
                <a:lnTo>
                  <a:pt x="824" y="4785"/>
                </a:lnTo>
                <a:lnTo>
                  <a:pt x="877" y="4773"/>
                </a:lnTo>
                <a:lnTo>
                  <a:pt x="930" y="4760"/>
                </a:lnTo>
                <a:lnTo>
                  <a:pt x="983" y="4746"/>
                </a:lnTo>
                <a:lnTo>
                  <a:pt x="1035" y="4733"/>
                </a:lnTo>
                <a:lnTo>
                  <a:pt x="1088" y="4718"/>
                </a:lnTo>
                <a:lnTo>
                  <a:pt x="1140" y="4702"/>
                </a:lnTo>
                <a:lnTo>
                  <a:pt x="1191" y="4687"/>
                </a:lnTo>
                <a:lnTo>
                  <a:pt x="1243" y="4670"/>
                </a:lnTo>
                <a:lnTo>
                  <a:pt x="1295" y="4653"/>
                </a:lnTo>
                <a:lnTo>
                  <a:pt x="1345" y="4635"/>
                </a:lnTo>
                <a:lnTo>
                  <a:pt x="1396" y="4615"/>
                </a:lnTo>
                <a:lnTo>
                  <a:pt x="1446" y="4596"/>
                </a:lnTo>
                <a:lnTo>
                  <a:pt x="1497" y="4576"/>
                </a:lnTo>
                <a:lnTo>
                  <a:pt x="1547" y="4554"/>
                </a:lnTo>
                <a:lnTo>
                  <a:pt x="1596" y="4533"/>
                </a:lnTo>
                <a:lnTo>
                  <a:pt x="1646" y="4511"/>
                </a:lnTo>
                <a:lnTo>
                  <a:pt x="1694" y="4488"/>
                </a:lnTo>
                <a:lnTo>
                  <a:pt x="1743" y="4465"/>
                </a:lnTo>
                <a:lnTo>
                  <a:pt x="1791" y="4440"/>
                </a:lnTo>
                <a:lnTo>
                  <a:pt x="1840" y="4415"/>
                </a:lnTo>
                <a:lnTo>
                  <a:pt x="1888" y="4390"/>
                </a:lnTo>
                <a:lnTo>
                  <a:pt x="1935" y="4364"/>
                </a:lnTo>
                <a:lnTo>
                  <a:pt x="1982" y="4337"/>
                </a:lnTo>
                <a:lnTo>
                  <a:pt x="2029" y="4310"/>
                </a:lnTo>
                <a:lnTo>
                  <a:pt x="2076" y="4283"/>
                </a:lnTo>
                <a:lnTo>
                  <a:pt x="2121" y="4255"/>
                </a:lnTo>
                <a:lnTo>
                  <a:pt x="2167" y="4225"/>
                </a:lnTo>
                <a:lnTo>
                  <a:pt x="2213" y="4196"/>
                </a:lnTo>
                <a:lnTo>
                  <a:pt x="2258" y="4165"/>
                </a:lnTo>
                <a:lnTo>
                  <a:pt x="2303" y="4135"/>
                </a:lnTo>
                <a:lnTo>
                  <a:pt x="2347" y="4103"/>
                </a:lnTo>
                <a:lnTo>
                  <a:pt x="2392" y="4070"/>
                </a:lnTo>
                <a:lnTo>
                  <a:pt x="2435" y="4039"/>
                </a:lnTo>
                <a:lnTo>
                  <a:pt x="2478" y="4005"/>
                </a:lnTo>
                <a:lnTo>
                  <a:pt x="2521" y="3971"/>
                </a:lnTo>
                <a:lnTo>
                  <a:pt x="2564" y="3937"/>
                </a:lnTo>
                <a:lnTo>
                  <a:pt x="2606" y="3902"/>
                </a:lnTo>
                <a:lnTo>
                  <a:pt x="2648" y="3867"/>
                </a:lnTo>
                <a:lnTo>
                  <a:pt x="2689" y="3830"/>
                </a:lnTo>
                <a:lnTo>
                  <a:pt x="2730" y="3794"/>
                </a:lnTo>
                <a:lnTo>
                  <a:pt x="2771" y="3757"/>
                </a:lnTo>
                <a:lnTo>
                  <a:pt x="2811" y="3720"/>
                </a:lnTo>
                <a:lnTo>
                  <a:pt x="2851" y="3681"/>
                </a:lnTo>
                <a:lnTo>
                  <a:pt x="2890" y="3643"/>
                </a:lnTo>
                <a:lnTo>
                  <a:pt x="2929" y="3604"/>
                </a:lnTo>
                <a:lnTo>
                  <a:pt x="2968" y="3565"/>
                </a:lnTo>
                <a:lnTo>
                  <a:pt x="3006" y="3524"/>
                </a:lnTo>
                <a:lnTo>
                  <a:pt x="3044" y="3483"/>
                </a:lnTo>
                <a:lnTo>
                  <a:pt x="3081" y="3443"/>
                </a:lnTo>
                <a:lnTo>
                  <a:pt x="3117" y="3401"/>
                </a:lnTo>
                <a:lnTo>
                  <a:pt x="3154" y="3359"/>
                </a:lnTo>
                <a:lnTo>
                  <a:pt x="3189" y="3316"/>
                </a:lnTo>
                <a:lnTo>
                  <a:pt x="3225" y="3273"/>
                </a:lnTo>
                <a:lnTo>
                  <a:pt x="3260" y="3230"/>
                </a:lnTo>
                <a:lnTo>
                  <a:pt x="3295" y="3186"/>
                </a:lnTo>
                <a:lnTo>
                  <a:pt x="3329" y="3141"/>
                </a:lnTo>
                <a:lnTo>
                  <a:pt x="3362" y="3096"/>
                </a:lnTo>
                <a:lnTo>
                  <a:pt x="3396" y="3051"/>
                </a:lnTo>
                <a:lnTo>
                  <a:pt x="3428" y="3005"/>
                </a:lnTo>
                <a:lnTo>
                  <a:pt x="3461" y="2958"/>
                </a:lnTo>
                <a:lnTo>
                  <a:pt x="3492" y="2912"/>
                </a:lnTo>
                <a:lnTo>
                  <a:pt x="3523" y="2865"/>
                </a:lnTo>
                <a:lnTo>
                  <a:pt x="3554" y="2817"/>
                </a:lnTo>
                <a:lnTo>
                  <a:pt x="3584" y="2770"/>
                </a:lnTo>
                <a:lnTo>
                  <a:pt x="3613" y="2721"/>
                </a:lnTo>
                <a:lnTo>
                  <a:pt x="3643" y="2672"/>
                </a:lnTo>
                <a:lnTo>
                  <a:pt x="3671" y="2623"/>
                </a:lnTo>
                <a:lnTo>
                  <a:pt x="3699" y="2573"/>
                </a:lnTo>
                <a:lnTo>
                  <a:pt x="3727" y="2523"/>
                </a:lnTo>
                <a:lnTo>
                  <a:pt x="3754" y="2473"/>
                </a:lnTo>
                <a:lnTo>
                  <a:pt x="3780" y="2422"/>
                </a:lnTo>
                <a:lnTo>
                  <a:pt x="3807" y="2372"/>
                </a:lnTo>
                <a:lnTo>
                  <a:pt x="3832" y="2320"/>
                </a:lnTo>
                <a:lnTo>
                  <a:pt x="3857" y="2267"/>
                </a:lnTo>
                <a:lnTo>
                  <a:pt x="3882" y="2215"/>
                </a:lnTo>
                <a:lnTo>
                  <a:pt x="3906" y="2162"/>
                </a:lnTo>
                <a:lnTo>
                  <a:pt x="3929" y="2109"/>
                </a:lnTo>
                <a:lnTo>
                  <a:pt x="3951" y="2056"/>
                </a:lnTo>
                <a:lnTo>
                  <a:pt x="3974" y="2002"/>
                </a:lnTo>
                <a:lnTo>
                  <a:pt x="3995" y="1949"/>
                </a:lnTo>
                <a:lnTo>
                  <a:pt x="4016" y="1893"/>
                </a:lnTo>
                <a:lnTo>
                  <a:pt x="4036" y="1839"/>
                </a:lnTo>
                <a:lnTo>
                  <a:pt x="4057" y="1783"/>
                </a:lnTo>
                <a:lnTo>
                  <a:pt x="4076" y="1728"/>
                </a:lnTo>
                <a:lnTo>
                  <a:pt x="4095" y="1673"/>
                </a:lnTo>
                <a:lnTo>
                  <a:pt x="4112" y="1616"/>
                </a:lnTo>
                <a:lnTo>
                  <a:pt x="4131" y="1561"/>
                </a:lnTo>
                <a:lnTo>
                  <a:pt x="4147" y="1503"/>
                </a:lnTo>
                <a:lnTo>
                  <a:pt x="4163" y="1446"/>
                </a:lnTo>
                <a:lnTo>
                  <a:pt x="4179" y="1389"/>
                </a:lnTo>
                <a:lnTo>
                  <a:pt x="4194" y="1331"/>
                </a:lnTo>
                <a:lnTo>
                  <a:pt x="4208" y="1273"/>
                </a:lnTo>
                <a:lnTo>
                  <a:pt x="4223" y="1216"/>
                </a:lnTo>
                <a:lnTo>
                  <a:pt x="4236" y="1157"/>
                </a:lnTo>
                <a:lnTo>
                  <a:pt x="4248" y="1098"/>
                </a:lnTo>
                <a:lnTo>
                  <a:pt x="4260" y="1039"/>
                </a:lnTo>
                <a:lnTo>
                  <a:pt x="4271" y="980"/>
                </a:lnTo>
                <a:lnTo>
                  <a:pt x="4281" y="921"/>
                </a:lnTo>
                <a:lnTo>
                  <a:pt x="4291" y="861"/>
                </a:lnTo>
                <a:lnTo>
                  <a:pt x="4301" y="801"/>
                </a:lnTo>
                <a:lnTo>
                  <a:pt x="4310" y="741"/>
                </a:lnTo>
                <a:lnTo>
                  <a:pt x="4318" y="680"/>
                </a:lnTo>
                <a:lnTo>
                  <a:pt x="4325" y="620"/>
                </a:lnTo>
                <a:lnTo>
                  <a:pt x="4332" y="559"/>
                </a:lnTo>
                <a:lnTo>
                  <a:pt x="4337" y="498"/>
                </a:lnTo>
                <a:lnTo>
                  <a:pt x="4343" y="435"/>
                </a:lnTo>
                <a:lnTo>
                  <a:pt x="4347" y="374"/>
                </a:lnTo>
                <a:lnTo>
                  <a:pt x="4351" y="312"/>
                </a:lnTo>
                <a:lnTo>
                  <a:pt x="4354" y="251"/>
                </a:lnTo>
                <a:lnTo>
                  <a:pt x="4356" y="188"/>
                </a:lnTo>
                <a:lnTo>
                  <a:pt x="4358" y="125"/>
                </a:lnTo>
                <a:lnTo>
                  <a:pt x="4359" y="63"/>
                </a:lnTo>
                <a:lnTo>
                  <a:pt x="4360" y="0"/>
                </a:lnTo>
                <a:lnTo>
                  <a:pt x="4269" y="0"/>
                </a:lnTo>
                <a:lnTo>
                  <a:pt x="4268" y="62"/>
                </a:lnTo>
                <a:lnTo>
                  <a:pt x="4267" y="123"/>
                </a:lnTo>
                <a:lnTo>
                  <a:pt x="4266" y="184"/>
                </a:lnTo>
                <a:lnTo>
                  <a:pt x="4263" y="245"/>
                </a:lnTo>
                <a:lnTo>
                  <a:pt x="4260" y="306"/>
                </a:lnTo>
                <a:lnTo>
                  <a:pt x="4256" y="366"/>
                </a:lnTo>
                <a:lnTo>
                  <a:pt x="4252" y="427"/>
                </a:lnTo>
                <a:lnTo>
                  <a:pt x="4247" y="487"/>
                </a:lnTo>
                <a:lnTo>
                  <a:pt x="4241" y="547"/>
                </a:lnTo>
                <a:lnTo>
                  <a:pt x="4235" y="606"/>
                </a:lnTo>
                <a:lnTo>
                  <a:pt x="4228" y="666"/>
                </a:lnTo>
                <a:lnTo>
                  <a:pt x="4220" y="725"/>
                </a:lnTo>
                <a:lnTo>
                  <a:pt x="4212" y="784"/>
                </a:lnTo>
                <a:lnTo>
                  <a:pt x="4201" y="842"/>
                </a:lnTo>
                <a:lnTo>
                  <a:pt x="4192" y="901"/>
                </a:lnTo>
                <a:lnTo>
                  <a:pt x="4182" y="960"/>
                </a:lnTo>
                <a:lnTo>
                  <a:pt x="4171" y="1018"/>
                </a:lnTo>
                <a:lnTo>
                  <a:pt x="4159" y="1075"/>
                </a:lnTo>
                <a:lnTo>
                  <a:pt x="4147" y="1133"/>
                </a:lnTo>
                <a:lnTo>
                  <a:pt x="4135" y="1190"/>
                </a:lnTo>
                <a:lnTo>
                  <a:pt x="4120" y="1247"/>
                </a:lnTo>
                <a:lnTo>
                  <a:pt x="4106" y="1304"/>
                </a:lnTo>
                <a:lnTo>
                  <a:pt x="4092" y="1360"/>
                </a:lnTo>
                <a:lnTo>
                  <a:pt x="4076" y="1416"/>
                </a:lnTo>
                <a:lnTo>
                  <a:pt x="4061" y="1472"/>
                </a:lnTo>
                <a:lnTo>
                  <a:pt x="4043" y="1528"/>
                </a:lnTo>
                <a:lnTo>
                  <a:pt x="4027" y="1582"/>
                </a:lnTo>
                <a:lnTo>
                  <a:pt x="4009" y="1638"/>
                </a:lnTo>
                <a:lnTo>
                  <a:pt x="3991" y="1692"/>
                </a:lnTo>
                <a:lnTo>
                  <a:pt x="3972" y="1746"/>
                </a:lnTo>
                <a:lnTo>
                  <a:pt x="3952" y="1800"/>
                </a:lnTo>
                <a:lnTo>
                  <a:pt x="3932" y="1854"/>
                </a:lnTo>
                <a:lnTo>
                  <a:pt x="3912" y="1908"/>
                </a:lnTo>
                <a:lnTo>
                  <a:pt x="3891" y="1960"/>
                </a:lnTo>
                <a:lnTo>
                  <a:pt x="3869" y="2013"/>
                </a:lnTo>
                <a:lnTo>
                  <a:pt x="3847" y="2065"/>
                </a:lnTo>
                <a:lnTo>
                  <a:pt x="3824" y="2117"/>
                </a:lnTo>
                <a:lnTo>
                  <a:pt x="3801" y="2169"/>
                </a:lnTo>
                <a:lnTo>
                  <a:pt x="3776" y="2220"/>
                </a:lnTo>
                <a:lnTo>
                  <a:pt x="3752" y="2271"/>
                </a:lnTo>
                <a:lnTo>
                  <a:pt x="3728" y="2321"/>
                </a:lnTo>
                <a:lnTo>
                  <a:pt x="3702" y="2372"/>
                </a:lnTo>
                <a:lnTo>
                  <a:pt x="3676" y="2421"/>
                </a:lnTo>
                <a:lnTo>
                  <a:pt x="3650" y="2470"/>
                </a:lnTo>
                <a:lnTo>
                  <a:pt x="3622" y="2520"/>
                </a:lnTo>
                <a:lnTo>
                  <a:pt x="3595" y="2568"/>
                </a:lnTo>
                <a:lnTo>
                  <a:pt x="3567" y="2616"/>
                </a:lnTo>
                <a:lnTo>
                  <a:pt x="3538" y="2664"/>
                </a:lnTo>
                <a:lnTo>
                  <a:pt x="3509" y="2711"/>
                </a:lnTo>
                <a:lnTo>
                  <a:pt x="3480" y="2758"/>
                </a:lnTo>
                <a:lnTo>
                  <a:pt x="3449" y="2805"/>
                </a:lnTo>
                <a:lnTo>
                  <a:pt x="3419" y="2851"/>
                </a:lnTo>
                <a:lnTo>
                  <a:pt x="3388" y="2897"/>
                </a:lnTo>
                <a:lnTo>
                  <a:pt x="3356" y="2942"/>
                </a:lnTo>
                <a:lnTo>
                  <a:pt x="3325" y="2987"/>
                </a:lnTo>
                <a:lnTo>
                  <a:pt x="3292" y="3031"/>
                </a:lnTo>
                <a:lnTo>
                  <a:pt x="3259" y="3075"/>
                </a:lnTo>
                <a:lnTo>
                  <a:pt x="3226" y="3119"/>
                </a:lnTo>
                <a:lnTo>
                  <a:pt x="3192" y="3162"/>
                </a:lnTo>
                <a:lnTo>
                  <a:pt x="3158" y="3205"/>
                </a:lnTo>
                <a:lnTo>
                  <a:pt x="3123" y="3247"/>
                </a:lnTo>
                <a:lnTo>
                  <a:pt x="3088" y="3289"/>
                </a:lnTo>
                <a:lnTo>
                  <a:pt x="3053" y="3329"/>
                </a:lnTo>
                <a:lnTo>
                  <a:pt x="3016" y="3370"/>
                </a:lnTo>
                <a:lnTo>
                  <a:pt x="2980" y="3411"/>
                </a:lnTo>
                <a:lnTo>
                  <a:pt x="2943" y="3450"/>
                </a:lnTo>
                <a:lnTo>
                  <a:pt x="2906" y="3490"/>
                </a:lnTo>
                <a:lnTo>
                  <a:pt x="2867" y="3528"/>
                </a:lnTo>
                <a:lnTo>
                  <a:pt x="2830" y="3567"/>
                </a:lnTo>
                <a:lnTo>
                  <a:pt x="2791" y="3604"/>
                </a:lnTo>
                <a:lnTo>
                  <a:pt x="2752" y="3642"/>
                </a:lnTo>
                <a:lnTo>
                  <a:pt x="2713" y="3679"/>
                </a:lnTo>
                <a:lnTo>
                  <a:pt x="2673" y="3715"/>
                </a:lnTo>
                <a:lnTo>
                  <a:pt x="2633" y="3750"/>
                </a:lnTo>
                <a:lnTo>
                  <a:pt x="2592" y="3785"/>
                </a:lnTo>
                <a:lnTo>
                  <a:pt x="2552" y="3820"/>
                </a:lnTo>
                <a:lnTo>
                  <a:pt x="2510" y="3854"/>
                </a:lnTo>
                <a:lnTo>
                  <a:pt x="2469" y="3888"/>
                </a:lnTo>
                <a:lnTo>
                  <a:pt x="2426" y="3921"/>
                </a:lnTo>
                <a:lnTo>
                  <a:pt x="2384" y="3954"/>
                </a:lnTo>
                <a:lnTo>
                  <a:pt x="2341" y="3985"/>
                </a:lnTo>
                <a:lnTo>
                  <a:pt x="2299" y="4017"/>
                </a:lnTo>
                <a:lnTo>
                  <a:pt x="2255" y="4048"/>
                </a:lnTo>
                <a:lnTo>
                  <a:pt x="2211" y="4078"/>
                </a:lnTo>
                <a:lnTo>
                  <a:pt x="2167" y="4108"/>
                </a:lnTo>
                <a:lnTo>
                  <a:pt x="2122" y="4137"/>
                </a:lnTo>
                <a:lnTo>
                  <a:pt x="2077" y="4165"/>
                </a:lnTo>
                <a:lnTo>
                  <a:pt x="2032" y="4193"/>
                </a:lnTo>
                <a:lnTo>
                  <a:pt x="1987" y="4221"/>
                </a:lnTo>
                <a:lnTo>
                  <a:pt x="1940" y="4247"/>
                </a:lnTo>
                <a:lnTo>
                  <a:pt x="1895" y="4273"/>
                </a:lnTo>
                <a:lnTo>
                  <a:pt x="1848" y="4299"/>
                </a:lnTo>
                <a:lnTo>
                  <a:pt x="1802" y="4324"/>
                </a:lnTo>
                <a:lnTo>
                  <a:pt x="1754" y="4347"/>
                </a:lnTo>
                <a:lnTo>
                  <a:pt x="1706" y="4371"/>
                </a:lnTo>
                <a:lnTo>
                  <a:pt x="1659" y="4395"/>
                </a:lnTo>
                <a:lnTo>
                  <a:pt x="1611" y="4416"/>
                </a:lnTo>
                <a:lnTo>
                  <a:pt x="1563" y="4438"/>
                </a:lnTo>
                <a:lnTo>
                  <a:pt x="1514" y="4459"/>
                </a:lnTo>
                <a:lnTo>
                  <a:pt x="1466" y="4480"/>
                </a:lnTo>
                <a:lnTo>
                  <a:pt x="1416" y="4500"/>
                </a:lnTo>
                <a:lnTo>
                  <a:pt x="1366" y="4519"/>
                </a:lnTo>
                <a:lnTo>
                  <a:pt x="1317" y="4537"/>
                </a:lnTo>
                <a:lnTo>
                  <a:pt x="1267" y="4555"/>
                </a:lnTo>
                <a:lnTo>
                  <a:pt x="1217" y="4572"/>
                </a:lnTo>
                <a:lnTo>
                  <a:pt x="1167" y="4588"/>
                </a:lnTo>
                <a:lnTo>
                  <a:pt x="1115" y="4604"/>
                </a:lnTo>
                <a:lnTo>
                  <a:pt x="1065" y="4620"/>
                </a:lnTo>
                <a:lnTo>
                  <a:pt x="1014" y="4633"/>
                </a:lnTo>
                <a:lnTo>
                  <a:pt x="963" y="4648"/>
                </a:lnTo>
                <a:lnTo>
                  <a:pt x="911" y="4661"/>
                </a:lnTo>
                <a:lnTo>
                  <a:pt x="859" y="4673"/>
                </a:lnTo>
                <a:lnTo>
                  <a:pt x="807" y="4684"/>
                </a:lnTo>
                <a:lnTo>
                  <a:pt x="754" y="4696"/>
                </a:lnTo>
                <a:lnTo>
                  <a:pt x="701" y="4706"/>
                </a:lnTo>
                <a:lnTo>
                  <a:pt x="649" y="4715"/>
                </a:lnTo>
                <a:lnTo>
                  <a:pt x="596" y="4724"/>
                </a:lnTo>
                <a:lnTo>
                  <a:pt x="543" y="4732"/>
                </a:lnTo>
                <a:lnTo>
                  <a:pt x="489" y="4739"/>
                </a:lnTo>
                <a:lnTo>
                  <a:pt x="435" y="4745"/>
                </a:lnTo>
                <a:lnTo>
                  <a:pt x="382" y="4751"/>
                </a:lnTo>
                <a:lnTo>
                  <a:pt x="328" y="4756"/>
                </a:lnTo>
                <a:lnTo>
                  <a:pt x="274" y="4760"/>
                </a:lnTo>
                <a:lnTo>
                  <a:pt x="220" y="4763"/>
                </a:lnTo>
                <a:lnTo>
                  <a:pt x="165" y="4767"/>
                </a:lnTo>
                <a:lnTo>
                  <a:pt x="110" y="4769"/>
                </a:lnTo>
                <a:lnTo>
                  <a:pt x="56" y="4769"/>
                </a:lnTo>
                <a:lnTo>
                  <a:pt x="0" y="4770"/>
                </a:lnTo>
                <a:lnTo>
                  <a:pt x="0" y="4872"/>
                </a:lnTo>
              </a:path>
            </a:pathLst>
          </a:custGeom>
          <a:solidFill>
            <a:srgbClr val="008FE0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84" name="CustomShape 66"/>
          <p:cNvSpPr/>
          <p:nvPr/>
        </p:nvSpPr>
        <p:spPr>
          <a:xfrm rot="18210600">
            <a:off x="3497040" y="5461200"/>
            <a:ext cx="1152000" cy="1143000"/>
          </a:xfrm>
          <a:custGeom>
            <a:avLst/>
            <a:gdLst/>
            <a:ahLst/>
            <a:cxnLst/>
            <a:rect l="0" t="0" r="r" b="b"/>
            <a:pathLst>
              <a:path w="4360" h="4873">
                <a:moveTo>
                  <a:pt x="0" y="0"/>
                </a:moveTo>
                <a:lnTo>
                  <a:pt x="0" y="0"/>
                </a:lnTo>
                <a:lnTo>
                  <a:pt x="0" y="63"/>
                </a:lnTo>
                <a:lnTo>
                  <a:pt x="1" y="125"/>
                </a:lnTo>
                <a:lnTo>
                  <a:pt x="3" y="188"/>
                </a:lnTo>
                <a:lnTo>
                  <a:pt x="6" y="251"/>
                </a:lnTo>
                <a:lnTo>
                  <a:pt x="9" y="312"/>
                </a:lnTo>
                <a:lnTo>
                  <a:pt x="13" y="374"/>
                </a:lnTo>
                <a:lnTo>
                  <a:pt x="17" y="435"/>
                </a:lnTo>
                <a:lnTo>
                  <a:pt x="22" y="498"/>
                </a:lnTo>
                <a:lnTo>
                  <a:pt x="28" y="559"/>
                </a:lnTo>
                <a:lnTo>
                  <a:pt x="35" y="620"/>
                </a:lnTo>
                <a:lnTo>
                  <a:pt x="42" y="680"/>
                </a:lnTo>
                <a:lnTo>
                  <a:pt x="50" y="741"/>
                </a:lnTo>
                <a:lnTo>
                  <a:pt x="58" y="801"/>
                </a:lnTo>
                <a:lnTo>
                  <a:pt x="68" y="861"/>
                </a:lnTo>
                <a:lnTo>
                  <a:pt x="78" y="921"/>
                </a:lnTo>
                <a:lnTo>
                  <a:pt x="89" y="980"/>
                </a:lnTo>
                <a:lnTo>
                  <a:pt x="100" y="1039"/>
                </a:lnTo>
                <a:lnTo>
                  <a:pt x="112" y="1098"/>
                </a:lnTo>
                <a:lnTo>
                  <a:pt x="124" y="1157"/>
                </a:lnTo>
                <a:lnTo>
                  <a:pt x="137" y="1216"/>
                </a:lnTo>
                <a:lnTo>
                  <a:pt x="152" y="1273"/>
                </a:lnTo>
                <a:lnTo>
                  <a:pt x="166" y="1331"/>
                </a:lnTo>
                <a:lnTo>
                  <a:pt x="181" y="1389"/>
                </a:lnTo>
                <a:lnTo>
                  <a:pt x="196" y="1446"/>
                </a:lnTo>
                <a:lnTo>
                  <a:pt x="212" y="1503"/>
                </a:lnTo>
                <a:lnTo>
                  <a:pt x="229" y="1561"/>
                </a:lnTo>
                <a:lnTo>
                  <a:pt x="247" y="1616"/>
                </a:lnTo>
                <a:lnTo>
                  <a:pt x="265" y="1673"/>
                </a:lnTo>
                <a:lnTo>
                  <a:pt x="283" y="1728"/>
                </a:lnTo>
                <a:lnTo>
                  <a:pt x="302" y="1783"/>
                </a:lnTo>
                <a:lnTo>
                  <a:pt x="323" y="1839"/>
                </a:lnTo>
                <a:lnTo>
                  <a:pt x="343" y="1893"/>
                </a:lnTo>
                <a:lnTo>
                  <a:pt x="364" y="1949"/>
                </a:lnTo>
                <a:lnTo>
                  <a:pt x="385" y="2002"/>
                </a:lnTo>
                <a:lnTo>
                  <a:pt x="408" y="2056"/>
                </a:lnTo>
                <a:lnTo>
                  <a:pt x="431" y="2109"/>
                </a:lnTo>
                <a:lnTo>
                  <a:pt x="454" y="2162"/>
                </a:lnTo>
                <a:lnTo>
                  <a:pt x="477" y="2215"/>
                </a:lnTo>
                <a:lnTo>
                  <a:pt x="502" y="2267"/>
                </a:lnTo>
                <a:lnTo>
                  <a:pt x="527" y="2320"/>
                </a:lnTo>
                <a:lnTo>
                  <a:pt x="552" y="2372"/>
                </a:lnTo>
                <a:lnTo>
                  <a:pt x="579" y="2422"/>
                </a:lnTo>
                <a:lnTo>
                  <a:pt x="605" y="2473"/>
                </a:lnTo>
                <a:lnTo>
                  <a:pt x="632" y="2523"/>
                </a:lnTo>
                <a:lnTo>
                  <a:pt x="660" y="2573"/>
                </a:lnTo>
                <a:lnTo>
                  <a:pt x="688" y="2623"/>
                </a:lnTo>
                <a:lnTo>
                  <a:pt x="717" y="2672"/>
                </a:lnTo>
                <a:lnTo>
                  <a:pt x="746" y="2721"/>
                </a:lnTo>
                <a:lnTo>
                  <a:pt x="776" y="2770"/>
                </a:lnTo>
                <a:lnTo>
                  <a:pt x="805" y="2817"/>
                </a:lnTo>
                <a:lnTo>
                  <a:pt x="837" y="2865"/>
                </a:lnTo>
                <a:lnTo>
                  <a:pt x="868" y="2912"/>
                </a:lnTo>
                <a:lnTo>
                  <a:pt x="900" y="2958"/>
                </a:lnTo>
                <a:lnTo>
                  <a:pt x="932" y="3005"/>
                </a:lnTo>
                <a:lnTo>
                  <a:pt x="964" y="3051"/>
                </a:lnTo>
                <a:lnTo>
                  <a:pt x="998" y="3096"/>
                </a:lnTo>
                <a:lnTo>
                  <a:pt x="1031" y="3141"/>
                </a:lnTo>
                <a:lnTo>
                  <a:pt x="1066" y="3186"/>
                </a:lnTo>
                <a:lnTo>
                  <a:pt x="1100" y="3230"/>
                </a:lnTo>
                <a:lnTo>
                  <a:pt x="1134" y="3273"/>
                </a:lnTo>
                <a:lnTo>
                  <a:pt x="1170" y="3316"/>
                </a:lnTo>
                <a:lnTo>
                  <a:pt x="1206" y="3359"/>
                </a:lnTo>
                <a:lnTo>
                  <a:pt x="1243" y="3401"/>
                </a:lnTo>
                <a:lnTo>
                  <a:pt x="1279" y="3443"/>
                </a:lnTo>
                <a:lnTo>
                  <a:pt x="1317" y="3483"/>
                </a:lnTo>
                <a:lnTo>
                  <a:pt x="1354" y="3524"/>
                </a:lnTo>
                <a:lnTo>
                  <a:pt x="1392" y="3565"/>
                </a:lnTo>
                <a:lnTo>
                  <a:pt x="1431" y="3604"/>
                </a:lnTo>
                <a:lnTo>
                  <a:pt x="1469" y="3643"/>
                </a:lnTo>
                <a:lnTo>
                  <a:pt x="1509" y="3681"/>
                </a:lnTo>
                <a:lnTo>
                  <a:pt x="1548" y="3720"/>
                </a:lnTo>
                <a:lnTo>
                  <a:pt x="1589" y="3757"/>
                </a:lnTo>
                <a:lnTo>
                  <a:pt x="1629" y="3794"/>
                </a:lnTo>
                <a:lnTo>
                  <a:pt x="1671" y="3830"/>
                </a:lnTo>
                <a:lnTo>
                  <a:pt x="1712" y="3867"/>
                </a:lnTo>
                <a:lnTo>
                  <a:pt x="1754" y="3902"/>
                </a:lnTo>
                <a:lnTo>
                  <a:pt x="1796" y="3937"/>
                </a:lnTo>
                <a:lnTo>
                  <a:pt x="1839" y="3971"/>
                </a:lnTo>
                <a:lnTo>
                  <a:pt x="1881" y="4005"/>
                </a:lnTo>
                <a:lnTo>
                  <a:pt x="1925" y="4039"/>
                </a:lnTo>
                <a:lnTo>
                  <a:pt x="1968" y="4070"/>
                </a:lnTo>
                <a:lnTo>
                  <a:pt x="2012" y="4103"/>
                </a:lnTo>
                <a:lnTo>
                  <a:pt x="2056" y="4135"/>
                </a:lnTo>
                <a:lnTo>
                  <a:pt x="2102" y="4165"/>
                </a:lnTo>
                <a:lnTo>
                  <a:pt x="2146" y="4196"/>
                </a:lnTo>
                <a:lnTo>
                  <a:pt x="2192" y="4225"/>
                </a:lnTo>
                <a:lnTo>
                  <a:pt x="2238" y="4255"/>
                </a:lnTo>
                <a:lnTo>
                  <a:pt x="2284" y="4283"/>
                </a:lnTo>
                <a:lnTo>
                  <a:pt x="2331" y="4310"/>
                </a:lnTo>
                <a:lnTo>
                  <a:pt x="2377" y="4337"/>
                </a:lnTo>
                <a:lnTo>
                  <a:pt x="2425" y="4364"/>
                </a:lnTo>
                <a:lnTo>
                  <a:pt x="2472" y="4390"/>
                </a:lnTo>
                <a:lnTo>
                  <a:pt x="2520" y="4415"/>
                </a:lnTo>
                <a:lnTo>
                  <a:pt x="2568" y="4440"/>
                </a:lnTo>
                <a:lnTo>
                  <a:pt x="2616" y="4465"/>
                </a:lnTo>
                <a:lnTo>
                  <a:pt x="2666" y="4488"/>
                </a:lnTo>
                <a:lnTo>
                  <a:pt x="2714" y="4511"/>
                </a:lnTo>
                <a:lnTo>
                  <a:pt x="2764" y="4533"/>
                </a:lnTo>
                <a:lnTo>
                  <a:pt x="2813" y="4554"/>
                </a:lnTo>
                <a:lnTo>
                  <a:pt x="2863" y="4576"/>
                </a:lnTo>
                <a:lnTo>
                  <a:pt x="2913" y="4596"/>
                </a:lnTo>
                <a:lnTo>
                  <a:pt x="2963" y="4615"/>
                </a:lnTo>
                <a:lnTo>
                  <a:pt x="3014" y="4635"/>
                </a:lnTo>
                <a:lnTo>
                  <a:pt x="3066" y="4653"/>
                </a:lnTo>
                <a:lnTo>
                  <a:pt x="3116" y="4670"/>
                </a:lnTo>
                <a:lnTo>
                  <a:pt x="3168" y="4687"/>
                </a:lnTo>
                <a:lnTo>
                  <a:pt x="3220" y="4702"/>
                </a:lnTo>
                <a:lnTo>
                  <a:pt x="3272" y="4718"/>
                </a:lnTo>
                <a:lnTo>
                  <a:pt x="3325" y="4733"/>
                </a:lnTo>
                <a:lnTo>
                  <a:pt x="3377" y="4746"/>
                </a:lnTo>
                <a:lnTo>
                  <a:pt x="3430" y="4760"/>
                </a:lnTo>
                <a:lnTo>
                  <a:pt x="3483" y="4773"/>
                </a:lnTo>
                <a:lnTo>
                  <a:pt x="3536" y="4785"/>
                </a:lnTo>
                <a:lnTo>
                  <a:pt x="3590" y="4796"/>
                </a:lnTo>
                <a:lnTo>
                  <a:pt x="3643" y="4806"/>
                </a:lnTo>
                <a:lnTo>
                  <a:pt x="3697" y="4815"/>
                </a:lnTo>
                <a:lnTo>
                  <a:pt x="3751" y="4825"/>
                </a:lnTo>
                <a:lnTo>
                  <a:pt x="3805" y="4832"/>
                </a:lnTo>
                <a:lnTo>
                  <a:pt x="3860" y="4840"/>
                </a:lnTo>
                <a:lnTo>
                  <a:pt x="3915" y="4847"/>
                </a:lnTo>
                <a:lnTo>
                  <a:pt x="3969" y="4853"/>
                </a:lnTo>
                <a:lnTo>
                  <a:pt x="4025" y="4857"/>
                </a:lnTo>
                <a:lnTo>
                  <a:pt x="4080" y="4862"/>
                </a:lnTo>
                <a:lnTo>
                  <a:pt x="4135" y="4865"/>
                </a:lnTo>
                <a:lnTo>
                  <a:pt x="4191" y="4869"/>
                </a:lnTo>
                <a:lnTo>
                  <a:pt x="4248" y="4870"/>
                </a:lnTo>
                <a:lnTo>
                  <a:pt x="4303" y="4872"/>
                </a:lnTo>
                <a:lnTo>
                  <a:pt x="4359" y="4872"/>
                </a:lnTo>
                <a:lnTo>
                  <a:pt x="4359" y="4770"/>
                </a:lnTo>
                <a:lnTo>
                  <a:pt x="4304" y="4769"/>
                </a:lnTo>
                <a:lnTo>
                  <a:pt x="4250" y="4769"/>
                </a:lnTo>
                <a:lnTo>
                  <a:pt x="4195" y="4767"/>
                </a:lnTo>
                <a:lnTo>
                  <a:pt x="4140" y="4763"/>
                </a:lnTo>
                <a:lnTo>
                  <a:pt x="4086" y="4760"/>
                </a:lnTo>
                <a:lnTo>
                  <a:pt x="4032" y="4756"/>
                </a:lnTo>
                <a:lnTo>
                  <a:pt x="3977" y="4751"/>
                </a:lnTo>
                <a:lnTo>
                  <a:pt x="3924" y="4745"/>
                </a:lnTo>
                <a:lnTo>
                  <a:pt x="3870" y="4739"/>
                </a:lnTo>
                <a:lnTo>
                  <a:pt x="3817" y="4732"/>
                </a:lnTo>
                <a:lnTo>
                  <a:pt x="3764" y="4724"/>
                </a:lnTo>
                <a:lnTo>
                  <a:pt x="3710" y="4715"/>
                </a:lnTo>
                <a:lnTo>
                  <a:pt x="3658" y="4706"/>
                </a:lnTo>
                <a:lnTo>
                  <a:pt x="3605" y="4696"/>
                </a:lnTo>
                <a:lnTo>
                  <a:pt x="3553" y="4684"/>
                </a:lnTo>
                <a:lnTo>
                  <a:pt x="3501" y="4673"/>
                </a:lnTo>
                <a:lnTo>
                  <a:pt x="3449" y="4661"/>
                </a:lnTo>
                <a:lnTo>
                  <a:pt x="3397" y="4648"/>
                </a:lnTo>
                <a:lnTo>
                  <a:pt x="3346" y="4633"/>
                </a:lnTo>
                <a:lnTo>
                  <a:pt x="3295" y="4620"/>
                </a:lnTo>
                <a:lnTo>
                  <a:pt x="3244" y="4604"/>
                </a:lnTo>
                <a:lnTo>
                  <a:pt x="3193" y="4588"/>
                </a:lnTo>
                <a:lnTo>
                  <a:pt x="3142" y="4572"/>
                </a:lnTo>
                <a:lnTo>
                  <a:pt x="3093" y="4555"/>
                </a:lnTo>
                <a:lnTo>
                  <a:pt x="3042" y="4537"/>
                </a:lnTo>
                <a:lnTo>
                  <a:pt x="2993" y="4519"/>
                </a:lnTo>
                <a:lnTo>
                  <a:pt x="2943" y="4500"/>
                </a:lnTo>
                <a:lnTo>
                  <a:pt x="2894" y="4480"/>
                </a:lnTo>
                <a:lnTo>
                  <a:pt x="2846" y="4459"/>
                </a:lnTo>
                <a:lnTo>
                  <a:pt x="2797" y="4438"/>
                </a:lnTo>
                <a:lnTo>
                  <a:pt x="2749" y="4416"/>
                </a:lnTo>
                <a:lnTo>
                  <a:pt x="2700" y="4395"/>
                </a:lnTo>
                <a:lnTo>
                  <a:pt x="2653" y="4371"/>
                </a:lnTo>
                <a:lnTo>
                  <a:pt x="2605" y="4347"/>
                </a:lnTo>
                <a:lnTo>
                  <a:pt x="2558" y="4324"/>
                </a:lnTo>
                <a:lnTo>
                  <a:pt x="2512" y="4299"/>
                </a:lnTo>
                <a:lnTo>
                  <a:pt x="2465" y="4273"/>
                </a:lnTo>
                <a:lnTo>
                  <a:pt x="2419" y="4247"/>
                </a:lnTo>
                <a:lnTo>
                  <a:pt x="2373" y="4221"/>
                </a:lnTo>
                <a:lnTo>
                  <a:pt x="2328" y="4193"/>
                </a:lnTo>
                <a:lnTo>
                  <a:pt x="2282" y="4165"/>
                </a:lnTo>
                <a:lnTo>
                  <a:pt x="2238" y="4137"/>
                </a:lnTo>
                <a:lnTo>
                  <a:pt x="2193" y="4108"/>
                </a:lnTo>
                <a:lnTo>
                  <a:pt x="2149" y="4078"/>
                </a:lnTo>
                <a:lnTo>
                  <a:pt x="2105" y="4048"/>
                </a:lnTo>
                <a:lnTo>
                  <a:pt x="2061" y="4017"/>
                </a:lnTo>
                <a:lnTo>
                  <a:pt x="2018" y="3985"/>
                </a:lnTo>
                <a:lnTo>
                  <a:pt x="1975" y="3954"/>
                </a:lnTo>
                <a:lnTo>
                  <a:pt x="1933" y="3921"/>
                </a:lnTo>
                <a:lnTo>
                  <a:pt x="1891" y="3888"/>
                </a:lnTo>
                <a:lnTo>
                  <a:pt x="1849" y="3854"/>
                </a:lnTo>
                <a:lnTo>
                  <a:pt x="1808" y="3820"/>
                </a:lnTo>
                <a:lnTo>
                  <a:pt x="1767" y="3785"/>
                </a:lnTo>
                <a:lnTo>
                  <a:pt x="1726" y="3750"/>
                </a:lnTo>
                <a:lnTo>
                  <a:pt x="1687" y="3715"/>
                </a:lnTo>
                <a:lnTo>
                  <a:pt x="1646" y="3679"/>
                </a:lnTo>
                <a:lnTo>
                  <a:pt x="1608" y="3642"/>
                </a:lnTo>
                <a:lnTo>
                  <a:pt x="1569" y="3604"/>
                </a:lnTo>
                <a:lnTo>
                  <a:pt x="1530" y="3567"/>
                </a:lnTo>
                <a:lnTo>
                  <a:pt x="1492" y="3528"/>
                </a:lnTo>
                <a:lnTo>
                  <a:pt x="1454" y="3490"/>
                </a:lnTo>
                <a:lnTo>
                  <a:pt x="1417" y="3450"/>
                </a:lnTo>
                <a:lnTo>
                  <a:pt x="1380" y="3411"/>
                </a:lnTo>
                <a:lnTo>
                  <a:pt x="1344" y="3370"/>
                </a:lnTo>
                <a:lnTo>
                  <a:pt x="1307" y="3329"/>
                </a:lnTo>
                <a:lnTo>
                  <a:pt x="1272" y="3289"/>
                </a:lnTo>
                <a:lnTo>
                  <a:pt x="1237" y="3247"/>
                </a:lnTo>
                <a:lnTo>
                  <a:pt x="1202" y="3205"/>
                </a:lnTo>
                <a:lnTo>
                  <a:pt x="1168" y="3162"/>
                </a:lnTo>
                <a:lnTo>
                  <a:pt x="1134" y="3119"/>
                </a:lnTo>
                <a:lnTo>
                  <a:pt x="1101" y="3075"/>
                </a:lnTo>
                <a:lnTo>
                  <a:pt x="1068" y="3031"/>
                </a:lnTo>
                <a:lnTo>
                  <a:pt x="1035" y="2987"/>
                </a:lnTo>
                <a:lnTo>
                  <a:pt x="1003" y="2942"/>
                </a:lnTo>
                <a:lnTo>
                  <a:pt x="971" y="2897"/>
                </a:lnTo>
                <a:lnTo>
                  <a:pt x="941" y="2851"/>
                </a:lnTo>
                <a:lnTo>
                  <a:pt x="910" y="2805"/>
                </a:lnTo>
                <a:lnTo>
                  <a:pt x="880" y="2758"/>
                </a:lnTo>
                <a:lnTo>
                  <a:pt x="851" y="2712"/>
                </a:lnTo>
                <a:lnTo>
                  <a:pt x="822" y="2664"/>
                </a:lnTo>
                <a:lnTo>
                  <a:pt x="793" y="2616"/>
                </a:lnTo>
                <a:lnTo>
                  <a:pt x="765" y="2568"/>
                </a:lnTo>
                <a:lnTo>
                  <a:pt x="738" y="2520"/>
                </a:lnTo>
                <a:lnTo>
                  <a:pt x="710" y="2470"/>
                </a:lnTo>
                <a:lnTo>
                  <a:pt x="684" y="2421"/>
                </a:lnTo>
                <a:lnTo>
                  <a:pt x="658" y="2372"/>
                </a:lnTo>
                <a:lnTo>
                  <a:pt x="632" y="2321"/>
                </a:lnTo>
                <a:lnTo>
                  <a:pt x="607" y="2271"/>
                </a:lnTo>
                <a:lnTo>
                  <a:pt x="583" y="2220"/>
                </a:lnTo>
                <a:lnTo>
                  <a:pt x="558" y="2169"/>
                </a:lnTo>
                <a:lnTo>
                  <a:pt x="535" y="2117"/>
                </a:lnTo>
                <a:lnTo>
                  <a:pt x="513" y="2065"/>
                </a:lnTo>
                <a:lnTo>
                  <a:pt x="491" y="2013"/>
                </a:lnTo>
                <a:lnTo>
                  <a:pt x="469" y="1960"/>
                </a:lnTo>
                <a:lnTo>
                  <a:pt x="448" y="1908"/>
                </a:lnTo>
                <a:lnTo>
                  <a:pt x="427" y="1854"/>
                </a:lnTo>
                <a:lnTo>
                  <a:pt x="407" y="1800"/>
                </a:lnTo>
                <a:lnTo>
                  <a:pt x="387" y="1746"/>
                </a:lnTo>
                <a:lnTo>
                  <a:pt x="369" y="1692"/>
                </a:lnTo>
                <a:lnTo>
                  <a:pt x="351" y="1638"/>
                </a:lnTo>
                <a:lnTo>
                  <a:pt x="333" y="1582"/>
                </a:lnTo>
                <a:lnTo>
                  <a:pt x="316" y="1528"/>
                </a:lnTo>
                <a:lnTo>
                  <a:pt x="299" y="1472"/>
                </a:lnTo>
                <a:lnTo>
                  <a:pt x="283" y="1416"/>
                </a:lnTo>
                <a:lnTo>
                  <a:pt x="268" y="1360"/>
                </a:lnTo>
                <a:lnTo>
                  <a:pt x="253" y="1304"/>
                </a:lnTo>
                <a:lnTo>
                  <a:pt x="240" y="1247"/>
                </a:lnTo>
                <a:lnTo>
                  <a:pt x="225" y="1190"/>
                </a:lnTo>
                <a:lnTo>
                  <a:pt x="212" y="1133"/>
                </a:lnTo>
                <a:lnTo>
                  <a:pt x="200" y="1075"/>
                </a:lnTo>
                <a:lnTo>
                  <a:pt x="189" y="1018"/>
                </a:lnTo>
                <a:lnTo>
                  <a:pt x="178" y="960"/>
                </a:lnTo>
                <a:lnTo>
                  <a:pt x="168" y="901"/>
                </a:lnTo>
                <a:lnTo>
                  <a:pt x="158" y="842"/>
                </a:lnTo>
                <a:lnTo>
                  <a:pt x="149" y="784"/>
                </a:lnTo>
                <a:lnTo>
                  <a:pt x="140" y="725"/>
                </a:lnTo>
                <a:lnTo>
                  <a:pt x="132" y="666"/>
                </a:lnTo>
                <a:lnTo>
                  <a:pt x="125" y="606"/>
                </a:lnTo>
                <a:lnTo>
                  <a:pt x="119" y="547"/>
                </a:lnTo>
                <a:lnTo>
                  <a:pt x="113" y="487"/>
                </a:lnTo>
                <a:lnTo>
                  <a:pt x="108" y="427"/>
                </a:lnTo>
                <a:lnTo>
                  <a:pt x="103" y="366"/>
                </a:lnTo>
                <a:lnTo>
                  <a:pt x="100" y="306"/>
                </a:lnTo>
                <a:lnTo>
                  <a:pt x="96" y="245"/>
                </a:lnTo>
                <a:lnTo>
                  <a:pt x="94" y="184"/>
                </a:lnTo>
                <a:lnTo>
                  <a:pt x="92" y="123"/>
                </a:lnTo>
                <a:lnTo>
                  <a:pt x="91" y="62"/>
                </a:lnTo>
                <a:lnTo>
                  <a:pt x="91" y="0"/>
                </a:lnTo>
                <a:lnTo>
                  <a:pt x="0" y="0"/>
                </a:lnTo>
              </a:path>
            </a:pathLst>
          </a:custGeom>
          <a:solidFill>
            <a:srgbClr val="008FE0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85" name="CustomShape 67"/>
          <p:cNvSpPr/>
          <p:nvPr/>
        </p:nvSpPr>
        <p:spPr>
          <a:xfrm rot="18210600">
            <a:off x="2543760" y="4830120"/>
            <a:ext cx="1152000" cy="1143000"/>
          </a:xfrm>
          <a:custGeom>
            <a:avLst/>
            <a:gdLst/>
            <a:ahLst/>
            <a:cxnLst/>
            <a:rect l="0" t="0" r="r" b="b"/>
            <a:pathLst>
              <a:path w="4360" h="4872">
                <a:moveTo>
                  <a:pt x="4359" y="0"/>
                </a:moveTo>
                <a:lnTo>
                  <a:pt x="4359" y="0"/>
                </a:lnTo>
                <a:lnTo>
                  <a:pt x="4303" y="0"/>
                </a:lnTo>
                <a:lnTo>
                  <a:pt x="4248" y="2"/>
                </a:lnTo>
                <a:lnTo>
                  <a:pt x="4191" y="3"/>
                </a:lnTo>
                <a:lnTo>
                  <a:pt x="4135" y="7"/>
                </a:lnTo>
                <a:lnTo>
                  <a:pt x="4080" y="10"/>
                </a:lnTo>
                <a:lnTo>
                  <a:pt x="4025" y="15"/>
                </a:lnTo>
                <a:lnTo>
                  <a:pt x="3969" y="19"/>
                </a:lnTo>
                <a:lnTo>
                  <a:pt x="3915" y="25"/>
                </a:lnTo>
                <a:lnTo>
                  <a:pt x="3860" y="32"/>
                </a:lnTo>
                <a:lnTo>
                  <a:pt x="3805" y="40"/>
                </a:lnTo>
                <a:lnTo>
                  <a:pt x="3751" y="47"/>
                </a:lnTo>
                <a:lnTo>
                  <a:pt x="3697" y="57"/>
                </a:lnTo>
                <a:lnTo>
                  <a:pt x="3643" y="66"/>
                </a:lnTo>
                <a:lnTo>
                  <a:pt x="3590" y="77"/>
                </a:lnTo>
                <a:lnTo>
                  <a:pt x="3536" y="87"/>
                </a:lnTo>
                <a:lnTo>
                  <a:pt x="3483" y="100"/>
                </a:lnTo>
                <a:lnTo>
                  <a:pt x="3430" y="112"/>
                </a:lnTo>
                <a:lnTo>
                  <a:pt x="3377" y="126"/>
                </a:lnTo>
                <a:lnTo>
                  <a:pt x="3325" y="139"/>
                </a:lnTo>
                <a:lnTo>
                  <a:pt x="3272" y="154"/>
                </a:lnTo>
                <a:lnTo>
                  <a:pt x="3220" y="170"/>
                </a:lnTo>
                <a:lnTo>
                  <a:pt x="3168" y="185"/>
                </a:lnTo>
                <a:lnTo>
                  <a:pt x="3116" y="202"/>
                </a:lnTo>
                <a:lnTo>
                  <a:pt x="3066" y="219"/>
                </a:lnTo>
                <a:lnTo>
                  <a:pt x="3014" y="237"/>
                </a:lnTo>
                <a:lnTo>
                  <a:pt x="2963" y="257"/>
                </a:lnTo>
                <a:lnTo>
                  <a:pt x="2913" y="276"/>
                </a:lnTo>
                <a:lnTo>
                  <a:pt x="2863" y="296"/>
                </a:lnTo>
                <a:lnTo>
                  <a:pt x="2813" y="318"/>
                </a:lnTo>
                <a:lnTo>
                  <a:pt x="2764" y="339"/>
                </a:lnTo>
                <a:lnTo>
                  <a:pt x="2714" y="361"/>
                </a:lnTo>
                <a:lnTo>
                  <a:pt x="2666" y="385"/>
                </a:lnTo>
                <a:lnTo>
                  <a:pt x="2616" y="407"/>
                </a:lnTo>
                <a:lnTo>
                  <a:pt x="2568" y="432"/>
                </a:lnTo>
                <a:lnTo>
                  <a:pt x="2520" y="457"/>
                </a:lnTo>
                <a:lnTo>
                  <a:pt x="2472" y="482"/>
                </a:lnTo>
                <a:lnTo>
                  <a:pt x="2425" y="508"/>
                </a:lnTo>
                <a:lnTo>
                  <a:pt x="2377" y="535"/>
                </a:lnTo>
                <a:lnTo>
                  <a:pt x="2331" y="562"/>
                </a:lnTo>
                <a:lnTo>
                  <a:pt x="2284" y="589"/>
                </a:lnTo>
                <a:lnTo>
                  <a:pt x="2238" y="619"/>
                </a:lnTo>
                <a:lnTo>
                  <a:pt x="2192" y="647"/>
                </a:lnTo>
                <a:lnTo>
                  <a:pt x="2146" y="676"/>
                </a:lnTo>
                <a:lnTo>
                  <a:pt x="2102" y="707"/>
                </a:lnTo>
                <a:lnTo>
                  <a:pt x="2056" y="737"/>
                </a:lnTo>
                <a:lnTo>
                  <a:pt x="2012" y="769"/>
                </a:lnTo>
                <a:lnTo>
                  <a:pt x="1968" y="802"/>
                </a:lnTo>
                <a:lnTo>
                  <a:pt x="1925" y="834"/>
                </a:lnTo>
                <a:lnTo>
                  <a:pt x="1881" y="867"/>
                </a:lnTo>
                <a:lnTo>
                  <a:pt x="1839" y="901"/>
                </a:lnTo>
                <a:lnTo>
                  <a:pt x="1796" y="935"/>
                </a:lnTo>
                <a:lnTo>
                  <a:pt x="1754" y="970"/>
                </a:lnTo>
                <a:lnTo>
                  <a:pt x="1712" y="1005"/>
                </a:lnTo>
                <a:lnTo>
                  <a:pt x="1671" y="1042"/>
                </a:lnTo>
                <a:lnTo>
                  <a:pt x="1629" y="1078"/>
                </a:lnTo>
                <a:lnTo>
                  <a:pt x="1589" y="1115"/>
                </a:lnTo>
                <a:lnTo>
                  <a:pt x="1548" y="1152"/>
                </a:lnTo>
                <a:lnTo>
                  <a:pt x="1509" y="1191"/>
                </a:lnTo>
                <a:lnTo>
                  <a:pt x="1469" y="1229"/>
                </a:lnTo>
                <a:lnTo>
                  <a:pt x="1431" y="1268"/>
                </a:lnTo>
                <a:lnTo>
                  <a:pt x="1392" y="1307"/>
                </a:lnTo>
                <a:lnTo>
                  <a:pt x="1354" y="1348"/>
                </a:lnTo>
                <a:lnTo>
                  <a:pt x="1317" y="1389"/>
                </a:lnTo>
                <a:lnTo>
                  <a:pt x="1279" y="1430"/>
                </a:lnTo>
                <a:lnTo>
                  <a:pt x="1243" y="1471"/>
                </a:lnTo>
                <a:lnTo>
                  <a:pt x="1206" y="1513"/>
                </a:lnTo>
                <a:lnTo>
                  <a:pt x="1170" y="1556"/>
                </a:lnTo>
                <a:lnTo>
                  <a:pt x="1134" y="1599"/>
                </a:lnTo>
                <a:lnTo>
                  <a:pt x="1100" y="1642"/>
                </a:lnTo>
                <a:lnTo>
                  <a:pt x="1066" y="1686"/>
                </a:lnTo>
                <a:lnTo>
                  <a:pt x="1031" y="1731"/>
                </a:lnTo>
                <a:lnTo>
                  <a:pt x="998" y="1776"/>
                </a:lnTo>
                <a:lnTo>
                  <a:pt x="964" y="1821"/>
                </a:lnTo>
                <a:lnTo>
                  <a:pt x="932" y="1867"/>
                </a:lnTo>
                <a:lnTo>
                  <a:pt x="900" y="1914"/>
                </a:lnTo>
                <a:lnTo>
                  <a:pt x="868" y="1960"/>
                </a:lnTo>
                <a:lnTo>
                  <a:pt x="837" y="2007"/>
                </a:lnTo>
                <a:lnTo>
                  <a:pt x="805" y="2055"/>
                </a:lnTo>
                <a:lnTo>
                  <a:pt x="776" y="2102"/>
                </a:lnTo>
                <a:lnTo>
                  <a:pt x="746" y="2151"/>
                </a:lnTo>
                <a:lnTo>
                  <a:pt x="717" y="2200"/>
                </a:lnTo>
                <a:lnTo>
                  <a:pt x="688" y="2249"/>
                </a:lnTo>
                <a:lnTo>
                  <a:pt x="660" y="2299"/>
                </a:lnTo>
                <a:lnTo>
                  <a:pt x="632" y="2349"/>
                </a:lnTo>
                <a:lnTo>
                  <a:pt x="605" y="2399"/>
                </a:lnTo>
                <a:lnTo>
                  <a:pt x="579" y="2450"/>
                </a:lnTo>
                <a:lnTo>
                  <a:pt x="552" y="2502"/>
                </a:lnTo>
                <a:lnTo>
                  <a:pt x="527" y="2553"/>
                </a:lnTo>
                <a:lnTo>
                  <a:pt x="502" y="2605"/>
                </a:lnTo>
                <a:lnTo>
                  <a:pt x="477" y="2657"/>
                </a:lnTo>
                <a:lnTo>
                  <a:pt x="454" y="2710"/>
                </a:lnTo>
                <a:lnTo>
                  <a:pt x="431" y="2763"/>
                </a:lnTo>
                <a:lnTo>
                  <a:pt x="408" y="2816"/>
                </a:lnTo>
                <a:lnTo>
                  <a:pt x="385" y="2870"/>
                </a:lnTo>
                <a:lnTo>
                  <a:pt x="364" y="2923"/>
                </a:lnTo>
                <a:lnTo>
                  <a:pt x="343" y="2979"/>
                </a:lnTo>
                <a:lnTo>
                  <a:pt x="323" y="3033"/>
                </a:lnTo>
                <a:lnTo>
                  <a:pt x="302" y="3089"/>
                </a:lnTo>
                <a:lnTo>
                  <a:pt x="283" y="3144"/>
                </a:lnTo>
                <a:lnTo>
                  <a:pt x="265" y="3199"/>
                </a:lnTo>
                <a:lnTo>
                  <a:pt x="247" y="3256"/>
                </a:lnTo>
                <a:lnTo>
                  <a:pt x="229" y="3311"/>
                </a:lnTo>
                <a:lnTo>
                  <a:pt x="212" y="3369"/>
                </a:lnTo>
                <a:lnTo>
                  <a:pt x="196" y="3426"/>
                </a:lnTo>
                <a:lnTo>
                  <a:pt x="181" y="3483"/>
                </a:lnTo>
                <a:lnTo>
                  <a:pt x="166" y="3541"/>
                </a:lnTo>
                <a:lnTo>
                  <a:pt x="152" y="3599"/>
                </a:lnTo>
                <a:lnTo>
                  <a:pt x="137" y="3656"/>
                </a:lnTo>
                <a:lnTo>
                  <a:pt x="124" y="3715"/>
                </a:lnTo>
                <a:lnTo>
                  <a:pt x="112" y="3774"/>
                </a:lnTo>
                <a:lnTo>
                  <a:pt x="100" y="3833"/>
                </a:lnTo>
                <a:lnTo>
                  <a:pt x="89" y="3892"/>
                </a:lnTo>
                <a:lnTo>
                  <a:pt x="78" y="3951"/>
                </a:lnTo>
                <a:lnTo>
                  <a:pt x="68" y="4011"/>
                </a:lnTo>
                <a:lnTo>
                  <a:pt x="58" y="4071"/>
                </a:lnTo>
                <a:lnTo>
                  <a:pt x="50" y="4131"/>
                </a:lnTo>
                <a:lnTo>
                  <a:pt x="42" y="4192"/>
                </a:lnTo>
                <a:lnTo>
                  <a:pt x="35" y="4252"/>
                </a:lnTo>
                <a:lnTo>
                  <a:pt x="28" y="4313"/>
                </a:lnTo>
                <a:lnTo>
                  <a:pt x="22" y="4374"/>
                </a:lnTo>
                <a:lnTo>
                  <a:pt x="17" y="4437"/>
                </a:lnTo>
                <a:lnTo>
                  <a:pt x="13" y="4498"/>
                </a:lnTo>
                <a:lnTo>
                  <a:pt x="9" y="4560"/>
                </a:lnTo>
                <a:lnTo>
                  <a:pt x="6" y="4621"/>
                </a:lnTo>
                <a:lnTo>
                  <a:pt x="3" y="4684"/>
                </a:lnTo>
                <a:lnTo>
                  <a:pt x="1" y="4747"/>
                </a:lnTo>
                <a:lnTo>
                  <a:pt x="0" y="4809"/>
                </a:lnTo>
                <a:lnTo>
                  <a:pt x="0" y="4871"/>
                </a:lnTo>
                <a:lnTo>
                  <a:pt x="91" y="4871"/>
                </a:lnTo>
                <a:lnTo>
                  <a:pt x="91" y="4810"/>
                </a:lnTo>
                <a:lnTo>
                  <a:pt x="92" y="4749"/>
                </a:lnTo>
                <a:lnTo>
                  <a:pt x="94" y="4688"/>
                </a:lnTo>
                <a:lnTo>
                  <a:pt x="96" y="4627"/>
                </a:lnTo>
                <a:lnTo>
                  <a:pt x="100" y="4566"/>
                </a:lnTo>
                <a:lnTo>
                  <a:pt x="103" y="4506"/>
                </a:lnTo>
                <a:lnTo>
                  <a:pt x="108" y="4445"/>
                </a:lnTo>
                <a:lnTo>
                  <a:pt x="113" y="4385"/>
                </a:lnTo>
                <a:lnTo>
                  <a:pt x="119" y="4325"/>
                </a:lnTo>
                <a:lnTo>
                  <a:pt x="125" y="4266"/>
                </a:lnTo>
                <a:lnTo>
                  <a:pt x="132" y="4206"/>
                </a:lnTo>
                <a:lnTo>
                  <a:pt x="140" y="4147"/>
                </a:lnTo>
                <a:lnTo>
                  <a:pt x="149" y="4088"/>
                </a:lnTo>
                <a:lnTo>
                  <a:pt x="158" y="4030"/>
                </a:lnTo>
                <a:lnTo>
                  <a:pt x="168" y="3971"/>
                </a:lnTo>
                <a:lnTo>
                  <a:pt x="178" y="3912"/>
                </a:lnTo>
                <a:lnTo>
                  <a:pt x="189" y="3854"/>
                </a:lnTo>
                <a:lnTo>
                  <a:pt x="200" y="3797"/>
                </a:lnTo>
                <a:lnTo>
                  <a:pt x="212" y="3739"/>
                </a:lnTo>
                <a:lnTo>
                  <a:pt x="225" y="3682"/>
                </a:lnTo>
                <a:lnTo>
                  <a:pt x="240" y="3625"/>
                </a:lnTo>
                <a:lnTo>
                  <a:pt x="253" y="3568"/>
                </a:lnTo>
                <a:lnTo>
                  <a:pt x="268" y="3512"/>
                </a:lnTo>
                <a:lnTo>
                  <a:pt x="283" y="3456"/>
                </a:lnTo>
                <a:lnTo>
                  <a:pt x="299" y="3400"/>
                </a:lnTo>
                <a:lnTo>
                  <a:pt x="316" y="3344"/>
                </a:lnTo>
                <a:lnTo>
                  <a:pt x="333" y="3290"/>
                </a:lnTo>
                <a:lnTo>
                  <a:pt x="351" y="3234"/>
                </a:lnTo>
                <a:lnTo>
                  <a:pt x="369" y="3180"/>
                </a:lnTo>
                <a:lnTo>
                  <a:pt x="387" y="3126"/>
                </a:lnTo>
                <a:lnTo>
                  <a:pt x="407" y="3072"/>
                </a:lnTo>
                <a:lnTo>
                  <a:pt x="427" y="3018"/>
                </a:lnTo>
                <a:lnTo>
                  <a:pt x="448" y="2964"/>
                </a:lnTo>
                <a:lnTo>
                  <a:pt x="469" y="2912"/>
                </a:lnTo>
                <a:lnTo>
                  <a:pt x="491" y="2859"/>
                </a:lnTo>
                <a:lnTo>
                  <a:pt x="513" y="2807"/>
                </a:lnTo>
                <a:lnTo>
                  <a:pt x="535" y="2755"/>
                </a:lnTo>
                <a:lnTo>
                  <a:pt x="558" y="2703"/>
                </a:lnTo>
                <a:lnTo>
                  <a:pt x="583" y="2652"/>
                </a:lnTo>
                <a:lnTo>
                  <a:pt x="607" y="2601"/>
                </a:lnTo>
                <a:lnTo>
                  <a:pt x="632" y="2551"/>
                </a:lnTo>
                <a:lnTo>
                  <a:pt x="658" y="2501"/>
                </a:lnTo>
                <a:lnTo>
                  <a:pt x="684" y="2451"/>
                </a:lnTo>
                <a:lnTo>
                  <a:pt x="710" y="2402"/>
                </a:lnTo>
                <a:lnTo>
                  <a:pt x="738" y="2352"/>
                </a:lnTo>
                <a:lnTo>
                  <a:pt x="765" y="2304"/>
                </a:lnTo>
                <a:lnTo>
                  <a:pt x="793" y="2256"/>
                </a:lnTo>
                <a:lnTo>
                  <a:pt x="822" y="2208"/>
                </a:lnTo>
                <a:lnTo>
                  <a:pt x="851" y="2160"/>
                </a:lnTo>
                <a:lnTo>
                  <a:pt x="880" y="2114"/>
                </a:lnTo>
                <a:lnTo>
                  <a:pt x="910" y="2067"/>
                </a:lnTo>
                <a:lnTo>
                  <a:pt x="941" y="2021"/>
                </a:lnTo>
                <a:lnTo>
                  <a:pt x="971" y="1975"/>
                </a:lnTo>
                <a:lnTo>
                  <a:pt x="1003" y="1931"/>
                </a:lnTo>
                <a:lnTo>
                  <a:pt x="1035" y="1885"/>
                </a:lnTo>
                <a:lnTo>
                  <a:pt x="1068" y="1841"/>
                </a:lnTo>
                <a:lnTo>
                  <a:pt x="1101" y="1797"/>
                </a:lnTo>
                <a:lnTo>
                  <a:pt x="1134" y="1753"/>
                </a:lnTo>
                <a:lnTo>
                  <a:pt x="1168" y="1710"/>
                </a:lnTo>
                <a:lnTo>
                  <a:pt x="1202" y="1667"/>
                </a:lnTo>
                <a:lnTo>
                  <a:pt x="1237" y="1625"/>
                </a:lnTo>
                <a:lnTo>
                  <a:pt x="1272" y="1583"/>
                </a:lnTo>
                <a:lnTo>
                  <a:pt x="1307" y="1543"/>
                </a:lnTo>
                <a:lnTo>
                  <a:pt x="1344" y="1502"/>
                </a:lnTo>
                <a:lnTo>
                  <a:pt x="1380" y="1461"/>
                </a:lnTo>
                <a:lnTo>
                  <a:pt x="1417" y="1422"/>
                </a:lnTo>
                <a:lnTo>
                  <a:pt x="1454" y="1382"/>
                </a:lnTo>
                <a:lnTo>
                  <a:pt x="1492" y="1344"/>
                </a:lnTo>
                <a:lnTo>
                  <a:pt x="1530" y="1305"/>
                </a:lnTo>
                <a:lnTo>
                  <a:pt x="1569" y="1268"/>
                </a:lnTo>
                <a:lnTo>
                  <a:pt x="1608" y="1230"/>
                </a:lnTo>
                <a:lnTo>
                  <a:pt x="1646" y="1193"/>
                </a:lnTo>
                <a:lnTo>
                  <a:pt x="1687" y="1157"/>
                </a:lnTo>
                <a:lnTo>
                  <a:pt x="1726" y="1122"/>
                </a:lnTo>
                <a:lnTo>
                  <a:pt x="1767" y="1087"/>
                </a:lnTo>
                <a:lnTo>
                  <a:pt x="1808" y="1052"/>
                </a:lnTo>
                <a:lnTo>
                  <a:pt x="1849" y="1018"/>
                </a:lnTo>
                <a:lnTo>
                  <a:pt x="1891" y="984"/>
                </a:lnTo>
                <a:lnTo>
                  <a:pt x="1933" y="951"/>
                </a:lnTo>
                <a:lnTo>
                  <a:pt x="1975" y="918"/>
                </a:lnTo>
                <a:lnTo>
                  <a:pt x="2018" y="887"/>
                </a:lnTo>
                <a:lnTo>
                  <a:pt x="2061" y="855"/>
                </a:lnTo>
                <a:lnTo>
                  <a:pt x="2105" y="824"/>
                </a:lnTo>
                <a:lnTo>
                  <a:pt x="2149" y="794"/>
                </a:lnTo>
                <a:lnTo>
                  <a:pt x="2193" y="765"/>
                </a:lnTo>
                <a:lnTo>
                  <a:pt x="2238" y="735"/>
                </a:lnTo>
                <a:lnTo>
                  <a:pt x="2282" y="707"/>
                </a:lnTo>
                <a:lnTo>
                  <a:pt x="2328" y="679"/>
                </a:lnTo>
                <a:lnTo>
                  <a:pt x="2373" y="651"/>
                </a:lnTo>
                <a:lnTo>
                  <a:pt x="2419" y="625"/>
                </a:lnTo>
                <a:lnTo>
                  <a:pt x="2465" y="599"/>
                </a:lnTo>
                <a:lnTo>
                  <a:pt x="2512" y="573"/>
                </a:lnTo>
                <a:lnTo>
                  <a:pt x="2558" y="549"/>
                </a:lnTo>
                <a:lnTo>
                  <a:pt x="2605" y="525"/>
                </a:lnTo>
                <a:lnTo>
                  <a:pt x="2653" y="501"/>
                </a:lnTo>
                <a:lnTo>
                  <a:pt x="2700" y="477"/>
                </a:lnTo>
                <a:lnTo>
                  <a:pt x="2749" y="456"/>
                </a:lnTo>
                <a:lnTo>
                  <a:pt x="2797" y="434"/>
                </a:lnTo>
                <a:lnTo>
                  <a:pt x="2846" y="413"/>
                </a:lnTo>
                <a:lnTo>
                  <a:pt x="2894" y="392"/>
                </a:lnTo>
                <a:lnTo>
                  <a:pt x="2943" y="372"/>
                </a:lnTo>
                <a:lnTo>
                  <a:pt x="2993" y="353"/>
                </a:lnTo>
                <a:lnTo>
                  <a:pt x="3042" y="335"/>
                </a:lnTo>
                <a:lnTo>
                  <a:pt x="3093" y="317"/>
                </a:lnTo>
                <a:lnTo>
                  <a:pt x="3142" y="300"/>
                </a:lnTo>
                <a:lnTo>
                  <a:pt x="3193" y="284"/>
                </a:lnTo>
                <a:lnTo>
                  <a:pt x="3244" y="268"/>
                </a:lnTo>
                <a:lnTo>
                  <a:pt x="3295" y="252"/>
                </a:lnTo>
                <a:lnTo>
                  <a:pt x="3346" y="239"/>
                </a:lnTo>
                <a:lnTo>
                  <a:pt x="3397" y="224"/>
                </a:lnTo>
                <a:lnTo>
                  <a:pt x="3449" y="211"/>
                </a:lnTo>
                <a:lnTo>
                  <a:pt x="3501" y="199"/>
                </a:lnTo>
                <a:lnTo>
                  <a:pt x="3553" y="188"/>
                </a:lnTo>
                <a:lnTo>
                  <a:pt x="3605" y="176"/>
                </a:lnTo>
                <a:lnTo>
                  <a:pt x="3658" y="166"/>
                </a:lnTo>
                <a:lnTo>
                  <a:pt x="3710" y="157"/>
                </a:lnTo>
                <a:lnTo>
                  <a:pt x="3764" y="148"/>
                </a:lnTo>
                <a:lnTo>
                  <a:pt x="3817" y="140"/>
                </a:lnTo>
                <a:lnTo>
                  <a:pt x="3870" y="133"/>
                </a:lnTo>
                <a:lnTo>
                  <a:pt x="3924" y="127"/>
                </a:lnTo>
                <a:lnTo>
                  <a:pt x="3977" y="121"/>
                </a:lnTo>
                <a:lnTo>
                  <a:pt x="4032" y="116"/>
                </a:lnTo>
                <a:lnTo>
                  <a:pt x="4086" y="112"/>
                </a:lnTo>
                <a:lnTo>
                  <a:pt x="4140" y="109"/>
                </a:lnTo>
                <a:lnTo>
                  <a:pt x="4195" y="105"/>
                </a:lnTo>
                <a:lnTo>
                  <a:pt x="4250" y="103"/>
                </a:lnTo>
                <a:lnTo>
                  <a:pt x="4304" y="103"/>
                </a:lnTo>
                <a:lnTo>
                  <a:pt x="4359" y="102"/>
                </a:lnTo>
                <a:lnTo>
                  <a:pt x="4359" y="0"/>
                </a:lnTo>
              </a:path>
            </a:pathLst>
          </a:custGeom>
          <a:solidFill>
            <a:srgbClr val="008FE0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86" name="CustomShape 68"/>
          <p:cNvSpPr/>
          <p:nvPr/>
        </p:nvSpPr>
        <p:spPr>
          <a:xfrm rot="18210600">
            <a:off x="3030120" y="4977360"/>
            <a:ext cx="769680" cy="799560"/>
          </a:xfrm>
          <a:custGeom>
            <a:avLst/>
            <a:gdLst/>
            <a:ahLst/>
            <a:cxnLst/>
            <a:rect l="0" t="0" r="r" b="b"/>
            <a:pathLst>
              <a:path w="2906" h="3410">
                <a:moveTo>
                  <a:pt x="95" y="3357"/>
                </a:moveTo>
                <a:lnTo>
                  <a:pt x="85" y="3409"/>
                </a:lnTo>
                <a:lnTo>
                  <a:pt x="2905" y="69"/>
                </a:lnTo>
                <a:lnTo>
                  <a:pt x="2838" y="0"/>
                </a:lnTo>
                <a:lnTo>
                  <a:pt x="19" y="3339"/>
                </a:lnTo>
                <a:lnTo>
                  <a:pt x="9" y="3391"/>
                </a:lnTo>
                <a:lnTo>
                  <a:pt x="19" y="3339"/>
                </a:lnTo>
                <a:lnTo>
                  <a:pt x="0" y="3362"/>
                </a:lnTo>
                <a:lnTo>
                  <a:pt x="9" y="3391"/>
                </a:lnTo>
                <a:lnTo>
                  <a:pt x="95" y="3357"/>
                </a:lnTo>
              </a:path>
            </a:pathLst>
          </a:cu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87" name="CustomShape 69"/>
          <p:cNvSpPr/>
          <p:nvPr/>
        </p:nvSpPr>
        <p:spPr>
          <a:xfrm rot="18210600">
            <a:off x="3709440" y="5699520"/>
            <a:ext cx="210600" cy="546840"/>
          </a:xfrm>
          <a:custGeom>
            <a:avLst/>
            <a:gdLst/>
            <a:ahLst/>
            <a:cxnLst/>
            <a:rect l="0" t="0" r="r" b="b"/>
            <a:pathLst>
              <a:path w="800" h="2330">
                <a:moveTo>
                  <a:pt x="736" y="2211"/>
                </a:moveTo>
                <a:lnTo>
                  <a:pt x="799" y="2240"/>
                </a:lnTo>
                <a:lnTo>
                  <a:pt x="86" y="0"/>
                </a:lnTo>
                <a:lnTo>
                  <a:pt x="0" y="34"/>
                </a:lnTo>
                <a:lnTo>
                  <a:pt x="713" y="2274"/>
                </a:lnTo>
                <a:lnTo>
                  <a:pt x="777" y="2302"/>
                </a:lnTo>
                <a:lnTo>
                  <a:pt x="713" y="2274"/>
                </a:lnTo>
                <a:lnTo>
                  <a:pt x="731" y="2329"/>
                </a:lnTo>
                <a:lnTo>
                  <a:pt x="777" y="2302"/>
                </a:lnTo>
                <a:lnTo>
                  <a:pt x="736" y="2211"/>
                </a:lnTo>
              </a:path>
            </a:pathLst>
          </a:cu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88" name="CustomShape 70"/>
          <p:cNvSpPr/>
          <p:nvPr/>
        </p:nvSpPr>
        <p:spPr>
          <a:xfrm rot="18210600">
            <a:off x="3619440" y="5176080"/>
            <a:ext cx="1052280" cy="554760"/>
          </a:xfrm>
          <a:custGeom>
            <a:avLst/>
            <a:gdLst/>
            <a:ahLst/>
            <a:cxnLst/>
            <a:rect l="0" t="0" r="r" b="b"/>
            <a:pathLst>
              <a:path w="3981" h="2369">
                <a:moveTo>
                  <a:pt x="3959" y="45"/>
                </a:moveTo>
                <a:lnTo>
                  <a:pt x="3938" y="0"/>
                </a:lnTo>
                <a:lnTo>
                  <a:pt x="0" y="2277"/>
                </a:lnTo>
                <a:lnTo>
                  <a:pt x="41" y="2368"/>
                </a:lnTo>
                <a:lnTo>
                  <a:pt x="3980" y="90"/>
                </a:lnTo>
                <a:lnTo>
                  <a:pt x="3959" y="45"/>
                </a:lnTo>
              </a:path>
            </a:pathLst>
          </a:cu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89" name="CustomShape 71"/>
          <p:cNvSpPr/>
          <p:nvPr/>
        </p:nvSpPr>
        <p:spPr>
          <a:xfrm rot="18210600">
            <a:off x="4045680" y="4961520"/>
            <a:ext cx="837720" cy="502200"/>
          </a:xfrm>
          <a:custGeom>
            <a:avLst/>
            <a:gdLst/>
            <a:ahLst/>
            <a:cxnLst/>
            <a:rect l="0" t="0" r="r" b="b"/>
            <a:pathLst>
              <a:path w="3172" h="2139">
                <a:moveTo>
                  <a:pt x="3147" y="43"/>
                </a:moveTo>
                <a:lnTo>
                  <a:pt x="3125" y="0"/>
                </a:lnTo>
                <a:lnTo>
                  <a:pt x="0" y="2049"/>
                </a:lnTo>
                <a:lnTo>
                  <a:pt x="45" y="2138"/>
                </a:lnTo>
                <a:lnTo>
                  <a:pt x="3171" y="87"/>
                </a:lnTo>
                <a:lnTo>
                  <a:pt x="3147" y="43"/>
                </a:lnTo>
              </a:path>
            </a:pathLst>
          </a:cu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90" name="CustomShape 72"/>
          <p:cNvSpPr/>
          <p:nvPr/>
        </p:nvSpPr>
        <p:spPr>
          <a:xfrm rot="18210600">
            <a:off x="3605040" y="4291200"/>
            <a:ext cx="564840" cy="354600"/>
          </a:xfrm>
          <a:custGeom>
            <a:avLst/>
            <a:gdLst/>
            <a:ahLst/>
            <a:cxnLst/>
            <a:rect l="0" t="0" r="r" b="b"/>
            <a:pathLst>
              <a:path w="2137" h="1516">
                <a:moveTo>
                  <a:pt x="104" y="90"/>
                </a:moveTo>
                <a:lnTo>
                  <a:pt x="35" y="141"/>
                </a:lnTo>
                <a:lnTo>
                  <a:pt x="2090" y="1515"/>
                </a:lnTo>
                <a:lnTo>
                  <a:pt x="2136" y="1428"/>
                </a:lnTo>
                <a:lnTo>
                  <a:pt x="82" y="54"/>
                </a:lnTo>
                <a:lnTo>
                  <a:pt x="13" y="105"/>
                </a:lnTo>
                <a:lnTo>
                  <a:pt x="82" y="54"/>
                </a:lnTo>
                <a:lnTo>
                  <a:pt x="0" y="0"/>
                </a:lnTo>
                <a:lnTo>
                  <a:pt x="13" y="105"/>
                </a:lnTo>
                <a:lnTo>
                  <a:pt x="104" y="90"/>
                </a:lnTo>
              </a:path>
            </a:pathLst>
          </a:cu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91" name="CustomShape 73"/>
          <p:cNvSpPr/>
          <p:nvPr/>
        </p:nvSpPr>
        <p:spPr>
          <a:xfrm rot="18210600">
            <a:off x="3841560" y="4421880"/>
            <a:ext cx="118800" cy="638640"/>
          </a:xfrm>
          <a:custGeom>
            <a:avLst/>
            <a:gdLst/>
            <a:ahLst/>
            <a:cxnLst/>
            <a:rect l="0" t="0" r="r" b="b"/>
            <a:pathLst>
              <a:path w="447" h="2718">
                <a:moveTo>
                  <a:pt x="402" y="2710"/>
                </a:moveTo>
                <a:lnTo>
                  <a:pt x="446" y="2702"/>
                </a:lnTo>
                <a:lnTo>
                  <a:pt x="91" y="0"/>
                </a:lnTo>
                <a:lnTo>
                  <a:pt x="0" y="15"/>
                </a:lnTo>
                <a:lnTo>
                  <a:pt x="356" y="2717"/>
                </a:lnTo>
                <a:lnTo>
                  <a:pt x="402" y="2710"/>
                </a:lnTo>
              </a:path>
            </a:pathLst>
          </a:cu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92" name="CustomShape 74"/>
          <p:cNvSpPr/>
          <p:nvPr/>
        </p:nvSpPr>
        <p:spPr>
          <a:xfrm rot="18210600">
            <a:off x="3742920" y="3689640"/>
            <a:ext cx="360000" cy="308520"/>
          </a:xfrm>
          <a:custGeom>
            <a:avLst/>
            <a:gdLst/>
            <a:ahLst/>
            <a:cxnLst/>
            <a:rect l="0" t="0" r="r" b="b"/>
            <a:pathLst>
              <a:path w="1362" h="1318">
                <a:moveTo>
                  <a:pt x="1361" y="0"/>
                </a:moveTo>
                <a:lnTo>
                  <a:pt x="625" y="1317"/>
                </a:lnTo>
                <a:lnTo>
                  <a:pt x="624" y="1307"/>
                </a:lnTo>
                <a:lnTo>
                  <a:pt x="622" y="1296"/>
                </a:lnTo>
                <a:lnTo>
                  <a:pt x="621" y="1285"/>
                </a:lnTo>
                <a:lnTo>
                  <a:pt x="619" y="1275"/>
                </a:lnTo>
                <a:lnTo>
                  <a:pt x="618" y="1265"/>
                </a:lnTo>
                <a:lnTo>
                  <a:pt x="616" y="1254"/>
                </a:lnTo>
                <a:lnTo>
                  <a:pt x="614" y="1244"/>
                </a:lnTo>
                <a:lnTo>
                  <a:pt x="613" y="1233"/>
                </a:lnTo>
                <a:lnTo>
                  <a:pt x="611" y="1223"/>
                </a:lnTo>
                <a:lnTo>
                  <a:pt x="609" y="1213"/>
                </a:lnTo>
                <a:lnTo>
                  <a:pt x="607" y="1203"/>
                </a:lnTo>
                <a:lnTo>
                  <a:pt x="605" y="1193"/>
                </a:lnTo>
                <a:lnTo>
                  <a:pt x="603" y="1184"/>
                </a:lnTo>
                <a:lnTo>
                  <a:pt x="601" y="1173"/>
                </a:lnTo>
                <a:lnTo>
                  <a:pt x="599" y="1163"/>
                </a:lnTo>
                <a:lnTo>
                  <a:pt x="597" y="1153"/>
                </a:lnTo>
                <a:lnTo>
                  <a:pt x="594" y="1143"/>
                </a:lnTo>
                <a:lnTo>
                  <a:pt x="592" y="1134"/>
                </a:lnTo>
                <a:lnTo>
                  <a:pt x="590" y="1124"/>
                </a:lnTo>
                <a:lnTo>
                  <a:pt x="587" y="1114"/>
                </a:lnTo>
                <a:lnTo>
                  <a:pt x="585" y="1104"/>
                </a:lnTo>
                <a:lnTo>
                  <a:pt x="582" y="1094"/>
                </a:lnTo>
                <a:lnTo>
                  <a:pt x="580" y="1085"/>
                </a:lnTo>
                <a:lnTo>
                  <a:pt x="577" y="1075"/>
                </a:lnTo>
                <a:lnTo>
                  <a:pt x="574" y="1066"/>
                </a:lnTo>
                <a:lnTo>
                  <a:pt x="572" y="1057"/>
                </a:lnTo>
                <a:lnTo>
                  <a:pt x="568" y="1047"/>
                </a:lnTo>
                <a:lnTo>
                  <a:pt x="565" y="1038"/>
                </a:lnTo>
                <a:lnTo>
                  <a:pt x="562" y="1029"/>
                </a:lnTo>
                <a:lnTo>
                  <a:pt x="559" y="1019"/>
                </a:lnTo>
                <a:lnTo>
                  <a:pt x="556" y="1009"/>
                </a:lnTo>
                <a:lnTo>
                  <a:pt x="553" y="1000"/>
                </a:lnTo>
                <a:lnTo>
                  <a:pt x="550" y="991"/>
                </a:lnTo>
                <a:lnTo>
                  <a:pt x="547" y="982"/>
                </a:lnTo>
                <a:lnTo>
                  <a:pt x="543" y="973"/>
                </a:lnTo>
                <a:lnTo>
                  <a:pt x="540" y="964"/>
                </a:lnTo>
                <a:lnTo>
                  <a:pt x="537" y="955"/>
                </a:lnTo>
                <a:lnTo>
                  <a:pt x="533" y="946"/>
                </a:lnTo>
                <a:lnTo>
                  <a:pt x="530" y="937"/>
                </a:lnTo>
                <a:lnTo>
                  <a:pt x="527" y="928"/>
                </a:lnTo>
                <a:lnTo>
                  <a:pt x="523" y="919"/>
                </a:lnTo>
                <a:lnTo>
                  <a:pt x="519" y="910"/>
                </a:lnTo>
                <a:lnTo>
                  <a:pt x="516" y="902"/>
                </a:lnTo>
                <a:lnTo>
                  <a:pt x="512" y="893"/>
                </a:lnTo>
                <a:lnTo>
                  <a:pt x="508" y="884"/>
                </a:lnTo>
                <a:lnTo>
                  <a:pt x="504" y="876"/>
                </a:lnTo>
                <a:lnTo>
                  <a:pt x="501" y="867"/>
                </a:lnTo>
                <a:lnTo>
                  <a:pt x="497" y="859"/>
                </a:lnTo>
                <a:lnTo>
                  <a:pt x="493" y="850"/>
                </a:lnTo>
                <a:lnTo>
                  <a:pt x="489" y="842"/>
                </a:lnTo>
                <a:lnTo>
                  <a:pt x="483" y="833"/>
                </a:lnTo>
                <a:lnTo>
                  <a:pt x="479" y="825"/>
                </a:lnTo>
                <a:lnTo>
                  <a:pt x="475" y="816"/>
                </a:lnTo>
                <a:lnTo>
                  <a:pt x="471" y="808"/>
                </a:lnTo>
                <a:lnTo>
                  <a:pt x="467" y="800"/>
                </a:lnTo>
                <a:lnTo>
                  <a:pt x="462" y="791"/>
                </a:lnTo>
                <a:lnTo>
                  <a:pt x="458" y="783"/>
                </a:lnTo>
                <a:lnTo>
                  <a:pt x="453" y="775"/>
                </a:lnTo>
                <a:lnTo>
                  <a:pt x="449" y="767"/>
                </a:lnTo>
                <a:lnTo>
                  <a:pt x="444" y="760"/>
                </a:lnTo>
                <a:lnTo>
                  <a:pt x="440" y="752"/>
                </a:lnTo>
                <a:lnTo>
                  <a:pt x="435" y="744"/>
                </a:lnTo>
                <a:lnTo>
                  <a:pt x="430" y="736"/>
                </a:lnTo>
                <a:lnTo>
                  <a:pt x="425" y="728"/>
                </a:lnTo>
                <a:lnTo>
                  <a:pt x="420" y="720"/>
                </a:lnTo>
                <a:lnTo>
                  <a:pt x="416" y="712"/>
                </a:lnTo>
                <a:lnTo>
                  <a:pt x="411" y="704"/>
                </a:lnTo>
                <a:lnTo>
                  <a:pt x="406" y="696"/>
                </a:lnTo>
                <a:lnTo>
                  <a:pt x="399" y="689"/>
                </a:lnTo>
                <a:lnTo>
                  <a:pt x="394" y="682"/>
                </a:lnTo>
                <a:lnTo>
                  <a:pt x="389" y="674"/>
                </a:lnTo>
                <a:lnTo>
                  <a:pt x="384" y="667"/>
                </a:lnTo>
                <a:lnTo>
                  <a:pt x="379" y="659"/>
                </a:lnTo>
                <a:lnTo>
                  <a:pt x="373" y="651"/>
                </a:lnTo>
                <a:lnTo>
                  <a:pt x="368" y="644"/>
                </a:lnTo>
                <a:lnTo>
                  <a:pt x="362" y="636"/>
                </a:lnTo>
                <a:lnTo>
                  <a:pt x="357" y="629"/>
                </a:lnTo>
                <a:lnTo>
                  <a:pt x="351" y="622"/>
                </a:lnTo>
                <a:lnTo>
                  <a:pt x="346" y="615"/>
                </a:lnTo>
                <a:lnTo>
                  <a:pt x="340" y="608"/>
                </a:lnTo>
                <a:lnTo>
                  <a:pt x="334" y="600"/>
                </a:lnTo>
                <a:lnTo>
                  <a:pt x="329" y="593"/>
                </a:lnTo>
                <a:lnTo>
                  <a:pt x="323" y="587"/>
                </a:lnTo>
                <a:lnTo>
                  <a:pt x="316" y="580"/>
                </a:lnTo>
                <a:lnTo>
                  <a:pt x="310" y="572"/>
                </a:lnTo>
                <a:lnTo>
                  <a:pt x="304" y="565"/>
                </a:lnTo>
                <a:lnTo>
                  <a:pt x="298" y="558"/>
                </a:lnTo>
                <a:lnTo>
                  <a:pt x="292" y="551"/>
                </a:lnTo>
                <a:lnTo>
                  <a:pt x="286" y="545"/>
                </a:lnTo>
                <a:lnTo>
                  <a:pt x="279" y="538"/>
                </a:lnTo>
                <a:lnTo>
                  <a:pt x="273" y="531"/>
                </a:lnTo>
                <a:lnTo>
                  <a:pt x="267" y="524"/>
                </a:lnTo>
                <a:lnTo>
                  <a:pt x="261" y="519"/>
                </a:lnTo>
                <a:lnTo>
                  <a:pt x="254" y="512"/>
                </a:lnTo>
                <a:lnTo>
                  <a:pt x="248" y="505"/>
                </a:lnTo>
                <a:lnTo>
                  <a:pt x="241" y="498"/>
                </a:lnTo>
                <a:lnTo>
                  <a:pt x="233" y="492"/>
                </a:lnTo>
                <a:lnTo>
                  <a:pt x="227" y="486"/>
                </a:lnTo>
                <a:lnTo>
                  <a:pt x="220" y="479"/>
                </a:lnTo>
                <a:lnTo>
                  <a:pt x="213" y="473"/>
                </a:lnTo>
                <a:lnTo>
                  <a:pt x="207" y="467"/>
                </a:lnTo>
                <a:lnTo>
                  <a:pt x="200" y="460"/>
                </a:lnTo>
                <a:lnTo>
                  <a:pt x="193" y="454"/>
                </a:lnTo>
                <a:lnTo>
                  <a:pt x="186" y="449"/>
                </a:lnTo>
                <a:lnTo>
                  <a:pt x="179" y="442"/>
                </a:lnTo>
                <a:lnTo>
                  <a:pt x="172" y="436"/>
                </a:lnTo>
                <a:lnTo>
                  <a:pt x="165" y="429"/>
                </a:lnTo>
                <a:lnTo>
                  <a:pt x="157" y="424"/>
                </a:lnTo>
                <a:lnTo>
                  <a:pt x="149" y="418"/>
                </a:lnTo>
                <a:lnTo>
                  <a:pt x="142" y="412"/>
                </a:lnTo>
                <a:lnTo>
                  <a:pt x="135" y="406"/>
                </a:lnTo>
                <a:lnTo>
                  <a:pt x="127" y="400"/>
                </a:lnTo>
                <a:lnTo>
                  <a:pt x="120" y="394"/>
                </a:lnTo>
                <a:lnTo>
                  <a:pt x="112" y="389"/>
                </a:lnTo>
                <a:lnTo>
                  <a:pt x="105" y="383"/>
                </a:lnTo>
                <a:lnTo>
                  <a:pt x="97" y="377"/>
                </a:lnTo>
                <a:lnTo>
                  <a:pt x="89" y="372"/>
                </a:lnTo>
                <a:lnTo>
                  <a:pt x="82" y="366"/>
                </a:lnTo>
                <a:lnTo>
                  <a:pt x="74" y="360"/>
                </a:lnTo>
                <a:lnTo>
                  <a:pt x="65" y="356"/>
                </a:lnTo>
                <a:lnTo>
                  <a:pt x="57" y="350"/>
                </a:lnTo>
                <a:lnTo>
                  <a:pt x="49" y="344"/>
                </a:lnTo>
                <a:lnTo>
                  <a:pt x="41" y="339"/>
                </a:lnTo>
                <a:lnTo>
                  <a:pt x="33" y="334"/>
                </a:lnTo>
                <a:lnTo>
                  <a:pt x="25" y="329"/>
                </a:lnTo>
                <a:lnTo>
                  <a:pt x="17" y="323"/>
                </a:lnTo>
                <a:lnTo>
                  <a:pt x="9" y="318"/>
                </a:lnTo>
                <a:lnTo>
                  <a:pt x="0" y="313"/>
                </a:lnTo>
                <a:lnTo>
                  <a:pt x="1361" y="0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93" name="CustomShape 75"/>
          <p:cNvSpPr/>
          <p:nvPr/>
        </p:nvSpPr>
        <p:spPr>
          <a:xfrm rot="18210600">
            <a:off x="3281400" y="4080240"/>
            <a:ext cx="1257120" cy="886680"/>
          </a:xfrm>
          <a:custGeom>
            <a:avLst/>
            <a:gdLst/>
            <a:ahLst/>
            <a:cxnLst/>
            <a:rect l="0" t="0" r="r" b="b"/>
            <a:pathLst>
              <a:path w="4750" h="3781">
                <a:moveTo>
                  <a:pt x="53" y="3696"/>
                </a:moveTo>
                <a:lnTo>
                  <a:pt x="105" y="3780"/>
                </a:lnTo>
                <a:lnTo>
                  <a:pt x="4749" y="168"/>
                </a:lnTo>
                <a:lnTo>
                  <a:pt x="4645" y="0"/>
                </a:lnTo>
                <a:lnTo>
                  <a:pt x="0" y="3612"/>
                </a:lnTo>
                <a:lnTo>
                  <a:pt x="53" y="3696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94" name="CustomShape 76"/>
          <p:cNvSpPr/>
          <p:nvPr/>
        </p:nvSpPr>
        <p:spPr>
          <a:xfrm>
            <a:off x="2593800" y="4076640"/>
            <a:ext cx="2625480" cy="43207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95" name="CustomShape 77"/>
          <p:cNvSpPr/>
          <p:nvPr/>
        </p:nvSpPr>
        <p:spPr>
          <a:xfrm>
            <a:off x="6849000" y="1233360"/>
            <a:ext cx="2081520" cy="3646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trike="noStrike">
                <a:solidFill>
                  <a:srgbClr val="000000"/>
                </a:solidFill>
                <a:latin typeface="Arial"/>
              </a:rPr>
              <a:t>[Lowe, SIFT, 1999]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5626229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What’s next?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/>
          </p:nvPr>
        </p:nvSpPr>
        <p:spPr>
          <a:xfrm>
            <a:off x="609600" y="1143000"/>
            <a:ext cx="7772040" cy="837720"/>
          </a:xfrm>
        </p:spPr>
        <p:txBody>
          <a:bodyPr>
            <a:normAutofit fontScale="40000" lnSpcReduction="20000"/>
          </a:bodyPr>
          <a:lstStyle/>
          <a:p>
            <a:r>
              <a:rPr lang="en-US" dirty="0"/>
              <a:t>    Once we have found the </a:t>
            </a:r>
            <a:r>
              <a:rPr lang="en-US" dirty="0" err="1"/>
              <a:t>keypoints</a:t>
            </a:r>
            <a:r>
              <a:rPr lang="en-US" dirty="0"/>
              <a:t> and a dominant orientation for each,</a:t>
            </a:r>
          </a:p>
          <a:p>
            <a:endParaRPr lang="en-US" dirty="0"/>
          </a:p>
          <a:p>
            <a:r>
              <a:rPr lang="en-US" dirty="0"/>
              <a:t>   we need to </a:t>
            </a:r>
            <a:r>
              <a:rPr lang="en-US" dirty="0">
                <a:solidFill>
                  <a:srgbClr val="FF0000"/>
                </a:solidFill>
              </a:rPr>
              <a:t>describe</a:t>
            </a:r>
            <a:r>
              <a:rPr lang="en-US" dirty="0"/>
              <a:t> the (rotated and scaled) neighborhood about each.</a:t>
            </a:r>
          </a:p>
        </p:txBody>
      </p:sp>
      <p:pic>
        <p:nvPicPr>
          <p:cNvPr id="4" name="Picture 5"/>
          <p:cNvPicPr/>
          <p:nvPr/>
        </p:nvPicPr>
        <p:blipFill>
          <a:blip r:embed="rId2"/>
          <a:stretch/>
        </p:blipFill>
        <p:spPr>
          <a:xfrm>
            <a:off x="1752600" y="2895600"/>
            <a:ext cx="1982520" cy="1987200"/>
          </a:xfrm>
          <a:prstGeom prst="rect">
            <a:avLst/>
          </a:prstGeom>
          <a:ln w="9360"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4724400" y="3704534"/>
            <a:ext cx="2569934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128-dimensional vector</a:t>
            </a:r>
          </a:p>
        </p:txBody>
      </p:sp>
      <p:cxnSp>
        <p:nvCxnSpPr>
          <p:cNvPr id="7" name="Straight Arrow Connector 6"/>
          <p:cNvCxnSpPr>
            <a:stCxn id="4" idx="3"/>
            <a:endCxn id="5" idx="1"/>
          </p:cNvCxnSpPr>
          <p:nvPr/>
        </p:nvCxnSpPr>
        <p:spPr>
          <a:xfrm>
            <a:off x="3735120" y="3889200"/>
            <a:ext cx="98928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845474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</a:t>
            </a:r>
            <a:r>
              <a:rPr lang="en-US" sz="2800" dirty="0"/>
              <a:t>Important Point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/>
          </p:nvPr>
        </p:nvSpPr>
        <p:spPr>
          <a:xfrm>
            <a:off x="685800" y="3048000"/>
            <a:ext cx="7772040" cy="2819400"/>
          </a:xfrm>
        </p:spPr>
        <p:txBody>
          <a:bodyPr>
            <a:normAutofit fontScale="77500" lnSpcReduction="2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People just say “SIFT”.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But there are TWO parts to SIFT.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514350" indent="-514350">
              <a:buFont typeface="+mj-lt"/>
              <a:buAutoNum type="arabicPeriod"/>
            </a:pPr>
            <a:r>
              <a:rPr lang="en-US" sz="2800" dirty="0">
                <a:solidFill>
                  <a:srgbClr val="0000CC"/>
                </a:solidFill>
              </a:rPr>
              <a:t>an interest point detector</a:t>
            </a:r>
          </a:p>
          <a:p>
            <a:pPr marL="514350" indent="-514350">
              <a:buFont typeface="+mj-lt"/>
              <a:buAutoNum type="arabicPeriod"/>
            </a:pPr>
            <a:endParaRPr lang="en-US" sz="2800" dirty="0">
              <a:solidFill>
                <a:srgbClr val="0000CC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2800" dirty="0">
                <a:solidFill>
                  <a:srgbClr val="0000CC"/>
                </a:solidFill>
              </a:rPr>
              <a:t>a region descriptor</a:t>
            </a:r>
          </a:p>
          <a:p>
            <a:pPr marL="514350" indent="-514350">
              <a:buFont typeface="+mj-lt"/>
              <a:buAutoNum type="arabicPeriod"/>
            </a:pPr>
            <a:endParaRPr lang="en-US" sz="2800" dirty="0"/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en-US" sz="2800" dirty="0"/>
              <a:t>They are independent. Many people use the region descriptor without looking for the points.</a:t>
            </a:r>
          </a:p>
          <a:p>
            <a:endParaRPr lang="en-US" sz="2800" dirty="0"/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2419668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2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DoGs</a:t>
            </a:r>
            <a:endParaRPr/>
          </a:p>
        </p:txBody>
      </p:sp>
      <p:sp>
        <p:nvSpPr>
          <p:cNvPr id="140" name="Google Shape;140;p22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141" name="Google Shape;141;p22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42" name="Google Shape;142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496" y="1622126"/>
            <a:ext cx="2747224" cy="2060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98388" y="1622125"/>
            <a:ext cx="2747224" cy="20604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812500" y="3817501"/>
            <a:ext cx="2747224" cy="2060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710275" y="3817506"/>
            <a:ext cx="2747224" cy="206041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793203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4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Canny Edge Detection</a:t>
            </a:r>
            <a:endParaRPr/>
          </a:p>
        </p:txBody>
      </p:sp>
      <p:sp>
        <p:nvSpPr>
          <p:cNvPr id="161" name="Google Shape;161;p24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/>
              <a:t>Your first image processing pipeline!</a:t>
            </a:r>
            <a:endParaRPr/>
          </a:p>
          <a:p>
            <a:pPr lvl="1">
              <a:spcBef>
                <a:spcPts val="0"/>
              </a:spcBef>
              <a:buChar char="-"/>
            </a:pPr>
            <a:r>
              <a:rPr lang="en"/>
              <a:t>Old-school CV is all about pipelines</a:t>
            </a:r>
            <a:endParaRPr/>
          </a:p>
          <a:p>
            <a:pPr marL="0" indent="0">
              <a:spcBef>
                <a:spcPts val="1600"/>
              </a:spcBef>
              <a:buNone/>
            </a:pPr>
            <a:r>
              <a:rPr lang="en"/>
              <a:t>Algorithm:</a:t>
            </a:r>
            <a:endParaRPr/>
          </a:p>
          <a:p>
            <a:pPr>
              <a:spcBef>
                <a:spcPts val="1600"/>
              </a:spcBef>
              <a:buChar char="-"/>
            </a:pPr>
            <a:r>
              <a:rPr lang="en"/>
              <a:t>Smooth image (only want “real” edges, not noise)</a:t>
            </a:r>
            <a:endParaRPr/>
          </a:p>
          <a:p>
            <a:pPr>
              <a:buChar char="-"/>
            </a:pPr>
            <a:r>
              <a:rPr lang="en"/>
              <a:t>Calculate gradient direction and magnitude</a:t>
            </a:r>
            <a:endParaRPr/>
          </a:p>
          <a:p>
            <a:pPr>
              <a:buChar char="-"/>
            </a:pPr>
            <a:r>
              <a:rPr lang="en"/>
              <a:t>Non-maximum suppression perpendicular to edge</a:t>
            </a:r>
            <a:endParaRPr/>
          </a:p>
          <a:p>
            <a:pPr>
              <a:buChar char="-"/>
            </a:pPr>
            <a:r>
              <a:rPr lang="en"/>
              <a:t>Threshold into strong, weak, no edge</a:t>
            </a:r>
            <a:endParaRPr/>
          </a:p>
          <a:p>
            <a:pPr>
              <a:buChar char="-"/>
            </a:pPr>
            <a:r>
              <a:rPr lang="en"/>
              <a:t>Connect together components</a:t>
            </a:r>
            <a:endParaRPr/>
          </a:p>
        </p:txBody>
      </p:sp>
      <p:sp>
        <p:nvSpPr>
          <p:cNvPr id="162" name="Google Shape;162;p24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r>
              <a:rPr lang="en"/>
              <a:t>http://bigwww.epfl.ch/demo/ip/demos/edgeDetector/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010021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6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Gradient magnitude and direction</a:t>
            </a:r>
            <a:endParaRPr/>
          </a:p>
        </p:txBody>
      </p:sp>
      <p:sp>
        <p:nvSpPr>
          <p:cNvPr id="179" name="Google Shape;179;p26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/>
              <a:t>Sobel filter</a:t>
            </a:r>
            <a:endParaRPr/>
          </a:p>
        </p:txBody>
      </p:sp>
      <p:pic>
        <p:nvPicPr>
          <p:cNvPr id="180" name="Google Shape;180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92426" y="2357026"/>
            <a:ext cx="3527775" cy="3527775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26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r>
              <a:rPr lang="en"/>
              <a:t>http://bigwww.epfl.ch/demo/ip/demos/edgeDetector/</a:t>
            </a:r>
            <a:endParaRPr/>
          </a:p>
        </p:txBody>
      </p:sp>
      <p:pic>
        <p:nvPicPr>
          <p:cNvPr id="182" name="Google Shape;182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13126" y="3725551"/>
            <a:ext cx="2159249" cy="2159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9501" y="3725551"/>
            <a:ext cx="2159249" cy="21592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897632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2593</TotalTime>
  <Words>2031</Words>
  <Application>Microsoft Office PowerPoint</Application>
  <PresentationFormat>On-screen Show (4:3)</PresentationFormat>
  <Paragraphs>360</Paragraphs>
  <Slides>63</Slides>
  <Notes>40</Notes>
  <HiddenSlides>0</HiddenSlides>
  <MMClips>0</MMClips>
  <ScaleCrop>false</ScaleCrop>
  <HeadingPairs>
    <vt:vector size="8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63</vt:i4>
      </vt:variant>
    </vt:vector>
  </HeadingPairs>
  <TitlesOfParts>
    <vt:vector size="79" baseType="lpstr">
      <vt:lpstr>ＭＳ Ｐゴシック</vt:lpstr>
      <vt:lpstr>宋体</vt:lpstr>
      <vt:lpstr>Arial</vt:lpstr>
      <vt:lpstr>Arial Rounded MT Bold</vt:lpstr>
      <vt:lpstr>Arial Unicode MS</vt:lpstr>
      <vt:lpstr>AvantGarde Bk BT</vt:lpstr>
      <vt:lpstr>Calibri</vt:lpstr>
      <vt:lpstr>Consolas</vt:lpstr>
      <vt:lpstr>Kalinga</vt:lpstr>
      <vt:lpstr>StarSymbol</vt:lpstr>
      <vt:lpstr>Symbol</vt:lpstr>
      <vt:lpstr>Times New Roman</vt:lpstr>
      <vt:lpstr>Wingdings</vt:lpstr>
      <vt:lpstr>Office Theme</vt:lpstr>
      <vt:lpstr>Bitmap Image</vt:lpstr>
      <vt:lpstr>CorelDRAW</vt:lpstr>
      <vt:lpstr>  Computer Vision   ECE/CSE 576 Corner Detection  Linda Shapiro Professor of Computer Science &amp; Engineering Professor of Electrical &amp; Computer Engineering</vt:lpstr>
      <vt:lpstr>Review: What’s an edge?</vt:lpstr>
      <vt:lpstr>Image derivatives</vt:lpstr>
      <vt:lpstr>Laplacian (2nd derivative)!</vt:lpstr>
      <vt:lpstr>Laplacians also sensitive to noise</vt:lpstr>
      <vt:lpstr>Difference of Gaussian (DoG)</vt:lpstr>
      <vt:lpstr>DoGs</vt:lpstr>
      <vt:lpstr>Canny Edge Detection</vt:lpstr>
      <vt:lpstr>Gradient magnitude and direction</vt:lpstr>
      <vt:lpstr>Non-maximum suppression</vt:lpstr>
      <vt:lpstr>Non-maximum suppression</vt:lpstr>
      <vt:lpstr>Non-maximum suppression</vt:lpstr>
      <vt:lpstr>Threshold edges</vt:lpstr>
      <vt:lpstr>Connect ‘em up!</vt:lpstr>
      <vt:lpstr>Features!</vt:lpstr>
      <vt:lpstr>How to create a panorama</vt:lpstr>
      <vt:lpstr>Q1: How close are two patches?</vt:lpstr>
      <vt:lpstr>Q2: How can we find unique patches?</vt:lpstr>
      <vt:lpstr>How can we find unique patches?</vt:lpstr>
      <vt:lpstr>How can we find unique patches?</vt:lpstr>
      <vt:lpstr>What are we going to do?</vt:lpstr>
      <vt:lpstr>Preview: Harris detector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From HW3: Structure matrix</vt:lpstr>
      <vt:lpstr>Estimating Response</vt:lpstr>
      <vt:lpstr>Harris Corner Detector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Lowe’s Pyramid Scheme</vt:lpstr>
      <vt:lpstr>Key point localization</vt:lpstr>
      <vt:lpstr>Scale-space extrema detection: experimental results over 32 images that were synthetically transformed and noise added.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What’s next?</vt:lpstr>
      <vt:lpstr>  Important Point</vt:lpstr>
    </vt:vector>
  </TitlesOfParts>
  <Company>University of Illinois Computer Science Dept.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Visual Recognition and Learning</dc:title>
  <dc:creator>David Forsyth</dc:creator>
  <cp:lastModifiedBy>shapiro</cp:lastModifiedBy>
  <cp:revision>267</cp:revision>
  <dcterms:created xsi:type="dcterms:W3CDTF">2013-01-06T19:09:38Z</dcterms:created>
  <dcterms:modified xsi:type="dcterms:W3CDTF">2021-04-11T03:00:23Z</dcterms:modified>
</cp:coreProperties>
</file>