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553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8" r:id="rId73"/>
    <p:sldId id="329" r:id="rId74"/>
    <p:sldId id="330" r:id="rId75"/>
    <p:sldId id="326" r:id="rId76"/>
    <p:sldId id="327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433" r:id="rId93"/>
    <p:sldId id="435" r:id="rId94"/>
    <p:sldId id="549" r:id="rId95"/>
    <p:sldId id="550" r:id="rId96"/>
    <p:sldId id="551" r:id="rId97"/>
    <p:sldId id="552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55" autoAdjust="0"/>
    <p:restoredTop sz="94611"/>
  </p:normalViewPr>
  <p:slideViewPr>
    <p:cSldViewPr snapToGrid="0" snapToObjects="1">
      <p:cViewPr varScale="1">
        <p:scale>
          <a:sx n="80" d="100"/>
          <a:sy n="80" d="100"/>
        </p:scale>
        <p:origin x="19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4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1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08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9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9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8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2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51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56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72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36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74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5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6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2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8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0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322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85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8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021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431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76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030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6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972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7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50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01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56a210c2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756a210c2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81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56a210c2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756a210c2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99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756a210c2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756a210c2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91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56a210c2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756a210c2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7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756a210c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756a210c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83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3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756a210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756a210c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5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756a210c2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756a210c2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2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756a210c2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756a210c2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198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56a210c2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756a210c2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760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2557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56a210c2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756a210c2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911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56a210c2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756a210c2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00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756a210c2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756a210c2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272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756a210c2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756a210c2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0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8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756a210c2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756a210c2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3475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756a210c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756a210c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1008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756a210c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756a210c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4559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56a210c2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756a210c2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6807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756a210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756a210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2120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756a210c2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756a210c2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064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56a210c2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56a210c2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81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756a210c2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756a210c2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1465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756a210c2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756a210c2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694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756a210c2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756a210c2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7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1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756a210c2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756a210c2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13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756a210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756a210c2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1676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756a210c2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756a210c2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046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68f20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768f20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691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756a210c2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756a210c2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062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756a210c2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756a210c2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917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756a210c2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756a210c2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75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756a210c2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756a210c2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328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65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756a210c2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756a210c2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50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756a210c2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756a210c2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283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56a210c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756a210c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883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56a210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756a210c2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20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756a210c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756a210c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45213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756a210c2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756a210c2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492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756a210c2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756a210c2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266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756a210c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756a210c2_0_1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653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756a210c2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756a210c2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6578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756a210c2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756a210c2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94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8617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756a210c2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756a210c2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6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5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g"/><Relationship Id="rId4" Type="http://schemas.openxmlformats.org/officeDocument/2006/relationships/image" Target="../media/image5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g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g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g"/><Relationship Id="rId4" Type="http://schemas.openxmlformats.org/officeDocument/2006/relationships/image" Target="../media/image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Filters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LOOK AT HOW MUCH BETTER</a:t>
            </a:r>
            <a:endParaRPr/>
          </a:p>
        </p:txBody>
      </p:sp>
      <p:sp>
        <p:nvSpPr>
          <p:cNvPr id="949" name="Google Shape;949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0" name="Google Shape;9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</a:t>
            </a:r>
            <a:endParaRPr/>
          </a:p>
        </p:txBody>
      </p:sp>
      <p:sp>
        <p:nvSpPr>
          <p:cNvPr id="957" name="Google Shape;957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8" name="Google Shape;9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0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66" name="Google Shape;9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1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68" name="Google Shape;9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613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000" y="1783825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88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2"/>
          <p:cNvCxnSpPr/>
          <p:nvPr/>
        </p:nvCxnSpPr>
        <p:spPr>
          <a:xfrm flipH="1">
            <a:off x="3158700" y="3904225"/>
            <a:ext cx="736200" cy="77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9" name="Google Shape;979;p122"/>
          <p:cNvCxnSpPr/>
          <p:nvPr/>
        </p:nvCxnSpPr>
        <p:spPr>
          <a:xfrm>
            <a:off x="5128175" y="3950800"/>
            <a:ext cx="804300" cy="804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0" name="Google Shape;980;p122"/>
          <p:cNvSpPr txBox="1"/>
          <p:nvPr/>
        </p:nvSpPr>
        <p:spPr>
          <a:xfrm rot="-2521793">
            <a:off x="3431723" y="3714689"/>
            <a:ext cx="479001" cy="10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48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1" name="Google Shape;981;p122"/>
          <p:cNvSpPr txBox="1"/>
          <p:nvPr/>
        </p:nvSpPr>
        <p:spPr>
          <a:xfrm>
            <a:off x="9226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“interpolation”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2" name="Google Shape;982;p122"/>
          <p:cNvSpPr txBox="1"/>
          <p:nvPr/>
        </p:nvSpPr>
        <p:spPr>
          <a:xfrm>
            <a:off x="62498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averaging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3" name="Google Shape;983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800" y="3832950"/>
            <a:ext cx="467050" cy="4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</a:t>
            </a:r>
            <a:endParaRPr/>
          </a:p>
        </p:txBody>
      </p:sp>
      <p:sp>
        <p:nvSpPr>
          <p:cNvPr id="989" name="Google Shape;98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0" name="Google Shape;9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926914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997" name="Google Shape;99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8" name="Google Shape;9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1005" name="Google Shape;1005;p12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06" name="Google Shape;100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639" y="2207314"/>
            <a:ext cx="4886725" cy="244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Call this operation “</a:t>
            </a:r>
            <a:r>
              <a:rPr lang="en" i="1"/>
              <a:t>convolution</a:t>
            </a:r>
            <a:r>
              <a:rPr lang="en"/>
              <a:t>”</a:t>
            </a:r>
            <a:endParaRPr/>
          </a:p>
        </p:txBody>
      </p:sp>
      <p:sp>
        <p:nvSpPr>
          <p:cNvPr id="1012" name="Google Shape;1012;p1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13" name="Google Shape;101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26"/>
          <p:cNvSpPr txBox="1"/>
          <p:nvPr/>
        </p:nvSpPr>
        <p:spPr>
          <a:xfrm>
            <a:off x="1453600" y="18542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Filter</a:t>
            </a: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 or </a:t>
            </a:r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kernel</a:t>
            </a:r>
            <a:endParaRPr sz="2400" i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884800"/>
            <a:ext cx="879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multiplying an image section by a filter is actually called “correlation” and convolution</a:t>
            </a:r>
          </a:p>
          <a:p>
            <a:r>
              <a:rPr lang="en-US" dirty="0">
                <a:solidFill>
                  <a:srgbClr val="0000FF"/>
                </a:solidFill>
              </a:rPr>
              <a:t>Involves inverting the filter first, but since our filters are generally symmetric, we call</a:t>
            </a:r>
          </a:p>
          <a:p>
            <a:r>
              <a:rPr lang="en-US" dirty="0">
                <a:solidFill>
                  <a:srgbClr val="0000FF"/>
                </a:solidFill>
              </a:rPr>
              <a:t>Everything convolution. This is what all computer vision people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20" name="Google Shape;1020;p12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1" name="Google Shape;10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14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8" name="Google Shape;10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26" y="1622125"/>
            <a:ext cx="8525349" cy="4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9BC16-AC96-4438-94F6-5EFD30C28DFB}"/>
              </a:ext>
            </a:extLst>
          </p:cNvPr>
          <p:cNvSpPr txBox="1"/>
          <p:nvPr/>
        </p:nvSpPr>
        <p:spPr>
          <a:xfrm>
            <a:off x="811658" y="2229492"/>
            <a:ext cx="631589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happens at the edges of the images?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Zero padding: easiest but can give bad results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Duplicate the outermost row or column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wraparound</a:t>
            </a:r>
          </a:p>
        </p:txBody>
      </p:sp>
    </p:spTree>
    <p:extLst>
      <p:ext uri="{BB962C8B-B14F-4D97-AF65-F5344CB8AC3E}">
        <p14:creationId xmlns:p14="http://schemas.microsoft.com/office/powerpoint/2010/main" val="10931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34" name="Google Shape;1034;p1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35" name="Google Shape;103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37" name="Google Shape;1037;p129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This is called box filter</a:t>
            </a:r>
            <a:endParaRPr/>
          </a:p>
        </p:txBody>
      </p:sp>
      <p:sp>
        <p:nvSpPr>
          <p:cNvPr id="1043" name="Google Shape;1043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44" name="Google Shape;10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46" name="Google Shape;1046;p130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47" name="Google Shape;1047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130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130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0" name="Google Shape;1050;p130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56" name="Google Shape;1056;p1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57" name="Google Shape;10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9" name="Google Shape;1059;p131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60" name="Google Shape;106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131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1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131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69" name="Google Shape;1069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70" name="Google Shape;10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72" name="Google Shape;1072;p132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3" name="Google Shape;107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32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5" name="Google Shape;1075;p132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6" name="Google Shape;1076;p132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Now we resize our smoothed image</a:t>
            </a:r>
            <a:endParaRPr/>
          </a:p>
        </p:txBody>
      </p:sp>
      <p:sp>
        <p:nvSpPr>
          <p:cNvPr id="1082" name="Google Shape;1082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3" name="Google Shape;108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93" y="1622118"/>
            <a:ext cx="3287975" cy="3287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4" name="Google Shape;108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13" y="1622126"/>
            <a:ext cx="3287963" cy="328796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175" y="3377225"/>
            <a:ext cx="609600" cy="6096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86" name="Google Shape;1086;p133"/>
          <p:cNvCxnSpPr/>
          <p:nvPr/>
        </p:nvCxnSpPr>
        <p:spPr>
          <a:xfrm>
            <a:off x="7390475" y="2599700"/>
            <a:ext cx="716100" cy="48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7" name="Google Shape;1087;p133"/>
          <p:cNvCxnSpPr/>
          <p:nvPr/>
        </p:nvCxnSpPr>
        <p:spPr>
          <a:xfrm>
            <a:off x="3359125" y="3186750"/>
            <a:ext cx="843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So much better!</a:t>
            </a:r>
            <a:endParaRPr/>
          </a:p>
        </p:txBody>
      </p:sp>
      <p:sp>
        <p:nvSpPr>
          <p:cNvPr id="1093" name="Google Shape;1093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94" name="Google Shape;10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51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0" name="Google Shape;1100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01" name="Google Shape;11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3938" y="652276"/>
            <a:ext cx="12111875" cy="12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0" name="Google Shape;111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6"/>
          <p:cNvSpPr/>
          <p:nvPr/>
        </p:nvSpPr>
        <p:spPr>
          <a:xfrm>
            <a:off x="5413725" y="1622125"/>
            <a:ext cx="3360000" cy="251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2" name="Google Shape;1112;p136"/>
          <p:cNvSpPr/>
          <p:nvPr/>
        </p:nvSpPr>
        <p:spPr>
          <a:xfrm>
            <a:off x="4457275" y="3932175"/>
            <a:ext cx="779400" cy="78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18" name="Google Shape;1118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37"/>
          <p:cNvGrpSpPr/>
          <p:nvPr/>
        </p:nvGrpSpPr>
        <p:grpSpPr>
          <a:xfrm>
            <a:off x="4028700" y="2258475"/>
            <a:ext cx="1086600" cy="1086600"/>
            <a:chOff x="4028700" y="1401225"/>
            <a:chExt cx="1086600" cy="1086600"/>
          </a:xfrm>
        </p:grpSpPr>
        <p:sp>
          <p:nvSpPr>
            <p:cNvPr id="1122" name="Google Shape;1122;p137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137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29" name="Google Shape;1129;p1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30" name="Google Shape;113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8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32" name="Google Shape;1132;p138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138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138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138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38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38"/>
          <p:cNvGrpSpPr/>
          <p:nvPr/>
        </p:nvGrpSpPr>
        <p:grpSpPr>
          <a:xfrm>
            <a:off x="2031925" y="2216300"/>
            <a:ext cx="1086600" cy="1086600"/>
            <a:chOff x="4028700" y="1401225"/>
            <a:chExt cx="1086600" cy="1086600"/>
          </a:xfrm>
        </p:grpSpPr>
        <p:sp>
          <p:nvSpPr>
            <p:cNvPr id="1138" name="Google Shape;1138;p138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138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45" name="Google Shape;1145;p1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6" name="Google Shape;114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39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48" name="Google Shape;1148;p139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139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139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39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39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139"/>
          <p:cNvGrpSpPr/>
          <p:nvPr/>
        </p:nvGrpSpPr>
        <p:grpSpPr>
          <a:xfrm>
            <a:off x="1955725" y="2216300"/>
            <a:ext cx="1086600" cy="1086600"/>
            <a:chOff x="4028700" y="1401225"/>
            <a:chExt cx="1086600" cy="1086600"/>
          </a:xfrm>
        </p:grpSpPr>
        <p:sp>
          <p:nvSpPr>
            <p:cNvPr id="1154" name="Google Shape;1154;p139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139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61" name="Google Shape;1161;p1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62" name="Google Shape;116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40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64" name="Google Shape;1164;p140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140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140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40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140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9" name="Google Shape;1169;p140"/>
          <p:cNvGrpSpPr/>
          <p:nvPr/>
        </p:nvGrpSpPr>
        <p:grpSpPr>
          <a:xfrm>
            <a:off x="1879525" y="2216300"/>
            <a:ext cx="1086600" cy="1086600"/>
            <a:chOff x="4028700" y="1401225"/>
            <a:chExt cx="1086600" cy="1086600"/>
          </a:xfrm>
        </p:grpSpPr>
        <p:sp>
          <p:nvSpPr>
            <p:cNvPr id="1170" name="Google Shape;1170;p140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140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want a smoothly weighted kernel</a:t>
            </a:r>
            <a:endParaRPr/>
          </a:p>
        </p:txBody>
      </p:sp>
      <p:sp>
        <p:nvSpPr>
          <p:cNvPr id="1177" name="Google Shape;1177;p1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78" name="Google Shape;117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Gaussians</a:t>
            </a:r>
            <a:endParaRPr/>
          </a:p>
        </p:txBody>
      </p:sp>
      <p:sp>
        <p:nvSpPr>
          <p:cNvPr id="1188" name="Google Shape;1188;p1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89" name="Google Shape;11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301" y="1926926"/>
            <a:ext cx="5191399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51" y="2426775"/>
            <a:ext cx="16287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687114"/>
            <a:ext cx="3950374" cy="296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2d Gaussian</a:t>
            </a:r>
            <a:endParaRPr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98" name="Google Shape;119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38" y="1718625"/>
            <a:ext cx="1823900" cy="4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88" y="1622126"/>
            <a:ext cx="4027775" cy="40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05" name="Google Shape;1205;p1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06" name="Google Shape;120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10" y="2824151"/>
            <a:ext cx="991575" cy="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5" y="2076175"/>
            <a:ext cx="2705650" cy="2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853" y="1967112"/>
            <a:ext cx="2705650" cy="27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44"/>
          <p:cNvSpPr txBox="1"/>
          <p:nvPr/>
        </p:nvSpPr>
        <p:spPr>
          <a:xfrm>
            <a:off x="3063125" y="2725500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*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10" name="Google Shape;1210;p144"/>
          <p:cNvSpPr txBox="1"/>
          <p:nvPr/>
        </p:nvSpPr>
        <p:spPr>
          <a:xfrm>
            <a:off x="5284100" y="2408725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=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16" name="Google Shape;1216;p1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1" y="1622114"/>
            <a:ext cx="4027748" cy="4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622113"/>
            <a:ext cx="40277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24" name="Google Shape;1224;p1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25" name="Google Shape;1225;p146"/>
          <p:cNvPicPr preferRelativeResize="0"/>
          <p:nvPr/>
        </p:nvPicPr>
        <p:blipFill rotWithShape="1">
          <a:blip r:embed="rId3">
            <a:alphaModFix/>
          </a:blip>
          <a:srcRect l="50072" t="10212" r="25512" b="65371"/>
          <a:stretch/>
        </p:blipFill>
        <p:spPr>
          <a:xfrm>
            <a:off x="4651826" y="1622151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46"/>
          <p:cNvPicPr preferRelativeResize="0"/>
          <p:nvPr/>
        </p:nvPicPr>
        <p:blipFill rotWithShape="1">
          <a:blip r:embed="rId4">
            <a:alphaModFix/>
          </a:blip>
          <a:srcRect l="50074" t="9981" r="25509" b="65602"/>
          <a:stretch/>
        </p:blipFill>
        <p:spPr>
          <a:xfrm>
            <a:off x="229490" y="1622157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32044-FBF0-4C31-9AF8-E764C4EFB191}"/>
              </a:ext>
            </a:extLst>
          </p:cNvPr>
          <p:cNvSpPr txBox="1"/>
          <p:nvPr/>
        </p:nvSpPr>
        <p:spPr>
          <a:xfrm>
            <a:off x="1420599" y="5918698"/>
            <a:ext cx="78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Filtered                                                            Gaussian Filtered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46" name="Google Shape;1246;p1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7" name="Google Shape;124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53" name="Google Shape;1253;p1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54" name="Google Shape;12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60" name="Google Shape;1260;p1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1" name="Google Shape;12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Highpass Kernel: finds edges</a:t>
            </a:r>
            <a:br>
              <a:rPr lang="en" dirty="0"/>
            </a:br>
            <a:r>
              <a:rPr lang="en" dirty="0"/>
              <a:t>(applied to the graytone image!)</a:t>
            </a:r>
            <a:endParaRPr dirty="0"/>
          </a:p>
        </p:txBody>
      </p:sp>
      <p:sp>
        <p:nvSpPr>
          <p:cNvPr id="1268" name="Google Shape;1268;p1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9" name="Google Shape;126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pic>
        <p:nvPicPr>
          <p:cNvPr id="1277" name="Google Shape;12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79" name="Google Shape;127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Identity Kernel: Does nothing!</a:t>
            </a:r>
            <a:endParaRPr/>
          </a:p>
        </p:txBody>
      </p:sp>
      <p:pic>
        <p:nvPicPr>
          <p:cNvPr id="1285" name="Google Shape;1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87" name="Google Shape;12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5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95" name="Google Shape;1295;p15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6" name="Google Shape;129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Sharpen Kernel: sharpens!</a:t>
            </a:r>
            <a:br>
              <a:rPr lang="en" dirty="0"/>
            </a:br>
            <a:r>
              <a:rPr lang="en" dirty="0"/>
              <a:t>(applied to all three bands)</a:t>
            </a:r>
            <a:endParaRPr dirty="0"/>
          </a:p>
        </p:txBody>
      </p:sp>
      <p:sp>
        <p:nvSpPr>
          <p:cNvPr id="1303" name="Google Shape;1303;p1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Note: sharpen = highpass + identity!</a:t>
            </a:r>
            <a:endParaRPr/>
          </a:p>
        </p:txBody>
      </p:sp>
      <p:pic>
        <p:nvPicPr>
          <p:cNvPr id="1304" name="Google Shape;13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312" name="Google Shape;1312;p1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13" name="Google Shape;131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Emboss Kernel: stylin’ (</a:t>
            </a:r>
            <a:r>
              <a:rPr lang="en-US" dirty="0"/>
              <a:t>applied to all three bands)</a:t>
            </a:r>
            <a:endParaRPr dirty="0"/>
          </a:p>
        </p:txBody>
      </p:sp>
      <p:sp>
        <p:nvSpPr>
          <p:cNvPr id="1320" name="Google Shape;1320;p1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1" name="Google Shape;132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those kernels!</a:t>
            </a:r>
            <a:endParaRPr/>
          </a:p>
        </p:txBody>
      </p:sp>
      <p:sp>
        <p:nvSpPr>
          <p:cNvPr id="1328" name="Google Shape;1328;p15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9" name="Google Shape;132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6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(applied to a graytone image and thresholded)</a:t>
            </a:r>
            <a:endParaRPr dirty="0"/>
          </a:p>
        </p:txBody>
      </p:sp>
      <p:sp>
        <p:nvSpPr>
          <p:cNvPr id="1337" name="Google Shape;1337;p16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38" name="Google Shape;133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250" y="1790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253" y="3900951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48" name="Google Shape;1348;p16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49" name="Google Shape;134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58" name="Google Shape;1358;p16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59" name="Google Shape;135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34A0-D8BB-4A72-A7DC-ABFA3B15F98C}"/>
              </a:ext>
            </a:extLst>
          </p:cNvPr>
          <p:cNvSpPr txBox="1"/>
          <p:nvPr/>
        </p:nvSpPr>
        <p:spPr>
          <a:xfrm flipH="1">
            <a:off x="391158" y="5649899"/>
            <a:ext cx="81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visualization is showing the magnitude and direction of the gradient. We will talk further about this when we discuss edges.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And so much more!!</a:t>
            </a:r>
            <a:endParaRPr/>
          </a:p>
        </p:txBody>
      </p:sp>
      <p:sp>
        <p:nvSpPr>
          <p:cNvPr id="1365" name="Google Shape;1365;p1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/>
              <a:t>Assignment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784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Image resizing and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90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things first!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Remember that you might need some of your code from the previous </a:t>
            </a:r>
            <a:r>
              <a:rPr lang="en-US" sz="2500" dirty="0" err="1"/>
              <a:t>hw</a:t>
            </a:r>
            <a:r>
              <a:rPr lang="en-US" sz="2500" dirty="0"/>
              <a:t> (e.g. </a:t>
            </a:r>
            <a:r>
              <a:rPr lang="en-US" sz="2500" dirty="0" err="1"/>
              <a:t>set_pixel</a:t>
            </a:r>
            <a:r>
              <a:rPr lang="en-US" sz="2500" dirty="0"/>
              <a:t>) for this </a:t>
            </a:r>
            <a:r>
              <a:rPr lang="en-US" sz="2500" dirty="0" err="1"/>
              <a:t>hw</a:t>
            </a:r>
            <a:r>
              <a:rPr lang="en-US" sz="2500" dirty="0"/>
              <a:t> as well. Have your code from hw1 in your </a:t>
            </a:r>
            <a:r>
              <a:rPr lang="en-US" sz="2500" dirty="0" err="1"/>
              <a:t>src</a:t>
            </a:r>
            <a:r>
              <a:rPr lang="en-US" sz="2500" dirty="0"/>
              <a:t> folder.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33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3291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Nearest Neighbor Interpolation and Resizing</a:t>
            </a:r>
          </a:p>
          <a:p>
            <a:r>
              <a:rPr lang="en-US" sz="3000" dirty="0"/>
              <a:t>def </a:t>
            </a:r>
            <a:r>
              <a:rPr lang="en-US" sz="3000" dirty="0" err="1"/>
              <a:t>nn_interpolate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 -&gt; float </a:t>
            </a:r>
          </a:p>
          <a:p>
            <a:r>
              <a:rPr lang="en-US" sz="3000" dirty="0"/>
              <a:t>def </a:t>
            </a:r>
            <a:r>
              <a:rPr lang="en-US" sz="3000" dirty="0" err="1"/>
              <a:t>nn_resize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 -&gt; </a:t>
            </a:r>
            <a:r>
              <a:rPr lang="en-US" altLang="zh-CN" sz="3000" dirty="0"/>
              <a:t>image</a:t>
            </a:r>
            <a:endParaRPr lang="en-US" sz="3000" dirty="0"/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Bilinear Interpolation and Resizing</a:t>
            </a:r>
          </a:p>
          <a:p>
            <a:r>
              <a:rPr lang="en-US" sz="3000" dirty="0"/>
              <a:t>def </a:t>
            </a:r>
            <a:r>
              <a:rPr lang="en-US" sz="3000" dirty="0" err="1"/>
              <a:t>bilinear_interpolate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 -&gt; float</a:t>
            </a:r>
          </a:p>
          <a:p>
            <a:r>
              <a:rPr lang="en-US" sz="3000" dirty="0"/>
              <a:t>def </a:t>
            </a:r>
            <a:r>
              <a:rPr lang="en-US" sz="3000" dirty="0" err="1"/>
              <a:t>bilinear_resize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 -&gt; </a:t>
            </a:r>
            <a:r>
              <a:rPr lang="en-US" altLang="zh-CN" sz="3000" dirty="0"/>
              <a:t>image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80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Box Filter</a:t>
            </a:r>
          </a:p>
          <a:p>
            <a:r>
              <a:rPr lang="de-DE" sz="3000" dirty="0" err="1"/>
              <a:t>def</a:t>
            </a:r>
            <a:r>
              <a:rPr lang="de-DE" sz="3000" dirty="0"/>
              <a:t> l1_normalize(image im) -&gt; None</a:t>
            </a:r>
          </a:p>
          <a:p>
            <a:r>
              <a:rPr lang="en-US" sz="3000" dirty="0"/>
              <a:t>def </a:t>
            </a:r>
            <a:r>
              <a:rPr lang="en-US" sz="3000" dirty="0" err="1"/>
              <a:t>make_box_filter</a:t>
            </a:r>
            <a:r>
              <a:rPr lang="en-US" sz="3000" dirty="0"/>
              <a:t>(int w) -&gt; image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Convolution</a:t>
            </a:r>
          </a:p>
          <a:p>
            <a:r>
              <a:rPr lang="en-US" sz="3000" dirty="0"/>
              <a:t>def </a:t>
            </a:r>
            <a:r>
              <a:rPr lang="en-US" sz="3000" dirty="0" err="1"/>
              <a:t>convolve_image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image filter, int preserve) -&gt; </a:t>
            </a:r>
            <a:r>
              <a:rPr lang="en-US" altLang="zh-CN" sz="3000" dirty="0"/>
              <a:t>image</a:t>
            </a:r>
            <a:endParaRPr lang="en-US" sz="3000" dirty="0"/>
          </a:p>
          <a:p>
            <a:r>
              <a:rPr lang="en-US" sz="3000" dirty="0"/>
              <a:t>def </a:t>
            </a:r>
            <a:r>
              <a:rPr lang="en-US" sz="3000" dirty="0" err="1"/>
              <a:t>make_highpass_filter</a:t>
            </a:r>
            <a:r>
              <a:rPr lang="en-US" sz="3000" dirty="0"/>
              <a:t>() </a:t>
            </a:r>
            <a:r>
              <a:rPr lang="en-US" altLang="zh-CN" sz="3000" dirty="0"/>
              <a:t>-&gt; image</a:t>
            </a:r>
            <a:endParaRPr lang="en-US" sz="3000" dirty="0"/>
          </a:p>
          <a:p>
            <a:r>
              <a:rPr lang="en-US" sz="3000" dirty="0"/>
              <a:t>def </a:t>
            </a:r>
            <a:r>
              <a:rPr lang="en-US" sz="3000" dirty="0" err="1"/>
              <a:t>make_sharpen_filter</a:t>
            </a:r>
            <a:r>
              <a:rPr lang="en-US" sz="3000" dirty="0"/>
              <a:t>() </a:t>
            </a:r>
            <a:r>
              <a:rPr lang="en-US" altLang="zh-CN" sz="3000" dirty="0"/>
              <a:t>-&gt; image</a:t>
            </a:r>
            <a:endParaRPr lang="en-US" sz="3000" dirty="0"/>
          </a:p>
          <a:p>
            <a:r>
              <a:rPr lang="en-US" sz="3000" dirty="0"/>
              <a:t>def </a:t>
            </a:r>
            <a:r>
              <a:rPr lang="en-US" sz="3000" dirty="0" err="1"/>
              <a:t>make_emboss_filter</a:t>
            </a:r>
            <a:r>
              <a:rPr lang="en-US" sz="3000" dirty="0"/>
              <a:t>() </a:t>
            </a:r>
            <a:r>
              <a:rPr lang="en-US" altLang="zh-CN" sz="3000" dirty="0"/>
              <a:t>-&gt; image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556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Gaussian</a:t>
            </a:r>
          </a:p>
          <a:p>
            <a:r>
              <a:rPr lang="en-US" sz="3000" dirty="0"/>
              <a:t>def </a:t>
            </a:r>
            <a:r>
              <a:rPr lang="en-US" sz="3000" dirty="0" err="1"/>
              <a:t>make_gaussian_filter</a:t>
            </a:r>
            <a:r>
              <a:rPr lang="en-US" sz="3000" dirty="0"/>
              <a:t>(float sigma) </a:t>
            </a:r>
            <a:r>
              <a:rPr lang="en-US" altLang="zh-CN" sz="3000" dirty="0"/>
              <a:t>-&gt; image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Hybrid Images</a:t>
            </a:r>
          </a:p>
          <a:p>
            <a:r>
              <a:rPr lang="en-US" sz="3000" dirty="0"/>
              <a:t>def </a:t>
            </a:r>
            <a:r>
              <a:rPr lang="en-US" sz="3000" dirty="0" err="1"/>
              <a:t>add_image</a:t>
            </a:r>
            <a:r>
              <a:rPr lang="en-US" sz="3000" dirty="0"/>
              <a:t>(image a, image b) </a:t>
            </a:r>
            <a:r>
              <a:rPr lang="en-US" altLang="zh-CN" sz="3000" dirty="0"/>
              <a:t>-&gt; image</a:t>
            </a:r>
            <a:endParaRPr lang="en-US" sz="3000" dirty="0"/>
          </a:p>
          <a:p>
            <a:r>
              <a:rPr lang="en-US" sz="3000" dirty="0"/>
              <a:t>def </a:t>
            </a:r>
            <a:r>
              <a:rPr lang="en-US" sz="3000" dirty="0" err="1"/>
              <a:t>sub_image</a:t>
            </a:r>
            <a:r>
              <a:rPr lang="en-US" sz="3000" dirty="0"/>
              <a:t>(image a, image b) </a:t>
            </a:r>
            <a:r>
              <a:rPr lang="en-US" altLang="zh-CN" sz="3000" dirty="0"/>
              <a:t>-&gt; image</a:t>
            </a:r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60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Sobel Operator (next lecture)</a:t>
            </a:r>
            <a:endParaRPr lang="en-US" sz="3000" dirty="0"/>
          </a:p>
          <a:p>
            <a:r>
              <a:rPr lang="en-US" sz="3000" dirty="0"/>
              <a:t>def </a:t>
            </a:r>
            <a:r>
              <a:rPr lang="en-US" sz="3000" dirty="0" err="1"/>
              <a:t>make_gx_filter</a:t>
            </a:r>
            <a:r>
              <a:rPr lang="en-US" sz="3000" dirty="0"/>
              <a:t>() </a:t>
            </a:r>
            <a:r>
              <a:rPr lang="en-US" altLang="zh-CN" sz="3000" dirty="0"/>
              <a:t>-&gt; image</a:t>
            </a:r>
            <a:endParaRPr lang="en-US" sz="3000" dirty="0"/>
          </a:p>
          <a:p>
            <a:r>
              <a:rPr lang="en-US" sz="3000" dirty="0"/>
              <a:t>def </a:t>
            </a:r>
            <a:r>
              <a:rPr lang="en-US" sz="3000" dirty="0" err="1"/>
              <a:t>make_gy_filter</a:t>
            </a:r>
            <a:r>
              <a:rPr lang="en-US" sz="3000" dirty="0"/>
              <a:t>() </a:t>
            </a:r>
            <a:r>
              <a:rPr lang="en-US" altLang="zh-CN" sz="3000" dirty="0"/>
              <a:t>-&gt; image</a:t>
            </a:r>
            <a:endParaRPr lang="en-US" sz="3000" dirty="0"/>
          </a:p>
          <a:p>
            <a:r>
              <a:rPr lang="en-US" sz="3000" dirty="0"/>
              <a:t>def </a:t>
            </a:r>
            <a:r>
              <a:rPr lang="en-US" sz="3000" dirty="0" err="1"/>
              <a:t>feature_normalize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 -&gt; None</a:t>
            </a:r>
          </a:p>
          <a:p>
            <a:r>
              <a:rPr lang="en-US" sz="3000" dirty="0"/>
              <a:t>def *</a:t>
            </a:r>
            <a:r>
              <a:rPr lang="en-US" sz="3000" dirty="0" err="1"/>
              <a:t>sobel_image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 </a:t>
            </a:r>
            <a:r>
              <a:rPr lang="en-US" altLang="zh-CN" sz="3000" dirty="0"/>
              <a:t>-&gt; image</a:t>
            </a:r>
            <a:endParaRPr lang="en-US" sz="3000" dirty="0"/>
          </a:p>
          <a:p>
            <a:r>
              <a:rPr lang="en-US" sz="3000" dirty="0"/>
              <a:t>def </a:t>
            </a:r>
            <a:r>
              <a:rPr lang="en-US" sz="3000" dirty="0" err="1"/>
              <a:t>colorize_sobel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 </a:t>
            </a:r>
            <a:r>
              <a:rPr lang="en-US" sz="3000"/>
              <a:t>-&gt;image</a:t>
            </a:r>
            <a:endParaRPr lang="en-US" sz="3000" dirty="0"/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</TotalTime>
  <Words>863</Words>
  <Application>Microsoft Macintosh PowerPoint</Application>
  <PresentationFormat>全屏显示(4:3)</PresentationFormat>
  <Paragraphs>154</Paragraphs>
  <Slides>97</Slides>
  <Notes>90</Notes>
  <HiddenSlides>4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97</vt:i4>
      </vt:variant>
    </vt:vector>
  </HeadingPairs>
  <TitlesOfParts>
    <vt:vector size="103" baseType="lpstr">
      <vt:lpstr>Arial</vt:lpstr>
      <vt:lpstr>Arial Rounded MT Bold</vt:lpstr>
      <vt:lpstr>Calibri</vt:lpstr>
      <vt:lpstr>Consolas</vt:lpstr>
      <vt:lpstr>Ubuntu</vt:lpstr>
      <vt:lpstr>Office Theme</vt:lpstr>
      <vt:lpstr>  Computer Vision   ECE/CSE 576 Filters  Linda Shapiro Professor of Computer Science &amp; Engineering Professor of Electrical &amp; Computer Engineering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LOOK AT HOW MUCH BETTER</vt:lpstr>
      <vt:lpstr>How do?</vt:lpstr>
      <vt:lpstr>How do? Averaging!</vt:lpstr>
      <vt:lpstr>How do? Averaging!</vt:lpstr>
      <vt:lpstr>What is averaging?</vt:lpstr>
      <vt:lpstr>What is averaging? A weighted sum</vt:lpstr>
      <vt:lpstr>What is averaging? A weighted sum</vt:lpstr>
      <vt:lpstr>Call this operation “convolution”</vt:lpstr>
      <vt:lpstr>Convolutions on larger images</vt:lpstr>
      <vt:lpstr>Kernel slides across image</vt:lpstr>
      <vt:lpstr>Kernel slides across image</vt:lpstr>
      <vt:lpstr>Convolutions on larger images</vt:lpstr>
      <vt:lpstr>This is called box filter</vt:lpstr>
      <vt:lpstr>Box filters smooth image</vt:lpstr>
      <vt:lpstr>Box filters smooth image</vt:lpstr>
      <vt:lpstr>Now we resize our smoothed image</vt:lpstr>
      <vt:lpstr>So much better!</vt:lpstr>
      <vt:lpstr>Box filters have artifacts</vt:lpstr>
      <vt:lpstr>Box filters have artifacts</vt:lpstr>
      <vt:lpstr>Box filters: vertical + horizontal streaking</vt:lpstr>
      <vt:lpstr>Box filters: vertical + horizontal streaking</vt:lpstr>
      <vt:lpstr>Box filters: vertical + horizontal streaking</vt:lpstr>
      <vt:lpstr>Box filters: vertical + horizontal streaking</vt:lpstr>
      <vt:lpstr>We want a smoothly weighted kernel</vt:lpstr>
      <vt:lpstr>Gaussians</vt:lpstr>
      <vt:lpstr>2d Gaussian</vt:lpstr>
      <vt:lpstr>Better smoothing with Gaussians</vt:lpstr>
      <vt:lpstr>Better smoothing with Gaussians</vt:lpstr>
      <vt:lpstr>Better smoothing with Gaussians</vt:lpstr>
      <vt:lpstr>Wow, so what was that convolution thing??</vt:lpstr>
      <vt:lpstr>Wow, so what was that convolution thing??</vt:lpstr>
      <vt:lpstr>Calculate it, go!</vt:lpstr>
      <vt:lpstr>Calculate it, go!</vt:lpstr>
      <vt:lpstr>Guess that kernel!</vt:lpstr>
      <vt:lpstr>Highpass Kernel: finds edges (applied to the graytone image!)</vt:lpstr>
      <vt:lpstr>Guess that kernel!</vt:lpstr>
      <vt:lpstr>Identity Kernel: Does nothing!</vt:lpstr>
      <vt:lpstr>Guess that kernel!</vt:lpstr>
      <vt:lpstr>Sharpen Kernel: sharpens! (applied to all three bands)</vt:lpstr>
      <vt:lpstr>Guess that kernel!</vt:lpstr>
      <vt:lpstr>Emboss Kernel: stylin’ (applied to all three bands)</vt:lpstr>
      <vt:lpstr>Guess those kernels!</vt:lpstr>
      <vt:lpstr>Sobel Kernels: edges (applied to a graytone image and thresholded)</vt:lpstr>
      <vt:lpstr>Sobel Kernels: edges and gradient!</vt:lpstr>
      <vt:lpstr>Sobel Kernels: edges and gradient!</vt:lpstr>
      <vt:lpstr>And so much more!!</vt:lpstr>
      <vt:lpstr>Assignment 2</vt:lpstr>
      <vt:lpstr>First things first!</vt:lpstr>
      <vt:lpstr>Assignment 2</vt:lpstr>
      <vt:lpstr>Assignment 2</vt:lpstr>
      <vt:lpstr>Assignment 2</vt:lpstr>
      <vt:lpstr>Assignment 2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Sitong Liu</cp:lastModifiedBy>
  <cp:revision>232</cp:revision>
  <dcterms:created xsi:type="dcterms:W3CDTF">2013-01-06T19:09:38Z</dcterms:created>
  <dcterms:modified xsi:type="dcterms:W3CDTF">2026-04-06T21:29:44Z</dcterms:modified>
</cp:coreProperties>
</file>