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438" r:id="rId3"/>
    <p:sldId id="439" r:id="rId4"/>
    <p:sldId id="440" r:id="rId5"/>
    <p:sldId id="441" r:id="rId6"/>
    <p:sldId id="449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594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95" r:id="rId80"/>
    <p:sldId id="542" r:id="rId81"/>
    <p:sldId id="543" r:id="rId82"/>
    <p:sldId id="544" r:id="rId83"/>
    <p:sldId id="545" r:id="rId84"/>
    <p:sldId id="547" r:id="rId85"/>
    <p:sldId id="550" r:id="rId86"/>
    <p:sldId id="551" r:id="rId87"/>
    <p:sldId id="552" r:id="rId88"/>
    <p:sldId id="553" r:id="rId89"/>
    <p:sldId id="554" r:id="rId90"/>
    <p:sldId id="555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437" r:id="rId1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5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90171b8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690171b8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4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90171b8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90171b8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503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583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403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387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0959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320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4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62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3465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499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3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690171b8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690171b8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25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93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06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088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696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6958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4839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62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8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9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90171b8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690171b8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36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89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2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122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298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733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8782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90171b8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690171b8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90171b8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90171b8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1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0171b8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90171b8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690171b8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690171b8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4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690171b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690171b8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90171b8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90171b8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87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690171b8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690171b8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8da8a4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8da8a4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7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90171b87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90171b87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99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690171b87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690171b87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90171b8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90171b8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68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3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690171b87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690171b87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7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90171b87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690171b87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0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690171b87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690171b87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34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690171b8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690171b8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50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90171b87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90171b87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90171b87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90171b87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9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698da8a4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698da8a4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690171b8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690171b8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38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90171b8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690171b8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54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90171b87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90171b87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03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90171b87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90171b87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95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90171b87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690171b87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20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690171b87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690171b87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690171b87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690171b87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690171b87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690171b87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8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690171b8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690171b8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690171b87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690171b87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40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8da8a4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8da8a4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39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690171b87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690171b87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74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690171b8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690171b8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6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90171b87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90171b87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64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690171b8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690171b8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690171b8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690171b8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70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690171b87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690171b87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8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698da8a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698da8a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35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698da8a4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698da8a4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698da8a4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698da8a4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698da8a4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698da8a4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98da8a47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698da8a47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350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56a210c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56a210c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a210c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a210c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53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6a21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6a21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182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56a210c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56a210c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163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56a210c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56a210c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55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56a210c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56a210c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87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56a210c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56a210c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97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56a210c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56a210c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9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56a210c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56a210c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5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6a210c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6a210c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2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90171b8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90171b8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590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56a210c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56a210c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8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56a210c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56a210c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1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56a210c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56a210c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9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6a210c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56a210c2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32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6a210c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56a210c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572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56a210c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56a210c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7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56a210c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56a210c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2808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56a210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56a210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86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6a210c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6a210c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350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56a210c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56a210c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90171b8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90171b8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56a210c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56a210c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1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56a210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56a210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65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56a210c2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56a210c2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847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56a210c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56a210c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67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56a210c2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56a210c2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78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56a210c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56a210c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01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905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56a210c2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56a210c2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13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56a210c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56a210c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90171b8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90171b8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0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56a210c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756a210c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3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56a210c2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56a210c2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56a210c2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756a210c2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461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297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764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78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605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018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23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98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690171b8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690171b8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9653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223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466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11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4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62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549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13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918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0175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5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0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Image Coordinates and Resizing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4" name="Google Shape;63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80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body" idx="1"/>
          </p:nvPr>
        </p:nvSpPr>
        <p:spPr>
          <a:xfrm>
            <a:off x="127950" y="1622125"/>
            <a:ext cx="436215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Ways to index: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(r,c)</a:t>
            </a:r>
            <a:endParaRPr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Like matrix notation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(3,6) is row 3 column 6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x,y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/>
              <a:t>Like </a:t>
            </a:r>
            <a:r>
              <a:rPr lang="en-US" dirty="0" err="1"/>
              <a:t>cartesian</a:t>
            </a:r>
            <a:r>
              <a:rPr lang="en-US" dirty="0"/>
              <a:t> coordinates (but from</a:t>
            </a:r>
          </a:p>
          <a:p>
            <a:pPr marL="1054100" lvl="2" indent="0">
              <a:spcBef>
                <a:spcPts val="0"/>
              </a:spcBef>
              <a:buNone/>
            </a:pPr>
            <a:r>
              <a:rPr lang="en-US" dirty="0"/>
              <a:t>	the TOP)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>
                <a:solidFill>
                  <a:srgbClr val="FF0000"/>
                </a:solidFill>
              </a:rPr>
              <a:t>(3,6) is column 3 row 6</a:t>
            </a:r>
          </a:p>
          <a:p>
            <a:pPr lvl="1">
              <a:spcBef>
                <a:spcPts val="0"/>
              </a:spcBef>
              <a:buChar char="-"/>
            </a:pPr>
            <a:endParaRPr dirty="0">
              <a:solidFill>
                <a:srgbClr val="0000FF"/>
              </a:solidFill>
            </a:endParaRPr>
          </a:p>
          <a:p>
            <a:pPr>
              <a:buChar char="-"/>
            </a:pPr>
            <a:r>
              <a:rPr lang="en" b="1" dirty="0">
                <a:solidFill>
                  <a:srgbClr val="FF0000"/>
                </a:solidFill>
              </a:rPr>
              <a:t>We use (x,y)</a:t>
            </a:r>
            <a:endParaRPr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So does your homework!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Arbitrary 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Only thing that matters is consistency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08" y="1578726"/>
            <a:ext cx="5066492" cy="4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Color image: 3d tensor in colorspace</a:t>
            </a:r>
            <a:endParaRPr sz="3000"/>
          </a:p>
        </p:txBody>
      </p:sp>
      <p:sp>
        <p:nvSpPr>
          <p:cNvPr id="642" name="Google Shape;642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34751"/>
            <a:ext cx="3915151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RGB information in separate “channels”</a:t>
            </a:r>
            <a:endParaRPr sz="3000"/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0" name="Google Shape;6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100" y="1582350"/>
            <a:ext cx="4418400" cy="4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/>
              <a:t>Remember: we can match “real” colors using a mix of primaries.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Each channel encodes one primary. Adding the light produced from each primary mimics the original color.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218" y="2334409"/>
            <a:ext cx="6300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Next Time: Filtering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57" name="Google Shape;657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58" name="Google Shape;658;p82"/>
          <p:cNvSpPr txBox="1">
            <a:spLocks noGrp="1"/>
          </p:cNvSpPr>
          <p:nvPr>
            <p:ph type="body" idx="1"/>
          </p:nvPr>
        </p:nvSpPr>
        <p:spPr>
          <a:xfrm>
            <a:off x="229500" y="1435619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 dirty="0"/>
              <a:t>We use (x,y,c)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(1,2,0):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column 1, row 2, channel 0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Be consistent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But do what we do for homeworks :-)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Also for size: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x 1080 x 3 image: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px wide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1080 px tall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3 channels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1" y="2408725"/>
            <a:ext cx="4325900" cy="34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How do we store them?</a:t>
            </a:r>
            <a:endParaRPr sz="3000"/>
          </a:p>
        </p:txBody>
      </p:sp>
      <p:sp>
        <p:nvSpPr>
          <p:cNvPr id="666" name="Google Shape;666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667" name="Google Shape;667;p83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8" name="Google Shape;668;p83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74" name="Google Shape;674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5" name="Google Shape;6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3303" y="1841863"/>
            <a:ext cx="593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Row Major                                                                Column Major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82" name="Google Shape;682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5"/>
          <p:cNvSpPr txBox="1"/>
          <p:nvPr/>
        </p:nvSpPr>
        <p:spPr>
          <a:xfrm>
            <a:off x="5073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HW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686" name="Google Shape;686;p85"/>
          <p:cNvSpPr txBox="1"/>
          <p:nvPr/>
        </p:nvSpPr>
        <p:spPr>
          <a:xfrm>
            <a:off x="51769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WH</a:t>
            </a:r>
            <a:endParaRPr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Typically use row-major or HW</a:t>
            </a:r>
            <a:endParaRPr/>
          </a:p>
        </p:txBody>
      </p:sp>
      <p:sp>
        <p:nvSpPr>
          <p:cNvPr id="692" name="Google Shape;692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01" y="1690576"/>
            <a:ext cx="5130000" cy="41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3d we have more choices!</a:t>
            </a:r>
            <a:endParaRPr/>
          </a:p>
        </p:txBody>
      </p:sp>
      <p:sp>
        <p:nvSpPr>
          <p:cNvPr id="699" name="Google Shape;699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126" y="1547125"/>
            <a:ext cx="1791175" cy="43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HWC: channels interleaved</a:t>
            </a:r>
            <a:endParaRPr/>
          </a:p>
        </p:txBody>
      </p:sp>
      <p:sp>
        <p:nvSpPr>
          <p:cNvPr id="707" name="Google Shape;707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9" name="Google Shape;709;p88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0" name="Google Shape;710;p88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What is an image?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CHW: channels separated</a:t>
            </a:r>
            <a:endParaRPr/>
          </a:p>
        </p:txBody>
      </p:sp>
      <p:sp>
        <p:nvSpPr>
          <p:cNvPr id="716" name="Google Shape;716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717" name="Google Shape;717;p89"/>
          <p:cNvGraphicFramePr/>
          <p:nvPr/>
        </p:nvGraphicFramePr>
        <p:xfrm>
          <a:off x="4809550" y="3629975"/>
          <a:ext cx="4206500" cy="548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" name="Google Shape;718;p89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719" name="Google Shape;7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CHW Pop quiz</a:t>
            </a:r>
            <a:endParaRPr dirty="0"/>
          </a:p>
        </p:txBody>
      </p:sp>
      <p:sp>
        <p:nvSpPr>
          <p:cNvPr id="725" name="Google Shape;725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6" name="Google Shape;7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We’ll use CHW, </a:t>
            </a:r>
            <a:r>
              <a:rPr lang="en" dirty="0"/>
              <a:t>it’s what a lot of other libraries use.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an array for a 1920 x 1080 x 3 image what entry would contain the pixel (15,192,2)?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Formula: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x + y*W + z*W*H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586480" y="3750025"/>
            <a:ext cx="1564640" cy="1005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53809" y="4141806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57040" y="3750025"/>
            <a:ext cx="0" cy="447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8800" y="3387475"/>
            <a:ext cx="177371" cy="280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2392" y="406837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1419" y="382773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7040" y="32234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2" y="406827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381" y="48247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 Pop quiz</a:t>
            </a:r>
            <a:endParaRPr/>
          </a:p>
        </p:txBody>
      </p:sp>
      <p:sp>
        <p:nvSpPr>
          <p:cNvPr id="733" name="Google Shape;733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4" name="Google Shape;7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In an array for a 1920 x 1080 x 3 image what entry would contain the pixel (15,192,2)?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general for (x,y,z) of image (W,H,C)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x + y*W + z*W*H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15 + 192*1920 + 2*1920*1080 = 4,515,855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Remember, everything is 0 indexed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Where does (0,0,0) go? 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Position 0 + 0 + 0 = 0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your homework</a:t>
            </a:r>
            <a:endParaRPr/>
          </a:p>
        </p:txBody>
      </p:sp>
      <p:sp>
        <p:nvSpPr>
          <p:cNvPr id="741" name="Google Shape;741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742" name="Google Shape;742;p92"/>
          <p:cNvSpPr txBox="1">
            <a:spLocks noGrp="1"/>
          </p:cNvSpPr>
          <p:nvPr>
            <p:ph type="body" idx="1"/>
          </p:nvPr>
        </p:nvSpPr>
        <p:spPr>
          <a:xfrm>
            <a:off x="229500" y="2854925"/>
            <a:ext cx="4266300" cy="1934358"/>
          </a:xfrm>
          <a:prstGeom prst="rect">
            <a:avLst/>
          </a:prstGeom>
          <a:solidFill>
            <a:srgbClr val="000000">
              <a:alpha val="6667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FF00"/>
                </a:solidFill>
              </a:rPr>
              <a:t>class Image:</a:t>
            </a:r>
            <a:br>
              <a:rPr lang="en-US" dirty="0">
                <a:solidFill>
                  <a:srgbClr val="00FF00"/>
                </a:solidFill>
              </a:rPr>
            </a:br>
            <a:r>
              <a:rPr lang="en-US" dirty="0">
                <a:solidFill>
                  <a:srgbClr val="00FF00"/>
                </a:solidFill>
              </a:rPr>
              <a:t>		w: </a:t>
            </a:r>
            <a:r>
              <a:rPr lang="en-US" dirty="0" err="1">
                <a:solidFill>
                  <a:srgbClr val="00FF00"/>
                </a:solidFill>
              </a:rPr>
              <a:t>int</a:t>
            </a:r>
            <a:r>
              <a:rPr lang="en-US" dirty="0">
                <a:solidFill>
                  <a:srgbClr val="00FF00"/>
                </a:solidFill>
              </a:rPr>
              <a:t/>
            </a:r>
            <a:br>
              <a:rPr lang="en-US" dirty="0">
                <a:solidFill>
                  <a:srgbClr val="00FF00"/>
                </a:solidFill>
              </a:rPr>
            </a:br>
            <a:r>
              <a:rPr lang="en-US" dirty="0">
                <a:solidFill>
                  <a:srgbClr val="00FF00"/>
                </a:solidFill>
              </a:rPr>
              <a:t>		h: </a:t>
            </a:r>
            <a:r>
              <a:rPr lang="en-US" dirty="0" err="1">
                <a:solidFill>
                  <a:srgbClr val="00FF00"/>
                </a:solidFill>
              </a:rPr>
              <a:t>int</a:t>
            </a:r>
            <a:r>
              <a:rPr lang="en-US" dirty="0">
                <a:solidFill>
                  <a:srgbClr val="00FF00"/>
                </a:solidFill>
              </a:rPr>
              <a:t/>
            </a:r>
            <a:br>
              <a:rPr lang="en-US" dirty="0">
                <a:solidFill>
                  <a:srgbClr val="00FF00"/>
                </a:solidFill>
              </a:rPr>
            </a:br>
            <a:r>
              <a:rPr lang="en-US" dirty="0">
                <a:solidFill>
                  <a:srgbClr val="00FF00"/>
                </a:solidFill>
              </a:rPr>
              <a:t>		c: </a:t>
            </a:r>
            <a:r>
              <a:rPr lang="en-US" dirty="0" err="1">
                <a:solidFill>
                  <a:srgbClr val="00FF00"/>
                </a:solidFill>
              </a:rPr>
              <a:t>int</a:t>
            </a:r>
            <a:r>
              <a:rPr lang="en-US" dirty="0">
                <a:solidFill>
                  <a:srgbClr val="00FF00"/>
                </a:solidFill>
              </a:rPr>
              <a:t/>
            </a:r>
            <a:br>
              <a:rPr lang="en-US" dirty="0">
                <a:solidFill>
                  <a:srgbClr val="00FF00"/>
                </a:solidFill>
              </a:rPr>
            </a:br>
            <a:r>
              <a:rPr lang="en-US" dirty="0">
                <a:solidFill>
                  <a:srgbClr val="00FF00"/>
                </a:solidFill>
              </a:rPr>
              <a:t>		data: </a:t>
            </a:r>
            <a:r>
              <a:rPr lang="en-US" dirty="0" err="1">
                <a:solidFill>
                  <a:srgbClr val="00FF00"/>
                </a:solidFill>
              </a:rPr>
              <a:t>np.ndarray</a:t>
            </a:r>
            <a:r>
              <a:rPr lang="en-US" dirty="0">
                <a:solidFill>
                  <a:srgbClr val="00FF00"/>
                </a:solidFill>
              </a:rPr>
              <a:t> </a:t>
            </a:r>
          </a:p>
          <a:p>
            <a:pPr marL="0" indent="0">
              <a:buNone/>
            </a:pPr>
            <a:endParaRPr lang="en" dirty="0" smtClean="0">
              <a:solidFill>
                <a:srgbClr val="00FF00"/>
              </a:solidFill>
            </a:endParaRPr>
          </a:p>
        </p:txBody>
      </p:sp>
      <p:pic>
        <p:nvPicPr>
          <p:cNvPr id="743" name="Google Shape;74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Image interpolation and resizing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kinda like a function</a:t>
            </a:r>
            <a:endParaRPr/>
          </a:p>
        </p:txBody>
      </p:sp>
      <p:sp>
        <p:nvSpPr>
          <p:cNvPr id="896" name="Google Shape;896;p10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An image is a mapping from indices to pixel value:</a:t>
            </a:r>
            <a:endParaRPr dirty="0"/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Im: </a:t>
            </a:r>
            <a:r>
              <a:rPr lang="en" dirty="0">
                <a:solidFill>
                  <a:srgbClr val="0000FF"/>
                </a:solidFill>
              </a:rPr>
              <a:t>I x I x I -&gt; R</a:t>
            </a:r>
            <a:endParaRPr dirty="0">
              <a:solidFill>
                <a:srgbClr val="0000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We may want to pass in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non-integers:</a:t>
            </a:r>
            <a:endParaRPr dirty="0">
              <a:solidFill>
                <a:srgbClr val="FF0000"/>
              </a:solidFill>
            </a:endParaRPr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Im’: </a:t>
            </a:r>
            <a:r>
              <a:rPr lang="en" dirty="0">
                <a:solidFill>
                  <a:srgbClr val="0000FF"/>
                </a:solidFill>
              </a:rPr>
              <a:t>R x R x I -&gt; 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97" name="Google Shape;897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8" name="Google Shape;8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04" name="Google Shape;90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5" name="Google Shape;9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75565" y="3148149"/>
            <a:ext cx="158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integer pixels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1" name="Google Shape;911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9806" y="2717074"/>
            <a:ext cx="22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think of their</a:t>
            </a:r>
          </a:p>
          <a:p>
            <a:r>
              <a:rPr lang="en-US" dirty="0">
                <a:solidFill>
                  <a:srgbClr val="0000FF"/>
                </a:solidFill>
              </a:rPr>
              <a:t>values as being at the</a:t>
            </a:r>
          </a:p>
          <a:p>
            <a:r>
              <a:rPr lang="en-US" dirty="0">
                <a:solidFill>
                  <a:srgbClr val="0000FF"/>
                </a:solidFill>
              </a:rPr>
              <a:t>centers.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8" name="Google Shape;918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9" name="Google Shape;9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2869" y="295220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Now we can move to</a:t>
            </a:r>
          </a:p>
          <a:p>
            <a:r>
              <a:rPr lang="en-US" dirty="0">
                <a:solidFill>
                  <a:srgbClr val="0000FF"/>
                </a:solidFill>
              </a:rPr>
              <a:t>a real coordinate</a:t>
            </a:r>
          </a:p>
          <a:p>
            <a:r>
              <a:rPr lang="en-US" dirty="0">
                <a:solidFill>
                  <a:srgbClr val="0000FF"/>
                </a:solidFill>
              </a:rPr>
              <a:t>system.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25" name="Google Shape;925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6" name="Google Shape;9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98640" y="3241040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 the image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Eyes: projection onto retina</a:t>
            </a:r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0" name="Google Shape;5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2" name="Google Shape;932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3" name="Google Shape;9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697" y="2194560"/>
            <a:ext cx="2052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So, the value of the </a:t>
            </a:r>
          </a:p>
          <a:p>
            <a:r>
              <a:rPr lang="en-US" dirty="0">
                <a:solidFill>
                  <a:srgbClr val="0000FF"/>
                </a:solidFill>
              </a:rPr>
              <a:t>pixel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 is now </a:t>
            </a:r>
          </a:p>
          <a:p>
            <a:r>
              <a:rPr lang="en-US" dirty="0">
                <a:solidFill>
                  <a:srgbClr val="0000FF"/>
                </a:solidFill>
              </a:rPr>
              <a:t>centered at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0" name="Google Shape;9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6206" y="2063931"/>
            <a:ext cx="19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But there are other</a:t>
            </a:r>
          </a:p>
          <a:p>
            <a:r>
              <a:rPr lang="en-US" dirty="0">
                <a:solidFill>
                  <a:srgbClr val="0000FF"/>
                </a:solidFill>
              </a:rPr>
              <a:t>real-valued points.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7" name="Google Shape;9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49" name="Google Shape;949;p113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This point is:</a:t>
            </a:r>
            <a:endParaRPr dirty="0"/>
          </a:p>
          <a:p>
            <a:pPr algn="ctr"/>
            <a:r>
              <a:rPr lang="en" dirty="0"/>
              <a:t>(-.25, -.25)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Just be careful</a:t>
            </a:r>
            <a:endParaRPr dirty="0"/>
          </a:p>
        </p:txBody>
      </p:sp>
      <p:sp>
        <p:nvSpPr>
          <p:cNvPr id="955" name="Google Shape;955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6" name="Google Shape;9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4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58" name="Google Shape;958;p114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This point is:</a:t>
            </a:r>
            <a:endParaRPr/>
          </a:p>
          <a:p>
            <a:pPr algn="ctr"/>
            <a:r>
              <a:rPr lang="en"/>
              <a:t>(-.25, -.25)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out the VALUE of a non-integer point, when the image only comes with integer points, </a:t>
            </a:r>
            <a:r>
              <a:rPr lang="en-US" dirty="0" err="1"/>
              <a:t>ie</a:t>
            </a:r>
            <a:r>
              <a:rPr lang="en-US" dirty="0"/>
              <a:t> (25,45,3).</a:t>
            </a:r>
          </a:p>
          <a:p>
            <a:r>
              <a:rPr lang="en-US" dirty="0"/>
              <a:t>For our assignment:</a:t>
            </a:r>
          </a:p>
          <a:p>
            <a:pPr marL="0" indent="0">
              <a:buNone/>
            </a:pPr>
            <a:r>
              <a:rPr lang="en-US" dirty="0"/>
              <a:t>	1. </a:t>
            </a:r>
            <a:r>
              <a:rPr lang="en-US" dirty="0">
                <a:solidFill>
                  <a:srgbClr val="0000FF"/>
                </a:solidFill>
              </a:rPr>
              <a:t>Nearest-Neighbor Interpolation</a:t>
            </a:r>
          </a:p>
          <a:p>
            <a:pPr marL="0" indent="0">
              <a:buNone/>
            </a:pPr>
            <a:r>
              <a:rPr lang="en-US" dirty="0"/>
              <a:t>	2</a:t>
            </a:r>
            <a:r>
              <a:rPr lang="en-US" dirty="0">
                <a:solidFill>
                  <a:srgbClr val="C00000"/>
                </a:solidFill>
              </a:rPr>
              <a:t>. Bilinear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5"/>
          <p:cNvSpPr txBox="1">
            <a:spLocks noGrp="1"/>
          </p:cNvSpPr>
          <p:nvPr>
            <p:ph type="title"/>
          </p:nvPr>
        </p:nvSpPr>
        <p:spPr>
          <a:xfrm>
            <a:off x="255900" y="304843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 dirty="0">
                <a:solidFill>
                  <a:srgbClr val="C00000"/>
                </a:solidFill>
              </a:rPr>
              <a:t>Nearest neighbor: what it sounds like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964" name="Google Shape;964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65" name="Google Shape;965;p11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FF"/>
                </a:solidFill>
              </a:rPr>
              <a:t>f(x,y,z) = Im(round(x), round(y), z)</a:t>
            </a:r>
            <a:endParaRPr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  <a:buChar char="-"/>
            </a:pPr>
            <a:r>
              <a:rPr lang="en" dirty="0"/>
              <a:t>Looks blocky</a:t>
            </a:r>
            <a:endParaRPr dirty="0"/>
          </a:p>
          <a:p>
            <a:pPr>
              <a:buChar char="-"/>
            </a:pPr>
            <a:r>
              <a:rPr lang="en" dirty="0"/>
              <a:t>Common pitfall: Integer division rounds down in C</a:t>
            </a:r>
            <a:endParaRPr dirty="0"/>
          </a:p>
          <a:p>
            <a:pPr>
              <a:buChar char="-"/>
            </a:pPr>
            <a:r>
              <a:rPr lang="en" dirty="0"/>
              <a:t>Note: z is still int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66" name="Google Shape;96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21618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7" name="Google Shape;96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5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6"/>
          <p:cNvSpPr txBox="1">
            <a:spLocks noGrp="1"/>
          </p:cNvSpPr>
          <p:nvPr>
            <p:ph type="title"/>
          </p:nvPr>
        </p:nvSpPr>
        <p:spPr>
          <a:xfrm>
            <a:off x="402270" y="213402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 (alternate approach)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73" name="Google Shape;973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74" name="Google Shape;974;p1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don’t, you can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75" name="Google Shape;97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7"/>
          <p:cNvSpPr txBox="1">
            <a:spLocks noGrp="1"/>
          </p:cNvSpPr>
          <p:nvPr>
            <p:ph type="title"/>
          </p:nvPr>
        </p:nvSpPr>
        <p:spPr>
          <a:xfrm>
            <a:off x="412430" y="19598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1" name="Google Shape;981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82" name="Google Shape;982;p11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3" name="Google Shape;9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8"/>
          <p:cNvSpPr txBox="1">
            <a:spLocks noGrp="1"/>
          </p:cNvSpPr>
          <p:nvPr>
            <p:ph type="title"/>
          </p:nvPr>
        </p:nvSpPr>
        <p:spPr>
          <a:xfrm>
            <a:off x="255900" y="26710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9" name="Google Shape;989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0" name="Google Shape;990;p1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1" name="Google Shape;99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9"/>
          <p:cNvSpPr txBox="1">
            <a:spLocks noGrp="1"/>
          </p:cNvSpPr>
          <p:nvPr>
            <p:ph type="title"/>
          </p:nvPr>
        </p:nvSpPr>
        <p:spPr>
          <a:xfrm>
            <a:off x="341310" y="20614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97" name="Google Shape;997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9" name="Google Shape;99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 txBox="1">
            <a:spLocks noGrp="1"/>
          </p:cNvSpPr>
          <p:nvPr>
            <p:ph type="title"/>
          </p:nvPr>
        </p:nvSpPr>
        <p:spPr>
          <a:xfrm>
            <a:off x="255900" y="12486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05" name="Google Shape;1005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06" name="Google Shape;1006;p120"/>
          <p:cNvSpPr txBox="1">
            <a:spLocks noGrp="1"/>
          </p:cNvSpPr>
          <p:nvPr>
            <p:ph type="body" idx="1"/>
          </p:nvPr>
        </p:nvSpPr>
        <p:spPr>
          <a:xfrm>
            <a:off x="239400" y="788187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Weighted sum using triangles: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Q</a:t>
            </a:r>
            <a:r>
              <a:rPr lang="en" sz="1800" dirty="0"/>
              <a:t> </a:t>
            </a:r>
            <a:r>
              <a:rPr lang="en" dirty="0"/>
              <a:t>=</a:t>
            </a:r>
            <a:r>
              <a:rPr lang="en" sz="1800" dirty="0"/>
              <a:t> </a:t>
            </a:r>
            <a:r>
              <a:rPr lang="en" dirty="0"/>
              <a:t>V1*A1 + V2*A2 + V3*A3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WHY?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V1 is the furthest from q and A1 gives the smallest area.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V2 is next furthest from 1 and A2 gives the next smallest area…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Should normalize this based on total area, but we won’t use this.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07" name="Google Shape;100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1"/>
          <p:cNvSpPr txBox="1">
            <a:spLocks noGrp="1"/>
          </p:cNvSpPr>
          <p:nvPr>
            <p:ph type="title"/>
          </p:nvPr>
        </p:nvSpPr>
        <p:spPr>
          <a:xfrm>
            <a:off x="255900" y="239528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Bilinear interpolation: for grids, pretty good; easier than triangles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13" name="Google Shape;1013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14" name="Google Shape;1014;p1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This time find the closest pixels in a box</a:t>
            </a:r>
            <a:endParaRPr dirty="0"/>
          </a:p>
        </p:txBody>
      </p:sp>
      <p:pic>
        <p:nvPicPr>
          <p:cNvPr id="1015" name="Google Shape;101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2"/>
          <p:cNvSpPr txBox="1">
            <a:spLocks noGrp="1"/>
          </p:cNvSpPr>
          <p:nvPr>
            <p:ph type="title"/>
          </p:nvPr>
        </p:nvSpPr>
        <p:spPr>
          <a:xfrm>
            <a:off x="255900" y="278717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/>
              <a:t>Bilinear interpolation: for grids, pretty good</a:t>
            </a:r>
            <a:endParaRPr sz="2400" dirty="0"/>
          </a:p>
        </p:txBody>
      </p:sp>
      <p:sp>
        <p:nvSpPr>
          <p:cNvPr id="1021" name="Google Shape;1021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22" name="Google Shape;1022;p1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23" name="Google Shape;10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01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29" name="Google Shape;102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31" name="Google Shape;10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37" name="Google Shape;103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time find the closest pixels in a box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Same plan, weighted sum based on area of opposite rectangle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Q = V1*A1 + V2*A2 + V3*A3 + V4*A4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1039" name="Google Shape;10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85" name="Google Shape;1085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body" idx="1"/>
          </p:nvPr>
        </p:nvSpPr>
        <p:spPr>
          <a:xfrm>
            <a:off x="167700" y="1584234"/>
            <a:ext cx="4388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A1 = d2*d4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A2 = d1*d4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A3 = d2*d3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A4 = d1*d3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800" dirty="0">
                <a:solidFill>
                  <a:schemeClr val="dk1"/>
                </a:solidFill>
              </a:rPr>
              <a:t>q = V1*A1 + V2*A2 + V3*A3 + V4*A4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87" name="Google Shape;108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22989"/>
            <a:ext cx="4282800" cy="3654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101" name="Google Shape;1101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02" name="Google Shape;1102;p1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NN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4 lookups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Some math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Often the right tradeoff of speed vs final result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3" name="Google Shape;110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Bicubic sampling: more complex, maybe better?</a:t>
            </a:r>
            <a:endParaRPr sz="2400"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11" name="Google Shape;1111;p1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 cubic interpolation of 4 cubic interpolations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bilinear, no “star”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16 nearest neighbors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3rd order poly:</a:t>
            </a:r>
            <a:endParaRPr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f(x) = a + bx + cx^2 + dx^3</a:t>
            </a:r>
            <a:endParaRPr sz="1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Interpolate along axis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another poly to interpolated values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2" name="Google Shape;111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0" y="1622113"/>
            <a:ext cx="4264200" cy="261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18" name="Google Shape;1118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8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26" name="Google Shape;1126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27" name="Google Shape;1127;p135"/>
          <p:cNvPicPr preferRelativeResize="0"/>
          <p:nvPr/>
        </p:nvPicPr>
        <p:blipFill rotWithShape="1">
          <a:blip r:embed="rId3">
            <a:alphaModFix/>
          </a:blip>
          <a:srcRect l="22166" t="22166" r="53806" b="53806"/>
          <a:stretch/>
        </p:blipFill>
        <p:spPr>
          <a:xfrm>
            <a:off x="229499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35"/>
          <p:cNvPicPr preferRelativeResize="0"/>
          <p:nvPr/>
        </p:nvPicPr>
        <p:blipFill rotWithShape="1">
          <a:blip r:embed="rId4">
            <a:alphaModFix/>
          </a:blip>
          <a:srcRect l="22166" t="22166" r="53806" b="53806"/>
          <a:stretch/>
        </p:blipFill>
        <p:spPr>
          <a:xfrm>
            <a:off x="4886723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Resize algorithm:</a:t>
            </a:r>
            <a:endParaRPr sz="2400"/>
          </a:p>
        </p:txBody>
      </p:sp>
      <p:sp>
        <p:nvSpPr>
          <p:cNvPr id="1134" name="Google Shape;1134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35" name="Google Shape;1135;p1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For each pixel in new image:</a:t>
            </a:r>
            <a:endParaRPr dirty="0">
              <a:solidFill>
                <a:schemeClr val="dk1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C00000"/>
                </a:solidFill>
              </a:rPr>
              <a:t>1. Map to old im coordinates</a:t>
            </a:r>
            <a:endParaRPr sz="2400" dirty="0">
              <a:solidFill>
                <a:srgbClr val="C00000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00FF"/>
                </a:solidFill>
              </a:rPr>
              <a:t>2. Interpolate value</a:t>
            </a:r>
            <a:endParaRPr sz="2400" dirty="0">
              <a:solidFill>
                <a:srgbClr val="0000FF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E200"/>
                </a:solidFill>
              </a:rPr>
              <a:t>3. Set new value in image</a:t>
            </a:r>
            <a:endParaRPr sz="2400" dirty="0">
              <a:solidFill>
                <a:srgbClr val="00E200"/>
              </a:solidFill>
            </a:endParaRPr>
          </a:p>
        </p:txBody>
      </p:sp>
      <p:pic>
        <p:nvPicPr>
          <p:cNvPr id="1136" name="Google Shape;113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about shrinking?</a:t>
            </a:r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4" name="Google Shape;114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399" y="1999101"/>
            <a:ext cx="4365100" cy="3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NN and Bilinear only look at small area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Lots of artifacting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Staircase pattern on diagonal lines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We’ll fix this next class with filters!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So what is this interpolation useful for?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a beautiful image of a sunset… it’s just very small… 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76" y="1888539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This is a beautiful image of a sunset… it’s just very small…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Say we want to increase size 4x4 -&gt; 7x7</a:t>
            </a:r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40" y="1081285"/>
            <a:ext cx="684340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4752175" y="18636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(-0.5, -0.5)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932900" y="48486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(3.5, 3.5)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66275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7630160" y="4439920"/>
            <a:ext cx="223520" cy="243840"/>
          </a:xfrm>
          <a:prstGeom prst="ellipse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42290" y="4516120"/>
            <a:ext cx="84328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6500" y="1571425"/>
            <a:ext cx="554300" cy="27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3340" y="2430785"/>
            <a:ext cx="223520" cy="24384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At each point we record incident light</a:t>
            </a:r>
            <a:endParaRPr sz="3000"/>
          </a:p>
        </p:txBody>
      </p:sp>
      <p:sp>
        <p:nvSpPr>
          <p:cNvPr id="589" name="Google Shape;589;p7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-4/14 + b = -7/14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 = 4/7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4/7*-1/2 + b = -1/2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-4/14 + b = -7/14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So, we can start with any coordinate X of the big (new) image and use </a:t>
            </a:r>
            <a:r>
              <a:rPr lang="en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0000FF"/>
                </a:solidFill>
              </a:rPr>
              <a:t> and </a:t>
            </a:r>
            <a:r>
              <a:rPr lang="en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0000FF"/>
                </a:solidFill>
              </a:rPr>
              <a:t> to get Y on the smaller (old) image.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a matrix of light</a:t>
            </a:r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5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635C1E-643C-40B5-8383-F6724A472013}"/>
              </a:ext>
            </a:extLst>
          </p:cNvPr>
          <p:cNvCxnSpPr/>
          <p:nvPr/>
        </p:nvCxnSpPr>
        <p:spPr>
          <a:xfrm>
            <a:off x="6112933" y="3860800"/>
            <a:ext cx="169334" cy="541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Map to old coords</a:t>
            </a:r>
            <a:endParaRPr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>
                <a:solidFill>
                  <a:srgbClr val="FF00FF"/>
                </a:solidFill>
              </a:rPr>
              <a:t>(1, 3)</a:t>
            </a:r>
            <a:endParaRPr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4/7*1 - 3/14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4/7*3 - 3/14</a:t>
            </a: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4/7*1 - 3/14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4/7*3 - 3/14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(5/14, 21/14)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</p:txBody>
      </p:sp>
      <p:sp>
        <p:nvSpPr>
          <p:cNvPr id="361" name="Google Shape;361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69" name="Google Shape;369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00" y="1466276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77" name="Google Shape;377;p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8551" y="1622125"/>
            <a:ext cx="4096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Size of opposite rects</a:t>
            </a:r>
            <a:endParaRPr dirty="0"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34261" y="1670231"/>
            <a:ext cx="41184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0" y="1622125"/>
            <a:ext cx="590296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Yar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Bar = (1/2)(9/14)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R1ar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R2ar = (1/2)(9/14)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" sz="2000" dirty="0">
                <a:solidFill>
                  <a:srgbClr val="FF0000"/>
                </a:solidFill>
              </a:rPr>
              <a:t>V = Yval*Yar+Bval*Var+R1val*R1ar+R2val*R2ar</a:t>
            </a:r>
          </a:p>
          <a:p>
            <a:pPr>
              <a:buChar char="-"/>
            </a:pPr>
            <a:endParaRPr lang="en" sz="2000" dirty="0"/>
          </a:p>
          <a:p>
            <a:pPr>
              <a:buChar char="-"/>
            </a:pPr>
            <a:r>
              <a:rPr lang="en" sz="2000" dirty="0">
                <a:solidFill>
                  <a:srgbClr val="0000FF"/>
                </a:solidFill>
              </a:rPr>
              <a:t>For each channel c, put the interpolated value from that channel in position (1,3,c).</a:t>
            </a:r>
          </a:p>
          <a:p>
            <a:pPr lvl="2">
              <a:spcBef>
                <a:spcPts val="0"/>
              </a:spcBef>
              <a:buChar char="-"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551" y="114552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50427" y="1582610"/>
            <a:ext cx="46820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B                                            (1,1) R1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R2                                              (1,2)       Y</a:t>
            </a:r>
          </a:p>
        </p:txBody>
      </p:sp>
    </p:spTree>
    <p:extLst>
      <p:ext uri="{BB962C8B-B14F-4D97-AF65-F5344CB8AC3E}">
        <p14:creationId xmlns:p14="http://schemas.microsoft.com/office/powerpoint/2010/main" val="62033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4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19" name="Google Shape;619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89" name="Google Shape;489;p6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 </a:t>
            </a:r>
            <a:r>
              <a:rPr lang="en-US" dirty="0">
                <a:solidFill>
                  <a:srgbClr val="FF0000"/>
                </a:solidFill>
              </a:rPr>
              <a:t>results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8" name="Google Shape;4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04" name="Google Shape;504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" dirty="0"/>
              <a:t>Fill in the rest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 outer edges use padding!</a:t>
            </a:r>
            <a:endParaRPr dirty="0"/>
          </a:p>
        </p:txBody>
      </p:sp>
      <p:sp>
        <p:nvSpPr>
          <p:cNvPr id="505" name="Google Shape;505;p6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9"/>
          <p:cNvCxnSpPr/>
          <p:nvPr/>
        </p:nvCxnSpPr>
        <p:spPr>
          <a:xfrm rot="10800000" flipH="1">
            <a:off x="4826675" y="4541100"/>
            <a:ext cx="559200" cy="110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Google Shape;508;p69"/>
          <p:cNvCxnSpPr/>
          <p:nvPr/>
        </p:nvCxnSpPr>
        <p:spPr>
          <a:xfrm flipH="1">
            <a:off x="7029000" y="1433250"/>
            <a:ext cx="779400" cy="84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-US" dirty="0">
                <a:solidFill>
                  <a:srgbClr val="FF0000"/>
                </a:solidFill>
              </a:rPr>
              <a:t>Final result 7 x 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did it!</a:t>
            </a:r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1" name="Google Shape;5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72"/>
          <p:cNvCxnSpPr/>
          <p:nvPr/>
        </p:nvCxnSpPr>
        <p:spPr>
          <a:xfrm>
            <a:off x="4096800" y="3636013"/>
            <a:ext cx="9504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9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27" name="Google Shape;627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Higher = more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Lower = less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Bounded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No light = 0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Sensor/device limit = max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Typical ranges:</a:t>
            </a:r>
            <a:endParaRPr dirty="0"/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[0-255], fit into byte</a:t>
            </a:r>
            <a:endParaRPr dirty="0">
              <a:solidFill>
                <a:srgbClr val="FF0000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[0-1], floating point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Called </a:t>
            </a:r>
            <a:r>
              <a:rPr lang="en" b="1" dirty="0"/>
              <a:t>pixels</a:t>
            </a:r>
            <a:endParaRPr b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2505</Words>
  <Application>Microsoft Office PowerPoint</Application>
  <PresentationFormat>On-screen Show (4:3)</PresentationFormat>
  <Paragraphs>533</Paragraphs>
  <Slides>129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5" baseType="lpstr">
      <vt:lpstr>Arial</vt:lpstr>
      <vt:lpstr>Arial Rounded MT Bold</vt:lpstr>
      <vt:lpstr>Calibri</vt:lpstr>
      <vt:lpstr>Consolas</vt:lpstr>
      <vt:lpstr>Ubuntu</vt:lpstr>
      <vt:lpstr>Office Theme</vt:lpstr>
      <vt:lpstr>  Computer Vision   CSE/ECE 576 Image Coordinates and Resizing  Linda Shapiro Professor of Computer Science &amp; Engineering Professor of Electrical &amp; Engineering</vt:lpstr>
      <vt:lpstr>What is an image?</vt:lpstr>
      <vt:lpstr>Eyes: projection onto retina</vt:lpstr>
      <vt:lpstr>Model: pinhole camera</vt:lpstr>
      <vt:lpstr>Model: pinhole camera</vt:lpstr>
      <vt:lpstr>At each point we record incident light</vt:lpstr>
      <vt:lpstr>An image is a matrix of light</vt:lpstr>
      <vt:lpstr>Values in matrix = how much light</vt:lpstr>
      <vt:lpstr>Values in matrix = how much light</vt:lpstr>
      <vt:lpstr>Addressing pixels</vt:lpstr>
      <vt:lpstr>Color image: 3d tensor in colorspace</vt:lpstr>
      <vt:lpstr>RGB information in separate “channels”</vt:lpstr>
      <vt:lpstr>Addressing pixels</vt:lpstr>
      <vt:lpstr>How do we store them?</vt:lpstr>
      <vt:lpstr>Storage: row major vs column major</vt:lpstr>
      <vt:lpstr>Storage: row major vs column major</vt:lpstr>
      <vt:lpstr>Typically use row-major or HW</vt:lpstr>
      <vt:lpstr>In 3d we have more choices!</vt:lpstr>
      <vt:lpstr>HWC: channels interleaved</vt:lpstr>
      <vt:lpstr>CHW: channels separated</vt:lpstr>
      <vt:lpstr>CHW Pop quiz</vt:lpstr>
      <vt:lpstr>CHW Pop quiz</vt:lpstr>
      <vt:lpstr>In your homework</vt:lpstr>
      <vt:lpstr>Image interpolation and resizing</vt:lpstr>
      <vt:lpstr>An image is kinda like a function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Just be careful</vt:lpstr>
      <vt:lpstr>Interpolation</vt:lpstr>
      <vt:lpstr>Nearest neighbor: what it sounds like</vt:lpstr>
      <vt:lpstr>Triangle interpolation: for less structured image (alternate approach)</vt:lpstr>
      <vt:lpstr>Triangle interpolation: for less structured image</vt:lpstr>
      <vt:lpstr>Triangle interpolation: for less structured image</vt:lpstr>
      <vt:lpstr>Triangle interpolation: for less structured image</vt:lpstr>
      <vt:lpstr>Triangle interpolation: for less structured image</vt:lpstr>
      <vt:lpstr>Bilinear interpolation: for grids, pretty good; easier than triangles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Bicubic sampling: more complex, maybe better?</vt:lpstr>
      <vt:lpstr>Bicubic vs bilinear</vt:lpstr>
      <vt:lpstr>Bicubic vs bilinear</vt:lpstr>
      <vt:lpstr>Resize algorithm:</vt:lpstr>
      <vt:lpstr>What about shrinking?</vt:lpstr>
      <vt:lpstr>So what is this interpolation useful for?</vt:lpstr>
      <vt:lpstr>Image resizing!</vt:lpstr>
      <vt:lpstr>Image resizing!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We did it!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Linda Shapiro</cp:lastModifiedBy>
  <cp:revision>214</cp:revision>
  <dcterms:created xsi:type="dcterms:W3CDTF">2013-01-06T19:09:38Z</dcterms:created>
  <dcterms:modified xsi:type="dcterms:W3CDTF">2026-04-01T19:54:21Z</dcterms:modified>
</cp:coreProperties>
</file>