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72"/>
  </p:notesMasterIdLst>
  <p:sldIdLst>
    <p:sldId id="256" r:id="rId2"/>
    <p:sldId id="439" r:id="rId3"/>
    <p:sldId id="440" r:id="rId4"/>
    <p:sldId id="441" r:id="rId5"/>
    <p:sldId id="447" r:id="rId6"/>
    <p:sldId id="475" r:id="rId7"/>
    <p:sldId id="476" r:id="rId8"/>
    <p:sldId id="477" r:id="rId9"/>
    <p:sldId id="478" r:id="rId10"/>
    <p:sldId id="480" r:id="rId11"/>
    <p:sldId id="530" r:id="rId12"/>
    <p:sldId id="481" r:id="rId13"/>
    <p:sldId id="482" r:id="rId14"/>
    <p:sldId id="483" r:id="rId15"/>
    <p:sldId id="484" r:id="rId16"/>
    <p:sldId id="485" r:id="rId17"/>
    <p:sldId id="487" r:id="rId18"/>
    <p:sldId id="488" r:id="rId19"/>
    <p:sldId id="529" r:id="rId20"/>
    <p:sldId id="489" r:id="rId21"/>
    <p:sldId id="490" r:id="rId22"/>
    <p:sldId id="491" r:id="rId23"/>
    <p:sldId id="492" r:id="rId24"/>
    <p:sldId id="493" r:id="rId25"/>
    <p:sldId id="494" r:id="rId26"/>
    <p:sldId id="495" r:id="rId27"/>
    <p:sldId id="496" r:id="rId28"/>
    <p:sldId id="497" r:id="rId29"/>
    <p:sldId id="498" r:id="rId30"/>
    <p:sldId id="499" r:id="rId31"/>
    <p:sldId id="500" r:id="rId32"/>
    <p:sldId id="501" r:id="rId33"/>
    <p:sldId id="502" r:id="rId34"/>
    <p:sldId id="503" r:id="rId35"/>
    <p:sldId id="504" r:id="rId36"/>
    <p:sldId id="505" r:id="rId37"/>
    <p:sldId id="507" r:id="rId38"/>
    <p:sldId id="508" r:id="rId39"/>
    <p:sldId id="509" r:id="rId40"/>
    <p:sldId id="510" r:id="rId41"/>
    <p:sldId id="511" r:id="rId42"/>
    <p:sldId id="512" r:id="rId43"/>
    <p:sldId id="513" r:id="rId44"/>
    <p:sldId id="514" r:id="rId45"/>
    <p:sldId id="515" r:id="rId46"/>
    <p:sldId id="516" r:id="rId47"/>
    <p:sldId id="520" r:id="rId48"/>
    <p:sldId id="521" r:id="rId49"/>
    <p:sldId id="522" r:id="rId50"/>
    <p:sldId id="523" r:id="rId51"/>
    <p:sldId id="524" r:id="rId52"/>
    <p:sldId id="525" r:id="rId53"/>
    <p:sldId id="526" r:id="rId54"/>
    <p:sldId id="527" r:id="rId55"/>
    <p:sldId id="528" r:id="rId56"/>
    <p:sldId id="486" r:id="rId57"/>
    <p:sldId id="433" r:id="rId58"/>
    <p:sldId id="435" r:id="rId59"/>
    <p:sldId id="542" r:id="rId60"/>
    <p:sldId id="533" r:id="rId61"/>
    <p:sldId id="436" r:id="rId62"/>
    <p:sldId id="534" r:id="rId63"/>
    <p:sldId id="535" r:id="rId64"/>
    <p:sldId id="536" r:id="rId65"/>
    <p:sldId id="537" r:id="rId66"/>
    <p:sldId id="538" r:id="rId67"/>
    <p:sldId id="539" r:id="rId68"/>
    <p:sldId id="540" r:id="rId69"/>
    <p:sldId id="541" r:id="rId70"/>
    <p:sldId id="437" r:id="rId7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E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1275" autoAdjust="0"/>
    <p:restoredTop sz="94733"/>
  </p:normalViewPr>
  <p:slideViewPr>
    <p:cSldViewPr snapToGrid="0" snapToObjects="1">
      <p:cViewPr varScale="1">
        <p:scale>
          <a:sx n="97" d="100"/>
          <a:sy n="97" d="100"/>
        </p:scale>
        <p:origin x="216" y="8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6E19B3-802B-1146-9D96-BE86CEF1F5AA}" type="datetimeFigureOut">
              <a:rPr lang="en-US" smtClean="0"/>
              <a:t>3/26/26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4832AD-E9BF-E541-A889-1B2F77DEA0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381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3731f333a1_0_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3731f333a1_0_2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05596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g646cc98c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" name="Google Shape;819;g646cc98c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23269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g3600a767f6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7" name="Google Shape;827;g3600a767f6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54396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g3600a767f6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5" name="Google Shape;835;g3600a767f6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39603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g3600a767f6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" name="Google Shape;841;g3600a767f6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52300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g3600a767f6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8" name="Google Shape;848;g3600a767f6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29339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g3600a767f6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1" name="Google Shape;751;g3600a767f6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81612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g3690171b87_0_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7" name="Google Shape;757;g3690171b87_0_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81739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g3600a767f6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3" name="Google Shape;763;g3600a767f6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08477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g3690171b87_0_3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5" name="Google Shape;775;g3690171b87_0_3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77324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3690171b87_0_3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3690171b87_0_3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94213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3731f333a1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3731f333a1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22380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g3690171b87_0_3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1" name="Google Shape;801;g3690171b87_0_3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42852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g3690171b87_0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8" name="Google Shape;818;g3690171b87_0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40418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g3690171b87_0_3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5" name="Google Shape;835;g3690171b87_0_3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58576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g3690171b87_0_4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1" name="Google Shape;851;g3690171b87_0_4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61533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g3690171b87_0_4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7" name="Google Shape;867;g3690171b87_0_4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2003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g3690171b87_0_4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3" name="Google Shape;883;g3690171b87_0_4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18411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814D4F1-C326-44BC-886F-539CF86229FB}" type="slidenum">
              <a:rPr lang="en-US" altLang="en-US" smtClean="0"/>
              <a:pPr eaLnBrk="1" hangingPunct="1">
                <a:spcBef>
                  <a:spcPct val="0"/>
                </a:spcBef>
              </a:pPr>
              <a:t>44</a:t>
            </a:fld>
            <a:endParaRPr lang="en-US" altLang="en-US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14436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8601911-F913-4920-B2B9-629777489438}" type="slidenum">
              <a:rPr lang="en-US" altLang="en-US" smtClean="0"/>
              <a:pPr eaLnBrk="1" hangingPunct="1">
                <a:spcBef>
                  <a:spcPct val="0"/>
                </a:spcBef>
              </a:pPr>
              <a:t>45</a:t>
            </a:fld>
            <a:endParaRPr lang="en-US" altLang="en-US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54596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7F2C784-2F21-4ADC-9F09-EA50BBB6CD6D}" type="slidenum">
              <a:rPr lang="en-US" altLang="en-US" smtClean="0"/>
              <a:pPr eaLnBrk="1" hangingPunct="1">
                <a:spcBef>
                  <a:spcPct val="0"/>
                </a:spcBef>
              </a:pPr>
              <a:t>46</a:t>
            </a:fld>
            <a:endParaRPr lang="en-US" alt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12249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D1894DF-8708-44E3-A38A-A09C644B89D0}" type="slidenum">
              <a:rPr lang="en-US" altLang="en-US" smtClean="0"/>
              <a:pPr eaLnBrk="1" hangingPunct="1">
                <a:spcBef>
                  <a:spcPct val="0"/>
                </a:spcBef>
              </a:pPr>
              <a:t>47</a:t>
            </a:fld>
            <a:endParaRPr lang="en-US" altLang="en-U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21722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3600a767f6_1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3600a767f6_1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756775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87C53CE-44AD-4626-9147-9A6143F42AA4}" type="slidenum">
              <a:rPr lang="en-US" altLang="en-US" smtClean="0"/>
              <a:pPr eaLnBrk="1" hangingPunct="1">
                <a:spcBef>
                  <a:spcPct val="0"/>
                </a:spcBef>
              </a:pPr>
              <a:t>48</a:t>
            </a:fld>
            <a:endParaRPr lang="en-US" altLang="en-US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454535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54182DD-DCD4-4350-A472-439A86033554}" type="slidenum">
              <a:rPr lang="en-US" altLang="en-US" smtClean="0"/>
              <a:pPr eaLnBrk="1" hangingPunct="1">
                <a:spcBef>
                  <a:spcPct val="0"/>
                </a:spcBef>
              </a:pPr>
              <a:t>49</a:t>
            </a:fld>
            <a:endParaRPr lang="en-US" altLang="en-US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724733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D55809C-CF96-4BDA-8B8F-491E13E8BDC4}" type="slidenum">
              <a:rPr lang="en-US" altLang="en-US" smtClean="0"/>
              <a:pPr eaLnBrk="1" hangingPunct="1">
                <a:spcBef>
                  <a:spcPct val="0"/>
                </a:spcBef>
              </a:pPr>
              <a:t>51</a:t>
            </a:fld>
            <a:endParaRPr lang="en-US" alt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185301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03B879C-1D27-46F2-A2C7-10A2D0F99906}" type="slidenum">
              <a:rPr lang="en-US" altLang="en-US" smtClean="0"/>
              <a:pPr eaLnBrk="1" hangingPunct="1">
                <a:spcBef>
                  <a:spcPct val="0"/>
                </a:spcBef>
              </a:pPr>
              <a:t>52</a:t>
            </a:fld>
            <a:endParaRPr lang="en-US" altLang="en-US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637372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9D18DC1-D81D-411F-843A-59ED79779881}" type="slidenum">
              <a:rPr lang="en-US" altLang="en-US" smtClean="0"/>
              <a:pPr eaLnBrk="1" hangingPunct="1">
                <a:spcBef>
                  <a:spcPct val="0"/>
                </a:spcBef>
              </a:pPr>
              <a:t>53</a:t>
            </a:fld>
            <a:endParaRPr lang="en-US" altLang="en-US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019901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D8D5D83-0CF4-4928-8274-2C8DBDD369F1}" type="slidenum">
              <a:rPr lang="en-US" altLang="en-US" smtClean="0"/>
              <a:pPr eaLnBrk="1" hangingPunct="1">
                <a:spcBef>
                  <a:spcPct val="0"/>
                </a:spcBef>
              </a:pPr>
              <a:t>55</a:t>
            </a:fld>
            <a:endParaRPr lang="en-US" altLang="en-US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99576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g3600a767f6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6" name="Google Shape;856;g3600a767f6_1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820442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4832AD-E9BF-E541-A889-1B2F77DEA054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5148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3731f333a1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3731f333a1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53993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3731f333a1_0_7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3731f333a1_0_7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77131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3731f333a1_0_6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3731f333a1_0_6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82608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g3731f333a1_0_7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" name="Google Shape;791;g3731f333a1_0_7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10510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g3731f333a1_0_7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8" name="Google Shape;798;g3731f333a1_0_7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70753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g3731f333a1_0_7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2" name="Google Shape;812;g3731f333a1_0_7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0888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AB09-923F-4DCB-90FC-FFB32A7BC7D1}" type="datetime1">
              <a:rPr lang="en-US" smtClean="0"/>
              <a:t>3/26/26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81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FB328-89B8-415B-AD16-27FE65978378}" type="datetime1">
              <a:rPr lang="en-US" smtClean="0"/>
              <a:t>3/26/26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127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F3CED-5EBB-4EE8-AC70-8FB7853314A0}" type="datetime1">
              <a:rPr lang="en-US" smtClean="0"/>
              <a:t>3/26/26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918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133025" y="0"/>
            <a:ext cx="90111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223800" y="1019833"/>
            <a:ext cx="8696400" cy="567440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  <a:defRPr sz="2400">
                <a:solidFill>
                  <a:srgbClr val="000000"/>
                </a:solidFill>
              </a:defRPr>
            </a:lvl1pPr>
            <a:lvl2pPr marL="914400" lvl="1" indent="-3429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 sz="1800">
                <a:solidFill>
                  <a:srgbClr val="000000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l"/>
            <a:fld id="{00000000-1234-1234-1234-123412341234}" type="slidenum">
              <a:rPr lang="en" smtClean="0"/>
              <a:pPr algn="l"/>
              <a:t>‹#›</a:t>
            </a:fld>
            <a:endParaRPr lang="en"/>
          </a:p>
        </p:txBody>
      </p:sp>
      <p:cxnSp>
        <p:nvCxnSpPr>
          <p:cNvPr id="20" name="Google Shape;20;p4"/>
          <p:cNvCxnSpPr/>
          <p:nvPr/>
        </p:nvCxnSpPr>
        <p:spPr>
          <a:xfrm>
            <a:off x="223801" y="897915"/>
            <a:ext cx="869640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" name="Google Shape;21;p4"/>
          <p:cNvSpPr txBox="1">
            <a:spLocks noGrp="1"/>
          </p:cNvSpPr>
          <p:nvPr>
            <p:ph type="title" idx="2"/>
          </p:nvPr>
        </p:nvSpPr>
        <p:spPr>
          <a:xfrm>
            <a:off x="229500" y="6390200"/>
            <a:ext cx="8685000" cy="3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46962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l"/>
            <a:fld id="{00000000-1234-1234-1234-123412341234}" type="slidenum">
              <a:rPr lang="en" smtClean="0"/>
              <a:pPr algn="l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348004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89D2F-E9F8-48A8-B5E9-B0D908504B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5424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D0167C-9CCA-4535-9678-82593D92E1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389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33E80-BFA1-45B5-AA82-AF4AACDF648A}" type="datetime1">
              <a:rPr lang="en-US" smtClean="0"/>
              <a:t>3/26/26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69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B145A-7472-48CC-A41C-50BD4EA63025}" type="datetime1">
              <a:rPr lang="en-US" smtClean="0"/>
              <a:t>3/26/26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861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7706C-6FE7-47D2-BBEA-7B874C6080C0}" type="datetime1">
              <a:rPr lang="en-US" smtClean="0"/>
              <a:t>3/26/26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682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798F5-73D9-4B73-9B53-D0728E337984}" type="datetime1">
              <a:rPr lang="en-US" smtClean="0"/>
              <a:t>3/26/26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059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F8379-F04B-4DF1-B514-5681BA338F51}" type="datetime1">
              <a:rPr lang="en-US" smtClean="0"/>
              <a:t>3/26/26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561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04149-9A1F-479F-885E-A372E7C6C342}" type="datetime1">
              <a:rPr lang="en-US" smtClean="0"/>
              <a:t>3/26/26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495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839D0-21B5-45CD-89FB-3C54BE6AE57E}" type="datetime1">
              <a:rPr lang="en-US" smtClean="0"/>
              <a:t>3/26/26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618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E09A3-DE17-4CA3-B8B8-1B1B82E8989A}" type="datetime1">
              <a:rPr lang="en-US" smtClean="0"/>
              <a:t>3/26/26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930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FE41E3-BB4B-4869-A77B-6B041B0655E2}" type="datetime1">
              <a:rPr lang="en-US" smtClean="0"/>
              <a:t>3/26/26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179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15.jp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4.jp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5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26.jp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jpg"/><Relationship Id="rId5" Type="http://schemas.openxmlformats.org/officeDocument/2006/relationships/image" Target="../media/image15.jpg"/><Relationship Id="rId4" Type="http://schemas.openxmlformats.org/officeDocument/2006/relationships/image" Target="../media/image27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28.jp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jpg"/><Relationship Id="rId5" Type="http://schemas.openxmlformats.org/officeDocument/2006/relationships/image" Target="../media/image15.jpg"/><Relationship Id="rId4" Type="http://schemas.openxmlformats.org/officeDocument/2006/relationships/image" Target="../media/image29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30.jp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jpg"/><Relationship Id="rId5" Type="http://schemas.openxmlformats.org/officeDocument/2006/relationships/image" Target="../media/image15.jpg"/><Relationship Id="rId4" Type="http://schemas.openxmlformats.org/officeDocument/2006/relationships/image" Target="../media/image31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32.jp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jpg"/><Relationship Id="rId5" Type="http://schemas.openxmlformats.org/officeDocument/2006/relationships/image" Target="../media/image15.jpg"/><Relationship Id="rId4" Type="http://schemas.openxmlformats.org/officeDocument/2006/relationships/image" Target="../media/image3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Color_space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Relationship Id="rId5" Type="http://schemas.openxmlformats.org/officeDocument/2006/relationships/hyperlink" Target="https://en.wikipedia.org/wiki/Initialism" TargetMode="External"/><Relationship Id="rId4" Type="http://schemas.openxmlformats.org/officeDocument/2006/relationships/hyperlink" Target="https://en.wikipedia.org/wiki/International_Commission_on_Illumination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gi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w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dirty="0">
                <a:cs typeface="Arial Rounded MT Bold"/>
              </a:rPr>
              <a:t>Computer Vision</a:t>
            </a:r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ECE/CSE 576</a:t>
            </a: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Color and Texture</a:t>
            </a:r>
            <a:br>
              <a:rPr lang="en-US" sz="3600" dirty="0">
                <a:cs typeface="Arial Rounded MT Bold"/>
              </a:rPr>
            </a:br>
            <a:br>
              <a:rPr lang="en-US" sz="3600" dirty="0">
                <a:cs typeface="Arial Rounded MT Bold"/>
              </a:rPr>
            </a:br>
            <a:r>
              <a:rPr lang="en-US" sz="3600" dirty="0">
                <a:cs typeface="Arial Rounded MT Bold"/>
              </a:rPr>
              <a:t>Linda Shapiro</a:t>
            </a:r>
            <a:br>
              <a:rPr lang="en-US" sz="36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Computer Science &amp; Engineering</a:t>
            </a:r>
            <a:br>
              <a:rPr lang="en-US" sz="28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Electrical &amp; Computer Engineering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0800" y="914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70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97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What does this mean for computers?</a:t>
            </a:r>
            <a:endParaRPr/>
          </a:p>
        </p:txBody>
      </p:sp>
      <p:sp>
        <p:nvSpPr>
          <p:cNvPr id="815" name="Google Shape;815;p97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spcAft>
                <a:spcPts val="600"/>
              </a:spcAft>
              <a:buChar char="-"/>
            </a:pPr>
            <a:r>
              <a:rPr lang="en" dirty="0"/>
              <a:t>We represent images as grids of pixels</a:t>
            </a:r>
            <a:endParaRPr dirty="0"/>
          </a:p>
          <a:p>
            <a:pPr>
              <a:spcAft>
                <a:spcPts val="600"/>
              </a:spcAft>
              <a:buChar char="-"/>
            </a:pPr>
            <a:r>
              <a:rPr lang="en" dirty="0">
                <a:solidFill>
                  <a:srgbClr val="C00000"/>
                </a:solidFill>
              </a:rPr>
              <a:t>Each pixel has a color, 3 components: RGB</a:t>
            </a:r>
            <a:endParaRPr dirty="0">
              <a:solidFill>
                <a:srgbClr val="C00000"/>
              </a:solidFill>
            </a:endParaRPr>
          </a:p>
          <a:p>
            <a:pPr>
              <a:spcAft>
                <a:spcPts val="600"/>
              </a:spcAft>
              <a:buChar char="-"/>
            </a:pPr>
            <a:r>
              <a:rPr lang="en" dirty="0"/>
              <a:t>Not every color can be represented in RGB!</a:t>
            </a:r>
            <a:endParaRPr dirty="0"/>
          </a:p>
          <a:p>
            <a:pPr lvl="1">
              <a:spcBef>
                <a:spcPts val="0"/>
              </a:spcBef>
              <a:spcAft>
                <a:spcPts val="600"/>
              </a:spcAft>
              <a:buChar char="-"/>
            </a:pPr>
            <a:r>
              <a:rPr lang="en" dirty="0"/>
              <a:t>Have to go out in the real world sometimes</a:t>
            </a:r>
            <a:endParaRPr dirty="0"/>
          </a:p>
          <a:p>
            <a:pPr>
              <a:spcAft>
                <a:spcPts val="600"/>
              </a:spcAft>
              <a:buChar char="-"/>
            </a:pPr>
            <a:r>
              <a:rPr lang="en" dirty="0"/>
              <a:t>RGB is not fully accurate</a:t>
            </a:r>
            <a:endParaRPr dirty="0"/>
          </a:p>
          <a:p>
            <a:pPr>
              <a:spcAft>
                <a:spcPts val="600"/>
              </a:spcAft>
              <a:buChar char="-"/>
            </a:pPr>
            <a:r>
              <a:rPr lang="en" dirty="0">
                <a:solidFill>
                  <a:srgbClr val="C00000"/>
                </a:solidFill>
              </a:rPr>
              <a:t>We can represent a color with 3 numbers</a:t>
            </a:r>
            <a:endParaRPr dirty="0">
              <a:solidFill>
                <a:srgbClr val="C00000"/>
              </a:solidFill>
            </a:endParaRPr>
          </a:p>
          <a:p>
            <a:pPr lvl="1">
              <a:spcBef>
                <a:spcPts val="0"/>
              </a:spcBef>
              <a:spcAft>
                <a:spcPts val="600"/>
              </a:spcAft>
              <a:buChar char="-"/>
            </a:pPr>
            <a:r>
              <a:rPr lang="en" sz="2000" dirty="0">
                <a:solidFill>
                  <a:srgbClr val="C00000"/>
                </a:solidFill>
              </a:rPr>
              <a:t>#ff00ff; (1.0, 0.0, 1.0); 255,0,255</a:t>
            </a:r>
            <a:endParaRPr lang="en" dirty="0">
              <a:solidFill>
                <a:srgbClr val="C00000"/>
              </a:solidFill>
            </a:endParaRPr>
          </a:p>
          <a:p>
            <a:pPr lvl="1">
              <a:spcBef>
                <a:spcPts val="0"/>
              </a:spcBef>
              <a:spcAft>
                <a:spcPts val="600"/>
              </a:spcAft>
              <a:buChar char="-"/>
            </a:pPr>
            <a:r>
              <a:rPr lang="en" dirty="0">
                <a:solidFill>
                  <a:srgbClr val="0000FF"/>
                </a:solidFill>
              </a:rPr>
              <a:t>WHAT COLOR IS THAT?</a:t>
            </a:r>
          </a:p>
          <a:p>
            <a:pPr lvl="1">
              <a:spcBef>
                <a:spcPts val="0"/>
              </a:spcBef>
              <a:buChar char="-"/>
            </a:pPr>
            <a:endParaRPr lang="en" dirty="0"/>
          </a:p>
          <a:p>
            <a:pPr>
              <a:buChar char="-"/>
            </a:pPr>
            <a:endParaRPr sz="2000" dirty="0"/>
          </a:p>
        </p:txBody>
      </p:sp>
      <p:sp>
        <p:nvSpPr>
          <p:cNvPr id="816" name="Google Shape;816;p9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11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8960" y="1920240"/>
            <a:ext cx="1133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FF00AA</a:t>
            </a:r>
          </a:p>
        </p:txBody>
      </p:sp>
    </p:spTree>
    <p:extLst>
      <p:ext uri="{BB962C8B-B14F-4D97-AF65-F5344CB8AC3E}">
        <p14:creationId xmlns:p14="http://schemas.microsoft.com/office/powerpoint/2010/main" val="3593072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98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Image: 2d array of color</a:t>
            </a:r>
            <a:endParaRPr/>
          </a:p>
        </p:txBody>
      </p:sp>
      <p:sp>
        <p:nvSpPr>
          <p:cNvPr id="822" name="Google Shape;822;p98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lnSpc>
                <a:spcPct val="115000"/>
              </a:lnSpc>
              <a:buChar char="-"/>
            </a:pPr>
            <a:r>
              <a:rPr lang="en" dirty="0"/>
              <a:t>Some range</a:t>
            </a:r>
            <a:endParaRPr dirty="0"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 dirty="0"/>
              <a:t>[0,255]</a:t>
            </a:r>
            <a:endParaRPr dirty="0"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 dirty="0"/>
              <a:t>0.0 - 1.0</a:t>
            </a:r>
            <a:endParaRPr dirty="0"/>
          </a:p>
          <a:p>
            <a:pPr>
              <a:lnSpc>
                <a:spcPct val="115000"/>
              </a:lnSpc>
              <a:buChar char="-"/>
            </a:pPr>
            <a:r>
              <a:rPr lang="en" dirty="0"/>
              <a:t>We’ll talk more about</a:t>
            </a:r>
            <a:br>
              <a:rPr lang="en" dirty="0"/>
            </a:br>
            <a:r>
              <a:rPr lang="en" dirty="0"/>
              <a:t>this later.</a:t>
            </a:r>
            <a:endParaRPr dirty="0"/>
          </a:p>
        </p:txBody>
      </p:sp>
      <p:sp>
        <p:nvSpPr>
          <p:cNvPr id="823" name="Google Shape;823;p9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24" name="Google Shape;824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48008" y="1714439"/>
            <a:ext cx="5066492" cy="407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99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Grayscale - making color images not</a:t>
            </a:r>
            <a:endParaRPr/>
          </a:p>
        </p:txBody>
      </p:sp>
      <p:sp>
        <p:nvSpPr>
          <p:cNvPr id="830" name="Google Shape;830;p99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We can simulate monochromatic images from RGB</a:t>
            </a:r>
            <a:endParaRPr dirty="0"/>
          </a:p>
          <a:p>
            <a:pPr>
              <a:buChar char="-"/>
            </a:pPr>
            <a:r>
              <a:rPr lang="en" dirty="0"/>
              <a:t>Want a good approximation of how “bright” the image is without color information</a:t>
            </a:r>
            <a:endParaRPr dirty="0"/>
          </a:p>
          <a:p>
            <a:pPr>
              <a:buChar char="-"/>
            </a:pPr>
            <a:r>
              <a:rPr lang="en" dirty="0"/>
              <a:t>(R+B+G/3) - looks weird</a:t>
            </a:r>
            <a:endParaRPr dirty="0"/>
          </a:p>
          <a:p>
            <a:pPr>
              <a:buChar char="-"/>
            </a:pPr>
            <a:r>
              <a:rPr lang="en" dirty="0"/>
              <a:t>We </a:t>
            </a:r>
            <a:r>
              <a:rPr lang="en" i="1" dirty="0"/>
              <a:t>should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Gamma decompress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Calculatight lightness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Gamma compress</a:t>
            </a:r>
            <a:endParaRPr dirty="0"/>
          </a:p>
          <a:p>
            <a:pPr>
              <a:buChar char="-"/>
            </a:pPr>
            <a:r>
              <a:rPr lang="en" dirty="0"/>
              <a:t>We can just operate on sRGB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sz="2800" dirty="0">
                <a:solidFill>
                  <a:srgbClr val="FF0000"/>
                </a:solidFill>
              </a:rPr>
              <a:t>Typically ~ .30R + .59G + .11B</a:t>
            </a:r>
            <a:endParaRPr sz="2800" dirty="0">
              <a:solidFill>
                <a:srgbClr val="FF0000"/>
              </a:solidFill>
            </a:endParaRPr>
          </a:p>
        </p:txBody>
      </p:sp>
      <p:sp>
        <p:nvSpPr>
          <p:cNvPr id="831" name="Google Shape;831;p9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100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>
              <a:spcBef>
                <a:spcPts val="0"/>
              </a:spcBef>
            </a:pPr>
            <a:r>
              <a:rPr lang="en"/>
              <a:t>RGB is a cube...</a:t>
            </a:r>
            <a:endParaRPr/>
          </a:p>
        </p:txBody>
      </p:sp>
      <p:pic>
        <p:nvPicPr>
          <p:cNvPr id="838" name="Google Shape;838;p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8000" y="1654950"/>
            <a:ext cx="5688000" cy="426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101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Hue, Saturation, Value: cylinder!</a:t>
            </a:r>
            <a:endParaRPr/>
          </a:p>
        </p:txBody>
      </p:sp>
      <p:sp>
        <p:nvSpPr>
          <p:cNvPr id="844" name="Google Shape;844;p10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45" name="Google Shape;845;p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1900" y="1734750"/>
            <a:ext cx="5220200" cy="391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p102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Hue, Saturation, Value</a:t>
            </a:r>
            <a:endParaRPr/>
          </a:p>
        </p:txBody>
      </p:sp>
      <p:sp>
        <p:nvSpPr>
          <p:cNvPr id="851" name="Google Shape;851;p102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Different model based on perception of light</a:t>
            </a:r>
            <a:endParaRPr dirty="0"/>
          </a:p>
          <a:p>
            <a:pPr>
              <a:buChar char="-"/>
            </a:pPr>
            <a:r>
              <a:rPr lang="en" dirty="0">
                <a:solidFill>
                  <a:srgbClr val="C00000"/>
                </a:solidFill>
              </a:rPr>
              <a:t>Hue: </a:t>
            </a:r>
            <a:r>
              <a:rPr lang="en" dirty="0"/>
              <a:t>what color</a:t>
            </a:r>
            <a:endParaRPr dirty="0"/>
          </a:p>
          <a:p>
            <a:pPr>
              <a:buChar char="-"/>
            </a:pPr>
            <a:r>
              <a:rPr lang="en" dirty="0">
                <a:solidFill>
                  <a:srgbClr val="0000FF"/>
                </a:solidFill>
              </a:rPr>
              <a:t>Saturation</a:t>
            </a:r>
            <a:r>
              <a:rPr lang="en" dirty="0"/>
              <a:t>: how much color</a:t>
            </a:r>
            <a:endParaRPr dirty="0"/>
          </a:p>
          <a:p>
            <a:pPr>
              <a:buChar char="-"/>
            </a:pPr>
            <a:r>
              <a:rPr lang="en" b="1" dirty="0"/>
              <a:t>Value</a:t>
            </a:r>
            <a:r>
              <a:rPr lang="en" dirty="0"/>
              <a:t>: how bright</a:t>
            </a:r>
            <a:endParaRPr dirty="0"/>
          </a:p>
          <a:p>
            <a:pPr>
              <a:buChar char="-"/>
            </a:pPr>
            <a:r>
              <a:rPr lang="en" dirty="0"/>
              <a:t>Allows easy image transforms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Shift the hue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Increase saturation</a:t>
            </a:r>
            <a:endParaRPr dirty="0"/>
          </a:p>
        </p:txBody>
      </p:sp>
      <p:sp>
        <p:nvSpPr>
          <p:cNvPr id="852" name="Google Shape;852;p10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53" name="Google Shape;853;p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67100" y="3592375"/>
            <a:ext cx="3047400" cy="228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94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>
              <a:spcBef>
                <a:spcPts val="0"/>
              </a:spcBef>
            </a:pPr>
            <a:r>
              <a:rPr lang="en"/>
              <a:t>Other colorspaces are fun!</a:t>
            </a:r>
            <a:endParaRPr/>
          </a:p>
        </p:txBody>
      </p:sp>
      <p:pic>
        <p:nvPicPr>
          <p:cNvPr id="754" name="Google Shape;754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025" y="1815725"/>
            <a:ext cx="8839200" cy="37290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95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>
              <a:spcBef>
                <a:spcPts val="0"/>
              </a:spcBef>
            </a:pPr>
            <a:r>
              <a:rPr lang="en"/>
              <a:t>Geometric HSV to RGB:</a:t>
            </a:r>
            <a:endParaRPr/>
          </a:p>
        </p:txBody>
      </p:sp>
      <p:pic>
        <p:nvPicPr>
          <p:cNvPr id="760" name="Google Shape;760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945276"/>
            <a:ext cx="8839200" cy="25320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RGB Image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19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1852606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56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 sz="3000"/>
              <a:t>We don’t really understand vision</a:t>
            </a:r>
            <a:endParaRPr sz="3000"/>
          </a:p>
        </p:txBody>
      </p:sp>
      <p:sp>
        <p:nvSpPr>
          <p:cNvPr id="358" name="Google Shape;358;p56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Visual cortex - highly studied part of the brain</a:t>
            </a:r>
            <a:endParaRPr/>
          </a:p>
          <a:p>
            <a:pPr>
              <a:buChar char="-"/>
            </a:pPr>
            <a:r>
              <a:rPr lang="en"/>
              <a:t>Only rough idea of what different components do</a:t>
            </a:r>
            <a:endParaRPr/>
          </a:p>
          <a:p>
            <a:pPr>
              <a:buChar char="-"/>
            </a:pPr>
            <a:r>
              <a:rPr lang="en"/>
              <a:t>New discoveries in vision all the time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Eye uses blinking to reset its rotational orientation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Visual cortex can make some “high-level” decisions</a:t>
            </a:r>
            <a:endParaRPr/>
          </a:p>
        </p:txBody>
      </p:sp>
      <p:sp>
        <p:nvSpPr>
          <p:cNvPr id="359" name="Google Shape;359;p5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360" name="Google Shape;360;p56" descr="Image result for optical illusion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94651" y="3719601"/>
            <a:ext cx="3954701" cy="2158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5" name="Google Shape;765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3300" y="2046500"/>
            <a:ext cx="3073200" cy="2304896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66" name="Google Shape;766;p9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Still 3d tensor, different info</a:t>
            </a:r>
            <a:endParaRPr/>
          </a:p>
        </p:txBody>
      </p:sp>
      <p:sp>
        <p:nvSpPr>
          <p:cNvPr id="767" name="Google Shape;767;p9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68" name="Google Shape;768;p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9100" y="2046509"/>
            <a:ext cx="3073206" cy="23049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69" name="Google Shape;769;p9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4298" y="2351298"/>
            <a:ext cx="3073200" cy="2304909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70" name="Google Shape;770;p9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9503" y="2656096"/>
            <a:ext cx="3073200" cy="2304868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71" name="Google Shape;771;p9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88500" y="2351300"/>
            <a:ext cx="3073200" cy="2304896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72" name="Google Shape;772;p9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783699" y="2656097"/>
            <a:ext cx="3073200" cy="2304909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9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dirty="0"/>
              <a:t>   Hue              Saturation         Value</a:t>
            </a:r>
            <a:endParaRPr dirty="0"/>
          </a:p>
        </p:txBody>
      </p:sp>
      <p:sp>
        <p:nvSpPr>
          <p:cNvPr id="778" name="Google Shape;778;p9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79" name="Google Shape;779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18400" y="3017325"/>
            <a:ext cx="3073200" cy="2304896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80" name="Google Shape;780;p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35400" y="1772550"/>
            <a:ext cx="3073200" cy="2304896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81" name="Google Shape;781;p9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399" y="2690597"/>
            <a:ext cx="3073200" cy="2304909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9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More saturation = intense colors</a:t>
            </a:r>
            <a:endParaRPr/>
          </a:p>
        </p:txBody>
      </p:sp>
      <p:sp>
        <p:nvSpPr>
          <p:cNvPr id="787" name="Google Shape;787;p9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88" name="Google Shape;788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30940" y="1622127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89" name="Google Shape;789;p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30224" y="1622127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90" name="Google Shape;790;p9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9501" y="1622126"/>
            <a:ext cx="1483553" cy="1112671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91" name="Google Shape;791;p9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30217" y="2834130"/>
            <a:ext cx="1483565" cy="1112671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92" name="Google Shape;792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30948" y="2834130"/>
            <a:ext cx="1483565" cy="1112671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93" name="Google Shape;793;p9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9507" y="2834137"/>
            <a:ext cx="1483538" cy="1112658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94" name="Google Shape;794;p98"/>
          <p:cNvSpPr/>
          <p:nvPr/>
        </p:nvSpPr>
        <p:spPr>
          <a:xfrm>
            <a:off x="3293061" y="2136151"/>
            <a:ext cx="459550" cy="1185525"/>
          </a:xfrm>
          <a:custGeom>
            <a:avLst/>
            <a:gdLst/>
            <a:ahLst/>
            <a:cxnLst/>
            <a:rect l="l" t="t" r="r" b="b"/>
            <a:pathLst>
              <a:path w="18382" h="47421" extrusionOk="0">
                <a:moveTo>
                  <a:pt x="14275" y="0"/>
                </a:moveTo>
                <a:cubicBezTo>
                  <a:pt x="11910" y="4667"/>
                  <a:pt x="-598" y="20101"/>
                  <a:pt x="86" y="28004"/>
                </a:cubicBezTo>
                <a:cubicBezTo>
                  <a:pt x="771" y="35908"/>
                  <a:pt x="15333" y="44185"/>
                  <a:pt x="18382" y="47421"/>
                </a:cubicBezTo>
              </a:path>
            </a:pathLst>
          </a:cu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95" name="Google Shape;795;p98"/>
          <p:cNvSpPr txBox="1"/>
          <p:nvPr/>
        </p:nvSpPr>
        <p:spPr>
          <a:xfrm>
            <a:off x="2499538" y="2462850"/>
            <a:ext cx="793500" cy="6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3600"/>
              <a:t>2x</a:t>
            </a:r>
            <a:endParaRPr sz="3600"/>
          </a:p>
        </p:txBody>
      </p:sp>
      <p:pic>
        <p:nvPicPr>
          <p:cNvPr id="796" name="Google Shape;796;p9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80584" y="4106200"/>
            <a:ext cx="2371467" cy="17786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97" name="Google Shape;797;p9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91951" y="4106190"/>
            <a:ext cx="2371475" cy="177861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798" name="Google Shape;798;p98"/>
          <p:cNvCxnSpPr/>
          <p:nvPr/>
        </p:nvCxnSpPr>
        <p:spPr>
          <a:xfrm>
            <a:off x="4039950" y="4973925"/>
            <a:ext cx="1064100" cy="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2" name="TextBox 1"/>
          <p:cNvSpPr txBox="1"/>
          <p:nvPr/>
        </p:nvSpPr>
        <p:spPr>
          <a:xfrm flipH="1">
            <a:off x="369586" y="1321663"/>
            <a:ext cx="8544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 Channel                                                   </a:t>
            </a:r>
            <a:r>
              <a:rPr lang="en-US" b="1" dirty="0">
                <a:solidFill>
                  <a:srgbClr val="FF0000"/>
                </a:solidFill>
              </a:rPr>
              <a:t>S Channel</a:t>
            </a:r>
            <a:r>
              <a:rPr lang="en-US" dirty="0">
                <a:solidFill>
                  <a:srgbClr val="FF0000"/>
                </a:solidFill>
              </a:rPr>
              <a:t>                                                   V Channel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3" name="Google Shape;803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30951" y="2834125"/>
            <a:ext cx="1483549" cy="1112662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04" name="Google Shape;804;p9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More value = lighter image</a:t>
            </a:r>
            <a:endParaRPr/>
          </a:p>
        </p:txBody>
      </p:sp>
      <p:sp>
        <p:nvSpPr>
          <p:cNvPr id="805" name="Google Shape;805;p9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06" name="Google Shape;806;p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30940" y="1622127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07" name="Google Shape;807;p9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30224" y="1622127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08" name="Google Shape;808;p9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9501" y="1622126"/>
            <a:ext cx="1483553" cy="1112671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09" name="Google Shape;809;p9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9507" y="2834137"/>
            <a:ext cx="1483538" cy="1112658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10" name="Google Shape;810;p99"/>
          <p:cNvSpPr/>
          <p:nvPr/>
        </p:nvSpPr>
        <p:spPr>
          <a:xfrm>
            <a:off x="6833298" y="2271401"/>
            <a:ext cx="459550" cy="1185525"/>
          </a:xfrm>
          <a:custGeom>
            <a:avLst/>
            <a:gdLst/>
            <a:ahLst/>
            <a:cxnLst/>
            <a:rect l="l" t="t" r="r" b="b"/>
            <a:pathLst>
              <a:path w="18382" h="47421" extrusionOk="0">
                <a:moveTo>
                  <a:pt x="14275" y="0"/>
                </a:moveTo>
                <a:cubicBezTo>
                  <a:pt x="11910" y="4667"/>
                  <a:pt x="-598" y="20101"/>
                  <a:pt x="86" y="28004"/>
                </a:cubicBezTo>
                <a:cubicBezTo>
                  <a:pt x="771" y="35908"/>
                  <a:pt x="15333" y="44185"/>
                  <a:pt x="18382" y="47421"/>
                </a:cubicBezTo>
              </a:path>
            </a:pathLst>
          </a:cu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11" name="Google Shape;811;p99"/>
          <p:cNvSpPr txBox="1"/>
          <p:nvPr/>
        </p:nvSpPr>
        <p:spPr>
          <a:xfrm>
            <a:off x="6039775" y="2598100"/>
            <a:ext cx="793500" cy="6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3600"/>
              <a:t>2x</a:t>
            </a:r>
            <a:endParaRPr sz="3600"/>
          </a:p>
        </p:txBody>
      </p:sp>
      <p:pic>
        <p:nvPicPr>
          <p:cNvPr id="812" name="Google Shape;812;p9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91951" y="4106190"/>
            <a:ext cx="2371475" cy="177861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13" name="Google Shape;813;p9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30224" y="2834115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14" name="Google Shape;814;p9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480576" y="4106194"/>
            <a:ext cx="2371475" cy="1778606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815" name="Google Shape;815;p99"/>
          <p:cNvCxnSpPr/>
          <p:nvPr/>
        </p:nvCxnSpPr>
        <p:spPr>
          <a:xfrm>
            <a:off x="4039950" y="4973925"/>
            <a:ext cx="1064100" cy="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4" name="TextBox 3"/>
          <p:cNvSpPr txBox="1"/>
          <p:nvPr/>
        </p:nvSpPr>
        <p:spPr>
          <a:xfrm>
            <a:off x="310830" y="1300777"/>
            <a:ext cx="8603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 Channel                                                    S Channel                                                   </a:t>
            </a:r>
            <a:r>
              <a:rPr lang="en-US" b="1" dirty="0">
                <a:solidFill>
                  <a:srgbClr val="FF0000"/>
                </a:solidFill>
              </a:rPr>
              <a:t>V Channel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" name="Google Shape;820;p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0576" y="4106194"/>
            <a:ext cx="2371475" cy="1778606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21" name="Google Shape;821;p1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1" y="2834113"/>
            <a:ext cx="1483549" cy="1112662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22" name="Google Shape;822;p10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dirty="0"/>
              <a:t>Shift hue = shift colors</a:t>
            </a:r>
            <a:endParaRPr dirty="0"/>
          </a:p>
        </p:txBody>
      </p:sp>
      <p:sp>
        <p:nvSpPr>
          <p:cNvPr id="823" name="Google Shape;823;p10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24" name="Google Shape;824;p10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30940" y="1622127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25" name="Google Shape;825;p10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30224" y="1622127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26" name="Google Shape;826;p10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9501" y="1622126"/>
            <a:ext cx="1483553" cy="1112671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27" name="Google Shape;827;p100"/>
          <p:cNvSpPr/>
          <p:nvPr/>
        </p:nvSpPr>
        <p:spPr>
          <a:xfrm flipH="1">
            <a:off x="1925310" y="2271401"/>
            <a:ext cx="361712" cy="1185525"/>
          </a:xfrm>
          <a:custGeom>
            <a:avLst/>
            <a:gdLst/>
            <a:ahLst/>
            <a:cxnLst/>
            <a:rect l="l" t="t" r="r" b="b"/>
            <a:pathLst>
              <a:path w="18382" h="47421" extrusionOk="0">
                <a:moveTo>
                  <a:pt x="14275" y="0"/>
                </a:moveTo>
                <a:cubicBezTo>
                  <a:pt x="11910" y="4667"/>
                  <a:pt x="-598" y="20101"/>
                  <a:pt x="86" y="28004"/>
                </a:cubicBezTo>
                <a:cubicBezTo>
                  <a:pt x="771" y="35908"/>
                  <a:pt x="15333" y="44185"/>
                  <a:pt x="18382" y="47421"/>
                </a:cubicBezTo>
              </a:path>
            </a:pathLst>
          </a:cu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28" name="Google Shape;828;p100"/>
          <p:cNvSpPr txBox="1"/>
          <p:nvPr/>
        </p:nvSpPr>
        <p:spPr>
          <a:xfrm>
            <a:off x="2287025" y="2579425"/>
            <a:ext cx="1164000" cy="6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3600"/>
              <a:t>-.2</a:t>
            </a:r>
            <a:endParaRPr sz="3600"/>
          </a:p>
        </p:txBody>
      </p:sp>
      <p:pic>
        <p:nvPicPr>
          <p:cNvPr id="829" name="Google Shape;829;p10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91951" y="4106190"/>
            <a:ext cx="2371475" cy="177861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30" name="Google Shape;830;p10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30224" y="2834115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831" name="Google Shape;831;p100"/>
          <p:cNvCxnSpPr/>
          <p:nvPr/>
        </p:nvCxnSpPr>
        <p:spPr>
          <a:xfrm>
            <a:off x="4039950" y="4973925"/>
            <a:ext cx="1064100" cy="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cxnSp>
      <p:pic>
        <p:nvPicPr>
          <p:cNvPr id="832" name="Google Shape;832;p10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30940" y="2834115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" name="TextBox 1"/>
          <p:cNvSpPr txBox="1"/>
          <p:nvPr/>
        </p:nvSpPr>
        <p:spPr>
          <a:xfrm>
            <a:off x="331051" y="1314880"/>
            <a:ext cx="8684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H Channel                                                    </a:t>
            </a:r>
            <a:r>
              <a:rPr lang="en-US" dirty="0">
                <a:solidFill>
                  <a:srgbClr val="FF0000"/>
                </a:solidFill>
              </a:rPr>
              <a:t>S Channel                                                   V Channel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7" name="Google Shape;837;p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0584" y="4106200"/>
            <a:ext cx="2371467" cy="17786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38" name="Google Shape;838;p1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1" y="2834113"/>
            <a:ext cx="1483549" cy="1112662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39" name="Google Shape;839;p10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Set hue to your favorite color!</a:t>
            </a:r>
            <a:endParaRPr/>
          </a:p>
        </p:txBody>
      </p:sp>
      <p:sp>
        <p:nvSpPr>
          <p:cNvPr id="840" name="Google Shape;840;p10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41" name="Google Shape;841;p10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30940" y="1622127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42" name="Google Shape;842;p10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30224" y="1622127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43" name="Google Shape;843;p10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9501" y="1622126"/>
            <a:ext cx="1483553" cy="1112671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44" name="Google Shape;844;p101"/>
          <p:cNvSpPr/>
          <p:nvPr/>
        </p:nvSpPr>
        <p:spPr>
          <a:xfrm flipH="1">
            <a:off x="1925310" y="2271401"/>
            <a:ext cx="361712" cy="1185525"/>
          </a:xfrm>
          <a:custGeom>
            <a:avLst/>
            <a:gdLst/>
            <a:ahLst/>
            <a:cxnLst/>
            <a:rect l="l" t="t" r="r" b="b"/>
            <a:pathLst>
              <a:path w="18382" h="47421" extrusionOk="0">
                <a:moveTo>
                  <a:pt x="14275" y="0"/>
                </a:moveTo>
                <a:cubicBezTo>
                  <a:pt x="11910" y="4667"/>
                  <a:pt x="-598" y="20101"/>
                  <a:pt x="86" y="28004"/>
                </a:cubicBezTo>
                <a:cubicBezTo>
                  <a:pt x="771" y="35908"/>
                  <a:pt x="15333" y="44185"/>
                  <a:pt x="18382" y="47421"/>
                </a:cubicBezTo>
              </a:path>
            </a:pathLst>
          </a:cu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  <p:txBody>
          <a:bodyPr/>
          <a:lstStyle/>
          <a:p>
            <a:endParaRPr lang="zh-CN" altLang="en-US"/>
          </a:p>
        </p:txBody>
      </p:sp>
      <p:pic>
        <p:nvPicPr>
          <p:cNvPr id="845" name="Google Shape;845;p10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91951" y="4106190"/>
            <a:ext cx="2371475" cy="177861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46" name="Google Shape;846;p10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30224" y="2834115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847" name="Google Shape;847;p101"/>
          <p:cNvCxnSpPr/>
          <p:nvPr/>
        </p:nvCxnSpPr>
        <p:spPr>
          <a:xfrm>
            <a:off x="4039950" y="4973925"/>
            <a:ext cx="1064100" cy="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cxnSp>
      <p:pic>
        <p:nvPicPr>
          <p:cNvPr id="848" name="Google Shape;848;p10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30940" y="2834115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" name="TextBox 1"/>
          <p:cNvSpPr txBox="1"/>
          <p:nvPr/>
        </p:nvSpPr>
        <p:spPr>
          <a:xfrm>
            <a:off x="331058" y="1314880"/>
            <a:ext cx="8684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H Channel                                                    </a:t>
            </a:r>
            <a:r>
              <a:rPr lang="en-US" dirty="0">
                <a:solidFill>
                  <a:srgbClr val="FF0000"/>
                </a:solidFill>
              </a:rPr>
              <a:t>S Channel                                                   V Channel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3" name="Google Shape;853;p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0576" y="4106194"/>
            <a:ext cx="2371475" cy="1778606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54" name="Google Shape;854;p1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1" y="2834113"/>
            <a:ext cx="1483549" cy="1112662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55" name="Google Shape;855;p10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Or pattern...</a:t>
            </a:r>
            <a:endParaRPr/>
          </a:p>
        </p:txBody>
      </p:sp>
      <p:sp>
        <p:nvSpPr>
          <p:cNvPr id="856" name="Google Shape;856;p10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57" name="Google Shape;857;p10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30940" y="1622127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58" name="Google Shape;858;p10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30224" y="1622127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59" name="Google Shape;859;p10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9501" y="1622126"/>
            <a:ext cx="1483553" cy="1112671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60" name="Google Shape;860;p102"/>
          <p:cNvSpPr/>
          <p:nvPr/>
        </p:nvSpPr>
        <p:spPr>
          <a:xfrm flipH="1">
            <a:off x="1925310" y="2271401"/>
            <a:ext cx="361712" cy="1185525"/>
          </a:xfrm>
          <a:custGeom>
            <a:avLst/>
            <a:gdLst/>
            <a:ahLst/>
            <a:cxnLst/>
            <a:rect l="l" t="t" r="r" b="b"/>
            <a:pathLst>
              <a:path w="18382" h="47421" extrusionOk="0">
                <a:moveTo>
                  <a:pt x="14275" y="0"/>
                </a:moveTo>
                <a:cubicBezTo>
                  <a:pt x="11910" y="4667"/>
                  <a:pt x="-598" y="20101"/>
                  <a:pt x="86" y="28004"/>
                </a:cubicBezTo>
                <a:cubicBezTo>
                  <a:pt x="771" y="35908"/>
                  <a:pt x="15333" y="44185"/>
                  <a:pt x="18382" y="47421"/>
                </a:cubicBezTo>
              </a:path>
            </a:pathLst>
          </a:cu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  <p:txBody>
          <a:bodyPr/>
          <a:lstStyle/>
          <a:p>
            <a:endParaRPr lang="zh-CN" altLang="en-US"/>
          </a:p>
        </p:txBody>
      </p:sp>
      <p:pic>
        <p:nvPicPr>
          <p:cNvPr id="861" name="Google Shape;861;p10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91951" y="4106190"/>
            <a:ext cx="2371475" cy="177861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62" name="Google Shape;862;p10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30224" y="2834115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863" name="Google Shape;863;p102"/>
          <p:cNvCxnSpPr/>
          <p:nvPr/>
        </p:nvCxnSpPr>
        <p:spPr>
          <a:xfrm>
            <a:off x="4039950" y="4973925"/>
            <a:ext cx="1064100" cy="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cxnSp>
      <p:pic>
        <p:nvPicPr>
          <p:cNvPr id="864" name="Google Shape;864;p10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30940" y="2834115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" name="TextBox 1"/>
          <p:cNvSpPr txBox="1"/>
          <p:nvPr/>
        </p:nvSpPr>
        <p:spPr>
          <a:xfrm>
            <a:off x="338268" y="1314880"/>
            <a:ext cx="8467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H Channel                                                    </a:t>
            </a:r>
            <a:r>
              <a:rPr lang="en-US" dirty="0">
                <a:solidFill>
                  <a:srgbClr val="FF0000"/>
                </a:solidFill>
              </a:rPr>
              <a:t>S Channel                                                   V Channel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9" name="Google Shape;869;p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0576" y="4106194"/>
            <a:ext cx="2371475" cy="1778606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70" name="Google Shape;870;p10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30226" y="2834125"/>
            <a:ext cx="1483549" cy="1112662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71" name="Google Shape;871;p10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Increase and threshold saturation</a:t>
            </a:r>
            <a:endParaRPr/>
          </a:p>
        </p:txBody>
      </p:sp>
      <p:sp>
        <p:nvSpPr>
          <p:cNvPr id="872" name="Google Shape;872;p10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73" name="Google Shape;873;p10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30940" y="1622127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74" name="Google Shape;874;p10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30224" y="1622127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75" name="Google Shape;875;p10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9501" y="1622126"/>
            <a:ext cx="1483553" cy="1112671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76" name="Google Shape;876;p10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30948" y="2834130"/>
            <a:ext cx="1483565" cy="1112671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77" name="Google Shape;877;p10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9507" y="2834137"/>
            <a:ext cx="1483538" cy="1112658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78" name="Google Shape;878;p103"/>
          <p:cNvSpPr/>
          <p:nvPr/>
        </p:nvSpPr>
        <p:spPr>
          <a:xfrm>
            <a:off x="3293061" y="2136151"/>
            <a:ext cx="459550" cy="1185525"/>
          </a:xfrm>
          <a:custGeom>
            <a:avLst/>
            <a:gdLst/>
            <a:ahLst/>
            <a:cxnLst/>
            <a:rect l="l" t="t" r="r" b="b"/>
            <a:pathLst>
              <a:path w="18382" h="47421" extrusionOk="0">
                <a:moveTo>
                  <a:pt x="14275" y="0"/>
                </a:moveTo>
                <a:cubicBezTo>
                  <a:pt x="11910" y="4667"/>
                  <a:pt x="-598" y="20101"/>
                  <a:pt x="86" y="28004"/>
                </a:cubicBezTo>
                <a:cubicBezTo>
                  <a:pt x="771" y="35908"/>
                  <a:pt x="15333" y="44185"/>
                  <a:pt x="18382" y="47421"/>
                </a:cubicBezTo>
              </a:path>
            </a:pathLst>
          </a:cu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  <p:txBody>
          <a:bodyPr/>
          <a:lstStyle/>
          <a:p>
            <a:endParaRPr lang="zh-CN" altLang="en-US"/>
          </a:p>
        </p:txBody>
      </p:sp>
      <p:pic>
        <p:nvPicPr>
          <p:cNvPr id="879" name="Google Shape;879;p10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91951" y="4106190"/>
            <a:ext cx="2371475" cy="177861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880" name="Google Shape;880;p103"/>
          <p:cNvCxnSpPr/>
          <p:nvPr/>
        </p:nvCxnSpPr>
        <p:spPr>
          <a:xfrm>
            <a:off x="4039950" y="4973925"/>
            <a:ext cx="1064100" cy="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2" name="TextBox 1"/>
          <p:cNvSpPr txBox="1"/>
          <p:nvPr/>
        </p:nvSpPr>
        <p:spPr>
          <a:xfrm>
            <a:off x="351420" y="1325140"/>
            <a:ext cx="8914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 Channel                                                    </a:t>
            </a:r>
            <a:r>
              <a:rPr lang="en-US" b="1" dirty="0">
                <a:solidFill>
                  <a:srgbClr val="FF0000"/>
                </a:solidFill>
              </a:rPr>
              <a:t>S Channel                                                   </a:t>
            </a:r>
            <a:r>
              <a:rPr lang="en-US" dirty="0">
                <a:solidFill>
                  <a:srgbClr val="FF0000"/>
                </a:solidFill>
              </a:rPr>
              <a:t>V Channel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5" name="Google Shape;885;p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2989" y="857262"/>
            <a:ext cx="685802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754" y="365043"/>
            <a:ext cx="7772400" cy="1470025"/>
          </a:xfrm>
        </p:spPr>
        <p:txBody>
          <a:bodyPr/>
          <a:lstStyle/>
          <a:p>
            <a:r>
              <a:rPr lang="en-US" spc="-200" dirty="0">
                <a:latin typeface="Kalinga" pitchFamily="34" charset="0"/>
                <a:cs typeface="Kalinga" pitchFamily="34" charset="0"/>
              </a:rPr>
              <a:t>More Details on Color Spaces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55222" y="1812705"/>
            <a:ext cx="2338525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RGB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HSI/HSV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CIE L*a*b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YIQ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Opponent</a:t>
            </a:r>
          </a:p>
          <a:p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3633107" y="1744300"/>
            <a:ext cx="5209696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standard for cameras</a:t>
            </a:r>
          </a:p>
          <a:p>
            <a:r>
              <a:rPr lang="en-US" sz="3200" dirty="0"/>
              <a:t>allows us to separate</a:t>
            </a:r>
          </a:p>
          <a:p>
            <a:r>
              <a:rPr lang="en-US" sz="3200" dirty="0"/>
              <a:t>intensity plus 2 color channels</a:t>
            </a:r>
          </a:p>
          <a:p>
            <a:r>
              <a:rPr lang="en-US" sz="3200" dirty="0"/>
              <a:t>color TVs, Y is intensity</a:t>
            </a:r>
          </a:p>
          <a:p>
            <a:r>
              <a:rPr lang="en-US" sz="3200" dirty="0"/>
              <a:t>used in Swain &amp; Ballard work</a:t>
            </a:r>
          </a:p>
        </p:txBody>
      </p:sp>
    </p:spTree>
    <p:extLst>
      <p:ext uri="{BB962C8B-B14F-4D97-AF65-F5344CB8AC3E}">
        <p14:creationId xmlns:p14="http://schemas.microsoft.com/office/powerpoint/2010/main" val="1262981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57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Is vision easy or hard for humans?</a:t>
            </a:r>
            <a:endParaRPr/>
          </a:p>
        </p:txBody>
      </p:sp>
      <p:sp>
        <p:nvSpPr>
          <p:cNvPr id="366" name="Google Shape;366;p57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What do you think?</a:t>
            </a:r>
            <a:endParaRPr dirty="0"/>
          </a:p>
        </p:txBody>
      </p:sp>
      <p:sp>
        <p:nvSpPr>
          <p:cNvPr id="367" name="Google Shape;367;p5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chemeClr val="tx1"/>
                </a:solidFill>
              </a:rPr>
              <a:t>RGB Color Space</a:t>
            </a:r>
          </a:p>
        </p:txBody>
      </p:sp>
      <p:sp>
        <p:nvSpPr>
          <p:cNvPr id="5123" name="Line 5"/>
          <p:cNvSpPr>
            <a:spLocks noChangeShapeType="1"/>
          </p:cNvSpPr>
          <p:nvPr/>
        </p:nvSpPr>
        <p:spPr bwMode="auto">
          <a:xfrm flipH="1">
            <a:off x="228600" y="4876800"/>
            <a:ext cx="1371600" cy="990600"/>
          </a:xfrm>
          <a:prstGeom prst="line">
            <a:avLst/>
          </a:prstGeom>
          <a:noFill/>
          <a:ln w="57150">
            <a:solidFill>
              <a:srgbClr val="FF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124" name="Line 6"/>
          <p:cNvSpPr>
            <a:spLocks noChangeShapeType="1"/>
          </p:cNvSpPr>
          <p:nvPr/>
        </p:nvSpPr>
        <p:spPr bwMode="auto">
          <a:xfrm flipV="1">
            <a:off x="1600200" y="2667000"/>
            <a:ext cx="0" cy="2209800"/>
          </a:xfrm>
          <a:prstGeom prst="line">
            <a:avLst/>
          </a:prstGeom>
          <a:noFill/>
          <a:ln w="57150">
            <a:solidFill>
              <a:srgbClr val="0033CC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125" name="Line 7"/>
          <p:cNvSpPr>
            <a:spLocks noChangeShapeType="1"/>
          </p:cNvSpPr>
          <p:nvPr/>
        </p:nvSpPr>
        <p:spPr bwMode="auto">
          <a:xfrm>
            <a:off x="1600200" y="4876800"/>
            <a:ext cx="2590800" cy="0"/>
          </a:xfrm>
          <a:prstGeom prst="line">
            <a:avLst/>
          </a:prstGeom>
          <a:noFill/>
          <a:ln w="38100">
            <a:solidFill>
              <a:srgbClr val="339933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126" name="Slide Number Placeholder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2BF45FC-FEBB-401A-A685-118F2D597342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30</a:t>
            </a:fld>
            <a:endParaRPr lang="en-US" altLang="en-US" sz="1400" dirty="0"/>
          </a:p>
        </p:txBody>
      </p:sp>
      <p:sp>
        <p:nvSpPr>
          <p:cNvPr id="5127" name="TextBox 8"/>
          <p:cNvSpPr txBox="1">
            <a:spLocks noChangeArrowheads="1"/>
          </p:cNvSpPr>
          <p:nvPr/>
        </p:nvSpPr>
        <p:spPr bwMode="auto">
          <a:xfrm>
            <a:off x="1066800" y="4953000"/>
            <a:ext cx="517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red</a:t>
            </a:r>
          </a:p>
        </p:txBody>
      </p:sp>
      <p:sp>
        <p:nvSpPr>
          <p:cNvPr id="5128" name="TextBox 9"/>
          <p:cNvSpPr txBox="1">
            <a:spLocks noChangeArrowheads="1"/>
          </p:cNvSpPr>
          <p:nvPr/>
        </p:nvSpPr>
        <p:spPr bwMode="auto">
          <a:xfrm>
            <a:off x="1676400" y="3581400"/>
            <a:ext cx="6207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blue</a:t>
            </a:r>
          </a:p>
        </p:txBody>
      </p:sp>
      <p:sp>
        <p:nvSpPr>
          <p:cNvPr id="5129" name="TextBox 10"/>
          <p:cNvSpPr txBox="1">
            <a:spLocks noChangeArrowheads="1"/>
          </p:cNvSpPr>
          <p:nvPr/>
        </p:nvSpPr>
        <p:spPr bwMode="auto">
          <a:xfrm>
            <a:off x="3124200" y="4953000"/>
            <a:ext cx="774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green</a:t>
            </a:r>
          </a:p>
        </p:txBody>
      </p:sp>
      <p:sp>
        <p:nvSpPr>
          <p:cNvPr id="5130" name="TextBox 11"/>
          <p:cNvSpPr txBox="1">
            <a:spLocks noChangeArrowheads="1"/>
          </p:cNvSpPr>
          <p:nvPr/>
        </p:nvSpPr>
        <p:spPr bwMode="auto">
          <a:xfrm>
            <a:off x="1600200" y="4495800"/>
            <a:ext cx="850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(0,0,0)</a:t>
            </a:r>
          </a:p>
        </p:txBody>
      </p:sp>
      <p:sp>
        <p:nvSpPr>
          <p:cNvPr id="5131" name="TextBox 12"/>
          <p:cNvSpPr txBox="1">
            <a:spLocks noChangeArrowheads="1"/>
          </p:cNvSpPr>
          <p:nvPr/>
        </p:nvSpPr>
        <p:spPr bwMode="auto">
          <a:xfrm>
            <a:off x="1600200" y="3048000"/>
            <a:ext cx="1108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(0,0,255)</a:t>
            </a:r>
          </a:p>
        </p:txBody>
      </p:sp>
      <p:sp>
        <p:nvSpPr>
          <p:cNvPr id="5132" name="TextBox 13"/>
          <p:cNvSpPr txBox="1">
            <a:spLocks noChangeArrowheads="1"/>
          </p:cNvSpPr>
          <p:nvPr/>
        </p:nvSpPr>
        <p:spPr bwMode="auto">
          <a:xfrm>
            <a:off x="3352800" y="4495800"/>
            <a:ext cx="1108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(0,255,0)</a:t>
            </a:r>
          </a:p>
        </p:txBody>
      </p:sp>
      <p:sp>
        <p:nvSpPr>
          <p:cNvPr id="5133" name="TextBox 14"/>
          <p:cNvSpPr txBox="1">
            <a:spLocks noChangeArrowheads="1"/>
          </p:cNvSpPr>
          <p:nvPr/>
        </p:nvSpPr>
        <p:spPr bwMode="auto">
          <a:xfrm>
            <a:off x="533400" y="5638800"/>
            <a:ext cx="1108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(255,0,0)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rot="5400000" flipH="1" flipV="1">
            <a:off x="1562100" y="3162300"/>
            <a:ext cx="1752600" cy="1676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35" name="TextBox 17"/>
          <p:cNvSpPr txBox="1">
            <a:spLocks noChangeArrowheads="1"/>
          </p:cNvSpPr>
          <p:nvPr/>
        </p:nvSpPr>
        <p:spPr bwMode="auto">
          <a:xfrm>
            <a:off x="2819400" y="3505200"/>
            <a:ext cx="8905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R,G,B)</a:t>
            </a:r>
          </a:p>
        </p:txBody>
      </p:sp>
      <p:sp>
        <p:nvSpPr>
          <p:cNvPr id="5136" name="TextBox 20"/>
          <p:cNvSpPr txBox="1">
            <a:spLocks noChangeArrowheads="1"/>
          </p:cNvSpPr>
          <p:nvPr/>
        </p:nvSpPr>
        <p:spPr bwMode="auto">
          <a:xfrm>
            <a:off x="5029200" y="2667000"/>
            <a:ext cx="3717925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Normalized red      </a:t>
            </a:r>
            <a:r>
              <a:rPr lang="en-US" altLang="en-US" sz="1800" b="1"/>
              <a:t>r = R/(R+G+B)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Normalized green  </a:t>
            </a:r>
            <a:r>
              <a:rPr lang="en-US" altLang="en-US" sz="1800" b="1"/>
              <a:t>g = G/(R+G+B)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Normalized blue    </a:t>
            </a:r>
            <a:r>
              <a:rPr lang="en-US" altLang="en-US" sz="1800" b="1"/>
              <a:t>b = B/(R+G+B)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cxnSp>
        <p:nvCxnSpPr>
          <p:cNvPr id="23" name="Straight Connector 22"/>
          <p:cNvCxnSpPr/>
          <p:nvPr/>
        </p:nvCxnSpPr>
        <p:spPr>
          <a:xfrm>
            <a:off x="1447800" y="3124200"/>
            <a:ext cx="228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5400000">
            <a:off x="3657600" y="4876800"/>
            <a:ext cx="152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16200000" flipH="1">
            <a:off x="342900" y="5600700"/>
            <a:ext cx="228600" cy="152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40" name="TextBox 28"/>
          <p:cNvSpPr txBox="1">
            <a:spLocks noChangeArrowheads="1"/>
          </p:cNvSpPr>
          <p:nvPr/>
        </p:nvSpPr>
        <p:spPr bwMode="auto">
          <a:xfrm>
            <a:off x="1371600" y="1905000"/>
            <a:ext cx="53038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0000"/>
                </a:solidFill>
              </a:rPr>
              <a:t>Absolute </a:t>
            </a:r>
            <a:r>
              <a:rPr lang="en-US" altLang="en-US" sz="2000"/>
              <a:t>                                      </a:t>
            </a:r>
            <a:r>
              <a:rPr lang="en-US" altLang="en-US" sz="2000">
                <a:solidFill>
                  <a:srgbClr val="FF0000"/>
                </a:solidFill>
              </a:rPr>
              <a:t>Normalized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chemeClr val="tx1"/>
                </a:solidFill>
              </a:rPr>
              <a:t>Color hexagon for HSI (HSV)</a:t>
            </a: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457200" y="2133600"/>
            <a:ext cx="800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>
              <a:latin typeface="Tahoma" charset="0"/>
            </a:endParaRP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990600" y="1371600"/>
            <a:ext cx="77724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Tahoma" charset="0"/>
              </a:rPr>
              <a:t> Hue is encoded as an angle (0 to 2</a:t>
            </a:r>
            <a:r>
              <a:rPr lang="en-US" altLang="en-US" sz="2400">
                <a:latin typeface="Tahoma" charset="0"/>
                <a:sym typeface="Symbol" pitchFamily="18" charset="2"/>
              </a:rPr>
              <a:t>)</a:t>
            </a:r>
            <a:r>
              <a:rPr lang="en-US" altLang="en-US" sz="2400">
                <a:latin typeface="Tahoma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Tahoma" charset="0"/>
              </a:rPr>
              <a:t> Saturation is the distance to the vertical axis (0 to 1).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Tahoma" charset="0"/>
              </a:rPr>
              <a:t> Intensity is the height along the vertical axis (0 to 1).</a:t>
            </a:r>
          </a:p>
        </p:txBody>
      </p:sp>
      <p:sp>
        <p:nvSpPr>
          <p:cNvPr id="6149" name="Line 5"/>
          <p:cNvSpPr>
            <a:spLocks noChangeShapeType="1"/>
          </p:cNvSpPr>
          <p:nvPr/>
        </p:nvSpPr>
        <p:spPr bwMode="auto">
          <a:xfrm flipV="1">
            <a:off x="4343400" y="3962400"/>
            <a:ext cx="0" cy="2286000"/>
          </a:xfrm>
          <a:prstGeom prst="line">
            <a:avLst/>
          </a:prstGeom>
          <a:noFill/>
          <a:ln w="57150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3886200" y="3657600"/>
            <a:ext cx="10318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ahoma" charset="0"/>
              </a:rPr>
              <a:t>intensity</a:t>
            </a:r>
          </a:p>
        </p:txBody>
      </p:sp>
      <p:sp>
        <p:nvSpPr>
          <p:cNvPr id="6151" name="Line 7"/>
          <p:cNvSpPr>
            <a:spLocks noChangeShapeType="1"/>
          </p:cNvSpPr>
          <p:nvPr/>
        </p:nvSpPr>
        <p:spPr bwMode="auto">
          <a:xfrm flipV="1">
            <a:off x="4343400" y="3429000"/>
            <a:ext cx="1219200" cy="914400"/>
          </a:xfrm>
          <a:prstGeom prst="line">
            <a:avLst/>
          </a:prstGeom>
          <a:noFill/>
          <a:ln w="57150">
            <a:solidFill>
              <a:srgbClr val="66FF66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5486400" y="3352800"/>
            <a:ext cx="11922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ahoma" charset="0"/>
              </a:rPr>
              <a:t>saturation</a:t>
            </a:r>
          </a:p>
        </p:txBody>
      </p:sp>
      <p:sp>
        <p:nvSpPr>
          <p:cNvPr id="6153" name="Arc 9"/>
          <p:cNvSpPr>
            <a:spLocks/>
          </p:cNvSpPr>
          <p:nvPr/>
        </p:nvSpPr>
        <p:spPr bwMode="auto">
          <a:xfrm>
            <a:off x="4876800" y="3962400"/>
            <a:ext cx="381000" cy="374650"/>
          </a:xfrm>
          <a:custGeom>
            <a:avLst/>
            <a:gdLst>
              <a:gd name="T0" fmla="*/ 0 w 21600"/>
              <a:gd name="T1" fmla="*/ 0 h 26598"/>
              <a:gd name="T2" fmla="*/ 2034201563 w 21600"/>
              <a:gd name="T3" fmla="*/ 1047021951 h 26598"/>
              <a:gd name="T4" fmla="*/ 0 w 21600"/>
              <a:gd name="T5" fmla="*/ 850277641 h 26598"/>
              <a:gd name="T6" fmla="*/ 0 60000 65536"/>
              <a:gd name="T7" fmla="*/ 0 60000 65536"/>
              <a:gd name="T8" fmla="*/ 0 60000 65536"/>
              <a:gd name="T9" fmla="*/ 0 w 21600"/>
              <a:gd name="T10" fmla="*/ 0 h 26598"/>
              <a:gd name="T11" fmla="*/ 21600 w 21600"/>
              <a:gd name="T12" fmla="*/ 26598 h 2659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6598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3283"/>
                  <a:pt x="21403" y="24960"/>
                  <a:pt x="21013" y="26597"/>
                </a:cubicBezTo>
              </a:path>
              <a:path w="21600" h="26598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3283"/>
                  <a:pt x="21403" y="24960"/>
                  <a:pt x="21013" y="26597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5715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4" name="Text Box 10"/>
          <p:cNvSpPr txBox="1">
            <a:spLocks noChangeArrowheads="1"/>
          </p:cNvSpPr>
          <p:nvPr/>
        </p:nvSpPr>
        <p:spPr bwMode="auto">
          <a:xfrm>
            <a:off x="5181600" y="3810000"/>
            <a:ext cx="558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ahoma" charset="0"/>
              </a:rPr>
              <a:t>hue</a:t>
            </a:r>
          </a:p>
        </p:txBody>
      </p:sp>
      <p:sp>
        <p:nvSpPr>
          <p:cNvPr id="6155" name="Line 11"/>
          <p:cNvSpPr>
            <a:spLocks noChangeShapeType="1"/>
          </p:cNvSpPr>
          <p:nvPr/>
        </p:nvSpPr>
        <p:spPr bwMode="auto">
          <a:xfrm flipV="1">
            <a:off x="3200400" y="3657600"/>
            <a:ext cx="7620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6" name="Line 12"/>
          <p:cNvSpPr>
            <a:spLocks noChangeShapeType="1"/>
          </p:cNvSpPr>
          <p:nvPr/>
        </p:nvSpPr>
        <p:spPr bwMode="auto">
          <a:xfrm>
            <a:off x="3962400" y="36576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7" name="Line 13"/>
          <p:cNvSpPr>
            <a:spLocks noChangeShapeType="1"/>
          </p:cNvSpPr>
          <p:nvPr/>
        </p:nvSpPr>
        <p:spPr bwMode="auto">
          <a:xfrm>
            <a:off x="4724400" y="3657600"/>
            <a:ext cx="7620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8" name="Line 14"/>
          <p:cNvSpPr>
            <a:spLocks noChangeShapeType="1"/>
          </p:cNvSpPr>
          <p:nvPr/>
        </p:nvSpPr>
        <p:spPr bwMode="auto">
          <a:xfrm flipH="1">
            <a:off x="4724400" y="4343400"/>
            <a:ext cx="7620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9" name="Line 15"/>
          <p:cNvSpPr>
            <a:spLocks noChangeShapeType="1"/>
          </p:cNvSpPr>
          <p:nvPr/>
        </p:nvSpPr>
        <p:spPr bwMode="auto">
          <a:xfrm flipH="1" flipV="1">
            <a:off x="3200400" y="4343400"/>
            <a:ext cx="7620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0" name="Line 16"/>
          <p:cNvSpPr>
            <a:spLocks noChangeShapeType="1"/>
          </p:cNvSpPr>
          <p:nvPr/>
        </p:nvSpPr>
        <p:spPr bwMode="auto">
          <a:xfrm>
            <a:off x="3200400" y="4343400"/>
            <a:ext cx="114300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1" name="Line 17"/>
          <p:cNvSpPr>
            <a:spLocks noChangeShapeType="1"/>
          </p:cNvSpPr>
          <p:nvPr/>
        </p:nvSpPr>
        <p:spPr bwMode="auto">
          <a:xfrm flipH="1">
            <a:off x="4343400" y="4343400"/>
            <a:ext cx="114300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2" name="Line 18"/>
          <p:cNvSpPr>
            <a:spLocks noChangeShapeType="1"/>
          </p:cNvSpPr>
          <p:nvPr/>
        </p:nvSpPr>
        <p:spPr bwMode="auto">
          <a:xfrm>
            <a:off x="3962400" y="50292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3" name="Line 19"/>
          <p:cNvSpPr>
            <a:spLocks noChangeShapeType="1"/>
          </p:cNvSpPr>
          <p:nvPr/>
        </p:nvSpPr>
        <p:spPr bwMode="auto">
          <a:xfrm>
            <a:off x="4343400" y="4343400"/>
            <a:ext cx="11430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4" name="Text Box 20"/>
          <p:cNvSpPr txBox="1">
            <a:spLocks noChangeArrowheads="1"/>
          </p:cNvSpPr>
          <p:nvPr/>
        </p:nvSpPr>
        <p:spPr bwMode="auto">
          <a:xfrm>
            <a:off x="5546725" y="4151313"/>
            <a:ext cx="12319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H=0 is red</a:t>
            </a:r>
          </a:p>
        </p:txBody>
      </p:sp>
      <p:sp>
        <p:nvSpPr>
          <p:cNvPr id="6165" name="Text Box 21"/>
          <p:cNvSpPr txBox="1">
            <a:spLocks noChangeArrowheads="1"/>
          </p:cNvSpPr>
          <p:nvPr/>
        </p:nvSpPr>
        <p:spPr bwMode="auto">
          <a:xfrm>
            <a:off x="1524000" y="4191000"/>
            <a:ext cx="16383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33CCFF"/>
                </a:solidFill>
              </a:rPr>
              <a:t>H=180 is cyan</a:t>
            </a:r>
          </a:p>
        </p:txBody>
      </p:sp>
      <p:sp>
        <p:nvSpPr>
          <p:cNvPr id="6166" name="Text Box 22"/>
          <p:cNvSpPr txBox="1">
            <a:spLocks noChangeArrowheads="1"/>
          </p:cNvSpPr>
          <p:nvPr/>
        </p:nvSpPr>
        <p:spPr bwMode="auto">
          <a:xfrm>
            <a:off x="2727325" y="3313113"/>
            <a:ext cx="17399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9900"/>
                </a:solidFill>
              </a:rPr>
              <a:t>H=120 is green</a:t>
            </a:r>
          </a:p>
        </p:txBody>
      </p:sp>
      <p:sp>
        <p:nvSpPr>
          <p:cNvPr id="6167" name="Text Box 23"/>
          <p:cNvSpPr txBox="1">
            <a:spLocks noChangeArrowheads="1"/>
          </p:cNvSpPr>
          <p:nvPr/>
        </p:nvSpPr>
        <p:spPr bwMode="auto">
          <a:xfrm>
            <a:off x="3717925" y="5065713"/>
            <a:ext cx="15875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33CC"/>
                </a:solidFill>
              </a:rPr>
              <a:t>H=240 is blue</a:t>
            </a:r>
          </a:p>
        </p:txBody>
      </p:sp>
      <p:sp>
        <p:nvSpPr>
          <p:cNvPr id="6168" name="Text Box 24"/>
          <p:cNvSpPr txBox="1">
            <a:spLocks noChangeArrowheads="1"/>
          </p:cNvSpPr>
          <p:nvPr/>
        </p:nvSpPr>
        <p:spPr bwMode="auto">
          <a:xfrm>
            <a:off x="4022725" y="6284913"/>
            <a:ext cx="508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I=0</a:t>
            </a:r>
          </a:p>
        </p:txBody>
      </p:sp>
      <p:sp>
        <p:nvSpPr>
          <p:cNvPr id="6169" name="Text Box 25"/>
          <p:cNvSpPr txBox="1">
            <a:spLocks noChangeArrowheads="1"/>
          </p:cNvSpPr>
          <p:nvPr/>
        </p:nvSpPr>
        <p:spPr bwMode="auto">
          <a:xfrm>
            <a:off x="3810000" y="4114800"/>
            <a:ext cx="508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I=1</a:t>
            </a:r>
          </a:p>
        </p:txBody>
      </p:sp>
      <p:sp>
        <p:nvSpPr>
          <p:cNvPr id="6170" name="Slide Number Placeholder 2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49F3F75-BACC-4669-AFAC-4871493CAD32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31</a:t>
            </a:fld>
            <a:endParaRPr lang="en-US" altLang="en-US" sz="14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chemeClr val="tx1"/>
                </a:solidFill>
              </a:rPr>
              <a:t>Conversion from RGB to YIQ 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altLang="en-US"/>
          </a:p>
          <a:p>
            <a:pPr eaLnBrk="1" hangingPunct="1">
              <a:buFontTx/>
              <a:buNone/>
            </a:pPr>
            <a:endParaRPr lang="en-US" altLang="en-US"/>
          </a:p>
          <a:p>
            <a:pPr eaLnBrk="1" hangingPunct="1">
              <a:buFontTx/>
              <a:buNone/>
            </a:pPr>
            <a:endParaRPr lang="en-US" altLang="en-US"/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457200" y="4876800"/>
            <a:ext cx="83089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Tahoma" charset="0"/>
              </a:rPr>
              <a:t>We often use this for </a:t>
            </a:r>
            <a:r>
              <a:rPr lang="en-US" altLang="en-US" sz="2800">
                <a:solidFill>
                  <a:srgbClr val="FF0000"/>
                </a:solidFill>
                <a:latin typeface="Tahoma" charset="0"/>
              </a:rPr>
              <a:t>color to gray-tone conversion</a:t>
            </a:r>
            <a:r>
              <a:rPr lang="en-US" altLang="en-US" sz="2800">
                <a:latin typeface="Tahoma" charset="0"/>
              </a:rPr>
              <a:t>.</a:t>
            </a: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25" t="72656" r="11874" b="13281"/>
          <a:stretch>
            <a:fillRect/>
          </a:stretch>
        </p:blipFill>
        <p:spPr bwMode="auto">
          <a:xfrm>
            <a:off x="1219200" y="2971800"/>
            <a:ext cx="6400800" cy="137160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746125" y="2014538"/>
            <a:ext cx="76644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An approximate linear transformation from RGB to YIQ:</a:t>
            </a:r>
          </a:p>
        </p:txBody>
      </p:sp>
      <p:sp>
        <p:nvSpPr>
          <p:cNvPr id="9223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C153A58-FF44-4D64-8D91-7709775334ED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32</a:t>
            </a:fld>
            <a:endParaRPr lang="en-US" altLang="en-US" sz="14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CIELAB, Lab, L*a*b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48194" y="1116874"/>
            <a:ext cx="4038600" cy="4525963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000"/>
              <a:t>One luminance channel (L)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000"/>
              <a:t>      and two color channels (a and b).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2000"/>
          </a:p>
          <a:p>
            <a:pPr eaLnBrk="1" hangingPunct="1">
              <a:lnSpc>
                <a:spcPct val="90000"/>
              </a:lnSpc>
            </a:pPr>
            <a:r>
              <a:rPr lang="en-US" altLang="en-US" sz="2000"/>
              <a:t>In this model, the color differences which you perceive correspond to Euclidian distances in CIELab. </a:t>
            </a:r>
          </a:p>
          <a:p>
            <a:pPr eaLnBrk="1" hangingPunct="1">
              <a:lnSpc>
                <a:spcPct val="90000"/>
              </a:lnSpc>
            </a:pPr>
            <a:endParaRPr lang="en-US" altLang="en-US" sz="2000"/>
          </a:p>
          <a:p>
            <a:pPr eaLnBrk="1" hangingPunct="1">
              <a:lnSpc>
                <a:spcPct val="90000"/>
              </a:lnSpc>
            </a:pPr>
            <a:r>
              <a:rPr lang="en-US" altLang="en-US" sz="2000"/>
              <a:t>The a axis extends from green (-a) to red (+a) and the b axis from blue (-b) to yellow (+b). The brightness (L) increases from the bottom to the top of the three-dimensional model.</a:t>
            </a:r>
          </a:p>
        </p:txBody>
      </p:sp>
      <p:pic>
        <p:nvPicPr>
          <p:cNvPr id="1126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9200" y="2133600"/>
            <a:ext cx="3429000" cy="3003550"/>
          </a:xfrm>
          <a:noFill/>
        </p:spPr>
      </p:pic>
      <p:sp>
        <p:nvSpPr>
          <p:cNvPr id="11269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0C436D9-D9D5-48D8-8FD8-09B8A0B93989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33</a:t>
            </a:fld>
            <a:endParaRPr lang="en-US" altLang="en-US" sz="1400"/>
          </a:p>
        </p:txBody>
      </p:sp>
      <p:sp>
        <p:nvSpPr>
          <p:cNvPr id="2" name="TextBox 1"/>
          <p:cNvSpPr txBox="1"/>
          <p:nvPr/>
        </p:nvSpPr>
        <p:spPr>
          <a:xfrm>
            <a:off x="0" y="5929271"/>
            <a:ext cx="82507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CIE </a:t>
            </a:r>
            <a:r>
              <a:rPr lang="en-US" i="1" dirty="0"/>
              <a:t>L*a*b*</a:t>
            </a:r>
            <a:r>
              <a:rPr lang="en-US" dirty="0"/>
              <a:t> (CIELAB) is a </a:t>
            </a:r>
            <a:r>
              <a:rPr lang="en-US" dirty="0">
                <a:hlinkClick r:id="rId3" tooltip="Color space"/>
              </a:rPr>
              <a:t>color space</a:t>
            </a:r>
            <a:r>
              <a:rPr lang="en-US" dirty="0"/>
              <a:t> specified by the </a:t>
            </a:r>
            <a:r>
              <a:rPr lang="en-US" dirty="0">
                <a:hlinkClick r:id="rId4" tooltip="International Commission on Illumination"/>
              </a:rPr>
              <a:t>International Commission on </a:t>
            </a:r>
          </a:p>
          <a:p>
            <a:r>
              <a:rPr lang="en-US" dirty="0">
                <a:hlinkClick r:id="rId4" tooltip="International Commission on Illumination"/>
              </a:rPr>
              <a:t>Illumination</a:t>
            </a:r>
            <a:r>
              <a:rPr lang="en-US" dirty="0"/>
              <a:t> (French </a:t>
            </a:r>
            <a:r>
              <a:rPr lang="en-US" i="1" dirty="0"/>
              <a:t>Commission </a:t>
            </a:r>
            <a:r>
              <a:rPr lang="en-US" i="1" dirty="0" err="1"/>
              <a:t>internationale</a:t>
            </a:r>
            <a:r>
              <a:rPr lang="en-US" i="1" dirty="0"/>
              <a:t> de </a:t>
            </a:r>
            <a:r>
              <a:rPr lang="en-US" i="1" dirty="0" err="1"/>
              <a:t>l'éclairage</a:t>
            </a:r>
            <a:r>
              <a:rPr lang="en-US" dirty="0"/>
              <a:t>, hence its </a:t>
            </a:r>
            <a:r>
              <a:rPr lang="en-US" i="1" dirty="0"/>
              <a:t>CIE</a:t>
            </a:r>
            <a:r>
              <a:rPr lang="en-US" dirty="0"/>
              <a:t> </a:t>
            </a:r>
            <a:r>
              <a:rPr lang="en-US" dirty="0">
                <a:hlinkClick r:id="rId5" tooltip="Initialism"/>
              </a:rPr>
              <a:t>initialism</a:t>
            </a:r>
            <a:r>
              <a:rPr lang="en-US" dirty="0"/>
              <a:t>).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Histograms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histogram of a gray-tone image is an array H[*] of bins, one for each gray tone.</a:t>
            </a:r>
          </a:p>
          <a:p>
            <a:endParaRPr lang="en-US" dirty="0"/>
          </a:p>
          <a:p>
            <a:r>
              <a:rPr lang="en-US" dirty="0"/>
              <a:t>H[</a:t>
            </a:r>
            <a:r>
              <a:rPr lang="en-US" dirty="0" err="1"/>
              <a:t>i</a:t>
            </a:r>
            <a:r>
              <a:rPr lang="en-US" dirty="0"/>
              <a:t>] gives the count of how many pixels of an image have gray tone </a:t>
            </a:r>
            <a:r>
              <a:rPr lang="en-US" dirty="0" err="1"/>
              <a:t>i</a:t>
            </a:r>
            <a:r>
              <a:rPr lang="en-US"/>
              <a:t>.</a:t>
            </a:r>
          </a:p>
          <a:p>
            <a:endParaRPr lang="en-US" dirty="0"/>
          </a:p>
          <a:p>
            <a:r>
              <a:rPr lang="en-US" dirty="0"/>
              <a:t>P[</a:t>
            </a:r>
            <a:r>
              <a:rPr lang="en-US" dirty="0" err="1"/>
              <a:t>i</a:t>
            </a:r>
            <a:r>
              <a:rPr lang="en-US" dirty="0"/>
              <a:t>] (the normalized histogram) gives the percentage of pixels that have gray tone </a:t>
            </a:r>
            <a:r>
              <a:rPr lang="en-US" dirty="0" err="1"/>
              <a:t>i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801947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Color histograms can represent an image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7513" y="2209800"/>
            <a:ext cx="8726487" cy="4114800"/>
          </a:xfrm>
        </p:spPr>
        <p:txBody>
          <a:bodyPr/>
          <a:lstStyle/>
          <a:p>
            <a:pPr eaLnBrk="1" hangingPunct="1"/>
            <a:r>
              <a:rPr lang="en-US" altLang="en-US"/>
              <a:t>Histogram is fast and easy to compute.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/>
              <a:t>Size can easily be normalized so that different image histograms can be compared.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/>
              <a:t>Can match color histograms for database query or classification.</a:t>
            </a:r>
          </a:p>
        </p:txBody>
      </p:sp>
      <p:sp>
        <p:nvSpPr>
          <p:cNvPr id="1638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1270938-2460-4CAB-8C69-1A991084385D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35</a:t>
            </a:fld>
            <a:endParaRPr lang="en-US" altLang="en-US" sz="140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Histograms of two color images</a:t>
            </a:r>
          </a:p>
        </p:txBody>
      </p:sp>
      <p:pic>
        <p:nvPicPr>
          <p:cNvPr id="17411" name="Picture 3" descr="pigsCorb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905000"/>
            <a:ext cx="2619375" cy="232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 descr="pigs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114800"/>
            <a:ext cx="3276600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 descr="tig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133600"/>
            <a:ext cx="2011363" cy="198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 descr="tig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114800"/>
            <a:ext cx="3195638" cy="240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66804E9-F0AE-49A2-AEF1-109CA3ADE7A3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36</a:t>
            </a:fld>
            <a:endParaRPr lang="en-US" altLang="en-US" sz="140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Apples </a:t>
            </a:r>
            <a:r>
              <a:rPr lang="en-US" altLang="en-US"/>
              <a:t>versus </a:t>
            </a:r>
            <a:r>
              <a:rPr lang="en-US" altLang="en-US">
                <a:solidFill>
                  <a:srgbClr val="FF9933"/>
                </a:solidFill>
              </a:rPr>
              <a:t>Oranges</a:t>
            </a:r>
            <a:r>
              <a:rPr lang="en-US" altLang="en-US"/>
              <a:t> </a:t>
            </a:r>
          </a:p>
        </p:txBody>
      </p:sp>
      <p:pic>
        <p:nvPicPr>
          <p:cNvPr id="19459" name="Picture 3" descr="VVhis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33600"/>
            <a:ext cx="8001000" cy="215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533400" y="4648200"/>
            <a:ext cx="80772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Separate HSI histograms for apples (left) and oranges (right) used by IBM’s VeggieVision for recognizing produce at the grocery store checkout station (see Ch 16).</a:t>
            </a:r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4022725" y="2398713"/>
            <a:ext cx="349250" cy="14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H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 b="1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 b="1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I</a:t>
            </a:r>
          </a:p>
        </p:txBody>
      </p:sp>
      <p:sp>
        <p:nvSpPr>
          <p:cNvPr id="19462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E0164C2-AA88-480A-B696-02DF5598B7A4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37</a:t>
            </a:fld>
            <a:endParaRPr lang="en-US" altLang="en-US" sz="140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dirty="0">
                <a:solidFill>
                  <a:srgbClr val="FF0000"/>
                </a:solidFill>
              </a:rPr>
              <a:t>Skin color in Normalized R-G Space</a:t>
            </a:r>
            <a:endParaRPr lang="en-US" altLang="en-US" sz="2800" dirty="0">
              <a:solidFill>
                <a:srgbClr val="FF0000"/>
              </a:solidFill>
            </a:endParaRPr>
          </a:p>
        </p:txBody>
      </p:sp>
      <p:pic>
        <p:nvPicPr>
          <p:cNvPr id="20483" name="Picture 3" descr="skin_color_distribution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93900"/>
            <a:ext cx="6107113" cy="486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6705600" y="2133600"/>
            <a:ext cx="2438400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Purple region shows skin color samples from several people. Blue and yellow regions show skin in shadow or behind a beard. </a:t>
            </a:r>
          </a:p>
        </p:txBody>
      </p:sp>
      <p:sp>
        <p:nvSpPr>
          <p:cNvPr id="20485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F35E32A-47D7-49D5-8E0E-A067AA16876F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38</a:t>
            </a:fld>
            <a:endParaRPr lang="en-US" altLang="en-US" sz="1400"/>
          </a:p>
        </p:txBody>
      </p:sp>
      <p:sp>
        <p:nvSpPr>
          <p:cNvPr id="2" name="TextBox 1"/>
          <p:cNvSpPr txBox="1"/>
          <p:nvPr/>
        </p:nvSpPr>
        <p:spPr>
          <a:xfrm>
            <a:off x="6705600" y="6310631"/>
            <a:ext cx="1513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 normalized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1481" y="1574800"/>
            <a:ext cx="1803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 normalized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Finding a face in video frame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" y="4191000"/>
            <a:ext cx="8497888" cy="2286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/>
              <a:t>(left) input video frame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/>
              <a:t>(center) pixels classified according to RGB space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/>
              <a:t>(right) largest connected component with aspect similar to a face (all work contributed by Vera Bakic)</a:t>
            </a:r>
          </a:p>
        </p:txBody>
      </p:sp>
      <p:pic>
        <p:nvPicPr>
          <p:cNvPr id="21508" name="Picture 4" descr="f00_i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81200"/>
            <a:ext cx="2895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Rectangle 5"/>
          <p:cNvSpPr>
            <a:spLocks noGrp="1" noChangeArrowheads="1" noTextEdit="1"/>
          </p:cNvSpPr>
          <p:nvPr>
            <p:ph type="clipArt" sz="half" idx="1"/>
          </p:nvPr>
        </p:nvSpPr>
        <p:spPr>
          <a:xfrm flipV="1">
            <a:off x="7772400" y="4724400"/>
            <a:ext cx="241300" cy="250825"/>
          </a:xfrm>
        </p:spPr>
        <p:txBody>
          <a:bodyPr>
            <a:normAutofit fontScale="32500" lnSpcReduction="20000"/>
          </a:bodyPr>
          <a:lstStyle/>
          <a:p>
            <a:endParaRPr lang="zh-CN" altLang="en-US"/>
          </a:p>
        </p:txBody>
      </p:sp>
      <p:pic>
        <p:nvPicPr>
          <p:cNvPr id="21510" name="Picture 6" descr="f00_i01_cl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981200"/>
            <a:ext cx="2514600" cy="18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 descr="f00_i01_fa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981200"/>
            <a:ext cx="2514600" cy="18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2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477000" y="6248400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3D46472-63C9-48E0-A4A3-CF2B04A4C4E3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39</a:t>
            </a:fld>
            <a:endParaRPr lang="en-US" altLang="en-US" sz="14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58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Is vision easy or hard for humans?</a:t>
            </a:r>
            <a:endParaRPr/>
          </a:p>
        </p:txBody>
      </p:sp>
      <p:sp>
        <p:nvSpPr>
          <p:cNvPr id="373" name="Google Shape;373;p58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What do you think now?</a:t>
            </a:r>
            <a:endParaRPr/>
          </a:p>
        </p:txBody>
      </p:sp>
      <p:sp>
        <p:nvSpPr>
          <p:cNvPr id="374" name="Google Shape;374;p5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375" name="Google Shape;375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8625" y="3144814"/>
            <a:ext cx="3333750" cy="250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01625" y="3147201"/>
            <a:ext cx="3333750" cy="2500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z="3200">
                <a:solidFill>
                  <a:srgbClr val="FF0000"/>
                </a:solidFill>
              </a:rPr>
              <a:t>Swain and Ballard’s Histogram Matching</a:t>
            </a:r>
            <a:br>
              <a:rPr lang="en-US" altLang="en-US" sz="3200">
                <a:solidFill>
                  <a:srgbClr val="FF0000"/>
                </a:solidFill>
              </a:rPr>
            </a:br>
            <a:r>
              <a:rPr lang="en-US" altLang="en-US" sz="3200">
                <a:solidFill>
                  <a:srgbClr val="FF0000"/>
                </a:solidFill>
              </a:rPr>
              <a:t>for Color Object Recognition </a:t>
            </a:r>
            <a:br>
              <a:rPr lang="en-US" altLang="en-US" sz="3200">
                <a:solidFill>
                  <a:srgbClr val="FF0000"/>
                </a:solidFill>
              </a:rPr>
            </a:br>
            <a:r>
              <a:rPr lang="en-US" altLang="en-US" sz="3200">
                <a:solidFill>
                  <a:srgbClr val="FF0000"/>
                </a:solidFill>
              </a:rPr>
              <a:t>(IJCV Vol 7, No. 1, 1991)</a:t>
            </a:r>
          </a:p>
        </p:txBody>
      </p:sp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914400" y="1981200"/>
            <a:ext cx="7591374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ahoma" charset="0"/>
              </a:rPr>
              <a:t>Opponent Encoding: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ahoma" charset="0"/>
              </a:rPr>
              <a:t>Histograms: 8 x 16 x 16 = 2048 bins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  <a:latin typeface="Tahoma" charset="0"/>
              </a:rPr>
              <a:t>Intersection of image histogram and model histogram: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  <a:latin typeface="Tahoma" charset="0"/>
              </a:rPr>
              <a:t>Match score is the</a:t>
            </a:r>
            <a:r>
              <a:rPr lang="en-US" altLang="en-US" sz="2400" dirty="0">
                <a:latin typeface="Tahoma" charset="0"/>
              </a:rPr>
              <a:t> </a:t>
            </a:r>
            <a:r>
              <a:rPr lang="en-US" altLang="en-US" sz="2400" dirty="0">
                <a:solidFill>
                  <a:srgbClr val="C00000"/>
                </a:solidFill>
                <a:latin typeface="Tahoma" charset="0"/>
              </a:rPr>
              <a:t>normalized</a:t>
            </a:r>
            <a:r>
              <a:rPr lang="en-US" altLang="en-US" sz="2400" dirty="0">
                <a:latin typeface="Tahoma" charset="0"/>
              </a:rPr>
              <a:t> </a:t>
            </a:r>
            <a:r>
              <a:rPr lang="en-US" altLang="en-US" sz="2400" dirty="0">
                <a:solidFill>
                  <a:srgbClr val="0000FF"/>
                </a:solidFill>
                <a:latin typeface="Tahoma" charset="0"/>
              </a:rPr>
              <a:t>intersection:</a:t>
            </a:r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4724400" y="1981200"/>
            <a:ext cx="2222500" cy="1016000"/>
          </a:xfrm>
          <a:prstGeom prst="rect">
            <a:avLst/>
          </a:prstGeom>
          <a:noFill/>
          <a:ln w="9525">
            <a:solidFill>
              <a:srgbClr val="00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000">
                <a:solidFill>
                  <a:srgbClr val="003399"/>
                </a:solidFill>
                <a:latin typeface="Tahoma" charset="0"/>
              </a:rPr>
              <a:t> wb = R + G + B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>
                <a:solidFill>
                  <a:srgbClr val="003399"/>
                </a:solidFill>
                <a:latin typeface="Tahoma" charset="0"/>
              </a:rPr>
              <a:t> rg = R - G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>
                <a:solidFill>
                  <a:srgbClr val="003399"/>
                </a:solidFill>
                <a:latin typeface="Tahoma" charset="0"/>
              </a:rPr>
              <a:t> by = 2B - R - G</a:t>
            </a:r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1219200" y="4495800"/>
            <a:ext cx="67092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ahoma" charset="0"/>
              </a:rPr>
              <a:t>intersection(h(I),h(M)) </a:t>
            </a:r>
            <a:r>
              <a:rPr lang="en-US" altLang="en-US" sz="2400" dirty="0">
                <a:solidFill>
                  <a:schemeClr val="tx2"/>
                </a:solidFill>
                <a:latin typeface="Tahoma" charset="0"/>
              </a:rPr>
              <a:t>= </a:t>
            </a:r>
            <a:r>
              <a:rPr lang="en-US" altLang="en-US" sz="2400" dirty="0">
                <a:solidFill>
                  <a:schemeClr val="tx2"/>
                </a:solidFill>
                <a:latin typeface="Tahoma" charset="0"/>
                <a:sym typeface="Symbol" pitchFamily="18" charset="2"/>
              </a:rPr>
              <a:t> min{h(I)[j],h(M)[j]}</a:t>
            </a:r>
            <a:endParaRPr lang="en-US" altLang="en-US" sz="2400" dirty="0">
              <a:solidFill>
                <a:schemeClr val="tx2"/>
              </a:solidFill>
              <a:latin typeface="Tahoma" charset="0"/>
            </a:endParaRPr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533400" y="6021388"/>
            <a:ext cx="76123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ahoma" charset="0"/>
              </a:rPr>
              <a:t>match(h(I),h(M)) </a:t>
            </a:r>
            <a:r>
              <a:rPr lang="en-US" altLang="en-US" sz="2400" dirty="0">
                <a:solidFill>
                  <a:srgbClr val="003399"/>
                </a:solidFill>
                <a:latin typeface="Tahoma" charset="0"/>
              </a:rPr>
              <a:t>= intersection(h(I),h(M)) / </a:t>
            </a:r>
            <a:r>
              <a:rPr lang="en-US" altLang="en-US" sz="2400" dirty="0">
                <a:solidFill>
                  <a:srgbClr val="003399"/>
                </a:solidFill>
                <a:latin typeface="Tahoma" charset="0"/>
                <a:sym typeface="Symbol" pitchFamily="18" charset="2"/>
              </a:rPr>
              <a:t> h(M)[j]</a:t>
            </a:r>
          </a:p>
        </p:txBody>
      </p:sp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4632325" y="4832350"/>
            <a:ext cx="5413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tx2"/>
                </a:solidFill>
                <a:latin typeface="Tahoma" charset="0"/>
              </a:rPr>
              <a:t>j=1</a:t>
            </a:r>
          </a:p>
        </p:txBody>
      </p:sp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4479925" y="4298950"/>
            <a:ext cx="10382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err="1">
                <a:solidFill>
                  <a:schemeClr val="tx2"/>
                </a:solidFill>
                <a:latin typeface="Tahoma" charset="0"/>
              </a:rPr>
              <a:t>numbins</a:t>
            </a:r>
            <a:endParaRPr lang="en-US" altLang="en-US" sz="1800" dirty="0">
              <a:solidFill>
                <a:schemeClr val="tx2"/>
              </a:solidFill>
              <a:latin typeface="Tahoma" charset="0"/>
            </a:endParaRPr>
          </a:p>
        </p:txBody>
      </p:sp>
      <p:sp>
        <p:nvSpPr>
          <p:cNvPr id="23561" name="Text Box 9"/>
          <p:cNvSpPr txBox="1">
            <a:spLocks noChangeArrowheads="1"/>
          </p:cNvSpPr>
          <p:nvPr/>
        </p:nvSpPr>
        <p:spPr bwMode="auto">
          <a:xfrm>
            <a:off x="6553200" y="6324600"/>
            <a:ext cx="5413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3399"/>
                </a:solidFill>
                <a:latin typeface="Tahoma" charset="0"/>
              </a:rPr>
              <a:t>j=1</a:t>
            </a:r>
            <a:endParaRPr lang="en-US" altLang="en-US" sz="2400" dirty="0">
              <a:solidFill>
                <a:srgbClr val="003399"/>
              </a:solidFill>
              <a:latin typeface="Tahoma" charset="0"/>
            </a:endParaRPr>
          </a:p>
        </p:txBody>
      </p:sp>
      <p:sp>
        <p:nvSpPr>
          <p:cNvPr id="23562" name="Text Box 10"/>
          <p:cNvSpPr txBox="1">
            <a:spLocks noChangeArrowheads="1"/>
          </p:cNvSpPr>
          <p:nvPr/>
        </p:nvSpPr>
        <p:spPr bwMode="auto">
          <a:xfrm>
            <a:off x="6384925" y="5822950"/>
            <a:ext cx="10382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err="1">
                <a:solidFill>
                  <a:srgbClr val="003399"/>
                </a:solidFill>
                <a:latin typeface="Tahoma" charset="0"/>
              </a:rPr>
              <a:t>numbins</a:t>
            </a:r>
            <a:endParaRPr lang="en-US" altLang="en-US" sz="1800" dirty="0">
              <a:solidFill>
                <a:srgbClr val="003399"/>
              </a:solidFill>
              <a:latin typeface="Tahoma" charset="0"/>
            </a:endParaRPr>
          </a:p>
        </p:txBody>
      </p:sp>
      <p:sp>
        <p:nvSpPr>
          <p:cNvPr id="23563" name="Slide Number Placeholder 1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73577524-1B1F-4389-857B-B361863EFF1C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40</a:t>
            </a:fld>
            <a:endParaRPr lang="en-US" alt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F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025" y="1951038"/>
            <a:ext cx="5949950" cy="295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1889125" y="795338"/>
            <a:ext cx="3544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(from Swain and Ballard)</a:t>
            </a: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1600200" y="5105400"/>
            <a:ext cx="24749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cereal box image</a:t>
            </a:r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4632325" y="5062538"/>
            <a:ext cx="27352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3D color histogram</a:t>
            </a:r>
          </a:p>
        </p:txBody>
      </p:sp>
      <p:sp>
        <p:nvSpPr>
          <p:cNvPr id="24582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4B92550-5BBE-4A42-B27A-1961840A1997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41</a:t>
            </a:fld>
            <a:endParaRPr lang="en-US" altLang="en-US" sz="140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F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286000"/>
            <a:ext cx="24511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 descr="F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352800"/>
            <a:ext cx="2098675" cy="197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1431925" y="5824538"/>
            <a:ext cx="5534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Four views of Snoopy          Histograms</a:t>
            </a:r>
          </a:p>
        </p:txBody>
      </p:sp>
      <p:sp>
        <p:nvSpPr>
          <p:cNvPr id="25605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58A4A98-BFCA-45E0-BA3E-A3352DDA196A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42</a:t>
            </a:fld>
            <a:endParaRPr lang="en-US" altLang="en-US" sz="140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Color is well defined.</a:t>
            </a:r>
          </a:p>
          <a:p>
            <a:r>
              <a:rPr lang="en-US" dirty="0"/>
              <a:t>But what </a:t>
            </a:r>
            <a:r>
              <a:rPr lang="en-US" i="1" dirty="0"/>
              <a:t>is</a:t>
            </a:r>
            <a:r>
              <a:rPr lang="en-US" dirty="0"/>
              <a:t> texture?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580" y="3040062"/>
            <a:ext cx="4143375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0285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solidFill>
                  <a:srgbClr val="FF0000"/>
                </a:solidFill>
              </a:rPr>
              <a:t>Structural Texture</a:t>
            </a: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381000" y="1905000"/>
            <a:ext cx="820578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itchFamily="18" charset="0"/>
              </a:rPr>
              <a:t>Texture is a description of the spatial arrangement of color 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itchFamily="18" charset="0"/>
              </a:rPr>
              <a:t>intensities in an image or a selected region of an image.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5052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5052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5052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6482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5720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5720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44196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4864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4864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4864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6" name="Rectangle 14"/>
          <p:cNvSpPr>
            <a:spLocks noChangeArrowheads="1"/>
          </p:cNvSpPr>
          <p:nvPr/>
        </p:nvSpPr>
        <p:spPr bwMode="auto">
          <a:xfrm>
            <a:off x="914400" y="3276600"/>
            <a:ext cx="7848600" cy="3352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3087" name="Picture 15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5052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Picture 16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5052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17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5052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Picture 18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5052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1" name="Picture 19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4958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2" name="Picture 20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5720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3" name="Picture 21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5720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4" name="Picture 22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55626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5" name="Picture 23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55626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6" name="Picture 24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55626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7" name="Picture 25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4864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8" name="Text Box 26"/>
          <p:cNvSpPr txBox="1">
            <a:spLocks noChangeArrowheads="1"/>
          </p:cNvSpPr>
          <p:nvPr/>
        </p:nvSpPr>
        <p:spPr bwMode="auto">
          <a:xfrm>
            <a:off x="914400" y="2819400"/>
            <a:ext cx="79136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chemeClr val="accent2"/>
                </a:solidFill>
                <a:latin typeface="Times New Roman" pitchFamily="18" charset="0"/>
              </a:rPr>
              <a:t>Structural approach: a set of texels in some regular or repeated pattern</a:t>
            </a:r>
          </a:p>
        </p:txBody>
      </p:sp>
      <p:sp>
        <p:nvSpPr>
          <p:cNvPr id="3099" name="Slide Number Placeholder 2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A5B1D2C-4834-4359-AA69-B9FF80387C3E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44</a:t>
            </a:fld>
            <a:endParaRPr lang="en-US" altLang="en-US" sz="140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Natural Textures from VisTex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50" t="56250" r="43124" b="27344"/>
          <a:stretch>
            <a:fillRect/>
          </a:stretch>
        </p:blipFill>
        <p:spPr bwMode="auto">
          <a:xfrm>
            <a:off x="609600" y="2209800"/>
            <a:ext cx="32766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1752600" y="5486400"/>
            <a:ext cx="862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3300"/>
                </a:solidFill>
                <a:latin typeface="Times New Roman" pitchFamily="18" charset="0"/>
              </a:rPr>
              <a:t>grass</a:t>
            </a: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78" t="56522" r="43478" b="27174"/>
          <a:stretch>
            <a:fillRect/>
          </a:stretch>
        </p:blipFill>
        <p:spPr bwMode="auto">
          <a:xfrm>
            <a:off x="4495800" y="2209800"/>
            <a:ext cx="32766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5562600" y="5486400"/>
            <a:ext cx="962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3300"/>
                </a:solidFill>
                <a:latin typeface="Times New Roman" pitchFamily="18" charset="0"/>
              </a:rPr>
              <a:t>leaves</a:t>
            </a:r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2209800" y="6019800"/>
            <a:ext cx="38131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itchFamily="18" charset="0"/>
              </a:rPr>
              <a:t>What/Where are the texels?</a:t>
            </a:r>
          </a:p>
        </p:txBody>
      </p:sp>
      <p:sp>
        <p:nvSpPr>
          <p:cNvPr id="5128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A9D4A59-CAB9-4812-8C6B-C03E753D586F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45</a:t>
            </a:fld>
            <a:endParaRPr lang="en-US" altLang="en-US" sz="140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The Case for Statistical Texture</a:t>
            </a: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609600" y="2514600"/>
            <a:ext cx="8050213" cy="3022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Segmenting out texels is difficult or impossible in real images.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Numeric quantities or statistics that describe a texture can be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computed from the gray tones (or colors) alone.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This approach is less intuitive, but is computationally efficient.</a:t>
            </a:r>
          </a:p>
          <a:p>
            <a:pPr eaLnBrk="1" hangingPunct="1">
              <a:spcBef>
                <a:spcPct val="0"/>
              </a:spcBef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It can be used for both classification and segmentation.</a:t>
            </a: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DC29477-2B66-45C7-A174-098084FE97F6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46</a:t>
            </a:fld>
            <a:endParaRPr lang="en-US" altLang="en-US" sz="140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Local Binary </a:t>
            </a:r>
            <a:r>
              <a:rPr lang="en-US" altLang="en-US" b="1">
                <a:solidFill>
                  <a:srgbClr val="FF0000"/>
                </a:solidFill>
              </a:rPr>
              <a:t>Pattern</a:t>
            </a:r>
            <a:r>
              <a:rPr lang="en-US" altLang="en-US">
                <a:solidFill>
                  <a:srgbClr val="FF0000"/>
                </a:solidFill>
              </a:rPr>
              <a:t> Measure</a:t>
            </a: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2209800" y="4800600"/>
            <a:ext cx="1717675" cy="1196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100 101 103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40   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50</a:t>
            </a: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latin typeface="Times New Roman" pitchFamily="18" charset="0"/>
              </a:rPr>
              <a:t>  80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50    60   90</a:t>
            </a: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593725" y="1946275"/>
            <a:ext cx="7962900" cy="2292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For each pixel p, create an 8-bit number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b</a:t>
            </a:r>
            <a:r>
              <a:rPr lang="en-US" altLang="en-US" sz="1600">
                <a:solidFill>
                  <a:srgbClr val="FF0000"/>
                </a:solidFill>
                <a:latin typeface="Times New Roman" pitchFamily="18" charset="0"/>
              </a:rPr>
              <a:t>1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b</a:t>
            </a:r>
            <a:r>
              <a:rPr lang="en-US" altLang="en-US" sz="160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b</a:t>
            </a:r>
            <a:r>
              <a:rPr lang="en-US" altLang="en-US" sz="1600">
                <a:solidFill>
                  <a:srgbClr val="FF0000"/>
                </a:solidFill>
                <a:latin typeface="Times New Roman" pitchFamily="18" charset="0"/>
              </a:rPr>
              <a:t>3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b</a:t>
            </a:r>
            <a:r>
              <a:rPr lang="en-US" altLang="en-US" sz="1600">
                <a:solidFill>
                  <a:srgbClr val="FF0000"/>
                </a:solidFill>
                <a:latin typeface="Times New Roman" pitchFamily="18" charset="0"/>
              </a:rPr>
              <a:t>4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b</a:t>
            </a:r>
            <a:r>
              <a:rPr lang="en-US" altLang="en-US" sz="1600">
                <a:solidFill>
                  <a:srgbClr val="FF0000"/>
                </a:solidFill>
                <a:latin typeface="Times New Roman" pitchFamily="18" charset="0"/>
              </a:rPr>
              <a:t>5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b</a:t>
            </a:r>
            <a:r>
              <a:rPr lang="en-US" altLang="en-US" sz="1600">
                <a:solidFill>
                  <a:srgbClr val="FF0000"/>
                </a:solidFill>
                <a:latin typeface="Times New Roman" pitchFamily="18" charset="0"/>
              </a:rPr>
              <a:t>6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b</a:t>
            </a:r>
            <a:r>
              <a:rPr lang="en-US" altLang="en-US" sz="1600">
                <a:solidFill>
                  <a:srgbClr val="FF0000"/>
                </a:solidFill>
                <a:latin typeface="Times New Roman" pitchFamily="18" charset="0"/>
              </a:rPr>
              <a:t>7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b</a:t>
            </a:r>
            <a:r>
              <a:rPr lang="en-US" altLang="en-US" sz="1600">
                <a:solidFill>
                  <a:srgbClr val="FF0000"/>
                </a:solidFill>
                <a:latin typeface="Times New Roman" pitchFamily="18" charset="0"/>
              </a:rPr>
              <a:t>8</a:t>
            </a:r>
            <a:r>
              <a:rPr lang="en-US" altLang="en-US" sz="2400">
                <a:latin typeface="Times New Roman" pitchFamily="18" charset="0"/>
              </a:rPr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where b</a:t>
            </a:r>
            <a:r>
              <a:rPr lang="en-US" altLang="en-US" sz="1600">
                <a:latin typeface="Times New Roman" pitchFamily="18" charset="0"/>
              </a:rPr>
              <a:t>i </a:t>
            </a:r>
            <a:r>
              <a:rPr lang="en-US" altLang="en-US" sz="2400">
                <a:latin typeface="Times New Roman" pitchFamily="18" charset="0"/>
              </a:rPr>
              <a:t>= 0 if neighbor i has value less than or equal to p’s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value and  1 otherwise.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Represent the texture in the image (or a region) by the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histogram of these numbers.</a:t>
            </a: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6019800" y="5105400"/>
            <a:ext cx="1946275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1 1 1 1 1 1 0 0</a:t>
            </a:r>
          </a:p>
        </p:txBody>
      </p:sp>
      <p:sp>
        <p:nvSpPr>
          <p:cNvPr id="10246" name="Line 6"/>
          <p:cNvSpPr>
            <a:spLocks noChangeShapeType="1"/>
          </p:cNvSpPr>
          <p:nvPr/>
        </p:nvSpPr>
        <p:spPr bwMode="auto">
          <a:xfrm>
            <a:off x="4800600" y="53340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247" name="Line 7"/>
          <p:cNvSpPr>
            <a:spLocks noChangeShapeType="1"/>
          </p:cNvSpPr>
          <p:nvPr/>
        </p:nvSpPr>
        <p:spPr bwMode="auto">
          <a:xfrm>
            <a:off x="2819400" y="4800600"/>
            <a:ext cx="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248" name="Line 8"/>
          <p:cNvSpPr>
            <a:spLocks noChangeShapeType="1"/>
          </p:cNvSpPr>
          <p:nvPr/>
        </p:nvSpPr>
        <p:spPr bwMode="auto">
          <a:xfrm>
            <a:off x="3352800" y="4800600"/>
            <a:ext cx="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249" name="Line 9"/>
          <p:cNvSpPr>
            <a:spLocks noChangeShapeType="1"/>
          </p:cNvSpPr>
          <p:nvPr/>
        </p:nvSpPr>
        <p:spPr bwMode="auto">
          <a:xfrm>
            <a:off x="2209800" y="5562600"/>
            <a:ext cx="1752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250" name="Line 10"/>
          <p:cNvSpPr>
            <a:spLocks noChangeShapeType="1"/>
          </p:cNvSpPr>
          <p:nvPr/>
        </p:nvSpPr>
        <p:spPr bwMode="auto">
          <a:xfrm>
            <a:off x="2209800" y="5181600"/>
            <a:ext cx="1752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251" name="Text Box 11"/>
          <p:cNvSpPr txBox="1">
            <a:spLocks noChangeArrowheads="1"/>
          </p:cNvSpPr>
          <p:nvPr/>
        </p:nvSpPr>
        <p:spPr bwMode="auto">
          <a:xfrm>
            <a:off x="2270125" y="4433888"/>
            <a:ext cx="1511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  </a:t>
            </a:r>
            <a:r>
              <a:rPr lang="en-US" altLang="en-US" sz="1800">
                <a:latin typeface="Times New Roman" pitchFamily="18" charset="0"/>
              </a:rPr>
              <a:t>1       2        3</a:t>
            </a:r>
          </a:p>
        </p:txBody>
      </p:sp>
      <p:sp>
        <p:nvSpPr>
          <p:cNvPr id="10252" name="Text Box 12"/>
          <p:cNvSpPr txBox="1">
            <a:spLocks noChangeArrowheads="1"/>
          </p:cNvSpPr>
          <p:nvPr/>
        </p:nvSpPr>
        <p:spPr bwMode="auto">
          <a:xfrm>
            <a:off x="4114800" y="4800600"/>
            <a:ext cx="298450" cy="12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itchFamily="18" charset="0"/>
              </a:rPr>
              <a:t>4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itchFamily="18" charset="0"/>
              </a:rPr>
              <a:t>5</a:t>
            </a:r>
          </a:p>
        </p:txBody>
      </p:sp>
      <p:sp>
        <p:nvSpPr>
          <p:cNvPr id="10253" name="Text Box 13"/>
          <p:cNvSpPr txBox="1">
            <a:spLocks noChangeArrowheads="1"/>
          </p:cNvSpPr>
          <p:nvPr/>
        </p:nvSpPr>
        <p:spPr bwMode="auto">
          <a:xfrm>
            <a:off x="2362200" y="6019800"/>
            <a:ext cx="9271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itchFamily="18" charset="0"/>
              </a:rPr>
              <a:t> 7        6</a:t>
            </a:r>
          </a:p>
        </p:txBody>
      </p:sp>
      <p:sp>
        <p:nvSpPr>
          <p:cNvPr id="10254" name="Text Box 14"/>
          <p:cNvSpPr txBox="1">
            <a:spLocks noChangeArrowheads="1"/>
          </p:cNvSpPr>
          <p:nvPr/>
        </p:nvSpPr>
        <p:spPr bwMode="auto">
          <a:xfrm>
            <a:off x="1660525" y="5143500"/>
            <a:ext cx="298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itchFamily="18" charset="0"/>
              </a:rPr>
              <a:t>8</a:t>
            </a:r>
          </a:p>
        </p:txBody>
      </p:sp>
      <p:sp>
        <p:nvSpPr>
          <p:cNvPr id="10255" name="Slide Number Placeholder 1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39001AA-A98B-4D0C-BD70-F6E810B5C5BA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47</a:t>
            </a:fld>
            <a:endParaRPr lang="en-US" altLang="en-US" sz="140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9" r="64999" b="37500"/>
          <a:stretch>
            <a:fillRect/>
          </a:stretch>
        </p:blipFill>
        <p:spPr bwMode="auto">
          <a:xfrm>
            <a:off x="4343400" y="914400"/>
            <a:ext cx="42672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228600" y="1524000"/>
            <a:ext cx="4013200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Fids (Flexible Image Database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System) is retrieving images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similar to the query image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using LBP texture as the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texture measure and comparing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their LBP histograms</a:t>
            </a: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1279525" y="119063"/>
            <a:ext cx="1962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0000"/>
                </a:solidFill>
              </a:rPr>
              <a:t>Example</a:t>
            </a:r>
          </a:p>
        </p:txBody>
      </p:sp>
      <p:sp>
        <p:nvSpPr>
          <p:cNvPr id="1126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90D54CC-F294-4263-873D-D8B1FFB76695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48</a:t>
            </a:fld>
            <a:endParaRPr lang="en-US" altLang="en-US" sz="140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9" r="48750" b="37500"/>
          <a:stretch>
            <a:fillRect/>
          </a:stretch>
        </p:blipFill>
        <p:spPr bwMode="auto">
          <a:xfrm>
            <a:off x="2438400" y="990600"/>
            <a:ext cx="62484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228600" y="1828800"/>
            <a:ext cx="2043113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Low-level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measures don’t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always find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semantically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similar images.</a:t>
            </a: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304800" y="152400"/>
            <a:ext cx="1962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0000"/>
                </a:solidFill>
              </a:rPr>
              <a:t>Example</a:t>
            </a:r>
          </a:p>
        </p:txBody>
      </p:sp>
      <p:sp>
        <p:nvSpPr>
          <p:cNvPr id="1229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4E3B4377-AF73-4AD7-A960-B788E0260D7B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49</a:t>
            </a:fld>
            <a:endParaRPr lang="en-US" altLang="en-US" sz="14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64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Objects reflect only some light</a:t>
            </a:r>
            <a:endParaRPr/>
          </a:p>
        </p:txBody>
      </p:sp>
      <p:sp>
        <p:nvSpPr>
          <p:cNvPr id="438" name="Google Shape;438;p6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439" name="Google Shape;439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0626" y="1734751"/>
            <a:ext cx="6442749" cy="3915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else is LBP good for?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found it in a paper for classifying deciduous trees.</a:t>
            </a:r>
          </a:p>
          <a:p>
            <a:r>
              <a:rPr lang="en-US" dirty="0">
                <a:solidFill>
                  <a:srgbClr val="0000FF"/>
                </a:solidFill>
              </a:rPr>
              <a:t>We used it in a real system for finding cancer in Pap smears</a:t>
            </a:r>
            <a:r>
              <a:rPr lang="en-US" dirty="0"/>
              <a:t>.</a:t>
            </a:r>
          </a:p>
          <a:p>
            <a:r>
              <a:rPr lang="en-US" dirty="0">
                <a:solidFill>
                  <a:srgbClr val="7030A0"/>
                </a:solidFill>
              </a:rPr>
              <a:t>We are using it to look for regions of interest in breast and melanoma biopsy slides.</a:t>
            </a:r>
          </a:p>
        </p:txBody>
      </p:sp>
    </p:spTree>
    <p:extLst>
      <p:ext uri="{BB962C8B-B14F-4D97-AF65-F5344CB8AC3E}">
        <p14:creationId xmlns:p14="http://schemas.microsoft.com/office/powerpoint/2010/main" val="3508747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Co-occurrence Matrix Features</a:t>
            </a:r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822325" y="2098675"/>
            <a:ext cx="61293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A co-occurrence matrix is a 2D array C in which</a:t>
            </a: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1050925" y="2784475"/>
            <a:ext cx="7564438" cy="2657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Both the rows and columns represent a set of possible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image values.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 C  (i,j)</a:t>
            </a: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latin typeface="Times New Roman" pitchFamily="18" charset="0"/>
              </a:rPr>
              <a:t>indicates how many times value</a:t>
            </a: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i</a:t>
            </a: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latin typeface="Times New Roman" pitchFamily="18" charset="0"/>
              </a:rPr>
              <a:t>co-occurs with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value</a:t>
            </a: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j</a:t>
            </a: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latin typeface="Times New Roman" pitchFamily="18" charset="0"/>
              </a:rPr>
              <a:t>in a particular spatial relationship</a:t>
            </a: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d</a:t>
            </a:r>
            <a:r>
              <a:rPr lang="en-US" altLang="en-US" sz="2400">
                <a:solidFill>
                  <a:schemeClr val="hlink"/>
                </a:solidFill>
                <a:latin typeface="Times New Roman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The spatial relationship is specified by a vector</a:t>
            </a:r>
            <a:r>
              <a:rPr lang="en-US" altLang="en-US" sz="240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d = (dr,dc</a:t>
            </a: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)</a:t>
            </a: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1447800" y="4038600"/>
            <a:ext cx="298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3300"/>
                </a:solidFill>
                <a:latin typeface="Times New Roman" pitchFamily="18" charset="0"/>
              </a:rPr>
              <a:t>d</a:t>
            </a:r>
          </a:p>
        </p:txBody>
      </p:sp>
      <p:sp>
        <p:nvSpPr>
          <p:cNvPr id="1331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6C3798E-F6CC-45E0-99C7-932C94757E28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51</a:t>
            </a:fld>
            <a:endParaRPr lang="en-US" altLang="en-US" sz="140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685800" y="1752600"/>
            <a:ext cx="1260475" cy="2292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1  1  0  0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1  1  0  0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0  0  2  2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0  0  2  2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0  0  2  2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0  0  2  2</a:t>
            </a: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3124200" y="1752600"/>
            <a:ext cx="277813" cy="1562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j</a:t>
            </a: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2819400" y="1752600"/>
            <a:ext cx="277813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i</a:t>
            </a:r>
          </a:p>
        </p:txBody>
      </p:sp>
      <p:sp>
        <p:nvSpPr>
          <p:cNvPr id="14341" name="Line 5"/>
          <p:cNvSpPr>
            <a:spLocks noChangeShapeType="1"/>
          </p:cNvSpPr>
          <p:nvPr/>
        </p:nvSpPr>
        <p:spPr bwMode="auto">
          <a:xfrm>
            <a:off x="3048000" y="22098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342" name="Line 6"/>
          <p:cNvSpPr>
            <a:spLocks noChangeShapeType="1"/>
          </p:cNvSpPr>
          <p:nvPr/>
        </p:nvSpPr>
        <p:spPr bwMode="auto">
          <a:xfrm>
            <a:off x="3124200" y="28956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343" name="Line 7"/>
          <p:cNvSpPr>
            <a:spLocks noChangeShapeType="1"/>
          </p:cNvSpPr>
          <p:nvPr/>
        </p:nvSpPr>
        <p:spPr bwMode="auto">
          <a:xfrm>
            <a:off x="3124200" y="25908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344" name="Line 8"/>
          <p:cNvSpPr>
            <a:spLocks noChangeShapeType="1"/>
          </p:cNvSpPr>
          <p:nvPr/>
        </p:nvSpPr>
        <p:spPr bwMode="auto">
          <a:xfrm>
            <a:off x="2895600" y="16002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345" name="Line 9"/>
          <p:cNvSpPr>
            <a:spLocks noChangeShapeType="1"/>
          </p:cNvSpPr>
          <p:nvPr/>
        </p:nvSpPr>
        <p:spPr bwMode="auto">
          <a:xfrm>
            <a:off x="3581400" y="1905000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346" name="Text Box 10"/>
          <p:cNvSpPr txBox="1">
            <a:spLocks noChangeArrowheads="1"/>
          </p:cNvSpPr>
          <p:nvPr/>
        </p:nvSpPr>
        <p:spPr bwMode="auto">
          <a:xfrm>
            <a:off x="2971800" y="1143000"/>
            <a:ext cx="298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itchFamily="18" charset="0"/>
              </a:rPr>
              <a:t>1</a:t>
            </a:r>
          </a:p>
        </p:txBody>
      </p:sp>
      <p:sp>
        <p:nvSpPr>
          <p:cNvPr id="14347" name="Text Box 11"/>
          <p:cNvSpPr txBox="1">
            <a:spLocks noChangeArrowheads="1"/>
          </p:cNvSpPr>
          <p:nvPr/>
        </p:nvSpPr>
        <p:spPr bwMode="auto">
          <a:xfrm>
            <a:off x="3641725" y="2324100"/>
            <a:ext cx="298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itchFamily="18" charset="0"/>
              </a:rPr>
              <a:t>3</a:t>
            </a:r>
          </a:p>
        </p:txBody>
      </p:sp>
      <p:sp>
        <p:nvSpPr>
          <p:cNvPr id="14348" name="Text Box 12"/>
          <p:cNvSpPr txBox="1">
            <a:spLocks noChangeArrowheads="1"/>
          </p:cNvSpPr>
          <p:nvPr/>
        </p:nvSpPr>
        <p:spPr bwMode="auto">
          <a:xfrm>
            <a:off x="2651125" y="3698875"/>
            <a:ext cx="1254125" cy="4667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d = (3,1)</a:t>
            </a:r>
          </a:p>
        </p:txBody>
      </p:sp>
      <p:sp>
        <p:nvSpPr>
          <p:cNvPr id="14349" name="Text Box 13"/>
          <p:cNvSpPr txBox="1">
            <a:spLocks noChangeArrowheads="1"/>
          </p:cNvSpPr>
          <p:nvPr/>
        </p:nvSpPr>
        <p:spPr bwMode="auto">
          <a:xfrm>
            <a:off x="5486400" y="18288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14350" name="Text Box 14"/>
          <p:cNvSpPr txBox="1">
            <a:spLocks noChangeArrowheads="1"/>
          </p:cNvSpPr>
          <p:nvPr/>
        </p:nvSpPr>
        <p:spPr bwMode="auto">
          <a:xfrm>
            <a:off x="4800600" y="1600200"/>
            <a:ext cx="793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0 1 2</a:t>
            </a:r>
          </a:p>
        </p:txBody>
      </p:sp>
      <p:sp>
        <p:nvSpPr>
          <p:cNvPr id="14351" name="Text Box 15"/>
          <p:cNvSpPr txBox="1">
            <a:spLocks noChangeArrowheads="1"/>
          </p:cNvSpPr>
          <p:nvPr/>
        </p:nvSpPr>
        <p:spPr bwMode="auto">
          <a:xfrm>
            <a:off x="4419600" y="2133600"/>
            <a:ext cx="33655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2</a:t>
            </a:r>
          </a:p>
        </p:txBody>
      </p:sp>
      <p:sp>
        <p:nvSpPr>
          <p:cNvPr id="14352" name="Text Box 16"/>
          <p:cNvSpPr txBox="1">
            <a:spLocks noChangeArrowheads="1"/>
          </p:cNvSpPr>
          <p:nvPr/>
        </p:nvSpPr>
        <p:spPr bwMode="auto">
          <a:xfrm>
            <a:off x="4876800" y="2133600"/>
            <a:ext cx="803275" cy="1196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1 0 3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2 0 2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0 0 1</a:t>
            </a:r>
          </a:p>
        </p:txBody>
      </p:sp>
      <p:sp>
        <p:nvSpPr>
          <p:cNvPr id="14353" name="Text Box 17"/>
          <p:cNvSpPr txBox="1">
            <a:spLocks noChangeArrowheads="1"/>
          </p:cNvSpPr>
          <p:nvPr/>
        </p:nvSpPr>
        <p:spPr bwMode="auto">
          <a:xfrm>
            <a:off x="5927725" y="2403475"/>
            <a:ext cx="488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C</a:t>
            </a:r>
            <a:r>
              <a:rPr lang="en-US" altLang="en-US" sz="2400" baseline="-25000">
                <a:solidFill>
                  <a:srgbClr val="FF0000"/>
                </a:solidFill>
                <a:latin typeface="Times New Roman" pitchFamily="18" charset="0"/>
              </a:rPr>
              <a:t>d</a:t>
            </a:r>
          </a:p>
        </p:txBody>
      </p:sp>
      <p:sp>
        <p:nvSpPr>
          <p:cNvPr id="14354" name="Text Box 19"/>
          <p:cNvSpPr txBox="1">
            <a:spLocks noChangeArrowheads="1"/>
          </p:cNvSpPr>
          <p:nvPr/>
        </p:nvSpPr>
        <p:spPr bwMode="auto">
          <a:xfrm>
            <a:off x="669925" y="4308475"/>
            <a:ext cx="135096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gray-tone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  image</a:t>
            </a:r>
          </a:p>
        </p:txBody>
      </p:sp>
      <p:sp>
        <p:nvSpPr>
          <p:cNvPr id="14355" name="Text Box 20"/>
          <p:cNvSpPr txBox="1">
            <a:spLocks noChangeArrowheads="1"/>
          </p:cNvSpPr>
          <p:nvPr/>
        </p:nvSpPr>
        <p:spPr bwMode="auto">
          <a:xfrm>
            <a:off x="4495800" y="3581400"/>
            <a:ext cx="19081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co-occurrence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      matrix</a:t>
            </a:r>
          </a:p>
        </p:txBody>
      </p:sp>
      <p:sp>
        <p:nvSpPr>
          <p:cNvPr id="14356" name="Text Box 21"/>
          <p:cNvSpPr txBox="1">
            <a:spLocks noChangeArrowheads="1"/>
          </p:cNvSpPr>
          <p:nvPr/>
        </p:nvSpPr>
        <p:spPr bwMode="auto">
          <a:xfrm>
            <a:off x="533400" y="5334000"/>
            <a:ext cx="8478838" cy="831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From C</a:t>
            </a:r>
            <a:r>
              <a:rPr lang="en-US" altLang="en-US" sz="2400" baseline="-25000">
                <a:latin typeface="Times New Roman" pitchFamily="18" charset="0"/>
              </a:rPr>
              <a:t>d</a:t>
            </a:r>
            <a:r>
              <a:rPr lang="en-US" altLang="en-US" sz="2400">
                <a:latin typeface="Times New Roman" pitchFamily="18" charset="0"/>
              </a:rPr>
              <a:t>  we can compute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N</a:t>
            </a:r>
            <a:r>
              <a:rPr lang="en-US" altLang="en-US" sz="2400" baseline="-25000">
                <a:solidFill>
                  <a:srgbClr val="FF0000"/>
                </a:solidFill>
                <a:latin typeface="Times New Roman" pitchFamily="18" charset="0"/>
              </a:rPr>
              <a:t>d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, the normalized co-occurrence matrix</a:t>
            </a:r>
            <a:r>
              <a:rPr lang="en-US" altLang="en-US" sz="2400">
                <a:latin typeface="Times New Roman" pitchFamily="18" charset="0"/>
              </a:rPr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where each value is divided by the sum of all the values.</a:t>
            </a:r>
          </a:p>
        </p:txBody>
      </p:sp>
      <p:sp>
        <p:nvSpPr>
          <p:cNvPr id="14357" name="Text Box 24"/>
          <p:cNvSpPr txBox="1">
            <a:spLocks noChangeArrowheads="1"/>
          </p:cNvSpPr>
          <p:nvPr/>
        </p:nvSpPr>
        <p:spPr bwMode="auto">
          <a:xfrm>
            <a:off x="1524000" y="304800"/>
            <a:ext cx="5086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0000"/>
                </a:solidFill>
              </a:rPr>
              <a:t>Co-occurrence Example</a:t>
            </a:r>
          </a:p>
        </p:txBody>
      </p:sp>
      <p:sp>
        <p:nvSpPr>
          <p:cNvPr id="14358" name="Slide Number Placeholder 2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973E385-501A-475D-A74D-6C586596F49B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52</a:t>
            </a:fld>
            <a:endParaRPr lang="en-US" altLang="en-US" sz="1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52" grpId="0" animBg="1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Co-occurrence Features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45313" r="23125" b="25000"/>
          <a:stretch>
            <a:fillRect/>
          </a:stretch>
        </p:blipFill>
        <p:spPr bwMode="auto">
          <a:xfrm>
            <a:off x="685800" y="2133600"/>
            <a:ext cx="8001000" cy="366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8382000" y="5410200"/>
            <a:ext cx="6540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latin typeface="Times New Roman" pitchFamily="18" charset="0"/>
              </a:rPr>
              <a:t>sums.</a:t>
            </a: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1219200" y="1524000"/>
            <a:ext cx="31511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</a:rPr>
              <a:t>What do these measure?</a:t>
            </a:r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822325" y="6061075"/>
            <a:ext cx="6829425" cy="46672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</a:rPr>
              <a:t>Energy measures uniformity of the normalized matrix.</a:t>
            </a:r>
          </a:p>
        </p:txBody>
      </p:sp>
      <p:sp>
        <p:nvSpPr>
          <p:cNvPr id="15367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4BAE82C-3AE9-4591-AB1E-9EF5960EFF79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53</a:t>
            </a:fld>
            <a:endParaRPr lang="en-US" altLang="en-US" sz="1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6" grpId="0" animBg="1" autoUpdateAnimBg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are Co-occurrence Features used for?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They were designed for recognizing different kinds of </a:t>
            </a:r>
            <a:r>
              <a:rPr lang="en-US" dirty="0">
                <a:solidFill>
                  <a:srgbClr val="C00000"/>
                </a:solidFill>
              </a:rPr>
              <a:t>land uses in satellite images</a:t>
            </a:r>
            <a:r>
              <a:rPr lang="en-US" dirty="0"/>
              <a:t>.</a:t>
            </a:r>
          </a:p>
          <a:p>
            <a:r>
              <a:rPr lang="en-US" dirty="0"/>
              <a:t>They are still used heavily in geospatial domains, but they can be added on to any other calculated features.</a:t>
            </a:r>
          </a:p>
        </p:txBody>
      </p:sp>
    </p:spTree>
    <p:extLst>
      <p:ext uri="{BB962C8B-B14F-4D97-AF65-F5344CB8AC3E}">
        <p14:creationId xmlns:p14="http://schemas.microsoft.com/office/powerpoint/2010/main" val="397331364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Example</a:t>
            </a:r>
          </a:p>
        </p:txBody>
      </p:sp>
      <p:pic>
        <p:nvPicPr>
          <p:cNvPr id="17411" name="Picture 3" descr="co_occur_matrices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201783"/>
            <a:ext cx="7520836" cy="5816419"/>
          </a:xfrm>
          <a:noFill/>
        </p:spPr>
      </p:pic>
      <p:sp>
        <p:nvSpPr>
          <p:cNvPr id="1741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AB1BA18-9510-4C79-894B-0C449D4CF497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55</a:t>
            </a:fld>
            <a:endParaRPr lang="en-US" altLang="en-US" sz="140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103"/>
          <p:cNvSpPr txBox="1">
            <a:spLocks noGrp="1"/>
          </p:cNvSpPr>
          <p:nvPr>
            <p:ph type="title"/>
          </p:nvPr>
        </p:nvSpPr>
        <p:spPr>
          <a:xfrm>
            <a:off x="220260" y="41380"/>
            <a:ext cx="8520600" cy="841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lang="en-US" dirty="0"/>
              <a:t>Satellite Image of Monterey Bay</a:t>
            </a: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760" y="930890"/>
            <a:ext cx="3953382" cy="5927109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Assignment 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dirty="0"/>
              <a:t>FUN WITH COLOR!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55160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basics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r>
              <a:rPr lang="en-US" sz="3000" dirty="0"/>
              <a:t>Data class for an image</a:t>
            </a:r>
          </a:p>
          <a:p>
            <a:pPr marL="0" indent="0">
              <a:buNone/>
            </a:pP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	class Image:</a:t>
            </a:r>
            <a:br>
              <a:rPr lang="en-US" sz="2200" dirty="0">
                <a:latin typeface="Consolas" charset="0"/>
                <a:ea typeface="Consolas" charset="0"/>
                <a:cs typeface="Consolas" charset="0"/>
              </a:rPr>
            </a:b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			w: int</a:t>
            </a:r>
            <a:br>
              <a:rPr lang="en-US" sz="2200" dirty="0">
                <a:latin typeface="Consolas" charset="0"/>
                <a:ea typeface="Consolas" charset="0"/>
                <a:cs typeface="Consolas" charset="0"/>
              </a:rPr>
            </a:b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			h: int</a:t>
            </a:r>
            <a:br>
              <a:rPr lang="en-US" sz="2200" dirty="0">
                <a:latin typeface="Consolas" charset="0"/>
                <a:ea typeface="Consolas" charset="0"/>
                <a:cs typeface="Consolas" charset="0"/>
              </a:rPr>
            </a:b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			c: int</a:t>
            </a:r>
            <a:br>
              <a:rPr lang="en-US" sz="2200" dirty="0">
                <a:latin typeface="Consolas" charset="0"/>
                <a:ea typeface="Consolas" charset="0"/>
                <a:cs typeface="Consolas" charset="0"/>
              </a:rPr>
            </a:b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			data: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np.ndarray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</a:t>
            </a:r>
          </a:p>
          <a:p>
            <a:pPr marL="0" indent="0">
              <a:buNone/>
            </a:pPr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05982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basics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r>
              <a:rPr lang="en-US" altLang="zh-CN" sz="3000" dirty="0"/>
              <a:t>Data class for an image</a:t>
            </a:r>
          </a:p>
          <a:p>
            <a:pPr marL="0" indent="0">
              <a:buNone/>
            </a:pP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class Image:</a:t>
            </a:r>
            <a:br>
              <a:rPr lang="en-US" sz="2200" dirty="0">
                <a:latin typeface="Consolas" charset="0"/>
                <a:ea typeface="Consolas" charset="0"/>
                <a:cs typeface="Consolas" charset="0"/>
              </a:rPr>
            </a:b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			w: int</a:t>
            </a:r>
            <a:br>
              <a:rPr lang="en-US" sz="2200" dirty="0">
                <a:latin typeface="Consolas" charset="0"/>
                <a:ea typeface="Consolas" charset="0"/>
                <a:cs typeface="Consolas" charset="0"/>
              </a:rPr>
            </a:b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			h: int</a:t>
            </a:r>
            <a:br>
              <a:rPr lang="en-US" sz="2200" dirty="0">
                <a:latin typeface="Consolas" charset="0"/>
                <a:ea typeface="Consolas" charset="0"/>
                <a:cs typeface="Consolas" charset="0"/>
              </a:rPr>
            </a:b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			c: int</a:t>
            </a:r>
            <a:br>
              <a:rPr lang="en-US" sz="2200" dirty="0">
                <a:latin typeface="Consolas" charset="0"/>
                <a:ea typeface="Consolas" charset="0"/>
                <a:cs typeface="Consolas" charset="0"/>
              </a:rPr>
            </a:b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			data: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np.ndarray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</a:t>
            </a:r>
          </a:p>
          <a:p>
            <a:pPr lvl="1"/>
            <a:r>
              <a:rPr lang="en-US" sz="3000" dirty="0">
                <a:ea typeface="Calibri" charset="0"/>
                <a:cs typeface="Calibri" charset="0"/>
              </a:rPr>
              <a:t>h = height</a:t>
            </a:r>
          </a:p>
          <a:p>
            <a:pPr lvl="1"/>
            <a:r>
              <a:rPr lang="en-US" sz="3000" dirty="0">
                <a:ea typeface="Calibri" charset="0"/>
                <a:cs typeface="Calibri" charset="0"/>
              </a:rPr>
              <a:t>w = width</a:t>
            </a:r>
          </a:p>
          <a:p>
            <a:pPr lvl="1"/>
            <a:r>
              <a:rPr lang="en-US" sz="3000" dirty="0">
                <a:ea typeface="Calibri" charset="0"/>
                <a:cs typeface="Calibri" charset="0"/>
              </a:rPr>
              <a:t>c = number of channels</a:t>
            </a:r>
          </a:p>
          <a:p>
            <a:pPr lvl="2"/>
            <a:r>
              <a:rPr lang="en-US" sz="2600" dirty="0">
                <a:ea typeface="Calibri" charset="0"/>
                <a:cs typeface="Calibri" charset="0"/>
              </a:rPr>
              <a:t>c = 3 for RGB image; c = 1 for grayscale image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59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902" y="2304134"/>
            <a:ext cx="4246602" cy="285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2541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92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 dirty="0"/>
              <a:t>We can make a map of color</a:t>
            </a:r>
            <a:endParaRPr dirty="0"/>
          </a:p>
        </p:txBody>
      </p:sp>
      <p:sp>
        <p:nvSpPr>
          <p:cNvPr id="780" name="Google Shape;780;p9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81" name="Google Shape;781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68901" y="1529450"/>
            <a:ext cx="4206203" cy="447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basics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Data class for an image</a:t>
            </a:r>
          </a:p>
          <a:p>
            <a:pPr marL="0" indent="0">
              <a:buNone/>
            </a:pP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class Image:</a:t>
            </a:r>
            <a:br>
              <a:rPr lang="en-US" sz="2200" dirty="0">
                <a:latin typeface="Consolas" charset="0"/>
                <a:ea typeface="Consolas" charset="0"/>
                <a:cs typeface="Consolas" charset="0"/>
              </a:rPr>
            </a:b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			w: int</a:t>
            </a:r>
            <a:br>
              <a:rPr lang="en-US" sz="2200" dirty="0">
                <a:latin typeface="Consolas" charset="0"/>
                <a:ea typeface="Consolas" charset="0"/>
                <a:cs typeface="Consolas" charset="0"/>
              </a:rPr>
            </a:b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			h: int</a:t>
            </a:r>
            <a:br>
              <a:rPr lang="en-US" sz="2200" dirty="0">
                <a:latin typeface="Consolas" charset="0"/>
                <a:ea typeface="Consolas" charset="0"/>
                <a:cs typeface="Consolas" charset="0"/>
              </a:rPr>
            </a:b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			c: int</a:t>
            </a:r>
            <a:br>
              <a:rPr lang="en-US" sz="2200" dirty="0">
                <a:latin typeface="Consolas" charset="0"/>
                <a:ea typeface="Consolas" charset="0"/>
                <a:cs typeface="Consolas" charset="0"/>
              </a:rPr>
            </a:b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			</a:t>
            </a:r>
            <a:r>
              <a:rPr lang="en-US" sz="2200" dirty="0">
                <a:solidFill>
                  <a:srgbClr val="FF0000"/>
                </a:solidFill>
                <a:latin typeface="Consolas" charset="0"/>
                <a:ea typeface="Consolas" charset="0"/>
                <a:cs typeface="Consolas" charset="0"/>
              </a:rPr>
              <a:t>data: </a:t>
            </a:r>
            <a:r>
              <a:rPr lang="en-US" sz="2200" dirty="0" err="1">
                <a:solidFill>
                  <a:srgbClr val="FF0000"/>
                </a:solidFill>
                <a:latin typeface="Consolas" charset="0"/>
                <a:ea typeface="Consolas" charset="0"/>
                <a:cs typeface="Consolas" charset="0"/>
              </a:rPr>
              <a:t>np.ndarray</a:t>
            </a:r>
            <a:r>
              <a:rPr lang="en-US" sz="2200" dirty="0">
                <a:solidFill>
                  <a:srgbClr val="FF0000"/>
                </a:solidFill>
                <a:latin typeface="Consolas" charset="0"/>
                <a:ea typeface="Consolas" charset="0"/>
                <a:cs typeface="Consolas" charset="0"/>
              </a:rPr>
              <a:t> </a:t>
            </a:r>
          </a:p>
          <a:p>
            <a:pPr lvl="1"/>
            <a:r>
              <a:rPr lang="en-US" sz="3000" dirty="0">
                <a:ea typeface="Calibri" charset="0"/>
                <a:cs typeface="Calibri" charset="0"/>
              </a:rPr>
              <a:t>data = array of floats</a:t>
            </a:r>
          </a:p>
          <a:p>
            <a:pPr lvl="1"/>
            <a:r>
              <a:rPr lang="en-US" sz="3000" dirty="0">
                <a:ea typeface="Calibri" charset="0"/>
                <a:cs typeface="Calibri" charset="0"/>
              </a:rPr>
              <a:t>floats in the range [0,1]</a:t>
            </a:r>
          </a:p>
          <a:p>
            <a:pPr lvl="1"/>
            <a:r>
              <a:rPr lang="en-US" sz="3000" dirty="0">
                <a:ea typeface="Calibri" charset="0"/>
                <a:cs typeface="Calibri" charset="0"/>
              </a:rPr>
              <a:t>3D image matrix linearized into 1D array</a:t>
            </a:r>
            <a:endParaRPr lang="en-US" sz="2600" dirty="0">
              <a:ea typeface="Calibri" charset="0"/>
              <a:cs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60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07"/>
          <a:stretch/>
        </p:blipFill>
        <p:spPr>
          <a:xfrm>
            <a:off x="5218590" y="1600200"/>
            <a:ext cx="3925410" cy="3336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647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 Do #1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90541"/>
          </a:xfrm>
        </p:spPr>
        <p:txBody>
          <a:bodyPr>
            <a:normAutofit/>
          </a:bodyPr>
          <a:lstStyle/>
          <a:p>
            <a:r>
              <a:rPr lang="en-US" dirty="0"/>
              <a:t>Fill in:</a:t>
            </a:r>
          </a:p>
          <a:p>
            <a:pPr lvl="1"/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float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get_pixel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(image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,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x,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y,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c)</a:t>
            </a:r>
            <a:endParaRPr lang="en-US" sz="1800" dirty="0">
              <a:latin typeface="Consolas" charset="0"/>
              <a:ea typeface="Consolas" charset="0"/>
              <a:cs typeface="Consolas" charset="0"/>
            </a:endParaRPr>
          </a:p>
          <a:p>
            <a:pPr lvl="1"/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1"/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1"/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1"/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1"/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1"/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1"/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void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set_pixel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(image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,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x,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y,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c, float v)</a:t>
            </a:r>
          </a:p>
          <a:p>
            <a:pPr lvl="2"/>
            <a:r>
              <a:rPr lang="en-US" dirty="0">
                <a:ea typeface="Consolas" charset="0"/>
                <a:cs typeface="Consolas" charset="0"/>
              </a:rPr>
              <a:t>assign value</a:t>
            </a: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 v </a:t>
            </a:r>
            <a:r>
              <a:rPr lang="en-US" dirty="0">
                <a:ea typeface="Consolas" charset="0"/>
                <a:cs typeface="Consolas" charset="0"/>
              </a:rPr>
              <a:t>to</a:t>
            </a: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800" dirty="0" err="1">
                <a:latin typeface="Consolas" charset="0"/>
                <a:ea typeface="Consolas" charset="0"/>
                <a:cs typeface="Consolas" charset="0"/>
              </a:rPr>
              <a:t>im.data</a:t>
            </a: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[</a:t>
            </a:r>
            <a:r>
              <a:rPr lang="en-US" sz="1800" dirty="0" err="1">
                <a:latin typeface="Consolas" charset="0"/>
                <a:ea typeface="Consolas" charset="0"/>
                <a:cs typeface="Consolas" charset="0"/>
              </a:rPr>
              <a:t>coord</a:t>
            </a: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(</a:t>
            </a:r>
            <a:r>
              <a:rPr lang="en-US" sz="1800" dirty="0" err="1">
                <a:latin typeface="Consolas" charset="0"/>
                <a:ea typeface="Consolas" charset="0"/>
                <a:cs typeface="Consolas" charset="0"/>
              </a:rPr>
              <a:t>x,y,c</a:t>
            </a: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)]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61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749" y="2575485"/>
            <a:ext cx="3520502" cy="234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456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 Do #2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05531"/>
          </a:xfrm>
        </p:spPr>
        <p:txBody>
          <a:bodyPr>
            <a:normAutofit/>
          </a:bodyPr>
          <a:lstStyle/>
          <a:p>
            <a:r>
              <a:rPr lang="en-US" dirty="0"/>
              <a:t>Fill in:</a:t>
            </a:r>
          </a:p>
          <a:p>
            <a:pPr lvl="1"/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image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copy_image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(image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)</a:t>
            </a:r>
          </a:p>
          <a:p>
            <a:pPr lvl="1"/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2"/>
            <a:r>
              <a:rPr lang="en-US" dirty="0">
                <a:ea typeface="Consolas" charset="0"/>
                <a:cs typeface="Consolas" charset="0"/>
              </a:rPr>
              <a:t>create a separate image that is a copy of the input image </a:t>
            </a:r>
            <a:r>
              <a:rPr lang="en-US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dirty="0">
                <a:ea typeface="Consolas" charset="0"/>
                <a:cs typeface="Consolas" charset="0"/>
              </a:rPr>
              <a:t> and return the copy</a:t>
            </a:r>
          </a:p>
          <a:p>
            <a:pPr lvl="2"/>
            <a:endParaRPr lang="en-US" dirty="0">
              <a:ea typeface="Consolas" charset="0"/>
              <a:cs typeface="Consolas" charset="0"/>
            </a:endParaRPr>
          </a:p>
          <a:p>
            <a:pPr lvl="2"/>
            <a:r>
              <a:rPr lang="en-US" dirty="0">
                <a:ea typeface="Consolas" charset="0"/>
                <a:cs typeface="Consolas" charset="0"/>
              </a:rPr>
              <a:t>Helper functions:</a:t>
            </a:r>
          </a:p>
          <a:p>
            <a:pPr lvl="3"/>
            <a:r>
              <a:rPr lang="en-US" dirty="0" err="1">
                <a:latin typeface="Consolas" charset="0"/>
                <a:ea typeface="Consolas" charset="0"/>
                <a:cs typeface="Consolas" charset="0"/>
              </a:rPr>
              <a:t>make_image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()</a:t>
            </a:r>
            <a:r>
              <a:rPr lang="en-US" dirty="0">
                <a:ea typeface="Consolas" charset="0"/>
                <a:cs typeface="Consolas" charset="0"/>
              </a:rPr>
              <a:t> in </a:t>
            </a:r>
            <a:r>
              <a:rPr lang="en-US" dirty="0" err="1">
                <a:ea typeface="Consolas" charset="0"/>
                <a:cs typeface="Consolas" charset="0"/>
              </a:rPr>
              <a:t>uwimg.py</a:t>
            </a:r>
            <a:r>
              <a:rPr lang="en-US" dirty="0">
                <a:ea typeface="Consolas" charset="0"/>
                <a:cs typeface="Consolas" charset="0"/>
              </a:rPr>
              <a:t> </a:t>
            </a:r>
          </a:p>
          <a:p>
            <a:pPr marL="1371600" lvl="3" indent="0">
              <a:buNone/>
            </a:pPr>
            <a:endParaRPr lang="en-US" dirty="0">
              <a:ea typeface="Consolas" charset="0"/>
              <a:cs typeface="Consolas" charset="0"/>
            </a:endParaRPr>
          </a:p>
          <a:p>
            <a:pPr lvl="2"/>
            <a:r>
              <a:rPr lang="sk-SK" dirty="0" err="1">
                <a:ea typeface="Consolas" charset="0"/>
                <a:cs typeface="Consolas" charset="0"/>
              </a:rPr>
              <a:t>You</a:t>
            </a:r>
            <a:r>
              <a:rPr lang="sk-SK" dirty="0">
                <a:ea typeface="Consolas" charset="0"/>
                <a:cs typeface="Consolas" charset="0"/>
              </a:rPr>
              <a:t> </a:t>
            </a:r>
            <a:r>
              <a:rPr lang="sk-SK" dirty="0" err="1">
                <a:ea typeface="Consolas" charset="0"/>
                <a:cs typeface="Consolas" charset="0"/>
              </a:rPr>
              <a:t>can</a:t>
            </a:r>
            <a:r>
              <a:rPr lang="sk-SK" dirty="0">
                <a:ea typeface="Consolas" charset="0"/>
                <a:cs typeface="Consolas" charset="0"/>
              </a:rPr>
              <a:t> </a:t>
            </a:r>
            <a:r>
              <a:rPr lang="sk-SK" dirty="0" err="1">
                <a:ea typeface="Consolas" charset="0"/>
                <a:cs typeface="Consolas" charset="0"/>
              </a:rPr>
              <a:t>use</a:t>
            </a:r>
            <a:r>
              <a:rPr lang="sk-SK" dirty="0">
                <a:ea typeface="Consolas" charset="0"/>
                <a:cs typeface="Consolas" charset="0"/>
              </a:rPr>
              <a:t> </a:t>
            </a:r>
            <a:r>
              <a:rPr lang="sk-SK" dirty="0" err="1">
                <a:latin typeface="Consolas" charset="0"/>
                <a:ea typeface="Consolas" charset="0"/>
                <a:cs typeface="Consolas" charset="0"/>
              </a:rPr>
              <a:t>get_pixel</a:t>
            </a:r>
            <a:r>
              <a:rPr lang="sk-SK" dirty="0">
                <a:latin typeface="Consolas" charset="0"/>
                <a:ea typeface="Consolas" charset="0"/>
                <a:cs typeface="Consolas" charset="0"/>
              </a:rPr>
              <a:t>()</a:t>
            </a:r>
            <a:r>
              <a:rPr lang="sk-SK" dirty="0">
                <a:ea typeface="Consolas" charset="0"/>
                <a:cs typeface="Consolas" charset="0"/>
              </a:rPr>
              <a:t> and </a:t>
            </a:r>
            <a:r>
              <a:rPr lang="sk-SK" dirty="0" err="1">
                <a:latin typeface="Consolas" charset="0"/>
                <a:ea typeface="Consolas" charset="0"/>
                <a:cs typeface="Consolas" charset="0"/>
              </a:rPr>
              <a:t>set_pixel</a:t>
            </a:r>
            <a:r>
              <a:rPr lang="sk-SK" dirty="0">
                <a:latin typeface="Consolas" charset="0"/>
                <a:ea typeface="Consolas" charset="0"/>
                <a:cs typeface="Consolas" charset="0"/>
              </a:rPr>
              <a:t>()</a:t>
            </a:r>
            <a:r>
              <a:rPr lang="sk-SK" dirty="0">
                <a:ea typeface="Consolas" charset="0"/>
                <a:cs typeface="Consolas" charset="0"/>
              </a:rPr>
              <a:t> </a:t>
            </a:r>
            <a:r>
              <a:rPr lang="sk-SK" dirty="0" err="1">
                <a:ea typeface="Consolas" charset="0"/>
                <a:cs typeface="Consolas" charset="0"/>
              </a:rPr>
              <a:t>functions</a:t>
            </a:r>
            <a:r>
              <a:rPr lang="sk-SK" dirty="0">
                <a:ea typeface="Consolas" charset="0"/>
                <a:cs typeface="Consolas" charset="0"/>
              </a:rPr>
              <a:t> </a:t>
            </a:r>
            <a:r>
              <a:rPr lang="sk-SK" dirty="0" err="1">
                <a:ea typeface="Consolas" charset="0"/>
                <a:cs typeface="Consolas" charset="0"/>
              </a:rPr>
              <a:t>you</a:t>
            </a:r>
            <a:r>
              <a:rPr lang="sk-SK" dirty="0">
                <a:ea typeface="Consolas" charset="0"/>
                <a:cs typeface="Consolas" charset="0"/>
              </a:rPr>
              <a:t> </a:t>
            </a:r>
            <a:r>
              <a:rPr lang="sk-SK" dirty="0" err="1">
                <a:ea typeface="Consolas" charset="0"/>
                <a:cs typeface="Consolas" charset="0"/>
              </a:rPr>
              <a:t>implemented</a:t>
            </a:r>
            <a:r>
              <a:rPr lang="sk-SK" dirty="0">
                <a:ea typeface="Consolas" charset="0"/>
                <a:cs typeface="Consolas" charset="0"/>
              </a:rPr>
              <a:t> </a:t>
            </a:r>
            <a:r>
              <a:rPr lang="sk-SK" dirty="0" err="1">
                <a:ea typeface="Consolas" charset="0"/>
                <a:cs typeface="Consolas" charset="0"/>
              </a:rPr>
              <a:t>from</a:t>
            </a:r>
            <a:r>
              <a:rPr lang="sk-SK" dirty="0">
                <a:ea typeface="Consolas" charset="0"/>
                <a:cs typeface="Consolas" charset="0"/>
              </a:rPr>
              <a:t> </a:t>
            </a:r>
            <a:r>
              <a:rPr lang="sk-SK" dirty="0" err="1">
                <a:ea typeface="Consolas" charset="0"/>
                <a:cs typeface="Consolas" charset="0"/>
              </a:rPr>
              <a:t>now</a:t>
            </a:r>
            <a:r>
              <a:rPr lang="sk-SK" dirty="0">
                <a:ea typeface="Consolas" charset="0"/>
                <a:cs typeface="Consolas" charset="0"/>
              </a:rPr>
              <a:t> on</a:t>
            </a:r>
            <a:endParaRPr lang="en-US" dirty="0">
              <a:ea typeface="Consolas" charset="0"/>
              <a:cs typeface="Consolas" charset="0"/>
            </a:endParaRPr>
          </a:p>
          <a:p>
            <a:pPr lvl="2"/>
            <a:endParaRPr lang="en-US" dirty="0">
              <a:ea typeface="Consolas" charset="0"/>
              <a:cs typeface="Consolas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01684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 Do #3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9054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Fill in:</a:t>
            </a:r>
          </a:p>
          <a:p>
            <a:pPr lvl="1"/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image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rgb_to_grayscale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(image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)</a:t>
            </a:r>
          </a:p>
          <a:p>
            <a:pPr lvl="1"/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2"/>
            <a:r>
              <a:rPr lang="en-US" dirty="0">
                <a:ea typeface="Consolas" charset="0"/>
                <a:cs typeface="Consolas" charset="0"/>
              </a:rPr>
              <a:t>create a new image with 1 channel</a:t>
            </a:r>
          </a:p>
          <a:p>
            <a:pPr lvl="2"/>
            <a:endParaRPr lang="en-US" dirty="0">
              <a:ea typeface="Consolas" charset="0"/>
              <a:cs typeface="Consolas" charset="0"/>
            </a:endParaRPr>
          </a:p>
          <a:p>
            <a:pPr lvl="2"/>
            <a:r>
              <a:rPr lang="en-US" dirty="0">
                <a:ea typeface="Consolas" charset="0"/>
                <a:cs typeface="Consolas" charset="0"/>
              </a:rPr>
              <a:t>Get R,G,B values from input image </a:t>
            </a:r>
            <a:r>
              <a:rPr lang="en-US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dirty="0">
                <a:ea typeface="Consolas" charset="0"/>
                <a:cs typeface="Consolas" charset="0"/>
              </a:rPr>
              <a:t> </a:t>
            </a:r>
          </a:p>
          <a:p>
            <a:pPr lvl="2"/>
            <a:endParaRPr lang="en-US" dirty="0">
              <a:ea typeface="Consolas" charset="0"/>
              <a:cs typeface="Consolas" charset="0"/>
            </a:endParaRPr>
          </a:p>
          <a:p>
            <a:pPr lvl="2"/>
            <a:r>
              <a:rPr lang="en-US" dirty="0">
                <a:ea typeface="Consolas" charset="0"/>
                <a:cs typeface="Consolas" charset="0"/>
              </a:rPr>
              <a:t>Compute </a:t>
            </a:r>
            <a:r>
              <a:rPr lang="sk-SK" dirty="0"/>
              <a:t>Y = 0.299 R + 0.587 G + .114 B </a:t>
            </a:r>
          </a:p>
          <a:p>
            <a:pPr marL="914400" lvl="2" indent="0">
              <a:buNone/>
            </a:pPr>
            <a:r>
              <a:rPr lang="sk-SK" dirty="0"/>
              <a:t>					(</a:t>
            </a:r>
            <a:r>
              <a:rPr lang="sk-SK" dirty="0" err="1"/>
              <a:t>grayscale</a:t>
            </a:r>
            <a:r>
              <a:rPr lang="sk-SK" dirty="0"/>
              <a:t> formula)</a:t>
            </a:r>
          </a:p>
          <a:p>
            <a:pPr lvl="2"/>
            <a:endParaRPr lang="sk-SK" dirty="0"/>
          </a:p>
          <a:p>
            <a:pPr lvl="2"/>
            <a:r>
              <a:rPr lang="sk-SK" dirty="0" err="1">
                <a:ea typeface="Consolas" charset="0"/>
                <a:cs typeface="Consolas" charset="0"/>
              </a:rPr>
              <a:t>Assign</a:t>
            </a:r>
            <a:r>
              <a:rPr lang="sk-SK" dirty="0">
                <a:ea typeface="Consolas" charset="0"/>
                <a:cs typeface="Consolas" charset="0"/>
              </a:rPr>
              <a:t> Y to new image and </a:t>
            </a:r>
            <a:r>
              <a:rPr lang="sk-SK" dirty="0" err="1">
                <a:ea typeface="Consolas" charset="0"/>
                <a:cs typeface="Consolas" charset="0"/>
              </a:rPr>
              <a:t>return</a:t>
            </a:r>
            <a:r>
              <a:rPr lang="sk-SK" dirty="0">
                <a:ea typeface="Consolas" charset="0"/>
                <a:cs typeface="Consolas" charset="0"/>
              </a:rPr>
              <a:t> </a:t>
            </a:r>
            <a:r>
              <a:rPr lang="sk-SK" dirty="0" err="1">
                <a:ea typeface="Consolas" charset="0"/>
                <a:cs typeface="Consolas" charset="0"/>
              </a:rPr>
              <a:t>that</a:t>
            </a:r>
            <a:r>
              <a:rPr lang="sk-SK" dirty="0">
                <a:ea typeface="Consolas" charset="0"/>
                <a:cs typeface="Consolas" charset="0"/>
              </a:rPr>
              <a:t> image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4538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 Do #4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90541"/>
          </a:xfrm>
        </p:spPr>
        <p:txBody>
          <a:bodyPr>
            <a:normAutofit/>
          </a:bodyPr>
          <a:lstStyle/>
          <a:p>
            <a:r>
              <a:rPr lang="en-US" dirty="0"/>
              <a:t>Fill in:</a:t>
            </a:r>
          </a:p>
          <a:p>
            <a:pPr lvl="1"/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void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shift_image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(image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,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c, float v)</a:t>
            </a:r>
          </a:p>
          <a:p>
            <a:pPr lvl="1"/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2"/>
            <a:r>
              <a:rPr lang="en-US" dirty="0">
                <a:ea typeface="Consolas" charset="0"/>
                <a:cs typeface="Consolas" charset="0"/>
              </a:rPr>
              <a:t>add value 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v</a:t>
            </a:r>
            <a:r>
              <a:rPr lang="en-US" dirty="0">
                <a:ea typeface="Consolas" charset="0"/>
                <a:cs typeface="Consolas" charset="0"/>
              </a:rPr>
              <a:t> to each pixel of </a:t>
            </a:r>
            <a:r>
              <a:rPr lang="en-US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dirty="0">
                <a:ea typeface="Consolas" charset="0"/>
                <a:cs typeface="Consolas" charset="0"/>
              </a:rPr>
              <a:t>in channel 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c</a:t>
            </a:r>
          </a:p>
          <a:p>
            <a:pPr lvl="2"/>
            <a:endParaRPr lang="en-US" dirty="0">
              <a:ea typeface="Consolas" charset="0"/>
              <a:cs typeface="Consolas" charset="0"/>
            </a:endParaRPr>
          </a:p>
          <a:p>
            <a:pPr lvl="2"/>
            <a:r>
              <a:rPr lang="en-US" dirty="0">
                <a:ea typeface="Consolas" charset="0"/>
                <a:cs typeface="Consolas" charset="0"/>
              </a:rPr>
              <a:t>change the input image in-place (do not create a separate image) wherever the return type of the function is </a:t>
            </a:r>
            <a:r>
              <a:rPr lang="en-US" dirty="0">
                <a:latin typeface="Consolas" panose="020B0609020204030204" pitchFamily="49" charset="0"/>
                <a:ea typeface="Consolas" charset="0"/>
                <a:cs typeface="Consolas" charset="0"/>
              </a:rPr>
              <a:t>void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66351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 Do #5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90541"/>
          </a:xfrm>
        </p:spPr>
        <p:txBody>
          <a:bodyPr>
            <a:normAutofit/>
          </a:bodyPr>
          <a:lstStyle/>
          <a:p>
            <a:r>
              <a:rPr lang="en-US" dirty="0"/>
              <a:t>Fill in:</a:t>
            </a:r>
          </a:p>
          <a:p>
            <a:pPr lvl="1"/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void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clamp_image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(image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)</a:t>
            </a:r>
          </a:p>
          <a:p>
            <a:pPr lvl="1"/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2"/>
            <a:r>
              <a:rPr lang="en-US" dirty="0">
                <a:ea typeface="Consolas" charset="0"/>
                <a:cs typeface="Consolas" charset="0"/>
              </a:rPr>
              <a:t>clamp the pixel values of input image </a:t>
            </a:r>
            <a:r>
              <a:rPr lang="en-US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dirty="0">
                <a:ea typeface="Consolas" charset="0"/>
                <a:cs typeface="Consolas" charset="0"/>
              </a:rPr>
              <a:t>to be in the range [0,1]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33532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 Do #6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90541"/>
          </a:xfrm>
        </p:spPr>
        <p:txBody>
          <a:bodyPr>
            <a:normAutofit/>
          </a:bodyPr>
          <a:lstStyle/>
          <a:p>
            <a:r>
              <a:rPr lang="en-US" dirty="0"/>
              <a:t>Fill in:</a:t>
            </a:r>
          </a:p>
          <a:p>
            <a:pPr lvl="1"/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void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rgb_to_hsv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(image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)</a:t>
            </a:r>
          </a:p>
          <a:p>
            <a:pPr lvl="1"/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2"/>
            <a:r>
              <a:rPr lang="en-US" dirty="0">
                <a:ea typeface="Consolas" charset="0"/>
                <a:cs typeface="Consolas" charset="0"/>
              </a:rPr>
              <a:t>Convert R,G,B values of image </a:t>
            </a:r>
            <a:r>
              <a:rPr lang="en-US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dirty="0" err="1">
                <a:ea typeface="Consolas" charset="0"/>
                <a:cs typeface="Consolas" charset="0"/>
              </a:rPr>
              <a:t>pixelwise</a:t>
            </a:r>
            <a:r>
              <a:rPr lang="en-US" dirty="0">
                <a:ea typeface="Consolas" charset="0"/>
                <a:cs typeface="Consolas" charset="0"/>
              </a:rPr>
              <a:t> into H,S,V values using the given formulas</a:t>
            </a:r>
          </a:p>
          <a:p>
            <a:pPr lvl="2"/>
            <a:endParaRPr lang="en-US" dirty="0">
              <a:ea typeface="Consolas" charset="0"/>
              <a:cs typeface="Consolas" charset="0"/>
            </a:endParaRPr>
          </a:p>
          <a:p>
            <a:pPr lvl="2"/>
            <a:r>
              <a:rPr lang="en-US" dirty="0">
                <a:ea typeface="Consolas" charset="0"/>
                <a:cs typeface="Consolas" charset="0"/>
              </a:rPr>
              <a:t>You can use the ma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x()</a:t>
            </a:r>
            <a:r>
              <a:rPr lang="en-US" dirty="0">
                <a:ea typeface="Consolas" charset="0"/>
                <a:cs typeface="Consolas" charset="0"/>
              </a:rPr>
              <a:t> and 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min()</a:t>
            </a:r>
            <a:r>
              <a:rPr lang="en-US" dirty="0">
                <a:ea typeface="Consolas" charset="0"/>
                <a:cs typeface="Consolas" charset="0"/>
              </a:rPr>
              <a:t> functions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00546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 Do #7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90541"/>
          </a:xfrm>
        </p:spPr>
        <p:txBody>
          <a:bodyPr>
            <a:normAutofit/>
          </a:bodyPr>
          <a:lstStyle/>
          <a:p>
            <a:r>
              <a:rPr lang="en-US" dirty="0"/>
              <a:t>Fill in:</a:t>
            </a:r>
          </a:p>
          <a:p>
            <a:pPr lvl="1"/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void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hsv_to_rgb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(image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)</a:t>
            </a:r>
          </a:p>
          <a:p>
            <a:pPr lvl="1"/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2"/>
            <a:r>
              <a:rPr lang="en-US" dirty="0">
                <a:ea typeface="Consolas" charset="0"/>
                <a:cs typeface="Consolas" charset="0"/>
              </a:rPr>
              <a:t>Convert H,S,V values of image </a:t>
            </a:r>
            <a:r>
              <a:rPr lang="en-US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dirty="0">
                <a:ea typeface="Consolas" charset="0"/>
                <a:cs typeface="Consolas" charset="0"/>
              </a:rPr>
              <a:t>pixelwise into R,G,B values using the given table in </a:t>
            </a:r>
            <a:r>
              <a:rPr lang="en-US" dirty="0" err="1">
                <a:ea typeface="Consolas" charset="0"/>
                <a:cs typeface="Consolas" charset="0"/>
              </a:rPr>
              <a:t>README.md</a:t>
            </a:r>
            <a:r>
              <a:rPr lang="en-US" dirty="0">
                <a:ea typeface="Consolas" charset="0"/>
                <a:cs typeface="Consolas" charset="0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23444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 Do #8 (extra credit)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90541"/>
          </a:xfrm>
        </p:spPr>
        <p:txBody>
          <a:bodyPr>
            <a:normAutofit/>
          </a:bodyPr>
          <a:lstStyle/>
          <a:p>
            <a:r>
              <a:rPr lang="en-US" dirty="0"/>
              <a:t>Fill in:</a:t>
            </a:r>
          </a:p>
          <a:p>
            <a:pPr lvl="1"/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void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scale_image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(image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,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c, float v)</a:t>
            </a:r>
          </a:p>
          <a:p>
            <a:pPr lvl="1"/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2"/>
            <a:r>
              <a:rPr lang="en-US" dirty="0">
                <a:ea typeface="Consolas" charset="0"/>
                <a:cs typeface="Consolas" charset="0"/>
              </a:rPr>
              <a:t>multiply each pixel of </a:t>
            </a:r>
            <a:r>
              <a:rPr lang="en-US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dirty="0">
                <a:ea typeface="Consolas" charset="0"/>
                <a:cs typeface="Consolas" charset="0"/>
              </a:rPr>
              <a:t>in channel 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c </a:t>
            </a:r>
            <a:r>
              <a:rPr lang="en-US" dirty="0">
                <a:ea typeface="Consolas" charset="0"/>
                <a:cs typeface="Consolas" charset="0"/>
              </a:rPr>
              <a:t>by value 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v</a:t>
            </a:r>
          </a:p>
          <a:p>
            <a:pPr lvl="2"/>
            <a:endParaRPr lang="en-US" dirty="0">
              <a:ea typeface="Consolas" charset="0"/>
              <a:cs typeface="Consolas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01942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 Do #9 (super extra credit)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90541"/>
          </a:xfrm>
        </p:spPr>
        <p:txBody>
          <a:bodyPr>
            <a:normAutofit/>
          </a:bodyPr>
          <a:lstStyle/>
          <a:p>
            <a:r>
              <a:rPr lang="en-US" dirty="0"/>
              <a:t>Fill in:</a:t>
            </a:r>
          </a:p>
          <a:p>
            <a:pPr lvl="1"/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void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rgb_to_lch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(image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)</a:t>
            </a:r>
          </a:p>
          <a:p>
            <a:pPr lvl="1"/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2"/>
            <a:r>
              <a:rPr lang="en-US" dirty="0">
                <a:ea typeface="Consolas" charset="0"/>
                <a:cs typeface="Consolas" charset="0"/>
              </a:rPr>
              <a:t>Convert R,G,B values of image </a:t>
            </a:r>
            <a:r>
              <a:rPr lang="en-US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dirty="0">
                <a:ea typeface="Consolas" charset="0"/>
                <a:cs typeface="Consolas" charset="0"/>
              </a:rPr>
              <a:t>pixelwise into L,C,H values using the formulas in the given link in </a:t>
            </a:r>
            <a:r>
              <a:rPr lang="en-US" dirty="0" err="1">
                <a:ea typeface="Consolas" charset="0"/>
                <a:cs typeface="Consolas" charset="0"/>
              </a:rPr>
              <a:t>README.md</a:t>
            </a:r>
            <a:endParaRPr lang="en-US" dirty="0">
              <a:ea typeface="Consolas" charset="0"/>
              <a:cs typeface="Consolas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9721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93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Linear colorspace</a:t>
            </a:r>
            <a:endParaRPr/>
          </a:p>
        </p:txBody>
      </p:sp>
      <p:sp>
        <p:nvSpPr>
          <p:cNvPr id="787" name="Google Shape;787;p93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Pick some primaries</a:t>
            </a:r>
            <a:endParaRPr dirty="0"/>
          </a:p>
          <a:p>
            <a:pPr>
              <a:buChar char="-"/>
            </a:pPr>
            <a:r>
              <a:rPr lang="en" dirty="0"/>
              <a:t>Can mix those primaries to match any color inside the triangle</a:t>
            </a:r>
          </a:p>
          <a:p>
            <a:pPr>
              <a:buChar char="-"/>
            </a:pPr>
            <a:r>
              <a:rPr lang="en" dirty="0"/>
              <a:t>There is a commision that studies color!</a:t>
            </a:r>
          </a:p>
          <a:p>
            <a:pPr>
              <a:buChar char="-"/>
            </a:pPr>
            <a:endParaRPr lang="en" dirty="0"/>
          </a:p>
          <a:p>
            <a:pPr>
              <a:buChar char="-"/>
            </a:pPr>
            <a:endParaRPr lang="en" dirty="0"/>
          </a:p>
          <a:p>
            <a:pPr>
              <a:buChar char="-"/>
            </a:pPr>
            <a:r>
              <a:rPr lang="en-US" dirty="0">
                <a:solidFill>
                  <a:srgbClr val="0000FF"/>
                </a:solidFill>
              </a:rPr>
              <a:t>Commission </a:t>
            </a:r>
            <a:r>
              <a:rPr lang="en-US" dirty="0" err="1">
                <a:solidFill>
                  <a:srgbClr val="0000FF"/>
                </a:solidFill>
              </a:rPr>
              <a:t>internationale</a:t>
            </a:r>
            <a:r>
              <a:rPr lang="en-US" dirty="0">
                <a:solidFill>
                  <a:srgbClr val="0000FF"/>
                </a:solidFill>
              </a:rPr>
              <a:t> de </a:t>
            </a:r>
            <a:r>
              <a:rPr lang="en-US" dirty="0" err="1">
                <a:solidFill>
                  <a:srgbClr val="0000FF"/>
                </a:solidFill>
              </a:rPr>
              <a:t>l’éclairage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b="1" dirty="0">
                <a:solidFill>
                  <a:srgbClr val="0000FF"/>
                </a:solidFill>
              </a:rPr>
              <a:t>(CIE) </a:t>
            </a:r>
            <a:r>
              <a:rPr lang="en-US" dirty="0">
                <a:solidFill>
                  <a:srgbClr val="0000FF"/>
                </a:solidFill>
              </a:rPr>
              <a:t>is a 100 year old organization that creates international standards related to light and color.</a:t>
            </a:r>
            <a:endParaRPr dirty="0">
              <a:solidFill>
                <a:srgbClr val="0000FF"/>
              </a:solidFill>
            </a:endParaRPr>
          </a:p>
        </p:txBody>
      </p:sp>
      <p:sp>
        <p:nvSpPr>
          <p:cNvPr id="788" name="Google Shape;788;p9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70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2769123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</a:rPr>
              <a:t>Have Fun</a:t>
            </a:r>
          </a:p>
        </p:txBody>
      </p:sp>
    </p:spTree>
    <p:extLst>
      <p:ext uri="{BB962C8B-B14F-4D97-AF65-F5344CB8AC3E}">
        <p14:creationId xmlns:p14="http://schemas.microsoft.com/office/powerpoint/2010/main" val="255236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94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“Theoretical” CIE RGB primaries</a:t>
            </a:r>
            <a:endParaRPr/>
          </a:p>
        </p:txBody>
      </p:sp>
      <p:sp>
        <p:nvSpPr>
          <p:cNvPr id="794" name="Google Shape;794;p9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95" name="Google Shape;795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68901" y="1534139"/>
            <a:ext cx="4206199" cy="44619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95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Practical sRGB primaries, MSFT 1996</a:t>
            </a:r>
            <a:endParaRPr/>
          </a:p>
        </p:txBody>
      </p:sp>
      <p:pic>
        <p:nvPicPr>
          <p:cNvPr id="801" name="Google Shape;801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1760" y="1746162"/>
            <a:ext cx="3973700" cy="416476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11615" y="5910926"/>
            <a:ext cx="86566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sRGB (standard Red Green Blue) is an RGB color space that HP and Microsoft created </a:t>
            </a:r>
          </a:p>
          <a:p>
            <a:r>
              <a:rPr lang="en-US" dirty="0">
                <a:solidFill>
                  <a:srgbClr val="0000FF"/>
                </a:solidFill>
              </a:rPr>
              <a:t>cooperatively in 1996 to use on monitors, printers, and the Internet.  It was subsequently </a:t>
            </a:r>
          </a:p>
          <a:p>
            <a:r>
              <a:rPr lang="en-US" dirty="0">
                <a:solidFill>
                  <a:srgbClr val="0000FF"/>
                </a:solidFill>
              </a:rPr>
              <a:t>standardized by the IEC (</a:t>
            </a:r>
            <a:r>
              <a:rPr lang="en-US" dirty="0"/>
              <a:t>International </a:t>
            </a:r>
            <a:r>
              <a:rPr lang="en-US" dirty="0" err="1"/>
              <a:t>Electrotechnical</a:t>
            </a:r>
            <a:r>
              <a:rPr lang="en-US" dirty="0"/>
              <a:t> Commission)</a:t>
            </a:r>
            <a:r>
              <a:rPr lang="en-US" dirty="0">
                <a:solidFill>
                  <a:srgbClr val="0000FF"/>
                </a:solidFill>
              </a:rPr>
              <a:t> as IEC 61966-2-1:1999.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2228</TotalTime>
  <Words>2404</Words>
  <Application>Microsoft Macintosh PowerPoint</Application>
  <PresentationFormat>全屏显示(4:3)</PresentationFormat>
  <Paragraphs>422</Paragraphs>
  <Slides>70</Slides>
  <Notes>37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70</vt:i4>
      </vt:variant>
    </vt:vector>
  </HeadingPairs>
  <TitlesOfParts>
    <vt:vector size="78" baseType="lpstr">
      <vt:lpstr>Arial</vt:lpstr>
      <vt:lpstr>Arial Rounded MT Bold</vt:lpstr>
      <vt:lpstr>Calibri</vt:lpstr>
      <vt:lpstr>Consolas</vt:lpstr>
      <vt:lpstr>Kalinga</vt:lpstr>
      <vt:lpstr>Tahoma</vt:lpstr>
      <vt:lpstr>Times New Roman</vt:lpstr>
      <vt:lpstr>Office Theme</vt:lpstr>
      <vt:lpstr>Computer Vision   ECE/CSE 576 Color and Texture  Linda Shapiro Professor of Computer Science &amp; Engineering Professor of Electrical &amp; Computer Engineering</vt:lpstr>
      <vt:lpstr>We don’t really understand vision</vt:lpstr>
      <vt:lpstr>Is vision easy or hard for humans?</vt:lpstr>
      <vt:lpstr>Is vision easy or hard for humans?</vt:lpstr>
      <vt:lpstr>Objects reflect only some light</vt:lpstr>
      <vt:lpstr>We can make a map of color</vt:lpstr>
      <vt:lpstr>Linear colorspace</vt:lpstr>
      <vt:lpstr>“Theoretical” CIE RGB primaries</vt:lpstr>
      <vt:lpstr>Practical sRGB primaries, MSFT 1996</vt:lpstr>
      <vt:lpstr>What does this mean for computers?</vt:lpstr>
      <vt:lpstr>PowerPoint 演示文稿</vt:lpstr>
      <vt:lpstr>Image: 2d array of color</vt:lpstr>
      <vt:lpstr>Grayscale - making color images not</vt:lpstr>
      <vt:lpstr>RGB is a cube...</vt:lpstr>
      <vt:lpstr>Hue, Saturation, Value: cylinder!</vt:lpstr>
      <vt:lpstr>Hue, Saturation, Value</vt:lpstr>
      <vt:lpstr>Other colorspaces are fun!</vt:lpstr>
      <vt:lpstr>Geometric HSV to RGB:</vt:lpstr>
      <vt:lpstr>An RGB Image</vt:lpstr>
      <vt:lpstr>Still 3d tensor, different info</vt:lpstr>
      <vt:lpstr>   Hue              Saturation         Value</vt:lpstr>
      <vt:lpstr>More saturation = intense colors</vt:lpstr>
      <vt:lpstr>More value = lighter image</vt:lpstr>
      <vt:lpstr>Shift hue = shift colors</vt:lpstr>
      <vt:lpstr>Set hue to your favorite color!</vt:lpstr>
      <vt:lpstr>Or pattern...</vt:lpstr>
      <vt:lpstr>Increase and threshold saturation</vt:lpstr>
      <vt:lpstr>PowerPoint 演示文稿</vt:lpstr>
      <vt:lpstr>More Details on Color Spaces</vt:lpstr>
      <vt:lpstr>RGB Color Space</vt:lpstr>
      <vt:lpstr>Color hexagon for HSI (HSV)</vt:lpstr>
      <vt:lpstr>Conversion from RGB to YIQ </vt:lpstr>
      <vt:lpstr>CIELAB, Lab, L*a*b</vt:lpstr>
      <vt:lpstr>Histograms</vt:lpstr>
      <vt:lpstr>Color histograms can represent an image</vt:lpstr>
      <vt:lpstr>Histograms of two color images</vt:lpstr>
      <vt:lpstr>Apples versus Oranges </vt:lpstr>
      <vt:lpstr>Skin color in Normalized R-G Space</vt:lpstr>
      <vt:lpstr>Finding a face in video frame</vt:lpstr>
      <vt:lpstr>Swain and Ballard’s Histogram Matching for Color Object Recognition  (IJCV Vol 7, No. 1, 1991)</vt:lpstr>
      <vt:lpstr>PowerPoint 演示文稿</vt:lpstr>
      <vt:lpstr>PowerPoint 演示文稿</vt:lpstr>
      <vt:lpstr>Texture</vt:lpstr>
      <vt:lpstr>Structural Texture</vt:lpstr>
      <vt:lpstr>Natural Textures from VisTex</vt:lpstr>
      <vt:lpstr>The Case for Statistical Texture</vt:lpstr>
      <vt:lpstr>Local Binary Pattern Measure</vt:lpstr>
      <vt:lpstr>PowerPoint 演示文稿</vt:lpstr>
      <vt:lpstr>PowerPoint 演示文稿</vt:lpstr>
      <vt:lpstr>What else is LBP good for?</vt:lpstr>
      <vt:lpstr>Co-occurrence Matrix Features</vt:lpstr>
      <vt:lpstr>PowerPoint 演示文稿</vt:lpstr>
      <vt:lpstr>Co-occurrence Features</vt:lpstr>
      <vt:lpstr>What are Co-occurrence Features used for?</vt:lpstr>
      <vt:lpstr>Example</vt:lpstr>
      <vt:lpstr>Satellite Image of Monterey Bay</vt:lpstr>
      <vt:lpstr>Assignment 0</vt:lpstr>
      <vt:lpstr>Image basics</vt:lpstr>
      <vt:lpstr>Image basics</vt:lpstr>
      <vt:lpstr>Image basics</vt:lpstr>
      <vt:lpstr>To Do #1 </vt:lpstr>
      <vt:lpstr>To Do #2 </vt:lpstr>
      <vt:lpstr>To Do #3 </vt:lpstr>
      <vt:lpstr>To Do #4</vt:lpstr>
      <vt:lpstr>To Do #5</vt:lpstr>
      <vt:lpstr>To Do #6</vt:lpstr>
      <vt:lpstr>To Do #7</vt:lpstr>
      <vt:lpstr>To Do #8 (extra credit)</vt:lpstr>
      <vt:lpstr>To Do #9 (super extra credit)</vt:lpstr>
      <vt:lpstr>PowerPoint 演示文稿</vt:lpstr>
    </vt:vector>
  </TitlesOfParts>
  <Company>University of Illinois Computer Science Dept.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Visual Recognition and Learning</dc:title>
  <dc:creator>David Forsyth</dc:creator>
  <cp:lastModifiedBy>Sitong Liu</cp:lastModifiedBy>
  <cp:revision>198</cp:revision>
  <dcterms:created xsi:type="dcterms:W3CDTF">2013-01-06T19:09:38Z</dcterms:created>
  <dcterms:modified xsi:type="dcterms:W3CDTF">2026-03-26T22:46:46Z</dcterms:modified>
</cp:coreProperties>
</file>