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2"/>
  </p:notesMasterIdLst>
  <p:sldIdLst>
    <p:sldId id="256" r:id="rId2"/>
    <p:sldId id="260" r:id="rId3"/>
    <p:sldId id="420" r:id="rId4"/>
    <p:sldId id="421" r:id="rId5"/>
    <p:sldId id="438" r:id="rId6"/>
    <p:sldId id="440" r:id="rId7"/>
    <p:sldId id="441" r:id="rId8"/>
    <p:sldId id="442" r:id="rId9"/>
    <p:sldId id="417" r:id="rId10"/>
    <p:sldId id="444" r:id="rId11"/>
    <p:sldId id="443" r:id="rId12"/>
    <p:sldId id="418" r:id="rId13"/>
    <p:sldId id="301" r:id="rId14"/>
    <p:sldId id="257" r:id="rId15"/>
    <p:sldId id="372" r:id="rId16"/>
    <p:sldId id="258" r:id="rId17"/>
    <p:sldId id="367" r:id="rId18"/>
    <p:sldId id="363" r:id="rId19"/>
    <p:sldId id="368" r:id="rId20"/>
    <p:sldId id="262" r:id="rId21"/>
    <p:sldId id="268" r:id="rId22"/>
    <p:sldId id="267" r:id="rId23"/>
    <p:sldId id="369" r:id="rId24"/>
    <p:sldId id="370" r:id="rId25"/>
    <p:sldId id="371" r:id="rId26"/>
    <p:sldId id="377" r:id="rId27"/>
    <p:sldId id="378" r:id="rId28"/>
    <p:sldId id="376" r:id="rId29"/>
    <p:sldId id="382" r:id="rId30"/>
    <p:sldId id="383" r:id="rId31"/>
    <p:sldId id="384" r:id="rId32"/>
    <p:sldId id="385" r:id="rId33"/>
    <p:sldId id="386" r:id="rId34"/>
    <p:sldId id="387" r:id="rId35"/>
    <p:sldId id="388" r:id="rId36"/>
    <p:sldId id="389" r:id="rId37"/>
    <p:sldId id="390" r:id="rId38"/>
    <p:sldId id="392" r:id="rId39"/>
    <p:sldId id="398" r:id="rId40"/>
    <p:sldId id="412" r:id="rId41"/>
    <p:sldId id="393" r:id="rId42"/>
    <p:sldId id="394" r:id="rId43"/>
    <p:sldId id="287" r:id="rId44"/>
    <p:sldId id="395" r:id="rId45"/>
    <p:sldId id="400" r:id="rId46"/>
    <p:sldId id="401" r:id="rId47"/>
    <p:sldId id="403" r:id="rId48"/>
    <p:sldId id="404" r:id="rId49"/>
    <p:sldId id="405" r:id="rId50"/>
    <p:sldId id="406" r:id="rId51"/>
    <p:sldId id="407" r:id="rId52"/>
    <p:sldId id="408" r:id="rId53"/>
    <p:sldId id="409" r:id="rId54"/>
    <p:sldId id="410" r:id="rId55"/>
    <p:sldId id="411" r:id="rId56"/>
    <p:sldId id="402" r:id="rId57"/>
    <p:sldId id="346" r:id="rId58"/>
    <p:sldId id="352" r:id="rId59"/>
    <p:sldId id="353" r:id="rId60"/>
    <p:sldId id="354" r:id="rId61"/>
    <p:sldId id="355" r:id="rId62"/>
    <p:sldId id="356" r:id="rId63"/>
    <p:sldId id="357" r:id="rId64"/>
    <p:sldId id="358" r:id="rId65"/>
    <p:sldId id="359" r:id="rId66"/>
    <p:sldId id="360" r:id="rId67"/>
    <p:sldId id="361" r:id="rId68"/>
    <p:sldId id="413" r:id="rId69"/>
    <p:sldId id="422" r:id="rId70"/>
    <p:sldId id="423" r:id="rId71"/>
    <p:sldId id="424" r:id="rId72"/>
    <p:sldId id="425" r:id="rId73"/>
    <p:sldId id="431" r:id="rId74"/>
    <p:sldId id="429" r:id="rId75"/>
    <p:sldId id="430" r:id="rId76"/>
    <p:sldId id="432" r:id="rId77"/>
    <p:sldId id="433" r:id="rId78"/>
    <p:sldId id="435" r:id="rId79"/>
    <p:sldId id="436" r:id="rId80"/>
    <p:sldId id="437"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55" autoAdjust="0"/>
    <p:restoredTop sz="94658"/>
  </p:normalViewPr>
  <p:slideViewPr>
    <p:cSldViewPr snapToGrid="0" snapToObjects="1">
      <p:cViewPr varScale="1">
        <p:scale>
          <a:sx n="120" d="100"/>
          <a:sy n="120" d="100"/>
        </p:scale>
        <p:origin x="792"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3/25/26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348732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these</a:t>
            </a:r>
            <a:r>
              <a:rPr lang="en-US" baseline="0" dirty="0"/>
              <a:t> be done in the same way as David? NO.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35</a:t>
            </a:fld>
            <a:endParaRPr lang="en-US"/>
          </a:p>
        </p:txBody>
      </p:sp>
    </p:spTree>
    <p:extLst>
      <p:ext uri="{BB962C8B-B14F-4D97-AF65-F5344CB8AC3E}">
        <p14:creationId xmlns:p14="http://schemas.microsoft.com/office/powerpoint/2010/main" val="50472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link to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37</a:t>
            </a:fld>
            <a:endParaRPr lang="en-US"/>
          </a:p>
        </p:txBody>
      </p:sp>
    </p:spTree>
    <p:extLst>
      <p:ext uri="{BB962C8B-B14F-4D97-AF65-F5344CB8AC3E}">
        <p14:creationId xmlns:p14="http://schemas.microsoft.com/office/powerpoint/2010/main" val="197024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39</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40</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Recovering 3D geometry from a single 2D image is mathematically</a:t>
            </a:r>
            <a:r>
              <a:rPr lang="en-US" baseline="0" dirty="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46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47</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that patch in the different images? hand, shoes person talking on cellphone, car</a:t>
            </a:r>
            <a:r>
              <a:rPr lang="en-US"/>
              <a:t>,</a:t>
            </a:r>
            <a:r>
              <a:rPr lang="en-US" baseline="0"/>
              <a:t> person</a:t>
            </a:r>
            <a:endParaRPr lang="en-US"/>
          </a:p>
        </p:txBody>
      </p:sp>
      <p:sp>
        <p:nvSpPr>
          <p:cNvPr id="4" name="Slide Number Placeholder 3"/>
          <p:cNvSpPr>
            <a:spLocks noGrp="1"/>
          </p:cNvSpPr>
          <p:nvPr>
            <p:ph type="sldNum" sz="quarter" idx="10"/>
          </p:nvPr>
        </p:nvSpPr>
        <p:spPr/>
        <p:txBody>
          <a:bodyPr/>
          <a:lstStyle/>
          <a:p>
            <a:fld id="{FC4832AD-E9BF-E541-A889-1B2F77DEA054}" type="slidenum">
              <a:rPr lang="en-US" smtClean="0"/>
              <a:t>54</a:t>
            </a:fld>
            <a:endParaRPr lang="en-US"/>
          </a:p>
        </p:txBody>
      </p:sp>
    </p:spTree>
    <p:extLst>
      <p:ext uri="{BB962C8B-B14F-4D97-AF65-F5344CB8AC3E}">
        <p14:creationId xmlns:p14="http://schemas.microsoft.com/office/powerpoint/2010/main" val="264630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55</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Ask Ali.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57</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58</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10"/>
          </p:nvPr>
        </p:nvSpPr>
        <p:spPr/>
        <p:txBody>
          <a:bodyPr/>
          <a:lstStyle/>
          <a:p>
            <a:fld id="{FC4832AD-E9BF-E541-A889-1B2F77DEA054}" type="slidenum">
              <a:rPr lang="en-US" smtClean="0"/>
              <a:t>14</a:t>
            </a:fld>
            <a:endParaRPr lang="en-US"/>
          </a:p>
        </p:txBody>
      </p:sp>
    </p:spTree>
    <p:extLst>
      <p:ext uri="{BB962C8B-B14F-4D97-AF65-F5344CB8AC3E}">
        <p14:creationId xmlns:p14="http://schemas.microsoft.com/office/powerpoint/2010/main" val="23473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59</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60</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61</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62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63</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66</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68</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70</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a:t>vision are used in many</a:t>
            </a:r>
            <a:r>
              <a:rPr lang="en-US" baseline="0" dirty="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71</a:t>
            </a:fld>
            <a:endParaRPr lang="en-US"/>
          </a:p>
        </p:txBody>
      </p:sp>
      <p:sp>
        <p:nvSpPr>
          <p:cNvPr id="117763" name="Rectangle 2"/>
          <p:cNvSpPr>
            <a:spLocks noGrp="1" noRot="1" noChangeAspect="1" noChangeArrowheads="1" noTextEdit="1"/>
          </p:cNvSpPr>
          <p:nvPr>
            <p:ph type="sldImg"/>
          </p:nvPr>
        </p:nvSpPr>
        <p:spPr>
          <a:xfrm>
            <a:off x="1139825" y="682625"/>
            <a:ext cx="4549775" cy="3413125"/>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72</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pixels</a:t>
            </a:r>
          </a:p>
        </p:txBody>
      </p:sp>
      <p:sp>
        <p:nvSpPr>
          <p:cNvPr id="4" name="Slide Number Placeholder 3"/>
          <p:cNvSpPr>
            <a:spLocks noGrp="1"/>
          </p:cNvSpPr>
          <p:nvPr>
            <p:ph type="sldNum" sz="quarter" idx="10"/>
          </p:nvPr>
        </p:nvSpPr>
        <p:spPr/>
        <p:txBody>
          <a:bodyPr/>
          <a:lstStyle/>
          <a:p>
            <a:fld id="{FC4832AD-E9BF-E541-A889-1B2F77DEA054}" type="slidenum">
              <a:rPr lang="en-US" smtClean="0"/>
              <a:t>15</a:t>
            </a:fld>
            <a:endParaRPr lang="en-US"/>
          </a:p>
        </p:txBody>
      </p:sp>
    </p:spTree>
    <p:extLst>
      <p:ext uri="{BB962C8B-B14F-4D97-AF65-F5344CB8AC3E}">
        <p14:creationId xmlns:p14="http://schemas.microsoft.com/office/powerpoint/2010/main" val="3548826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eaLnBrk="0" hangingPunct="0">
              <a:defRPr>
                <a:solidFill>
                  <a:schemeClr val="tx1"/>
                </a:solidFill>
                <a:latin typeface="Arial" charset="0"/>
                <a:ea typeface="ＭＳ Ｐゴシック" pitchFamily="34" charset="-128"/>
              </a:defRPr>
            </a:lvl1pPr>
            <a:lvl2pPr marL="730171" indent="-280835" defTabSz="914274" eaLnBrk="0" hangingPunct="0">
              <a:defRPr>
                <a:solidFill>
                  <a:schemeClr val="tx1"/>
                </a:solidFill>
                <a:latin typeface="Arial" charset="0"/>
                <a:ea typeface="ＭＳ Ｐゴシック" pitchFamily="34" charset="-128"/>
              </a:defRPr>
            </a:lvl2pPr>
            <a:lvl3pPr marL="1123340" indent="-224668" defTabSz="914274" eaLnBrk="0" hangingPunct="0">
              <a:defRPr>
                <a:solidFill>
                  <a:schemeClr val="tx1"/>
                </a:solidFill>
                <a:latin typeface="Arial" charset="0"/>
                <a:ea typeface="ＭＳ Ｐゴシック" pitchFamily="34" charset="-128"/>
              </a:defRPr>
            </a:lvl3pPr>
            <a:lvl4pPr marL="1572677" indent="-224668" defTabSz="914274" eaLnBrk="0" hangingPunct="0">
              <a:defRPr>
                <a:solidFill>
                  <a:schemeClr val="tx1"/>
                </a:solidFill>
                <a:latin typeface="Arial" charset="0"/>
                <a:ea typeface="ＭＳ Ｐゴシック" pitchFamily="34" charset="-128"/>
              </a:defRPr>
            </a:lvl4pPr>
            <a:lvl5pPr marL="2022013" indent="-224668" defTabSz="914274" eaLnBrk="0" hangingPunct="0">
              <a:defRPr>
                <a:solidFill>
                  <a:schemeClr val="tx1"/>
                </a:solidFill>
                <a:latin typeface="Arial" charset="0"/>
                <a:ea typeface="ＭＳ Ｐゴシック" pitchFamily="34" charset="-128"/>
              </a:defRPr>
            </a:lvl5pPr>
            <a:lvl6pPr marL="2471349" indent="-224668" defTabSz="914274" eaLnBrk="0" fontAlgn="base" hangingPunct="0">
              <a:spcBef>
                <a:spcPct val="0"/>
              </a:spcBef>
              <a:spcAft>
                <a:spcPct val="0"/>
              </a:spcAft>
              <a:defRPr>
                <a:solidFill>
                  <a:schemeClr val="tx1"/>
                </a:solidFill>
                <a:latin typeface="Arial" charset="0"/>
                <a:ea typeface="ＭＳ Ｐゴシック" pitchFamily="34" charset="-128"/>
              </a:defRPr>
            </a:lvl6pPr>
            <a:lvl7pPr marL="2920685" indent="-224668" defTabSz="914274" eaLnBrk="0" fontAlgn="base" hangingPunct="0">
              <a:spcBef>
                <a:spcPct val="0"/>
              </a:spcBef>
              <a:spcAft>
                <a:spcPct val="0"/>
              </a:spcAft>
              <a:defRPr>
                <a:solidFill>
                  <a:schemeClr val="tx1"/>
                </a:solidFill>
                <a:latin typeface="Arial" charset="0"/>
                <a:ea typeface="ＭＳ Ｐゴシック" pitchFamily="34" charset="-128"/>
              </a:defRPr>
            </a:lvl7pPr>
            <a:lvl8pPr marL="3370021" indent="-224668" defTabSz="914274" eaLnBrk="0" fontAlgn="base" hangingPunct="0">
              <a:spcBef>
                <a:spcPct val="0"/>
              </a:spcBef>
              <a:spcAft>
                <a:spcPct val="0"/>
              </a:spcAft>
              <a:defRPr>
                <a:solidFill>
                  <a:schemeClr val="tx1"/>
                </a:solidFill>
                <a:latin typeface="Arial" charset="0"/>
                <a:ea typeface="ＭＳ Ｐゴシック" pitchFamily="34" charset="-128"/>
              </a:defRPr>
            </a:lvl8pPr>
            <a:lvl9pPr marL="3819357" indent="-224668" defTabSz="91427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144D3BF-99AC-4ADA-BCB5-A4E8A59F04B4}" type="slidenum">
              <a:rPr lang="en-US" altLang="en-US" smtClean="0"/>
              <a:pPr eaLnBrk="1" hangingPunct="1"/>
              <a:t>73</a:t>
            </a:fld>
            <a:endParaRPr lang="en-US" alt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itchFamily="34" charset="-128"/>
              </a:rPr>
              <a:t>We also used the 2D histogram to analyze the 22q11.2DS data.</a:t>
            </a:r>
          </a:p>
          <a:p>
            <a:pPr eaLnBrk="1" hangingPunct="1"/>
            <a:r>
              <a:rPr lang="en-US" altLang="en-US">
                <a:ea typeface="ＭＳ Ｐゴシック" pitchFamily="34" charset="-128"/>
              </a:rPr>
              <a:t>This figure shows the projection of the histogram bins back onto the face. We can see that there is a difference in the pattern between individuals with 22q11.2DS and controls.</a:t>
            </a:r>
          </a:p>
          <a:p>
            <a:pPr eaLnBrk="1" hangingPunct="1"/>
            <a:r>
              <a:rPr lang="en-US" altLang="en-US">
                <a:ea typeface="ＭＳ Ｐゴシック" pitchFamily="34" charset="-128"/>
              </a:rPr>
              <a:t>All the experiments were performed using 10 fold cross validation</a:t>
            </a:r>
          </a:p>
          <a:p>
            <a:pPr eaLnBrk="1" hangingPunct="1"/>
            <a:r>
              <a:rPr lang="en-US" altLang="en-US">
                <a:ea typeface="ＭＳ Ｐゴシック" pitchFamily="34" charset="-128"/>
              </a:rPr>
              <a:t>SVM classifier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do we care about in this image? color, measurement, foreground/background, potential objects, detecting particular objects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16</a:t>
            </a:fld>
            <a:endParaRPr lang="en-US"/>
          </a:p>
        </p:txBody>
      </p:sp>
    </p:spTree>
    <p:extLst>
      <p:ext uri="{BB962C8B-B14F-4D97-AF65-F5344CB8AC3E}">
        <p14:creationId xmlns:p14="http://schemas.microsoft.com/office/powerpoint/2010/main" val="40171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20</a:t>
            </a:fld>
            <a:endParaRPr lang="en-US"/>
          </a:p>
        </p:txBody>
      </p:sp>
    </p:spTree>
    <p:extLst>
      <p:ext uri="{BB962C8B-B14F-4D97-AF65-F5344CB8AC3E}">
        <p14:creationId xmlns:p14="http://schemas.microsoft.com/office/powerpoint/2010/main" val="2561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vertical lines look like same length in image but not in reality</a:t>
            </a:r>
          </a:p>
        </p:txBody>
      </p:sp>
      <p:sp>
        <p:nvSpPr>
          <p:cNvPr id="4" name="Slide Number Placeholder 3"/>
          <p:cNvSpPr>
            <a:spLocks noGrp="1"/>
          </p:cNvSpPr>
          <p:nvPr>
            <p:ph type="sldNum" sz="quarter" idx="10"/>
          </p:nvPr>
        </p:nvSpPr>
        <p:spPr/>
        <p:txBody>
          <a:bodyPr/>
          <a:lstStyle/>
          <a:p>
            <a:fld id="{FC4832AD-E9BF-E541-A889-1B2F77DEA054}" type="slidenum">
              <a:rPr lang="en-US" smtClean="0"/>
              <a:t>22</a:t>
            </a:fld>
            <a:endParaRPr lang="en-US"/>
          </a:p>
        </p:txBody>
      </p:sp>
    </p:spTree>
    <p:extLst>
      <p:ext uri="{BB962C8B-B14F-4D97-AF65-F5344CB8AC3E}">
        <p14:creationId xmlns:p14="http://schemas.microsoft.com/office/powerpoint/2010/main" val="144825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restoration</a:t>
            </a:r>
          </a:p>
        </p:txBody>
      </p:sp>
      <p:sp>
        <p:nvSpPr>
          <p:cNvPr id="4" name="Slide Number Placeholder 3"/>
          <p:cNvSpPr>
            <a:spLocks noGrp="1"/>
          </p:cNvSpPr>
          <p:nvPr>
            <p:ph type="sldNum" sz="quarter" idx="10"/>
          </p:nvPr>
        </p:nvSpPr>
        <p:spPr/>
        <p:txBody>
          <a:bodyPr/>
          <a:lstStyle/>
          <a:p>
            <a:fld id="{FC4832AD-E9BF-E541-A889-1B2F77DEA054}" type="slidenum">
              <a:rPr lang="en-US" smtClean="0"/>
              <a:t>23</a:t>
            </a:fld>
            <a:endParaRPr lang="en-US"/>
          </a:p>
        </p:txBody>
      </p:sp>
    </p:spTree>
    <p:extLst>
      <p:ext uri="{BB962C8B-B14F-4D97-AF65-F5344CB8AC3E}">
        <p14:creationId xmlns:p14="http://schemas.microsoft.com/office/powerpoint/2010/main" val="311892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27</a:t>
            </a:fld>
            <a:endParaRPr lang="en-US" b="1">
              <a:solidFill>
                <a:srgbClr val="000000"/>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3/25/26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3/25/26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3/25/26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6772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3/25/26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3/25/26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3/25/26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3/25/26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3/25/26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3/25/26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3/25/26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3/25/26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3/25/26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jpeg"/><Relationship Id="rId12" Type="http://schemas.openxmlformats.org/officeDocument/2006/relationships/image" Target="../media/image24.jpg"/><Relationship Id="rId17" Type="http://schemas.openxmlformats.org/officeDocument/2006/relationships/image" Target="../media/image29.jpeg"/><Relationship Id="rId2" Type="http://schemas.openxmlformats.org/officeDocument/2006/relationships/image" Target="../media/image14.png"/><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jp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sitonl2@uw.edu"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ourses.cs.washington.edu/courses/cse576/26sp" TargetMode="External"/><Relationship Id="rId5" Type="http://schemas.openxmlformats.org/officeDocument/2006/relationships/hyperlink" Target="mailto:yuekai@uw.edu" TargetMode="External"/><Relationship Id="rId4" Type="http://schemas.openxmlformats.org/officeDocument/2006/relationships/hyperlink" Target="mailto:nkhan51@uw.edu" TargetMode="Externa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ichaelbach.de/ot/sze_muelue/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ua.upf.es/~mbertalmio/restoration.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hyperlink" Target="http://www.cs.washington.edu/homes/curless/" TargetMode="External"/><Relationship Id="rId2" Type="http://schemas.openxmlformats.org/officeDocument/2006/relationships/hyperlink" Target="http://www.washington.edu/newsroom/news/images/David.jpg" TargetMode="External"/><Relationship Id="rId1" Type="http://schemas.openxmlformats.org/officeDocument/2006/relationships/slideLayout" Target="../slideLayouts/slideLayout6.xml"/><Relationship Id="rId6" Type="http://schemas.openxmlformats.org/officeDocument/2006/relationships/hyperlink" Target="http://graphics.stanford.edu/projects/mich/" TargetMode="External"/><Relationship Id="rId5" Type="http://schemas.openxmlformats.org/officeDocument/2006/relationships/image" Target="../media/image49.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youtube.com/watch?v=InIVv-LsgZE"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3.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85.png"/><Relationship Id="rId4" Type="http://schemas.openxmlformats.org/officeDocument/2006/relationships/image" Target="../media/image82.wmf"/><Relationship Id="rId9" Type="http://schemas.openxmlformats.org/officeDocument/2006/relationships/oleObject" Target="../embeddings/oleObject5.bin"/></Relationships>
</file>

<file path=ppt/slides/_rels/slide5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hyperlink" Target="http://www.sensiblevision.com/" TargetMode="External"/><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image" Target="../media/image96.wmf"/></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3.xml"/><Relationship Id="rId7" Type="http://schemas.openxmlformats.org/officeDocument/2006/relationships/image" Target="../media/image9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7.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7" Type="http://schemas.openxmlformats.org/officeDocument/2006/relationships/hyperlink" Target="http://www.thestar.com/wheels/article/1036702--human-error-blamed-after-google-s-driverless-car-sparks-five-vehicle-crash" TargetMode="External"/><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hyperlink" Target="http://en.wikipedia.org/wiki/Financial_Post" TargetMode="External"/><Relationship Id="rId5" Type="http://schemas.openxmlformats.org/officeDocument/2006/relationships/hyperlink" Target="http://business.financialpost.com/2011/06/24/nevada-state-law-paves-the-way-for-driverless-cars/" TargetMode="External"/><Relationship Id="rId4" Type="http://schemas.openxmlformats.org/officeDocument/2006/relationships/hyperlink" Target="http://en.wikipedia.org/wiki/The_New_York_Time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hyperlink" Target="http://nconnex.com/wp/"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marsrovers.jpl.nasa.gov/gallery/images.html"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tags" Target="../tags/tag7.xml"/><Relationship Id="rId7" Type="http://schemas.openxmlformats.org/officeDocument/2006/relationships/notesSlide" Target="../notesSlides/notesSlide2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8.xml"/><Relationship Id="rId9"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www.gatech.edu/newsroom/release.html?nid=60509" TargetMode="External"/><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3" Type="http://schemas.openxmlformats.org/officeDocument/2006/relationships/hyperlink" Target="http://www.cs.ubc.ca/~lowe/vision.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CSE/ECE 576</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B65B-0670-4567-AE48-5B9BA39A4C15}"/>
              </a:ext>
            </a:extLst>
          </p:cNvPr>
          <p:cNvSpPr>
            <a:spLocks noGrp="1"/>
          </p:cNvSpPr>
          <p:nvPr>
            <p:ph type="title"/>
          </p:nvPr>
        </p:nvSpPr>
        <p:spPr/>
        <p:txBody>
          <a:bodyPr/>
          <a:lstStyle/>
          <a:p>
            <a:r>
              <a:rPr lang="en-US" dirty="0"/>
              <a:t>Assignment 5: </a:t>
            </a:r>
            <a:r>
              <a:rPr lang="en-US" dirty="0" err="1"/>
              <a:t>PyTorch</a:t>
            </a:r>
            <a:endParaRPr lang="en-US" dirty="0"/>
          </a:p>
        </p:txBody>
      </p:sp>
      <p:sp>
        <p:nvSpPr>
          <p:cNvPr id="3" name="Slide Number Placeholder 2">
            <a:extLst>
              <a:ext uri="{FF2B5EF4-FFF2-40B4-BE49-F238E27FC236}">
                <a16:creationId xmlns:a16="http://schemas.microsoft.com/office/drawing/2014/main" id="{F2E26E0B-FBCD-4675-BEA0-0D387796BC91}"/>
              </a:ext>
            </a:extLst>
          </p:cNvPr>
          <p:cNvSpPr>
            <a:spLocks noGrp="1"/>
          </p:cNvSpPr>
          <p:nvPr>
            <p:ph type="sldNum" sz="quarter" idx="12"/>
          </p:nvPr>
        </p:nvSpPr>
        <p:spPr/>
        <p:txBody>
          <a:bodyPr/>
          <a:lstStyle/>
          <a:p>
            <a:fld id="{AD4E86B5-A92D-294E-92AF-8654113B1844}" type="slidenum">
              <a:rPr lang="en-US" smtClean="0"/>
              <a:t>10</a:t>
            </a:fld>
            <a:endParaRPr lang="en-US"/>
          </a:p>
        </p:txBody>
      </p:sp>
      <p:pic>
        <p:nvPicPr>
          <p:cNvPr id="5" name="Picture 4">
            <a:extLst>
              <a:ext uri="{FF2B5EF4-FFF2-40B4-BE49-F238E27FC236}">
                <a16:creationId xmlns:a16="http://schemas.microsoft.com/office/drawing/2014/main" id="{9A056F3A-C977-48F5-B3BA-260466085A07}"/>
              </a:ext>
            </a:extLst>
          </p:cNvPr>
          <p:cNvPicPr>
            <a:picLocks noChangeAspect="1"/>
          </p:cNvPicPr>
          <p:nvPr/>
        </p:nvPicPr>
        <p:blipFill>
          <a:blip r:embed="rId2"/>
          <a:stretch>
            <a:fillRect/>
          </a:stretch>
        </p:blipFill>
        <p:spPr>
          <a:xfrm>
            <a:off x="0" y="1628647"/>
            <a:ext cx="9144000" cy="4516694"/>
          </a:xfrm>
          <a:prstGeom prst="rect">
            <a:avLst/>
          </a:prstGeom>
        </p:spPr>
      </p:pic>
    </p:spTree>
    <p:extLst>
      <p:ext uri="{BB962C8B-B14F-4D97-AF65-F5344CB8AC3E}">
        <p14:creationId xmlns:p14="http://schemas.microsoft.com/office/powerpoint/2010/main" val="188979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EDDF-2442-4616-8E07-83A5B32DFF75}"/>
              </a:ext>
            </a:extLst>
          </p:cNvPr>
          <p:cNvSpPr>
            <a:spLocks noGrp="1"/>
          </p:cNvSpPr>
          <p:nvPr>
            <p:ph type="title"/>
          </p:nvPr>
        </p:nvSpPr>
        <p:spPr/>
        <p:txBody>
          <a:bodyPr/>
          <a:lstStyle/>
          <a:p>
            <a:r>
              <a:rPr lang="en-US" dirty="0"/>
              <a:t>Assignment 6: Optical Flow</a:t>
            </a:r>
          </a:p>
        </p:txBody>
      </p:sp>
      <p:sp>
        <p:nvSpPr>
          <p:cNvPr id="3" name="Slide Number Placeholder 2">
            <a:extLst>
              <a:ext uri="{FF2B5EF4-FFF2-40B4-BE49-F238E27FC236}">
                <a16:creationId xmlns:a16="http://schemas.microsoft.com/office/drawing/2014/main" id="{C8C39FEC-2E46-4612-A8F9-82532EF09B11}"/>
              </a:ext>
            </a:extLst>
          </p:cNvPr>
          <p:cNvSpPr>
            <a:spLocks noGrp="1"/>
          </p:cNvSpPr>
          <p:nvPr>
            <p:ph type="sldNum" sz="quarter" idx="12"/>
          </p:nvPr>
        </p:nvSpPr>
        <p:spPr/>
        <p:txBody>
          <a:bodyPr/>
          <a:lstStyle/>
          <a:p>
            <a:fld id="{AD4E86B5-A92D-294E-92AF-8654113B1844}" type="slidenum">
              <a:rPr lang="en-US" smtClean="0"/>
              <a:t>11</a:t>
            </a:fld>
            <a:endParaRPr lang="en-US"/>
          </a:p>
        </p:txBody>
      </p:sp>
      <p:pic>
        <p:nvPicPr>
          <p:cNvPr id="4" name="Picture 3">
            <a:extLst>
              <a:ext uri="{FF2B5EF4-FFF2-40B4-BE49-F238E27FC236}">
                <a16:creationId xmlns:a16="http://schemas.microsoft.com/office/drawing/2014/main" id="{77E032AA-C117-458B-AE56-6FA49371BD83}"/>
              </a:ext>
            </a:extLst>
          </p:cNvPr>
          <p:cNvPicPr>
            <a:picLocks noChangeAspect="1"/>
          </p:cNvPicPr>
          <p:nvPr/>
        </p:nvPicPr>
        <p:blipFill>
          <a:blip r:embed="rId2"/>
          <a:stretch>
            <a:fillRect/>
          </a:stretch>
        </p:blipFill>
        <p:spPr>
          <a:xfrm>
            <a:off x="846667" y="1774681"/>
            <a:ext cx="7840133" cy="4581669"/>
          </a:xfrm>
          <a:prstGeom prst="rect">
            <a:avLst/>
          </a:prstGeom>
        </p:spPr>
      </p:pic>
    </p:spTree>
    <p:extLst>
      <p:ext uri="{BB962C8B-B14F-4D97-AF65-F5344CB8AC3E}">
        <p14:creationId xmlns:p14="http://schemas.microsoft.com/office/powerpoint/2010/main" val="2088801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normAutofit fontScale="90000"/>
          </a:bodyPr>
          <a:lstStyle/>
          <a:p>
            <a:r>
              <a:rPr lang="en-US" dirty="0"/>
              <a:t>Final Course Project:  Machine Learning for Some Kind of Application</a:t>
            </a:r>
          </a:p>
        </p:txBody>
      </p:sp>
      <p:sp>
        <p:nvSpPr>
          <p:cNvPr id="2" name="Slide Number Placeholder 1"/>
          <p:cNvSpPr>
            <a:spLocks noGrp="1"/>
          </p:cNvSpPr>
          <p:nvPr>
            <p:ph type="sldNum" sz="quarter" idx="12"/>
          </p:nvPr>
        </p:nvSpPr>
        <p:spPr/>
        <p:txBody>
          <a:bodyPr/>
          <a:lstStyle/>
          <a:p>
            <a:fld id="{AD4E86B5-A92D-294E-92AF-8654113B1844}" type="slidenum">
              <a:rPr lang="en-US" smtClean="0"/>
              <a:t>12</a:t>
            </a:fld>
            <a:endParaRPr lang="en-US"/>
          </a:p>
        </p:txBody>
      </p:sp>
      <p:sp>
        <p:nvSpPr>
          <p:cNvPr id="3" name="AutoShape 2" descr="Image result for face recognition"/>
          <p:cNvSpPr>
            <a:spLocks noChangeAspect="1" noChangeArrowheads="1"/>
          </p:cNvSpPr>
          <p:nvPr/>
        </p:nvSpPr>
        <p:spPr bwMode="auto">
          <a:xfrm>
            <a:off x="155575" y="-1012825"/>
            <a:ext cx="2162175" cy="2114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7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4284"/>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484" y="1574284"/>
            <a:ext cx="6083927" cy="242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457200" y="4123039"/>
            <a:ext cx="4848860" cy="2584451"/>
            <a:chOff x="0" y="0"/>
            <a:chExt cx="4849470" cy="2584602"/>
          </a:xfrm>
        </p:grpSpPr>
        <p:pic>
          <p:nvPicPr>
            <p:cNvPr id="9" name="Picture 8" descr="C:\Users\ezgi\AppData\Local\Microsoft\Windows\INetCache\Content.Word\MP_0069.jpg"/>
            <p:cNvPicPr>
              <a:picLocks noChangeAspect="1"/>
            </p:cNvPicPr>
            <p:nvPr/>
          </p:nvPicPr>
          <p:blipFill rotWithShape="1">
            <a:blip r:embed="rId4" cstate="print">
              <a:extLst>
                <a:ext uri="{28A0092B-C50C-407E-A947-70E740481C1C}">
                  <a14:useLocalDpi xmlns:a14="http://schemas.microsoft.com/office/drawing/2010/main" val="0"/>
                </a:ext>
              </a:extLst>
            </a:blip>
            <a:srcRect t="13010" b="13920"/>
            <a:stretch/>
          </p:blipFill>
          <p:spPr bwMode="auto">
            <a:xfrm>
              <a:off x="0" y="0"/>
              <a:ext cx="1525270" cy="11112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501798" y="43891"/>
              <a:ext cx="1525270" cy="103251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4630" y="1199692"/>
              <a:ext cx="1499235" cy="10642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2" name="Text Box 90"/>
            <p:cNvSpPr txBox="1"/>
            <p:nvPr/>
          </p:nvSpPr>
          <p:spPr>
            <a:xfrm>
              <a:off x="599846" y="2282342"/>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a </a:t>
              </a:r>
              <a:endParaRPr lang="en-US" sz="1200">
                <a:effectLst/>
                <a:ea typeface="Times New Roman"/>
                <a:cs typeface="Times New Roman"/>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502028" y="1221638"/>
              <a:ext cx="1500045" cy="10160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4" name="Text Box 98"/>
            <p:cNvSpPr txBox="1"/>
            <p:nvPr/>
          </p:nvSpPr>
          <p:spPr>
            <a:xfrm>
              <a:off x="3204058" y="2275027"/>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c</a:t>
              </a:r>
              <a:endParaRPr lang="en-US" sz="1200">
                <a:effectLst/>
                <a:ea typeface="Times New Roman"/>
                <a:cs typeface="Times New Roman"/>
              </a:endParaRPr>
            </a:p>
          </p:txBody>
        </p:sp>
        <p:pic>
          <p:nvPicPr>
            <p:cNvPr id="15" name="Picture 14" descr="O:\unix\projects\digipath\ezgi\melanoma\preliminary_clusters\data\k_means_results\k_5\5_5.jpg"/>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2419" y="1477670"/>
              <a:ext cx="293370" cy="307975"/>
            </a:xfrm>
            <a:prstGeom prst="rect">
              <a:avLst/>
            </a:prstGeom>
            <a:noFill/>
            <a:ln>
              <a:solidFill>
                <a:schemeClr val="tx1"/>
              </a:solidFill>
            </a:ln>
          </p:spPr>
        </p:pic>
        <p:pic>
          <p:nvPicPr>
            <p:cNvPr id="16" name="Picture 15" descr="O:\unix\projects\digipath\ezgi\melanoma\preliminary_clusters\data\k_means_results\k_5\1_8.jp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982419" y="365760"/>
              <a:ext cx="293370" cy="307975"/>
            </a:xfrm>
            <a:prstGeom prst="rect">
              <a:avLst/>
            </a:prstGeom>
            <a:noFill/>
            <a:ln>
              <a:solidFill>
                <a:schemeClr val="tx1"/>
              </a:solidFill>
            </a:ln>
          </p:spPr>
        </p:pic>
        <p:pic>
          <p:nvPicPr>
            <p:cNvPr id="17" name="Picture 16" descr="O:\unix\projects\digipath\ezgi\melanoma\preliminary_clusters\data\k_means_results\k_5\2_4.jpg"/>
            <p:cNvPicPr>
              <a:picLock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2419" y="731520"/>
              <a:ext cx="293370" cy="307975"/>
            </a:xfrm>
            <a:prstGeom prst="rect">
              <a:avLst/>
            </a:prstGeom>
            <a:noFill/>
            <a:ln>
              <a:solidFill>
                <a:schemeClr val="tx1"/>
              </a:solidFill>
            </a:ln>
          </p:spPr>
        </p:pic>
        <p:pic>
          <p:nvPicPr>
            <p:cNvPr id="18" name="Picture 17" descr="O:\unix\projects\digipath\ezgi\melanoma\preliminary_clusters\data\k_means_results\k_5\3_4.jpg"/>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2419" y="1104595"/>
              <a:ext cx="293370" cy="307975"/>
            </a:xfrm>
            <a:prstGeom prst="rect">
              <a:avLst/>
            </a:prstGeom>
            <a:noFill/>
            <a:ln>
              <a:solidFill>
                <a:schemeClr val="tx1"/>
              </a:solidFill>
            </a:ln>
          </p:spPr>
        </p:pic>
        <p:sp>
          <p:nvSpPr>
            <p:cNvPr id="19" name="Text Box 104"/>
            <p:cNvSpPr txBox="1"/>
            <p:nvPr/>
          </p:nvSpPr>
          <p:spPr>
            <a:xfrm>
              <a:off x="1865376" y="1872691"/>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b</a:t>
              </a:r>
              <a:endParaRPr lang="en-US" sz="1200">
                <a:effectLst/>
                <a:ea typeface="Times New Roman"/>
                <a:cs typeface="Times New Roman"/>
              </a:endParaRPr>
            </a:p>
          </p:txBody>
        </p:sp>
        <p:grpSp>
          <p:nvGrpSpPr>
            <p:cNvPr id="20" name="Group 19"/>
            <p:cNvGrpSpPr/>
            <p:nvPr/>
          </p:nvGrpSpPr>
          <p:grpSpPr>
            <a:xfrm>
              <a:off x="1602029" y="336499"/>
              <a:ext cx="343535" cy="1498600"/>
              <a:chOff x="0" y="0"/>
              <a:chExt cx="343535" cy="1498600"/>
            </a:xfrm>
          </p:grpSpPr>
          <p:pic>
            <p:nvPicPr>
              <p:cNvPr id="33" name="Picture 32"/>
              <p:cNvPicPr>
                <a:picLocks noChangeAspect="1"/>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12">
                <a:extLst>
                  <a:ext uri="{28A0092B-C50C-407E-A947-70E740481C1C}">
                    <a14:useLocalDpi xmlns:a14="http://schemas.microsoft.com/office/drawing/2010/main" val="0"/>
                  </a:ext>
                </a:extLst>
              </a:blip>
              <a:srcRect t="25652" b="49566"/>
              <a:stretch/>
            </p:blipFill>
            <p:spPr bwMode="auto">
              <a:xfrm>
                <a:off x="0" y="38100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12">
                <a:extLst>
                  <a:ext uri="{28A0092B-C50C-407E-A947-70E740481C1C}">
                    <a14:useLocalDpi xmlns:a14="http://schemas.microsoft.com/office/drawing/2010/main" val="0"/>
                  </a:ext>
                </a:extLst>
              </a:blip>
              <a:srcRect t="50000" b="24783"/>
              <a:stretch/>
            </p:blipFill>
            <p:spPr bwMode="auto">
              <a:xfrm>
                <a:off x="0" y="75565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12">
                <a:extLst>
                  <a:ext uri="{28A0092B-C50C-407E-A947-70E740481C1C}">
                    <a14:useLocalDpi xmlns:a14="http://schemas.microsoft.com/office/drawing/2010/main" val="0"/>
                  </a:ext>
                </a:extLst>
              </a:blip>
              <a:srcRect t="75217"/>
              <a:stretch/>
            </p:blipFill>
            <p:spPr bwMode="auto">
              <a:xfrm>
                <a:off x="0" y="113665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pic>
          <p:nvPicPr>
            <p:cNvPr id="21" name="Picture 20" descr="O:\unix\projects\digipath\ezgi\melanoma\preliminary_clusters\data\sp_clusters\k_7\5_3.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7370" y="146304"/>
              <a:ext cx="288925" cy="310515"/>
            </a:xfrm>
            <a:prstGeom prst="rect">
              <a:avLst/>
            </a:prstGeom>
            <a:noFill/>
            <a:ln>
              <a:solidFill>
                <a:schemeClr val="tx1"/>
              </a:solidFill>
            </a:ln>
          </p:spPr>
        </p:pic>
        <p:pic>
          <p:nvPicPr>
            <p:cNvPr id="22" name="Picture 21" descr="O:\unix\projects\digipath\ezgi\melanoma\preliminary_clusters\data\sp_clusters\k_7\2_12.jpg"/>
            <p:cNvPicPr>
              <a:picLocks/>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7370" y="1638604"/>
              <a:ext cx="292100" cy="310515"/>
            </a:xfrm>
            <a:prstGeom prst="rect">
              <a:avLst/>
            </a:prstGeom>
            <a:noFill/>
            <a:ln>
              <a:solidFill>
                <a:schemeClr val="tx1"/>
              </a:solidFill>
            </a:ln>
          </p:spPr>
        </p:pic>
        <p:pic>
          <p:nvPicPr>
            <p:cNvPr id="23" name="Picture 22" descr="O:\unix\projects\digipath\ezgi\melanoma\preliminary_clusters\data\sp_clusters\k_7\4_4.jpg"/>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7370" y="519379"/>
              <a:ext cx="292100" cy="310515"/>
            </a:xfrm>
            <a:prstGeom prst="rect">
              <a:avLst/>
            </a:prstGeom>
            <a:noFill/>
            <a:ln>
              <a:solidFill>
                <a:schemeClr val="tx1"/>
              </a:solidFill>
            </a:ln>
          </p:spPr>
        </p:pic>
        <p:pic>
          <p:nvPicPr>
            <p:cNvPr id="24" name="Picture 23" descr="O:\unix\projects\digipath\ezgi\melanoma\preliminary_clusters\data\sp_clusters\k_7\6_2.jpg"/>
            <p:cNvPicPr>
              <a:picLocks/>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57370" y="892454"/>
              <a:ext cx="292100" cy="310515"/>
            </a:xfrm>
            <a:prstGeom prst="rect">
              <a:avLst/>
            </a:prstGeom>
            <a:noFill/>
            <a:ln>
              <a:solidFill>
                <a:schemeClr val="tx1"/>
              </a:solidFill>
            </a:ln>
          </p:spPr>
        </p:pic>
        <p:pic>
          <p:nvPicPr>
            <p:cNvPr id="25" name="Picture 24" descr="O:\unix\projects\digipath\ezgi\melanoma\preliminary_clusters\data\sp_clusters\k_7\3_4.jpg"/>
            <p:cNvPicPr>
              <a:picLocks/>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7370" y="1265529"/>
              <a:ext cx="292100" cy="310515"/>
            </a:xfrm>
            <a:prstGeom prst="rect">
              <a:avLst/>
            </a:prstGeom>
            <a:noFill/>
            <a:ln>
              <a:solidFill>
                <a:schemeClr val="tx1"/>
              </a:solidFill>
            </a:ln>
          </p:spPr>
        </p:pic>
        <p:sp>
          <p:nvSpPr>
            <p:cNvPr id="26" name="Text Box 122"/>
            <p:cNvSpPr txBox="1"/>
            <p:nvPr/>
          </p:nvSpPr>
          <p:spPr>
            <a:xfrm>
              <a:off x="4418381" y="2033625"/>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d</a:t>
              </a:r>
              <a:endParaRPr lang="en-US" sz="1200">
                <a:effectLst/>
                <a:ea typeface="Times New Roman"/>
                <a:cs typeface="Times New Roman"/>
              </a:endParaRPr>
            </a:p>
          </p:txBody>
        </p:sp>
        <p:grpSp>
          <p:nvGrpSpPr>
            <p:cNvPr id="27" name="Group 26"/>
            <p:cNvGrpSpPr/>
            <p:nvPr/>
          </p:nvGrpSpPr>
          <p:grpSpPr>
            <a:xfrm>
              <a:off x="4147718" y="124358"/>
              <a:ext cx="365760" cy="1866856"/>
              <a:chOff x="0" y="0"/>
              <a:chExt cx="365760" cy="1866856"/>
            </a:xfrm>
          </p:grpSpPr>
          <p:pic>
            <p:nvPicPr>
              <p:cNvPr id="28" name="Picture 27" descr="O:\unix\projects\digipath\ezgi\melanoma\preliminary_clusters\code\cm3.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375274"/>
                <a:ext cx="365760" cy="365760"/>
              </a:xfrm>
              <a:prstGeom prst="rect">
                <a:avLst/>
              </a:prstGeom>
              <a:noFill/>
              <a:ln>
                <a:solidFill>
                  <a:schemeClr val="tx1"/>
                </a:solidFill>
              </a:ln>
            </p:spPr>
          </p:pic>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auto">
              <a:xfrm>
                <a:off x="0" y="750548"/>
                <a:ext cx="365760" cy="365760"/>
              </a:xfrm>
              <a:prstGeom prst="rect">
                <a:avLst/>
              </a:prstGeom>
              <a:noFill/>
              <a:ln>
                <a:solidFill>
                  <a:schemeClr val="tx1"/>
                </a:solidFill>
              </a:ln>
            </p:spPr>
          </p:pic>
          <p:pic>
            <p:nvPicPr>
              <p:cNvPr id="30" name="Picture 29" descr="O:\unix\projects\digipath\ezgi\melanoma\preliminary_clusters\code\cm4.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1125822"/>
                <a:ext cx="365760" cy="365760"/>
              </a:xfrm>
              <a:prstGeom prst="rect">
                <a:avLst/>
              </a:prstGeom>
              <a:noFill/>
              <a:ln>
                <a:solidFill>
                  <a:schemeClr val="tx1"/>
                </a:solidFill>
              </a:ln>
            </p:spPr>
          </p:pic>
          <p:pic>
            <p:nvPicPr>
              <p:cNvPr id="31" name="Picture 30"/>
              <p:cNvPicPr>
                <a:picLocks/>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2" name="Picture 31"/>
              <p:cNvPicPr preferRelativeResize="0">
                <a:picLocks/>
              </p:cNvPicPr>
              <p:nvPr/>
            </p:nvPicPr>
            <p:blipFill rotWithShape="1">
              <a:blip r:embed="rId12">
                <a:extLst>
                  <a:ext uri="{28A0092B-C50C-407E-A947-70E740481C1C}">
                    <a14:useLocalDpi xmlns:a14="http://schemas.microsoft.com/office/drawing/2010/main" val="0"/>
                  </a:ext>
                </a:extLst>
              </a:blip>
              <a:srcRect t="75217"/>
              <a:stretch/>
            </p:blipFill>
            <p:spPr bwMode="auto">
              <a:xfrm>
                <a:off x="0" y="1501096"/>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grpSp>
      <p:pic>
        <p:nvPicPr>
          <p:cNvPr id="137221"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68398" y="4148915"/>
            <a:ext cx="3018402" cy="230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295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Books</a:t>
            </a:r>
          </a:p>
        </p:txBody>
      </p:sp>
      <p:sp>
        <p:nvSpPr>
          <p:cNvPr id="3" name="Content Placeholder 2"/>
          <p:cNvSpPr>
            <a:spLocks noGrp="1"/>
          </p:cNvSpPr>
          <p:nvPr>
            <p:ph idx="1"/>
          </p:nvPr>
        </p:nvSpPr>
        <p:spPr/>
        <p:txBody>
          <a:bodyPr/>
          <a:lstStyle/>
          <a:p>
            <a:endParaRPr lang="en-US" dirty="0"/>
          </a:p>
          <a:p>
            <a:endParaRPr lang="en-US" dirty="0"/>
          </a:p>
        </p:txBody>
      </p:sp>
      <p:pic>
        <p:nvPicPr>
          <p:cNvPr id="7" name="Picture 6" descr="950291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968" y="1574158"/>
            <a:ext cx="2003138" cy="2871882"/>
          </a:xfrm>
          <a:prstGeom prst="rect">
            <a:avLst/>
          </a:prstGeom>
        </p:spPr>
      </p:pic>
      <p:sp>
        <p:nvSpPr>
          <p:cNvPr id="4" name="Slide Number Placeholder 3"/>
          <p:cNvSpPr>
            <a:spLocks noGrp="1"/>
          </p:cNvSpPr>
          <p:nvPr>
            <p:ph type="sldNum" sz="quarter" idx="12"/>
          </p:nvPr>
        </p:nvSpPr>
        <p:spPr/>
        <p:txBody>
          <a:bodyPr/>
          <a:lstStyle/>
          <a:p>
            <a:fld id="{AD4E86B5-A92D-294E-92AF-8654113B1844}" type="slidenum">
              <a:rPr lang="en-US" smtClean="0"/>
              <a:t>13</a:t>
            </a:fld>
            <a:endParaRPr lang="en-US"/>
          </a:p>
        </p:txBody>
      </p:sp>
      <p:pic>
        <p:nvPicPr>
          <p:cNvPr id="137218" name="Picture 2" descr="http://ecx.images-amazon.com/images/I/5157JGDNRKL._SX347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01" y="1600200"/>
            <a:ext cx="2056163" cy="2939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2487" y="4859079"/>
            <a:ext cx="2432589" cy="1477328"/>
          </a:xfrm>
          <a:prstGeom prst="rect">
            <a:avLst/>
          </a:prstGeom>
          <a:noFill/>
        </p:spPr>
        <p:txBody>
          <a:bodyPr wrap="none" rtlCol="0">
            <a:spAutoFit/>
          </a:bodyPr>
          <a:lstStyle/>
          <a:p>
            <a:r>
              <a:rPr lang="en-US" dirty="0"/>
              <a:t>Older, but designed</a:t>
            </a:r>
          </a:p>
          <a:p>
            <a:r>
              <a:rPr lang="en-US" dirty="0"/>
              <a:t>for undergrads and</a:t>
            </a:r>
          </a:p>
          <a:p>
            <a:r>
              <a:rPr lang="en-US" dirty="0"/>
              <a:t>has the basics. Chapters</a:t>
            </a:r>
          </a:p>
          <a:p>
            <a:r>
              <a:rPr lang="en-US" dirty="0"/>
              <a:t>available from our web</a:t>
            </a:r>
          </a:p>
          <a:p>
            <a:r>
              <a:rPr lang="en-US" dirty="0"/>
              <a:t>page.</a:t>
            </a:r>
          </a:p>
        </p:txBody>
      </p:sp>
      <p:sp>
        <p:nvSpPr>
          <p:cNvPr id="8" name="TextBox 7"/>
          <p:cNvSpPr txBox="1"/>
          <p:nvPr/>
        </p:nvSpPr>
        <p:spPr>
          <a:xfrm>
            <a:off x="4870835" y="4859079"/>
            <a:ext cx="2199641" cy="923330"/>
          </a:xfrm>
          <a:prstGeom prst="rect">
            <a:avLst/>
          </a:prstGeom>
          <a:noFill/>
        </p:spPr>
        <p:txBody>
          <a:bodyPr wrap="none" rtlCol="0">
            <a:spAutoFit/>
          </a:bodyPr>
          <a:lstStyle/>
          <a:p>
            <a:r>
              <a:rPr lang="en-US" dirty="0"/>
              <a:t>Newest and available</a:t>
            </a:r>
          </a:p>
          <a:p>
            <a:r>
              <a:rPr lang="en-US" dirty="0"/>
              <a:t>as a pdf online (2020</a:t>
            </a:r>
          </a:p>
          <a:p>
            <a:r>
              <a:rPr lang="en-US" dirty="0"/>
              <a:t>version).</a:t>
            </a:r>
          </a:p>
        </p:txBody>
      </p:sp>
    </p:spTree>
    <p:extLst>
      <p:ext uri="{BB962C8B-B14F-4D97-AF65-F5344CB8AC3E}">
        <p14:creationId xmlns:p14="http://schemas.microsoft.com/office/powerpoint/2010/main" val="300123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14</a:t>
            </a:fld>
            <a:endParaRPr lang="en-US"/>
          </a:p>
        </p:txBody>
      </p:sp>
    </p:spTree>
    <p:extLst>
      <p:ext uri="{BB962C8B-B14F-4D97-AF65-F5344CB8AC3E}">
        <p14:creationId xmlns:p14="http://schemas.microsoft.com/office/powerpoint/2010/main" val="236759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4"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4"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4"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4"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4"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4"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4" cstate="print"/>
            <a:srcRect/>
            <a:stretch>
              <a:fillRect/>
            </a:stretch>
          </p:blipFill>
          <p:spPr bwMode="auto">
            <a:xfrm>
              <a:off x="6759462" y="4098449"/>
              <a:ext cx="1707444" cy="1720018"/>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AD4E86B5-A92D-294E-92AF-8654113B1844}" type="slidenum">
              <a:rPr lang="en-US" smtClean="0"/>
              <a:t>15</a:t>
            </a:fld>
            <a:endParaRPr lang="en-US"/>
          </a:p>
        </p:txBody>
      </p:sp>
    </p:spTree>
    <p:extLst>
      <p:ext uri="{BB962C8B-B14F-4D97-AF65-F5344CB8AC3E}">
        <p14:creationId xmlns:p14="http://schemas.microsoft.com/office/powerpoint/2010/main" val="25736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212436" y="4132414"/>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5" name="Slide Number Placeholder 4"/>
          <p:cNvSpPr>
            <a:spLocks noGrp="1"/>
          </p:cNvSpPr>
          <p:nvPr>
            <p:ph type="sldNum" sz="quarter" idx="12"/>
          </p:nvPr>
        </p:nvSpPr>
        <p:spPr/>
        <p:txBody>
          <a:bodyPr/>
          <a:lstStyle/>
          <a:p>
            <a:fld id="{AD4E86B5-A92D-294E-92AF-8654113B1844}" type="slidenum">
              <a:rPr lang="en-US" smtClean="0"/>
              <a:t>16</a:t>
            </a:fld>
            <a:endParaRPr lang="en-US"/>
          </a:p>
        </p:txBody>
      </p:sp>
    </p:spTree>
    <p:extLst>
      <p:ext uri="{BB962C8B-B14F-4D97-AF65-F5344CB8AC3E}">
        <p14:creationId xmlns:p14="http://schemas.microsoft.com/office/powerpoint/2010/main" val="17255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3" name="Slide Number Placeholder 2"/>
          <p:cNvSpPr>
            <a:spLocks noGrp="1"/>
          </p:cNvSpPr>
          <p:nvPr>
            <p:ph type="sldNum" sz="quarter" idx="12"/>
          </p:nvPr>
        </p:nvSpPr>
        <p:spPr/>
        <p:txBody>
          <a:bodyPr/>
          <a:lstStyle/>
          <a:p>
            <a:fld id="{AD4E86B5-A92D-294E-92AF-8654113B1844}" type="slidenum">
              <a:rPr lang="en-US" smtClean="0"/>
              <a:t>17</a:t>
            </a:fld>
            <a:endParaRPr lang="en-US"/>
          </a:p>
        </p:txBody>
      </p:sp>
    </p:spTree>
    <p:extLst>
      <p:ext uri="{BB962C8B-B14F-4D97-AF65-F5344CB8AC3E}">
        <p14:creationId xmlns:p14="http://schemas.microsoft.com/office/powerpoint/2010/main" val="10333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5" name="Slide Number Placeholder 4"/>
          <p:cNvSpPr>
            <a:spLocks noGrp="1"/>
          </p:cNvSpPr>
          <p:nvPr>
            <p:ph type="sldNum" sz="quarter" idx="12"/>
          </p:nvPr>
        </p:nvSpPr>
        <p:spPr/>
        <p:txBody>
          <a:bodyPr/>
          <a:lstStyle/>
          <a:p>
            <a:fld id="{AD4E86B5-A92D-294E-92AF-8654113B1844}" type="slidenum">
              <a:rPr lang="en-US" smtClean="0"/>
              <a:t>18</a:t>
            </a:fld>
            <a:endParaRPr lang="en-US"/>
          </a:p>
        </p:txBody>
      </p:sp>
    </p:spTree>
    <p:extLst>
      <p:ext uri="{BB962C8B-B14F-4D97-AF65-F5344CB8AC3E}">
        <p14:creationId xmlns:p14="http://schemas.microsoft.com/office/powerpoint/2010/main" val="426531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t>Measurements</a:t>
            </a:r>
          </a:p>
          <a:p>
            <a:pPr lvl="1"/>
            <a:r>
              <a:rPr lang="en-US" dirty="0"/>
              <a:t>Enhancements</a:t>
            </a:r>
          </a:p>
          <a:p>
            <a:pPr lvl="1"/>
            <a:r>
              <a:rPr lang="en-US" dirty="0"/>
              <a:t>Region segmentation</a:t>
            </a:r>
          </a:p>
          <a:p>
            <a:pPr lvl="1"/>
            <a:r>
              <a:rPr lang="en-US" dirty="0"/>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solidFill>
                  <a:srgbClr val="D9D9D9"/>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a:solidFill>
                    <a:srgbClr val="FF0000"/>
                  </a:solidFill>
                </a:rPr>
                <a:t>White</a:t>
              </a: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a:solidFill>
                    <a:srgbClr val="FF0000"/>
                  </a:solidFill>
                </a:rPr>
                <a:t>Shadow</a:t>
              </a:r>
            </a:p>
          </p:txBody>
        </p:sp>
      </p:grpSp>
      <p:sp>
        <p:nvSpPr>
          <p:cNvPr id="14" name="Slide Number Placeholder 13"/>
          <p:cNvSpPr>
            <a:spLocks noGrp="1"/>
          </p:cNvSpPr>
          <p:nvPr>
            <p:ph type="sldNum" sz="quarter" idx="12"/>
          </p:nvPr>
        </p:nvSpPr>
        <p:spPr/>
        <p:txBody>
          <a:bodyPr/>
          <a:lstStyle/>
          <a:p>
            <a:fld id="{AD4E86B5-A92D-294E-92AF-8654113B1844}" type="slidenum">
              <a:rPr lang="en-US" smtClean="0"/>
              <a:t>19</a:t>
            </a:fld>
            <a:endParaRPr lang="en-US"/>
          </a:p>
        </p:txBody>
      </p:sp>
    </p:spTree>
    <p:extLst>
      <p:ext uri="{BB962C8B-B14F-4D97-AF65-F5344CB8AC3E}">
        <p14:creationId xmlns:p14="http://schemas.microsoft.com/office/powerpoint/2010/main" val="3947365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	</a:t>
            </a:r>
          </a:p>
        </p:txBody>
      </p:sp>
      <p:sp>
        <p:nvSpPr>
          <p:cNvPr id="3" name="Content Placeholder 2"/>
          <p:cNvSpPr>
            <a:spLocks noGrp="1"/>
          </p:cNvSpPr>
          <p:nvPr>
            <p:ph idx="1"/>
          </p:nvPr>
        </p:nvSpPr>
        <p:spPr>
          <a:xfrm>
            <a:off x="457200" y="1600200"/>
            <a:ext cx="8314660" cy="4525963"/>
          </a:xfrm>
        </p:spPr>
        <p:txBody>
          <a:bodyPr>
            <a:normAutofit fontScale="47500" lnSpcReduction="20000"/>
          </a:bodyPr>
          <a:lstStyle/>
          <a:p>
            <a:r>
              <a:rPr lang="en-US" dirty="0"/>
              <a:t>Time: </a:t>
            </a:r>
          </a:p>
          <a:p>
            <a:pPr lvl="1"/>
            <a:r>
              <a:rPr lang="en-US" dirty="0"/>
              <a:t>MW: 1:30-2:50</a:t>
            </a:r>
          </a:p>
          <a:p>
            <a:r>
              <a:rPr lang="en-US" dirty="0"/>
              <a:t>Location:</a:t>
            </a:r>
          </a:p>
          <a:p>
            <a:pPr lvl="1"/>
            <a:r>
              <a:rPr lang="en-US" dirty="0"/>
              <a:t>ECE 037</a:t>
            </a:r>
          </a:p>
          <a:p>
            <a:r>
              <a:rPr lang="en-US" dirty="0"/>
              <a:t>Contact:	</a:t>
            </a:r>
          </a:p>
          <a:p>
            <a:pPr lvl="1"/>
            <a:r>
              <a:rPr lang="en-US" dirty="0"/>
              <a:t>shapiro@cs.uw.edu </a:t>
            </a:r>
          </a:p>
          <a:p>
            <a:r>
              <a:rPr lang="en-US" dirty="0"/>
              <a:t>TAs:</a:t>
            </a:r>
          </a:p>
          <a:p>
            <a:pPr lvl="1"/>
            <a:r>
              <a:rPr lang="en-US" dirty="0" err="1"/>
              <a:t>Sitong</a:t>
            </a:r>
            <a:r>
              <a:rPr lang="en-US" dirty="0"/>
              <a:t> Liu    </a:t>
            </a:r>
          </a:p>
          <a:p>
            <a:pPr lvl="1"/>
            <a:r>
              <a:rPr lang="en-US" dirty="0">
                <a:hlinkClick r:id="rId3"/>
              </a:rPr>
              <a:t>sitonl2@uw.edu</a:t>
            </a:r>
            <a:endParaRPr lang="en-US" dirty="0"/>
          </a:p>
          <a:p>
            <a:pPr lvl="1"/>
            <a:r>
              <a:rPr lang="en-US" dirty="0"/>
              <a:t>Nishat Khan</a:t>
            </a:r>
          </a:p>
          <a:p>
            <a:pPr lvl="1"/>
            <a:r>
              <a:rPr lang="en-US" dirty="0">
                <a:hlinkClick r:id="rId4"/>
              </a:rPr>
              <a:t>nkhan51@uw.edu</a:t>
            </a:r>
            <a:endParaRPr lang="en-US" dirty="0"/>
          </a:p>
          <a:p>
            <a:pPr lvl="1"/>
            <a:r>
              <a:rPr lang="en-US" dirty="0" err="1"/>
              <a:t>Yuekai</a:t>
            </a:r>
            <a:r>
              <a:rPr lang="en-US" dirty="0"/>
              <a:t> Xu (code problems only)</a:t>
            </a:r>
          </a:p>
          <a:p>
            <a:pPr lvl="1"/>
            <a:r>
              <a:rPr lang="en-US" dirty="0">
                <a:hlinkClick r:id="rId5"/>
              </a:rPr>
              <a:t>yuekai@uw.edu</a:t>
            </a:r>
            <a:endParaRPr lang="en-US" dirty="0"/>
          </a:p>
          <a:p>
            <a:pPr lvl="1"/>
            <a:endParaRPr lang="en-US" dirty="0"/>
          </a:p>
          <a:p>
            <a:pPr lvl="1"/>
            <a:endParaRPr lang="en-US" dirty="0"/>
          </a:p>
          <a:p>
            <a:pPr marL="457200" lvl="1" indent="0">
              <a:buNone/>
            </a:pPr>
            <a:endParaRPr lang="en-US" dirty="0"/>
          </a:p>
          <a:p>
            <a:pPr lvl="1"/>
            <a:endParaRPr lang="en-US" dirty="0"/>
          </a:p>
          <a:p>
            <a:r>
              <a:rPr lang="en-US" dirty="0"/>
              <a:t>Website:</a:t>
            </a:r>
          </a:p>
          <a:p>
            <a:pPr lvl="1"/>
            <a:r>
              <a:rPr lang="en-US" dirty="0">
                <a:hlinkClick r:id="rId6"/>
              </a:rPr>
              <a:t>https://courses.cs.washington.edu/courses/cse576/26sp</a:t>
            </a:r>
            <a:r>
              <a:rPr lang="en-US" dirty="0"/>
              <a:t>/</a:t>
            </a:r>
          </a:p>
        </p:txBody>
      </p:sp>
      <p:sp>
        <p:nvSpPr>
          <p:cNvPr id="4" name="Slide Number Placeholder 3"/>
          <p:cNvSpPr>
            <a:spLocks noGrp="1"/>
          </p:cNvSpPr>
          <p:nvPr>
            <p:ph type="sldNum" sz="quarter" idx="12"/>
          </p:nvPr>
        </p:nvSpPr>
        <p:spPr/>
        <p:txBody>
          <a:bodyPr/>
          <a:lstStyle/>
          <a:p>
            <a:fld id="{AD4E86B5-A92D-294E-92AF-8654113B1844}" type="slidenum">
              <a:rPr lang="en-US" smtClean="0"/>
              <a:t>2</a:t>
            </a:fld>
            <a:endParaRPr lang="en-US" dirty="0"/>
          </a:p>
        </p:txBody>
      </p:sp>
      <p:sp>
        <p:nvSpPr>
          <p:cNvPr id="6" name="AutoShape 2" descr="Image result for beibin l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7638E541-D639-4A6A-A762-211941C6A05B}"/>
              </a:ext>
            </a:extLst>
          </p:cNvPr>
          <p:cNvPicPr>
            <a:picLocks noChangeAspect="1"/>
          </p:cNvPicPr>
          <p:nvPr/>
        </p:nvPicPr>
        <p:blipFill>
          <a:blip r:embed="rId7"/>
          <a:stretch>
            <a:fillRect/>
          </a:stretch>
        </p:blipFill>
        <p:spPr>
          <a:xfrm>
            <a:off x="5646199" y="3158835"/>
            <a:ext cx="1170533" cy="1304657"/>
          </a:xfrm>
          <a:prstGeom prst="rect">
            <a:avLst/>
          </a:prstGeom>
        </p:spPr>
      </p:pic>
      <p:pic>
        <p:nvPicPr>
          <p:cNvPr id="9" name="Picture 8">
            <a:extLst>
              <a:ext uri="{FF2B5EF4-FFF2-40B4-BE49-F238E27FC236}">
                <a16:creationId xmlns:a16="http://schemas.microsoft.com/office/drawing/2014/main" id="{12A1D63A-9EDF-41C6-9F9B-D2397E20E8D3}"/>
              </a:ext>
            </a:extLst>
          </p:cNvPr>
          <p:cNvPicPr>
            <a:picLocks noChangeAspect="1"/>
          </p:cNvPicPr>
          <p:nvPr/>
        </p:nvPicPr>
        <p:blipFill>
          <a:blip r:embed="rId8"/>
          <a:stretch>
            <a:fillRect/>
          </a:stretch>
        </p:blipFill>
        <p:spPr>
          <a:xfrm>
            <a:off x="7162760" y="4556055"/>
            <a:ext cx="1190665" cy="1101365"/>
          </a:xfrm>
          <a:prstGeom prst="rect">
            <a:avLst/>
          </a:prstGeom>
        </p:spPr>
      </p:pic>
      <p:pic>
        <p:nvPicPr>
          <p:cNvPr id="11" name="Picture 10">
            <a:extLst>
              <a:ext uri="{FF2B5EF4-FFF2-40B4-BE49-F238E27FC236}">
                <a16:creationId xmlns:a16="http://schemas.microsoft.com/office/drawing/2014/main" id="{C9942057-00E4-4664-AF54-7BEB4971A447}"/>
              </a:ext>
            </a:extLst>
          </p:cNvPr>
          <p:cNvPicPr>
            <a:picLocks noChangeAspect="1"/>
          </p:cNvPicPr>
          <p:nvPr/>
        </p:nvPicPr>
        <p:blipFill>
          <a:blip r:embed="rId9"/>
          <a:stretch>
            <a:fillRect/>
          </a:stretch>
        </p:blipFill>
        <p:spPr>
          <a:xfrm>
            <a:off x="4246193" y="1996316"/>
            <a:ext cx="1096467" cy="1304657"/>
          </a:xfrm>
          <a:prstGeom prst="rect">
            <a:avLst/>
          </a:prstGeom>
        </p:spPr>
      </p:pic>
    </p:spTree>
    <p:extLst>
      <p:ext uri="{BB962C8B-B14F-4D97-AF65-F5344CB8AC3E}">
        <p14:creationId xmlns:p14="http://schemas.microsoft.com/office/powerpoint/2010/main" val="2269052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20</a:t>
            </a:fld>
            <a:endParaRPr lang="en-US"/>
          </a:p>
        </p:txBody>
      </p:sp>
    </p:spTree>
    <p:extLst>
      <p:ext uri="{BB962C8B-B14F-4D97-AF65-F5344CB8AC3E}">
        <p14:creationId xmlns:p14="http://schemas.microsoft.com/office/powerpoint/2010/main" val="33952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21</a:t>
            </a:fld>
            <a:endParaRPr lang="en-US"/>
          </a:p>
        </p:txBody>
      </p:sp>
      <p:sp>
        <p:nvSpPr>
          <p:cNvPr id="4" name="TextBox 3"/>
          <p:cNvSpPr txBox="1"/>
          <p:nvPr/>
        </p:nvSpPr>
        <p:spPr>
          <a:xfrm>
            <a:off x="87969" y="6336230"/>
            <a:ext cx="6465231" cy="369332"/>
          </a:xfrm>
          <a:prstGeom prst="rect">
            <a:avLst/>
          </a:prstGeom>
          <a:noFill/>
        </p:spPr>
        <p:txBody>
          <a:bodyPr wrap="none" rtlCol="0">
            <a:spAutoFit/>
          </a:bodyPr>
          <a:lstStyle/>
          <a:p>
            <a:r>
              <a:rPr lang="en-US" dirty="0"/>
              <a:t>http://www.newworldencyclopedia.org/entry/Same_color_illusion</a:t>
            </a:r>
          </a:p>
        </p:txBody>
      </p:sp>
    </p:spTree>
    <p:extLst>
      <p:ext uri="{BB962C8B-B14F-4D97-AF65-F5344CB8AC3E}">
        <p14:creationId xmlns:p14="http://schemas.microsoft.com/office/powerpoint/2010/main" val="1429276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3"/>
              </a:rPr>
              <a:t>http://www.michaelbach.de/ot/sze_muelue/index.html</a:t>
            </a:r>
            <a:r>
              <a:rPr lang="en-US" sz="1600" b="0" dirty="0"/>
              <a:t>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22</a:t>
            </a:fld>
            <a:endParaRPr lang="en-US"/>
          </a:p>
        </p:txBody>
      </p:sp>
    </p:spTree>
    <p:extLst>
      <p:ext uri="{BB962C8B-B14F-4D97-AF65-F5344CB8AC3E}">
        <p14:creationId xmlns:p14="http://schemas.microsoft.com/office/powerpoint/2010/main" val="1849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4"/>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23</a:t>
            </a:fld>
            <a:endParaRPr lang="en-US"/>
          </a:p>
        </p:txBody>
      </p:sp>
    </p:spTree>
    <p:extLst>
      <p:ext uri="{BB962C8B-B14F-4D97-AF65-F5344CB8AC3E}">
        <p14:creationId xmlns:p14="http://schemas.microsoft.com/office/powerpoint/2010/main" val="2497842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24</a:t>
            </a:fld>
            <a:endParaRPr lang="en-US"/>
          </a:p>
        </p:txBody>
      </p:sp>
    </p:spTree>
    <p:extLst>
      <p:ext uri="{BB962C8B-B14F-4D97-AF65-F5344CB8AC3E}">
        <p14:creationId xmlns:p14="http://schemas.microsoft.com/office/powerpoint/2010/main" val="470698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25</a:t>
            </a:fld>
            <a:endParaRPr lang="en-US"/>
          </a:p>
        </p:txBody>
      </p:sp>
    </p:spTree>
    <p:extLst>
      <p:ext uri="{BB962C8B-B14F-4D97-AF65-F5344CB8AC3E}">
        <p14:creationId xmlns:p14="http://schemas.microsoft.com/office/powerpoint/2010/main" val="2034116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26</a:t>
            </a:fld>
            <a:endParaRPr lang="en-US"/>
          </a:p>
        </p:txBody>
      </p:sp>
      <p:sp>
        <p:nvSpPr>
          <p:cNvPr id="3" name="TextBox 2"/>
          <p:cNvSpPr txBox="1"/>
          <p:nvPr/>
        </p:nvSpPr>
        <p:spPr>
          <a:xfrm>
            <a:off x="611560" y="2137144"/>
            <a:ext cx="1127103" cy="646331"/>
          </a:xfrm>
          <a:prstGeom prst="rect">
            <a:avLst/>
          </a:prstGeom>
          <a:noFill/>
          <a:ln>
            <a:solidFill>
              <a:schemeClr val="tx1"/>
            </a:solidFill>
          </a:ln>
        </p:spPr>
        <p:txBody>
          <a:bodyPr wrap="none" rtlCol="0">
            <a:spAutoFit/>
          </a:bodyPr>
          <a:lstStyle/>
          <a:p>
            <a:pPr algn="ctr"/>
            <a:r>
              <a:rPr lang="en-US" dirty="0"/>
              <a:t>less</a:t>
            </a:r>
          </a:p>
          <a:p>
            <a:pPr algn="ctr"/>
            <a:r>
              <a:rPr lang="en-US" dirty="0"/>
              <a:t>important</a:t>
            </a:r>
          </a:p>
        </p:txBody>
      </p:sp>
      <p:cxnSp>
        <p:nvCxnSpPr>
          <p:cNvPr id="7" name="Straight Arrow Connector 6"/>
          <p:cNvCxnSpPr>
            <a:stCxn id="3" idx="3"/>
          </p:cNvCxnSpPr>
          <p:nvPr/>
        </p:nvCxnSpPr>
        <p:spPr>
          <a:xfrm>
            <a:off x="1738663" y="2460310"/>
            <a:ext cx="1041938" cy="456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3" idx="3"/>
          </p:cNvCxnSpPr>
          <p:nvPr/>
        </p:nvCxnSpPr>
        <p:spPr>
          <a:xfrm>
            <a:off x="1738663" y="2460310"/>
            <a:ext cx="1523626" cy="1452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3"/>
          </p:cNvCxnSpPr>
          <p:nvPr/>
        </p:nvCxnSpPr>
        <p:spPr>
          <a:xfrm>
            <a:off x="1738663" y="2460310"/>
            <a:ext cx="3327938" cy="1558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030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1786270" y="5527908"/>
            <a:ext cx="5411971"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00"/>
                </a:solidFill>
              </a:rPr>
              <a:t>Content-aware resizing uses important areas.</a:t>
            </a:r>
          </a:p>
          <a:p>
            <a:pPr fontAlgn="base">
              <a:spcBef>
                <a:spcPct val="0"/>
              </a:spcBef>
              <a:spcAft>
                <a:spcPct val="0"/>
              </a:spcAft>
            </a:pPr>
            <a:r>
              <a:rPr lang="en-US" b="1" dirty="0">
                <a:solidFill>
                  <a:srgbClr val="000000"/>
                </a:solidFill>
              </a:rPr>
              <a:t>Extends in horizontal direction and reduces in vertical.</a:t>
            </a:r>
          </a:p>
        </p:txBody>
      </p:sp>
      <p:sp>
        <p:nvSpPr>
          <p:cNvPr id="142342" name="TextBox 7"/>
          <p:cNvSpPr txBox="1">
            <a:spLocks noChangeArrowheads="1"/>
          </p:cNvSpPr>
          <p:nvPr/>
        </p:nvSpPr>
        <p:spPr bwMode="auto">
          <a:xfrm>
            <a:off x="2564039" y="2556179"/>
            <a:ext cx="4381500" cy="64633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0000"/>
                </a:solidFill>
              </a:rPr>
              <a:t>Traditional resizing uses and stretches the whole image.</a:t>
            </a: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27</a:t>
            </a:fld>
            <a:endParaRPr lang="en-US"/>
          </a:p>
        </p:txBody>
      </p:sp>
    </p:spTree>
    <p:extLst>
      <p:ext uri="{BB962C8B-B14F-4D97-AF65-F5344CB8AC3E}">
        <p14:creationId xmlns:p14="http://schemas.microsoft.com/office/powerpoint/2010/main" val="160475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solidFill>
                  <a:schemeClr val="bg1">
                    <a:lumMod val="75000"/>
                  </a:schemeClr>
                </a:solidFill>
              </a:rPr>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t>Reconstruction</a:t>
            </a:r>
          </a:p>
          <a:p>
            <a:pPr lvl="1"/>
            <a:r>
              <a:rPr lang="en-US" dirty="0"/>
              <a:t>Depth</a:t>
            </a:r>
          </a:p>
          <a:p>
            <a:pPr lvl="1"/>
            <a:r>
              <a:rPr lang="en-US" dirty="0"/>
              <a:t>Motion Estimation</a:t>
            </a:r>
          </a:p>
          <a:p>
            <a:r>
              <a:rPr lang="en-US" dirty="0">
                <a:solidFill>
                  <a:schemeClr val="bg1">
                    <a:lumMod val="75000"/>
                  </a:schemeClr>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11" name="Slide Number Placeholder 10"/>
          <p:cNvSpPr>
            <a:spLocks noGrp="1"/>
          </p:cNvSpPr>
          <p:nvPr>
            <p:ph type="sldNum" sz="quarter" idx="12"/>
          </p:nvPr>
        </p:nvSpPr>
        <p:spPr/>
        <p:txBody>
          <a:bodyPr/>
          <a:lstStyle/>
          <a:p>
            <a:fld id="{AD4E86B5-A92D-294E-92AF-8654113B1844}" type="slidenum">
              <a:rPr lang="en-US" smtClean="0"/>
              <a:t>28</a:t>
            </a:fld>
            <a:endParaRPr lang="en-US"/>
          </a:p>
        </p:txBody>
      </p:sp>
    </p:spTree>
    <p:extLst>
      <p:ext uri="{BB962C8B-B14F-4D97-AF65-F5344CB8AC3E}">
        <p14:creationId xmlns:p14="http://schemas.microsoft.com/office/powerpoint/2010/main" val="4167238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name="Photo Editor Photo" r:id="rId4" imgW="2819794" imgH="2857899" progId="MSPhotoEd.3">
                  <p:embed/>
                </p:oleObj>
              </mc:Choice>
              <mc:Fallback>
                <p:oleObj name="Photo Editor Photo" r:id="rId4" imgW="2819794" imgH="285789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6117572"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latin typeface="Arial" charset="0"/>
              </a:rPr>
              <a:t>Scanning Michelangelo</a:t>
            </a:r>
            <a:r>
              <a:rPr lang="ja-JP" altLang="en-US" dirty="0">
                <a:latin typeface="Arial"/>
              </a:rPr>
              <a:t>’</a:t>
            </a:r>
            <a:r>
              <a:rPr lang="en-US" dirty="0">
                <a:latin typeface="Arial" charset="0"/>
              </a:rPr>
              <a:t>s </a:t>
            </a:r>
            <a:r>
              <a:rPr lang="ja-JP" altLang="en-US" i="1" dirty="0">
                <a:latin typeface="Arial"/>
              </a:rPr>
              <a:t>“</a:t>
            </a:r>
            <a:r>
              <a:rPr lang="en-US" i="1" dirty="0">
                <a:latin typeface="Arial" charset="0"/>
              </a:rPr>
              <a:t>The David</a:t>
            </a:r>
            <a:r>
              <a:rPr lang="ja-JP" altLang="en-US" i="1" dirty="0">
                <a:latin typeface="Arial"/>
              </a:rPr>
              <a:t>”</a:t>
            </a:r>
            <a:endParaRPr lang="en-US" i="1" dirty="0">
              <a:latin typeface="Arial" charset="0"/>
            </a:endParaRPr>
          </a:p>
          <a:p>
            <a:pPr lvl="1">
              <a:buFontTx/>
              <a:buChar char="•"/>
            </a:pPr>
            <a:r>
              <a:rPr lang="en-US" sz="2000" dirty="0">
                <a:latin typeface="Arial" charset="0"/>
              </a:rPr>
              <a:t>  </a:t>
            </a:r>
            <a:r>
              <a:rPr lang="en-US" sz="2000" dirty="0">
                <a:latin typeface="Arial" charset="0"/>
                <a:hlinkClick r:id="rId6"/>
              </a:rPr>
              <a:t>The Digital Michelangelo Project</a:t>
            </a:r>
            <a:r>
              <a:rPr lang="en-US" sz="2000" dirty="0">
                <a:latin typeface="Arial" charset="0"/>
              </a:rPr>
              <a:t> (Marc </a:t>
            </a:r>
            <a:r>
              <a:rPr lang="en-US" sz="2000" dirty="0" err="1">
                <a:latin typeface="Arial" charset="0"/>
              </a:rPr>
              <a:t>Levoy</a:t>
            </a:r>
            <a:r>
              <a:rPr lang="en-US" sz="2000" dirty="0">
                <a:latin typeface="Arial" charset="0"/>
              </a:rPr>
              <a:t>)</a:t>
            </a:r>
          </a:p>
          <a:p>
            <a:pPr lvl="2"/>
            <a:r>
              <a:rPr lang="en-US" sz="2000" dirty="0">
                <a:latin typeface="Arial" charset="0"/>
              </a:rPr>
              <a:t>- </a:t>
            </a:r>
            <a:r>
              <a:rPr lang="en-US" sz="1400" dirty="0">
                <a:latin typeface="Arial" charset="0"/>
              </a:rPr>
              <a:t>http://graphics.stanford.edu/projects/mich/</a:t>
            </a:r>
          </a:p>
          <a:p>
            <a:pPr lvl="1">
              <a:buFontTx/>
              <a:buChar char="•"/>
            </a:pPr>
            <a:r>
              <a:rPr lang="en-US" sz="2000" dirty="0">
                <a:latin typeface="Arial" charset="0"/>
              </a:rPr>
              <a:t>  UW Prof. </a:t>
            </a:r>
            <a:r>
              <a:rPr lang="en-US" sz="2000" dirty="0">
                <a:latin typeface="Arial" charset="0"/>
                <a:hlinkClick r:id="rId7"/>
              </a:rPr>
              <a:t>Brian </a:t>
            </a:r>
            <a:r>
              <a:rPr lang="en-US" sz="2000" dirty="0" err="1">
                <a:latin typeface="Arial" charset="0"/>
                <a:hlinkClick r:id="rId7"/>
              </a:rPr>
              <a:t>Curless</a:t>
            </a:r>
            <a:r>
              <a:rPr lang="en-US" sz="2000" dirty="0">
                <a:latin typeface="Arial" charset="0"/>
              </a:rPr>
              <a:t>, collaborator</a:t>
            </a:r>
          </a:p>
          <a:p>
            <a:pPr lvl="1">
              <a:buFontTx/>
              <a:buChar char="•"/>
            </a:pPr>
            <a:r>
              <a:rPr lang="en-US" sz="2000" dirty="0">
                <a:latin typeface="Arial" charset="0"/>
              </a:rPr>
              <a:t>  Linda’s former student </a:t>
            </a:r>
            <a:r>
              <a:rPr lang="en-US" sz="2000" u="sng" dirty="0">
                <a:solidFill>
                  <a:srgbClr val="FF0000"/>
                </a:solidFill>
                <a:latin typeface="Arial" charset="0"/>
              </a:rPr>
              <a:t>Kari </a:t>
            </a:r>
            <a:r>
              <a:rPr lang="en-US" sz="2000" u="sng" dirty="0" err="1">
                <a:solidFill>
                  <a:srgbClr val="FF0000"/>
                </a:solidFill>
                <a:latin typeface="Arial" charset="0"/>
              </a:rPr>
              <a:t>Pulli</a:t>
            </a:r>
            <a:r>
              <a:rPr lang="en-US" sz="2000" dirty="0">
                <a:latin typeface="Arial" charset="0"/>
              </a:rPr>
              <a:t>, collaborator</a:t>
            </a:r>
          </a:p>
          <a:p>
            <a:pPr lvl="1">
              <a:buFontTx/>
              <a:buChar char="•"/>
            </a:pPr>
            <a:r>
              <a:rPr lang="en-US" sz="2000" dirty="0">
                <a:latin typeface="Arial" charset="0"/>
              </a:rPr>
              <a:t>  2 BILLION polygons, accuracy to .29mm</a:t>
            </a:r>
          </a:p>
        </p:txBody>
      </p:sp>
      <p:sp>
        <p:nvSpPr>
          <p:cNvPr id="2" name="Slide Number Placeholder 1"/>
          <p:cNvSpPr>
            <a:spLocks noGrp="1"/>
          </p:cNvSpPr>
          <p:nvPr>
            <p:ph type="sldNum" sz="quarter" idx="12"/>
          </p:nvPr>
        </p:nvSpPr>
        <p:spPr/>
        <p:txBody>
          <a:bodyPr/>
          <a:lstStyle/>
          <a:p>
            <a:fld id="{AD4E86B5-A92D-294E-92AF-8654113B1844}" type="slidenum">
              <a:rPr lang="en-US" smtClean="0"/>
              <a:t>29</a:t>
            </a:fld>
            <a:endParaRPr lang="en-US"/>
          </a:p>
        </p:txBody>
      </p:sp>
    </p:spTree>
    <p:extLst>
      <p:ext uri="{BB962C8B-B14F-4D97-AF65-F5344CB8AC3E}">
        <p14:creationId xmlns:p14="http://schemas.microsoft.com/office/powerpoint/2010/main" val="496098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64026"/>
            <a:ext cx="8229600" cy="1143000"/>
          </a:xfrm>
        </p:spPr>
        <p:txBody>
          <a:bodyPr/>
          <a:lstStyle/>
          <a:p>
            <a:r>
              <a:rPr lang="en-US" dirty="0"/>
              <a:t>Topics</a:t>
            </a:r>
          </a:p>
        </p:txBody>
      </p:sp>
      <p:sp>
        <p:nvSpPr>
          <p:cNvPr id="377859" name="Rectangle 3"/>
          <p:cNvSpPr>
            <a:spLocks noGrp="1" noChangeArrowheads="1"/>
          </p:cNvSpPr>
          <p:nvPr>
            <p:ph type="body" idx="1"/>
          </p:nvPr>
        </p:nvSpPr>
        <p:spPr>
          <a:xfrm>
            <a:off x="685800" y="914400"/>
            <a:ext cx="7772400" cy="5715000"/>
          </a:xfrm>
        </p:spPr>
        <p:txBody>
          <a:bodyPr>
            <a:normAutofit/>
          </a:bodyPr>
          <a:lstStyle/>
          <a:p>
            <a:pPr marL="0" indent="0">
              <a:lnSpc>
                <a:spcPct val="90000"/>
              </a:lnSpc>
              <a:buNone/>
            </a:pPr>
            <a:endParaRPr lang="en-US" sz="1600" dirty="0"/>
          </a:p>
          <a:p>
            <a:pPr>
              <a:lnSpc>
                <a:spcPct val="90000"/>
              </a:lnSpc>
              <a:buFontTx/>
              <a:buChar char="•"/>
            </a:pPr>
            <a:r>
              <a:rPr lang="en-US" sz="2400" dirty="0"/>
              <a:t>Introduction</a:t>
            </a:r>
          </a:p>
          <a:p>
            <a:pPr>
              <a:lnSpc>
                <a:spcPct val="90000"/>
              </a:lnSpc>
              <a:buFontTx/>
              <a:buChar char="•"/>
            </a:pPr>
            <a:r>
              <a:rPr lang="en-US" sz="2400" dirty="0"/>
              <a:t>Color and Texture</a:t>
            </a:r>
          </a:p>
          <a:p>
            <a:pPr>
              <a:lnSpc>
                <a:spcPct val="90000"/>
              </a:lnSpc>
              <a:buFontTx/>
              <a:buChar char="•"/>
            </a:pPr>
            <a:r>
              <a:rPr lang="en-US" sz="2400" dirty="0"/>
              <a:t>Image Coordinates, Transforms, and Resizing</a:t>
            </a:r>
          </a:p>
          <a:p>
            <a:pPr>
              <a:lnSpc>
                <a:spcPct val="90000"/>
              </a:lnSpc>
              <a:buFontTx/>
              <a:buChar char="•"/>
            </a:pPr>
            <a:r>
              <a:rPr lang="en-US" sz="2400" dirty="0"/>
              <a:t>Filters and Convolutions</a:t>
            </a:r>
          </a:p>
          <a:p>
            <a:pPr>
              <a:lnSpc>
                <a:spcPct val="90000"/>
              </a:lnSpc>
              <a:buFontTx/>
              <a:buChar char="•"/>
            </a:pPr>
            <a:r>
              <a:rPr lang="en-US" sz="2400" dirty="0"/>
              <a:t>Edges and Lines</a:t>
            </a:r>
          </a:p>
          <a:p>
            <a:pPr>
              <a:lnSpc>
                <a:spcPct val="90000"/>
              </a:lnSpc>
              <a:buFontTx/>
              <a:buChar char="•"/>
            </a:pPr>
            <a:r>
              <a:rPr lang="en-US" sz="2400" dirty="0"/>
              <a:t>Interest Operators, Image Matching, Image Stitching</a:t>
            </a:r>
          </a:p>
          <a:p>
            <a:pPr>
              <a:lnSpc>
                <a:spcPct val="90000"/>
              </a:lnSpc>
              <a:buFontTx/>
              <a:buChar char="•"/>
            </a:pPr>
            <a:r>
              <a:rPr lang="en-US" sz="2400" dirty="0"/>
              <a:t>Face Detection/Recognition</a:t>
            </a:r>
          </a:p>
          <a:p>
            <a:pPr>
              <a:lnSpc>
                <a:spcPct val="90000"/>
              </a:lnSpc>
              <a:buFontTx/>
              <a:buChar char="•"/>
            </a:pPr>
            <a:r>
              <a:rPr lang="en-US" sz="2400" dirty="0"/>
              <a:t>Machine Learning Overview including Neural Nets</a:t>
            </a:r>
          </a:p>
          <a:p>
            <a:pPr>
              <a:lnSpc>
                <a:spcPct val="90000"/>
              </a:lnSpc>
              <a:buFontTx/>
              <a:buChar char="•"/>
            </a:pPr>
            <a:r>
              <a:rPr lang="en-US" sz="2400" dirty="0"/>
              <a:t>Object Detection and Recognition with ML</a:t>
            </a:r>
          </a:p>
          <a:p>
            <a:pPr>
              <a:lnSpc>
                <a:spcPct val="90000"/>
              </a:lnSpc>
              <a:buFontTx/>
              <a:buChar char="•"/>
            </a:pPr>
            <a:r>
              <a:rPr lang="en-US" sz="2400" dirty="0"/>
              <a:t>Convolutional Neural Networks</a:t>
            </a:r>
          </a:p>
          <a:p>
            <a:pPr>
              <a:lnSpc>
                <a:spcPct val="90000"/>
              </a:lnSpc>
              <a:buFontTx/>
              <a:buChar char="•"/>
            </a:pPr>
            <a:r>
              <a:rPr lang="en-US" sz="2400"/>
              <a:t>Self-Supervised Learning</a:t>
            </a:r>
            <a:endParaRPr lang="en-US" sz="2400" dirty="0"/>
          </a:p>
          <a:p>
            <a:pPr>
              <a:lnSpc>
                <a:spcPct val="90000"/>
              </a:lnSpc>
              <a:buFontTx/>
              <a:buChar char="•"/>
            </a:pPr>
            <a:r>
              <a:rPr lang="en-US" sz="2400" dirty="0"/>
              <a:t>Motion/Optical Flow</a:t>
            </a:r>
          </a:p>
          <a:p>
            <a:pPr>
              <a:lnSpc>
                <a:spcPct val="90000"/>
              </a:lnSpc>
              <a:buFontTx/>
              <a:buChar char="•"/>
            </a:pPr>
            <a:r>
              <a:rPr lang="en-US" sz="2400" dirty="0"/>
              <a:t>Stereo and 3D Depth Perception</a:t>
            </a:r>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1600" dirty="0"/>
          </a:p>
        </p:txBody>
      </p:sp>
      <p:sp>
        <p:nvSpPr>
          <p:cNvPr id="2" name="Slide Number Placeholder 1"/>
          <p:cNvSpPr>
            <a:spLocks noGrp="1"/>
          </p:cNvSpPr>
          <p:nvPr>
            <p:ph type="sldNum" sz="quarter" idx="12"/>
          </p:nvPr>
        </p:nvSpPr>
        <p:spPr/>
        <p:txBody>
          <a:bodyPr/>
          <a:lstStyle/>
          <a:p>
            <a:fld id="{AD4E86B5-A92D-294E-92AF-8654113B1844}" type="slidenum">
              <a:rPr lang="en-US" smtClean="0"/>
              <a:t>3</a:t>
            </a:fld>
            <a:endParaRPr lang="en-US"/>
          </a:p>
        </p:txBody>
      </p:sp>
    </p:spTree>
    <p:extLst>
      <p:ext uri="{BB962C8B-B14F-4D97-AF65-F5344CB8AC3E}">
        <p14:creationId xmlns:p14="http://schemas.microsoft.com/office/powerpoint/2010/main" val="14541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
        <p:nvSpPr>
          <p:cNvPr id="2" name="Slide Number Placeholder 1"/>
          <p:cNvSpPr>
            <a:spLocks noGrp="1"/>
          </p:cNvSpPr>
          <p:nvPr>
            <p:ph type="sldNum" sz="quarter" idx="12"/>
          </p:nvPr>
        </p:nvSpPr>
        <p:spPr/>
        <p:txBody>
          <a:bodyPr/>
          <a:lstStyle/>
          <a:p>
            <a:fld id="{AD4E86B5-A92D-294E-92AF-8654113B1844}" type="slidenum">
              <a:rPr lang="en-US" smtClean="0"/>
              <a:t>30</a:t>
            </a:fld>
            <a:endParaRPr lang="en-US"/>
          </a:p>
        </p:txBody>
      </p:sp>
    </p:spTree>
    <p:extLst>
      <p:ext uri="{BB962C8B-B14F-4D97-AF65-F5344CB8AC3E}">
        <p14:creationId xmlns:p14="http://schemas.microsoft.com/office/powerpoint/2010/main" val="163091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31</a:t>
            </a:fld>
            <a:endParaRPr lang="en-US"/>
          </a:p>
        </p:txBody>
      </p:sp>
    </p:spTree>
    <p:extLst>
      <p:ext uri="{BB962C8B-B14F-4D97-AF65-F5344CB8AC3E}">
        <p14:creationId xmlns:p14="http://schemas.microsoft.com/office/powerpoint/2010/main" val="661578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32</a:t>
            </a:fld>
            <a:endParaRPr lang="en-US"/>
          </a:p>
        </p:txBody>
      </p:sp>
    </p:spTree>
    <p:extLst>
      <p:ext uri="{BB962C8B-B14F-4D97-AF65-F5344CB8AC3E}">
        <p14:creationId xmlns:p14="http://schemas.microsoft.com/office/powerpoint/2010/main" val="1350318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33</a:t>
            </a:fld>
            <a:endParaRPr lang="en-US"/>
          </a:p>
        </p:txBody>
      </p:sp>
    </p:spTree>
    <p:extLst>
      <p:ext uri="{BB962C8B-B14F-4D97-AF65-F5344CB8AC3E}">
        <p14:creationId xmlns:p14="http://schemas.microsoft.com/office/powerpoint/2010/main" val="1268035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34</a:t>
            </a:fld>
            <a:endParaRPr lang="en-US"/>
          </a:p>
        </p:txBody>
      </p:sp>
    </p:spTree>
    <p:extLst>
      <p:ext uri="{BB962C8B-B14F-4D97-AF65-F5344CB8AC3E}">
        <p14:creationId xmlns:p14="http://schemas.microsoft.com/office/powerpoint/2010/main" val="830604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fld id="{AD4E86B5-A92D-294E-92AF-8654113B1844}" type="slidenum">
              <a:rPr lang="en-US" smtClean="0"/>
              <a:t>35</a:t>
            </a:fld>
            <a:endParaRPr lang="en-US"/>
          </a:p>
        </p:txBody>
      </p:sp>
    </p:spTree>
    <p:extLst>
      <p:ext uri="{BB962C8B-B14F-4D97-AF65-F5344CB8AC3E}">
        <p14:creationId xmlns:p14="http://schemas.microsoft.com/office/powerpoint/2010/main" val="619559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D4E86B5-A92D-294E-92AF-8654113B1844}" type="slidenum">
              <a:rPr lang="en-US" smtClean="0"/>
              <a:t>36</a:t>
            </a:fld>
            <a:endParaRPr lang="en-US"/>
          </a:p>
        </p:txBody>
      </p:sp>
    </p:spTree>
    <p:extLst>
      <p:ext uri="{BB962C8B-B14F-4D97-AF65-F5344CB8AC3E}">
        <p14:creationId xmlns:p14="http://schemas.microsoft.com/office/powerpoint/2010/main" val="3388630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37</a:t>
            </a:fld>
            <a:endParaRPr lang="en-US"/>
          </a:p>
        </p:txBody>
      </p:sp>
      <p:sp>
        <p:nvSpPr>
          <p:cNvPr id="3" name="TextBox 2"/>
          <p:cNvSpPr txBox="1"/>
          <p:nvPr/>
        </p:nvSpPr>
        <p:spPr>
          <a:xfrm>
            <a:off x="1352550" y="6006363"/>
            <a:ext cx="4720972" cy="369332"/>
          </a:xfrm>
          <a:prstGeom prst="rect">
            <a:avLst/>
          </a:prstGeom>
          <a:noFill/>
        </p:spPr>
        <p:txBody>
          <a:bodyPr wrap="none" rtlCol="0">
            <a:spAutoFit/>
          </a:bodyPr>
          <a:lstStyle/>
          <a:p>
            <a:r>
              <a:rPr lang="en-US" dirty="0"/>
              <a:t>https://</a:t>
            </a:r>
            <a:r>
              <a:rPr lang="en-US" dirty="0">
                <a:hlinkClick r:id="rId4"/>
              </a:rPr>
              <a:t>www.youtube.com/watch?v=InIVv-LsgZE</a:t>
            </a:r>
            <a:endParaRPr lang="en-US" dirty="0"/>
          </a:p>
        </p:txBody>
      </p:sp>
    </p:spTree>
    <p:extLst>
      <p:ext uri="{BB962C8B-B14F-4D97-AF65-F5344CB8AC3E}">
        <p14:creationId xmlns:p14="http://schemas.microsoft.com/office/powerpoint/2010/main" val="99222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a:solidFill>
                  <a:srgbClr val="BFBFBF"/>
                </a:solidFill>
              </a:rPr>
              <a:t>Low Level Vision</a:t>
            </a:r>
          </a:p>
          <a:p>
            <a:pPr lvl="1"/>
            <a:r>
              <a:rPr lang="en-US" dirty="0">
                <a:solidFill>
                  <a:srgbClr val="BFBFBF"/>
                </a:solidFill>
              </a:rPr>
              <a:t>Measurements</a:t>
            </a:r>
          </a:p>
          <a:p>
            <a:pPr lvl="1"/>
            <a:r>
              <a:rPr lang="en-US" dirty="0">
                <a:solidFill>
                  <a:srgbClr val="BFBFBF"/>
                </a:solidFill>
              </a:rPr>
              <a:t>Enhancements</a:t>
            </a:r>
          </a:p>
          <a:p>
            <a:pPr lvl="1"/>
            <a:r>
              <a:rPr lang="en-US" dirty="0">
                <a:solidFill>
                  <a:srgbClr val="BFBFBF"/>
                </a:solidFill>
              </a:rPr>
              <a:t>Region segmentation</a:t>
            </a:r>
          </a:p>
          <a:p>
            <a:pPr lvl="1"/>
            <a:r>
              <a:rPr lang="en-US" dirty="0">
                <a:solidFill>
                  <a:srgbClr val="BFBFBF"/>
                </a:solidFill>
              </a:rPr>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t>Category detection</a:t>
            </a:r>
          </a:p>
          <a:p>
            <a:pPr lvl="1"/>
            <a:r>
              <a:rPr lang="en-US" dirty="0"/>
              <a:t>Activity recognition</a:t>
            </a:r>
          </a:p>
          <a:p>
            <a:pPr lvl="1"/>
            <a:r>
              <a:rPr lang="en-US" dirty="0"/>
              <a:t>Deep understandings</a:t>
            </a:r>
          </a:p>
          <a:p>
            <a:pPr lvl="1"/>
            <a:r>
              <a:rPr lang="en-US" dirty="0"/>
              <a:t>Pose estimation</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a:solidFill>
                    <a:srgbClr val="FF0000"/>
                  </a:solidFill>
                </a:rPr>
                <a:t>Car</a:t>
              </a: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a:solidFill>
                  <a:srgbClr val="FF0000"/>
                </a:solidFill>
              </a:rPr>
              <a:t>Sky</a:t>
            </a: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a:solidFill>
                  <a:srgbClr val="FF0000"/>
                </a:solidFill>
              </a:rPr>
              <a:t>Road</a:t>
            </a:r>
          </a:p>
        </p:txBody>
      </p:sp>
      <p:sp>
        <p:nvSpPr>
          <p:cNvPr id="5" name="Slide Number Placeholder 4"/>
          <p:cNvSpPr>
            <a:spLocks noGrp="1"/>
          </p:cNvSpPr>
          <p:nvPr>
            <p:ph type="sldNum" sz="quarter" idx="12"/>
          </p:nvPr>
        </p:nvSpPr>
        <p:spPr/>
        <p:txBody>
          <a:bodyPr/>
          <a:lstStyle/>
          <a:p>
            <a:fld id="{AD4E86B5-A92D-294E-92AF-8654113B1844}" type="slidenum">
              <a:rPr lang="en-US" smtClean="0"/>
              <a:t>38</a:t>
            </a:fld>
            <a:endParaRPr lang="en-US"/>
          </a:p>
        </p:txBody>
      </p:sp>
    </p:spTree>
    <p:extLst>
      <p:ext uri="{BB962C8B-B14F-4D97-AF65-F5344CB8AC3E}">
        <p14:creationId xmlns:p14="http://schemas.microsoft.com/office/powerpoint/2010/main" val="2258193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new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39</a:t>
            </a:fld>
            <a:endParaRPr lang="en-US"/>
          </a:p>
        </p:txBody>
      </p:sp>
    </p:spTree>
    <p:extLst>
      <p:ext uri="{BB962C8B-B14F-4D97-AF65-F5344CB8AC3E}">
        <p14:creationId xmlns:p14="http://schemas.microsoft.com/office/powerpoint/2010/main" val="61454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 (tentative)</a:t>
            </a:r>
          </a:p>
        </p:txBody>
      </p:sp>
      <p:sp>
        <p:nvSpPr>
          <p:cNvPr id="3" name="Content Placeholder 2"/>
          <p:cNvSpPr>
            <a:spLocks noGrp="1"/>
          </p:cNvSpPr>
          <p:nvPr>
            <p:ph idx="1"/>
          </p:nvPr>
        </p:nvSpPr>
        <p:spPr>
          <a:xfrm>
            <a:off x="457200" y="1459090"/>
            <a:ext cx="8229600" cy="4525963"/>
          </a:xfrm>
        </p:spPr>
        <p:txBody>
          <a:bodyPr>
            <a:noAutofit/>
          </a:bodyPr>
          <a:lstStyle/>
          <a:p>
            <a:r>
              <a:rPr lang="en-US" sz="2800" dirty="0"/>
              <a:t>Six regular assignments (75%)</a:t>
            </a:r>
          </a:p>
          <a:p>
            <a:r>
              <a:rPr lang="en-US" sz="2800" dirty="0"/>
              <a:t>One Course Project (25%)</a:t>
            </a:r>
          </a:p>
          <a:p>
            <a:r>
              <a:rPr lang="en-US" sz="2800" dirty="0"/>
              <a:t>NO EXAMS (Yay!)</a:t>
            </a:r>
          </a:p>
        </p:txBody>
      </p:sp>
      <p:sp>
        <p:nvSpPr>
          <p:cNvPr id="4" name="Slide Number Placeholder 3"/>
          <p:cNvSpPr>
            <a:spLocks noGrp="1"/>
          </p:cNvSpPr>
          <p:nvPr>
            <p:ph type="sldNum" sz="quarter" idx="12"/>
          </p:nvPr>
        </p:nvSpPr>
        <p:spPr/>
        <p:txBody>
          <a:bodyPr/>
          <a:lstStyle/>
          <a:p>
            <a:fld id="{AD4E86B5-A92D-294E-92AF-8654113B1844}" type="slidenum">
              <a:rPr lang="en-US" smtClean="0"/>
              <a:t>4</a:t>
            </a:fld>
            <a:endParaRPr lang="en-US"/>
          </a:p>
        </p:txBody>
      </p:sp>
    </p:spTree>
    <p:extLst>
      <p:ext uri="{BB962C8B-B14F-4D97-AF65-F5344CB8AC3E}">
        <p14:creationId xmlns:p14="http://schemas.microsoft.com/office/powerpoint/2010/main" val="3780701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40</a:t>
            </a:fld>
            <a:endParaRPr lang="en-US"/>
          </a:p>
        </p:txBody>
      </p:sp>
    </p:spTree>
    <p:extLst>
      <p:ext uri="{BB962C8B-B14F-4D97-AF65-F5344CB8AC3E}">
        <p14:creationId xmlns:p14="http://schemas.microsoft.com/office/powerpoint/2010/main" val="3662621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a:t>How hard is computer vision?</a:t>
            </a:r>
          </a:p>
        </p:txBody>
      </p:sp>
      <p:sp>
        <p:nvSpPr>
          <p:cNvPr id="2" name="Slide Number Placeholder 1"/>
          <p:cNvSpPr>
            <a:spLocks noGrp="1"/>
          </p:cNvSpPr>
          <p:nvPr>
            <p:ph type="sldNum" sz="quarter" idx="12"/>
          </p:nvPr>
        </p:nvSpPr>
        <p:spPr/>
        <p:txBody>
          <a:bodyPr/>
          <a:lstStyle/>
          <a:p>
            <a:fld id="{AD4E86B5-A92D-294E-92AF-8654113B1844}" type="slidenum">
              <a:rPr lang="en-US" smtClean="0"/>
              <a:t>41</a:t>
            </a:fld>
            <a:endParaRPr lang="en-US"/>
          </a:p>
        </p:txBody>
      </p:sp>
    </p:spTree>
    <p:extLst>
      <p:ext uri="{BB962C8B-B14F-4D97-AF65-F5344CB8AC3E}">
        <p14:creationId xmlns:p14="http://schemas.microsoft.com/office/powerpoint/2010/main" val="3204426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a:latin typeface="Arial" pitchFamily="34" charset="0"/>
                <a:cs typeface="Arial" pitchFamily="34" charset="0"/>
              </a:rPr>
              <a:t>“In 1966, </a:t>
            </a:r>
            <a:r>
              <a:rPr lang="en-US" sz="2000" dirty="0" err="1">
                <a:latin typeface="Arial" pitchFamily="34" charset="0"/>
                <a:cs typeface="Arial" pitchFamily="34" charset="0"/>
              </a:rPr>
              <a:t>Minsky</a:t>
            </a:r>
            <a:r>
              <a:rPr lang="en-US" sz="2000" dirty="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a:latin typeface="Arial" pitchFamily="34" charset="0"/>
              <a:cs typeface="Arial" pitchFamily="34" charset="0"/>
            </a:endParaRPr>
          </a:p>
          <a:p>
            <a:r>
              <a:rPr lang="en-US" sz="1200" dirty="0" err="1">
                <a:latin typeface="Arial" pitchFamily="34" charset="0"/>
                <a:cs typeface="Arial" pitchFamily="34" charset="0"/>
              </a:rPr>
              <a:t>Crevier</a:t>
            </a:r>
            <a:r>
              <a:rPr lang="en-US" sz="1200" dirty="0">
                <a:latin typeface="Arial" pitchFamily="34" charset="0"/>
                <a:cs typeface="Arial" pitchFamily="34" charset="0"/>
              </a:rPr>
              <a:t> 1993, pg. 88</a:t>
            </a:r>
          </a:p>
        </p:txBody>
      </p:sp>
    </p:spTree>
    <p:extLst>
      <p:ext uri="{BB962C8B-B14F-4D97-AF65-F5344CB8AC3E}">
        <p14:creationId xmlns:p14="http://schemas.microsoft.com/office/powerpoint/2010/main" val="20708927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43</a:t>
            </a:fld>
            <a:endParaRPr lang="en-US"/>
          </a:p>
        </p:txBody>
      </p:sp>
    </p:spTree>
    <p:extLst>
      <p:ext uri="{BB962C8B-B14F-4D97-AF65-F5344CB8AC3E}">
        <p14:creationId xmlns:p14="http://schemas.microsoft.com/office/powerpoint/2010/main" val="4236342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646331"/>
          </a:xfrm>
          <a:prstGeom prst="rect">
            <a:avLst/>
          </a:prstGeom>
          <a:noFill/>
        </p:spPr>
        <p:txBody>
          <a:bodyPr wrap="square" rtlCol="0">
            <a:spAutoFit/>
          </a:bodyPr>
          <a:lstStyle/>
          <a:p>
            <a:r>
              <a:rPr lang="en-US" sz="1800" dirty="0">
                <a:latin typeface="Arial" pitchFamily="34" charset="0"/>
                <a:cs typeface="Arial" pitchFamily="34" charset="0"/>
              </a:rPr>
              <a:t>Gerald </a:t>
            </a:r>
            <a:r>
              <a:rPr lang="en-US" sz="1800" dirty="0" err="1">
                <a:latin typeface="Arial" pitchFamily="34" charset="0"/>
                <a:cs typeface="Arial" pitchFamily="34" charset="0"/>
              </a:rPr>
              <a:t>Sussman</a:t>
            </a:r>
            <a:r>
              <a:rPr lang="en-US" sz="1800" dirty="0">
                <a:latin typeface="Arial" pitchFamily="34" charset="0"/>
                <a:cs typeface="Arial" pitchFamily="34" charset="0"/>
              </a:rPr>
              <a:t>, MIT</a:t>
            </a:r>
          </a:p>
          <a:p>
            <a:r>
              <a:rPr lang="en-US" dirty="0">
                <a:latin typeface="Arial" pitchFamily="34" charset="0"/>
                <a:cs typeface="Arial" pitchFamily="34" charset="0"/>
              </a:rPr>
              <a:t>(the undergraduate)</a:t>
            </a:r>
            <a:endParaRPr lang="en-US" sz="1800" dirty="0">
              <a:latin typeface="Arial" pitchFamily="34" charset="0"/>
              <a:cs typeface="Arial" pitchFamily="34" charset="0"/>
            </a:endParaRP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a:latin typeface="Arial" pitchFamily="34" charset="0"/>
                <a:cs typeface="Arial" pitchFamily="34" charset="0"/>
              </a:rPr>
              <a:t>“You’ll notice that </a:t>
            </a:r>
            <a:r>
              <a:rPr lang="en-US" sz="2000" dirty="0" err="1">
                <a:latin typeface="Arial" pitchFamily="34" charset="0"/>
                <a:cs typeface="Arial" pitchFamily="34" charset="0"/>
              </a:rPr>
              <a:t>Sussman</a:t>
            </a:r>
            <a:r>
              <a:rPr lang="en-US" sz="2000" dirty="0">
                <a:latin typeface="Arial" pitchFamily="34" charset="0"/>
                <a:cs typeface="Arial" pitchFamily="34" charset="0"/>
              </a:rPr>
              <a:t> never worked in vision again!” </a:t>
            </a:r>
            <a:r>
              <a:rPr lang="en-US" sz="1800" dirty="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a:t>Why vision is so hard?</a:t>
            </a:r>
          </a:p>
        </p:txBody>
      </p:sp>
      <p:sp>
        <p:nvSpPr>
          <p:cNvPr id="2" name="Slide Number Placeholder 1"/>
          <p:cNvSpPr>
            <a:spLocks noGrp="1"/>
          </p:cNvSpPr>
          <p:nvPr>
            <p:ph type="sldNum" sz="quarter" idx="12"/>
          </p:nvPr>
        </p:nvSpPr>
        <p:spPr/>
        <p:txBody>
          <a:bodyPr/>
          <a:lstStyle/>
          <a:p>
            <a:fld id="{AD4E86B5-A92D-294E-92AF-8654113B1844}" type="slidenum">
              <a:rPr lang="en-US" smtClean="0"/>
              <a:t>45</a:t>
            </a:fld>
            <a:endParaRPr lang="en-US"/>
          </a:p>
        </p:txBody>
      </p:sp>
    </p:spTree>
    <p:extLst>
      <p:ext uri="{BB962C8B-B14F-4D97-AF65-F5344CB8AC3E}">
        <p14:creationId xmlns:p14="http://schemas.microsoft.com/office/powerpoint/2010/main" val="1284555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vision so hard?</a:t>
            </a:r>
          </a:p>
        </p:txBody>
      </p:sp>
      <p:sp>
        <p:nvSpPr>
          <p:cNvPr id="3" name="Content Placeholder 2"/>
          <p:cNvSpPr>
            <a:spLocks noGrp="1"/>
          </p:cNvSpPr>
          <p:nvPr>
            <p:ph idx="1"/>
          </p:nvPr>
        </p:nvSpPr>
        <p:spPr/>
        <p:txBody>
          <a:bodyPr/>
          <a:lstStyle/>
          <a:p>
            <a:r>
              <a:rPr lang="en-US"/>
              <a:t>Ill-posed </a:t>
            </a:r>
            <a:r>
              <a:rPr lang="en-US" dirty="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a:t>[</a:t>
            </a:r>
            <a:r>
              <a:rPr lang="en-US" sz="1400" b="0" dirty="0" err="1"/>
              <a:t>Sinha</a:t>
            </a:r>
            <a:r>
              <a:rPr lang="en-US" sz="1400" b="0" dirty="0"/>
              <a:t> and </a:t>
            </a:r>
            <a:r>
              <a:rPr lang="en-US" sz="1400" b="0" dirty="0" err="1"/>
              <a:t>Adelson</a:t>
            </a:r>
            <a:r>
              <a:rPr lang="en-US" sz="1400" b="0" dirty="0"/>
              <a:t> 1993]</a:t>
            </a:r>
          </a:p>
        </p:txBody>
      </p:sp>
      <p:sp>
        <p:nvSpPr>
          <p:cNvPr id="6" name="Slide Number Placeholder 5"/>
          <p:cNvSpPr>
            <a:spLocks noGrp="1"/>
          </p:cNvSpPr>
          <p:nvPr>
            <p:ph type="sldNum" sz="quarter" idx="12"/>
          </p:nvPr>
        </p:nvSpPr>
        <p:spPr/>
        <p:txBody>
          <a:bodyPr/>
          <a:lstStyle/>
          <a:p>
            <a:fld id="{AD4E86B5-A92D-294E-92AF-8654113B1844}" type="slidenum">
              <a:rPr lang="en-US" smtClean="0"/>
              <a:t>46</a:t>
            </a:fld>
            <a:endParaRPr lang="en-US"/>
          </a:p>
        </p:txBody>
      </p:sp>
    </p:spTree>
    <p:extLst>
      <p:ext uri="{BB962C8B-B14F-4D97-AF65-F5344CB8AC3E}">
        <p14:creationId xmlns:p14="http://schemas.microsoft.com/office/powerpoint/2010/main" val="1778995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47</a:t>
            </a:fld>
            <a:endParaRPr lang="en-US"/>
          </a:p>
        </p:txBody>
      </p:sp>
    </p:spTree>
    <p:extLst>
      <p:ext uri="{BB962C8B-B14F-4D97-AF65-F5344CB8AC3E}">
        <p14:creationId xmlns:p14="http://schemas.microsoft.com/office/powerpoint/2010/main" val="2347493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
        <p:nvSpPr>
          <p:cNvPr id="2" name="Slide Number Placeholder 1"/>
          <p:cNvSpPr>
            <a:spLocks noGrp="1"/>
          </p:cNvSpPr>
          <p:nvPr>
            <p:ph type="sldNum" sz="quarter" idx="12"/>
          </p:nvPr>
        </p:nvSpPr>
        <p:spPr/>
        <p:txBody>
          <a:bodyPr/>
          <a:lstStyle/>
          <a:p>
            <a:fld id="{AD4E86B5-A92D-294E-92AF-8654113B1844}" type="slidenum">
              <a:rPr lang="en-US" smtClean="0"/>
              <a:t>48</a:t>
            </a:fld>
            <a:endParaRPr lang="en-US"/>
          </a:p>
        </p:txBody>
      </p:sp>
    </p:spTree>
    <p:extLst>
      <p:ext uri="{BB962C8B-B14F-4D97-AF65-F5344CB8AC3E}">
        <p14:creationId xmlns:p14="http://schemas.microsoft.com/office/powerpoint/2010/main" val="4011481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p>
          <a:p>
            <a:pPr defTabSz="914400" fontAlgn="base">
              <a:spcBef>
                <a:spcPct val="0"/>
              </a:spcBef>
              <a:spcAft>
                <a:spcPct val="0"/>
              </a:spcAft>
            </a:pPr>
            <a:r>
              <a:rPr lang="en-US" sz="3200" b="0" dirty="0">
                <a:solidFill>
                  <a:srgbClr val="000000"/>
                </a:solidFill>
              </a:rPr>
              <a:t>occlusion</a:t>
            </a: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49</a:t>
            </a:fld>
            <a:endParaRPr lang="en-US"/>
          </a:p>
        </p:txBody>
      </p:sp>
    </p:spTree>
    <p:extLst>
      <p:ext uri="{BB962C8B-B14F-4D97-AF65-F5344CB8AC3E}">
        <p14:creationId xmlns:p14="http://schemas.microsoft.com/office/powerpoint/2010/main" val="420431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C5C7-46B6-4B35-84D4-9717DD9295AA}"/>
              </a:ext>
            </a:extLst>
          </p:cNvPr>
          <p:cNvSpPr>
            <a:spLocks noGrp="1"/>
          </p:cNvSpPr>
          <p:nvPr>
            <p:ph type="title"/>
          </p:nvPr>
        </p:nvSpPr>
        <p:spPr/>
        <p:txBody>
          <a:bodyPr/>
          <a:lstStyle/>
          <a:p>
            <a:r>
              <a:rPr lang="en-US" dirty="0"/>
              <a:t>Assignments</a:t>
            </a:r>
          </a:p>
        </p:txBody>
      </p:sp>
      <p:sp>
        <p:nvSpPr>
          <p:cNvPr id="3" name="Content Placeholder 2">
            <a:extLst>
              <a:ext uri="{FF2B5EF4-FFF2-40B4-BE49-F238E27FC236}">
                <a16:creationId xmlns:a16="http://schemas.microsoft.com/office/drawing/2014/main" id="{D84C9C75-BD68-4D6C-B46A-56D77A2202F1}"/>
              </a:ext>
            </a:extLst>
          </p:cNvPr>
          <p:cNvSpPr>
            <a:spLocks noGrp="1"/>
          </p:cNvSpPr>
          <p:nvPr>
            <p:ph idx="1"/>
          </p:nvPr>
        </p:nvSpPr>
        <p:spPr/>
        <p:txBody>
          <a:bodyPr/>
          <a:lstStyle/>
          <a:p>
            <a:r>
              <a:rPr lang="en-US" dirty="0"/>
              <a:t>Build a vision library from the ground up</a:t>
            </a:r>
          </a:p>
          <a:p>
            <a:r>
              <a:rPr lang="en-US" dirty="0"/>
              <a:t>Recently converted to Python; one in </a:t>
            </a:r>
            <a:r>
              <a:rPr lang="en-US" dirty="0" err="1"/>
              <a:t>PyTorch</a:t>
            </a:r>
            <a:endParaRPr lang="en-US" dirty="0"/>
          </a:p>
          <a:p>
            <a:r>
              <a:rPr lang="en-US" dirty="0"/>
              <a:t>Play with advanced tools, neural networks</a:t>
            </a:r>
          </a:p>
          <a:p>
            <a:endParaRPr lang="en-US" dirty="0"/>
          </a:p>
          <a:p>
            <a:r>
              <a:rPr lang="en-US" dirty="0"/>
              <a:t>Beginning: lots of skeleton code, explanations</a:t>
            </a:r>
          </a:p>
          <a:p>
            <a:r>
              <a:rPr lang="en-US" dirty="0"/>
              <a:t>End: less guidance, more experimentation</a:t>
            </a:r>
          </a:p>
          <a:p>
            <a:endParaRPr lang="en-US" dirty="0"/>
          </a:p>
        </p:txBody>
      </p:sp>
      <p:sp>
        <p:nvSpPr>
          <p:cNvPr id="4" name="Slide Number Placeholder 3">
            <a:extLst>
              <a:ext uri="{FF2B5EF4-FFF2-40B4-BE49-F238E27FC236}">
                <a16:creationId xmlns:a16="http://schemas.microsoft.com/office/drawing/2014/main" id="{417847FC-B75A-4F8A-B802-4335AFA3D8A6}"/>
              </a:ext>
            </a:extLst>
          </p:cNvPr>
          <p:cNvSpPr>
            <a:spLocks noGrp="1"/>
          </p:cNvSpPr>
          <p:nvPr>
            <p:ph type="sldNum" sz="quarter" idx="12"/>
          </p:nvPr>
        </p:nvSpPr>
        <p:spPr/>
        <p:txBody>
          <a:bodyPr/>
          <a:lstStyle/>
          <a:p>
            <a:fld id="{AD4E86B5-A92D-294E-92AF-8654113B1844}" type="slidenum">
              <a:rPr lang="en-US" smtClean="0"/>
              <a:t>5</a:t>
            </a:fld>
            <a:endParaRPr lang="en-US"/>
          </a:p>
        </p:txBody>
      </p:sp>
    </p:spTree>
    <p:extLst>
      <p:ext uri="{BB962C8B-B14F-4D97-AF65-F5344CB8AC3E}">
        <p14:creationId xmlns:p14="http://schemas.microsoft.com/office/powerpoint/2010/main" val="3805503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50</a:t>
            </a:fld>
            <a:endParaRPr lang="en-US"/>
          </a:p>
        </p:txBody>
      </p:sp>
    </p:spTree>
    <p:extLst>
      <p:ext uri="{BB962C8B-B14F-4D97-AF65-F5344CB8AC3E}">
        <p14:creationId xmlns:p14="http://schemas.microsoft.com/office/powerpoint/2010/main" val="3002142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51</a:t>
            </a:fld>
            <a:endParaRPr lang="en-US"/>
          </a:p>
        </p:txBody>
      </p:sp>
    </p:spTree>
    <p:extLst>
      <p:ext uri="{BB962C8B-B14F-4D97-AF65-F5344CB8AC3E}">
        <p14:creationId xmlns:p14="http://schemas.microsoft.com/office/powerpoint/2010/main" val="3035868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52</a:t>
            </a:fld>
            <a:endParaRPr lang="en-US"/>
          </a:p>
        </p:txBody>
      </p:sp>
    </p:spTree>
    <p:extLst>
      <p:ext uri="{BB962C8B-B14F-4D97-AF65-F5344CB8AC3E}">
        <p14:creationId xmlns:p14="http://schemas.microsoft.com/office/powerpoint/2010/main" val="3446561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53</a:t>
            </a:fld>
            <a:endParaRPr lang="en-US"/>
          </a:p>
        </p:txBody>
      </p:sp>
    </p:spTree>
    <p:extLst>
      <p:ext uri="{BB962C8B-B14F-4D97-AF65-F5344CB8AC3E}">
        <p14:creationId xmlns:p14="http://schemas.microsoft.com/office/powerpoint/2010/main" val="3741865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name="Image File" r:id="rId3" imgW="3251200" imgH="3251200" progId="DellImageExpertImage">
                    <p:embed/>
                  </p:oleObj>
                </mc:Choice>
                <mc:Fallback>
                  <p:oleObj name="Image File" r:id="rId3" imgW="3251200" imgH="3251200" progId="DellImageExpert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name="Image File" r:id="rId5" imgW="3251200" imgH="3251200" progId="DellImageExpertImage">
                    <p:embed/>
                  </p:oleObj>
                </mc:Choice>
                <mc:Fallback>
                  <p:oleObj name="Image File" r:id="rId5"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name="Image" r:id="rId7" imgW="3250794" imgH="3250794" progId="Photoshop.Image.7">
                    <p:embed/>
                  </p:oleObj>
                </mc:Choice>
                <mc:Fallback>
                  <p:oleObj name="Image" r:id="rId7" imgW="3250794" imgH="3250794"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name="Image" r:id="rId9" imgW="3250794" imgH="3250794" progId="Photoshop.Image.7">
                    <p:embed/>
                  </p:oleObj>
                </mc:Choice>
                <mc:Fallback>
                  <p:oleObj name="Image" r:id="rId9" imgW="3250794" imgH="3250794"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name="Image File" r:id="rId11" imgW="3251200" imgH="3251200" progId="DellImageExpertImage">
                  <p:embed/>
                </p:oleObj>
              </mc:Choice>
              <mc:Fallback>
                <p:oleObj name="Image File" r:id="rId11"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54</a:t>
            </a:fld>
            <a:endParaRPr lang="en-US"/>
          </a:p>
        </p:txBody>
      </p:sp>
    </p:spTree>
    <p:extLst>
      <p:ext uri="{BB962C8B-B14F-4D97-AF65-F5344CB8AC3E}">
        <p14:creationId xmlns:p14="http://schemas.microsoft.com/office/powerpoint/2010/main" val="30248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a:solidFill>
                  <a:schemeClr val="bg1">
                    <a:lumMod val="65000"/>
                  </a:schemeClr>
                </a:solidFill>
              </a:rPr>
              <a:t>Slide Credit: </a:t>
            </a:r>
            <a:r>
              <a:rPr lang="en-US" sz="1400" dirty="0" err="1">
                <a:solidFill>
                  <a:schemeClr val="bg1">
                    <a:lumMod val="65000"/>
                  </a:schemeClr>
                </a:solidFill>
              </a:rPr>
              <a:t>Alyosha</a:t>
            </a:r>
            <a:r>
              <a:rPr lang="en-US" sz="1400" dirty="0">
                <a:solidFill>
                  <a:schemeClr val="bg1">
                    <a:lumMod val="65000"/>
                  </a:schemeClr>
                </a:solidFill>
              </a:rPr>
              <a:t> </a:t>
            </a:r>
            <a:r>
              <a:rPr lang="en-US" sz="1400" dirty="0" err="1">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55</a:t>
            </a:fld>
            <a:endParaRPr lang="en-US"/>
          </a:p>
        </p:txBody>
      </p:sp>
    </p:spTree>
    <p:extLst>
      <p:ext uri="{BB962C8B-B14F-4D97-AF65-F5344CB8AC3E}">
        <p14:creationId xmlns:p14="http://schemas.microsoft.com/office/powerpoint/2010/main" val="2987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a:t>What Works Today?</a:t>
            </a:r>
          </a:p>
        </p:txBody>
      </p:sp>
      <p:sp>
        <p:nvSpPr>
          <p:cNvPr id="2" name="Slide Number Placeholder 1"/>
          <p:cNvSpPr>
            <a:spLocks noGrp="1"/>
          </p:cNvSpPr>
          <p:nvPr>
            <p:ph type="sldNum" sz="quarter" idx="12"/>
          </p:nvPr>
        </p:nvSpPr>
        <p:spPr/>
        <p:txBody>
          <a:bodyPr/>
          <a:lstStyle/>
          <a:p>
            <a:fld id="{AD4E86B5-A92D-294E-92AF-8654113B1844}" type="slidenum">
              <a:rPr lang="en-US" smtClean="0"/>
              <a:t>56</a:t>
            </a:fld>
            <a:endParaRPr lang="en-US"/>
          </a:p>
        </p:txBody>
      </p:sp>
    </p:spTree>
    <p:extLst>
      <p:ext uri="{BB962C8B-B14F-4D97-AF65-F5344CB8AC3E}">
        <p14:creationId xmlns:p14="http://schemas.microsoft.com/office/powerpoint/2010/main" val="3077487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D4E86B5-A92D-294E-92AF-8654113B1844}" type="slidenum">
              <a:rPr lang="en-US" smtClean="0"/>
              <a:t>57</a:t>
            </a:fld>
            <a:endParaRPr lang="en-US"/>
          </a:p>
        </p:txBody>
      </p:sp>
    </p:spTree>
    <p:extLst>
      <p:ext uri="{BB962C8B-B14F-4D97-AF65-F5344CB8AC3E}">
        <p14:creationId xmlns:p14="http://schemas.microsoft.com/office/powerpoint/2010/main" val="1790123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Biometrics</a:t>
            </a:r>
          </a:p>
        </p:txBody>
      </p:sp>
      <p:sp>
        <p:nvSpPr>
          <p:cNvPr id="48131" name="Rectangle 3"/>
          <p:cNvSpPr>
            <a:spLocks noGrp="1" noChangeArrowheads="1"/>
          </p:cNvSpPr>
          <p:nvPr>
            <p:ph type="body" idx="1"/>
          </p:nvPr>
        </p:nvSpPr>
        <p:spPr/>
        <p:txBody>
          <a:bodyPr/>
          <a:lstStyle/>
          <a:p>
            <a:endParaRPr lang="en-US"/>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58</a:t>
            </a:fld>
            <a:endParaRPr lang="en-US"/>
          </a:p>
        </p:txBody>
      </p:sp>
    </p:spTree>
    <p:extLst>
      <p:ext uri="{BB962C8B-B14F-4D97-AF65-F5344CB8AC3E}">
        <p14:creationId xmlns:p14="http://schemas.microsoft.com/office/powerpoint/2010/main" val="4259810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a:t>Mobile visual search: </a:t>
            </a:r>
            <a:r>
              <a:rPr lang="en-US" dirty="0">
                <a:hlinkClick r:id="rId3"/>
              </a:rPr>
              <a:t>Google Goggles</a:t>
            </a:r>
            <a:endParaRPr lang="en-US" dirty="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59</a:t>
            </a:fld>
            <a:endParaRPr lang="en-US"/>
          </a:p>
        </p:txBody>
      </p:sp>
    </p:spTree>
    <p:extLst>
      <p:ext uri="{BB962C8B-B14F-4D97-AF65-F5344CB8AC3E}">
        <p14:creationId xmlns:p14="http://schemas.microsoft.com/office/powerpoint/2010/main" val="176808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5A18-5D38-4EA2-B6EF-0A7FE310CD18}"/>
              </a:ext>
            </a:extLst>
          </p:cNvPr>
          <p:cNvSpPr>
            <a:spLocks noGrp="1"/>
          </p:cNvSpPr>
          <p:nvPr>
            <p:ph type="title"/>
          </p:nvPr>
        </p:nvSpPr>
        <p:spPr/>
        <p:txBody>
          <a:bodyPr/>
          <a:lstStyle/>
          <a:p>
            <a:r>
              <a:rPr lang="en-US" dirty="0"/>
              <a:t>Assignment 1: Fun with Color </a:t>
            </a:r>
          </a:p>
        </p:txBody>
      </p:sp>
      <p:sp>
        <p:nvSpPr>
          <p:cNvPr id="3" name="Slide Number Placeholder 2">
            <a:extLst>
              <a:ext uri="{FF2B5EF4-FFF2-40B4-BE49-F238E27FC236}">
                <a16:creationId xmlns:a16="http://schemas.microsoft.com/office/drawing/2014/main" id="{EFED539E-2A9D-4612-8345-D35BED935128}"/>
              </a:ext>
            </a:extLst>
          </p:cNvPr>
          <p:cNvSpPr>
            <a:spLocks noGrp="1"/>
          </p:cNvSpPr>
          <p:nvPr>
            <p:ph type="sldNum" sz="quarter" idx="12"/>
          </p:nvPr>
        </p:nvSpPr>
        <p:spPr/>
        <p:txBody>
          <a:bodyPr/>
          <a:lstStyle/>
          <a:p>
            <a:fld id="{AD4E86B5-A92D-294E-92AF-8654113B1844}" type="slidenum">
              <a:rPr lang="en-US" smtClean="0"/>
              <a:t>6</a:t>
            </a:fld>
            <a:endParaRPr lang="en-US"/>
          </a:p>
        </p:txBody>
      </p:sp>
      <p:pic>
        <p:nvPicPr>
          <p:cNvPr id="4" name="Picture 3">
            <a:extLst>
              <a:ext uri="{FF2B5EF4-FFF2-40B4-BE49-F238E27FC236}">
                <a16:creationId xmlns:a16="http://schemas.microsoft.com/office/drawing/2014/main" id="{00531205-544F-4C9B-90A6-C12C0A8D0FFB}"/>
              </a:ext>
            </a:extLst>
          </p:cNvPr>
          <p:cNvPicPr>
            <a:picLocks noChangeAspect="1"/>
          </p:cNvPicPr>
          <p:nvPr/>
        </p:nvPicPr>
        <p:blipFill>
          <a:blip r:embed="rId2"/>
          <a:stretch>
            <a:fillRect/>
          </a:stretch>
        </p:blipFill>
        <p:spPr>
          <a:xfrm>
            <a:off x="722191" y="1501614"/>
            <a:ext cx="7321141" cy="5356386"/>
          </a:xfrm>
          <a:prstGeom prst="rect">
            <a:avLst/>
          </a:prstGeom>
        </p:spPr>
      </p:pic>
    </p:spTree>
    <p:extLst>
      <p:ext uri="{BB962C8B-B14F-4D97-AF65-F5344CB8AC3E}">
        <p14:creationId xmlns:p14="http://schemas.microsoft.com/office/powerpoint/2010/main" val="3105182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dirty="0"/>
              <a:t>Many digital cameras now detect faces</a:t>
            </a:r>
          </a:p>
          <a:p>
            <a:pPr lvl="1"/>
            <a:r>
              <a:rPr lang="en-US" dirty="0"/>
              <a:t>Canon, Sony, Fuji, …</a:t>
            </a:r>
          </a:p>
          <a:p>
            <a:pPr lvl="1">
              <a:buFontTx/>
              <a:buNone/>
            </a:pPr>
            <a:endParaRPr lang="en-US" dirty="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60</a:t>
            </a:fld>
            <a:endParaRPr lang="en-US"/>
          </a:p>
        </p:txBody>
      </p:sp>
    </p:spTree>
    <p:extLst>
      <p:ext uri="{BB962C8B-B14F-4D97-AF65-F5344CB8AC3E}">
        <p14:creationId xmlns:p14="http://schemas.microsoft.com/office/powerpoint/2010/main" val="2311112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Smile detection</a:t>
            </a:r>
          </a:p>
        </p:txBody>
      </p:sp>
      <p:sp>
        <p:nvSpPr>
          <p:cNvPr id="45059" name="Rectangle 3"/>
          <p:cNvSpPr>
            <a:spLocks noGrp="1" noChangeArrowheads="1"/>
          </p:cNvSpPr>
          <p:nvPr>
            <p:ph type="body" idx="1"/>
          </p:nvPr>
        </p:nvSpPr>
        <p:spPr/>
        <p:txBody>
          <a:bodyPr/>
          <a:lstStyle/>
          <a:p>
            <a:endParaRPr lang="en-US"/>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61</a:t>
            </a:fld>
            <a:endParaRPr lang="en-US"/>
          </a:p>
        </p:txBody>
      </p:sp>
    </p:spTree>
    <p:extLst>
      <p:ext uri="{BB962C8B-B14F-4D97-AF65-F5344CB8AC3E}">
        <p14:creationId xmlns:p14="http://schemas.microsoft.com/office/powerpoint/2010/main" val="239984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a:t>Face recognition: Apple </a:t>
            </a:r>
            <a:r>
              <a:rPr lang="en-US" dirty="0" err="1"/>
              <a:t>iPhoto</a:t>
            </a:r>
            <a:r>
              <a:rPr lang="en-US" dirty="0"/>
              <a:t>, </a:t>
            </a:r>
            <a:r>
              <a:rPr lang="en-US" dirty="0" err="1"/>
              <a:t>Facebook</a:t>
            </a:r>
            <a:r>
              <a:rPr lang="en-US" dirty="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62</a:t>
            </a:fld>
            <a:endParaRPr lang="en-US"/>
          </a:p>
        </p:txBody>
      </p:sp>
    </p:spTree>
    <p:extLst>
      <p:ext uri="{BB962C8B-B14F-4D97-AF65-F5344CB8AC3E}">
        <p14:creationId xmlns:p14="http://schemas.microsoft.com/office/powerpoint/2010/main" val="261561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2" name="Slide Number Placeholder 1"/>
          <p:cNvSpPr>
            <a:spLocks noGrp="1"/>
          </p:cNvSpPr>
          <p:nvPr>
            <p:ph type="sldNum" sz="quarter" idx="12"/>
          </p:nvPr>
        </p:nvSpPr>
        <p:spPr/>
        <p:txBody>
          <a:bodyPr/>
          <a:lstStyle/>
          <a:p>
            <a:fld id="{AD4E86B5-A92D-294E-92AF-8654113B1844}" type="slidenum">
              <a:rPr lang="en-US" smtClean="0"/>
              <a:t>63</a:t>
            </a:fld>
            <a:endParaRPr lang="en-US"/>
          </a:p>
        </p:txBody>
      </p:sp>
    </p:spTree>
    <p:extLst>
      <p:ext uri="{BB962C8B-B14F-4D97-AF65-F5344CB8AC3E}">
        <p14:creationId xmlns:p14="http://schemas.microsoft.com/office/powerpoint/2010/main" val="3199117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a:t>
            </a:r>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64</a:t>
            </a:fld>
            <a:endParaRPr lang="en-US"/>
          </a:p>
        </p:txBody>
      </p:sp>
    </p:spTree>
    <p:extLst>
      <p:ext uri="{BB962C8B-B14F-4D97-AF65-F5344CB8AC3E}">
        <p14:creationId xmlns:p14="http://schemas.microsoft.com/office/powerpoint/2010/main" val="1395213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a:t>Security</a:t>
            </a:r>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65</a:t>
            </a:fld>
            <a:endParaRPr lang="en-US"/>
          </a:p>
        </p:txBody>
      </p:sp>
    </p:spTree>
    <p:extLst>
      <p:ext uri="{BB962C8B-B14F-4D97-AF65-F5344CB8AC3E}">
        <p14:creationId xmlns:p14="http://schemas.microsoft.com/office/powerpoint/2010/main" val="45851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a:hlinkClick r:id="rId3"/>
              </a:rPr>
              <a:t>Mobileye</a:t>
            </a:r>
            <a:r>
              <a:rPr lang="en-US" sz="2400" dirty="0"/>
              <a:t>: Vision systems in high-end BMW, GM, Volvo models </a:t>
            </a:r>
          </a:p>
          <a:p>
            <a:pPr lvl="1"/>
            <a:r>
              <a:rPr lang="en-US" dirty="0"/>
              <a:t>Pedestrian collision warning</a:t>
            </a:r>
          </a:p>
          <a:p>
            <a:pPr lvl="1"/>
            <a:r>
              <a:rPr lang="en-US" dirty="0"/>
              <a:t>Forward collision warning</a:t>
            </a:r>
          </a:p>
          <a:p>
            <a:pPr lvl="1"/>
            <a:r>
              <a:rPr lang="en-US" dirty="0"/>
              <a:t>Lane departure warning</a:t>
            </a:r>
          </a:p>
          <a:p>
            <a:pPr lvl="1"/>
            <a:r>
              <a:rPr lang="en-US" dirty="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66</a:t>
            </a:fld>
            <a:endParaRPr lang="en-US"/>
          </a:p>
        </p:txBody>
      </p:sp>
    </p:spTree>
    <p:extLst>
      <p:ext uri="{BB962C8B-B14F-4D97-AF65-F5344CB8AC3E}">
        <p14:creationId xmlns:p14="http://schemas.microsoft.com/office/powerpoint/2010/main" val="34196456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
        <p:nvSpPr>
          <p:cNvPr id="2" name="Slide Number Placeholder 1"/>
          <p:cNvSpPr>
            <a:spLocks noGrp="1"/>
          </p:cNvSpPr>
          <p:nvPr>
            <p:ph type="sldNum" sz="quarter" idx="12"/>
          </p:nvPr>
        </p:nvSpPr>
        <p:spPr/>
        <p:txBody>
          <a:bodyPr/>
          <a:lstStyle/>
          <a:p>
            <a:fld id="{AD4E86B5-A92D-294E-92AF-8654113B1844}" type="slidenum">
              <a:rPr lang="en-US" smtClean="0"/>
              <a:t>67</a:t>
            </a:fld>
            <a:endParaRPr lang="en-US"/>
          </a:p>
        </p:txBody>
      </p:sp>
    </p:spTree>
    <p:extLst>
      <p:ext uri="{BB962C8B-B14F-4D97-AF65-F5344CB8AC3E}">
        <p14:creationId xmlns:p14="http://schemas.microsoft.com/office/powerpoint/2010/main" val="1286008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68</a:t>
            </a:fld>
            <a:endParaRPr lang="en-US"/>
          </a:p>
        </p:txBody>
      </p:sp>
    </p:spTree>
    <p:extLst>
      <p:ext uri="{BB962C8B-B14F-4D97-AF65-F5344CB8AC3E}">
        <p14:creationId xmlns:p14="http://schemas.microsoft.com/office/powerpoint/2010/main" val="422921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a:t>Augmented reality, consumer products </a:t>
            </a:r>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a:hlinkClick r:id="rId3"/>
              </a:rPr>
              <a:t>http://</a:t>
            </a:r>
            <a:r>
              <a:rPr lang="en-US" dirty="0" err="1">
                <a:hlinkClick r:id="rId3"/>
              </a:rPr>
              <a:t>nconnex.com/wp</a:t>
            </a:r>
            <a:r>
              <a:rPr lang="en-US" dirty="0">
                <a:hlinkClick r:id="rId3"/>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69</a:t>
            </a:fld>
            <a:endParaRPr lang="en-US"/>
          </a:p>
        </p:txBody>
      </p:sp>
      <p:sp>
        <p:nvSpPr>
          <p:cNvPr id="6" name="TextBox 5">
            <a:extLst>
              <a:ext uri="{FF2B5EF4-FFF2-40B4-BE49-F238E27FC236}">
                <a16:creationId xmlns:a16="http://schemas.microsoft.com/office/drawing/2014/main" id="{C629C3E9-DB06-4D58-A656-E5EAB1F4ABFE}"/>
              </a:ext>
            </a:extLst>
          </p:cNvPr>
          <p:cNvSpPr txBox="1"/>
          <p:nvPr/>
        </p:nvSpPr>
        <p:spPr>
          <a:xfrm>
            <a:off x="692150" y="6124575"/>
            <a:ext cx="5389617" cy="369332"/>
          </a:xfrm>
          <a:prstGeom prst="rect">
            <a:avLst/>
          </a:prstGeom>
          <a:noFill/>
        </p:spPr>
        <p:txBody>
          <a:bodyPr wrap="none" rtlCol="0">
            <a:spAutoFit/>
          </a:bodyPr>
          <a:lstStyle/>
          <a:p>
            <a:r>
              <a:rPr lang="en-US" dirty="0"/>
              <a:t>Mark </a:t>
            </a:r>
            <a:r>
              <a:rPr lang="en-US" dirty="0" err="1"/>
              <a:t>Billinghurst</a:t>
            </a:r>
            <a:r>
              <a:rPr lang="en-US" dirty="0"/>
              <a:t>  and Tom Furness developed with me.</a:t>
            </a:r>
          </a:p>
        </p:txBody>
      </p:sp>
    </p:spTree>
    <p:extLst>
      <p:ext uri="{BB962C8B-B14F-4D97-AF65-F5344CB8AC3E}">
        <p14:creationId xmlns:p14="http://schemas.microsoft.com/office/powerpoint/2010/main" val="305021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normAutofit fontScale="90000"/>
          </a:bodyPr>
          <a:lstStyle/>
          <a:p>
            <a:r>
              <a:rPr lang="en-US" dirty="0"/>
              <a:t>Assignment 2:  Image Resizing and Filtering</a:t>
            </a:r>
          </a:p>
        </p:txBody>
      </p:sp>
      <p:pic>
        <p:nvPicPr>
          <p:cNvPr id="4" name="Picture 3" descr="C:\larryz\classes\UW576S11\data\sn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r="41728"/>
          <a:stretch/>
        </p:blipFill>
        <p:spPr bwMode="auto">
          <a:xfrm>
            <a:off x="936978" y="2028190"/>
            <a:ext cx="3030202" cy="3900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arryz\classes\UW576S11\data\sn_gauss.png"/>
          <p:cNvPicPr>
            <a:picLocks noChangeAspect="1" noChangeArrowheads="1"/>
          </p:cNvPicPr>
          <p:nvPr/>
        </p:nvPicPr>
        <p:blipFill rotWithShape="1">
          <a:blip r:embed="rId3">
            <a:extLst>
              <a:ext uri="{28A0092B-C50C-407E-A947-70E740481C1C}">
                <a14:useLocalDpi xmlns:a14="http://schemas.microsoft.com/office/drawing/2010/main" val="0"/>
              </a:ext>
            </a:extLst>
          </a:blip>
          <a:srcRect r="42202"/>
          <a:stretch/>
        </p:blipFill>
        <p:spPr bwMode="auto">
          <a:xfrm>
            <a:off x="4809068" y="2028190"/>
            <a:ext cx="2985047" cy="38734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a:t>
            </a:fld>
            <a:endParaRPr lang="en-US"/>
          </a:p>
        </p:txBody>
      </p:sp>
    </p:spTree>
    <p:extLst>
      <p:ext uri="{BB962C8B-B14F-4D97-AF65-F5344CB8AC3E}">
        <p14:creationId xmlns:p14="http://schemas.microsoft.com/office/powerpoint/2010/main" val="4043523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70</a:t>
            </a:fld>
            <a:endParaRPr lang="en-US"/>
          </a:p>
        </p:txBody>
      </p:sp>
    </p:spTree>
    <p:extLst>
      <p:ext uri="{BB962C8B-B14F-4D97-AF65-F5344CB8AC3E}">
        <p14:creationId xmlns:p14="http://schemas.microsoft.com/office/powerpoint/2010/main" val="866471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a:t>Vision for robotics, space exploration</a:t>
            </a:r>
          </a:p>
        </p:txBody>
      </p:sp>
      <p:sp>
        <p:nvSpPr>
          <p:cNvPr id="54275" name="Rectangle 3"/>
          <p:cNvSpPr>
            <a:spLocks noGrp="1" noChangeArrowheads="1"/>
          </p:cNvSpPr>
          <p:nvPr>
            <p:ph type="body" idx="1"/>
          </p:nvPr>
        </p:nvSpPr>
        <p:spPr/>
        <p:txBody>
          <a:bodyPr/>
          <a:lstStyle/>
          <a:p>
            <a:endParaRPr lang="en-US"/>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dirty="0">
                <a:solidFill>
                  <a:schemeClr val="tx1"/>
                </a:solidFill>
              </a:rPr>
              <a:t>Vision systems (JPL) used for several tasks</a:t>
            </a:r>
          </a:p>
          <a:p>
            <a:pPr marL="742950" lvl="1" indent="-285750" algn="l" eaLnBrk="0" hangingPunct="0">
              <a:spcBef>
                <a:spcPct val="20000"/>
              </a:spcBef>
              <a:buFontTx/>
              <a:buChar char="•"/>
            </a:pPr>
            <a:r>
              <a:rPr lang="en-US" sz="2000" b="0" dirty="0">
                <a:solidFill>
                  <a:schemeClr val="tx1"/>
                </a:solidFill>
              </a:rPr>
              <a:t>Panorama stitching</a:t>
            </a:r>
          </a:p>
          <a:p>
            <a:pPr marL="742950" lvl="1" indent="-285750" algn="l" eaLnBrk="0" hangingPunct="0">
              <a:spcBef>
                <a:spcPct val="20000"/>
              </a:spcBef>
              <a:buFontTx/>
              <a:buChar char="•"/>
            </a:pPr>
            <a:r>
              <a:rPr lang="en-US" sz="2000" b="0" dirty="0">
                <a:solidFill>
                  <a:schemeClr val="tx1"/>
                </a:solidFill>
              </a:rPr>
              <a:t>3D terrain modeling</a:t>
            </a:r>
          </a:p>
          <a:p>
            <a:pPr marL="742950" lvl="1" indent="-285750" algn="l" eaLnBrk="0" hangingPunct="0">
              <a:spcBef>
                <a:spcPct val="20000"/>
              </a:spcBef>
              <a:buFontTx/>
              <a:buChar char="•"/>
            </a:pPr>
            <a:r>
              <a:rPr lang="en-US" sz="2000" b="0" dirty="0">
                <a:solidFill>
                  <a:schemeClr val="tx1"/>
                </a:solidFill>
              </a:rPr>
              <a:t>Obstacle detection, position tracking</a:t>
            </a: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4"/>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71</a:t>
            </a:fld>
            <a:endParaRPr lang="en-US"/>
          </a:p>
        </p:txBody>
      </p:sp>
    </p:spTree>
    <p:extLst>
      <p:ext uri="{BB962C8B-B14F-4D97-AF65-F5344CB8AC3E}">
        <p14:creationId xmlns:p14="http://schemas.microsoft.com/office/powerpoint/2010/main" val="30969392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
        <p:nvSpPr>
          <p:cNvPr id="2" name="Slide Number Placeholder 1"/>
          <p:cNvSpPr>
            <a:spLocks noGrp="1"/>
          </p:cNvSpPr>
          <p:nvPr>
            <p:ph type="sldNum" sz="quarter" idx="12"/>
          </p:nvPr>
        </p:nvSpPr>
        <p:spPr/>
        <p:txBody>
          <a:bodyPr/>
          <a:lstStyle/>
          <a:p>
            <a:fld id="{AD4E86B5-A92D-294E-92AF-8654113B1844}" type="slidenum">
              <a:rPr lang="en-US" smtClean="0"/>
              <a:t>72</a:t>
            </a:fld>
            <a:endParaRPr lang="en-US"/>
          </a:p>
        </p:txBody>
      </p:sp>
    </p:spTree>
    <p:extLst>
      <p:ext uri="{BB962C8B-B14F-4D97-AF65-F5344CB8AC3E}">
        <p14:creationId xmlns:p14="http://schemas.microsoft.com/office/powerpoint/2010/main" val="1100111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FEFBF3-8BAA-41FD-BC72-0A5CA1C8C3AB}" type="slidenum">
              <a:rPr lang="en-US" altLang="en-US" smtClean="0"/>
              <a:pPr eaLnBrk="1" hangingPunct="1"/>
              <a:t>73</a:t>
            </a:fld>
            <a:endParaRPr lang="en-US" altLang="en-US"/>
          </a:p>
        </p:txBody>
      </p:sp>
      <p:sp>
        <p:nvSpPr>
          <p:cNvPr id="17411" name="Rectangle 2"/>
          <p:cNvSpPr>
            <a:spLocks noGrp="1" noChangeArrowheads="1"/>
          </p:cNvSpPr>
          <p:nvPr>
            <p:ph type="title"/>
          </p:nvPr>
        </p:nvSpPr>
        <p:spPr/>
        <p:txBody>
          <a:bodyPr/>
          <a:lstStyle/>
          <a:p>
            <a:pPr eaLnBrk="1" hangingPunct="1"/>
            <a:r>
              <a:rPr lang="en-US" altLang="en-US">
                <a:ea typeface="ＭＳ Ｐゴシック" pitchFamily="34" charset="-128"/>
              </a:rPr>
              <a:t>Classification of 22q11.2DS</a:t>
            </a:r>
          </a:p>
        </p:txBody>
      </p:sp>
      <p:sp>
        <p:nvSpPr>
          <p:cNvPr id="17412" name="Rectangle 3"/>
          <p:cNvSpPr>
            <a:spLocks noGrp="1" noChangeArrowheads="1"/>
          </p:cNvSpPr>
          <p:nvPr>
            <p:ph type="body" idx="1"/>
          </p:nvPr>
        </p:nvSpPr>
        <p:spPr/>
        <p:txBody>
          <a:bodyPr/>
          <a:lstStyle/>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Treat 2D azimuth-elevation angle </a:t>
            </a:r>
          </a:p>
          <a:p>
            <a:pPr marL="0" indent="0" eaLnBrk="1" hangingPunct="1">
              <a:buNone/>
            </a:pPr>
            <a:r>
              <a:rPr lang="en-US" altLang="en-US" dirty="0">
                <a:ea typeface="ＭＳ Ｐゴシック" pitchFamily="34" charset="-128"/>
              </a:rPr>
              <a:t>    histogram as feature vector</a:t>
            </a:r>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429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969000"/>
            <a:ext cx="8896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Computer vision research in healthcare</a:t>
            </a:r>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a:t>assisted living, patient monitoring</a:t>
            </a:r>
          </a:p>
          <a:p>
            <a:r>
              <a:rPr lang="en-US" dirty="0"/>
              <a:t>[</a:t>
            </a:r>
            <a:r>
              <a:rPr lang="en-US" dirty="0" err="1"/>
              <a:t>Lan</a:t>
            </a:r>
            <a:r>
              <a:rPr lang="en-US" dirty="0"/>
              <a:t> et al, PAMI 2012]</a:t>
            </a:r>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a:t>autism screening</a:t>
            </a:r>
          </a:p>
        </p:txBody>
      </p:sp>
      <p:sp>
        <p:nvSpPr>
          <p:cNvPr id="14" name="Rectangle 13"/>
          <p:cNvSpPr/>
          <p:nvPr/>
        </p:nvSpPr>
        <p:spPr>
          <a:xfrm>
            <a:off x="4876800" y="5105400"/>
            <a:ext cx="4572000" cy="646331"/>
          </a:xfrm>
          <a:prstGeom prst="rect">
            <a:avLst/>
          </a:prstGeom>
        </p:spPr>
        <p:txBody>
          <a:bodyPr>
            <a:spAutoFit/>
          </a:bodyPr>
          <a:lstStyle/>
          <a:p>
            <a:r>
              <a:rPr lang="en-US" dirty="0">
                <a:hlinkClick r:id="rId5"/>
              </a:rPr>
              <a:t>http://</a:t>
            </a:r>
            <a:r>
              <a:rPr lang="en-US" dirty="0" err="1">
                <a:hlinkClick r:id="rId5"/>
              </a:rPr>
              <a:t>www.gatech.edu/newsroom/release.html?nid</a:t>
            </a:r>
            <a:r>
              <a:rPr lang="en-US" dirty="0">
                <a:hlinkClick r:id="rId5"/>
              </a:rPr>
              <a:t>=60509</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74</a:t>
            </a:fld>
            <a:endParaRPr lang="en-US"/>
          </a:p>
        </p:txBody>
      </p:sp>
    </p:spTree>
    <p:extLst>
      <p:ext uri="{BB962C8B-B14F-4D97-AF65-F5344CB8AC3E}">
        <p14:creationId xmlns:p14="http://schemas.microsoft.com/office/powerpoint/2010/main" val="33588834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in the real-world	</a:t>
            </a:r>
          </a:p>
        </p:txBody>
      </p:sp>
      <p:sp>
        <p:nvSpPr>
          <p:cNvPr id="3" name="Content Placeholder 2"/>
          <p:cNvSpPr>
            <a:spLocks noGrp="1"/>
          </p:cNvSpPr>
          <p:nvPr>
            <p:ph idx="1"/>
          </p:nvPr>
        </p:nvSpPr>
        <p:spPr/>
        <p:txBody>
          <a:bodyPr>
            <a:normAutofit fontScale="92500" lnSpcReduction="10000"/>
          </a:bodyPr>
          <a:lstStyle/>
          <a:p>
            <a:r>
              <a:rPr lang="en-US" dirty="0"/>
              <a:t>Most examples are less than 7 years old </a:t>
            </a:r>
          </a:p>
          <a:p>
            <a:r>
              <a:rPr lang="en-US" dirty="0"/>
              <a:t>Very active research area. Many new applications to come. </a:t>
            </a:r>
          </a:p>
          <a:p>
            <a:r>
              <a:rPr lang="en-US" dirty="0"/>
              <a:t>A website of computer vision industries maintained by Prof. David Lowe (UBC)</a:t>
            </a:r>
          </a:p>
          <a:p>
            <a:endParaRPr lang="en-US" dirty="0"/>
          </a:p>
          <a:p>
            <a:r>
              <a:rPr lang="en-US" dirty="0"/>
              <a:t>Note: website is old but interesting</a:t>
            </a:r>
          </a:p>
          <a:p>
            <a:r>
              <a:rPr lang="en-US" dirty="0"/>
              <a:t>Note: David Lowe retired and moved to Google 2015 to 2018</a:t>
            </a:r>
          </a:p>
          <a:p>
            <a:endParaRPr lang="en-US" dirty="0"/>
          </a:p>
          <a:p>
            <a:endParaRPr lang="en-US" dirty="0"/>
          </a:p>
          <a:p>
            <a:endParaRPr lang="en-US" dirty="0"/>
          </a:p>
          <a:p>
            <a:endParaRPr lang="en-US" dirty="0"/>
          </a:p>
        </p:txBody>
      </p:sp>
      <p:sp>
        <p:nvSpPr>
          <p:cNvPr id="4" name="Rectangle 3"/>
          <p:cNvSpPr/>
          <p:nvPr/>
        </p:nvSpPr>
        <p:spPr>
          <a:xfrm>
            <a:off x="766280" y="4017413"/>
            <a:ext cx="7087610" cy="369332"/>
          </a:xfrm>
          <a:prstGeom prst="rect">
            <a:avLst/>
          </a:prstGeom>
        </p:spPr>
        <p:txBody>
          <a:bodyPr wrap="square">
            <a:spAutoFit/>
          </a:bodyPr>
          <a:lstStyle/>
          <a:p>
            <a:r>
              <a:rPr lang="en-US" dirty="0">
                <a:hlinkClick r:id="rId3"/>
              </a:rPr>
              <a:t>http://www.cs.ubc.ca/~lowe/vision.html</a:t>
            </a:r>
            <a:endParaRPr lang="en-US" dirty="0"/>
          </a:p>
        </p:txBody>
      </p:sp>
      <p:sp>
        <p:nvSpPr>
          <p:cNvPr id="5" name="Slide Number Placeholder 4"/>
          <p:cNvSpPr>
            <a:spLocks noGrp="1"/>
          </p:cNvSpPr>
          <p:nvPr>
            <p:ph type="sldNum" sz="quarter" idx="12"/>
          </p:nvPr>
        </p:nvSpPr>
        <p:spPr/>
        <p:txBody>
          <a:bodyPr/>
          <a:lstStyle/>
          <a:p>
            <a:fld id="{AD4E86B5-A92D-294E-92AF-8654113B1844}" type="slidenum">
              <a:rPr lang="en-US" smtClean="0"/>
              <a:t>75</a:t>
            </a:fld>
            <a:endParaRPr lang="en-US"/>
          </a:p>
        </p:txBody>
      </p:sp>
    </p:spTree>
    <p:extLst>
      <p:ext uri="{BB962C8B-B14F-4D97-AF65-F5344CB8AC3E}">
        <p14:creationId xmlns:p14="http://schemas.microsoft.com/office/powerpoint/2010/main" val="26973636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Assignments</a:t>
            </a:r>
          </a:p>
        </p:txBody>
      </p:sp>
      <p:sp>
        <p:nvSpPr>
          <p:cNvPr id="3" name="Content Placeholder 2"/>
          <p:cNvSpPr>
            <a:spLocks noGrp="1"/>
          </p:cNvSpPr>
          <p:nvPr>
            <p:ph idx="1"/>
          </p:nvPr>
        </p:nvSpPr>
        <p:spPr/>
        <p:txBody>
          <a:bodyPr>
            <a:normAutofit lnSpcReduction="10000"/>
          </a:bodyPr>
          <a:lstStyle/>
          <a:p>
            <a:r>
              <a:rPr lang="en-US" dirty="0"/>
              <a:t>Assignment 1: Fun with Color</a:t>
            </a:r>
          </a:p>
          <a:p>
            <a:r>
              <a:rPr lang="en-US" dirty="0"/>
              <a:t>Assignment 2: Image Resizing and Filtering</a:t>
            </a:r>
          </a:p>
          <a:p>
            <a:r>
              <a:rPr lang="en-US" dirty="0"/>
              <a:t>Assignment 3: Panorama Stitching</a:t>
            </a:r>
          </a:p>
          <a:p>
            <a:r>
              <a:rPr lang="en-US" dirty="0"/>
              <a:t>Assignment 4: Neural Networks</a:t>
            </a:r>
          </a:p>
          <a:p>
            <a:r>
              <a:rPr lang="en-US" dirty="0"/>
              <a:t>Assignment 5: </a:t>
            </a:r>
            <a:r>
              <a:rPr lang="en-US" dirty="0" err="1"/>
              <a:t>Pytorch</a:t>
            </a:r>
            <a:endParaRPr lang="en-US" dirty="0"/>
          </a:p>
          <a:p>
            <a:r>
              <a:rPr lang="en-US" dirty="0"/>
              <a:t>Assignment 6: Optical Flow</a:t>
            </a:r>
          </a:p>
          <a:p>
            <a:r>
              <a:rPr lang="en-US" dirty="0"/>
              <a:t>Course Project: Teams working on Machine Learning Projects</a:t>
            </a:r>
          </a:p>
        </p:txBody>
      </p:sp>
      <p:sp>
        <p:nvSpPr>
          <p:cNvPr id="4" name="Slide Number Placeholder 3"/>
          <p:cNvSpPr>
            <a:spLocks noGrp="1"/>
          </p:cNvSpPr>
          <p:nvPr>
            <p:ph type="sldNum" sz="quarter" idx="12"/>
          </p:nvPr>
        </p:nvSpPr>
        <p:spPr/>
        <p:txBody>
          <a:bodyPr/>
          <a:lstStyle/>
          <a:p>
            <a:fld id="{AD4E86B5-A92D-294E-92AF-8654113B1844}" type="slidenum">
              <a:rPr lang="en-US" smtClean="0"/>
              <a:t>76</a:t>
            </a:fld>
            <a:endParaRPr lang="en-US"/>
          </a:p>
        </p:txBody>
      </p:sp>
    </p:spTree>
    <p:extLst>
      <p:ext uri="{BB962C8B-B14F-4D97-AF65-F5344CB8AC3E}">
        <p14:creationId xmlns:p14="http://schemas.microsoft.com/office/powerpoint/2010/main" val="2272931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a:t>
            </a:r>
          </a:p>
        </p:txBody>
      </p:sp>
      <p:sp>
        <p:nvSpPr>
          <p:cNvPr id="3" name="Content Placeholder 2"/>
          <p:cNvSpPr>
            <a:spLocks noGrp="1"/>
          </p:cNvSpPr>
          <p:nvPr>
            <p:ph idx="1"/>
          </p:nvPr>
        </p:nvSpPr>
        <p:spPr/>
        <p:txBody>
          <a:bodyPr/>
          <a:lstStyle/>
          <a:p>
            <a:r>
              <a:rPr lang="en-US" dirty="0"/>
              <a:t>It’s about color, which we will cover Wednesday.</a:t>
            </a:r>
          </a:p>
          <a:p>
            <a:r>
              <a:rPr lang="en-US" dirty="0"/>
              <a:t>It’s meant to be very easy, but you want to start it early.</a:t>
            </a:r>
          </a:p>
        </p:txBody>
      </p:sp>
      <p:sp>
        <p:nvSpPr>
          <p:cNvPr id="4" name="Slide Number Placeholder 3"/>
          <p:cNvSpPr>
            <a:spLocks noGrp="1"/>
          </p:cNvSpPr>
          <p:nvPr>
            <p:ph type="sldNum" sz="quarter" idx="12"/>
          </p:nvPr>
        </p:nvSpPr>
        <p:spPr/>
        <p:txBody>
          <a:bodyPr/>
          <a:lstStyle/>
          <a:p>
            <a:fld id="{AD4E86B5-A92D-294E-92AF-8654113B1844}" type="slidenum">
              <a:rPr lang="en-US" smtClean="0"/>
              <a:t>77</a:t>
            </a:fld>
            <a:endParaRPr lang="en-US"/>
          </a:p>
        </p:txBody>
      </p:sp>
    </p:spTree>
    <p:extLst>
      <p:ext uri="{BB962C8B-B14F-4D97-AF65-F5344CB8AC3E}">
        <p14:creationId xmlns:p14="http://schemas.microsoft.com/office/powerpoint/2010/main" val="6695516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 Parts</a:t>
            </a:r>
          </a:p>
        </p:txBody>
      </p:sp>
      <p:sp>
        <p:nvSpPr>
          <p:cNvPr id="3" name="Content Placeholder 2"/>
          <p:cNvSpPr>
            <a:spLocks noGrp="1"/>
          </p:cNvSpPr>
          <p:nvPr>
            <p:ph idx="1"/>
          </p:nvPr>
        </p:nvSpPr>
        <p:spPr/>
        <p:txBody>
          <a:bodyPr>
            <a:normAutofit lnSpcReduction="10000"/>
          </a:bodyPr>
          <a:lstStyle/>
          <a:p>
            <a:r>
              <a:rPr lang="en-US" dirty="0"/>
              <a:t>1. data class for an image</a:t>
            </a:r>
          </a:p>
          <a:p>
            <a:pPr marL="800100" lvl="2" indent="0">
              <a:buNone/>
            </a:pPr>
            <a:r>
              <a:rPr lang="en-US" altLang="zh-CN" dirty="0"/>
              <a:t>class Image:</a:t>
            </a:r>
            <a:br>
              <a:rPr lang="en-US" altLang="zh-CN" dirty="0"/>
            </a:br>
            <a:r>
              <a:rPr lang="en-US" altLang="zh-CN" dirty="0"/>
              <a:t>		w: int</a:t>
            </a:r>
            <a:br>
              <a:rPr lang="en-US" altLang="zh-CN" dirty="0"/>
            </a:br>
            <a:r>
              <a:rPr lang="en-US" altLang="zh-CN" dirty="0"/>
              <a:t>		h: int</a:t>
            </a:r>
            <a:br>
              <a:rPr lang="en-US" altLang="zh-CN" dirty="0"/>
            </a:br>
            <a:r>
              <a:rPr lang="en-US" altLang="zh-CN" dirty="0"/>
              <a:t>		c: int</a:t>
            </a:r>
            <a:br>
              <a:rPr lang="en-US" altLang="zh-CN" dirty="0"/>
            </a:br>
            <a:r>
              <a:rPr lang="en-US" altLang="zh-CN" dirty="0"/>
              <a:t>		data: </a:t>
            </a:r>
            <a:r>
              <a:rPr lang="en-US" altLang="zh-CN" dirty="0" err="1"/>
              <a:t>np.ndarray</a:t>
            </a:r>
            <a:r>
              <a:rPr lang="en-US" altLang="zh-CN" dirty="0"/>
              <a:t> </a:t>
            </a:r>
            <a:endParaRPr lang="en-US" dirty="0"/>
          </a:p>
          <a:p>
            <a:r>
              <a:rPr lang="en-US" dirty="0">
                <a:solidFill>
                  <a:srgbClr val="FF0000"/>
                </a:solidFill>
              </a:rPr>
              <a:t>So an image is a 3D array with </a:t>
            </a:r>
            <a:r>
              <a:rPr lang="en-US" altLang="zh-CN" dirty="0">
                <a:solidFill>
                  <a:srgbClr val="FF0000"/>
                </a:solidFill>
              </a:rPr>
              <a:t>channels, </a:t>
            </a:r>
            <a:r>
              <a:rPr lang="en-US" dirty="0">
                <a:solidFill>
                  <a:srgbClr val="FF0000"/>
                </a:solidFill>
              </a:rPr>
              <a:t>height, and width (like for colors).</a:t>
            </a:r>
          </a:p>
          <a:p>
            <a:r>
              <a:rPr lang="en-US" dirty="0"/>
              <a:t>data is floating point numbers between 0 and 1</a:t>
            </a:r>
          </a:p>
        </p:txBody>
      </p:sp>
      <p:sp>
        <p:nvSpPr>
          <p:cNvPr id="4" name="Slide Number Placeholder 3"/>
          <p:cNvSpPr>
            <a:spLocks noGrp="1"/>
          </p:cNvSpPr>
          <p:nvPr>
            <p:ph type="sldNum" sz="quarter" idx="12"/>
          </p:nvPr>
        </p:nvSpPr>
        <p:spPr/>
        <p:txBody>
          <a:bodyPr/>
          <a:lstStyle/>
          <a:p>
            <a:fld id="{AD4E86B5-A92D-294E-92AF-8654113B1844}" type="slidenum">
              <a:rPr lang="en-US" smtClean="0"/>
              <a:t>78</a:t>
            </a:fld>
            <a:endParaRPr lang="en-US"/>
          </a:p>
        </p:txBody>
      </p:sp>
      <p:pic>
        <p:nvPicPr>
          <p:cNvPr id="5" name="Picture 4"/>
          <p:cNvPicPr>
            <a:picLocks noChangeAspect="1"/>
          </p:cNvPicPr>
          <p:nvPr/>
        </p:nvPicPr>
        <p:blipFill>
          <a:blip r:embed="rId2"/>
          <a:stretch>
            <a:fillRect/>
          </a:stretch>
        </p:blipFill>
        <p:spPr>
          <a:xfrm>
            <a:off x="5733700" y="1600200"/>
            <a:ext cx="2441090" cy="1973214"/>
          </a:xfrm>
          <a:prstGeom prst="rect">
            <a:avLst/>
          </a:prstGeom>
        </p:spPr>
      </p:pic>
    </p:spTree>
    <p:extLst>
      <p:ext uri="{BB962C8B-B14F-4D97-AF65-F5344CB8AC3E}">
        <p14:creationId xmlns:p14="http://schemas.microsoft.com/office/powerpoint/2010/main" val="307905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Assignment 1: Parts </a:t>
            </a:r>
            <a:br>
              <a:rPr lang="en-US" dirty="0"/>
            </a:br>
            <a:r>
              <a:rPr lang="en-US" dirty="0"/>
              <a:t>Read them </a:t>
            </a:r>
          </a:p>
        </p:txBody>
      </p:sp>
      <p:sp>
        <p:nvSpPr>
          <p:cNvPr id="3" name="Content Placeholder 2"/>
          <p:cNvSpPr>
            <a:spLocks noGrp="1"/>
          </p:cNvSpPr>
          <p:nvPr>
            <p:ph idx="1"/>
          </p:nvPr>
        </p:nvSpPr>
        <p:spPr/>
        <p:txBody>
          <a:bodyPr>
            <a:normAutofit lnSpcReduction="10000"/>
          </a:bodyPr>
          <a:lstStyle/>
          <a:p>
            <a:r>
              <a:rPr lang="en-US" dirty="0"/>
              <a:t>TODO #1: </a:t>
            </a:r>
            <a:r>
              <a:rPr lang="en-US" dirty="0" err="1"/>
              <a:t>get_pixel</a:t>
            </a:r>
            <a:r>
              <a:rPr lang="en-US" dirty="0"/>
              <a:t> and </a:t>
            </a:r>
            <a:r>
              <a:rPr lang="en-US" dirty="0" err="1"/>
              <a:t>set_pixel</a:t>
            </a:r>
            <a:endParaRPr lang="en-US" dirty="0"/>
          </a:p>
          <a:p>
            <a:r>
              <a:rPr lang="en-US" dirty="0"/>
              <a:t>TODO #2: </a:t>
            </a:r>
            <a:r>
              <a:rPr lang="en-US" dirty="0" err="1"/>
              <a:t>copy_image</a:t>
            </a:r>
            <a:endParaRPr lang="en-US" dirty="0"/>
          </a:p>
          <a:p>
            <a:r>
              <a:rPr lang="en-US" dirty="0"/>
              <a:t>TODO #3: </a:t>
            </a:r>
            <a:r>
              <a:rPr lang="en-US" dirty="0" err="1"/>
              <a:t>rgb_to_grayscale</a:t>
            </a:r>
            <a:endParaRPr lang="en-US" dirty="0"/>
          </a:p>
          <a:p>
            <a:r>
              <a:rPr lang="en-US" dirty="0"/>
              <a:t>TODO #4: </a:t>
            </a:r>
            <a:r>
              <a:rPr lang="en-US" dirty="0" err="1"/>
              <a:t>shift_image</a:t>
            </a:r>
            <a:r>
              <a:rPr lang="en-US" dirty="0"/>
              <a:t> (shifts values)</a:t>
            </a:r>
          </a:p>
          <a:p>
            <a:r>
              <a:rPr lang="en-US" dirty="0"/>
              <a:t>TODO #5: </a:t>
            </a:r>
            <a:r>
              <a:rPr lang="en-US" dirty="0" err="1"/>
              <a:t>clamp_image</a:t>
            </a:r>
            <a:r>
              <a:rPr lang="en-US" dirty="0"/>
              <a:t> (get values between 0 and 1)</a:t>
            </a:r>
          </a:p>
          <a:p>
            <a:r>
              <a:rPr lang="en-US" dirty="0"/>
              <a:t>TODO #6: </a:t>
            </a:r>
            <a:r>
              <a:rPr lang="en-US" dirty="0" err="1"/>
              <a:t>rgb_to_hsv</a:t>
            </a:r>
            <a:endParaRPr lang="en-US" dirty="0"/>
          </a:p>
          <a:p>
            <a:r>
              <a:rPr lang="en-US" dirty="0"/>
              <a:t>TODO #7: </a:t>
            </a:r>
            <a:r>
              <a:rPr lang="en-US" dirty="0" err="1"/>
              <a:t>hsv_to_rgb</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79</a:t>
            </a:fld>
            <a:endParaRPr lang="en-US"/>
          </a:p>
        </p:txBody>
      </p:sp>
    </p:spTree>
    <p:extLst>
      <p:ext uri="{BB962C8B-B14F-4D97-AF65-F5344CB8AC3E}">
        <p14:creationId xmlns:p14="http://schemas.microsoft.com/office/powerpoint/2010/main" val="122845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dirty="0"/>
              <a:t>Assignment 3:  Panorama Stitching</a:t>
            </a:r>
          </a:p>
        </p:txBody>
      </p:sp>
      <p:sp>
        <p:nvSpPr>
          <p:cNvPr id="2" name="Slide Number Placeholder 1"/>
          <p:cNvSpPr>
            <a:spLocks noGrp="1"/>
          </p:cNvSpPr>
          <p:nvPr>
            <p:ph type="sldNum" sz="quarter" idx="12"/>
          </p:nvPr>
        </p:nvSpPr>
        <p:spPr/>
        <p:txBody>
          <a:bodyPr/>
          <a:lstStyle/>
          <a:p>
            <a:fld id="{AD4E86B5-A92D-294E-92AF-8654113B1844}" type="slidenum">
              <a:rPr lang="en-US" smtClean="0"/>
              <a:t>8</a:t>
            </a:fld>
            <a:endParaRPr lang="en-US"/>
          </a:p>
        </p:txBody>
      </p:sp>
      <p:pic>
        <p:nvPicPr>
          <p:cNvPr id="3" name="Picture 2">
            <a:extLst>
              <a:ext uri="{FF2B5EF4-FFF2-40B4-BE49-F238E27FC236}">
                <a16:creationId xmlns:a16="http://schemas.microsoft.com/office/drawing/2014/main" id="{E04E9D6C-12B4-4863-8316-2CB58F9199F1}"/>
              </a:ext>
            </a:extLst>
          </p:cNvPr>
          <p:cNvPicPr>
            <a:picLocks noChangeAspect="1"/>
          </p:cNvPicPr>
          <p:nvPr/>
        </p:nvPicPr>
        <p:blipFill>
          <a:blip r:embed="rId2"/>
          <a:stretch>
            <a:fillRect/>
          </a:stretch>
        </p:blipFill>
        <p:spPr>
          <a:xfrm>
            <a:off x="0" y="1909175"/>
            <a:ext cx="9144000" cy="3039649"/>
          </a:xfrm>
          <a:prstGeom prst="rect">
            <a:avLst/>
          </a:prstGeom>
        </p:spPr>
      </p:pic>
    </p:spTree>
    <p:extLst>
      <p:ext uri="{BB962C8B-B14F-4D97-AF65-F5344CB8AC3E}">
        <p14:creationId xmlns:p14="http://schemas.microsoft.com/office/powerpoint/2010/main" val="15275549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4E86B5-A92D-294E-92AF-8654113B1844}" type="slidenum">
              <a:rPr lang="en-US" smtClean="0"/>
              <a:t>80</a:t>
            </a:fld>
            <a:endParaRPr lang="en-US"/>
          </a:p>
        </p:txBody>
      </p:sp>
      <p:sp>
        <p:nvSpPr>
          <p:cNvPr id="3" name="TextBox 2"/>
          <p:cNvSpPr txBox="1"/>
          <p:nvPr/>
        </p:nvSpPr>
        <p:spPr>
          <a:xfrm>
            <a:off x="2269864" y="2334409"/>
            <a:ext cx="3080267" cy="1015663"/>
          </a:xfrm>
          <a:prstGeom prst="rect">
            <a:avLst/>
          </a:prstGeom>
          <a:noFill/>
        </p:spPr>
        <p:txBody>
          <a:bodyPr wrap="none" rtlCol="0">
            <a:spAutoFit/>
          </a:bodyPr>
          <a:lstStyle/>
          <a:p>
            <a:r>
              <a:rPr lang="en-US" sz="6000" dirty="0">
                <a:solidFill>
                  <a:srgbClr val="FF0000"/>
                </a:solidFill>
              </a:rPr>
              <a:t>Have Fun</a:t>
            </a:r>
          </a:p>
        </p:txBody>
      </p:sp>
    </p:spTree>
    <p:extLst>
      <p:ext uri="{BB962C8B-B14F-4D97-AF65-F5344CB8AC3E}">
        <p14:creationId xmlns:p14="http://schemas.microsoft.com/office/powerpoint/2010/main" val="25523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normAutofit/>
          </a:bodyPr>
          <a:lstStyle/>
          <a:p>
            <a:r>
              <a:rPr lang="en-US" dirty="0"/>
              <a:t>Assignment 4: Neural Networks</a:t>
            </a:r>
          </a:p>
        </p:txBody>
      </p:sp>
      <p:sp>
        <p:nvSpPr>
          <p:cNvPr id="346124" name="Rectangle 12"/>
          <p:cNvSpPr>
            <a:spLocks noChangeArrowheads="1"/>
          </p:cNvSpPr>
          <p:nvPr/>
        </p:nvSpPr>
        <p:spPr bwMode="auto">
          <a:xfrm>
            <a:off x="1981200" y="1828800"/>
            <a:ext cx="1752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9</a:t>
            </a:fld>
            <a:endParaRPr lang="en-US"/>
          </a:p>
        </p:txBody>
      </p:sp>
      <p:pic>
        <p:nvPicPr>
          <p:cNvPr id="5" name="Picture 4">
            <a:extLst>
              <a:ext uri="{FF2B5EF4-FFF2-40B4-BE49-F238E27FC236}">
                <a16:creationId xmlns:a16="http://schemas.microsoft.com/office/drawing/2014/main" id="{FAD05CF1-B91F-48D2-8810-B5155B1D3CA4}"/>
              </a:ext>
            </a:extLst>
          </p:cNvPr>
          <p:cNvPicPr>
            <a:picLocks noChangeAspect="1"/>
          </p:cNvPicPr>
          <p:nvPr/>
        </p:nvPicPr>
        <p:blipFill>
          <a:blip r:embed="rId2"/>
          <a:stretch>
            <a:fillRect/>
          </a:stretch>
        </p:blipFill>
        <p:spPr>
          <a:xfrm>
            <a:off x="4457731" y="2962241"/>
            <a:ext cx="4649709" cy="3173863"/>
          </a:xfrm>
          <a:prstGeom prst="rect">
            <a:avLst/>
          </a:prstGeom>
        </p:spPr>
      </p:pic>
      <p:pic>
        <p:nvPicPr>
          <p:cNvPr id="6" name="Picture 5">
            <a:extLst>
              <a:ext uri="{FF2B5EF4-FFF2-40B4-BE49-F238E27FC236}">
                <a16:creationId xmlns:a16="http://schemas.microsoft.com/office/drawing/2014/main" id="{A42026CB-2AC3-4C7B-AA63-D2BDCBB11F3D}"/>
              </a:ext>
            </a:extLst>
          </p:cNvPr>
          <p:cNvPicPr>
            <a:picLocks noChangeAspect="1"/>
          </p:cNvPicPr>
          <p:nvPr/>
        </p:nvPicPr>
        <p:blipFill>
          <a:blip r:embed="rId3"/>
          <a:stretch>
            <a:fillRect/>
          </a:stretch>
        </p:blipFill>
        <p:spPr>
          <a:xfrm>
            <a:off x="815626" y="1417638"/>
            <a:ext cx="3280140" cy="2501585"/>
          </a:xfrm>
          <a:prstGeom prst="rect">
            <a:avLst/>
          </a:prstGeom>
        </p:spPr>
      </p:pic>
    </p:spTree>
    <p:extLst>
      <p:ext uri="{BB962C8B-B14F-4D97-AF65-F5344CB8AC3E}">
        <p14:creationId xmlns:p14="http://schemas.microsoft.com/office/powerpoint/2010/main" val="3098866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1570</TotalTime>
  <Words>2063</Words>
  <Application>Microsoft Macintosh PowerPoint</Application>
  <PresentationFormat>全屏显示(4:3)</PresentationFormat>
  <Paragraphs>468</Paragraphs>
  <Slides>80</Slides>
  <Notes>32</Notes>
  <HiddenSlides>1</HiddenSlides>
  <MMClips>0</MMClips>
  <ScaleCrop>false</ScaleCrop>
  <HeadingPairs>
    <vt:vector size="8" baseType="variant">
      <vt:variant>
        <vt:lpstr>已用的字体</vt:lpstr>
      </vt:variant>
      <vt:variant>
        <vt:i4>6</vt:i4>
      </vt:variant>
      <vt:variant>
        <vt:lpstr>主题</vt:lpstr>
      </vt:variant>
      <vt:variant>
        <vt:i4>1</vt:i4>
      </vt:variant>
      <vt:variant>
        <vt:lpstr>嵌入 OLE 服务器</vt:lpstr>
      </vt:variant>
      <vt:variant>
        <vt:i4>3</vt:i4>
      </vt:variant>
      <vt:variant>
        <vt:lpstr>幻灯片标题</vt:lpstr>
      </vt:variant>
      <vt:variant>
        <vt:i4>80</vt:i4>
      </vt:variant>
    </vt:vector>
  </HeadingPairs>
  <TitlesOfParts>
    <vt:vector size="90" baseType="lpstr">
      <vt:lpstr>ＭＳ Ｐゴシック</vt:lpstr>
      <vt:lpstr>Segoe</vt:lpstr>
      <vt:lpstr>Arial</vt:lpstr>
      <vt:lpstr>Arial Rounded MT Bold</vt:lpstr>
      <vt:lpstr>Calibri</vt:lpstr>
      <vt:lpstr>Times New Roman</vt:lpstr>
      <vt:lpstr>Office Theme</vt:lpstr>
      <vt:lpstr>Photo Editor Photo</vt:lpstr>
      <vt:lpstr>Image File</vt:lpstr>
      <vt:lpstr>Image</vt:lpstr>
      <vt:lpstr>Computer Vision   CSE/ECE 576  Linda Shapiro Professor of Computer Science &amp; Engineering Professor of Electrical &amp; Computer Engineering</vt:lpstr>
      <vt:lpstr>Course Information </vt:lpstr>
      <vt:lpstr>Topics</vt:lpstr>
      <vt:lpstr>Grading (tentative)</vt:lpstr>
      <vt:lpstr>Assignments</vt:lpstr>
      <vt:lpstr>Assignment 1: Fun with Color </vt:lpstr>
      <vt:lpstr>Assignment 2:  Image Resizing and Filtering</vt:lpstr>
      <vt:lpstr>Assignment 3:  Panorama Stitching</vt:lpstr>
      <vt:lpstr>Assignment 4: Neural Networks</vt:lpstr>
      <vt:lpstr>Assignment 5: PyTorch</vt:lpstr>
      <vt:lpstr>Assignment 6: Optical Flow</vt:lpstr>
      <vt:lpstr>Final Course Project:  Machine Learning for Some Kind of Application</vt:lpstr>
      <vt:lpstr>Books</vt:lpstr>
      <vt:lpstr>PowerPoint 演示文稿</vt:lpstr>
      <vt:lpstr>PowerPoint 演示文稿</vt:lpstr>
      <vt:lpstr>PowerPoint 演示文稿</vt:lpstr>
      <vt:lpstr>PowerPoint 演示文稿</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演示文稿</vt:lpstr>
      <vt:lpstr>Computer Vision</vt:lpstr>
      <vt:lpstr>Applications:  3D Scanning</vt:lpstr>
      <vt:lpstr>PowerPoint 演示文稿</vt:lpstr>
      <vt:lpstr>PowerPoint 演示文稿</vt:lpstr>
      <vt:lpstr>PowerPoint 演示文稿</vt:lpstr>
      <vt:lpstr>PowerPoint 演示文稿</vt:lpstr>
      <vt:lpstr>PowerPoint 演示文稿</vt:lpstr>
      <vt:lpstr>PowerPoint 演示文稿</vt:lpstr>
      <vt:lpstr>Google’s 3D Maps  Structure estimation from tourist photos  </vt:lpstr>
      <vt:lpstr>Apple’s 3D maps</vt:lpstr>
      <vt:lpstr>Computer Vision</vt:lpstr>
      <vt:lpstr>Face detection</vt:lpstr>
      <vt:lpstr>Vision-based interaction: Xbox Kinect</vt:lpstr>
      <vt:lpstr>PowerPoint 演示文稿</vt:lpstr>
      <vt:lpstr>PowerPoint 演示文稿</vt:lpstr>
      <vt:lpstr>PowerPoint 演示文稿</vt:lpstr>
      <vt:lpstr>PowerPoint 演示文稿</vt:lpstr>
      <vt:lpstr>PowerPoint 演示文稿</vt:lpstr>
      <vt:lpstr>Why is vision so hard?</vt:lpstr>
      <vt:lpstr>PowerPoint 演示文稿</vt:lpstr>
      <vt:lpstr>PowerPoint 演示文稿</vt:lpstr>
      <vt:lpstr>PowerPoint 演示文稿</vt:lpstr>
      <vt:lpstr>PowerPoint 演示文稿</vt:lpstr>
      <vt:lpstr>PowerPoint 演示文稿</vt:lpstr>
      <vt:lpstr>PowerPoint 演示文稿</vt:lpstr>
      <vt:lpstr>Challenges 7: object intra-class variation</vt:lpstr>
      <vt:lpstr>Challenges 8:  local ambiguity</vt:lpstr>
      <vt:lpstr>Challenges 9:  the world behind the image   </vt:lpstr>
      <vt:lpstr>PowerPoint 演示文稿</vt:lpstr>
      <vt:lpstr>PowerPoint 演示文稿</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Classification of 22q11.2DS</vt:lpstr>
      <vt:lpstr>Computer vision research in healthcare</vt:lpstr>
      <vt:lpstr>Computer vision in the real-world </vt:lpstr>
      <vt:lpstr>Assignments</vt:lpstr>
      <vt:lpstr>Assignment 1</vt:lpstr>
      <vt:lpstr>Assignment 1 Parts</vt:lpstr>
      <vt:lpstr>Assignment 1: Parts  Read them </vt:lpstr>
      <vt:lpstr>PowerPoint 演示文稿</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Sitong Liu</cp:lastModifiedBy>
  <cp:revision>186</cp:revision>
  <dcterms:created xsi:type="dcterms:W3CDTF">2013-01-06T19:09:38Z</dcterms:created>
  <dcterms:modified xsi:type="dcterms:W3CDTF">2026-03-26T00:56:02Z</dcterms:modified>
</cp:coreProperties>
</file>