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338" r:id="rId3"/>
    <p:sldId id="278" r:id="rId4"/>
    <p:sldId id="688" r:id="rId5"/>
    <p:sldId id="687" r:id="rId6"/>
    <p:sldId id="339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62" r:id="rId19"/>
    <p:sldId id="363" r:id="rId20"/>
    <p:sldId id="364" r:id="rId21"/>
    <p:sldId id="365" r:id="rId22"/>
    <p:sldId id="366" r:id="rId23"/>
    <p:sldId id="372" r:id="rId24"/>
    <p:sldId id="378" r:id="rId25"/>
    <p:sldId id="379" r:id="rId26"/>
    <p:sldId id="380" r:id="rId27"/>
    <p:sldId id="382" r:id="rId28"/>
    <p:sldId id="385" r:id="rId29"/>
    <p:sldId id="396" r:id="rId30"/>
    <p:sldId id="547" r:id="rId31"/>
    <p:sldId id="548" r:id="rId32"/>
    <p:sldId id="549" r:id="rId33"/>
    <p:sldId id="550" r:id="rId34"/>
    <p:sldId id="553" r:id="rId35"/>
    <p:sldId id="554" r:id="rId36"/>
    <p:sldId id="555" r:id="rId37"/>
    <p:sldId id="621" r:id="rId38"/>
    <p:sldId id="556" r:id="rId39"/>
    <p:sldId id="622" r:id="rId40"/>
    <p:sldId id="623" r:id="rId41"/>
    <p:sldId id="558" r:id="rId42"/>
    <p:sldId id="624" r:id="rId43"/>
    <p:sldId id="649" r:id="rId44"/>
    <p:sldId id="648" r:id="rId45"/>
    <p:sldId id="641" r:id="rId46"/>
    <p:sldId id="625" r:id="rId47"/>
    <p:sldId id="562" r:id="rId48"/>
    <p:sldId id="515" r:id="rId49"/>
    <p:sldId id="516" r:id="rId50"/>
    <p:sldId id="476" r:id="rId51"/>
    <p:sldId id="616" r:id="rId52"/>
    <p:sldId id="496" r:id="rId53"/>
    <p:sldId id="497" r:id="rId54"/>
    <p:sldId id="539" r:id="rId55"/>
    <p:sldId id="451" r:id="rId56"/>
    <p:sldId id="626" r:id="rId57"/>
    <p:sldId id="627" r:id="rId58"/>
    <p:sldId id="628" r:id="rId59"/>
    <p:sldId id="629" r:id="rId60"/>
    <p:sldId id="630" r:id="rId61"/>
    <p:sldId id="631" r:id="rId62"/>
    <p:sldId id="632" r:id="rId63"/>
    <p:sldId id="633" r:id="rId64"/>
    <p:sldId id="634" r:id="rId65"/>
    <p:sldId id="635" r:id="rId66"/>
    <p:sldId id="636" r:id="rId67"/>
    <p:sldId id="637" r:id="rId68"/>
    <p:sldId id="638" r:id="rId69"/>
    <p:sldId id="639" r:id="rId70"/>
    <p:sldId id="640" r:id="rId71"/>
    <p:sldId id="452" r:id="rId72"/>
    <p:sldId id="453" r:id="rId73"/>
    <p:sldId id="509" r:id="rId74"/>
    <p:sldId id="611" r:id="rId75"/>
    <p:sldId id="642" r:id="rId76"/>
    <p:sldId id="650" r:id="rId77"/>
    <p:sldId id="651" r:id="rId78"/>
    <p:sldId id="652" r:id="rId79"/>
    <p:sldId id="653" r:id="rId80"/>
    <p:sldId id="658" r:id="rId81"/>
    <p:sldId id="659" r:id="rId82"/>
    <p:sldId id="660" r:id="rId83"/>
    <p:sldId id="661" r:id="rId84"/>
    <p:sldId id="662" r:id="rId85"/>
    <p:sldId id="663" r:id="rId86"/>
    <p:sldId id="664" r:id="rId87"/>
    <p:sldId id="665" r:id="rId88"/>
    <p:sldId id="666" r:id="rId89"/>
    <p:sldId id="667" r:id="rId90"/>
    <p:sldId id="669" r:id="rId91"/>
    <p:sldId id="670" r:id="rId92"/>
    <p:sldId id="671" r:id="rId93"/>
    <p:sldId id="673" r:id="rId94"/>
    <p:sldId id="674" r:id="rId95"/>
    <p:sldId id="675" r:id="rId96"/>
    <p:sldId id="676" r:id="rId97"/>
    <p:sldId id="677" r:id="rId98"/>
    <p:sldId id="686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8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8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9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10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3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2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4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4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7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8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6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51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121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1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0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7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0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6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5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0756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5/21/2021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34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3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9.png"/><Relationship Id="rId11" Type="http://schemas.openxmlformats.org/officeDocument/2006/relationships/image" Target="../media/image112.png"/><Relationship Id="rId5" Type="http://schemas.openxmlformats.org/officeDocument/2006/relationships/image" Target="../media/image108.pn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06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image" Target="../media/image147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79.png"/><Relationship Id="rId7" Type="http://schemas.openxmlformats.org/officeDocument/2006/relationships/image" Target="../media/image18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8.png"/><Relationship Id="rId5" Type="http://schemas.openxmlformats.org/officeDocument/2006/relationships/image" Target="../media/image181.png"/><Relationship Id="rId10" Type="http://schemas.openxmlformats.org/officeDocument/2006/relationships/image" Target="../media/image187.png"/><Relationship Id="rId4" Type="http://schemas.openxmlformats.org/officeDocument/2006/relationships/image" Target="../media/image180.png"/><Relationship Id="rId9" Type="http://schemas.openxmlformats.org/officeDocument/2006/relationships/image" Target="../media/image18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5.png"/><Relationship Id="rId7" Type="http://schemas.openxmlformats.org/officeDocument/2006/relationships/image" Target="../media/image197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Stereo and 3D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depth.</a:t>
            </a: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/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EA4E1-1DA6-4DFB-ADE8-5E147A0DBA1A}"/>
              </a:ext>
            </a:extLst>
          </p:cNvPr>
          <p:cNvSpPr txBox="1"/>
          <p:nvPr/>
        </p:nvSpPr>
        <p:spPr>
          <a:xfrm>
            <a:off x="7213004" y="4160908"/>
            <a:ext cx="1636354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See Chapter 12 of Shapiro and Stockman Text.</a:t>
            </a:r>
          </a:p>
        </p:txBody>
      </p:sp>
    </p:spTree>
    <p:extLst>
      <p:ext uri="{BB962C8B-B14F-4D97-AF65-F5344CB8AC3E}">
        <p14:creationId xmlns:p14="http://schemas.microsoft.com/office/powerpoint/2010/main" val="3291614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0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3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66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9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matrix of each camera (and the image points) by the inverse of the calibration matrix to get </a:t>
            </a:r>
            <a:r>
              <a:rPr lang="en-US" sz="2000" i="1" dirty="0">
                <a:solidFill>
                  <a:srgbClr val="C00000"/>
                </a:solidFill>
              </a:rPr>
              <a:t>normalized</a:t>
            </a:r>
            <a:r>
              <a:rPr lang="en-US" sz="2000" dirty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/>
              <a:t>Then the projection matrices of the two cameras can be written as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Simplified Matrices for the 2 Cameras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(R | T)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7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412558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>
                <a:solidFill>
                  <a:srgbClr val="C00000"/>
                </a:solidFill>
              </a:rPr>
              <a:t>xn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yn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zn</a:t>
            </a:r>
            <a:r>
              <a:rPr lang="en-US" dirty="0">
                <a:solidFill>
                  <a:srgbClr val="C00000"/>
                </a:solidFill>
              </a:rPr>
              <a:t>, un, </a:t>
            </a:r>
            <a:r>
              <a:rPr lang="en-US" dirty="0" err="1">
                <a:solidFill>
                  <a:srgbClr val="C00000"/>
                </a:solidFill>
              </a:rPr>
              <a:t>vn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Then solve a system</a:t>
            </a:r>
          </a:p>
          <a:p>
            <a:r>
              <a:rPr lang="en-US" dirty="0"/>
              <a:t>of equations to get</a:t>
            </a:r>
          </a:p>
          <a:p>
            <a:r>
              <a:rPr lang="en-US" dirty="0"/>
              <a:t>camera parameters.</a:t>
            </a:r>
          </a:p>
        </p:txBody>
      </p:sp>
    </p:spTree>
    <p:extLst>
      <p:ext uri="{BB962C8B-B14F-4D97-AF65-F5344CB8AC3E}">
        <p14:creationId xmlns:p14="http://schemas.microsoft.com/office/powerpoint/2010/main" val="211071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x’ = </a:t>
            </a:r>
            <a:r>
              <a:rPr lang="en-US" sz="1400" b="1" i="1" dirty="0" err="1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>
                <a:latin typeface="Times New Roman" pitchFamily="18" charset="0"/>
              </a:rPr>
              <a:t>(</a:t>
            </a:r>
            <a:r>
              <a:rPr lang="en-US" sz="1800" b="1" i="1" dirty="0">
                <a:latin typeface="Times New Roman" pitchFamily="18" charset="0"/>
              </a:rPr>
              <a:t>x,</a:t>
            </a:r>
            <a:r>
              <a:rPr lang="en-US" sz="1800" dirty="0">
                <a:latin typeface="Times New Roman" pitchFamily="18" charset="0"/>
              </a:rPr>
              <a:t>1)</a:t>
            </a:r>
            <a:r>
              <a:rPr lang="en-US" sz="1800" i="1" baseline="30000" dirty="0">
                <a:latin typeface="Times New Roman" pitchFamily="18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Matrix 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1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21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/>
              <a:t>Reproject</a:t>
            </a:r>
            <a:r>
              <a:rPr lang="en-US" sz="2800" dirty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Two </a:t>
            </a:r>
            <a:r>
              <a:rPr lang="en-US" sz="2800" dirty="0" err="1"/>
              <a:t>homographies</a:t>
            </a:r>
            <a:r>
              <a:rPr lang="en-US" sz="2800" dirty="0"/>
              <a:t> (3x3 transform), one for each input image </a:t>
            </a:r>
            <a:r>
              <a:rPr lang="en-US" sz="2800" dirty="0" err="1"/>
              <a:t>reprojection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/>
              <a:t>C. Loop and Z. Zhang. </a:t>
            </a:r>
            <a:r>
              <a:rPr lang="en-US" sz="2000" dirty="0">
                <a:hlinkClick r:id="rId3"/>
              </a:rPr>
              <a:t>Computing Rectifying </a:t>
            </a:r>
            <a:r>
              <a:rPr lang="en-US" sz="2000" dirty="0" err="1">
                <a:hlinkClick r:id="rId3"/>
              </a:rPr>
              <a:t>Homographies</a:t>
            </a:r>
            <a:r>
              <a:rPr lang="en-US" sz="2000" dirty="0">
                <a:hlinkClick r:id="rId3"/>
              </a:rPr>
              <a:t> for Stereo Vision</a:t>
            </a:r>
            <a:r>
              <a:rPr lang="en-US" sz="2000" dirty="0"/>
              <a:t>. IEEE Conf. Computer Vision and Pattern Recognition, 1999</a:t>
            </a:r>
            <a:r>
              <a:rPr lang="en-US" sz="2400" dirty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7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9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9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27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922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40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97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302735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909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82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570881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large scale modelling</a:t>
            </a: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[Pollefeys08]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[Furukawa10]</a:t>
            </a: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[Goesele07]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0507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Medicine</a:t>
            </a:r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89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CMM</a:t>
            </a: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3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Scanning System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82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416300"/>
            <a:chOff x="0" y="0"/>
            <a:chExt cx="5144" cy="2152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4271" y="1248"/>
              <a:ext cx="5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endPara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4023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“Us” Data Set (subset)</a:t>
            </a:r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8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3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Estimate the surface </a:t>
            </a:r>
            <a:r>
              <a:rPr lang="en-US" dirty="0" err="1"/>
              <a:t>normals</a:t>
            </a:r>
            <a:r>
              <a:rPr lang="en-US" dirty="0"/>
              <a:t> of a given scene given multiple 2D images taken from the </a:t>
            </a:r>
            <a:r>
              <a:rPr lang="en-US" i="1" dirty="0"/>
              <a:t>same </a:t>
            </a:r>
            <a:r>
              <a:rPr lang="en-US" dirty="0"/>
              <a:t>viewpoint, but under </a:t>
            </a:r>
            <a:r>
              <a:rPr lang="en-US" i="1" dirty="0"/>
              <a:t>different lighting </a:t>
            </a:r>
            <a:r>
              <a:rPr lang="en-US" dirty="0"/>
              <a:t>conditions.</a:t>
            </a:r>
          </a:p>
          <a:p>
            <a:r>
              <a:rPr lang="en-US" dirty="0">
                <a:solidFill>
                  <a:srgbClr val="C00000"/>
                </a:solidFill>
              </a:rPr>
              <a:t>Basic photometric stereo </a:t>
            </a:r>
            <a:r>
              <a:rPr lang="en-US" dirty="0"/>
              <a:t>required a </a:t>
            </a:r>
            <a:r>
              <a:rPr lang="en-US" dirty="0" err="1"/>
              <a:t>Lambertian</a:t>
            </a:r>
            <a:r>
              <a:rPr lang="en-US" dirty="0"/>
              <a:t> reflectance model: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 I =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where I is pixel </a:t>
            </a:r>
            <a:r>
              <a:rPr lang="en-US" dirty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n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>
                <a:sym typeface="Symbol"/>
              </a:rPr>
              <a:t>, and  is diffuse albedo constant, which is a reflection coefficient.</a:t>
            </a:r>
          </a:p>
        </p:txBody>
      </p:sp>
    </p:spTree>
    <p:extLst>
      <p:ext uri="{BB962C8B-B14F-4D97-AF65-F5344CB8AC3E}">
        <p14:creationId xmlns:p14="http://schemas.microsoft.com/office/powerpoint/2010/main" val="24091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16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9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 light sources</a:t>
            </a:r>
          </a:p>
          <a:p>
            <a:r>
              <a:rPr lang="en-US" dirty="0"/>
              <a:t>Lead to </a:t>
            </a:r>
            <a:r>
              <a:rPr lang="en-US" dirty="0">
                <a:solidFill>
                  <a:srgbClr val="FF0000"/>
                </a:solidFill>
              </a:rPr>
              <a:t>K images R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), ...,R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each from just one of the light sources being on</a:t>
            </a:r>
          </a:p>
          <a:p>
            <a:r>
              <a:rPr lang="en-US" dirty="0"/>
              <a:t>For any (</a:t>
            </a:r>
            <a:r>
              <a:rPr lang="en-US" dirty="0" err="1"/>
              <a:t>p,q</a:t>
            </a:r>
            <a:r>
              <a:rPr lang="en-US" dirty="0"/>
              <a:t>), we get </a:t>
            </a:r>
            <a:r>
              <a:rPr lang="en-US" dirty="0">
                <a:solidFill>
                  <a:srgbClr val="FF0000"/>
                </a:solidFill>
              </a:rPr>
              <a:t>K intensities I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,...I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</a:p>
          <a:p>
            <a:r>
              <a:rPr lang="en-US" dirty="0"/>
              <a:t>Leads to a set of </a:t>
            </a:r>
            <a:r>
              <a:rPr lang="en-US" dirty="0">
                <a:solidFill>
                  <a:srgbClr val="0000FF"/>
                </a:solidFill>
              </a:rPr>
              <a:t>linear equations </a:t>
            </a:r>
            <a:r>
              <a:rPr lang="en-US" dirty="0"/>
              <a:t>of the form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baseline="-25000" dirty="0" err="1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/>
              <a:t>Solving leads to a </a:t>
            </a:r>
            <a:r>
              <a:rPr lang="en-US" dirty="0">
                <a:solidFill>
                  <a:srgbClr val="0000FF"/>
                </a:solidFill>
              </a:rPr>
              <a:t>surface normal map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75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12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1537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Generic problem formulation: given several images of the same object or scene, compute a representation of its 3D shape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231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6080" y="318"/>
            <a:ext cx="8229600" cy="1143000"/>
          </a:xfrm>
        </p:spPr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Generic problem formulation: </a:t>
            </a:r>
            <a:r>
              <a:rPr lang="en-US" dirty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/>
              <a:t>Arbitrary number of images (from two to thousands)</a:t>
            </a:r>
          </a:p>
          <a:p>
            <a:pPr lvl="1"/>
            <a:r>
              <a:rPr lang="en-US" dirty="0"/>
              <a:t>Arbitrary camera positions (camera network or video sequence)</a:t>
            </a:r>
          </a:p>
          <a:p>
            <a:pPr lvl="1"/>
            <a:r>
              <a:rPr lang="en-US" dirty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/>
              <a:t>Depth maps</a:t>
            </a:r>
          </a:p>
          <a:p>
            <a:pPr lvl="1"/>
            <a:r>
              <a:rPr lang="en-US" dirty="0"/>
              <a:t>Meshes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Patch clouds</a:t>
            </a:r>
          </a:p>
          <a:p>
            <a:pPr lvl="1"/>
            <a:r>
              <a:rPr lang="en-US" dirty="0"/>
              <a:t>Volumetric models</a:t>
            </a:r>
          </a:p>
          <a:p>
            <a:pPr lvl="1"/>
            <a:r>
              <a:rPr lang="en-US" dirty="0"/>
              <a:t>Layered models</a:t>
            </a:r>
          </a:p>
        </p:txBody>
      </p:sp>
    </p:spTree>
    <p:extLst>
      <p:ext uri="{BB962C8B-B14F-4D97-AF65-F5344CB8AC3E}">
        <p14:creationId xmlns:p14="http://schemas.microsoft.com/office/powerpoint/2010/main" val="4816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endPara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tx</a:t>
            </a:r>
            <a:r>
              <a:rPr lang="en-US" dirty="0"/>
              <a:t>, ty, </a:t>
            </a:r>
            <a:r>
              <a:rPr lang="en-US" dirty="0" err="1"/>
              <a:t>tz</a:t>
            </a:r>
            <a:r>
              <a:rPr lang="en-US" dirty="0"/>
              <a:t>]</a:t>
            </a:r>
            <a:r>
              <a:rPr lang="en-US" baseline="30000" dirty="0"/>
              <a:t>T</a:t>
            </a:r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14283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M. </a:t>
            </a:r>
            <a:r>
              <a:rPr lang="en-US" sz="1800" dirty="0" err="1"/>
              <a:t>Okutomi</a:t>
            </a:r>
            <a:r>
              <a:rPr lang="en-US" sz="1800" dirty="0"/>
              <a:t> and T. </a:t>
            </a:r>
            <a:r>
              <a:rPr lang="en-US" sz="1800" dirty="0" err="1"/>
              <a:t>Kanade</a:t>
            </a:r>
            <a:r>
              <a:rPr lang="en-US" sz="1800" dirty="0"/>
              <a:t>, </a:t>
            </a:r>
            <a:r>
              <a:rPr lang="en-US" sz="1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Multiple-Baseline Stereo System,”</a:t>
            </a:r>
            <a:r>
              <a:rPr lang="en-US" sz="1800" dirty="0"/>
              <a:t>  IEEE Trans. on Pattern Analysis and Machine Intelligence,  15(4):353-363 (1993). </a:t>
            </a:r>
          </a:p>
        </p:txBody>
      </p:sp>
    </p:spTree>
    <p:extLst>
      <p:ext uri="{BB962C8B-B14F-4D97-AF65-F5344CB8AC3E}">
        <p14:creationId xmlns:p14="http://schemas.microsoft.com/office/powerpoint/2010/main" val="2246704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silhouettes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31847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20224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788988" y="4323476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533400" y="1163001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 in </a:t>
            </a:r>
            <a:r>
              <a:rPr lang="en-US" b="1" dirty="0">
                <a:solidFill>
                  <a:srgbClr val="FF0000"/>
                </a:solidFill>
              </a:rPr>
              <a:t>all </a:t>
            </a:r>
            <a:r>
              <a:rPr lang="en-US" dirty="0"/>
              <a:t>views</a:t>
            </a:r>
          </a:p>
        </p:txBody>
      </p:sp>
    </p:spTree>
    <p:extLst>
      <p:ext uri="{BB962C8B-B14F-4D97-AF65-F5344CB8AC3E}">
        <p14:creationId xmlns:p14="http://schemas.microsoft.com/office/powerpoint/2010/main" val="10284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81599"/>
            <a:ext cx="8229600" cy="1143000"/>
          </a:xfrm>
        </p:spPr>
        <p:txBody>
          <a:bodyPr/>
          <a:lstStyle/>
          <a:p>
            <a:r>
              <a:rPr lang="en-US" sz="3200" dirty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Finding the silhouette-consistent shape (</a:t>
            </a:r>
            <a:r>
              <a:rPr lang="en-US" i="1" dirty="0"/>
              <a:t>visual hull</a:t>
            </a:r>
            <a:r>
              <a:rPr lang="en-US" dirty="0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 dirty="0" err="1"/>
              <a:t>Backproject</a:t>
            </a:r>
            <a:r>
              <a:rPr lang="en-US" sz="2000" dirty="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Intersect </a:t>
            </a:r>
            <a:r>
              <a:rPr lang="en-US" sz="2000" dirty="0" err="1"/>
              <a:t>backprojected</a:t>
            </a:r>
            <a:r>
              <a:rPr lang="en-US" sz="2000" dirty="0"/>
              <a:t>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533400" y="808356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</a:t>
            </a:r>
            <a:r>
              <a:rPr lang="en-US" i="1" dirty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 space</a:t>
            </a:r>
          </a:p>
        </p:txBody>
      </p:sp>
    </p:spTree>
    <p:extLst>
      <p:ext uri="{BB962C8B-B14F-4D97-AF65-F5344CB8AC3E}">
        <p14:creationId xmlns:p14="http://schemas.microsoft.com/office/powerpoint/2010/main" val="10632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7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10729"/>
            <a:ext cx="7924800" cy="533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 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7152" y="2144683"/>
            <a:ext cx="1011302" cy="40011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84078" y="2239933"/>
            <a:ext cx="10465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353762" y="2855397"/>
            <a:ext cx="5164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…...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9288" y="1295400"/>
            <a:ext cx="7924800" cy="3171825"/>
            <a:chOff x="409" y="960"/>
            <a:chExt cx="4992" cy="1998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09" y="2670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2921"/>
              <a:ext cx="4992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Choose a </a:t>
              </a:r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</a:rPr>
                <a:t>voxel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 on the outside of the volume</a:t>
              </a: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66750" y="1295400"/>
            <a:ext cx="7924800" cy="4367213"/>
            <a:chOff x="420" y="960"/>
            <a:chExt cx="4992" cy="2751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20" y="3423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Carve if not photo-consistent (inside object’s silhouette)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46431" y="2043113"/>
            <a:ext cx="7924800" cy="3254375"/>
            <a:chOff x="430" y="1456"/>
            <a:chExt cx="4992" cy="2050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0" y="3218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36831" y="6027738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K. N. </a:t>
            </a:r>
            <a:r>
              <a:rPr lang="en-US" sz="1800" dirty="0" err="1">
                <a:solidFill>
                  <a:srgbClr val="0000FF"/>
                </a:solidFill>
              </a:rPr>
              <a:t>Kutulakos</a:t>
            </a:r>
            <a:r>
              <a:rPr lang="en-US" sz="1800" dirty="0">
                <a:solidFill>
                  <a:srgbClr val="0000FF"/>
                </a:solidFill>
              </a:rPr>
              <a:t> and S. M. Seitz, </a:t>
            </a:r>
            <a:r>
              <a:rPr lang="en-US" sz="18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Theory of Shape by Space Carving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i="1" dirty="0">
                <a:solidFill>
                  <a:srgbClr val="0000FF"/>
                </a:solidFill>
              </a:rPr>
              <a:t>ICCV</a:t>
            </a:r>
            <a:r>
              <a:rPr lang="en-US" sz="1800" dirty="0">
                <a:solidFill>
                  <a:srgbClr val="0000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552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Our 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139115" y="544068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(now deceased)</a:t>
            </a:r>
          </a:p>
        </p:txBody>
      </p:sp>
    </p:spTree>
    <p:extLst>
      <p:ext uri="{BB962C8B-B14F-4D97-AF65-F5344CB8AC3E}">
        <p14:creationId xmlns:p14="http://schemas.microsoft.com/office/powerpoint/2010/main" val="9613719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472304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02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6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Kalinga" pitchFamily="34" charset="0"/>
              </a:rPr>
              <a:t>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0401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88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30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image plane</a:t>
            </a:r>
          </a:p>
          <a:p>
            <a:pPr eaLnBrk="1" hangingPunct="1"/>
            <a:r>
              <a:rPr lang="en-US" altLang="en-US" sz="3200" dirty="0"/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(</a:t>
            </a:r>
            <a:r>
              <a:rPr lang="en-US" altLang="en-US" sz="2800" dirty="0" err="1"/>
              <a:t>u,v,d</a:t>
            </a:r>
            <a:r>
              <a:rPr lang="en-US" altLang="en-US" sz="2800" dirty="0"/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/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one of many cubes</a:t>
            </a:r>
          </a:p>
          <a:p>
            <a:pPr eaLnBrk="1" hangingPunct="1"/>
            <a:r>
              <a:rPr lang="en-US" altLang="en-US" sz="3200" dirty="0"/>
              <a:t>in virtual 3D cube space</a:t>
            </a: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/>
              <a:t>3D space is made up of many cubes.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</a:p>
        </p:txBody>
      </p:sp>
    </p:spTree>
    <p:extLst>
      <p:ext uri="{BB962C8B-B14F-4D97-AF65-F5344CB8AC3E}">
        <p14:creationId xmlns:p14="http://schemas.microsoft.com/office/powerpoint/2010/main" val="836390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968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59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67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4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49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03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9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45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46619510"/>
      </p:ext>
    </p:extLst>
  </p:cSld>
  <p:clrMapOvr>
    <a:masterClrMapping/>
  </p:clrMapOvr>
  <p:transition advTm="29024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559925"/>
      </p:ext>
    </p:extLst>
  </p:cSld>
  <p:clrMapOvr>
    <a:masterClrMapping/>
  </p:clrMapOvr>
  <p:transition advTm="29024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000" dirty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726510" y="785018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400" dirty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sz="2400" dirty="0"/>
              <a:t>For photos taken from the Internet, we need </a:t>
            </a:r>
            <a:r>
              <a:rPr lang="en-US" sz="2400" i="1" dirty="0">
                <a:solidFill>
                  <a:srgbClr val="FF0000"/>
                </a:solidFill>
              </a:rPr>
              <a:t>structure from motion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techniques to reconstruct both camera positions and 3D points.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25395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989053"/>
      </p:ext>
    </p:extLst>
  </p:cSld>
  <p:clrMapOvr>
    <a:masterClrMapping/>
  </p:clrMapOvr>
  <p:transition advTm="29093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Head Reconstruction from Uncalibrated Internet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Input: Internet photos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poses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expressions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Output: 3D model of </a:t>
            </a:r>
            <a:r>
              <a:rPr lang="en-US" sz="2800" dirty="0"/>
              <a:t>the head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>
                <a:solidFill>
                  <a:schemeClr val="accent6"/>
                </a:solidFill>
              </a:rPr>
              <a:t>Shu Liang</a:t>
            </a:r>
          </a:p>
        </p:txBody>
      </p:sp>
    </p:spTree>
    <p:extLst>
      <p:ext uri="{BB962C8B-B14F-4D97-AF65-F5344CB8AC3E}">
        <p14:creationId xmlns:p14="http://schemas.microsoft.com/office/powerpoint/2010/main" val="3174474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Recognizing Deformable Shapes</a:t>
            </a:r>
            <a:r>
              <a:rPr lang="en-US" altLang="en-US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569485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461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0288532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Component-Based Methodology</a:t>
            </a:r>
            <a:br>
              <a:rPr lang="en-US" altLang="en-US" sz="4000" dirty="0">
                <a:latin typeface="Comic Sans MS" panose="030F0702030302020204" pitchFamily="66" charset="0"/>
              </a:rPr>
            </a:b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808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Amount of horizontal movement is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…inversely proportional to the distance from the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3196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</p:spTree>
    <p:extLst>
      <p:ext uri="{BB962C8B-B14F-4D97-AF65-F5344CB8AC3E}">
        <p14:creationId xmlns:p14="http://schemas.microsoft.com/office/powerpoint/2010/main" val="3745372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921953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Images</a:t>
            </a:r>
            <a:b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5267703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12430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Components?</a:t>
            </a:r>
            <a:b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</p:spTree>
    <p:extLst>
      <p:ext uri="{BB962C8B-B14F-4D97-AF65-F5344CB8AC3E}">
        <p14:creationId xmlns:p14="http://schemas.microsoft.com/office/powerpoint/2010/main" val="36432438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</p:spTree>
    <p:extLst>
      <p:ext uri="{BB962C8B-B14F-4D97-AF65-F5344CB8AC3E}">
        <p14:creationId xmlns:p14="http://schemas.microsoft.com/office/powerpoint/2010/main" val="27272476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Information?</a:t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</p:spTree>
    <p:extLst>
      <p:ext uri="{BB962C8B-B14F-4D97-AF65-F5344CB8AC3E}">
        <p14:creationId xmlns:p14="http://schemas.microsoft.com/office/powerpoint/2010/main" val="2271998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22467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200" dirty="0">
                <a:latin typeface="Comic Sans MS" panose="030F0702030302020204" pitchFamily="66" charset="0"/>
              </a:rPr>
              <a:t>Symbolic Signature</a:t>
            </a:r>
            <a:br>
              <a:rPr lang="en-US" altLang="en-US" sz="4200" dirty="0">
                <a:latin typeface="Comic Sans MS" panose="030F0702030302020204" pitchFamily="66" charset="0"/>
              </a:rPr>
            </a:br>
            <a:endParaRPr lang="en-US" altLang="en-US" sz="4200" dirty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324528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356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17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438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7314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Experimental Validation</a:t>
            </a:r>
            <a:br>
              <a:rPr lang="en-US" altLang="en-US" dirty="0">
                <a:latin typeface="Comic Sans MS" panose="030F0702030302020204" pitchFamily="66" charset="0"/>
              </a:rPr>
            </a:b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5702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99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238016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24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39332855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novel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/>
              <a:t> </a:t>
            </a:r>
            <a:r>
              <a:rPr lang="en-US" altLang="en-US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3052</TotalTime>
  <Words>3077</Words>
  <Application>Microsoft Office PowerPoint</Application>
  <PresentationFormat>On-screen Show (4:3)</PresentationFormat>
  <Paragraphs>798</Paragraphs>
  <Slides>98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8" baseType="lpstr">
      <vt:lpstr>宋体</vt:lpstr>
      <vt:lpstr>宋体</vt:lpstr>
      <vt:lpstr>Arial</vt:lpstr>
      <vt:lpstr>Arial Bold</vt:lpstr>
      <vt:lpstr>Arial Rounded MT Bold</vt:lpstr>
      <vt:lpstr>Calibri</vt:lpstr>
      <vt:lpstr>Comic Sans MS</vt:lpstr>
      <vt:lpstr>Kalinga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ヒラギノ明朝 ProN W3</vt:lpstr>
      <vt:lpstr>Office Theme</vt:lpstr>
      <vt:lpstr>Equation</vt:lpstr>
      <vt:lpstr>Image</vt:lpstr>
      <vt:lpstr>Document</vt:lpstr>
      <vt:lpstr>  Computer Vision   ECE/CSE 576 Stereo and 3D  Linda Shapiro Professor of Computer Science &amp; Engineering Professor of Electrical Engineering</vt:lpstr>
      <vt:lpstr>Camera Calibration</vt:lpstr>
      <vt:lpstr>Camera Parameters</vt:lpstr>
      <vt:lpstr>Camera Parameters</vt:lpstr>
      <vt:lpstr>Camera Parameters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Moving on to stereo…</vt:lpstr>
      <vt:lpstr>Stereo image rectification</vt:lpstr>
      <vt:lpstr>Example</vt:lpstr>
      <vt:lpstr>PowerPoint Presentation</vt:lpstr>
      <vt:lpstr>Correspondence search</vt:lpstr>
      <vt:lpstr>Results with window search</vt:lpstr>
      <vt:lpstr>Using more than two images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Main Contributions (2)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298</cp:revision>
  <dcterms:created xsi:type="dcterms:W3CDTF">2013-01-06T19:09:38Z</dcterms:created>
  <dcterms:modified xsi:type="dcterms:W3CDTF">2021-05-21T20:38:35Z</dcterms:modified>
</cp:coreProperties>
</file>