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584"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91" r:id="rId77"/>
    <p:sldId id="293" r:id="rId78"/>
    <p:sldId id="287" r:id="rId79"/>
    <p:sldId id="294" r:id="rId80"/>
    <p:sldId id="297" r:id="rId81"/>
    <p:sldId id="335" r:id="rId82"/>
    <p:sldId id="290" r:id="rId83"/>
    <p:sldId id="371" r:id="rId84"/>
    <p:sldId id="372" r:id="rId85"/>
    <p:sldId id="336" r:id="rId86"/>
    <p:sldId id="337" r:id="rId87"/>
    <p:sldId id="338" r:id="rId88"/>
    <p:sldId id="375" r:id="rId89"/>
    <p:sldId id="376" r:id="rId90"/>
    <p:sldId id="377" r:id="rId91"/>
    <p:sldId id="378" r:id="rId92"/>
    <p:sldId id="379" r:id="rId93"/>
    <p:sldId id="380" r:id="rId94"/>
    <p:sldId id="381" r:id="rId95"/>
    <p:sldId id="382" r:id="rId96"/>
    <p:sldId id="383" r:id="rId97"/>
    <p:sldId id="384" r:id="rId98"/>
    <p:sldId id="385" r:id="rId99"/>
    <p:sldId id="374"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844" y="64"/>
      </p:cViewPr>
      <p:guideLst>
        <p:guide orient="horz" pos="2160"/>
        <p:guide pos="2880"/>
      </p:guideLst>
    </p:cSldViewPr>
  </p:slideViewPr>
  <p:notesTextViewPr>
    <p:cViewPr>
      <p:scale>
        <a:sx n="1" d="1"/>
        <a:sy n="1" d="1"/>
      </p:scale>
      <p:origin x="0" y="0"/>
    </p:cViewPr>
  </p:notesTextViewPr>
  <p:sorterViewPr>
    <p:cViewPr>
      <p:scale>
        <a:sx n="100" d="100"/>
        <a:sy n="100" d="100"/>
      </p:scale>
      <p:origin x="0" y="-199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DEC9-4AFD-99C5-C53E62332D9D}"/>
            </c:ext>
          </c:extLst>
        </c:ser>
        <c:dLbls>
          <c:showLegendKey val="0"/>
          <c:showVal val="0"/>
          <c:showCatName val="0"/>
          <c:showSerName val="0"/>
          <c:showPercent val="0"/>
          <c:showBubbleSize val="0"/>
        </c:dLbls>
        <c:axId val="46923776"/>
        <c:axId val="46926080"/>
      </c:scatterChart>
      <c:valAx>
        <c:axId val="469237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926080"/>
        <c:crosses val="autoZero"/>
        <c:crossBetween val="midCat"/>
      </c:valAx>
      <c:valAx>
        <c:axId val="4692608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23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41C1-44A0-BB6A-704AD644F98F}"/>
            </c:ext>
          </c:extLst>
        </c:ser>
        <c:dLbls>
          <c:showLegendKey val="0"/>
          <c:showVal val="0"/>
          <c:showCatName val="0"/>
          <c:showSerName val="0"/>
          <c:showPercent val="0"/>
          <c:showBubbleSize val="0"/>
        </c:dLbls>
        <c:axId val="46984576"/>
        <c:axId val="47269760"/>
      </c:scatterChart>
      <c:valAx>
        <c:axId val="469845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269760"/>
        <c:crosses val="autoZero"/>
        <c:crossBetween val="midCat"/>
      </c:valAx>
      <c:valAx>
        <c:axId val="4726976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845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AC87-4288-8D9B-B437F7FB03F0}"/>
            </c:ext>
          </c:extLst>
        </c:ser>
        <c:dLbls>
          <c:showLegendKey val="0"/>
          <c:showVal val="0"/>
          <c:showCatName val="0"/>
          <c:showSerName val="0"/>
          <c:showPercent val="0"/>
          <c:showBubbleSize val="0"/>
        </c:dLbls>
        <c:axId val="34959360"/>
        <c:axId val="34961664"/>
      </c:scatterChart>
      <c:valAx>
        <c:axId val="34959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961664"/>
        <c:crosses val="autoZero"/>
        <c:crossBetween val="midCat"/>
      </c:valAx>
      <c:valAx>
        <c:axId val="3496166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49593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32A-4894-8806-382C36EDCA0D}"/>
            </c:ext>
          </c:extLst>
        </c:ser>
        <c:dLbls>
          <c:showLegendKey val="0"/>
          <c:showVal val="0"/>
          <c:showCatName val="0"/>
          <c:showSerName val="0"/>
          <c:showPercent val="0"/>
          <c:showBubbleSize val="0"/>
        </c:dLbls>
        <c:axId val="35000704"/>
        <c:axId val="35003008"/>
      </c:scatterChart>
      <c:valAx>
        <c:axId val="35000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003008"/>
        <c:crosses val="autoZero"/>
        <c:crossBetween val="midCat"/>
      </c:valAx>
      <c:valAx>
        <c:axId val="3500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5000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D87-4396-89BD-C99004C4754B}"/>
            </c:ext>
          </c:extLst>
        </c:ser>
        <c:dLbls>
          <c:showLegendKey val="0"/>
          <c:showVal val="0"/>
          <c:showCatName val="0"/>
          <c:showSerName val="0"/>
          <c:showPercent val="0"/>
          <c:showBubbleSize val="0"/>
        </c:dLbls>
        <c:axId val="47409024"/>
        <c:axId val="47415680"/>
      </c:scatterChart>
      <c:valAx>
        <c:axId val="474090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415680"/>
        <c:crosses val="autoZero"/>
        <c:crossBetween val="midCat"/>
      </c:valAx>
      <c:valAx>
        <c:axId val="47415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74090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5/5/2021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76</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CD48017-A63F-4066-B29F-EED7C58C97D2}" type="slidenum">
              <a:rPr lang="en-US" smtClean="0"/>
              <a:t>83</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785C7C-BA26-4594-BBB2-0429BFFCFDFA}" type="datetime1">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C8929D-E5C6-4786-AE1A-D62CE7FD93CD}" type="datetime1">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890FEF-5362-45DB-A065-6AEFBE3A71B8}" type="datetime1">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750FC0-01AD-471D-BAFF-74ADC445ECE4}" type="datetime1">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A4863-71FC-4E34-976C-2CDF5C9261BD}" type="datetime1">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835051-E0DA-4FE1-A4EB-9C6B82313767}" type="datetime1">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C7F53D-13DC-47EF-93BF-587B6431C040}" type="datetime1">
              <a:rPr lang="en-US" smtClean="0"/>
              <a:t>5/5/2021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493B78-E67F-4325-9291-786B32194CDE}" type="datetime1">
              <a:rPr lang="en-US" smtClean="0"/>
              <a:t>5/5/2021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7A464-77B1-4512-A34A-EF57E174C773}" type="datetime1">
              <a:rPr lang="en-US" smtClean="0"/>
              <a:t>5/5/2021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8F7462-2FB6-4D4E-81B8-C85C8D47DC57}" type="datetime1">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0F3B04-D478-4F09-965D-F7CEDB495A31}" type="datetime1">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57BBE-E6A0-4DAD-8421-75AB57B7D835}" type="datetime1">
              <a:rPr lang="en-US" smtClean="0"/>
              <a:t>5/5/2021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4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2.xml"/><Relationship Id="rId5" Type="http://schemas.openxmlformats.org/officeDocument/2006/relationships/image" Target="../media/image85.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82.xml.rels><?xml version="1.0" encoding="UTF-8" standalone="yes"?>
<Relationships xmlns="http://schemas.openxmlformats.org/package/2006/relationships"><Relationship Id="rId2" Type="http://schemas.openxmlformats.org/officeDocument/2006/relationships/hyperlink" Target="http://cs.stanford.edu/people/karpathy/convnetjs/demo/mnist.html"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3.emf"/><Relationship Id="rId4" Type="http://schemas.openxmlformats.org/officeDocument/2006/relationships/image" Target="../media/image92.emf"/></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43050"/>
            <a:ext cx="6858000" cy="4301728"/>
          </a:xfrm>
        </p:spPr>
        <p:txBody>
          <a:bodyPr>
            <a:noAutofit/>
          </a:bodyPr>
          <a:lstStyle/>
          <a:p>
            <a:br>
              <a:rPr lang="en-US" dirty="0">
                <a:cs typeface="Arial Rounded MT Bold"/>
              </a:rPr>
            </a:br>
            <a:br>
              <a:rPr lang="en-US" dirty="0">
                <a:cs typeface="Arial Rounded MT Bold"/>
              </a:rPr>
            </a:br>
            <a:r>
              <a:rPr lang="en-US" dirty="0">
                <a:cs typeface="Arial Rounded MT Bold"/>
              </a:rPr>
              <a:t>Computer Vision</a:t>
            </a:r>
            <a:br>
              <a:rPr lang="en-US" dirty="0">
                <a:cs typeface="Arial Rounded MT Bold"/>
              </a:rPr>
            </a:br>
            <a:br>
              <a:rPr lang="en-US" dirty="0">
                <a:cs typeface="Arial Rounded MT Bold"/>
              </a:rPr>
            </a:br>
            <a:r>
              <a:rPr lang="en-US" dirty="0">
                <a:cs typeface="Arial Rounded MT Bold"/>
              </a:rPr>
              <a:t>CSE/EE 576</a:t>
            </a:r>
            <a:br>
              <a:rPr lang="en-US" dirty="0">
                <a:cs typeface="Arial Rounded MT Bold"/>
              </a:rPr>
            </a:br>
            <a:r>
              <a:rPr lang="en-US" dirty="0">
                <a:cs typeface="Arial Rounded MT Bold"/>
              </a:rPr>
              <a:t>Object Recognition</a:t>
            </a:r>
            <a:br>
              <a:rPr lang="en-US" sz="2700" dirty="0">
                <a:cs typeface="Arial Rounded MT Bold"/>
              </a:rPr>
            </a:br>
            <a:br>
              <a:rPr lang="en-US" sz="2700" dirty="0">
                <a:cs typeface="Arial Rounded MT Bold"/>
              </a:rPr>
            </a:br>
            <a:r>
              <a:rPr lang="en-US" sz="2700" dirty="0">
                <a:cs typeface="Arial Rounded MT Bold"/>
              </a:rPr>
              <a:t>Linda Shapiro</a:t>
            </a:r>
            <a:br>
              <a:rPr lang="en-US" sz="2700" dirty="0">
                <a:cs typeface="Arial Rounded MT Bold"/>
              </a:rPr>
            </a:br>
            <a:r>
              <a:rPr lang="en-US" sz="2100" dirty="0">
                <a:cs typeface="Arial Rounded MT Bold"/>
              </a:rPr>
              <a:t>Professor of Computer Science &amp; Engineering</a:t>
            </a:r>
            <a:br>
              <a:rPr lang="en-US" sz="2100" dirty="0">
                <a:cs typeface="Arial Rounded MT Bold"/>
              </a:rPr>
            </a:br>
            <a:r>
              <a:rPr lang="en-US" sz="2100" dirty="0">
                <a:cs typeface="Arial Rounded MT Bold"/>
              </a:rPr>
              <a:t>Professor of Electrical &amp; Computer Engineering</a:t>
            </a:r>
          </a:p>
        </p:txBody>
      </p:sp>
      <p:sp>
        <p:nvSpPr>
          <p:cNvPr id="4" name="TextBox 3"/>
          <p:cNvSpPr txBox="1"/>
          <p:nvPr/>
        </p:nvSpPr>
        <p:spPr>
          <a:xfrm>
            <a:off x="5943601" y="1543050"/>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2282126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Tree>
    <p:extLst>
      <p:ext uri="{BB962C8B-B14F-4D97-AF65-F5344CB8AC3E}">
        <p14:creationId xmlns:p14="http://schemas.microsoft.com/office/powerpoint/2010/main" val="72125017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r>
              <a:rPr lang="en-US" sz="2953" dirty="0">
                <a:solidFill>
                  <a:schemeClr val="accent6"/>
                </a:solidFill>
              </a:rPr>
              <a:t> </a:t>
            </a:r>
            <a:r>
              <a:rPr lang="en-US" sz="2953" dirty="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a:solidFill>
                  <a:srgbClr val="FF0000"/>
                </a:solidFill>
              </a:rPr>
              <a:t>X</a:t>
            </a: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extLst/>
          </a:blip>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0%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Pedestrians</a:t>
            </a:r>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a:t>Histograms of Oriented Gradients for Human Detection</a:t>
            </a:r>
            <a:r>
              <a:rPr lang="en-US" dirty="0"/>
              <a:t>, </a:t>
            </a:r>
            <a:r>
              <a:rPr lang="en-US" dirty="0" err="1"/>
              <a:t>Dalal</a:t>
            </a:r>
            <a:r>
              <a:rPr lang="en-US" dirty="0"/>
              <a:t> and </a:t>
            </a:r>
            <a:r>
              <a:rPr lang="en-US" dirty="0" err="1"/>
              <a:t>Triggs</a:t>
            </a:r>
            <a:r>
              <a:rPr lang="en-US" dirty="0"/>
              <a:t>, CVPR 2005</a:t>
            </a:r>
          </a:p>
          <a:p>
            <a:endParaRPr lang="en-US" dirty="0"/>
          </a:p>
          <a:p>
            <a:r>
              <a:rPr lang="en-US" dirty="0"/>
              <a:t>AP ~77%</a:t>
            </a:r>
          </a:p>
          <a:p>
            <a:r>
              <a:rPr lang="en-US" dirty="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a:t>                   </a:t>
            </a:r>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a:t>(a) average gradient image over training examples</a:t>
            </a:r>
          </a:p>
          <a:p>
            <a:r>
              <a:rPr lang="en-US" dirty="0"/>
              <a:t>(b) each “pixel” shows max positive SVM weight in the block centered on that pixel</a:t>
            </a:r>
          </a:p>
          <a:p>
            <a:r>
              <a:rPr lang="en-US" dirty="0"/>
              <a:t>(c) same as (b) for negative SVM weights</a:t>
            </a:r>
          </a:p>
          <a:p>
            <a:r>
              <a:rPr lang="en-US" dirty="0"/>
              <a:t>(d) test image</a:t>
            </a:r>
          </a:p>
          <a:p>
            <a:r>
              <a:rPr lang="en-US" dirty="0"/>
              <a:t>(e) its R-HOG descriptor</a:t>
            </a:r>
          </a:p>
          <a:p>
            <a:r>
              <a:rPr lang="en-US" dirty="0"/>
              <a:t>(f) R-HOG descriptor weighted by positive SVM weights</a:t>
            </a:r>
          </a:p>
          <a:p>
            <a:r>
              <a:rPr lang="en-US" dirty="0"/>
              <a:t>(g) R-HOG descriptor weighted by negative SVM weights</a:t>
            </a:r>
          </a:p>
        </p:txBody>
      </p:sp>
      <p:sp>
        <p:nvSpPr>
          <p:cNvPr id="7" name="Slide Number Placeholder 6"/>
          <p:cNvSpPr>
            <a:spLocks noGrp="1"/>
          </p:cNvSpPr>
          <p:nvPr>
            <p:ph type="sldNum" sz="quarter" idx="12"/>
          </p:nvPr>
        </p:nvSpPr>
        <p:spPr/>
        <p:txBody>
          <a:bodyPr/>
          <a:lstStyle/>
          <a:p>
            <a:fld id="{3AF709D0-6125-4E69-AAA3-543C9C01CF4B}" type="slidenum">
              <a:rPr lang="en-US" smtClean="0"/>
              <a:t>14</a:t>
            </a:fld>
            <a:endParaRPr lang="en-US"/>
          </a:p>
        </p:txBody>
      </p:sp>
    </p:spTree>
    <p:extLst>
      <p:ext uri="{BB962C8B-B14F-4D97-AF65-F5344CB8AC3E}">
        <p14:creationId xmlns:p14="http://schemas.microsoft.com/office/powerpoint/2010/main" val="1956298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Overview of HOG Method </a:t>
            </a: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a:t>1. </a:t>
            </a:r>
            <a:r>
              <a:rPr lang="en-US" sz="2400" dirty="0">
                <a:solidFill>
                  <a:srgbClr val="FF0000"/>
                </a:solidFill>
              </a:rPr>
              <a:t>Compute gradients </a:t>
            </a:r>
            <a:r>
              <a:rPr lang="en-US" sz="2400" dirty="0"/>
              <a:t>in the region to be described</a:t>
            </a:r>
          </a:p>
          <a:p>
            <a:pPr>
              <a:spcAft>
                <a:spcPts val="1200"/>
              </a:spcAft>
            </a:pPr>
            <a:r>
              <a:rPr lang="en-US" sz="2400" dirty="0"/>
              <a:t>2. Put them in </a:t>
            </a:r>
            <a:r>
              <a:rPr lang="en-US" sz="2400" dirty="0">
                <a:solidFill>
                  <a:srgbClr val="FF0000"/>
                </a:solidFill>
              </a:rPr>
              <a:t>bins</a:t>
            </a:r>
            <a:r>
              <a:rPr lang="en-US" sz="2400" dirty="0"/>
              <a:t> according to orientation</a:t>
            </a:r>
          </a:p>
          <a:p>
            <a:pPr>
              <a:spcAft>
                <a:spcPts val="1200"/>
              </a:spcAft>
            </a:pPr>
            <a:r>
              <a:rPr lang="en-US" sz="2400" dirty="0"/>
              <a:t>3. </a:t>
            </a:r>
            <a:r>
              <a:rPr lang="en-US" sz="2400" dirty="0">
                <a:solidFill>
                  <a:srgbClr val="FF0000"/>
                </a:solidFill>
              </a:rPr>
              <a:t>Group</a:t>
            </a:r>
            <a:r>
              <a:rPr lang="en-US" sz="2400" dirty="0"/>
              <a:t> the cells into </a:t>
            </a:r>
            <a:r>
              <a:rPr lang="en-US" sz="2400" dirty="0">
                <a:solidFill>
                  <a:srgbClr val="FF0000"/>
                </a:solidFill>
              </a:rPr>
              <a:t>large blocks</a:t>
            </a:r>
          </a:p>
          <a:p>
            <a:pPr>
              <a:spcAft>
                <a:spcPts val="1200"/>
              </a:spcAft>
            </a:pPr>
            <a:r>
              <a:rPr lang="en-US" sz="2400" dirty="0"/>
              <a:t>4. </a:t>
            </a:r>
            <a:r>
              <a:rPr lang="en-US" sz="2400" dirty="0">
                <a:solidFill>
                  <a:srgbClr val="FF0000"/>
                </a:solidFill>
              </a:rPr>
              <a:t>Normalize</a:t>
            </a:r>
            <a:r>
              <a:rPr lang="en-US" sz="2400" dirty="0"/>
              <a:t> each block</a:t>
            </a:r>
          </a:p>
          <a:p>
            <a:pPr>
              <a:spcAft>
                <a:spcPts val="1200"/>
              </a:spcAft>
            </a:pPr>
            <a:r>
              <a:rPr lang="en-US" sz="2400" dirty="0"/>
              <a:t>5. </a:t>
            </a:r>
            <a:r>
              <a:rPr lang="en-US" sz="2400" dirty="0">
                <a:solidFill>
                  <a:srgbClr val="FF0000"/>
                </a:solidFill>
              </a:rPr>
              <a:t>Train classifiers </a:t>
            </a:r>
            <a:r>
              <a:rPr lang="en-US" sz="2400" dirty="0"/>
              <a:t>to decide if these are parts of a human</a:t>
            </a:r>
          </a:p>
        </p:txBody>
      </p:sp>
      <p:sp>
        <p:nvSpPr>
          <p:cNvPr id="4" name="Slide Number Placeholder 3"/>
          <p:cNvSpPr>
            <a:spLocks noGrp="1"/>
          </p:cNvSpPr>
          <p:nvPr>
            <p:ph type="sldNum" sz="quarter" idx="12"/>
          </p:nvPr>
        </p:nvSpPr>
        <p:spPr/>
        <p:txBody>
          <a:bodyPr/>
          <a:lstStyle/>
          <a:p>
            <a:fld id="{3AF709D0-6125-4E69-AAA3-543C9C01CF4B}" type="slidenum">
              <a:rPr lang="en-US" smtClean="0"/>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Details</a:t>
            </a:r>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a:t> </a:t>
            </a:r>
            <a:r>
              <a:rPr lang="en-US" sz="2800" dirty="0">
                <a:solidFill>
                  <a:srgbClr val="FF0000"/>
                </a:solidFill>
              </a:rPr>
              <a:t>Gradients</a:t>
            </a:r>
          </a:p>
          <a:p>
            <a:r>
              <a:rPr lang="en-US" sz="2400" dirty="0"/>
              <a:t>   [-1 0 1] and [-1 0 1]</a:t>
            </a:r>
            <a:r>
              <a:rPr lang="en-US" sz="2400" baseline="30000" dirty="0"/>
              <a:t>T </a:t>
            </a:r>
            <a:r>
              <a:rPr lang="en-US" sz="2400" dirty="0"/>
              <a:t> were good enough filters.</a:t>
            </a:r>
          </a:p>
          <a:p>
            <a:endParaRPr lang="en-US" sz="2400" baseline="30000" dirty="0"/>
          </a:p>
          <a:p>
            <a:pPr>
              <a:buFont typeface="Arial" pitchFamily="34" charset="0"/>
              <a:buChar char="•"/>
            </a:pPr>
            <a:r>
              <a:rPr lang="en-US" sz="2400" dirty="0"/>
              <a:t> </a:t>
            </a:r>
            <a:r>
              <a:rPr lang="en-US" sz="2800" dirty="0">
                <a:solidFill>
                  <a:srgbClr val="FF0000"/>
                </a:solidFill>
              </a:rPr>
              <a:t>Cell Histograms</a:t>
            </a:r>
          </a:p>
          <a:p>
            <a:r>
              <a:rPr lang="en-US" sz="2400" dirty="0"/>
              <a:t>   Each pixel within the cell casts a weighted vote for an </a:t>
            </a:r>
          </a:p>
          <a:p>
            <a:r>
              <a:rPr lang="en-US" sz="2400" dirty="0"/>
              <a:t>   orientation-based histogram channel based on the values </a:t>
            </a:r>
          </a:p>
          <a:p>
            <a:r>
              <a:rPr lang="en-US" sz="2400" dirty="0"/>
              <a:t>   found in the gradient computation. (9 channels worked)</a:t>
            </a:r>
          </a:p>
          <a:p>
            <a:endParaRPr lang="en-US" sz="2400" dirty="0"/>
          </a:p>
          <a:p>
            <a:pPr>
              <a:buFont typeface="Arial" pitchFamily="34" charset="0"/>
              <a:buChar char="•"/>
            </a:pPr>
            <a:r>
              <a:rPr lang="en-US" sz="2400" dirty="0"/>
              <a:t> </a:t>
            </a:r>
            <a:r>
              <a:rPr lang="en-US" sz="2800" dirty="0">
                <a:solidFill>
                  <a:srgbClr val="FF0000"/>
                </a:solidFill>
              </a:rPr>
              <a:t>Blocks</a:t>
            </a:r>
          </a:p>
          <a:p>
            <a:r>
              <a:rPr lang="en-US" sz="2400" dirty="0"/>
              <a:t>   Group the cells together into larger blocks, either </a:t>
            </a:r>
            <a:r>
              <a:rPr lang="en-US" sz="2400" dirty="0">
                <a:solidFill>
                  <a:srgbClr val="7030A0"/>
                </a:solidFill>
              </a:rPr>
              <a:t>R-HOG</a:t>
            </a:r>
          </a:p>
          <a:p>
            <a:r>
              <a:rPr lang="en-US" sz="2400" dirty="0"/>
              <a:t>   blocks (rectangular) or </a:t>
            </a:r>
            <a:r>
              <a:rPr lang="en-US" sz="2400" dirty="0">
                <a:solidFill>
                  <a:srgbClr val="7030A0"/>
                </a:solidFill>
              </a:rPr>
              <a:t>C-HOG</a:t>
            </a:r>
            <a:r>
              <a:rPr lang="en-US" sz="2400" dirty="0"/>
              <a:t> blocks (circular).</a:t>
            </a:r>
          </a:p>
          <a:p>
            <a:pPr>
              <a:buFont typeface="Arial" pitchFamily="34" charset="0"/>
              <a:buChar char="•"/>
            </a:pP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Details</a:t>
            </a:r>
          </a:p>
        </p:txBody>
      </p:sp>
      <p:sp>
        <p:nvSpPr>
          <p:cNvPr id="3" name="TextBox 2"/>
          <p:cNvSpPr txBox="1"/>
          <p:nvPr/>
        </p:nvSpPr>
        <p:spPr>
          <a:xfrm>
            <a:off x="838200" y="1524000"/>
            <a:ext cx="7203510" cy="4401205"/>
          </a:xfrm>
          <a:prstGeom prst="rect">
            <a:avLst/>
          </a:prstGeom>
          <a:noFill/>
        </p:spPr>
        <p:txBody>
          <a:bodyPr wrap="none" rtlCol="0">
            <a:spAutoFit/>
          </a:bodyPr>
          <a:lstStyle/>
          <a:p>
            <a:pPr>
              <a:buFont typeface="Arial" pitchFamily="34" charset="0"/>
              <a:buChar char="•"/>
            </a:pPr>
            <a:r>
              <a:rPr lang="en-US" sz="2800" dirty="0"/>
              <a:t> </a:t>
            </a:r>
            <a:r>
              <a:rPr lang="en-US" sz="2800" dirty="0">
                <a:solidFill>
                  <a:srgbClr val="FF0000"/>
                </a:solidFill>
              </a:rPr>
              <a:t>Block Normalization</a:t>
            </a: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r>
              <a:rPr lang="en-US" sz="2800" dirty="0">
                <a:solidFill>
                  <a:srgbClr val="FF0000"/>
                </a:solidFill>
              </a:rPr>
              <a:t> If you think of the block as a vector </a:t>
            </a:r>
            <a:r>
              <a:rPr lang="en-US" sz="2800" b="1" dirty="0">
                <a:solidFill>
                  <a:srgbClr val="FF0000"/>
                </a:solidFill>
              </a:rPr>
              <a:t>v</a:t>
            </a:r>
            <a:r>
              <a:rPr lang="en-US" sz="2800" dirty="0">
                <a:solidFill>
                  <a:srgbClr val="FF0000"/>
                </a:solidFill>
              </a:rPr>
              <a:t>, then the </a:t>
            </a:r>
          </a:p>
          <a:p>
            <a:r>
              <a:rPr lang="en-US" sz="2800" dirty="0">
                <a:solidFill>
                  <a:srgbClr val="FF0000"/>
                </a:solidFill>
              </a:rPr>
              <a:t>   normalized block is </a:t>
            </a:r>
            <a:r>
              <a:rPr lang="en-US" sz="2800" b="1" dirty="0">
                <a:solidFill>
                  <a:srgbClr val="FF0000"/>
                </a:solidFill>
              </a:rPr>
              <a:t>v</a:t>
            </a:r>
            <a:r>
              <a:rPr lang="en-US" sz="2800" dirty="0">
                <a:solidFill>
                  <a:srgbClr val="FF0000"/>
                </a:solidFill>
              </a:rPr>
              <a:t>/norm(</a:t>
            </a:r>
            <a:r>
              <a:rPr lang="en-US" sz="2800" b="1" dirty="0">
                <a:solidFill>
                  <a:srgbClr val="FF0000"/>
                </a:solidFill>
              </a:rPr>
              <a:t>v</a:t>
            </a:r>
            <a:r>
              <a:rPr lang="en-US" sz="2800" dirty="0">
                <a:solidFill>
                  <a:srgbClr val="FF0000"/>
                </a:solidFill>
              </a:rPr>
              <a:t>)</a:t>
            </a:r>
          </a:p>
        </p:txBody>
      </p:sp>
      <p:sp>
        <p:nvSpPr>
          <p:cNvPr id="5" name="TextBox 4"/>
          <p:cNvSpPr txBox="1"/>
          <p:nvPr/>
        </p:nvSpPr>
        <p:spPr>
          <a:xfrm>
            <a:off x="1447800" y="2209800"/>
            <a:ext cx="4365554" cy="2862322"/>
          </a:xfrm>
          <a:prstGeom prst="rect">
            <a:avLst/>
          </a:prstGeom>
          <a:noFill/>
        </p:spPr>
        <p:txBody>
          <a:bodyPr wrap="none" rtlCol="0">
            <a:spAutoFit/>
          </a:bodyPr>
          <a:lstStyle/>
          <a:p>
            <a:r>
              <a:rPr lang="en-US" dirty="0"/>
              <a:t>They tried 4 different kinds of normalization.</a:t>
            </a:r>
          </a:p>
          <a:p>
            <a:endParaRPr lang="en-US" dirty="0"/>
          </a:p>
          <a:p>
            <a:pPr marL="285750" indent="-285750">
              <a:buFont typeface="Arial" panose="020B0604020202020204" pitchFamily="34" charset="0"/>
              <a:buChar char="•"/>
            </a:pPr>
            <a:r>
              <a:rPr lang="en-US" dirty="0"/>
              <a:t>L1-norm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sqrt</a:t>
            </a:r>
            <a:r>
              <a:rPr lang="en-US" dirty="0"/>
              <a:t> of L1-norm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L2 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L2-norm followed by clipping</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t>
            </a:r>
            <a:r>
              <a:rPr lang="en-US" dirty="0" err="1"/>
              <a:t>Dalal-Triggs</a:t>
            </a:r>
            <a:r>
              <a:rPr lang="en-US" dirty="0"/>
              <a:t> pedestrian detector</a:t>
            </a:r>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a:t>Extract fixed-sized </a:t>
            </a:r>
            <a:r>
              <a:rPr lang="en-US" dirty="0">
                <a:solidFill>
                  <a:srgbClr val="FF0000"/>
                </a:solidFill>
              </a:rPr>
              <a:t>(64x128 pixel) </a:t>
            </a:r>
            <a:r>
              <a:rPr lang="en-US" dirty="0"/>
              <a:t>window at each position and scale</a:t>
            </a:r>
          </a:p>
          <a:p>
            <a:pPr marL="514350" indent="-514350">
              <a:buFont typeface="+mj-lt"/>
              <a:buAutoNum type="arabicPeriod"/>
            </a:pPr>
            <a:r>
              <a:rPr lang="en-US" dirty="0"/>
              <a:t>Compute HOG (histogram of gradient) features within each window</a:t>
            </a:r>
          </a:p>
          <a:p>
            <a:pPr marL="514350" indent="-514350">
              <a:buFont typeface="+mj-lt"/>
              <a:buAutoNum type="arabicPeriod"/>
            </a:pPr>
            <a:r>
              <a:rPr lang="en-US" dirty="0"/>
              <a:t>Score the window with a </a:t>
            </a:r>
            <a:r>
              <a:rPr lang="en-US" dirty="0">
                <a:solidFill>
                  <a:srgbClr val="FF0000"/>
                </a:solidFill>
              </a:rPr>
              <a:t>linear SVM </a:t>
            </a:r>
            <a:r>
              <a:rPr lang="en-US" dirty="0"/>
              <a:t>classifier</a:t>
            </a:r>
          </a:p>
          <a:p>
            <a:pPr marL="514350" indent="-514350">
              <a:buFont typeface="+mj-lt"/>
              <a:buAutoNum type="arabicPeriod"/>
            </a:pPr>
            <a:r>
              <a:rPr lang="en-US" dirty="0"/>
              <a:t>Perform </a:t>
            </a:r>
            <a:r>
              <a:rPr lang="en-US" dirty="0">
                <a:solidFill>
                  <a:srgbClr val="0000FF"/>
                </a:solidFill>
              </a:rPr>
              <a:t>non-maxima suppression </a:t>
            </a:r>
            <a:r>
              <a:rPr lang="en-US" dirty="0"/>
              <a:t>to remove overlapping detections with lower scores</a:t>
            </a:r>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3AF709D0-6125-4E69-AAA3-543C9C01CF4B}" type="slidenum">
              <a:rPr lang="en-US" smtClean="0"/>
              <a:t>18</a:t>
            </a:fld>
            <a:endParaRPr lang="en-US"/>
          </a:p>
        </p:txBody>
      </p:sp>
    </p:spTree>
    <p:extLst>
      <p:ext uri="{BB962C8B-B14F-4D97-AF65-F5344CB8AC3E}">
        <p14:creationId xmlns:p14="http://schemas.microsoft.com/office/powerpoint/2010/main" val="2570762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19</a:t>
            </a:fld>
            <a:endParaRPr lang="en-US"/>
          </a:p>
        </p:txBody>
      </p:sp>
    </p:spTree>
    <p:extLst>
      <p:ext uri="{BB962C8B-B14F-4D97-AF65-F5344CB8AC3E}">
        <p14:creationId xmlns:p14="http://schemas.microsoft.com/office/powerpoint/2010/main" val="2525421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Object detection</a:t>
            </a:r>
          </a:p>
          <a:p>
            <a:pPr lvl="1"/>
            <a:r>
              <a:rPr lang="en-US" dirty="0">
                <a:solidFill>
                  <a:srgbClr val="C00000"/>
                </a:solidFill>
              </a:rPr>
              <a:t>the task, evaluation, datasets</a:t>
            </a:r>
          </a:p>
          <a:p>
            <a:pPr lvl="1"/>
            <a:endParaRPr lang="en-US" dirty="0">
              <a:solidFill>
                <a:srgbClr val="C00000"/>
              </a:solidFill>
            </a:endParaRPr>
          </a:p>
          <a:p>
            <a:r>
              <a:rPr lang="en-US" dirty="0"/>
              <a:t>Convolutional Neural Networks (CNNs)</a:t>
            </a:r>
          </a:p>
          <a:p>
            <a:pPr lvl="1"/>
            <a:r>
              <a:rPr lang="en-US" dirty="0">
                <a:solidFill>
                  <a:srgbClr val="C00000"/>
                </a:solidFill>
              </a:rPr>
              <a:t>overview and history</a:t>
            </a:r>
          </a:p>
          <a:p>
            <a:pPr lvl="1"/>
            <a:endParaRPr lang="en-US" dirty="0">
              <a:solidFill>
                <a:srgbClr val="C00000"/>
              </a:solidFill>
            </a:endParaRPr>
          </a:p>
          <a:p>
            <a:r>
              <a:rPr lang="en-US" dirty="0"/>
              <a:t>Region-based Convolutional Networks (R-CNNs)</a:t>
            </a:r>
          </a:p>
          <a:p>
            <a:endParaRPr lang="en-US" dirty="0"/>
          </a:p>
          <a:p>
            <a:r>
              <a:rPr lang="en-US" dirty="0"/>
              <a:t>You Only Look Once (YOLO)</a:t>
            </a:r>
          </a:p>
        </p:txBody>
      </p:sp>
      <p:sp>
        <p:nvSpPr>
          <p:cNvPr id="4" name="Slide Number Placeholder 3"/>
          <p:cNvSpPr>
            <a:spLocks noGrp="1"/>
          </p:cNvSpPr>
          <p:nvPr>
            <p:ph type="sldNum" sz="quarter" idx="12"/>
          </p:nvPr>
        </p:nvSpPr>
        <p:spPr/>
        <p:txBody>
          <a:bodyPr/>
          <a:lstStyle/>
          <a:p>
            <a:fld id="{3AF709D0-6125-4E69-AAA3-543C9C01CF4B}" type="slidenum">
              <a:rPr lang="en-US" smtClean="0"/>
              <a:t>2</a:t>
            </a:fld>
            <a:endParaRPr lang="en-US"/>
          </a:p>
        </p:txBody>
      </p:sp>
    </p:spTree>
    <p:extLst>
      <p:ext uri="{BB962C8B-B14F-4D97-AF65-F5344CB8AC3E}">
        <p14:creationId xmlns:p14="http://schemas.microsoft.com/office/powerpoint/2010/main" val="3487364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a:solidFill>
                  <a:srgbClr val="FF0000"/>
                </a:solidFill>
              </a:rPr>
              <a:t>Outperforms</a:t>
            </a:r>
          </a:p>
        </p:txBody>
      </p:sp>
      <p:sp>
        <p:nvSpPr>
          <p:cNvPr id="4" name="Slide Number Placeholder 3"/>
          <p:cNvSpPr>
            <a:spLocks noGrp="1"/>
          </p:cNvSpPr>
          <p:nvPr>
            <p:ph type="sldNum" sz="quarter" idx="12"/>
          </p:nvPr>
        </p:nvSpPr>
        <p:spPr/>
        <p:txBody>
          <a:bodyPr/>
          <a:lstStyle/>
          <a:p>
            <a:fld id="{3AF709D0-6125-4E69-AAA3-543C9C01CF4B}" type="slidenum">
              <a:rPr lang="en-US" smtClean="0"/>
              <a:t>20</a:t>
            </a:fld>
            <a:endParaRPr lang="en-US"/>
          </a:p>
        </p:txBody>
      </p:sp>
    </p:spTree>
    <p:extLst>
      <p:ext uri="{BB962C8B-B14F-4D97-AF65-F5344CB8AC3E}">
        <p14:creationId xmlns:p14="http://schemas.microsoft.com/office/powerpoint/2010/main" val="156018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orientations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Votes weighted by magnitude</a:t>
            </a:r>
          </a:p>
          <a:p>
            <a:pPr lvl="1"/>
            <a:r>
              <a:rPr lang="en-US" dirty="0"/>
              <a:t>Bilinear interpolation between cells</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a:t>Orientation: 9 bins (for unsigned angles)</a:t>
            </a:r>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a:t>Histograms in 8x8 pixel cells</a:t>
            </a:r>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21</a:t>
            </a:fld>
            <a:endParaRPr lang="en-US"/>
          </a:p>
        </p:txBody>
      </p:sp>
    </p:spTree>
    <p:extLst>
      <p:ext uri="{BB962C8B-B14F-4D97-AF65-F5344CB8AC3E}">
        <p14:creationId xmlns:p14="http://schemas.microsoft.com/office/powerpoint/2010/main" val="3963456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a:t>Normalize with respect to surrounding cells</a:t>
            </a:r>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Slide Number Placeholder 2"/>
          <p:cNvSpPr>
            <a:spLocks noGrp="1"/>
          </p:cNvSpPr>
          <p:nvPr>
            <p:ph type="sldNum" sz="quarter" idx="12"/>
          </p:nvPr>
        </p:nvSpPr>
        <p:spPr/>
        <p:txBody>
          <a:bodyPr/>
          <a:lstStyle/>
          <a:p>
            <a:fld id="{3AF709D0-6125-4E69-AAA3-543C9C01CF4B}" type="slidenum">
              <a:rPr lang="en-US" smtClean="0"/>
              <a:t>22</a:t>
            </a:fld>
            <a:endParaRPr lang="en-US"/>
          </a:p>
        </p:txBody>
      </p:sp>
    </p:spTree>
    <p:extLst>
      <p:ext uri="{BB962C8B-B14F-4D97-AF65-F5344CB8AC3E}">
        <p14:creationId xmlns:p14="http://schemas.microsoft.com/office/powerpoint/2010/main" val="162041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a:t># features = 15 x 7 x 9 x 4 = 3780 </a:t>
            </a:r>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a:t># cells</a:t>
            </a:r>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a:t># orientations</a:t>
            </a:r>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a:t># normalizations by neighboring cells</a:t>
            </a:r>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23</a:t>
            </a:fld>
            <a:endParaRPr lang="en-US"/>
          </a:p>
        </p:txBody>
      </p:sp>
    </p:spTree>
    <p:extLst>
      <p:ext uri="{BB962C8B-B14F-4D97-AF65-F5344CB8AC3E}">
        <p14:creationId xmlns:p14="http://schemas.microsoft.com/office/powerpoint/2010/main" val="3583506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set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24</a:t>
            </a:fld>
            <a:endParaRPr lang="en-US"/>
          </a:p>
        </p:txBody>
      </p:sp>
    </p:spTree>
    <p:extLst>
      <p:ext uri="{BB962C8B-B14F-4D97-AF65-F5344CB8AC3E}">
        <p14:creationId xmlns:p14="http://schemas.microsoft.com/office/powerpoint/2010/main" val="3545405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a:t>pos</a:t>
            </a:r>
            <a:r>
              <a:rPr lang="en-US" dirty="0"/>
              <a:t> w</a:t>
            </a:r>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a:t>neg</a:t>
            </a:r>
            <a:r>
              <a:rPr lang="en-US" dirty="0"/>
              <a:t> w</a:t>
            </a:r>
          </a:p>
        </p:txBody>
      </p:sp>
      <p:sp>
        <p:nvSpPr>
          <p:cNvPr id="3" name="Slide Number Placeholder 2"/>
          <p:cNvSpPr>
            <a:spLocks noGrp="1"/>
          </p:cNvSpPr>
          <p:nvPr>
            <p:ph type="sldNum" sz="quarter" idx="12"/>
          </p:nvPr>
        </p:nvSpPr>
        <p:spPr/>
        <p:txBody>
          <a:bodyPr/>
          <a:lstStyle/>
          <a:p>
            <a:fld id="{3AF709D0-6125-4E69-AAA3-543C9C01CF4B}" type="slidenum">
              <a:rPr lang="en-US" smtClean="0"/>
              <a:t>25</a:t>
            </a:fld>
            <a:endParaRPr lang="en-US"/>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26</a:t>
            </a:fld>
            <a:endParaRPr lang="en-US"/>
          </a:p>
        </p:txBody>
      </p:sp>
    </p:spTree>
    <p:extLst>
      <p:ext uri="{BB962C8B-B14F-4D97-AF65-F5344CB8AC3E}">
        <p14:creationId xmlns:p14="http://schemas.microsoft.com/office/powerpoint/2010/main" val="2917050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a:t>Detection examples</a:t>
            </a:r>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3AF709D0-6125-4E69-AAA3-543C9C01CF4B}" type="slidenum">
              <a:rPr lang="en-US" smtClean="0"/>
              <a:t>27</a:t>
            </a:fld>
            <a:endParaRPr lang="en-US"/>
          </a:p>
        </p:txBody>
      </p:sp>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
        <p:nvSpPr>
          <p:cNvPr id="2" name="Slide Number Placeholder 1"/>
          <p:cNvSpPr>
            <a:spLocks noGrp="1"/>
          </p:cNvSpPr>
          <p:nvPr>
            <p:ph type="sldNum" sz="quarter" idx="12"/>
          </p:nvPr>
        </p:nvSpPr>
        <p:spPr/>
        <p:txBody>
          <a:bodyPr/>
          <a:lstStyle/>
          <a:p>
            <a:fld id="{3AF709D0-6125-4E69-AAA3-543C9C01CF4B}" type="slidenum">
              <a:rPr lang="en-US" smtClean="0"/>
              <a:t>28</a:t>
            </a:fld>
            <a:endParaRPr lang="en-US"/>
          </a:p>
        </p:txBody>
      </p:sp>
    </p:spTree>
    <p:extLst>
      <p:ext uri="{BB962C8B-B14F-4D97-AF65-F5344CB8AC3E}">
        <p14:creationId xmlns:p14="http://schemas.microsoft.com/office/powerpoint/2010/main" val="2876907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29</a:t>
            </a:fld>
            <a:endParaRPr lang="en-US"/>
          </a:p>
        </p:txBody>
      </p:sp>
    </p:spTree>
    <p:extLst>
      <p:ext uri="{BB962C8B-B14F-4D97-AF65-F5344CB8AC3E}">
        <p14:creationId xmlns:p14="http://schemas.microsoft.com/office/powerpoint/2010/main" val="302642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a:t> classes</a:t>
                </a:r>
              </a:p>
              <a:p>
                <a:r>
                  <a:rPr lang="en-US" dirty="0"/>
                  <a:t>Task: assign correct class label to the whole image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a:t>Digit classification (MNIST)</a:t>
            </a:r>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a:t>Object recognition (Caltech-101)</a:t>
            </a:r>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AF709D0-6125-4E69-AAA3-543C9C01CF4B}" type="slidenum">
              <a:rPr lang="en-US" smtClean="0"/>
              <a:t>3</a:t>
            </a:fld>
            <a:endParaRPr lang="en-US"/>
          </a:p>
        </p:txBody>
      </p:sp>
    </p:spTree>
    <p:extLst>
      <p:ext uri="{BB962C8B-B14F-4D97-AF65-F5344CB8AC3E}">
        <p14:creationId xmlns:p14="http://schemas.microsoft.com/office/powerpoint/2010/main" val="363356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30</a:t>
            </a:fld>
            <a:endParaRPr lang="en-US"/>
          </a:p>
        </p:txBody>
      </p:sp>
    </p:spTree>
    <p:extLst>
      <p:ext uri="{BB962C8B-B14F-4D97-AF65-F5344CB8AC3E}">
        <p14:creationId xmlns:p14="http://schemas.microsoft.com/office/powerpoint/2010/main" val="3261648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Deformable Parts Model</a:t>
            </a:r>
          </a:p>
        </p:txBody>
      </p:sp>
      <p:sp>
        <p:nvSpPr>
          <p:cNvPr id="3" name="Content Placeholder 2"/>
          <p:cNvSpPr>
            <a:spLocks noGrp="1"/>
          </p:cNvSpPr>
          <p:nvPr>
            <p:ph idx="1"/>
          </p:nvPr>
        </p:nvSpPr>
        <p:spPr/>
        <p:txBody>
          <a:bodyPr/>
          <a:lstStyle/>
          <a:p>
            <a:r>
              <a:rPr lang="en-US" dirty="0"/>
              <a:t>Takes the idea a little further</a:t>
            </a:r>
          </a:p>
          <a:p>
            <a:r>
              <a:rPr lang="en-US" dirty="0">
                <a:solidFill>
                  <a:srgbClr val="FF0000"/>
                </a:solidFill>
              </a:rPr>
              <a:t>Instead of one rigid HOG model, we have multiple HOG models in a spatial arrangement</a:t>
            </a:r>
          </a:p>
          <a:p>
            <a:r>
              <a:rPr lang="en-US" dirty="0"/>
              <a:t>One root part to find first and multiple other parts in a tree structure.</a:t>
            </a:r>
          </a:p>
        </p:txBody>
      </p:sp>
      <p:sp>
        <p:nvSpPr>
          <p:cNvPr id="4" name="Slide Number Placeholder 3"/>
          <p:cNvSpPr>
            <a:spLocks noGrp="1"/>
          </p:cNvSpPr>
          <p:nvPr>
            <p:ph type="sldNum" sz="quarter" idx="12"/>
          </p:nvPr>
        </p:nvSpPr>
        <p:spPr/>
        <p:txBody>
          <a:bodyPr/>
          <a:lstStyle/>
          <a:p>
            <a:fld id="{3AF709D0-6125-4E69-AAA3-543C9C01CF4B}" type="slidenum">
              <a:rPr lang="en-US" smtClean="0"/>
              <a:t>31</a:t>
            </a:fld>
            <a:endParaRPr lang="en-US"/>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a:t>Articulated parts model</a:t>
            </a:r>
          </a:p>
          <a:p>
            <a:pPr marL="914400" lvl="1" indent="-514350"/>
            <a:r>
              <a:rPr lang="en-US" dirty="0"/>
              <a:t>Object is configuration of parts</a:t>
            </a:r>
          </a:p>
          <a:p>
            <a:pPr marL="914400" lvl="1" indent="-514350"/>
            <a:r>
              <a:rPr lang="en-US" dirty="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32</a:t>
            </a:fld>
            <a:endParaRPr lang="en-US"/>
          </a:p>
        </p:txBody>
      </p:sp>
    </p:spTree>
    <p:extLst>
      <p:ext uri="{BB962C8B-B14F-4D97-AF65-F5344CB8AC3E}">
        <p14:creationId xmlns:p14="http://schemas.microsoft.com/office/powerpoint/2010/main" val="264931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Deformable objects</a:t>
            </a:r>
          </a:p>
        </p:txBody>
      </p:sp>
      <p:sp>
        <p:nvSpPr>
          <p:cNvPr id="24579" name="Content Placeholder 2"/>
          <p:cNvSpPr>
            <a:spLocks noGrp="1"/>
          </p:cNvSpPr>
          <p:nvPr>
            <p:ph idx="1"/>
          </p:nvPr>
        </p:nvSpPr>
        <p:spPr/>
        <p:txBody>
          <a:bodyPr/>
          <a:lstStyle/>
          <a:p>
            <a:endParaRPr lang="en-US"/>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33</a:t>
            </a:fld>
            <a:endParaRPr lang="en-US"/>
          </a:p>
        </p:txBody>
      </p:sp>
    </p:spTree>
    <p:extLst>
      <p:ext uri="{BB962C8B-B14F-4D97-AF65-F5344CB8AC3E}">
        <p14:creationId xmlns:p14="http://schemas.microsoft.com/office/powerpoint/2010/main" val="1404597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a:t>Deformable objects</a:t>
            </a:r>
          </a:p>
        </p:txBody>
      </p:sp>
      <p:sp>
        <p:nvSpPr>
          <p:cNvPr id="25603" name="Content Placeholder 8"/>
          <p:cNvSpPr>
            <a:spLocks noGrp="1"/>
          </p:cNvSpPr>
          <p:nvPr>
            <p:ph idx="1"/>
          </p:nvPr>
        </p:nvSpPr>
        <p:spPr/>
        <p:txBody>
          <a:bodyPr/>
          <a:lstStyle/>
          <a:p>
            <a:endParaRPr lang="en-US"/>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34</a:t>
            </a:fld>
            <a:endParaRPr lang="en-US"/>
          </a:p>
        </p:txBody>
      </p:sp>
    </p:spTree>
    <p:extLst>
      <p:ext uri="{BB962C8B-B14F-4D97-AF65-F5344CB8AC3E}">
        <p14:creationId xmlns:p14="http://schemas.microsoft.com/office/powerpoint/2010/main" val="217091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35</a:t>
            </a:fld>
            <a:endParaRPr lang="en-US"/>
          </a:p>
        </p:txBody>
      </p:sp>
    </p:spTree>
    <p:extLst>
      <p:ext uri="{BB962C8B-B14F-4D97-AF65-F5344CB8AC3E}">
        <p14:creationId xmlns:p14="http://schemas.microsoft.com/office/powerpoint/2010/main" val="2160560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AF709D0-6125-4E69-AAA3-543C9C01CF4B}" type="slidenum">
              <a:rPr lang="en-US" smtClean="0"/>
              <a:t>36</a:t>
            </a:fld>
            <a:endParaRPr lang="en-US"/>
          </a:p>
        </p:txBody>
      </p:sp>
    </p:spTree>
    <p:extLst>
      <p:ext uri="{BB962C8B-B14F-4D97-AF65-F5344CB8AC3E}">
        <p14:creationId xmlns:p14="http://schemas.microsoft.com/office/powerpoint/2010/main" val="995350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
        <p:nvSpPr>
          <p:cNvPr id="2" name="Slide Number Placeholder 1"/>
          <p:cNvSpPr>
            <a:spLocks noGrp="1"/>
          </p:cNvSpPr>
          <p:nvPr>
            <p:ph type="sldNum" sz="quarter" idx="12"/>
          </p:nvPr>
        </p:nvSpPr>
        <p:spPr/>
        <p:txBody>
          <a:bodyPr/>
          <a:lstStyle/>
          <a:p>
            <a:fld id="{3AF709D0-6125-4E69-AAA3-543C9C01CF4B}" type="slidenum">
              <a:rPr lang="en-US" smtClean="0"/>
              <a:t>37</a:t>
            </a:fld>
            <a:endParaRPr lang="en-US"/>
          </a:p>
        </p:txBody>
      </p:sp>
    </p:spTree>
    <p:extLst>
      <p:ext uri="{BB962C8B-B14F-4D97-AF65-F5344CB8AC3E}">
        <p14:creationId xmlns:p14="http://schemas.microsoft.com/office/powerpoint/2010/main" val="549110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38</a:t>
            </a:fld>
            <a:endParaRPr lang="en-US"/>
          </a:p>
        </p:txBody>
      </p:sp>
    </p:spTree>
    <p:extLst>
      <p:ext uri="{BB962C8B-B14F-4D97-AF65-F5344CB8AC3E}">
        <p14:creationId xmlns:p14="http://schemas.microsoft.com/office/powerpoint/2010/main" val="4226103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vs. Detection</a:t>
            </a:r>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solidFill>
                    <a:srgbClr val="FF0000"/>
                  </a:solidFill>
                  <a:latin typeface="Segoe UI" panose="020B0502040204020203" pitchFamily="34" charset="0"/>
                  <a:cs typeface="Segoe UI" panose="020B0502040204020203" pitchFamily="34" charset="0"/>
                </a:rPr>
                <a:t>Dog</a:t>
              </a: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grpSp>
      <p:sp>
        <p:nvSpPr>
          <p:cNvPr id="3" name="Slide Number Placeholder 2"/>
          <p:cNvSpPr>
            <a:spLocks noGrp="1"/>
          </p:cNvSpPr>
          <p:nvPr>
            <p:ph type="sldNum" sz="quarter" idx="12"/>
          </p:nvPr>
        </p:nvSpPr>
        <p:spPr/>
        <p:txBody>
          <a:bodyPr/>
          <a:lstStyle/>
          <a:p>
            <a:fld id="{3AF709D0-6125-4E69-AAA3-543C9C01CF4B}" type="slidenum">
              <a:rPr lang="en-US" smtClean="0"/>
              <a:t>4</a:t>
            </a:fld>
            <a:endParaRPr lang="en-US"/>
          </a:p>
        </p:txBody>
      </p:sp>
    </p:spTree>
    <p:extLst>
      <p:ext uri="{BB962C8B-B14F-4D97-AF65-F5344CB8AC3E}">
        <p14:creationId xmlns:p14="http://schemas.microsoft.com/office/powerpoint/2010/main" val="887121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
        <p:nvSpPr>
          <p:cNvPr id="2" name="Slide Number Placeholder 1"/>
          <p:cNvSpPr>
            <a:spLocks noGrp="1"/>
          </p:cNvSpPr>
          <p:nvPr>
            <p:ph type="sldNum" sz="quarter" idx="12"/>
          </p:nvPr>
        </p:nvSpPr>
        <p:spPr/>
        <p:txBody>
          <a:bodyPr/>
          <a:lstStyle/>
          <a:p>
            <a:fld id="{3AF709D0-6125-4E69-AAA3-543C9C01CF4B}" type="slidenum">
              <a:rPr lang="en-US" smtClean="0"/>
              <a:t>41</a:t>
            </a:fld>
            <a:endParaRPr lang="en-US"/>
          </a:p>
        </p:txBody>
      </p:sp>
    </p:spTree>
    <p:extLst>
      <p:ext uri="{BB962C8B-B14F-4D97-AF65-F5344CB8AC3E}">
        <p14:creationId xmlns:p14="http://schemas.microsoft.com/office/powerpoint/2010/main" val="3346702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a:latin typeface="Calibri" charset="0"/>
              </a:rPr>
              <a:t>2012 State-of-the-art 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00FF"/>
                </a:solidFill>
              </a:rPr>
              <a:t>Why did gradient-based models work?</a:t>
            </a: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a:t>Average gradient image</a:t>
            </a:r>
          </a:p>
        </p:txBody>
      </p:sp>
      <p:sp>
        <p:nvSpPr>
          <p:cNvPr id="3" name="Slide Number Placeholder 2"/>
          <p:cNvSpPr>
            <a:spLocks noGrp="1"/>
          </p:cNvSpPr>
          <p:nvPr>
            <p:ph type="sldNum" sz="quarter" idx="12"/>
          </p:nvPr>
        </p:nvSpPr>
        <p:spPr/>
        <p:txBody>
          <a:bodyPr/>
          <a:lstStyle/>
          <a:p>
            <a:fld id="{3AF709D0-6125-4E69-AAA3-543C9C01CF4B}" type="slidenum">
              <a:rPr lang="en-US" smtClean="0"/>
              <a:t>43</a:t>
            </a:fld>
            <a:endParaRPr lang="en-US"/>
          </a:p>
        </p:txBody>
      </p:sp>
    </p:spTree>
    <p:extLst>
      <p:ext uri="{BB962C8B-B14F-4D97-AF65-F5344CB8AC3E}">
        <p14:creationId xmlns:p14="http://schemas.microsoft.com/office/powerpoint/2010/main" val="1623968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
        <p:nvSpPr>
          <p:cNvPr id="3" name="Slide Number Placeholder 2"/>
          <p:cNvSpPr>
            <a:spLocks noGrp="1"/>
          </p:cNvSpPr>
          <p:nvPr>
            <p:ph type="sldNum" sz="quarter" idx="12"/>
          </p:nvPr>
        </p:nvSpPr>
        <p:spPr/>
        <p:txBody>
          <a:bodyPr/>
          <a:lstStyle/>
          <a:p>
            <a:fld id="{3AF709D0-6125-4E69-AAA3-543C9C01CF4B}" type="slidenum">
              <a:rPr lang="en-US" smtClean="0"/>
              <a:t>44</a:t>
            </a:fld>
            <a:endParaRPr lang="en-US"/>
          </a:p>
        </p:txBody>
      </p:sp>
    </p:spTree>
    <p:extLst>
      <p:ext uri="{BB962C8B-B14F-4D97-AF65-F5344CB8AC3E}">
        <p14:creationId xmlns:p14="http://schemas.microsoft.com/office/powerpoint/2010/main" val="1418921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br>
              <a:rPr lang="en-US" dirty="0"/>
            </a:br>
            <a:r>
              <a:rPr lang="en-US" sz="3200" dirty="0">
                <a:solidFill>
                  <a:srgbClr val="C00000"/>
                </a:solidFill>
              </a:rPr>
              <a:t>Why doesn’t this work (as well)?</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
        <p:nvSpPr>
          <p:cNvPr id="3" name="Slide Number Placeholder 2"/>
          <p:cNvSpPr>
            <a:spLocks noGrp="1"/>
          </p:cNvSpPr>
          <p:nvPr>
            <p:ph type="sldNum" sz="quarter" idx="12"/>
          </p:nvPr>
        </p:nvSpPr>
        <p:spPr/>
        <p:txBody>
          <a:bodyPr/>
          <a:lstStyle/>
          <a:p>
            <a:fld id="{3AF709D0-6125-4E69-AAA3-543C9C01CF4B}" type="slidenum">
              <a:rPr lang="en-US" smtClean="0"/>
              <a:t>45</a:t>
            </a:fld>
            <a:endParaRPr lang="en-US"/>
          </a:p>
        </p:txBody>
      </p:sp>
    </p:spTree>
    <p:extLst>
      <p:ext uri="{BB962C8B-B14F-4D97-AF65-F5344CB8AC3E}">
        <p14:creationId xmlns:p14="http://schemas.microsoft.com/office/powerpoint/2010/main" val="2637839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a:solidFill>
                  <a:srgbClr val="C00000"/>
                </a:solidFill>
              </a:rPr>
              <a:t>Quiz time</a:t>
            </a:r>
            <a:br>
              <a:rPr lang="en-US" dirty="0">
                <a:solidFill>
                  <a:srgbClr val="C00000"/>
                </a:solidFill>
              </a:rPr>
            </a:br>
            <a:r>
              <a:rPr lang="en-US" dirty="0">
                <a:solidFill>
                  <a:srgbClr val="C00000"/>
                </a:solidFill>
              </a:rPr>
              <a:t>(Back to </a:t>
            </a:r>
            <a:r>
              <a:rPr lang="en-US" dirty="0" err="1">
                <a:solidFill>
                  <a:srgbClr val="C00000"/>
                </a:solidFill>
              </a:rPr>
              <a:t>Girshick</a:t>
            </a:r>
            <a:r>
              <a:rPr lang="en-US" dirty="0">
                <a:solidFill>
                  <a:srgbClr val="C00000"/>
                </a:solidFill>
              </a:rPr>
              <a:t>)</a:t>
            </a:r>
          </a:p>
        </p:txBody>
      </p:sp>
      <p:sp>
        <p:nvSpPr>
          <p:cNvPr id="3" name="Slide Number Placeholder 2"/>
          <p:cNvSpPr>
            <a:spLocks noGrp="1"/>
          </p:cNvSpPr>
          <p:nvPr>
            <p:ph type="sldNum" sz="quarter" idx="12"/>
          </p:nvPr>
        </p:nvSpPr>
        <p:spPr/>
        <p:txBody>
          <a:bodyPr/>
          <a:lstStyle/>
          <a:p>
            <a:fld id="{3AF709D0-6125-4E69-AAA3-543C9C01CF4B}" type="slidenum">
              <a:rPr lang="en-US" smtClean="0"/>
              <a:t>46</a:t>
            </a:fld>
            <a:endParaRPr lang="en-US"/>
          </a:p>
        </p:txBody>
      </p:sp>
    </p:spTree>
    <p:extLst>
      <p:ext uri="{BB962C8B-B14F-4D97-AF65-F5344CB8AC3E}">
        <p14:creationId xmlns:p14="http://schemas.microsoft.com/office/powerpoint/2010/main" val="1653862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a:solidFill>
                  <a:srgbClr val="C00000"/>
                </a:solidFill>
              </a:rPr>
              <a:t>This is an average image of which object class?</a:t>
            </a:r>
          </a:p>
        </p:txBody>
      </p:sp>
      <p:sp>
        <p:nvSpPr>
          <p:cNvPr id="3" name="Slide Number Placeholder 2"/>
          <p:cNvSpPr>
            <a:spLocks noGrp="1"/>
          </p:cNvSpPr>
          <p:nvPr>
            <p:ph type="sldNum" sz="quarter" idx="12"/>
          </p:nvPr>
        </p:nvSpPr>
        <p:spPr/>
        <p:txBody>
          <a:bodyPr/>
          <a:lstStyle/>
          <a:p>
            <a:fld id="{3AF709D0-6125-4E69-AAA3-543C9C01CF4B}" type="slidenum">
              <a:rPr lang="en-US" smtClean="0"/>
              <a:t>47</a:t>
            </a:fld>
            <a:endParaRPr lang="en-US"/>
          </a:p>
        </p:txBody>
      </p:sp>
    </p:spTree>
    <p:extLst>
      <p:ext uri="{BB962C8B-B14F-4D97-AF65-F5344CB8AC3E}">
        <p14:creationId xmlns:p14="http://schemas.microsoft.com/office/powerpoint/2010/main" val="951517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a:t>pedestrian</a:t>
            </a:r>
          </a:p>
        </p:txBody>
      </p:sp>
      <p:sp>
        <p:nvSpPr>
          <p:cNvPr id="3" name="Slide Number Placeholder 2"/>
          <p:cNvSpPr>
            <a:spLocks noGrp="1"/>
          </p:cNvSpPr>
          <p:nvPr>
            <p:ph type="sldNum" sz="quarter" idx="12"/>
          </p:nvPr>
        </p:nvSpPr>
        <p:spPr/>
        <p:txBody>
          <a:bodyPr/>
          <a:lstStyle/>
          <a:p>
            <a:fld id="{3AF709D0-6125-4E69-AAA3-543C9C01CF4B}" type="slidenum">
              <a:rPr lang="en-US" smtClean="0"/>
              <a:t>48</a:t>
            </a:fld>
            <a:endParaRPr lang="en-US"/>
          </a:p>
        </p:txBody>
      </p:sp>
    </p:spTree>
    <p:extLst>
      <p:ext uri="{BB962C8B-B14F-4D97-AF65-F5344CB8AC3E}">
        <p14:creationId xmlns:p14="http://schemas.microsoft.com/office/powerpoint/2010/main" val="2387792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a:t>?</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49</a:t>
            </a:fld>
            <a:endParaRPr lang="en-US"/>
          </a:p>
        </p:txBody>
      </p:sp>
    </p:spTree>
    <p:extLst>
      <p:ext uri="{BB962C8B-B14F-4D97-AF65-F5344CB8AC3E}">
        <p14:creationId xmlns:p14="http://schemas.microsoft.com/office/powerpoint/2010/main" val="2222781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formulation</a:t>
            </a:r>
          </a:p>
        </p:txBody>
      </p:sp>
      <p:pic>
        <p:nvPicPr>
          <p:cNvPr id="5" name="droppedImage.tiff"/>
          <p:cNvPicPr/>
          <p:nvPr/>
        </p:nvPicPr>
        <p:blipFill>
          <a:blip r:embed="rId2">
            <a:extLst/>
          </a:blip>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extLst/>
              </a:blip>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
        <p:nvSpPr>
          <p:cNvPr id="3" name="Slide Number Placeholder 2"/>
          <p:cNvSpPr>
            <a:spLocks noGrp="1"/>
          </p:cNvSpPr>
          <p:nvPr>
            <p:ph type="sldNum" sz="quarter" idx="12"/>
          </p:nvPr>
        </p:nvSpPr>
        <p:spPr/>
        <p:txBody>
          <a:bodyPr/>
          <a:lstStyle/>
          <a:p>
            <a:fld id="{3AF709D0-6125-4E69-AAA3-543C9C01CF4B}" type="slidenum">
              <a:rPr lang="en-US" smtClean="0"/>
              <a:t>5</a:t>
            </a:fld>
            <a:endParaRPr lang="en-US"/>
          </a:p>
        </p:txBody>
      </p:sp>
    </p:spTree>
    <p:extLst>
      <p:ext uri="{BB962C8B-B14F-4D97-AF65-F5344CB8AC3E}">
        <p14:creationId xmlns:p14="http://schemas.microsoft.com/office/powerpoint/2010/main" val="2202092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airplane, bicycle, bus, car, cat, chair, cow, dog, dining table</a:t>
            </a:r>
            <a:r>
              <a:rPr lang="en-US" sz="2200" dirty="0"/>
              <a:t> </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50</a:t>
            </a:fld>
            <a:endParaRPr lang="en-US"/>
          </a:p>
        </p:txBody>
      </p:sp>
    </p:spTree>
    <p:extLst>
      <p:ext uri="{BB962C8B-B14F-4D97-AF65-F5344CB8AC3E}">
        <p14:creationId xmlns:p14="http://schemas.microsoft.com/office/powerpoint/2010/main" val="209566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bicycle (PASCAL)</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51</a:t>
            </a:fld>
            <a:endParaRPr lang="en-US"/>
          </a:p>
        </p:txBody>
      </p:sp>
    </p:spTree>
    <p:extLst>
      <p:ext uri="{BB962C8B-B14F-4D97-AF65-F5344CB8AC3E}">
        <p14:creationId xmlns:p14="http://schemas.microsoft.com/office/powerpoint/2010/main" val="4070672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a:t>?</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52</a:t>
            </a:fld>
            <a:endParaRPr lang="en-US"/>
          </a:p>
        </p:txBody>
      </p:sp>
    </p:spTree>
    <p:extLst>
      <p:ext uri="{BB962C8B-B14F-4D97-AF65-F5344CB8AC3E}">
        <p14:creationId xmlns:p14="http://schemas.microsoft.com/office/powerpoint/2010/main" val="3462870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white blob on a green background</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53</a:t>
            </a:fld>
            <a:endParaRPr lang="en-US"/>
          </a:p>
        </p:txBody>
      </p:sp>
    </p:spTree>
    <p:extLst>
      <p:ext uri="{BB962C8B-B14F-4D97-AF65-F5344CB8AC3E}">
        <p14:creationId xmlns:p14="http://schemas.microsoft.com/office/powerpoint/2010/main" val="2107856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a:t>sheep (PASCAL)</a:t>
            </a:r>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54</a:t>
            </a:fld>
            <a:endParaRPr lang="en-US"/>
          </a:p>
        </p:txBody>
      </p:sp>
    </p:spTree>
    <p:extLst>
      <p:ext uri="{BB962C8B-B14F-4D97-AF65-F5344CB8AC3E}">
        <p14:creationId xmlns:p14="http://schemas.microsoft.com/office/powerpoint/2010/main" val="4066816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a:t>?</a:t>
            </a:r>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55</a:t>
            </a:fld>
            <a:endParaRPr lang="en-US"/>
          </a:p>
        </p:txBody>
      </p:sp>
    </p:spTree>
    <p:extLst>
      <p:ext uri="{BB962C8B-B14F-4D97-AF65-F5344CB8AC3E}">
        <p14:creationId xmlns:p14="http://schemas.microsoft.com/office/powerpoint/2010/main" val="348726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a:t>dog (PASCAL)</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56</a:t>
            </a:fld>
            <a:endParaRPr lang="en-US"/>
          </a:p>
        </p:txBody>
      </p:sp>
    </p:spTree>
    <p:extLst>
      <p:ext uri="{BB962C8B-B14F-4D97-AF65-F5344CB8AC3E}">
        <p14:creationId xmlns:p14="http://schemas.microsoft.com/office/powerpoint/2010/main" val="1005710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a:t>dog (PASCAL)</a:t>
            </a:r>
          </a:p>
          <a:p>
            <a:pPr algn="ctr"/>
            <a:r>
              <a:rPr lang="en-US" sz="2200" dirty="0">
                <a:solidFill>
                  <a:srgbClr val="C00000"/>
                </a:solidFill>
              </a:rPr>
              <a:t>Why does the mean look like this?</a:t>
            </a:r>
          </a:p>
          <a:p>
            <a:pPr algn="ctr"/>
            <a:r>
              <a:rPr lang="en-US" sz="2200" dirty="0">
                <a:solidFill>
                  <a:srgbClr val="C00000"/>
                </a:solidFill>
              </a:rPr>
              <a:t>There’s no alignment between the examples!</a:t>
            </a:r>
          </a:p>
          <a:p>
            <a:pPr algn="ctr"/>
            <a:r>
              <a:rPr lang="en-US" sz="2200" dirty="0">
                <a:solidFill>
                  <a:srgbClr val="C00000"/>
                </a:solidFill>
              </a:rPr>
              <a:t>How do we combat this?</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57</a:t>
            </a:fld>
            <a:endParaRPr lang="en-US"/>
          </a:p>
        </p:txBody>
      </p:sp>
    </p:spTree>
    <p:extLst>
      <p:ext uri="{BB962C8B-B14F-4D97-AF65-F5344CB8AC3E}">
        <p14:creationId xmlns:p14="http://schemas.microsoft.com/office/powerpoint/2010/main" val="3739002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PASCAL VOC detection history</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Part-based models &amp; multiple features (MKL)</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Kitchen-sink approaches</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Region-based Convolutional Networks (R-CNNs)</a:t>
            </a:r>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53</a:t>
            </a:r>
            <a:r>
              <a:rPr sz="2200" b="1" dirty="0"/>
              <a:t>%</a:t>
            </a:r>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62</a:t>
            </a:r>
            <a:r>
              <a:rPr sz="2200" b="1" dirty="0"/>
              <a:t>%</a:t>
            </a:r>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323247455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a:t>~1 year</a:t>
            </a:r>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a:t>~5 years</a:t>
            </a:r>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218590869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sp>
        <p:nvSpPr>
          <p:cNvPr id="3" name="Content Placeholder 2"/>
          <p:cNvSpPr>
            <a:spLocks noGrp="1"/>
          </p:cNvSpPr>
          <p:nvPr>
            <p:ph idx="1"/>
          </p:nvPr>
        </p:nvSpPr>
        <p:spPr/>
        <p:txBody>
          <a:bodyPr/>
          <a:lstStyle/>
          <a:p>
            <a:r>
              <a:rPr lang="en-US" dirty="0"/>
              <a:t>Overview</a:t>
            </a:r>
          </a:p>
        </p:txBody>
      </p:sp>
      <p:sp>
        <p:nvSpPr>
          <p:cNvPr id="4" name="Slide Number Placeholder 3"/>
          <p:cNvSpPr>
            <a:spLocks noGrp="1"/>
          </p:cNvSpPr>
          <p:nvPr>
            <p:ph type="sldNum" sz="quarter" idx="12"/>
          </p:nvPr>
        </p:nvSpPr>
        <p:spPr/>
        <p:txBody>
          <a:bodyPr/>
          <a:lstStyle/>
          <a:p>
            <a:fld id="{3AF709D0-6125-4E69-AAA3-543C9C01CF4B}" type="slidenum">
              <a:rPr lang="en-US" smtClean="0"/>
              <a:t>63</a:t>
            </a:fld>
            <a:endParaRPr lang="en-US"/>
          </a:p>
        </p:txBody>
      </p:sp>
    </p:spTree>
    <p:extLst>
      <p:ext uri="{BB962C8B-B14F-4D97-AF65-F5344CB8AC3E}">
        <p14:creationId xmlns:p14="http://schemas.microsoft.com/office/powerpoint/2010/main" val="31991095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Neural Networks</a:t>
            </a:r>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a:t>“Fully connected”</a:t>
            </a:r>
          </a:p>
        </p:txBody>
      </p:sp>
      <p:sp>
        <p:nvSpPr>
          <p:cNvPr id="3" name="Slide Number Placeholder 2"/>
          <p:cNvSpPr>
            <a:spLocks noGrp="1"/>
          </p:cNvSpPr>
          <p:nvPr>
            <p:ph type="sldNum" sz="quarter" idx="12"/>
          </p:nvPr>
        </p:nvSpPr>
        <p:spPr/>
        <p:txBody>
          <a:bodyPr/>
          <a:lstStyle/>
          <a:p>
            <a:fld id="{3AF709D0-6125-4E69-AAA3-543C9C01CF4B}" type="slidenum">
              <a:rPr lang="en-US" smtClean="0"/>
              <a:t>64</a:t>
            </a:fld>
            <a:endParaRPr lang="en-US"/>
          </a:p>
        </p:txBody>
      </p:sp>
    </p:spTree>
    <p:extLst>
      <p:ext uri="{BB962C8B-B14F-4D97-AF65-F5344CB8AC3E}">
        <p14:creationId xmlns:p14="http://schemas.microsoft.com/office/powerpoint/2010/main" val="2869130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NNs to Convolutional NNs</a:t>
            </a:r>
          </a:p>
        </p:txBody>
      </p:sp>
      <p:sp>
        <p:nvSpPr>
          <p:cNvPr id="3" name="Content Placeholder 2"/>
          <p:cNvSpPr>
            <a:spLocks noGrp="1"/>
          </p:cNvSpPr>
          <p:nvPr>
            <p:ph idx="1"/>
          </p:nvPr>
        </p:nvSpPr>
        <p:spPr/>
        <p:txBody>
          <a:bodyPr/>
          <a:lstStyle/>
          <a:p>
            <a:r>
              <a:rPr lang="en-US" dirty="0"/>
              <a:t>Local connectivity</a:t>
            </a:r>
          </a:p>
          <a:p>
            <a:r>
              <a:rPr lang="en-US" dirty="0"/>
              <a:t>Shared (“tied”) weights</a:t>
            </a:r>
          </a:p>
          <a:p>
            <a:r>
              <a:rPr lang="en-US" dirty="0"/>
              <a:t>Multiple feature maps</a:t>
            </a:r>
          </a:p>
          <a:p>
            <a:r>
              <a:rPr lang="en-US" dirty="0"/>
              <a:t>Pooling</a:t>
            </a:r>
          </a:p>
        </p:txBody>
      </p:sp>
      <p:sp>
        <p:nvSpPr>
          <p:cNvPr id="4" name="Slide Number Placeholder 3"/>
          <p:cNvSpPr>
            <a:spLocks noGrp="1"/>
          </p:cNvSpPr>
          <p:nvPr>
            <p:ph type="sldNum" sz="quarter" idx="12"/>
          </p:nvPr>
        </p:nvSpPr>
        <p:spPr/>
        <p:txBody>
          <a:bodyPr/>
          <a:lstStyle/>
          <a:p>
            <a:fld id="{3AF709D0-6125-4E69-AAA3-543C9C01CF4B}" type="slidenum">
              <a:rPr lang="en-US" smtClean="0"/>
              <a:t>65</a:t>
            </a:fld>
            <a:endParaRPr lang="en-US"/>
          </a:p>
        </p:txBody>
      </p:sp>
    </p:spTree>
    <p:extLst>
      <p:ext uri="{BB962C8B-B14F-4D97-AF65-F5344CB8AC3E}">
        <p14:creationId xmlns:p14="http://schemas.microsoft.com/office/powerpoint/2010/main" val="1826846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a:t>Each green unit is only connected to (3)</a:t>
            </a:r>
            <a:br>
              <a:rPr lang="en-US" sz="2200" dirty="0"/>
            </a:br>
            <a:r>
              <a:rPr lang="en-US" sz="2200" b="1" dirty="0"/>
              <a:t>neighboring </a:t>
            </a:r>
            <a:r>
              <a:rPr lang="en-US" sz="2200" dirty="0"/>
              <a:t>blue units</a:t>
            </a:r>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a:t>compare</a:t>
            </a:r>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35"/>
          <p:cNvSpPr>
            <a:spLocks noGrp="1"/>
          </p:cNvSpPr>
          <p:nvPr>
            <p:ph type="sldNum" sz="quarter" idx="12"/>
          </p:nvPr>
        </p:nvSpPr>
        <p:spPr/>
        <p:txBody>
          <a:bodyPr/>
          <a:lstStyle/>
          <a:p>
            <a:fld id="{3AF709D0-6125-4E69-AAA3-543C9C01CF4B}" type="slidenum">
              <a:rPr lang="en-US" smtClean="0"/>
              <a:t>66</a:t>
            </a:fld>
            <a:endParaRPr lang="en-US"/>
          </a:p>
        </p:txBody>
      </p:sp>
    </p:spTree>
    <p:extLst>
      <p:ext uri="{BB962C8B-B14F-4D97-AF65-F5344CB8AC3E}">
        <p14:creationId xmlns:p14="http://schemas.microsoft.com/office/powerpoint/2010/main" val="15633477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p:cNvSpPr>
            <a:spLocks noGrp="1"/>
          </p:cNvSpPr>
          <p:nvPr>
            <p:ph type="sldNum" sz="quarter" idx="12"/>
          </p:nvPr>
        </p:nvSpPr>
        <p:spPr/>
        <p:txBody>
          <a:bodyPr/>
          <a:lstStyle/>
          <a:p>
            <a:fld id="{3AF709D0-6125-4E69-AAA3-543C9C01CF4B}" type="slidenum">
              <a:rPr lang="en-US" smtClean="0"/>
              <a:t>67</a:t>
            </a:fld>
            <a:endParaRPr lang="en-US"/>
          </a:p>
        </p:txBody>
      </p:sp>
    </p:spTree>
    <p:extLst>
      <p:ext uri="{BB962C8B-B14F-4D97-AF65-F5344CB8AC3E}">
        <p14:creationId xmlns:p14="http://schemas.microsoft.com/office/powerpoint/2010/main" val="19401606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2" name="Slide Number Placeholder 11"/>
          <p:cNvSpPr>
            <a:spLocks noGrp="1"/>
          </p:cNvSpPr>
          <p:nvPr>
            <p:ph type="sldNum" sz="quarter" idx="12"/>
          </p:nvPr>
        </p:nvSpPr>
        <p:spPr/>
        <p:txBody>
          <a:bodyPr/>
          <a:lstStyle/>
          <a:p>
            <a:fld id="{3AF709D0-6125-4E69-AAA3-543C9C01CF4B}" type="slidenum">
              <a:rPr lang="en-US" smtClean="0"/>
              <a:t>68</a:t>
            </a:fld>
            <a:endParaRPr lang="en-US"/>
          </a:p>
        </p:txBody>
      </p:sp>
    </p:spTree>
    <p:extLst>
      <p:ext uri="{BB962C8B-B14F-4D97-AF65-F5344CB8AC3E}">
        <p14:creationId xmlns:p14="http://schemas.microsoft.com/office/powerpoint/2010/main" val="19203488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69</a:t>
            </a:fld>
            <a:endParaRPr lang="en-US"/>
          </a:p>
        </p:txBody>
      </p:sp>
    </p:spTree>
    <p:extLst>
      <p:ext uri="{BB962C8B-B14F-4D97-AF65-F5344CB8AC3E}">
        <p14:creationId xmlns:p14="http://schemas.microsoft.com/office/powerpoint/2010/main" val="2767947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70</a:t>
            </a:fld>
            <a:endParaRPr lang="en-US"/>
          </a:p>
        </p:txBody>
      </p:sp>
    </p:spTree>
    <p:extLst>
      <p:ext uri="{BB962C8B-B14F-4D97-AF65-F5344CB8AC3E}">
        <p14:creationId xmlns:p14="http://schemas.microsoft.com/office/powerpoint/2010/main" val="3986950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71</a:t>
            </a:fld>
            <a:endParaRPr lang="en-US"/>
          </a:p>
        </p:txBody>
      </p:sp>
    </p:spTree>
    <p:extLst>
      <p:ext uri="{BB962C8B-B14F-4D97-AF65-F5344CB8AC3E}">
        <p14:creationId xmlns:p14="http://schemas.microsoft.com/office/powerpoint/2010/main" val="1074253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72</a:t>
            </a:fld>
            <a:endParaRPr lang="en-US"/>
          </a:p>
        </p:txBody>
      </p:sp>
    </p:spTree>
    <p:extLst>
      <p:ext uri="{BB962C8B-B14F-4D97-AF65-F5344CB8AC3E}">
        <p14:creationId xmlns:p14="http://schemas.microsoft.com/office/powerpoint/2010/main" val="3248126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a:t>All orange units compute the </a:t>
            </a:r>
            <a:r>
              <a:rPr lang="en-US" sz="2200" b="1" dirty="0"/>
              <a:t>same function</a:t>
            </a:r>
            <a:br>
              <a:rPr lang="en-US" sz="2200" dirty="0"/>
            </a:br>
            <a:r>
              <a:rPr lang="en-US" sz="2200" dirty="0"/>
              <a:t>but with a </a:t>
            </a:r>
            <a:r>
              <a:rPr lang="en-US" sz="2200" b="1" dirty="0"/>
              <a:t>different input windows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Orange and green units </a:t>
            </a:r>
            <a:r>
              <a:rPr lang="en-US" sz="2200" b="1" dirty="0"/>
              <a:t>compute </a:t>
            </a:r>
            <a:br>
              <a:rPr lang="en-US" sz="2200" b="1" dirty="0"/>
            </a:br>
            <a:r>
              <a:rPr lang="en-US" sz="2200" b="1" dirty="0"/>
              <a:t>different functions</a:t>
            </a:r>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a:solidFill>
                  <a:srgbClr val="C00000"/>
                </a:solidFill>
              </a:rPr>
              <a:t>Feature map 1</a:t>
            </a:r>
          </a:p>
          <a:p>
            <a:r>
              <a:rPr lang="en-US" dirty="0"/>
              <a:t>(array of green</a:t>
            </a:r>
          </a:p>
          <a:p>
            <a:r>
              <a:rPr lang="en-US" dirty="0"/>
              <a:t> units)</a:t>
            </a:r>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a:solidFill>
                  <a:srgbClr val="C00000"/>
                </a:solidFill>
              </a:rPr>
              <a:t>Feature map 2</a:t>
            </a:r>
          </a:p>
          <a:p>
            <a:r>
              <a:rPr lang="en-US" dirty="0"/>
              <a:t>(array of orange</a:t>
            </a:r>
          </a:p>
          <a:p>
            <a:r>
              <a:rPr lang="en-US" dirty="0"/>
              <a:t> units)</a:t>
            </a:r>
          </a:p>
        </p:txBody>
      </p:sp>
      <p:sp>
        <p:nvSpPr>
          <p:cNvPr id="32" name="Slide Number Placeholder 31"/>
          <p:cNvSpPr>
            <a:spLocks noGrp="1"/>
          </p:cNvSpPr>
          <p:nvPr>
            <p:ph type="sldNum" sz="quarter" idx="12"/>
          </p:nvPr>
        </p:nvSpPr>
        <p:spPr/>
        <p:txBody>
          <a:bodyPr/>
          <a:lstStyle/>
          <a:p>
            <a:fld id="{3AF709D0-6125-4E69-AAA3-543C9C01CF4B}" type="slidenum">
              <a:rPr lang="en-US" smtClean="0"/>
              <a:t>73</a:t>
            </a:fld>
            <a:endParaRPr lang="en-US"/>
          </a:p>
        </p:txBody>
      </p:sp>
    </p:spTree>
    <p:extLst>
      <p:ext uri="{BB962C8B-B14F-4D97-AF65-F5344CB8AC3E}">
        <p14:creationId xmlns:p14="http://schemas.microsoft.com/office/powerpoint/2010/main" val="7646293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Pooling (</a:t>
            </a:r>
            <a:r>
              <a:rPr lang="en-US" dirty="0">
                <a:solidFill>
                  <a:srgbClr val="C00000"/>
                </a:solidFill>
              </a:rPr>
              <a:t>max</a:t>
            </a:r>
            <a:r>
              <a:rPr lang="en-US" dirty="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4283993" cy="1477328"/>
          </a:xfrm>
          <a:prstGeom prst="rect">
            <a:avLst/>
          </a:prstGeom>
          <a:noFill/>
        </p:spPr>
        <p:txBody>
          <a:bodyPr wrap="none" rtlCol="0">
            <a:spAutoFit/>
          </a:bodyPr>
          <a:lstStyle/>
          <a:p>
            <a:pPr marL="285750" indent="-285750">
              <a:buFont typeface="Arial" panose="020B0604020202020204" pitchFamily="34" charset="0"/>
              <a:buChar char="•"/>
            </a:pPr>
            <a:r>
              <a:rPr lang="en-US" dirty="0"/>
              <a:t>Pooling area (how much to pool): 2 units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Pooling stride (how far to move): 2 units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Subsamples </a:t>
            </a:r>
            <a:r>
              <a:rPr lang="en-US" dirty="0"/>
              <a:t>feature maps</a:t>
            </a:r>
          </a:p>
        </p:txBody>
      </p:sp>
      <p:sp>
        <p:nvSpPr>
          <p:cNvPr id="10" name="Slide Number Placeholder 9"/>
          <p:cNvSpPr>
            <a:spLocks noGrp="1"/>
          </p:cNvSpPr>
          <p:nvPr>
            <p:ph type="sldNum" sz="quarter" idx="12"/>
          </p:nvPr>
        </p:nvSpPr>
        <p:spPr/>
        <p:txBody>
          <a:bodyPr/>
          <a:lstStyle/>
          <a:p>
            <a:fld id="{3AF709D0-6125-4E69-AAA3-543C9C01CF4B}" type="slidenum">
              <a:rPr lang="en-US" smtClean="0"/>
              <a:t>74</a:t>
            </a:fld>
            <a:endParaRPr lang="en-US"/>
          </a:p>
        </p:txBody>
      </p:sp>
    </p:spTree>
    <p:extLst>
      <p:ext uri="{BB962C8B-B14F-4D97-AF65-F5344CB8AC3E}">
        <p14:creationId xmlns:p14="http://schemas.microsoft.com/office/powerpoint/2010/main" val="4076693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Image</a:t>
            </a: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Pooling</a:t>
              </a: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Convolution</a:t>
              </a: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a:t>2D input</a:t>
            </a:r>
          </a:p>
        </p:txBody>
      </p:sp>
      <p:sp>
        <p:nvSpPr>
          <p:cNvPr id="4" name="Slide Number Placeholder 3"/>
          <p:cNvSpPr>
            <a:spLocks noGrp="1"/>
          </p:cNvSpPr>
          <p:nvPr>
            <p:ph type="sldNum" sz="quarter" idx="12"/>
          </p:nvPr>
        </p:nvSpPr>
        <p:spPr/>
        <p:txBody>
          <a:bodyPr/>
          <a:lstStyle/>
          <a:p>
            <a:fld id="{3AF709D0-6125-4E69-AAA3-543C9C01CF4B}" type="slidenum">
              <a:rPr lang="en-US" smtClean="0"/>
              <a:t>75</a:t>
            </a:fld>
            <a:endParaRPr lang="en-US"/>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perspective – 1980</a:t>
            </a:r>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a:t>Hubel and Wiesel</a:t>
            </a:r>
          </a:p>
          <a:p>
            <a:r>
              <a:rPr lang="en-US" dirty="0"/>
              <a:t>1962</a:t>
            </a:r>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a:solidFill>
                  <a:srgbClr val="C00000"/>
                </a:solidFill>
              </a:rPr>
              <a:t>Included basic ingredients of </a:t>
            </a:r>
            <a:r>
              <a:rPr lang="en-US" sz="2200" dirty="0" err="1">
                <a:solidFill>
                  <a:srgbClr val="C00000"/>
                </a:solidFill>
              </a:rPr>
              <a:t>ConvNets</a:t>
            </a:r>
            <a:r>
              <a:rPr lang="en-US" sz="2200" dirty="0">
                <a:solidFill>
                  <a:srgbClr val="C00000"/>
                </a:solidFill>
              </a:rPr>
              <a:t>, but no supervised learning algorithm</a:t>
            </a:r>
          </a:p>
        </p:txBody>
      </p:sp>
      <p:sp>
        <p:nvSpPr>
          <p:cNvPr id="4" name="Slide Number Placeholder 3"/>
          <p:cNvSpPr>
            <a:spLocks noGrp="1"/>
          </p:cNvSpPr>
          <p:nvPr>
            <p:ph type="sldNum" sz="quarter" idx="12"/>
          </p:nvPr>
        </p:nvSpPr>
        <p:spPr/>
        <p:txBody>
          <a:bodyPr/>
          <a:lstStyle/>
          <a:p>
            <a:fld id="{3AF709D0-6125-4E69-AAA3-543C9C01CF4B}" type="slidenum">
              <a:rPr lang="en-US" smtClean="0"/>
              <a:t>76</a:t>
            </a:fld>
            <a:endParaRPr lang="en-US"/>
          </a:p>
        </p:txBody>
      </p:sp>
    </p:spTree>
    <p:extLst>
      <p:ext uri="{BB962C8B-B14F-4D97-AF65-F5344CB8AC3E}">
        <p14:creationId xmlns:p14="http://schemas.microsoft.com/office/powerpoint/2010/main" val="14845441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 – 1986</a:t>
            </a:r>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a:solidFill>
                  <a:srgbClr val="C00000"/>
                </a:solidFill>
              </a:rPr>
              <a:t>Early demonstration that error </a:t>
            </a:r>
            <a:r>
              <a:rPr lang="en-US" sz="2200" dirty="0" err="1">
                <a:solidFill>
                  <a:srgbClr val="C00000"/>
                </a:solidFill>
              </a:rPr>
              <a:t>backpropagation</a:t>
            </a:r>
            <a:r>
              <a:rPr lang="en-US" sz="2200" dirty="0">
                <a:solidFill>
                  <a:srgbClr val="C00000"/>
                </a:solidFill>
              </a:rPr>
              <a:t> can be used</a:t>
            </a:r>
          </a:p>
          <a:p>
            <a:r>
              <a:rPr lang="en-US" sz="2200" dirty="0">
                <a:solidFill>
                  <a:srgbClr val="C00000"/>
                </a:solidFill>
              </a:rPr>
              <a:t>for supervised training of neural nets (including </a:t>
            </a:r>
            <a:r>
              <a:rPr lang="en-US" sz="2200" dirty="0" err="1">
                <a:solidFill>
                  <a:srgbClr val="C00000"/>
                </a:solidFill>
              </a:rPr>
              <a:t>ConvNets</a:t>
            </a:r>
            <a:r>
              <a:rPr lang="en-US" sz="2200" dirty="0">
                <a:solidFill>
                  <a:srgbClr val="C00000"/>
                </a:solidFill>
              </a:rPr>
              <a:t>)</a:t>
            </a: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a:t>Gradient descent training with error </a:t>
            </a:r>
            <a:r>
              <a:rPr lang="en-US" sz="2200" dirty="0" err="1"/>
              <a:t>backpropagation</a:t>
            </a:r>
            <a:endParaRPr lang="en-US" sz="2200" dirty="0"/>
          </a:p>
        </p:txBody>
      </p:sp>
      <p:sp>
        <p:nvSpPr>
          <p:cNvPr id="6" name="Slide Number Placeholder 5"/>
          <p:cNvSpPr>
            <a:spLocks noGrp="1"/>
          </p:cNvSpPr>
          <p:nvPr>
            <p:ph type="sldNum" sz="quarter" idx="12"/>
          </p:nvPr>
        </p:nvSpPr>
        <p:spPr/>
        <p:txBody>
          <a:bodyPr/>
          <a:lstStyle/>
          <a:p>
            <a:fld id="{3AF709D0-6125-4E69-AAA3-543C9C01CF4B}" type="slidenum">
              <a:rPr lang="en-US" smtClean="0"/>
              <a:t>77</a:t>
            </a:fld>
            <a:endParaRPr lang="en-US"/>
          </a:p>
        </p:txBody>
      </p:sp>
    </p:spTree>
    <p:extLst>
      <p:ext uri="{BB962C8B-B14F-4D97-AF65-F5344CB8AC3E}">
        <p14:creationId xmlns:p14="http://schemas.microsoft.com/office/powerpoint/2010/main" val="7686968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a:t>1989</a:t>
            </a:r>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a:t>Backpropagation</a:t>
            </a:r>
            <a:r>
              <a:rPr lang="en-US" sz="2000" b="1" dirty="0"/>
              <a:t> applied to handwritten zip code recognition</a:t>
            </a:r>
            <a:r>
              <a:rPr lang="en-US" dirty="0"/>
              <a:t>, </a:t>
            </a:r>
            <a:r>
              <a:rPr lang="en-US" dirty="0" err="1"/>
              <a:t>Lecun</a:t>
            </a:r>
            <a:r>
              <a:rPr lang="en-US" dirty="0"/>
              <a:t> et al., 1989</a:t>
            </a:r>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
        <p:nvSpPr>
          <p:cNvPr id="5" name="Slide Number Placeholder 4"/>
          <p:cNvSpPr>
            <a:spLocks noGrp="1"/>
          </p:cNvSpPr>
          <p:nvPr>
            <p:ph type="sldNum" sz="quarter" idx="12"/>
          </p:nvPr>
        </p:nvSpPr>
        <p:spPr/>
        <p:txBody>
          <a:bodyPr/>
          <a:lstStyle/>
          <a:p>
            <a:fld id="{3AF709D0-6125-4E69-AAA3-543C9C01CF4B}" type="slidenum">
              <a:rPr lang="en-US" smtClean="0"/>
              <a:t>78</a:t>
            </a:fld>
            <a:endParaRPr lang="en-US"/>
          </a:p>
        </p:txBody>
      </p:sp>
    </p:spTree>
    <p:extLst>
      <p:ext uri="{BB962C8B-B14F-4D97-AF65-F5344CB8AC3E}">
        <p14:creationId xmlns:p14="http://schemas.microsoft.com/office/powerpoint/2010/main" val="41571109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err="1"/>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a:t>Gradient-Based Learning Applied to Document Recognition</a:t>
            </a:r>
            <a:r>
              <a:rPr lang="en-US" dirty="0"/>
              <a:t>, </a:t>
            </a:r>
          </a:p>
          <a:p>
            <a:r>
              <a:rPr lang="en-US" dirty="0" err="1"/>
              <a:t>Lecun</a:t>
            </a:r>
            <a:r>
              <a:rPr lang="en-US" dirty="0"/>
              <a:t> et al., 1998</a:t>
            </a:r>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Slide Number Placeholder 2"/>
          <p:cNvSpPr>
            <a:spLocks noGrp="1"/>
          </p:cNvSpPr>
          <p:nvPr>
            <p:ph type="sldNum" sz="quarter" idx="12"/>
          </p:nvPr>
        </p:nvSpPr>
        <p:spPr/>
        <p:txBody>
          <a:bodyPr/>
          <a:lstStyle/>
          <a:p>
            <a:fld id="{3AF709D0-6125-4E69-AAA3-543C9C01CF4B}" type="slidenum">
              <a:rPr lang="en-US" smtClean="0"/>
              <a:t>79</a:t>
            </a:fld>
            <a:endParaRPr lang="en-US"/>
          </a:p>
        </p:txBody>
      </p:sp>
    </p:spTree>
    <p:extLst>
      <p:ext uri="{BB962C8B-B14F-4D97-AF65-F5344CB8AC3E}">
        <p14:creationId xmlns:p14="http://schemas.microsoft.com/office/powerpoint/2010/main" val="252396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idea of “deep learning”</a:t>
            </a:r>
          </a:p>
        </p:txBody>
      </p:sp>
      <p:sp>
        <p:nvSpPr>
          <p:cNvPr id="3" name="Content Placeholder 2"/>
          <p:cNvSpPr>
            <a:spLocks noGrp="1"/>
          </p:cNvSpPr>
          <p:nvPr>
            <p:ph idx="1"/>
          </p:nvPr>
        </p:nvSpPr>
        <p:spPr/>
        <p:txBody>
          <a:bodyPr/>
          <a:lstStyle/>
          <a:p>
            <a:r>
              <a:rPr lang="en-US" dirty="0"/>
              <a:t>Input: the “</a:t>
            </a:r>
            <a:r>
              <a:rPr lang="en-US" i="1" dirty="0"/>
              <a:t>raw</a:t>
            </a:r>
            <a:r>
              <a:rPr lang="en-US" dirty="0"/>
              <a:t>” signal (image, waveform, …)</a:t>
            </a:r>
          </a:p>
          <a:p>
            <a:endParaRPr lang="en-US" dirty="0"/>
          </a:p>
          <a:p>
            <a:r>
              <a:rPr lang="en-US" dirty="0"/>
              <a:t>Features: hierarchy of features is </a:t>
            </a:r>
            <a:r>
              <a:rPr lang="en-US" i="1" dirty="0"/>
              <a:t>learned </a:t>
            </a:r>
            <a:r>
              <a:rPr lang="en-US" dirty="0"/>
              <a:t>from the raw input</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80</a:t>
            </a:fld>
            <a:endParaRPr lang="en-US"/>
          </a:p>
        </p:txBody>
      </p:sp>
    </p:spTree>
    <p:extLst>
      <p:ext uri="{BB962C8B-B14F-4D97-AF65-F5344CB8AC3E}">
        <p14:creationId xmlns:p14="http://schemas.microsoft.com/office/powerpoint/2010/main" val="18030435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since the 1980s?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dirty="0">
                    <a:solidFill>
                      <a:srgbClr val="C00000"/>
                    </a:solidFill>
                  </a:rPr>
                  <a:t>More layers</a:t>
                </a:r>
              </a:p>
              <a:p>
                <a:pPr lvl="1"/>
                <a:r>
                  <a:rPr lang="en-US" dirty="0"/>
                  <a:t>LeNet-3 and LeNet-5 had 3 and 5 learnable layers</a:t>
                </a:r>
              </a:p>
              <a:p>
                <a:pPr lvl="1"/>
                <a:r>
                  <a:rPr lang="en-US" dirty="0"/>
                  <a:t>Current models have 8 – 20+</a:t>
                </a:r>
              </a:p>
              <a:p>
                <a:r>
                  <a:rPr lang="en-US" dirty="0"/>
                  <a:t>“</a:t>
                </a:r>
                <a:r>
                  <a:rPr lang="en-US" dirty="0" err="1">
                    <a:solidFill>
                      <a:srgbClr val="C00000"/>
                    </a:solidFill>
                  </a:rPr>
                  <a:t>ReLU</a:t>
                </a:r>
                <a:r>
                  <a:rPr lang="en-US" dirty="0"/>
                  <a:t>” non-</a:t>
                </a:r>
                <a:r>
                  <a:rPr lang="en-US" dirty="0" err="1"/>
                  <a:t>linearities</a:t>
                </a:r>
                <a:r>
                  <a:rPr lang="en-US" dirty="0"/>
                  <a:t> (Rectified Linear Unit)</a:t>
                </a:r>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a:p>
              <a:p>
                <a:pPr lvl="1"/>
                <a:r>
                  <a:rPr lang="en-US" dirty="0"/>
                  <a:t>Gradient doesn’t vanish</a:t>
                </a:r>
              </a:p>
              <a:p>
                <a:r>
                  <a:rPr lang="en-US" dirty="0"/>
                  <a:t>“</a:t>
                </a:r>
                <a:r>
                  <a:rPr lang="en-US" dirty="0">
                    <a:solidFill>
                      <a:srgbClr val="C00000"/>
                    </a:solidFill>
                  </a:rPr>
                  <a:t>Dropout</a:t>
                </a:r>
                <a:r>
                  <a:rPr lang="en-US" dirty="0"/>
                  <a:t>” regularization (randomly selects neurons to remove during training epochs, reduces overfitting)</a:t>
                </a:r>
              </a:p>
              <a:p>
                <a:r>
                  <a:rPr lang="en-US" dirty="0">
                    <a:solidFill>
                      <a:srgbClr val="C00000"/>
                    </a:solidFill>
                  </a:rPr>
                  <a:t>Fast GPU implementations</a:t>
                </a:r>
              </a:p>
              <a:p>
                <a:r>
                  <a:rPr lang="en-US" dirty="0">
                    <a:solidFill>
                      <a:srgbClr val="C00000"/>
                    </a:solidFill>
                  </a:rPr>
                  <a:t>More data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59" t="-2101" r="-77" b="-280"/>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AF709D0-6125-4E69-AAA3-543C9C01CF4B}" type="slidenum">
              <a:rPr lang="en-US" smtClean="0"/>
              <a:t>81</a:t>
            </a:fld>
            <a:endParaRPr lang="en-US"/>
          </a:p>
        </p:txBody>
      </p:sp>
    </p:spTree>
    <p:extLst>
      <p:ext uri="{BB962C8B-B14F-4D97-AF65-F5344CB8AC3E}">
        <p14:creationId xmlns:p14="http://schemas.microsoft.com/office/powerpoint/2010/main" val="10419385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a:t>
            </a:r>
          </a:p>
        </p:txBody>
      </p:sp>
      <p:sp>
        <p:nvSpPr>
          <p:cNvPr id="3" name="Content Placeholder 2"/>
          <p:cNvSpPr>
            <a:spLocks noGrp="1"/>
          </p:cNvSpPr>
          <p:nvPr>
            <p:ph idx="1"/>
          </p:nvPr>
        </p:nvSpPr>
        <p:spPr/>
        <p:txBody>
          <a:bodyPr/>
          <a:lstStyle/>
          <a:p>
            <a:r>
              <a:rPr lang="en-US" dirty="0">
                <a:hlinkClick r:id="rId2"/>
              </a:rPr>
              <a:t>http://cs.stanford.edu/people/karpathy/convnetjs/demo/mnist.html</a:t>
            </a:r>
            <a:endParaRPr lang="en-US" dirty="0"/>
          </a:p>
          <a:p>
            <a:r>
              <a:rPr lang="en-US" dirty="0" err="1"/>
              <a:t>ConvNetJS</a:t>
            </a:r>
            <a:r>
              <a:rPr lang="en-US" dirty="0"/>
              <a:t> by Andrej </a:t>
            </a:r>
            <a:r>
              <a:rPr lang="en-US" dirty="0" err="1"/>
              <a:t>Karpathy</a:t>
            </a:r>
            <a:r>
              <a:rPr lang="en-US" dirty="0"/>
              <a:t> (Ph.D. student at Stanford)</a:t>
            </a:r>
          </a:p>
          <a:p>
            <a:pPr marL="0" indent="0">
              <a:buNone/>
            </a:pPr>
            <a:endParaRPr lang="en-US" dirty="0"/>
          </a:p>
          <a:p>
            <a:pPr marL="0" indent="0">
              <a:buNone/>
            </a:pPr>
            <a:r>
              <a:rPr lang="en-US" dirty="0"/>
              <a:t>Software libraries</a:t>
            </a:r>
          </a:p>
          <a:p>
            <a:r>
              <a:rPr lang="en-US" dirty="0" err="1"/>
              <a:t>Caffe</a:t>
            </a:r>
            <a:r>
              <a:rPr lang="en-US" dirty="0"/>
              <a:t> (C++, python, </a:t>
            </a:r>
            <a:r>
              <a:rPr lang="en-US" dirty="0" err="1"/>
              <a:t>matlab</a:t>
            </a:r>
            <a:r>
              <a:rPr lang="en-US" dirty="0"/>
              <a:t>)</a:t>
            </a:r>
          </a:p>
          <a:p>
            <a:r>
              <a:rPr lang="en-US" dirty="0"/>
              <a:t>Torch7 (C++, </a:t>
            </a:r>
            <a:r>
              <a:rPr lang="en-US" dirty="0" err="1"/>
              <a:t>lua</a:t>
            </a:r>
            <a:r>
              <a:rPr lang="en-US" dirty="0"/>
              <a:t>)</a:t>
            </a:r>
          </a:p>
          <a:p>
            <a:r>
              <a:rPr lang="en-US" dirty="0" err="1"/>
              <a:t>Theano</a:t>
            </a:r>
            <a:r>
              <a:rPr lang="en-US" dirty="0"/>
              <a:t> (python)</a:t>
            </a:r>
          </a:p>
        </p:txBody>
      </p:sp>
      <p:sp>
        <p:nvSpPr>
          <p:cNvPr id="4" name="Slide Number Placeholder 3"/>
          <p:cNvSpPr>
            <a:spLocks noGrp="1"/>
          </p:cNvSpPr>
          <p:nvPr>
            <p:ph type="sldNum" sz="quarter" idx="12"/>
          </p:nvPr>
        </p:nvSpPr>
        <p:spPr/>
        <p:txBody>
          <a:bodyPr/>
          <a:lstStyle/>
          <a:p>
            <a:fld id="{3AF709D0-6125-4E69-AAA3-543C9C01CF4B}" type="slidenum">
              <a:rPr lang="en-US" smtClean="0"/>
              <a:t>82</a:t>
            </a:fld>
            <a:endParaRPr lang="en-US"/>
          </a:p>
        </p:txBody>
      </p:sp>
    </p:spTree>
    <p:extLst>
      <p:ext uri="{BB962C8B-B14F-4D97-AF65-F5344CB8AC3E}">
        <p14:creationId xmlns:p14="http://schemas.microsoft.com/office/powerpoint/2010/main" val="41604188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a:t>What else? </a:t>
            </a:r>
            <a:r>
              <a:rPr lang="en-US" dirty="0">
                <a:solidFill>
                  <a:srgbClr val="C00000"/>
                </a:solidFill>
              </a:rPr>
              <a:t>Object Proposals</a:t>
            </a:r>
          </a:p>
        </p:txBody>
      </p:sp>
      <p:sp>
        <p:nvSpPr>
          <p:cNvPr id="3" name="Content Placeholder 2"/>
          <p:cNvSpPr>
            <a:spLocks noGrp="1"/>
          </p:cNvSpPr>
          <p:nvPr>
            <p:ph idx="1"/>
          </p:nvPr>
        </p:nvSpPr>
        <p:spPr>
          <a:xfrm>
            <a:off x="628650" y="1058702"/>
            <a:ext cx="7886700" cy="5519079"/>
          </a:xfrm>
        </p:spPr>
        <p:txBody>
          <a:bodyPr>
            <a:normAutofit/>
          </a:bodyPr>
          <a:lstStyle/>
          <a:p>
            <a:r>
              <a:rPr lang="en-US" dirty="0"/>
              <a:t>Sliding window based object detection</a:t>
            </a:r>
          </a:p>
          <a:p>
            <a:endParaRPr lang="en-US" dirty="0"/>
          </a:p>
          <a:p>
            <a:endParaRPr lang="en-US" dirty="0"/>
          </a:p>
          <a:p>
            <a:endParaRPr lang="en-US" dirty="0"/>
          </a:p>
          <a:p>
            <a:endParaRPr lang="en-US" dirty="0"/>
          </a:p>
          <a:p>
            <a:r>
              <a:rPr lang="en-US" dirty="0"/>
              <a:t>Object proposals</a:t>
            </a:r>
          </a:p>
          <a:p>
            <a:pPr lvl="1"/>
            <a:r>
              <a:rPr lang="en-US" dirty="0"/>
              <a:t>Fast execution</a:t>
            </a:r>
          </a:p>
          <a:p>
            <a:pPr lvl="1"/>
            <a:r>
              <a:rPr lang="en-US" dirty="0"/>
              <a:t>High recall with low # of candidate boxes</a:t>
            </a:r>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a:t>Iterate 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
        <p:nvSpPr>
          <p:cNvPr id="7" name="Slide Number Placeholder 6"/>
          <p:cNvSpPr>
            <a:spLocks noGrp="1"/>
          </p:cNvSpPr>
          <p:nvPr>
            <p:ph type="sldNum" sz="quarter" idx="12"/>
          </p:nvPr>
        </p:nvSpPr>
        <p:spPr/>
        <p:txBody>
          <a:bodyPr/>
          <a:lstStyle/>
          <a:p>
            <a:fld id="{3AF709D0-6125-4E69-AAA3-543C9C01CF4B}" type="slidenum">
              <a:rPr lang="en-US" smtClean="0"/>
              <a:t>83</a:t>
            </a:fld>
            <a:endParaRPr lang="en-US"/>
          </a:p>
        </p:txBody>
      </p:sp>
    </p:spTree>
    <p:extLst>
      <p:ext uri="{BB962C8B-B14F-4D97-AF65-F5344CB8AC3E}">
        <p14:creationId xmlns:p14="http://schemas.microsoft.com/office/powerpoint/2010/main" val="15843508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The number </a:t>
            </a:r>
            <a:r>
              <a:rPr lang="en-US"/>
              <a:t>of contours wholly </a:t>
            </a:r>
            <a:r>
              <a:rPr lang="en-US" dirty="0"/>
              <a:t>enclosed by a bounding box is indicative of </a:t>
            </a:r>
          </a:p>
          <a:p>
            <a:r>
              <a:rPr lang="en-US" dirty="0"/>
              <a:t>the likelihood of the box containing an object.</a:t>
            </a:r>
          </a:p>
        </p:txBody>
      </p:sp>
      <p:sp>
        <p:nvSpPr>
          <p:cNvPr id="3" name="Slide Number Placeholder 2"/>
          <p:cNvSpPr>
            <a:spLocks noGrp="1"/>
          </p:cNvSpPr>
          <p:nvPr>
            <p:ph type="sldNum" sz="quarter" idx="12"/>
          </p:nvPr>
        </p:nvSpPr>
        <p:spPr/>
        <p:txBody>
          <a:bodyPr/>
          <a:lstStyle/>
          <a:p>
            <a:fld id="{3AF709D0-6125-4E69-AAA3-543C9C01CF4B}" type="slidenum">
              <a:rPr lang="en-US" smtClean="0"/>
              <a:t>84</a:t>
            </a:fld>
            <a:endParaRPr lang="en-US"/>
          </a:p>
        </p:txBody>
      </p:sp>
    </p:spTree>
    <p:extLst>
      <p:ext uri="{BB962C8B-B14F-4D97-AF65-F5344CB8AC3E}">
        <p14:creationId xmlns:p14="http://schemas.microsoft.com/office/powerpoint/2010/main" val="1512585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Ross’s Own System: Region CNNs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Competitive Results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525148"/>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 Regions for Six Object Classes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735144"/>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came Next?</a:t>
            </a:r>
          </a:p>
        </p:txBody>
      </p:sp>
      <p:sp>
        <p:nvSpPr>
          <p:cNvPr id="3" name="Content Placeholder 2"/>
          <p:cNvSpPr>
            <a:spLocks noGrp="1"/>
          </p:cNvSpPr>
          <p:nvPr>
            <p:ph idx="1"/>
          </p:nvPr>
        </p:nvSpPr>
        <p:spPr/>
        <p:txBody>
          <a:bodyPr/>
          <a:lstStyle/>
          <a:p>
            <a:r>
              <a:rPr lang="en-US" dirty="0"/>
              <a:t>Faster R-CNN (</a:t>
            </a:r>
            <a:r>
              <a:rPr lang="en-US" dirty="0" err="1"/>
              <a:t>Girshick</a:t>
            </a:r>
            <a:r>
              <a:rPr lang="en-US" dirty="0"/>
              <a:t>, 2016)</a:t>
            </a:r>
          </a:p>
          <a:p>
            <a:r>
              <a:rPr lang="en-US" dirty="0"/>
              <a:t>YOLO (</a:t>
            </a:r>
            <a:r>
              <a:rPr lang="en-US" dirty="0" err="1"/>
              <a:t>Redmon</a:t>
            </a:r>
            <a:r>
              <a:rPr lang="en-US" dirty="0"/>
              <a:t>, </a:t>
            </a:r>
            <a:r>
              <a:rPr lang="en-US" dirty="0" err="1"/>
              <a:t>Girshick</a:t>
            </a:r>
            <a:r>
              <a:rPr lang="en-US" dirty="0"/>
              <a:t>, </a:t>
            </a:r>
            <a:r>
              <a:rPr lang="en-US" dirty="0" err="1"/>
              <a:t>Divvala</a:t>
            </a:r>
            <a:r>
              <a:rPr lang="en-US" dirty="0"/>
              <a:t>, </a:t>
            </a:r>
            <a:r>
              <a:rPr lang="en-US" dirty="0" err="1"/>
              <a:t>Farhadi</a:t>
            </a:r>
            <a:r>
              <a:rPr lang="en-US" dirty="0"/>
              <a:t>, 2016)</a:t>
            </a:r>
          </a:p>
          <a:p>
            <a:pPr marL="0" indent="0">
              <a:buNone/>
            </a:pPr>
            <a:r>
              <a:rPr lang="en-US" dirty="0"/>
              <a:t>   </a:t>
            </a:r>
            <a:r>
              <a:rPr lang="en-US" dirty="0">
                <a:solidFill>
                  <a:srgbClr val="FF0000"/>
                </a:solidFill>
              </a:rPr>
              <a:t>You Only Look Once </a:t>
            </a:r>
            <a:r>
              <a:rPr lang="en-US" dirty="0"/>
              <a:t>(People’s Choice Award)</a:t>
            </a:r>
          </a:p>
          <a:p>
            <a:r>
              <a:rPr lang="en-US" dirty="0"/>
              <a:t>YOLO9000: Better, Faster, Stronger (</a:t>
            </a:r>
            <a:r>
              <a:rPr lang="en-US" dirty="0" err="1"/>
              <a:t>Redmon</a:t>
            </a:r>
            <a:r>
              <a:rPr lang="en-US" dirty="0"/>
              <a:t>, </a:t>
            </a:r>
            <a:r>
              <a:rPr lang="en-US" dirty="0" err="1"/>
              <a:t>Farhadi</a:t>
            </a:r>
            <a:r>
              <a:rPr lang="en-US" dirty="0"/>
              <a:t>, CVPR 2017) Runner up for Best Paper</a:t>
            </a:r>
          </a:p>
          <a:p>
            <a:r>
              <a:rPr lang="en-US" dirty="0"/>
              <a:t>YOLOv3: more improvements</a:t>
            </a:r>
          </a:p>
        </p:txBody>
      </p:sp>
      <p:sp>
        <p:nvSpPr>
          <p:cNvPr id="4" name="Slide Number Placeholder 3"/>
          <p:cNvSpPr>
            <a:spLocks noGrp="1"/>
          </p:cNvSpPr>
          <p:nvPr>
            <p:ph type="sldNum" sz="quarter" idx="12"/>
          </p:nvPr>
        </p:nvSpPr>
        <p:spPr/>
        <p:txBody>
          <a:bodyPr/>
          <a:lstStyle/>
          <a:p>
            <a:fld id="{3AF709D0-6125-4E69-AAA3-543C9C01CF4B}" type="slidenum">
              <a:rPr lang="en-US" smtClean="0"/>
              <a:t>88</a:t>
            </a:fld>
            <a:endParaRPr lang="en-US"/>
          </a:p>
        </p:txBody>
      </p:sp>
    </p:spTree>
    <p:extLst>
      <p:ext uri="{BB962C8B-B14F-4D97-AF65-F5344CB8AC3E}">
        <p14:creationId xmlns:p14="http://schemas.microsoft.com/office/powerpoint/2010/main" val="2961233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89</a:t>
            </a:fld>
            <a:endParaRPr lang="en-US"/>
          </a:p>
        </p:txBody>
      </p:sp>
      <p:pic>
        <p:nvPicPr>
          <p:cNvPr id="3" name="Picture 2"/>
          <p:cNvPicPr>
            <a:picLocks noChangeAspect="1"/>
          </p:cNvPicPr>
          <p:nvPr/>
        </p:nvPicPr>
        <p:blipFill>
          <a:blip r:embed="rId2"/>
          <a:stretch>
            <a:fillRect/>
          </a:stretch>
        </p:blipFill>
        <p:spPr>
          <a:xfrm>
            <a:off x="71437" y="1014412"/>
            <a:ext cx="9001125" cy="4829175"/>
          </a:xfrm>
          <a:prstGeom prst="rect">
            <a:avLst/>
          </a:prstGeom>
        </p:spPr>
      </p:pic>
      <p:sp>
        <p:nvSpPr>
          <p:cNvPr id="4" name="Oval 3"/>
          <p:cNvSpPr/>
          <p:nvPr/>
        </p:nvSpPr>
        <p:spPr>
          <a:xfrm>
            <a:off x="6092190" y="5097780"/>
            <a:ext cx="891540" cy="4457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700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90</a:t>
            </a:fld>
            <a:endParaRPr lang="en-US"/>
          </a:p>
        </p:txBody>
      </p:sp>
      <p:pic>
        <p:nvPicPr>
          <p:cNvPr id="3" name="Picture 2"/>
          <p:cNvPicPr>
            <a:picLocks noChangeAspect="1"/>
          </p:cNvPicPr>
          <p:nvPr/>
        </p:nvPicPr>
        <p:blipFill>
          <a:blip r:embed="rId2"/>
          <a:stretch>
            <a:fillRect/>
          </a:stretch>
        </p:blipFill>
        <p:spPr>
          <a:xfrm>
            <a:off x="0" y="1342130"/>
            <a:ext cx="9006840" cy="4139507"/>
          </a:xfrm>
          <a:prstGeom prst="rect">
            <a:avLst/>
          </a:prstGeom>
        </p:spPr>
      </p:pic>
    </p:spTree>
    <p:extLst>
      <p:ext uri="{BB962C8B-B14F-4D97-AF65-F5344CB8AC3E}">
        <p14:creationId xmlns:p14="http://schemas.microsoft.com/office/powerpoint/2010/main" val="4069594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91</a:t>
            </a:fld>
            <a:endParaRPr lang="en-US"/>
          </a:p>
        </p:txBody>
      </p:sp>
      <p:pic>
        <p:nvPicPr>
          <p:cNvPr id="3" name="Picture 2"/>
          <p:cNvPicPr>
            <a:picLocks noChangeAspect="1"/>
          </p:cNvPicPr>
          <p:nvPr/>
        </p:nvPicPr>
        <p:blipFill>
          <a:blip r:embed="rId2"/>
          <a:stretch>
            <a:fillRect/>
          </a:stretch>
        </p:blipFill>
        <p:spPr>
          <a:xfrm>
            <a:off x="47625" y="152400"/>
            <a:ext cx="9048750" cy="6553200"/>
          </a:xfrm>
          <a:prstGeom prst="rect">
            <a:avLst/>
          </a:prstGeom>
        </p:spPr>
      </p:pic>
    </p:spTree>
    <p:extLst>
      <p:ext uri="{BB962C8B-B14F-4D97-AF65-F5344CB8AC3E}">
        <p14:creationId xmlns:p14="http://schemas.microsoft.com/office/powerpoint/2010/main" val="7051664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92</a:t>
            </a:fld>
            <a:endParaRPr lang="en-US"/>
          </a:p>
        </p:txBody>
      </p:sp>
      <p:pic>
        <p:nvPicPr>
          <p:cNvPr id="3" name="Picture 2"/>
          <p:cNvPicPr>
            <a:picLocks noChangeAspect="1"/>
          </p:cNvPicPr>
          <p:nvPr/>
        </p:nvPicPr>
        <p:blipFill>
          <a:blip r:embed="rId2"/>
          <a:stretch>
            <a:fillRect/>
          </a:stretch>
        </p:blipFill>
        <p:spPr>
          <a:xfrm>
            <a:off x="33337" y="100012"/>
            <a:ext cx="9077325" cy="6657975"/>
          </a:xfrm>
          <a:prstGeom prst="rect">
            <a:avLst/>
          </a:prstGeom>
        </p:spPr>
      </p:pic>
    </p:spTree>
    <p:extLst>
      <p:ext uri="{BB962C8B-B14F-4D97-AF65-F5344CB8AC3E}">
        <p14:creationId xmlns:p14="http://schemas.microsoft.com/office/powerpoint/2010/main" val="17028452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93</a:t>
            </a:fld>
            <a:endParaRPr lang="en-US"/>
          </a:p>
        </p:txBody>
      </p:sp>
      <p:pic>
        <p:nvPicPr>
          <p:cNvPr id="3" name="Picture 2"/>
          <p:cNvPicPr>
            <a:picLocks noChangeAspect="1"/>
          </p:cNvPicPr>
          <p:nvPr/>
        </p:nvPicPr>
        <p:blipFill>
          <a:blip r:embed="rId2"/>
          <a:stretch>
            <a:fillRect/>
          </a:stretch>
        </p:blipFill>
        <p:spPr>
          <a:xfrm>
            <a:off x="-38100" y="66675"/>
            <a:ext cx="9220200" cy="6724650"/>
          </a:xfrm>
          <a:prstGeom prst="rect">
            <a:avLst/>
          </a:prstGeom>
        </p:spPr>
      </p:pic>
    </p:spTree>
    <p:extLst>
      <p:ext uri="{BB962C8B-B14F-4D97-AF65-F5344CB8AC3E}">
        <p14:creationId xmlns:p14="http://schemas.microsoft.com/office/powerpoint/2010/main" val="30179591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94</a:t>
            </a:fld>
            <a:endParaRPr lang="en-US"/>
          </a:p>
        </p:txBody>
      </p:sp>
      <p:pic>
        <p:nvPicPr>
          <p:cNvPr id="3" name="Picture 2"/>
          <p:cNvPicPr>
            <a:picLocks noChangeAspect="1"/>
          </p:cNvPicPr>
          <p:nvPr/>
        </p:nvPicPr>
        <p:blipFill>
          <a:blip r:embed="rId2"/>
          <a:stretch>
            <a:fillRect/>
          </a:stretch>
        </p:blipFill>
        <p:spPr>
          <a:xfrm>
            <a:off x="376237" y="85725"/>
            <a:ext cx="8391525" cy="6686550"/>
          </a:xfrm>
          <a:prstGeom prst="rect">
            <a:avLst/>
          </a:prstGeom>
        </p:spPr>
      </p:pic>
    </p:spTree>
    <p:extLst>
      <p:ext uri="{BB962C8B-B14F-4D97-AF65-F5344CB8AC3E}">
        <p14:creationId xmlns:p14="http://schemas.microsoft.com/office/powerpoint/2010/main" val="2199678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95</a:t>
            </a:fld>
            <a:endParaRPr lang="en-US"/>
          </a:p>
        </p:txBody>
      </p:sp>
      <p:pic>
        <p:nvPicPr>
          <p:cNvPr id="3" name="Picture 2"/>
          <p:cNvPicPr>
            <a:picLocks noChangeAspect="1"/>
          </p:cNvPicPr>
          <p:nvPr/>
        </p:nvPicPr>
        <p:blipFill>
          <a:blip r:embed="rId2"/>
          <a:stretch>
            <a:fillRect/>
          </a:stretch>
        </p:blipFill>
        <p:spPr>
          <a:xfrm>
            <a:off x="633412" y="85725"/>
            <a:ext cx="7877175" cy="6686550"/>
          </a:xfrm>
          <a:prstGeom prst="rect">
            <a:avLst/>
          </a:prstGeom>
        </p:spPr>
      </p:pic>
    </p:spTree>
    <p:extLst>
      <p:ext uri="{BB962C8B-B14F-4D97-AF65-F5344CB8AC3E}">
        <p14:creationId xmlns:p14="http://schemas.microsoft.com/office/powerpoint/2010/main" val="37870786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96</a:t>
            </a:fld>
            <a:endParaRPr lang="en-US"/>
          </a:p>
        </p:txBody>
      </p:sp>
      <p:pic>
        <p:nvPicPr>
          <p:cNvPr id="3" name="Picture 2"/>
          <p:cNvPicPr>
            <a:picLocks noChangeAspect="1"/>
          </p:cNvPicPr>
          <p:nvPr/>
        </p:nvPicPr>
        <p:blipFill>
          <a:blip r:embed="rId2"/>
          <a:stretch>
            <a:fillRect/>
          </a:stretch>
        </p:blipFill>
        <p:spPr>
          <a:xfrm>
            <a:off x="249555" y="594388"/>
            <a:ext cx="8894445" cy="6127088"/>
          </a:xfrm>
          <a:prstGeom prst="rect">
            <a:avLst/>
          </a:prstGeom>
        </p:spPr>
      </p:pic>
      <p:sp>
        <p:nvSpPr>
          <p:cNvPr id="4" name="Oval 3">
            <a:extLst>
              <a:ext uri="{FF2B5EF4-FFF2-40B4-BE49-F238E27FC236}">
                <a16:creationId xmlns:a16="http://schemas.microsoft.com/office/drawing/2014/main" id="{ED0205DC-A1DD-489A-AFAB-27818586EC47}"/>
              </a:ext>
            </a:extLst>
          </p:cNvPr>
          <p:cNvSpPr/>
          <p:nvPr/>
        </p:nvSpPr>
        <p:spPr>
          <a:xfrm>
            <a:off x="375920" y="4795520"/>
            <a:ext cx="3119120" cy="1127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2862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97</a:t>
            </a:fld>
            <a:endParaRPr lang="en-US"/>
          </a:p>
        </p:txBody>
      </p:sp>
      <p:pic>
        <p:nvPicPr>
          <p:cNvPr id="3" name="Picture 2"/>
          <p:cNvPicPr>
            <a:picLocks noChangeAspect="1"/>
          </p:cNvPicPr>
          <p:nvPr/>
        </p:nvPicPr>
        <p:blipFill>
          <a:blip r:embed="rId2"/>
          <a:stretch>
            <a:fillRect/>
          </a:stretch>
        </p:blipFill>
        <p:spPr>
          <a:xfrm>
            <a:off x="749617" y="1557592"/>
            <a:ext cx="7971473" cy="4153598"/>
          </a:xfrm>
          <a:prstGeom prst="rect">
            <a:avLst/>
          </a:prstGeom>
        </p:spPr>
      </p:pic>
    </p:spTree>
    <p:extLst>
      <p:ext uri="{BB962C8B-B14F-4D97-AF65-F5344CB8AC3E}">
        <p14:creationId xmlns:p14="http://schemas.microsoft.com/office/powerpoint/2010/main" val="21949648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YOLO (second paper)</a:t>
            </a:r>
          </a:p>
        </p:txBody>
      </p:sp>
      <p:sp>
        <p:nvSpPr>
          <p:cNvPr id="3" name="Content Placeholder 2"/>
          <p:cNvSpPr>
            <a:spLocks noGrp="1"/>
          </p:cNvSpPr>
          <p:nvPr>
            <p:ph idx="1"/>
          </p:nvPr>
        </p:nvSpPr>
        <p:spPr/>
        <p:txBody>
          <a:bodyPr>
            <a:normAutofit lnSpcReduction="10000"/>
          </a:bodyPr>
          <a:lstStyle/>
          <a:p>
            <a:r>
              <a:rPr lang="en-US" dirty="0"/>
              <a:t>At  67  FPS,  YOLOv2  gets76.8  </a:t>
            </a:r>
            <a:r>
              <a:rPr lang="en-US" dirty="0" err="1"/>
              <a:t>mAP</a:t>
            </a:r>
            <a:r>
              <a:rPr lang="en-US" dirty="0"/>
              <a:t>  on  VOC  2007.</a:t>
            </a:r>
          </a:p>
          <a:p>
            <a:r>
              <a:rPr lang="en-US" dirty="0">
                <a:solidFill>
                  <a:srgbClr val="0000FF"/>
                </a:solidFill>
              </a:rPr>
              <a:t>At  40  FPS,  YOLOv2  gets  78.6mAP, outperforming state-of-the-art methods like Faster R-CNN with </a:t>
            </a:r>
            <a:r>
              <a:rPr lang="en-US" dirty="0" err="1">
                <a:solidFill>
                  <a:srgbClr val="0000FF"/>
                </a:solidFill>
              </a:rPr>
              <a:t>ResNet</a:t>
            </a:r>
            <a:r>
              <a:rPr lang="en-US" dirty="0">
                <a:solidFill>
                  <a:srgbClr val="0000FF"/>
                </a:solidFill>
              </a:rPr>
              <a:t> and SSD while still running significantly faster</a:t>
            </a:r>
          </a:p>
          <a:p>
            <a:r>
              <a:rPr lang="en-US" dirty="0"/>
              <a:t> A new methodology that jointly trains for detection and classification produced YOLO9000.</a:t>
            </a:r>
          </a:p>
          <a:p>
            <a:r>
              <a:rPr lang="en-US" dirty="0">
                <a:solidFill>
                  <a:srgbClr val="FF0000"/>
                </a:solidFill>
              </a:rPr>
              <a:t>YOLO9000 can detect more than 9000 object categories in real time.</a:t>
            </a:r>
          </a:p>
          <a:p>
            <a:r>
              <a:rPr lang="en-US" dirty="0"/>
              <a:t>And YOLOv3 has come out.</a:t>
            </a:r>
          </a:p>
        </p:txBody>
      </p:sp>
      <p:sp>
        <p:nvSpPr>
          <p:cNvPr id="4" name="Slide Number Placeholder 3"/>
          <p:cNvSpPr>
            <a:spLocks noGrp="1"/>
          </p:cNvSpPr>
          <p:nvPr>
            <p:ph type="sldNum" sz="quarter" idx="12"/>
          </p:nvPr>
        </p:nvSpPr>
        <p:spPr/>
        <p:txBody>
          <a:bodyPr/>
          <a:lstStyle/>
          <a:p>
            <a:fld id="{3AF709D0-6125-4E69-AAA3-543C9C01CF4B}" type="slidenum">
              <a:rPr lang="en-US" smtClean="0"/>
              <a:t>98</a:t>
            </a:fld>
            <a:endParaRPr lang="en-US"/>
          </a:p>
        </p:txBody>
      </p:sp>
    </p:spTree>
    <p:extLst>
      <p:ext uri="{BB962C8B-B14F-4D97-AF65-F5344CB8AC3E}">
        <p14:creationId xmlns:p14="http://schemas.microsoft.com/office/powerpoint/2010/main" val="32612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Finale</a:t>
            </a:r>
          </a:p>
        </p:txBody>
      </p:sp>
      <p:sp>
        <p:nvSpPr>
          <p:cNvPr id="3" name="Content Placeholder 2"/>
          <p:cNvSpPr>
            <a:spLocks noGrp="1"/>
          </p:cNvSpPr>
          <p:nvPr>
            <p:ph idx="1"/>
          </p:nvPr>
        </p:nvSpPr>
        <p:spPr/>
        <p:txBody>
          <a:bodyPr>
            <a:normAutofit fontScale="92500" lnSpcReduction="10000"/>
          </a:bodyPr>
          <a:lstStyle/>
          <a:p>
            <a:r>
              <a:rPr lang="en-US" dirty="0"/>
              <a:t>Object recognition has moved rapidly in the last 12 years to becoming very appearance based.</a:t>
            </a:r>
          </a:p>
          <a:p>
            <a:r>
              <a:rPr lang="en-US" dirty="0"/>
              <a:t>The HOG descriptor lead to fast recognition of specific views of generic objects, starting with pedestrians and using SVMs.</a:t>
            </a:r>
          </a:p>
          <a:p>
            <a:r>
              <a:rPr lang="en-US" dirty="0"/>
              <a:t>Deformable parts models extended that to allow more objects with articulated limbs, but still specific views.</a:t>
            </a:r>
          </a:p>
          <a:p>
            <a:r>
              <a:rPr lang="en-US" dirty="0">
                <a:solidFill>
                  <a:srgbClr val="FF0000"/>
                </a:solidFill>
              </a:rPr>
              <a:t>CNNs have become the method of choice</a:t>
            </a:r>
            <a:r>
              <a:rPr lang="en-US" dirty="0"/>
              <a:t>; they learn from huge amounts of data and can learn multiple views of each object class.</a:t>
            </a:r>
          </a:p>
          <a:p>
            <a:r>
              <a:rPr lang="en-US" dirty="0">
                <a:solidFill>
                  <a:srgbClr val="0000FF"/>
                </a:solidFill>
              </a:rPr>
              <a:t>YOLO is one of the best</a:t>
            </a:r>
            <a:r>
              <a:rPr lang="en-US" dirty="0"/>
              <a:t>.</a:t>
            </a:r>
          </a:p>
        </p:txBody>
      </p:sp>
      <p:sp>
        <p:nvSpPr>
          <p:cNvPr id="4" name="Slide Number Placeholder 3"/>
          <p:cNvSpPr>
            <a:spLocks noGrp="1"/>
          </p:cNvSpPr>
          <p:nvPr>
            <p:ph type="sldNum" sz="quarter" idx="12"/>
          </p:nvPr>
        </p:nvSpPr>
        <p:spPr/>
        <p:txBody>
          <a:bodyPr/>
          <a:lstStyle/>
          <a:p>
            <a:fld id="{3AF709D0-6125-4E69-AAA3-543C9C01CF4B}" type="slidenum">
              <a:rPr lang="en-US" smtClean="0"/>
              <a:t>99</a:t>
            </a:fld>
            <a:endParaRPr lang="en-US"/>
          </a:p>
        </p:txBody>
      </p:sp>
    </p:spTree>
    <p:extLst>
      <p:ext uri="{BB962C8B-B14F-4D97-AF65-F5344CB8AC3E}">
        <p14:creationId xmlns:p14="http://schemas.microsoft.com/office/powerpoint/2010/main" val="38593391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1669</TotalTime>
  <Words>2517</Words>
  <Application>Microsoft Office PowerPoint</Application>
  <PresentationFormat>On-screen Show (4:3)</PresentationFormat>
  <Paragraphs>675</Paragraphs>
  <Slides>99</Slides>
  <Notes>16</Notes>
  <HiddenSlides>2</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99</vt:i4>
      </vt:variant>
    </vt:vector>
  </HeadingPairs>
  <TitlesOfParts>
    <vt:vector size="113" baseType="lpstr">
      <vt:lpstr>ＭＳ Ｐゴシック</vt:lpstr>
      <vt:lpstr>Arial</vt:lpstr>
      <vt:lpstr>Arial Rounded MT Bold</vt:lpstr>
      <vt:lpstr>Calibri</vt:lpstr>
      <vt:lpstr>Calibri Light</vt:lpstr>
      <vt:lpstr>Cambria Math</vt:lpstr>
      <vt:lpstr>Gill Sans</vt:lpstr>
      <vt:lpstr>Helvetica</vt:lpstr>
      <vt:lpstr>Segoe UI</vt:lpstr>
      <vt:lpstr>Segoe UI Semilight</vt:lpstr>
      <vt:lpstr>SourceSansPro-Regular</vt:lpstr>
      <vt:lpstr>SourceSansPro-Semibold</vt:lpstr>
      <vt:lpstr>Wingdings</vt:lpstr>
      <vt:lpstr>Office Theme</vt:lpstr>
      <vt:lpstr>  Computer Vision  CSE/EE 576 Object Recognition  Linda Shapiro Professor of Computer Science &amp; Engineering Professor of Electrical &amp; Computer Engineering</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Historical perspective – 1980</vt:lpstr>
      <vt:lpstr>Supervised learning – 1986</vt:lpstr>
      <vt:lpstr>1989</vt:lpstr>
      <vt:lpstr>Practical ConvNets</vt:lpstr>
      <vt:lpstr>Core idea of “deep learning”</vt:lpstr>
      <vt:lpstr>What’s new since the 1980s?</vt:lpstr>
      <vt:lpstr>Demo</vt:lpstr>
      <vt:lpstr>What else? Object Proposals</vt:lpstr>
      <vt:lpstr>PowerPoint Presentation</vt:lpstr>
      <vt:lpstr>Ross’s Own System: Region CNNs</vt:lpstr>
      <vt:lpstr>           Competitive Results</vt:lpstr>
      <vt:lpstr>Top Regions for Six Object Classes</vt:lpstr>
      <vt:lpstr>What came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YOLO (second paper)</vt:lpstr>
      <vt:lpstr>Finale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shapiro</cp:lastModifiedBy>
  <cp:revision>154</cp:revision>
  <dcterms:created xsi:type="dcterms:W3CDTF">2014-11-24T16:45:48Z</dcterms:created>
  <dcterms:modified xsi:type="dcterms:W3CDTF">2021-05-05T18:36:00Z</dcterms:modified>
</cp:coreProperties>
</file>