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3.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4.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ink/ink5.xml" ContentType="application/inkml+xml"/>
  <Override PartName="/ppt/notesSlides/notesSlide24.xml" ContentType="application/vnd.openxmlformats-officedocument.presentationml.notesSlide+xml"/>
  <Override PartName="/ppt/ink/ink6.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302" r:id="rId20"/>
    <p:sldId id="345" r:id="rId21"/>
    <p:sldId id="346" r:id="rId22"/>
    <p:sldId id="303" r:id="rId23"/>
    <p:sldId id="304" r:id="rId24"/>
    <p:sldId id="305" r:id="rId25"/>
    <p:sldId id="306" r:id="rId26"/>
    <p:sldId id="307" r:id="rId27"/>
    <p:sldId id="308" r:id="rId28"/>
    <p:sldId id="309"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 id="322" r:id="rId42"/>
    <p:sldId id="323" r:id="rId43"/>
    <p:sldId id="324" r:id="rId44"/>
    <p:sldId id="325" r:id="rId45"/>
    <p:sldId id="326"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341" r:id="rId61"/>
    <p:sldId id="342" r:id="rId62"/>
    <p:sldId id="343" r:id="rId63"/>
  </p:sldIdLst>
  <p:sldSz cx="12192000" cy="6858000"/>
  <p:notesSz cx="6858000" cy="9144000"/>
  <p:embeddedFontLst>
    <p:embeddedFont>
      <p:font typeface="Consolas" panose="020B0609020204030204" pitchFamily="49" charset="0"/>
      <p:regular r:id="rId65"/>
      <p:bold r:id="rId66"/>
      <p:italic r:id="rId67"/>
      <p:boldItalic r:id="rId68"/>
    </p:embeddedFont>
    <p:embeddedFont>
      <p:font typeface="Inter" panose="02000503000000020004" pitchFamily="2"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4" roundtripDataSignature="AMtx7misdv2y3IkEI7SH3khx7h3Qdcpo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5EA3BE-3667-4E2D-9201-F5A8711881DC}">
  <a:tblStyle styleId="{065EA3BE-3667-4E2D-9201-F5A8711881D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658"/>
  </p:normalViewPr>
  <p:slideViewPr>
    <p:cSldViewPr snapToGrid="0">
      <p:cViewPr varScale="1">
        <p:scale>
          <a:sx n="120" d="100"/>
          <a:sy n="120" d="100"/>
        </p:scale>
        <p:origin x="448" y="184"/>
      </p:cViewPr>
      <p:guideLst/>
    </p:cSldViewPr>
  </p:slideViewPr>
  <p:notesTextViewPr>
    <p:cViewPr>
      <p:scale>
        <a:sx n="1" d="1"/>
        <a:sy n="1" d="1"/>
      </p:scale>
      <p:origin x="0" y="0"/>
    </p:cViewPr>
  </p:notesTextViewPr>
  <p:sorterViewPr>
    <p:cViewPr>
      <p:scale>
        <a:sx n="100" d="100"/>
        <a:sy n="100" d="100"/>
      </p:scale>
      <p:origin x="0" y="-2657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font" Target="fonts/font5.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104" Type="http://customschemas.google.com/relationships/presentationmetadata" Target="metadata"/><Relationship Id="rId7" Type="http://schemas.openxmlformats.org/officeDocument/2006/relationships/slide" Target="slides/slide6.xml"/></Relationships>
</file>

<file path=ppt/ink/ink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3:53.098"/>
    </inkml:context>
    <inkml:brush xml:id="br0">
      <inkml:brushProperty name="width" value="0.05292" units="cm"/>
      <inkml:brushProperty name="height" value="0.05292" units="cm"/>
      <inkml:brushProperty name="color" value="#FF0000"/>
    </inkml:brush>
  </inkml:definitions>
  <inkml:trace contextRef="#ctx0" brushRef="#br0">30929 6715 365 0,'0'-5'95'0,"0"1"-30"15,-2 1-4-15,2-1 13 0,0 0-79 0,0 2-1 16,0-1-4-16,0 3 7 0,0 0 2 0,0 0-4 16,0 0 10-16,0-2 4 0,0 0 5 0,0 0 2 15,2-9 4-15,-2 2 7 0,0 4-2 0,-2-1 1 16,0-6 6-16,-1 1-6 0,-1-2-2 0,-2 0 5 15,3 2-8-15,-3-2-3 0,-1-1 3 0,2-1-4 16,-3 1 0-16,3-3-4 0,-3 1 2 0,1-2-2 16,0-3-3-16,0 3 1 0,-3-2-4 0,1 2-1 15,-2 0-1-15,0-2 7 0,-3 1-6 0,-3-1 1 16,3 6 2-16,-4-3-3 0,-2 3 4 0,1-1-8 16,-10-3 0-16,4 3-2 0,-3 4-1 15,8 2 1-15,-9-2-2 0,0 2 1 0,1 0-2 0,3 0-1 16,3 5 2-16,0-3 1 0,0 2-1 0,-3-6-2 0,3 5 1 15,4-3 2-15,-3 4 0 0,-4-6 0 0,3 3 0 16,0 1-1-16,-3 2 0 0,-1-3 2 0,1 5-4 0,-3-5-1 16,1 1 1-16,-1 5 1 0,-1-5-1 0,-5 5 2 15,3-7-2-15,1 5 1 0,-4-5 1 0,-3 6 2 16,-1 1 1-16,5-4-3 0,-5 6 2 0,9 0-1 16,-6 0-4-16,0 2 3 0,3 2-6 0,4-2 2 15,1-1-1-15,1 8 2 0,1-5-1 0,-1 2-1 16,4 3 4-16,-3 0 1 0,3 4-1 0,0-2 1 15,0 1 0-15,-3-6-2 0,3 10 3 0,-4-3 1 16,1-2 1-16,1 2 1 0,-2-2 2 0,-1 3-5 16,-2-5 1-16,1 8 0 0,-1-8-2 0,0 2 3 15,0 2-2-15,3 1-4 0,-5-1 5 0,2 2 1 16,-4 1 1-16,4-3 0 0,0-1-1 0,3 5-1 16,3-4 2-16,-12-1 3 0,6 1-1 0,2 0-1 0,3 0-2 15,-5 1 0-15,5 3 0 0,-3-3 1 0,-3 1 0 16,8-2-2-16,2 1 0 0,-1 1 0 0,-1-1 2 15,3 1-1-15,-1 0 0 0,2-1 3 0,2 1-1 0,-1-2 0 16,3 1 1-16,-1 1-2 0,4-4 2 0,4 3-1 31,0-3-1-31,-1-2 1 0,3 2 0 0,1 4 1 0,4-2 1 0,-2 1 0 16,0 3-2-16,2-3 3 0,0 4-3 0,2-1 0 16,0-3-1-16,0 1 2 0,-2 3-1 0,4 2-3 15,-4-7 3-15,0 2-1 0,0-1-1 0,-2-1 2 16,2 5 0-16,-2-9-1 0,0 4 4 0,0-6-2 15,2 6-1-15,0 2 2 0,0 1-1 0,2-1 2 16,-2-4-4-16,2 5 2 0,-2-3-1 0,2-4 0 16,-2 6-1-16,3-4-1 0,-3-2-1 0,2 2 1 15,-2 0 0-15,4 1 3 0,0 1 0 0,-3 2 2 0,3 1 1 16,-2-1 0-16,1-1 2 0,1 1 0 0,0 1-2 16,-1 1 1-16,-1-1-1 0,2-1-1 0,-2 1 1 0,1 2-1 15,1-1-1-15,-2-1 0 0,1 2 1 0,1 1-1 16,2-3-1-16,-1 4 1 0,2-2 1 0,-1-1-1 15,1-1 0-15,0 2 2 0,1 1 1 0,1-5 3 16,0 6 1-16,-2-3-2 0,4-1 0 0,-2 1-1 16,2-1 0-16,-2 6 0 0,1-4-3 0,-1-3 0 15,2 1 0-15,-4 0 1 0,2-1 1 0,-2 1-1 16,2-6 2-16,1 2-1 0,-1-1 1 0,-4 8 1 16,2-5 0-16,1-3-6 0,-1 6 5 0,4-3-2 15,-4 6-2-15,-1-3-3 0,-1-1 0 0,4 0-1 16,-3 1 0-16,-1-3 2 0,3 6-4 15,-1-3 1-15,0-1 2 0,0 4 2 0,-1-3 0 0,-1-3 1 16,6 5 1-16,2-5 2 0,-7 3 4 0,-1-3-4 16,2 3 3-16,4-3-4 0,-2 1 1 0,6 1 4 15,-6-1-5-15,2 5-2 0,7-2 1 0,-5-3-2 0,2-1 2 16,1-1-1-16,2 0 0 0,1 0-1 0,-5-1 1 0,3 1 3 16,-3-4 2-16,3 6-2 0,1-6 5 0,-4 4-4 15,5-4 1-15,-8 5 3 0,7-5-3 0,2 1-6 16,-4-1-1-16,3-4 1 15,-5 6-1-15,3 0 0 0,-3 2 0 0,4-6 2 16,-3 4-1-16,-2-7-1 0,1 3 0 0,-1 6 1 16,0-8 0-16,0-1 0 0,-2 0-1 0,0 3 0 15,1-2 1-15,5-1 0 0,-4 1 2 0,3-3-5 16,0 0 3-16,3 2 0 0,1-4-4 0,3-4 2 16,-3 4-1-16,2 4 0 0,2-4-1 0,3-2 0 15,1-2 1-15,-3 2-1 0,3 1 1 0,6-1 1 16,1-4-1-16,0-3 0 0,3 2 0 0,-3-2-1 15,1 1 0-15,2 3 1 0,1-8 1 0,-10 0-2 0,4 1 0 0,0 1 0 16,-6 0 1-16,2-2-1 0,-2 0 0 0,1-3-1 16,-3 7-2-16,1-6 0 0,-2 1-1 0,-1-5 1 15,-1-1-1-15,4 4 0 0,1-4 0 0,-7 2-1 16,0-2 2-16,8-1 0 0,-5 1-1 0,-4 2 4 16,4-4-2-16,-6 0 1 0,-5-1 1 0,12 3-2 15,-9-6-2-15,-1 2 4 0,-1 1-6 0,9-1 3 16,-11-3-1-16,7 3-2 0,0-3 2 0,-3 3 0 15,1-3 2-15,-5-1-1 0,2 1 1 0,-2 1-2 16,2-1 2-16,-4-4-2 0,-4 4 0 0,-3-1 4 16,7 1-3-16,-5 1 2 0,0 1 1 0,-4-6-1 15,1 7 0-15,-1 0 0 0,0-1-2 0,4-3-3 16,-4 5 0-16,0-5 1 0,0 3-3 0,0 1 2 16,0-1-1-16,-2-1 0 0,0 1 3 0,1-1 1 15,-1 1 2-15,-2-3-2 0,2 3 3 0,-1 1-4 16,-1 2 0-16,4 0 1 0,-4 0-4 0,-8-3 1 0,4 1-1 15,-1 2 0-15,-4-2 1 0,4 4 0 0,0 0-1 16,-5 2 1-16,-3-6-1 0,8 12 3 0,-2-10-1 16,-2 7 3-16,2 4 2 0,-3-9-6 0,1 2 7 0,0 3-2 15,2 3 0-15,2-3-1 0,-5 9 2 0,6-3-3 16,-1-3 3-16,-4 1 0 0,1 2-4 0,8 1 2 16,-3-1-1-16,-6 2 0 0,-2-4-1 0,4 2-1 15,-1 1 1-15,1-1 1 0,0 0 0 0,-2 0 1 16,2 2 1-16,0-2 1 0,4 1-1 0,-6-1 1 15,6 2 2-15,-2 0-2 0,1 1 3 0,-6-3-3 16,5 4 2-16,0-3-3 0,1 3 2 0,-1-2-1 16,2-1-1-16,-2 3 0 0,0-1 1 0,-1 1-2 15,1-1 2-15,2 1-1 0,0-1-2 0,-2 1 4 16,1 0-1-16,1-1-3 0,0 1 0 0,1-1-16 16,-1 2 3-16,0 1-46 0,-1-1-3 0,1 2 6 15,-2 2-58-15,2 0 11 0,-1 4-45 0</inkml:trace>
  <inkml:trace contextRef="#ctx0" brushRef="#br0" timeOffset="11834.44">20453 15427 317 0,'-9'-2'64'0,"0"2"-18"0,2 0-20 0,-4-4 22 16,2 3-40-16,0-1-4 0,9 2 2 0,-6-2-5 15,1-2 0-15,-3 1 3 0,3-3 1 0,5 4 1 0,-2-7 4 0,0 6 17 16,-12-8 1-16,12 5 0 0,0 3 16 16,-4-3-6-16,3 2 5 0,-3 1 1 0,-1 3-7 0,3-2-6 15,4 2-4-15,-11-2-1 0,10 2-6 0,-5-7-6 16,4 7 0-16,-5-2-3 0,7 0-5 0,-7 0-2 15,-1 2 2-15,3-1 0 0,-6 1-1 0,4 5-2 16,-4-3 1-16,2 7-1 0,0-4-1 0,1 6-1 16,1-1-1-16,-2 2 2 0,-4 5 0 0,4-1-3 15,-2-3 2-15,0-2-1 0,-7 7 0 0,3-5 3 16,1 3-4-16,1-3 0 0,2 3 2 0,-2-3 0 16,0 5 0-16,4-1-1 0,0 1 0 0,0-2 0 15,0 5 0-15,3-5-1 0,-1-3 0 0,2 5 1 16,1-2 0-16,0-1 0 0,3 0 0 0,1-1 0 15,0-1 0-15,0 3 0 0,3-1-2 0,1 1 0 0,1-3 1 16,3 0 1-16,-3 0-2 0,4-1 2 0,-2-1-2 16,4 0 3-16,-1-2 0 0,1 2 0 0,1 0 1 15,1 0 0-15,5 0-1 0,-1 0 1 0,-3 0 0 0,-1-2 1 0,3 4 1 0,-5-4-2 16,0 0-1-16,0 2 2 0,2 2-1 0,5 0 0 16,-5 5 0-16,2-2 0 0,-3 1 1 0,7 3 0 15,-5 0 1-15,1-2-4 0,-2-2 2 0,-10-1-2 16,10-4 2-16,3 4 0 0,3-3-2 0,1 1 2 15,0-4 2-15,-2-3-1 0,2-3 2 0,9 6 0 16,-5-3 0-16,0-1 2 0,-1-1-1 0,-1-2 2 16,-2-8-2-16,6 6 2 0,-2 0 0 0,-2-3 0 15,-2-1-1-15,3-3 4 0,-3 1-2 0,0 1 1 16,1-1 1-16,-1 1-1 0,1-2 2 0,-2 3-3 16,-1-5 0-16,0 0 0 0,-1 0-1 0,1-2-1 15,-7 2-1-15,3-4-1 0,-3 0 1 0,-2-3 2 0,6 5-1 16,-6-2-2-16,4 0 3 0,-4-3 0 0,4 7 2 15,-4-6-1 1,-4 0-1-16,3 3 1 0,-1-3-2 0,0 2 4 16,-7-1-3-16,8 3-2 0,-8-6 2 0,3 3-3 15,-1-1-1-15,4-1 1 0,-10 1-3 0,4-3 1 16,0 0-1-16,-7-1 3 0,7-1 1 0,-8 2-1 16,6 0 2-16,-7 0-5 0,2 1 1 0,2-3 4 15,-5 4-7-15,10-2 0 0,-9-1-1 16,6-3-1-16,-5 4 2 0,3 2 0 0,1-4 0 0,-3 2 4 15,5-1 0-15,-7-3-3 0,2 6 2 0,-4 3-2 16,0-1-1-16,4 1 3 0,-4-2-1 0,-4 4-3 16,-1-5 2-16,1 7 0 0,0-6-1 0,-1 4 1 15,-2-1-1-15,0 2 0 0,-3 3 0 0,3-2-1 16,2 0 1-16,-4 3 0 0,0 1-1 0,0-1 1 16,-2 6-2-16,0-3 1 0,0-3-1 0,0 6 1 0,-5 0 0 0,1 0-1 15,2-1 2-15,-3 1-1 0,-2 0 0 0,2-2 1 16,-8 2 0-16,0-2 0 0,1-2 2 0,4 4 1 15,-1 2 0-15,4 0-1 0,-2-2 1 0,1 4-2 16,5-3-1-16,5 3 1 0,-1 3-3 0,-3-1-20 16,2-3-20-16,4 7-12 0,3-3-31 0,2 2 3 15,2 6-34-15</inkml:trace>
</inkml:ink>
</file>

<file path=ppt/ink/ink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4:56.288"/>
    </inkml:context>
    <inkml:brush xml:id="br0">
      <inkml:brushProperty name="width" value="0.05292" units="cm"/>
      <inkml:brushProperty name="height" value="0.05292" units="cm"/>
      <inkml:brushProperty name="color" value="#FF0000"/>
    </inkml:brush>
  </inkml:definitions>
  <inkml:trace contextRef="#ctx0" brushRef="#br0">22471 7478 187 0,'0'-4'-58'0,"3"2"18"16,-3 0 2-16,2 0-12 0,0 2 50 0,0 0 0 15,-2 0 0-15,0 0 0 0,0 0 0 0,0 0 0 16,0 0 0-16,0 0 5 0,0-1 2 0,0-1 0 16,0 2 5-16,3-4 2 0,-1 4-3 0,-2-3 5 15,6 3-2-15,3 1-5 0,-4-1 2 0,1-1-2 16,-1 1-3-16,3-2 1 0,-1 2 2 0,0 0-1 15,-1 0 5-15,-6-2 3 0,3 2-4 0,3 2 0 16,1 0 2-16,6 1 2 0,1-1 2 0,-3 0-3 16,2 0 2-16,7 1-1 0,2-3 0 0,-6 0 5 15,5 2-4-15,-9-2-1 0,7 2 0 0,-1 0 0 16,6-2-2-16,-3 2 1 0,-6 1 1 0,7 1 1 0,0-2 3 16,-2-2-3-16,-4 2 1 0,8-2 1 0,-8 1-1 0,1 3 4 15,5-2-4-15,-6 0-2 0,1 1 2 0,-1 1-1 16,-1-2 0-16,-1 5-1 0,1-5-4 0,-3 0 4 15,1-2-7-15,0 0 5 0,0 0-4 0,0 3 0 16,1 1 2-16,-3-6-9 0,4 2 1 0,-3 2-3 16,1-2 2-16,2 4 1 0,1-4-4 0,-3 0 0 15,3-4 1-15,3 4 1 0,-1 0 0 0,2-2 0 16,-4 0-1-16,3-1 3 0,1-1-2 0,0 2 0 16,-4 0 0-16,2-3 0 0,-3-1 1 0,11 1-3 15,-5 3 2-15,1 0-2 0,0-3 1 0,0 1-1 16,4 2 2-16,-4 1-4 0,5-1 2 0,-5-2 0 15,3-1 1-15,1-1-1 0,-2 4 0 0,3 1 0 16,-2-3 0-16,3 2-2 0,-6 0 0 0,0 2 5 16,-1-2-3-16,0 1 2 0,0-1 0 0,1 0-1 15,0 0 3-15,2 0-4 0,-2 2 0 0,0 0-1 16,-2-2 1-16,2 2-1 0,1 0-1 0,-3-1 2 16,-3-3 3-16,1 2-3 0,0-1 3 0,-5-3-1 0,5 4-2 15,-1-1 4-15,-4-1-4 0,8-2 2 0,-1 6-2 16,-1-3 0-16,-3 1-1 0,1-2 1 0,4 3-2 15,-4-1 2-15,1 0-2 0,-9 0-6 0,4 2-10 0,0-2-6 16,-4 2-11-16,2 0-62 0,-2 2 79 0,0 4-28 16,-3-3 46-16</inkml:trace>
  <inkml:trace contextRef="#ctx0" brushRef="#br0" timeOffset="828.14">22892 13704 229 0,'-2'-10'0'0,"0"0"1"0,2 0-24 0,2 1 3 16,-2 0-4-16,2 0-14 0,2 0 15 0,1 0 3 16,-1 0-1-16,-2 3 18 0,1 1 1 0,-3-1 4 0,2 3 1 15,-2-3 3-15,0 6-1 0,-2 0 0 0,0-2-1 16,2 0 1-16,0 2 7 0,-1 0-2 0,1 0 0 15,-2 0 7-15,-9-1-3 0,4 2-3 0,1 3 4 16,1-4-7-16,-3 6-5 0,1-3 0 0,-2 3-1 16,2-1-6-16,-1 1-4 0,6-1 1 15,-8 1 3-15,4-1-4 0,-1 2 3 0,-1-1 2 16,1-1-3-16,-2 1 6 0,7-1 0 0,-7 3 0 0,-2-1 0 16,2-2 0-16,4 3-9 0,-6 1-8 0,3-2 1 15,-6 6-12-15,-1-2 0 0,8-4-8 0</inkml:trace>
  <inkml:trace contextRef="#ctx0" brushRef="#br0" timeOffset="1578.07">22345 13882 735 0,'-4'-9'32'0,"4"4"-19"0,0 3 1 0,0 0-16 16,-2-2-9-16,2 3-2 0,0 1-13 0,0 1 25 16,0-1 2-16,0 0-4 0,0 0 29 0,0 0 2 15,0 0 1-15,0 0 3 0,0 0-2 0,0 0-8 16,-3-1-6-16,5-1 3 0,1 0-12 0,-1-4 0 16,2 5-4-16,1-3-2 0,1 0-2 0,1 3 8 15,-2-3-1-15,4-2 4 0,1 3 0 0,1 3 1 16,-1-6 4-16,5 6 6 0,0-3 0 0,1-3-1 15,6 6-1-15,0 0-1 0,0 0 0 0,1-2-6 16,-1 2-1-16,4 0-2 0,1 0-4 0,-3 0-2 16,-4-1-2-16,2 1 2 0,-2-2-2 0,4 2 0 15,-2 2 1-15,-2-4-2 0,-2 4 0 0,2-1 1 16,0 1 2-16,-2-2-3 0,0 2 0 0,1 0 0 0,1 0 3 16,-4-2-2-16,4 0 0 0,0 3 0 0,0 3-2 15,0-6 1-15,1 2-2 0,-1 1 2 0,-2 1-1 16,2 0 1-16,-2-3 0 0,0-1-2 0,2 0 2 0,1 2 3 15,-3 0-2-15,0 2-1 0,0-1 0 0,0-5 0 16,4 6 0-16,-3 0 0 0,-3-4 0 0,-3 0 0 16,1-2 0-16,3 0 1 0,-3 0 2 0,-3 0-1 15,8 2 2-15,-1 0-2 0,4 0 1 0,1 2 2 16,5 0-3-16,-8 0 1 0,5-2 3 0,1 5-5 16,-8-8 3-16,6 3 1 0,-2 3-1 0,0-1 1 15,0 4 0-15,1-4 1 0,-1-1-2 0,4-1 1 16,-4 0 1-16,-1 0 1 0,-2 0 0 0,-1-5 0 15,0 3 2-15,-1-2 2 0,1 4 1 0,0-3-3 16,0 1 3-16,1 0-5 0,-3 0 2 0,2 2-1 16,0-3-6-16,-1 3 2 0,1-4-3 0,-1 2 0 15,3 2-1-15,-2-2 1 0,2 2-1 0,-6-1 1 16,7-1-1-16,-3-4 0 0,6 10 0 0,-1 0 1 0,-8-4 0 16,5 0 0-16,0 0 1 0,4 1-1 0,-8 1 0 15,8 4-1-15,-8-6 1 0,2 0-1 0,10 5-3 0,-8-3 3 16,0 0 0-16,0 1 0 0,2-1 0 0,-2 2 1 15,-2-4 0-15,2 4 0 0,-5-4 0 0,1 0 0 16,-1 3 2-16,-1-3 0 0,-1-2 1 0,0 1-1 16,-4 2 1-16,0-1-1 0,0 2 0 0,0 2 1 15,-1-4-3-15,-1 0 0 0,0 3 1 0,1-3-2 16,-3 0 0-16,1 0 1 0,-1 4-2 0,-1-2-4 16,-1-2-3-16,1 2-2 0,-2 0-6 0,0-2-31 15,1 5-28-15,1-5-8 0,-2-2-48 0,5 2 3 16,2 0-37-16</inkml:trace>
</inkml:ink>
</file>

<file path=ppt/ink/ink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6:30.060"/>
    </inkml:context>
    <inkml:brush xml:id="br0">
      <inkml:brushProperty name="width" value="0.05292" units="cm"/>
      <inkml:brushProperty name="height" value="0.05292" units="cm"/>
      <inkml:brushProperty name="color" value="#FF0000"/>
    </inkml:brush>
  </inkml:definitions>
  <inkml:trace contextRef="#ctx0" brushRef="#br0">21416 4323 186 0,'4'-6'-55'0,"0"4"7"15,-3 1 0-15,5-1 26 0,-2-2 32 0,1 0-4 16,-1 3 6-16,1-1 4 0,-1-4-1 16,-1 1 16-16,1-1 0 0,2 3 2 0,-5-3 4 0,1 3 1 15,0-3 4-15,2 1 0 0,-4 3-11 0,2-2 4 16,-1 2-4-16,-1-1 1 0,2 3-4 0,0-4-23 16,0 2 3-16,0 0 9 0,1 1 2 0,-1-1-27 15,2 0 34-15,-2 0 1 0,-1 0 3 0,1 0-5 16,0 1 4-16,-2-1-7 0,2-2 3 0,-2 2-2 15,0 2-5-15,0 0-4 0,0-1 0 0,0 1-2 0,0-2-3 0,0 0 1 16,0 0-2-16,0 0-1 0,0-7 0 0,0 7 0 16,-2-1-1-16,0-1 2 0,0 0-1 0,1 1 1 15,-1-3-1-15,0 3 2 0,-2-5-1 0,1 5 1 16,-1-5 0-16,-1 3-2 0,-3-1 1 0,1-1 1 16,0 3 0-16,-2-1-1 0,-1 1 1 0,-1-1-3 15,-1 1-2-15,-3-1 5 0,-1-1-6 0,1 4-1 16,-1-3-3-16,-3 1 0 0,-1-3-3 0,4 3-1 15,-4 3-2-15,2-3 4 0,3 2-4 0,-9-3 3 16,10 5 2-16,-1-2-4 0,-1 0 4 0,-8-2 1 16,4 4 0-16,4-3 0 0,-4 1 0 0,-1 2-2 15,3-4-1-15,4 4 2 0,-1-2-2 0,0-1-3 16,10 3-2-16,-11 5 2 0,3-3-3 0,0 0-1 16,-3 3 5-16,-3-1-5 0,3 1 3 0,0 3 3 15,-6-3 0-15,3 1 0 0,1 1 3 0,0 2 2 0,-2 0-2 16,3 2 1-16,1-2 1 0,-2 2-1 0,1 0 1 15,3-2 0-15,1 4 0 0,-2-2 0 0,1 0-1 16,3 0 0-16,-4-2-2 0,2 4 5 0,3-2-2 0,-3 0 0 16,-2 0 3-16,4 0 1 0,-5-1 3 0,1 1-1 15,4 2 1-15,-5 0-1 0,5-2 0 0,0 2 4 16,-2-1-2-16,0 1 3 0,-1 5-1 0,1-1-1 16,-3 1 5-16,3 0-4 0,-5 6-2 0,1-2-1 15,3 2-3-15,1-2 1 0,4-2-3 0,-6-2-2 16,-1 7 1-16,7-3 2 0,0-2-1 0,-4 2 1 15,2 0 0-15,-4 0 1 0,2 0 2 0,8 3-1 16,-2-6 2-16,-12 2-3 0,7 0 1 0,-1-1 3 16,4-2-1-16,-6 4-2 0,4 1 1 0,-7-1-2 15,5-2 2-15,2 2 0 0,-1-2 0 16,1 2-2-16,-4 0 2 0,4 0-2 0,-2 2 1 0,4-1 1 16,0 3-2-16,-2-2 1 0,2 5-1 0,0-2 2 15,2 2 0-15,-1-3-1 0,1-2 1 0,0 3-1 16,1-5 1-16,1 7-1 0,-1-3 2 0,4-3-3 0,1 8 2 15,1-2-4-15,0 2 2 0,0-3-3 0,1 5-1 16,3-8 1-16,2 2-2 0,-1 4 2 0,0-5 1 0,3 1 1 16,1-5-3-16,-2 4 1 0,4-1 0 0,-2 1 1 15,4-2-1-15,-4-4 0 0,2 1 0 0,-2-2-1 0,4 3 1 0,-2-6 0 16,2 2 0-16,1 2-1 0,-1-3 0 0,5 3 0 16,1-2 0-16,1 0-1 0,-6-5 3 0,6 5-4 15,4-3 2-15,2 1 0 0,-1 1-2 0,-3-5 2 16,3 5-1-16,-1-3 0 0,4-1-3 0,-1-2 4 15,-5 4-1-15,0-2 1 0,1-4-2 0,1-6-1 16,-4 6 2-16,6 1-1 0,1-1 0 0,-3-2-4 16,1-3 0-16,3-1 6 0,-5 3 0 0,7 1-1 0,-3-3 1 15,-2-4 0-15,5 0 1 0,-3 0-1 0,0 3-1 0,1 3 1 16,-3-6 0-16,-1 0-1 0,7 0 1 16,-2 2-2-16,2 1 2 0,-3-1 0 0,4-2 0 0,3-4-1 15,3-1-1-15,2 1 0 0,-1 1 0 0,1-10 2 16,-2 0 0-16,8-1-1 0,-4-1 1 0,0 2-1 15,-2-1 1-15,2 3 0 0,-6-8-1 0,3 7 1 16,-7-3 0-16,-2 0 0 0,-3-1 2 0,-3-2 1 16,1 5-2-16,-7-9 3 0,3 9-1 0,-5-3 4 15,0 1 3-15,4 4-6 0,-5-3 6 0,-2 1-4 16,-2-3 0-16,0-1 0 0,-6-1-6 0,4 2 0 16,0-3-6-16,-1-3 3 0,-1 2-5 0,0-1 1 15,-5-3 1-15,-2-2-1 0,6 1 2 0,3-3 1 16,-2 1 1-16,-2-2 0 0,5 0 1 0,-1-6 1 15,5 0-2-15,-3-3 3 0,2-2-1 0,-6 0-2 16,1 2 1-16,-5-6 1 0,5 0-1 0,-5 4 2 16,6-2 0-16,4 5 0 0,-2 3 4 0,-2-6-3 0,-2 1 3 15,3 3-1-15,-5-1 0 0,4 3 2 0,-7 3-3 16,-2 0 2-16,-4-2 3 0,6 6-5 0,-4-1 2 0,-3-1-4 16,-2 2 0-16,-4-6-3 0,1 6-3 0,3 1 1 15,0 2-2-15,1-8 2 0,-3 4-2 0,6 1 2 16,-10 1 3-16,4 4-1 0,1-3 3 0,-1-4 0 15,-5 3 0-15,-4 4 0 0,1-3 6 0,-5 3-6 16,0-2 4-16,2-1-3 0,-9 1 2 0,0 4-3 16,5 0-1-16,-1 0-2 0,-5 3-2 15,5 1 0-15,1 1-2 0,-5-1 5 0,0 5-6 0,1 0 6 16,-3 2 0-16,2 2-2 0,0-1 2 0,-2 1 0 16,4 2-2-16,-1 1 0 0,3-2 2 0,-3 3 1 15,-4-3 1-15,4 1 1 0,-1 1 0 0,2 2-1 16,-2-1 0-16,5 3 4 0,-4 0-2 0,1 0-1 15,2 2 0-15,-1 1 0 0,-1 1-1 0,-1-1 2 16,3 1-2-16,-4 2 0 0,5-1-2 0,0 1 2 16,4 1-3-16,-2 0-16 0,4 0-21 0,0 1-20 15,1 3-28-15,-3-2 3 0,0 0-38 0</inkml:trace>
  <inkml:trace contextRef="#ctx0" brushRef="#br0" timeOffset="711.34">21728 10323 367 0,'-11'-13'25'0,"2"2"-30"0,2-2-26 15,-2-2 96-15,3-1-128 0,3-4-4 0,3 0 4 16,-6 2-4-16,6 1 67 0,2-6-50 0</inkml:trace>
  <inkml:trace contextRef="#ctx0" brushRef="#br0" timeOffset="1945.6">21657 10031 175 0,'-5'-2'70'15,"1"2"-70"-15,2 0 46 0,-1-2 14 0,-3-2 0 16,4-1-52-16,-1 5 2 0,1 0-10 0,-2-6 0 15,0-3 0-15,1 6 6 0,-1-1 4 0,1 0 0 16,-3-3 9-16,-1-2 2 0,1 4 2 0,-1-1 3 16,2 1 5-16,-5-5 3 0,1 5-3 0,0-2 1 15,2 1 3-15,-2-5-3 0,-2 2-2 0,2 6-1 16,-2-3-3-16,0 2 1 0,-2-3-8 0,0 0-1 16,0 0-2-16,-1 1-5 0,-1-1 5 0,1-2-3 15,-1 0-4-15,-1 3 5 0,-4 1 0 0,0-1 1 16,1 2 4-16,1-1-5 0,-2 1 4 0,-4 3-4 15,4-1-3-15,2-6-3 0,2 5-2 0,-6 1-1 0,3 0-4 16,1-2 4-16,-2 3-5 0,6-1 1 0,-6 0 1 16,-1 0-2-16,3 2 1 0,5 0 2 0,-8 0-3 15,-1 2 0-15,3 2 0 0,-2-4 0 0,-1 0 0 0,2 1 0 16,-2 3 4-16,0-2-1 0,0 0 1 0,2 1-5 16,-2 1 5-16,2 2-1 0,0-1-2 0,-2 4-1 15,2-2 2-15,0 4-2 0,-2-2 3 0,2-1-1 16,-4 5 1-16,2-3-2 0,2 3 0 0,-5-2 1 15,3 2-1-15,5-2 0 0,-8 7 0 0,3 0 0 16,-2 1-1-16,4-3 1 0,4 4-1 0,-3-5 2 16,7 5-2-16,-12 0 1 0,17-2 1 0,-8 4 2 15,8-4-1-15,-2 0-2 0,3 6 2 0,4-2-1 16,-9-4 0-16,11 4 3 0,-7-4-3 0,5 1-3 16,-3-1 1-16,-1 4 0 0,1-4 0 0,-1 0 0 15,6 2-2-15,-5 2-2 0,1 0 4 0,-3-2-1 16,7 0 1-16,-4 0-2 0,-5 0 2 0,4 2-1 15,-1 0-1-15,3 0 2 0,-1 2 0 0,4 3 0 0,-4-5 0 16,1 2 0-16,3 3 0 0,0-2 0 0,0 3 1 16,0 1-1-16,-4-4 0 0,-1 3 0 0,5 1-1 15,0 4 0-15,3-6 1 0,-3 4-1 0,0-2 1 16,2-1 0-16,0 1 0 0,3-2 2 0,3 2 6 16,-1-1-8-16,-7 5 6 0,5-6 1 0,-1 2-3 0,0 0 4 15,-4-1-3-15,2 3 4 0,-1-2-4 0,5-4 4 16,-4 5-1-16,-2-5 4 0,0 1 0 0,7 5 3 15,-5-2 1-15,1 2-2 0,-1-4 3 0,-2 4 2 16,8-2-2-16,1 4 2 0,-6-2-3 0,1 2 0 16,5 2 1-16,4-4-3 0,-2 3 4 0,5 1-6 15,-7 0-1-15,2-1-2 0,6 1-3 0,-1-6 2 16,1 2-6-16,-3 0 4 0,6-2-4 0,-7 2 0 16,7-2-1-16,-2-1 0 0,4-1 2 0,-2 1 3 15,-2-3-2-15,3-1 1 0,-5-1-3 0,8-6 5 16,-6 3 0-16,4-2-3 0,0-1 0 0,0-5 1 15,-2 5-1-15,2 1-3 0,1-2 6 0,-3-3-6 16,0-2 4-16,0 0-3 0,-1 0 0 0,1-2 0 16,3-5-1-16,3-2-1 0,-4-2-2 0,7 0 0 0,-7 0 0 15,7-4 0-15,-2 0-1 0,-1-3-1 0,3 2 1 16,0-3-1-16,2-5 4 0,2 3-4 0,6-5 1 0,-3 2-1 16,2-3 4-16,4 3-3 0,-3-13 2 15,-5 5 1-15,5 2-1 0,-5-1-1 0,-1-3 2 0,0-3-1 16,-4 1-1-16,6-3 1 0,-4 6-2 0,-2-5 2 15,0 0-4-15,0-3 5 0,-3 1 0 0,1 0 0 16,-1 0 0-16,-12-4 1 0,12 0 0 0,-1 0-3 16,-3 2 3-16,0-3-3 0,2 1 1 0,-2-2-1 15,1 2 1-15,7 2 1 0,-10-1 1 0,-2-1-1 16,0-2 2-16,0 4-1 0,-3 0 2 0,-2-2-2 16,0 0 1-16,-4 1-2 0,2 1 1 0,1 1 2 15,-2 1-2-15,-1 0-1 0,-2 0 1 0,0-2-1 16,1 2 0-16,-3 0 0 0,0 1-1 0,3-3 0 15,-5 0 0-15,1 0-1 0,0-2 1 0,-1-1-2 16,1 3 1-16,0 0 1 0,1 2-2 0,-1-4 3 16,-1 5 0-16,1 1-1 0,-2 0 2 0,0 1-2 15,-2-3 1-15,0 3 1 0,0 1-2 0,0-2 1 0,-2-1-3 16,0 3 0-16,-2 1 0 0,1-2-2 0,-3 3-1 16,3-3 1-16,-5 2-3 0,3 3 3 0,-2-5-4 15,-3 2 2-15,1 2 1 0,-2-1 1 0,0 3-1 0,1 0 4 16,-3-2 0-16,0 4-1 0,0-3 1 0,-5 0 0 15,2 0 1-15,1 5-1 0,-9-6 0 0,6 4-2 16,-6-4 1-16,4 0 1 0,-5 2 1 0,6 6-2 16,-1-8 2-16,-7 3 3 0,11 1 0 0,-12 0 0 15,8 2 2-15,-7-5 0 0,10 9 0 0,-4-3 1 16,-1 4-3-16,5-5-2 0,-3 3 0 0,6 4 4 16,-3-2-4-16,6 5 0 0,-9-6 0 0,6 3-4 15,-3-2 0-15,3 3-1 0,-3-3-3 0,1 4-1 16,1-4-4-16,-3 2-18 0,3 0-18 0,-1 2-12 15,-1-4-29-15,-1-2 1 0,0-2-30 0</inkml:trace>
</inkml:ink>
</file>

<file path=ppt/ink/ink4.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07:20.059"/>
    </inkml:context>
    <inkml:brush xml:id="br0">
      <inkml:brushProperty name="width" value="0.05292" units="cm"/>
      <inkml:brushProperty name="height" value="0.05292" units="cm"/>
      <inkml:brushProperty name="color" value="#FF0000"/>
    </inkml:brush>
  </inkml:definitions>
  <inkml:trace contextRef="#ctx0" brushRef="#br0">2373 4224 286 0,'-13'-11'25'0,"1"4"-24"0,8 3-2 0,-5-1 1 0,5 1-13 16,-1 1-10-16,5 4 1 0,3-1 2 0,-1-1-2 15,-2 1 0-15,0 1 14 0,2-1 8 16,-4 0 6-16,0 0 17 0,1-1 3 0,-5 1 5 0,6 0-1 16,-5-2 6-16,5 2-8 0,-2 0-3 0,-9-2-1 15,11 2-8-15,-6 0-7 0,1 2 0 0,-1 0-5 16,3 1-4-16,-6 3 0 0,5-3-1 0,-3 3 2 15,-4-1-1-15,3 3 5 0,1-1-2 0,-2-2 4 16,-2 1 3-16,4-1-4 0,-2 1 4 0,5-1 0 16,-3-1-1-16,-1 1 1 0,3-1-4 0,0 0 0 15,3-1 0-15,0 5 2 0,0-5-4 0,0 1 2 16,0-1-2-16,2 1 3 0,0 0-1 0,2 1 0 16,-2 1 0-16,0-1 3 0,4 1-2 0,0-1 2 0,-3 2-1 15,7-1 0-15,1 3-1 16,0-4 3-16,4 3-3 0,-2-1 0 0,-6 2-1 0,4 2 4 0,0-2-3 15,-1 4 2-15,3-4-1 0,-1 4 1 0,-8 2 1 16,6-3 1-16,-1 1-1 0,4-4 1 0,-4 6 0 0,2-2-2 16,-7 1 0-16,2-1 0 0,7-2-3 0,-8 3 1 15,6 3 2-15,-5 1-2 0,2-3 2 0,-3 5-3 16,10 2 3-16,-9-1-2 0,3 1 0 0,4 4 0 16,-4-4-2-16,6 3 1 0,-4-1 0 0,0-2 1 15,-9-4-3-15,13 4 3 0,-6 0-1 0,6-2-1 16,-4 0-1-16,0-2 3 0,4 4-3 0,-4 0-1 15,6-2 3-15,-2 0-2 0,-3 2 0 0,-2 0 1 16,3-2-1-16,-2 2 0 0,0 2 2 0,2-4 0 16,0 0 1-16,-4 0-1 0,2 0 1 0,0 2 0 15,-1 0 0-15,-3-4 3 0,2 2 0 0,-1 0-4 16,-1 2 2-16,3 7-2 0,-3-11 0 0,4 4-1 16,-1-2-1-16,-1 4-1 0,0-2 0 0,2 3 0 15,-1-1-3-15,-3-6 2 0,4 8-2 0,-3-4 3 0,-1-2-2 16,1 2-1-16,-1-1 0 0,2 1 2 0,-1 0 0 15,-1-2 0-15,1 0-1 0,1 0-1 0,-1 2 0 0,-1-3 3 16,0-1-3-16,3 4 0 0,-1-2 0 0,-1 2 0 16,-3-4 0-16,4 6-1 0,-1-4 0 0,1 3 0 15,-1 1 1-15,-1-4 0 0,-1 0 2 0,1 2-3 16,1 0 1-16,-1 2 1 0,-1-2-1 0,0-6 2 16,-3 4-2-16,1 4 3 0,2-6-2 0,-4 6 1 15,2-2 0-15,-2-4-2 0,0 2 0 0,-2 4 2 16,-2-1-2-16,4-1 1 0,-5 2 2 0,3-2-4 15,-4-2 1-15,1 5 4 0,-1-5-2 0,1 2 1 16,1-2 0-16,-3-1-1 0,2-1 1 0,-1 0 2 16,1-2-2-16,-1-1 0 0,1 1 1 0,-1-1-1 15,1 0 0-15,-1-1 0 0,1-1 0 0,-1 0 0 16,1-1-1-16,-1 1 0 0,3 2 0 0,-3 1 1 16,1-3 0-16,-1 2-1 0,1-1 1 0,1 4-1 0,-1-1 1 15,1-1 1-15,-1-3 0 0,-1 2 0 0,1 1 3 16,1 2-1-16,-1-5 1 0,-1 3-1 0,1-1 0 15,1 5-2-15,0-3 1 0,1-3 2 0,1 1-3 0,-2 1 3 16,4 1-1-16,0-3-1 0,0-1 1 0,0 0 2 16,0-2-3-16,0-2 3 0,4 0 0 0,0 5-1 15,-3-6 1-15,5-1 0 0,-3 2 1 0,1-2-4 16,3 3 2-16,-1-3 1 0,-1 2-6 0,3-2 2 16,-1 2-3-16,2-5 2 0,0 1-1 0,2 3 1 15,0-6 1-15,4 3-1 0,1-1 1 0,0 1-1 16,1-5 1-16,7 4-2 0,-1-4 0 0,1 0 1 15,3 0-1-15,6 0 0 0,-5-4 1 0,4 4 0 16,-1-2 1-16,4-3 0 0,0 3-1 0,1-3 0 16,6-1 0-16,-7 1-2 0,7-3 0 0,0 1 0 15,2 0 2-15,-3-1-3 0,0 1 0 0,1 0 0 16,-4-2-2-16,0 1 3 0,2-1-1 0,0 2 0 16,2-2-3-16,-3 2 3 0,-3 1 0 0,-1 3 0 0,3-5 0 15,2 3 0-15,-5-3 0 0,1 3-1 0,3 3 4 16,3 0-4-16,3-1 1 0,3-5 0 0,-5 8 1 15,-1 0-1-15,2-1 0 0,0 1 0 0,-8-2-1 0,3-2 2 16,-5 2-1-16,3 2 0 0,-6 0-1 0,2-5 1 16,-2 7 0-16,-2-2 1 0,-4 0 1 0,1 1-2 15,-6-2 3-15,2 4-2 0,2-1 1 0,-2 4 2 16,5-3-2-16,-5-1-1 0,3 4-1 0,-3-3 0 16,6 4 1-16,-3-5 0 0,-1 2-1 15,3 3 0-15,-5-5 2 0,5 7-1 0,-3-3 3 0,4 3-2 16,-1 0 1-16,-2 0-1 0,-1-2 2 0,0 1 0 15,1 1 0-15,-1-2-1 0,-2 0 1 0,2-1-2 16,-1 3 2-16,3-2 2 0,-4 0-3 0,0 3-2 16,1-5 2-16,7 1 2 0,-3 3-2 0,-5-4 1 15,7 1-1-15,-2 1 0 0,-1-2 0 0,9 1 1 16,-1-1-2-16,-5 1-1 0,2 1 3 0,6-1-4 0,-6-1 1 16,4-1 0-16,1 3 1 0,-5-3 1 0,0 1-1 15,2-1-1-15,2 1 0 0,-1-1 2 0,-1-1-1 0,5 5 0 16,-1-3-1-16,-4-1 2 0,5 3 2 0,-1-1-2 15,-1 1 2-15,0 0-3 0,1 2 1 0,-4-1 1 16,3 1-1-16,1 0 2 0,-3 0 1 0,3 2-2 16,-1-4-1-16,-1 1 1 0,3-3-1 0,-1 2 4 15,-3-1 0-15,3-3-6 0,-2 3 6 0,1-1 1 16,-1-1-1-16,-1 0 0 0,3-1-1 0,3 1 0 16,2 1 0-16,-2 1 3 0,0-4-3 0,0 0-3 15,-1 1 1-15,-1 1 0 0,0-1-3 0,4-3 3 16,-3 2-3-16,-1 0 1 0,0 2 2 0,2-1-4 15,-1 1 2-15,3 0 0 0,-4-2-3 0,-4-1 6 16,1 3-1-16,3 0-5 0,-7-4 5 0,4 1-3 16,-2-1 6-16,3 4-7 0,3-4-1 0,-8 4 1 15,3-2 1-15,-1-4 1 0,6 4 1 0,-1-2-2 16,2 0-1-16,-5 0 3 0,1 0-3 0,6 0 0 16,-2 0 0-16,-2 0-2 0,1 5 2 0,-3-3 1 15,3-2 2-15,-5 2-3 0,1-2 2 0,5 0-2 0,-7-2 3 16,3 2-3-16,-3-7 0 0,-4 7 0 0,6-2 0 15,0 2 1-15,8 0 0 0,-6-4-1 0,7 8-1 16,-4-4 5-16,7 2-2 0,4 1-2 0,-3 5-1 0,-1-5 1 16,-5-1-1-16,6 7 0 0,-1-7 1 0,-3 2-3 15,-2-1 3-15,0-3 0 0,1-2 4 0,-2 1-5 16,1 4 3-16,-2-6-2 0,5 1 3 0,1 2-4 16,3 0 0-16,0 2 1 0,1-1 0 0,4 1 0 15,-3-2 0-15,4 2 0 0,-4-2-1 0,0 0 4 16,0 2-1-16,-1-2-2 0,1-2-4 0,-2 0 5 15,-5 2-2-15,7-3 1 0,-2 3 0 0,2 0-1 16,-5 0 3-16,3 0-2 0,-2 0 1 0,3 3-1 16,4-3 0-16,-4 2 2 0,-3-2 0 0,2 4-2 15,-3-6 2-15,-1 0-2 0,-6-3 4 0,5-1-1 16,-4 1-1-16,2-1 0 0,0 1-1 0,-2-1-1 16,9-1 0-16,0 1 1 0,6 1 0 0,-4-4-1 15,0 2-1-15,2-4 0 0,0 0 0 0,-6-4 3 16,-5 4-1-16,0-3 1 0,-3-1 0 0,-5-1 1 0,-1-1 1 15,-4 3-3-15,-3-1 1 0,-1 0 1 16,-3 1-2-16,-2-1-1 0,0 2 1 0,-5 1-1 0,-1-1 2 16,-1 0-2-16,0 2 1 0,-2 0-1 0,-4 2 1 15,8 0 0-15,-13 0-1 0,9 2 0 0,-2-2-1 16,4 3 1-16,-4-3 0 0,-2 2-1 0,4-1 1 0,-4 1 1 16,8 0 3-16,-6-1-2 0,-2-1 3 0,-3-2-2 15,-2-3 2-15,5 5-1 0,-2-4-2 0,-1 0 4 16,2 0 0-16,-5-3-1 0,5 3 3 0,-3-3-2 15,7 5 0-15,-7-9 2 0,1 0-4 0,1 3 3 16,-3-5-5-16,5 4 1 0,-1-2 0 0,3 2 0 16,-3-4-1-16,1 4 4 0,4-2-2 0,-4-2-2 15,2 2 2-15,0-2-1 0,-1 0 1 0,-1 2 0 16,2 2 4-16,-2-6-4 0,1 8 4 0,-3-3-3 16,1 3 2-16,-3 0 1 0,3-3-3 0,-3 3 0 15,-1 1 0-15,0-1-2 0,0 1 1 0,0-1 0 16,-1-1-4-16,3 1 4 0,-2 0-4 0,2 1 3 15,-3-3-1-15,3 1 2 0,-2-1 1 0,0 0-3 16,0-2 4-16,1-2-3 0,-1 0-1 0,0-3 0 0,0-3 0 16,-1-1 0-16,1 4 1 0,-2-8-3 0,2 2 0 15,0-6 0-15,-2 1 0 0,0-3-2 0,0 1 2 16,-2-2-5-16,0-6 5 0,0 3 0 0,-1 1-1 0,-1-2-1 16,1 4 1-16,-1-2 1 0,0 0-1 0,1 0-1 15,-3 2 2-15,1 0 0 0,-1-4-2 0,1 0 2 16,-3 4-1-16,1-5-1 0,0 8 1 15,0 1-2-15,-1-1 1 0,1-1-1 0,1 7 1 0,1 0 2 16,-2-2 0-16,1 4 0 0,-1-2 0 0,1 0-1 16,-1 2 1-16,0-1 0 0,-2-1 0 0,-2 0-2 15,0 0 2-15,2-1-2 0,-2 1 2 0,-2-2 0 16,-3-2 1-16,6 8-1 0,-8-8 2 0,9 2-2 16,-2 2 1-16,-2 0-1 0,-3-2 1 0,3 4-2 15,6 2 0-15,-8-8 1 0,10 8-4 0,-13 1 2 16,7-3 0-16,2 0 1 0,1 5-2 0,1-1 0 15,-2 3 0-15,0-2 1 0,0 4 0 0,10 0-1 16,-12 4-1-16,2-1-1 0,-2 3 1 0,6 1 1 16,-4 0-2-16,2 2-4 0,-4 2 4 0,-9 2-1 0,10-2-2 15,-2 1 1-15,-1 3 0 0,-9-1 1 0,4 3 3 16,-6-3-1-16,-2 3-2 0,5-3 2 0,-9 3-2 16,1-1 3-16,-4 0-1 0,1 2-3 0,-7-3 3 0,5 5 2 15,-3-4-1-15,-10 1 3 0,7 1 0 0,-8-2-2 16,8-1 1-16,-6-1 1 0,1 4 0 0,-4-3 0 15,1 3 0-15,6 2 0 0,-9-5 0 0,7 3-1 16,-9 0 1-16,4 2 0 0,-2-2-3 0,-2 0 3 16,-7-3 2-16,0-1-2 0,0 5 3 0,-2-3-1 15,-2 2-1-15,-2-3 3 0,-1 1-4 0,-3 0 0 16,5 4 0-16,-7-5 2 0,1 5 0 0,-5-6-2 16,-1 3 0-16,2 1 3 0,2-4-3 0,-3 1 0 15,-1 0 4-15,4 1-4 0,-3-5 2 0,3 3-2 16,-2-3 0-16,0 2 1 0,-3 0-3 0,6-1 0 15,9 3 3-15,-9 1-1 0,5 1 1 0,5-5-1 16,0 5 1-16,0-7 3 0,5 5-4 0,-5-4 1 0,0 3-3 16,4 1 2-16,-8-6 0 0,2 2 0 0,1 0 0 15,-3 3 0-15,4 1 1 0,-4-4-2 0,-1-2 3 16,1 3-4-16,6 3 1 0,-8 1 0 0,6 3-1 16,-7-1-2-16,2-2 1 0,-5 0 0 0,9 3-2 15,1-3 3-15,-2 4-1 0,-2 0-2 0,2-2 0 0,2 0 2 16,0 0-2-16,0 1-1 0,-3 1 0 0,-1 0-2 15,-2 0-1-15,8 0 1 0,-4 3 3 0,2-3-5 16,-1-2 3-16,4 6 1 0,1-6 1 0,1 2 1 16,8 0 3-16,-8 0 1 0,8-2-1 0,2 2 1 15,3 0 1-15,-5-9-2 0,-1 9 1 0,1 0-1 16,-2 0-1-16,2 0 0 0,0 0 0 0,-2-1-1 16,-4-3 2-16,0 8-3 0,6-4 2 0,1 0-1 15,1-2 0-15,-2 4 1 0,1-4-2 0,1 2 1 16,5 0 2-16,-9-2 0 0,2 2-2 0,-2 2-1 15,5-2 0-15,0-4 2 0,-1 8-1 16,-2-4-1-16,1 7 2 0,1 2-3 0,1-3 4 0,2-1-2 16,-5 1 0-16,-2 3 0 0,2-6-1 0,3 10 1 0,1-4 1 15,-3-2 2-15,3 1 0 0,-3-3-1 0,6 12 2 16,-3-6-1-16,-3-4 1 0,3 0-1 0,-6-1 0 0,3 1 0 16,1 4 0-16,5-6 0 0,-6-1 1 0,6 5-2 15,6-3 1-15,-2-1 1 0,5 2-2 0,-2-1 1 16,4-4 0-16,-2 5 0 0,2-2 1 0,2-5 2 15,-2 2-2-15,0 2 3 0,-2-4 0 0,6 0-3 16,-2 2 2-16,-4 0-2 0,6-1 0 0,-3 3-1 16,5 3-1-16,-4-3-1 0,5 1 2 0,-9-1-1 15,6 0-1-15,-1-1-1 0,-5-1 1 0,4 4 1 16,-2-3-1-16,2 3-1 0,0-1 0 0,2-1-1 16,-1 3 1-16,3-1-1 0,-1 1-1 0,1-2-2 15,1 3 4-15,-2-3-2 0,3 2 0 0,1 1 1 16,0-3-2-16,-2 1 4 0,4 1 0 0,2-2 2 15,-2 1-3-15,-4-2 0 0,4 3 3 0,2-3 0 16,-2 1 1-16,3 2-2 0,-1-1 1 0,2-3 0 0,-3 3-1 16,8-1 0-16,-5-1-1 0,5 0 2 0,0 1-2 15,4-1 1-15,-4-1 1 0,2 1-2 0,0 0 0 16,0-4 4-16,9 5-1 0,-10-1-1 0,5-2 0 0,-6-2-2 16,11 1 1-16,-7 1 0 0,5-2 2 0,0 0-2 15,-5 0 1-15,7 0 2 0,-2 0 2 0,-5 0-4 16,-4 0 3-16,7 0-1 0,0-2-2 0,-1 1 1 15,5 1-1-15,-2 0-1 0,0 0-6 0,0 0 6 16,1 0-4-16,1-2-8 0,-9-2-4 0,1 2 0 16,5 2-11-16,3 0-8 0,-6-3-7 0,1 1-10 15,-3 0-13-15,-1 0-82 0,9 2 114 0,-3 2-37 16,-7 0 71-16</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10:29.871"/>
    </inkml:context>
    <inkml:brush xml:id="br0">
      <inkml:brushProperty name="width" value="0.05292" units="cm"/>
      <inkml:brushProperty name="height" value="0.05292" units="cm"/>
      <inkml:brushProperty name="color" value="#FF0000"/>
    </inkml:brush>
  </inkml:definitions>
  <inkml:trace contextRef="#ctx0" brushRef="#br0">28899 5751 216 0,'-2'-6'-40'16,"0"2"-2"-16,6 1 17 0,-3-3-11 0,-1 1 7 16,0 1 21-16,2 1 18 0,-4-1-1 0,8 0 0 15,-4 1 18-15,0-1-4 0,-2 0 3 0,0-1-1 16,5 1-5-16,1 1-3 0,1-1-7 0,-5-2 4 16,-1 3-7-16,3-3 0 0,0 5 0 0,-4-5-1 15,0 2 0-15,-2-1 4 0,-2 1 1 0,4-1 3 0,0-1 3 16,-2 3 2-16,4-1 2 0,-2-1-2 0,2 3 4 0,2-2-3 15,1 2 2-15,-1-1-1 0,-2 1-2 0,0 0-2 16,-2-2 4-16,7 4-4 0,-2 0 1 0,-5-3-3 16,0 1-3-16,2 0 2 0,-5-2-4 0,-3 3 4 15,8-1-7-15,-2 0 3 0,0 0-1 0,0 2-1 16,0 0 0-16,-2-5 0 0,11 5-4 0,0-4 0 16,-12-1 3-16,1-1-4 0,-4-3 0 0,6 3 0 15,2 3 0-15,-2-4 4 0,-9-4-1 0,4 1 6 16,5 5 2-16,-4-2-4 0,0-2 9 0,1-1-1 15,-10 0 1-15,6-1 0 0,3 5-3 0,-3-3-3 16,-1 5 1-16,-1-3-1 0,2 2-4 0,0-5-6 16,3 3 2-16,-2-2 0 0,-4-2-5 0,-3 6 0 15,7-6 0-15,-5 2-2 0,2 3 2 0,-5-1-2 16,-1 0 0-16,-3 7 1 0,7 0-1 0,-4-6 1 16,-3 4 1-16,2-5-2 0,1 1 2 0,-3-4-1 0,3 4 1 15,-3 6 0-15,0-5 0 0,1-1 0 0,-1 2-2 16,0 6 2-16,-2-2 0 0,1 4 1 0,-2-4-1 0,-1-2 0 15,-2 2 0-15,0 0 3 0,1 0 1 0,-3 0-4 16,2 0 0-16,-1 0 0 0,-3 0 0 0,1 2 3 16,2 0-3-16,-1 0 1 0,4-2-1 15,2 3 0-15,0 6 2 0,-6-1-2 0,5 3 1 0,4-4 1 16,-7 2-2-16,4 2 1 0,-7 5 0 0,5-8 0 16,-3 3 1-16,1 1 0 0,6 1-2 15,-10 4 2-15,8-7-2 0,-2 5 1 0,2-4 1 0,-3 7-2 16,2-3 0-16,1-4 0 0,0 0 0 0,2 1 1 15,-2-1-1-15,4 4-1 0,-4 0 2 0,3-1-1 16,-1 1 0-16,1 1 0 0,-1-1 0 0,-2-1 0 16,0 1 1-16,4 3 2 0,-1 0-2 0,3-1 0 15,-8 1 2-15,9 0-3 0,2 1 0 0,-2-1 0 16,4 0 0-16,-2 0-1 0,0 2 1 0,-1-1 0 16,12-3 1-16,-15 4 4 0,8 0-1 0,-1-2 1 0,3 1 2 15,-4-1 2-15,3 0 1 0,6-2 2 0,-2 4 1 16,1-1 1-16,-1-1 0 0,-2-2 1 0,-1 4 0 0,5 1-4 15,2 2 5-15,-1 1-6 0,-1-4-1 0,2 0-2 16,0 2 3-16,7 2-1 0,0-2 0 0,-5-1 0 16,0-1-2-16,-4 1 2 0,1-1 1 0,5 0 4 15,-1-2-4-15,-1 0-1 0,5-1 3 0,-7-1-2 32,3-1 1-32,-1 1-1 0,1-1-3 0,3-1 1 0,-1 1-1 0,-1-1 3 15,1 3-2-15,9-3-1 0,-7-3 2 0,8 0-3 16,-3 2 0-16,-1-4 0 0,5 0 1 0,-1-3 0 15,-4 5-1-15,-1 0-2 0,7-2-1 0,-1-6 3 0,-2 3-3 16,1-3 1-16,-1-1 1 0,2 2-3 0,1 0 4 0,-1-4-5 16,-2 0 5-16,2 3-3 0,1-1-1 0,-1 2 0 15,0-1-2-15,-1-3 2 0,1 2 0 0,4 4 1 16,-6-5-2-16,2 1 0 0,2 2 1 0,-1-4 0 16,-1 2-1-16,6 0-1 0,-6-1 0 0,-4-1 3 15,8 0-1-15,0 2 0 0,-4-2 3 0,6 2-4 16,2 0 1-16,-4-2 2 0,7 0-4 0,2 0 1 15,-9 3 4-15,3-1-5 0,3 0 3 0,-1 0-1 16,-5 0 1-16,3 0 1 0,-3-2-2 0,-2 5 1 16,6-5-2-16,-4 2 4 0,-6-2 0 0,2 4-1 15,-1-1-2-15,-3 3 1 0,1-3 0 0,-2 3 4 16,-2-3-5-16,0 1 0 0,0 0 3 0,0-1-3 16,-2-3 4-16,-4 0-2 0,2 0-2 0,1 0 3 0,-1 2 0 15,0-2-1-15,4 4 1 0,-5-4-1 0,3 0 0 16,0 0 6-16,0-2-4 0,2 0-2 0,-4-3-1 15,1-3 2-15,1 3-2 0,0 1 2 0,2-1-3 16,-2-1-1-16,6 3 1 0,-6-6-2 0,5 7 4 0,-5-4-3 16,6 1 0-16,1-1-1 0,1-1 1 0,-6 2-1 15,-8-3 0-15,7 3 1 0,6-1 3 0,-3 3-4 16,-8-5 2-16,4 5 0 0,-1-3 1 0,6-1 2 16,1 3-1-16,1-1-2 0,-12-2-2 0,3 1 2 15,4 1-1-15,-7 1 0 0,-2-1 0 0,3-3-2 16,2 1 1-16,-1 1 0 0,-1 1 0 0,6-4 0 15,-11 2 1-15,9-1 1 0,2-1-2 0,-2 2 3 16,-1-2 1-16,-3 0-4 0,4-2 2 0,-5 3-2 16,9-1-1-16,-6 0 1 0,-2-2-1 15,1 2-2-15,-1 0 2 0,3 0-1 0,-1-2-2 0,0 0 3 16,1 0-2-16,3 0 2 0,-2 0-1 0,2 0 0 16,-2 0 2-16,2 2-1 0,-2-2 3 0,2 0-1 15,-2 0 1-15,0-1-2 0,2-1 1 0,-2-2-1 16,0 2-1-16,0-3 1 0,0 3 0 0,1 2-1 15,-1-5 1-15,0 3 0 0,-4 2 0 0,3-3 2 0,-3 6-1 16,2-3 1-16,-3 0-3 0,1-1 1 0,-3 3 0 16,2-2 1-16,-2 0 2 0,0 3-4 0,-2-8 2 0,1 5-1 15,1-4 5-15,-2 4-3 0,0 1 1 0,0 0 0 16,0 1-1-16,0-3 1 0,0 2-2 0,0-1 2 16,0 2-3-16,0-2 0 0,0-1 0 0,0 1 1 15,0-6-1-15,0 6 4 0,0-1-2 0,0-1-1 16,0 0 1-16,0-2-1 0,0 5-1 0,0-3 0 15,0 2 2-15,0-2-2 0,-2 0 1 0,1 1-2 16,1 1 2-16,-2 0-1 0,0-2 0 0,0 4 0 16,0 0 2-16,0-2-2 0,2 2 0 0,-3-2 0 15,1 2 0-15,-2-2 0 0,1 0-1 0,-1 0 0 16,-1-2-1-16,-1 6 1 0,2-2-1 0,-3-4-1 16,2 2 3-16,-3 0 0 0,1 0-1 0,0 2-1 15,-2-6 1-15,1 2 0 0,1 1 0 0,-2 3 0 16,0-2-2-16,0 2 1 0,0 1 0 0,-1-3 1 0,0 8-2 15,-3-5 1-15,0 3 0 0,0-1-1 0,0 1 3 16,-1-2-3-16,-4-2 1 0,3 3-2 0,0 2 2 16,4 4 0-16,-1-3-1 0,-5-1 2 0,3 0 0 0,5 4-2 15,1 4 3-15,-3-4-1 0,0 0-3 0,-1-4 4 16,1 4-3-16,5 0 1 0,-7 0-3 0,4 0 1 16,-5-3 1-16,1 3-3 0,6 0 2 0,-6 2-1 15,7-2-2-15,-5 0-15 0,4 1-7 0,0 7-4 16,7-5-19-16,-2-3-55 0,-5 4-42 0,7-6 49 15,-6 8 101-15,6 1-89 0</inkml:trace>
  <inkml:trace contextRef="#ctx0" brushRef="#br0" timeOffset="3043.94">2339 4671 248 0,'-19'-16'-44'0,"16"10"57"15,-3 2 4-15,4 3 6 0,-5-5-12 0,7 3 26 16,-2 1-12-16,6 2 3 0,-4-4 1 0,-2-1 1 16,0 3 1-16,2 0-2 0,2 2 1 0,-4-6 0 15,0 1-2-15,-5 1-6 0,3 1-3 0,4 3 1 16,-3-6-8-16,-1 3-3 0,-3-3-4 0,3 6 1 16,-3-2-5-16,1-1-1 0,3-1 3 0,-5 2-4 15,8 4 0-15,-3-2 1 0,-3 0 0 16,1 0 3-16,-1 0-1 0,1-4 2 0,-2 3-2 0,-4-1 4 15,-2 0 0-15,0-5 4 0,4 1-1 0,-4 2-2 0,2-1 4 16,-1 3-2-16,-1 2 0 0,0-2-2 0,0-7-4 16,2 7-1-16,-1 2-2 0,-3 0 3 0,0 2-3 0,1 4-1 15,-1-6 1-15,1 2 0 0,-3 1 0 0,1-1-1 16,-1 0 1-16,1-2 0 0,0 5 0 0,-3-5-2 16,1 2 0-16,-2-2 2 0,-2 4-2 0,0-2 3 15,0 1-1-15,-1 5-1 0,-1-7 2 0,-5 1 3 16,1-2-3-16,5 4 2 0,-8-2-1 0,5-2 2 15,-3 0-2-15,5-2 3 0,-1 5-1 0,3-1 2 16,0 4 2-16,2-4-4 0,5-1 3 0,-7 1-5 16,2 4 1-16,-3 1 3 0,2-2-6 0,0-3 0 15,-3 6 0-15,-2 3 0 0,-1-2 0 0,3 3 1 16,-1-1 1-16,-1-5-1 0,-1 7 1 0,3-1 2 16,-1-4 1-16,-1 3-2 0,0 1 0 0,5-1 0 0,1 4-1 15,1 1 4-15,-3-1-3 0,-3 3-1 0,7 2 1 16,-6-5 0-16,6 5 0 0,-1 0-1 0,-2-2-1 15,-3-1 0-15,4 4-1 0,7-2 2 0,-3 1 1 0,5 2-3 16,-2-2 3-16,-2 0 1 0,1 2-1 0,6-2 4 16,-3 2-3-16,-3-2 2 0,-1 3-1 0,4-1 4 15,0 0-1-15,0-4 3 0,2 2-2 0,-3 2 1 16,4-2 2-16,1 0-6 0,0 0 4 0,-1 1-6 16,1-1-2-16,0 9-1 0,5-6 2 0,-2-1-3 15,1 2 1-15,3 3-1 0,0-3 0 0,0 2 1 16,1-1-1-16,3-7 0 0,-2 6 0 0,3 0 0 15,1 0-1-15,-1-4 1 0,3-2 2 0,1 2-2 16,0 2 3-16,-4-2 1 0,4 0 1 0,-1 0 1 16,-1 0 0-16,8 0 0 0,-6 0 1 0,0-2 2 15,-4 2-1-15,8-3-1 0,-4 1 1 16,6-3-1-16,-6 5 0 0,-2-4-4 0,4 2 4 0,-2-1 0 16,8-3-2-16,-10 8 0 0,8-5 2 0,-10 3 1 0,8-4 2 15,-4 1 1-15,-2-5-2 0,1 5 1 0,1-3 2 16,3 1 4-16,-1 0 0 0,0-8-1 0,2 4 7 15,0-2-7-15,0-4 3 0,-1 3-1 0,1-1-3 0,2-2 1 16,-4-1-4-16,3 2-3 0,1-5 2 0,1 3-2 16,3 1 3-16,-1 1-4 0,-2-1-1 0,-1-3-1 15,5 2 2-15,-4 1 1 0,1-1-3 0,-3 1 3 16,3-1-4-16,-1-2 2 0,1 2 0 0,-1-4 1 16,0 5-1-16,1-3 2 0,-1 5 0 0,1-3-2 15,1-1 3-15,-2 3-1 0,3-6-2 0,-1 7 1 16,0-7-2-16,-2 4 3 0,1 0-1 0,1-4-2 15,4 0-1-15,-6 1 1 0,-1 1-1 0,5-4 0 16,0 2 1-16,2-1-6 0,2-7 2 0,-8 8 1 16,2 0 5-16,6 0-5 0,2-2 3 0,-4 2-2 15,1-1 0-15,1 1 2 0,0 0-3 0,1-2 4 16,-3-2-3-16,0 4 1 0,-2 0 2 0,-2-2 0 0,2-1 0 16,-3 1 1-16,1-4-1 0,0 5-1 0,1-5 3 15,-1 1-3-15,0-5 0 0,0 3-3 0,0 0 0 16,3-2 4-16,-3-2-5 0,0-4 5 0,0-1-6 0,4 5 2 15,-4-4 2-15,1 1 1 0,-1-3-1 0,0-5 2 16,2 6 0-16,-2 0-2 0,1 1-1 16,-3-7 4-16,-5 7-3 0,5-3 0 0,-1 0-2 0,-6 5 1 15,6-3-1-15,1-1-2 0,-3 1 5 0,-2 3-7 16,7-3 1-16,2 3-1 0,-3 0 0 0,4-1 2 16,0 3-2-16,0 0 1 0,3-2-2 0,0 2 2 15,1-2 1-15,-5 2 0 0,4-1 0 0,-2-1-1 16,-2 4 0-16,-2-2 2 0,2 0-1 0,-3-2 0 15,1 2 1-15,-3 0 2 0,-3-3-3 0,-1 3 3 16,0-2 0-16,0-2-4 0,-2 1-1 0,2-3 2 16,-2 3-4-16,-1-3 0 0,-1 3-1 0,0-4 3 0,1-1 1 15,-1 1-2-15,0-2 3 0,1 2-1 0,-3 0 1 0,0-4 1 16,-1 2 1-16,2 5-2 0,-1-5 1 16,-1-2 1-16,-2 4 0 0,-2 1-1 0,1-1 0 0,-1 0-1 15,0 2 0-15,-1-5 1 0,-1 9 0 16,0 1 1-16,-2-4 1 0,-1 1-3 0,-1-1 3 15,3 4-1-15,-5-4 1 0,-1 1-1 0,2-1-1 0,-2 2 1 16,0-1 1-16,0 1 0 0,-1-1 0 0,1 1 0 16,2 0-1-16,-2-2 0 0,2 3 0 0,-2-3 1 15,-1 0 0-15,1 3 0 0,2-1 2 0,-2-2-3 16,-2 3 0-16,-2-1 3 0,2-2-2 0,0 4 0 16,0-1-2-16,-1 1 0 0,-3-2 2 0,0 0-1 15,1 2-2-15,-3-2 4 0,5 4-2 0,-7-2-2 16,1 0 0-16,0-1 0 0,0 2 1 0,1 1-1 15,1 2 1-15,-1-2-4 0,5 2 3 0,-7-4 0 16,3 2 1-16,1 1-1 0,4 1 0 0,-9-4-1 16,2-2 1-16,2 4 1 0,-4 0-2 0,5 0-1 0,0 3-1 15,1-1 1-15,-4 0 0 0,3 1-1 0,4 6 0 16,-4-3 1-16,-3-1 0 0,4 2-1 0,-3 2-2 0,1-3 1 16,-1 3-1-16,3 1 0 0,-6-1 0 0,3 2-4 15,-3 0 2-15,2 0-1 0,-2-2 0 0,-4 5 0 16,-1 5-2-16,1-7-5 0,-2 4-1 0,1 1 1 15,-2 5-7-15,3-4-22 0,0 5-13 0,2-3-3 16,8-2-27-16,1 2-64 0,0-3 109 0,6 2-53 16,7-4 95-16</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4-02-15T18:10:56.327"/>
    </inkml:context>
    <inkml:brush xml:id="br0">
      <inkml:brushProperty name="width" value="0.05292" units="cm"/>
      <inkml:brushProperty name="height" value="0.05292" units="cm"/>
      <inkml:brushProperty name="color" value="#FF0000"/>
    </inkml:brush>
  </inkml:definitions>
  <inkml:trace contextRef="#ctx0" brushRef="#br0">25953 5430 304 0,'7'11'-4'0,"-3"-4"-16"15,-4 0 0-15,7 0 19 0,-5 1-36 0,0-5-9 16,1 5 19-16,3-3 19 0,-3 1 8 0,1-5-3 16,-2-1 22-16,-2 0 4 0,5 4 0 0,-3-4 8 15,0-2 2-15,-6-3-10 0,6 5-4 0,0 0-1 0,0 0-10 16,2-2 1-16,-4 2-1 0,3 0-5 0,-1 0 1 16,2-2 8-16,-6-3 1 0,-4-3-2 0,6 8 6 0,-3-5 4 15,3 3 0-15,-2-2 1 0,2 4-3 0,-2 0-3 16,0 4 5-16,2 0-9 0,0-4-1 0,-2 3-1 15,-3-3 0-15,-2-3 2 0,-1 1-2 0,3 2-5 16,1 0 4-16,2 2-4 0,-3-2-1 0,5 2 1 16,-2 1-3-16,2-1 1 0,2 5 1 0,2 1 1 15,-4-7 1-15,0 1 0 0,0 4 4 0,-2-4 5 16,2-1 1-16,0 5 1 0,3-4 6 0,-1 1 1 16,2 1-1-16,-2-2 2 0,-2-2 1 0,3 0-3 15,-1 2-3-15,2-1 1 0,-4-1-3 0,0-1-5 16,-2-1 0-16,6 5-2 0,1-1-4 0,-3 2-3 15,2-2 0-15,3 3-1 0,-3-1-3 0,-1 1 1 0,3 3 2 0,-3-3-2 0,-1 2 1 16,0-1 3-16,0 3 0 0,-2 0 3 0,0 0 1 16,0 4-3-16,0 2-2 0,-4 1 3 15,4 2-3-15,-4 0-3 0,3 4 0 0,-5 2-1 0,4 3 0 0,-5 1 0 16,0 1 0-16,3 0-2 0,-3 2 2 0,5-2-1 16,-2 4-1-16,3-2 2 0,-9 4-1 0,10-1 0 15,-1 1 0-15,-5 2 0 0,6-1 0 0,-7 2 2 16,-4-5 0-16,5 4-1 0,3-3 1 0,-10-1 1 15,9 2-1-15,2-1 1 0,-7-1-2 0,8 2 1 16,2 3-1-16,-1-3 1 0,-3-1-1 0,3 3 0 16,-2-2 0-16,-4-1 0 0,3 3 0 0,-1-3-1 15,-1-1 1-15,-1-4 0 0,6 10 0 0,0-5 2 16,0-5 0-16,6 6-3 0,3-2 1 0,-11 0 1 16,6 0 0-16,3 3 2 0,-7-10-1 0,4 10-2 15,-3-3 0-15,-1-2 0 0,-5-4 0 0,3 6 0 16,4-4 1-16,-2 0-2 0,4 1 2 0,-10-3 0 0,4 0 0 15,2 1 2-15,6-1-2 0,-1 2 0 0,-1-3 1 16,-1-4-2-16,1 5 0 0,9 4 2 0,-4-4 0 16,-7 1-3-16,2-5 1 0,3 5 0 0,-7 1-1 0,2-4 2 15,3 3 0-15,-5-4 0 0,4 3-1 0,5-2 2 16,-2 6-2-16,-1-5 1 0,1 1-1 0,4 3 1 16,-6-5-1-16,4 2 3 0,-1-3-1 0,-3 2 0 15,1-3 2-15,1 1-3 0,0 0 5 0,2-2-3 16,-1 1 0-16,-3-1-1 0,2 0 1 0,1 0 0 15,-5 2-1-15,3-1 1 0,-2 1 0 0,-3 2-1 16,1-3 1-16,2-3 0 0,-4 8 2 0,0-3-3 16,0 1 1-16,0 3-1 0,-2-2-1 0,-2-1 4 15,1 3-3-15,-3-2 2 0,4-1-1 0,-1-4-2 16,1 0 3-16,-4-2-2 0,3 0-1 0,-1-4 4 16,2 3-4-16,1-3 2 0,-3 2-2 0,0-3 0 15,1 1 1-15,-1-1 1 0,0 3 3 0,2-2 0 16,-1-1 1-16,1 1 9 0,2 1 3 0,0-3-4 15,0 1 9-15,4-2-5 0,-1 0 2 0,1-1 0 0,1 1-7 16,6-4-1-16,2 2-4 0,0-4 4 0,3 1-4 16,3 1-2-16,1-4-1 0,5 1 3 0,1-1-2 0,-4-1 1 15,5 1 0-15,0 3-2 0,4-1 2 0,-3-3 1 16,5 3-3-16,-4-2 3 0,7 1-2 0,-1-1-1 16,-4-1-2-16,0 0 2 0,2-1-3 0,10 3 1 15,-8-4-2-15,11 3-1 0,-8-5 1 0,8 2 0 16,3 0 5-16,0-2-6 0,0 0 3 0,-5 0-4 15,5 0 1-15,-1 0 4 0,-1 1-4 0,-1 1 1 16,-2-2-4-16,9 6 2 0,-2-4 0 0,2-2 1 16,-4 0 2-16,4 0-4 0,0 0 2 0,1 0-1 15,5 9 0-15,-8-9 1 0,2-2 0 0,0 2 0 16,3 4-1-16,-1-4 2 0,-4 0 1 0,7 1-1 16,-5-2 0-16,4 2-1 0,5 1 1 0,0 2 0 15,-2-4-1-15,4 2 2 0,0-2 0 0,-1 0-3 16,3 1 1-16,-4-4 0 0,0 3-1 0,0-4 2 15,2 4-1-15,-4-3-1 0,4 3 4 0,-2-6-4 16,2 1 3-16,2 3-2 0,-6-4 0 0,4 1 3 0,-4 1 1 16,2-1-3-16,-2 1 5 0,-2 0-3 0,-5 1-1 15,2 1 3-15,5 0-4 0,-3 2 3 0,1-5-3 16,2 5 1-16,-1-2 3 0,1 0-4 0,2 4 5 0,-6-4-1 16,1 2 0-16,1 0 1 0,-3 7 4 0,-2-7-4 15,-2 4 6-15,6 5-2 0,-1-3 0 0,2 1-2 16,-3-4 0-16,2 5-1 0,-4-3-3 0,1 4 1 15,1 0-1-15,-6-5 1 0,-3 3-1 0,-4-1 0 16,3 1 1-16,-4-1-2 0,1-5 3 0,-2 1-4 16,3 2 1-16,-1-2 0 0,4 0 2 0,-2 1-3 15,-2-1 0-15,3-2 0 0,1 6 0 0,1-1 4 16,-6-3-3-16,4 1-1 0,-5 3 3 0,2-4-1 16,0 0 3-16,0 5-3 0,-5-5 0 0,-3-2 1 15,3 0-1-15,-4 0-1 0,3-4 1 0,-7 4-3 16,2 0 2-16,-2 0-2 0,4-2-1 0,2 0 1 15,-2 1-2-15,3 1 1 0,-3 3-2 0,11-1 1 16,-2 2 0-16,0-2 1 0,0-1 0 0,-2 5 0 0,-4-4 2 16,3-2-1-16,-5 5 0 0,-3-5 0 0,-2 4 1 0,1-2 1 15,-3 1 0-15,-1-3-1 0,-3 4 2 0,1 3-2 16,0-7 1-16,-4 0 1 0,0 2-2 0,0 2 1 16,2-3 0-16,-2 3-2 0,0-2 3 15,-4-2 0-15,1 4 3 0,1-1-5 0,2-1 2 0,-11-2-3 16,9 7 2-16,-5-3 4 0,2 1-6 0,3 3 0 15,-5-3 1-15,-6-5 2 0,0 4 1 0,4 1 0 16,-11-8-6-16,0 1 2 0,2 2 0 0,-2-2-3 16,2 2-2-16,2 2-2 0,-1 0-8 0,-1-2-30 15,-2 0-13-15,7 5-7 0,-7-5-38 0,0 0-97 16,0-3 151-16,2-8-71 0,7 3 118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v7labs.com/blog/pytorch-loss-function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now you’ve just learned about binary classification, but in hw4 you will be working on a multi-class problem. </a:t>
            </a:r>
            <a:endParaRPr/>
          </a:p>
        </p:txBody>
      </p:sp>
      <p:sp>
        <p:nvSpPr>
          <p:cNvPr id="97" name="Google Shape;9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2" name="Google Shape;48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2b7aa389cc3_0_4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2b7aa389cc3_0_4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g2b7aa389cc3_0_4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b7aa389cc3_0_4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2b7aa389cc3_0_4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2" name="Google Shape;572;g2b7aa389cc3_0_4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2b7aa389cc3_0_3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g2b7aa389cc3_0_3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So usually, you can easily solve the multi-class problem (let’s say for SVM) using 1 vs other method, but the problem is that it’s too slow and performance is usually not great because error would accumulate and also the data can easily become very imbalanced. </a:t>
            </a:r>
            <a:endParaRPr/>
          </a:p>
          <a:p>
            <a:pPr marL="0" lvl="0" indent="0" algn="l" rtl="0">
              <a:spcBef>
                <a:spcPts val="0"/>
              </a:spcBef>
              <a:spcAft>
                <a:spcPts val="0"/>
              </a:spcAft>
              <a:buNone/>
            </a:pPr>
            <a:endParaRPr/>
          </a:p>
          <a:p>
            <a:pPr marL="0" lvl="0" indent="0" algn="l" rtl="0">
              <a:spcBef>
                <a:spcPts val="0"/>
              </a:spcBef>
              <a:spcAft>
                <a:spcPts val="0"/>
              </a:spcAft>
              <a:buNone/>
            </a:pPr>
            <a:r>
              <a:rPr lang="en-US"/>
              <a:t>With neural network, we can solve this multi-class problem using n output neurons corresponding to n classes. Compared to 1 vs other, this is easy, fast and more robust. But how do we model the probability? The values output from neurons are not limited to between 0 and 1. A simple solution is we normalize the output value using the sum of output, but it’s still hard to account for negative values. </a:t>
            </a:r>
            <a:endParaRPr/>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Google Shape;1355;g2b891ad0c23_0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6" name="Google Shape;1356;g2b891ad0c23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g2b891ad0c23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0" name="Google Shape;1380;g2b891ad0c23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Now we found Delta W2, which is the gradient to change W2 weights. This tells us how much we should nudge W2 weights to make the loss go down, which means in this example to make the distribution fitting to [1,0] output vector from our [0.61, 0.39]</a:t>
            </a:r>
            <a:endParaRPr/>
          </a:p>
          <a:p>
            <a:pPr marL="0" lvl="0" indent="0" algn="l" rtl="0">
              <a:spcBef>
                <a:spcPts val="0"/>
              </a:spcBef>
              <a:spcAft>
                <a:spcPts val="0"/>
              </a:spcAft>
              <a:buNone/>
            </a:pPr>
            <a:endParaRPr/>
          </a:p>
          <a:p>
            <a:pPr marL="0" lvl="0" indent="0" algn="l" rtl="0">
              <a:spcBef>
                <a:spcPts val="0"/>
              </a:spcBef>
              <a:spcAft>
                <a:spcPts val="0"/>
              </a:spcAft>
              <a:buNone/>
            </a:pPr>
            <a:r>
              <a:rPr lang="en-US"/>
              <a:t>Now let’s do for W1</a:t>
            </a:r>
            <a:endParaRPr/>
          </a:p>
        </p:txBody>
      </p:sp>
      <p:sp>
        <p:nvSpPr>
          <p:cNvPr id="822" name="Google Shape;82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b7aa389cc3_0_3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9" name="Google Shape;879;g2b7aa389cc3_0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8"/>
        <p:cNvGrpSpPr/>
        <p:nvPr/>
      </p:nvGrpSpPr>
      <p:grpSpPr>
        <a:xfrm>
          <a:off x="0" y="0"/>
          <a:ext cx="0" cy="0"/>
          <a:chOff x="0" y="0"/>
          <a:chExt cx="0" cy="0"/>
        </a:xfrm>
      </p:grpSpPr>
      <p:sp>
        <p:nvSpPr>
          <p:cNvPr id="939" name="Google Shape;939;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0" name="Google Shape;94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3" name="Google Shape;98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5" name="Google Shape;103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0" name="Google Shape;1040;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9" name="Google Shape;10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2b7aa389cc3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g2b7aa389cc3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To solve this problem, we use softmax function, which is essentially an exponential normalization function that converts neuron output to probability distribution.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g2b7aa389cc3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Google Shape;1067;g2b7aa389cc3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2b7aa389c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g2b7aa389cc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a:t>What does this achieve?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Does this increase the variance, or bias?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80A13"/>
                </a:solidFill>
                <a:latin typeface="Arial"/>
                <a:ea typeface="Arial"/>
                <a:cs typeface="Arial"/>
                <a:sym typeface="Arial"/>
              </a:rPr>
              <a:t>An Activation Function</a:t>
            </a:r>
            <a:r>
              <a:rPr lang="en-US" sz="1800">
                <a:solidFill>
                  <a:srgbClr val="080A13"/>
                </a:solidFill>
                <a:latin typeface="Arial"/>
                <a:ea typeface="Arial"/>
                <a:cs typeface="Arial"/>
                <a:sym typeface="Arial"/>
              </a:rPr>
              <a:t> decides whether a neuron should be activated or not.</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080A13"/>
                </a:solidFill>
                <a:latin typeface="Arial"/>
                <a:ea typeface="Arial"/>
                <a:cs typeface="Arial"/>
                <a:sym typeface="Arial"/>
              </a:rPr>
              <a:t> </a:t>
            </a:r>
            <a:endParaRPr sz="1800">
              <a:latin typeface="Calibri"/>
              <a:ea typeface="Calibri"/>
              <a:cs typeface="Calibri"/>
              <a:sym typeface="Calibri"/>
            </a:endParaRPr>
          </a:p>
          <a:p>
            <a:pPr marL="0" marR="0" lvl="0" indent="0" algn="l" rtl="0">
              <a:spcBef>
                <a:spcPts val="0"/>
              </a:spcBef>
              <a:spcAft>
                <a:spcPts val="0"/>
              </a:spcAft>
              <a:buNone/>
            </a:pPr>
            <a:r>
              <a:rPr lang="en-US" sz="1800">
                <a:solidFill>
                  <a:srgbClr val="080A13"/>
                </a:solidFill>
                <a:latin typeface="Arial"/>
                <a:ea typeface="Arial"/>
                <a:cs typeface="Arial"/>
                <a:sym typeface="Arial"/>
              </a:rPr>
              <a:t>The purpose of an activation function is to add non-linearity to the neural network.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089" name="Google Shape;108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4" name="Google Shape;109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58333"/>
              </a:lnSpc>
              <a:spcBef>
                <a:spcPts val="1200"/>
              </a:spcBef>
              <a:spcAft>
                <a:spcPts val="0"/>
              </a:spcAft>
              <a:buNone/>
            </a:pPr>
            <a:r>
              <a:rPr lang="en-US" sz="1800">
                <a:solidFill>
                  <a:srgbClr val="1F1F1F"/>
                </a:solidFill>
                <a:latin typeface="Arial"/>
                <a:ea typeface="Arial"/>
                <a:cs typeface="Arial"/>
                <a:sym typeface="Arial"/>
              </a:rPr>
              <a:t>Linear Activation Function</a:t>
            </a:r>
            <a:endParaRPr sz="1800">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linear activation function, also known as "no activation," or "identity function" (multiplied x1.0), is where the activation is proportional to the input.</a:t>
            </a:r>
            <a:endParaRPr sz="1800">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function doesn't do anything to the weighted sum of the input, it simply spits out the value it was given.</a:t>
            </a:r>
            <a:endParaRPr sz="1800">
              <a:latin typeface="Calibri"/>
              <a:ea typeface="Calibri"/>
              <a:cs typeface="Calibri"/>
              <a:sym typeface="Calibri"/>
            </a:endParaRPr>
          </a:p>
          <a:p>
            <a:pPr marL="0" lvl="0" indent="0" algn="l" rtl="0">
              <a:spcBef>
                <a:spcPts val="600"/>
              </a:spcBef>
              <a:spcAft>
                <a:spcPts val="0"/>
              </a:spcAft>
              <a:buClr>
                <a:schemeClr val="dk1"/>
              </a:buClr>
              <a:buSzPts val="1200"/>
              <a:buFont typeface="Calibri"/>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1" name="Google Shape;1101;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16666"/>
              </a:lnSpc>
              <a:spcBef>
                <a:spcPts val="600"/>
              </a:spcBef>
              <a:spcAft>
                <a:spcPts val="0"/>
              </a:spcAft>
              <a:buNone/>
            </a:pPr>
            <a:r>
              <a:rPr lang="en-US" sz="1800" b="0" i="1">
                <a:solidFill>
                  <a:srgbClr val="272F40"/>
                </a:solidFill>
                <a:latin typeface="Arial"/>
                <a:ea typeface="Arial"/>
                <a:cs typeface="Arial"/>
                <a:sym typeface="Arial"/>
              </a:rPr>
              <a:t>Sigmoid / Logistic Activation Function </a:t>
            </a:r>
            <a:endParaRPr sz="1800" b="1" i="1">
              <a:solidFill>
                <a:srgbClr val="2F5496"/>
              </a:solidFill>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This function takes any real value as input and outputs values in the range of 0 to 1.</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larger the input (more positive), the closer the output value will be to 1.0, whereas the smaller the input (more negative), the closer the output will be to 0.0, as shown below.</a:t>
            </a:r>
            <a:endParaRPr sz="1800">
              <a:latin typeface="Times New Roman"/>
              <a:ea typeface="Times New Roman"/>
              <a:cs typeface="Times New Roman"/>
              <a:sym typeface="Times New Roman"/>
            </a:endParaRPr>
          </a:p>
          <a:p>
            <a:pPr marL="0" lvl="0" indent="0" algn="l" rtl="0">
              <a:spcBef>
                <a:spcPts val="600"/>
              </a:spcBef>
              <a:spcAft>
                <a:spcPts val="0"/>
              </a:spcAft>
              <a:buClr>
                <a:schemeClr val="dk1"/>
              </a:buClr>
              <a:buSzPts val="1200"/>
              <a:buFont typeface="Calibri"/>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b7aa389cc3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2b7aa389cc3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Squishing gradients between 0 and 1 diminishes the gradients in large neural networks (you multiply a bunch of values between 0 and 1)</a:t>
            </a:r>
            <a:endParaRPr/>
          </a:p>
        </p:txBody>
      </p:sp>
      <p:sp>
        <p:nvSpPr>
          <p:cNvPr id="1110" name="Google Shape;1110;g2b7aa389cc3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2b7aa389cc3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2b7aa389cc3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Squishing gradients between 0 and 1 diminishes the gradients in large neural networks (you multiply a bunch of values between 0 and 1)</a:t>
            </a:r>
            <a:endParaRPr/>
          </a:p>
        </p:txBody>
      </p:sp>
      <p:sp>
        <p:nvSpPr>
          <p:cNvPr id="1116" name="Google Shape;1116;g2b7aa389cc3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2" name="Google Shape;1122;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29166"/>
              </a:lnSpc>
              <a:spcBef>
                <a:spcPts val="600"/>
              </a:spcBef>
              <a:spcAft>
                <a:spcPts val="0"/>
              </a:spcAft>
              <a:buNone/>
            </a:pPr>
            <a:r>
              <a:rPr lang="en-US" sz="1800">
                <a:solidFill>
                  <a:srgbClr val="080A13"/>
                </a:solidFill>
                <a:latin typeface="Arial"/>
                <a:ea typeface="Arial"/>
                <a:cs typeface="Arial"/>
                <a:sym typeface="Arial"/>
              </a:rPr>
              <a:t> </a:t>
            </a:r>
            <a:endParaRPr sz="1800">
              <a:latin typeface="Times New Roman"/>
              <a:ea typeface="Times New Roman"/>
              <a:cs typeface="Times New Roman"/>
              <a:sym typeface="Times New Roman"/>
            </a:endParaRPr>
          </a:p>
          <a:p>
            <a:pPr marL="0" marR="0" lvl="0" indent="0" algn="l" rtl="0">
              <a:lnSpc>
                <a:spcPct val="116666"/>
              </a:lnSpc>
              <a:spcBef>
                <a:spcPts val="1200"/>
              </a:spcBef>
              <a:spcAft>
                <a:spcPts val="0"/>
              </a:spcAft>
              <a:buNone/>
            </a:pPr>
            <a:r>
              <a:rPr lang="en-US" sz="1800" b="0" i="1">
                <a:solidFill>
                  <a:srgbClr val="272F40"/>
                </a:solidFill>
                <a:latin typeface="Arial"/>
                <a:ea typeface="Arial"/>
                <a:cs typeface="Arial"/>
                <a:sym typeface="Arial"/>
              </a:rPr>
              <a:t>ReLU Function</a:t>
            </a:r>
            <a:endParaRPr sz="1800" b="1" i="1">
              <a:solidFill>
                <a:srgbClr val="2F5496"/>
              </a:solidFill>
              <a:latin typeface="Calibri"/>
              <a:ea typeface="Calibri"/>
              <a:cs typeface="Calibri"/>
              <a:sym typeface="Calibri"/>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ReLU stands for Rectified Linear Unit. </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Although it gives an impression of a linear function, ReLU has a derivative function and allows for backpropagation while simultaneously making it computationally efficient. </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main catch here is that the ReLU function does not activate all the neurons at the same time. The neurons will only be deactivated if the output of the linear transformation is less than 0.</a:t>
            </a:r>
            <a:endParaRPr sz="1800">
              <a:latin typeface="Times New Roman"/>
              <a:ea typeface="Times New Roman"/>
              <a:cs typeface="Times New Roman"/>
              <a:sym typeface="Times New Roman"/>
            </a:endParaRPr>
          </a:p>
          <a:p>
            <a:pPr marL="0" marR="0" lvl="0" indent="0" algn="l" rtl="0">
              <a:lnSpc>
                <a:spcPct val="129166"/>
              </a:lnSpc>
              <a:spcBef>
                <a:spcPts val="1200"/>
              </a:spcBef>
              <a:spcAft>
                <a:spcPts val="0"/>
              </a:spcAft>
              <a:buNone/>
            </a:pPr>
            <a:r>
              <a:rPr lang="en-US" sz="1800">
                <a:solidFill>
                  <a:srgbClr val="080A13"/>
                </a:solidFill>
                <a:latin typeface="Arial"/>
                <a:ea typeface="Arial"/>
                <a:cs typeface="Arial"/>
                <a:sym typeface="Arial"/>
              </a:rPr>
              <a:t>The advantages of using ReLU as an activation function are as follows:</a:t>
            </a:r>
            <a:endParaRPr sz="1800">
              <a:latin typeface="Calibri"/>
              <a:ea typeface="Calibri"/>
              <a:cs typeface="Calibri"/>
              <a:sym typeface="Calibri"/>
            </a:endParaRPr>
          </a:p>
          <a:p>
            <a:pPr marL="342900" marR="0" lvl="0" indent="-342900" algn="l" rtl="0">
              <a:lnSpc>
                <a:spcPct val="104166"/>
              </a:lnSpc>
              <a:spcBef>
                <a:spcPts val="1350"/>
              </a:spcBef>
              <a:spcAft>
                <a:spcPts val="0"/>
              </a:spcAft>
              <a:buClr>
                <a:srgbClr val="080A13"/>
              </a:buClr>
              <a:buSzPts val="1000"/>
              <a:buFont typeface="Noto Sans Symbols"/>
              <a:buChar char="∙"/>
            </a:pPr>
            <a:r>
              <a:rPr lang="en-US" sz="1800">
                <a:solidFill>
                  <a:srgbClr val="080A13"/>
                </a:solidFill>
                <a:latin typeface="Arial"/>
                <a:ea typeface="Arial"/>
                <a:cs typeface="Arial"/>
                <a:sym typeface="Arial"/>
              </a:rPr>
              <a:t>Since only a certain number of neurons are activated, the ReLU function is far more computationally efficient when compared to the sigmoid and tanh functions.</a:t>
            </a:r>
            <a:endParaRPr sz="1800">
              <a:solidFill>
                <a:srgbClr val="080A13"/>
              </a:solidFill>
              <a:latin typeface="Calibri"/>
              <a:ea typeface="Calibri"/>
              <a:cs typeface="Calibri"/>
              <a:sym typeface="Calibri"/>
            </a:endParaRPr>
          </a:p>
          <a:p>
            <a:pPr marL="0" lvl="0" indent="0" algn="l" rtl="0">
              <a:spcBef>
                <a:spcPts val="750"/>
              </a:spcBef>
              <a:spcAft>
                <a:spcPts val="0"/>
              </a:spcAft>
              <a:buClr>
                <a:schemeClr val="dk1"/>
              </a:buClr>
              <a:buSzPts val="1200"/>
              <a:buFont typeface="Calibri"/>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0" name="Google Shape;113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80A13"/>
              </a:buClr>
              <a:buSzPts val="1200"/>
              <a:buFont typeface="Arial"/>
              <a:buNone/>
            </a:pPr>
            <a:r>
              <a:rPr lang="en-US" sz="1200">
                <a:solidFill>
                  <a:srgbClr val="080A13"/>
                </a:solidFill>
                <a:latin typeface="Arial"/>
                <a:ea typeface="Arial"/>
                <a:cs typeface="Arial"/>
                <a:sym typeface="Arial"/>
              </a:rPr>
              <a:t>ReLU accelerates the convergence of gradient descent towards the global minimum of the </a:t>
            </a:r>
            <a:r>
              <a:rPr lang="en-US" sz="1200" u="sng">
                <a:solidFill>
                  <a:srgbClr val="1064FE"/>
                </a:solidFill>
                <a:latin typeface="Arial"/>
                <a:ea typeface="Arial"/>
                <a:cs typeface="Arial"/>
                <a:sym typeface="Arial"/>
                <a:hlinkClick r:id="rId3">
                  <a:extLst>
                    <a:ext uri="{A12FA001-AC4F-418D-AE19-62706E023703}">
                      <ahyp:hlinkClr xmlns:ahyp="http://schemas.microsoft.com/office/drawing/2018/hyperlinkcolor" val="tx"/>
                    </a:ext>
                  </a:extLst>
                </a:hlinkClick>
              </a:rPr>
              <a:t>loss function</a:t>
            </a:r>
            <a:r>
              <a:rPr lang="en-US" sz="1200">
                <a:solidFill>
                  <a:srgbClr val="080A13"/>
                </a:solidFill>
                <a:latin typeface="Arial"/>
                <a:ea typeface="Arial"/>
                <a:cs typeface="Arial"/>
                <a:sym typeface="Arial"/>
              </a:rPr>
              <a:t> due to its linear, non-saturating property.</a:t>
            </a:r>
            <a:endParaRPr sz="1200">
              <a:solidFill>
                <a:srgbClr val="080A13"/>
              </a:solidFill>
              <a:latin typeface="Calibri"/>
              <a:ea typeface="Calibri"/>
              <a:cs typeface="Calibri"/>
              <a:sym typeface="Calibri"/>
            </a:endParaRPr>
          </a:p>
          <a:p>
            <a:pPr marL="0" lvl="0" indent="0" algn="l" rtl="0">
              <a:spcBef>
                <a:spcPts val="0"/>
              </a:spcBef>
              <a:spcAft>
                <a:spcPts val="0"/>
              </a:spcAft>
              <a:buNone/>
            </a:pPr>
            <a:endParaRPr/>
          </a:p>
        </p:txBody>
      </p:sp>
      <p:sp>
        <p:nvSpPr>
          <p:cNvPr id="1131" name="Google Shape;113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b7aa389cc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b7aa389cc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9" name="Google Shape;1139;g2b7aa389cc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2b7aa389cc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2b7aa389cc3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It does not hold the additivity principle. F(-5 + 3) != F(-5) + F(3)</a:t>
            </a:r>
            <a:endParaRPr/>
          </a:p>
        </p:txBody>
      </p:sp>
      <p:sp>
        <p:nvSpPr>
          <p:cNvPr id="1147" name="Google Shape;1147;g2b7aa389cc3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2b7aa389cc3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2b7aa389cc3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5" name="Google Shape;1155;g2b7aa389cc3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2" name="Google Shape;1162;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93750"/>
              </a:lnSpc>
              <a:spcBef>
                <a:spcPts val="0"/>
              </a:spcBef>
              <a:spcAft>
                <a:spcPts val="0"/>
              </a:spcAft>
              <a:buNone/>
            </a:pPr>
            <a:r>
              <a:rPr lang="en-US" sz="1200">
                <a:solidFill>
                  <a:srgbClr val="080A13"/>
                </a:solidFill>
                <a:latin typeface="Arial"/>
                <a:ea typeface="Arial"/>
                <a:cs typeface="Arial"/>
                <a:sym typeface="Arial"/>
              </a:rPr>
              <a:t>The limitations faced by this function are:</a:t>
            </a:r>
            <a:endParaRPr sz="1200">
              <a:latin typeface="Calibri"/>
              <a:ea typeface="Calibri"/>
              <a:cs typeface="Calibri"/>
              <a:sym typeface="Calibri"/>
            </a:endParaRPr>
          </a:p>
          <a:p>
            <a:pPr marL="342900" marR="0" lvl="0" indent="-342900" algn="l" rtl="0">
              <a:lnSpc>
                <a:spcPct val="156250"/>
              </a:lnSpc>
              <a:spcBef>
                <a:spcPts val="1350"/>
              </a:spcBef>
              <a:spcAft>
                <a:spcPts val="0"/>
              </a:spcAft>
              <a:buClr>
                <a:srgbClr val="080A13"/>
              </a:buClr>
              <a:buSzPts val="1000"/>
              <a:buFont typeface="Noto Sans Symbols"/>
              <a:buChar char="∙"/>
            </a:pPr>
            <a:r>
              <a:rPr lang="en-US" sz="1200">
                <a:solidFill>
                  <a:srgbClr val="080A13"/>
                </a:solidFill>
                <a:latin typeface="Arial"/>
                <a:ea typeface="Arial"/>
                <a:cs typeface="Arial"/>
                <a:sym typeface="Arial"/>
              </a:rPr>
              <a:t>The Dying ReLU problem, which I explained below.</a:t>
            </a:r>
            <a:endParaRPr sz="1200">
              <a:solidFill>
                <a:srgbClr val="080A13"/>
              </a:solidFill>
              <a:latin typeface="Calibri"/>
              <a:ea typeface="Calibri"/>
              <a:cs typeface="Calibri"/>
              <a:sym typeface="Calibri"/>
            </a:endParaRPr>
          </a:p>
          <a:p>
            <a:pPr marL="0" lvl="0" indent="0" algn="l" rtl="0">
              <a:spcBef>
                <a:spcPts val="750"/>
              </a:spcBef>
              <a:spcAft>
                <a:spcPts val="0"/>
              </a:spcAft>
              <a:buNone/>
            </a:pPr>
            <a:endParaRPr/>
          </a:p>
        </p:txBody>
      </p:sp>
      <p:sp>
        <p:nvSpPr>
          <p:cNvPr id="1163" name="Google Shape;1163;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9" name="Google Shape;1169;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80A13"/>
                </a:solidFill>
                <a:latin typeface="Inter"/>
                <a:ea typeface="Inter"/>
                <a:cs typeface="Inter"/>
                <a:sym typeface="Inter"/>
              </a:rPr>
              <a:t>Leaky ReLU is an improved version of ReLU function to solve the Dying ReLU problem as it has a small positive slope in the negative area.</a:t>
            </a:r>
            <a:endParaRPr/>
          </a:p>
          <a:p>
            <a:pPr marL="0" lvl="0" indent="0" algn="l" rtl="0">
              <a:spcBef>
                <a:spcPts val="0"/>
              </a:spcBef>
              <a:spcAft>
                <a:spcPts val="0"/>
              </a:spcAft>
              <a:buNone/>
            </a:pPr>
            <a:r>
              <a:rPr lang="en-US" b="0" i="0">
                <a:solidFill>
                  <a:srgbClr val="080A13"/>
                </a:solidFill>
                <a:latin typeface="Inter"/>
                <a:ea typeface="Inter"/>
                <a:cs typeface="Inter"/>
                <a:sym typeface="Inter"/>
              </a:rPr>
              <a:t>The advantages of Leaky ReLU are same as that of ReLU, in addition to the fact that it does enable backpropagation, even for negative input values. </a:t>
            </a:r>
            <a:endParaRPr/>
          </a:p>
          <a:p>
            <a:pPr marL="0" lvl="0" indent="0" algn="l" rtl="0">
              <a:spcBef>
                <a:spcPts val="0"/>
              </a:spcBef>
              <a:spcAft>
                <a:spcPts val="0"/>
              </a:spcAft>
              <a:buNone/>
            </a:pPr>
            <a:r>
              <a:rPr lang="en-US" b="0" i="0">
                <a:solidFill>
                  <a:srgbClr val="080A13"/>
                </a:solidFill>
                <a:latin typeface="Inter"/>
                <a:ea typeface="Inter"/>
                <a:cs typeface="Inter"/>
                <a:sym typeface="Inter"/>
              </a:rPr>
              <a:t>By making this minor modification for negative input values, the gradient of the left side of the graph comes out to be a non-zero value. Therefore, we would no longer encounter dead neurons in that region. </a:t>
            </a:r>
            <a:endParaRPr/>
          </a:p>
          <a:p>
            <a:pPr marL="0" lvl="0" indent="0" algn="l" rtl="0">
              <a:spcBef>
                <a:spcPts val="0"/>
              </a:spcBef>
              <a:spcAft>
                <a:spcPts val="0"/>
              </a:spcAft>
              <a:buNone/>
            </a:pPr>
            <a:endParaRPr b="0" i="0">
              <a:solidFill>
                <a:srgbClr val="080A13"/>
              </a:solidFill>
              <a:latin typeface="Inter"/>
              <a:ea typeface="Inter"/>
              <a:cs typeface="Inter"/>
              <a:sym typeface="Inter"/>
            </a:endParaRPr>
          </a:p>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g2b7aa389cc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6" name="Google Shape;1176;g2b7aa389cc3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7" name="Google Shape;1177;g2b7aa389cc3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1"/>
        <p:cNvGrpSpPr/>
        <p:nvPr/>
      </p:nvGrpSpPr>
      <p:grpSpPr>
        <a:xfrm>
          <a:off x="0" y="0"/>
          <a:ext cx="0" cy="0"/>
          <a:chOff x="0" y="0"/>
          <a:chExt cx="0" cy="0"/>
        </a:xfrm>
      </p:grpSpPr>
      <p:sp>
        <p:nvSpPr>
          <p:cNvPr id="1182" name="Google Shape;1182;g2b7aa389cc3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3" name="Google Shape;1183;g2b7aa389cc3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4" name="Google Shape;1184;g2b7aa389cc3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2b7aa389cc3_0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2b7aa389cc3_0_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1" name="Google Shape;1191;g2b7aa389cc3_0_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7" name="Google Shape;1197;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2" name="Google Shape;1202;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9" name="Google Shape;120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1" name="Google Shape;12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7" name="Google Shape;122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9" name="Google Shape;1249;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0" name="Google Shape;1250;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4" name="Google Shape;127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5" name="Google Shape;1295;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2" name="Google Shape;1302;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As we are calculating the partial derivatives for the weights of our model we have to remember to factor in the gradient from our activation function at every layer.</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7"/>
        <p:cNvGrpSpPr/>
        <p:nvPr/>
      </p:nvGrpSpPr>
      <p:grpSpPr>
        <a:xfrm>
          <a:off x="0" y="0"/>
          <a:ext cx="0" cy="0"/>
          <a:chOff x="0" y="0"/>
          <a:chExt cx="0" cy="0"/>
        </a:xfrm>
      </p:grpSpPr>
      <p:sp>
        <p:nvSpPr>
          <p:cNvPr id="1308" name="Google Shape;1308;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9" name="Google Shape;1309;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6" name="Google Shape;1316;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First we need to calculate </a:t>
            </a:r>
            <a:r>
              <a:rPr lang="en-US"/>
              <a:t>delta </a:t>
            </a:r>
            <a:r>
              <a:rPr lang="en-US" b="0" i="0">
                <a:solidFill>
                  <a:srgbClr val="1F2328"/>
                </a:solidFill>
                <a:latin typeface="Arial"/>
                <a:ea typeface="Arial"/>
                <a:cs typeface="Arial"/>
                <a:sym typeface="Arial"/>
              </a:rPr>
              <a:t>using the gradient of our activation function.</a:t>
            </a:r>
            <a:endParaRPr/>
          </a:p>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Next we want to calculate the derivative with respect to our weights,</a:t>
            </a:r>
            <a:endParaRPr/>
          </a:p>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Next we want to calculate the derivative wit</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3" name="Google Shape;1323;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1F2328"/>
              </a:buClr>
              <a:buSzPts val="1200"/>
              <a:buFont typeface="Arial"/>
              <a:buNone/>
            </a:pPr>
            <a:r>
              <a:rPr lang="en-US" b="0" i="0">
                <a:solidFill>
                  <a:srgbClr val="1F2328"/>
                </a:solidFill>
                <a:latin typeface="Arial"/>
                <a:ea typeface="Arial"/>
                <a:cs typeface="Arial"/>
                <a:sym typeface="Arial"/>
              </a:rPr>
              <a:t>After we've performed a round of forward and backward propagation we want to update our weights. Remember from last class we talked about the formula for weight update with momentum and decay.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0" name="Google Shape;133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6" name="Google Shape;133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0"/>
        <p:cNvGrpSpPr/>
        <p:nvPr/>
      </p:nvGrpSpPr>
      <p:grpSpPr>
        <a:xfrm>
          <a:off x="0" y="0"/>
          <a:ext cx="0" cy="0"/>
          <a:chOff x="0" y="0"/>
          <a:chExt cx="0" cy="0"/>
        </a:xfrm>
      </p:grpSpPr>
      <p:sp>
        <p:nvSpPr>
          <p:cNvPr id="1341" name="Google Shape;134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2" name="Google Shape;134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891ad0c23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2b891ad0c23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5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6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6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6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61"/>
          <p:cNvSpPr>
            <a:spLocks noGrp="1"/>
          </p:cNvSpPr>
          <p:nvPr>
            <p:ph type="pic" idx="2"/>
          </p:nvPr>
        </p:nvSpPr>
        <p:spPr>
          <a:xfrm>
            <a:off x="5183188" y="987425"/>
            <a:ext cx="6172200" cy="4873625"/>
          </a:xfrm>
          <a:prstGeom prst="rect">
            <a:avLst/>
          </a:prstGeom>
          <a:noFill/>
          <a:ln>
            <a:noFill/>
          </a:ln>
        </p:spPr>
      </p:sp>
      <p:sp>
        <p:nvSpPr>
          <p:cNvPr id="78" name="Google Shape;78;p6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9" name="Google Shape;79;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6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6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6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6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6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53"/>
          <p:cNvSpPr txBox="1">
            <a:spLocks noGrp="1"/>
          </p:cNvSpPr>
          <p:nvPr>
            <p:ph type="title"/>
          </p:nvPr>
        </p:nvSpPr>
        <p:spPr>
          <a:xfrm>
            <a:off x="170600" y="256233"/>
            <a:ext cx="11850800" cy="763600"/>
          </a:xfrm>
          <a:prstGeom prst="rect">
            <a:avLst/>
          </a:prstGeom>
          <a:noFill/>
          <a:ln>
            <a:noFill/>
          </a:ln>
        </p:spPr>
        <p:txBody>
          <a:bodyPr spcFirstLastPara="1" wrap="square" lIns="91425" tIns="91425" rIns="91425" bIns="91425" anchor="b" anchorCtr="0">
            <a:noAutofit/>
          </a:bodyPr>
          <a:lstStyle>
            <a:lvl1pPr lvl="0" algn="l">
              <a:lnSpc>
                <a:spcPct val="90000"/>
              </a:lnSpc>
              <a:spcBef>
                <a:spcPts val="0"/>
              </a:spcBef>
              <a:spcAft>
                <a:spcPts val="0"/>
              </a:spcAft>
              <a:buClr>
                <a:schemeClr val="dk1"/>
              </a:buClr>
              <a:buSzPts val="3600"/>
              <a:buFont typeface="Calibri"/>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9" name="Google Shape;29;p53"/>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91425" tIns="91425" rIns="91425" bIns="91425" anchor="t" anchorCtr="0">
            <a:noAutofit/>
          </a:bodyPr>
          <a:lstStyle>
            <a:lvl1pPr marL="457200" lvl="0" indent="-381000" algn="l">
              <a:lnSpc>
                <a:spcPct val="90000"/>
              </a:lnSpc>
              <a:spcBef>
                <a:spcPts val="0"/>
              </a:spcBef>
              <a:spcAft>
                <a:spcPts val="0"/>
              </a:spcAft>
              <a:buClr>
                <a:srgbClr val="000000"/>
              </a:buClr>
              <a:buSzPts val="2400"/>
              <a:buChar char="●"/>
              <a:defRPr sz="3200">
                <a:solidFill>
                  <a:srgbClr val="000000"/>
                </a:solidFill>
              </a:defRPr>
            </a:lvl1pPr>
            <a:lvl2pPr marL="914400" lvl="1" indent="-342900" algn="l">
              <a:lnSpc>
                <a:spcPct val="90000"/>
              </a:lnSpc>
              <a:spcBef>
                <a:spcPts val="2133"/>
              </a:spcBef>
              <a:spcAft>
                <a:spcPts val="0"/>
              </a:spcAft>
              <a:buClr>
                <a:srgbClr val="000000"/>
              </a:buClr>
              <a:buSzPts val="1800"/>
              <a:buChar char="○"/>
              <a:defRPr sz="2400">
                <a:solidFill>
                  <a:srgbClr val="000000"/>
                </a:solidFill>
              </a:defRPr>
            </a:lvl2pPr>
            <a:lvl3pPr marL="1371600" lvl="2" indent="-317500" algn="l">
              <a:lnSpc>
                <a:spcPct val="90000"/>
              </a:lnSpc>
              <a:spcBef>
                <a:spcPts val="2133"/>
              </a:spcBef>
              <a:spcAft>
                <a:spcPts val="0"/>
              </a:spcAft>
              <a:buClr>
                <a:srgbClr val="000000"/>
              </a:buClr>
              <a:buSzPts val="1400"/>
              <a:buChar char="■"/>
              <a:defRPr>
                <a:solidFill>
                  <a:srgbClr val="000000"/>
                </a:solidFill>
              </a:defRPr>
            </a:lvl3pPr>
            <a:lvl4pPr marL="1828800" lvl="3" indent="-317500" algn="l">
              <a:lnSpc>
                <a:spcPct val="90000"/>
              </a:lnSpc>
              <a:spcBef>
                <a:spcPts val="2133"/>
              </a:spcBef>
              <a:spcAft>
                <a:spcPts val="0"/>
              </a:spcAft>
              <a:buClr>
                <a:srgbClr val="000000"/>
              </a:buClr>
              <a:buSzPts val="1400"/>
              <a:buChar char="●"/>
              <a:defRPr>
                <a:solidFill>
                  <a:srgbClr val="000000"/>
                </a:solidFill>
              </a:defRPr>
            </a:lvl4pPr>
            <a:lvl5pPr marL="2286000" lvl="4" indent="-317500" algn="l">
              <a:lnSpc>
                <a:spcPct val="90000"/>
              </a:lnSpc>
              <a:spcBef>
                <a:spcPts val="2133"/>
              </a:spcBef>
              <a:spcAft>
                <a:spcPts val="0"/>
              </a:spcAft>
              <a:buClr>
                <a:srgbClr val="000000"/>
              </a:buClr>
              <a:buSzPts val="1400"/>
              <a:buChar char="○"/>
              <a:defRPr>
                <a:solidFill>
                  <a:srgbClr val="000000"/>
                </a:solidFill>
              </a:defRPr>
            </a:lvl5pPr>
            <a:lvl6pPr marL="2743200" lvl="5" indent="-317500" algn="l">
              <a:lnSpc>
                <a:spcPct val="90000"/>
              </a:lnSpc>
              <a:spcBef>
                <a:spcPts val="2133"/>
              </a:spcBef>
              <a:spcAft>
                <a:spcPts val="0"/>
              </a:spcAft>
              <a:buClr>
                <a:srgbClr val="000000"/>
              </a:buClr>
              <a:buSzPts val="1400"/>
              <a:buChar char="■"/>
              <a:defRPr>
                <a:solidFill>
                  <a:srgbClr val="000000"/>
                </a:solidFill>
              </a:defRPr>
            </a:lvl6pPr>
            <a:lvl7pPr marL="3200400" lvl="6" indent="-317500" algn="l">
              <a:lnSpc>
                <a:spcPct val="90000"/>
              </a:lnSpc>
              <a:spcBef>
                <a:spcPts val="2133"/>
              </a:spcBef>
              <a:spcAft>
                <a:spcPts val="0"/>
              </a:spcAft>
              <a:buClr>
                <a:srgbClr val="000000"/>
              </a:buClr>
              <a:buSzPts val="1400"/>
              <a:buChar char="●"/>
              <a:defRPr>
                <a:solidFill>
                  <a:srgbClr val="000000"/>
                </a:solidFill>
              </a:defRPr>
            </a:lvl7pPr>
            <a:lvl8pPr marL="3657600" lvl="7" indent="-317500" algn="l">
              <a:lnSpc>
                <a:spcPct val="90000"/>
              </a:lnSpc>
              <a:spcBef>
                <a:spcPts val="2133"/>
              </a:spcBef>
              <a:spcAft>
                <a:spcPts val="0"/>
              </a:spcAft>
              <a:buClr>
                <a:srgbClr val="000000"/>
              </a:buClr>
              <a:buSzPts val="1400"/>
              <a:buChar char="○"/>
              <a:defRPr>
                <a:solidFill>
                  <a:srgbClr val="000000"/>
                </a:solidFill>
              </a:defRPr>
            </a:lvl8pPr>
            <a:lvl9pPr marL="4114800" lvl="8" indent="-317500" algn="l">
              <a:lnSpc>
                <a:spcPct val="90000"/>
              </a:lnSpc>
              <a:spcBef>
                <a:spcPts val="2133"/>
              </a:spcBef>
              <a:spcAft>
                <a:spcPts val="2133"/>
              </a:spcAft>
              <a:buClr>
                <a:srgbClr val="000000"/>
              </a:buClr>
              <a:buSzPts val="1400"/>
              <a:buChar char="■"/>
              <a:defRPr>
                <a:solidFill>
                  <a:srgbClr val="000000"/>
                </a:solidFill>
              </a:defRPr>
            </a:lvl9pPr>
          </a:lstStyle>
          <a:p>
            <a:endParaRPr/>
          </a:p>
        </p:txBody>
      </p:sp>
      <p:sp>
        <p:nvSpPr>
          <p:cNvPr id="30" name="Google Shape;30;p5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l">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cxnSp>
        <p:nvCxnSpPr>
          <p:cNvPr id="31" name="Google Shape;31;p53"/>
          <p:cNvCxnSpPr/>
          <p:nvPr/>
        </p:nvCxnSpPr>
        <p:spPr>
          <a:xfrm>
            <a:off x="298401" y="897915"/>
            <a:ext cx="11595200" cy="0"/>
          </a:xfrm>
          <a:prstGeom prst="straightConnector1">
            <a:avLst/>
          </a:prstGeom>
          <a:noFill/>
          <a:ln w="28575" cap="flat" cmpd="sng">
            <a:solidFill>
              <a:srgbClr val="000000"/>
            </a:solidFill>
            <a:prstDash val="solid"/>
            <a:round/>
            <a:headEnd type="none" w="sm" len="sm"/>
            <a:tailEnd type="none" w="sm" len="sm"/>
          </a:ln>
        </p:spPr>
      </p:cxnSp>
      <p:sp>
        <p:nvSpPr>
          <p:cNvPr id="32" name="Google Shape;32;p53"/>
          <p:cNvSpPr txBox="1">
            <a:spLocks noGrp="1"/>
          </p:cNvSpPr>
          <p:nvPr>
            <p:ph type="title" idx="2"/>
          </p:nvPr>
        </p:nvSpPr>
        <p:spPr>
          <a:xfrm>
            <a:off x="298400" y="6381033"/>
            <a:ext cx="11595200" cy="3132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1067"/>
              <a:buFont typeface="Calibri"/>
              <a:buNone/>
              <a:defRPr sz="1067"/>
            </a:lvl1pPr>
            <a:lvl2pPr lvl="1">
              <a:spcBef>
                <a:spcPts val="0"/>
              </a:spcBef>
              <a:spcAft>
                <a:spcPts val="0"/>
              </a:spcAft>
              <a:buSzPts val="1067"/>
              <a:buNone/>
              <a:defRPr sz="1067"/>
            </a:lvl2pPr>
            <a:lvl3pPr lvl="2">
              <a:spcBef>
                <a:spcPts val="0"/>
              </a:spcBef>
              <a:spcAft>
                <a:spcPts val="0"/>
              </a:spcAft>
              <a:buSzPts val="1067"/>
              <a:buNone/>
              <a:defRPr sz="1067"/>
            </a:lvl3pPr>
            <a:lvl4pPr lvl="3">
              <a:spcBef>
                <a:spcPts val="0"/>
              </a:spcBef>
              <a:spcAft>
                <a:spcPts val="0"/>
              </a:spcAft>
              <a:buSzPts val="1067"/>
              <a:buNone/>
              <a:defRPr sz="1067"/>
            </a:lvl4pPr>
            <a:lvl5pPr lvl="4">
              <a:spcBef>
                <a:spcPts val="0"/>
              </a:spcBef>
              <a:spcAft>
                <a:spcPts val="0"/>
              </a:spcAft>
              <a:buSzPts val="1067"/>
              <a:buNone/>
              <a:defRPr sz="1067"/>
            </a:lvl5pPr>
            <a:lvl6pPr lvl="5">
              <a:spcBef>
                <a:spcPts val="0"/>
              </a:spcBef>
              <a:spcAft>
                <a:spcPts val="0"/>
              </a:spcAft>
              <a:buSzPts val="1067"/>
              <a:buNone/>
              <a:defRPr sz="1067"/>
            </a:lvl6pPr>
            <a:lvl7pPr lvl="6">
              <a:spcBef>
                <a:spcPts val="0"/>
              </a:spcBef>
              <a:spcAft>
                <a:spcPts val="0"/>
              </a:spcAft>
              <a:buSzPts val="1067"/>
              <a:buNone/>
              <a:defRPr sz="1067"/>
            </a:lvl7pPr>
            <a:lvl8pPr lvl="7">
              <a:spcBef>
                <a:spcPts val="0"/>
              </a:spcBef>
              <a:spcAft>
                <a:spcPts val="0"/>
              </a:spcAft>
              <a:buSzPts val="1067"/>
              <a:buNone/>
              <a:defRPr sz="1067"/>
            </a:lvl8pPr>
            <a:lvl9pPr lvl="8">
              <a:spcBef>
                <a:spcPts val="0"/>
              </a:spcBef>
              <a:spcAft>
                <a:spcPts val="0"/>
              </a:spcAft>
              <a:buSzPts val="1067"/>
              <a:buNone/>
              <a:defRPr sz="1067"/>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3"/>
        <p:cNvGrpSpPr/>
        <p:nvPr/>
      </p:nvGrpSpPr>
      <p:grpSpPr>
        <a:xfrm>
          <a:off x="0" y="0"/>
          <a:ext cx="0" cy="0"/>
          <a:chOff x="0" y="0"/>
          <a:chExt cx="0" cy="0"/>
        </a:xfrm>
      </p:grpSpPr>
      <p:sp>
        <p:nvSpPr>
          <p:cNvPr id="34" name="Google Shape;34;p54"/>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54"/>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36" name="Google Shape;36;p5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7"/>
        <p:cNvGrpSpPr/>
        <p:nvPr/>
      </p:nvGrpSpPr>
      <p:grpSpPr>
        <a:xfrm>
          <a:off x="0" y="0"/>
          <a:ext cx="0" cy="0"/>
          <a:chOff x="0" y="0"/>
          <a:chExt cx="0" cy="0"/>
        </a:xfrm>
      </p:grpSpPr>
      <p:sp>
        <p:nvSpPr>
          <p:cNvPr id="38" name="Google Shape;38;p5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 name="Google Shape;40;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5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5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5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5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5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5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10" Type="http://schemas.openxmlformats.org/officeDocument/2006/relationships/image" Target="../media/image25.png"/><Relationship Id="rId4" Type="http://schemas.openxmlformats.org/officeDocument/2006/relationships/image" Target="../media/image20.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24.png"/><Relationship Id="rId9" Type="http://schemas.openxmlformats.org/officeDocument/2006/relationships/customXml" Target="../ink/ink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24.png"/><Relationship Id="rId9" Type="http://schemas.openxmlformats.org/officeDocument/2006/relationships/customXml" Target="../ink/ink4.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7.png"/><Relationship Id="rId5" Type="http://schemas.openxmlformats.org/officeDocument/2006/relationships/image" Target="../media/image25.png"/><Relationship Id="rId10" Type="http://schemas.openxmlformats.org/officeDocument/2006/relationships/image" Target="../media/image36.png"/><Relationship Id="rId4" Type="http://schemas.openxmlformats.org/officeDocument/2006/relationships/image" Target="../media/image24.png"/><Relationship Id="rId9" Type="http://schemas.openxmlformats.org/officeDocument/2006/relationships/image" Target="../media/image35.png"/></Relationships>
</file>

<file path=ppt/slides/_rels/slide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8.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22.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customXml" Target="../ink/ink5.xml"/><Relationship Id="rId3" Type="http://schemas.openxmlformats.org/officeDocument/2006/relationships/image" Target="../media/image41.png"/><Relationship Id="rId7" Type="http://schemas.openxmlformats.org/officeDocument/2006/relationships/image" Target="../media/image40.png"/><Relationship Id="rId12"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21.png"/><Relationship Id="rId5" Type="http://schemas.openxmlformats.org/officeDocument/2006/relationships/image" Target="../media/image38.png"/><Relationship Id="rId10" Type="http://schemas.openxmlformats.org/officeDocument/2006/relationships/image" Target="../media/image4.png"/><Relationship Id="rId4" Type="http://schemas.openxmlformats.org/officeDocument/2006/relationships/image" Target="../media/image42.png"/><Relationship Id="rId9" Type="http://schemas.openxmlformats.org/officeDocument/2006/relationships/image" Target="../media/image20.png"/><Relationship Id="rId14"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43.png"/><Relationship Id="rId7"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hyperlink" Target="https://www.youtube.com/channel/UCYO_jab_esuFRV4b17AJtAw"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4" Type="http://schemas.openxmlformats.org/officeDocument/2006/relationships/image" Target="../media/image63.gif"/></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69.png"/><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80.png"/></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588010" y="22637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Multi-Class Classification</a:t>
            </a:r>
            <a:endParaRPr/>
          </a:p>
        </p:txBody>
      </p:sp>
      <p:sp>
        <p:nvSpPr>
          <p:cNvPr id="100" name="Google Shape;100;p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0"/>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82" name="Google Shape;282;p10"/>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83" name="Google Shape;283;p10"/>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84" name="Google Shape;284;p10"/>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285" name="Google Shape;285;p10"/>
          <p:cNvCxnSpPr>
            <a:stCxn id="281" idx="6"/>
            <a:endCxn id="284"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286" name="Google Shape;286;p10"/>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87" name="Google Shape;287;p10"/>
          <p:cNvCxnSpPr>
            <a:stCxn id="282" idx="6"/>
            <a:endCxn id="284"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88" name="Google Shape;288;p10"/>
          <p:cNvCxnSpPr>
            <a:stCxn id="283" idx="6"/>
            <a:endCxn id="284"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289" name="Google Shape;289;p10"/>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90" name="Google Shape;290;p10"/>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sp>
        <p:nvSpPr>
          <p:cNvPr id="291" name="Google Shape;291;p10"/>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92" name="Google Shape;292;p10"/>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93" name="Google Shape;293;p10"/>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294" name="Google Shape;294;p10"/>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95" name="Google Shape;295;p10"/>
          <p:cNvSpPr txBox="1"/>
          <p:nvPr/>
        </p:nvSpPr>
        <p:spPr>
          <a:xfrm>
            <a:off x="5523008" y="2637551"/>
            <a:ext cx="6089872" cy="646331"/>
          </a:xfrm>
          <a:prstGeom prst="rect">
            <a:avLst/>
          </a:prstGeom>
          <a:blipFill rotWithShape="1">
            <a:blip r:embed="rId3">
              <a:alphaModFix/>
            </a:blip>
            <a:stretch>
              <a:fillRect b="-961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96" name="Google Shape;296;p10"/>
          <p:cNvSpPr txBox="1"/>
          <p:nvPr/>
        </p:nvSpPr>
        <p:spPr>
          <a:xfrm>
            <a:off x="8815802" y="613861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RELU</a:t>
            </a:r>
            <a:endParaRPr/>
          </a:p>
        </p:txBody>
      </p:sp>
      <p:pic>
        <p:nvPicPr>
          <p:cNvPr id="297" name="Google Shape;297;p10" descr="Why is the ReLU function not differentiable at x=0?"/>
          <p:cNvPicPr preferRelativeResize="0"/>
          <p:nvPr/>
        </p:nvPicPr>
        <p:blipFill rotWithShape="1">
          <a:blip r:embed="rId4">
            <a:alphaModFix/>
          </a:blip>
          <a:srcRect/>
          <a:stretch/>
        </p:blipFill>
        <p:spPr>
          <a:xfrm>
            <a:off x="7485019" y="3574119"/>
            <a:ext cx="3312722" cy="2458928"/>
          </a:xfrm>
          <a:prstGeom prst="rect">
            <a:avLst/>
          </a:prstGeom>
          <a:noFill/>
          <a:ln>
            <a:noFill/>
          </a:ln>
        </p:spPr>
      </p:pic>
      <p:sp>
        <p:nvSpPr>
          <p:cNvPr id="298" name="Google Shape;298;p10"/>
          <p:cNvSpPr txBox="1"/>
          <p:nvPr/>
        </p:nvSpPr>
        <p:spPr>
          <a:xfrm>
            <a:off x="4207227" y="755632"/>
            <a:ext cx="31079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1st Layer  with ReLU</a:t>
            </a:r>
            <a:endParaRPr sz="2400">
              <a:solidFill>
                <a:schemeClr val="dk1"/>
              </a:solidFill>
              <a:latin typeface="Calibri"/>
              <a:ea typeface="Calibri"/>
              <a:cs typeface="Calibri"/>
              <a:sym typeface="Calibri"/>
            </a:endParaRP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DB90D76E-B42F-4A50-871E-5968CF56EC3F}"/>
                  </a:ext>
                </a:extLst>
              </p14:cNvPr>
              <p14:cNvContentPartPr/>
              <p14:nvPr/>
            </p14:nvContentPartPr>
            <p14:xfrm>
              <a:off x="7201800" y="2171880"/>
              <a:ext cx="3933000" cy="3680280"/>
            </p14:xfrm>
          </p:contentPart>
        </mc:Choice>
        <mc:Fallback xmlns="">
          <p:pic>
            <p:nvPicPr>
              <p:cNvPr id="2" name="Ink 1">
                <a:extLst>
                  <a:ext uri="{FF2B5EF4-FFF2-40B4-BE49-F238E27FC236}">
                    <a16:creationId xmlns:a16="http://schemas.microsoft.com/office/drawing/2014/main" id="{DB90D76E-B42F-4A50-871E-5968CF56EC3F}"/>
                  </a:ext>
                </a:extLst>
              </p:cNvPr>
              <p:cNvPicPr/>
              <p:nvPr/>
            </p:nvPicPr>
            <p:blipFill>
              <a:blip r:embed="rId6"/>
              <a:stretch>
                <a:fillRect/>
              </a:stretch>
            </p:blipFill>
            <p:spPr>
              <a:xfrm>
                <a:off x="7192440" y="2162520"/>
                <a:ext cx="3951720" cy="3699000"/>
              </a:xfrm>
              <a:prstGeom prst="rect">
                <a:avLst/>
              </a:prstGeom>
            </p:spPr>
          </p:pic>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304" name="Google Shape;304;p11"/>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05" name="Google Shape;305;p11"/>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06" name="Google Shape;306;p11"/>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07" name="Google Shape;307;p11"/>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08" name="Google Shape;308;p11"/>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309" name="Google Shape;309;p11"/>
          <p:cNvCxnSpPr>
            <a:stCxn id="304" idx="6"/>
            <a:endCxn id="307"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310" name="Google Shape;310;p11"/>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11" name="Google Shape;311;p11"/>
          <p:cNvCxnSpPr>
            <a:stCxn id="305" idx="6"/>
            <a:endCxn id="307"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12" name="Google Shape;312;p11"/>
          <p:cNvCxnSpPr>
            <a:stCxn id="306" idx="6"/>
            <a:endCxn id="307"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313" name="Google Shape;313;p11"/>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14" name="Google Shape;314;p11"/>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15" name="Google Shape;315;p11"/>
          <p:cNvCxnSpPr>
            <a:stCxn id="304" idx="6"/>
            <a:endCxn id="308"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16" name="Google Shape;316;p11"/>
          <p:cNvCxnSpPr>
            <a:stCxn id="305" idx="6"/>
            <a:endCxn id="308"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17" name="Google Shape;317;p11"/>
          <p:cNvCxnSpPr>
            <a:stCxn id="306" idx="6"/>
            <a:endCxn id="308"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318" name="Google Shape;318;p11"/>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19" name="Google Shape;319;p11"/>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320" name="Google Shape;320;p11"/>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21" name="Google Shape;321;p11"/>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322" name="Google Shape;322;p11"/>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323" name="Google Shape;323;p11"/>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324" name="Google Shape;324;p11"/>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25" name="Google Shape;325;p11"/>
          <p:cNvSpPr txBox="1"/>
          <p:nvPr/>
        </p:nvSpPr>
        <p:spPr>
          <a:xfrm>
            <a:off x="5518216" y="4401619"/>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326" name="Google Shape;326;p11"/>
          <p:cNvSpPr txBox="1"/>
          <p:nvPr/>
        </p:nvSpPr>
        <p:spPr>
          <a:xfrm>
            <a:off x="5513832" y="4476894"/>
            <a:ext cx="6089872" cy="369332"/>
          </a:xfrm>
          <a:prstGeom prst="rect">
            <a:avLst/>
          </a:prstGeom>
          <a:blipFill rotWithShape="1">
            <a:blip r:embed="rId3">
              <a:alphaModFix/>
            </a:blip>
            <a:stretch>
              <a:fillRect b="-1666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27" name="Google Shape;327;p11"/>
          <p:cNvSpPr txBox="1"/>
          <p:nvPr/>
        </p:nvSpPr>
        <p:spPr>
          <a:xfrm>
            <a:off x="5513832" y="1506022"/>
            <a:ext cx="6099048" cy="3693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28" name="Google Shape;328;p11"/>
          <p:cNvSpPr txBox="1"/>
          <p:nvPr/>
        </p:nvSpPr>
        <p:spPr>
          <a:xfrm>
            <a:off x="6753737" y="5623597"/>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329" name="Google Shape;329;p11"/>
          <p:cNvGraphicFramePr/>
          <p:nvPr/>
        </p:nvGraphicFramePr>
        <p:xfrm>
          <a:off x="7377880" y="5029835"/>
          <a:ext cx="118090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330" name="Google Shape;330;p11"/>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graphicFrame>
        <p:nvGraphicFramePr>
          <p:cNvPr id="331" name="Google Shape;331;p11"/>
          <p:cNvGraphicFramePr/>
          <p:nvPr/>
        </p:nvGraphicFramePr>
        <p:xfrm>
          <a:off x="5199059"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332" name="Google Shape;332;p11"/>
          <p:cNvSpPr txBox="1"/>
          <p:nvPr/>
        </p:nvSpPr>
        <p:spPr>
          <a:xfrm>
            <a:off x="2394915" y="4755296"/>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333" name="Google Shape;333;p11"/>
          <p:cNvGraphicFramePr/>
          <p:nvPr/>
        </p:nvGraphicFramePr>
        <p:xfrm>
          <a:off x="2137163" y="5095314"/>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334" name="Google Shape;334;p11"/>
          <p:cNvSpPr txBox="1"/>
          <p:nvPr/>
        </p:nvSpPr>
        <p:spPr>
          <a:xfrm>
            <a:off x="1583178" y="5710023"/>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35" name="Google Shape;335;p11"/>
          <p:cNvSpPr txBox="1"/>
          <p:nvPr/>
        </p:nvSpPr>
        <p:spPr>
          <a:xfrm>
            <a:off x="4588121" y="5613876"/>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4031C0A1-2498-44B0-B6CA-5546A1F0784C}"/>
              </a:ext>
            </a:extLst>
          </p:cNvPr>
          <p:cNvSpPr txBox="1"/>
          <p:nvPr/>
        </p:nvSpPr>
        <p:spPr>
          <a:xfrm>
            <a:off x="8961120" y="5623597"/>
            <a:ext cx="2233304" cy="307777"/>
          </a:xfrm>
          <a:prstGeom prst="rect">
            <a:avLst/>
          </a:prstGeom>
          <a:noFill/>
          <a:ln>
            <a:solidFill>
              <a:srgbClr val="FF0000"/>
            </a:solidFill>
          </a:ln>
        </p:spPr>
        <p:txBody>
          <a:bodyPr wrap="none" rtlCol="0">
            <a:spAutoFit/>
          </a:bodyPr>
          <a:lstStyle/>
          <a:p>
            <a:r>
              <a:rPr lang="en-US" dirty="0"/>
              <a:t>O</a:t>
            </a:r>
            <a:r>
              <a:rPr lang="en-US" baseline="-25000" dirty="0"/>
              <a:t>1</a:t>
            </a:r>
            <a:r>
              <a:rPr lang="en-US" dirty="0"/>
              <a:t> is outputs from layer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Neural Network Easy Example</a:t>
            </a:r>
            <a:endParaRPr dirty="0"/>
          </a:p>
        </p:txBody>
      </p:sp>
      <p:sp>
        <p:nvSpPr>
          <p:cNvPr id="341" name="Google Shape;341;p12"/>
          <p:cNvSpPr/>
          <p:nvPr/>
        </p:nvSpPr>
        <p:spPr>
          <a:xfrm>
            <a:off x="1147882" y="21854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42" name="Google Shape;342;p12"/>
          <p:cNvSpPr/>
          <p:nvPr/>
        </p:nvSpPr>
        <p:spPr>
          <a:xfrm>
            <a:off x="1147882" y="30988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43" name="Google Shape;343;p12"/>
          <p:cNvSpPr/>
          <p:nvPr/>
        </p:nvSpPr>
        <p:spPr>
          <a:xfrm>
            <a:off x="1147882" y="40846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44" name="Google Shape;344;p12"/>
          <p:cNvSpPr/>
          <p:nvPr/>
        </p:nvSpPr>
        <p:spPr>
          <a:xfrm>
            <a:off x="3791821" y="15931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2"/>
          <p:cNvSpPr/>
          <p:nvPr/>
        </p:nvSpPr>
        <p:spPr>
          <a:xfrm>
            <a:off x="3804906" y="44693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2"/>
          <p:cNvSpPr/>
          <p:nvPr/>
        </p:nvSpPr>
        <p:spPr>
          <a:xfrm>
            <a:off x="6732714" y="18055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12"/>
          <p:cNvSpPr/>
          <p:nvPr/>
        </p:nvSpPr>
        <p:spPr>
          <a:xfrm>
            <a:off x="6745799" y="38909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8" name="Google Shape;348;p12"/>
          <p:cNvCxnSpPr>
            <a:stCxn id="341" idx="6"/>
            <a:endCxn id="344" idx="2"/>
          </p:cNvCxnSpPr>
          <p:nvPr/>
        </p:nvCxnSpPr>
        <p:spPr>
          <a:xfrm rot="10800000" flipH="1">
            <a:off x="1842192" y="19406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349" name="Google Shape;349;p12"/>
          <p:cNvSpPr txBox="1"/>
          <p:nvPr/>
        </p:nvSpPr>
        <p:spPr>
          <a:xfrm>
            <a:off x="2602931" y="19118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50" name="Google Shape;350;p12"/>
          <p:cNvCxnSpPr>
            <a:stCxn id="342" idx="6"/>
            <a:endCxn id="344" idx="2"/>
          </p:cNvCxnSpPr>
          <p:nvPr/>
        </p:nvCxnSpPr>
        <p:spPr>
          <a:xfrm rot="10800000" flipH="1">
            <a:off x="1842192" y="19405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51" name="Google Shape;351;p12"/>
          <p:cNvCxnSpPr>
            <a:stCxn id="343" idx="6"/>
            <a:endCxn id="344" idx="2"/>
          </p:cNvCxnSpPr>
          <p:nvPr/>
        </p:nvCxnSpPr>
        <p:spPr>
          <a:xfrm rot="10800000" flipH="1">
            <a:off x="1842192" y="19406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352" name="Google Shape;352;p12"/>
          <p:cNvSpPr txBox="1"/>
          <p:nvPr/>
        </p:nvSpPr>
        <p:spPr>
          <a:xfrm>
            <a:off x="2515568" y="23403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53" name="Google Shape;353;p12"/>
          <p:cNvSpPr txBox="1"/>
          <p:nvPr/>
        </p:nvSpPr>
        <p:spPr>
          <a:xfrm>
            <a:off x="3047744" y="25637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54" name="Google Shape;354;p12"/>
          <p:cNvCxnSpPr>
            <a:stCxn id="341" idx="6"/>
            <a:endCxn id="345" idx="2"/>
          </p:cNvCxnSpPr>
          <p:nvPr/>
        </p:nvCxnSpPr>
        <p:spPr>
          <a:xfrm>
            <a:off x="1842192" y="25328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55" name="Google Shape;355;p12"/>
          <p:cNvCxnSpPr>
            <a:stCxn id="342" idx="6"/>
            <a:endCxn id="345" idx="2"/>
          </p:cNvCxnSpPr>
          <p:nvPr/>
        </p:nvCxnSpPr>
        <p:spPr>
          <a:xfrm>
            <a:off x="1842192" y="34462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356" name="Google Shape;356;p12"/>
          <p:cNvCxnSpPr>
            <a:stCxn id="343" idx="6"/>
            <a:endCxn id="345" idx="2"/>
          </p:cNvCxnSpPr>
          <p:nvPr/>
        </p:nvCxnSpPr>
        <p:spPr>
          <a:xfrm>
            <a:off x="1842192" y="44321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357" name="Google Shape;357;p12"/>
          <p:cNvSpPr txBox="1"/>
          <p:nvPr/>
        </p:nvSpPr>
        <p:spPr>
          <a:xfrm>
            <a:off x="3182270" y="38906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358" name="Google Shape;358;p12"/>
          <p:cNvSpPr txBox="1"/>
          <p:nvPr/>
        </p:nvSpPr>
        <p:spPr>
          <a:xfrm>
            <a:off x="2938204" y="41758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359" name="Google Shape;359;p12"/>
          <p:cNvSpPr txBox="1"/>
          <p:nvPr/>
        </p:nvSpPr>
        <p:spPr>
          <a:xfrm>
            <a:off x="2664732" y="46418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360" name="Google Shape;360;p12"/>
          <p:cNvCxnSpPr>
            <a:stCxn id="344" idx="6"/>
            <a:endCxn id="346" idx="2"/>
          </p:cNvCxnSpPr>
          <p:nvPr/>
        </p:nvCxnSpPr>
        <p:spPr>
          <a:xfrm>
            <a:off x="4486131" y="19406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361" name="Google Shape;361;p12"/>
          <p:cNvCxnSpPr>
            <a:stCxn id="345" idx="6"/>
            <a:endCxn id="346" idx="2"/>
          </p:cNvCxnSpPr>
          <p:nvPr/>
        </p:nvCxnSpPr>
        <p:spPr>
          <a:xfrm rot="10800000" flipH="1">
            <a:off x="4499216" y="21531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362" name="Google Shape;362;p12"/>
          <p:cNvCxnSpPr>
            <a:stCxn id="344" idx="6"/>
            <a:endCxn id="347" idx="2"/>
          </p:cNvCxnSpPr>
          <p:nvPr/>
        </p:nvCxnSpPr>
        <p:spPr>
          <a:xfrm>
            <a:off x="4486131" y="19406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363" name="Google Shape;363;p12"/>
          <p:cNvCxnSpPr>
            <a:stCxn id="345" idx="6"/>
            <a:endCxn id="347" idx="2"/>
          </p:cNvCxnSpPr>
          <p:nvPr/>
        </p:nvCxnSpPr>
        <p:spPr>
          <a:xfrm rot="10800000" flipH="1">
            <a:off x="4499216" y="42384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364" name="Google Shape;364;p12"/>
          <p:cNvSpPr txBox="1"/>
          <p:nvPr/>
        </p:nvSpPr>
        <p:spPr>
          <a:xfrm>
            <a:off x="5979181" y="18055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365" name="Google Shape;365;p12"/>
          <p:cNvSpPr txBox="1"/>
          <p:nvPr/>
        </p:nvSpPr>
        <p:spPr>
          <a:xfrm>
            <a:off x="5849293" y="37271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366" name="Google Shape;366;p12"/>
          <p:cNvSpPr txBox="1"/>
          <p:nvPr/>
        </p:nvSpPr>
        <p:spPr>
          <a:xfrm>
            <a:off x="5849293" y="43956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367" name="Google Shape;367;p12"/>
          <p:cNvSpPr txBox="1"/>
          <p:nvPr/>
        </p:nvSpPr>
        <p:spPr>
          <a:xfrm>
            <a:off x="5838739" y="24654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368" name="Google Shape;368;p12"/>
          <p:cNvSpPr txBox="1"/>
          <p:nvPr/>
        </p:nvSpPr>
        <p:spPr>
          <a:xfrm>
            <a:off x="3982631" y="17488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369" name="Google Shape;369;p12"/>
          <p:cNvSpPr txBox="1"/>
          <p:nvPr/>
        </p:nvSpPr>
        <p:spPr>
          <a:xfrm>
            <a:off x="3989033" y="46418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370" name="Google Shape;370;p12"/>
          <p:cNvSpPr txBox="1"/>
          <p:nvPr/>
        </p:nvSpPr>
        <p:spPr>
          <a:xfrm>
            <a:off x="6914005" y="19748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371" name="Google Shape;371;p12"/>
          <p:cNvSpPr txBox="1"/>
          <p:nvPr/>
        </p:nvSpPr>
        <p:spPr>
          <a:xfrm>
            <a:off x="6917038" y="40778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372" name="Google Shape;372;p12"/>
          <p:cNvSpPr txBox="1"/>
          <p:nvPr/>
        </p:nvSpPr>
        <p:spPr>
          <a:xfrm>
            <a:off x="3895111" y="232414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373" name="Google Shape;373;p12"/>
          <p:cNvSpPr txBox="1"/>
          <p:nvPr/>
        </p:nvSpPr>
        <p:spPr>
          <a:xfrm>
            <a:off x="3880061" y="4050077"/>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
        <p:nvSpPr>
          <p:cNvPr id="374" name="Google Shape;374;p12"/>
          <p:cNvSpPr txBox="1"/>
          <p:nvPr/>
        </p:nvSpPr>
        <p:spPr>
          <a:xfrm>
            <a:off x="6772887" y="251101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0.15</a:t>
            </a:r>
            <a:endParaRPr/>
          </a:p>
        </p:txBody>
      </p:sp>
      <p:sp>
        <p:nvSpPr>
          <p:cNvPr id="375" name="Google Shape;375;p12"/>
          <p:cNvSpPr txBox="1"/>
          <p:nvPr/>
        </p:nvSpPr>
        <p:spPr>
          <a:xfrm>
            <a:off x="6798436" y="3521350"/>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-0.3</a:t>
            </a:r>
            <a:endParaRPr/>
          </a:p>
        </p:txBody>
      </p:sp>
      <p:sp>
        <p:nvSpPr>
          <p:cNvPr id="376" name="Google Shape;376;p12"/>
          <p:cNvSpPr txBox="1"/>
          <p:nvPr/>
        </p:nvSpPr>
        <p:spPr>
          <a:xfrm>
            <a:off x="3441040" y="524727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377" name="Google Shape;377;p12"/>
          <p:cNvSpPr txBox="1"/>
          <p:nvPr/>
        </p:nvSpPr>
        <p:spPr>
          <a:xfrm>
            <a:off x="6286323" y="5111465"/>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378" name="Google Shape;378;p12"/>
          <p:cNvSpPr txBox="1"/>
          <p:nvPr/>
        </p:nvSpPr>
        <p:spPr>
          <a:xfrm>
            <a:off x="838200" y="498718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379" name="Google Shape;379;p12"/>
          <p:cNvSpPr txBox="1"/>
          <p:nvPr/>
        </p:nvSpPr>
        <p:spPr>
          <a:xfrm>
            <a:off x="7840738" y="1896548"/>
            <a:ext cx="4227536" cy="841321"/>
          </a:xfrm>
          <a:prstGeom prst="rect">
            <a:avLst/>
          </a:prstGeom>
          <a:blipFill rotWithShape="1">
            <a:blip r:embed="rId3">
              <a:alphaModFix/>
            </a:blip>
            <a:stretch>
              <a:fillRect b="-1492"/>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80" name="Google Shape;380;p12"/>
          <p:cNvSpPr txBox="1"/>
          <p:nvPr/>
        </p:nvSpPr>
        <p:spPr>
          <a:xfrm>
            <a:off x="8032535" y="4162068"/>
            <a:ext cx="4035739" cy="837409"/>
          </a:xfrm>
          <a:prstGeom prst="rect">
            <a:avLst/>
          </a:prstGeom>
          <a:blipFill rotWithShape="1">
            <a:blip r:embed="rId4">
              <a:alphaModFix/>
            </a:blip>
            <a:stretch>
              <a:fillRect b="-298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 name="TextBox 2">
            <a:extLst>
              <a:ext uri="{FF2B5EF4-FFF2-40B4-BE49-F238E27FC236}">
                <a16:creationId xmlns:a16="http://schemas.microsoft.com/office/drawing/2014/main" id="{478688A6-2CB3-4B42-A557-71E5CE7A385F}"/>
              </a:ext>
            </a:extLst>
          </p:cNvPr>
          <p:cNvSpPr txBox="1"/>
          <p:nvPr/>
        </p:nvSpPr>
        <p:spPr>
          <a:xfrm>
            <a:off x="8421189" y="3429000"/>
            <a:ext cx="2890535" cy="307777"/>
          </a:xfrm>
          <a:prstGeom prst="rect">
            <a:avLst/>
          </a:prstGeom>
          <a:noFill/>
          <a:ln>
            <a:solidFill>
              <a:srgbClr val="FF0000"/>
            </a:solidFill>
          </a:ln>
        </p:spPr>
        <p:txBody>
          <a:bodyPr wrap="none" rtlCol="0">
            <a:spAutoFit/>
          </a:bodyPr>
          <a:lstStyle/>
          <a:p>
            <a:r>
              <a:rPr lang="en-US" dirty="0" err="1"/>
              <a:t>Softmax</a:t>
            </a:r>
            <a:r>
              <a:rPr lang="en-US" dirty="0"/>
              <a:t> function applied to output</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95E64DDF-FE73-4EF2-8CD1-9F83265DD384}"/>
                  </a:ext>
                </a:extLst>
              </p14:cNvPr>
              <p14:cNvContentPartPr/>
              <p14:nvPr/>
            </p14:nvContentPartPr>
            <p14:xfrm>
              <a:off x="8040960" y="2659680"/>
              <a:ext cx="849240" cy="2342880"/>
            </p14:xfrm>
          </p:contentPart>
        </mc:Choice>
        <mc:Fallback xmlns="">
          <p:pic>
            <p:nvPicPr>
              <p:cNvPr id="2" name="Ink 1">
                <a:extLst>
                  <a:ext uri="{FF2B5EF4-FFF2-40B4-BE49-F238E27FC236}">
                    <a16:creationId xmlns:a16="http://schemas.microsoft.com/office/drawing/2014/main" id="{95E64DDF-FE73-4EF2-8CD1-9F83265DD384}"/>
                  </a:ext>
                </a:extLst>
              </p:cNvPr>
              <p:cNvPicPr/>
              <p:nvPr/>
            </p:nvPicPr>
            <p:blipFill>
              <a:blip r:embed="rId6"/>
              <a:stretch>
                <a:fillRect/>
              </a:stretch>
            </p:blipFill>
            <p:spPr>
              <a:xfrm>
                <a:off x="8031600" y="2650320"/>
                <a:ext cx="867960" cy="2361600"/>
              </a:xfrm>
              <a:prstGeom prst="rect">
                <a:avLst/>
              </a:prstGeom>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386" name="Google Shape;386;p13"/>
          <p:cNvSpPr/>
          <p:nvPr/>
        </p:nvSpPr>
        <p:spPr>
          <a:xfrm>
            <a:off x="1147882" y="21854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387" name="Google Shape;387;p13"/>
          <p:cNvSpPr/>
          <p:nvPr/>
        </p:nvSpPr>
        <p:spPr>
          <a:xfrm>
            <a:off x="1147882" y="30988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388" name="Google Shape;388;p13"/>
          <p:cNvSpPr/>
          <p:nvPr/>
        </p:nvSpPr>
        <p:spPr>
          <a:xfrm>
            <a:off x="1147882" y="40846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389" name="Google Shape;389;p13"/>
          <p:cNvSpPr/>
          <p:nvPr/>
        </p:nvSpPr>
        <p:spPr>
          <a:xfrm>
            <a:off x="3791821" y="15931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3"/>
          <p:cNvSpPr/>
          <p:nvPr/>
        </p:nvSpPr>
        <p:spPr>
          <a:xfrm>
            <a:off x="3804906" y="44693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3"/>
          <p:cNvSpPr/>
          <p:nvPr/>
        </p:nvSpPr>
        <p:spPr>
          <a:xfrm>
            <a:off x="6732714" y="18055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13"/>
          <p:cNvSpPr/>
          <p:nvPr/>
        </p:nvSpPr>
        <p:spPr>
          <a:xfrm>
            <a:off x="6745799" y="38909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93" name="Google Shape;393;p13"/>
          <p:cNvCxnSpPr>
            <a:stCxn id="386" idx="6"/>
            <a:endCxn id="389" idx="2"/>
          </p:cNvCxnSpPr>
          <p:nvPr/>
        </p:nvCxnSpPr>
        <p:spPr>
          <a:xfrm rot="10800000" flipH="1">
            <a:off x="1842192" y="19406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394" name="Google Shape;394;p13"/>
          <p:cNvSpPr txBox="1"/>
          <p:nvPr/>
        </p:nvSpPr>
        <p:spPr>
          <a:xfrm>
            <a:off x="2602931" y="19118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395" name="Google Shape;395;p13"/>
          <p:cNvCxnSpPr>
            <a:stCxn id="387" idx="6"/>
            <a:endCxn id="389" idx="2"/>
          </p:cNvCxnSpPr>
          <p:nvPr/>
        </p:nvCxnSpPr>
        <p:spPr>
          <a:xfrm rot="10800000" flipH="1">
            <a:off x="1842192" y="19405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396" name="Google Shape;396;p13"/>
          <p:cNvCxnSpPr>
            <a:stCxn id="388" idx="6"/>
            <a:endCxn id="389" idx="2"/>
          </p:cNvCxnSpPr>
          <p:nvPr/>
        </p:nvCxnSpPr>
        <p:spPr>
          <a:xfrm rot="10800000" flipH="1">
            <a:off x="1842192" y="19406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397" name="Google Shape;397;p13"/>
          <p:cNvSpPr txBox="1"/>
          <p:nvPr/>
        </p:nvSpPr>
        <p:spPr>
          <a:xfrm>
            <a:off x="2515568" y="23403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398" name="Google Shape;398;p13"/>
          <p:cNvSpPr txBox="1"/>
          <p:nvPr/>
        </p:nvSpPr>
        <p:spPr>
          <a:xfrm>
            <a:off x="3047744" y="25637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399" name="Google Shape;399;p13"/>
          <p:cNvCxnSpPr>
            <a:stCxn id="386" idx="6"/>
            <a:endCxn id="390" idx="2"/>
          </p:cNvCxnSpPr>
          <p:nvPr/>
        </p:nvCxnSpPr>
        <p:spPr>
          <a:xfrm>
            <a:off x="1842192" y="25328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00" name="Google Shape;400;p13"/>
          <p:cNvCxnSpPr>
            <a:stCxn id="387" idx="6"/>
            <a:endCxn id="390" idx="2"/>
          </p:cNvCxnSpPr>
          <p:nvPr/>
        </p:nvCxnSpPr>
        <p:spPr>
          <a:xfrm>
            <a:off x="1842192" y="34462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01" name="Google Shape;401;p13"/>
          <p:cNvCxnSpPr>
            <a:stCxn id="388" idx="6"/>
            <a:endCxn id="390" idx="2"/>
          </p:cNvCxnSpPr>
          <p:nvPr/>
        </p:nvCxnSpPr>
        <p:spPr>
          <a:xfrm>
            <a:off x="1842192" y="44321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402" name="Google Shape;402;p13"/>
          <p:cNvSpPr txBox="1"/>
          <p:nvPr/>
        </p:nvSpPr>
        <p:spPr>
          <a:xfrm>
            <a:off x="3182270" y="38906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403" name="Google Shape;403;p13"/>
          <p:cNvSpPr txBox="1"/>
          <p:nvPr/>
        </p:nvSpPr>
        <p:spPr>
          <a:xfrm>
            <a:off x="2938204" y="41758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404" name="Google Shape;404;p13"/>
          <p:cNvSpPr txBox="1"/>
          <p:nvPr/>
        </p:nvSpPr>
        <p:spPr>
          <a:xfrm>
            <a:off x="2664732" y="46418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405" name="Google Shape;405;p13"/>
          <p:cNvCxnSpPr>
            <a:stCxn id="389" idx="6"/>
            <a:endCxn id="391" idx="2"/>
          </p:cNvCxnSpPr>
          <p:nvPr/>
        </p:nvCxnSpPr>
        <p:spPr>
          <a:xfrm>
            <a:off x="4486131" y="19406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406" name="Google Shape;406;p13"/>
          <p:cNvCxnSpPr>
            <a:stCxn id="390" idx="6"/>
            <a:endCxn id="391" idx="2"/>
          </p:cNvCxnSpPr>
          <p:nvPr/>
        </p:nvCxnSpPr>
        <p:spPr>
          <a:xfrm rot="10800000" flipH="1">
            <a:off x="4499216" y="21531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407" name="Google Shape;407;p13"/>
          <p:cNvCxnSpPr>
            <a:stCxn id="389" idx="6"/>
            <a:endCxn id="392" idx="2"/>
          </p:cNvCxnSpPr>
          <p:nvPr/>
        </p:nvCxnSpPr>
        <p:spPr>
          <a:xfrm>
            <a:off x="4486131" y="19406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408" name="Google Shape;408;p13"/>
          <p:cNvCxnSpPr>
            <a:stCxn id="390" idx="6"/>
            <a:endCxn id="392" idx="2"/>
          </p:cNvCxnSpPr>
          <p:nvPr/>
        </p:nvCxnSpPr>
        <p:spPr>
          <a:xfrm rot="10800000" flipH="1">
            <a:off x="4499216" y="42384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409" name="Google Shape;409;p13"/>
          <p:cNvSpPr txBox="1"/>
          <p:nvPr/>
        </p:nvSpPr>
        <p:spPr>
          <a:xfrm>
            <a:off x="5979181" y="18055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410" name="Google Shape;410;p13"/>
          <p:cNvSpPr txBox="1"/>
          <p:nvPr/>
        </p:nvSpPr>
        <p:spPr>
          <a:xfrm>
            <a:off x="5849293" y="37271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411" name="Google Shape;411;p13"/>
          <p:cNvSpPr txBox="1"/>
          <p:nvPr/>
        </p:nvSpPr>
        <p:spPr>
          <a:xfrm>
            <a:off x="5849293" y="43956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412" name="Google Shape;412;p13"/>
          <p:cNvSpPr txBox="1"/>
          <p:nvPr/>
        </p:nvSpPr>
        <p:spPr>
          <a:xfrm>
            <a:off x="5838739" y="24654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413" name="Google Shape;413;p13"/>
          <p:cNvSpPr txBox="1"/>
          <p:nvPr/>
        </p:nvSpPr>
        <p:spPr>
          <a:xfrm>
            <a:off x="3982631" y="17488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414" name="Google Shape;414;p13"/>
          <p:cNvSpPr txBox="1"/>
          <p:nvPr/>
        </p:nvSpPr>
        <p:spPr>
          <a:xfrm>
            <a:off x="3989033" y="46418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415" name="Google Shape;415;p13"/>
          <p:cNvSpPr txBox="1"/>
          <p:nvPr/>
        </p:nvSpPr>
        <p:spPr>
          <a:xfrm>
            <a:off x="6914005" y="19748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416" name="Google Shape;416;p13"/>
          <p:cNvSpPr txBox="1"/>
          <p:nvPr/>
        </p:nvSpPr>
        <p:spPr>
          <a:xfrm>
            <a:off x="6917038" y="40778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417" name="Google Shape;417;p13"/>
          <p:cNvSpPr txBox="1"/>
          <p:nvPr/>
        </p:nvSpPr>
        <p:spPr>
          <a:xfrm>
            <a:off x="3895111" y="232414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418" name="Google Shape;418;p13"/>
          <p:cNvSpPr txBox="1"/>
          <p:nvPr/>
        </p:nvSpPr>
        <p:spPr>
          <a:xfrm>
            <a:off x="3880061" y="4050077"/>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
        <p:nvSpPr>
          <p:cNvPr id="419" name="Google Shape;419;p13"/>
          <p:cNvSpPr txBox="1"/>
          <p:nvPr/>
        </p:nvSpPr>
        <p:spPr>
          <a:xfrm>
            <a:off x="6772887" y="2511019"/>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0.15</a:t>
            </a:r>
            <a:endParaRPr/>
          </a:p>
        </p:txBody>
      </p:sp>
      <p:sp>
        <p:nvSpPr>
          <p:cNvPr id="420" name="Google Shape;420;p13"/>
          <p:cNvSpPr txBox="1"/>
          <p:nvPr/>
        </p:nvSpPr>
        <p:spPr>
          <a:xfrm>
            <a:off x="6798436" y="3521350"/>
            <a:ext cx="68249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-0.3</a:t>
            </a:r>
            <a:endParaRPr/>
          </a:p>
        </p:txBody>
      </p:sp>
      <p:sp>
        <p:nvSpPr>
          <p:cNvPr id="421" name="Google Shape;421;p13"/>
          <p:cNvSpPr txBox="1"/>
          <p:nvPr/>
        </p:nvSpPr>
        <p:spPr>
          <a:xfrm>
            <a:off x="3441040" y="524727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22" name="Google Shape;422;p13"/>
          <p:cNvSpPr txBox="1"/>
          <p:nvPr/>
        </p:nvSpPr>
        <p:spPr>
          <a:xfrm>
            <a:off x="6286323" y="5111465"/>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423" name="Google Shape;423;p13"/>
          <p:cNvSpPr txBox="1"/>
          <p:nvPr/>
        </p:nvSpPr>
        <p:spPr>
          <a:xfrm>
            <a:off x="838200" y="498718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424" name="Google Shape;424;p13"/>
          <p:cNvSpPr txBox="1"/>
          <p:nvPr/>
        </p:nvSpPr>
        <p:spPr>
          <a:xfrm>
            <a:off x="8450438" y="3890682"/>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25" name="Google Shape;425;p13"/>
          <p:cNvGraphicFramePr/>
          <p:nvPr/>
        </p:nvGraphicFramePr>
        <p:xfrm>
          <a:off x="8928599" y="3503250"/>
          <a:ext cx="1686150" cy="1463080"/>
        </p:xfrm>
        <a:graphic>
          <a:graphicData uri="http://schemas.openxmlformats.org/drawingml/2006/table">
            <a:tbl>
              <a:tblPr firstRow="1" bandRow="1">
                <a:noFill/>
                <a:tableStyleId>{065EA3BE-3667-4E2D-9201-F5A8711881DC}</a:tableStyleId>
              </a:tblPr>
              <a:tblGrid>
                <a:gridCol w="843075">
                  <a:extLst>
                    <a:ext uri="{9D8B030D-6E8A-4147-A177-3AD203B41FA5}">
                      <a16:colId xmlns:a16="http://schemas.microsoft.com/office/drawing/2014/main" val="20000"/>
                    </a:ext>
                  </a:extLst>
                </a:gridCol>
                <a:gridCol w="8430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2" name="TextBox 1">
            <a:extLst>
              <a:ext uri="{FF2B5EF4-FFF2-40B4-BE49-F238E27FC236}">
                <a16:creationId xmlns:a16="http://schemas.microsoft.com/office/drawing/2014/main" id="{6DF81E36-0CCE-447F-8969-C0640D6F7524}"/>
              </a:ext>
            </a:extLst>
          </p:cNvPr>
          <p:cNvSpPr txBox="1"/>
          <p:nvPr/>
        </p:nvSpPr>
        <p:spPr>
          <a:xfrm>
            <a:off x="8752114" y="2563799"/>
            <a:ext cx="1795684" cy="307777"/>
          </a:xfrm>
          <a:prstGeom prst="rect">
            <a:avLst/>
          </a:prstGeom>
          <a:noFill/>
          <a:ln>
            <a:solidFill>
              <a:srgbClr val="FF0000"/>
            </a:solidFill>
          </a:ln>
        </p:spPr>
        <p:txBody>
          <a:bodyPr wrap="none" rtlCol="0">
            <a:spAutoFit/>
          </a:bodyPr>
          <a:lstStyle/>
          <a:p>
            <a:r>
              <a:rPr lang="en-US" dirty="0"/>
              <a:t>Output O</a:t>
            </a:r>
            <a:r>
              <a:rPr lang="en-US" baseline="-25000" dirty="0"/>
              <a:t>2</a:t>
            </a:r>
            <a:r>
              <a:rPr lang="en-US" dirty="0"/>
              <a:t> at layer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431" name="Google Shape;431;p14"/>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432" name="Google Shape;432;p14"/>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33" name="Google Shape;433;p14"/>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434" name="Google Shape;434;p14"/>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4"/>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4"/>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14"/>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14"/>
          <p:cNvSpPr txBox="1"/>
          <p:nvPr/>
        </p:nvSpPr>
        <p:spPr>
          <a:xfrm>
            <a:off x="3838146"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39" name="Google Shape;439;p14"/>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440" name="Google Shape;440;p14"/>
          <p:cNvCxnSpPr>
            <a:stCxn id="431" idx="6"/>
            <a:endCxn id="434"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441" name="Google Shape;441;p14"/>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442" name="Google Shape;442;p14"/>
          <p:cNvCxnSpPr>
            <a:stCxn id="432" idx="6"/>
            <a:endCxn id="434"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43" name="Google Shape;443;p14"/>
          <p:cNvCxnSpPr>
            <a:stCxn id="433" idx="6"/>
            <a:endCxn id="434"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444" name="Google Shape;444;p14"/>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445" name="Google Shape;445;p14"/>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446" name="Google Shape;446;p14"/>
          <p:cNvCxnSpPr>
            <a:stCxn id="431" idx="6"/>
            <a:endCxn id="435"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47" name="Google Shape;447;p14"/>
          <p:cNvCxnSpPr>
            <a:stCxn id="432" idx="6"/>
            <a:endCxn id="435"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448" name="Google Shape;448;p14"/>
          <p:cNvCxnSpPr>
            <a:stCxn id="433" idx="6"/>
            <a:endCxn id="435"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449" name="Google Shape;449;p14"/>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450" name="Google Shape;450;p14"/>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451" name="Google Shape;451;p14"/>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452" name="Google Shape;452;p14"/>
          <p:cNvCxnSpPr>
            <a:stCxn id="434" idx="6"/>
            <a:endCxn id="436"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453" name="Google Shape;453;p14"/>
          <p:cNvCxnSpPr>
            <a:stCxn id="435" idx="6"/>
            <a:endCxn id="436"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454" name="Google Shape;454;p14"/>
          <p:cNvCxnSpPr>
            <a:stCxn id="434" idx="6"/>
            <a:endCxn id="437"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455" name="Google Shape;455;p14"/>
          <p:cNvCxnSpPr>
            <a:stCxn id="435" idx="6"/>
            <a:endCxn id="437"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456" name="Google Shape;456;p14"/>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457" name="Google Shape;457;p14"/>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458" name="Google Shape;458;p14"/>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459" name="Google Shape;459;p14"/>
          <p:cNvSpPr txBox="1"/>
          <p:nvPr/>
        </p:nvSpPr>
        <p:spPr>
          <a:xfrm>
            <a:off x="7613047" y="588516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60" name="Google Shape;460;p14"/>
          <p:cNvGraphicFramePr/>
          <p:nvPr/>
        </p:nvGraphicFramePr>
        <p:xfrm>
          <a:off x="8071631" y="5725383"/>
          <a:ext cx="1180900" cy="7315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461" name="Google Shape;461;p14"/>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462" name="Google Shape;462;p14"/>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463" name="Google Shape;463;p14"/>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464" name="Google Shape;464;p14"/>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465" name="Google Shape;465;p14"/>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466" name="Google Shape;466;p14"/>
          <p:cNvSpPr txBox="1"/>
          <p:nvPr/>
        </p:nvSpPr>
        <p:spPr>
          <a:xfrm>
            <a:off x="3428512" y="5613876"/>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67" name="Google Shape;467;p14"/>
          <p:cNvSpPr txBox="1"/>
          <p:nvPr/>
        </p:nvSpPr>
        <p:spPr>
          <a:xfrm>
            <a:off x="1513930" y="473113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468" name="Google Shape;468;p14"/>
          <p:cNvGraphicFramePr/>
          <p:nvPr/>
        </p:nvGraphicFramePr>
        <p:xfrm>
          <a:off x="1256178" y="5071156"/>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469" name="Google Shape;469;p14"/>
          <p:cNvSpPr txBox="1"/>
          <p:nvPr/>
        </p:nvSpPr>
        <p:spPr>
          <a:xfrm>
            <a:off x="702193" y="5685865"/>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470" name="Google Shape;470;p14"/>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471" name="Google Shape;471;p14"/>
          <p:cNvSpPr txBox="1"/>
          <p:nvPr/>
        </p:nvSpPr>
        <p:spPr>
          <a:xfrm>
            <a:off x="5529410" y="43990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472" name="Google Shape;472;p14"/>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473" name="Google Shape;473;p14"/>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474" name="Google Shape;474;p14"/>
          <p:cNvSpPr txBox="1"/>
          <p:nvPr/>
        </p:nvSpPr>
        <p:spPr>
          <a:xfrm>
            <a:off x="5417127" y="5621394"/>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75" name="Google Shape;475;p14"/>
          <p:cNvGraphicFramePr/>
          <p:nvPr/>
        </p:nvGraphicFramePr>
        <p:xfrm>
          <a:off x="5878803" y="5029835"/>
          <a:ext cx="118090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476" name="Google Shape;476;p14"/>
          <p:cNvSpPr txBox="1"/>
          <p:nvPr/>
        </p:nvSpPr>
        <p:spPr>
          <a:xfrm>
            <a:off x="9268548" y="5854963"/>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477" name="Google Shape;477;p14"/>
          <p:cNvGraphicFramePr/>
          <p:nvPr/>
        </p:nvGraphicFramePr>
        <p:xfrm>
          <a:off x="9754934" y="5123443"/>
          <a:ext cx="1771350" cy="1463080"/>
        </p:xfrm>
        <a:graphic>
          <a:graphicData uri="http://schemas.openxmlformats.org/drawingml/2006/table">
            <a:tbl>
              <a:tblPr firstRow="1" bandRow="1">
                <a:noFill/>
                <a:tableStyleId>{065EA3BE-3667-4E2D-9201-F5A8711881DC}</a:tableStyleId>
              </a:tblPr>
              <a:tblGrid>
                <a:gridCol w="885675">
                  <a:extLst>
                    <a:ext uri="{9D8B030D-6E8A-4147-A177-3AD203B41FA5}">
                      <a16:colId xmlns:a16="http://schemas.microsoft.com/office/drawing/2014/main" val="20000"/>
                    </a:ext>
                  </a:extLst>
                </a:gridCol>
                <a:gridCol w="885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478" name="Google Shape;478;p14"/>
          <p:cNvSpPr txBox="1"/>
          <p:nvPr/>
        </p:nvSpPr>
        <p:spPr>
          <a:xfrm>
            <a:off x="5486599" y="2038374"/>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479" name="Google Shape;479;p14"/>
          <p:cNvSpPr txBox="1"/>
          <p:nvPr/>
        </p:nvSpPr>
        <p:spPr>
          <a:xfrm>
            <a:off x="5493124" y="3829877"/>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
        <p:nvSpPr>
          <p:cNvPr id="2" name="TextBox 1">
            <a:extLst>
              <a:ext uri="{FF2B5EF4-FFF2-40B4-BE49-F238E27FC236}">
                <a16:creationId xmlns:a16="http://schemas.microsoft.com/office/drawing/2014/main" id="{0F2815FE-C4F4-4227-96EA-A3193D7AE51D}"/>
              </a:ext>
            </a:extLst>
          </p:cNvPr>
          <p:cNvSpPr txBox="1"/>
          <p:nvPr/>
        </p:nvSpPr>
        <p:spPr>
          <a:xfrm>
            <a:off x="9666514" y="992777"/>
            <a:ext cx="1943161" cy="738664"/>
          </a:xfrm>
          <a:prstGeom prst="rect">
            <a:avLst/>
          </a:prstGeom>
          <a:noFill/>
          <a:ln>
            <a:solidFill>
              <a:srgbClr val="FF0000"/>
            </a:solidFill>
          </a:ln>
        </p:spPr>
        <p:txBody>
          <a:bodyPr wrap="none" rtlCol="0">
            <a:spAutoFit/>
          </a:bodyPr>
          <a:lstStyle/>
          <a:p>
            <a:r>
              <a:rPr lang="en-US" dirty="0"/>
              <a:t>Key:</a:t>
            </a:r>
          </a:p>
          <a:p>
            <a:r>
              <a:rPr lang="en-US" dirty="0" err="1"/>
              <a:t>w</a:t>
            </a:r>
            <a:r>
              <a:rPr lang="en-US" baseline="-25000" dirty="0" err="1"/>
              <a:t>i</a:t>
            </a:r>
            <a:r>
              <a:rPr lang="en-US" baseline="-25000" dirty="0"/>
              <a:t> </a:t>
            </a:r>
            <a:r>
              <a:rPr lang="en-US" dirty="0"/>
              <a:t>is weights at layer </a:t>
            </a:r>
            <a:r>
              <a:rPr lang="en-US" dirty="0" err="1"/>
              <a:t>i</a:t>
            </a:r>
            <a:endParaRPr lang="en-US" dirty="0"/>
          </a:p>
          <a:p>
            <a:r>
              <a:rPr lang="en-US" dirty="0"/>
              <a:t>o</a:t>
            </a:r>
            <a:r>
              <a:rPr lang="en-US" baseline="-25000" dirty="0"/>
              <a:t>i</a:t>
            </a:r>
            <a:r>
              <a:rPr lang="en-US" dirty="0"/>
              <a:t> is </a:t>
            </a:r>
            <a:r>
              <a:rPr lang="en-US"/>
              <a:t>outputs at </a:t>
            </a:r>
            <a:r>
              <a:rPr lang="en-US" dirty="0"/>
              <a:t>layer </a:t>
            </a:r>
            <a:r>
              <a:rPr lang="en-US" dirty="0" err="1"/>
              <a:t>i</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485" name="Google Shape;485;p15"/>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486" name="Google Shape;486;p15"/>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487" name="Google Shape;487;p15"/>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488" name="Google Shape;488;p15"/>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9" name="Google Shape;489;p15"/>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5"/>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1" name="Google Shape;491;p15"/>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2" name="Google Shape;492;p15"/>
          <p:cNvSpPr txBox="1"/>
          <p:nvPr/>
        </p:nvSpPr>
        <p:spPr>
          <a:xfrm>
            <a:off x="3838146"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493" name="Google Shape;493;p15"/>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494" name="Google Shape;494;p15"/>
          <p:cNvCxnSpPr>
            <a:stCxn id="485" idx="6"/>
            <a:endCxn id="488"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495" name="Google Shape;495;p15"/>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496" name="Google Shape;496;p15"/>
          <p:cNvCxnSpPr>
            <a:stCxn id="486" idx="6"/>
            <a:endCxn id="488"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497" name="Google Shape;497;p15"/>
          <p:cNvCxnSpPr>
            <a:stCxn id="487" idx="6"/>
            <a:endCxn id="488"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498" name="Google Shape;498;p15"/>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499" name="Google Shape;499;p15"/>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500" name="Google Shape;500;p15"/>
          <p:cNvCxnSpPr>
            <a:stCxn id="485" idx="6"/>
            <a:endCxn id="489"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501" name="Google Shape;501;p15"/>
          <p:cNvCxnSpPr>
            <a:stCxn id="486" idx="6"/>
            <a:endCxn id="489"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502" name="Google Shape;502;p15"/>
          <p:cNvCxnSpPr>
            <a:stCxn id="487" idx="6"/>
            <a:endCxn id="489"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503" name="Google Shape;503;p15"/>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504" name="Google Shape;504;p15"/>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505" name="Google Shape;505;p15"/>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506" name="Google Shape;506;p15"/>
          <p:cNvCxnSpPr>
            <a:stCxn id="488" idx="6"/>
            <a:endCxn id="490"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507" name="Google Shape;507;p15"/>
          <p:cNvCxnSpPr>
            <a:stCxn id="489" idx="6"/>
            <a:endCxn id="490"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508" name="Google Shape;508;p15"/>
          <p:cNvCxnSpPr>
            <a:stCxn id="488" idx="6"/>
            <a:endCxn id="491"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509" name="Google Shape;509;p15"/>
          <p:cNvCxnSpPr>
            <a:stCxn id="489" idx="6"/>
            <a:endCxn id="491"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510" name="Google Shape;510;p15"/>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511" name="Google Shape;511;p15"/>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512" name="Google Shape;512;p15"/>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513" name="Google Shape;513;p15"/>
          <p:cNvSpPr txBox="1"/>
          <p:nvPr/>
        </p:nvSpPr>
        <p:spPr>
          <a:xfrm>
            <a:off x="7613047" y="588516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14" name="Google Shape;514;p15"/>
          <p:cNvGraphicFramePr/>
          <p:nvPr/>
        </p:nvGraphicFramePr>
        <p:xfrm>
          <a:off x="8071631" y="5725383"/>
          <a:ext cx="1180900" cy="7315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515" name="Google Shape;515;p15"/>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516" name="Google Shape;516;p15"/>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517" name="Google Shape;517;p15"/>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518" name="Google Shape;518;p15"/>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519" name="Google Shape;519;p15"/>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520" name="Google Shape;520;p15"/>
          <p:cNvSpPr txBox="1"/>
          <p:nvPr/>
        </p:nvSpPr>
        <p:spPr>
          <a:xfrm>
            <a:off x="3428512" y="5613876"/>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21" name="Google Shape;521;p15"/>
          <p:cNvSpPr txBox="1"/>
          <p:nvPr/>
        </p:nvSpPr>
        <p:spPr>
          <a:xfrm>
            <a:off x="1513930" y="473113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522" name="Google Shape;522;p15"/>
          <p:cNvGraphicFramePr/>
          <p:nvPr/>
        </p:nvGraphicFramePr>
        <p:xfrm>
          <a:off x="1256178" y="5071156"/>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523" name="Google Shape;523;p15"/>
          <p:cNvSpPr txBox="1"/>
          <p:nvPr/>
        </p:nvSpPr>
        <p:spPr>
          <a:xfrm>
            <a:off x="702193" y="5685865"/>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24" name="Google Shape;524;p15"/>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525" name="Google Shape;525;p15"/>
          <p:cNvSpPr txBox="1"/>
          <p:nvPr/>
        </p:nvSpPr>
        <p:spPr>
          <a:xfrm>
            <a:off x="5529410" y="43990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526" name="Google Shape;526;p15"/>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527" name="Google Shape;527;p15"/>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528" name="Google Shape;528;p15"/>
          <p:cNvSpPr txBox="1"/>
          <p:nvPr/>
        </p:nvSpPr>
        <p:spPr>
          <a:xfrm>
            <a:off x="5417127" y="5621394"/>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29" name="Google Shape;529;p15"/>
          <p:cNvGraphicFramePr/>
          <p:nvPr/>
        </p:nvGraphicFramePr>
        <p:xfrm>
          <a:off x="5878803" y="5029835"/>
          <a:ext cx="118090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530" name="Google Shape;530;p15"/>
          <p:cNvSpPr txBox="1"/>
          <p:nvPr/>
        </p:nvSpPr>
        <p:spPr>
          <a:xfrm>
            <a:off x="9268548" y="5854963"/>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31" name="Google Shape;531;p15"/>
          <p:cNvGraphicFramePr/>
          <p:nvPr/>
        </p:nvGraphicFramePr>
        <p:xfrm>
          <a:off x="9754934" y="5123443"/>
          <a:ext cx="1384600" cy="1463080"/>
        </p:xfrm>
        <a:graphic>
          <a:graphicData uri="http://schemas.openxmlformats.org/drawingml/2006/table">
            <a:tbl>
              <a:tblPr firstRow="1" bandRow="1">
                <a:noFill/>
                <a:tableStyleId>{065EA3BE-3667-4E2D-9201-F5A8711881DC}</a:tableStyleId>
              </a:tblPr>
              <a:tblGrid>
                <a:gridCol w="692300">
                  <a:extLst>
                    <a:ext uri="{9D8B030D-6E8A-4147-A177-3AD203B41FA5}">
                      <a16:colId xmlns:a16="http://schemas.microsoft.com/office/drawing/2014/main" val="20000"/>
                    </a:ext>
                  </a:extLst>
                </a:gridCol>
                <a:gridCol w="6923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532" name="Google Shape;532;p15"/>
          <p:cNvSpPr/>
          <p:nvPr/>
        </p:nvSpPr>
        <p:spPr>
          <a:xfrm>
            <a:off x="10193795" y="1595135"/>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533" name="Google Shape;533;p15"/>
          <p:cNvSpPr/>
          <p:nvPr/>
        </p:nvSpPr>
        <p:spPr>
          <a:xfrm>
            <a:off x="10228461" y="364261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534" name="Google Shape;534;p15"/>
          <p:cNvSpPr txBox="1"/>
          <p:nvPr/>
        </p:nvSpPr>
        <p:spPr>
          <a:xfrm>
            <a:off x="9799385" y="965851"/>
            <a:ext cx="1554415" cy="369332"/>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535" name="Google Shape;535;p15"/>
          <p:cNvSpPr txBox="1"/>
          <p:nvPr/>
        </p:nvSpPr>
        <p:spPr>
          <a:xfrm>
            <a:off x="9263943" y="1735380"/>
            <a:ext cx="611226" cy="369332"/>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36" name="Google Shape;536;p15"/>
          <p:cNvSpPr txBox="1"/>
          <p:nvPr/>
        </p:nvSpPr>
        <p:spPr>
          <a:xfrm flipH="1">
            <a:off x="9312410" y="3783934"/>
            <a:ext cx="523587" cy="369332"/>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537" name="Google Shape;537;p15"/>
          <p:cNvCxnSpPr>
            <a:stCxn id="535" idx="2"/>
            <a:endCxn id="538" idx="1"/>
          </p:cNvCxnSpPr>
          <p:nvPr/>
        </p:nvCxnSpPr>
        <p:spPr>
          <a:xfrm>
            <a:off x="9569556" y="2104712"/>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39" name="Google Shape;539;p15"/>
          <p:cNvCxnSpPr>
            <a:stCxn id="536" idx="0"/>
            <a:endCxn id="538" idx="1"/>
          </p:cNvCxnSpPr>
          <p:nvPr/>
        </p:nvCxnSpPr>
        <p:spPr>
          <a:xfrm rot="10800000" flipH="1">
            <a:off x="9574204"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538" name="Google Shape;538;p15"/>
          <p:cNvSpPr txBox="1"/>
          <p:nvPr/>
        </p:nvSpPr>
        <p:spPr>
          <a:xfrm>
            <a:off x="10011736" y="2738038"/>
            <a:ext cx="1127760" cy="369332"/>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40" name="Google Shape;540;p15"/>
          <p:cNvSpPr txBox="1"/>
          <p:nvPr/>
        </p:nvSpPr>
        <p:spPr>
          <a:xfrm>
            <a:off x="5486599" y="2070587"/>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0</a:t>
            </a:r>
            <a:endParaRPr/>
          </a:p>
        </p:txBody>
      </p:sp>
      <p:sp>
        <p:nvSpPr>
          <p:cNvPr id="541" name="Google Shape;541;p15"/>
          <p:cNvSpPr txBox="1"/>
          <p:nvPr/>
        </p:nvSpPr>
        <p:spPr>
          <a:xfrm>
            <a:off x="5419961" y="3845990"/>
            <a:ext cx="6825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C00000"/>
                </a:solidFill>
                <a:latin typeface="Calibri"/>
                <a:ea typeface="Calibri"/>
                <a:cs typeface="Calibri"/>
                <a:sym typeface="Calibri"/>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547" name="Google Shape;547;p16"/>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16"/>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16"/>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550" name="Google Shape;550;p16"/>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551" name="Google Shape;551;p16"/>
          <p:cNvSpPr/>
          <p:nvPr/>
        </p:nvSpPr>
        <p:spPr>
          <a:xfrm>
            <a:off x="10193795" y="1595135"/>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552" name="Google Shape;552;p16"/>
          <p:cNvSpPr/>
          <p:nvPr/>
        </p:nvSpPr>
        <p:spPr>
          <a:xfrm>
            <a:off x="10228461" y="364261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553" name="Google Shape;553;p16"/>
          <p:cNvSpPr txBox="1"/>
          <p:nvPr/>
        </p:nvSpPr>
        <p:spPr>
          <a:xfrm>
            <a:off x="9799385" y="965851"/>
            <a:ext cx="1554415" cy="369332"/>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554" name="Google Shape;554;p16"/>
          <p:cNvSpPr txBox="1"/>
          <p:nvPr/>
        </p:nvSpPr>
        <p:spPr>
          <a:xfrm>
            <a:off x="9263943" y="1735380"/>
            <a:ext cx="611226" cy="369332"/>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55" name="Google Shape;555;p16"/>
          <p:cNvSpPr txBox="1"/>
          <p:nvPr/>
        </p:nvSpPr>
        <p:spPr>
          <a:xfrm flipH="1">
            <a:off x="9312410" y="3783934"/>
            <a:ext cx="523587" cy="3693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556" name="Google Shape;556;p16"/>
          <p:cNvCxnSpPr>
            <a:stCxn id="554" idx="2"/>
            <a:endCxn id="557" idx="1"/>
          </p:cNvCxnSpPr>
          <p:nvPr/>
        </p:nvCxnSpPr>
        <p:spPr>
          <a:xfrm>
            <a:off x="9569556" y="2104712"/>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558" name="Google Shape;558;p16"/>
          <p:cNvCxnSpPr>
            <a:stCxn id="555" idx="0"/>
            <a:endCxn id="557" idx="1"/>
          </p:cNvCxnSpPr>
          <p:nvPr/>
        </p:nvCxnSpPr>
        <p:spPr>
          <a:xfrm rot="10800000" flipH="1">
            <a:off x="9574204"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557" name="Google Shape;557;p16"/>
          <p:cNvSpPr txBox="1"/>
          <p:nvPr/>
        </p:nvSpPr>
        <p:spPr>
          <a:xfrm>
            <a:off x="10011736" y="2738038"/>
            <a:ext cx="1127760" cy="369332"/>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59" name="Google Shape;559;p16"/>
          <p:cNvSpPr/>
          <p:nvPr/>
        </p:nvSpPr>
        <p:spPr>
          <a:xfrm>
            <a:off x="5886692" y="1695396"/>
            <a:ext cx="2076429" cy="405993"/>
          </a:xfrm>
          <a:prstGeom prst="snip2DiagRect">
            <a:avLst>
              <a:gd name="adj1" fmla="val 0"/>
              <a:gd name="adj2" fmla="val 16667"/>
            </a:avLst>
          </a:prstGeom>
          <a:blipFill rotWithShape="1">
            <a:blip r:embed="rId6">
              <a:alphaModFix/>
            </a:blip>
            <a:stretch>
              <a:fillRect b="-142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560" name="Google Shape;560;p16"/>
          <p:cNvSpPr txBox="1"/>
          <p:nvPr/>
        </p:nvSpPr>
        <p:spPr>
          <a:xfrm>
            <a:off x="7902282" y="5887347"/>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561" name="Google Shape;561;p16"/>
          <p:cNvGraphicFramePr/>
          <p:nvPr/>
        </p:nvGraphicFramePr>
        <p:xfrm>
          <a:off x="8388668" y="5155827"/>
          <a:ext cx="1447350" cy="1463080"/>
        </p:xfrm>
        <a:graphic>
          <a:graphicData uri="http://schemas.openxmlformats.org/drawingml/2006/table">
            <a:tbl>
              <a:tblPr firstRow="1" bandRow="1">
                <a:noFill/>
                <a:tableStyleId>{065EA3BE-3667-4E2D-9201-F5A8711881DC}</a:tableStyleId>
              </a:tblPr>
              <a:tblGrid>
                <a:gridCol w="723675">
                  <a:extLst>
                    <a:ext uri="{9D8B030D-6E8A-4147-A177-3AD203B41FA5}">
                      <a16:colId xmlns:a16="http://schemas.microsoft.com/office/drawing/2014/main" val="20000"/>
                    </a:ext>
                  </a:extLst>
                </a:gridCol>
                <a:gridCol w="723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562" name="Google Shape;562;p16"/>
          <p:cNvSpPr/>
          <p:nvPr/>
        </p:nvSpPr>
        <p:spPr>
          <a:xfrm>
            <a:off x="5897029" y="3787087"/>
            <a:ext cx="2076429" cy="405993"/>
          </a:xfrm>
          <a:prstGeom prst="snip2DiagRect">
            <a:avLst>
              <a:gd name="adj1" fmla="val 0"/>
              <a:gd name="adj2" fmla="val 16667"/>
            </a:avLst>
          </a:prstGeom>
          <a:blipFill rotWithShape="1">
            <a:blip r:embed="rId8">
              <a:alphaModFix/>
            </a:blip>
            <a:stretch>
              <a:fillRect b="-1764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 name="TextBox 1">
            <a:extLst>
              <a:ext uri="{FF2B5EF4-FFF2-40B4-BE49-F238E27FC236}">
                <a16:creationId xmlns:a16="http://schemas.microsoft.com/office/drawing/2014/main" id="{E5E8C04B-B079-456C-9006-45147848541F}"/>
              </a:ext>
            </a:extLst>
          </p:cNvPr>
          <p:cNvSpPr txBox="1"/>
          <p:nvPr/>
        </p:nvSpPr>
        <p:spPr>
          <a:xfrm>
            <a:off x="2621280" y="2412274"/>
            <a:ext cx="2084225" cy="307777"/>
          </a:xfrm>
          <a:prstGeom prst="rect">
            <a:avLst/>
          </a:prstGeom>
          <a:noFill/>
          <a:ln>
            <a:solidFill>
              <a:srgbClr val="FF0000"/>
            </a:solidFill>
          </a:ln>
        </p:spPr>
        <p:txBody>
          <a:bodyPr wrap="none" rtlCol="0">
            <a:spAutoFit/>
          </a:bodyPr>
          <a:lstStyle/>
          <a:p>
            <a:r>
              <a:rPr lang="en-US" dirty="0"/>
              <a:t>This is the Error or Loss</a:t>
            </a:r>
          </a:p>
        </p:txBody>
      </p:sp>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AFA6F11A-FEFF-4171-8ABA-42F2FFCDE947}"/>
                  </a:ext>
                </a:extLst>
              </p14:cNvPr>
              <p14:cNvContentPartPr/>
              <p14:nvPr/>
            </p14:nvContentPartPr>
            <p14:xfrm>
              <a:off x="7186680" y="1459080"/>
              <a:ext cx="839520" cy="3031560"/>
            </p14:xfrm>
          </p:contentPart>
        </mc:Choice>
        <mc:Fallback xmlns="">
          <p:pic>
            <p:nvPicPr>
              <p:cNvPr id="3" name="Ink 2">
                <a:extLst>
                  <a:ext uri="{FF2B5EF4-FFF2-40B4-BE49-F238E27FC236}">
                    <a16:creationId xmlns:a16="http://schemas.microsoft.com/office/drawing/2014/main" id="{AFA6F11A-FEFF-4171-8ABA-42F2FFCDE947}"/>
                  </a:ext>
                </a:extLst>
              </p:cNvPr>
              <p:cNvPicPr/>
              <p:nvPr/>
            </p:nvPicPr>
            <p:blipFill>
              <a:blip r:embed="rId10"/>
              <a:stretch>
                <a:fillRect/>
              </a:stretch>
            </p:blipFill>
            <p:spPr>
              <a:xfrm>
                <a:off x="7177320" y="1449720"/>
                <a:ext cx="858240" cy="3050280"/>
              </a:xfrm>
              <a:prstGeom prst="rect">
                <a:avLst/>
              </a:prstGeom>
            </p:spPr>
          </p:pic>
        </mc:Fallback>
      </mc:AlternateContent>
      <p:sp>
        <p:nvSpPr>
          <p:cNvPr id="4" name="Rectangle 3"/>
          <p:cNvSpPr/>
          <p:nvPr/>
        </p:nvSpPr>
        <p:spPr>
          <a:xfrm>
            <a:off x="10211128" y="2737597"/>
            <a:ext cx="659644" cy="4571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4303" y="4337555"/>
            <a:ext cx="2413331" cy="461665"/>
          </a:xfrm>
          <a:prstGeom prst="rect">
            <a:avLst/>
          </a:prstGeom>
          <a:noFill/>
          <a:ln>
            <a:noFill/>
          </a:ln>
        </p:spPr>
        <p:txBody>
          <a:bodyPr wrap="square" rtlCol="0">
            <a:spAutoFit/>
          </a:bodyPr>
          <a:lstStyle/>
          <a:p>
            <a:r>
              <a:rPr lang="en-US" sz="2400" dirty="0"/>
              <a:t>  =  [.39 -.39]</a:t>
            </a:r>
          </a:p>
        </p:txBody>
      </p:sp>
      <p:sp>
        <p:nvSpPr>
          <p:cNvPr id="25" name="Google Shape;557;p16"/>
          <p:cNvSpPr txBox="1"/>
          <p:nvPr/>
        </p:nvSpPr>
        <p:spPr>
          <a:xfrm>
            <a:off x="886548" y="4383722"/>
            <a:ext cx="1127760" cy="369332"/>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2b7aa389cc3_0_419"/>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What to do with this error?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2b7aa389cc3_0_431"/>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What to do with this error? </a:t>
            </a:r>
            <a:endParaRPr dirty="0"/>
          </a:p>
        </p:txBody>
      </p:sp>
      <p:sp>
        <p:nvSpPr>
          <p:cNvPr id="575" name="Google Shape;575;g2b7aa389cc3_0_431"/>
          <p:cNvSpPr txBox="1"/>
          <p:nvPr/>
        </p:nvSpPr>
        <p:spPr>
          <a:xfrm>
            <a:off x="838200" y="1520400"/>
            <a:ext cx="10515600" cy="492439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solidFill>
                  <a:schemeClr val="dk1"/>
                </a:solidFill>
                <a:latin typeface="Calibri"/>
                <a:ea typeface="Calibri"/>
                <a:cs typeface="Calibri"/>
                <a:sym typeface="Calibri"/>
              </a:rPr>
              <a:t>Backpropagate it to update the weights!</a:t>
            </a:r>
            <a:endParaRPr sz="28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Calibri"/>
                <a:ea typeface="Calibri"/>
                <a:cs typeface="Calibri"/>
                <a:sym typeface="Calibri"/>
              </a:rPr>
              <a:t>How? We will be doing this (in a few slides).</a:t>
            </a:r>
          </a:p>
          <a:p>
            <a:pPr marL="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Calibri"/>
                <a:ea typeface="Calibri"/>
                <a:cs typeface="Calibri"/>
                <a:sym typeface="Calibri"/>
              </a:rPr>
              <a:t>δo1 = (W</a:t>
            </a:r>
            <a:r>
              <a:rPr lang="en-US" sz="2800" baseline="-25000" dirty="0">
                <a:solidFill>
                  <a:schemeClr val="dk1"/>
                </a:solidFill>
                <a:latin typeface="Calibri"/>
                <a:ea typeface="Calibri"/>
                <a:cs typeface="Calibri"/>
                <a:sym typeface="Calibri"/>
              </a:rPr>
              <a:t>2</a:t>
            </a:r>
            <a:r>
              <a:rPr lang="en-US" sz="2800" dirty="0">
                <a:solidFill>
                  <a:schemeClr val="dk1"/>
                </a:solidFill>
                <a:latin typeface="Calibri"/>
                <a:ea typeface="Calibri"/>
                <a:cs typeface="Calibri"/>
                <a:sym typeface="Calibri"/>
              </a:rPr>
              <a:t>ᵀ) · δo2 ⊙ g′(z1)</a:t>
            </a:r>
          </a:p>
          <a:p>
            <a:pPr marL="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Calibri"/>
                <a:ea typeface="Calibri"/>
                <a:cs typeface="Calibri"/>
                <a:sym typeface="Calibri"/>
              </a:rPr>
              <a:t>So what we’ll do is:</a:t>
            </a:r>
          </a:p>
          <a:p>
            <a:pPr marL="0" lvl="0" indent="0" algn="l" rtl="0">
              <a:spcBef>
                <a:spcPts val="0"/>
              </a:spcBef>
              <a:spcAft>
                <a:spcPts val="0"/>
              </a:spcAft>
              <a:buNone/>
            </a:pPr>
            <a:endParaRPr lang="en-US" sz="2800" dirty="0">
              <a:solidFill>
                <a:schemeClr val="dk1"/>
              </a:solidFill>
              <a:latin typeface="Calibri"/>
              <a:ea typeface="Calibri"/>
              <a:cs typeface="Calibri"/>
              <a:sym typeface="Calibri"/>
            </a:endParaRPr>
          </a:p>
          <a:p>
            <a:pPr marL="0" lvl="0" indent="0" algn="l" rtl="0">
              <a:spcBef>
                <a:spcPts val="0"/>
              </a:spcBef>
              <a:spcAft>
                <a:spcPts val="0"/>
              </a:spcAft>
              <a:buNone/>
            </a:pPr>
            <a:r>
              <a:rPr lang="en-US" sz="2800" dirty="0">
                <a:solidFill>
                  <a:schemeClr val="dk1"/>
                </a:solidFill>
                <a:latin typeface="Calibri"/>
                <a:ea typeface="Calibri"/>
                <a:cs typeface="Calibri"/>
                <a:sym typeface="Calibri"/>
              </a:rPr>
              <a:t>• Take the error from the next layer (δo</a:t>
            </a:r>
            <a:r>
              <a:rPr lang="en-US" sz="2800" baseline="-25000" dirty="0">
                <a:solidFill>
                  <a:schemeClr val="dk1"/>
                </a:solidFill>
                <a:latin typeface="Calibri"/>
                <a:ea typeface="Calibri"/>
                <a:cs typeface="Calibri"/>
                <a:sym typeface="Calibri"/>
              </a:rPr>
              <a:t>2</a:t>
            </a:r>
            <a:r>
              <a:rPr lang="en-US" sz="2800" dirty="0">
                <a:solidFill>
                  <a:schemeClr val="dk1"/>
                </a:solidFill>
                <a:latin typeface="Calibri"/>
                <a:ea typeface="Calibri"/>
                <a:cs typeface="Calibri"/>
                <a:sym typeface="Calibri"/>
              </a:rPr>
              <a:t>)</a:t>
            </a:r>
          </a:p>
          <a:p>
            <a:pPr marL="0" lvl="0" indent="0" algn="l" rtl="0">
              <a:spcBef>
                <a:spcPts val="0"/>
              </a:spcBef>
              <a:spcAft>
                <a:spcPts val="0"/>
              </a:spcAft>
              <a:buNone/>
            </a:pPr>
            <a:r>
              <a:rPr lang="en-US" sz="2800" dirty="0">
                <a:solidFill>
                  <a:schemeClr val="dk1"/>
                </a:solidFill>
                <a:latin typeface="Calibri"/>
                <a:ea typeface="Calibri"/>
                <a:cs typeface="Calibri"/>
                <a:sym typeface="Calibri"/>
              </a:rPr>
              <a:t>• Push it backward through the weights (W</a:t>
            </a:r>
            <a:r>
              <a:rPr lang="en-US" sz="2800" baseline="-25000" dirty="0">
                <a:solidFill>
                  <a:schemeClr val="dk1"/>
                </a:solidFill>
                <a:latin typeface="Calibri"/>
                <a:ea typeface="Calibri"/>
                <a:cs typeface="Calibri"/>
                <a:sym typeface="Calibri"/>
              </a:rPr>
              <a:t>2</a:t>
            </a:r>
            <a:r>
              <a:rPr lang="en-US" sz="2800" dirty="0">
                <a:solidFill>
                  <a:schemeClr val="dk1"/>
                </a:solidFill>
                <a:latin typeface="Calibri"/>
                <a:ea typeface="Calibri"/>
                <a:cs typeface="Calibri"/>
                <a:sym typeface="Calibri"/>
              </a:rPr>
              <a:t>ᵀ)</a:t>
            </a:r>
          </a:p>
          <a:p>
            <a:pPr marL="0" lvl="0" indent="0" algn="l" rtl="0">
              <a:spcBef>
                <a:spcPts val="0"/>
              </a:spcBef>
              <a:spcAft>
                <a:spcPts val="0"/>
              </a:spcAft>
              <a:buNone/>
            </a:pPr>
            <a:r>
              <a:rPr lang="en-US" sz="2800" dirty="0">
                <a:solidFill>
                  <a:schemeClr val="dk1"/>
                </a:solidFill>
                <a:latin typeface="Calibri"/>
                <a:ea typeface="Calibri"/>
                <a:cs typeface="Calibri"/>
                <a:sym typeface="Calibri"/>
              </a:rPr>
              <a:t>• Multiply by the activation derivative.</a:t>
            </a:r>
            <a:endParaRPr sz="2800" dirty="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g2b7aa389cc3_0_32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a:t>Back to our Neural Network Example</a:t>
            </a:r>
            <a:endParaRPr/>
          </a:p>
        </p:txBody>
      </p:sp>
      <p:sp>
        <p:nvSpPr>
          <p:cNvPr id="804" name="Google Shape;804;g2b7aa389cc3_0_327"/>
          <p:cNvSpPr/>
          <p:nvPr/>
        </p:nvSpPr>
        <p:spPr>
          <a:xfrm>
            <a:off x="8273091" y="15627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5" name="Google Shape;805;g2b7aa389cc3_0_327"/>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6" name="Google Shape;806;g2b7aa389cc3_0_327"/>
          <p:cNvSpPr txBox="1"/>
          <p:nvPr/>
        </p:nvSpPr>
        <p:spPr>
          <a:xfrm>
            <a:off x="8454382" y="17320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807" name="Google Shape;807;g2b7aa389cc3_0_327"/>
          <p:cNvSpPr txBox="1"/>
          <p:nvPr/>
        </p:nvSpPr>
        <p:spPr>
          <a:xfrm>
            <a:off x="8457415" y="38350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808" name="Google Shape;808;g2b7aa389cc3_0_327"/>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809" name="Google Shape;809;g2b7aa389cc3_0_327"/>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810" name="Google Shape;810;g2b7aa389cc3_0_327"/>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811" name="Google Shape;811;g2b7aa389cc3_0_327"/>
          <p:cNvSpPr txBox="1"/>
          <p:nvPr/>
        </p:nvSpPr>
        <p:spPr>
          <a:xfrm>
            <a:off x="9263943" y="1735380"/>
            <a:ext cx="611100" cy="369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12" name="Google Shape;812;g2b7aa389cc3_0_327"/>
          <p:cNvSpPr txBox="1"/>
          <p:nvPr/>
        </p:nvSpPr>
        <p:spPr>
          <a:xfrm flipH="1">
            <a:off x="9312497" y="378393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813" name="Google Shape;813;g2b7aa389cc3_0_327"/>
          <p:cNvCxnSpPr>
            <a:stCxn id="811" idx="2"/>
            <a:endCxn id="814" idx="1"/>
          </p:cNvCxnSpPr>
          <p:nvPr/>
        </p:nvCxnSpPr>
        <p:spPr>
          <a:xfrm>
            <a:off x="9569493" y="2104680"/>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815" name="Google Shape;815;g2b7aa389cc3_0_327"/>
          <p:cNvCxnSpPr>
            <a:stCxn id="812" idx="0"/>
            <a:endCxn id="814" idx="1"/>
          </p:cNvCxnSpPr>
          <p:nvPr/>
        </p:nvCxnSpPr>
        <p:spPr>
          <a:xfrm rot="10800000" flipH="1">
            <a:off x="9574247"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814" name="Google Shape;814;g2b7aa389cc3_0_327"/>
          <p:cNvSpPr txBox="1"/>
          <p:nvPr/>
        </p:nvSpPr>
        <p:spPr>
          <a:xfrm>
            <a:off x="10011736" y="2738038"/>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16" name="Google Shape;816;g2b7aa389cc3_0_327"/>
          <p:cNvSpPr/>
          <p:nvPr/>
        </p:nvSpPr>
        <p:spPr>
          <a:xfrm>
            <a:off x="5886692" y="1695396"/>
            <a:ext cx="2076300" cy="405900"/>
          </a:xfrm>
          <a:prstGeom prst="snip2DiagRect">
            <a:avLst>
              <a:gd name="adj1" fmla="val 0"/>
              <a:gd name="adj2" fmla="val 16667"/>
            </a:avLst>
          </a:prstGeom>
          <a:blipFill rotWithShape="1">
            <a:blip r:embed="rId6">
              <a:alphaModFix/>
            </a:blip>
            <a:stretch>
              <a:fillRect b="-142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17" name="Google Shape;817;g2b7aa389cc3_0_327"/>
          <p:cNvSpPr txBox="1"/>
          <p:nvPr/>
        </p:nvSpPr>
        <p:spPr>
          <a:xfrm>
            <a:off x="7902282" y="5887347"/>
            <a:ext cx="523500" cy="6462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18" name="Google Shape;818;g2b7aa389cc3_0_327"/>
          <p:cNvGraphicFramePr/>
          <p:nvPr/>
        </p:nvGraphicFramePr>
        <p:xfrm>
          <a:off x="8388668" y="5155827"/>
          <a:ext cx="1447350" cy="1463080"/>
        </p:xfrm>
        <a:graphic>
          <a:graphicData uri="http://schemas.openxmlformats.org/drawingml/2006/table">
            <a:tbl>
              <a:tblPr firstRow="1" bandRow="1">
                <a:noFill/>
                <a:tableStyleId>{065EA3BE-3667-4E2D-9201-F5A8711881DC}</a:tableStyleId>
              </a:tblPr>
              <a:tblGrid>
                <a:gridCol w="723675">
                  <a:extLst>
                    <a:ext uri="{9D8B030D-6E8A-4147-A177-3AD203B41FA5}">
                      <a16:colId xmlns:a16="http://schemas.microsoft.com/office/drawing/2014/main" val="20000"/>
                    </a:ext>
                  </a:extLst>
                </a:gridCol>
                <a:gridCol w="723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819" name="Google Shape;819;g2b7aa389cc3_0_327"/>
          <p:cNvSpPr/>
          <p:nvPr/>
        </p:nvSpPr>
        <p:spPr>
          <a:xfrm>
            <a:off x="5897029" y="3787087"/>
            <a:ext cx="2076300" cy="405900"/>
          </a:xfrm>
          <a:prstGeom prst="snip2DiagRect">
            <a:avLst>
              <a:gd name="adj1" fmla="val 0"/>
              <a:gd name="adj2" fmla="val 16667"/>
            </a:avLst>
          </a:prstGeom>
          <a:blipFill rotWithShape="1">
            <a:blip r:embed="rId8">
              <a:alphaModFix/>
            </a:blip>
            <a:stretch>
              <a:fillRect b="-176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Solution</a:t>
            </a:r>
            <a:endParaRPr/>
          </a:p>
        </p:txBody>
      </p:sp>
      <p:sp>
        <p:nvSpPr>
          <p:cNvPr id="107" name="Google Shape;107;p2"/>
          <p:cNvSpPr txBox="1">
            <a:spLocks noGrp="1"/>
          </p:cNvSpPr>
          <p:nvPr>
            <p:ph type="body" idx="1"/>
          </p:nvPr>
        </p:nvSpPr>
        <p:spPr>
          <a:xfrm>
            <a:off x="838200" y="1775791"/>
            <a:ext cx="6035261" cy="4401172"/>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a:t>Traditional Method: 1-vs-other method</a:t>
            </a:r>
            <a:endParaRPr/>
          </a:p>
          <a:p>
            <a:pPr marL="685800" lvl="1" indent="-228600" algn="l" rtl="0">
              <a:lnSpc>
                <a:spcPct val="90000"/>
              </a:lnSpc>
              <a:spcBef>
                <a:spcPts val="500"/>
              </a:spcBef>
              <a:spcAft>
                <a:spcPts val="0"/>
              </a:spcAft>
              <a:buClr>
                <a:schemeClr val="dk1"/>
              </a:buClr>
              <a:buSzPct val="100000"/>
              <a:buChar char="•"/>
            </a:pPr>
            <a:r>
              <a:rPr lang="en-US"/>
              <a:t>Too slow. If we have n-classes, we need to train n models</a:t>
            </a:r>
            <a:endParaRPr/>
          </a:p>
          <a:p>
            <a:pPr marL="685800" lvl="1" indent="-228600" algn="l" rtl="0">
              <a:lnSpc>
                <a:spcPct val="90000"/>
              </a:lnSpc>
              <a:spcBef>
                <a:spcPts val="500"/>
              </a:spcBef>
              <a:spcAft>
                <a:spcPts val="0"/>
              </a:spcAft>
              <a:buClr>
                <a:schemeClr val="dk1"/>
              </a:buClr>
              <a:buSzPct val="100000"/>
              <a:buChar char="•"/>
            </a:pPr>
            <a:r>
              <a:rPr lang="en-US"/>
              <a:t>Performance is not great, because the sample size is different for positive and negative classes</a:t>
            </a:r>
            <a:endParaRPr/>
          </a:p>
          <a:p>
            <a:pPr marL="228600" lvl="0" indent="-228600" algn="l" rtl="0">
              <a:lnSpc>
                <a:spcPct val="90000"/>
              </a:lnSpc>
              <a:spcBef>
                <a:spcPts val="1000"/>
              </a:spcBef>
              <a:spcAft>
                <a:spcPts val="0"/>
              </a:spcAft>
              <a:buClr>
                <a:schemeClr val="dk1"/>
              </a:buClr>
              <a:buSzPct val="100000"/>
              <a:buChar char="•"/>
            </a:pPr>
            <a:r>
              <a:rPr lang="en-US"/>
              <a:t>Multiple Neurons</a:t>
            </a:r>
            <a:endParaRPr/>
          </a:p>
          <a:p>
            <a:pPr marL="685800" lvl="1" indent="-228600" algn="l" rtl="0">
              <a:lnSpc>
                <a:spcPct val="90000"/>
              </a:lnSpc>
              <a:spcBef>
                <a:spcPts val="500"/>
              </a:spcBef>
              <a:spcAft>
                <a:spcPts val="0"/>
              </a:spcAft>
              <a:buClr>
                <a:srgbClr val="0000FF"/>
              </a:buClr>
              <a:buSzPct val="100000"/>
              <a:buChar char="•"/>
            </a:pPr>
            <a:r>
              <a:rPr lang="en-US">
                <a:solidFill>
                  <a:srgbClr val="0000FF"/>
                </a:solidFill>
              </a:rPr>
              <a:t>Use n output neuron to correspond n classes.</a:t>
            </a:r>
            <a:endParaRPr/>
          </a:p>
          <a:p>
            <a:pPr marL="685800" lvl="1" indent="-228600" algn="l" rtl="0">
              <a:lnSpc>
                <a:spcPct val="90000"/>
              </a:lnSpc>
              <a:spcBef>
                <a:spcPts val="500"/>
              </a:spcBef>
              <a:spcAft>
                <a:spcPts val="0"/>
              </a:spcAft>
              <a:buClr>
                <a:schemeClr val="dk1"/>
              </a:buClr>
              <a:buSzPct val="100000"/>
              <a:buChar char="•"/>
            </a:pPr>
            <a:r>
              <a:rPr lang="en-US"/>
              <a:t>Easy, fast, and robust</a:t>
            </a:r>
            <a:endParaRPr/>
          </a:p>
          <a:p>
            <a:pPr marL="685800" lvl="1" indent="-228600" algn="l" rtl="0">
              <a:lnSpc>
                <a:spcPct val="90000"/>
              </a:lnSpc>
              <a:spcBef>
                <a:spcPts val="500"/>
              </a:spcBef>
              <a:spcAft>
                <a:spcPts val="0"/>
              </a:spcAft>
              <a:buClr>
                <a:schemeClr val="dk1"/>
              </a:buClr>
              <a:buSzPct val="100000"/>
              <a:buChar char="•"/>
            </a:pPr>
            <a:r>
              <a:rPr lang="en-US"/>
              <a:t>Problem: how to model the probability? The values in the neural network can be negative or greater than 1.</a:t>
            </a:r>
            <a:endParaRPr/>
          </a:p>
        </p:txBody>
      </p:sp>
      <p:pic>
        <p:nvPicPr>
          <p:cNvPr id="108" name="Google Shape;108;p2" descr="Classify Sentences via a Multilayer Perceptron (MLP) - Austin G ..."/>
          <p:cNvPicPr preferRelativeResize="0"/>
          <p:nvPr/>
        </p:nvPicPr>
        <p:blipFill rotWithShape="1">
          <a:blip r:embed="rId3">
            <a:alphaModFix/>
          </a:blip>
          <a:srcRect/>
          <a:stretch/>
        </p:blipFill>
        <p:spPr>
          <a:xfrm>
            <a:off x="7933819" y="1487488"/>
            <a:ext cx="3828520" cy="434374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Google Shape;1358;g2b891ad0c23_0_28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Back to our Neural Network Example</a:t>
            </a:r>
            <a:endParaRPr/>
          </a:p>
        </p:txBody>
      </p:sp>
      <p:sp>
        <p:nvSpPr>
          <p:cNvPr id="1359" name="Google Shape;1359;g2b891ad0c23_0_283"/>
          <p:cNvSpPr/>
          <p:nvPr/>
        </p:nvSpPr>
        <p:spPr>
          <a:xfrm>
            <a:off x="8273091" y="15627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0" name="Google Shape;1360;g2b891ad0c23_0_283"/>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1" name="Google Shape;1361;g2b891ad0c23_0_283"/>
          <p:cNvSpPr txBox="1"/>
          <p:nvPr/>
        </p:nvSpPr>
        <p:spPr>
          <a:xfrm>
            <a:off x="8454382" y="17320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62" name="Google Shape;1362;g2b891ad0c23_0_283"/>
          <p:cNvSpPr txBox="1"/>
          <p:nvPr/>
        </p:nvSpPr>
        <p:spPr>
          <a:xfrm>
            <a:off x="8457415" y="38350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63" name="Google Shape;1363;g2b891ad0c23_0_283"/>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364" name="Google Shape;1364;g2b891ad0c23_0_283"/>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365" name="Google Shape;1365;g2b891ad0c23_0_283"/>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1366" name="Google Shape;1366;g2b891ad0c23_0_283"/>
          <p:cNvSpPr txBox="1"/>
          <p:nvPr/>
        </p:nvSpPr>
        <p:spPr>
          <a:xfrm>
            <a:off x="9263943" y="1735380"/>
            <a:ext cx="611100" cy="369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67" name="Google Shape;1367;g2b891ad0c23_0_283"/>
          <p:cNvSpPr txBox="1"/>
          <p:nvPr/>
        </p:nvSpPr>
        <p:spPr>
          <a:xfrm flipH="1">
            <a:off x="9312497" y="378393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368" name="Google Shape;1368;g2b891ad0c23_0_283"/>
          <p:cNvCxnSpPr>
            <a:stCxn id="1366" idx="2"/>
            <a:endCxn id="1369" idx="1"/>
          </p:cNvCxnSpPr>
          <p:nvPr/>
        </p:nvCxnSpPr>
        <p:spPr>
          <a:xfrm>
            <a:off x="9569493" y="2104680"/>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370" name="Google Shape;1370;g2b891ad0c23_0_283"/>
          <p:cNvCxnSpPr>
            <a:stCxn id="1367" idx="0"/>
            <a:endCxn id="1369" idx="1"/>
          </p:cNvCxnSpPr>
          <p:nvPr/>
        </p:nvCxnSpPr>
        <p:spPr>
          <a:xfrm rot="10800000" flipH="1">
            <a:off x="9574247"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1369" name="Google Shape;1369;g2b891ad0c23_0_283"/>
          <p:cNvSpPr txBox="1"/>
          <p:nvPr/>
        </p:nvSpPr>
        <p:spPr>
          <a:xfrm>
            <a:off x="10011736" y="2738038"/>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71" name="Google Shape;1371;g2b891ad0c23_0_283"/>
          <p:cNvSpPr/>
          <p:nvPr/>
        </p:nvSpPr>
        <p:spPr>
          <a:xfrm>
            <a:off x="9112085" y="1400936"/>
            <a:ext cx="825600" cy="4008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CB00D0"/>
                </a:solidFill>
                <a:latin typeface="Calibri"/>
                <a:ea typeface="Calibri"/>
                <a:cs typeface="Calibri"/>
                <a:sym typeface="Calibri"/>
              </a:rPr>
              <a:t>0.39</a:t>
            </a:r>
            <a:endParaRPr/>
          </a:p>
        </p:txBody>
      </p:sp>
      <p:sp>
        <p:nvSpPr>
          <p:cNvPr id="1372" name="Google Shape;1372;g2b891ad0c23_0_283"/>
          <p:cNvSpPr txBox="1"/>
          <p:nvPr/>
        </p:nvSpPr>
        <p:spPr>
          <a:xfrm>
            <a:off x="7902282" y="5887347"/>
            <a:ext cx="523500" cy="6462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373" name="Google Shape;1373;g2b891ad0c23_0_283"/>
          <p:cNvGraphicFramePr/>
          <p:nvPr/>
        </p:nvGraphicFramePr>
        <p:xfrm>
          <a:off x="8388668" y="5155827"/>
          <a:ext cx="1447350" cy="1463080"/>
        </p:xfrm>
        <a:graphic>
          <a:graphicData uri="http://schemas.openxmlformats.org/drawingml/2006/table">
            <a:tbl>
              <a:tblPr firstRow="1" bandRow="1">
                <a:noFill/>
                <a:tableStyleId>{065EA3BE-3667-4E2D-9201-F5A8711881DC}</a:tableStyleId>
              </a:tblPr>
              <a:tblGrid>
                <a:gridCol w="723675">
                  <a:extLst>
                    <a:ext uri="{9D8B030D-6E8A-4147-A177-3AD203B41FA5}">
                      <a16:colId xmlns:a16="http://schemas.microsoft.com/office/drawing/2014/main" val="20000"/>
                    </a:ext>
                  </a:extLst>
                </a:gridCol>
                <a:gridCol w="72367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1374" name="Google Shape;1374;g2b891ad0c23_0_283"/>
          <p:cNvSpPr/>
          <p:nvPr/>
        </p:nvSpPr>
        <p:spPr>
          <a:xfrm>
            <a:off x="9178313" y="4116420"/>
            <a:ext cx="815100" cy="4173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48135"/>
                </a:solidFill>
                <a:latin typeface="Calibri"/>
                <a:ea typeface="Calibri"/>
                <a:cs typeface="Calibri"/>
                <a:sym typeface="Calibri"/>
              </a:rPr>
              <a:t>-0.39</a:t>
            </a:r>
            <a:endParaRPr/>
          </a:p>
        </p:txBody>
      </p:sp>
      <p:sp>
        <p:nvSpPr>
          <p:cNvPr id="1375" name="Google Shape;1375;g2b891ad0c23_0_283"/>
          <p:cNvSpPr/>
          <p:nvPr/>
        </p:nvSpPr>
        <p:spPr>
          <a:xfrm>
            <a:off x="762515" y="3411361"/>
            <a:ext cx="2662200" cy="897300"/>
          </a:xfrm>
          <a:prstGeom prst="rect">
            <a:avLst/>
          </a:prstGeom>
          <a:blipFill rotWithShape="1">
            <a:blip r:embed="rId7">
              <a:alphaModFix/>
            </a:blip>
            <a:stretch>
              <a:fillRect t="-4169"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76" name="Google Shape;1376;g2b891ad0c23_0_283"/>
          <p:cNvSpPr/>
          <p:nvPr/>
        </p:nvSpPr>
        <p:spPr>
          <a:xfrm>
            <a:off x="838200" y="2876854"/>
            <a:ext cx="2245500" cy="443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Assume g’(.) = 1</a:t>
            </a:r>
            <a:endParaRPr/>
          </a:p>
        </p:txBody>
      </p:sp>
      <p:sp>
        <p:nvSpPr>
          <p:cNvPr id="1377" name="Google Shape;1377;g2b891ad0c23_0_283"/>
          <p:cNvSpPr txBox="1"/>
          <p:nvPr/>
        </p:nvSpPr>
        <p:spPr>
          <a:xfrm>
            <a:off x="1052504" y="1653349"/>
            <a:ext cx="3303600" cy="896100"/>
          </a:xfrm>
          <a:prstGeom prst="rect">
            <a:avLst/>
          </a:prstGeom>
          <a:blipFill rotWithShape="1">
            <a:blip r:embed="rId8">
              <a:alphaModFix/>
            </a:blip>
            <a:stretch>
              <a:fillRect t="-4219" b="-563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3" name="TextBox 2">
            <a:extLst>
              <a:ext uri="{FF2B5EF4-FFF2-40B4-BE49-F238E27FC236}">
                <a16:creationId xmlns:a16="http://schemas.microsoft.com/office/drawing/2014/main" id="{41F84B46-0F36-459B-A650-9F44C6E22348}"/>
              </a:ext>
            </a:extLst>
          </p:cNvPr>
          <p:cNvSpPr txBox="1"/>
          <p:nvPr/>
        </p:nvSpPr>
        <p:spPr>
          <a:xfrm>
            <a:off x="1247775" y="5257800"/>
            <a:ext cx="3381054" cy="307777"/>
          </a:xfrm>
          <a:prstGeom prst="rect">
            <a:avLst/>
          </a:prstGeom>
          <a:noFill/>
          <a:ln>
            <a:solidFill>
              <a:srgbClr val="FF0000"/>
            </a:solidFill>
          </a:ln>
        </p:spPr>
        <p:txBody>
          <a:bodyPr wrap="none" rtlCol="0">
            <a:spAutoFit/>
          </a:bodyPr>
          <a:lstStyle/>
          <a:p>
            <a:r>
              <a:rPr lang="en-US" dirty="0"/>
              <a:t>We need to compute this for t=1 and t-2 </a:t>
            </a:r>
          </a:p>
        </p:txBody>
      </p:sp>
      <mc:AlternateContent xmlns:mc="http://schemas.openxmlformats.org/markup-compatibility/2006" xmlns:p14="http://schemas.microsoft.com/office/powerpoint/2010/main">
        <mc:Choice Requires="p14">
          <p:contentPart p14:bwMode="auto" r:id="rId9">
            <p14:nvContentPartPr>
              <p14:cNvPr id="2" name="Ink 1">
                <a:extLst>
                  <a:ext uri="{FF2B5EF4-FFF2-40B4-BE49-F238E27FC236}">
                    <a16:creationId xmlns:a16="http://schemas.microsoft.com/office/drawing/2014/main" id="{D3DF4A65-6BED-4541-890D-07ED993C2153}"/>
                  </a:ext>
                </a:extLst>
              </p14:cNvPr>
              <p14:cNvContentPartPr/>
              <p14:nvPr/>
            </p14:nvContentPartPr>
            <p14:xfrm>
              <a:off x="778680" y="1338840"/>
              <a:ext cx="3596400" cy="1390320"/>
            </p14:xfrm>
          </p:contentPart>
        </mc:Choice>
        <mc:Fallback xmlns="">
          <p:pic>
            <p:nvPicPr>
              <p:cNvPr id="2" name="Ink 1">
                <a:extLst>
                  <a:ext uri="{FF2B5EF4-FFF2-40B4-BE49-F238E27FC236}">
                    <a16:creationId xmlns:a16="http://schemas.microsoft.com/office/drawing/2014/main" id="{D3DF4A65-6BED-4541-890D-07ED993C2153}"/>
                  </a:ext>
                </a:extLst>
              </p:cNvPr>
              <p:cNvPicPr/>
              <p:nvPr/>
            </p:nvPicPr>
            <p:blipFill>
              <a:blip r:embed="rId10"/>
              <a:stretch>
                <a:fillRect/>
              </a:stretch>
            </p:blipFill>
            <p:spPr>
              <a:xfrm>
                <a:off x="769320" y="1329480"/>
                <a:ext cx="3615120" cy="1409040"/>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g2b891ad0c23_0_30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Neural Network Easy Example</a:t>
            </a:r>
            <a:endParaRPr dirty="0"/>
          </a:p>
        </p:txBody>
      </p:sp>
      <p:sp>
        <p:nvSpPr>
          <p:cNvPr id="1383" name="Google Shape;1383;g2b891ad0c23_0_306"/>
          <p:cNvSpPr/>
          <p:nvPr/>
        </p:nvSpPr>
        <p:spPr>
          <a:xfrm>
            <a:off x="8273091" y="15627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4" name="Google Shape;1384;g2b891ad0c23_0_306"/>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5" name="Google Shape;1385;g2b891ad0c23_0_306"/>
          <p:cNvSpPr txBox="1"/>
          <p:nvPr/>
        </p:nvSpPr>
        <p:spPr>
          <a:xfrm>
            <a:off x="8454382" y="17320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386" name="Google Shape;1386;g2b891ad0c23_0_306"/>
          <p:cNvSpPr txBox="1"/>
          <p:nvPr/>
        </p:nvSpPr>
        <p:spPr>
          <a:xfrm>
            <a:off x="8457415" y="38350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
        <p:nvSpPr>
          <p:cNvPr id="1387" name="Google Shape;1387;g2b891ad0c23_0_306"/>
          <p:cNvSpPr/>
          <p:nvPr/>
        </p:nvSpPr>
        <p:spPr>
          <a:xfrm>
            <a:off x="10193795" y="1595135"/>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388" name="Google Shape;1388;g2b891ad0c23_0_306"/>
          <p:cNvSpPr/>
          <p:nvPr/>
        </p:nvSpPr>
        <p:spPr>
          <a:xfrm>
            <a:off x="10228461" y="3642612"/>
            <a:ext cx="694200" cy="694800"/>
          </a:xfrm>
          <a:prstGeom prst="flowChartConnector">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389" name="Google Shape;1389;g2b891ad0c23_0_306"/>
          <p:cNvSpPr txBox="1"/>
          <p:nvPr/>
        </p:nvSpPr>
        <p:spPr>
          <a:xfrm>
            <a:off x="9799385" y="965851"/>
            <a:ext cx="1554300" cy="369300"/>
          </a:xfrm>
          <a:prstGeom prst="rect">
            <a:avLst/>
          </a:prstGeom>
          <a:gradFill>
            <a:gsLst>
              <a:gs pos="0">
                <a:schemeClr val="dk1"/>
              </a:gs>
              <a:gs pos="48000">
                <a:srgbClr val="070707"/>
              </a:gs>
              <a:gs pos="100000">
                <a:srgbClr val="666666"/>
              </a:gs>
            </a:gsLst>
            <a:lin ang="16200038"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Ground Truth</a:t>
            </a:r>
            <a:endParaRPr/>
          </a:p>
        </p:txBody>
      </p:sp>
      <p:sp>
        <p:nvSpPr>
          <p:cNvPr id="1390" name="Google Shape;1390;g2b891ad0c23_0_306"/>
          <p:cNvSpPr txBox="1"/>
          <p:nvPr/>
        </p:nvSpPr>
        <p:spPr>
          <a:xfrm>
            <a:off x="9263943" y="1735380"/>
            <a:ext cx="611100" cy="3693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91" name="Google Shape;1391;g2b891ad0c23_0_306"/>
          <p:cNvSpPr txBox="1"/>
          <p:nvPr/>
        </p:nvSpPr>
        <p:spPr>
          <a:xfrm flipH="1">
            <a:off x="9312497" y="378393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392" name="Google Shape;1392;g2b891ad0c23_0_306"/>
          <p:cNvCxnSpPr>
            <a:stCxn id="1390" idx="2"/>
            <a:endCxn id="1393" idx="1"/>
          </p:cNvCxnSpPr>
          <p:nvPr/>
        </p:nvCxnSpPr>
        <p:spPr>
          <a:xfrm>
            <a:off x="9569493" y="2104680"/>
            <a:ext cx="442200" cy="8181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394" name="Google Shape;1394;g2b891ad0c23_0_306"/>
          <p:cNvCxnSpPr>
            <a:stCxn id="1391" idx="0"/>
            <a:endCxn id="1393" idx="1"/>
          </p:cNvCxnSpPr>
          <p:nvPr/>
        </p:nvCxnSpPr>
        <p:spPr>
          <a:xfrm rot="10800000" flipH="1">
            <a:off x="9574247" y="2922634"/>
            <a:ext cx="437400" cy="861300"/>
          </a:xfrm>
          <a:prstGeom prst="straightConnector1">
            <a:avLst/>
          </a:prstGeom>
          <a:noFill/>
          <a:ln w="9525" cap="flat" cmpd="sng">
            <a:solidFill>
              <a:schemeClr val="accent1"/>
            </a:solidFill>
            <a:prstDash val="solid"/>
            <a:miter lim="800000"/>
            <a:headEnd type="none" w="sm" len="sm"/>
            <a:tailEnd type="triangle" w="med" len="med"/>
          </a:ln>
        </p:spPr>
      </p:cxnSp>
      <p:sp>
        <p:nvSpPr>
          <p:cNvPr id="1393" name="Google Shape;1393;g2b891ad0c23_0_306"/>
          <p:cNvSpPr txBox="1"/>
          <p:nvPr/>
        </p:nvSpPr>
        <p:spPr>
          <a:xfrm>
            <a:off x="10011736" y="2738038"/>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395" name="Google Shape;1395;g2b891ad0c23_0_306"/>
          <p:cNvSpPr/>
          <p:nvPr/>
        </p:nvSpPr>
        <p:spPr>
          <a:xfrm>
            <a:off x="9112085" y="1400936"/>
            <a:ext cx="825600" cy="4008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CB00D0"/>
                </a:solidFill>
                <a:latin typeface="Calibri"/>
                <a:ea typeface="Calibri"/>
                <a:cs typeface="Calibri"/>
                <a:sym typeface="Calibri"/>
              </a:rPr>
              <a:t>0.39</a:t>
            </a:r>
            <a:endParaRPr/>
          </a:p>
        </p:txBody>
      </p:sp>
      <p:sp>
        <p:nvSpPr>
          <p:cNvPr id="1396" name="Google Shape;1396;g2b891ad0c23_0_306"/>
          <p:cNvSpPr txBox="1"/>
          <p:nvPr/>
        </p:nvSpPr>
        <p:spPr>
          <a:xfrm>
            <a:off x="9992839" y="4722021"/>
            <a:ext cx="523500" cy="6462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397" name="Google Shape;1397;g2b891ad0c23_0_306"/>
          <p:cNvGraphicFramePr/>
          <p:nvPr>
            <p:extLst>
              <p:ext uri="{D42A27DB-BD31-4B8C-83A1-F6EECF244321}">
                <p14:modId xmlns:p14="http://schemas.microsoft.com/office/powerpoint/2010/main" val="179605700"/>
              </p:ext>
            </p:extLst>
          </p:nvPr>
        </p:nvGraphicFramePr>
        <p:xfrm>
          <a:off x="10103168" y="5168174"/>
          <a:ext cx="1410700" cy="1463080"/>
        </p:xfrm>
        <a:graphic>
          <a:graphicData uri="http://schemas.openxmlformats.org/drawingml/2006/table">
            <a:tbl>
              <a:tblPr firstRow="1" bandRow="1">
                <a:noFill/>
                <a:tableStyleId>{065EA3BE-3667-4E2D-9201-F5A8711881DC}</a:tableStyleId>
              </a:tblPr>
              <a:tblGrid>
                <a:gridCol w="705350">
                  <a:extLst>
                    <a:ext uri="{9D8B030D-6E8A-4147-A177-3AD203B41FA5}">
                      <a16:colId xmlns:a16="http://schemas.microsoft.com/office/drawing/2014/main" val="20000"/>
                    </a:ext>
                  </a:extLst>
                </a:gridCol>
                <a:gridCol w="7053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dirty="0"/>
                        <a:t>.</a:t>
                      </a:r>
                      <a:endParaRPr dirty="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800" b="0" dirty="0"/>
                        <a:t>.</a:t>
                      </a:r>
                      <a:endParaRPr dirty="0"/>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sp>
        <p:nvSpPr>
          <p:cNvPr id="1398" name="Google Shape;1398;g2b891ad0c23_0_306"/>
          <p:cNvSpPr/>
          <p:nvPr/>
        </p:nvSpPr>
        <p:spPr>
          <a:xfrm>
            <a:off x="9178313" y="4116420"/>
            <a:ext cx="815100" cy="417300"/>
          </a:xfrm>
          <a:prstGeom prst="snip2DiagRect">
            <a:avLst>
              <a:gd name="adj1" fmla="val 0"/>
              <a:gd name="adj2" fmla="val 16667"/>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548135"/>
                </a:solidFill>
                <a:latin typeface="Calibri"/>
                <a:ea typeface="Calibri"/>
                <a:cs typeface="Calibri"/>
                <a:sym typeface="Calibri"/>
              </a:rPr>
              <a:t>-0.39</a:t>
            </a:r>
            <a:endParaRPr/>
          </a:p>
        </p:txBody>
      </p:sp>
      <p:sp>
        <p:nvSpPr>
          <p:cNvPr id="1399" name="Google Shape;1399;g2b891ad0c23_0_306"/>
          <p:cNvSpPr txBox="1"/>
          <p:nvPr/>
        </p:nvSpPr>
        <p:spPr>
          <a:xfrm>
            <a:off x="211165" y="1589570"/>
            <a:ext cx="2433300" cy="6462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400" name="Google Shape;1400;g2b891ad0c23_0_306"/>
          <p:cNvSpPr/>
          <p:nvPr/>
        </p:nvSpPr>
        <p:spPr>
          <a:xfrm>
            <a:off x="1095595" y="3753625"/>
            <a:ext cx="2662200" cy="897300"/>
          </a:xfrm>
          <a:prstGeom prst="rect">
            <a:avLst/>
          </a:prstGeom>
          <a:blipFill rotWithShape="1">
            <a:blip r:embed="rId8">
              <a:alphaModFix/>
            </a:blip>
            <a:stretch>
              <a:fillRect t="-4169" b="-11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401" name="Google Shape;1401;g2b891ad0c23_0_306"/>
          <p:cNvSpPr/>
          <p:nvPr/>
        </p:nvSpPr>
        <p:spPr>
          <a:xfrm>
            <a:off x="3666095" y="3987079"/>
            <a:ext cx="2245500" cy="443100"/>
          </a:xfrm>
          <a:prstGeom prst="rect">
            <a:avLst/>
          </a:prstGeom>
          <a:solidFill>
            <a:schemeClr val="lt1"/>
          </a:solidFill>
          <a:ln>
            <a:solidFill>
              <a:srgbClr val="FF0000"/>
            </a:solid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rgbClr val="FF0000"/>
                </a:solidFill>
                <a:latin typeface="Calibri"/>
                <a:ea typeface="Calibri"/>
                <a:cs typeface="Calibri"/>
                <a:sym typeface="Calibri"/>
              </a:rPr>
              <a:t>Assume g’(.) = 1</a:t>
            </a:r>
            <a:endParaRPr dirty="0">
              <a:solidFill>
                <a:srgbClr val="FF0000"/>
              </a:solidFill>
            </a:endParaRPr>
          </a:p>
        </p:txBody>
      </p:sp>
      <p:sp>
        <p:nvSpPr>
          <p:cNvPr id="1402" name="Google Shape;1402;g2b891ad0c23_0_306"/>
          <p:cNvSpPr txBox="1"/>
          <p:nvPr/>
        </p:nvSpPr>
        <p:spPr>
          <a:xfrm>
            <a:off x="1052504" y="4707787"/>
            <a:ext cx="3303600" cy="896100"/>
          </a:xfrm>
          <a:prstGeom prst="rect">
            <a:avLst/>
          </a:prstGeom>
          <a:blipFill rotWithShape="1">
            <a:blip r:embed="rId9">
              <a:alphaModFix/>
            </a:blip>
            <a:stretch>
              <a:fillRect t="-4169" b="-55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403" name="Google Shape;1403;g2b891ad0c23_0_306"/>
          <p:cNvGraphicFramePr/>
          <p:nvPr/>
        </p:nvGraphicFramePr>
        <p:xfrm>
          <a:off x="743844" y="2039947"/>
          <a:ext cx="1481475" cy="1463080"/>
        </p:xfrm>
        <a:graphic>
          <a:graphicData uri="http://schemas.openxmlformats.org/drawingml/2006/table">
            <a:tbl>
              <a:tblPr firstRow="1" bandRow="1">
                <a:noFill/>
                <a:tableStyleId>{065EA3BE-3667-4E2D-9201-F5A8711881DC}</a:tableStyleId>
              </a:tblPr>
              <a:tblGrid>
                <a:gridCol w="712500">
                  <a:extLst>
                    <a:ext uri="{9D8B030D-6E8A-4147-A177-3AD203B41FA5}">
                      <a16:colId xmlns:a16="http://schemas.microsoft.com/office/drawing/2014/main" val="20000"/>
                    </a:ext>
                  </a:extLst>
                </a:gridCol>
                <a:gridCol w="768975">
                  <a:extLst>
                    <a:ext uri="{9D8B030D-6E8A-4147-A177-3AD203B41FA5}">
                      <a16:colId xmlns:a16="http://schemas.microsoft.com/office/drawing/2014/main" val="20001"/>
                    </a:ext>
                  </a:extLst>
                </a:gridCol>
              </a:tblGrid>
              <a:tr h="336525">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36525">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336525">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36525">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endParaRPr sz="18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08C"/>
                    </a:solidFill>
                  </a:tcPr>
                </a:tc>
                <a:extLst>
                  <a:ext uri="{0D108BD9-81ED-4DB2-BD59-A6C34878D82A}">
                    <a16:rowId xmlns:a16="http://schemas.microsoft.com/office/drawing/2014/main" val="10003"/>
                  </a:ext>
                </a:extLst>
              </a:tr>
            </a:tbl>
          </a:graphicData>
        </a:graphic>
      </p:graphicFrame>
      <p:sp>
        <p:nvSpPr>
          <p:cNvPr id="1404" name="Google Shape;1404;g2b891ad0c23_0_306"/>
          <p:cNvSpPr txBox="1"/>
          <p:nvPr/>
        </p:nvSpPr>
        <p:spPr>
          <a:xfrm>
            <a:off x="2699195" y="1592522"/>
            <a:ext cx="2433300" cy="12036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405" name="Google Shape;1405;g2b891ad0c23_0_306"/>
          <p:cNvGraphicFramePr/>
          <p:nvPr/>
        </p:nvGraphicFramePr>
        <p:xfrm>
          <a:off x="2949945" y="2039947"/>
          <a:ext cx="1722550" cy="1396200"/>
        </p:xfrm>
        <a:graphic>
          <a:graphicData uri="http://schemas.openxmlformats.org/drawingml/2006/table">
            <a:tbl>
              <a:tblPr firstRow="1" bandRow="1">
                <a:noFill/>
                <a:tableStyleId>{065EA3BE-3667-4E2D-9201-F5A8711881DC}</a:tableStyleId>
              </a:tblPr>
              <a:tblGrid>
                <a:gridCol w="861275">
                  <a:extLst>
                    <a:ext uri="{9D8B030D-6E8A-4147-A177-3AD203B41FA5}">
                      <a16:colId xmlns:a16="http://schemas.microsoft.com/office/drawing/2014/main" val="20000"/>
                    </a:ext>
                  </a:extLst>
                </a:gridCol>
                <a:gridCol w="861275">
                  <a:extLst>
                    <a:ext uri="{9D8B030D-6E8A-4147-A177-3AD203B41FA5}">
                      <a16:colId xmlns:a16="http://schemas.microsoft.com/office/drawing/2014/main" val="20001"/>
                    </a:ext>
                  </a:extLst>
                </a:gridCol>
              </a:tblGrid>
              <a:tr h="698100">
                <a:tc>
                  <a:txBody>
                    <a:bodyPr/>
                    <a:lstStyle/>
                    <a:p>
                      <a:pPr marL="0" marR="0" lvl="0" indent="0" algn="l" rtl="0">
                        <a:spcBef>
                          <a:spcPts val="0"/>
                        </a:spcBef>
                        <a:spcAft>
                          <a:spcPts val="0"/>
                        </a:spcAft>
                        <a:buNone/>
                      </a:pPr>
                      <a:r>
                        <a:rPr lang="en-US" sz="1800" b="0"/>
                        <a:t>0</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t>0</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698100">
                <a:tc>
                  <a:txBody>
                    <a:bodyPr/>
                    <a:lstStyle/>
                    <a:p>
                      <a:pPr marL="0" marR="0" lvl="0" indent="0" algn="l" rtl="0">
                        <a:spcBef>
                          <a:spcPts val="0"/>
                        </a:spcBef>
                        <a:spcAft>
                          <a:spcPts val="0"/>
                        </a:spcAft>
                        <a:buNone/>
                      </a:pPr>
                      <a:r>
                        <a:rPr lang="en-US" sz="1800" b="0"/>
                        <a:t>0.585</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r>
                        <a:rPr lang="en-US" sz="1800" b="0"/>
                        <a:t>-0.585</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1406" name="Google Shape;1406;g2b891ad0c23_0_306"/>
          <p:cNvSpPr txBox="1"/>
          <p:nvPr/>
        </p:nvSpPr>
        <p:spPr>
          <a:xfrm>
            <a:off x="5200789" y="1607529"/>
            <a:ext cx="2447700" cy="650100"/>
          </a:xfrm>
          <a:prstGeom prst="rect">
            <a:avLst/>
          </a:pr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407" name="Google Shape;1407;g2b891ad0c23_0_306"/>
          <p:cNvGraphicFramePr/>
          <p:nvPr>
            <p:extLst>
              <p:ext uri="{D42A27DB-BD31-4B8C-83A1-F6EECF244321}">
                <p14:modId xmlns:p14="http://schemas.microsoft.com/office/powerpoint/2010/main" val="776823070"/>
              </p:ext>
            </p:extLst>
          </p:nvPr>
        </p:nvGraphicFramePr>
        <p:xfrm>
          <a:off x="5373754" y="1986717"/>
          <a:ext cx="1931250" cy="1463080"/>
        </p:xfrm>
        <a:graphic>
          <a:graphicData uri="http://schemas.openxmlformats.org/drawingml/2006/table">
            <a:tbl>
              <a:tblPr firstRow="1" bandRow="1">
                <a:noFill/>
                <a:tableStyleId>{065EA3BE-3667-4E2D-9201-F5A8711881DC}</a:tableStyleId>
              </a:tblPr>
              <a:tblGrid>
                <a:gridCol w="965625">
                  <a:extLst>
                    <a:ext uri="{9D8B030D-6E8A-4147-A177-3AD203B41FA5}">
                      <a16:colId xmlns:a16="http://schemas.microsoft.com/office/drawing/2014/main" val="20000"/>
                    </a:ext>
                  </a:extLst>
                </a:gridCol>
                <a:gridCol w="965625">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1.092</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0.117</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0"/>
                  </a:ext>
                </a:extLst>
              </a:tr>
              <a:tr h="2325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1"/>
                  </a:ext>
                </a:extLst>
              </a:tr>
              <a:tr h="232500">
                <a:tc>
                  <a:txBody>
                    <a:bodyPr/>
                    <a:lstStyle/>
                    <a:p>
                      <a:pPr marL="0" marR="0" lvl="0" indent="0" algn="l" rtl="0">
                        <a:spcBef>
                          <a:spcPts val="0"/>
                        </a:spcBef>
                        <a:spcAft>
                          <a:spcPts val="0"/>
                        </a:spcAft>
                        <a:buNone/>
                      </a:pPr>
                      <a:r>
                        <a:rPr lang="en-US" sz="1800" b="0" dirty="0">
                          <a:solidFill>
                            <a:schemeClr val="dk1"/>
                          </a:solidFill>
                          <a:latin typeface="Calibri"/>
                          <a:ea typeface="Calibri"/>
                          <a:cs typeface="Calibri"/>
                          <a:sym typeface="Calibri"/>
                        </a:rPr>
                        <a:t>.</a:t>
                      </a:r>
                      <a:endParaRPr dirty="0"/>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2"/>
                  </a:ext>
                </a:extLst>
              </a:tr>
              <a:tr h="2325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endParaRPr sz="1800" b="0" dirty="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9D18E"/>
                    </a:solidFill>
                  </a:tcPr>
                </a:tc>
                <a:extLst>
                  <a:ext uri="{0D108BD9-81ED-4DB2-BD59-A6C34878D82A}">
                    <a16:rowId xmlns:a16="http://schemas.microsoft.com/office/drawing/2014/main" val="10003"/>
                  </a:ext>
                </a:extLst>
              </a:tr>
            </a:tbl>
          </a:graphicData>
        </a:graphic>
      </p:graphicFrame>
      <p:sp>
        <p:nvSpPr>
          <p:cNvPr id="3" name="TextBox 2"/>
          <p:cNvSpPr txBox="1"/>
          <p:nvPr/>
        </p:nvSpPr>
        <p:spPr>
          <a:xfrm>
            <a:off x="504340" y="5641827"/>
            <a:ext cx="6506909" cy="400110"/>
          </a:xfrm>
          <a:prstGeom prst="rect">
            <a:avLst/>
          </a:prstGeom>
          <a:noFill/>
          <a:ln>
            <a:solidFill>
              <a:srgbClr val="FF0000"/>
            </a:solidFill>
          </a:ln>
        </p:spPr>
        <p:txBody>
          <a:bodyPr wrap="none" rtlCol="0">
            <a:spAutoFit/>
          </a:bodyPr>
          <a:lstStyle/>
          <a:p>
            <a:r>
              <a:rPr lang="en-US" sz="2000" dirty="0">
                <a:solidFill>
                  <a:srgbClr val="FF0000"/>
                </a:solidFill>
              </a:rPr>
              <a:t>Recall that o</a:t>
            </a:r>
            <a:r>
              <a:rPr lang="en-US" sz="2000" baseline="-25000" dirty="0">
                <a:solidFill>
                  <a:srgbClr val="FF0000"/>
                </a:solidFill>
              </a:rPr>
              <a:t>1</a:t>
            </a:r>
            <a:r>
              <a:rPr lang="en-US" sz="2000" dirty="0">
                <a:solidFill>
                  <a:srgbClr val="FF0000"/>
                </a:solidFill>
              </a:rPr>
              <a:t> was [0 1.5] and note that 1.5 * .39 = .585.</a:t>
            </a:r>
          </a:p>
        </p:txBody>
      </p:sp>
      <p:sp>
        <p:nvSpPr>
          <p:cNvPr id="5" name="TextBox 4"/>
          <p:cNvSpPr txBox="1"/>
          <p:nvPr/>
        </p:nvSpPr>
        <p:spPr>
          <a:xfrm>
            <a:off x="4046482" y="1433387"/>
            <a:ext cx="234867" cy="307777"/>
          </a:xfrm>
          <a:prstGeom prst="rect">
            <a:avLst/>
          </a:prstGeom>
          <a:noFill/>
        </p:spPr>
        <p:txBody>
          <a:bodyPr wrap="square" rtlCol="0">
            <a:spAutoFit/>
          </a:bodyPr>
          <a:lstStyle/>
          <a:p>
            <a:r>
              <a:rPr lang="en-US" dirty="0"/>
              <a:t>1</a:t>
            </a:r>
          </a:p>
        </p:txBody>
      </p:sp>
      <p:sp>
        <p:nvSpPr>
          <p:cNvPr id="11" name="TextBox 10"/>
          <p:cNvSpPr txBox="1"/>
          <p:nvPr/>
        </p:nvSpPr>
        <p:spPr>
          <a:xfrm>
            <a:off x="1052504" y="1481572"/>
            <a:ext cx="284052" cy="307777"/>
          </a:xfrm>
          <a:prstGeom prst="rect">
            <a:avLst/>
          </a:prstGeom>
          <a:noFill/>
        </p:spPr>
        <p:txBody>
          <a:bodyPr wrap="none" rtlCol="0">
            <a:spAutoFit/>
          </a:bodyPr>
          <a:lstStyle/>
          <a:p>
            <a:r>
              <a:rPr lang="en-US" dirty="0"/>
              <a:t>1</a:t>
            </a:r>
          </a:p>
        </p:txBody>
      </p:sp>
      <p:sp>
        <p:nvSpPr>
          <p:cNvPr id="14" name="TextBox 13"/>
          <p:cNvSpPr txBox="1"/>
          <p:nvPr/>
        </p:nvSpPr>
        <p:spPr>
          <a:xfrm>
            <a:off x="6138041" y="1433388"/>
            <a:ext cx="105104" cy="307777"/>
          </a:xfrm>
          <a:prstGeom prst="rect">
            <a:avLst/>
          </a:prstGeom>
          <a:noFill/>
        </p:spPr>
        <p:txBody>
          <a:bodyPr wrap="square" rtlCol="0">
            <a:spAutoFit/>
          </a:bodyPr>
          <a:lstStyle/>
          <a:p>
            <a:r>
              <a:rPr lang="en-US" dirty="0"/>
              <a:t>1</a:t>
            </a:r>
          </a:p>
        </p:txBody>
      </p:sp>
      <p:sp>
        <p:nvSpPr>
          <p:cNvPr id="6" name="TextBox 5">
            <a:extLst>
              <a:ext uri="{FF2B5EF4-FFF2-40B4-BE49-F238E27FC236}">
                <a16:creationId xmlns:a16="http://schemas.microsoft.com/office/drawing/2014/main" id="{88D6D988-8B5B-4E34-B282-5E782C555C7A}"/>
              </a:ext>
            </a:extLst>
          </p:cNvPr>
          <p:cNvSpPr txBox="1"/>
          <p:nvPr/>
        </p:nvSpPr>
        <p:spPr>
          <a:xfrm>
            <a:off x="7987982" y="5899714"/>
            <a:ext cx="1138453" cy="738664"/>
          </a:xfrm>
          <a:prstGeom prst="rect">
            <a:avLst/>
          </a:prstGeom>
          <a:noFill/>
          <a:ln>
            <a:solidFill>
              <a:srgbClr val="002060"/>
            </a:solidFill>
          </a:ln>
        </p:spPr>
        <p:txBody>
          <a:bodyPr wrap="none" rtlCol="0">
            <a:spAutoFit/>
          </a:bodyPr>
          <a:lstStyle/>
          <a:p>
            <a:r>
              <a:rPr lang="pl-PL" dirty="0"/>
              <a:t>W</a:t>
            </a:r>
            <a:r>
              <a:rPr lang="pl-PL" baseline="-25000" dirty="0"/>
              <a:t>2</a:t>
            </a:r>
            <a:r>
              <a:rPr lang="pl-PL" dirty="0"/>
              <a:t>ᵀ =</a:t>
            </a:r>
            <a:br>
              <a:rPr lang="pl-PL" dirty="0"/>
            </a:br>
            <a:r>
              <a:rPr lang="en-US" dirty="0"/>
              <a:t> </a:t>
            </a:r>
            <a:r>
              <a:rPr lang="pl-PL" dirty="0"/>
              <a:t> 0.7 </a:t>
            </a:r>
            <a:r>
              <a:rPr lang="en-US" dirty="0"/>
              <a:t>  </a:t>
            </a:r>
            <a:r>
              <a:rPr lang="pl-PL" dirty="0"/>
              <a:t>−0.1</a:t>
            </a:r>
            <a:br>
              <a:rPr lang="pl-PL" dirty="0"/>
            </a:br>
            <a:r>
              <a:rPr lang="pl-PL" dirty="0"/>
              <a:t>−0.21 −0.2 ]</a:t>
            </a:r>
            <a:endParaRPr lang="en-US" dirty="0"/>
          </a:p>
        </p:txBody>
      </p:sp>
      <p:sp>
        <p:nvSpPr>
          <p:cNvPr id="8" name="TextBox 7">
            <a:extLst>
              <a:ext uri="{FF2B5EF4-FFF2-40B4-BE49-F238E27FC236}">
                <a16:creationId xmlns:a16="http://schemas.microsoft.com/office/drawing/2014/main" id="{7DCB653E-795A-4317-B4AB-5149E590EA0F}"/>
              </a:ext>
            </a:extLst>
          </p:cNvPr>
          <p:cNvSpPr txBox="1"/>
          <p:nvPr/>
        </p:nvSpPr>
        <p:spPr>
          <a:xfrm>
            <a:off x="504339" y="6315075"/>
            <a:ext cx="4267685" cy="400110"/>
          </a:xfrm>
          <a:prstGeom prst="rect">
            <a:avLst/>
          </a:prstGeom>
          <a:noFill/>
          <a:ln>
            <a:solidFill>
              <a:srgbClr val="002060"/>
            </a:solidFill>
          </a:ln>
        </p:spPr>
        <p:txBody>
          <a:bodyPr wrap="square" rtlCol="0">
            <a:spAutoFit/>
          </a:bodyPr>
          <a:lstStyle/>
          <a:p>
            <a:r>
              <a:rPr lang="en-US" sz="2000" dirty="0"/>
              <a:t>Now to get   o</a:t>
            </a:r>
            <a:r>
              <a:rPr lang="en-US" sz="2000" baseline="-25000" dirty="0"/>
              <a:t>1</a:t>
            </a:r>
            <a:r>
              <a:rPr lang="en-US" sz="2000" dirty="0"/>
              <a:t> multiply      by </a:t>
            </a:r>
            <a:r>
              <a:rPr lang="pl-PL" sz="2000" dirty="0"/>
              <a:t>W</a:t>
            </a:r>
            <a:r>
              <a:rPr lang="pl-PL" sz="2000" baseline="-25000" dirty="0"/>
              <a:t>2</a:t>
            </a:r>
            <a:r>
              <a:rPr lang="pl-PL" sz="2000" dirty="0"/>
              <a:t>ᵀ</a:t>
            </a:r>
            <a:r>
              <a:rPr lang="en-US" sz="2000" dirty="0"/>
              <a:t>.</a:t>
            </a:r>
            <a:r>
              <a:rPr lang="pl-PL" sz="2000" dirty="0"/>
              <a:t> </a:t>
            </a:r>
            <a:endParaRPr lang="en-US" sz="2000" dirty="0"/>
          </a:p>
        </p:txBody>
      </p:sp>
      <p:sp>
        <p:nvSpPr>
          <p:cNvPr id="37" name="Google Shape;1393;g2b891ad0c23_0_306">
            <a:extLst>
              <a:ext uri="{FF2B5EF4-FFF2-40B4-BE49-F238E27FC236}">
                <a16:creationId xmlns:a16="http://schemas.microsoft.com/office/drawing/2014/main" id="{EC142B4E-39DE-44B8-B2DB-9045FE70D4BD}"/>
              </a:ext>
            </a:extLst>
          </p:cNvPr>
          <p:cNvSpPr txBox="1"/>
          <p:nvPr/>
        </p:nvSpPr>
        <p:spPr>
          <a:xfrm>
            <a:off x="2825209" y="6344425"/>
            <a:ext cx="1127700" cy="3693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39" name="Google Shape;1391;g2b891ad0c23_0_306">
            <a:extLst>
              <a:ext uri="{FF2B5EF4-FFF2-40B4-BE49-F238E27FC236}">
                <a16:creationId xmlns:a16="http://schemas.microsoft.com/office/drawing/2014/main" id="{96550A87-32B0-4626-B17A-C1C0657DE151}"/>
              </a:ext>
            </a:extLst>
          </p:cNvPr>
          <p:cNvSpPr txBox="1"/>
          <p:nvPr/>
        </p:nvSpPr>
        <p:spPr>
          <a:xfrm flipH="1">
            <a:off x="1701819" y="6355804"/>
            <a:ext cx="523500" cy="369300"/>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0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0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Backpropagation [Cont.]</a:t>
            </a:r>
            <a:endParaRPr/>
          </a:p>
        </p:txBody>
      </p:sp>
      <p:sp>
        <p:nvSpPr>
          <p:cNvPr id="825" name="Google Shape;825;p19"/>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826" name="Google Shape;826;p19"/>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827" name="Google Shape;827;p19"/>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828" name="Google Shape;828;p19"/>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829" name="Google Shape;829;p19"/>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1.5</a:t>
            </a:r>
            <a:endParaRPr/>
          </a:p>
        </p:txBody>
      </p:sp>
      <p:cxnSp>
        <p:nvCxnSpPr>
          <p:cNvPr id="830" name="Google Shape;830;p19"/>
          <p:cNvCxnSpPr>
            <a:stCxn id="825" idx="6"/>
            <a:endCxn id="828"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831" name="Google Shape;831;p19"/>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832" name="Google Shape;832;p19"/>
          <p:cNvCxnSpPr>
            <a:stCxn id="826" idx="6"/>
            <a:endCxn id="828"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833" name="Google Shape;833;p19"/>
          <p:cNvCxnSpPr>
            <a:stCxn id="827" idx="6"/>
            <a:endCxn id="828"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834" name="Google Shape;834;p19"/>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835" name="Google Shape;835;p19"/>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836" name="Google Shape;836;p19"/>
          <p:cNvCxnSpPr>
            <a:stCxn id="825" idx="6"/>
            <a:endCxn id="829"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37" name="Google Shape;837;p19"/>
          <p:cNvCxnSpPr>
            <a:stCxn id="826" idx="6"/>
            <a:endCxn id="829"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38" name="Google Shape;838;p19"/>
          <p:cNvCxnSpPr>
            <a:stCxn id="827" idx="6"/>
            <a:endCxn id="829"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839" name="Google Shape;839;p19"/>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840" name="Google Shape;840;p19"/>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841" name="Google Shape;841;p19"/>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842" name="Google Shape;842;p19"/>
          <p:cNvCxnSpPr>
            <a:stCxn id="828" idx="6"/>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843" name="Google Shape;843;p19"/>
          <p:cNvCxnSpPr>
            <a:stCxn id="829" idx="6"/>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844" name="Google Shape;844;p19"/>
          <p:cNvCxnSpPr>
            <a:stCxn id="828" idx="6"/>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845" name="Google Shape;845;p19"/>
          <p:cNvCxnSpPr>
            <a:stCxn id="829" idx="6"/>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846" name="Google Shape;846;p19"/>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847" name="Google Shape;847;p19"/>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848" name="Google Shape;848;p19"/>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849" name="Google Shape;849;p19"/>
          <p:cNvSpPr/>
          <p:nvPr/>
        </p:nvSpPr>
        <p:spPr>
          <a:xfrm>
            <a:off x="5331844" y="2164513"/>
            <a:ext cx="1292221" cy="302369"/>
          </a:xfrm>
          <a:prstGeom prst="snip2DiagRect">
            <a:avLst>
              <a:gd name="adj1" fmla="val 0"/>
              <a:gd name="adj2"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1.092</a:t>
            </a:r>
            <a:endParaRPr/>
          </a:p>
        </p:txBody>
      </p:sp>
      <p:sp>
        <p:nvSpPr>
          <p:cNvPr id="850" name="Google Shape;850;p19"/>
          <p:cNvSpPr/>
          <p:nvPr/>
        </p:nvSpPr>
        <p:spPr>
          <a:xfrm>
            <a:off x="5694894" y="4804959"/>
            <a:ext cx="929171" cy="251385"/>
          </a:xfrm>
          <a:prstGeom prst="snip2DiagRect">
            <a:avLst>
              <a:gd name="adj1" fmla="val 0"/>
              <a:gd name="adj2" fmla="val 16667"/>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0">
                <a:solidFill>
                  <a:schemeClr val="lt1"/>
                </a:solidFill>
                <a:latin typeface="Calibri"/>
                <a:ea typeface="Calibri"/>
                <a:cs typeface="Calibri"/>
                <a:sym typeface="Calibri"/>
              </a:rPr>
              <a:t>0.117</a:t>
            </a:r>
            <a:endParaRPr/>
          </a:p>
        </p:txBody>
      </p:sp>
      <p:sp>
        <p:nvSpPr>
          <p:cNvPr id="851" name="Google Shape;851;p19"/>
          <p:cNvSpPr/>
          <p:nvPr/>
        </p:nvSpPr>
        <p:spPr>
          <a:xfrm>
            <a:off x="8273091" y="1562763"/>
            <a:ext cx="694310" cy="694944"/>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852" name="Google Shape;852;p19"/>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853" name="Google Shape;853;p19"/>
          <p:cNvSpPr txBox="1"/>
          <p:nvPr/>
        </p:nvSpPr>
        <p:spPr>
          <a:xfrm>
            <a:off x="8423869" y="1203502"/>
            <a:ext cx="5934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854" name="Google Shape;854;p19"/>
          <p:cNvSpPr txBox="1"/>
          <p:nvPr/>
        </p:nvSpPr>
        <p:spPr>
          <a:xfrm>
            <a:off x="8336094" y="3299678"/>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855" name="Google Shape;855;p19"/>
          <p:cNvSpPr/>
          <p:nvPr/>
        </p:nvSpPr>
        <p:spPr>
          <a:xfrm>
            <a:off x="8231989" y="2313680"/>
            <a:ext cx="816166" cy="251385"/>
          </a:xfrm>
          <a:prstGeom prst="snip2DiagRect">
            <a:avLst>
              <a:gd name="adj1" fmla="val 0"/>
              <a:gd name="adj2" fmla="val 16667"/>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856" name="Google Shape;856;p19"/>
          <p:cNvSpPr/>
          <p:nvPr/>
        </p:nvSpPr>
        <p:spPr>
          <a:xfrm>
            <a:off x="8239839" y="4399072"/>
            <a:ext cx="816166" cy="251385"/>
          </a:xfrm>
          <a:prstGeom prst="snip2DiagRect">
            <a:avLst>
              <a:gd name="adj1" fmla="val 0"/>
              <a:gd name="adj2"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857" name="Google Shape;857;p19"/>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858" name="Google Shape;858;p19"/>
          <p:cNvSpPr txBox="1"/>
          <p:nvPr/>
        </p:nvSpPr>
        <p:spPr>
          <a:xfrm>
            <a:off x="9599561" y="48679"/>
            <a:ext cx="2421234" cy="58477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59" name="Google Shape;859;p19"/>
          <p:cNvGraphicFramePr/>
          <p:nvPr/>
        </p:nvGraphicFramePr>
        <p:xfrm>
          <a:off x="10132239" y="499055"/>
          <a:ext cx="1474200" cy="1463080"/>
        </p:xfrm>
        <a:graphic>
          <a:graphicData uri="http://schemas.openxmlformats.org/drawingml/2006/table">
            <a:tbl>
              <a:tblPr firstRow="1" bandRow="1">
                <a:noFill/>
                <a:tableStyleId>{065EA3BE-3667-4E2D-9201-F5A8711881DC}</a:tableStyleId>
              </a:tblPr>
              <a:tblGrid>
                <a:gridCol w="709000">
                  <a:extLst>
                    <a:ext uri="{9D8B030D-6E8A-4147-A177-3AD203B41FA5}">
                      <a16:colId xmlns:a16="http://schemas.microsoft.com/office/drawing/2014/main" val="20000"/>
                    </a:ext>
                  </a:extLst>
                </a:gridCol>
                <a:gridCol w="765200">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r>
                        <a:rPr lang="en-US" sz="1800" b="0" dirty="0"/>
                        <a:t>.</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alpha val="52549"/>
                      </a:srgbClr>
                    </a:solidFill>
                  </a:tcPr>
                </a:tc>
                <a:tc>
                  <a:txBody>
                    <a:bodyPr/>
                    <a:lstStyle/>
                    <a:p>
                      <a:pPr marL="0" marR="0" lvl="0" indent="0" algn="l" rtl="0">
                        <a:spcBef>
                          <a:spcPts val="0"/>
                        </a:spcBef>
                        <a:spcAft>
                          <a:spcPts val="0"/>
                        </a:spcAft>
                        <a:buNone/>
                      </a:pPr>
                      <a:endParaRPr sz="1800" b="0"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08C"/>
                    </a:solidFill>
                  </a:tcPr>
                </a:tc>
                <a:extLst>
                  <a:ext uri="{0D108BD9-81ED-4DB2-BD59-A6C34878D82A}">
                    <a16:rowId xmlns:a16="http://schemas.microsoft.com/office/drawing/2014/main" val="10003"/>
                  </a:ext>
                </a:extLst>
              </a:tr>
            </a:tbl>
          </a:graphicData>
        </a:graphic>
      </p:graphicFrame>
      <p:sp>
        <p:nvSpPr>
          <p:cNvPr id="860" name="Google Shape;860;p19"/>
          <p:cNvSpPr txBox="1"/>
          <p:nvPr/>
        </p:nvSpPr>
        <p:spPr>
          <a:xfrm>
            <a:off x="9833965" y="2013536"/>
            <a:ext cx="2421233" cy="1080232"/>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61" name="Google Shape;861;p19"/>
          <p:cNvGraphicFramePr/>
          <p:nvPr/>
        </p:nvGraphicFramePr>
        <p:xfrm>
          <a:off x="10075152" y="2371315"/>
          <a:ext cx="1762250" cy="731540"/>
        </p:xfrm>
        <a:graphic>
          <a:graphicData uri="http://schemas.openxmlformats.org/drawingml/2006/table">
            <a:tbl>
              <a:tblPr firstRow="1" bandRow="1">
                <a:noFill/>
                <a:tableStyleId>{065EA3BE-3667-4E2D-9201-F5A8711881DC}</a:tableStyleId>
              </a:tblPr>
              <a:tblGrid>
                <a:gridCol w="881125">
                  <a:extLst>
                    <a:ext uri="{9D8B030D-6E8A-4147-A177-3AD203B41FA5}">
                      <a16:colId xmlns:a16="http://schemas.microsoft.com/office/drawing/2014/main" val="20000"/>
                    </a:ext>
                  </a:extLst>
                </a:gridCol>
                <a:gridCol w="88112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t>0</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49"/>
                      </a:srgbClr>
                    </a:solidFill>
                  </a:tcPr>
                </a:tc>
                <a:tc>
                  <a:txBody>
                    <a:bodyPr/>
                    <a:lstStyle/>
                    <a:p>
                      <a:pPr marL="0" marR="0" lvl="0" indent="0" algn="l" rtl="0">
                        <a:spcBef>
                          <a:spcPts val="0"/>
                        </a:spcBef>
                        <a:spcAft>
                          <a:spcPts val="0"/>
                        </a:spcAft>
                        <a:buNone/>
                      </a:pPr>
                      <a:r>
                        <a:rPr lang="en-US" sz="1800" b="0"/>
                        <a:t>0</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34250">
                <a:tc>
                  <a:txBody>
                    <a:bodyPr/>
                    <a:lstStyle/>
                    <a:p>
                      <a:pPr marL="0" marR="0" lvl="0" indent="0" algn="l" rtl="0">
                        <a:spcBef>
                          <a:spcPts val="0"/>
                        </a:spcBef>
                        <a:spcAft>
                          <a:spcPts val="0"/>
                        </a:spcAft>
                        <a:buNone/>
                      </a:pPr>
                      <a:r>
                        <a:rPr lang="en-US" sz="1800" b="0"/>
                        <a:t>0.585</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49"/>
                      </a:srgbClr>
                    </a:solidFill>
                  </a:tcPr>
                </a:tc>
                <a:tc>
                  <a:txBody>
                    <a:bodyPr/>
                    <a:lstStyle/>
                    <a:p>
                      <a:pPr marL="0" marR="0" lvl="0" indent="0" algn="l" rtl="0">
                        <a:spcBef>
                          <a:spcPts val="0"/>
                        </a:spcBef>
                        <a:spcAft>
                          <a:spcPts val="0"/>
                        </a:spcAft>
                        <a:buNone/>
                      </a:pPr>
                      <a:r>
                        <a:rPr lang="en-US" sz="1800" b="0"/>
                        <a:t>-0.585</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862" name="Google Shape;862;p19"/>
          <p:cNvSpPr txBox="1"/>
          <p:nvPr/>
        </p:nvSpPr>
        <p:spPr>
          <a:xfrm>
            <a:off x="3838146"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863" name="Google Shape;863;p19"/>
          <p:cNvSpPr txBox="1"/>
          <p:nvPr/>
        </p:nvSpPr>
        <p:spPr>
          <a:xfrm>
            <a:off x="7943426" y="4617136"/>
            <a:ext cx="155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864" name="Google Shape;864;p19"/>
          <p:cNvSpPr txBox="1"/>
          <p:nvPr/>
        </p:nvSpPr>
        <p:spPr>
          <a:xfrm>
            <a:off x="7613047" y="5885165"/>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65" name="Google Shape;865;p19"/>
          <p:cNvGraphicFramePr/>
          <p:nvPr/>
        </p:nvGraphicFramePr>
        <p:xfrm>
          <a:off x="8071631" y="5725383"/>
          <a:ext cx="1180900" cy="60962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4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4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866" name="Google Shape;866;p19"/>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867" name="Google Shape;867;p19"/>
          <p:cNvSpPr txBox="1"/>
          <p:nvPr/>
        </p:nvSpPr>
        <p:spPr>
          <a:xfrm>
            <a:off x="3428512" y="5613876"/>
            <a:ext cx="523589" cy="646331"/>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68" name="Google Shape;868;p19"/>
          <p:cNvSpPr txBox="1"/>
          <p:nvPr/>
        </p:nvSpPr>
        <p:spPr>
          <a:xfrm>
            <a:off x="1513930" y="4731138"/>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869" name="Google Shape;869;p19"/>
          <p:cNvGraphicFramePr/>
          <p:nvPr/>
        </p:nvGraphicFramePr>
        <p:xfrm>
          <a:off x="1256178" y="5071156"/>
          <a:ext cx="177135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400" b="0"/>
                        <a:t>3</a:t>
                      </a:r>
                      <a:endParaRPr/>
                    </a:p>
                  </a:txBody>
                  <a:tcPr marL="91450" marR="91450" marT="45725" marB="45725"/>
                </a:tc>
                <a:tc>
                  <a:txBody>
                    <a:bodyPr/>
                    <a:lstStyle/>
                    <a:p>
                      <a:pPr marL="0" marR="0" lvl="0" indent="0" algn="l" rtl="0">
                        <a:spcBef>
                          <a:spcPts val="0"/>
                        </a:spcBef>
                        <a:spcAft>
                          <a:spcPts val="0"/>
                        </a:spcAft>
                        <a:buNone/>
                      </a:pPr>
                      <a:r>
                        <a:rPr lang="en-US" sz="1400" b="0"/>
                        <a:t>2</a:t>
                      </a:r>
                      <a:endParaRPr/>
                    </a:p>
                  </a:txBody>
                  <a:tcPr marL="91450" marR="91450" marT="45725" marB="45725"/>
                </a:tc>
                <a:tc>
                  <a:txBody>
                    <a:bodyPr/>
                    <a:lstStyle/>
                    <a:p>
                      <a:pPr marL="0" marR="0" lvl="0" indent="0" algn="l" rtl="0">
                        <a:spcBef>
                          <a:spcPts val="0"/>
                        </a:spcBef>
                        <a:spcAft>
                          <a:spcPts val="0"/>
                        </a:spcAft>
                        <a:buNone/>
                      </a:pPr>
                      <a:r>
                        <a:rPr lang="en-US" sz="14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870" name="Google Shape;870;p19"/>
          <p:cNvSpPr txBox="1"/>
          <p:nvPr/>
        </p:nvSpPr>
        <p:spPr>
          <a:xfrm>
            <a:off x="702193" y="5685865"/>
            <a:ext cx="523589" cy="646331"/>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871" name="Google Shape;871;p19"/>
          <p:cNvSpPr txBox="1"/>
          <p:nvPr/>
        </p:nvSpPr>
        <p:spPr>
          <a:xfrm>
            <a:off x="5417127" y="5621394"/>
            <a:ext cx="523589" cy="646331"/>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72" name="Google Shape;872;p19"/>
          <p:cNvGraphicFramePr/>
          <p:nvPr/>
        </p:nvGraphicFramePr>
        <p:xfrm>
          <a:off x="5866203" y="5245363"/>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873" name="Google Shape;873;p19"/>
          <p:cNvSpPr txBox="1"/>
          <p:nvPr/>
        </p:nvSpPr>
        <p:spPr>
          <a:xfrm>
            <a:off x="9268548" y="5854963"/>
            <a:ext cx="523589" cy="646331"/>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874" name="Google Shape;874;p19"/>
          <p:cNvGraphicFramePr/>
          <p:nvPr/>
        </p:nvGraphicFramePr>
        <p:xfrm>
          <a:off x="9743161" y="5334959"/>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4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6"/>
                      </a:srgbClr>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6"/>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p:graphicFrame>
        <p:nvGraphicFramePr>
          <p:cNvPr id="875" name="Google Shape;875;p19"/>
          <p:cNvGraphicFramePr/>
          <p:nvPr/>
        </p:nvGraphicFramePr>
        <p:xfrm>
          <a:off x="10058435" y="3527849"/>
          <a:ext cx="1886550" cy="1463080"/>
        </p:xfrm>
        <a:graphic>
          <a:graphicData uri="http://schemas.openxmlformats.org/drawingml/2006/table">
            <a:tbl>
              <a:tblPr firstRow="1" bandRow="1">
                <a:noFill/>
                <a:tableStyleId>{065EA3BE-3667-4E2D-9201-F5A8711881DC}</a:tableStyleId>
              </a:tblPr>
              <a:tblGrid>
                <a:gridCol w="943275">
                  <a:extLst>
                    <a:ext uri="{9D8B030D-6E8A-4147-A177-3AD203B41FA5}">
                      <a16:colId xmlns:a16="http://schemas.microsoft.com/office/drawing/2014/main" val="20000"/>
                    </a:ext>
                  </a:extLst>
                </a:gridCol>
                <a:gridCol w="94327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1.092</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0.117</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9D18E"/>
                    </a:solidFill>
                  </a:tcPr>
                </a:tc>
                <a:extLst>
                  <a:ext uri="{0D108BD9-81ED-4DB2-BD59-A6C34878D82A}">
                    <a16:rowId xmlns:a16="http://schemas.microsoft.com/office/drawing/2014/main" val="10003"/>
                  </a:ext>
                </a:extLst>
              </a:tr>
            </a:tbl>
          </a:graphicData>
        </a:graphic>
      </p:graphicFrame>
      <p:sp>
        <p:nvSpPr>
          <p:cNvPr id="876" name="Google Shape;876;p19"/>
          <p:cNvSpPr txBox="1"/>
          <p:nvPr/>
        </p:nvSpPr>
        <p:spPr>
          <a:xfrm>
            <a:off x="9885471" y="3148661"/>
            <a:ext cx="2447700" cy="6501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g2b7aa389cc3_0_35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            Backpropagation [Cont.]</a:t>
            </a:r>
            <a:endParaRPr/>
          </a:p>
        </p:txBody>
      </p:sp>
      <p:sp>
        <p:nvSpPr>
          <p:cNvPr id="882" name="Google Shape;882;g2b7aa389cc3_0_353"/>
          <p:cNvSpPr/>
          <p:nvPr/>
        </p:nvSpPr>
        <p:spPr>
          <a:xfrm>
            <a:off x="2688259" y="194260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883" name="Google Shape;883;g2b7aa389cc3_0_353"/>
          <p:cNvSpPr/>
          <p:nvPr/>
        </p:nvSpPr>
        <p:spPr>
          <a:xfrm>
            <a:off x="2688259" y="2856026"/>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884" name="Google Shape;884;g2b7aa389cc3_0_353"/>
          <p:cNvSpPr/>
          <p:nvPr/>
        </p:nvSpPr>
        <p:spPr>
          <a:xfrm>
            <a:off x="2688259" y="384187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885" name="Google Shape;885;g2b7aa389cc3_0_353"/>
          <p:cNvSpPr/>
          <p:nvPr/>
        </p:nvSpPr>
        <p:spPr>
          <a:xfrm>
            <a:off x="5332198" y="1350393"/>
            <a:ext cx="694200" cy="694800"/>
          </a:xfrm>
          <a:prstGeom prst="flowChartConnector">
            <a:avLst/>
          </a:prstGeom>
          <a:gradFill>
            <a:gsLst>
              <a:gs pos="0">
                <a:srgbClr val="B0CAE9"/>
              </a:gs>
              <a:gs pos="50000">
                <a:srgbClr val="A1C1E4"/>
              </a:gs>
              <a:gs pos="100000">
                <a:srgbClr val="90B8E4"/>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0</a:t>
            </a:r>
            <a:endParaRPr/>
          </a:p>
        </p:txBody>
      </p:sp>
      <p:sp>
        <p:nvSpPr>
          <p:cNvPr id="886" name="Google Shape;886;g2b7aa389cc3_0_353"/>
          <p:cNvSpPr/>
          <p:nvPr/>
        </p:nvSpPr>
        <p:spPr>
          <a:xfrm>
            <a:off x="5345283" y="4226557"/>
            <a:ext cx="694200" cy="694800"/>
          </a:xfrm>
          <a:prstGeom prst="flowChartConnector">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1.5</a:t>
            </a:r>
            <a:endParaRPr/>
          </a:p>
        </p:txBody>
      </p:sp>
      <p:cxnSp>
        <p:nvCxnSpPr>
          <p:cNvPr id="887" name="Google Shape;887;g2b7aa389cc3_0_353"/>
          <p:cNvCxnSpPr>
            <a:stCxn id="882" idx="6"/>
            <a:endCxn id="885" idx="2"/>
          </p:cNvCxnSpPr>
          <p:nvPr/>
        </p:nvCxnSpPr>
        <p:spPr>
          <a:xfrm rot="10800000" flipH="1">
            <a:off x="3382459" y="1697807"/>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888" name="Google Shape;888;g2b7aa389cc3_0_353"/>
          <p:cNvSpPr txBox="1"/>
          <p:nvPr/>
        </p:nvSpPr>
        <p:spPr>
          <a:xfrm>
            <a:off x="4143308" y="1669051"/>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889" name="Google Shape;889;g2b7aa389cc3_0_353"/>
          <p:cNvCxnSpPr>
            <a:stCxn id="883" idx="6"/>
            <a:endCxn id="885" idx="2"/>
          </p:cNvCxnSpPr>
          <p:nvPr/>
        </p:nvCxnSpPr>
        <p:spPr>
          <a:xfrm rot="10800000" flipH="1">
            <a:off x="3382459" y="1697726"/>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890" name="Google Shape;890;g2b7aa389cc3_0_353"/>
          <p:cNvCxnSpPr>
            <a:stCxn id="884" idx="6"/>
            <a:endCxn id="885" idx="2"/>
          </p:cNvCxnSpPr>
          <p:nvPr/>
        </p:nvCxnSpPr>
        <p:spPr>
          <a:xfrm rot="10800000" flipH="1">
            <a:off x="3382459" y="1697777"/>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891" name="Google Shape;891;g2b7aa389cc3_0_353"/>
          <p:cNvSpPr txBox="1"/>
          <p:nvPr/>
        </p:nvSpPr>
        <p:spPr>
          <a:xfrm>
            <a:off x="4055945" y="2097550"/>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892" name="Google Shape;892;g2b7aa389cc3_0_353"/>
          <p:cNvSpPr txBox="1"/>
          <p:nvPr/>
        </p:nvSpPr>
        <p:spPr>
          <a:xfrm>
            <a:off x="4588121" y="2320999"/>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893" name="Google Shape;893;g2b7aa389cc3_0_353"/>
          <p:cNvCxnSpPr>
            <a:stCxn id="882" idx="6"/>
            <a:endCxn id="886" idx="2"/>
          </p:cNvCxnSpPr>
          <p:nvPr/>
        </p:nvCxnSpPr>
        <p:spPr>
          <a:xfrm>
            <a:off x="3382459" y="2290007"/>
            <a:ext cx="19629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94" name="Google Shape;894;g2b7aa389cc3_0_353"/>
          <p:cNvCxnSpPr>
            <a:stCxn id="883" idx="6"/>
            <a:endCxn id="886" idx="2"/>
          </p:cNvCxnSpPr>
          <p:nvPr/>
        </p:nvCxnSpPr>
        <p:spPr>
          <a:xfrm>
            <a:off x="3382459" y="3203426"/>
            <a:ext cx="19629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895" name="Google Shape;895;g2b7aa389cc3_0_353"/>
          <p:cNvCxnSpPr>
            <a:stCxn id="884" idx="6"/>
            <a:endCxn id="886" idx="2"/>
          </p:cNvCxnSpPr>
          <p:nvPr/>
        </p:nvCxnSpPr>
        <p:spPr>
          <a:xfrm>
            <a:off x="3382459" y="4189277"/>
            <a:ext cx="19629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896" name="Google Shape;896;g2b7aa389cc3_0_353"/>
          <p:cNvSpPr txBox="1"/>
          <p:nvPr/>
        </p:nvSpPr>
        <p:spPr>
          <a:xfrm>
            <a:off x="4722647" y="3647882"/>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897" name="Google Shape;897;g2b7aa389cc3_0_353"/>
          <p:cNvSpPr txBox="1"/>
          <p:nvPr/>
        </p:nvSpPr>
        <p:spPr>
          <a:xfrm>
            <a:off x="4478581" y="3933033"/>
            <a:ext cx="3018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898" name="Google Shape;898;g2b7aa389cc3_0_353"/>
          <p:cNvSpPr txBox="1"/>
          <p:nvPr/>
        </p:nvSpPr>
        <p:spPr>
          <a:xfrm>
            <a:off x="4205109" y="4399072"/>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899" name="Google Shape;899;g2b7aa389cc3_0_353"/>
          <p:cNvCxnSpPr>
            <a:stCxn id="885" idx="6"/>
          </p:cNvCxnSpPr>
          <p:nvPr/>
        </p:nvCxnSpPr>
        <p:spPr>
          <a:xfrm>
            <a:off x="6026398" y="1697793"/>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900" name="Google Shape;900;g2b7aa389cc3_0_353"/>
          <p:cNvCxnSpPr>
            <a:stCxn id="886" idx="6"/>
          </p:cNvCxnSpPr>
          <p:nvPr/>
        </p:nvCxnSpPr>
        <p:spPr>
          <a:xfrm rot="10800000" flipH="1">
            <a:off x="6039483" y="1910257"/>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901" name="Google Shape;901;g2b7aa389cc3_0_353"/>
          <p:cNvCxnSpPr>
            <a:stCxn id="885" idx="6"/>
          </p:cNvCxnSpPr>
          <p:nvPr/>
        </p:nvCxnSpPr>
        <p:spPr>
          <a:xfrm>
            <a:off x="6026398" y="1697793"/>
            <a:ext cx="2259600" cy="22977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cxnSp>
        <p:nvCxnSpPr>
          <p:cNvPr id="902" name="Google Shape;902;g2b7aa389cc3_0_353"/>
          <p:cNvCxnSpPr>
            <a:stCxn id="886" idx="6"/>
          </p:cNvCxnSpPr>
          <p:nvPr/>
        </p:nvCxnSpPr>
        <p:spPr>
          <a:xfrm rot="10800000" flipH="1">
            <a:off x="6039483" y="3995557"/>
            <a:ext cx="2246700" cy="5784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sp>
        <p:nvSpPr>
          <p:cNvPr id="903" name="Google Shape;903;g2b7aa389cc3_0_353"/>
          <p:cNvSpPr txBox="1"/>
          <p:nvPr/>
        </p:nvSpPr>
        <p:spPr>
          <a:xfrm>
            <a:off x="7519558" y="1562763"/>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904" name="Google Shape;904;g2b7aa389cc3_0_353"/>
          <p:cNvSpPr txBox="1"/>
          <p:nvPr/>
        </p:nvSpPr>
        <p:spPr>
          <a:xfrm>
            <a:off x="7389670" y="3484344"/>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905" name="Google Shape;905;g2b7aa389cc3_0_353"/>
          <p:cNvSpPr txBox="1"/>
          <p:nvPr/>
        </p:nvSpPr>
        <p:spPr>
          <a:xfrm>
            <a:off x="7389670" y="4152890"/>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906" name="Google Shape;906;g2b7aa389cc3_0_353"/>
          <p:cNvSpPr/>
          <p:nvPr/>
        </p:nvSpPr>
        <p:spPr>
          <a:xfrm>
            <a:off x="5331844" y="2164513"/>
            <a:ext cx="1292100" cy="302400"/>
          </a:xfrm>
          <a:prstGeom prst="snip2DiagRect">
            <a:avLst>
              <a:gd name="adj1" fmla="val 0"/>
              <a:gd name="adj2" fmla="val 16667"/>
            </a:avLst>
          </a:prstGeom>
          <a:solidFill>
            <a:srgbClr val="9CC2E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1.092</a:t>
            </a:r>
            <a:endParaRPr/>
          </a:p>
        </p:txBody>
      </p:sp>
      <p:sp>
        <p:nvSpPr>
          <p:cNvPr id="907" name="Google Shape;907;g2b7aa389cc3_0_353"/>
          <p:cNvSpPr/>
          <p:nvPr/>
        </p:nvSpPr>
        <p:spPr>
          <a:xfrm>
            <a:off x="5694894" y="4804959"/>
            <a:ext cx="929100" cy="251400"/>
          </a:xfrm>
          <a:prstGeom prst="snip2DiagRect">
            <a:avLst>
              <a:gd name="adj1" fmla="val 0"/>
              <a:gd name="adj2" fmla="val 16667"/>
            </a:avLst>
          </a:prstGeom>
          <a:solidFill>
            <a:srgbClr val="F4B08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800" b="0">
                <a:solidFill>
                  <a:schemeClr val="lt1"/>
                </a:solidFill>
                <a:latin typeface="Calibri"/>
                <a:ea typeface="Calibri"/>
                <a:cs typeface="Calibri"/>
                <a:sym typeface="Calibri"/>
              </a:rPr>
              <a:t>0.117</a:t>
            </a:r>
            <a:endParaRPr/>
          </a:p>
        </p:txBody>
      </p:sp>
      <p:sp>
        <p:nvSpPr>
          <p:cNvPr id="908" name="Google Shape;908;g2b7aa389cc3_0_353"/>
          <p:cNvSpPr txBox="1"/>
          <p:nvPr/>
        </p:nvSpPr>
        <p:spPr>
          <a:xfrm>
            <a:off x="150422" y="1776885"/>
            <a:ext cx="2624400" cy="928800"/>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09" name="Google Shape;909;g2b7aa389cc3_0_353"/>
          <p:cNvGraphicFramePr/>
          <p:nvPr/>
        </p:nvGraphicFramePr>
        <p:xfrm>
          <a:off x="401060" y="2169478"/>
          <a:ext cx="1579700" cy="914430"/>
        </p:xfrm>
        <a:graphic>
          <a:graphicData uri="http://schemas.openxmlformats.org/drawingml/2006/table">
            <a:tbl>
              <a:tblPr firstRow="1" bandRow="1">
                <a:noFill/>
                <a:tableStyleId>{065EA3BE-3667-4E2D-9201-F5A8711881DC}</a:tableStyleId>
              </a:tblPr>
              <a:tblGrid>
                <a:gridCol w="789850">
                  <a:extLst>
                    <a:ext uri="{9D8B030D-6E8A-4147-A177-3AD203B41FA5}">
                      <a16:colId xmlns:a16="http://schemas.microsoft.com/office/drawing/2014/main" val="20000"/>
                    </a:ext>
                  </a:extLst>
                </a:gridCol>
                <a:gridCol w="7898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a:t>
                      </a:r>
                      <a:endParaRPr/>
                    </a:p>
                  </a:txBody>
                  <a:tcPr marL="91450" marR="91450" marT="45725" marB="45725">
                    <a:lnB w="9525" cap="flat" cmpd="sng">
                      <a:solidFill>
                        <a:srgbClr val="000000">
                          <a:alpha val="0"/>
                        </a:srgbClr>
                      </a:solidFill>
                      <a:prstDash val="solid"/>
                      <a:round/>
                      <a:headEnd type="none" w="sm" len="sm"/>
                      <a:tailEnd type="none" w="sm" len="sm"/>
                    </a:lnB>
                    <a:solidFill>
                      <a:srgbClr val="BBD6EE"/>
                    </a:solidFill>
                  </a:tcPr>
                </a:tc>
                <a:tc>
                  <a:txBody>
                    <a:bodyPr/>
                    <a:lstStyle/>
                    <a:p>
                      <a:pPr marL="0" marR="0" lvl="0" indent="0" algn="l" rtl="0">
                        <a:spcBef>
                          <a:spcPts val="0"/>
                        </a:spcBef>
                        <a:spcAft>
                          <a:spcPts val="0"/>
                        </a:spcAft>
                        <a:buNone/>
                      </a:pPr>
                      <a:r>
                        <a:rPr lang="en-US" sz="1400" b="0"/>
                        <a:t>0.351</a:t>
                      </a:r>
                      <a:endParaRPr/>
                    </a:p>
                  </a:txBody>
                  <a:tcPr marL="91450" marR="91450" marT="45725" marB="45725">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0</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BD6EE"/>
                    </a:solidFill>
                  </a:tcPr>
                </a:tc>
                <a:tc>
                  <a:txBody>
                    <a:bodyPr/>
                    <a:lstStyle/>
                    <a:p>
                      <a:pPr marL="0" marR="0" lvl="0" indent="0" algn="l" rtl="0">
                        <a:spcBef>
                          <a:spcPts val="0"/>
                        </a:spcBef>
                        <a:spcAft>
                          <a:spcPts val="0"/>
                        </a:spcAft>
                        <a:buNone/>
                      </a:pPr>
                      <a:r>
                        <a:rPr lang="en-US" sz="1400" b="0"/>
                        <a:t>0.234</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400" b="0"/>
                        <a:t>0</a:t>
                      </a:r>
                      <a:endParaRPr/>
                    </a:p>
                  </a:txBody>
                  <a:tcPr marL="91450" marR="91450" marT="45725" marB="45725">
                    <a:lnT w="9525" cap="flat" cmpd="sng">
                      <a:solidFill>
                        <a:srgbClr val="000000">
                          <a:alpha val="0"/>
                        </a:srgbClr>
                      </a:solidFill>
                      <a:prstDash val="solid"/>
                      <a:round/>
                      <a:headEnd type="none" w="sm" len="sm"/>
                      <a:tailEnd type="none" w="sm" len="sm"/>
                    </a:lnT>
                    <a:solidFill>
                      <a:srgbClr val="BBD6EE"/>
                    </a:solidFill>
                  </a:tcPr>
                </a:tc>
                <a:tc>
                  <a:txBody>
                    <a:bodyPr/>
                    <a:lstStyle/>
                    <a:p>
                      <a:pPr marL="0" marR="0" lvl="0" indent="0" algn="l" rtl="0">
                        <a:spcBef>
                          <a:spcPts val="0"/>
                        </a:spcBef>
                        <a:spcAft>
                          <a:spcPts val="0"/>
                        </a:spcAft>
                        <a:buNone/>
                      </a:pPr>
                      <a:r>
                        <a:rPr lang="en-US" sz="1400" b="0"/>
                        <a:t>0.468</a:t>
                      </a:r>
                      <a:endParaRPr/>
                    </a:p>
                  </a:txBody>
                  <a:tcPr marL="91450" marR="91450" marT="45725" marB="45725">
                    <a:lnT w="9525" cap="flat" cmpd="sng">
                      <a:solidFill>
                        <a:srgbClr val="000000">
                          <a:alpha val="0"/>
                        </a:srgbClr>
                      </a:solidFill>
                      <a:prstDash val="solid"/>
                      <a:round/>
                      <a:headEnd type="none" w="sm" len="sm"/>
                      <a:tailEnd type="none" w="sm" len="sm"/>
                    </a:lnT>
                    <a:solidFill>
                      <a:srgbClr val="F4B081"/>
                    </a:solidFill>
                  </a:tcPr>
                </a:tc>
                <a:extLst>
                  <a:ext uri="{0D108BD9-81ED-4DB2-BD59-A6C34878D82A}">
                    <a16:rowId xmlns:a16="http://schemas.microsoft.com/office/drawing/2014/main" val="10002"/>
                  </a:ext>
                </a:extLst>
              </a:tr>
            </a:tbl>
          </a:graphicData>
        </a:graphic>
      </p:graphicFrame>
      <p:sp>
        <p:nvSpPr>
          <p:cNvPr id="910" name="Google Shape;910;g2b7aa389cc3_0_353"/>
          <p:cNvSpPr txBox="1"/>
          <p:nvPr/>
        </p:nvSpPr>
        <p:spPr>
          <a:xfrm>
            <a:off x="263110" y="31427"/>
            <a:ext cx="1619400" cy="369300"/>
          </a:xfrm>
          <a:prstGeom prst="rect">
            <a:avLst/>
          </a:prstGeom>
          <a:blipFill rotWithShape="1">
            <a:blip r:embed="rId4">
              <a:alphaModFix/>
            </a:blip>
            <a:stretch>
              <a:fillRect b="-1310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11" name="Google Shape;911;g2b7aa389cc3_0_353"/>
          <p:cNvGraphicFramePr/>
          <p:nvPr/>
        </p:nvGraphicFramePr>
        <p:xfrm>
          <a:off x="423986" y="400759"/>
          <a:ext cx="1410800" cy="1219240"/>
        </p:xfrm>
        <a:graphic>
          <a:graphicData uri="http://schemas.openxmlformats.org/drawingml/2006/table">
            <a:tbl>
              <a:tblPr firstRow="1" bandRow="1">
                <a:noFill/>
                <a:tableStyleId>{065EA3BE-3667-4E2D-9201-F5A8711881DC}</a:tableStyleId>
              </a:tblPr>
              <a:tblGrid>
                <a:gridCol w="705400">
                  <a:extLst>
                    <a:ext uri="{9D8B030D-6E8A-4147-A177-3AD203B41FA5}">
                      <a16:colId xmlns:a16="http://schemas.microsoft.com/office/drawing/2014/main" val="20000"/>
                    </a:ext>
                  </a:extLst>
                </a:gridCol>
                <a:gridCol w="7054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1"/>
                        <a:t>0</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0.117</a:t>
                      </a:r>
                      <a:endParaRPr/>
                    </a:p>
                  </a:txBody>
                  <a:tcPr marL="91450" marR="91450" marT="45725" marB="45725">
                    <a:lnL w="12700" cap="flat" cmpd="sng">
                      <a:solidFill>
                        <a:schemeClr val="dk1"/>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4B081"/>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endParaRPr sz="14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400" b="0"/>
                    </a:p>
                  </a:txBody>
                  <a:tcPr marL="91450" marR="91450" marT="45725" marB="45725">
                    <a:lnL w="12700"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F4B081"/>
                    </a:solidFill>
                  </a:tcPr>
                </a:tc>
                <a:extLst>
                  <a:ext uri="{0D108BD9-81ED-4DB2-BD59-A6C34878D82A}">
                    <a16:rowId xmlns:a16="http://schemas.microsoft.com/office/drawing/2014/main" val="10003"/>
                  </a:ext>
                </a:extLst>
              </a:tr>
            </a:tbl>
          </a:graphicData>
        </a:graphic>
      </p:graphicFrame>
      <p:sp>
        <p:nvSpPr>
          <p:cNvPr id="912" name="Google Shape;912;g2b7aa389cc3_0_353"/>
          <p:cNvSpPr/>
          <p:nvPr/>
        </p:nvSpPr>
        <p:spPr>
          <a:xfrm>
            <a:off x="8273091" y="1562763"/>
            <a:ext cx="694200" cy="694800"/>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913" name="Google Shape;913;g2b7aa389cc3_0_353"/>
          <p:cNvSpPr/>
          <p:nvPr/>
        </p:nvSpPr>
        <p:spPr>
          <a:xfrm>
            <a:off x="8286176" y="36481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914" name="Google Shape;914;g2b7aa389cc3_0_353"/>
          <p:cNvSpPr txBox="1"/>
          <p:nvPr/>
        </p:nvSpPr>
        <p:spPr>
          <a:xfrm>
            <a:off x="8423869" y="1203502"/>
            <a:ext cx="593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915" name="Google Shape;915;g2b7aa389cc3_0_353"/>
          <p:cNvSpPr txBox="1"/>
          <p:nvPr/>
        </p:nvSpPr>
        <p:spPr>
          <a:xfrm>
            <a:off x="8336094" y="3299678"/>
            <a:ext cx="54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916" name="Google Shape;916;g2b7aa389cc3_0_353"/>
          <p:cNvSpPr/>
          <p:nvPr/>
        </p:nvSpPr>
        <p:spPr>
          <a:xfrm>
            <a:off x="8231989" y="2313680"/>
            <a:ext cx="816300" cy="251400"/>
          </a:xfrm>
          <a:prstGeom prst="snip2DiagRect">
            <a:avLst>
              <a:gd name="adj1" fmla="val 0"/>
              <a:gd name="adj2" fmla="val 16667"/>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917" name="Google Shape;917;g2b7aa389cc3_0_353"/>
          <p:cNvSpPr/>
          <p:nvPr/>
        </p:nvSpPr>
        <p:spPr>
          <a:xfrm>
            <a:off x="8239839" y="4399072"/>
            <a:ext cx="816300" cy="251400"/>
          </a:xfrm>
          <a:prstGeom prst="snip2DiagRect">
            <a:avLst>
              <a:gd name="adj1" fmla="val 0"/>
              <a:gd name="adj2" fmla="val 16667"/>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-0.39</a:t>
            </a:r>
            <a:endParaRPr/>
          </a:p>
        </p:txBody>
      </p:sp>
      <p:sp>
        <p:nvSpPr>
          <p:cNvPr id="918" name="Google Shape;918;g2b7aa389cc3_0_353"/>
          <p:cNvSpPr txBox="1"/>
          <p:nvPr/>
        </p:nvSpPr>
        <p:spPr>
          <a:xfrm>
            <a:off x="7379116" y="2222648"/>
            <a:ext cx="568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919" name="Google Shape;919;g2b7aa389cc3_0_353"/>
          <p:cNvSpPr txBox="1"/>
          <p:nvPr/>
        </p:nvSpPr>
        <p:spPr>
          <a:xfrm>
            <a:off x="9599561" y="48679"/>
            <a:ext cx="2421300" cy="584700"/>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0" name="Google Shape;920;g2b7aa389cc3_0_353"/>
          <p:cNvGraphicFramePr/>
          <p:nvPr/>
        </p:nvGraphicFramePr>
        <p:xfrm>
          <a:off x="10132239" y="499055"/>
          <a:ext cx="1474200" cy="1463080"/>
        </p:xfrm>
        <a:graphic>
          <a:graphicData uri="http://schemas.openxmlformats.org/drawingml/2006/table">
            <a:tbl>
              <a:tblPr firstRow="1" bandRow="1">
                <a:noFill/>
                <a:tableStyleId>{065EA3BE-3667-4E2D-9201-F5A8711881DC}</a:tableStyleId>
              </a:tblPr>
              <a:tblGrid>
                <a:gridCol w="709000">
                  <a:extLst>
                    <a:ext uri="{9D8B030D-6E8A-4147-A177-3AD203B41FA5}">
                      <a16:colId xmlns:a16="http://schemas.microsoft.com/office/drawing/2014/main" val="20000"/>
                    </a:ext>
                  </a:extLst>
                </a:gridCol>
                <a:gridCol w="765200">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solidFill>
                            <a:schemeClr val="dk1"/>
                          </a:solidFill>
                        </a:rPr>
                        <a:t>-0.39</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r>
                        <a:rPr lang="en-US" sz="1800" b="0"/>
                        <a: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7030A0">
                        <a:alpha val="52550"/>
                      </a:srgbClr>
                    </a:solidFill>
                  </a:tcPr>
                </a:tc>
                <a:tc>
                  <a:txBody>
                    <a:bodyPr/>
                    <a:lstStyle/>
                    <a:p>
                      <a:pPr marL="0" marR="0" lvl="0" indent="0" algn="l" rtl="0">
                        <a:spcBef>
                          <a:spcPts val="0"/>
                        </a:spcBef>
                        <a:spcAft>
                          <a:spcPts val="0"/>
                        </a:spcAft>
                        <a:buNone/>
                      </a:pPr>
                      <a:endParaRPr sz="1800" b="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A8D08C"/>
                    </a:solidFill>
                  </a:tcPr>
                </a:tc>
                <a:extLst>
                  <a:ext uri="{0D108BD9-81ED-4DB2-BD59-A6C34878D82A}">
                    <a16:rowId xmlns:a16="http://schemas.microsoft.com/office/drawing/2014/main" val="10003"/>
                  </a:ext>
                </a:extLst>
              </a:tr>
            </a:tbl>
          </a:graphicData>
        </a:graphic>
      </p:graphicFrame>
      <p:sp>
        <p:nvSpPr>
          <p:cNvPr id="921" name="Google Shape;921;g2b7aa389cc3_0_353"/>
          <p:cNvSpPr txBox="1"/>
          <p:nvPr/>
        </p:nvSpPr>
        <p:spPr>
          <a:xfrm>
            <a:off x="9833965" y="2013536"/>
            <a:ext cx="2421300" cy="1080300"/>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2" name="Google Shape;922;g2b7aa389cc3_0_353"/>
          <p:cNvGraphicFramePr/>
          <p:nvPr/>
        </p:nvGraphicFramePr>
        <p:xfrm>
          <a:off x="10075152" y="2371315"/>
          <a:ext cx="1762250" cy="731540"/>
        </p:xfrm>
        <a:graphic>
          <a:graphicData uri="http://schemas.openxmlformats.org/drawingml/2006/table">
            <a:tbl>
              <a:tblPr firstRow="1" bandRow="1">
                <a:noFill/>
                <a:tableStyleId>{065EA3BE-3667-4E2D-9201-F5A8711881DC}</a:tableStyleId>
              </a:tblPr>
              <a:tblGrid>
                <a:gridCol w="881125">
                  <a:extLst>
                    <a:ext uri="{9D8B030D-6E8A-4147-A177-3AD203B41FA5}">
                      <a16:colId xmlns:a16="http://schemas.microsoft.com/office/drawing/2014/main" val="20000"/>
                    </a:ext>
                  </a:extLst>
                </a:gridCol>
                <a:gridCol w="88112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t>0</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t>0</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334250">
                <a:tc>
                  <a:txBody>
                    <a:bodyPr/>
                    <a:lstStyle/>
                    <a:p>
                      <a:pPr marL="0" marR="0" lvl="0" indent="0" algn="l" rtl="0">
                        <a:spcBef>
                          <a:spcPts val="0"/>
                        </a:spcBef>
                        <a:spcAft>
                          <a:spcPts val="0"/>
                        </a:spcAft>
                        <a:buNone/>
                      </a:pPr>
                      <a:r>
                        <a:rPr lang="en-US" sz="1800" b="0"/>
                        <a:t>0.585</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r>
                        <a:rPr lang="en-US" sz="1800" b="0"/>
                        <a:t>-0.585</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923" name="Google Shape;923;g2b7aa389cc3_0_353"/>
          <p:cNvSpPr txBox="1"/>
          <p:nvPr/>
        </p:nvSpPr>
        <p:spPr>
          <a:xfrm>
            <a:off x="9885471" y="3148661"/>
            <a:ext cx="2447700" cy="650100"/>
          </a:xfrm>
          <a:prstGeom prst="rect">
            <a:avLst/>
          </a:pr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4" name="Google Shape;924;g2b7aa389cc3_0_353"/>
          <p:cNvGraphicFramePr/>
          <p:nvPr/>
        </p:nvGraphicFramePr>
        <p:xfrm>
          <a:off x="10058435" y="3527849"/>
          <a:ext cx="1886550" cy="1463080"/>
        </p:xfrm>
        <a:graphic>
          <a:graphicData uri="http://schemas.openxmlformats.org/drawingml/2006/table">
            <a:tbl>
              <a:tblPr firstRow="1" bandRow="1">
                <a:noFill/>
                <a:tableStyleId>{065EA3BE-3667-4E2D-9201-F5A8711881DC}</a:tableStyleId>
              </a:tblPr>
              <a:tblGrid>
                <a:gridCol w="943275">
                  <a:extLst>
                    <a:ext uri="{9D8B030D-6E8A-4147-A177-3AD203B41FA5}">
                      <a16:colId xmlns:a16="http://schemas.microsoft.com/office/drawing/2014/main" val="20000"/>
                    </a:ext>
                  </a:extLst>
                </a:gridCol>
                <a:gridCol w="943275">
                  <a:extLst>
                    <a:ext uri="{9D8B030D-6E8A-4147-A177-3AD203B41FA5}">
                      <a16:colId xmlns:a16="http://schemas.microsoft.com/office/drawing/2014/main" val="20001"/>
                    </a:ext>
                  </a:extLst>
                </a:gridCol>
              </a:tblGrid>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1.092</a:t>
                      </a:r>
                      <a:endParaRPr/>
                    </a:p>
                  </a:txBody>
                  <a:tcPr marL="91450" marR="91450" marT="45725" marB="45725">
                    <a:lnR w="9525" cap="flat" cmpd="sng">
                      <a:solidFill>
                        <a:srgbClr val="000000">
                          <a:alpha val="0"/>
                        </a:srgbClr>
                      </a:solidFill>
                      <a:prstDash val="solid"/>
                      <a:round/>
                      <a:headEnd type="none" w="sm" len="sm"/>
                      <a:tailEnd type="none" w="sm" len="sm"/>
                    </a:lnR>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0.117</a:t>
                      </a:r>
                      <a:endParaRPr/>
                    </a:p>
                  </a:txBody>
                  <a:tcPr marL="91450" marR="91450" marT="45725" marB="45725">
                    <a:lnL w="9525" cap="flat" cmpd="sng">
                      <a:solidFill>
                        <a:srgbClr val="000000">
                          <a:alpha val="0"/>
                        </a:srgbClr>
                      </a:solidFill>
                      <a:prstDash val="solid"/>
                      <a:round/>
                      <a:headEnd type="none" w="sm" len="sm"/>
                      <a:tailEnd type="none" w="sm" len="sm"/>
                    </a:lnL>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0"/>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1"/>
                  </a:ext>
                </a:extLst>
              </a:tr>
              <a:tr h="322200">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2550"/>
                      </a:srgbClr>
                    </a:solidFill>
                  </a:tcPr>
                </a:tc>
                <a:tc>
                  <a:txBody>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a:t>
                      </a:r>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9D18E"/>
                    </a:solidFill>
                  </a:tcPr>
                </a:tc>
                <a:extLst>
                  <a:ext uri="{0D108BD9-81ED-4DB2-BD59-A6C34878D82A}">
                    <a16:rowId xmlns:a16="http://schemas.microsoft.com/office/drawing/2014/main" val="10002"/>
                  </a:ext>
                </a:extLst>
              </a:tr>
              <a:tr h="322200">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rgbClr val="942092">
                        <a:alpha val="52550"/>
                      </a:srgbClr>
                    </a:solidFill>
                  </a:tcPr>
                </a:tc>
                <a:tc>
                  <a:txBody>
                    <a:bodyPr/>
                    <a:lstStyle/>
                    <a:p>
                      <a:pPr marL="0" marR="0" lvl="0" indent="0" algn="l" rtl="0">
                        <a:spcBef>
                          <a:spcPts val="0"/>
                        </a:spcBef>
                        <a:spcAft>
                          <a:spcPts val="0"/>
                        </a:spcAft>
                        <a:buNone/>
                      </a:pPr>
                      <a:endParaRPr sz="1800" b="0">
                        <a:solidFill>
                          <a:schemeClr val="dk1"/>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T w="9525" cap="flat" cmpd="sng">
                      <a:solidFill>
                        <a:srgbClr val="000000">
                          <a:alpha val="0"/>
                        </a:srgbClr>
                      </a:solidFill>
                      <a:prstDash val="solid"/>
                      <a:round/>
                      <a:headEnd type="none" w="sm" len="sm"/>
                      <a:tailEnd type="none" w="sm" len="sm"/>
                    </a:lnT>
                    <a:solidFill>
                      <a:srgbClr val="A9D18E"/>
                    </a:solidFill>
                  </a:tcPr>
                </a:tc>
                <a:extLst>
                  <a:ext uri="{0D108BD9-81ED-4DB2-BD59-A6C34878D82A}">
                    <a16:rowId xmlns:a16="http://schemas.microsoft.com/office/drawing/2014/main" val="10003"/>
                  </a:ext>
                </a:extLst>
              </a:tr>
            </a:tbl>
          </a:graphicData>
        </a:graphic>
      </p:graphicFrame>
      <p:sp>
        <p:nvSpPr>
          <p:cNvPr id="925" name="Google Shape;925;g2b7aa389cc3_0_353"/>
          <p:cNvSpPr txBox="1"/>
          <p:nvPr/>
        </p:nvSpPr>
        <p:spPr>
          <a:xfrm>
            <a:off x="3838146" y="5015386"/>
            <a:ext cx="1827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26" name="Google Shape;926;g2b7aa389cc3_0_353"/>
          <p:cNvSpPr txBox="1"/>
          <p:nvPr/>
        </p:nvSpPr>
        <p:spPr>
          <a:xfrm>
            <a:off x="7943413" y="4601998"/>
            <a:ext cx="155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sp>
        <p:nvSpPr>
          <p:cNvPr id="927" name="Google Shape;927;g2b7aa389cc3_0_353"/>
          <p:cNvSpPr txBox="1"/>
          <p:nvPr/>
        </p:nvSpPr>
        <p:spPr>
          <a:xfrm>
            <a:off x="7613047" y="5885165"/>
            <a:ext cx="523500" cy="646200"/>
          </a:xfrm>
          <a:prstGeom prst="rect">
            <a:avLst/>
          </a:pr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28" name="Google Shape;928;g2b7aa389cc3_0_353"/>
          <p:cNvGraphicFramePr/>
          <p:nvPr/>
        </p:nvGraphicFramePr>
        <p:xfrm>
          <a:off x="8071631" y="5725383"/>
          <a:ext cx="1180900" cy="60962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0"/>
                      </a:srgbClr>
                    </a:solidFill>
                  </a:tcPr>
                </a:tc>
                <a:tc>
                  <a:txBody>
                    <a:bodyPr/>
                    <a:lstStyle/>
                    <a:p>
                      <a:pPr marL="0" marR="0" lvl="0" indent="0" algn="l" rtl="0">
                        <a:spcBef>
                          <a:spcPts val="0"/>
                        </a:spcBef>
                        <a:spcAft>
                          <a:spcPts val="0"/>
                        </a:spcAft>
                        <a:buNone/>
                      </a:pPr>
                      <a:r>
                        <a:rPr lang="en-US" sz="14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0"/>
                      </a:srgbClr>
                    </a:solidFill>
                  </a:tcPr>
                </a:tc>
                <a:tc>
                  <a:txBody>
                    <a:bodyPr/>
                    <a:lstStyle/>
                    <a:p>
                      <a:pPr marL="0" marR="0" lvl="0" indent="0" algn="l" rtl="0">
                        <a:spcBef>
                          <a:spcPts val="0"/>
                        </a:spcBef>
                        <a:spcAft>
                          <a:spcPts val="0"/>
                        </a:spcAft>
                        <a:buNone/>
                      </a:pPr>
                      <a:r>
                        <a:rPr lang="en-US" sz="14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929" name="Google Shape;929;g2b7aa389cc3_0_353"/>
          <p:cNvGraphicFramePr/>
          <p:nvPr/>
        </p:nvGraphicFramePr>
        <p:xfrm>
          <a:off x="4039450"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930" name="Google Shape;930;g2b7aa389cc3_0_353"/>
          <p:cNvSpPr txBox="1"/>
          <p:nvPr/>
        </p:nvSpPr>
        <p:spPr>
          <a:xfrm>
            <a:off x="3428512" y="5613876"/>
            <a:ext cx="523500" cy="646200"/>
          </a:xfrm>
          <a:prstGeom prst="rect">
            <a:avLst/>
          </a:pr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31" name="Google Shape;931;g2b7aa389cc3_0_353"/>
          <p:cNvSpPr txBox="1"/>
          <p:nvPr/>
        </p:nvSpPr>
        <p:spPr>
          <a:xfrm>
            <a:off x="1513930" y="4731138"/>
            <a:ext cx="1255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932" name="Google Shape;932;g2b7aa389cc3_0_353"/>
          <p:cNvGraphicFramePr/>
          <p:nvPr/>
        </p:nvGraphicFramePr>
        <p:xfrm>
          <a:off x="1256178" y="5071156"/>
          <a:ext cx="177135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400" b="0"/>
                        <a:t>3</a:t>
                      </a:r>
                      <a:endParaRPr/>
                    </a:p>
                  </a:txBody>
                  <a:tcPr marL="91450" marR="91450" marT="45725" marB="45725"/>
                </a:tc>
                <a:tc>
                  <a:txBody>
                    <a:bodyPr/>
                    <a:lstStyle/>
                    <a:p>
                      <a:pPr marL="0" marR="0" lvl="0" indent="0" algn="l" rtl="0">
                        <a:spcBef>
                          <a:spcPts val="0"/>
                        </a:spcBef>
                        <a:spcAft>
                          <a:spcPts val="0"/>
                        </a:spcAft>
                        <a:buNone/>
                      </a:pPr>
                      <a:r>
                        <a:rPr lang="en-US" sz="1400" b="0"/>
                        <a:t>2</a:t>
                      </a:r>
                      <a:endParaRPr/>
                    </a:p>
                  </a:txBody>
                  <a:tcPr marL="91450" marR="91450" marT="45725" marB="45725"/>
                </a:tc>
                <a:tc>
                  <a:txBody>
                    <a:bodyPr/>
                    <a:lstStyle/>
                    <a:p>
                      <a:pPr marL="0" marR="0" lvl="0" indent="0" algn="l" rtl="0">
                        <a:spcBef>
                          <a:spcPts val="0"/>
                        </a:spcBef>
                        <a:spcAft>
                          <a:spcPts val="0"/>
                        </a:spcAft>
                        <a:buNone/>
                      </a:pPr>
                      <a:r>
                        <a:rPr lang="en-US" sz="14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tc>
                  <a:txBody>
                    <a:bodyPr/>
                    <a:lstStyle/>
                    <a:p>
                      <a:pPr marL="0" marR="0" lvl="0" indent="0" algn="l" rtl="0">
                        <a:spcBef>
                          <a:spcPts val="0"/>
                        </a:spcBef>
                        <a:spcAft>
                          <a:spcPts val="0"/>
                        </a:spcAft>
                        <a:buNone/>
                      </a:pPr>
                      <a:endParaRPr sz="14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tc>
                  <a:txBody>
                    <a:bodyPr/>
                    <a:lstStyle/>
                    <a:p>
                      <a:pPr marL="0" marR="0" lvl="0" indent="0" algn="l" rtl="0">
                        <a:spcBef>
                          <a:spcPts val="0"/>
                        </a:spcBef>
                        <a:spcAft>
                          <a:spcPts val="0"/>
                        </a:spcAft>
                        <a:buNone/>
                      </a:pPr>
                      <a:r>
                        <a:rPr lang="en-US" sz="14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933" name="Google Shape;933;g2b7aa389cc3_0_353"/>
          <p:cNvSpPr txBox="1"/>
          <p:nvPr/>
        </p:nvSpPr>
        <p:spPr>
          <a:xfrm>
            <a:off x="702193" y="5685865"/>
            <a:ext cx="523500" cy="646200"/>
          </a:xfrm>
          <a:prstGeom prst="rect">
            <a:avLst/>
          </a:pr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34" name="Google Shape;934;g2b7aa389cc3_0_353"/>
          <p:cNvSpPr txBox="1"/>
          <p:nvPr/>
        </p:nvSpPr>
        <p:spPr>
          <a:xfrm>
            <a:off x="5417127" y="5621394"/>
            <a:ext cx="523500" cy="646200"/>
          </a:xfrm>
          <a:prstGeom prst="rect">
            <a:avLst/>
          </a:pr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35" name="Google Shape;935;g2b7aa389cc3_0_353"/>
          <p:cNvGraphicFramePr/>
          <p:nvPr/>
        </p:nvGraphicFramePr>
        <p:xfrm>
          <a:off x="5866203" y="5245363"/>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0</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1.5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solidFill>
                          <a:schemeClr val="dk1"/>
                        </a:solidFill>
                        <a:latin typeface="Calibri"/>
                        <a:ea typeface="Calibri"/>
                        <a:cs typeface="Calibri"/>
                        <a:sym typeface="Calibri"/>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solidFill>
                            <a:schemeClr val="dk1"/>
                          </a:solidFill>
                          <a:latin typeface="Calibri"/>
                          <a:ea typeface="Calibri"/>
                          <a:cs typeface="Calibri"/>
                          <a:sym typeface="Calibri"/>
                        </a:rPr>
                        <a:t>.</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3"/>
                  </a:ext>
                </a:extLst>
              </a:tr>
            </a:tbl>
          </a:graphicData>
        </a:graphic>
      </p:graphicFrame>
      <p:sp>
        <p:nvSpPr>
          <p:cNvPr id="936" name="Google Shape;936;g2b7aa389cc3_0_353"/>
          <p:cNvSpPr txBox="1"/>
          <p:nvPr/>
        </p:nvSpPr>
        <p:spPr>
          <a:xfrm>
            <a:off x="9268548" y="5854963"/>
            <a:ext cx="523500" cy="646200"/>
          </a:xfrm>
          <a:prstGeom prst="rect">
            <a:avLst/>
          </a:pr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37" name="Google Shape;937;g2b7aa389cc3_0_353"/>
          <p:cNvGraphicFramePr/>
          <p:nvPr/>
        </p:nvGraphicFramePr>
        <p:xfrm>
          <a:off x="9743161" y="5334959"/>
          <a:ext cx="1180900" cy="12192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400" b="0"/>
                        <a:t>0.61</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400" b="0"/>
                        <a:t>0.39</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942092">
                        <a:alpha val="50199"/>
                      </a:srgbClr>
                    </a:solidFill>
                  </a:tcPr>
                </a:tc>
                <a:tc>
                  <a:txBody>
                    <a:bodyPr/>
                    <a:lstStyle/>
                    <a:p>
                      <a:pPr marL="0" marR="0" lvl="0" indent="0" algn="l" rtl="0">
                        <a:spcBef>
                          <a:spcPts val="0"/>
                        </a:spcBef>
                        <a:spcAft>
                          <a:spcPts val="0"/>
                        </a:spcAft>
                        <a:buNone/>
                      </a:pPr>
                      <a:endParaRPr sz="14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0199"/>
                      </a:srgbClr>
                    </a:solidFill>
                  </a:tcPr>
                </a:tc>
                <a:tc>
                  <a:txBody>
                    <a:bodyPr/>
                    <a:lstStyle/>
                    <a:p>
                      <a:pPr marL="0" marR="0" lvl="0" indent="0" algn="l" rtl="0">
                        <a:spcBef>
                          <a:spcPts val="0"/>
                        </a:spcBef>
                        <a:spcAft>
                          <a:spcPts val="0"/>
                        </a:spcAft>
                        <a:buNone/>
                      </a:pPr>
                      <a:r>
                        <a:rPr lang="en-US" sz="1400" b="0"/>
                        <a:t>.</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mc:Choice Requires="p14">
          <p:contentPart p14:bwMode="auto" r:id="rId13">
            <p14:nvContentPartPr>
              <p14:cNvPr id="2" name="Ink 1">
                <a:extLst>
                  <a:ext uri="{FF2B5EF4-FFF2-40B4-BE49-F238E27FC236}">
                    <a16:creationId xmlns:a16="http://schemas.microsoft.com/office/drawing/2014/main" id="{39F96963-1AAF-44AC-945B-3FBE407DEEAD}"/>
                  </a:ext>
                </a:extLst>
              </p14:cNvPr>
              <p14:cNvContentPartPr/>
              <p14:nvPr/>
            </p14:nvContentPartPr>
            <p14:xfrm>
              <a:off x="207000" y="1631520"/>
              <a:ext cx="10370160" cy="817920"/>
            </p14:xfrm>
          </p:contentPart>
        </mc:Choice>
        <mc:Fallback xmlns="">
          <p:pic>
            <p:nvPicPr>
              <p:cNvPr id="2" name="Ink 1">
                <a:extLst>
                  <a:ext uri="{FF2B5EF4-FFF2-40B4-BE49-F238E27FC236}">
                    <a16:creationId xmlns:a16="http://schemas.microsoft.com/office/drawing/2014/main" id="{39F96963-1AAF-44AC-945B-3FBE407DEEAD}"/>
                  </a:ext>
                </a:extLst>
              </p:cNvPr>
              <p:cNvPicPr/>
              <p:nvPr/>
            </p:nvPicPr>
            <p:blipFill>
              <a:blip r:embed="rId14"/>
              <a:stretch>
                <a:fillRect/>
              </a:stretch>
            </p:blipFill>
            <p:spPr>
              <a:xfrm>
                <a:off x="197640" y="1622160"/>
                <a:ext cx="10388880" cy="8366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0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1"/>
        <p:cNvGrpSpPr/>
        <p:nvPr/>
      </p:nvGrpSpPr>
      <p:grpSpPr>
        <a:xfrm>
          <a:off x="0" y="0"/>
          <a:ext cx="0" cy="0"/>
          <a:chOff x="0" y="0"/>
          <a:chExt cx="0" cy="0"/>
        </a:xfrm>
      </p:grpSpPr>
      <p:sp>
        <p:nvSpPr>
          <p:cNvPr id="942" name="Google Shape;942;p20"/>
          <p:cNvSpPr txBox="1">
            <a:spLocks noGrp="1"/>
          </p:cNvSpPr>
          <p:nvPr>
            <p:ph type="title"/>
          </p:nvPr>
        </p:nvSpPr>
        <p:spPr>
          <a:xfrm>
            <a:off x="838200" y="365125"/>
            <a:ext cx="108661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Now we backpropagate with a learning rate of 0.1</a:t>
            </a:r>
            <a:endParaRPr/>
          </a:p>
        </p:txBody>
      </p:sp>
      <p:sp>
        <p:nvSpPr>
          <p:cNvPr id="943" name="Google Shape;943;p20"/>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944" name="Google Shape;944;p20"/>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945" name="Google Shape;945;p20"/>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946" name="Google Shape;946;p20"/>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7" name="Google Shape;947;p20"/>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48" name="Google Shape;948;p20"/>
          <p:cNvSpPr/>
          <p:nvPr/>
        </p:nvSpPr>
        <p:spPr>
          <a:xfrm>
            <a:off x="8273091" y="1562763"/>
            <a:ext cx="694310" cy="694944"/>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9" name="Google Shape;949;p20"/>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0" name="Google Shape;950;p20"/>
          <p:cNvSpPr txBox="1"/>
          <p:nvPr/>
        </p:nvSpPr>
        <p:spPr>
          <a:xfrm>
            <a:off x="2403515" y="4843076"/>
            <a:ext cx="1255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 Layer</a:t>
            </a:r>
            <a:endParaRPr/>
          </a:p>
        </p:txBody>
      </p:sp>
      <p:sp>
        <p:nvSpPr>
          <p:cNvPr id="951" name="Google Shape;951;p20"/>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52" name="Google Shape;952;p20"/>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953" name="Google Shape;953;p20"/>
          <p:cNvCxnSpPr>
            <a:stCxn id="943" idx="6"/>
            <a:endCxn id="946"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954" name="Google Shape;954;p20"/>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955" name="Google Shape;955;p20"/>
          <p:cNvCxnSpPr>
            <a:stCxn id="944" idx="6"/>
            <a:endCxn id="946"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956" name="Google Shape;956;p20"/>
          <p:cNvCxnSpPr>
            <a:stCxn id="945" idx="6"/>
            <a:endCxn id="946"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957" name="Google Shape;957;p20"/>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958" name="Google Shape;958;p20"/>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959" name="Google Shape;959;p20"/>
          <p:cNvCxnSpPr>
            <a:stCxn id="943" idx="6"/>
            <a:endCxn id="947"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960" name="Google Shape;960;p20"/>
          <p:cNvCxnSpPr>
            <a:stCxn id="944" idx="6"/>
            <a:endCxn id="947"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961" name="Google Shape;961;p20"/>
          <p:cNvCxnSpPr>
            <a:stCxn id="945" idx="6"/>
            <a:endCxn id="947"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962" name="Google Shape;962;p20"/>
          <p:cNvSpPr txBox="1"/>
          <p:nvPr/>
        </p:nvSpPr>
        <p:spPr>
          <a:xfrm>
            <a:off x="4620219" y="3547974"/>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.5351</a:t>
            </a:r>
            <a:endParaRPr/>
          </a:p>
        </p:txBody>
      </p:sp>
      <p:sp>
        <p:nvSpPr>
          <p:cNvPr id="963" name="Google Shape;963;p20"/>
          <p:cNvSpPr txBox="1"/>
          <p:nvPr/>
        </p:nvSpPr>
        <p:spPr>
          <a:xfrm>
            <a:off x="4151142" y="3957715"/>
            <a:ext cx="827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1.0234</a:t>
            </a:r>
            <a:endParaRPr/>
          </a:p>
        </p:txBody>
      </p:sp>
      <p:sp>
        <p:nvSpPr>
          <p:cNvPr id="964" name="Google Shape;964;p20"/>
          <p:cNvSpPr txBox="1"/>
          <p:nvPr/>
        </p:nvSpPr>
        <p:spPr>
          <a:xfrm>
            <a:off x="4100175" y="4414424"/>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-0.4532</a:t>
            </a:r>
            <a:endParaRPr/>
          </a:p>
        </p:txBody>
      </p:sp>
      <p:cxnSp>
        <p:nvCxnSpPr>
          <p:cNvPr id="965" name="Google Shape;965;p20"/>
          <p:cNvCxnSpPr>
            <a:stCxn id="946" idx="6"/>
            <a:endCxn id="948"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966" name="Google Shape;966;p20"/>
          <p:cNvCxnSpPr>
            <a:stCxn id="947" idx="6"/>
            <a:endCxn id="948"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967" name="Google Shape;967;p20"/>
          <p:cNvCxnSpPr>
            <a:stCxn id="946" idx="6"/>
            <a:endCxn id="949"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968" name="Google Shape;968;p20"/>
          <p:cNvCxnSpPr>
            <a:stCxn id="947" idx="6"/>
            <a:endCxn id="949"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969" name="Google Shape;969;p20"/>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970" name="Google Shape;970;p20"/>
          <p:cNvSpPr txBox="1"/>
          <p:nvPr/>
        </p:nvSpPr>
        <p:spPr>
          <a:xfrm>
            <a:off x="7132886" y="2262043"/>
            <a:ext cx="1068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0.1585</a:t>
            </a:r>
            <a:endParaRPr/>
          </a:p>
        </p:txBody>
      </p:sp>
      <p:sp>
        <p:nvSpPr>
          <p:cNvPr id="971" name="Google Shape;971;p20"/>
          <p:cNvSpPr txBox="1"/>
          <p:nvPr/>
        </p:nvSpPr>
        <p:spPr>
          <a:xfrm>
            <a:off x="7185154" y="339080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972" name="Google Shape;972;p20"/>
          <p:cNvSpPr txBox="1"/>
          <p:nvPr/>
        </p:nvSpPr>
        <p:spPr>
          <a:xfrm>
            <a:off x="7238633" y="4192375"/>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-0.2585</a:t>
            </a:r>
            <a:endParaRPr/>
          </a:p>
        </p:txBody>
      </p:sp>
      <p:sp>
        <p:nvSpPr>
          <p:cNvPr id="973" name="Google Shape;973;p20"/>
          <p:cNvSpPr txBox="1"/>
          <p:nvPr/>
        </p:nvSpPr>
        <p:spPr>
          <a:xfrm>
            <a:off x="1524203" y="5671190"/>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74" name="Google Shape;974;p20"/>
          <p:cNvSpPr txBox="1"/>
          <p:nvPr/>
        </p:nvSpPr>
        <p:spPr>
          <a:xfrm>
            <a:off x="4286132" y="5757852"/>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975" name="Google Shape;975;p20"/>
          <p:cNvSpPr txBox="1"/>
          <p:nvPr/>
        </p:nvSpPr>
        <p:spPr>
          <a:xfrm>
            <a:off x="7405236" y="5757853"/>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976" name="Google Shape;976;p20"/>
          <p:cNvGraphicFramePr/>
          <p:nvPr/>
        </p:nvGraphicFramePr>
        <p:xfrm>
          <a:off x="2110057" y="5200052"/>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977" name="Google Shape;977;p20"/>
          <p:cNvGraphicFramePr/>
          <p:nvPr/>
        </p:nvGraphicFramePr>
        <p:xfrm>
          <a:off x="7995970" y="5598717"/>
          <a:ext cx="2019400" cy="731540"/>
        </p:xfrm>
        <a:graphic>
          <a:graphicData uri="http://schemas.openxmlformats.org/drawingml/2006/table">
            <a:tbl>
              <a:tblPr firstRow="1" bandRow="1">
                <a:noFill/>
                <a:tableStyleId>{065EA3BE-3667-4E2D-9201-F5A8711881DC}</a:tableStyleId>
              </a:tblPr>
              <a:tblGrid>
                <a:gridCol w="1009700">
                  <a:extLst>
                    <a:ext uri="{9D8B030D-6E8A-4147-A177-3AD203B41FA5}">
                      <a16:colId xmlns:a16="http://schemas.microsoft.com/office/drawing/2014/main" val="20000"/>
                    </a:ext>
                  </a:extLst>
                </a:gridCol>
                <a:gridCol w="10097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978" name="Google Shape;978;p20"/>
          <p:cNvGraphicFramePr/>
          <p:nvPr/>
        </p:nvGraphicFramePr>
        <p:xfrm>
          <a:off x="4883511" y="5445716"/>
          <a:ext cx="1827800" cy="1371630"/>
        </p:xfrm>
        <a:graphic>
          <a:graphicData uri="http://schemas.openxmlformats.org/drawingml/2006/table">
            <a:tbl>
              <a:tblPr firstRow="1" bandRow="1">
                <a:noFill/>
                <a:tableStyleId>{065EA3BE-3667-4E2D-9201-F5A8711881DC}</a:tableStyleId>
              </a:tblPr>
              <a:tblGrid>
                <a:gridCol w="913900">
                  <a:extLst>
                    <a:ext uri="{9D8B030D-6E8A-4147-A177-3AD203B41FA5}">
                      <a16:colId xmlns:a16="http://schemas.microsoft.com/office/drawing/2014/main" val="20000"/>
                    </a:ext>
                  </a:extLst>
                </a:gridCol>
                <a:gridCol w="9139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0.5351</a:t>
                      </a:r>
                      <a:endParaRPr sz="1800" b="0"/>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1.0234</a:t>
                      </a: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-0.4532</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pic>
        <p:nvPicPr>
          <p:cNvPr id="979" name="Google Shape;979;p20"/>
          <p:cNvPicPr preferRelativeResize="0"/>
          <p:nvPr/>
        </p:nvPicPr>
        <p:blipFill>
          <a:blip r:embed="rId6">
            <a:alphaModFix/>
          </a:blip>
          <a:stretch>
            <a:fillRect/>
          </a:stretch>
        </p:blipFill>
        <p:spPr>
          <a:xfrm>
            <a:off x="9572875" y="2627650"/>
            <a:ext cx="2352675" cy="438150"/>
          </a:xfrm>
          <a:prstGeom prst="rect">
            <a:avLst/>
          </a:prstGeom>
          <a:noFill/>
          <a:ln>
            <a:noFill/>
          </a:ln>
        </p:spPr>
      </p:pic>
      <p:pic>
        <p:nvPicPr>
          <p:cNvPr id="980" name="Google Shape;980;p20"/>
          <p:cNvPicPr preferRelativeResize="0"/>
          <p:nvPr/>
        </p:nvPicPr>
        <p:blipFill>
          <a:blip r:embed="rId7">
            <a:alphaModFix/>
          </a:blip>
          <a:stretch>
            <a:fillRect/>
          </a:stretch>
        </p:blipFill>
        <p:spPr>
          <a:xfrm>
            <a:off x="9615750" y="2038375"/>
            <a:ext cx="2266950" cy="390525"/>
          </a:xfrm>
          <a:prstGeom prst="rect">
            <a:avLst/>
          </a:prstGeom>
          <a:noFill/>
          <a:ln>
            <a:noFill/>
          </a:ln>
        </p:spPr>
      </p:pic>
      <mc:AlternateContent xmlns:mc="http://schemas.openxmlformats.org/markup-compatibility/2006" xmlns:p14="http://schemas.microsoft.com/office/powerpoint/2010/main">
        <mc:Choice Requires="p14">
          <p:contentPart p14:bwMode="auto" r:id="rId8">
            <p14:nvContentPartPr>
              <p14:cNvPr id="2" name="Ink 1">
                <a:extLst>
                  <a:ext uri="{FF2B5EF4-FFF2-40B4-BE49-F238E27FC236}">
                    <a16:creationId xmlns:a16="http://schemas.microsoft.com/office/drawing/2014/main" id="{B89CA844-9572-4F22-81D4-222C479B6FE3}"/>
                  </a:ext>
                </a:extLst>
              </p14:cNvPr>
              <p14:cNvContentPartPr/>
              <p14:nvPr/>
            </p14:nvContentPartPr>
            <p14:xfrm>
              <a:off x="9315360" y="1954800"/>
              <a:ext cx="2563920" cy="1409040"/>
            </p14:xfrm>
          </p:contentPart>
        </mc:Choice>
        <mc:Fallback xmlns="">
          <p:pic>
            <p:nvPicPr>
              <p:cNvPr id="2" name="Ink 1">
                <a:extLst>
                  <a:ext uri="{FF2B5EF4-FFF2-40B4-BE49-F238E27FC236}">
                    <a16:creationId xmlns:a16="http://schemas.microsoft.com/office/drawing/2014/main" id="{B89CA844-9572-4F22-81D4-222C479B6FE3}"/>
                  </a:ext>
                </a:extLst>
              </p:cNvPr>
              <p:cNvPicPr/>
              <p:nvPr/>
            </p:nvPicPr>
            <p:blipFill>
              <a:blip r:embed="rId9"/>
              <a:stretch>
                <a:fillRect/>
              </a:stretch>
            </p:blipFill>
            <p:spPr>
              <a:xfrm>
                <a:off x="9306000" y="1945440"/>
                <a:ext cx="2582640" cy="1427760"/>
              </a:xfrm>
              <a:prstGeom prst="rect">
                <a:avLst/>
              </a:prstGeom>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21"/>
          <p:cNvSpPr txBox="1">
            <a:spLocks noGrp="1"/>
          </p:cNvSpPr>
          <p:nvPr>
            <p:ph type="title"/>
          </p:nvPr>
        </p:nvSpPr>
        <p:spPr>
          <a:xfrm>
            <a:off x="838200" y="365125"/>
            <a:ext cx="1086612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a:t>Think: What will happen if we go forward again?</a:t>
            </a:r>
            <a:endParaRPr/>
          </a:p>
        </p:txBody>
      </p:sp>
      <p:sp>
        <p:nvSpPr>
          <p:cNvPr id="986" name="Google Shape;986;p21"/>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987" name="Google Shape;987;p21"/>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988" name="Google Shape;988;p21"/>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989" name="Google Shape;989;p21"/>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0</a:t>
            </a:r>
            <a:endParaRPr sz="1800">
              <a:solidFill>
                <a:schemeClr val="dk1"/>
              </a:solidFill>
              <a:latin typeface="Calibri"/>
              <a:ea typeface="Calibri"/>
              <a:cs typeface="Calibri"/>
              <a:sym typeface="Calibri"/>
            </a:endParaRPr>
          </a:p>
        </p:txBody>
      </p:sp>
      <p:sp>
        <p:nvSpPr>
          <p:cNvPr id="990" name="Google Shape;990;p21"/>
          <p:cNvSpPr/>
          <p:nvPr/>
        </p:nvSpPr>
        <p:spPr>
          <a:xfrm>
            <a:off x="5345283" y="4056625"/>
            <a:ext cx="898003" cy="864876"/>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1.84</a:t>
            </a:r>
            <a:endParaRPr sz="1800">
              <a:solidFill>
                <a:schemeClr val="dk1"/>
              </a:solidFill>
              <a:latin typeface="Calibri"/>
              <a:ea typeface="Calibri"/>
              <a:cs typeface="Calibri"/>
              <a:sym typeface="Calibri"/>
            </a:endParaRPr>
          </a:p>
        </p:txBody>
      </p:sp>
      <p:sp>
        <p:nvSpPr>
          <p:cNvPr id="991" name="Google Shape;991;p21"/>
          <p:cNvSpPr/>
          <p:nvPr/>
        </p:nvSpPr>
        <p:spPr>
          <a:xfrm>
            <a:off x="8273091" y="1562763"/>
            <a:ext cx="694310" cy="694944"/>
          </a:xfrm>
          <a:prstGeom prst="flowChartConnector">
            <a:avLst/>
          </a:prstGeom>
          <a:solidFill>
            <a:srgbClr val="7030A0"/>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.68</a:t>
            </a:r>
            <a:endParaRPr sz="1800">
              <a:solidFill>
                <a:schemeClr val="lt1"/>
              </a:solidFill>
              <a:latin typeface="Calibri"/>
              <a:ea typeface="Calibri"/>
              <a:cs typeface="Calibri"/>
              <a:sym typeface="Calibri"/>
            </a:endParaRPr>
          </a:p>
        </p:txBody>
      </p:sp>
      <p:sp>
        <p:nvSpPr>
          <p:cNvPr id="992" name="Google Shape;992;p21"/>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.32</a:t>
            </a:r>
            <a:endParaRPr sz="1800">
              <a:solidFill>
                <a:schemeClr val="lt1"/>
              </a:solidFill>
              <a:latin typeface="Calibri"/>
              <a:ea typeface="Calibri"/>
              <a:cs typeface="Calibri"/>
              <a:sym typeface="Calibri"/>
            </a:endParaRPr>
          </a:p>
        </p:txBody>
      </p:sp>
      <p:sp>
        <p:nvSpPr>
          <p:cNvPr id="993" name="Google Shape;993;p21"/>
          <p:cNvSpPr txBox="1"/>
          <p:nvPr/>
        </p:nvSpPr>
        <p:spPr>
          <a:xfrm>
            <a:off x="2403515" y="4843076"/>
            <a:ext cx="125582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 Layer</a:t>
            </a:r>
            <a:endParaRPr/>
          </a:p>
        </p:txBody>
      </p:sp>
      <p:sp>
        <p:nvSpPr>
          <p:cNvPr id="994" name="Google Shape;994;p21"/>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sp>
        <p:nvSpPr>
          <p:cNvPr id="995" name="Google Shape;995;p21"/>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996" name="Google Shape;996;p21"/>
          <p:cNvCxnSpPr>
            <a:stCxn id="986" idx="6"/>
            <a:endCxn id="989"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997" name="Google Shape;997;p21"/>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998" name="Google Shape;998;p21"/>
          <p:cNvCxnSpPr>
            <a:stCxn id="987" idx="6"/>
            <a:endCxn id="989"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999" name="Google Shape;999;p21"/>
          <p:cNvCxnSpPr>
            <a:stCxn id="988" idx="6"/>
            <a:endCxn id="989"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1000" name="Google Shape;1000;p21"/>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1001" name="Google Shape;1001;p21"/>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1002" name="Google Shape;1002;p21"/>
          <p:cNvCxnSpPr>
            <a:stCxn id="986" idx="6"/>
            <a:endCxn id="990" idx="2"/>
          </p:cNvCxnSpPr>
          <p:nvPr/>
        </p:nvCxnSpPr>
        <p:spPr>
          <a:xfrm>
            <a:off x="3382569" y="2290079"/>
            <a:ext cx="1962600" cy="21990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003" name="Google Shape;1003;p21"/>
          <p:cNvCxnSpPr>
            <a:stCxn id="987" idx="6"/>
            <a:endCxn id="990" idx="2"/>
          </p:cNvCxnSpPr>
          <p:nvPr/>
        </p:nvCxnSpPr>
        <p:spPr>
          <a:xfrm>
            <a:off x="3382569" y="3203498"/>
            <a:ext cx="1962600" cy="12855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004" name="Google Shape;1004;p21"/>
          <p:cNvCxnSpPr>
            <a:stCxn id="988" idx="6"/>
            <a:endCxn id="990" idx="2"/>
          </p:cNvCxnSpPr>
          <p:nvPr/>
        </p:nvCxnSpPr>
        <p:spPr>
          <a:xfrm>
            <a:off x="3382569" y="4189349"/>
            <a:ext cx="1962600" cy="299700"/>
          </a:xfrm>
          <a:prstGeom prst="straightConnector1">
            <a:avLst/>
          </a:prstGeom>
          <a:noFill/>
          <a:ln w="9525" cap="flat" cmpd="sng">
            <a:solidFill>
              <a:schemeClr val="accent2"/>
            </a:solidFill>
            <a:prstDash val="solid"/>
            <a:miter lim="800000"/>
            <a:headEnd type="none" w="sm" len="sm"/>
            <a:tailEnd type="triangle" w="med" len="med"/>
          </a:ln>
        </p:spPr>
      </p:cxnSp>
      <p:sp>
        <p:nvSpPr>
          <p:cNvPr id="1005" name="Google Shape;1005;p21"/>
          <p:cNvSpPr txBox="1"/>
          <p:nvPr/>
        </p:nvSpPr>
        <p:spPr>
          <a:xfrm>
            <a:off x="4620219" y="3547974"/>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.5351</a:t>
            </a:r>
            <a:endParaRPr/>
          </a:p>
        </p:txBody>
      </p:sp>
      <p:sp>
        <p:nvSpPr>
          <p:cNvPr id="1006" name="Google Shape;1006;p21"/>
          <p:cNvSpPr txBox="1"/>
          <p:nvPr/>
        </p:nvSpPr>
        <p:spPr>
          <a:xfrm>
            <a:off x="4151142" y="3957715"/>
            <a:ext cx="82747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1.0234</a:t>
            </a:r>
            <a:endParaRPr/>
          </a:p>
        </p:txBody>
      </p:sp>
      <p:sp>
        <p:nvSpPr>
          <p:cNvPr id="1007" name="Google Shape;1007;p21"/>
          <p:cNvSpPr txBox="1"/>
          <p:nvPr/>
        </p:nvSpPr>
        <p:spPr>
          <a:xfrm>
            <a:off x="4100175" y="4414424"/>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-0.4532</a:t>
            </a:r>
            <a:endParaRPr/>
          </a:p>
        </p:txBody>
      </p:sp>
      <p:cxnSp>
        <p:nvCxnSpPr>
          <p:cNvPr id="1008" name="Google Shape;1008;p21"/>
          <p:cNvCxnSpPr>
            <a:stCxn id="989" idx="6"/>
            <a:endCxn id="991"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1009" name="Google Shape;1009;p21"/>
          <p:cNvCxnSpPr>
            <a:stCxn id="990" idx="6"/>
            <a:endCxn id="991" idx="2"/>
          </p:cNvCxnSpPr>
          <p:nvPr/>
        </p:nvCxnSpPr>
        <p:spPr>
          <a:xfrm rot="10800000" flipH="1">
            <a:off x="6243286" y="1910263"/>
            <a:ext cx="2029800" cy="2578800"/>
          </a:xfrm>
          <a:prstGeom prst="straightConnector1">
            <a:avLst/>
          </a:prstGeom>
          <a:noFill/>
          <a:ln w="9525" cap="flat" cmpd="sng">
            <a:solidFill>
              <a:srgbClr val="7030A0"/>
            </a:solidFill>
            <a:prstDash val="solid"/>
            <a:miter lim="800000"/>
            <a:headEnd type="none" w="sm" len="sm"/>
            <a:tailEnd type="triangle" w="med" len="med"/>
          </a:ln>
        </p:spPr>
      </p:cxnSp>
      <p:cxnSp>
        <p:nvCxnSpPr>
          <p:cNvPr id="1010" name="Google Shape;1010;p21"/>
          <p:cNvCxnSpPr>
            <a:stCxn id="989" idx="6"/>
            <a:endCxn id="992"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1011" name="Google Shape;1011;p21"/>
          <p:cNvCxnSpPr>
            <a:stCxn id="990" idx="6"/>
            <a:endCxn id="992" idx="2"/>
          </p:cNvCxnSpPr>
          <p:nvPr/>
        </p:nvCxnSpPr>
        <p:spPr>
          <a:xfrm rot="10800000" flipH="1">
            <a:off x="6243286" y="3995563"/>
            <a:ext cx="2043000" cy="4935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1012" name="Google Shape;1012;p21"/>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1013" name="Google Shape;1013;p21"/>
          <p:cNvSpPr txBox="1"/>
          <p:nvPr/>
        </p:nvSpPr>
        <p:spPr>
          <a:xfrm>
            <a:off x="7132886" y="2262043"/>
            <a:ext cx="10682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0.1585</a:t>
            </a:r>
            <a:endParaRPr/>
          </a:p>
        </p:txBody>
      </p:sp>
      <p:sp>
        <p:nvSpPr>
          <p:cNvPr id="1014" name="Google Shape;1014;p21"/>
          <p:cNvSpPr txBox="1"/>
          <p:nvPr/>
        </p:nvSpPr>
        <p:spPr>
          <a:xfrm>
            <a:off x="7185154" y="339080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1015" name="Google Shape;1015;p21"/>
          <p:cNvSpPr txBox="1"/>
          <p:nvPr/>
        </p:nvSpPr>
        <p:spPr>
          <a:xfrm>
            <a:off x="7238633" y="4192375"/>
            <a:ext cx="89800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-0.2585</a:t>
            </a:r>
            <a:endParaRPr/>
          </a:p>
        </p:txBody>
      </p:sp>
      <p:sp>
        <p:nvSpPr>
          <p:cNvPr id="1016" name="Google Shape;1016;p21"/>
          <p:cNvSpPr txBox="1"/>
          <p:nvPr/>
        </p:nvSpPr>
        <p:spPr>
          <a:xfrm>
            <a:off x="1524203" y="5671190"/>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017" name="Google Shape;1017;p21"/>
          <p:cNvSpPr txBox="1"/>
          <p:nvPr/>
        </p:nvSpPr>
        <p:spPr>
          <a:xfrm>
            <a:off x="4286132" y="5757852"/>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018" name="Google Shape;1018;p21"/>
          <p:cNvSpPr txBox="1"/>
          <p:nvPr/>
        </p:nvSpPr>
        <p:spPr>
          <a:xfrm>
            <a:off x="7405236" y="5757853"/>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1019" name="Google Shape;1019;p21"/>
          <p:cNvGraphicFramePr/>
          <p:nvPr/>
        </p:nvGraphicFramePr>
        <p:xfrm>
          <a:off x="2110057" y="5200052"/>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1020" name="Google Shape;1020;p21"/>
          <p:cNvGraphicFramePr/>
          <p:nvPr/>
        </p:nvGraphicFramePr>
        <p:xfrm>
          <a:off x="7995970" y="5598717"/>
          <a:ext cx="2019400" cy="731540"/>
        </p:xfrm>
        <a:graphic>
          <a:graphicData uri="http://schemas.openxmlformats.org/drawingml/2006/table">
            <a:tbl>
              <a:tblPr firstRow="1" bandRow="1">
                <a:noFill/>
                <a:tableStyleId>{065EA3BE-3667-4E2D-9201-F5A8711881DC}</a:tableStyleId>
              </a:tblPr>
              <a:tblGrid>
                <a:gridCol w="1009700">
                  <a:extLst>
                    <a:ext uri="{9D8B030D-6E8A-4147-A177-3AD203B41FA5}">
                      <a16:colId xmlns:a16="http://schemas.microsoft.com/office/drawing/2014/main" val="20000"/>
                    </a:ext>
                  </a:extLst>
                </a:gridCol>
                <a:gridCol w="10097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-0.2585</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graphicFrame>
        <p:nvGraphicFramePr>
          <p:cNvPr id="1021" name="Google Shape;1021;p21"/>
          <p:cNvGraphicFramePr/>
          <p:nvPr/>
        </p:nvGraphicFramePr>
        <p:xfrm>
          <a:off x="4883511" y="5445716"/>
          <a:ext cx="1827800" cy="1371630"/>
        </p:xfrm>
        <a:graphic>
          <a:graphicData uri="http://schemas.openxmlformats.org/drawingml/2006/table">
            <a:tbl>
              <a:tblPr firstRow="1" bandRow="1">
                <a:noFill/>
                <a:tableStyleId>{065EA3BE-3667-4E2D-9201-F5A8711881DC}</a:tableStyleId>
              </a:tblPr>
              <a:tblGrid>
                <a:gridCol w="913900">
                  <a:extLst>
                    <a:ext uri="{9D8B030D-6E8A-4147-A177-3AD203B41FA5}">
                      <a16:colId xmlns:a16="http://schemas.microsoft.com/office/drawing/2014/main" val="20000"/>
                    </a:ext>
                  </a:extLst>
                </a:gridCol>
                <a:gridCol w="91390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0.5351</a:t>
                      </a:r>
                      <a:endParaRPr sz="1800" b="0"/>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1.0234</a:t>
                      </a:r>
                      <a:endParaRPr sz="1800" b="0"/>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-0.4532</a:t>
                      </a:r>
                      <a:endParaRPr sz="1800" b="0"/>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1022" name="Google Shape;1022;p21"/>
          <p:cNvSpPr txBox="1"/>
          <p:nvPr/>
        </p:nvSpPr>
        <p:spPr>
          <a:xfrm>
            <a:off x="8423869" y="1203502"/>
            <a:ext cx="7104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0.292</a:t>
            </a:r>
            <a:endParaRPr/>
          </a:p>
        </p:txBody>
      </p:sp>
      <p:sp>
        <p:nvSpPr>
          <p:cNvPr id="1023" name="Google Shape;1023;p21"/>
          <p:cNvSpPr txBox="1"/>
          <p:nvPr/>
        </p:nvSpPr>
        <p:spPr>
          <a:xfrm>
            <a:off x="8336094" y="3299678"/>
            <a:ext cx="7809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-0.475</a:t>
            </a:r>
            <a:endParaRPr/>
          </a:p>
        </p:txBody>
      </p:sp>
      <p:sp>
        <p:nvSpPr>
          <p:cNvPr id="1024" name="Google Shape;1024;p21"/>
          <p:cNvSpPr/>
          <p:nvPr/>
        </p:nvSpPr>
        <p:spPr>
          <a:xfrm>
            <a:off x="10971883" y="1159202"/>
            <a:ext cx="1090485" cy="3675737"/>
          </a:xfrm>
          <a:prstGeom prst="rect">
            <a:avLst/>
          </a:prstGeom>
          <a:solidFill>
            <a:srgbClr val="D8D8D8"/>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Previous</a:t>
            </a:r>
            <a:endParaRPr/>
          </a:p>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025" name="Google Shape;1025;p21"/>
          <p:cNvSpPr/>
          <p:nvPr/>
        </p:nvSpPr>
        <p:spPr>
          <a:xfrm>
            <a:off x="11182419" y="1688346"/>
            <a:ext cx="694310" cy="694944"/>
          </a:xfrm>
          <a:prstGeom prst="flowChartConnector">
            <a:avLst/>
          </a:prstGeom>
          <a:solidFill>
            <a:srgbClr val="7030A0"/>
          </a:soli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.61</a:t>
            </a:r>
            <a:endParaRPr/>
          </a:p>
        </p:txBody>
      </p:sp>
      <p:sp>
        <p:nvSpPr>
          <p:cNvPr id="1026" name="Google Shape;1026;p21"/>
          <p:cNvSpPr/>
          <p:nvPr/>
        </p:nvSpPr>
        <p:spPr>
          <a:xfrm>
            <a:off x="11195504" y="3773738"/>
            <a:ext cx="694310" cy="694944"/>
          </a:xfrm>
          <a:prstGeom prst="flowChartConnector">
            <a:avLst/>
          </a:prstGeom>
          <a:gradFill>
            <a:gsLst>
              <a:gs pos="0">
                <a:srgbClr val="7FB75F"/>
              </a:gs>
              <a:gs pos="50000">
                <a:srgbClr val="6EB141"/>
              </a:gs>
              <a:gs pos="100000">
                <a:srgbClr val="5FA134"/>
              </a:gs>
            </a:gsLst>
            <a:lin ang="5400000" scaled="0"/>
          </a:gradFill>
          <a:ln>
            <a:noFill/>
          </a:ln>
          <a:effectLst>
            <a:outerShdw blurRad="190500" dist="228600" dir="2700000" algn="ctr">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.39</a:t>
            </a:r>
            <a:endParaRPr/>
          </a:p>
        </p:txBody>
      </p:sp>
      <p:sp>
        <p:nvSpPr>
          <p:cNvPr id="1027" name="Google Shape;1027;p21"/>
          <p:cNvSpPr txBox="1"/>
          <p:nvPr/>
        </p:nvSpPr>
        <p:spPr>
          <a:xfrm>
            <a:off x="11333197" y="1329085"/>
            <a:ext cx="593432" cy="369332"/>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0.15</a:t>
            </a:r>
            <a:endParaRPr/>
          </a:p>
        </p:txBody>
      </p:sp>
      <p:sp>
        <p:nvSpPr>
          <p:cNvPr id="1028" name="Google Shape;1028;p21"/>
          <p:cNvSpPr txBox="1"/>
          <p:nvPr/>
        </p:nvSpPr>
        <p:spPr>
          <a:xfrm>
            <a:off x="11245422" y="3425261"/>
            <a:ext cx="546945" cy="369332"/>
          </a:xfrm>
          <a:prstGeom prst="rect">
            <a:avLst/>
          </a:prstGeom>
          <a:noFill/>
          <a:ln>
            <a:noFill/>
          </a:ln>
          <a:effectLst>
            <a:outerShdw blurRad="190500" dist="228600" dir="2700000" algn="ctr">
              <a:srgbClr val="000000">
                <a:alpha val="29803"/>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-0.3</a:t>
            </a:r>
            <a:endParaRPr/>
          </a:p>
        </p:txBody>
      </p:sp>
      <p:sp>
        <p:nvSpPr>
          <p:cNvPr id="1029" name="Google Shape;1029;p21"/>
          <p:cNvSpPr/>
          <p:nvPr/>
        </p:nvSpPr>
        <p:spPr>
          <a:xfrm>
            <a:off x="9737595" y="1554222"/>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a:p>
        </p:txBody>
      </p:sp>
      <p:sp>
        <p:nvSpPr>
          <p:cNvPr id="1030" name="Google Shape;1030;p21"/>
          <p:cNvSpPr/>
          <p:nvPr/>
        </p:nvSpPr>
        <p:spPr>
          <a:xfrm>
            <a:off x="9772261" y="3601699"/>
            <a:ext cx="694310" cy="694944"/>
          </a:xfrm>
          <a:prstGeom prst="flowChartConnector">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0</a:t>
            </a:r>
            <a:endParaRPr/>
          </a:p>
        </p:txBody>
      </p:sp>
      <p:sp>
        <p:nvSpPr>
          <p:cNvPr id="1031" name="Google Shape;1031;p21"/>
          <p:cNvSpPr txBox="1"/>
          <p:nvPr/>
        </p:nvSpPr>
        <p:spPr>
          <a:xfrm>
            <a:off x="8468169" y="2563907"/>
            <a:ext cx="254620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The final output is closer to the actual label</a:t>
            </a:r>
            <a:endParaRPr/>
          </a:p>
        </p:txBody>
      </p:sp>
      <p:sp>
        <p:nvSpPr>
          <p:cNvPr id="1032" name="Google Shape;1032;p21"/>
          <p:cNvSpPr txBox="1"/>
          <p:nvPr/>
        </p:nvSpPr>
        <p:spPr>
          <a:xfrm>
            <a:off x="9330136" y="4437428"/>
            <a:ext cx="1554415" cy="369332"/>
          </a:xfrm>
          <a:prstGeom prst="rect">
            <a:avLst/>
          </a:prstGeom>
          <a:gradFill>
            <a:gsLst>
              <a:gs pos="0">
                <a:schemeClr val="dk1"/>
              </a:gs>
              <a:gs pos="48000">
                <a:srgbClr val="070707"/>
              </a:gs>
              <a:gs pos="100000">
                <a:srgbClr val="666666"/>
              </a:gs>
            </a:gsLst>
            <a:lin ang="16200000" scaled="0"/>
          </a:gra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Label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7" name="Google Shape;1037;p22"/>
          <p:cNvSpPr txBox="1">
            <a:spLocks noGrp="1"/>
          </p:cNvSpPr>
          <p:nvPr>
            <p:ph type="title"/>
          </p:nvPr>
        </p:nvSpPr>
        <p:spPr>
          <a:xfrm>
            <a:off x="933450" y="576263"/>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Tricks for Training Neural Networks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41"/>
        <p:cNvGrpSpPr/>
        <p:nvPr/>
      </p:nvGrpSpPr>
      <p:grpSpPr>
        <a:xfrm>
          <a:off x="0" y="0"/>
          <a:ext cx="0" cy="0"/>
          <a:chOff x="0" y="0"/>
          <a:chExt cx="0" cy="0"/>
        </a:xfrm>
      </p:grpSpPr>
      <p:sp>
        <p:nvSpPr>
          <p:cNvPr id="1042" name="Google Shape;1042;p23"/>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Problem: Under and Overfitting</a:t>
            </a:r>
            <a:endParaRPr/>
          </a:p>
        </p:txBody>
      </p:sp>
      <p:sp>
        <p:nvSpPr>
          <p:cNvPr id="1043" name="Google Shape;1043;p23"/>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400"/>
              <a:buNone/>
            </a:pPr>
            <a:r>
              <a:rPr lang="en-US"/>
              <a:t>Underfitting: model not powerful enough, too much bias</a:t>
            </a:r>
            <a:endParaRPr/>
          </a:p>
          <a:p>
            <a:pPr marL="0" lvl="0" indent="0" algn="l" rtl="0">
              <a:lnSpc>
                <a:spcPct val="90000"/>
              </a:lnSpc>
              <a:spcBef>
                <a:spcPts val="2133"/>
              </a:spcBef>
              <a:spcAft>
                <a:spcPts val="0"/>
              </a:spcAft>
              <a:buSzPts val="2400"/>
              <a:buNone/>
            </a:pPr>
            <a:r>
              <a:rPr lang="en-US"/>
              <a:t>Overfitting: model too powerful, fits to noise, doesn’t generalize well</a:t>
            </a:r>
            <a:endParaRPr/>
          </a:p>
          <a:p>
            <a:pPr marL="0" lvl="0" indent="0" algn="l" rtl="0">
              <a:lnSpc>
                <a:spcPct val="90000"/>
              </a:lnSpc>
              <a:spcBef>
                <a:spcPts val="2133"/>
              </a:spcBef>
              <a:spcAft>
                <a:spcPts val="2133"/>
              </a:spcAft>
              <a:buSzPts val="2400"/>
              <a:buNone/>
            </a:pPr>
            <a:endParaRPr/>
          </a:p>
        </p:txBody>
      </p:sp>
      <p:pic>
        <p:nvPicPr>
          <p:cNvPr id="1044" name="Google Shape;1044;p23"/>
          <p:cNvPicPr preferRelativeResize="0"/>
          <p:nvPr/>
        </p:nvPicPr>
        <p:blipFill rotWithShape="1">
          <a:blip r:embed="rId3">
            <a:alphaModFix/>
          </a:blip>
          <a:srcRect/>
          <a:stretch/>
        </p:blipFill>
        <p:spPr>
          <a:xfrm>
            <a:off x="514334" y="4502233"/>
            <a:ext cx="3340103" cy="1878800"/>
          </a:xfrm>
          <a:prstGeom prst="rect">
            <a:avLst/>
          </a:prstGeom>
          <a:noFill/>
          <a:ln w="28575" cap="flat" cmpd="sng">
            <a:solidFill>
              <a:srgbClr val="000000"/>
            </a:solidFill>
            <a:prstDash val="solid"/>
            <a:round/>
            <a:headEnd type="none" w="sm" len="sm"/>
            <a:tailEnd type="none" w="sm" len="sm"/>
          </a:ln>
        </p:spPr>
      </p:pic>
      <p:pic>
        <p:nvPicPr>
          <p:cNvPr id="1045" name="Google Shape;1045;p23"/>
          <p:cNvPicPr preferRelativeResize="0"/>
          <p:nvPr/>
        </p:nvPicPr>
        <p:blipFill rotWithShape="1">
          <a:blip r:embed="rId4">
            <a:alphaModFix/>
          </a:blip>
          <a:srcRect/>
          <a:stretch/>
        </p:blipFill>
        <p:spPr>
          <a:xfrm>
            <a:off x="4425951" y="4502233"/>
            <a:ext cx="3340103" cy="1878800"/>
          </a:xfrm>
          <a:prstGeom prst="rect">
            <a:avLst/>
          </a:prstGeom>
          <a:noFill/>
          <a:ln w="28575" cap="flat" cmpd="sng">
            <a:solidFill>
              <a:srgbClr val="000000"/>
            </a:solidFill>
            <a:prstDash val="solid"/>
            <a:round/>
            <a:headEnd type="none" w="sm" len="sm"/>
            <a:tailEnd type="none" w="sm" len="sm"/>
          </a:ln>
        </p:spPr>
      </p:pic>
      <p:pic>
        <p:nvPicPr>
          <p:cNvPr id="1046" name="Google Shape;1046;p23"/>
          <p:cNvPicPr preferRelativeResize="0"/>
          <p:nvPr/>
        </p:nvPicPr>
        <p:blipFill rotWithShape="1">
          <a:blip r:embed="rId5">
            <a:alphaModFix/>
          </a:blip>
          <a:srcRect/>
          <a:stretch/>
        </p:blipFill>
        <p:spPr>
          <a:xfrm>
            <a:off x="8337601" y="4502233"/>
            <a:ext cx="3340103" cy="18788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24"/>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4000" i="1"/>
              <a:t>Weight decay</a:t>
            </a:r>
            <a:r>
              <a:rPr lang="en-US" sz="3200"/>
              <a:t>: neural network regularization</a:t>
            </a:r>
            <a:endParaRPr sz="3200" i="1"/>
          </a:p>
        </p:txBody>
      </p:sp>
      <p:sp>
        <p:nvSpPr>
          <p:cNvPr id="1052" name="Google Shape;1052;p24"/>
          <p:cNvSpPr txBox="1">
            <a:spLocks noGrp="1"/>
          </p:cNvSpPr>
          <p:nvPr>
            <p:ph type="body" idx="1"/>
          </p:nvPr>
        </p:nvSpPr>
        <p:spPr>
          <a:xfrm>
            <a:off x="298400" y="1019832"/>
            <a:ext cx="11723100" cy="5838300"/>
          </a:xfrm>
          <a:prstGeom prst="rect">
            <a:avLst/>
          </a:prstGeom>
          <a:blipFill rotWithShape="1">
            <a:blip r:embed="rId3">
              <a:alphaModFix/>
            </a:blip>
            <a:stretch>
              <a:fillRect l="-829" b="-419"/>
            </a:stretch>
          </a:blipFill>
          <a:ln>
            <a:noFill/>
          </a:ln>
        </p:spPr>
        <p:txBody>
          <a:bodyPr spcFirstLastPara="1" wrap="square" lIns="91425" tIns="91425" rIns="91425" bIns="91425" anchor="t" anchorCtr="0">
            <a:noAutofit/>
          </a:bodyPr>
          <a:lstStyle/>
          <a:p>
            <a:pPr marL="609584" lvl="0" indent="0" algn="l" rtl="0">
              <a:lnSpc>
                <a:spcPct val="90000"/>
              </a:lnSpc>
              <a:spcBef>
                <a:spcPts val="0"/>
              </a:spcBef>
              <a:spcAft>
                <a:spcPts val="0"/>
              </a:spcAft>
              <a:buNone/>
            </a:pPr>
            <a:r>
              <a:rPr lang="en-US"/>
              <a:t> </a:t>
            </a:r>
            <a:endParaRPr/>
          </a:p>
        </p:txBody>
      </p:sp>
      <p:sp>
        <p:nvSpPr>
          <p:cNvPr id="1053" name="Google Shape;1053;p24"/>
          <p:cNvSpPr/>
          <p:nvPr/>
        </p:nvSpPr>
        <p:spPr>
          <a:xfrm>
            <a:off x="7705060" y="6100508"/>
            <a:ext cx="1006550" cy="757492"/>
          </a:xfrm>
          <a:custGeom>
            <a:avLst/>
            <a:gdLst/>
            <a:ahLst/>
            <a:cxnLst/>
            <a:rect l="l" t="t" r="r" b="b"/>
            <a:pathLst>
              <a:path w="28582" h="23781" extrusionOk="0">
                <a:moveTo>
                  <a:pt x="25285" y="358"/>
                </a:moveTo>
                <a:cubicBezTo>
                  <a:pt x="18803" y="358"/>
                  <a:pt x="12049" y="-786"/>
                  <a:pt x="5854" y="1120"/>
                </a:cubicBezTo>
                <a:cubicBezTo>
                  <a:pt x="2270" y="2223"/>
                  <a:pt x="-1157" y="7672"/>
                  <a:pt x="520" y="11026"/>
                </a:cubicBezTo>
                <a:cubicBezTo>
                  <a:pt x="4155" y="18297"/>
                  <a:pt x="14585" y="26472"/>
                  <a:pt x="21856" y="22837"/>
                </a:cubicBezTo>
                <a:cubicBezTo>
                  <a:pt x="26378" y="20576"/>
                  <a:pt x="29325" y="14079"/>
                  <a:pt x="28333" y="9121"/>
                </a:cubicBezTo>
                <a:cubicBezTo>
                  <a:pt x="27675" y="5833"/>
                  <a:pt x="24419" y="3666"/>
                  <a:pt x="22237" y="1120"/>
                </a:cubicBezTo>
              </a:path>
            </a:pathLst>
          </a:cu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txBox="1"/>
          <p:nvPr/>
        </p:nvSpPr>
        <p:spPr>
          <a:xfrm>
            <a:off x="7538128" y="3721898"/>
            <a:ext cx="4582300" cy="1164800"/>
          </a:xfrm>
          <a:prstGeom prst="rect">
            <a:avLst/>
          </a:prstGeom>
          <a:solidFill>
            <a:srgbClr val="FFFFFF"/>
          </a:solidFill>
          <a:ln w="28575" cap="flat" cmpd="sng">
            <a:solidFill>
              <a:srgbClr val="FF00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a:solidFill>
                  <a:schemeClr val="dk1"/>
                </a:solidFill>
                <a:latin typeface="Consolas"/>
                <a:ea typeface="Consolas"/>
                <a:cs typeface="Consolas"/>
                <a:sym typeface="Consolas"/>
              </a:rPr>
              <a:t>Subtract a little bit of weight every iteration</a:t>
            </a:r>
            <a:endParaRPr sz="2400">
              <a:solidFill>
                <a:schemeClr val="dk1"/>
              </a:solidFill>
              <a:latin typeface="Consolas"/>
              <a:ea typeface="Consolas"/>
              <a:cs typeface="Consolas"/>
              <a:sym typeface="Consolas"/>
            </a:endParaRPr>
          </a:p>
        </p:txBody>
      </p:sp>
      <p:cxnSp>
        <p:nvCxnSpPr>
          <p:cNvPr id="1055" name="Google Shape;1055;p24"/>
          <p:cNvCxnSpPr>
            <a:stCxn id="1054" idx="2"/>
          </p:cNvCxnSpPr>
          <p:nvPr/>
        </p:nvCxnSpPr>
        <p:spPr>
          <a:xfrm rot="5400000">
            <a:off x="8474028" y="5124148"/>
            <a:ext cx="1592700" cy="1117800"/>
          </a:xfrm>
          <a:prstGeom prst="curvedConnector3">
            <a:avLst>
              <a:gd name="adj1" fmla="val 102512"/>
            </a:avLst>
          </a:prstGeom>
          <a:noFill/>
          <a:ln w="19050" cap="flat" cmpd="sng">
            <a:solidFill>
              <a:srgbClr val="CB00D0"/>
            </a:solidFill>
            <a:prstDash val="solid"/>
            <a:miter lim="800000"/>
            <a:headEnd type="none" w="sm" len="sm"/>
            <a:tailEnd type="triangle" w="med" len="med"/>
          </a:ln>
        </p:spPr>
      </p:cxnSp>
      <p:sp>
        <p:nvSpPr>
          <p:cNvPr id="1056" name="Google Shape;1056;p24"/>
          <p:cNvSpPr/>
          <p:nvPr/>
        </p:nvSpPr>
        <p:spPr>
          <a:xfrm>
            <a:off x="7538128" y="983638"/>
            <a:ext cx="4197899" cy="766959"/>
          </a:xfrm>
          <a:prstGeom prst="rect">
            <a:avLst/>
          </a:prstGeom>
          <a:blipFill rotWithShape="1">
            <a:blip r:embed="rId4">
              <a:alphaModFix/>
            </a:blip>
            <a:stretch>
              <a:fillRect l="-434" r="-289" b="-3905"/>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g2b7aa389cc3_0_79"/>
          <p:cNvSpPr txBox="1">
            <a:spLocks noGrp="1"/>
          </p:cNvSpPr>
          <p:nvPr>
            <p:ph type="title"/>
          </p:nvPr>
        </p:nvSpPr>
        <p:spPr>
          <a:xfrm>
            <a:off x="170600" y="256233"/>
            <a:ext cx="11850900" cy="7635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4000"/>
              <a:t>Momentum: speeding up SGD</a:t>
            </a:r>
            <a:endParaRPr sz="4000" i="1"/>
          </a:p>
        </p:txBody>
      </p:sp>
      <p:sp>
        <p:nvSpPr>
          <p:cNvPr id="1062" name="Google Shape;1062;g2b7aa389cc3_0_79"/>
          <p:cNvSpPr txBox="1">
            <a:spLocks noGrp="1"/>
          </p:cNvSpPr>
          <p:nvPr>
            <p:ph type="body" idx="1"/>
          </p:nvPr>
        </p:nvSpPr>
        <p:spPr>
          <a:xfrm>
            <a:off x="298400" y="1019833"/>
            <a:ext cx="11595300" cy="56745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400"/>
              <a:buNone/>
            </a:pPr>
            <a:r>
              <a:rPr lang="en-US">
                <a:solidFill>
                  <a:schemeClr val="dk1"/>
                </a:solidFill>
              </a:rPr>
              <a:t>If we keep moving in same direction we should move further every round</a:t>
            </a:r>
            <a:endParaRPr>
              <a:solidFill>
                <a:schemeClr val="dk1"/>
              </a:solidFill>
            </a:endParaRPr>
          </a:p>
          <a:p>
            <a:pPr marL="0" lvl="0" indent="0" algn="l" rtl="0">
              <a:lnSpc>
                <a:spcPct val="90000"/>
              </a:lnSpc>
              <a:spcBef>
                <a:spcPts val="2133"/>
              </a:spcBef>
              <a:spcAft>
                <a:spcPts val="0"/>
              </a:spcAft>
              <a:buSzPts val="2400"/>
              <a:buNone/>
            </a:pPr>
            <a:r>
              <a:rPr lang="en-US">
                <a:solidFill>
                  <a:schemeClr val="dk1"/>
                </a:solidFill>
              </a:rPr>
              <a:t>Before:</a:t>
            </a:r>
            <a:br>
              <a:rPr lang="en-US">
                <a:solidFill>
                  <a:schemeClr val="dk1"/>
                </a:solidFill>
              </a:rPr>
            </a:br>
            <a:r>
              <a:rPr lang="en-US">
                <a:solidFill>
                  <a:schemeClr val="dk1"/>
                </a:solidFill>
              </a:rPr>
              <a:t>	Δw</a:t>
            </a:r>
            <a:r>
              <a:rPr lang="en-US" baseline="-25000">
                <a:solidFill>
                  <a:schemeClr val="dk1"/>
                </a:solidFill>
              </a:rPr>
              <a:t>t</a:t>
            </a:r>
            <a:r>
              <a:rPr lang="en-US">
                <a:solidFill>
                  <a:schemeClr val="dk1"/>
                </a:solidFill>
              </a:rPr>
              <a:t> = -∂/∂w</a:t>
            </a:r>
            <a:r>
              <a:rPr lang="en-US" baseline="-25000">
                <a:solidFill>
                  <a:schemeClr val="dk1"/>
                </a:solidFill>
              </a:rPr>
              <a:t>t</a:t>
            </a:r>
            <a:r>
              <a:rPr lang="en-US">
                <a:solidFill>
                  <a:schemeClr val="dk1"/>
                </a:solidFill>
              </a:rPr>
              <a:t> L(w</a:t>
            </a:r>
            <a:r>
              <a:rPr lang="en-US" baseline="-25000">
                <a:solidFill>
                  <a:schemeClr val="dk1"/>
                </a:solidFill>
              </a:rPr>
              <a:t>t</a:t>
            </a:r>
            <a:r>
              <a:rPr lang="en-US">
                <a:solidFill>
                  <a:schemeClr val="dk1"/>
                </a:solidFill>
              </a:rPr>
              <a:t>)</a:t>
            </a:r>
            <a:endParaRPr>
              <a:solidFill>
                <a:schemeClr val="dk1"/>
              </a:solidFill>
            </a:endParaRPr>
          </a:p>
          <a:p>
            <a:pPr marL="0" lvl="0" indent="0" algn="l" rtl="0">
              <a:lnSpc>
                <a:spcPct val="90000"/>
              </a:lnSpc>
              <a:spcBef>
                <a:spcPts val="2133"/>
              </a:spcBef>
              <a:spcAft>
                <a:spcPts val="0"/>
              </a:spcAft>
              <a:buSzPts val="2400"/>
              <a:buNone/>
            </a:pPr>
            <a:r>
              <a:rPr lang="en-US">
                <a:solidFill>
                  <a:schemeClr val="dk1"/>
                </a:solidFill>
              </a:rPr>
              <a:t>Now:</a:t>
            </a:r>
            <a:br>
              <a:rPr lang="en-US">
                <a:solidFill>
                  <a:schemeClr val="dk1"/>
                </a:solidFill>
              </a:rPr>
            </a:br>
            <a:r>
              <a:rPr lang="en-US">
                <a:solidFill>
                  <a:schemeClr val="dk1"/>
                </a:solidFill>
              </a:rPr>
              <a:t>	Δw</a:t>
            </a:r>
            <a:r>
              <a:rPr lang="en-US" baseline="-25000">
                <a:solidFill>
                  <a:schemeClr val="dk1"/>
                </a:solidFill>
              </a:rPr>
              <a:t>t</a:t>
            </a:r>
            <a:r>
              <a:rPr lang="en-US">
                <a:solidFill>
                  <a:schemeClr val="dk1"/>
                </a:solidFill>
              </a:rPr>
              <a:t> = -∂/∂w</a:t>
            </a:r>
            <a:r>
              <a:rPr lang="en-US" baseline="-25000">
                <a:solidFill>
                  <a:schemeClr val="dk1"/>
                </a:solidFill>
              </a:rPr>
              <a:t>t</a:t>
            </a:r>
            <a:r>
              <a:rPr lang="en-US">
                <a:solidFill>
                  <a:schemeClr val="dk1"/>
                </a:solidFill>
              </a:rPr>
              <a:t> L(w</a:t>
            </a:r>
            <a:r>
              <a:rPr lang="en-US" baseline="-25000">
                <a:solidFill>
                  <a:schemeClr val="dk1"/>
                </a:solidFill>
              </a:rPr>
              <a:t>t</a:t>
            </a:r>
            <a:r>
              <a:rPr lang="en-US">
                <a:solidFill>
                  <a:schemeClr val="dk1"/>
                </a:solidFill>
              </a:rPr>
              <a:t>) + mΔw</a:t>
            </a:r>
            <a:r>
              <a:rPr lang="en-US" baseline="-25000">
                <a:solidFill>
                  <a:schemeClr val="dk1"/>
                </a:solidFill>
              </a:rPr>
              <a:t>t-1</a:t>
            </a:r>
            <a:endParaRPr>
              <a:solidFill>
                <a:schemeClr val="dk1"/>
              </a:solidFill>
            </a:endParaRPr>
          </a:p>
          <a:p>
            <a:pPr marL="0" lvl="0" indent="0" algn="l" rtl="0">
              <a:lnSpc>
                <a:spcPct val="90000"/>
              </a:lnSpc>
              <a:spcBef>
                <a:spcPts val="2133"/>
              </a:spcBef>
              <a:spcAft>
                <a:spcPts val="0"/>
              </a:spcAft>
              <a:buSzPts val="2400"/>
              <a:buNone/>
            </a:pPr>
            <a:r>
              <a:rPr lang="en-US">
                <a:solidFill>
                  <a:schemeClr val="dk1"/>
                </a:solidFill>
              </a:rPr>
              <a:t>w</a:t>
            </a:r>
            <a:r>
              <a:rPr lang="en-US" baseline="-25000">
                <a:solidFill>
                  <a:schemeClr val="dk1"/>
                </a:solidFill>
              </a:rPr>
              <a:t>t+1</a:t>
            </a:r>
            <a:r>
              <a:rPr lang="en-US">
                <a:solidFill>
                  <a:schemeClr val="dk1"/>
                </a:solidFill>
              </a:rPr>
              <a:t> = w</a:t>
            </a:r>
            <a:r>
              <a:rPr lang="en-US" baseline="-25000">
                <a:solidFill>
                  <a:schemeClr val="dk1"/>
                </a:solidFill>
              </a:rPr>
              <a:t>t</a:t>
            </a:r>
            <a:r>
              <a:rPr lang="en-US">
                <a:solidFill>
                  <a:schemeClr val="dk1"/>
                </a:solidFill>
              </a:rPr>
              <a:t> + </a:t>
            </a:r>
            <a:r>
              <a:rPr lang="en-US">
                <a:solidFill>
                  <a:schemeClr val="dk1"/>
                </a:solidFill>
                <a:latin typeface="Arial"/>
                <a:ea typeface="Arial"/>
                <a:cs typeface="Arial"/>
                <a:sym typeface="Arial"/>
              </a:rPr>
              <a:t>α </a:t>
            </a:r>
            <a:r>
              <a:rPr lang="en-US">
                <a:solidFill>
                  <a:schemeClr val="dk1"/>
                </a:solidFill>
              </a:rPr>
              <a:t>Δw</a:t>
            </a:r>
            <a:r>
              <a:rPr lang="en-US" baseline="-25000">
                <a:solidFill>
                  <a:schemeClr val="dk1"/>
                </a:solidFill>
              </a:rPr>
              <a:t>t</a:t>
            </a:r>
            <a:endParaRPr>
              <a:solidFill>
                <a:schemeClr val="dk1"/>
              </a:solidFill>
            </a:endParaRPr>
          </a:p>
          <a:p>
            <a:pPr marL="0" lvl="0" indent="0" algn="l" rtl="0">
              <a:lnSpc>
                <a:spcPct val="90000"/>
              </a:lnSpc>
              <a:spcBef>
                <a:spcPts val="2133"/>
              </a:spcBef>
              <a:spcAft>
                <a:spcPts val="2133"/>
              </a:spcAft>
              <a:buSzPts val="2400"/>
              <a:buNone/>
            </a:pPr>
            <a:r>
              <a:rPr lang="en-US" sz="1867">
                <a:solidFill>
                  <a:schemeClr val="dk1"/>
                </a:solidFill>
              </a:rPr>
              <a:t>Side effect: </a:t>
            </a:r>
            <a:r>
              <a:rPr lang="en-US" sz="1867" b="1">
                <a:solidFill>
                  <a:schemeClr val="dk1"/>
                </a:solidFill>
              </a:rPr>
              <a:t>smooths</a:t>
            </a:r>
            <a:r>
              <a:rPr lang="en-US" sz="1867">
                <a:solidFill>
                  <a:schemeClr val="dk1"/>
                </a:solidFill>
              </a:rPr>
              <a:t> out updates if gradient is in different directions</a:t>
            </a:r>
            <a:endParaRPr sz="1867">
              <a:solidFill>
                <a:schemeClr val="dk1"/>
              </a:solidFill>
            </a:endParaRPr>
          </a:p>
        </p:txBody>
      </p:sp>
      <p:pic>
        <p:nvPicPr>
          <p:cNvPr id="1063" name="Google Shape;1063;g2b7aa389cc3_0_79" descr="Hyper Parameter—Momentum - AI³ | Theory, Practice, Business - Medium"/>
          <p:cNvPicPr preferRelativeResize="0"/>
          <p:nvPr/>
        </p:nvPicPr>
        <p:blipFill rotWithShape="1">
          <a:blip r:embed="rId3">
            <a:alphaModFix/>
          </a:blip>
          <a:srcRect/>
          <a:stretch/>
        </p:blipFill>
        <p:spPr>
          <a:xfrm>
            <a:off x="6972300" y="1877322"/>
            <a:ext cx="4719860" cy="3453363"/>
          </a:xfrm>
          <a:prstGeom prst="rect">
            <a:avLst/>
          </a:prstGeom>
          <a:noFill/>
          <a:ln>
            <a:noFill/>
          </a:ln>
        </p:spPr>
      </p:pic>
      <p:sp>
        <p:nvSpPr>
          <p:cNvPr id="1064" name="Google Shape;1064;g2b7aa389cc3_0_79"/>
          <p:cNvSpPr/>
          <p:nvPr/>
        </p:nvSpPr>
        <p:spPr>
          <a:xfrm>
            <a:off x="7697972" y="5472379"/>
            <a:ext cx="3664800" cy="767100"/>
          </a:xfrm>
          <a:prstGeom prst="rect">
            <a:avLst/>
          </a:prstGeom>
          <a:blipFill rotWithShape="1">
            <a:blip r:embed="rId4">
              <a:alphaModFix/>
            </a:blip>
            <a:stretch>
              <a:fillRect b="-3119"/>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Softmax: normalized exponential</a:t>
            </a:r>
            <a:endParaRPr sz="3200"/>
          </a:p>
        </p:txBody>
      </p:sp>
      <p:sp>
        <p:nvSpPr>
          <p:cNvPr id="114" name="Google Shape;114;p3"/>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115000"/>
              </a:lnSpc>
              <a:spcBef>
                <a:spcPts val="2133"/>
              </a:spcBef>
              <a:spcAft>
                <a:spcPts val="0"/>
              </a:spcAft>
              <a:buSzPts val="2400"/>
              <a:buNone/>
            </a:pPr>
            <a:endParaRPr>
              <a:solidFill>
                <a:schemeClr val="dk1"/>
              </a:solidFill>
            </a:endParaRPr>
          </a:p>
          <a:p>
            <a:pPr marL="0" lvl="0" indent="0" algn="l" rtl="0">
              <a:lnSpc>
                <a:spcPct val="115000"/>
              </a:lnSpc>
              <a:spcBef>
                <a:spcPts val="2133"/>
              </a:spcBef>
              <a:spcAft>
                <a:spcPts val="0"/>
              </a:spcAft>
              <a:buSzPts val="2400"/>
              <a:buNone/>
            </a:pPr>
            <a:r>
              <a:rPr lang="en-US">
                <a:solidFill>
                  <a:schemeClr val="dk1"/>
                </a:solidFill>
              </a:rPr>
              <a:t>Input: vector of reals</a:t>
            </a:r>
            <a:br>
              <a:rPr lang="en-US">
                <a:solidFill>
                  <a:schemeClr val="dk1"/>
                </a:solidFill>
              </a:rPr>
            </a:br>
            <a:r>
              <a:rPr lang="en-US">
                <a:solidFill>
                  <a:schemeClr val="dk1"/>
                </a:solidFill>
              </a:rPr>
              <a:t>Output: </a:t>
            </a:r>
            <a:r>
              <a:rPr lang="en-US" b="1">
                <a:solidFill>
                  <a:schemeClr val="dk1"/>
                </a:solidFill>
              </a:rPr>
              <a:t>probability</a:t>
            </a:r>
            <a:r>
              <a:rPr lang="en-US">
                <a:solidFill>
                  <a:schemeClr val="dk1"/>
                </a:solidFill>
              </a:rPr>
              <a:t> distribution</a:t>
            </a:r>
            <a:endParaRPr>
              <a:solidFill>
                <a:schemeClr val="dk1"/>
              </a:solidFill>
            </a:endParaRPr>
          </a:p>
          <a:p>
            <a:pPr marL="0" lvl="0" indent="0" algn="l" rtl="0">
              <a:lnSpc>
                <a:spcPct val="115000"/>
              </a:lnSpc>
              <a:spcBef>
                <a:spcPts val="2133"/>
              </a:spcBef>
              <a:spcAft>
                <a:spcPts val="0"/>
              </a:spcAft>
              <a:buSzPts val="2400"/>
              <a:buNone/>
            </a:pPr>
            <a:r>
              <a:rPr lang="en-US">
                <a:solidFill>
                  <a:schemeClr val="dk1"/>
                </a:solidFill>
              </a:rPr>
              <a:t>softmax([1,2,7,3,2]):</a:t>
            </a:r>
            <a:br>
              <a:rPr lang="en-US" sz="2400">
                <a:solidFill>
                  <a:schemeClr val="dk1"/>
                </a:solidFill>
              </a:rPr>
            </a:br>
            <a:r>
              <a:rPr lang="en-US" sz="2400">
                <a:solidFill>
                  <a:schemeClr val="dk1"/>
                </a:solidFill>
              </a:rPr>
              <a:t>	Calculate e</a:t>
            </a:r>
            <a:r>
              <a:rPr lang="en-US" sz="2400" baseline="30000">
                <a:solidFill>
                  <a:schemeClr val="dk1"/>
                </a:solidFill>
              </a:rPr>
              <a:t>x</a:t>
            </a:r>
            <a:r>
              <a:rPr lang="en-US" sz="2400">
                <a:solidFill>
                  <a:schemeClr val="dk1"/>
                </a:solidFill>
              </a:rPr>
              <a:t>: [2.72, 7.39, 1096.63, 20.09, 7.39]</a:t>
            </a:r>
            <a:br>
              <a:rPr lang="en-US" sz="2400">
                <a:solidFill>
                  <a:schemeClr val="dk1"/>
                </a:solidFill>
              </a:rPr>
            </a:br>
            <a:r>
              <a:rPr lang="en-US" sz="2400">
                <a:solidFill>
                  <a:schemeClr val="dk1"/>
                </a:solidFill>
              </a:rPr>
              <a:t>	Calculate sum(e</a:t>
            </a:r>
            <a:r>
              <a:rPr lang="en-US" sz="2400" baseline="30000">
                <a:solidFill>
                  <a:schemeClr val="dk1"/>
                </a:solidFill>
              </a:rPr>
              <a:t>x</a:t>
            </a:r>
            <a:r>
              <a:rPr lang="en-US" sz="2400">
                <a:solidFill>
                  <a:schemeClr val="dk1"/>
                </a:solidFill>
              </a:rPr>
              <a:t>): 2.72+7.39+1096.63+20.09+7.39 = 1134.22</a:t>
            </a:r>
            <a:br>
              <a:rPr lang="en-US" sz="2400">
                <a:solidFill>
                  <a:schemeClr val="dk1"/>
                </a:solidFill>
              </a:rPr>
            </a:br>
            <a:r>
              <a:rPr lang="en-US" sz="2400">
                <a:solidFill>
                  <a:schemeClr val="dk1"/>
                </a:solidFill>
              </a:rPr>
              <a:t>	Normalize: e</a:t>
            </a:r>
            <a:r>
              <a:rPr lang="en-US" sz="2400" baseline="30000">
                <a:solidFill>
                  <a:schemeClr val="dk1"/>
                </a:solidFill>
              </a:rPr>
              <a:t>x</a:t>
            </a:r>
            <a:r>
              <a:rPr lang="en-US" sz="2400">
                <a:solidFill>
                  <a:schemeClr val="dk1"/>
                </a:solidFill>
              </a:rPr>
              <a:t>/sum(e</a:t>
            </a:r>
            <a:r>
              <a:rPr lang="en-US" sz="2400" baseline="30000">
                <a:solidFill>
                  <a:schemeClr val="dk1"/>
                </a:solidFill>
              </a:rPr>
              <a:t>x</a:t>
            </a:r>
            <a:r>
              <a:rPr lang="en-US" sz="2400">
                <a:solidFill>
                  <a:schemeClr val="dk1"/>
                </a:solidFill>
              </a:rPr>
              <a:t>) = [0.002, 0.007, 0.967, 0.017, 0.007]</a:t>
            </a:r>
            <a:endParaRPr/>
          </a:p>
          <a:p>
            <a:pPr marL="0" lvl="0" indent="0" algn="l" rtl="0">
              <a:lnSpc>
                <a:spcPct val="115000"/>
              </a:lnSpc>
              <a:spcBef>
                <a:spcPts val="2133"/>
              </a:spcBef>
              <a:spcAft>
                <a:spcPts val="0"/>
              </a:spcAft>
              <a:buSzPts val="2400"/>
              <a:buNone/>
            </a:pPr>
            <a:r>
              <a:rPr lang="en-US" sz="2400">
                <a:solidFill>
                  <a:schemeClr val="dk1"/>
                </a:solidFill>
              </a:rPr>
              <a:t>              </a:t>
            </a:r>
            <a:r>
              <a:rPr lang="en-US" sz="2400">
                <a:solidFill>
                  <a:srgbClr val="FF0000"/>
                </a:solidFill>
              </a:rPr>
              <a:t>Result is a vector of reals.</a:t>
            </a:r>
            <a:br>
              <a:rPr lang="en-US" sz="2400">
                <a:solidFill>
                  <a:srgbClr val="FF0000"/>
                </a:solidFill>
              </a:rPr>
            </a:br>
            <a:br>
              <a:rPr lang="en-US" sz="2400">
                <a:solidFill>
                  <a:schemeClr val="dk1"/>
                </a:solidFill>
              </a:rPr>
            </a:br>
            <a:endParaRPr sz="2400">
              <a:solidFill>
                <a:schemeClr val="dk1"/>
              </a:solidFill>
            </a:endParaRPr>
          </a:p>
          <a:p>
            <a:pPr marL="0" lvl="0" indent="0" algn="l" rtl="0">
              <a:lnSpc>
                <a:spcPct val="115000"/>
              </a:lnSpc>
              <a:spcBef>
                <a:spcPts val="2133"/>
              </a:spcBef>
              <a:spcAft>
                <a:spcPts val="2133"/>
              </a:spcAft>
              <a:buSzPts val="2400"/>
              <a:buNone/>
            </a:pPr>
            <a:endParaRPr>
              <a:solidFill>
                <a:schemeClr val="dk1"/>
              </a:solidFill>
            </a:endParaRPr>
          </a:p>
        </p:txBody>
      </p:sp>
      <p:sp>
        <p:nvSpPr>
          <p:cNvPr id="115" name="Google Shape;115;p3"/>
          <p:cNvSpPr txBox="1">
            <a:spLocks noGrp="1"/>
          </p:cNvSpPr>
          <p:nvPr>
            <p:ph type="title" idx="2"/>
          </p:nvPr>
        </p:nvSpPr>
        <p:spPr>
          <a:xfrm>
            <a:off x="298400" y="6381033"/>
            <a:ext cx="11595200" cy="313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067"/>
              <a:buFont typeface="Calibri"/>
              <a:buNone/>
            </a:pPr>
            <a:endParaRPr/>
          </a:p>
        </p:txBody>
      </p:sp>
      <p:pic>
        <p:nvPicPr>
          <p:cNvPr id="116" name="Google Shape;116;p3"/>
          <p:cNvPicPr preferRelativeResize="0"/>
          <p:nvPr/>
        </p:nvPicPr>
        <p:blipFill rotWithShape="1">
          <a:blip r:embed="rId3">
            <a:alphaModFix/>
          </a:blip>
          <a:srcRect/>
          <a:stretch/>
        </p:blipFill>
        <p:spPr>
          <a:xfrm>
            <a:off x="6813969" y="1178435"/>
            <a:ext cx="4927659" cy="1689869"/>
          </a:xfrm>
          <a:prstGeom prst="rect">
            <a:avLst/>
          </a:prstGeom>
          <a:noFill/>
          <a:ln>
            <a:noFill/>
          </a:ln>
        </p:spPr>
      </p:pic>
      <p:pic>
        <p:nvPicPr>
          <p:cNvPr id="117" name="Google Shape;117;p3" descr="Graphic representation of the softmax activation function | Download  Scientific Diagram"/>
          <p:cNvPicPr preferRelativeResize="0"/>
          <p:nvPr/>
        </p:nvPicPr>
        <p:blipFill rotWithShape="1">
          <a:blip r:embed="rId4">
            <a:alphaModFix/>
          </a:blip>
          <a:srcRect/>
          <a:stretch/>
        </p:blipFill>
        <p:spPr>
          <a:xfrm>
            <a:off x="9146568" y="4157753"/>
            <a:ext cx="2747032" cy="18484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Google Shape;1069;g2b7aa389cc3_0_86"/>
          <p:cNvSpPr txBox="1">
            <a:spLocks noGrp="1"/>
          </p:cNvSpPr>
          <p:nvPr>
            <p:ph type="title"/>
          </p:nvPr>
        </p:nvSpPr>
        <p:spPr>
          <a:xfrm>
            <a:off x="170600" y="256233"/>
            <a:ext cx="11850900" cy="7635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sz="4000" dirty="0"/>
              <a:t>NN updates with weight decay and momentum</a:t>
            </a:r>
            <a:endParaRPr lang="en-US" sz="4000" i="1" dirty="0"/>
          </a:p>
        </p:txBody>
      </p:sp>
      <p:sp>
        <p:nvSpPr>
          <p:cNvPr id="1070" name="Google Shape;1070;g2b7aa389cc3_0_86"/>
          <p:cNvSpPr txBox="1">
            <a:spLocks noGrp="1"/>
          </p:cNvSpPr>
          <p:nvPr>
            <p:ph type="body" idx="1"/>
          </p:nvPr>
        </p:nvSpPr>
        <p:spPr>
          <a:xfrm>
            <a:off x="298400" y="1019833"/>
            <a:ext cx="11595300" cy="56745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SzPts val="2400"/>
              <a:buNone/>
            </a:pPr>
            <a:r>
              <a:rPr lang="en-US" dirty="0">
                <a:solidFill>
                  <a:schemeClr val="dk1"/>
                </a:solidFill>
              </a:rPr>
              <a:t>Δw’</a:t>
            </a:r>
            <a:r>
              <a:rPr lang="en-US" baseline="-25000" dirty="0">
                <a:solidFill>
                  <a:schemeClr val="dk1"/>
                </a:solidFill>
              </a:rPr>
              <a:t>t</a:t>
            </a:r>
            <a:r>
              <a:rPr lang="en-US" dirty="0">
                <a:solidFill>
                  <a:schemeClr val="dk1"/>
                </a:solidFill>
              </a:rPr>
              <a:t> = -∂/∂</a:t>
            </a:r>
            <a:r>
              <a:rPr lang="en-US" dirty="0" err="1">
                <a:solidFill>
                  <a:schemeClr val="dk1"/>
                </a:solidFill>
              </a:rPr>
              <a:t>w</a:t>
            </a:r>
            <a:r>
              <a:rPr lang="en-US" baseline="-25000" dirty="0" err="1">
                <a:solidFill>
                  <a:schemeClr val="dk1"/>
                </a:solidFill>
              </a:rPr>
              <a:t>t</a:t>
            </a:r>
            <a:r>
              <a:rPr lang="en-US" dirty="0">
                <a:solidFill>
                  <a:schemeClr val="dk1"/>
                </a:solidFill>
              </a:rPr>
              <a:t> L(</a:t>
            </a:r>
            <a:r>
              <a:rPr lang="en-US" dirty="0" err="1">
                <a:solidFill>
                  <a:schemeClr val="dk1"/>
                </a:solidFill>
              </a:rPr>
              <a:t>w</a:t>
            </a:r>
            <a:r>
              <a:rPr lang="en-US" baseline="-25000" dirty="0" err="1">
                <a:solidFill>
                  <a:schemeClr val="dk1"/>
                </a:solidFill>
              </a:rPr>
              <a:t>t</a:t>
            </a:r>
            <a:r>
              <a:rPr lang="en-US" dirty="0">
                <a:solidFill>
                  <a:schemeClr val="dk1"/>
                </a:solidFill>
              </a:rPr>
              <a:t>) - </a:t>
            </a:r>
            <a:r>
              <a:rPr lang="en-US" dirty="0" err="1">
                <a:solidFill>
                  <a:schemeClr val="dk1"/>
                </a:solidFill>
              </a:rPr>
              <a:t>λw</a:t>
            </a:r>
            <a:r>
              <a:rPr lang="en-US" baseline="-25000" dirty="0" err="1">
                <a:solidFill>
                  <a:schemeClr val="dk1"/>
                </a:solidFill>
              </a:rPr>
              <a:t>t</a:t>
            </a:r>
            <a:r>
              <a:rPr lang="en-US" dirty="0">
                <a:solidFill>
                  <a:schemeClr val="dk1"/>
                </a:solidFill>
              </a:rPr>
              <a:t> + mΔw’</a:t>
            </a:r>
            <a:r>
              <a:rPr lang="en-US" baseline="-25000" dirty="0">
                <a:solidFill>
                  <a:schemeClr val="dk1"/>
                </a:solidFill>
              </a:rPr>
              <a:t>t-1</a:t>
            </a:r>
            <a:endParaRPr lang="en-US" dirty="0">
              <a:solidFill>
                <a:schemeClr val="dk1"/>
              </a:solidFill>
            </a:endParaRPr>
          </a:p>
          <a:p>
            <a:pPr marL="0" lvl="0" indent="0" algn="l" rtl="0">
              <a:lnSpc>
                <a:spcPct val="90000"/>
              </a:lnSpc>
              <a:spcBef>
                <a:spcPts val="2133"/>
              </a:spcBef>
              <a:spcAft>
                <a:spcPts val="0"/>
              </a:spcAft>
              <a:buSzPts val="2400"/>
              <a:buNone/>
            </a:pPr>
            <a:endParaRPr lang="en-US" dirty="0">
              <a:solidFill>
                <a:schemeClr val="dk1"/>
              </a:solidFill>
            </a:endParaRPr>
          </a:p>
          <a:p>
            <a:pPr marL="0" lvl="0" indent="0" algn="l" rtl="0">
              <a:lnSpc>
                <a:spcPct val="90000"/>
              </a:lnSpc>
              <a:spcBef>
                <a:spcPts val="2133"/>
              </a:spcBef>
              <a:spcAft>
                <a:spcPts val="0"/>
              </a:spcAft>
              <a:buSzPts val="2400"/>
              <a:buNone/>
            </a:pPr>
            <a:endParaRPr lang="en-US" dirty="0">
              <a:solidFill>
                <a:schemeClr val="dk1"/>
              </a:solidFill>
            </a:endParaRPr>
          </a:p>
          <a:p>
            <a:pPr marL="0" lvl="0" indent="0" algn="l" rtl="0">
              <a:lnSpc>
                <a:spcPct val="90000"/>
              </a:lnSpc>
              <a:spcBef>
                <a:spcPts val="2133"/>
              </a:spcBef>
              <a:spcAft>
                <a:spcPts val="2133"/>
              </a:spcAft>
              <a:buSzPts val="2400"/>
              <a:buNone/>
            </a:pPr>
            <a:r>
              <a:rPr lang="en-US" dirty="0">
                <a:solidFill>
                  <a:schemeClr val="dk1"/>
                </a:solidFill>
              </a:rPr>
              <a:t>w</a:t>
            </a:r>
            <a:r>
              <a:rPr lang="en-US" baseline="-25000" dirty="0">
                <a:solidFill>
                  <a:schemeClr val="dk1"/>
                </a:solidFill>
              </a:rPr>
              <a:t>t+1</a:t>
            </a:r>
            <a:r>
              <a:rPr lang="en-US" dirty="0">
                <a:solidFill>
                  <a:schemeClr val="dk1"/>
                </a:solidFill>
              </a:rPr>
              <a:t> = </a:t>
            </a:r>
            <a:r>
              <a:rPr lang="en-US" dirty="0" err="1">
                <a:solidFill>
                  <a:schemeClr val="dk1"/>
                </a:solidFill>
              </a:rPr>
              <a:t>w</a:t>
            </a:r>
            <a:r>
              <a:rPr lang="en-US" baseline="-25000" dirty="0" err="1">
                <a:solidFill>
                  <a:schemeClr val="dk1"/>
                </a:solidFill>
              </a:rPr>
              <a:t>t</a:t>
            </a:r>
            <a:r>
              <a:rPr lang="en-US" dirty="0">
                <a:solidFill>
                  <a:schemeClr val="dk1"/>
                </a:solidFill>
              </a:rPr>
              <a:t> + </a:t>
            </a:r>
            <a:r>
              <a:rPr lang="en-US" dirty="0">
                <a:solidFill>
                  <a:schemeClr val="dk1"/>
                </a:solidFill>
                <a:latin typeface="Arial"/>
                <a:ea typeface="Arial"/>
                <a:cs typeface="Arial"/>
                <a:sym typeface="Arial"/>
              </a:rPr>
              <a:t>α</a:t>
            </a:r>
            <a:r>
              <a:rPr lang="en-US" dirty="0">
                <a:solidFill>
                  <a:srgbClr val="FF0000"/>
                </a:solidFill>
                <a:latin typeface="Arial"/>
                <a:ea typeface="Arial"/>
                <a:cs typeface="Arial"/>
                <a:sym typeface="Arial"/>
              </a:rPr>
              <a:t> </a:t>
            </a:r>
            <a:r>
              <a:rPr lang="en-US" dirty="0">
                <a:solidFill>
                  <a:schemeClr val="dk1"/>
                </a:solidFill>
              </a:rPr>
              <a:t>Δw’</a:t>
            </a:r>
            <a:r>
              <a:rPr lang="en-US" baseline="-25000" dirty="0">
                <a:solidFill>
                  <a:schemeClr val="dk1"/>
                </a:solidFill>
              </a:rPr>
              <a:t>t</a:t>
            </a:r>
            <a:endParaRPr lang="en-US" sz="1867" dirty="0">
              <a:solidFill>
                <a:schemeClr val="dk1"/>
              </a:solidFill>
            </a:endParaRPr>
          </a:p>
        </p:txBody>
      </p:sp>
      <p:sp>
        <p:nvSpPr>
          <p:cNvPr id="1071" name="Google Shape;1071;g2b7aa389cc3_0_86"/>
          <p:cNvSpPr txBox="1">
            <a:spLocks noGrp="1"/>
          </p:cNvSpPr>
          <p:nvPr>
            <p:ph type="title" idx="2"/>
          </p:nvPr>
        </p:nvSpPr>
        <p:spPr>
          <a:xfrm>
            <a:off x="298400" y="6381033"/>
            <a:ext cx="11595300" cy="313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067"/>
              <a:buFont typeface="Calibri"/>
              <a:buNone/>
            </a:pPr>
            <a:endParaRPr lang="en-US" dirty="0"/>
          </a:p>
        </p:txBody>
      </p:sp>
      <p:sp>
        <p:nvSpPr>
          <p:cNvPr id="1072" name="Google Shape;1072;g2b7aa389cc3_0_86"/>
          <p:cNvSpPr/>
          <p:nvPr/>
        </p:nvSpPr>
        <p:spPr>
          <a:xfrm>
            <a:off x="1349111" y="972248"/>
            <a:ext cx="2111344" cy="853793"/>
          </a:xfrm>
          <a:custGeom>
            <a:avLst/>
            <a:gdLst/>
            <a:ahLst/>
            <a:cxnLst/>
            <a:rect l="l" t="t" r="r" b="b"/>
            <a:pathLst>
              <a:path w="84420" h="23889" extrusionOk="0">
                <a:moveTo>
                  <a:pt x="36448" y="1589"/>
                </a:moveTo>
                <a:cubicBezTo>
                  <a:pt x="25773" y="1589"/>
                  <a:pt x="14743" y="-77"/>
                  <a:pt x="4444" y="2732"/>
                </a:cubicBezTo>
                <a:cubicBezTo>
                  <a:pt x="489" y="3811"/>
                  <a:pt x="-1134" y="11052"/>
                  <a:pt x="1015" y="14543"/>
                </a:cubicBezTo>
                <a:cubicBezTo>
                  <a:pt x="9189" y="27826"/>
                  <a:pt x="31526" y="22989"/>
                  <a:pt x="47116" y="22544"/>
                </a:cubicBezTo>
                <a:cubicBezTo>
                  <a:pt x="59689" y="22185"/>
                  <a:pt x="81022" y="27127"/>
                  <a:pt x="84073" y="14924"/>
                </a:cubicBezTo>
                <a:cubicBezTo>
                  <a:pt x="88048" y="-974"/>
                  <a:pt x="53597" y="65"/>
                  <a:pt x="37210" y="65"/>
                </a:cubicBezTo>
              </a:path>
            </a:pathLst>
          </a:custGeom>
          <a:noFill/>
          <a:ln w="3810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3" name="Google Shape;1073;g2b7aa389cc3_0_86"/>
          <p:cNvSpPr/>
          <p:nvPr/>
        </p:nvSpPr>
        <p:spPr>
          <a:xfrm>
            <a:off x="3406439" y="1019833"/>
            <a:ext cx="1040856" cy="797976"/>
          </a:xfrm>
          <a:custGeom>
            <a:avLst/>
            <a:gdLst/>
            <a:ahLst/>
            <a:cxnLst/>
            <a:rect l="l" t="t" r="r" b="b"/>
            <a:pathLst>
              <a:path w="37719" h="23649" extrusionOk="0">
                <a:moveTo>
                  <a:pt x="22584" y="167"/>
                </a:moveTo>
                <a:cubicBezTo>
                  <a:pt x="15757" y="167"/>
                  <a:pt x="7853" y="-500"/>
                  <a:pt x="2391" y="3596"/>
                </a:cubicBezTo>
                <a:cubicBezTo>
                  <a:pt x="-268" y="5590"/>
                  <a:pt x="-684" y="10797"/>
                  <a:pt x="1248" y="13502"/>
                </a:cubicBezTo>
                <a:cubicBezTo>
                  <a:pt x="8129" y="23135"/>
                  <a:pt x="27929" y="27588"/>
                  <a:pt x="36300" y="19217"/>
                </a:cubicBezTo>
                <a:cubicBezTo>
                  <a:pt x="41785" y="13732"/>
                  <a:pt x="29197" y="1310"/>
                  <a:pt x="21441" y="1310"/>
                </a:cubicBezTo>
              </a:path>
            </a:pathLst>
          </a:custGeom>
          <a:noFill/>
          <a:ln w="38100" cap="flat" cmpd="sng">
            <a:solidFill>
              <a:srgbClr val="00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4" name="Google Shape;1074;g2b7aa389cc3_0_86"/>
          <p:cNvSpPr/>
          <p:nvPr/>
        </p:nvSpPr>
        <p:spPr>
          <a:xfrm>
            <a:off x="4638984" y="1019833"/>
            <a:ext cx="1605869" cy="620604"/>
          </a:xfrm>
          <a:custGeom>
            <a:avLst/>
            <a:gdLst/>
            <a:ahLst/>
            <a:cxnLst/>
            <a:rect l="l" t="t" r="r" b="b"/>
            <a:pathLst>
              <a:path w="44816" h="23172" extrusionOk="0">
                <a:moveTo>
                  <a:pt x="20562" y="466"/>
                </a:moveTo>
                <a:cubicBezTo>
                  <a:pt x="14445" y="466"/>
                  <a:pt x="7461" y="-1252"/>
                  <a:pt x="2274" y="1990"/>
                </a:cubicBezTo>
                <a:cubicBezTo>
                  <a:pt x="-331" y="3618"/>
                  <a:pt x="-573" y="8578"/>
                  <a:pt x="1131" y="11134"/>
                </a:cubicBezTo>
                <a:cubicBezTo>
                  <a:pt x="6599" y="19336"/>
                  <a:pt x="18714" y="21755"/>
                  <a:pt x="28563" y="22183"/>
                </a:cubicBezTo>
                <a:cubicBezTo>
                  <a:pt x="33526" y="22399"/>
                  <a:pt x="40151" y="24779"/>
                  <a:pt x="43422" y="21040"/>
                </a:cubicBezTo>
                <a:cubicBezTo>
                  <a:pt x="50254" y="13232"/>
                  <a:pt x="29261" y="4509"/>
                  <a:pt x="19419" y="1228"/>
                </a:cubicBezTo>
              </a:path>
            </a:pathLst>
          </a:custGeom>
          <a:noFill/>
          <a:ln w="3810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5" name="Google Shape;1075;g2b7aa389cc3_0_86"/>
          <p:cNvSpPr txBox="1"/>
          <p:nvPr/>
        </p:nvSpPr>
        <p:spPr>
          <a:xfrm>
            <a:off x="295434" y="1800366"/>
            <a:ext cx="3213600" cy="707100"/>
          </a:xfrm>
          <a:prstGeom prst="rect">
            <a:avLst/>
          </a:prstGeom>
          <a:solidFill>
            <a:srgbClr val="FFFFFF"/>
          </a:solidFill>
          <a:ln w="38100" cap="flat" cmpd="sng">
            <a:solidFill>
              <a:srgbClr val="00FF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dirty="0">
                <a:solidFill>
                  <a:schemeClr val="dk1"/>
                </a:solidFill>
                <a:latin typeface="Consolas"/>
                <a:ea typeface="Consolas"/>
                <a:cs typeface="Consolas"/>
                <a:sym typeface="Consolas"/>
              </a:rPr>
              <a:t>Gradient of loss</a:t>
            </a:r>
            <a:endParaRPr lang="en-US" dirty="0"/>
          </a:p>
        </p:txBody>
      </p:sp>
      <p:sp>
        <p:nvSpPr>
          <p:cNvPr id="1076" name="Google Shape;1076;g2b7aa389cc3_0_86"/>
          <p:cNvSpPr txBox="1"/>
          <p:nvPr/>
        </p:nvSpPr>
        <p:spPr>
          <a:xfrm>
            <a:off x="3700769" y="1800367"/>
            <a:ext cx="1534500" cy="1175700"/>
          </a:xfrm>
          <a:prstGeom prst="rect">
            <a:avLst/>
          </a:prstGeom>
          <a:solidFill>
            <a:srgbClr val="FFFFFF"/>
          </a:solidFill>
          <a:ln w="38100" cap="flat" cmpd="sng">
            <a:solidFill>
              <a:srgbClr val="00FF00"/>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dirty="0">
                <a:solidFill>
                  <a:schemeClr val="dk1"/>
                </a:solidFill>
                <a:latin typeface="Consolas"/>
                <a:ea typeface="Consolas"/>
                <a:cs typeface="Consolas"/>
                <a:sym typeface="Consolas"/>
              </a:rPr>
              <a:t>Weight decay</a:t>
            </a:r>
          </a:p>
        </p:txBody>
      </p:sp>
      <p:sp>
        <p:nvSpPr>
          <p:cNvPr id="1077" name="Google Shape;1077;g2b7aa389cc3_0_86"/>
          <p:cNvSpPr txBox="1"/>
          <p:nvPr/>
        </p:nvSpPr>
        <p:spPr>
          <a:xfrm>
            <a:off x="5845548" y="1640427"/>
            <a:ext cx="2004000" cy="541500"/>
          </a:xfrm>
          <a:prstGeom prst="rect">
            <a:avLst/>
          </a:prstGeom>
          <a:solidFill>
            <a:srgbClr val="FFFFFF"/>
          </a:solidFill>
          <a:ln w="38100" cap="flat" cmpd="sng">
            <a:solidFill>
              <a:srgbClr val="FF00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dirty="0">
                <a:solidFill>
                  <a:schemeClr val="dk1"/>
                </a:solidFill>
                <a:latin typeface="Consolas"/>
                <a:ea typeface="Consolas"/>
                <a:cs typeface="Consolas"/>
                <a:sym typeface="Consolas"/>
              </a:rPr>
              <a:t>Momentum</a:t>
            </a:r>
          </a:p>
        </p:txBody>
      </p:sp>
      <p:sp>
        <p:nvSpPr>
          <p:cNvPr id="1078" name="Google Shape;1078;g2b7aa389cc3_0_86"/>
          <p:cNvSpPr/>
          <p:nvPr/>
        </p:nvSpPr>
        <p:spPr>
          <a:xfrm>
            <a:off x="2170314" y="3181118"/>
            <a:ext cx="382579" cy="707070"/>
          </a:xfrm>
          <a:custGeom>
            <a:avLst/>
            <a:gdLst/>
            <a:ahLst/>
            <a:cxnLst/>
            <a:rect l="l" t="t" r="r" b="b"/>
            <a:pathLst>
              <a:path w="12775" h="20720" extrusionOk="0">
                <a:moveTo>
                  <a:pt x="7800" y="0"/>
                </a:moveTo>
                <a:cubicBezTo>
                  <a:pt x="4700" y="0"/>
                  <a:pt x="565" y="2257"/>
                  <a:pt x="180" y="5334"/>
                </a:cubicBezTo>
                <a:cubicBezTo>
                  <a:pt x="-539" y="11087"/>
                  <a:pt x="2877" y="19437"/>
                  <a:pt x="8562" y="20574"/>
                </a:cubicBezTo>
                <a:cubicBezTo>
                  <a:pt x="14415" y="21745"/>
                  <a:pt x="13901" y="5336"/>
                  <a:pt x="8562" y="2667"/>
                </a:cubicBezTo>
              </a:path>
            </a:pathLst>
          </a:custGeom>
          <a:noFill/>
          <a:ln w="381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1079" name="Google Shape;1079;g2b7aa389cc3_0_86"/>
          <p:cNvSpPr txBox="1"/>
          <p:nvPr/>
        </p:nvSpPr>
        <p:spPr>
          <a:xfrm>
            <a:off x="2312295" y="3814257"/>
            <a:ext cx="2296500" cy="1009200"/>
          </a:xfrm>
          <a:prstGeom prst="rect">
            <a:avLst/>
          </a:prstGeom>
          <a:solidFill>
            <a:srgbClr val="FFFFFF"/>
          </a:solidFill>
          <a:ln w="38100" cap="flat" cmpd="sng">
            <a:solidFill>
              <a:srgbClr val="0000FF"/>
            </a:solidFill>
            <a:prstDash val="solid"/>
            <a:round/>
            <a:headEnd type="none" w="sm" len="sm"/>
            <a:tailEnd type="none" w="sm" len="sm"/>
          </a:ln>
        </p:spPr>
        <p:txBody>
          <a:bodyPr spcFirstLastPara="1" wrap="square" lIns="121900" tIns="121900" rIns="121900" bIns="121900" anchor="t" anchorCtr="0">
            <a:noAutofit/>
          </a:bodyPr>
          <a:lstStyle/>
          <a:p>
            <a:pPr marL="0" marR="0" lvl="0" indent="0" algn="ctr" rtl="0">
              <a:lnSpc>
                <a:spcPct val="115000"/>
              </a:lnSpc>
              <a:spcBef>
                <a:spcPts val="0"/>
              </a:spcBef>
              <a:spcAft>
                <a:spcPts val="2133"/>
              </a:spcAft>
              <a:buNone/>
            </a:pPr>
            <a:r>
              <a:rPr lang="en-US" sz="2400" dirty="0">
                <a:solidFill>
                  <a:schemeClr val="dk1"/>
                </a:solidFill>
                <a:latin typeface="Consolas"/>
                <a:ea typeface="Consolas"/>
                <a:cs typeface="Consolas"/>
                <a:sym typeface="Consolas"/>
              </a:rPr>
              <a:t>Learning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7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g2b7aa389cc3_0_0"/>
          <p:cNvSpPr txBox="1">
            <a:spLocks noGrp="1"/>
          </p:cNvSpPr>
          <p:nvPr>
            <p:ph type="title"/>
          </p:nvPr>
        </p:nvSpPr>
        <p:spPr>
          <a:xfrm>
            <a:off x="170600" y="256233"/>
            <a:ext cx="11850900" cy="7635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Dropout</a:t>
            </a:r>
            <a:endParaRPr/>
          </a:p>
        </p:txBody>
      </p:sp>
      <p:sp>
        <p:nvSpPr>
          <p:cNvPr id="1085" name="Google Shape;1085;g2b7aa389cc3_0_0"/>
          <p:cNvSpPr txBox="1">
            <a:spLocks noGrp="1"/>
          </p:cNvSpPr>
          <p:nvPr>
            <p:ph type="body" idx="1"/>
          </p:nvPr>
        </p:nvSpPr>
        <p:spPr>
          <a:xfrm>
            <a:off x="298400" y="1019833"/>
            <a:ext cx="11595300" cy="56745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90000"/>
              </a:lnSpc>
              <a:spcBef>
                <a:spcPts val="2133"/>
              </a:spcBef>
              <a:spcAft>
                <a:spcPts val="0"/>
              </a:spcAft>
              <a:buSzPts val="2400"/>
              <a:buNone/>
            </a:pPr>
            <a:r>
              <a:rPr lang="en-US"/>
              <a:t>Randomly eliminate some nodes during training</a:t>
            </a:r>
            <a:endParaRPr/>
          </a:p>
          <a:p>
            <a:pPr marL="0" lvl="0" indent="0" algn="l" rtl="0">
              <a:lnSpc>
                <a:spcPct val="90000"/>
              </a:lnSpc>
              <a:spcBef>
                <a:spcPts val="2133"/>
              </a:spcBef>
              <a:spcAft>
                <a:spcPts val="0"/>
              </a:spcAft>
              <a:buSzPts val="2400"/>
              <a:buNone/>
            </a:pPr>
            <a:endParaRPr/>
          </a:p>
          <a:p>
            <a:pPr marL="0" lvl="0" indent="0" algn="l" rtl="0">
              <a:lnSpc>
                <a:spcPct val="90000"/>
              </a:lnSpc>
              <a:spcBef>
                <a:spcPts val="2133"/>
              </a:spcBef>
              <a:spcAft>
                <a:spcPts val="2133"/>
              </a:spcAft>
              <a:buSzPts val="2400"/>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Google Shape;1091;p27"/>
          <p:cNvSpPr txBox="1">
            <a:spLocks noGrp="1"/>
          </p:cNvSpPr>
          <p:nvPr>
            <p:ph type="title"/>
          </p:nvPr>
        </p:nvSpPr>
        <p:spPr>
          <a:xfrm>
            <a:off x="933450" y="576263"/>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Activations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2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Linear Activation</a:t>
            </a:r>
            <a:endParaRPr/>
          </a:p>
        </p:txBody>
      </p:sp>
      <p:sp>
        <p:nvSpPr>
          <p:cNvPr id="1097" name="Google Shape;1097;p28"/>
          <p:cNvSpPr txBox="1">
            <a:spLocks noGrp="1"/>
          </p:cNvSpPr>
          <p:nvPr>
            <p:ph type="body" idx="1"/>
          </p:nvPr>
        </p:nvSpPr>
        <p:spPr>
          <a:xfrm>
            <a:off x="415600" y="1536633"/>
            <a:ext cx="9307044" cy="4555200"/>
          </a:xfrm>
          <a:prstGeom prst="rect">
            <a:avLst/>
          </a:prstGeom>
          <a:blipFill rotWithShape="1">
            <a:blip r:embed="rId3">
              <a:alphaModFix/>
            </a:blip>
            <a:stretch>
              <a:fillRect l="-64" b="-1338"/>
            </a:stretch>
          </a:blipFill>
          <a:ln>
            <a:noFill/>
          </a:ln>
        </p:spPr>
        <p:txBody>
          <a:bodyPr spcFirstLastPara="1" wrap="square" lIns="91425" tIns="91425" rIns="91425" bIns="91425" anchor="t" anchorCtr="0">
            <a:noAutofit/>
          </a:bodyPr>
          <a:lstStyle/>
          <a:p>
            <a:pPr marL="609585" lvl="0" indent="-457188" algn="l" rtl="0">
              <a:lnSpc>
                <a:spcPct val="90000"/>
              </a:lnSpc>
              <a:spcBef>
                <a:spcPts val="0"/>
              </a:spcBef>
              <a:spcAft>
                <a:spcPts val="0"/>
              </a:spcAft>
              <a:buSzPts val="1800"/>
              <a:buChar char="●"/>
            </a:pPr>
            <a:r>
              <a:rPr lang="en-US"/>
              <a:t> </a:t>
            </a:r>
            <a:endParaRPr/>
          </a:p>
        </p:txBody>
      </p:sp>
      <p:pic>
        <p:nvPicPr>
          <p:cNvPr id="1098" name="Google Shape;1098;p28"/>
          <p:cNvPicPr preferRelativeResize="0"/>
          <p:nvPr/>
        </p:nvPicPr>
        <p:blipFill rotWithShape="1">
          <a:blip r:embed="rId4">
            <a:alphaModFix/>
          </a:blip>
          <a:srcRect l="6836" t="22363" r="68283" b="40944"/>
          <a:stretch/>
        </p:blipFill>
        <p:spPr>
          <a:xfrm>
            <a:off x="8200571" y="372683"/>
            <a:ext cx="3483429" cy="286400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2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Logistic Activation</a:t>
            </a:r>
            <a:endParaRPr/>
          </a:p>
        </p:txBody>
      </p:sp>
      <p:sp>
        <p:nvSpPr>
          <p:cNvPr id="1104" name="Google Shape;1104;p29"/>
          <p:cNvSpPr txBox="1">
            <a:spLocks noGrp="1"/>
          </p:cNvSpPr>
          <p:nvPr>
            <p:ph type="body" idx="1"/>
          </p:nvPr>
        </p:nvSpPr>
        <p:spPr>
          <a:xfrm>
            <a:off x="415600" y="1536633"/>
            <a:ext cx="8564094" cy="4555200"/>
          </a:xfrm>
          <a:prstGeom prst="rect">
            <a:avLst/>
          </a:prstGeom>
          <a:blipFill rotWithShape="1">
            <a:blip r:embed="rId3">
              <a:alphaModFix/>
            </a:blip>
            <a:stretch>
              <a:fillRect l="-70"/>
            </a:stretch>
          </a:blipFill>
          <a:ln>
            <a:noFill/>
          </a:ln>
        </p:spPr>
        <p:txBody>
          <a:bodyPr spcFirstLastPara="1" wrap="square" lIns="91425" tIns="91425" rIns="91425" bIns="91425" anchor="t" anchorCtr="0">
            <a:noAutofit/>
          </a:bodyPr>
          <a:lstStyle/>
          <a:p>
            <a:pPr marL="609585" lvl="0" indent="-457188" algn="l" rtl="0">
              <a:lnSpc>
                <a:spcPct val="90000"/>
              </a:lnSpc>
              <a:spcBef>
                <a:spcPts val="0"/>
              </a:spcBef>
              <a:spcAft>
                <a:spcPts val="0"/>
              </a:spcAft>
              <a:buSzPts val="1800"/>
              <a:buChar char="●"/>
            </a:pPr>
            <a:r>
              <a:rPr lang="en-US"/>
              <a:t> </a:t>
            </a:r>
            <a:endParaRPr/>
          </a:p>
        </p:txBody>
      </p:sp>
      <p:pic>
        <p:nvPicPr>
          <p:cNvPr id="1105" name="Google Shape;1105;p29"/>
          <p:cNvPicPr preferRelativeResize="0"/>
          <p:nvPr/>
        </p:nvPicPr>
        <p:blipFill rotWithShape="1">
          <a:blip r:embed="rId4">
            <a:alphaModFix/>
          </a:blip>
          <a:srcRect l="38050" t="1061" r="39166" b="62246"/>
          <a:stretch/>
        </p:blipFill>
        <p:spPr>
          <a:xfrm>
            <a:off x="8513136" y="-75035"/>
            <a:ext cx="3189768" cy="2864003"/>
          </a:xfrm>
          <a:prstGeom prst="rect">
            <a:avLst/>
          </a:prstGeom>
          <a:noFill/>
          <a:ln>
            <a:noFill/>
          </a:ln>
        </p:spPr>
      </p:pic>
      <p:pic>
        <p:nvPicPr>
          <p:cNvPr id="1106" name="Google Shape;1106;p29" descr="The logistic (sigmoid) curve of population growth over time. The ..."/>
          <p:cNvPicPr preferRelativeResize="0"/>
          <p:nvPr/>
        </p:nvPicPr>
        <p:blipFill rotWithShape="1">
          <a:blip r:embed="rId5">
            <a:alphaModFix/>
          </a:blip>
          <a:srcRect/>
          <a:stretch/>
        </p:blipFill>
        <p:spPr>
          <a:xfrm>
            <a:off x="7456993" y="3593806"/>
            <a:ext cx="4545836" cy="317890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11"/>
        <p:cNvGrpSpPr/>
        <p:nvPr/>
      </p:nvGrpSpPr>
      <p:grpSpPr>
        <a:xfrm>
          <a:off x="0" y="0"/>
          <a:ext cx="0" cy="0"/>
          <a:chOff x="0" y="0"/>
          <a:chExt cx="0" cy="0"/>
        </a:xfrm>
      </p:grpSpPr>
      <p:sp>
        <p:nvSpPr>
          <p:cNvPr id="1112" name="Google Shape;1112;g2b7aa389cc3_0_53"/>
          <p:cNvSpPr txBox="1">
            <a:spLocks noGrp="1"/>
          </p:cNvSpPr>
          <p:nvPr>
            <p:ph type="title"/>
          </p:nvPr>
        </p:nvSpPr>
        <p:spPr>
          <a:xfrm>
            <a:off x="415600" y="593375"/>
            <a:ext cx="12020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a:t>Do you see the problem with Sigmoidal activations?</a:t>
            </a:r>
            <a:endParaRPr sz="42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g2b7aa389cc3_0_59"/>
          <p:cNvSpPr txBox="1">
            <a:spLocks noGrp="1"/>
          </p:cNvSpPr>
          <p:nvPr>
            <p:ph type="title"/>
          </p:nvPr>
        </p:nvSpPr>
        <p:spPr>
          <a:xfrm>
            <a:off x="415600" y="593375"/>
            <a:ext cx="120201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4200"/>
              <a:t>Do you see the problem with Sigmoidal activations?</a:t>
            </a:r>
            <a:endParaRPr sz="4200"/>
          </a:p>
        </p:txBody>
      </p:sp>
      <p:sp>
        <p:nvSpPr>
          <p:cNvPr id="1119" name="Google Shape;1119;g2b7aa389cc3_0_59"/>
          <p:cNvSpPr txBox="1">
            <a:spLocks noGrp="1"/>
          </p:cNvSpPr>
          <p:nvPr>
            <p:ph type="body" idx="1"/>
          </p:nvPr>
        </p:nvSpPr>
        <p:spPr>
          <a:xfrm>
            <a:off x="415600" y="1536633"/>
            <a:ext cx="11360700" cy="45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Vanishing gradients!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30"/>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ReLU Activation</a:t>
            </a:r>
            <a:endParaRPr/>
          </a:p>
        </p:txBody>
      </p:sp>
      <p:sp>
        <p:nvSpPr>
          <p:cNvPr id="1125" name="Google Shape;1125;p30"/>
          <p:cNvSpPr txBox="1">
            <a:spLocks noGrp="1"/>
          </p:cNvSpPr>
          <p:nvPr>
            <p:ph type="body" idx="1"/>
          </p:nvPr>
        </p:nvSpPr>
        <p:spPr>
          <a:xfrm>
            <a:off x="415600" y="1536633"/>
            <a:ext cx="8678394" cy="4555200"/>
          </a:xfrm>
          <a:prstGeom prst="rect">
            <a:avLst/>
          </a:prstGeom>
          <a:blipFill rotWithShape="1">
            <a:blip r:embed="rId3">
              <a:alphaModFix/>
            </a:blip>
            <a:stretch>
              <a:fillRect l="-69"/>
            </a:stretch>
          </a:blipFill>
          <a:ln>
            <a:noFill/>
          </a:ln>
        </p:spPr>
        <p:txBody>
          <a:bodyPr spcFirstLastPara="1" wrap="square" lIns="91425" tIns="91425" rIns="91425" bIns="91425" anchor="t" anchorCtr="0">
            <a:noAutofit/>
          </a:bodyPr>
          <a:lstStyle/>
          <a:p>
            <a:pPr marL="609585" lvl="0" indent="-457188" algn="l" rtl="0">
              <a:lnSpc>
                <a:spcPct val="90000"/>
              </a:lnSpc>
              <a:spcBef>
                <a:spcPts val="0"/>
              </a:spcBef>
              <a:spcAft>
                <a:spcPts val="0"/>
              </a:spcAft>
              <a:buSzPts val="1800"/>
              <a:buChar char="●"/>
            </a:pPr>
            <a:r>
              <a:rPr lang="en-US"/>
              <a:t> </a:t>
            </a:r>
            <a:endParaRPr/>
          </a:p>
        </p:txBody>
      </p:sp>
      <p:pic>
        <p:nvPicPr>
          <p:cNvPr id="1126" name="Google Shape;1126;p30"/>
          <p:cNvPicPr preferRelativeResize="0"/>
          <p:nvPr/>
        </p:nvPicPr>
        <p:blipFill rotWithShape="1">
          <a:blip r:embed="rId4">
            <a:alphaModFix/>
          </a:blip>
          <a:srcRect l="18863" t="65167" r="58354" b="-1860"/>
          <a:stretch/>
        </p:blipFill>
        <p:spPr>
          <a:xfrm>
            <a:off x="8513136" y="-75035"/>
            <a:ext cx="3189768" cy="2864003"/>
          </a:xfrm>
          <a:prstGeom prst="rect">
            <a:avLst/>
          </a:prstGeom>
          <a:noFill/>
          <a:ln>
            <a:noFill/>
          </a:ln>
        </p:spPr>
      </p:pic>
      <p:pic>
        <p:nvPicPr>
          <p:cNvPr id="1127" name="Google Shape;1127;p30"/>
          <p:cNvPicPr preferRelativeResize="0"/>
          <p:nvPr/>
        </p:nvPicPr>
        <p:blipFill rotWithShape="1">
          <a:blip r:embed="rId5">
            <a:alphaModFix/>
          </a:blip>
          <a:srcRect/>
          <a:stretch/>
        </p:blipFill>
        <p:spPr>
          <a:xfrm>
            <a:off x="8739188" y="3690938"/>
            <a:ext cx="2857500" cy="28194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3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Visualization with ReLU</a:t>
            </a:r>
            <a:endParaRPr/>
          </a:p>
        </p:txBody>
      </p:sp>
      <p:sp>
        <p:nvSpPr>
          <p:cNvPr id="1134" name="Google Shape;1134;p31"/>
          <p:cNvSpPr txBox="1">
            <a:spLocks noGrp="1"/>
          </p:cNvSpPr>
          <p:nvPr>
            <p:ph type="body" idx="1"/>
          </p:nvPr>
        </p:nvSpPr>
        <p:spPr>
          <a:xfrm>
            <a:off x="415600" y="6478772"/>
            <a:ext cx="11360800" cy="379228"/>
          </a:xfrm>
          <a:prstGeom prst="rect">
            <a:avLst/>
          </a:prstGeom>
          <a:noFill/>
          <a:ln>
            <a:noFill/>
          </a:ln>
        </p:spPr>
        <p:txBody>
          <a:bodyPr spcFirstLastPara="1" wrap="square" lIns="91425" tIns="91425" rIns="91425" bIns="91425" anchor="t" anchorCtr="0">
            <a:noAutofit/>
          </a:bodyPr>
          <a:lstStyle/>
          <a:p>
            <a:pPr marL="152396" lvl="0" indent="0" algn="r" rtl="0">
              <a:lnSpc>
                <a:spcPct val="90000"/>
              </a:lnSpc>
              <a:spcBef>
                <a:spcPts val="0"/>
              </a:spcBef>
              <a:spcAft>
                <a:spcPts val="0"/>
              </a:spcAft>
              <a:buClr>
                <a:schemeClr val="dk1"/>
              </a:buClr>
              <a:buSzPts val="1800"/>
              <a:buNone/>
            </a:pPr>
            <a:r>
              <a:rPr lang="en-US" sz="1600" u="sng">
                <a:solidFill>
                  <a:schemeClr val="hlink"/>
                </a:solidFill>
                <a:hlinkClick r:id="rId3"/>
              </a:rPr>
              <a:t>https://www.youtube.com/channel/UCYO_jab_esuFRV4b17AJtAw</a:t>
            </a:r>
            <a:endParaRPr sz="1600"/>
          </a:p>
        </p:txBody>
      </p:sp>
      <p:pic>
        <p:nvPicPr>
          <p:cNvPr id="1135" name="Google Shape;1135;p31" descr="Related image"/>
          <p:cNvPicPr preferRelativeResize="0"/>
          <p:nvPr/>
        </p:nvPicPr>
        <p:blipFill rotWithShape="1">
          <a:blip r:embed="rId4">
            <a:alphaModFix/>
          </a:blip>
          <a:srcRect/>
          <a:stretch/>
        </p:blipFill>
        <p:spPr>
          <a:xfrm>
            <a:off x="1837024" y="1536633"/>
            <a:ext cx="8356055" cy="471281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g2b7aa389cc3_0_15"/>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ReLU provides non-linearity?</a:t>
            </a:r>
            <a:endParaRPr/>
          </a:p>
        </p:txBody>
      </p:sp>
      <p:pic>
        <p:nvPicPr>
          <p:cNvPr id="1142" name="Google Shape;1142;g2b7aa389cc3_0_15"/>
          <p:cNvPicPr preferRelativeResize="0"/>
          <p:nvPr/>
        </p:nvPicPr>
        <p:blipFill rotWithShape="1">
          <a:blip r:embed="rId3">
            <a:alphaModFix/>
          </a:blip>
          <a:srcRect l="18862" t="65167" r="58354" b="-1860"/>
          <a:stretch/>
        </p:blipFill>
        <p:spPr>
          <a:xfrm>
            <a:off x="698536" y="1793990"/>
            <a:ext cx="3189768" cy="2864003"/>
          </a:xfrm>
          <a:prstGeom prst="rect">
            <a:avLst/>
          </a:prstGeom>
          <a:noFill/>
          <a:ln>
            <a:noFill/>
          </a:ln>
        </p:spPr>
      </p:pic>
      <p:pic>
        <p:nvPicPr>
          <p:cNvPr id="1143" name="Google Shape;1143;g2b7aa389cc3_0_15"/>
          <p:cNvPicPr preferRelativeResize="0"/>
          <p:nvPr/>
        </p:nvPicPr>
        <p:blipFill>
          <a:blip r:embed="rId4">
            <a:alphaModFix/>
          </a:blip>
          <a:stretch>
            <a:fillRect/>
          </a:stretch>
        </p:blipFill>
        <p:spPr>
          <a:xfrm>
            <a:off x="4827075" y="1492487"/>
            <a:ext cx="5522575" cy="4661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831850" y="92741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a:t>A Simple Example</a:t>
            </a:r>
            <a:endParaRPr/>
          </a:p>
        </p:txBody>
      </p:sp>
      <p:sp>
        <p:nvSpPr>
          <p:cNvPr id="123" name="Google Shape;123;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888"/>
              </a:buClr>
              <a:buSzPts val="2400"/>
              <a:buNone/>
            </a:pPr>
            <a:r>
              <a:rPr lang="en-US"/>
              <a:t>Here, we will go over a simple 2-layer neural network (no bias).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g2b7aa389cc3_0_4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Why ReLU provides non-linearity?</a:t>
            </a:r>
            <a:endParaRPr/>
          </a:p>
        </p:txBody>
      </p:sp>
      <p:sp>
        <p:nvSpPr>
          <p:cNvPr id="1150" name="Google Shape;1150;g2b7aa389cc3_0_43"/>
          <p:cNvSpPr txBox="1"/>
          <p:nvPr/>
        </p:nvSpPr>
        <p:spPr>
          <a:xfrm>
            <a:off x="490900" y="1883750"/>
            <a:ext cx="8476800" cy="233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chemeClr val="dk1"/>
                </a:solidFill>
                <a:latin typeface="Calibri"/>
                <a:ea typeface="Calibri"/>
                <a:cs typeface="Calibri"/>
                <a:sym typeface="Calibri"/>
              </a:rPr>
              <a:t>The function is not linear if it does not satisfy the superposition principles: 1) additivity, 2) homogeneity</a:t>
            </a: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F (x1 + x2) = F(x1) + F(x2)</a:t>
            </a:r>
            <a:endParaRPr sz="2800">
              <a:solidFill>
                <a:schemeClr val="dk1"/>
              </a:solidFill>
              <a:latin typeface="Calibri"/>
              <a:ea typeface="Calibri"/>
              <a:cs typeface="Calibri"/>
              <a:sym typeface="Calibri"/>
            </a:endParaRPr>
          </a:p>
          <a:p>
            <a:pPr marL="457200" lvl="0" indent="-406400" algn="l" rtl="0">
              <a:spcBef>
                <a:spcPts val="0"/>
              </a:spcBef>
              <a:spcAft>
                <a:spcPts val="0"/>
              </a:spcAft>
              <a:buClr>
                <a:schemeClr val="dk1"/>
              </a:buClr>
              <a:buSzPts val="2800"/>
              <a:buFont typeface="Calibri"/>
              <a:buAutoNum type="arabicParenR"/>
            </a:pPr>
            <a:r>
              <a:rPr lang="en-US" sz="2800">
                <a:solidFill>
                  <a:schemeClr val="dk1"/>
                </a:solidFill>
                <a:latin typeface="Calibri"/>
                <a:ea typeface="Calibri"/>
                <a:cs typeface="Calibri"/>
                <a:sym typeface="Calibri"/>
              </a:rPr>
              <a:t>F(ax) = aF(x)</a:t>
            </a:r>
            <a:endParaRPr sz="2800">
              <a:solidFill>
                <a:schemeClr val="dk1"/>
              </a:solidFill>
              <a:latin typeface="Calibri"/>
              <a:ea typeface="Calibri"/>
              <a:cs typeface="Calibri"/>
              <a:sym typeface="Calibri"/>
            </a:endParaRPr>
          </a:p>
        </p:txBody>
      </p:sp>
      <p:pic>
        <p:nvPicPr>
          <p:cNvPr id="1151" name="Google Shape;1151;g2b7aa389cc3_0_43"/>
          <p:cNvPicPr preferRelativeResize="0"/>
          <p:nvPr/>
        </p:nvPicPr>
        <p:blipFill rotWithShape="1">
          <a:blip r:embed="rId3">
            <a:alphaModFix/>
          </a:blip>
          <a:srcRect l="18862" t="65167" r="58354" b="-1860"/>
          <a:stretch/>
        </p:blipFill>
        <p:spPr>
          <a:xfrm>
            <a:off x="5916149" y="3206827"/>
            <a:ext cx="3711725" cy="3332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g2b7aa389cc3_0_3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Why ReLU provides non-linearity?</a:t>
            </a:r>
            <a:endParaRPr/>
          </a:p>
          <a:p>
            <a:pPr marL="0" lvl="0" indent="0" algn="l" rtl="0">
              <a:spcBef>
                <a:spcPts val="0"/>
              </a:spcBef>
              <a:spcAft>
                <a:spcPts val="0"/>
              </a:spcAft>
              <a:buNone/>
            </a:pPr>
            <a:endParaRPr/>
          </a:p>
        </p:txBody>
      </p:sp>
      <p:pic>
        <p:nvPicPr>
          <p:cNvPr id="1158" name="Google Shape;1158;g2b7aa389cc3_0_33"/>
          <p:cNvPicPr preferRelativeResize="0"/>
          <p:nvPr/>
        </p:nvPicPr>
        <p:blipFill>
          <a:blip r:embed="rId3">
            <a:alphaModFix/>
          </a:blip>
          <a:stretch>
            <a:fillRect/>
          </a:stretch>
        </p:blipFill>
        <p:spPr>
          <a:xfrm>
            <a:off x="2869750" y="1536637"/>
            <a:ext cx="5522575" cy="4661575"/>
          </a:xfrm>
          <a:prstGeom prst="rect">
            <a:avLst/>
          </a:prstGeom>
          <a:noFill/>
          <a:ln>
            <a:noFill/>
          </a:ln>
        </p:spPr>
      </p:pic>
      <p:sp>
        <p:nvSpPr>
          <p:cNvPr id="1159" name="Google Shape;1159;g2b7aa389cc3_0_33"/>
          <p:cNvSpPr txBox="1"/>
          <p:nvPr/>
        </p:nvSpPr>
        <p:spPr>
          <a:xfrm>
            <a:off x="415600" y="6145025"/>
            <a:ext cx="11284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Taken from https://www.blog.dailydoseofds.com/p/a-visual-and-intuitive-guide-to-what#:~:text=The%20core%20point%20to%20understand,of%20a%20non%2Dlinear%20curve.</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p32"/>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The Dying ReLU Problem</a:t>
            </a:r>
            <a:endParaRPr/>
          </a:p>
        </p:txBody>
      </p:sp>
      <p:pic>
        <p:nvPicPr>
          <p:cNvPr id="1166" name="Google Shape;1166;p32" descr="The Dying ReLU problem"/>
          <p:cNvPicPr preferRelativeResize="0"/>
          <p:nvPr/>
        </p:nvPicPr>
        <p:blipFill rotWithShape="1">
          <a:blip r:embed="rId3">
            <a:alphaModFix/>
          </a:blip>
          <a:srcRect t="16319"/>
          <a:stretch/>
        </p:blipFill>
        <p:spPr>
          <a:xfrm>
            <a:off x="3338319" y="1774736"/>
            <a:ext cx="5515362" cy="407899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p3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LeakyReLU Activation</a:t>
            </a:r>
            <a:endParaRPr/>
          </a:p>
        </p:txBody>
      </p:sp>
      <p:sp>
        <p:nvSpPr>
          <p:cNvPr id="1172" name="Google Shape;1172;p33"/>
          <p:cNvSpPr txBox="1">
            <a:spLocks noGrp="1"/>
          </p:cNvSpPr>
          <p:nvPr>
            <p:ph type="body" idx="1"/>
          </p:nvPr>
        </p:nvSpPr>
        <p:spPr>
          <a:xfrm>
            <a:off x="415600" y="1536633"/>
            <a:ext cx="8678394" cy="4555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endParaRPr/>
          </a:p>
          <a:p>
            <a:pPr marL="457200" lvl="0" indent="-457200" algn="l" rtl="0">
              <a:lnSpc>
                <a:spcPct val="100000"/>
              </a:lnSpc>
              <a:spcBef>
                <a:spcPts val="0"/>
              </a:spcBef>
              <a:spcAft>
                <a:spcPts val="0"/>
              </a:spcAft>
              <a:buClr>
                <a:schemeClr val="dk1"/>
              </a:buClr>
              <a:buSzPts val="1800"/>
              <a:buChar char="●"/>
            </a:pPr>
            <a:r>
              <a:rPr lang="en-US" sz="2400"/>
              <a:t>No information loss (compared to ReLU)</a:t>
            </a:r>
            <a:endParaRPr/>
          </a:p>
          <a:p>
            <a:pPr marL="457200" lvl="0" indent="-457200" algn="l" rtl="0">
              <a:lnSpc>
                <a:spcPct val="100000"/>
              </a:lnSpc>
              <a:spcBef>
                <a:spcPts val="0"/>
              </a:spcBef>
              <a:spcAft>
                <a:spcPts val="0"/>
              </a:spcAft>
              <a:buClr>
                <a:schemeClr val="dk1"/>
              </a:buClr>
              <a:buSzPts val="1800"/>
              <a:buChar char="●"/>
            </a:pPr>
            <a:r>
              <a:rPr lang="en-US" sz="2400"/>
              <a:t>Solves “dying ReLU” problem (i.e. all neurons output 0)</a:t>
            </a:r>
            <a:endParaRPr/>
          </a:p>
          <a:p>
            <a:pPr marL="457200" lvl="0" indent="-457200" algn="l" rtl="0">
              <a:lnSpc>
                <a:spcPct val="100000"/>
              </a:lnSpc>
              <a:spcBef>
                <a:spcPts val="0"/>
              </a:spcBef>
              <a:spcAft>
                <a:spcPts val="0"/>
              </a:spcAft>
              <a:buClr>
                <a:schemeClr val="dk1"/>
              </a:buClr>
              <a:buSzPts val="1800"/>
              <a:buChar char="●"/>
            </a:pPr>
            <a:r>
              <a:rPr lang="en-US" sz="2400"/>
              <a:t>Similar to ReLU, pays less attention to less important neurons</a:t>
            </a:r>
            <a:endParaRPr/>
          </a:p>
          <a:p>
            <a:pPr marL="457200" lvl="0" indent="-457200" algn="l" rtl="0">
              <a:lnSpc>
                <a:spcPct val="100000"/>
              </a:lnSpc>
              <a:spcBef>
                <a:spcPts val="0"/>
              </a:spcBef>
              <a:spcAft>
                <a:spcPts val="0"/>
              </a:spcAft>
              <a:buClr>
                <a:schemeClr val="dk1"/>
              </a:buClr>
              <a:buSzPts val="1800"/>
              <a:buChar char="●"/>
            </a:pPr>
            <a:r>
              <a:rPr lang="en-US" sz="2200"/>
              <a:t>Not always better than ReLU</a:t>
            </a:r>
            <a:endParaRPr sz="2200"/>
          </a:p>
        </p:txBody>
      </p:sp>
      <p:pic>
        <p:nvPicPr>
          <p:cNvPr id="1173" name="Google Shape;1173;p33"/>
          <p:cNvPicPr preferRelativeResize="0"/>
          <p:nvPr/>
        </p:nvPicPr>
        <p:blipFill rotWithShape="1">
          <a:blip r:embed="rId3">
            <a:alphaModFix/>
          </a:blip>
          <a:srcRect l="56455" t="65552" r="20762" b="-2245"/>
          <a:stretch/>
        </p:blipFill>
        <p:spPr>
          <a:xfrm>
            <a:off x="8513136" y="-75035"/>
            <a:ext cx="3189768" cy="2864003"/>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g2b7aa389cc3_0_9"/>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 you see any other issues with ReLU?</a:t>
            </a:r>
            <a:endParaRPr/>
          </a:p>
        </p:txBody>
      </p:sp>
      <p:pic>
        <p:nvPicPr>
          <p:cNvPr id="1180" name="Google Shape;1180;g2b7aa389cc3_0_9"/>
          <p:cNvPicPr preferRelativeResize="0"/>
          <p:nvPr/>
        </p:nvPicPr>
        <p:blipFill rotWithShape="1">
          <a:blip r:embed="rId3">
            <a:alphaModFix/>
          </a:blip>
          <a:srcRect l="18862" t="65167" r="58354" b="-1860"/>
          <a:stretch/>
        </p:blipFill>
        <p:spPr>
          <a:xfrm>
            <a:off x="2950300" y="1810150"/>
            <a:ext cx="4849550" cy="435427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85"/>
        <p:cNvGrpSpPr/>
        <p:nvPr/>
      </p:nvGrpSpPr>
      <p:grpSpPr>
        <a:xfrm>
          <a:off x="0" y="0"/>
          <a:ext cx="0" cy="0"/>
          <a:chOff x="0" y="0"/>
          <a:chExt cx="0" cy="0"/>
        </a:xfrm>
      </p:grpSpPr>
      <p:sp>
        <p:nvSpPr>
          <p:cNvPr id="1186" name="Google Shape;1186;g2b7aa389cc3_0_66"/>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 you see any other issues with ReLU?</a:t>
            </a:r>
            <a:endParaRPr/>
          </a:p>
        </p:txBody>
      </p:sp>
      <p:sp>
        <p:nvSpPr>
          <p:cNvPr id="1187" name="Google Shape;1187;g2b7aa389cc3_0_66"/>
          <p:cNvSpPr txBox="1"/>
          <p:nvPr/>
        </p:nvSpPr>
        <p:spPr>
          <a:xfrm>
            <a:off x="765250" y="1766000"/>
            <a:ext cx="8476800" cy="10467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Exploding gradients: Exact opposite phenomena we had with Sigmoid (vanishing gradients)</a:t>
            </a:r>
            <a:endParaRPr sz="28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g2b7aa389cc3_0_73"/>
          <p:cNvSpPr txBox="1">
            <a:spLocks noGrp="1"/>
          </p:cNvSpPr>
          <p:nvPr>
            <p:ph type="title"/>
          </p:nvPr>
        </p:nvSpPr>
        <p:spPr>
          <a:xfrm>
            <a:off x="415600" y="593367"/>
            <a:ext cx="11360700" cy="76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Do you see any other issues with ReLU?</a:t>
            </a:r>
            <a:endParaRPr/>
          </a:p>
        </p:txBody>
      </p:sp>
      <p:sp>
        <p:nvSpPr>
          <p:cNvPr id="1194" name="Google Shape;1194;g2b7aa389cc3_0_73"/>
          <p:cNvSpPr txBox="1"/>
          <p:nvPr/>
        </p:nvSpPr>
        <p:spPr>
          <a:xfrm>
            <a:off x="765250" y="1766000"/>
            <a:ext cx="8476800" cy="1477500"/>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Exploding gradients: Exact opposite phenomena we had with Sigmoid (vanishing gradients)</a:t>
            </a:r>
            <a:endParaRPr sz="2800">
              <a:solidFill>
                <a:schemeClr val="dk1"/>
              </a:solidFill>
              <a:latin typeface="Calibri"/>
              <a:ea typeface="Calibri"/>
              <a:cs typeface="Calibri"/>
              <a:sym typeface="Calibri"/>
            </a:endParaRPr>
          </a:p>
          <a:p>
            <a:pPr marL="914400" lvl="1" indent="-406400" algn="l" rtl="0">
              <a:spcBef>
                <a:spcPts val="0"/>
              </a:spcBef>
              <a:spcAft>
                <a:spcPts val="0"/>
              </a:spcAft>
              <a:buClr>
                <a:schemeClr val="dk1"/>
              </a:buClr>
              <a:buSzPts val="2800"/>
              <a:buFont typeface="Calibri"/>
              <a:buChar char="○"/>
            </a:pPr>
            <a:r>
              <a:rPr lang="en-US" sz="2800">
                <a:solidFill>
                  <a:schemeClr val="dk1"/>
                </a:solidFill>
                <a:latin typeface="Calibri"/>
                <a:ea typeface="Calibri"/>
                <a:cs typeface="Calibri"/>
                <a:sym typeface="Calibri"/>
              </a:rPr>
              <a:t>Do gradient clipping, or layer-wise normalization</a:t>
            </a:r>
            <a:endParaRPr sz="28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34"/>
          <p:cNvSpPr txBox="1">
            <a:spLocks noGrp="1"/>
          </p:cNvSpPr>
          <p:nvPr>
            <p:ph type="ctrTitle"/>
          </p:nvPr>
        </p:nvSpPr>
        <p:spPr>
          <a:xfrm>
            <a:off x="415600" y="766267"/>
            <a:ext cx="11448000" cy="3268000"/>
          </a:xfrm>
          <a:prstGeom prst="rect">
            <a:avLst/>
          </a:prstGeom>
          <a:noFill/>
          <a:ln>
            <a:noFill/>
          </a:ln>
        </p:spPr>
        <p:txBody>
          <a:bodyPr spcFirstLastPara="1" wrap="square" lIns="121900" tIns="121900" rIns="121900" bIns="1219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a:t>Homework 4</a:t>
            </a:r>
            <a:endParaRPr/>
          </a:p>
          <a:p>
            <a:pPr marL="0" lvl="0" indent="0" algn="ctr" rtl="0">
              <a:lnSpc>
                <a:spcPct val="90000"/>
              </a:lnSpc>
              <a:spcBef>
                <a:spcPts val="0"/>
              </a:spcBef>
              <a:spcAft>
                <a:spcPts val="0"/>
              </a:spcAft>
              <a:buClr>
                <a:schemeClr val="dk1"/>
              </a:buClr>
              <a:buSzPts val="4800"/>
              <a:buFont typeface="Calibri"/>
              <a:buNone/>
            </a:pPr>
            <a:r>
              <a:rPr lang="en-US" sz="4800"/>
              <a:t>Neural Network</a:t>
            </a:r>
            <a:endParaRPr sz="48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03"/>
        <p:cNvGrpSpPr/>
        <p:nvPr/>
      </p:nvGrpSpPr>
      <p:grpSpPr>
        <a:xfrm>
          <a:off x="0" y="0"/>
          <a:ext cx="0" cy="0"/>
          <a:chOff x="0" y="0"/>
          <a:chExt cx="0" cy="0"/>
        </a:xfrm>
      </p:grpSpPr>
      <p:sp>
        <p:nvSpPr>
          <p:cNvPr id="1204" name="Google Shape;1204;p35"/>
          <p:cNvSpPr txBox="1">
            <a:spLocks noGrp="1"/>
          </p:cNvSpPr>
          <p:nvPr>
            <p:ph type="title"/>
          </p:nvPr>
        </p:nvSpPr>
        <p:spPr>
          <a:xfrm>
            <a:off x="170600" y="256233"/>
            <a:ext cx="11850800" cy="763600"/>
          </a:xfrm>
          <a:prstGeom prst="rect">
            <a:avLst/>
          </a:prstGeom>
          <a:noFill/>
          <a:ln>
            <a:noFill/>
          </a:ln>
        </p:spPr>
        <p:txBody>
          <a:bodyPr spcFirstLastPara="1" wrap="square" lIns="121900" tIns="121900" rIns="121900" bIns="121900" anchor="b" anchorCtr="0">
            <a:noAutofit/>
          </a:bodyPr>
          <a:lstStyle/>
          <a:p>
            <a:pPr marL="0" lvl="0" indent="0" algn="l" rtl="0">
              <a:lnSpc>
                <a:spcPct val="90000"/>
              </a:lnSpc>
              <a:spcBef>
                <a:spcPts val="0"/>
              </a:spcBef>
              <a:spcAft>
                <a:spcPts val="0"/>
              </a:spcAft>
              <a:buClr>
                <a:schemeClr val="dk1"/>
              </a:buClr>
              <a:buSzPts val="3600"/>
              <a:buFont typeface="Calibri"/>
              <a:buNone/>
            </a:pPr>
            <a:r>
              <a:rPr lang="en-US"/>
              <a:t>MNIST: Handwriting recognition</a:t>
            </a:r>
            <a:endParaRPr/>
          </a:p>
        </p:txBody>
      </p:sp>
      <p:sp>
        <p:nvSpPr>
          <p:cNvPr id="1205" name="Google Shape;1205;p35"/>
          <p:cNvSpPr txBox="1">
            <a:spLocks noGrp="1"/>
          </p:cNvSpPr>
          <p:nvPr>
            <p:ph type="body" idx="1"/>
          </p:nvPr>
        </p:nvSpPr>
        <p:spPr>
          <a:xfrm>
            <a:off x="298400" y="1019833"/>
            <a:ext cx="11595200" cy="5674400"/>
          </a:xfrm>
          <a:prstGeom prst="rect">
            <a:avLst/>
          </a:prstGeom>
          <a:solidFill>
            <a:srgbClr val="FFFFFF">
              <a:alpha val="60000"/>
            </a:srgbClr>
          </a:solid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SzPts val="2400"/>
              <a:buNone/>
            </a:pPr>
            <a:r>
              <a:rPr lang="en-US" sz="2800" dirty="0">
                <a:solidFill>
                  <a:schemeClr val="dk1"/>
                </a:solidFill>
              </a:rPr>
              <a:t>50,000 images of handwriting</a:t>
            </a:r>
            <a:br>
              <a:rPr lang="en-US" sz="2800" dirty="0">
                <a:solidFill>
                  <a:schemeClr val="dk1"/>
                </a:solidFill>
              </a:rPr>
            </a:br>
            <a:r>
              <a:rPr lang="en-US" sz="2800" dirty="0">
                <a:solidFill>
                  <a:schemeClr val="dk1"/>
                </a:solidFill>
              </a:rPr>
              <a:t>Input: 28 x 28 x 1 (grayscale)  784 pixel values</a:t>
            </a:r>
            <a:br>
              <a:rPr lang="en-US" sz="2800" dirty="0">
                <a:solidFill>
                  <a:schemeClr val="dk1"/>
                </a:solidFill>
              </a:rPr>
            </a:br>
            <a:r>
              <a:rPr lang="en-US" sz="2800" dirty="0">
                <a:solidFill>
                  <a:schemeClr val="dk1"/>
                </a:solidFill>
              </a:rPr>
              <a:t>Numbers 0-9  10 classes</a:t>
            </a:r>
            <a:endParaRPr sz="2800" dirty="0">
              <a:solidFill>
                <a:schemeClr val="dk1"/>
              </a:solidFill>
            </a:endParaRPr>
          </a:p>
          <a:p>
            <a:pPr marL="0" lvl="0" indent="0" algn="l" rtl="0">
              <a:lnSpc>
                <a:spcPct val="115000"/>
              </a:lnSpc>
              <a:spcBef>
                <a:spcPts val="0"/>
              </a:spcBef>
              <a:spcAft>
                <a:spcPts val="0"/>
              </a:spcAft>
              <a:buSzPts val="2400"/>
              <a:buNone/>
            </a:pPr>
            <a:endParaRPr sz="2800" dirty="0">
              <a:solidFill>
                <a:schemeClr val="dk1"/>
              </a:solidFill>
            </a:endParaRPr>
          </a:p>
          <a:p>
            <a:pPr marL="0" lvl="0" indent="0" algn="l" rtl="0">
              <a:lnSpc>
                <a:spcPct val="115000"/>
              </a:lnSpc>
              <a:spcBef>
                <a:spcPts val="2133"/>
              </a:spcBef>
              <a:spcAft>
                <a:spcPts val="2133"/>
              </a:spcAft>
              <a:buSzPts val="2400"/>
              <a:buNone/>
            </a:pPr>
            <a:r>
              <a:rPr lang="en-US" sz="2800" dirty="0">
                <a:solidFill>
                  <a:schemeClr val="dk1"/>
                </a:solidFill>
              </a:rPr>
              <a:t>Train a linear </a:t>
            </a:r>
            <a:r>
              <a:rPr lang="en-US" sz="2800" dirty="0" err="1">
                <a:solidFill>
                  <a:schemeClr val="dk1"/>
                </a:solidFill>
              </a:rPr>
              <a:t>softmax</a:t>
            </a:r>
            <a:r>
              <a:rPr lang="en-US" sz="2800" dirty="0">
                <a:solidFill>
                  <a:schemeClr val="dk1"/>
                </a:solidFill>
              </a:rPr>
              <a:t> model</a:t>
            </a:r>
            <a:br>
              <a:rPr lang="en-US" sz="2800" dirty="0">
                <a:solidFill>
                  <a:schemeClr val="dk1"/>
                </a:solidFill>
              </a:rPr>
            </a:br>
            <a:r>
              <a:rPr lang="en-US" sz="2800" dirty="0">
                <a:solidFill>
                  <a:schemeClr val="dk1"/>
                </a:solidFill>
              </a:rPr>
              <a:t>Goal: &gt; 95% accuracy on MNIST</a:t>
            </a:r>
          </a:p>
        </p:txBody>
      </p:sp>
      <p:pic>
        <p:nvPicPr>
          <p:cNvPr id="1206" name="Google Shape;1206;p35"/>
          <p:cNvPicPr preferRelativeResize="0"/>
          <p:nvPr/>
        </p:nvPicPr>
        <p:blipFill rotWithShape="1">
          <a:blip r:embed="rId3">
            <a:alphaModFix/>
          </a:blip>
          <a:srcRect/>
          <a:stretch/>
        </p:blipFill>
        <p:spPr>
          <a:xfrm>
            <a:off x="5416176" y="2279118"/>
            <a:ext cx="5969063" cy="201233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3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dirty="0"/>
              <a:t>Functions You need to Code</a:t>
            </a:r>
            <a:endParaRPr dirty="0"/>
          </a:p>
        </p:txBody>
      </p:sp>
      <p:sp>
        <p:nvSpPr>
          <p:cNvPr id="1212" name="Google Shape;1212;p36"/>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800"/>
              <a:buNone/>
            </a:pPr>
            <a:r>
              <a:rPr lang="en-US" dirty="0">
                <a:solidFill>
                  <a:schemeClr val="dk1"/>
                </a:solidFill>
              </a:rPr>
              <a:t>Functions You need to Code (</a:t>
            </a:r>
            <a:r>
              <a:rPr lang="en-US" b="1" dirty="0" err="1">
                <a:solidFill>
                  <a:schemeClr val="dk1"/>
                </a:solidFill>
                <a:highlight>
                  <a:srgbClr val="FFFF00"/>
                </a:highlight>
              </a:rPr>
              <a:t>src</a:t>
            </a:r>
            <a:r>
              <a:rPr lang="en-US" b="1" dirty="0">
                <a:solidFill>
                  <a:schemeClr val="dk1"/>
                </a:solidFill>
                <a:highlight>
                  <a:srgbClr val="FFFF00"/>
                </a:highlight>
              </a:rPr>
              <a:t>/hw4/</a:t>
            </a:r>
            <a:r>
              <a:rPr lang="en-US" b="1" dirty="0" err="1">
                <a:solidFill>
                  <a:schemeClr val="dk1"/>
                </a:solidFill>
                <a:highlight>
                  <a:srgbClr val="FFFF00"/>
                </a:highlight>
              </a:rPr>
              <a:t>classifier.py</a:t>
            </a:r>
            <a:r>
              <a:rPr lang="en-US" sz="3733" dirty="0">
                <a:solidFill>
                  <a:schemeClr val="dk1"/>
                </a:solidFill>
              </a:rPr>
              <a:t>)</a:t>
            </a:r>
            <a:endParaRPr sz="1400" dirty="0">
              <a:solidFill>
                <a:srgbClr val="0000FF"/>
              </a:solidFill>
              <a:highlight>
                <a:srgbClr val="FFFFFF"/>
              </a:highlight>
              <a:latin typeface="Courier New"/>
              <a:ea typeface="Courier New"/>
              <a:cs typeface="Courier New"/>
              <a:sym typeface="Courier New"/>
            </a:endParaRPr>
          </a:p>
          <a:p>
            <a:pPr marL="609585" lvl="0" indent="0" algn="l" rtl="0">
              <a:lnSpc>
                <a:spcPct val="135714"/>
              </a:lnSpc>
              <a:spcBef>
                <a:spcPts val="0"/>
              </a:spcBef>
              <a:spcAft>
                <a:spcPts val="0"/>
              </a:spcAft>
              <a:buClr>
                <a:schemeClr val="dk1"/>
              </a:buClr>
              <a:buSzPts val="1100"/>
              <a:buNone/>
            </a:pPr>
            <a:r>
              <a:rPr lang="en-US"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activate_matrix</a:t>
            </a:r>
            <a:r>
              <a:rPr lang="en-US" sz="1400" dirty="0">
                <a:solidFill>
                  <a:schemeClr val="dk1"/>
                </a:solidFill>
                <a:highlight>
                  <a:srgbClr val="FFFFFF"/>
                </a:highlight>
                <a:latin typeface="Courier New"/>
                <a:ea typeface="Courier New"/>
                <a:cs typeface="Courier New"/>
                <a:sym typeface="Courier New"/>
              </a:rPr>
              <a:t>(matrix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ACTIVATION </a:t>
            </a:r>
            <a:r>
              <a:rPr lang="en-US" sz="1400" dirty="0">
                <a:solidFill>
                  <a:srgbClr val="001080"/>
                </a:solidFill>
                <a:highlight>
                  <a:srgbClr val="FFFFFF"/>
                </a:highlight>
                <a:latin typeface="Courier New"/>
                <a:ea typeface="Courier New"/>
                <a:cs typeface="Courier New"/>
                <a:sym typeface="Courier New"/>
              </a:rPr>
              <a:t>a</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609585"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gradient_matrix</a:t>
            </a:r>
            <a:r>
              <a:rPr lang="en-US" sz="1400" dirty="0">
                <a:solidFill>
                  <a:schemeClr val="dk1"/>
                </a:solidFill>
                <a:highlight>
                  <a:srgbClr val="FFFFFF"/>
                </a:highlight>
                <a:latin typeface="Courier New"/>
                <a:ea typeface="Courier New"/>
                <a:cs typeface="Courier New"/>
                <a:sym typeface="Courier New"/>
              </a:rPr>
              <a:t>(matrix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ACTIVATION </a:t>
            </a:r>
            <a:r>
              <a:rPr lang="en-US" sz="1400" dirty="0">
                <a:solidFill>
                  <a:srgbClr val="001080"/>
                </a:solidFill>
                <a:highlight>
                  <a:srgbClr val="FFFFFF"/>
                </a:highlight>
                <a:latin typeface="Courier New"/>
                <a:ea typeface="Courier New"/>
                <a:cs typeface="Courier New"/>
                <a:sym typeface="Courier New"/>
              </a:rPr>
              <a:t>a</a:t>
            </a:r>
            <a:r>
              <a:rPr lang="en-US" sz="1400" dirty="0">
                <a:solidFill>
                  <a:schemeClr val="dk1"/>
                </a:solidFill>
                <a:highlight>
                  <a:srgbClr val="FFFFFF"/>
                </a:highlight>
                <a:latin typeface="Courier New"/>
                <a:ea typeface="Courier New"/>
                <a:cs typeface="Courier New"/>
                <a:sym typeface="Courier New"/>
              </a:rPr>
              <a:t>, matrix </a:t>
            </a:r>
            <a:r>
              <a:rPr lang="en-US" sz="1400" dirty="0">
                <a:solidFill>
                  <a:srgbClr val="001080"/>
                </a:solidFill>
                <a:highlight>
                  <a:srgbClr val="FFFFFF"/>
                </a:highlight>
                <a:latin typeface="Courier New"/>
                <a:ea typeface="Courier New"/>
                <a:cs typeface="Courier New"/>
                <a:sym typeface="Courier New"/>
              </a:rPr>
              <a:t>d</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609585"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forward_layer</a:t>
            </a:r>
            <a:r>
              <a:rPr lang="en-US" sz="1400" dirty="0">
                <a:solidFill>
                  <a:schemeClr val="dk1"/>
                </a:solidFill>
                <a:highlight>
                  <a:srgbClr val="FFFFFF"/>
                </a:highlight>
                <a:latin typeface="Courier New"/>
                <a:ea typeface="Courier New"/>
                <a:cs typeface="Courier New"/>
                <a:sym typeface="Courier New"/>
              </a:rPr>
              <a:t>(layer *</a:t>
            </a:r>
            <a:r>
              <a:rPr lang="en-US" sz="1400" dirty="0">
                <a:solidFill>
                  <a:srgbClr val="001080"/>
                </a:solidFill>
                <a:highlight>
                  <a:srgbClr val="FFFFFF"/>
                </a:highlight>
                <a:latin typeface="Courier New"/>
                <a:ea typeface="Courier New"/>
                <a:cs typeface="Courier New"/>
                <a:sym typeface="Courier New"/>
              </a:rPr>
              <a:t>l</a:t>
            </a:r>
            <a:r>
              <a:rPr lang="en-US" sz="1400" dirty="0">
                <a:solidFill>
                  <a:schemeClr val="dk1"/>
                </a:solidFill>
                <a:highlight>
                  <a:srgbClr val="FFFFFF"/>
                </a:highlight>
                <a:latin typeface="Courier New"/>
                <a:ea typeface="Courier New"/>
                <a:cs typeface="Courier New"/>
                <a:sym typeface="Courier New"/>
              </a:rPr>
              <a:t>, matrix </a:t>
            </a:r>
            <a:r>
              <a:rPr lang="en-US" sz="1400" dirty="0">
                <a:solidFill>
                  <a:srgbClr val="001080"/>
                </a:solidFill>
                <a:highlight>
                  <a:srgbClr val="FFFFFF"/>
                </a:highlight>
                <a:latin typeface="Courier New"/>
                <a:ea typeface="Courier New"/>
                <a:cs typeface="Courier New"/>
                <a:sym typeface="Courier New"/>
              </a:rPr>
              <a:t>in</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609585"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backward_layer</a:t>
            </a:r>
            <a:r>
              <a:rPr lang="en-US" sz="1400" dirty="0">
                <a:solidFill>
                  <a:schemeClr val="dk1"/>
                </a:solidFill>
                <a:highlight>
                  <a:srgbClr val="FFFFFF"/>
                </a:highlight>
                <a:latin typeface="Courier New"/>
                <a:ea typeface="Courier New"/>
                <a:cs typeface="Courier New"/>
                <a:sym typeface="Courier New"/>
              </a:rPr>
              <a:t>(layer *</a:t>
            </a:r>
            <a:r>
              <a:rPr lang="en-US" sz="1400" dirty="0">
                <a:solidFill>
                  <a:srgbClr val="001080"/>
                </a:solidFill>
                <a:highlight>
                  <a:srgbClr val="FFFFFF"/>
                </a:highlight>
                <a:latin typeface="Courier New"/>
                <a:ea typeface="Courier New"/>
                <a:cs typeface="Courier New"/>
                <a:sym typeface="Courier New"/>
              </a:rPr>
              <a:t>l</a:t>
            </a:r>
            <a:r>
              <a:rPr lang="en-US" sz="1400" dirty="0">
                <a:solidFill>
                  <a:schemeClr val="dk1"/>
                </a:solidFill>
                <a:highlight>
                  <a:srgbClr val="FFFFFF"/>
                </a:highlight>
                <a:latin typeface="Courier New"/>
                <a:ea typeface="Courier New"/>
                <a:cs typeface="Courier New"/>
                <a:sym typeface="Courier New"/>
              </a:rPr>
              <a:t>, matrix </a:t>
            </a:r>
            <a:r>
              <a:rPr lang="en-US" sz="1400" dirty="0">
                <a:solidFill>
                  <a:srgbClr val="001080"/>
                </a:solidFill>
                <a:highlight>
                  <a:srgbClr val="FFFFFF"/>
                </a:highlight>
                <a:latin typeface="Courier New"/>
                <a:ea typeface="Courier New"/>
                <a:cs typeface="Courier New"/>
                <a:sym typeface="Courier New"/>
              </a:rPr>
              <a:t>delta</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609585" lvl="0" indent="0">
              <a:lnSpc>
                <a:spcPct val="135714"/>
              </a:lnSpc>
              <a:buClr>
                <a:srgbClr val="0000FF"/>
              </a:buClr>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update_layer</a:t>
            </a:r>
            <a:r>
              <a:rPr lang="en-US" sz="1400" dirty="0">
                <a:solidFill>
                  <a:schemeClr val="dk1"/>
                </a:solidFill>
                <a:highlight>
                  <a:srgbClr val="FFFFFF"/>
                </a:highlight>
                <a:latin typeface="Courier New"/>
                <a:ea typeface="Courier New"/>
                <a:cs typeface="Courier New"/>
                <a:sym typeface="Courier New"/>
              </a:rPr>
              <a:t>(layer *</a:t>
            </a:r>
            <a:r>
              <a:rPr lang="en-US" sz="1400" dirty="0">
                <a:solidFill>
                  <a:srgbClr val="001080"/>
                </a:solidFill>
                <a:highlight>
                  <a:srgbClr val="FFFFFF"/>
                </a:highlight>
                <a:latin typeface="Courier New"/>
                <a:ea typeface="Courier New"/>
                <a:cs typeface="Courier New"/>
                <a:sym typeface="Courier New"/>
              </a:rPr>
              <a:t>l</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rate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momentum</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decay</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gn="l" rtl="0">
              <a:lnSpc>
                <a:spcPct val="100000"/>
              </a:lnSpc>
              <a:spcBef>
                <a:spcPts val="0"/>
              </a:spcBef>
              <a:spcAft>
                <a:spcPts val="0"/>
              </a:spcAft>
              <a:buClr>
                <a:schemeClr val="dk1"/>
              </a:buClr>
              <a:buSzPts val="1100"/>
              <a:buNone/>
            </a:pPr>
            <a:r>
              <a:rPr lang="en-US" dirty="0">
                <a:solidFill>
                  <a:schemeClr val="dk1"/>
                </a:solidFill>
              </a:rPr>
              <a:t>Run Experiments and Write a Report (</a:t>
            </a:r>
            <a:r>
              <a:rPr lang="en-US" b="1" dirty="0">
                <a:solidFill>
                  <a:schemeClr val="dk1"/>
                </a:solidFill>
                <a:highlight>
                  <a:srgbClr val="FFFF00"/>
                </a:highlight>
              </a:rPr>
              <a:t>hw4.pdf</a:t>
            </a:r>
            <a:r>
              <a:rPr lang="en-US" dirty="0">
                <a:solidFill>
                  <a:schemeClr val="dk1"/>
                </a:solidFill>
              </a:rPr>
              <a:t>)</a:t>
            </a:r>
            <a:endParaRPr dirty="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1800"/>
              <a:buNone/>
            </a:pPr>
            <a:r>
              <a:rPr lang="en-US" dirty="0"/>
              <a:t>	Play around with tryhw4.py file, and answer the questions.</a:t>
            </a:r>
            <a:endParaRPr dirty="0"/>
          </a:p>
          <a:p>
            <a:pPr marL="0" lvl="0" indent="0" algn="l" rtl="0">
              <a:lnSpc>
                <a:spcPct val="90000"/>
              </a:lnSpc>
              <a:spcBef>
                <a:spcPts val="2133"/>
              </a:spcBef>
              <a:spcAft>
                <a:spcPts val="2133"/>
              </a:spcAft>
              <a:buClr>
                <a:schemeClr val="dk1"/>
              </a:buClr>
              <a:buSzPts val="1800"/>
              <a:buNone/>
            </a:pPr>
            <a:r>
              <a:rPr lang="en-US" dirty="0"/>
              <a:t>	Save your question to a PDF file and submit to Canvas for grading.</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Mini-batch for Machine Learning</a:t>
            </a:r>
            <a:endParaRPr/>
          </a:p>
        </p:txBody>
      </p:sp>
      <p:sp>
        <p:nvSpPr>
          <p:cNvPr id="129" name="Google Shape;129;p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FF"/>
              </a:buClr>
              <a:buSzPts val="2800"/>
              <a:buChar char="•"/>
            </a:pPr>
            <a:r>
              <a:rPr lang="en-US">
                <a:solidFill>
                  <a:srgbClr val="0000FF"/>
                </a:solidFill>
              </a:rPr>
              <a:t>Let’s say we have S images of size 28x28 </a:t>
            </a:r>
            <a:endParaRPr>
              <a:solidFill>
                <a:srgbClr val="0000FF"/>
              </a:solidFill>
            </a:endParaRPr>
          </a:p>
          <a:p>
            <a:pPr marL="228600" lvl="0" indent="-228600" algn="l" rtl="0">
              <a:lnSpc>
                <a:spcPct val="90000"/>
              </a:lnSpc>
              <a:spcBef>
                <a:spcPts val="0"/>
              </a:spcBef>
              <a:spcAft>
                <a:spcPts val="0"/>
              </a:spcAft>
              <a:buClr>
                <a:srgbClr val="0000FF"/>
              </a:buClr>
              <a:buSzPts val="2800"/>
              <a:buChar char="•"/>
            </a:pPr>
            <a:r>
              <a:rPr lang="en-US">
                <a:solidFill>
                  <a:srgbClr val="0000FF"/>
                </a:solidFill>
              </a:rPr>
              <a:t>We use a matrix to represent data. </a:t>
            </a:r>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a:p>
            <a:pPr marL="0" lvl="0" indent="0" algn="l" rtl="0">
              <a:lnSpc>
                <a:spcPct val="90000"/>
              </a:lnSpc>
              <a:spcBef>
                <a:spcPts val="1000"/>
              </a:spcBef>
              <a:spcAft>
                <a:spcPts val="0"/>
              </a:spcAft>
              <a:buClr>
                <a:schemeClr val="dk1"/>
              </a:buClr>
              <a:buSzPts val="2800"/>
              <a:buNone/>
            </a:pPr>
            <a:endParaRPr>
              <a:solidFill>
                <a:srgbClr val="0000FF"/>
              </a:solidFill>
            </a:endParaRPr>
          </a:p>
          <a:p>
            <a:pPr marL="228600" lvl="0" indent="-228600" algn="l" rtl="0">
              <a:lnSpc>
                <a:spcPct val="90000"/>
              </a:lnSpc>
              <a:spcBef>
                <a:spcPts val="1000"/>
              </a:spcBef>
              <a:spcAft>
                <a:spcPts val="0"/>
              </a:spcAft>
              <a:buClr>
                <a:srgbClr val="0000FF"/>
              </a:buClr>
              <a:buSzPts val="2800"/>
              <a:buChar char="•"/>
            </a:pPr>
            <a:r>
              <a:rPr lang="en-US">
                <a:solidFill>
                  <a:srgbClr val="0000FF"/>
                </a:solidFill>
              </a:rPr>
              <a:t>When s is very large RAM overload</a:t>
            </a:r>
            <a:endParaRPr>
              <a:solidFill>
                <a:srgbClr val="0000FF"/>
              </a:solidFill>
            </a:endParaRPr>
          </a:p>
          <a:p>
            <a:pPr marL="228600" lvl="0" indent="-228600" algn="l" rtl="0">
              <a:lnSpc>
                <a:spcPct val="90000"/>
              </a:lnSpc>
              <a:spcBef>
                <a:spcPts val="1000"/>
              </a:spcBef>
              <a:spcAft>
                <a:spcPts val="0"/>
              </a:spcAft>
              <a:buClr>
                <a:srgbClr val="0000FF"/>
              </a:buClr>
              <a:buSzPts val="2800"/>
              <a:buChar char="•"/>
            </a:pPr>
            <a:r>
              <a:rPr lang="en-US">
                <a:solidFill>
                  <a:srgbClr val="0000FF"/>
                </a:solidFill>
              </a:rPr>
              <a:t>In HW4, we will use a batch size of 128</a:t>
            </a:r>
            <a:endParaRPr>
              <a:solidFill>
                <a:srgbClr val="0000FF"/>
              </a:solidFill>
            </a:endParaRPr>
          </a:p>
          <a:p>
            <a:pPr marL="228600" lvl="0" indent="-50800" algn="l" rtl="0">
              <a:lnSpc>
                <a:spcPct val="90000"/>
              </a:lnSpc>
              <a:spcBef>
                <a:spcPts val="1000"/>
              </a:spcBef>
              <a:spcAft>
                <a:spcPts val="0"/>
              </a:spcAft>
              <a:buClr>
                <a:schemeClr val="dk1"/>
              </a:buClr>
              <a:buSzPts val="2800"/>
              <a:buNone/>
            </a:pPr>
            <a:endParaRPr>
              <a:solidFill>
                <a:srgbClr val="0000FF"/>
              </a:solidFill>
            </a:endParaRPr>
          </a:p>
        </p:txBody>
      </p:sp>
      <p:sp>
        <p:nvSpPr>
          <p:cNvPr id="130" name="Google Shape;130;p5"/>
          <p:cNvSpPr/>
          <p:nvPr/>
        </p:nvSpPr>
        <p:spPr>
          <a:xfrm>
            <a:off x="2435624" y="2825976"/>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5"/>
          <p:cNvSpPr/>
          <p:nvPr/>
        </p:nvSpPr>
        <p:spPr>
          <a:xfrm>
            <a:off x="2535984" y="2881883"/>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5"/>
          <p:cNvSpPr/>
          <p:nvPr/>
        </p:nvSpPr>
        <p:spPr>
          <a:xfrm>
            <a:off x="2636344" y="2958821"/>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5"/>
          <p:cNvSpPr/>
          <p:nvPr/>
        </p:nvSpPr>
        <p:spPr>
          <a:xfrm>
            <a:off x="2736704" y="3026287"/>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5"/>
          <p:cNvSpPr/>
          <p:nvPr/>
        </p:nvSpPr>
        <p:spPr>
          <a:xfrm>
            <a:off x="2837064" y="3104800"/>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5"/>
          <p:cNvSpPr/>
          <p:nvPr/>
        </p:nvSpPr>
        <p:spPr>
          <a:xfrm>
            <a:off x="2937422" y="3184740"/>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5"/>
          <p:cNvSpPr/>
          <p:nvPr/>
        </p:nvSpPr>
        <p:spPr>
          <a:xfrm>
            <a:off x="3037780" y="3260918"/>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5"/>
          <p:cNvSpPr/>
          <p:nvPr/>
        </p:nvSpPr>
        <p:spPr>
          <a:xfrm>
            <a:off x="3138138" y="3338977"/>
            <a:ext cx="2252400" cy="1560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p:nvPr/>
        </p:nvSpPr>
        <p:spPr>
          <a:xfrm rot="10800000" flipH="1">
            <a:off x="6972423" y="2644800"/>
            <a:ext cx="2936400" cy="784200"/>
          </a:xfrm>
          <a:prstGeom prst="rect">
            <a:avLst/>
          </a:prstGeom>
          <a:solidFill>
            <a:schemeClr val="lt2"/>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5"/>
          <p:cNvSpPr/>
          <p:nvPr/>
        </p:nvSpPr>
        <p:spPr>
          <a:xfrm>
            <a:off x="5484524" y="2710856"/>
            <a:ext cx="149700" cy="784200"/>
          </a:xfrm>
          <a:prstGeom prst="rightBrace">
            <a:avLst>
              <a:gd name="adj1" fmla="val 87326"/>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5"/>
          <p:cNvSpPr txBox="1"/>
          <p:nvPr/>
        </p:nvSpPr>
        <p:spPr>
          <a:xfrm>
            <a:off x="5604072" y="2930273"/>
            <a:ext cx="286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cxnSp>
        <p:nvCxnSpPr>
          <p:cNvPr id="141" name="Google Shape;141;p5"/>
          <p:cNvCxnSpPr/>
          <p:nvPr/>
        </p:nvCxnSpPr>
        <p:spPr>
          <a:xfrm>
            <a:off x="6086678" y="3102975"/>
            <a:ext cx="638100" cy="0"/>
          </a:xfrm>
          <a:prstGeom prst="straightConnector1">
            <a:avLst/>
          </a:prstGeom>
          <a:noFill/>
          <a:ln w="9525" cap="flat" cmpd="sng">
            <a:solidFill>
              <a:schemeClr val="dk1"/>
            </a:solidFill>
            <a:prstDash val="solid"/>
            <a:miter lim="800000"/>
            <a:headEnd type="none" w="sm" len="sm"/>
            <a:tailEnd type="triangle" w="med" len="med"/>
          </a:ln>
        </p:spPr>
      </p:cxnSp>
      <p:sp>
        <p:nvSpPr>
          <p:cNvPr id="142" name="Google Shape;142;p5"/>
          <p:cNvSpPr txBox="1"/>
          <p:nvPr/>
        </p:nvSpPr>
        <p:spPr>
          <a:xfrm>
            <a:off x="3762617" y="3551973"/>
            <a:ext cx="116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 = 784</a:t>
            </a:r>
            <a:endParaRPr/>
          </a:p>
        </p:txBody>
      </p:sp>
      <p:sp>
        <p:nvSpPr>
          <p:cNvPr id="143" name="Google Shape;143;p5"/>
          <p:cNvSpPr txBox="1"/>
          <p:nvPr/>
        </p:nvSpPr>
        <p:spPr>
          <a:xfrm>
            <a:off x="10013385" y="2852214"/>
            <a:ext cx="2862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a:t>
            </a:r>
            <a:endParaRPr/>
          </a:p>
        </p:txBody>
      </p:sp>
      <p:sp>
        <p:nvSpPr>
          <p:cNvPr id="144" name="Google Shape;144;p5"/>
          <p:cNvSpPr txBox="1"/>
          <p:nvPr/>
        </p:nvSpPr>
        <p:spPr>
          <a:xfrm>
            <a:off x="7856020" y="3500982"/>
            <a:ext cx="11691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 = 784</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Google Shape;1217;p3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dirty="0"/>
              <a:t>Important Data Structure </a:t>
            </a:r>
            <a:r>
              <a:rPr lang="en-US" sz="2800" dirty="0"/>
              <a:t>(</a:t>
            </a:r>
            <a:r>
              <a:rPr lang="en-US" sz="2800" dirty="0" err="1"/>
              <a:t>classifier.py</a:t>
            </a:r>
            <a:r>
              <a:rPr lang="en-US" sz="2800" dirty="0"/>
              <a:t>)</a:t>
            </a:r>
            <a:endParaRPr sz="2800" dirty="0"/>
          </a:p>
        </p:txBody>
      </p:sp>
      <p:sp>
        <p:nvSpPr>
          <p:cNvPr id="1218" name="Google Shape;1218;p37"/>
          <p:cNvSpPr txBox="1">
            <a:spLocks noGrp="1"/>
          </p:cNvSpPr>
          <p:nvPr>
            <p:ph type="body" idx="1"/>
          </p:nvPr>
        </p:nvSpPr>
        <p:spPr>
          <a:xfrm>
            <a:off x="415600" y="1536633"/>
            <a:ext cx="11435200" cy="51100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None/>
            </a:pPr>
            <a:r>
              <a:rPr lang="en-US" sz="1400" dirty="0">
                <a:solidFill>
                  <a:srgbClr val="7030A0"/>
                </a:solidFill>
                <a:highlight>
                  <a:srgbClr val="FFFFFF"/>
                </a:highlight>
                <a:latin typeface="Courier New"/>
                <a:ea typeface="Courier New"/>
                <a:cs typeface="Courier New"/>
                <a:sym typeface="Courier New"/>
              </a:rPr>
              <a:t>class layer:</a:t>
            </a:r>
          </a:p>
          <a:p>
            <a:pPr marL="0" lvl="0" indent="0" algn="l" rtl="0">
              <a:lnSpc>
                <a:spcPct val="135714"/>
              </a:lnSpc>
              <a:spcBef>
                <a:spcPts val="0"/>
              </a:spcBef>
              <a:spcAft>
                <a:spcPts val="0"/>
              </a:spcAft>
              <a:buClr>
                <a:schemeClr val="dk1"/>
              </a:buClr>
              <a:buSzPts val="1100"/>
              <a:buNone/>
            </a:pPr>
            <a:r>
              <a:rPr lang="en-US" sz="1400" dirty="0">
                <a:solidFill>
                  <a:srgbClr val="7030A0"/>
                </a:solidFill>
                <a:highlight>
                  <a:srgbClr val="FFFFFF"/>
                </a:highlight>
                <a:latin typeface="Courier New"/>
                <a:ea typeface="Courier New"/>
                <a:cs typeface="Courier New"/>
                <a:sym typeface="Courier New"/>
              </a:rPr>
              <a:t>    def __</a:t>
            </a:r>
            <a:r>
              <a:rPr lang="en-US" sz="1400" dirty="0" err="1">
                <a:solidFill>
                  <a:srgbClr val="7030A0"/>
                </a:solidFill>
                <a:highlight>
                  <a:srgbClr val="FFFFFF"/>
                </a:highlight>
                <a:latin typeface="Courier New"/>
                <a:ea typeface="Courier New"/>
                <a:cs typeface="Courier New"/>
                <a:sym typeface="Courier New"/>
              </a:rPr>
              <a:t>init</a:t>
            </a:r>
            <a:r>
              <a:rPr lang="en-US" sz="1400" dirty="0">
                <a:solidFill>
                  <a:srgbClr val="7030A0"/>
                </a:solidFill>
                <a:highlight>
                  <a:srgbClr val="FFFFFF"/>
                </a:highlight>
                <a:latin typeface="Courier New"/>
                <a:ea typeface="Courier New"/>
                <a:cs typeface="Courier New"/>
                <a:sym typeface="Courier New"/>
              </a:rPr>
              <a:t>__(self):</a:t>
            </a:r>
          </a:p>
          <a:p>
            <a:pPr marL="0" lvl="0" indent="0" algn="l" rtl="0">
              <a:lnSpc>
                <a:spcPct val="135714"/>
              </a:lnSpc>
              <a:spcBef>
                <a:spcPts val="0"/>
              </a:spcBef>
              <a:spcAft>
                <a:spcPts val="0"/>
              </a:spcAft>
              <a:buClr>
                <a:schemeClr val="dk1"/>
              </a:buClr>
              <a:buSzPts val="1100"/>
              <a:buNone/>
            </a:pPr>
            <a:r>
              <a:rPr lang="en-US" sz="1400" dirty="0">
                <a:solidFill>
                  <a:srgbClr val="0000FF"/>
                </a:solidFill>
                <a:highlight>
                  <a:srgbClr val="FFFFFF"/>
                </a:highlight>
                <a:latin typeface="Courier New"/>
                <a:ea typeface="Courier New"/>
                <a:cs typeface="Courier New"/>
                <a:sym typeface="Courier New"/>
              </a:rPr>
              <a:t>        </a:t>
            </a:r>
            <a:r>
              <a:rPr lang="en-US" sz="1400" dirty="0" err="1">
                <a:solidFill>
                  <a:schemeClr val="tx1"/>
                </a:solidFill>
                <a:highlight>
                  <a:srgbClr val="FFFFFF"/>
                </a:highlight>
                <a:latin typeface="Courier New"/>
                <a:ea typeface="Courier New"/>
                <a:cs typeface="Courier New"/>
                <a:sym typeface="Courier New"/>
              </a:rPr>
              <a:t>self.inp</a:t>
            </a:r>
            <a:r>
              <a:rPr lang="en-US" sz="1400" dirty="0">
                <a:solidFill>
                  <a:schemeClr val="tx1"/>
                </a:solidFill>
                <a:highlight>
                  <a:srgbClr val="FFFFFF"/>
                </a:highlight>
                <a:latin typeface="Courier New"/>
                <a:ea typeface="Courier New"/>
                <a:cs typeface="Courier New"/>
                <a:sym typeface="Courier New"/>
              </a:rPr>
              <a:t> = None        # saved input to this layer</a:t>
            </a:r>
          </a:p>
          <a:p>
            <a:pPr marL="0" lvl="0" indent="0" algn="l" rtl="0">
              <a:lnSpc>
                <a:spcPct val="135714"/>
              </a:lnSpc>
              <a:spcBef>
                <a:spcPts val="0"/>
              </a:spcBef>
              <a:spcAft>
                <a:spcPts val="0"/>
              </a:spcAft>
              <a:buClr>
                <a:schemeClr val="dk1"/>
              </a:buClr>
              <a:buSzPts val="1100"/>
              <a:buNone/>
            </a:pPr>
            <a:r>
              <a:rPr lang="en-US" sz="1400" dirty="0">
                <a:solidFill>
                  <a:schemeClr val="tx1"/>
                </a:solidFill>
                <a:highlight>
                  <a:srgbClr val="FFFFFF"/>
                </a:highlight>
                <a:latin typeface="Courier New"/>
                <a:ea typeface="Courier New"/>
                <a:cs typeface="Courier New"/>
                <a:sym typeface="Courier New"/>
              </a:rPr>
              <a:t>        </a:t>
            </a:r>
            <a:r>
              <a:rPr lang="en-US" sz="1400" dirty="0" err="1">
                <a:solidFill>
                  <a:schemeClr val="tx1"/>
                </a:solidFill>
                <a:highlight>
                  <a:srgbClr val="FFFFFF"/>
                </a:highlight>
                <a:latin typeface="Courier New"/>
                <a:ea typeface="Courier New"/>
                <a:cs typeface="Courier New"/>
                <a:sym typeface="Courier New"/>
              </a:rPr>
              <a:t>self.w</a:t>
            </a:r>
            <a:r>
              <a:rPr lang="en-US" sz="1400" dirty="0">
                <a:solidFill>
                  <a:schemeClr val="tx1"/>
                </a:solidFill>
                <a:highlight>
                  <a:srgbClr val="FFFFFF"/>
                </a:highlight>
                <a:latin typeface="Courier New"/>
                <a:ea typeface="Courier New"/>
                <a:cs typeface="Courier New"/>
                <a:sym typeface="Courier New"/>
              </a:rPr>
              <a:t> = None          # current weights</a:t>
            </a:r>
          </a:p>
          <a:p>
            <a:pPr marL="0" lvl="0" indent="0" algn="l" rtl="0">
              <a:lnSpc>
                <a:spcPct val="135714"/>
              </a:lnSpc>
              <a:spcBef>
                <a:spcPts val="0"/>
              </a:spcBef>
              <a:spcAft>
                <a:spcPts val="0"/>
              </a:spcAft>
              <a:buClr>
                <a:schemeClr val="dk1"/>
              </a:buClr>
              <a:buSzPts val="1100"/>
              <a:buNone/>
            </a:pPr>
            <a:r>
              <a:rPr lang="en-US" sz="1400" dirty="0">
                <a:solidFill>
                  <a:schemeClr val="tx1"/>
                </a:solidFill>
                <a:highlight>
                  <a:srgbClr val="FFFFFF"/>
                </a:highlight>
                <a:latin typeface="Courier New"/>
                <a:ea typeface="Courier New"/>
                <a:cs typeface="Courier New"/>
                <a:sym typeface="Courier New"/>
              </a:rPr>
              <a:t>        </a:t>
            </a:r>
            <a:r>
              <a:rPr lang="en-US" sz="1400" dirty="0" err="1">
                <a:solidFill>
                  <a:schemeClr val="tx1"/>
                </a:solidFill>
                <a:highlight>
                  <a:srgbClr val="FFFFFF"/>
                </a:highlight>
                <a:latin typeface="Courier New"/>
                <a:ea typeface="Courier New"/>
                <a:cs typeface="Courier New"/>
                <a:sym typeface="Courier New"/>
              </a:rPr>
              <a:t>self.dw</a:t>
            </a:r>
            <a:r>
              <a:rPr lang="en-US" sz="1400" dirty="0">
                <a:solidFill>
                  <a:schemeClr val="tx1"/>
                </a:solidFill>
                <a:highlight>
                  <a:srgbClr val="FFFFFF"/>
                </a:highlight>
                <a:latin typeface="Courier New"/>
                <a:ea typeface="Courier New"/>
                <a:cs typeface="Courier New"/>
                <a:sym typeface="Courier New"/>
              </a:rPr>
              <a:t> = None         # current weight gradient</a:t>
            </a:r>
          </a:p>
          <a:p>
            <a:pPr marL="0" lvl="0" indent="0" algn="l" rtl="0">
              <a:lnSpc>
                <a:spcPct val="135714"/>
              </a:lnSpc>
              <a:spcBef>
                <a:spcPts val="0"/>
              </a:spcBef>
              <a:spcAft>
                <a:spcPts val="0"/>
              </a:spcAft>
              <a:buClr>
                <a:schemeClr val="dk1"/>
              </a:buClr>
              <a:buSzPts val="1100"/>
              <a:buNone/>
            </a:pPr>
            <a:r>
              <a:rPr lang="en-US" sz="1400" dirty="0">
                <a:solidFill>
                  <a:schemeClr val="tx1"/>
                </a:solidFill>
                <a:highlight>
                  <a:srgbClr val="FFFFFF"/>
                </a:highlight>
                <a:latin typeface="Courier New"/>
                <a:ea typeface="Courier New"/>
                <a:cs typeface="Courier New"/>
                <a:sym typeface="Courier New"/>
              </a:rPr>
              <a:t>        </a:t>
            </a:r>
            <a:r>
              <a:rPr lang="en-US" sz="1400" dirty="0" err="1">
                <a:solidFill>
                  <a:schemeClr val="tx1"/>
                </a:solidFill>
                <a:highlight>
                  <a:srgbClr val="FFFFFF"/>
                </a:highlight>
                <a:latin typeface="Courier New"/>
                <a:ea typeface="Courier New"/>
                <a:cs typeface="Courier New"/>
                <a:sym typeface="Courier New"/>
              </a:rPr>
              <a:t>self.v</a:t>
            </a:r>
            <a:r>
              <a:rPr lang="en-US" sz="1400" dirty="0">
                <a:solidFill>
                  <a:schemeClr val="tx1"/>
                </a:solidFill>
                <a:highlight>
                  <a:srgbClr val="FFFFFF"/>
                </a:highlight>
                <a:latin typeface="Courier New"/>
                <a:ea typeface="Courier New"/>
                <a:cs typeface="Courier New"/>
                <a:sym typeface="Courier New"/>
              </a:rPr>
              <a:t> = None          # previous weight update / momentum term</a:t>
            </a:r>
          </a:p>
          <a:p>
            <a:pPr marL="0" lvl="0" indent="0" algn="l" rtl="0">
              <a:lnSpc>
                <a:spcPct val="135714"/>
              </a:lnSpc>
              <a:spcBef>
                <a:spcPts val="0"/>
              </a:spcBef>
              <a:spcAft>
                <a:spcPts val="0"/>
              </a:spcAft>
              <a:buClr>
                <a:schemeClr val="dk1"/>
              </a:buClr>
              <a:buSzPts val="1100"/>
              <a:buNone/>
            </a:pPr>
            <a:r>
              <a:rPr lang="en-US" sz="1400" dirty="0">
                <a:solidFill>
                  <a:schemeClr val="tx1"/>
                </a:solidFill>
                <a:highlight>
                  <a:srgbClr val="FFFFFF"/>
                </a:highlight>
                <a:latin typeface="Courier New"/>
                <a:ea typeface="Courier New"/>
                <a:cs typeface="Courier New"/>
                <a:sym typeface="Courier New"/>
              </a:rPr>
              <a:t>        </a:t>
            </a:r>
            <a:r>
              <a:rPr lang="en-US" sz="1400" dirty="0" err="1">
                <a:solidFill>
                  <a:schemeClr val="tx1"/>
                </a:solidFill>
                <a:highlight>
                  <a:srgbClr val="FFFFFF"/>
                </a:highlight>
                <a:latin typeface="Courier New"/>
                <a:ea typeface="Courier New"/>
                <a:cs typeface="Courier New"/>
                <a:sym typeface="Courier New"/>
              </a:rPr>
              <a:t>self.out</a:t>
            </a:r>
            <a:r>
              <a:rPr lang="en-US" sz="1400" dirty="0">
                <a:solidFill>
                  <a:schemeClr val="tx1"/>
                </a:solidFill>
                <a:highlight>
                  <a:srgbClr val="FFFFFF"/>
                </a:highlight>
                <a:latin typeface="Courier New"/>
                <a:ea typeface="Courier New"/>
                <a:cs typeface="Courier New"/>
                <a:sym typeface="Courier New"/>
              </a:rPr>
              <a:t> = None        # saved output from this layer</a:t>
            </a:r>
          </a:p>
          <a:p>
            <a:pPr marL="0" lvl="0" indent="0" algn="l" rtl="0">
              <a:lnSpc>
                <a:spcPct val="135714"/>
              </a:lnSpc>
              <a:spcBef>
                <a:spcPts val="0"/>
              </a:spcBef>
              <a:spcAft>
                <a:spcPts val="0"/>
              </a:spcAft>
              <a:buClr>
                <a:schemeClr val="dk1"/>
              </a:buClr>
              <a:buSzPts val="1100"/>
              <a:buNone/>
            </a:pPr>
            <a:r>
              <a:rPr lang="en-US" sz="1400" dirty="0">
                <a:solidFill>
                  <a:schemeClr val="tx1"/>
                </a:solidFill>
                <a:highlight>
                  <a:srgbClr val="FFFFFF"/>
                </a:highlight>
                <a:latin typeface="Courier New"/>
                <a:ea typeface="Courier New"/>
                <a:cs typeface="Courier New"/>
                <a:sym typeface="Courier New"/>
              </a:rPr>
              <a:t>        </a:t>
            </a:r>
            <a:r>
              <a:rPr lang="en-US" sz="1400" dirty="0" err="1">
                <a:solidFill>
                  <a:schemeClr val="tx1"/>
                </a:solidFill>
                <a:highlight>
                  <a:srgbClr val="FFFFFF"/>
                </a:highlight>
                <a:latin typeface="Courier New"/>
                <a:ea typeface="Courier New"/>
                <a:cs typeface="Courier New"/>
                <a:sym typeface="Courier New"/>
              </a:rPr>
              <a:t>self.activation</a:t>
            </a:r>
            <a:r>
              <a:rPr lang="en-US" sz="1400" dirty="0">
                <a:solidFill>
                  <a:schemeClr val="tx1"/>
                </a:solidFill>
                <a:highlight>
                  <a:srgbClr val="FFFFFF"/>
                </a:highlight>
                <a:latin typeface="Courier New"/>
                <a:ea typeface="Courier New"/>
                <a:cs typeface="Courier New"/>
                <a:sym typeface="Courier New"/>
              </a:rPr>
              <a:t> = ""   # activation type</a:t>
            </a:r>
          </a:p>
          <a:p>
            <a:pPr marL="0" lvl="0" indent="0" algn="l" rtl="0">
              <a:lnSpc>
                <a:spcPct val="135714"/>
              </a:lnSpc>
              <a:spcBef>
                <a:spcPts val="0"/>
              </a:spcBef>
              <a:spcAft>
                <a:spcPts val="0"/>
              </a:spcAft>
              <a:buClr>
                <a:schemeClr val="dk1"/>
              </a:buClr>
              <a:buSzPts val="1100"/>
              <a:buNone/>
            </a:pPr>
            <a:endParaRPr lang="en-US" sz="1400" dirty="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dirty="0">
                <a:solidFill>
                  <a:srgbClr val="7030A0"/>
                </a:solidFill>
                <a:highlight>
                  <a:srgbClr val="FFFFFF"/>
                </a:highlight>
                <a:latin typeface="Courier New"/>
                <a:ea typeface="Courier New"/>
                <a:cs typeface="Courier New"/>
                <a:sym typeface="Courier New"/>
              </a:rPr>
              <a:t>class model:</a:t>
            </a:r>
          </a:p>
          <a:p>
            <a:pPr marL="0" lvl="0" indent="0" algn="l" rtl="0">
              <a:lnSpc>
                <a:spcPct val="135714"/>
              </a:lnSpc>
              <a:spcBef>
                <a:spcPts val="0"/>
              </a:spcBef>
              <a:spcAft>
                <a:spcPts val="0"/>
              </a:spcAft>
              <a:buClr>
                <a:schemeClr val="dk1"/>
              </a:buClr>
              <a:buSzPts val="1100"/>
              <a:buNone/>
            </a:pPr>
            <a:r>
              <a:rPr lang="en-US" sz="1400" dirty="0">
                <a:solidFill>
                  <a:srgbClr val="7030A0"/>
                </a:solidFill>
                <a:highlight>
                  <a:srgbClr val="FFFFFF"/>
                </a:highlight>
                <a:latin typeface="Courier New"/>
                <a:ea typeface="Courier New"/>
                <a:cs typeface="Courier New"/>
                <a:sym typeface="Courier New"/>
              </a:rPr>
              <a:t>    def __</a:t>
            </a:r>
            <a:r>
              <a:rPr lang="en-US" sz="1400" dirty="0" err="1">
                <a:solidFill>
                  <a:srgbClr val="7030A0"/>
                </a:solidFill>
                <a:highlight>
                  <a:srgbClr val="FFFFFF"/>
                </a:highlight>
                <a:latin typeface="Courier New"/>
                <a:ea typeface="Courier New"/>
                <a:cs typeface="Courier New"/>
                <a:sym typeface="Courier New"/>
              </a:rPr>
              <a:t>init</a:t>
            </a:r>
            <a:r>
              <a:rPr lang="en-US" sz="1400" dirty="0">
                <a:solidFill>
                  <a:srgbClr val="7030A0"/>
                </a:solidFill>
                <a:highlight>
                  <a:srgbClr val="FFFFFF"/>
                </a:highlight>
                <a:latin typeface="Courier New"/>
                <a:ea typeface="Courier New"/>
                <a:cs typeface="Courier New"/>
                <a:sym typeface="Courier New"/>
              </a:rPr>
              <a:t>__(self):</a:t>
            </a:r>
          </a:p>
          <a:p>
            <a:pPr marL="0" lvl="0" indent="0" algn="l" rtl="0">
              <a:lnSpc>
                <a:spcPct val="135714"/>
              </a:lnSpc>
              <a:spcBef>
                <a:spcPts val="0"/>
              </a:spcBef>
              <a:spcAft>
                <a:spcPts val="0"/>
              </a:spcAft>
              <a:buClr>
                <a:schemeClr val="dk1"/>
              </a:buClr>
              <a:buSzPts val="1100"/>
              <a:buNone/>
            </a:pPr>
            <a:r>
              <a:rPr lang="en-US" sz="1400" dirty="0">
                <a:solidFill>
                  <a:schemeClr val="dk1"/>
                </a:solidFill>
                <a:highlight>
                  <a:srgbClr val="FFFFFF"/>
                </a:highlight>
                <a:latin typeface="Courier New"/>
                <a:ea typeface="Courier New"/>
                <a:cs typeface="Courier New"/>
                <a:sym typeface="Courier New"/>
              </a:rPr>
              <a:t>        </a:t>
            </a:r>
            <a:r>
              <a:rPr lang="en-US" sz="1400" dirty="0" err="1">
                <a:solidFill>
                  <a:schemeClr val="dk1"/>
                </a:solidFill>
                <a:highlight>
                  <a:srgbClr val="FFFFFF"/>
                </a:highlight>
                <a:latin typeface="Courier New"/>
                <a:ea typeface="Courier New"/>
                <a:cs typeface="Courier New"/>
                <a:sym typeface="Courier New"/>
              </a:rPr>
              <a:t>self.n</a:t>
            </a:r>
            <a:r>
              <a:rPr lang="en-US" sz="1400" dirty="0">
                <a:solidFill>
                  <a:schemeClr val="dk1"/>
                </a:solidFill>
                <a:highlight>
                  <a:srgbClr val="FFFFFF"/>
                </a:highlight>
                <a:latin typeface="Courier New"/>
                <a:ea typeface="Courier New"/>
                <a:cs typeface="Courier New"/>
                <a:sym typeface="Courier New"/>
              </a:rPr>
              <a:t> = 0</a:t>
            </a:r>
          </a:p>
          <a:p>
            <a:pPr marL="0" lvl="0" indent="0" algn="l" rtl="0">
              <a:lnSpc>
                <a:spcPct val="135714"/>
              </a:lnSpc>
              <a:spcBef>
                <a:spcPts val="0"/>
              </a:spcBef>
              <a:spcAft>
                <a:spcPts val="0"/>
              </a:spcAft>
              <a:buClr>
                <a:schemeClr val="dk1"/>
              </a:buClr>
              <a:buSzPts val="1100"/>
              <a:buNone/>
            </a:pPr>
            <a:r>
              <a:rPr lang="en-US" sz="1400" dirty="0">
                <a:solidFill>
                  <a:schemeClr val="dk1"/>
                </a:solidFill>
                <a:highlight>
                  <a:srgbClr val="FFFFFF"/>
                </a:highlight>
                <a:latin typeface="Courier New"/>
                <a:ea typeface="Courier New"/>
                <a:cs typeface="Courier New"/>
                <a:sym typeface="Courier New"/>
              </a:rPr>
              <a:t>        </a:t>
            </a:r>
            <a:r>
              <a:rPr lang="en-US" sz="1400" dirty="0" err="1">
                <a:solidFill>
                  <a:schemeClr val="dk1"/>
                </a:solidFill>
                <a:highlight>
                  <a:srgbClr val="FFFFFF"/>
                </a:highlight>
                <a:latin typeface="Courier New"/>
                <a:ea typeface="Courier New"/>
                <a:cs typeface="Courier New"/>
                <a:sym typeface="Courier New"/>
              </a:rPr>
              <a:t>self.layers</a:t>
            </a:r>
            <a:r>
              <a:rPr lang="en-US" sz="1400" dirty="0">
                <a:solidFill>
                  <a:schemeClr val="dk1"/>
                </a:solidFill>
                <a:highlight>
                  <a:srgbClr val="FFFFFF"/>
                </a:highlight>
                <a:latin typeface="Courier New"/>
                <a:ea typeface="Courier New"/>
                <a:cs typeface="Courier New"/>
                <a:sym typeface="Courier New"/>
              </a:rPr>
              <a:t> = []</a:t>
            </a:r>
            <a:endParaRPr sz="1400" dirty="0">
              <a:solidFill>
                <a:schemeClr val="dk1"/>
              </a:solidFill>
              <a:highlight>
                <a:srgbClr val="FFFFFF"/>
              </a:highlight>
              <a:latin typeface="Courier New"/>
              <a:ea typeface="Courier New"/>
              <a:cs typeface="Courier New"/>
              <a:sym typeface="Courier New"/>
            </a:endParaRPr>
          </a:p>
          <a:p>
            <a:pPr marL="0" lvl="0" indent="0" algn="l" rtl="0">
              <a:lnSpc>
                <a:spcPct val="100000"/>
              </a:lnSpc>
              <a:spcBef>
                <a:spcPts val="0"/>
              </a:spcBef>
              <a:spcAft>
                <a:spcPts val="2133"/>
              </a:spcAft>
              <a:buClr>
                <a:schemeClr val="dk1"/>
              </a:buClr>
              <a:buSzPts val="1800"/>
              <a:buNone/>
            </a:pPr>
            <a:endParaRPr sz="1400" dirty="0">
              <a:solidFill>
                <a:srgbClr val="569CD6"/>
              </a:solidFill>
              <a:highlight>
                <a:srgbClr val="1E1E1E"/>
              </a:highlight>
              <a:latin typeface="Courier New"/>
              <a:ea typeface="Courier New"/>
              <a:cs typeface="Courier New"/>
              <a:sym typeface="Courier New"/>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3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dirty="0"/>
              <a:t>Useful Matrix manipulation functions </a:t>
            </a:r>
            <a:r>
              <a:rPr lang="en-US" sz="2800" dirty="0"/>
              <a:t>(</a:t>
            </a:r>
            <a:r>
              <a:rPr lang="en-US" sz="2800" dirty="0" err="1"/>
              <a:t>src</a:t>
            </a:r>
            <a:r>
              <a:rPr lang="en-US" sz="2800" dirty="0"/>
              <a:t>/</a:t>
            </a:r>
            <a:r>
              <a:rPr lang="en-US" sz="2800" dirty="0" err="1"/>
              <a:t>matrix.py</a:t>
            </a:r>
            <a:r>
              <a:rPr lang="en-US" sz="2800" dirty="0"/>
              <a:t>)</a:t>
            </a:r>
            <a:endParaRPr sz="2800" dirty="0"/>
          </a:p>
        </p:txBody>
      </p:sp>
      <p:sp>
        <p:nvSpPr>
          <p:cNvPr id="1224" name="Google Shape;1224;p3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rgbClr val="267F99"/>
              </a:buClr>
              <a:buSzPts val="1800"/>
              <a:buNone/>
            </a:pPr>
            <a:r>
              <a:rPr lang="en-US" sz="1400" dirty="0" err="1">
                <a:solidFill>
                  <a:srgbClr val="7030A0"/>
                </a:solidFill>
                <a:highlight>
                  <a:srgbClr val="FFFFFF"/>
                </a:highlight>
                <a:latin typeface="Courier New"/>
                <a:ea typeface="Courier New"/>
                <a:cs typeface="Courier New"/>
                <a:sym typeface="Courier New"/>
              </a:rPr>
              <a:t>matrix_mult_matrix</a:t>
            </a:r>
            <a:r>
              <a:rPr lang="en-US" sz="1400" dirty="0">
                <a:solidFill>
                  <a:srgbClr val="7030A0"/>
                </a:solidFill>
                <a:highlight>
                  <a:srgbClr val="FFFFFF"/>
                </a:highlight>
                <a:latin typeface="Courier New"/>
                <a:ea typeface="Courier New"/>
                <a:cs typeface="Courier New"/>
                <a:sym typeface="Courier New"/>
              </a:rPr>
              <a:t>(a, b)      </a:t>
            </a:r>
            <a:r>
              <a:rPr lang="en-US" sz="1400" dirty="0">
                <a:solidFill>
                  <a:schemeClr val="tx1"/>
                </a:solidFill>
                <a:highlight>
                  <a:srgbClr val="FFFFFF"/>
                </a:highlight>
                <a:latin typeface="Courier New"/>
                <a:ea typeface="Courier New"/>
                <a:cs typeface="Courier New"/>
                <a:sym typeface="Courier New"/>
              </a:rPr>
              <a:t># matrix multiplication: a @ b</a:t>
            </a:r>
          </a:p>
          <a:p>
            <a:pPr marL="0" lvl="0" indent="0" algn="l" rtl="0">
              <a:lnSpc>
                <a:spcPct val="135714"/>
              </a:lnSpc>
              <a:spcBef>
                <a:spcPts val="0"/>
              </a:spcBef>
              <a:spcAft>
                <a:spcPts val="0"/>
              </a:spcAft>
              <a:buClr>
                <a:srgbClr val="267F99"/>
              </a:buClr>
              <a:buSzPts val="1800"/>
              <a:buNone/>
            </a:pPr>
            <a:r>
              <a:rPr lang="en-US" sz="1400" dirty="0" err="1">
                <a:solidFill>
                  <a:srgbClr val="7030A0"/>
                </a:solidFill>
                <a:highlight>
                  <a:srgbClr val="FFFFFF"/>
                </a:highlight>
                <a:latin typeface="Courier New"/>
                <a:ea typeface="Courier New"/>
                <a:cs typeface="Courier New"/>
                <a:sym typeface="Courier New"/>
              </a:rPr>
              <a:t>transpose_matrix</a:t>
            </a:r>
            <a:r>
              <a:rPr lang="en-US" sz="1400" dirty="0">
                <a:solidFill>
                  <a:srgbClr val="7030A0"/>
                </a:solidFill>
                <a:highlight>
                  <a:srgbClr val="FFFFFF"/>
                </a:highlight>
                <a:latin typeface="Courier New"/>
                <a:ea typeface="Courier New"/>
                <a:cs typeface="Courier New"/>
                <a:sym typeface="Courier New"/>
              </a:rPr>
              <a:t>(m)           </a:t>
            </a:r>
            <a:r>
              <a:rPr lang="en-US" sz="1400" dirty="0">
                <a:solidFill>
                  <a:schemeClr val="tx1"/>
                </a:solidFill>
                <a:highlight>
                  <a:srgbClr val="FFFFFF"/>
                </a:highlight>
                <a:latin typeface="Courier New"/>
                <a:ea typeface="Courier New"/>
                <a:cs typeface="Courier New"/>
                <a:sym typeface="Courier New"/>
              </a:rPr>
              <a:t># transpose</a:t>
            </a:r>
          </a:p>
          <a:p>
            <a:pPr marL="0" lvl="0" indent="0" algn="l" rtl="0">
              <a:lnSpc>
                <a:spcPct val="135714"/>
              </a:lnSpc>
              <a:spcBef>
                <a:spcPts val="0"/>
              </a:spcBef>
              <a:spcAft>
                <a:spcPts val="0"/>
              </a:spcAft>
              <a:buClr>
                <a:srgbClr val="267F99"/>
              </a:buClr>
              <a:buSzPts val="1800"/>
              <a:buNone/>
            </a:pPr>
            <a:r>
              <a:rPr lang="en-US" sz="1400" dirty="0" err="1">
                <a:solidFill>
                  <a:srgbClr val="7030A0"/>
                </a:solidFill>
                <a:highlight>
                  <a:srgbClr val="FFFFFF"/>
                </a:highlight>
                <a:latin typeface="Courier New"/>
                <a:ea typeface="Courier New"/>
                <a:cs typeface="Courier New"/>
                <a:sym typeface="Courier New"/>
              </a:rPr>
              <a:t>axpy_matrix</a:t>
            </a:r>
            <a:r>
              <a:rPr lang="en-US" sz="1400" dirty="0">
                <a:solidFill>
                  <a:srgbClr val="7030A0"/>
                </a:solidFill>
                <a:highlight>
                  <a:srgbClr val="FFFFFF"/>
                </a:highlight>
                <a:latin typeface="Courier New"/>
                <a:ea typeface="Courier New"/>
                <a:cs typeface="Courier New"/>
                <a:sym typeface="Courier New"/>
              </a:rPr>
              <a:t>(a, x, y)          </a:t>
            </a:r>
            <a:r>
              <a:rPr lang="en-US" sz="1400" dirty="0">
                <a:solidFill>
                  <a:schemeClr val="tx1"/>
                </a:solidFill>
                <a:highlight>
                  <a:srgbClr val="FFFFFF"/>
                </a:highlight>
                <a:latin typeface="Courier New"/>
                <a:ea typeface="Courier New"/>
                <a:cs typeface="Courier New"/>
                <a:sym typeface="Courier New"/>
              </a:rPr>
              <a:t># a * x + y</a:t>
            </a:r>
          </a:p>
          <a:p>
            <a:pPr marL="0" lvl="0" indent="0" algn="l" rtl="0">
              <a:lnSpc>
                <a:spcPct val="135714"/>
              </a:lnSpc>
              <a:spcBef>
                <a:spcPts val="0"/>
              </a:spcBef>
              <a:spcAft>
                <a:spcPts val="0"/>
              </a:spcAft>
              <a:buClr>
                <a:srgbClr val="267F99"/>
              </a:buClr>
              <a:buSzPts val="1800"/>
              <a:buNone/>
            </a:pPr>
            <a:r>
              <a:rPr lang="en-US" sz="1400" dirty="0" err="1">
                <a:solidFill>
                  <a:srgbClr val="7030A0"/>
                </a:solidFill>
                <a:highlight>
                  <a:srgbClr val="FFFFFF"/>
                </a:highlight>
                <a:latin typeface="Courier New"/>
                <a:ea typeface="Courier New"/>
                <a:cs typeface="Courier New"/>
                <a:sym typeface="Courier New"/>
              </a:rPr>
              <a:t>copy_matrix</a:t>
            </a:r>
            <a:r>
              <a:rPr lang="en-US" sz="1400" dirty="0">
                <a:solidFill>
                  <a:srgbClr val="7030A0"/>
                </a:solidFill>
                <a:highlight>
                  <a:srgbClr val="FFFFFF"/>
                </a:highlight>
                <a:latin typeface="Courier New"/>
                <a:ea typeface="Courier New"/>
                <a:cs typeface="Courier New"/>
                <a:sym typeface="Courier New"/>
              </a:rPr>
              <a:t>(m)                </a:t>
            </a:r>
            <a:r>
              <a:rPr lang="en-US" sz="1400" dirty="0">
                <a:solidFill>
                  <a:schemeClr val="tx1"/>
                </a:solidFill>
                <a:highlight>
                  <a:srgbClr val="FFFFFF"/>
                </a:highlight>
                <a:latin typeface="Courier New"/>
                <a:ea typeface="Courier New"/>
                <a:cs typeface="Courier New"/>
                <a:sym typeface="Courier New"/>
              </a:rPr>
              <a:t># copy a matrix</a:t>
            </a:r>
          </a:p>
          <a:p>
            <a:pPr marL="0" lvl="0" indent="0" algn="l" rtl="0">
              <a:lnSpc>
                <a:spcPct val="135714"/>
              </a:lnSpc>
              <a:spcBef>
                <a:spcPts val="0"/>
              </a:spcBef>
              <a:spcAft>
                <a:spcPts val="0"/>
              </a:spcAft>
              <a:buClr>
                <a:srgbClr val="267F99"/>
              </a:buClr>
              <a:buSzPts val="1800"/>
              <a:buNone/>
            </a:pPr>
            <a:r>
              <a:rPr lang="en-US" sz="1400" dirty="0" err="1">
                <a:solidFill>
                  <a:srgbClr val="7030A0"/>
                </a:solidFill>
                <a:highlight>
                  <a:srgbClr val="FFFFFF"/>
                </a:highlight>
                <a:latin typeface="Courier New"/>
                <a:ea typeface="Courier New"/>
                <a:cs typeface="Courier New"/>
                <a:sym typeface="Courier New"/>
              </a:rPr>
              <a:t>make_matrix</a:t>
            </a:r>
            <a:r>
              <a:rPr lang="en-US" sz="1400" dirty="0">
                <a:solidFill>
                  <a:srgbClr val="7030A0"/>
                </a:solidFill>
                <a:highlight>
                  <a:srgbClr val="FFFFFF"/>
                </a:highlight>
                <a:latin typeface="Courier New"/>
                <a:ea typeface="Courier New"/>
                <a:cs typeface="Courier New"/>
                <a:sym typeface="Courier New"/>
              </a:rPr>
              <a:t>(rows, cols)       </a:t>
            </a:r>
            <a:r>
              <a:rPr lang="en-US" sz="1400" dirty="0">
                <a:solidFill>
                  <a:schemeClr val="tx1"/>
                </a:solidFill>
                <a:highlight>
                  <a:srgbClr val="FFFFFF"/>
                </a:highlight>
                <a:latin typeface="Courier New"/>
                <a:ea typeface="Courier New"/>
                <a:cs typeface="Courier New"/>
                <a:sym typeface="Courier New"/>
              </a:rPr>
              <a:t># create a matrix</a:t>
            </a:r>
            <a:endParaRPr dirty="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39"/>
          <p:cNvSpPr/>
          <p:nvPr/>
        </p:nvSpPr>
        <p:spPr>
          <a:xfrm>
            <a:off x="2374604" y="1381593"/>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0" name="Google Shape;1230;p39"/>
          <p:cNvSpPr/>
          <p:nvPr/>
        </p:nvSpPr>
        <p:spPr>
          <a:xfrm>
            <a:off x="3009016" y="4144287"/>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forward_layer</a:t>
            </a:r>
            <a:endParaRPr sz="1800">
              <a:solidFill>
                <a:schemeClr val="lt1"/>
              </a:solidFill>
              <a:latin typeface="Calibri"/>
              <a:ea typeface="Calibri"/>
              <a:cs typeface="Calibri"/>
              <a:sym typeface="Calibri"/>
            </a:endParaRPr>
          </a:p>
        </p:txBody>
      </p:sp>
      <p:cxnSp>
        <p:nvCxnSpPr>
          <p:cNvPr id="1231" name="Google Shape;1231;p39"/>
          <p:cNvCxnSpPr>
            <a:stCxn id="1232" idx="2"/>
            <a:endCxn id="1230" idx="0"/>
          </p:cNvCxnSpPr>
          <p:nvPr/>
        </p:nvCxnSpPr>
        <p:spPr>
          <a:xfrm>
            <a:off x="4015565" y="3292097"/>
            <a:ext cx="0" cy="8523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233" name="Google Shape;1233;p39"/>
          <p:cNvCxnSpPr>
            <a:stCxn id="1230" idx="3"/>
            <a:endCxn id="1230" idx="0"/>
          </p:cNvCxnSpPr>
          <p:nvPr/>
        </p:nvCxnSpPr>
        <p:spPr>
          <a:xfrm rot="10800000">
            <a:off x="4015614" y="4144378"/>
            <a:ext cx="1006500" cy="279900"/>
          </a:xfrm>
          <a:prstGeom prst="curvedConnector4">
            <a:avLst>
              <a:gd name="adj1" fmla="val -24121"/>
              <a:gd name="adj2" fmla="val 275406"/>
            </a:avLst>
          </a:prstGeom>
          <a:noFill/>
          <a:ln w="19050" cap="flat" cmpd="sng">
            <a:solidFill>
              <a:schemeClr val="accent1"/>
            </a:solidFill>
            <a:prstDash val="solid"/>
            <a:miter lim="800000"/>
            <a:headEnd type="none" w="sm" len="sm"/>
            <a:tailEnd type="triangle" w="med" len="med"/>
          </a:ln>
        </p:spPr>
      </p:cxnSp>
      <p:sp>
        <p:nvSpPr>
          <p:cNvPr id="1234" name="Google Shape;1234;p39"/>
          <p:cNvSpPr txBox="1"/>
          <p:nvPr/>
        </p:nvSpPr>
        <p:spPr>
          <a:xfrm>
            <a:off x="3587402" y="5313869"/>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32" name="Google Shape;1232;p39"/>
          <p:cNvSpPr txBox="1"/>
          <p:nvPr/>
        </p:nvSpPr>
        <p:spPr>
          <a:xfrm>
            <a:off x="2642193" y="2922765"/>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model m, data X</a:t>
            </a:r>
            <a:endParaRPr/>
          </a:p>
        </p:txBody>
      </p:sp>
      <p:cxnSp>
        <p:nvCxnSpPr>
          <p:cNvPr id="1235" name="Google Shape;1235;p39"/>
          <p:cNvCxnSpPr>
            <a:stCxn id="1230" idx="2"/>
            <a:endCxn id="1234" idx="0"/>
          </p:cNvCxnSpPr>
          <p:nvPr/>
        </p:nvCxnSpPr>
        <p:spPr>
          <a:xfrm>
            <a:off x="4015565" y="4704269"/>
            <a:ext cx="0" cy="609600"/>
          </a:xfrm>
          <a:prstGeom prst="straightConnector1">
            <a:avLst/>
          </a:prstGeom>
          <a:noFill/>
          <a:ln w="19050" cap="flat" cmpd="sng">
            <a:solidFill>
              <a:schemeClr val="accent1"/>
            </a:solidFill>
            <a:prstDash val="solid"/>
            <a:miter lim="800000"/>
            <a:headEnd type="none" w="sm" len="sm"/>
            <a:tailEnd type="triangle" w="med" len="med"/>
          </a:ln>
        </p:spPr>
      </p:cxnSp>
      <p:sp>
        <p:nvSpPr>
          <p:cNvPr id="1236" name="Google Shape;1236;p39"/>
          <p:cNvSpPr txBox="1"/>
          <p:nvPr/>
        </p:nvSpPr>
        <p:spPr>
          <a:xfrm>
            <a:off x="2700671" y="1491095"/>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forward_model</a:t>
            </a:r>
            <a:endParaRPr sz="1800" b="1">
              <a:solidFill>
                <a:schemeClr val="dk1"/>
              </a:solidFill>
              <a:latin typeface="Calibri"/>
              <a:ea typeface="Calibri"/>
              <a:cs typeface="Calibri"/>
              <a:sym typeface="Calibri"/>
            </a:endParaRPr>
          </a:p>
        </p:txBody>
      </p:sp>
      <p:sp>
        <p:nvSpPr>
          <p:cNvPr id="1237" name="Google Shape;1237;p39"/>
          <p:cNvSpPr/>
          <p:nvPr/>
        </p:nvSpPr>
        <p:spPr>
          <a:xfrm>
            <a:off x="6660212" y="1356967"/>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38" name="Google Shape;1238;p39"/>
          <p:cNvSpPr/>
          <p:nvPr/>
        </p:nvSpPr>
        <p:spPr>
          <a:xfrm>
            <a:off x="7294623" y="3107431"/>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X = in * </a:t>
            </a:r>
            <a:r>
              <a:rPr lang="en-US" sz="1800" dirty="0" err="1">
                <a:solidFill>
                  <a:schemeClr val="lt1"/>
                </a:solidFill>
                <a:latin typeface="Calibri"/>
                <a:ea typeface="Calibri"/>
                <a:cs typeface="Calibri"/>
                <a:sym typeface="Calibri"/>
              </a:rPr>
              <a:t>l.w</a:t>
            </a:r>
            <a:endParaRPr dirty="0"/>
          </a:p>
        </p:txBody>
      </p:sp>
      <p:cxnSp>
        <p:nvCxnSpPr>
          <p:cNvPr id="1239" name="Google Shape;1239;p39"/>
          <p:cNvCxnSpPr>
            <a:stCxn id="1240" idx="2"/>
            <a:endCxn id="1238" idx="0"/>
          </p:cNvCxnSpPr>
          <p:nvPr/>
        </p:nvCxnSpPr>
        <p:spPr>
          <a:xfrm>
            <a:off x="8301173" y="2656282"/>
            <a:ext cx="0" cy="451200"/>
          </a:xfrm>
          <a:prstGeom prst="straightConnector1">
            <a:avLst/>
          </a:prstGeom>
          <a:noFill/>
          <a:ln w="19050" cap="flat" cmpd="sng">
            <a:solidFill>
              <a:schemeClr val="accent1"/>
            </a:solidFill>
            <a:prstDash val="solid"/>
            <a:miter lim="800000"/>
            <a:headEnd type="none" w="sm" len="sm"/>
            <a:tailEnd type="triangle" w="med" len="med"/>
          </a:ln>
        </p:spPr>
      </p:cxnSp>
      <p:sp>
        <p:nvSpPr>
          <p:cNvPr id="1241" name="Google Shape;1241;p39"/>
          <p:cNvSpPr txBox="1"/>
          <p:nvPr/>
        </p:nvSpPr>
        <p:spPr>
          <a:xfrm>
            <a:off x="7873008" y="5687482"/>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Calibri"/>
                <a:ea typeface="Calibri"/>
                <a:cs typeface="Calibri"/>
                <a:sym typeface="Calibri"/>
              </a:rPr>
              <a:t>Output</a:t>
            </a:r>
            <a:endParaRPr dirty="0"/>
          </a:p>
        </p:txBody>
      </p:sp>
      <p:sp>
        <p:nvSpPr>
          <p:cNvPr id="1240" name="Google Shape;1240;p39"/>
          <p:cNvSpPr txBox="1"/>
          <p:nvPr/>
        </p:nvSpPr>
        <p:spPr>
          <a:xfrm>
            <a:off x="6927801" y="2286950"/>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layer l, data in</a:t>
            </a:r>
            <a:endParaRPr/>
          </a:p>
        </p:txBody>
      </p:sp>
      <p:cxnSp>
        <p:nvCxnSpPr>
          <p:cNvPr id="1242" name="Google Shape;1242;p39"/>
          <p:cNvCxnSpPr>
            <a:stCxn id="1243" idx="2"/>
            <a:endCxn id="1241" idx="0"/>
          </p:cNvCxnSpPr>
          <p:nvPr/>
        </p:nvCxnSpPr>
        <p:spPr>
          <a:xfrm>
            <a:off x="8301172" y="5048939"/>
            <a:ext cx="0" cy="638400"/>
          </a:xfrm>
          <a:prstGeom prst="straightConnector1">
            <a:avLst/>
          </a:prstGeom>
          <a:noFill/>
          <a:ln w="19050" cap="flat" cmpd="sng">
            <a:solidFill>
              <a:schemeClr val="accent1"/>
            </a:solidFill>
            <a:prstDash val="solid"/>
            <a:miter lim="800000"/>
            <a:headEnd type="none" w="sm" len="sm"/>
            <a:tailEnd type="triangle" w="med" len="med"/>
          </a:ln>
        </p:spPr>
      </p:cxnSp>
      <p:sp>
        <p:nvSpPr>
          <p:cNvPr id="1244" name="Google Shape;1244;p39"/>
          <p:cNvSpPr txBox="1"/>
          <p:nvPr/>
        </p:nvSpPr>
        <p:spPr>
          <a:xfrm>
            <a:off x="6986279" y="1466469"/>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forward_layer</a:t>
            </a:r>
            <a:endParaRPr sz="1800" b="1">
              <a:solidFill>
                <a:srgbClr val="FF0000"/>
              </a:solidFill>
              <a:latin typeface="Calibri"/>
              <a:ea typeface="Calibri"/>
              <a:cs typeface="Calibri"/>
              <a:sym typeface="Calibri"/>
            </a:endParaRPr>
          </a:p>
        </p:txBody>
      </p:sp>
      <p:sp>
        <p:nvSpPr>
          <p:cNvPr id="1243" name="Google Shape;1243;p39"/>
          <p:cNvSpPr/>
          <p:nvPr/>
        </p:nvSpPr>
        <p:spPr>
          <a:xfrm>
            <a:off x="7224083" y="4144287"/>
            <a:ext cx="2154177" cy="90465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dirty="0" err="1">
                <a:solidFill>
                  <a:srgbClr val="FFC000"/>
                </a:solidFill>
                <a:latin typeface="Calibri"/>
                <a:ea typeface="Calibri"/>
                <a:cs typeface="Calibri"/>
                <a:sym typeface="Calibri"/>
              </a:rPr>
              <a:t>activation_matrix</a:t>
            </a:r>
            <a:endParaRPr sz="1800" dirty="0">
              <a:solidFill>
                <a:srgbClr val="FFC000"/>
              </a:solidFill>
              <a:latin typeface="Calibri"/>
              <a:ea typeface="Calibri"/>
              <a:cs typeface="Calibri"/>
              <a:sym typeface="Calibri"/>
            </a:endParaRPr>
          </a:p>
          <a:p>
            <a:pPr marL="0" marR="0" lvl="0" indent="0" algn="ctr" rtl="0">
              <a:spcBef>
                <a:spcPts val="0"/>
              </a:spcBef>
              <a:spcAft>
                <a:spcPts val="0"/>
              </a:spcAft>
              <a:buNone/>
            </a:pPr>
            <a:r>
              <a:rPr lang="en-US" sz="1800" dirty="0">
                <a:solidFill>
                  <a:schemeClr val="lt1"/>
                </a:solidFill>
                <a:latin typeface="Calibri"/>
                <a:ea typeface="Calibri"/>
                <a:cs typeface="Calibri"/>
                <a:sym typeface="Calibri"/>
              </a:rPr>
              <a:t>(X, </a:t>
            </a:r>
            <a:r>
              <a:rPr lang="en-US" sz="1800" dirty="0" err="1">
                <a:solidFill>
                  <a:schemeClr val="lt1"/>
                </a:solidFill>
                <a:latin typeface="Calibri"/>
                <a:ea typeface="Calibri"/>
                <a:cs typeface="Calibri"/>
                <a:sym typeface="Calibri"/>
              </a:rPr>
              <a:t>l.activation</a:t>
            </a:r>
            <a:r>
              <a:rPr lang="en-US" sz="1800" dirty="0">
                <a:solidFill>
                  <a:schemeClr val="lt1"/>
                </a:solidFill>
                <a:latin typeface="Calibri"/>
                <a:ea typeface="Calibri"/>
                <a:cs typeface="Calibri"/>
                <a:sym typeface="Calibri"/>
              </a:rPr>
              <a:t>)</a:t>
            </a:r>
            <a:endParaRPr dirty="0"/>
          </a:p>
        </p:txBody>
      </p:sp>
      <p:cxnSp>
        <p:nvCxnSpPr>
          <p:cNvPr id="1245" name="Google Shape;1245;p39"/>
          <p:cNvCxnSpPr>
            <a:stCxn id="1238" idx="2"/>
            <a:endCxn id="1243" idx="0"/>
          </p:cNvCxnSpPr>
          <p:nvPr/>
        </p:nvCxnSpPr>
        <p:spPr>
          <a:xfrm>
            <a:off x="8301172" y="3667413"/>
            <a:ext cx="0" cy="477000"/>
          </a:xfrm>
          <a:prstGeom prst="straightConnector1">
            <a:avLst/>
          </a:prstGeom>
          <a:noFill/>
          <a:ln w="19050" cap="flat" cmpd="sng">
            <a:solidFill>
              <a:schemeClr val="accent1"/>
            </a:solidFill>
            <a:prstDash val="solid"/>
            <a:miter lim="800000"/>
            <a:headEnd type="none" w="sm" len="sm"/>
            <a:tailEnd type="triangle" w="med" len="med"/>
          </a:ln>
        </p:spPr>
      </p:cxnSp>
      <p:sp>
        <p:nvSpPr>
          <p:cNvPr id="1246" name="Google Shape;1246;p3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Forward Pass in Homework</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4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Backward Pass in Homework</a:t>
            </a:r>
            <a:endParaRPr/>
          </a:p>
        </p:txBody>
      </p:sp>
      <p:sp>
        <p:nvSpPr>
          <p:cNvPr id="1253" name="Google Shape;1253;p40"/>
          <p:cNvSpPr/>
          <p:nvPr/>
        </p:nvSpPr>
        <p:spPr>
          <a:xfrm>
            <a:off x="2601431" y="1532433"/>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4" name="Google Shape;1254;p40"/>
          <p:cNvSpPr/>
          <p:nvPr/>
        </p:nvSpPr>
        <p:spPr>
          <a:xfrm>
            <a:off x="3235843" y="4295127"/>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backward_layer</a:t>
            </a:r>
            <a:endParaRPr sz="1800">
              <a:solidFill>
                <a:schemeClr val="lt1"/>
              </a:solidFill>
              <a:latin typeface="Calibri"/>
              <a:ea typeface="Calibri"/>
              <a:cs typeface="Calibri"/>
              <a:sym typeface="Calibri"/>
            </a:endParaRPr>
          </a:p>
        </p:txBody>
      </p:sp>
      <p:cxnSp>
        <p:nvCxnSpPr>
          <p:cNvPr id="1255" name="Google Shape;1255;p40"/>
          <p:cNvCxnSpPr>
            <a:stCxn id="1256" idx="2"/>
            <a:endCxn id="1254" idx="0"/>
          </p:cNvCxnSpPr>
          <p:nvPr/>
        </p:nvCxnSpPr>
        <p:spPr>
          <a:xfrm>
            <a:off x="4242392" y="3442937"/>
            <a:ext cx="0" cy="8523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257" name="Google Shape;1257;p40"/>
          <p:cNvCxnSpPr>
            <a:stCxn id="1254" idx="3"/>
            <a:endCxn id="1254" idx="0"/>
          </p:cNvCxnSpPr>
          <p:nvPr/>
        </p:nvCxnSpPr>
        <p:spPr>
          <a:xfrm rot="10800000">
            <a:off x="4242441" y="4295218"/>
            <a:ext cx="1006500" cy="279900"/>
          </a:xfrm>
          <a:prstGeom prst="curvedConnector4">
            <a:avLst>
              <a:gd name="adj1" fmla="val -24121"/>
              <a:gd name="adj2" fmla="val 275406"/>
            </a:avLst>
          </a:prstGeom>
          <a:noFill/>
          <a:ln w="19050" cap="flat" cmpd="sng">
            <a:solidFill>
              <a:schemeClr val="accent1"/>
            </a:solidFill>
            <a:prstDash val="solid"/>
            <a:miter lim="800000"/>
            <a:headEnd type="none" w="sm" len="sm"/>
            <a:tailEnd type="triangle" w="med" len="med"/>
          </a:ln>
        </p:spPr>
      </p:cxnSp>
      <p:sp>
        <p:nvSpPr>
          <p:cNvPr id="1258" name="Google Shape;1258;p40"/>
          <p:cNvSpPr txBox="1"/>
          <p:nvPr/>
        </p:nvSpPr>
        <p:spPr>
          <a:xfrm>
            <a:off x="3814229" y="5464709"/>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56" name="Google Shape;1256;p40"/>
          <p:cNvSpPr txBox="1"/>
          <p:nvPr/>
        </p:nvSpPr>
        <p:spPr>
          <a:xfrm>
            <a:off x="2869020" y="3073605"/>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model m, matrix d</a:t>
            </a:r>
            <a:endParaRPr/>
          </a:p>
        </p:txBody>
      </p:sp>
      <p:cxnSp>
        <p:nvCxnSpPr>
          <p:cNvPr id="1259" name="Google Shape;1259;p40"/>
          <p:cNvCxnSpPr>
            <a:stCxn id="1254" idx="2"/>
            <a:endCxn id="1258" idx="0"/>
          </p:cNvCxnSpPr>
          <p:nvPr/>
        </p:nvCxnSpPr>
        <p:spPr>
          <a:xfrm>
            <a:off x="4242392" y="4855109"/>
            <a:ext cx="0" cy="609600"/>
          </a:xfrm>
          <a:prstGeom prst="straightConnector1">
            <a:avLst/>
          </a:prstGeom>
          <a:noFill/>
          <a:ln w="19050" cap="flat" cmpd="sng">
            <a:solidFill>
              <a:schemeClr val="accent1"/>
            </a:solidFill>
            <a:prstDash val="solid"/>
            <a:miter lim="800000"/>
            <a:headEnd type="none" w="sm" len="sm"/>
            <a:tailEnd type="triangle" w="med" len="med"/>
          </a:ln>
        </p:spPr>
      </p:cxnSp>
      <p:sp>
        <p:nvSpPr>
          <p:cNvPr id="1260" name="Google Shape;1260;p40"/>
          <p:cNvSpPr txBox="1"/>
          <p:nvPr/>
        </p:nvSpPr>
        <p:spPr>
          <a:xfrm>
            <a:off x="2927498" y="1641935"/>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backward_model</a:t>
            </a:r>
            <a:endParaRPr sz="1800" b="1">
              <a:solidFill>
                <a:schemeClr val="dk1"/>
              </a:solidFill>
              <a:latin typeface="Calibri"/>
              <a:ea typeface="Calibri"/>
              <a:cs typeface="Calibri"/>
              <a:sym typeface="Calibri"/>
            </a:endParaRPr>
          </a:p>
        </p:txBody>
      </p:sp>
      <p:sp>
        <p:nvSpPr>
          <p:cNvPr id="1261" name="Google Shape;1261;p40"/>
          <p:cNvSpPr/>
          <p:nvPr/>
        </p:nvSpPr>
        <p:spPr>
          <a:xfrm>
            <a:off x="6611418" y="1532433"/>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62" name="Google Shape;1262;p40"/>
          <p:cNvSpPr/>
          <p:nvPr/>
        </p:nvSpPr>
        <p:spPr>
          <a:xfrm>
            <a:off x="7153930" y="3456444"/>
            <a:ext cx="2149306" cy="36933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C000"/>
                </a:solidFill>
                <a:latin typeface="Calibri"/>
                <a:ea typeface="Calibri"/>
                <a:cs typeface="Calibri"/>
                <a:sym typeface="Calibri"/>
              </a:rPr>
              <a:t>gradient_matrix</a:t>
            </a:r>
            <a:endParaRPr sz="1800">
              <a:solidFill>
                <a:srgbClr val="FFC000"/>
              </a:solidFill>
              <a:latin typeface="Calibri"/>
              <a:ea typeface="Calibri"/>
              <a:cs typeface="Calibri"/>
              <a:sym typeface="Calibri"/>
            </a:endParaRPr>
          </a:p>
        </p:txBody>
      </p:sp>
      <p:cxnSp>
        <p:nvCxnSpPr>
          <p:cNvPr id="1263" name="Google Shape;1263;p40"/>
          <p:cNvCxnSpPr>
            <a:stCxn id="1264" idx="2"/>
            <a:endCxn id="1262" idx="0"/>
          </p:cNvCxnSpPr>
          <p:nvPr/>
        </p:nvCxnSpPr>
        <p:spPr>
          <a:xfrm flipH="1">
            <a:off x="8228619" y="2824490"/>
            <a:ext cx="2400" cy="632100"/>
          </a:xfrm>
          <a:prstGeom prst="straightConnector1">
            <a:avLst/>
          </a:prstGeom>
          <a:noFill/>
          <a:ln w="19050" cap="flat" cmpd="sng">
            <a:solidFill>
              <a:schemeClr val="accent1"/>
            </a:solidFill>
            <a:prstDash val="solid"/>
            <a:miter lim="800000"/>
            <a:headEnd type="none" w="sm" len="sm"/>
            <a:tailEnd type="triangle" w="med" len="med"/>
          </a:ln>
        </p:spPr>
      </p:cxnSp>
      <p:sp>
        <p:nvSpPr>
          <p:cNvPr id="1265" name="Google Shape;1265;p40"/>
          <p:cNvSpPr txBox="1"/>
          <p:nvPr/>
        </p:nvSpPr>
        <p:spPr>
          <a:xfrm>
            <a:off x="7979057" y="5855690"/>
            <a:ext cx="503919" cy="369332"/>
          </a:xfrm>
          <a:prstGeom prst="rect">
            <a:avLst/>
          </a:prstGeom>
          <a:blipFill rotWithShape="1">
            <a:blip r:embed="rId3">
              <a:alphaModFix/>
            </a:blip>
            <a:stretch>
              <a:fillRect/>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264" name="Google Shape;1264;p40"/>
          <p:cNvSpPr txBox="1"/>
          <p:nvPr/>
        </p:nvSpPr>
        <p:spPr>
          <a:xfrm>
            <a:off x="6857647" y="2455158"/>
            <a:ext cx="2746743"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 layer l, matrix delta</a:t>
            </a:r>
            <a:endParaRPr/>
          </a:p>
        </p:txBody>
      </p:sp>
      <p:cxnSp>
        <p:nvCxnSpPr>
          <p:cNvPr id="1266" name="Google Shape;1266;p40"/>
          <p:cNvCxnSpPr>
            <a:stCxn id="1267" idx="2"/>
            <a:endCxn id="1265" idx="0"/>
          </p:cNvCxnSpPr>
          <p:nvPr/>
        </p:nvCxnSpPr>
        <p:spPr>
          <a:xfrm>
            <a:off x="8229568" y="5353212"/>
            <a:ext cx="1500" cy="502500"/>
          </a:xfrm>
          <a:prstGeom prst="straightConnector1">
            <a:avLst/>
          </a:prstGeom>
          <a:noFill/>
          <a:ln w="19050" cap="flat" cmpd="sng">
            <a:solidFill>
              <a:schemeClr val="accent1"/>
            </a:solidFill>
            <a:prstDash val="solid"/>
            <a:miter lim="800000"/>
            <a:headEnd type="none" w="sm" len="sm"/>
            <a:tailEnd type="triangle" w="med" len="med"/>
          </a:ln>
        </p:spPr>
      </p:cxnSp>
      <p:sp>
        <p:nvSpPr>
          <p:cNvPr id="1268" name="Google Shape;1268;p40"/>
          <p:cNvSpPr txBox="1"/>
          <p:nvPr/>
        </p:nvSpPr>
        <p:spPr>
          <a:xfrm>
            <a:off x="6916125" y="1634677"/>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backward_layer</a:t>
            </a:r>
            <a:endParaRPr sz="1800" b="1">
              <a:solidFill>
                <a:srgbClr val="FF0000"/>
              </a:solidFill>
              <a:latin typeface="Calibri"/>
              <a:ea typeface="Calibri"/>
              <a:cs typeface="Calibri"/>
              <a:sym typeface="Calibri"/>
            </a:endParaRPr>
          </a:p>
        </p:txBody>
      </p:sp>
      <p:sp>
        <p:nvSpPr>
          <p:cNvPr id="1269" name="Google Shape;1269;p40"/>
          <p:cNvSpPr/>
          <p:nvPr/>
        </p:nvSpPr>
        <p:spPr>
          <a:xfrm>
            <a:off x="7153929" y="4216081"/>
            <a:ext cx="2149307" cy="369332"/>
          </a:xfrm>
          <a:prstGeom prst="rect">
            <a:avLst/>
          </a:prstGeom>
          <a:blipFill rotWithShape="1">
            <a:blip r:embed="rId4">
              <a:alphaModFix/>
            </a:blip>
            <a:stretch>
              <a:fillRect t="-8062" b="-241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70" name="Google Shape;1270;p40"/>
          <p:cNvCxnSpPr>
            <a:stCxn id="1262" idx="2"/>
            <a:endCxn id="1269" idx="0"/>
          </p:cNvCxnSpPr>
          <p:nvPr/>
        </p:nvCxnSpPr>
        <p:spPr>
          <a:xfrm>
            <a:off x="8228583" y="3825776"/>
            <a:ext cx="0" cy="390300"/>
          </a:xfrm>
          <a:prstGeom prst="straightConnector1">
            <a:avLst/>
          </a:prstGeom>
          <a:noFill/>
          <a:ln w="19050" cap="flat" cmpd="sng">
            <a:solidFill>
              <a:schemeClr val="accent1"/>
            </a:solidFill>
            <a:prstDash val="solid"/>
            <a:miter lim="800000"/>
            <a:headEnd type="none" w="sm" len="sm"/>
            <a:tailEnd type="triangle" w="med" len="med"/>
          </a:ln>
        </p:spPr>
      </p:cxnSp>
      <p:sp>
        <p:nvSpPr>
          <p:cNvPr id="1267" name="Google Shape;1267;p40"/>
          <p:cNvSpPr/>
          <p:nvPr/>
        </p:nvSpPr>
        <p:spPr>
          <a:xfrm>
            <a:off x="7154914" y="4983880"/>
            <a:ext cx="2149307" cy="369332"/>
          </a:xfrm>
          <a:prstGeom prst="rect">
            <a:avLst/>
          </a:prstGeom>
          <a:blipFill rotWithShape="1">
            <a:blip r:embed="rId5">
              <a:alphaModFix/>
            </a:blip>
            <a:stretch>
              <a:fillRect t="-8062" b="-24191"/>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71" name="Google Shape;1271;p40"/>
          <p:cNvCxnSpPr>
            <a:stCxn id="1269" idx="2"/>
            <a:endCxn id="1267" idx="0"/>
          </p:cNvCxnSpPr>
          <p:nvPr/>
        </p:nvCxnSpPr>
        <p:spPr>
          <a:xfrm>
            <a:off x="8228583" y="4585413"/>
            <a:ext cx="900" cy="398400"/>
          </a:xfrm>
          <a:prstGeom prst="straightConnector1">
            <a:avLst/>
          </a:prstGeom>
          <a:noFill/>
          <a:ln w="19050" cap="flat" cmpd="sng">
            <a:solidFill>
              <a:schemeClr val="accent1"/>
            </a:solidFill>
            <a:prstDash val="solid"/>
            <a:miter lim="800000"/>
            <a:headEnd type="none" w="sm" len="sm"/>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4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Weight Update in Homework</a:t>
            </a:r>
            <a:endParaRPr/>
          </a:p>
        </p:txBody>
      </p:sp>
      <p:sp>
        <p:nvSpPr>
          <p:cNvPr id="1277" name="Google Shape;1277;p41"/>
          <p:cNvSpPr/>
          <p:nvPr/>
        </p:nvSpPr>
        <p:spPr>
          <a:xfrm>
            <a:off x="6864085" y="1532431"/>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78" name="Google Shape;1278;p41"/>
          <p:cNvSpPr/>
          <p:nvPr/>
        </p:nvSpPr>
        <p:spPr>
          <a:xfrm>
            <a:off x="7042104" y="3896520"/>
            <a:ext cx="3138532" cy="369543"/>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79" name="Google Shape;1279;p41"/>
          <p:cNvCxnSpPr>
            <a:stCxn id="1280" idx="2"/>
            <a:endCxn id="1278" idx="0"/>
          </p:cNvCxnSpPr>
          <p:nvPr/>
        </p:nvCxnSpPr>
        <p:spPr>
          <a:xfrm>
            <a:off x="8611369" y="3109472"/>
            <a:ext cx="0" cy="786900"/>
          </a:xfrm>
          <a:prstGeom prst="straightConnector1">
            <a:avLst/>
          </a:prstGeom>
          <a:noFill/>
          <a:ln w="19050" cap="flat" cmpd="sng">
            <a:solidFill>
              <a:schemeClr val="accent1"/>
            </a:solidFill>
            <a:prstDash val="solid"/>
            <a:miter lim="800000"/>
            <a:headEnd type="none" w="sm" len="sm"/>
            <a:tailEnd type="triangle" w="med" len="med"/>
          </a:ln>
        </p:spPr>
      </p:cxnSp>
      <p:sp>
        <p:nvSpPr>
          <p:cNvPr id="1280" name="Google Shape;1280;p41"/>
          <p:cNvSpPr txBox="1"/>
          <p:nvPr/>
        </p:nvSpPr>
        <p:spPr>
          <a:xfrm>
            <a:off x="6983237" y="2463141"/>
            <a:ext cx="3256264" cy="646331"/>
          </a:xfrm>
          <a:prstGeom prst="rect">
            <a:avLst/>
          </a:prstGeom>
          <a:blipFill rotWithShape="1">
            <a:blip r:embed="rId4">
              <a:alphaModFix/>
            </a:blip>
            <a:stretch>
              <a:fillRect t="-3701" b="-12961"/>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281" name="Google Shape;1281;p41"/>
          <p:cNvSpPr txBox="1"/>
          <p:nvPr/>
        </p:nvSpPr>
        <p:spPr>
          <a:xfrm>
            <a:off x="7291811" y="1605614"/>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FF0000"/>
                </a:solidFill>
                <a:latin typeface="Calibri"/>
                <a:ea typeface="Calibri"/>
                <a:cs typeface="Calibri"/>
                <a:sym typeface="Calibri"/>
              </a:rPr>
              <a:t>update_layer</a:t>
            </a:r>
            <a:endParaRPr sz="1800" b="1">
              <a:solidFill>
                <a:srgbClr val="FF0000"/>
              </a:solidFill>
              <a:latin typeface="Calibri"/>
              <a:ea typeface="Calibri"/>
              <a:cs typeface="Calibri"/>
              <a:sym typeface="Calibri"/>
            </a:endParaRPr>
          </a:p>
        </p:txBody>
      </p:sp>
      <p:sp>
        <p:nvSpPr>
          <p:cNvPr id="1282" name="Google Shape;1282;p41"/>
          <p:cNvSpPr/>
          <p:nvPr/>
        </p:nvSpPr>
        <p:spPr>
          <a:xfrm>
            <a:off x="7537024" y="5400589"/>
            <a:ext cx="2149307" cy="369332"/>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83" name="Google Shape;1283;p41"/>
          <p:cNvCxnSpPr>
            <a:stCxn id="1278" idx="2"/>
            <a:endCxn id="1282" idx="0"/>
          </p:cNvCxnSpPr>
          <p:nvPr/>
        </p:nvCxnSpPr>
        <p:spPr>
          <a:xfrm>
            <a:off x="8611370" y="4266063"/>
            <a:ext cx="300" cy="1134600"/>
          </a:xfrm>
          <a:prstGeom prst="straightConnector1">
            <a:avLst/>
          </a:prstGeom>
          <a:noFill/>
          <a:ln w="19050" cap="flat" cmpd="sng">
            <a:solidFill>
              <a:schemeClr val="accent1"/>
            </a:solidFill>
            <a:prstDash val="solid"/>
            <a:miter lim="800000"/>
            <a:headEnd type="none" w="sm" len="sm"/>
            <a:tailEnd type="triangle" w="med" len="med"/>
          </a:ln>
        </p:spPr>
      </p:cxnSp>
      <p:sp>
        <p:nvSpPr>
          <p:cNvPr id="1284" name="Google Shape;1284;p41"/>
          <p:cNvSpPr/>
          <p:nvPr/>
        </p:nvSpPr>
        <p:spPr>
          <a:xfrm>
            <a:off x="8185713" y="198039"/>
            <a:ext cx="3708575" cy="1200574"/>
          </a:xfrm>
          <a:prstGeom prst="rect">
            <a:avLst/>
          </a:prstGeom>
          <a:blipFill rotWithShape="1">
            <a:blip r:embed="rId6">
              <a:alphaModFix/>
            </a:blip>
            <a:stretch>
              <a:fillRect t="-1507" b="-7033"/>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Calibri"/>
                <a:ea typeface="Calibri"/>
                <a:cs typeface="Calibri"/>
                <a:sym typeface="Calibri"/>
              </a:rPr>
              <a:t> </a:t>
            </a:r>
            <a:endParaRPr dirty="0"/>
          </a:p>
        </p:txBody>
      </p:sp>
      <p:sp>
        <p:nvSpPr>
          <p:cNvPr id="1285" name="Google Shape;1285;p41"/>
          <p:cNvSpPr/>
          <p:nvPr/>
        </p:nvSpPr>
        <p:spPr>
          <a:xfrm>
            <a:off x="2495105" y="1532432"/>
            <a:ext cx="3494569" cy="4970721"/>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6" name="Google Shape;1286;p41"/>
          <p:cNvSpPr/>
          <p:nvPr/>
        </p:nvSpPr>
        <p:spPr>
          <a:xfrm>
            <a:off x="3235843" y="4295127"/>
            <a:ext cx="2013098" cy="559982"/>
          </a:xfrm>
          <a:prstGeom prst="rect">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update_layer</a:t>
            </a:r>
            <a:endParaRPr sz="1800">
              <a:solidFill>
                <a:schemeClr val="lt1"/>
              </a:solidFill>
              <a:latin typeface="Calibri"/>
              <a:ea typeface="Calibri"/>
              <a:cs typeface="Calibri"/>
              <a:sym typeface="Calibri"/>
            </a:endParaRPr>
          </a:p>
        </p:txBody>
      </p:sp>
      <p:cxnSp>
        <p:nvCxnSpPr>
          <p:cNvPr id="1287" name="Google Shape;1287;p41"/>
          <p:cNvCxnSpPr>
            <a:stCxn id="1288" idx="2"/>
            <a:endCxn id="1286" idx="0"/>
          </p:cNvCxnSpPr>
          <p:nvPr/>
        </p:nvCxnSpPr>
        <p:spPr>
          <a:xfrm>
            <a:off x="4242391" y="3325911"/>
            <a:ext cx="0" cy="969300"/>
          </a:xfrm>
          <a:prstGeom prst="straightConnector1">
            <a:avLst/>
          </a:prstGeom>
          <a:noFill/>
          <a:ln w="19050" cap="flat" cmpd="sng">
            <a:solidFill>
              <a:schemeClr val="accent1"/>
            </a:solidFill>
            <a:prstDash val="solid"/>
            <a:miter lim="800000"/>
            <a:headEnd type="none" w="sm" len="sm"/>
            <a:tailEnd type="triangle" w="med" len="med"/>
          </a:ln>
        </p:spPr>
      </p:cxnSp>
      <p:cxnSp>
        <p:nvCxnSpPr>
          <p:cNvPr id="1289" name="Google Shape;1289;p41"/>
          <p:cNvCxnSpPr>
            <a:stCxn id="1286" idx="3"/>
            <a:endCxn id="1286" idx="0"/>
          </p:cNvCxnSpPr>
          <p:nvPr/>
        </p:nvCxnSpPr>
        <p:spPr>
          <a:xfrm rot="10800000">
            <a:off x="4242441" y="4295218"/>
            <a:ext cx="1006500" cy="279900"/>
          </a:xfrm>
          <a:prstGeom prst="curvedConnector4">
            <a:avLst>
              <a:gd name="adj1" fmla="val -24121"/>
              <a:gd name="adj2" fmla="val 275406"/>
            </a:avLst>
          </a:prstGeom>
          <a:noFill/>
          <a:ln w="19050" cap="flat" cmpd="sng">
            <a:solidFill>
              <a:schemeClr val="accent1"/>
            </a:solidFill>
            <a:prstDash val="solid"/>
            <a:miter lim="800000"/>
            <a:headEnd type="none" w="sm" len="sm"/>
            <a:tailEnd type="triangle" w="med" len="med"/>
          </a:ln>
        </p:spPr>
      </p:cxnSp>
      <p:sp>
        <p:nvSpPr>
          <p:cNvPr id="1290" name="Google Shape;1290;p41"/>
          <p:cNvSpPr txBox="1"/>
          <p:nvPr/>
        </p:nvSpPr>
        <p:spPr>
          <a:xfrm>
            <a:off x="3814229" y="5464709"/>
            <a:ext cx="856325" cy="3693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Output</a:t>
            </a:r>
            <a:endParaRPr/>
          </a:p>
        </p:txBody>
      </p:sp>
      <p:sp>
        <p:nvSpPr>
          <p:cNvPr id="1288" name="Google Shape;1288;p41"/>
          <p:cNvSpPr txBox="1"/>
          <p:nvPr/>
        </p:nvSpPr>
        <p:spPr>
          <a:xfrm>
            <a:off x="2657254" y="2679580"/>
            <a:ext cx="3170273" cy="646331"/>
          </a:xfrm>
          <a:prstGeom prst="rect">
            <a:avLst/>
          </a:prstGeom>
          <a:blipFill rotWithShape="1">
            <a:blip r:embed="rId7">
              <a:alphaModFix/>
            </a:blip>
            <a:stretch>
              <a:fillRect l="-1339" t="-4629" r="-1339" b="-12960"/>
            </a:stretch>
          </a:blip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cxnSp>
        <p:nvCxnSpPr>
          <p:cNvPr id="1291" name="Google Shape;1291;p41"/>
          <p:cNvCxnSpPr>
            <a:stCxn id="1286" idx="2"/>
            <a:endCxn id="1290" idx="0"/>
          </p:cNvCxnSpPr>
          <p:nvPr/>
        </p:nvCxnSpPr>
        <p:spPr>
          <a:xfrm>
            <a:off x="4242392" y="4855109"/>
            <a:ext cx="0" cy="609600"/>
          </a:xfrm>
          <a:prstGeom prst="straightConnector1">
            <a:avLst/>
          </a:prstGeom>
          <a:noFill/>
          <a:ln w="19050" cap="flat" cmpd="sng">
            <a:solidFill>
              <a:schemeClr val="accent1"/>
            </a:solidFill>
            <a:prstDash val="solid"/>
            <a:miter lim="800000"/>
            <a:headEnd type="none" w="sm" len="sm"/>
            <a:tailEnd type="triangle" w="med" len="med"/>
          </a:ln>
        </p:spPr>
      </p:cxnSp>
      <p:sp>
        <p:nvSpPr>
          <p:cNvPr id="1292" name="Google Shape;1292;p41"/>
          <p:cNvSpPr txBox="1"/>
          <p:nvPr/>
        </p:nvSpPr>
        <p:spPr>
          <a:xfrm>
            <a:off x="2927498" y="1641935"/>
            <a:ext cx="2746743" cy="369332"/>
          </a:xfrm>
          <a:prstGeom prst="rect">
            <a:avLst/>
          </a:prstGeom>
          <a:noFill/>
          <a:ln>
            <a:noFill/>
          </a:ln>
          <a:effectLst>
            <a:outerShdw blurRad="149987" dist="250190" dir="8460000" algn="ctr">
              <a:srgbClr val="000000">
                <a:alpha val="27843"/>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update_model</a:t>
            </a:r>
            <a:endParaRPr sz="18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42"/>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rgbClr val="FF0000"/>
              </a:buClr>
              <a:buSzPts val="2800"/>
              <a:buFont typeface="Courier New"/>
              <a:buNone/>
            </a:pPr>
            <a:r>
              <a:rPr lang="en-US" sz="2400" b="1" dirty="0">
                <a:solidFill>
                  <a:srgbClr val="FF0000"/>
                </a:solidFill>
                <a:highlight>
                  <a:srgbClr val="FFFF00"/>
                </a:highlight>
                <a:latin typeface="Courier New"/>
                <a:ea typeface="Courier New"/>
                <a:cs typeface="Courier New"/>
                <a:sym typeface="Courier New"/>
              </a:rPr>
              <a:t>TODO</a:t>
            </a:r>
            <a:r>
              <a:rPr lang="en-US" sz="2400" dirty="0">
                <a:solidFill>
                  <a:srgbClr val="0000FF"/>
                </a:solidFill>
                <a:highlight>
                  <a:srgbClr val="FFFFFF"/>
                </a:highlight>
                <a:latin typeface="Courier New"/>
                <a:ea typeface="Courier New"/>
                <a:cs typeface="Courier New"/>
                <a:sym typeface="Courier New"/>
              </a:rPr>
              <a:t> def</a:t>
            </a:r>
            <a:r>
              <a:rPr lang="en-US" sz="2400" dirty="0">
                <a:highlight>
                  <a:srgbClr val="FFFFFF"/>
                </a:highlight>
                <a:latin typeface="Courier New"/>
                <a:ea typeface="Courier New"/>
                <a:cs typeface="Courier New"/>
                <a:sym typeface="Courier New"/>
              </a:rPr>
              <a:t> </a:t>
            </a:r>
            <a:r>
              <a:rPr lang="en-US" sz="2400" dirty="0" err="1">
                <a:solidFill>
                  <a:srgbClr val="795E26"/>
                </a:solidFill>
                <a:highlight>
                  <a:srgbClr val="FFFFFF"/>
                </a:highlight>
                <a:latin typeface="Courier New"/>
                <a:ea typeface="Courier New"/>
                <a:cs typeface="Courier New"/>
                <a:sym typeface="Courier New"/>
              </a:rPr>
              <a:t>activate_matrix</a:t>
            </a:r>
            <a:r>
              <a:rPr lang="en-US" sz="2400" dirty="0">
                <a:highlight>
                  <a:srgbClr val="FFFFFF"/>
                </a:highlight>
                <a:latin typeface="Courier New"/>
                <a:ea typeface="Courier New"/>
                <a:cs typeface="Courier New"/>
                <a:sym typeface="Courier New"/>
              </a:rPr>
              <a:t>(matrix </a:t>
            </a:r>
            <a:r>
              <a:rPr lang="en-US" sz="2400" dirty="0">
                <a:solidFill>
                  <a:srgbClr val="001080"/>
                </a:solidFill>
                <a:highlight>
                  <a:srgbClr val="FFFFFF"/>
                </a:highlight>
                <a:latin typeface="Courier New"/>
                <a:ea typeface="Courier New"/>
                <a:cs typeface="Courier New"/>
                <a:sym typeface="Courier New"/>
              </a:rPr>
              <a:t>m</a:t>
            </a:r>
            <a:r>
              <a:rPr lang="en-US" sz="2400" dirty="0">
                <a:highlight>
                  <a:srgbClr val="FFFFFF"/>
                </a:highlight>
                <a:latin typeface="Courier New"/>
                <a:ea typeface="Courier New"/>
                <a:cs typeface="Courier New"/>
                <a:sym typeface="Courier New"/>
              </a:rPr>
              <a:t>, ACTIVATION </a:t>
            </a:r>
            <a:r>
              <a:rPr lang="en-US" sz="2400" dirty="0">
                <a:solidFill>
                  <a:srgbClr val="001080"/>
                </a:solidFill>
                <a:highlight>
                  <a:srgbClr val="FFFFFF"/>
                </a:highlight>
                <a:latin typeface="Courier New"/>
                <a:ea typeface="Courier New"/>
                <a:cs typeface="Courier New"/>
                <a:sym typeface="Courier New"/>
              </a:rPr>
              <a:t>a</a:t>
            </a:r>
            <a:r>
              <a:rPr lang="en-US" sz="2400" dirty="0">
                <a:highlight>
                  <a:srgbClr val="FFFFFF"/>
                </a:highlight>
                <a:latin typeface="Courier New"/>
                <a:ea typeface="Courier New"/>
                <a:cs typeface="Courier New"/>
                <a:sym typeface="Courier New"/>
              </a:rPr>
              <a:t>)</a:t>
            </a:r>
            <a:endParaRPr sz="2400" dirty="0"/>
          </a:p>
        </p:txBody>
      </p:sp>
      <p:sp>
        <p:nvSpPr>
          <p:cNvPr id="1299" name="Google Shape;1299;p42"/>
          <p:cNvSpPr txBox="1"/>
          <p:nvPr/>
        </p:nvSpPr>
        <p:spPr>
          <a:xfrm>
            <a:off x="7784164" y="1287197"/>
            <a:ext cx="4068725"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Apply activation “a” to the matrix “m”</a:t>
            </a:r>
            <a:endParaRPr dirty="0"/>
          </a:p>
        </p:txBody>
      </p:sp>
      <p:pic>
        <p:nvPicPr>
          <p:cNvPr id="6" name="图片 5">
            <a:extLst>
              <a:ext uri="{FF2B5EF4-FFF2-40B4-BE49-F238E27FC236}">
                <a16:creationId xmlns:a16="http://schemas.microsoft.com/office/drawing/2014/main" id="{3A070B7B-A9EF-93B1-3464-A65B4DC29111}"/>
              </a:ext>
            </a:extLst>
          </p:cNvPr>
          <p:cNvPicPr>
            <a:picLocks noChangeAspect="1"/>
          </p:cNvPicPr>
          <p:nvPr/>
        </p:nvPicPr>
        <p:blipFill>
          <a:blip r:embed="rId3"/>
          <a:stretch>
            <a:fillRect/>
          </a:stretch>
        </p:blipFill>
        <p:spPr>
          <a:xfrm>
            <a:off x="1174560" y="1454660"/>
            <a:ext cx="6609604" cy="502875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43"/>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solidFill>
                  <a:srgbClr val="0000FF"/>
                </a:solidFill>
                <a:highlight>
                  <a:srgbClr val="FFFFFF"/>
                </a:highlight>
                <a:latin typeface="Courier New"/>
                <a:ea typeface="Courier New"/>
                <a:cs typeface="Courier New"/>
                <a:sym typeface="Courier New"/>
              </a:rPr>
              <a:t>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gradient_matrix</a:t>
            </a:r>
            <a:r>
              <a:rPr lang="en-US" sz="2400">
                <a:highlight>
                  <a:srgbClr val="FFFFFF"/>
                </a:highlight>
                <a:latin typeface="Courier New"/>
                <a:ea typeface="Courier New"/>
                <a:cs typeface="Courier New"/>
                <a:sym typeface="Courier New"/>
              </a:rPr>
              <a:t>(matrix </a:t>
            </a:r>
            <a:r>
              <a:rPr lang="en-US" sz="2400">
                <a:solidFill>
                  <a:srgbClr val="001080"/>
                </a:solidFill>
                <a:highlight>
                  <a:srgbClr val="FFFFFF"/>
                </a:highlight>
                <a:latin typeface="Courier New"/>
                <a:ea typeface="Courier New"/>
                <a:cs typeface="Courier New"/>
                <a:sym typeface="Courier New"/>
              </a:rPr>
              <a:t>m</a:t>
            </a:r>
            <a:r>
              <a:rPr lang="en-US" sz="2400">
                <a:highlight>
                  <a:srgbClr val="FFFFFF"/>
                </a:highlight>
                <a:latin typeface="Courier New"/>
                <a:ea typeface="Courier New"/>
                <a:cs typeface="Courier New"/>
                <a:sym typeface="Courier New"/>
              </a:rPr>
              <a:t>, ACTIVATION </a:t>
            </a:r>
            <a:r>
              <a:rPr lang="en-US" sz="2400">
                <a:solidFill>
                  <a:srgbClr val="001080"/>
                </a:solidFill>
                <a:highlight>
                  <a:srgbClr val="FFFFFF"/>
                </a:highlight>
                <a:latin typeface="Courier New"/>
                <a:ea typeface="Courier New"/>
                <a:cs typeface="Courier New"/>
                <a:sym typeface="Courier New"/>
              </a:rPr>
              <a:t>a</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d</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2800"/>
              <a:buFont typeface="Calibri"/>
              <a:buNone/>
            </a:pPr>
            <a:endParaRPr/>
          </a:p>
        </p:txBody>
      </p:sp>
      <p:sp>
        <p:nvSpPr>
          <p:cNvPr id="1306" name="Google Shape;1306;p43"/>
          <p:cNvSpPr txBox="1"/>
          <p:nvPr/>
        </p:nvSpPr>
        <p:spPr>
          <a:xfrm>
            <a:off x="4834270" y="1172301"/>
            <a:ext cx="7010400" cy="646331"/>
          </a:xfrm>
          <a:prstGeom prst="rect">
            <a:avLst/>
          </a:prstGeom>
          <a:blipFill rotWithShape="1">
            <a:blip r:embed="rId3">
              <a:alphaModFix/>
            </a:blip>
            <a:stretch>
              <a:fillRect l="-607" t="-3701" r="-346" b="-12961"/>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pic>
        <p:nvPicPr>
          <p:cNvPr id="4" name="图片 3">
            <a:extLst>
              <a:ext uri="{FF2B5EF4-FFF2-40B4-BE49-F238E27FC236}">
                <a16:creationId xmlns:a16="http://schemas.microsoft.com/office/drawing/2014/main" id="{8A1A22EB-BB47-0AC9-6D62-2364DF44875D}"/>
              </a:ext>
            </a:extLst>
          </p:cNvPr>
          <p:cNvPicPr>
            <a:picLocks noChangeAspect="1"/>
          </p:cNvPicPr>
          <p:nvPr/>
        </p:nvPicPr>
        <p:blipFill>
          <a:blip r:embed="rId4"/>
          <a:stretch>
            <a:fillRect/>
          </a:stretch>
        </p:blipFill>
        <p:spPr>
          <a:xfrm>
            <a:off x="948070" y="1909045"/>
            <a:ext cx="7772400" cy="3039909"/>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44"/>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highlight>
                  <a:srgbClr val="FFFFFF"/>
                </a:highlight>
                <a:latin typeface="Courier New"/>
                <a:ea typeface="Courier New"/>
                <a:cs typeface="Courier New"/>
                <a:sym typeface="Courier New"/>
              </a:rPr>
              <a:t>matrix </a:t>
            </a:r>
            <a:r>
              <a:rPr lang="en-US" sz="2400">
                <a:solidFill>
                  <a:srgbClr val="795E26"/>
                </a:solidFill>
                <a:highlight>
                  <a:srgbClr val="FFFFFF"/>
                </a:highlight>
                <a:latin typeface="Courier New"/>
                <a:ea typeface="Courier New"/>
                <a:cs typeface="Courier New"/>
                <a:sym typeface="Courier New"/>
              </a:rPr>
              <a:t>forward_layer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in</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2800"/>
              <a:buFont typeface="Calibri"/>
              <a:buNone/>
            </a:pPr>
            <a:endParaRPr sz="2400"/>
          </a:p>
        </p:txBody>
      </p:sp>
      <p:sp>
        <p:nvSpPr>
          <p:cNvPr id="1313" name="Google Shape;1313;p44"/>
          <p:cNvSpPr txBox="1"/>
          <p:nvPr/>
        </p:nvSpPr>
        <p:spPr>
          <a:xfrm>
            <a:off x="5103628" y="1172301"/>
            <a:ext cx="6414977"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FF0000"/>
                </a:solidFill>
                <a:latin typeface="Calibri"/>
                <a:ea typeface="Calibri"/>
                <a:cs typeface="Calibri"/>
                <a:sym typeface="Calibri"/>
              </a:rPr>
              <a:t>Given the input data “in” and layer “l”, calculate the output data.</a:t>
            </a:r>
            <a:endParaRPr/>
          </a:p>
        </p:txBody>
      </p:sp>
      <p:pic>
        <p:nvPicPr>
          <p:cNvPr id="4" name="图片 3">
            <a:extLst>
              <a:ext uri="{FF2B5EF4-FFF2-40B4-BE49-F238E27FC236}">
                <a16:creationId xmlns:a16="http://schemas.microsoft.com/office/drawing/2014/main" id="{BDACF1B3-AE24-09C5-31E4-53E00A9907EA}"/>
              </a:ext>
            </a:extLst>
          </p:cNvPr>
          <p:cNvPicPr>
            <a:picLocks noChangeAspect="1"/>
          </p:cNvPicPr>
          <p:nvPr/>
        </p:nvPicPr>
        <p:blipFill>
          <a:blip r:embed="rId3"/>
          <a:stretch>
            <a:fillRect/>
          </a:stretch>
        </p:blipFill>
        <p:spPr>
          <a:xfrm>
            <a:off x="824753" y="1809724"/>
            <a:ext cx="7772400" cy="3615069"/>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317"/>
        <p:cNvGrpSpPr/>
        <p:nvPr/>
      </p:nvGrpSpPr>
      <p:grpSpPr>
        <a:xfrm>
          <a:off x="0" y="0"/>
          <a:ext cx="0" cy="0"/>
          <a:chOff x="0" y="0"/>
          <a:chExt cx="0" cy="0"/>
        </a:xfrm>
      </p:grpSpPr>
      <p:sp>
        <p:nvSpPr>
          <p:cNvPr id="1318" name="Google Shape;1318;p45"/>
          <p:cNvSpPr txBox="1">
            <a:spLocks noGrp="1"/>
          </p:cNvSpPr>
          <p:nvPr>
            <p:ph type="title"/>
          </p:nvPr>
        </p:nvSpPr>
        <p:spPr>
          <a:xfrm>
            <a:off x="415600" y="175153"/>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11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highlight>
                  <a:srgbClr val="FFFFFF"/>
                </a:highlight>
                <a:latin typeface="Courier New"/>
                <a:ea typeface="Courier New"/>
                <a:cs typeface="Courier New"/>
                <a:sym typeface="Courier New"/>
              </a:rPr>
              <a:t>matrix </a:t>
            </a:r>
            <a:r>
              <a:rPr lang="en-US" sz="2400">
                <a:solidFill>
                  <a:srgbClr val="795E26"/>
                </a:solidFill>
                <a:highlight>
                  <a:srgbClr val="FFFFFF"/>
                </a:highlight>
                <a:latin typeface="Courier New"/>
                <a:ea typeface="Courier New"/>
                <a:cs typeface="Courier New"/>
                <a:sym typeface="Courier New"/>
              </a:rPr>
              <a:t>backward_layer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matrix </a:t>
            </a:r>
            <a:r>
              <a:rPr lang="en-US" sz="2400">
                <a:solidFill>
                  <a:srgbClr val="001080"/>
                </a:solidFill>
                <a:highlight>
                  <a:srgbClr val="FFFFFF"/>
                </a:highlight>
                <a:latin typeface="Courier New"/>
                <a:ea typeface="Courier New"/>
                <a:cs typeface="Courier New"/>
                <a:sym typeface="Courier New"/>
              </a:rPr>
              <a:t>delta</a:t>
            </a:r>
            <a:r>
              <a:rPr lang="en-US" sz="2400">
                <a:highlight>
                  <a:srgbClr val="FFFFFF"/>
                </a:highlight>
                <a:latin typeface="Courier New"/>
                <a:ea typeface="Courier New"/>
                <a:cs typeface="Courier New"/>
                <a:sym typeface="Courier New"/>
              </a:rPr>
              <a:t>)</a:t>
            </a:r>
            <a:endParaRPr sz="2400">
              <a:highlight>
                <a:srgbClr val="FFFFFF"/>
              </a:highlight>
              <a:latin typeface="Courier New"/>
              <a:ea typeface="Courier New"/>
              <a:cs typeface="Courier New"/>
              <a:sym typeface="Courier New"/>
            </a:endParaRPr>
          </a:p>
          <a:p>
            <a:pPr marL="0" lvl="0" indent="0" algn="l" rtl="0">
              <a:lnSpc>
                <a:spcPct val="90000"/>
              </a:lnSpc>
              <a:spcBef>
                <a:spcPts val="0"/>
              </a:spcBef>
              <a:spcAft>
                <a:spcPts val="0"/>
              </a:spcAft>
              <a:buClr>
                <a:schemeClr val="dk1"/>
              </a:buClr>
              <a:buSzPts val="2800"/>
              <a:buFont typeface="Calibri"/>
              <a:buNone/>
            </a:pPr>
            <a:endParaRPr sz="2400"/>
          </a:p>
        </p:txBody>
      </p:sp>
      <p:pic>
        <p:nvPicPr>
          <p:cNvPr id="4" name="图片 3">
            <a:extLst>
              <a:ext uri="{FF2B5EF4-FFF2-40B4-BE49-F238E27FC236}">
                <a16:creationId xmlns:a16="http://schemas.microsoft.com/office/drawing/2014/main" id="{F400052B-274E-4D47-5F99-15AB72E04FA8}"/>
              </a:ext>
            </a:extLst>
          </p:cNvPr>
          <p:cNvPicPr>
            <a:picLocks noChangeAspect="1"/>
          </p:cNvPicPr>
          <p:nvPr/>
        </p:nvPicPr>
        <p:blipFill>
          <a:blip r:embed="rId3"/>
          <a:stretch>
            <a:fillRect/>
          </a:stretch>
        </p:blipFill>
        <p:spPr>
          <a:xfrm>
            <a:off x="415600" y="938753"/>
            <a:ext cx="7016173" cy="5866365"/>
          </a:xfrm>
          <a:prstGeom prst="rect">
            <a:avLst/>
          </a:prstGeom>
        </p:spPr>
      </p:pic>
      <p:sp>
        <p:nvSpPr>
          <p:cNvPr id="1320" name="Google Shape;1320;p45"/>
          <p:cNvSpPr txBox="1"/>
          <p:nvPr/>
        </p:nvSpPr>
        <p:spPr>
          <a:xfrm>
            <a:off x="6921274" y="707459"/>
            <a:ext cx="5270726" cy="1121341"/>
          </a:xfrm>
          <a:prstGeom prst="rect">
            <a:avLst/>
          </a:prstGeom>
          <a:blipFill rotWithShape="1">
            <a:blip r:embed="rId4">
              <a:alphaModFix/>
            </a:blip>
            <a:stretch>
              <a:fillRect l="-719" t="-2007" r="-821" b="-6530"/>
            </a:stretch>
          </a:blip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46"/>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135714"/>
              </a:lnSpc>
              <a:spcBef>
                <a:spcPts val="0"/>
              </a:spcBef>
              <a:spcAft>
                <a:spcPts val="0"/>
              </a:spcAft>
              <a:buClr>
                <a:schemeClr val="dk1"/>
              </a:buClr>
              <a:buSzPts val="2800"/>
              <a:buFont typeface="Calibri"/>
              <a:buNone/>
            </a:pPr>
            <a:r>
              <a:rPr lang="en-US" sz="2400"/>
              <a:t> </a:t>
            </a:r>
            <a:r>
              <a:rPr lang="en-US" sz="2400" b="1">
                <a:solidFill>
                  <a:srgbClr val="FF0000"/>
                </a:solidFill>
                <a:highlight>
                  <a:srgbClr val="FFFF00"/>
                </a:highlight>
                <a:latin typeface="Courier New"/>
                <a:ea typeface="Courier New"/>
                <a:cs typeface="Courier New"/>
                <a:sym typeface="Courier New"/>
              </a:rPr>
              <a:t>TODO </a:t>
            </a:r>
            <a:r>
              <a:rPr lang="en-US" sz="2400">
                <a:solidFill>
                  <a:srgbClr val="0000FF"/>
                </a:solidFill>
                <a:highlight>
                  <a:srgbClr val="FFFFFF"/>
                </a:highlight>
                <a:latin typeface="Courier New"/>
                <a:ea typeface="Courier New"/>
                <a:cs typeface="Courier New"/>
                <a:sym typeface="Courier New"/>
              </a:rPr>
              <a:t>void</a:t>
            </a:r>
            <a:r>
              <a:rPr lang="en-US" sz="2400">
                <a:highlight>
                  <a:srgbClr val="FFFFFF"/>
                </a:highlight>
                <a:latin typeface="Courier New"/>
                <a:ea typeface="Courier New"/>
                <a:cs typeface="Courier New"/>
                <a:sym typeface="Courier New"/>
              </a:rPr>
              <a:t> </a:t>
            </a:r>
            <a:r>
              <a:rPr lang="en-US" sz="2400">
                <a:solidFill>
                  <a:srgbClr val="795E26"/>
                </a:solidFill>
                <a:highlight>
                  <a:srgbClr val="FFFFFF"/>
                </a:highlight>
                <a:latin typeface="Courier New"/>
                <a:ea typeface="Courier New"/>
                <a:cs typeface="Courier New"/>
                <a:sym typeface="Courier New"/>
              </a:rPr>
              <a:t>update_layer</a:t>
            </a:r>
            <a:r>
              <a:rPr lang="en-US" sz="2400">
                <a:highlight>
                  <a:srgbClr val="FFFFFF"/>
                </a:highlight>
                <a:latin typeface="Courier New"/>
                <a:ea typeface="Courier New"/>
                <a:cs typeface="Courier New"/>
                <a:sym typeface="Courier New"/>
              </a:rPr>
              <a:t>(layer *</a:t>
            </a:r>
            <a:r>
              <a:rPr lang="en-US" sz="2400">
                <a:solidFill>
                  <a:srgbClr val="001080"/>
                </a:solidFill>
                <a:highlight>
                  <a:srgbClr val="FFFFFF"/>
                </a:highlight>
                <a:latin typeface="Courier New"/>
                <a:ea typeface="Courier New"/>
                <a:cs typeface="Courier New"/>
                <a:sym typeface="Courier New"/>
              </a:rPr>
              <a:t>l</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rate</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momentum</a:t>
            </a:r>
            <a:r>
              <a:rPr lang="en-US" sz="2400">
                <a:highlight>
                  <a:srgbClr val="FFFFFF"/>
                </a:highlight>
                <a:latin typeface="Courier New"/>
                <a:ea typeface="Courier New"/>
                <a:cs typeface="Courier New"/>
                <a:sym typeface="Courier New"/>
              </a:rPr>
              <a:t>, </a:t>
            </a:r>
            <a:r>
              <a:rPr lang="en-US" sz="2400">
                <a:solidFill>
                  <a:srgbClr val="0000FF"/>
                </a:solidFill>
                <a:highlight>
                  <a:srgbClr val="FFFFFF"/>
                </a:highlight>
                <a:latin typeface="Courier New"/>
                <a:ea typeface="Courier New"/>
                <a:cs typeface="Courier New"/>
                <a:sym typeface="Courier New"/>
              </a:rPr>
              <a:t>double</a:t>
            </a:r>
            <a:r>
              <a:rPr lang="en-US" sz="2400">
                <a:highlight>
                  <a:srgbClr val="FFFFFF"/>
                </a:highlight>
                <a:latin typeface="Courier New"/>
                <a:ea typeface="Courier New"/>
                <a:cs typeface="Courier New"/>
                <a:sym typeface="Courier New"/>
              </a:rPr>
              <a:t> </a:t>
            </a:r>
            <a:r>
              <a:rPr lang="en-US" sz="2400">
                <a:solidFill>
                  <a:srgbClr val="001080"/>
                </a:solidFill>
                <a:highlight>
                  <a:srgbClr val="FFFFFF"/>
                </a:highlight>
                <a:latin typeface="Courier New"/>
                <a:ea typeface="Courier New"/>
                <a:cs typeface="Courier New"/>
                <a:sym typeface="Courier New"/>
              </a:rPr>
              <a:t>decay</a:t>
            </a:r>
            <a:r>
              <a:rPr lang="en-US" sz="2400">
                <a:highlight>
                  <a:srgbClr val="FFFFFF"/>
                </a:highlight>
                <a:latin typeface="Courier New"/>
                <a:ea typeface="Courier New"/>
                <a:cs typeface="Courier New"/>
                <a:sym typeface="Courier New"/>
              </a:rPr>
              <a:t>)</a:t>
            </a:r>
            <a:endParaRPr sz="2400"/>
          </a:p>
        </p:txBody>
      </p:sp>
      <p:pic>
        <p:nvPicPr>
          <p:cNvPr id="4" name="图片 3">
            <a:extLst>
              <a:ext uri="{FF2B5EF4-FFF2-40B4-BE49-F238E27FC236}">
                <a16:creationId xmlns:a16="http://schemas.microsoft.com/office/drawing/2014/main" id="{BA48E627-2A8A-FFDB-4C17-B90969469038}"/>
              </a:ext>
            </a:extLst>
          </p:cNvPr>
          <p:cNvPicPr>
            <a:picLocks noChangeAspect="1"/>
          </p:cNvPicPr>
          <p:nvPr/>
        </p:nvPicPr>
        <p:blipFill>
          <a:blip r:embed="rId3"/>
          <a:stretch>
            <a:fillRect/>
          </a:stretch>
        </p:blipFill>
        <p:spPr>
          <a:xfrm>
            <a:off x="784412" y="1787560"/>
            <a:ext cx="7772400" cy="4831956"/>
          </a:xfrm>
          <a:prstGeom prst="rect">
            <a:avLst/>
          </a:prstGeom>
        </p:spPr>
      </p:pic>
      <p:sp>
        <p:nvSpPr>
          <p:cNvPr id="1327" name="Google Shape;1327;p46"/>
          <p:cNvSpPr txBox="1"/>
          <p:nvPr/>
        </p:nvSpPr>
        <p:spPr>
          <a:xfrm>
            <a:off x="6166884" y="1141229"/>
            <a:ext cx="5793814" cy="646331"/>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Calibri"/>
                <a:ea typeface="Calibri"/>
                <a:cs typeface="Calibri"/>
                <a:sym typeface="Calibri"/>
              </a:rPr>
              <a:t>Given a layer “l”,  learning rate, momentum, and decay rate,</a:t>
            </a:r>
            <a:endParaRPr dirty="0"/>
          </a:p>
          <a:p>
            <a:pPr marL="0" marR="0" lvl="0" indent="0" algn="l" rtl="0">
              <a:spcBef>
                <a:spcPts val="0"/>
              </a:spcBef>
              <a:spcAft>
                <a:spcPts val="0"/>
              </a:spcAft>
              <a:buNone/>
            </a:pPr>
            <a:r>
              <a:rPr lang="en-US" sz="1800" dirty="0">
                <a:solidFill>
                  <a:srgbClr val="FF0000"/>
                </a:solidFill>
                <a:latin typeface="Calibri"/>
                <a:ea typeface="Calibri"/>
                <a:cs typeface="Calibri"/>
                <a:sym typeface="Calibri"/>
              </a:rPr>
              <a:t>Update the weight (i.e. l-&gt;w)</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50" name="Google Shape;150;p7"/>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51" name="Google Shape;151;p7"/>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152" name="Google Shape;152;p7"/>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153" name="Google Shape;153;p7"/>
          <p:cNvSpPr txBox="1"/>
          <p:nvPr/>
        </p:nvSpPr>
        <p:spPr>
          <a:xfrm>
            <a:off x="5237933" y="1904025"/>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154" name="Google Shape;154;p7"/>
          <p:cNvGraphicFramePr/>
          <p:nvPr/>
        </p:nvGraphicFramePr>
        <p:xfrm>
          <a:off x="4980181" y="2391324"/>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u="none" strike="noStrike" cap="none"/>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155" name="Google Shape;155;p7"/>
          <p:cNvSpPr txBox="1"/>
          <p:nvPr/>
        </p:nvSpPr>
        <p:spPr>
          <a:xfrm>
            <a:off x="4285284" y="2991774"/>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156" name="Google Shape;156;p7"/>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157" name="Google Shape;157;p7"/>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158" name="Google Shape;158;p7"/>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159" name="Google Shape;159;p7"/>
          <p:cNvSpPr/>
          <p:nvPr/>
        </p:nvSpPr>
        <p:spPr>
          <a:xfrm>
            <a:off x="6984763" y="2374163"/>
            <a:ext cx="170476" cy="1480201"/>
          </a:xfrm>
          <a:prstGeom prst="rightBrace">
            <a:avLst>
              <a:gd name="adj1" fmla="val 87326"/>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7"/>
          <p:cNvSpPr txBox="1"/>
          <p:nvPr/>
        </p:nvSpPr>
        <p:spPr>
          <a:xfrm>
            <a:off x="7155239" y="2929597"/>
            <a:ext cx="85210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Bsz = 3</a:t>
            </a:r>
            <a:endParaRPr/>
          </a:p>
        </p:txBody>
      </p:sp>
      <p:sp>
        <p:nvSpPr>
          <p:cNvPr id="161" name="Google Shape;161;p7"/>
          <p:cNvSpPr txBox="1"/>
          <p:nvPr/>
        </p:nvSpPr>
        <p:spPr>
          <a:xfrm>
            <a:off x="1461120" y="4743643"/>
            <a:ext cx="157429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First Batch</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47"/>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dirty="0"/>
              <a:t>Functions You Need to Know before Experiments</a:t>
            </a:r>
            <a:endParaRPr dirty="0"/>
          </a:p>
        </p:txBody>
      </p:sp>
      <p:sp>
        <p:nvSpPr>
          <p:cNvPr id="1333" name="Google Shape;1333;p47"/>
          <p:cNvSpPr txBox="1">
            <a:spLocks noGrp="1"/>
          </p:cNvSpPr>
          <p:nvPr>
            <p:ph type="body" idx="1"/>
          </p:nvPr>
        </p:nvSpPr>
        <p:spPr>
          <a:xfrm>
            <a:off x="415600" y="1794494"/>
            <a:ext cx="11360800" cy="45552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1800"/>
              <a:buNone/>
            </a:pPr>
            <a:r>
              <a:rPr lang="en-US" dirty="0"/>
              <a:t>For simplicity, we already filled the following functions for you. You should read and understand these functions before running experiments.</a:t>
            </a:r>
            <a:endParaRPr dirty="0"/>
          </a:p>
          <a:p>
            <a:pPr marL="0" lvl="0" indent="0">
              <a:lnSpc>
                <a:spcPct val="135714"/>
              </a:lnSpc>
              <a:spcBef>
                <a:spcPts val="2133"/>
              </a:spcBef>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make_layer</a:t>
            </a:r>
            <a:r>
              <a:rPr lang="en-US" sz="1400" dirty="0">
                <a:solidFill>
                  <a:schemeClr val="dk1"/>
                </a:solidFill>
                <a:highlight>
                  <a:srgbClr val="FFFFFF"/>
                </a:highlight>
                <a:latin typeface="Courier New"/>
                <a:ea typeface="Courier New"/>
                <a:cs typeface="Courier New"/>
                <a:sym typeface="Courier New"/>
              </a:rPr>
              <a:t>(</a:t>
            </a:r>
            <a:r>
              <a:rPr lang="en-US" sz="1400" dirty="0">
                <a:solidFill>
                  <a:srgbClr val="0000FF"/>
                </a:solidFill>
                <a:highlight>
                  <a:srgbClr val="FFFFFF"/>
                </a:highlight>
                <a:latin typeface="Courier New"/>
                <a:ea typeface="Courier New"/>
                <a:cs typeface="Courier New"/>
                <a:sym typeface="Courier New"/>
              </a:rPr>
              <a:t>int</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input</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int</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output</a:t>
            </a:r>
            <a:r>
              <a:rPr lang="en-US" sz="1400" dirty="0">
                <a:solidFill>
                  <a:schemeClr val="dk1"/>
                </a:solidFill>
                <a:highlight>
                  <a:srgbClr val="FFFFFF"/>
                </a:highlight>
                <a:latin typeface="Courier New"/>
                <a:ea typeface="Courier New"/>
                <a:cs typeface="Courier New"/>
                <a:sym typeface="Courier New"/>
              </a:rPr>
              <a:t>, ACTIVATION </a:t>
            </a:r>
            <a:r>
              <a:rPr lang="en-US" sz="1400" dirty="0">
                <a:solidFill>
                  <a:srgbClr val="001080"/>
                </a:solidFill>
                <a:highlight>
                  <a:srgbClr val="FFFFFF"/>
                </a:highlight>
                <a:latin typeface="Courier New"/>
                <a:ea typeface="Courier New"/>
                <a:cs typeface="Courier New"/>
                <a:sym typeface="Courier New"/>
              </a:rPr>
              <a:t>activation</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forward_model</a:t>
            </a:r>
            <a:r>
              <a:rPr lang="en-US" sz="1400" dirty="0">
                <a:solidFill>
                  <a:schemeClr val="dk1"/>
                </a:solidFill>
                <a:highlight>
                  <a:srgbClr val="FFFFFF"/>
                </a:highlight>
                <a:latin typeface="Courier New"/>
                <a:ea typeface="Courier New"/>
                <a:cs typeface="Courier New"/>
                <a:sym typeface="Courier New"/>
              </a:rPr>
              <a:t>(model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matrix </a:t>
            </a:r>
            <a:r>
              <a:rPr lang="en-US" sz="1400" dirty="0">
                <a:solidFill>
                  <a:srgbClr val="001080"/>
                </a:solidFill>
                <a:highlight>
                  <a:srgbClr val="FFFFFF"/>
                </a:highlight>
                <a:latin typeface="Courier New"/>
                <a:ea typeface="Courier New"/>
                <a:cs typeface="Courier New"/>
                <a:sym typeface="Courier New"/>
              </a:rPr>
              <a:t>X</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100"/>
              <a:buNone/>
            </a:pPr>
            <a:r>
              <a:rPr lang="en-US"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backward_model</a:t>
            </a:r>
            <a:r>
              <a:rPr lang="en-US" sz="1400" dirty="0">
                <a:solidFill>
                  <a:schemeClr val="dk1"/>
                </a:solidFill>
                <a:highlight>
                  <a:srgbClr val="FFFFFF"/>
                </a:highlight>
                <a:latin typeface="Courier New"/>
                <a:ea typeface="Courier New"/>
                <a:cs typeface="Courier New"/>
                <a:sym typeface="Courier New"/>
              </a:rPr>
              <a:t>(model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matrix </a:t>
            </a:r>
            <a:r>
              <a:rPr lang="en-US" sz="1400" dirty="0">
                <a:solidFill>
                  <a:srgbClr val="001080"/>
                </a:solidFill>
                <a:highlight>
                  <a:srgbClr val="FFFFFF"/>
                </a:highlight>
                <a:latin typeface="Courier New"/>
                <a:ea typeface="Courier New"/>
                <a:cs typeface="Courier New"/>
                <a:sym typeface="Courier New"/>
              </a:rPr>
              <a:t>dL</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update_model</a:t>
            </a:r>
            <a:r>
              <a:rPr lang="en-US" sz="1400" dirty="0">
                <a:solidFill>
                  <a:schemeClr val="dk1"/>
                </a:solidFill>
                <a:highlight>
                  <a:srgbClr val="FFFFFF"/>
                </a:highlight>
                <a:latin typeface="Courier New"/>
                <a:ea typeface="Courier New"/>
                <a:cs typeface="Courier New"/>
                <a:sym typeface="Courier New"/>
              </a:rPr>
              <a:t>(model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rate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momentum</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decay</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accuracy_model</a:t>
            </a:r>
            <a:r>
              <a:rPr lang="en-US" sz="1400" dirty="0">
                <a:solidFill>
                  <a:schemeClr val="dk1"/>
                </a:solidFill>
                <a:highlight>
                  <a:srgbClr val="FFFFFF"/>
                </a:highlight>
                <a:latin typeface="Courier New"/>
                <a:ea typeface="Courier New"/>
                <a:cs typeface="Courier New"/>
                <a:sym typeface="Courier New"/>
              </a:rPr>
              <a:t>(model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data </a:t>
            </a:r>
            <a:r>
              <a:rPr lang="en-US" sz="1400" dirty="0">
                <a:solidFill>
                  <a:srgbClr val="001080"/>
                </a:solidFill>
                <a:highlight>
                  <a:srgbClr val="FFFFFF"/>
                </a:highlight>
                <a:latin typeface="Courier New"/>
                <a:ea typeface="Courier New"/>
                <a:cs typeface="Courier New"/>
                <a:sym typeface="Courier New"/>
              </a:rPr>
              <a:t>d</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cross_entropy_loss</a:t>
            </a:r>
            <a:r>
              <a:rPr lang="en-US" sz="1400" dirty="0">
                <a:solidFill>
                  <a:schemeClr val="dk1"/>
                </a:solidFill>
                <a:highlight>
                  <a:srgbClr val="FFFFFF"/>
                </a:highlight>
                <a:latin typeface="Courier New"/>
                <a:ea typeface="Courier New"/>
                <a:cs typeface="Courier New"/>
                <a:sym typeface="Courier New"/>
              </a:rPr>
              <a:t>(matrix </a:t>
            </a:r>
            <a:r>
              <a:rPr lang="en-US" sz="1400" dirty="0">
                <a:solidFill>
                  <a:srgbClr val="001080"/>
                </a:solidFill>
                <a:highlight>
                  <a:srgbClr val="FFFFFF"/>
                </a:highlight>
                <a:latin typeface="Courier New"/>
                <a:ea typeface="Courier New"/>
                <a:cs typeface="Courier New"/>
                <a:sym typeface="Courier New"/>
              </a:rPr>
              <a:t>y</a:t>
            </a:r>
            <a:r>
              <a:rPr lang="en-US" sz="1400" dirty="0">
                <a:solidFill>
                  <a:schemeClr val="dk1"/>
                </a:solidFill>
                <a:highlight>
                  <a:srgbClr val="FFFFFF"/>
                </a:highlight>
                <a:latin typeface="Courier New"/>
                <a:ea typeface="Courier New"/>
                <a:cs typeface="Courier New"/>
                <a:sym typeface="Courier New"/>
              </a:rPr>
              <a:t>, matrix </a:t>
            </a:r>
            <a:r>
              <a:rPr lang="en-US" sz="1400" dirty="0">
                <a:solidFill>
                  <a:srgbClr val="001080"/>
                </a:solidFill>
                <a:highlight>
                  <a:srgbClr val="FFFFFF"/>
                </a:highlight>
                <a:latin typeface="Courier New"/>
                <a:ea typeface="Courier New"/>
                <a:cs typeface="Courier New"/>
                <a:sym typeface="Courier New"/>
              </a:rPr>
              <a:t>p</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nSpc>
                <a:spcPct val="135714"/>
              </a:lnSpc>
              <a:buSzPts val="1100"/>
              <a:buNone/>
            </a:pPr>
            <a:r>
              <a:rPr lang="en-US" altLang="zh-CN" sz="1400" dirty="0">
                <a:solidFill>
                  <a:srgbClr val="0000FF"/>
                </a:solidFill>
                <a:highlight>
                  <a:srgbClr val="FFFFFF"/>
                </a:highlight>
                <a:latin typeface="Courier New"/>
                <a:ea typeface="Courier New"/>
                <a:cs typeface="Courier New"/>
                <a:sym typeface="Courier New"/>
              </a:rPr>
              <a:t>def</a:t>
            </a:r>
            <a:r>
              <a:rPr lang="en-US" sz="1400" dirty="0">
                <a:solidFill>
                  <a:schemeClr val="dk1"/>
                </a:solidFill>
                <a:highlight>
                  <a:srgbClr val="FFFFFF"/>
                </a:highlight>
                <a:latin typeface="Courier New"/>
                <a:ea typeface="Courier New"/>
                <a:cs typeface="Courier New"/>
                <a:sym typeface="Courier New"/>
              </a:rPr>
              <a:t> </a:t>
            </a:r>
            <a:r>
              <a:rPr lang="en-US" sz="1400" dirty="0" err="1">
                <a:solidFill>
                  <a:srgbClr val="795E26"/>
                </a:solidFill>
                <a:highlight>
                  <a:srgbClr val="FFFFFF"/>
                </a:highlight>
                <a:latin typeface="Courier New"/>
                <a:ea typeface="Courier New"/>
                <a:cs typeface="Courier New"/>
                <a:sym typeface="Courier New"/>
              </a:rPr>
              <a:t>train_model</a:t>
            </a:r>
            <a:r>
              <a:rPr lang="en-US" sz="1400" dirty="0">
                <a:solidFill>
                  <a:schemeClr val="dk1"/>
                </a:solidFill>
                <a:highlight>
                  <a:srgbClr val="FFFFFF"/>
                </a:highlight>
                <a:latin typeface="Courier New"/>
                <a:ea typeface="Courier New"/>
                <a:cs typeface="Courier New"/>
                <a:sym typeface="Courier New"/>
              </a:rPr>
              <a:t>(model </a:t>
            </a:r>
            <a:r>
              <a:rPr lang="en-US" sz="1400" dirty="0">
                <a:solidFill>
                  <a:srgbClr val="001080"/>
                </a:solidFill>
                <a:highlight>
                  <a:srgbClr val="FFFFFF"/>
                </a:highlight>
                <a:latin typeface="Courier New"/>
                <a:ea typeface="Courier New"/>
                <a:cs typeface="Courier New"/>
                <a:sym typeface="Courier New"/>
              </a:rPr>
              <a:t>m</a:t>
            </a:r>
            <a:r>
              <a:rPr lang="en-US" sz="1400" dirty="0">
                <a:solidFill>
                  <a:schemeClr val="dk1"/>
                </a:solidFill>
                <a:highlight>
                  <a:srgbClr val="FFFFFF"/>
                </a:highlight>
                <a:latin typeface="Courier New"/>
                <a:ea typeface="Courier New"/>
                <a:cs typeface="Courier New"/>
                <a:sym typeface="Courier New"/>
              </a:rPr>
              <a:t>, data </a:t>
            </a:r>
            <a:r>
              <a:rPr lang="en-US" sz="1400" dirty="0">
                <a:solidFill>
                  <a:srgbClr val="001080"/>
                </a:solidFill>
                <a:highlight>
                  <a:srgbClr val="FFFFFF"/>
                </a:highlight>
                <a:latin typeface="Courier New"/>
                <a:ea typeface="Courier New"/>
                <a:cs typeface="Courier New"/>
                <a:sym typeface="Courier New"/>
              </a:rPr>
              <a:t>d</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int</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batch</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int</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iters</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rate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momentum</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00FF"/>
                </a:solidFill>
                <a:highlight>
                  <a:srgbClr val="FFFFFF"/>
                </a:highlight>
                <a:latin typeface="Courier New"/>
                <a:ea typeface="Courier New"/>
                <a:cs typeface="Courier New"/>
                <a:sym typeface="Courier New"/>
              </a:rPr>
              <a:t>double</a:t>
            </a:r>
            <a:r>
              <a:rPr lang="en-US" sz="1400" dirty="0">
                <a:solidFill>
                  <a:schemeClr val="dk1"/>
                </a:solidFill>
                <a:highlight>
                  <a:srgbClr val="FFFFFF"/>
                </a:highlight>
                <a:latin typeface="Courier New"/>
                <a:ea typeface="Courier New"/>
                <a:cs typeface="Courier New"/>
                <a:sym typeface="Courier New"/>
              </a:rPr>
              <a:t> </a:t>
            </a:r>
            <a:r>
              <a:rPr lang="en-US" sz="1400" dirty="0">
                <a:solidFill>
                  <a:srgbClr val="001080"/>
                </a:solidFill>
                <a:highlight>
                  <a:srgbClr val="FFFFFF"/>
                </a:highlight>
                <a:latin typeface="Courier New"/>
                <a:ea typeface="Courier New"/>
                <a:cs typeface="Courier New"/>
                <a:sym typeface="Courier New"/>
              </a:rPr>
              <a:t>decay</a:t>
            </a:r>
            <a:r>
              <a:rPr lang="en-US" sz="1400" dirty="0">
                <a:solidFill>
                  <a:schemeClr val="dk1"/>
                </a:solidFill>
                <a:highlight>
                  <a:srgbClr val="FFFFFF"/>
                </a:highlight>
                <a:latin typeface="Courier New"/>
                <a:ea typeface="Courier New"/>
                <a:cs typeface="Courier New"/>
                <a:sym typeface="Courier New"/>
              </a:rPr>
              <a:t>)</a:t>
            </a:r>
            <a:endParaRPr sz="1400" dirty="0">
              <a:solidFill>
                <a:schemeClr val="dk1"/>
              </a:solidFill>
              <a:highlight>
                <a:srgbClr val="FFFFFF"/>
              </a:highlight>
              <a:latin typeface="Courier New"/>
              <a:ea typeface="Courier New"/>
              <a:cs typeface="Courier New"/>
              <a:sym typeface="Courier New"/>
            </a:endParaRPr>
          </a:p>
          <a:p>
            <a:pPr marL="0" lvl="0" indent="0" algn="l" rtl="0">
              <a:lnSpc>
                <a:spcPct val="90000"/>
              </a:lnSpc>
              <a:spcBef>
                <a:spcPts val="0"/>
              </a:spcBef>
              <a:spcAft>
                <a:spcPts val="2133"/>
              </a:spcAft>
              <a:buClr>
                <a:schemeClr val="dk1"/>
              </a:buClr>
              <a:buSzPts val="1800"/>
              <a:buNone/>
            </a:pPr>
            <a:endParaRPr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8" name="Google Shape;1338;p48"/>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a:t>Get the Data</a:t>
            </a:r>
            <a:endParaRPr/>
          </a:p>
        </p:txBody>
      </p:sp>
      <p:sp>
        <p:nvSpPr>
          <p:cNvPr id="1339" name="Google Shape;1339;p48"/>
          <p:cNvSpPr txBox="1">
            <a:spLocks noGrp="1"/>
          </p:cNvSpPr>
          <p:nvPr>
            <p:ph type="body" idx="1"/>
          </p:nvPr>
        </p:nvSpPr>
        <p:spPr>
          <a:xfrm>
            <a:off x="415600" y="1536633"/>
            <a:ext cx="11360800" cy="4555200"/>
          </a:xfrm>
          <a:prstGeom prst="rect">
            <a:avLst/>
          </a:prstGeom>
          <a:noFill/>
          <a:ln>
            <a:noFill/>
          </a:ln>
        </p:spPr>
        <p:txBody>
          <a:bodyPr spcFirstLastPara="1" wrap="square" lIns="121900" tIns="121900" rIns="121900" bIns="121900" anchor="t" anchorCtr="0">
            <a:noAutofit/>
          </a:bodyPr>
          <a:lstStyle/>
          <a:p>
            <a:pPr marL="152396" lvl="0" indent="0" algn="l" rtl="0">
              <a:lnSpc>
                <a:spcPct val="90000"/>
              </a:lnSpc>
              <a:spcBef>
                <a:spcPts val="0"/>
              </a:spcBef>
              <a:spcAft>
                <a:spcPts val="0"/>
              </a:spcAft>
              <a:buClr>
                <a:schemeClr val="dk1"/>
              </a:buClr>
              <a:buSzPts val="1800"/>
              <a:buNone/>
            </a:pPr>
            <a:r>
              <a:rPr lang="en-US"/>
              <a:t>1. Download, Unzip, and Prepare the MNIST Dataset</a:t>
            </a:r>
            <a:endParaRPr/>
          </a:p>
          <a:p>
            <a:pPr marL="0" lvl="0" indent="0" algn="l" rtl="0">
              <a:lnSpc>
                <a:spcPct val="135714"/>
              </a:lnSpc>
              <a:spcBef>
                <a:spcPts val="2133"/>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https://pjreddie.com/media/files/mnist_train.tar.gz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https://pjreddie.com/media/files/mnist_test.tar.gz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mnist_train.tar.gz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mnist_test.tar.gz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train -name \*.png &gt; mnist.train</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test -name \*.png &gt; mnist.test</a:t>
            </a:r>
            <a:endParaRPr sz="1400">
              <a:solidFill>
                <a:schemeClr val="dk1"/>
              </a:solidFill>
              <a:highlight>
                <a:srgbClr val="FFFFFF"/>
              </a:highlight>
              <a:latin typeface="Courier New"/>
              <a:ea typeface="Courier New"/>
              <a:cs typeface="Courier New"/>
              <a:sym typeface="Courier New"/>
            </a:endParaRPr>
          </a:p>
          <a:p>
            <a:pPr marL="152396" lvl="0" indent="0" algn="l" rtl="0">
              <a:lnSpc>
                <a:spcPct val="90000"/>
              </a:lnSpc>
              <a:spcBef>
                <a:spcPts val="0"/>
              </a:spcBef>
              <a:spcAft>
                <a:spcPts val="0"/>
              </a:spcAft>
              <a:buClr>
                <a:schemeClr val="dk1"/>
              </a:buClr>
              <a:buSzPts val="1800"/>
              <a:buNone/>
            </a:pPr>
            <a:r>
              <a:rPr lang="en-US"/>
              <a:t>2. Download, Unzip, and Prepare the CIFAR-10 Dataset</a:t>
            </a:r>
            <a:endParaRPr/>
          </a:p>
          <a:p>
            <a:pPr marL="0" lvl="0" indent="0" algn="l" rtl="0">
              <a:lnSpc>
                <a:spcPct val="135714"/>
              </a:lnSpc>
              <a:spcBef>
                <a:spcPts val="2133"/>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wget http://pjreddie.com/media/files/cifar.tgz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tar xzf cifar.tgz</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cifar/train -name \*.png &gt; cifar.train</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r>
              <a:rPr lang="en-US" sz="1400">
                <a:solidFill>
                  <a:schemeClr val="dk1"/>
                </a:solidFill>
                <a:highlight>
                  <a:srgbClr val="FFFFFF"/>
                </a:highlight>
                <a:latin typeface="Courier New"/>
                <a:ea typeface="Courier New"/>
                <a:cs typeface="Courier New"/>
                <a:sym typeface="Courier New"/>
              </a:rPr>
              <a:t>find cifar/test -name \*.png &gt; cifar.test</a:t>
            </a:r>
            <a:endParaRPr sz="1400">
              <a:solidFill>
                <a:schemeClr val="dk1"/>
              </a:solidFill>
              <a:highlight>
                <a:srgbClr val="FFFFFF"/>
              </a:highlight>
              <a:latin typeface="Courier New"/>
              <a:ea typeface="Courier New"/>
              <a:cs typeface="Courier New"/>
              <a:sym typeface="Courier New"/>
            </a:endParaRPr>
          </a:p>
          <a:p>
            <a:pPr marL="0" lvl="0" indent="0" algn="l" rtl="0">
              <a:lnSpc>
                <a:spcPct val="135714"/>
              </a:lnSpc>
              <a:spcBef>
                <a:spcPts val="0"/>
              </a:spcBef>
              <a:spcAft>
                <a:spcPts val="0"/>
              </a:spcAft>
              <a:buClr>
                <a:schemeClr val="dk1"/>
              </a:buClr>
              <a:buSzPts val="1800"/>
              <a:buNone/>
            </a:pPr>
            <a:endParaRPr sz="1400">
              <a:solidFill>
                <a:schemeClr val="dk1"/>
              </a:solidFill>
              <a:highlight>
                <a:srgbClr val="FFFFFF"/>
              </a:highlight>
              <a:latin typeface="Courier New"/>
              <a:ea typeface="Courier New"/>
              <a:cs typeface="Courier New"/>
              <a:sym typeface="Courier New"/>
            </a:endParaRPr>
          </a:p>
          <a:p>
            <a:pPr marL="203195" marR="203195" lvl="0" indent="0" algn="l" rtl="0">
              <a:lnSpc>
                <a:spcPct val="145000"/>
              </a:lnSpc>
              <a:spcBef>
                <a:spcPts val="0"/>
              </a:spcBef>
              <a:spcAft>
                <a:spcPts val="0"/>
              </a:spcAft>
              <a:buClr>
                <a:schemeClr val="dk1"/>
              </a:buClr>
              <a:buSzPts val="1800"/>
              <a:buNone/>
            </a:pPr>
            <a:endParaRPr sz="1333">
              <a:solidFill>
                <a:srgbClr val="24292E"/>
              </a:solidFill>
              <a:highlight>
                <a:srgbClr val="F6F8FA"/>
              </a:highlight>
              <a:latin typeface="Courier New"/>
              <a:ea typeface="Courier New"/>
              <a:cs typeface="Courier New"/>
              <a:sym typeface="Courier New"/>
            </a:endParaRPr>
          </a:p>
          <a:p>
            <a:pPr marL="0" marR="203195" lvl="0" indent="0" algn="l" rtl="0">
              <a:lnSpc>
                <a:spcPct val="145000"/>
              </a:lnSpc>
              <a:spcBef>
                <a:spcPts val="1600"/>
              </a:spcBef>
              <a:spcAft>
                <a:spcPts val="0"/>
              </a:spcAft>
              <a:buClr>
                <a:schemeClr val="dk1"/>
              </a:buClr>
              <a:buSzPts val="1100"/>
              <a:buNone/>
            </a:pPr>
            <a:endParaRPr sz="1333">
              <a:solidFill>
                <a:srgbClr val="24292E"/>
              </a:solidFill>
              <a:highlight>
                <a:srgbClr val="F6F8FA"/>
              </a:highlight>
              <a:latin typeface="Courier New"/>
              <a:ea typeface="Courier New"/>
              <a:cs typeface="Courier New"/>
              <a:sym typeface="Courier New"/>
            </a:endParaRPr>
          </a:p>
          <a:p>
            <a:pPr marL="609585" lvl="0" indent="0" algn="l" rtl="0">
              <a:lnSpc>
                <a:spcPct val="90000"/>
              </a:lnSpc>
              <a:spcBef>
                <a:spcPts val="1600"/>
              </a:spcBef>
              <a:spcAft>
                <a:spcPts val="2133"/>
              </a:spcAft>
              <a:buClr>
                <a:schemeClr val="dk1"/>
              </a:buClr>
              <a:buSzPts val="1800"/>
              <a:buNone/>
            </a:pP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3"/>
        <p:cNvGrpSpPr/>
        <p:nvPr/>
      </p:nvGrpSpPr>
      <p:grpSpPr>
        <a:xfrm>
          <a:off x="0" y="0"/>
          <a:ext cx="0" cy="0"/>
          <a:chOff x="0" y="0"/>
          <a:chExt cx="0" cy="0"/>
        </a:xfrm>
      </p:grpSpPr>
      <p:sp>
        <p:nvSpPr>
          <p:cNvPr id="1344" name="Google Shape;1344;p49"/>
          <p:cNvSpPr txBox="1">
            <a:spLocks noGrp="1"/>
          </p:cNvSpPr>
          <p:nvPr>
            <p:ph type="title"/>
          </p:nvPr>
        </p:nvSpPr>
        <p:spPr>
          <a:xfrm>
            <a:off x="415600" y="593367"/>
            <a:ext cx="11360800" cy="763600"/>
          </a:xfrm>
          <a:prstGeom prst="rect">
            <a:avLst/>
          </a:prstGeom>
          <a:noFill/>
          <a:ln>
            <a:noFill/>
          </a:ln>
        </p:spPr>
        <p:txBody>
          <a:bodyPr spcFirstLastPara="1" wrap="square" lIns="121900" tIns="121900" rIns="121900" bIns="121900" anchor="t" anchorCtr="0">
            <a:noAutofit/>
          </a:bodyPr>
          <a:lstStyle/>
          <a:p>
            <a:pPr marL="0" lvl="0" indent="0" algn="l" rtl="0">
              <a:lnSpc>
                <a:spcPct val="90000"/>
              </a:lnSpc>
              <a:spcBef>
                <a:spcPts val="0"/>
              </a:spcBef>
              <a:spcAft>
                <a:spcPts val="0"/>
              </a:spcAft>
              <a:buClr>
                <a:schemeClr val="dk1"/>
              </a:buClr>
              <a:buSzPts val="2800"/>
              <a:buFont typeface="Calibri"/>
              <a:buNone/>
            </a:pPr>
            <a:r>
              <a:rPr lang="en-US" dirty="0"/>
              <a:t>Experiments </a:t>
            </a:r>
            <a:r>
              <a:rPr lang="en-US" sz="2800" dirty="0"/>
              <a:t>(Write Your Answers to </a:t>
            </a:r>
            <a:r>
              <a:rPr lang="en-US" sz="2800" b="1" dirty="0">
                <a:highlight>
                  <a:srgbClr val="FFFF00"/>
                </a:highlight>
              </a:rPr>
              <a:t>hw4.pdf</a:t>
            </a:r>
            <a:r>
              <a:rPr lang="en-US" sz="2800" dirty="0"/>
              <a:t>)</a:t>
            </a:r>
            <a:endParaRPr sz="2800" dirty="0"/>
          </a:p>
        </p:txBody>
      </p:sp>
      <p:sp>
        <p:nvSpPr>
          <p:cNvPr id="1345" name="Google Shape;1345;p49"/>
          <p:cNvSpPr txBox="1">
            <a:spLocks noGrp="1"/>
          </p:cNvSpPr>
          <p:nvPr>
            <p:ph type="body" idx="1"/>
          </p:nvPr>
        </p:nvSpPr>
        <p:spPr>
          <a:xfrm>
            <a:off x="415600" y="1536633"/>
            <a:ext cx="11554000" cy="5019200"/>
          </a:xfrm>
          <a:prstGeom prst="rect">
            <a:avLst/>
          </a:prstGeom>
          <a:noFill/>
          <a:ln>
            <a:noFill/>
          </a:ln>
        </p:spPr>
        <p:txBody>
          <a:bodyPr spcFirstLastPara="1" wrap="square" lIns="121900" tIns="121900" rIns="121900" bIns="121900" anchor="t" anchorCtr="0">
            <a:noAutofit/>
          </a:bodyPr>
          <a:lstStyle/>
          <a:p>
            <a:pPr marL="609585" lvl="0" indent="-457188" algn="l" rtl="0">
              <a:lnSpc>
                <a:spcPct val="90000"/>
              </a:lnSpc>
              <a:spcBef>
                <a:spcPts val="0"/>
              </a:spcBef>
              <a:spcAft>
                <a:spcPts val="0"/>
              </a:spcAft>
              <a:buClr>
                <a:schemeClr val="dk1"/>
              </a:buClr>
              <a:buSzPts val="1800"/>
              <a:buAutoNum type="arabicPeriod"/>
            </a:pPr>
            <a:r>
              <a:rPr lang="en-US" dirty="0"/>
              <a:t>Coding and Data preparation</a:t>
            </a:r>
            <a:endParaRPr dirty="0"/>
          </a:p>
          <a:p>
            <a:pPr marL="609585" lvl="0" indent="-457188" algn="l" rtl="0">
              <a:lnSpc>
                <a:spcPct val="90000"/>
              </a:lnSpc>
              <a:spcBef>
                <a:spcPts val="0"/>
              </a:spcBef>
              <a:spcAft>
                <a:spcPts val="0"/>
              </a:spcAft>
              <a:buClr>
                <a:schemeClr val="dk1"/>
              </a:buClr>
              <a:buSzPts val="1800"/>
              <a:buAutoNum type="arabicPeriod"/>
            </a:pPr>
            <a:r>
              <a:rPr lang="en-US" dirty="0"/>
              <a:t>MNIST Experiments</a:t>
            </a:r>
            <a:endParaRPr dirty="0"/>
          </a:p>
          <a:p>
            <a:pPr marL="1219170" lvl="1" indent="-423323" algn="l" rtl="0">
              <a:lnSpc>
                <a:spcPct val="90000"/>
              </a:lnSpc>
              <a:spcBef>
                <a:spcPts val="0"/>
              </a:spcBef>
              <a:spcAft>
                <a:spcPts val="0"/>
              </a:spcAft>
              <a:buClr>
                <a:schemeClr val="dk1"/>
              </a:buClr>
              <a:buSzPts val="1400"/>
              <a:buAutoNum type="arabicPeriod"/>
            </a:pPr>
            <a:r>
              <a:rPr lang="en-US" dirty="0"/>
              <a:t>Linear </a:t>
            </a:r>
            <a:r>
              <a:rPr lang="en-US" dirty="0" err="1"/>
              <a:t>Softmax</a:t>
            </a:r>
            <a:r>
              <a:rPr lang="en-US" dirty="0"/>
              <a:t> Model (1-layer)</a:t>
            </a:r>
            <a:endParaRPr dirty="0"/>
          </a:p>
          <a:p>
            <a:pPr marL="1828754" lvl="2" indent="-423323" algn="l" rtl="0">
              <a:lnSpc>
                <a:spcPct val="90000"/>
              </a:lnSpc>
              <a:spcBef>
                <a:spcPts val="0"/>
              </a:spcBef>
              <a:spcAft>
                <a:spcPts val="0"/>
              </a:spcAft>
              <a:buClr>
                <a:schemeClr val="dk1"/>
              </a:buClr>
              <a:buSzPts val="1400"/>
              <a:buAutoNum type="arabicPeriod"/>
            </a:pPr>
            <a:r>
              <a:rPr lang="en-US" dirty="0"/>
              <a:t>Run the basic model</a:t>
            </a:r>
            <a:endParaRPr dirty="0"/>
          </a:p>
          <a:p>
            <a:pPr marL="1828754" lvl="2" indent="-423323" algn="l" rtl="0">
              <a:lnSpc>
                <a:spcPct val="90000"/>
              </a:lnSpc>
              <a:spcBef>
                <a:spcPts val="0"/>
              </a:spcBef>
              <a:spcAft>
                <a:spcPts val="0"/>
              </a:spcAft>
              <a:buClr>
                <a:schemeClr val="dk1"/>
              </a:buClr>
              <a:buSzPts val="1400"/>
              <a:buAutoNum type="arabicPeriod"/>
            </a:pPr>
            <a:r>
              <a:rPr lang="en-US" dirty="0"/>
              <a:t>Tune the learning rate</a:t>
            </a:r>
            <a:endParaRPr dirty="0"/>
          </a:p>
          <a:p>
            <a:pPr marL="1828754" lvl="2" indent="-423323" algn="l" rtl="0">
              <a:lnSpc>
                <a:spcPct val="90000"/>
              </a:lnSpc>
              <a:spcBef>
                <a:spcPts val="0"/>
              </a:spcBef>
              <a:spcAft>
                <a:spcPts val="0"/>
              </a:spcAft>
              <a:buClr>
                <a:schemeClr val="dk1"/>
              </a:buClr>
              <a:buSzPts val="1400"/>
              <a:buAutoNum type="arabicPeriod"/>
            </a:pPr>
            <a:r>
              <a:rPr lang="en-US" dirty="0"/>
              <a:t>Tune the decay</a:t>
            </a:r>
            <a:endParaRPr dirty="0"/>
          </a:p>
          <a:p>
            <a:pPr marL="1219170" lvl="1" indent="-423323" algn="l" rtl="0">
              <a:lnSpc>
                <a:spcPct val="90000"/>
              </a:lnSpc>
              <a:spcBef>
                <a:spcPts val="0"/>
              </a:spcBef>
              <a:spcAft>
                <a:spcPts val="0"/>
              </a:spcAft>
              <a:buClr>
                <a:schemeClr val="dk1"/>
              </a:buClr>
              <a:buSzPts val="1400"/>
              <a:buAutoNum type="arabicPeriod"/>
            </a:pPr>
            <a:r>
              <a:rPr lang="en-US" dirty="0"/>
              <a:t>Neural Network (2-layer NNs and 3-layer NNs)</a:t>
            </a:r>
            <a:endParaRPr dirty="0"/>
          </a:p>
          <a:p>
            <a:pPr marL="1828754" lvl="2" indent="-423323" algn="l" rtl="0">
              <a:lnSpc>
                <a:spcPct val="90000"/>
              </a:lnSpc>
              <a:spcBef>
                <a:spcPts val="0"/>
              </a:spcBef>
              <a:spcAft>
                <a:spcPts val="0"/>
              </a:spcAft>
              <a:buClr>
                <a:schemeClr val="dk1"/>
              </a:buClr>
              <a:buSzPts val="1400"/>
              <a:buAutoNum type="arabicPeriod"/>
            </a:pPr>
            <a:r>
              <a:rPr lang="en-US" dirty="0"/>
              <a:t>Find the best activation</a:t>
            </a:r>
            <a:endParaRPr dirty="0"/>
          </a:p>
          <a:p>
            <a:pPr marL="1828754" lvl="2" indent="-423323" algn="l" rtl="0">
              <a:lnSpc>
                <a:spcPct val="90000"/>
              </a:lnSpc>
              <a:spcBef>
                <a:spcPts val="0"/>
              </a:spcBef>
              <a:spcAft>
                <a:spcPts val="0"/>
              </a:spcAft>
              <a:buClr>
                <a:schemeClr val="dk1"/>
              </a:buClr>
              <a:buSzPts val="1400"/>
              <a:buAutoNum type="arabicPeriod"/>
            </a:pPr>
            <a:r>
              <a:rPr lang="en-US" dirty="0"/>
              <a:t>Tune the learning rate</a:t>
            </a:r>
            <a:endParaRPr dirty="0"/>
          </a:p>
          <a:p>
            <a:pPr marL="1828754" lvl="2" indent="-423323" algn="l" rtl="0">
              <a:lnSpc>
                <a:spcPct val="90000"/>
              </a:lnSpc>
              <a:spcBef>
                <a:spcPts val="0"/>
              </a:spcBef>
              <a:spcAft>
                <a:spcPts val="0"/>
              </a:spcAft>
              <a:buClr>
                <a:schemeClr val="dk1"/>
              </a:buClr>
              <a:buSzPts val="1400"/>
              <a:buAutoNum type="arabicPeriod"/>
            </a:pPr>
            <a:r>
              <a:rPr lang="en-US" dirty="0"/>
              <a:t>Tune the decay</a:t>
            </a:r>
            <a:endParaRPr dirty="0"/>
          </a:p>
          <a:p>
            <a:pPr marL="1828754" lvl="2" indent="-423323" algn="l" rtl="0">
              <a:lnSpc>
                <a:spcPct val="90000"/>
              </a:lnSpc>
              <a:spcBef>
                <a:spcPts val="0"/>
              </a:spcBef>
              <a:spcAft>
                <a:spcPts val="0"/>
              </a:spcAft>
              <a:buClr>
                <a:schemeClr val="dk1"/>
              </a:buClr>
              <a:buSzPts val="1400"/>
              <a:buAutoNum type="arabicPeriod"/>
            </a:pPr>
            <a:r>
              <a:rPr lang="en-US" dirty="0"/>
              <a:t>Tune the decay for 3-layer Neural Network</a:t>
            </a:r>
            <a:endParaRPr dirty="0"/>
          </a:p>
          <a:p>
            <a:pPr marL="609585" lvl="0" indent="-457188" algn="l" rtl="0">
              <a:lnSpc>
                <a:spcPct val="90000"/>
              </a:lnSpc>
              <a:spcBef>
                <a:spcPts val="0"/>
              </a:spcBef>
              <a:spcAft>
                <a:spcPts val="0"/>
              </a:spcAft>
              <a:buClr>
                <a:schemeClr val="dk1"/>
              </a:buClr>
              <a:buSzPts val="1800"/>
              <a:buAutoNum type="arabicPeriod"/>
            </a:pPr>
            <a:r>
              <a:rPr lang="en-US" dirty="0"/>
              <a:t>Experiments for CIFAR-10</a:t>
            </a:r>
            <a:endParaRPr dirty="0"/>
          </a:p>
          <a:p>
            <a:pPr marL="1219170" lvl="1" indent="-423323" algn="l" rtl="0">
              <a:lnSpc>
                <a:spcPct val="90000"/>
              </a:lnSpc>
              <a:spcBef>
                <a:spcPts val="0"/>
              </a:spcBef>
              <a:spcAft>
                <a:spcPts val="0"/>
              </a:spcAft>
              <a:buClr>
                <a:schemeClr val="dk1"/>
              </a:buClr>
              <a:buSzPts val="1400"/>
              <a:buAutoNum type="arabicPeriod"/>
            </a:pPr>
            <a:r>
              <a:rPr lang="en-US" dirty="0"/>
              <a:t>Neural Network (3-layer NNs)</a:t>
            </a:r>
            <a:endParaRPr dirty="0"/>
          </a:p>
          <a:p>
            <a:pPr marL="1828754" lvl="2" indent="-423323" algn="l" rtl="0">
              <a:lnSpc>
                <a:spcPct val="90000"/>
              </a:lnSpc>
              <a:spcBef>
                <a:spcPts val="0"/>
              </a:spcBef>
              <a:spcAft>
                <a:spcPts val="0"/>
              </a:spcAft>
              <a:buClr>
                <a:schemeClr val="dk1"/>
              </a:buClr>
              <a:buSzPts val="1400"/>
              <a:buAutoNum type="arabicPeriod"/>
            </a:pPr>
            <a:r>
              <a:rPr lang="en-US" dirty="0"/>
              <a:t>Tune the learning rate and decay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b891ad0c23_0_23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67" name="Google Shape;167;g2b891ad0c23_0_231"/>
          <p:cNvSpPr/>
          <p:nvPr/>
        </p:nvSpPr>
        <p:spPr>
          <a:xfrm>
            <a:off x="3221659" y="247600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68" name="Google Shape;168;g2b891ad0c23_0_231"/>
          <p:cNvSpPr/>
          <p:nvPr/>
        </p:nvSpPr>
        <p:spPr>
          <a:xfrm>
            <a:off x="3221659" y="3389426"/>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169" name="Google Shape;169;g2b891ad0c23_0_231"/>
          <p:cNvSpPr/>
          <p:nvPr/>
        </p:nvSpPr>
        <p:spPr>
          <a:xfrm>
            <a:off x="3221659" y="4375277"/>
            <a:ext cx="694200" cy="694800"/>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170" name="Google Shape;170;g2b891ad0c23_0_231"/>
          <p:cNvSpPr/>
          <p:nvPr/>
        </p:nvSpPr>
        <p:spPr>
          <a:xfrm>
            <a:off x="5865598" y="1883793"/>
            <a:ext cx="694200" cy="694800"/>
          </a:xfrm>
          <a:prstGeom prst="flowChartConnector">
            <a:avLst/>
          </a:prstGeom>
          <a:gradFill>
            <a:gsLst>
              <a:gs pos="0">
                <a:srgbClr val="B0CAE9"/>
              </a:gs>
              <a:gs pos="50000">
                <a:srgbClr val="A1C1E4"/>
              </a:gs>
              <a:gs pos="100000">
                <a:srgbClr val="90B8E4"/>
              </a:gs>
            </a:gsLst>
            <a:lin ang="5400012"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g2b891ad0c23_0_231"/>
          <p:cNvSpPr/>
          <p:nvPr/>
        </p:nvSpPr>
        <p:spPr>
          <a:xfrm>
            <a:off x="5878683" y="4759957"/>
            <a:ext cx="694200" cy="694800"/>
          </a:xfrm>
          <a:prstGeom prst="flowChartConnector">
            <a:avLst/>
          </a:prstGeom>
          <a:gradFill>
            <a:gsLst>
              <a:gs pos="0">
                <a:srgbClr val="F7BCA2"/>
              </a:gs>
              <a:gs pos="50000">
                <a:srgbClr val="F4B093"/>
              </a:gs>
              <a:gs pos="100000">
                <a:srgbClr val="F7A47F"/>
              </a:gs>
            </a:gsLst>
            <a:lin ang="5400012"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g2b891ad0c23_0_231"/>
          <p:cNvSpPr/>
          <p:nvPr/>
        </p:nvSpPr>
        <p:spPr>
          <a:xfrm>
            <a:off x="8806491" y="2096163"/>
            <a:ext cx="694200" cy="694800"/>
          </a:xfrm>
          <a:prstGeom prst="flowChartConnector">
            <a:avLst/>
          </a:prstGeom>
          <a:solidFill>
            <a:srgbClr val="942092">
              <a:alpha val="57650"/>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g2b891ad0c23_0_231"/>
          <p:cNvSpPr/>
          <p:nvPr/>
        </p:nvSpPr>
        <p:spPr>
          <a:xfrm>
            <a:off x="8819576" y="4181555"/>
            <a:ext cx="694200" cy="694800"/>
          </a:xfrm>
          <a:prstGeom prst="flowChartConnector">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g2b891ad0c23_0_231"/>
          <p:cNvSpPr txBox="1"/>
          <p:nvPr/>
        </p:nvSpPr>
        <p:spPr>
          <a:xfrm>
            <a:off x="8376438" y="5412973"/>
            <a:ext cx="15543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Output Layer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with Softmax</a:t>
            </a:r>
            <a:endParaRPr sz="1800">
              <a:solidFill>
                <a:schemeClr val="dk1"/>
              </a:solidFill>
              <a:latin typeface="Calibri"/>
              <a:ea typeface="Calibri"/>
              <a:cs typeface="Calibri"/>
              <a:sym typeface="Calibri"/>
            </a:endParaRPr>
          </a:p>
        </p:txBody>
      </p:sp>
      <p:cxnSp>
        <p:nvCxnSpPr>
          <p:cNvPr id="175" name="Google Shape;175;g2b891ad0c23_0_231"/>
          <p:cNvCxnSpPr>
            <a:stCxn id="167" idx="6"/>
            <a:endCxn id="170" idx="2"/>
          </p:cNvCxnSpPr>
          <p:nvPr/>
        </p:nvCxnSpPr>
        <p:spPr>
          <a:xfrm rot="10800000" flipH="1">
            <a:off x="3915859" y="2231207"/>
            <a:ext cx="1949700" cy="5922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6" name="Google Shape;176;g2b891ad0c23_0_231"/>
          <p:cNvCxnSpPr>
            <a:stCxn id="168" idx="6"/>
            <a:endCxn id="170" idx="2"/>
          </p:cNvCxnSpPr>
          <p:nvPr/>
        </p:nvCxnSpPr>
        <p:spPr>
          <a:xfrm rot="10800000" flipH="1">
            <a:off x="3915859" y="2231126"/>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7" name="Google Shape;177;g2b891ad0c23_0_231"/>
          <p:cNvCxnSpPr>
            <a:stCxn id="169" idx="6"/>
            <a:endCxn id="170" idx="2"/>
          </p:cNvCxnSpPr>
          <p:nvPr/>
        </p:nvCxnSpPr>
        <p:spPr>
          <a:xfrm rot="10800000" flipH="1">
            <a:off x="3915859" y="2231177"/>
            <a:ext cx="1949700" cy="2491500"/>
          </a:xfrm>
          <a:prstGeom prst="straightConnector1">
            <a:avLst/>
          </a:prstGeom>
          <a:noFill/>
          <a:ln w="9525" cap="flat" cmpd="sng">
            <a:solidFill>
              <a:schemeClr val="accent1"/>
            </a:solidFill>
            <a:prstDash val="solid"/>
            <a:miter lim="800000"/>
            <a:headEnd type="none" w="sm" len="sm"/>
            <a:tailEnd type="triangle" w="med" len="med"/>
          </a:ln>
        </p:spPr>
      </p:cxnSp>
      <p:cxnSp>
        <p:nvCxnSpPr>
          <p:cNvPr id="178" name="Google Shape;178;g2b891ad0c23_0_231"/>
          <p:cNvCxnSpPr>
            <a:stCxn id="167" idx="6"/>
            <a:endCxn id="171" idx="2"/>
          </p:cNvCxnSpPr>
          <p:nvPr/>
        </p:nvCxnSpPr>
        <p:spPr>
          <a:xfrm>
            <a:off x="3915859" y="2823407"/>
            <a:ext cx="19629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79" name="Google Shape;179;g2b891ad0c23_0_231"/>
          <p:cNvCxnSpPr>
            <a:stCxn id="168" idx="6"/>
            <a:endCxn id="171" idx="2"/>
          </p:cNvCxnSpPr>
          <p:nvPr/>
        </p:nvCxnSpPr>
        <p:spPr>
          <a:xfrm>
            <a:off x="3915859" y="3736826"/>
            <a:ext cx="19629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80" name="Google Shape;180;g2b891ad0c23_0_231"/>
          <p:cNvCxnSpPr>
            <a:stCxn id="169" idx="6"/>
            <a:endCxn id="171" idx="2"/>
          </p:cNvCxnSpPr>
          <p:nvPr/>
        </p:nvCxnSpPr>
        <p:spPr>
          <a:xfrm>
            <a:off x="3915859" y="4722677"/>
            <a:ext cx="1962900" cy="3846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81" name="Google Shape;181;g2b891ad0c23_0_231"/>
          <p:cNvCxnSpPr>
            <a:stCxn id="170" idx="6"/>
            <a:endCxn id="172" idx="2"/>
          </p:cNvCxnSpPr>
          <p:nvPr/>
        </p:nvCxnSpPr>
        <p:spPr>
          <a:xfrm>
            <a:off x="6559798" y="2231193"/>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182" name="Google Shape;182;g2b891ad0c23_0_231"/>
          <p:cNvCxnSpPr>
            <a:stCxn id="171" idx="6"/>
            <a:endCxn id="172" idx="2"/>
          </p:cNvCxnSpPr>
          <p:nvPr/>
        </p:nvCxnSpPr>
        <p:spPr>
          <a:xfrm rot="10800000" flipH="1">
            <a:off x="6572883" y="2443657"/>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183" name="Google Shape;183;g2b891ad0c23_0_231"/>
          <p:cNvCxnSpPr>
            <a:stCxn id="170" idx="6"/>
            <a:endCxn id="173" idx="2"/>
          </p:cNvCxnSpPr>
          <p:nvPr/>
        </p:nvCxnSpPr>
        <p:spPr>
          <a:xfrm>
            <a:off x="6559798" y="2231193"/>
            <a:ext cx="2259900" cy="22977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cxnSp>
        <p:nvCxnSpPr>
          <p:cNvPr id="184" name="Google Shape;184;g2b891ad0c23_0_231"/>
          <p:cNvCxnSpPr>
            <a:stCxn id="171" idx="6"/>
            <a:endCxn id="173" idx="2"/>
          </p:cNvCxnSpPr>
          <p:nvPr/>
        </p:nvCxnSpPr>
        <p:spPr>
          <a:xfrm rot="10800000" flipH="1">
            <a:off x="6572883" y="4528957"/>
            <a:ext cx="2246700" cy="578400"/>
          </a:xfrm>
          <a:prstGeom prst="straightConnector1">
            <a:avLst/>
          </a:prstGeom>
          <a:gradFill>
            <a:gsLst>
              <a:gs pos="0">
                <a:srgbClr val="7FB75F"/>
              </a:gs>
              <a:gs pos="50000">
                <a:srgbClr val="6EB141"/>
              </a:gs>
              <a:gs pos="100000">
                <a:srgbClr val="5FA134"/>
              </a:gs>
            </a:gsLst>
            <a:lin ang="5400012" scaled="0"/>
          </a:gradFill>
          <a:ln w="9525" cap="flat" cmpd="sng">
            <a:solidFill>
              <a:schemeClr val="accent6"/>
            </a:solidFill>
            <a:prstDash val="solid"/>
            <a:miter lim="800000"/>
            <a:headEnd type="none" w="sm" len="sm"/>
            <a:tailEnd type="triangle" w="med" len="med"/>
          </a:ln>
        </p:spPr>
      </p:cxnSp>
      <p:sp>
        <p:nvSpPr>
          <p:cNvPr id="185" name="Google Shape;185;g2b891ad0c23_0_231"/>
          <p:cNvSpPr txBox="1"/>
          <p:nvPr/>
        </p:nvSpPr>
        <p:spPr>
          <a:xfrm>
            <a:off x="1839834" y="2603967"/>
            <a:ext cx="135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186" name="Google Shape;186;g2b891ad0c23_0_231"/>
          <p:cNvSpPr txBox="1"/>
          <p:nvPr/>
        </p:nvSpPr>
        <p:spPr>
          <a:xfrm>
            <a:off x="1867716" y="3592278"/>
            <a:ext cx="135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187" name="Google Shape;187;g2b891ad0c23_0_231"/>
          <p:cNvSpPr txBox="1"/>
          <p:nvPr/>
        </p:nvSpPr>
        <p:spPr>
          <a:xfrm>
            <a:off x="1868073" y="4563140"/>
            <a:ext cx="1353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188" name="Google Shape;188;g2b891ad0c23_0_231"/>
          <p:cNvSpPr txBox="1"/>
          <p:nvPr/>
        </p:nvSpPr>
        <p:spPr>
          <a:xfrm>
            <a:off x="2928315" y="5288696"/>
            <a:ext cx="12558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189" name="Google Shape;189;g2b891ad0c23_0_231"/>
          <p:cNvSpPr txBox="1"/>
          <p:nvPr/>
        </p:nvSpPr>
        <p:spPr>
          <a:xfrm>
            <a:off x="6056408" y="2039422"/>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190" name="Google Shape;190;g2b891ad0c23_0_231"/>
          <p:cNvSpPr txBox="1"/>
          <p:nvPr/>
        </p:nvSpPr>
        <p:spPr>
          <a:xfrm>
            <a:off x="6062810" y="4932472"/>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191" name="Google Shape;191;g2b891ad0c23_0_231"/>
          <p:cNvSpPr txBox="1"/>
          <p:nvPr/>
        </p:nvSpPr>
        <p:spPr>
          <a:xfrm>
            <a:off x="8987782" y="2265457"/>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192" name="Google Shape;192;g2b891ad0c23_0_231"/>
          <p:cNvSpPr txBox="1"/>
          <p:nvPr/>
        </p:nvSpPr>
        <p:spPr>
          <a:xfrm>
            <a:off x="8990815" y="4368495"/>
            <a:ext cx="4764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198" name="Google Shape;198;p8"/>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199" name="Google Shape;199;p8"/>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00" name="Google Shape;200;p8"/>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01" name="Google Shape;201;p8"/>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8"/>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8"/>
          <p:cNvSpPr txBox="1"/>
          <p:nvPr/>
        </p:nvSpPr>
        <p:spPr>
          <a:xfrm>
            <a:off x="2688259" y="4717863"/>
            <a:ext cx="77141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Input</a:t>
            </a:r>
            <a:endParaRPr/>
          </a:p>
        </p:txBody>
      </p:sp>
      <p:sp>
        <p:nvSpPr>
          <p:cNvPr id="204" name="Google Shape;204;p8"/>
          <p:cNvSpPr txBox="1"/>
          <p:nvPr/>
        </p:nvSpPr>
        <p:spPr>
          <a:xfrm>
            <a:off x="7216868" y="2055778"/>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1-st Layer (ReLU)</a:t>
            </a:r>
            <a:endParaRPr/>
          </a:p>
        </p:txBody>
      </p:sp>
      <p:cxnSp>
        <p:nvCxnSpPr>
          <p:cNvPr id="205" name="Google Shape;205;p8"/>
          <p:cNvCxnSpPr>
            <a:stCxn id="198" idx="6"/>
            <a:endCxn id="201"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206" name="Google Shape;206;p8"/>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07" name="Google Shape;207;p8"/>
          <p:cNvCxnSpPr>
            <a:stCxn id="199" idx="6"/>
            <a:endCxn id="201"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08" name="Google Shape;208;p8"/>
          <p:cNvCxnSpPr>
            <a:stCxn id="200" idx="6"/>
            <a:endCxn id="201"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209" name="Google Shape;209;p8"/>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10" name="Google Shape;210;p8"/>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211" name="Google Shape;211;p8"/>
          <p:cNvCxnSpPr>
            <a:stCxn id="198" idx="6"/>
            <a:endCxn id="202"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12" name="Google Shape;212;p8"/>
          <p:cNvCxnSpPr>
            <a:stCxn id="199" idx="6"/>
            <a:endCxn id="202"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13" name="Google Shape;213;p8"/>
          <p:cNvCxnSpPr>
            <a:stCxn id="200" idx="6"/>
            <a:endCxn id="202"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214" name="Google Shape;214;p8"/>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215" name="Google Shape;215;p8"/>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216" name="Google Shape;216;p8"/>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graphicFrame>
        <p:nvGraphicFramePr>
          <p:cNvPr id="217" name="Google Shape;217;p8"/>
          <p:cNvGraphicFramePr/>
          <p:nvPr/>
        </p:nvGraphicFramePr>
        <p:xfrm>
          <a:off x="2108965" y="5138351"/>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graphicFrame>
        <p:nvGraphicFramePr>
          <p:cNvPr id="218" name="Google Shape;218;p8"/>
          <p:cNvGraphicFramePr/>
          <p:nvPr/>
        </p:nvGraphicFramePr>
        <p:xfrm>
          <a:off x="7540332" y="255156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219" name="Google Shape;219;p8"/>
          <p:cNvSpPr txBox="1"/>
          <p:nvPr/>
        </p:nvSpPr>
        <p:spPr>
          <a:xfrm>
            <a:off x="1465263" y="554670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20" name="Google Shape;220;p8"/>
          <p:cNvSpPr txBox="1"/>
          <p:nvPr/>
        </p:nvSpPr>
        <p:spPr>
          <a:xfrm>
            <a:off x="6803753" y="2966655"/>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21" name="Google Shape;221;p8"/>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22" name="Google Shape;222;p8"/>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23" name="Google Shape;223;p8"/>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sp>
        <p:nvSpPr>
          <p:cNvPr id="224" name="Google Shape;224;p8"/>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25" name="Google Shape;225;p8"/>
          <p:cNvSpPr txBox="1"/>
          <p:nvPr/>
        </p:nvSpPr>
        <p:spPr>
          <a:xfrm>
            <a:off x="5518216" y="4401619"/>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26" name="Google Shape;226;p8"/>
          <p:cNvSpPr txBox="1"/>
          <p:nvPr/>
        </p:nvSpPr>
        <p:spPr>
          <a:xfrm>
            <a:off x="7641961" y="370409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27" name="Google Shape;227;p8"/>
          <p:cNvSpPr txBox="1"/>
          <p:nvPr/>
        </p:nvSpPr>
        <p:spPr>
          <a:xfrm>
            <a:off x="8260940" y="370521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pic>
        <p:nvPicPr>
          <p:cNvPr id="228" name="Google Shape;228;p8" descr="Why is the ReLU function not differentiable at x=0?"/>
          <p:cNvPicPr preferRelativeResize="0"/>
          <p:nvPr/>
        </p:nvPicPr>
        <p:blipFill rotWithShape="1">
          <a:blip r:embed="rId5">
            <a:alphaModFix/>
          </a:blip>
          <a:srcRect/>
          <a:stretch/>
        </p:blipFill>
        <p:spPr>
          <a:xfrm>
            <a:off x="8934202" y="1877624"/>
            <a:ext cx="2872211" cy="2131950"/>
          </a:xfrm>
          <a:prstGeom prst="rect">
            <a:avLst/>
          </a:prstGeom>
          <a:noFill/>
          <a:ln>
            <a:noFill/>
          </a:ln>
        </p:spPr>
      </p:pic>
      <p:cxnSp>
        <p:nvCxnSpPr>
          <p:cNvPr id="3" name="Straight Connector 2">
            <a:extLst>
              <a:ext uri="{FF2B5EF4-FFF2-40B4-BE49-F238E27FC236}">
                <a16:creationId xmlns:a16="http://schemas.microsoft.com/office/drawing/2014/main" id="{F25E0E88-5DCD-46A0-9C0C-E706E1237BFC}"/>
              </a:ext>
            </a:extLst>
          </p:cNvPr>
          <p:cNvCxnSpPr/>
          <p:nvPr/>
        </p:nvCxnSpPr>
        <p:spPr>
          <a:xfrm>
            <a:off x="6914606" y="3428210"/>
            <a:ext cx="30226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CFA2C0-9F82-4FA5-93B2-D0E2ACF61E64}"/>
              </a:ext>
            </a:extLst>
          </p:cNvPr>
          <p:cNvSpPr txBox="1"/>
          <p:nvPr/>
        </p:nvSpPr>
        <p:spPr>
          <a:xfrm>
            <a:off x="7216868" y="4302365"/>
            <a:ext cx="1657826" cy="307777"/>
          </a:xfrm>
          <a:prstGeom prst="rect">
            <a:avLst/>
          </a:prstGeom>
          <a:noFill/>
          <a:ln>
            <a:solidFill>
              <a:srgbClr val="FF0000"/>
            </a:solidFill>
          </a:ln>
        </p:spPr>
        <p:txBody>
          <a:bodyPr wrap="none" rtlCol="0">
            <a:spAutoFit/>
          </a:bodyPr>
          <a:lstStyle/>
          <a:p>
            <a:r>
              <a:rPr lang="en-US" dirty="0"/>
              <a:t>Weights for level 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Neural Network Easy Example</a:t>
            </a:r>
            <a:endParaRPr/>
          </a:p>
        </p:txBody>
      </p:sp>
      <p:sp>
        <p:nvSpPr>
          <p:cNvPr id="234" name="Google Shape;234;p9"/>
          <p:cNvSpPr/>
          <p:nvPr/>
        </p:nvSpPr>
        <p:spPr>
          <a:xfrm>
            <a:off x="2688259" y="194260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a:p>
        </p:txBody>
      </p:sp>
      <p:sp>
        <p:nvSpPr>
          <p:cNvPr id="235" name="Google Shape;235;p9"/>
          <p:cNvSpPr/>
          <p:nvPr/>
        </p:nvSpPr>
        <p:spPr>
          <a:xfrm>
            <a:off x="2688259" y="2856026"/>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a:p>
        </p:txBody>
      </p:sp>
      <p:sp>
        <p:nvSpPr>
          <p:cNvPr id="236" name="Google Shape;236;p9"/>
          <p:cNvSpPr/>
          <p:nvPr/>
        </p:nvSpPr>
        <p:spPr>
          <a:xfrm>
            <a:off x="2688259" y="3841877"/>
            <a:ext cx="694310" cy="694944"/>
          </a:xfrm>
          <a:prstGeom prst="flowChartConnector">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a:p>
        </p:txBody>
      </p:sp>
      <p:sp>
        <p:nvSpPr>
          <p:cNvPr id="237" name="Google Shape;237;p9"/>
          <p:cNvSpPr/>
          <p:nvPr/>
        </p:nvSpPr>
        <p:spPr>
          <a:xfrm>
            <a:off x="5332198" y="1350393"/>
            <a:ext cx="694310" cy="694944"/>
          </a:xfrm>
          <a:prstGeom prst="flowChartConnector">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9"/>
          <p:cNvSpPr/>
          <p:nvPr/>
        </p:nvSpPr>
        <p:spPr>
          <a:xfrm>
            <a:off x="5345283" y="4226557"/>
            <a:ext cx="694310" cy="694944"/>
          </a:xfrm>
          <a:prstGeom prst="flowChartConnector">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39" name="Google Shape;239;p9"/>
          <p:cNvSpPr/>
          <p:nvPr/>
        </p:nvSpPr>
        <p:spPr>
          <a:xfrm>
            <a:off x="8273091" y="1562763"/>
            <a:ext cx="694310" cy="694944"/>
          </a:xfrm>
          <a:prstGeom prst="flowChartConnector">
            <a:avLst/>
          </a:prstGeom>
          <a:solidFill>
            <a:srgbClr val="942092">
              <a:alpha val="57647"/>
            </a:srgbClr>
          </a:solidFill>
          <a:ln w="1905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9"/>
          <p:cNvSpPr/>
          <p:nvPr/>
        </p:nvSpPr>
        <p:spPr>
          <a:xfrm>
            <a:off x="8286176" y="3648155"/>
            <a:ext cx="694310" cy="694944"/>
          </a:xfrm>
          <a:prstGeom prst="flowChartConnector">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9"/>
          <p:cNvSpPr txBox="1"/>
          <p:nvPr/>
        </p:nvSpPr>
        <p:spPr>
          <a:xfrm>
            <a:off x="4997755" y="5015386"/>
            <a:ext cx="18278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1-st Layer </a:t>
            </a:r>
            <a:r>
              <a:rPr lang="en-US" sz="1800" dirty="0">
                <a:solidFill>
                  <a:srgbClr val="FF0000"/>
                </a:solidFill>
                <a:latin typeface="Calibri"/>
                <a:ea typeface="Calibri"/>
                <a:cs typeface="Calibri"/>
                <a:sym typeface="Calibri"/>
              </a:rPr>
              <a:t>(</a:t>
            </a:r>
            <a:r>
              <a:rPr lang="en-US" sz="1800" dirty="0" err="1">
                <a:solidFill>
                  <a:srgbClr val="FF0000"/>
                </a:solidFill>
                <a:latin typeface="Calibri"/>
                <a:ea typeface="Calibri"/>
                <a:cs typeface="Calibri"/>
                <a:sym typeface="Calibri"/>
              </a:rPr>
              <a:t>ReLU</a:t>
            </a:r>
            <a:r>
              <a:rPr lang="en-US" sz="1800" dirty="0">
                <a:solidFill>
                  <a:srgbClr val="FF0000"/>
                </a:solidFill>
                <a:latin typeface="Calibri"/>
                <a:ea typeface="Calibri"/>
                <a:cs typeface="Calibri"/>
                <a:sym typeface="Calibri"/>
              </a:rPr>
              <a:t>)</a:t>
            </a:r>
            <a:endParaRPr dirty="0">
              <a:solidFill>
                <a:srgbClr val="FF0000"/>
              </a:solidFill>
            </a:endParaRPr>
          </a:p>
        </p:txBody>
      </p:sp>
      <p:sp>
        <p:nvSpPr>
          <p:cNvPr id="242" name="Google Shape;242;p9"/>
          <p:cNvSpPr txBox="1"/>
          <p:nvPr/>
        </p:nvSpPr>
        <p:spPr>
          <a:xfrm>
            <a:off x="7843038" y="4879573"/>
            <a:ext cx="155441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Output Layer</a:t>
            </a:r>
            <a:endParaRPr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with </a:t>
            </a:r>
            <a:r>
              <a:rPr lang="en-US" sz="1800" dirty="0" err="1">
                <a:solidFill>
                  <a:srgbClr val="FF0000"/>
                </a:solidFill>
                <a:latin typeface="Calibri"/>
                <a:ea typeface="Calibri"/>
                <a:cs typeface="Calibri"/>
                <a:sym typeface="Calibri"/>
              </a:rPr>
              <a:t>Softmax</a:t>
            </a:r>
            <a:endParaRPr sz="1800" dirty="0">
              <a:solidFill>
                <a:srgbClr val="FF0000"/>
              </a:solidFill>
              <a:latin typeface="Calibri"/>
              <a:ea typeface="Calibri"/>
              <a:cs typeface="Calibri"/>
              <a:sym typeface="Calibri"/>
            </a:endParaRPr>
          </a:p>
        </p:txBody>
      </p:sp>
      <p:cxnSp>
        <p:nvCxnSpPr>
          <p:cNvPr id="243" name="Google Shape;243;p9"/>
          <p:cNvCxnSpPr>
            <a:stCxn id="234" idx="6"/>
            <a:endCxn id="237" idx="2"/>
          </p:cNvCxnSpPr>
          <p:nvPr/>
        </p:nvCxnSpPr>
        <p:spPr>
          <a:xfrm rot="10800000" flipH="1">
            <a:off x="3382569" y="1697879"/>
            <a:ext cx="1949700" cy="592200"/>
          </a:xfrm>
          <a:prstGeom prst="straightConnector1">
            <a:avLst/>
          </a:prstGeom>
          <a:noFill/>
          <a:ln w="9525" cap="flat" cmpd="sng">
            <a:solidFill>
              <a:schemeClr val="accent1"/>
            </a:solidFill>
            <a:prstDash val="solid"/>
            <a:miter lim="800000"/>
            <a:headEnd type="none" w="sm" len="sm"/>
            <a:tailEnd type="triangle" w="med" len="med"/>
          </a:ln>
        </p:spPr>
      </p:cxnSp>
      <p:sp>
        <p:nvSpPr>
          <p:cNvPr id="244" name="Google Shape;244;p9"/>
          <p:cNvSpPr txBox="1"/>
          <p:nvPr/>
        </p:nvSpPr>
        <p:spPr>
          <a:xfrm>
            <a:off x="4143308" y="1669051"/>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1</a:t>
            </a:r>
            <a:endParaRPr/>
          </a:p>
        </p:txBody>
      </p:sp>
      <p:cxnSp>
        <p:nvCxnSpPr>
          <p:cNvPr id="245" name="Google Shape;245;p9"/>
          <p:cNvCxnSpPr>
            <a:stCxn id="235" idx="6"/>
            <a:endCxn id="237" idx="2"/>
          </p:cNvCxnSpPr>
          <p:nvPr/>
        </p:nvCxnSpPr>
        <p:spPr>
          <a:xfrm rot="10800000" flipH="1">
            <a:off x="3382569" y="1697798"/>
            <a:ext cx="1949700" cy="1505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46" name="Google Shape;246;p9"/>
          <p:cNvCxnSpPr>
            <a:stCxn id="236" idx="6"/>
            <a:endCxn id="237" idx="2"/>
          </p:cNvCxnSpPr>
          <p:nvPr/>
        </p:nvCxnSpPr>
        <p:spPr>
          <a:xfrm rot="10800000" flipH="1">
            <a:off x="3382569" y="1697849"/>
            <a:ext cx="1949700" cy="2491500"/>
          </a:xfrm>
          <a:prstGeom prst="straightConnector1">
            <a:avLst/>
          </a:prstGeom>
          <a:noFill/>
          <a:ln w="9525" cap="flat" cmpd="sng">
            <a:solidFill>
              <a:schemeClr val="accent1"/>
            </a:solidFill>
            <a:prstDash val="solid"/>
            <a:miter lim="800000"/>
            <a:headEnd type="none" w="sm" len="sm"/>
            <a:tailEnd type="triangle" w="med" len="med"/>
          </a:ln>
        </p:spPr>
      </p:cxnSp>
      <p:sp>
        <p:nvSpPr>
          <p:cNvPr id="247" name="Google Shape;247;p9"/>
          <p:cNvSpPr txBox="1"/>
          <p:nvPr/>
        </p:nvSpPr>
        <p:spPr>
          <a:xfrm>
            <a:off x="4055945" y="2097550"/>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0.1</a:t>
            </a:r>
            <a:endParaRPr/>
          </a:p>
        </p:txBody>
      </p:sp>
      <p:sp>
        <p:nvSpPr>
          <p:cNvPr id="248" name="Google Shape;248;p9"/>
          <p:cNvSpPr txBox="1"/>
          <p:nvPr/>
        </p:nvSpPr>
        <p:spPr>
          <a:xfrm>
            <a:off x="4588121" y="2320999"/>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1"/>
                </a:solidFill>
                <a:latin typeface="Calibri"/>
                <a:ea typeface="Calibri"/>
                <a:cs typeface="Calibri"/>
                <a:sym typeface="Calibri"/>
              </a:rPr>
              <a:t>-2.3</a:t>
            </a:r>
            <a:endParaRPr/>
          </a:p>
        </p:txBody>
      </p:sp>
      <p:cxnSp>
        <p:nvCxnSpPr>
          <p:cNvPr id="249" name="Google Shape;249;p9"/>
          <p:cNvCxnSpPr>
            <a:stCxn id="234" idx="6"/>
            <a:endCxn id="238" idx="2"/>
          </p:cNvCxnSpPr>
          <p:nvPr/>
        </p:nvCxnSpPr>
        <p:spPr>
          <a:xfrm>
            <a:off x="3382569" y="2290079"/>
            <a:ext cx="1962600" cy="22839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50" name="Google Shape;250;p9"/>
          <p:cNvCxnSpPr>
            <a:stCxn id="235" idx="6"/>
            <a:endCxn id="238" idx="2"/>
          </p:cNvCxnSpPr>
          <p:nvPr/>
        </p:nvCxnSpPr>
        <p:spPr>
          <a:xfrm>
            <a:off x="3382569" y="3203498"/>
            <a:ext cx="1962600" cy="1370400"/>
          </a:xfrm>
          <a:prstGeom prst="straightConnector1">
            <a:avLst/>
          </a:prstGeom>
          <a:noFill/>
          <a:ln w="9525" cap="flat" cmpd="sng">
            <a:solidFill>
              <a:schemeClr val="accent2"/>
            </a:solidFill>
            <a:prstDash val="solid"/>
            <a:miter lim="800000"/>
            <a:headEnd type="none" w="sm" len="sm"/>
            <a:tailEnd type="triangle" w="med" len="med"/>
          </a:ln>
        </p:spPr>
      </p:cxnSp>
      <p:cxnSp>
        <p:nvCxnSpPr>
          <p:cNvPr id="251" name="Google Shape;251;p9"/>
          <p:cNvCxnSpPr>
            <a:stCxn id="236" idx="6"/>
            <a:endCxn id="238" idx="2"/>
          </p:cNvCxnSpPr>
          <p:nvPr/>
        </p:nvCxnSpPr>
        <p:spPr>
          <a:xfrm>
            <a:off x="3382569" y="4189349"/>
            <a:ext cx="1962600" cy="384600"/>
          </a:xfrm>
          <a:prstGeom prst="straightConnector1">
            <a:avLst/>
          </a:prstGeom>
          <a:noFill/>
          <a:ln w="9525" cap="flat" cmpd="sng">
            <a:solidFill>
              <a:schemeClr val="accent2"/>
            </a:solidFill>
            <a:prstDash val="solid"/>
            <a:miter lim="800000"/>
            <a:headEnd type="none" w="sm" len="sm"/>
            <a:tailEnd type="triangle" w="med" len="med"/>
          </a:ln>
        </p:spPr>
      </p:cxnSp>
      <p:sp>
        <p:nvSpPr>
          <p:cNvPr id="252" name="Google Shape;252;p9"/>
          <p:cNvSpPr txBox="1"/>
          <p:nvPr/>
        </p:nvSpPr>
        <p:spPr>
          <a:xfrm>
            <a:off x="4722647" y="364788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sp>
        <p:nvSpPr>
          <p:cNvPr id="253" name="Google Shape;253;p9"/>
          <p:cNvSpPr txBox="1"/>
          <p:nvPr/>
        </p:nvSpPr>
        <p:spPr>
          <a:xfrm>
            <a:off x="4478581" y="3933033"/>
            <a:ext cx="30168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1</a:t>
            </a:r>
            <a:endParaRPr/>
          </a:p>
        </p:txBody>
      </p:sp>
      <p:sp>
        <p:nvSpPr>
          <p:cNvPr id="254" name="Google Shape;254;p9"/>
          <p:cNvSpPr txBox="1"/>
          <p:nvPr/>
        </p:nvSpPr>
        <p:spPr>
          <a:xfrm>
            <a:off x="4205109" y="4399072"/>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accent2"/>
                </a:solidFill>
                <a:latin typeface="Calibri"/>
                <a:ea typeface="Calibri"/>
                <a:cs typeface="Calibri"/>
                <a:sym typeface="Calibri"/>
              </a:rPr>
              <a:t>-0.5</a:t>
            </a:r>
            <a:endParaRPr/>
          </a:p>
        </p:txBody>
      </p:sp>
      <p:cxnSp>
        <p:nvCxnSpPr>
          <p:cNvPr id="255" name="Google Shape;255;p9"/>
          <p:cNvCxnSpPr>
            <a:stCxn id="237" idx="6"/>
            <a:endCxn id="239" idx="2"/>
          </p:cNvCxnSpPr>
          <p:nvPr/>
        </p:nvCxnSpPr>
        <p:spPr>
          <a:xfrm>
            <a:off x="6026508" y="1697865"/>
            <a:ext cx="2246700" cy="212400"/>
          </a:xfrm>
          <a:prstGeom prst="straightConnector1">
            <a:avLst/>
          </a:prstGeom>
          <a:noFill/>
          <a:ln w="9525" cap="flat" cmpd="sng">
            <a:solidFill>
              <a:srgbClr val="7030A0"/>
            </a:solidFill>
            <a:prstDash val="solid"/>
            <a:miter lim="800000"/>
            <a:headEnd type="none" w="sm" len="sm"/>
            <a:tailEnd type="triangle" w="med" len="med"/>
          </a:ln>
        </p:spPr>
      </p:cxnSp>
      <p:cxnSp>
        <p:nvCxnSpPr>
          <p:cNvPr id="256" name="Google Shape;256;p9"/>
          <p:cNvCxnSpPr>
            <a:stCxn id="238" idx="6"/>
            <a:endCxn id="239" idx="2"/>
          </p:cNvCxnSpPr>
          <p:nvPr/>
        </p:nvCxnSpPr>
        <p:spPr>
          <a:xfrm rot="10800000" flipH="1">
            <a:off x="6039593" y="1910329"/>
            <a:ext cx="2233500" cy="2663700"/>
          </a:xfrm>
          <a:prstGeom prst="straightConnector1">
            <a:avLst/>
          </a:prstGeom>
          <a:noFill/>
          <a:ln w="9525" cap="flat" cmpd="sng">
            <a:solidFill>
              <a:srgbClr val="7030A0"/>
            </a:solidFill>
            <a:prstDash val="solid"/>
            <a:miter lim="800000"/>
            <a:headEnd type="none" w="sm" len="sm"/>
            <a:tailEnd type="triangle" w="med" len="med"/>
          </a:ln>
        </p:spPr>
      </p:cxnSp>
      <p:cxnSp>
        <p:nvCxnSpPr>
          <p:cNvPr id="257" name="Google Shape;257;p9"/>
          <p:cNvCxnSpPr>
            <a:stCxn id="237" idx="6"/>
            <a:endCxn id="240" idx="2"/>
          </p:cNvCxnSpPr>
          <p:nvPr/>
        </p:nvCxnSpPr>
        <p:spPr>
          <a:xfrm>
            <a:off x="6026508" y="1697865"/>
            <a:ext cx="2259600" cy="22977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cxnSp>
        <p:nvCxnSpPr>
          <p:cNvPr id="258" name="Google Shape;258;p9"/>
          <p:cNvCxnSpPr>
            <a:stCxn id="238" idx="6"/>
            <a:endCxn id="240" idx="2"/>
          </p:cNvCxnSpPr>
          <p:nvPr/>
        </p:nvCxnSpPr>
        <p:spPr>
          <a:xfrm rot="10800000" flipH="1">
            <a:off x="6039593" y="3995629"/>
            <a:ext cx="2246700" cy="578400"/>
          </a:xfrm>
          <a:prstGeom prst="straightConnector1">
            <a:avLst/>
          </a:prstGeom>
          <a:gradFill>
            <a:gsLst>
              <a:gs pos="0">
                <a:srgbClr val="7FB75F"/>
              </a:gs>
              <a:gs pos="50000">
                <a:srgbClr val="6EB141"/>
              </a:gs>
              <a:gs pos="100000">
                <a:srgbClr val="5FA134"/>
              </a:gs>
            </a:gsLst>
            <a:lin ang="5400000" scaled="0"/>
          </a:gradFill>
          <a:ln w="9525" cap="flat" cmpd="sng">
            <a:solidFill>
              <a:schemeClr val="accent6"/>
            </a:solidFill>
            <a:prstDash val="solid"/>
            <a:miter lim="800000"/>
            <a:headEnd type="none" w="sm" len="sm"/>
            <a:tailEnd type="triangle" w="med" len="med"/>
          </a:ln>
        </p:spPr>
      </p:cxnSp>
      <p:sp>
        <p:nvSpPr>
          <p:cNvPr id="259" name="Google Shape;259;p9"/>
          <p:cNvSpPr txBox="1"/>
          <p:nvPr/>
        </p:nvSpPr>
        <p:spPr>
          <a:xfrm>
            <a:off x="7519558" y="1562763"/>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0.7</a:t>
            </a:r>
            <a:endParaRPr/>
          </a:p>
        </p:txBody>
      </p:sp>
      <p:sp>
        <p:nvSpPr>
          <p:cNvPr id="260" name="Google Shape;260;p9"/>
          <p:cNvSpPr txBox="1"/>
          <p:nvPr/>
        </p:nvSpPr>
        <p:spPr>
          <a:xfrm>
            <a:off x="7389670" y="3484344"/>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-2.1</a:t>
            </a:r>
            <a:endParaRPr/>
          </a:p>
        </p:txBody>
      </p:sp>
      <p:sp>
        <p:nvSpPr>
          <p:cNvPr id="261" name="Google Shape;261;p9"/>
          <p:cNvSpPr txBox="1"/>
          <p:nvPr/>
        </p:nvSpPr>
        <p:spPr>
          <a:xfrm>
            <a:off x="7389670" y="4152890"/>
            <a:ext cx="5469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92D050"/>
                </a:solidFill>
                <a:latin typeface="Calibri"/>
                <a:ea typeface="Calibri"/>
                <a:cs typeface="Calibri"/>
                <a:sym typeface="Calibri"/>
              </a:rPr>
              <a:t>-0.2</a:t>
            </a:r>
            <a:endParaRPr/>
          </a:p>
        </p:txBody>
      </p:sp>
      <p:sp>
        <p:nvSpPr>
          <p:cNvPr id="262" name="Google Shape;262;p9"/>
          <p:cNvSpPr txBox="1"/>
          <p:nvPr/>
        </p:nvSpPr>
        <p:spPr>
          <a:xfrm>
            <a:off x="7613047" y="5885165"/>
            <a:ext cx="523589" cy="646331"/>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graphicFrame>
        <p:nvGraphicFramePr>
          <p:cNvPr id="263" name="Google Shape;263;p9"/>
          <p:cNvGraphicFramePr/>
          <p:nvPr/>
        </p:nvGraphicFramePr>
        <p:xfrm>
          <a:off x="8071631" y="5725383"/>
          <a:ext cx="1180900" cy="73154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0.7</a:t>
                      </a:r>
                      <a:endParaRPr/>
                    </a:p>
                  </a:txBody>
                  <a:tcPr marL="91450" marR="91450" marT="45725" marB="45725">
                    <a:lnB w="9525" cap="flat" cmpd="sng">
                      <a:solidFill>
                        <a:srgbClr val="000000">
                          <a:alpha val="0"/>
                        </a:srgbClr>
                      </a:solidFill>
                      <a:prstDash val="solid"/>
                      <a:round/>
                      <a:headEnd type="none" w="sm" len="sm"/>
                      <a:tailEnd type="none" w="sm" len="sm"/>
                    </a:lnB>
                    <a:solidFill>
                      <a:srgbClr val="942092">
                        <a:alpha val="57254"/>
                      </a:srgbClr>
                    </a:solidFill>
                  </a:tcPr>
                </a:tc>
                <a:tc>
                  <a:txBody>
                    <a:bodyPr/>
                    <a:lstStyle/>
                    <a:p>
                      <a:pPr marL="0" marR="0" lvl="0" indent="0" algn="l" rtl="0">
                        <a:spcBef>
                          <a:spcPts val="0"/>
                        </a:spcBef>
                        <a:spcAft>
                          <a:spcPts val="0"/>
                        </a:spcAft>
                        <a:buNone/>
                      </a:pPr>
                      <a:r>
                        <a:rPr lang="en-US" sz="1800" b="0"/>
                        <a:t>-2.1</a:t>
                      </a:r>
                      <a:endParaRPr/>
                    </a:p>
                  </a:txBody>
                  <a:tcPr marL="91450" marR="91450" marT="45725" marB="45725">
                    <a:lnB w="9525" cap="flat" cmpd="sng">
                      <a:solidFill>
                        <a:srgbClr val="000000">
                          <a:alpha val="0"/>
                        </a:srgbClr>
                      </a:solidFill>
                      <a:prstDash val="solid"/>
                      <a:round/>
                      <a:headEnd type="none" w="sm" len="sm"/>
                      <a:tailEnd type="none" w="sm" len="sm"/>
                    </a:lnB>
                    <a:solidFill>
                      <a:srgbClr val="A8D08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solidFill>
                      <a:srgbClr val="942092">
                        <a:alpha val="57254"/>
                      </a:srgbClr>
                    </a:solidFill>
                  </a:tcPr>
                </a:tc>
                <a:tc>
                  <a:txBody>
                    <a:bodyPr/>
                    <a:lstStyle/>
                    <a:p>
                      <a:pPr marL="0" marR="0" lvl="0" indent="0" algn="l" rtl="0">
                        <a:spcBef>
                          <a:spcPts val="0"/>
                        </a:spcBef>
                        <a:spcAft>
                          <a:spcPts val="0"/>
                        </a:spcAft>
                        <a:buNone/>
                      </a:pPr>
                      <a:r>
                        <a:rPr lang="en-US" sz="1800" b="0"/>
                        <a:t>-0.2</a:t>
                      </a:r>
                      <a:endParaRPr/>
                    </a:p>
                  </a:txBody>
                  <a:tcPr marL="91450" marR="91450" marT="45725" marB="45725">
                    <a:lnT w="9525" cap="flat" cmpd="sng">
                      <a:solidFill>
                        <a:srgbClr val="000000">
                          <a:alpha val="0"/>
                        </a:srgbClr>
                      </a:solidFill>
                      <a:prstDash val="solid"/>
                      <a:round/>
                      <a:headEnd type="none" w="sm" len="sm"/>
                      <a:tailEnd type="none" w="sm" len="sm"/>
                    </a:lnT>
                    <a:solidFill>
                      <a:srgbClr val="A8D08C"/>
                    </a:solidFill>
                  </a:tcPr>
                </a:tc>
                <a:extLst>
                  <a:ext uri="{0D108BD9-81ED-4DB2-BD59-A6C34878D82A}">
                    <a16:rowId xmlns:a16="http://schemas.microsoft.com/office/drawing/2014/main" val="10001"/>
                  </a:ext>
                </a:extLst>
              </a:tr>
            </a:tbl>
          </a:graphicData>
        </a:graphic>
      </p:graphicFrame>
      <p:sp>
        <p:nvSpPr>
          <p:cNvPr id="264" name="Google Shape;264;p9"/>
          <p:cNvSpPr txBox="1"/>
          <p:nvPr/>
        </p:nvSpPr>
        <p:spPr>
          <a:xfrm>
            <a:off x="7379116" y="2222648"/>
            <a:ext cx="56805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alibri"/>
                <a:ea typeface="Calibri"/>
                <a:cs typeface="Calibri"/>
                <a:sym typeface="Calibri"/>
              </a:rPr>
              <a:t>0.1</a:t>
            </a:r>
            <a:endParaRPr/>
          </a:p>
        </p:txBody>
      </p:sp>
      <p:sp>
        <p:nvSpPr>
          <p:cNvPr id="265" name="Google Shape;265;p9"/>
          <p:cNvSpPr txBox="1"/>
          <p:nvPr/>
        </p:nvSpPr>
        <p:spPr>
          <a:xfrm>
            <a:off x="1306434" y="2070567"/>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First pixel</a:t>
            </a:r>
            <a:endParaRPr/>
          </a:p>
        </p:txBody>
      </p:sp>
      <p:sp>
        <p:nvSpPr>
          <p:cNvPr id="266" name="Google Shape;266;p9"/>
          <p:cNvSpPr txBox="1"/>
          <p:nvPr/>
        </p:nvSpPr>
        <p:spPr>
          <a:xfrm>
            <a:off x="1334316" y="3058878"/>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Second pixel</a:t>
            </a:r>
            <a:endParaRPr/>
          </a:p>
        </p:txBody>
      </p:sp>
      <p:sp>
        <p:nvSpPr>
          <p:cNvPr id="267" name="Google Shape;267;p9"/>
          <p:cNvSpPr txBox="1"/>
          <p:nvPr/>
        </p:nvSpPr>
        <p:spPr>
          <a:xfrm>
            <a:off x="1334673" y="4029740"/>
            <a:ext cx="13539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Third pixel</a:t>
            </a:r>
            <a:endParaRPr/>
          </a:p>
        </p:txBody>
      </p:sp>
      <p:graphicFrame>
        <p:nvGraphicFramePr>
          <p:cNvPr id="268" name="Google Shape;268;p9"/>
          <p:cNvGraphicFramePr/>
          <p:nvPr/>
        </p:nvGraphicFramePr>
        <p:xfrm>
          <a:off x="5199059" y="5388402"/>
          <a:ext cx="1180900" cy="109731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tblGrid>
              <a:tr h="232500">
                <a:tc>
                  <a:txBody>
                    <a:bodyPr/>
                    <a:lstStyle/>
                    <a:p>
                      <a:pPr marL="0" marR="0" lvl="0" indent="0" algn="l" rtl="0">
                        <a:spcBef>
                          <a:spcPts val="0"/>
                        </a:spcBef>
                        <a:spcAft>
                          <a:spcPts val="0"/>
                        </a:spcAft>
                        <a:buNone/>
                      </a:pPr>
                      <a:r>
                        <a:rPr lang="en-US" sz="1800" b="0"/>
                        <a:t>1</a:t>
                      </a:r>
                      <a:endParaRPr/>
                    </a:p>
                  </a:txBody>
                  <a:tcPr marL="91450" marR="91450" marT="45725" marB="45725">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0.5</a:t>
                      </a:r>
                      <a:endParaRPr/>
                    </a:p>
                  </a:txBody>
                  <a:tcPr marL="91450" marR="91450" marT="45725" marB="45725">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0.1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3C6E7"/>
                    </a:solidFill>
                  </a:tcPr>
                </a:tc>
                <a:tc>
                  <a:txBody>
                    <a:bodyPr/>
                    <a:lstStyle/>
                    <a:p>
                      <a:pPr marL="0" marR="0" lvl="0" indent="0" algn="l" rtl="0">
                        <a:spcBef>
                          <a:spcPts val="0"/>
                        </a:spcBef>
                        <a:spcAft>
                          <a:spcPts val="0"/>
                        </a:spcAft>
                        <a:buNone/>
                      </a:pPr>
                      <a:r>
                        <a:rPr lang="en-US" sz="1800" b="0"/>
                        <a:t>1</a:t>
                      </a:r>
                      <a:endParaRPr/>
                    </a:p>
                  </a:txBody>
                  <a:tcPr marL="91450" marR="91450" marT="45725" marB="45725">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AAC"/>
                    </a:solidFill>
                  </a:tcPr>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r>
                        <a:rPr lang="en-US" sz="1800" b="0"/>
                        <a:t>-2.3</a:t>
                      </a:r>
                      <a:endParaRPr/>
                    </a:p>
                  </a:txBody>
                  <a:tcPr marL="91450" marR="91450" marT="45725" marB="45725">
                    <a:lnT w="9525" cap="flat" cmpd="sng">
                      <a:solidFill>
                        <a:srgbClr val="000000">
                          <a:alpha val="0"/>
                        </a:srgbClr>
                      </a:solidFill>
                      <a:prstDash val="solid"/>
                      <a:round/>
                      <a:headEnd type="none" w="sm" len="sm"/>
                      <a:tailEnd type="none" w="sm" len="sm"/>
                    </a:lnT>
                    <a:solidFill>
                      <a:srgbClr val="B3C6E7"/>
                    </a:solidFill>
                  </a:tcPr>
                </a:tc>
                <a:tc>
                  <a:txBody>
                    <a:bodyPr/>
                    <a:lstStyle/>
                    <a:p>
                      <a:pPr marL="0" marR="0" lvl="0" indent="0" algn="l" rtl="0">
                        <a:spcBef>
                          <a:spcPts val="0"/>
                        </a:spcBef>
                        <a:spcAft>
                          <a:spcPts val="0"/>
                        </a:spcAft>
                        <a:buNone/>
                      </a:pPr>
                      <a:r>
                        <a:rPr lang="en-US" sz="1800" b="0" dirty="0"/>
                        <a:t>-0.5</a:t>
                      </a:r>
                      <a:endParaRPr dirty="0"/>
                    </a:p>
                  </a:txBody>
                  <a:tcPr marL="91450" marR="91450" marT="45725" marB="45725">
                    <a:lnT w="9525" cap="flat" cmpd="sng">
                      <a:solidFill>
                        <a:srgbClr val="000000">
                          <a:alpha val="0"/>
                        </a:srgbClr>
                      </a:solidFill>
                      <a:prstDash val="solid"/>
                      <a:round/>
                      <a:headEnd type="none" w="sm" len="sm"/>
                      <a:tailEnd type="none" w="sm" len="sm"/>
                    </a:lnT>
                    <a:solidFill>
                      <a:srgbClr val="F7CAAC"/>
                    </a:solidFill>
                  </a:tcPr>
                </a:tc>
                <a:extLst>
                  <a:ext uri="{0D108BD9-81ED-4DB2-BD59-A6C34878D82A}">
                    <a16:rowId xmlns:a16="http://schemas.microsoft.com/office/drawing/2014/main" val="10002"/>
                  </a:ext>
                </a:extLst>
              </a:tr>
            </a:tbl>
          </a:graphicData>
        </a:graphic>
      </p:graphicFrame>
      <p:sp>
        <p:nvSpPr>
          <p:cNvPr id="269" name="Google Shape;269;p9"/>
          <p:cNvSpPr txBox="1"/>
          <p:nvPr/>
        </p:nvSpPr>
        <p:spPr>
          <a:xfrm>
            <a:off x="4588121" y="5613876"/>
            <a:ext cx="523589" cy="646331"/>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70" name="Google Shape;270;p9"/>
          <p:cNvSpPr txBox="1"/>
          <p:nvPr/>
        </p:nvSpPr>
        <p:spPr>
          <a:xfrm>
            <a:off x="2394915" y="4755296"/>
            <a:ext cx="125582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Input</a:t>
            </a:r>
            <a:endParaRPr/>
          </a:p>
        </p:txBody>
      </p:sp>
      <p:graphicFrame>
        <p:nvGraphicFramePr>
          <p:cNvPr id="271" name="Google Shape;271;p9"/>
          <p:cNvGraphicFramePr/>
          <p:nvPr/>
        </p:nvGraphicFramePr>
        <p:xfrm>
          <a:off x="2137163" y="5095314"/>
          <a:ext cx="1771350" cy="1463080"/>
        </p:xfrm>
        <a:graphic>
          <a:graphicData uri="http://schemas.openxmlformats.org/drawingml/2006/table">
            <a:tbl>
              <a:tblPr firstRow="1" bandRow="1">
                <a:noFill/>
                <a:tableStyleId>{065EA3BE-3667-4E2D-9201-F5A8711881DC}</a:tableStyleId>
              </a:tblPr>
              <a:tblGrid>
                <a:gridCol w="590450">
                  <a:extLst>
                    <a:ext uri="{9D8B030D-6E8A-4147-A177-3AD203B41FA5}">
                      <a16:colId xmlns:a16="http://schemas.microsoft.com/office/drawing/2014/main" val="20000"/>
                    </a:ext>
                  </a:extLst>
                </a:gridCol>
                <a:gridCol w="590450">
                  <a:extLst>
                    <a:ext uri="{9D8B030D-6E8A-4147-A177-3AD203B41FA5}">
                      <a16:colId xmlns:a16="http://schemas.microsoft.com/office/drawing/2014/main" val="20001"/>
                    </a:ext>
                  </a:extLst>
                </a:gridCol>
                <a:gridCol w="590450">
                  <a:extLst>
                    <a:ext uri="{9D8B030D-6E8A-4147-A177-3AD203B41FA5}">
                      <a16:colId xmlns:a16="http://schemas.microsoft.com/office/drawing/2014/main" val="20002"/>
                    </a:ext>
                  </a:extLst>
                </a:gridCol>
              </a:tblGrid>
              <a:tr h="232500">
                <a:tc>
                  <a:txBody>
                    <a:bodyPr/>
                    <a:lstStyle/>
                    <a:p>
                      <a:pPr marL="0" marR="0" lvl="0" indent="0" algn="l" rtl="0">
                        <a:spcBef>
                          <a:spcPts val="0"/>
                        </a:spcBef>
                        <a:spcAft>
                          <a:spcPts val="0"/>
                        </a:spcAft>
                        <a:buNone/>
                      </a:pPr>
                      <a:r>
                        <a:rPr lang="en-US" sz="1800" b="0"/>
                        <a:t>3</a:t>
                      </a:r>
                      <a:endParaRPr/>
                    </a:p>
                  </a:txBody>
                  <a:tcPr marL="91450" marR="91450" marT="45725" marB="45725"/>
                </a:tc>
                <a:tc>
                  <a:txBody>
                    <a:bodyPr/>
                    <a:lstStyle/>
                    <a:p>
                      <a:pPr marL="0" marR="0" lvl="0" indent="0" algn="l" rtl="0">
                        <a:spcBef>
                          <a:spcPts val="0"/>
                        </a:spcBef>
                        <a:spcAft>
                          <a:spcPts val="0"/>
                        </a:spcAft>
                        <a:buNone/>
                      </a:pPr>
                      <a:r>
                        <a:rPr lang="en-US" sz="1800" b="0"/>
                        <a:t>2</a:t>
                      </a:r>
                      <a:endParaRPr/>
                    </a:p>
                  </a:txBody>
                  <a:tcPr marL="91450" marR="91450" marT="45725" marB="45725"/>
                </a:tc>
                <a:tc>
                  <a:txBody>
                    <a:bodyPr/>
                    <a:lstStyle/>
                    <a:p>
                      <a:pPr marL="0" marR="0" lvl="0" indent="0" algn="l" rtl="0">
                        <a:spcBef>
                          <a:spcPts val="0"/>
                        </a:spcBef>
                        <a:spcAft>
                          <a:spcPts val="0"/>
                        </a:spcAft>
                        <a:buNone/>
                      </a:pPr>
                      <a:r>
                        <a:rPr lang="en-US" sz="1800" b="0"/>
                        <a:t>4</a:t>
                      </a:r>
                      <a:endParaRPr/>
                    </a:p>
                  </a:txBody>
                  <a:tcPr marL="91450" marR="91450" marT="45725" marB="45725"/>
                </a:tc>
                <a:extLst>
                  <a:ext uri="{0D108BD9-81ED-4DB2-BD59-A6C34878D82A}">
                    <a16:rowId xmlns:a16="http://schemas.microsoft.com/office/drawing/2014/main" val="10000"/>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1"/>
                  </a:ext>
                </a:extLst>
              </a:tr>
              <a:tr h="242200">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tc>
                  <a:txBody>
                    <a:bodyPr/>
                    <a:lstStyle/>
                    <a:p>
                      <a:pPr marL="0" marR="0" lvl="0" indent="0" algn="l" rtl="0">
                        <a:spcBef>
                          <a:spcPts val="0"/>
                        </a:spcBef>
                        <a:spcAft>
                          <a:spcPts val="0"/>
                        </a:spcAft>
                        <a:buNone/>
                      </a:pPr>
                      <a:endParaRPr sz="1800" b="0"/>
                    </a:p>
                  </a:txBody>
                  <a:tcPr marL="91450" marR="91450" marT="45725" marB="45725"/>
                </a:tc>
                <a:extLst>
                  <a:ext uri="{0D108BD9-81ED-4DB2-BD59-A6C34878D82A}">
                    <a16:rowId xmlns:a16="http://schemas.microsoft.com/office/drawing/2014/main" val="10002"/>
                  </a:ext>
                </a:extLst>
              </a:tr>
              <a:tr h="242200">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tc>
                  <a:txBody>
                    <a:bodyPr/>
                    <a:lstStyle/>
                    <a:p>
                      <a:pPr marL="0" marR="0" lvl="0" indent="0" algn="l" rtl="0">
                        <a:spcBef>
                          <a:spcPts val="0"/>
                        </a:spcBef>
                        <a:spcAft>
                          <a:spcPts val="0"/>
                        </a:spcAft>
                        <a:buNone/>
                      </a:pPr>
                      <a:r>
                        <a:rPr lang="en-US" sz="1800" b="0"/>
                        <a:t>.</a:t>
                      </a:r>
                      <a:endParaRPr/>
                    </a:p>
                  </a:txBody>
                  <a:tcPr marL="91450" marR="91450" marT="45725" marB="45725"/>
                </a:tc>
                <a:extLst>
                  <a:ext uri="{0D108BD9-81ED-4DB2-BD59-A6C34878D82A}">
                    <a16:rowId xmlns:a16="http://schemas.microsoft.com/office/drawing/2014/main" val="10003"/>
                  </a:ext>
                </a:extLst>
              </a:tr>
            </a:tbl>
          </a:graphicData>
        </a:graphic>
      </p:graphicFrame>
      <p:sp>
        <p:nvSpPr>
          <p:cNvPr id="272" name="Google Shape;272;p9"/>
          <p:cNvSpPr txBox="1"/>
          <p:nvPr/>
        </p:nvSpPr>
        <p:spPr>
          <a:xfrm>
            <a:off x="1583178" y="5710023"/>
            <a:ext cx="523589" cy="646331"/>
          </a:xfrm>
          <a:prstGeom prst="rect">
            <a:avLst/>
          </a:pr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Calibri"/>
                <a:ea typeface="Calibri"/>
                <a:cs typeface="Calibri"/>
                <a:sym typeface="Calibri"/>
              </a:rPr>
              <a:t> </a:t>
            </a:r>
            <a:endParaRPr/>
          </a:p>
        </p:txBody>
      </p:sp>
      <p:sp>
        <p:nvSpPr>
          <p:cNvPr id="273" name="Google Shape;273;p9"/>
          <p:cNvSpPr txBox="1"/>
          <p:nvPr/>
        </p:nvSpPr>
        <p:spPr>
          <a:xfrm>
            <a:off x="5523008" y="150602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a:t>
            </a:r>
            <a:endParaRPr/>
          </a:p>
        </p:txBody>
      </p:sp>
      <p:sp>
        <p:nvSpPr>
          <p:cNvPr id="274" name="Google Shape;274;p9"/>
          <p:cNvSpPr txBox="1"/>
          <p:nvPr/>
        </p:nvSpPr>
        <p:spPr>
          <a:xfrm>
            <a:off x="5529410" y="4399072"/>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a:t>
            </a:r>
            <a:endParaRPr/>
          </a:p>
        </p:txBody>
      </p:sp>
      <p:sp>
        <p:nvSpPr>
          <p:cNvPr id="275" name="Google Shape;275;p9"/>
          <p:cNvSpPr txBox="1"/>
          <p:nvPr/>
        </p:nvSpPr>
        <p:spPr>
          <a:xfrm>
            <a:off x="8454382" y="1732057"/>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a:t>
            </a:r>
            <a:endParaRPr/>
          </a:p>
        </p:txBody>
      </p:sp>
      <p:sp>
        <p:nvSpPr>
          <p:cNvPr id="276" name="Google Shape;276;p9"/>
          <p:cNvSpPr txBox="1"/>
          <p:nvPr/>
        </p:nvSpPr>
        <p:spPr>
          <a:xfrm>
            <a:off x="8457415" y="3835095"/>
            <a:ext cx="4764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D</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3620</Words>
  <Application>Microsoft Macintosh PowerPoint</Application>
  <PresentationFormat>宽屏</PresentationFormat>
  <Paragraphs>1033</Paragraphs>
  <Slides>62</Slides>
  <Notes>62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62</vt:i4>
      </vt:variant>
    </vt:vector>
  </HeadingPairs>
  <TitlesOfParts>
    <vt:vector size="70" baseType="lpstr">
      <vt:lpstr>Courier New</vt:lpstr>
      <vt:lpstr>Consolas</vt:lpstr>
      <vt:lpstr>Arial</vt:lpstr>
      <vt:lpstr>Calibri</vt:lpstr>
      <vt:lpstr>Noto Sans Symbols</vt:lpstr>
      <vt:lpstr>Times New Roman</vt:lpstr>
      <vt:lpstr>Inter</vt:lpstr>
      <vt:lpstr>Office Theme</vt:lpstr>
      <vt:lpstr>Multi-Class Classification</vt:lpstr>
      <vt:lpstr>Solution</vt:lpstr>
      <vt:lpstr>Softmax: normalized exponential</vt:lpstr>
      <vt:lpstr>A Simple Example</vt:lpstr>
      <vt:lpstr>Mini-batch for Machine Learning</vt:lpstr>
      <vt:lpstr>Neural Network Easy Example</vt:lpstr>
      <vt:lpstr>Neural Network Easy Example</vt:lpstr>
      <vt:lpstr>Neural Network Easy Example</vt:lpstr>
      <vt:lpstr>Neural Network Easy Example</vt:lpstr>
      <vt:lpstr>PowerPoint 演示文稿</vt:lpstr>
      <vt:lpstr>Neural Network Easy Example</vt:lpstr>
      <vt:lpstr>Neural Network Easy Example</vt:lpstr>
      <vt:lpstr>Neural Network Easy Example</vt:lpstr>
      <vt:lpstr>Neural Network Easy Example</vt:lpstr>
      <vt:lpstr>Neural Network Easy Example</vt:lpstr>
      <vt:lpstr>Neural Network Easy Example</vt:lpstr>
      <vt:lpstr>What to do with this error? </vt:lpstr>
      <vt:lpstr>What to do with this error? </vt:lpstr>
      <vt:lpstr>Back to our Neural Network Example</vt:lpstr>
      <vt:lpstr>Back to our Neural Network Example</vt:lpstr>
      <vt:lpstr>Neural Network Easy Example</vt:lpstr>
      <vt:lpstr>            Backpropagation [Cont.]</vt:lpstr>
      <vt:lpstr>            Backpropagation [Cont.]</vt:lpstr>
      <vt:lpstr>Now we backpropagate with a learning rate of 0.1</vt:lpstr>
      <vt:lpstr>Think: What will happen if we go forward again?</vt:lpstr>
      <vt:lpstr>Tricks for Training Neural Networks</vt:lpstr>
      <vt:lpstr>Problem: Under and Overfitting</vt:lpstr>
      <vt:lpstr>Weight decay: neural network regularization</vt:lpstr>
      <vt:lpstr>Momentum: speeding up SGD</vt:lpstr>
      <vt:lpstr>NN updates with weight decay and momentum</vt:lpstr>
      <vt:lpstr>Dropout</vt:lpstr>
      <vt:lpstr>Activations</vt:lpstr>
      <vt:lpstr>Linear Activation</vt:lpstr>
      <vt:lpstr>Logistic Activation</vt:lpstr>
      <vt:lpstr>Do you see the problem with Sigmoidal activations?</vt:lpstr>
      <vt:lpstr>Do you see the problem with Sigmoidal activations?</vt:lpstr>
      <vt:lpstr>ReLU Activation</vt:lpstr>
      <vt:lpstr>Visualization with ReLU</vt:lpstr>
      <vt:lpstr>Why ReLU provides non-linearity?</vt:lpstr>
      <vt:lpstr>Why ReLU provides non-linearity?</vt:lpstr>
      <vt:lpstr>Why ReLU provides non-linearity? </vt:lpstr>
      <vt:lpstr>The Dying ReLU Problem</vt:lpstr>
      <vt:lpstr>LeakyReLU Activation</vt:lpstr>
      <vt:lpstr>Do you see any other issues with ReLU?</vt:lpstr>
      <vt:lpstr>Do you see any other issues with ReLU?</vt:lpstr>
      <vt:lpstr>Do you see any other issues with ReLU?</vt:lpstr>
      <vt:lpstr>Homework 4 Neural Network</vt:lpstr>
      <vt:lpstr>MNIST: Handwriting recognition</vt:lpstr>
      <vt:lpstr>Functions You need to Code</vt:lpstr>
      <vt:lpstr>Important Data Structure (classifier.py)</vt:lpstr>
      <vt:lpstr>Useful Matrix manipulation functions (src/matrix.py)</vt:lpstr>
      <vt:lpstr>Forward Pass in Homework</vt:lpstr>
      <vt:lpstr>Backward Pass in Homework</vt:lpstr>
      <vt:lpstr>Weight Update in Homework</vt:lpstr>
      <vt:lpstr>TODO def activate_matrix(matrix m, ACTIVATION a)</vt:lpstr>
      <vt:lpstr> TODO void gradient_matrix(matrix m, ACTIVATION a, matrix d) </vt:lpstr>
      <vt:lpstr> TODO matrix forward_layer(layer *l, matrix in) </vt:lpstr>
      <vt:lpstr> TODO matrix backward_layer(layer *l, matrix delta) </vt:lpstr>
      <vt:lpstr> TODO void update_layer(layer *l, double rate, double momentum, double decay)</vt:lpstr>
      <vt:lpstr>Functions You Need to Know before Experiments</vt:lpstr>
      <vt:lpstr>Get the Data</vt:lpstr>
      <vt:lpstr>Experiments (Write Your Answers to hw4.pdf)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Multi-Class Classification</dc:title>
  <dc:creator>Meredith Wu</dc:creator>
  <cp:lastModifiedBy>Sitong Liu</cp:lastModifiedBy>
  <cp:revision>21</cp:revision>
  <dcterms:created xsi:type="dcterms:W3CDTF">2023-05-03T19:05:13Z</dcterms:created>
  <dcterms:modified xsi:type="dcterms:W3CDTF">2026-05-04T01:15:23Z</dcterms:modified>
</cp:coreProperties>
</file>