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4.xml" ContentType="application/vnd.openxmlformats-officedocument.presentationml.notesSlide+xml"/>
  <Override PartName="/ppt/tags/tag14.xml" ContentType="application/vnd.openxmlformats-officedocument.presentationml.tags+xml"/>
  <Override PartName="/ppt/notesSlides/notesSlide5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notesSlides/notesSlide6.xml" ContentType="application/vnd.openxmlformats-officedocument.presentationml.notesSlide+xml"/>
  <Override PartName="/ppt/tags/tag67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notesSlides/notesSlide16.xml" ContentType="application/vnd.openxmlformats-officedocument.presentationml.notesSlide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notesSlides/notesSlide17.xml" ContentType="application/vnd.openxmlformats-officedocument.presentationml.notesSlide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notesSlides/notesSlide18.xml" ContentType="application/vnd.openxmlformats-officedocument.presentationml.notesSlide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notesSlides/notesSlide19.xml" ContentType="application/vnd.openxmlformats-officedocument.presentationml.notesSlide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4" r:id="rId2"/>
    <p:sldMasterId id="2147483697" r:id="rId3"/>
    <p:sldMasterId id="2147483709" r:id="rId4"/>
    <p:sldMasterId id="2147483745" r:id="rId5"/>
  </p:sldMasterIdLst>
  <p:notesMasterIdLst>
    <p:notesMasterId r:id="rId85"/>
  </p:notesMasterIdLst>
  <p:sldIdLst>
    <p:sldId id="584" r:id="rId6"/>
    <p:sldId id="516" r:id="rId7"/>
    <p:sldId id="527" r:id="rId8"/>
    <p:sldId id="528" r:id="rId9"/>
    <p:sldId id="529" r:id="rId10"/>
    <p:sldId id="530" r:id="rId11"/>
    <p:sldId id="531" r:id="rId12"/>
    <p:sldId id="532" r:id="rId13"/>
    <p:sldId id="533" r:id="rId14"/>
    <p:sldId id="375" r:id="rId15"/>
    <p:sldId id="406" r:id="rId16"/>
    <p:sldId id="405" r:id="rId17"/>
    <p:sldId id="534" r:id="rId18"/>
    <p:sldId id="431" r:id="rId19"/>
    <p:sldId id="407" r:id="rId20"/>
    <p:sldId id="411" r:id="rId21"/>
    <p:sldId id="432" r:id="rId22"/>
    <p:sldId id="515" r:id="rId23"/>
    <p:sldId id="412" r:id="rId24"/>
    <p:sldId id="518" r:id="rId25"/>
    <p:sldId id="416" r:id="rId26"/>
    <p:sldId id="438" r:id="rId27"/>
    <p:sldId id="439" r:id="rId28"/>
    <p:sldId id="440" r:id="rId29"/>
    <p:sldId id="441" r:id="rId30"/>
    <p:sldId id="442" r:id="rId31"/>
    <p:sldId id="443" r:id="rId32"/>
    <p:sldId id="448" r:id="rId33"/>
    <p:sldId id="444" r:id="rId34"/>
    <p:sldId id="445" r:id="rId35"/>
    <p:sldId id="421" r:id="rId36"/>
    <p:sldId id="422" r:id="rId37"/>
    <p:sldId id="424" r:id="rId38"/>
    <p:sldId id="425" r:id="rId39"/>
    <p:sldId id="426" r:id="rId40"/>
    <p:sldId id="427" r:id="rId41"/>
    <p:sldId id="428" r:id="rId42"/>
    <p:sldId id="429" r:id="rId43"/>
    <p:sldId id="446" r:id="rId44"/>
    <p:sldId id="544" r:id="rId45"/>
    <p:sldId id="545" r:id="rId46"/>
    <p:sldId id="546" r:id="rId47"/>
    <p:sldId id="547" r:id="rId48"/>
    <p:sldId id="548" r:id="rId49"/>
    <p:sldId id="549" r:id="rId50"/>
    <p:sldId id="550" r:id="rId51"/>
    <p:sldId id="551" r:id="rId52"/>
    <p:sldId id="552" r:id="rId53"/>
    <p:sldId id="553" r:id="rId54"/>
    <p:sldId id="554" r:id="rId55"/>
    <p:sldId id="555" r:id="rId56"/>
    <p:sldId id="556" r:id="rId57"/>
    <p:sldId id="557" r:id="rId58"/>
    <p:sldId id="558" r:id="rId59"/>
    <p:sldId id="559" r:id="rId60"/>
    <p:sldId id="560" r:id="rId61"/>
    <p:sldId id="561" r:id="rId62"/>
    <p:sldId id="562" r:id="rId63"/>
    <p:sldId id="563" r:id="rId64"/>
    <p:sldId id="564" r:id="rId65"/>
    <p:sldId id="565" r:id="rId66"/>
    <p:sldId id="566" r:id="rId67"/>
    <p:sldId id="567" r:id="rId68"/>
    <p:sldId id="568" r:id="rId69"/>
    <p:sldId id="569" r:id="rId70"/>
    <p:sldId id="570" r:id="rId71"/>
    <p:sldId id="571" r:id="rId72"/>
    <p:sldId id="572" r:id="rId73"/>
    <p:sldId id="573" r:id="rId74"/>
    <p:sldId id="574" r:id="rId75"/>
    <p:sldId id="575" r:id="rId76"/>
    <p:sldId id="576" r:id="rId77"/>
    <p:sldId id="577" r:id="rId78"/>
    <p:sldId id="578" r:id="rId79"/>
    <p:sldId id="579" r:id="rId80"/>
    <p:sldId id="580" r:id="rId81"/>
    <p:sldId id="581" r:id="rId82"/>
    <p:sldId id="582" r:id="rId83"/>
    <p:sldId id="583" r:id="rId8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CC"/>
    <a:srgbClr val="0033CC"/>
    <a:srgbClr val="3506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3" d="100"/>
          <a:sy n="63" d="100"/>
        </p:scale>
        <p:origin x="1380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2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tableStyles" Target="tableStyles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5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viewProps" Target="viewProps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2.wmf"/><Relationship Id="rId1" Type="http://schemas.openxmlformats.org/officeDocument/2006/relationships/image" Target="../media/image6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3F5F2E-4F06-C949-8A01-629B6EA24B49}" type="datetimeFigureOut">
              <a:rPr lang="en-US" smtClean="0"/>
              <a:t>4/30/2021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A608ED-37D9-F24B-BCD9-FD10A567CB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98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6557CE-33E3-4EB7-B94C-77F79F415A77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12EF53-188F-476D-B031-1B370B2D2971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0563"/>
            <a:ext cx="4556125" cy="3417887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pPr eaLnBrk="1" hangingPunct="1"/>
            <a:r>
              <a:rPr lang="en-US"/>
              <a:t>In general simple classifiers, while they are more efficient,  they are also weaker.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We could define a computational risk hierarchy (in analogy with structural risk minimization)…</a:t>
            </a:r>
          </a:p>
          <a:p>
            <a:pPr eaLnBrk="1" hangingPunct="1"/>
            <a:r>
              <a:rPr lang="en-US"/>
              <a:t>  A nested set of  classifier classes</a:t>
            </a:r>
          </a:p>
          <a:p>
            <a:pPr eaLnBrk="1" hangingPunct="1"/>
            <a:endParaRPr lang="en-US"/>
          </a:p>
          <a:p>
            <a:pPr eaLnBrk="1" hangingPunct="1"/>
            <a:endParaRPr lang="en-US"/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The training process is reminiscent of boosting…</a:t>
            </a:r>
          </a:p>
          <a:p>
            <a:pPr eaLnBrk="1" hangingPunct="1"/>
            <a:r>
              <a:rPr lang="en-US"/>
              <a:t>   - previous classifiers reweight the examples used to train subsequent classifiers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The goal of the training process is different</a:t>
            </a:r>
          </a:p>
          <a:p>
            <a:pPr eaLnBrk="1" hangingPunct="1"/>
            <a:r>
              <a:rPr lang="en-US"/>
              <a:t>   - instead of minimizing errors minimize false positives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F40C29-5DF3-4839-92EA-00F840C9A1B3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21329D-C39B-4D5B-816A-63F794147201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64B208-FB4F-4EE9-A0CE-AC6C9A54CA79}" type="slidenum">
              <a:rPr lang="en-US">
                <a:solidFill>
                  <a:prstClr val="black"/>
                </a:solidFill>
                <a:latin typeface="Calibri"/>
              </a:rPr>
              <a:pPr/>
              <a:t>28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6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616451" name="Notes Placeholder 2"/>
          <p:cNvSpPr>
            <a:spLocks noGrp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1432" tIns="45716" rIns="91432" bIns="45716"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616452" name="Slide Number Placeholder 3"/>
          <p:cNvSpPr txBox="1">
            <a:spLocks noGrp="1"/>
          </p:cNvSpPr>
          <p:nvPr/>
        </p:nvSpPr>
        <p:spPr bwMode="auto">
          <a:xfrm>
            <a:off x="3884414" y="8685894"/>
            <a:ext cx="2972098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2FA4A93A-65D8-468A-8447-ABEC06303692}" type="slidenum">
              <a:rPr lang="de-CH" sz="1200" b="1">
                <a:solidFill>
                  <a:srgbClr val="EEECE1"/>
                </a:solidFill>
                <a:latin typeface="Trebuchet MS" pitchFamily="34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de-CH" sz="1200" b="1">
              <a:solidFill>
                <a:srgbClr val="EEECE1"/>
              </a:solidFill>
              <a:latin typeface="Trebuchet MS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87B5A5-8592-45C0-B70A-60C90274E03F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0563"/>
            <a:ext cx="4556125" cy="3417887"/>
          </a:xfrm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pPr eaLnBrk="1" hangingPunct="1"/>
            <a:r>
              <a:rPr lang="en-US"/>
              <a:t>This situation with negative examples is actually quite common…  where negative examples are free.</a:t>
            </a:r>
          </a:p>
          <a:p>
            <a:pPr eaLnBrk="1" hangingPunct="1"/>
            <a:endParaRPr lang="en-US"/>
          </a:p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47CF93-9A49-44A4-920E-851FBF3A0093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7806B5-D1EE-423C-A40E-B197ACBA4597}" type="slidenum">
              <a:rPr lang="en-US">
                <a:solidFill>
                  <a:prstClr val="black"/>
                </a:solidFill>
                <a:latin typeface="Calibri"/>
              </a:rPr>
              <a:pPr/>
              <a:t>34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0546" name="Rectangle 7"/>
          <p:cNvSpPr txBox="1">
            <a:spLocks noGrp="1" noChangeArrowheads="1"/>
          </p:cNvSpPr>
          <p:nvPr/>
        </p:nvSpPr>
        <p:spPr bwMode="auto">
          <a:xfrm>
            <a:off x="3884414" y="8687405"/>
            <a:ext cx="2972098" cy="45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2" tIns="48327" rIns="96652" bIns="48327" anchor="b"/>
          <a:lstStyle>
            <a:lvl1pPr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31C8DD9A-A8FD-48E3-9774-FD6438459B5F}" type="slidenum">
              <a:rPr lang="en-US" sz="1300">
                <a:solidFill>
                  <a:srgbClr val="000000"/>
                </a:solidFill>
                <a:latin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sz="13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20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6205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6652" tIns="48327" rIns="96652" bIns="48327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35302E-4B77-4A9F-A5E1-8E7AD46636B3}" type="slidenum">
              <a:rPr lang="en-US">
                <a:solidFill>
                  <a:prstClr val="black"/>
                </a:solidFill>
                <a:latin typeface="Calibri"/>
              </a:rPr>
              <a:pPr/>
              <a:t>35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2594" name="Rectangle 7"/>
          <p:cNvSpPr txBox="1">
            <a:spLocks noGrp="1" noChangeArrowheads="1"/>
          </p:cNvSpPr>
          <p:nvPr/>
        </p:nvSpPr>
        <p:spPr bwMode="auto">
          <a:xfrm>
            <a:off x="3884414" y="8687405"/>
            <a:ext cx="2972098" cy="45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2" tIns="48327" rIns="96652" bIns="48327" anchor="b"/>
          <a:lstStyle>
            <a:lvl1pPr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6541C994-F501-48F4-8C01-A9806440BBD6}" type="slidenum">
              <a:rPr lang="en-US" sz="1300">
                <a:solidFill>
                  <a:srgbClr val="000000"/>
                </a:solidFill>
                <a:latin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sz="13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22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6225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6652" tIns="48327" rIns="96652" bIns="48327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E7A32B-DCBD-4AF4-9F45-17646A154127}" type="slidenum">
              <a:rPr lang="en-US">
                <a:solidFill>
                  <a:prstClr val="black"/>
                </a:solidFill>
                <a:latin typeface="Calibri"/>
              </a:rPr>
              <a:pPr/>
              <a:t>36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4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624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1432" tIns="45716" rIns="91432" bIns="45716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A8DC23-A970-4EF4-BECC-E4971ECF9B9F}" type="slidenum">
              <a:rPr lang="en-US">
                <a:solidFill>
                  <a:prstClr val="black"/>
                </a:solidFill>
                <a:latin typeface="Calibri"/>
              </a:rPr>
              <a:pPr/>
              <a:t>37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6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626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1432" tIns="45716" rIns="91432" bIns="45716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99BD17-FB12-4AF1-90F8-698AAB4D4942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0563"/>
            <a:ext cx="4556125" cy="3417887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D07976-0B26-4938-BCF2-E93FFE4709E8}" type="slidenum">
              <a:rPr lang="en-US">
                <a:solidFill>
                  <a:prstClr val="black"/>
                </a:solidFill>
                <a:latin typeface="Calibri"/>
              </a:rPr>
              <a:pPr/>
              <a:t>38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8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628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1432" tIns="45716" rIns="91432" bIns="45716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A1AE26-9DAB-4FB1-BA68-FA614A749E59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FF91923-2B51-4274-9318-E12E686628C9}" type="slidenum">
              <a:rPr lang="en-US" smtClean="0">
                <a:solidFill>
                  <a:prstClr val="black"/>
                </a:solidFill>
                <a:cs typeface="Arial" charset="0"/>
              </a:rPr>
              <a:pPr eaLnBrk="1" hangingPunct="1"/>
              <a:t>40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4577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AC782F7-CD3A-47BD-AD1A-8A11D286F2B6}" type="slidenum">
              <a:rPr lang="en-US" smtClean="0">
                <a:solidFill>
                  <a:prstClr val="black"/>
                </a:solidFill>
                <a:cs typeface="Arial" charset="0"/>
              </a:rPr>
              <a:pPr eaLnBrk="1" hangingPunct="1"/>
              <a:t>49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3861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351E2F8-FE8A-4904-969F-BC4E7A1C0A6C}" type="slidenum">
              <a:rPr lang="en-US" smtClean="0">
                <a:solidFill>
                  <a:prstClr val="black"/>
                </a:solidFill>
                <a:cs typeface="Arial" charset="0"/>
              </a:rPr>
              <a:pPr eaLnBrk="1" hangingPunct="1"/>
              <a:t>50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3708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DCF1033-7029-4551-A030-EDBF38168881}" type="slidenum">
              <a:rPr lang="en-US" smtClean="0">
                <a:solidFill>
                  <a:prstClr val="black"/>
                </a:solidFill>
                <a:cs typeface="Arial" charset="0"/>
              </a:rPr>
              <a:pPr eaLnBrk="1" hangingPunct="1"/>
              <a:t>59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2486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498DAA1-2A0C-4DE0-B1B3-B147AE55A58B}" type="slidenum">
              <a:rPr lang="en-US" smtClean="0">
                <a:solidFill>
                  <a:prstClr val="black"/>
                </a:solidFill>
                <a:cs typeface="Arial" charset="0"/>
              </a:rPr>
              <a:pPr eaLnBrk="1" hangingPunct="1"/>
              <a:t>63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3110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603FA2B-FECF-4D72-98BB-1C7236678402}" type="slidenum">
              <a:rPr lang="en-US" smtClean="0">
                <a:solidFill>
                  <a:prstClr val="black"/>
                </a:solidFill>
                <a:cs typeface="Arial" charset="0"/>
              </a:rPr>
              <a:pPr eaLnBrk="1" hangingPunct="1"/>
              <a:t>64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4644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D4D63C2-3675-4D61-9133-23C4B4F8C9C3}" type="slidenum">
              <a:rPr lang="en-US" smtClean="0">
                <a:solidFill>
                  <a:prstClr val="black"/>
                </a:solidFill>
                <a:cs typeface="Arial" charset="0"/>
              </a:rPr>
              <a:pPr eaLnBrk="1" hangingPunct="1"/>
              <a:t>68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0906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9CE980-7CF1-4EB2-B453-079FECA805CC}" type="slidenum">
              <a:rPr lang="en-US"/>
              <a:pPr/>
              <a:t>70</a:t>
            </a:fld>
            <a:endParaRPr lang="en-US"/>
          </a:p>
        </p:txBody>
      </p:sp>
      <p:sp>
        <p:nvSpPr>
          <p:cNvPr id="915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5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010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4BABC1-11E5-46F6-AAB8-E72E62887842}" type="slidenum">
              <a:rPr lang="en-US">
                <a:solidFill>
                  <a:prstClr val="black"/>
                </a:solidFill>
                <a:latin typeface="Calibri"/>
              </a:rPr>
              <a:pPr/>
              <a:t>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1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81635" name="Notes Placeholder 2"/>
          <p:cNvSpPr>
            <a:spLocks noGrp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1432" tIns="45716" rIns="91432" bIns="45716"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581636" name="Slide Number Placeholder 3"/>
          <p:cNvSpPr txBox="1">
            <a:spLocks noGrp="1"/>
          </p:cNvSpPr>
          <p:nvPr/>
        </p:nvSpPr>
        <p:spPr bwMode="auto">
          <a:xfrm>
            <a:off x="3884414" y="8685894"/>
            <a:ext cx="2972098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EB15E8E2-A828-46BE-A9A7-F1CD75ECF7D7}" type="slidenum">
              <a:rPr lang="de-CH" sz="1200" b="1">
                <a:solidFill>
                  <a:srgbClr val="EEECE1"/>
                </a:solidFill>
                <a:latin typeface="Trebuchet MS" pitchFamily="34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de-CH" sz="1200" b="1">
              <a:solidFill>
                <a:srgbClr val="EEECE1"/>
              </a:solidFill>
              <a:latin typeface="Trebuchet MS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C0374E-4968-4C2A-9A07-22289999B2B0}" type="slidenum">
              <a:rPr lang="en-US"/>
              <a:pPr/>
              <a:t>71</a:t>
            </a:fld>
            <a:endParaRPr lang="en-US"/>
          </a:p>
        </p:txBody>
      </p:sp>
      <p:sp>
        <p:nvSpPr>
          <p:cNvPr id="916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6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9637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17E215-4F9F-4C18-ABB1-CD892116A8F5}" type="slidenum">
              <a:rPr lang="en-US"/>
              <a:pPr/>
              <a:t>72</a:t>
            </a:fld>
            <a:endParaRPr lang="en-US"/>
          </a:p>
        </p:txBody>
      </p:sp>
      <p:sp>
        <p:nvSpPr>
          <p:cNvPr id="980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0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627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698C49-978E-4F32-87CD-F33064687765}" type="slidenum">
              <a:rPr lang="en-US">
                <a:solidFill>
                  <a:prstClr val="black"/>
                </a:solidFill>
                <a:latin typeface="Calibri"/>
              </a:rPr>
              <a:pPr/>
              <a:t>16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3682" name="Rectangle 7"/>
          <p:cNvSpPr txBox="1">
            <a:spLocks noGrp="1" noChangeArrowheads="1"/>
          </p:cNvSpPr>
          <p:nvPr/>
        </p:nvSpPr>
        <p:spPr bwMode="auto">
          <a:xfrm>
            <a:off x="3884414" y="8687405"/>
            <a:ext cx="2972098" cy="45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2" tIns="48327" rIns="96652" bIns="48327" anchor="b"/>
          <a:lstStyle>
            <a:lvl1pPr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FC71FD2C-2F05-41EC-B5D0-DC377D6BAD4E}" type="slidenum">
              <a:rPr lang="en-US" sz="1300">
                <a:solidFill>
                  <a:srgbClr val="000000"/>
                </a:solidFill>
                <a:latin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z="13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83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83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6652" tIns="48327" rIns="96652" bIns="48327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36AB80-869A-434D-A4EB-C97162DC92B9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7E224C-32EE-44FB-AB02-2E336849A56D}" type="slidenum">
              <a:rPr lang="en-US">
                <a:solidFill>
                  <a:prstClr val="black"/>
                </a:solidFill>
                <a:latin typeface="Calibri"/>
              </a:rPr>
              <a:pPr/>
              <a:t>19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5730" name="Rectangle 7"/>
          <p:cNvSpPr txBox="1">
            <a:spLocks noGrp="1" noChangeArrowheads="1"/>
          </p:cNvSpPr>
          <p:nvPr/>
        </p:nvSpPr>
        <p:spPr bwMode="auto">
          <a:xfrm>
            <a:off x="3884414" y="8687405"/>
            <a:ext cx="2972098" cy="45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2" tIns="48327" rIns="96652" bIns="48327" anchor="b"/>
          <a:lstStyle>
            <a:lvl1pPr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1D3CB8A2-C095-44CB-BB4C-7E0A5387187D}" type="slidenum">
              <a:rPr lang="en-US" sz="1300">
                <a:solidFill>
                  <a:srgbClr val="000000"/>
                </a:solidFill>
                <a:latin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sz="13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85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857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6652" tIns="48327" rIns="96652" bIns="48327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EA2CF4-C81C-44D7-95DB-8009BB4A4C8C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1C77FB-3C66-49FE-9B46-60FFC930A9A1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84C9DE-B5AB-4AE4-80F6-9E2673B3697D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518B3A4-F075-40B2-81B8-614E8825083F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5518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5EF145E-4D98-4EFE-A2EC-499DA0C419D4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8744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FB8408B-212A-4AAC-B5CD-009FD38EE673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95769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96244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37141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20904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22662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41282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99162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2452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0388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C577530-F841-445A-9BBF-C142C1C9EEB7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08789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71453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56494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93811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B9BE1-CC02-4630-A187-1FA3D78B1A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3919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C1639-4E2F-4550-BAEE-C5BDC1CB80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9122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1FF34-FEDA-430E-8462-E7A209AF30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1385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9BF50-AC92-44AF-92A4-620F182E35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85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26E91-021D-4B32-926D-DC16A89D51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719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756749-8CA8-49DA-A68F-85171B0F52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6452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6D7BB-2806-4694-9201-C1DF6EA7CF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981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B5C2203-1A54-4B40-9D28-67CFE83A4C59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93867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D4D2A-A0A1-4AB1-BF3F-4E3C9BF559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1389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DC858-3513-47BE-8939-E01A91F098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3463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D7741-022D-4361-BD74-799334698C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0234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8C337E-79AB-43D3-B7D5-9A8EDE49DF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7060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B9BE1-CC02-4630-A187-1FA3D78B1A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3270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C1639-4E2F-4550-BAEE-C5BDC1CB80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280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1FF34-FEDA-430E-8462-E7A209AF30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7572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9BF50-AC92-44AF-92A4-620F182E35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6992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26E91-021D-4B32-926D-DC16A89D51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2042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756749-8CA8-49DA-A68F-85171B0F52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330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A8F8274-9A3A-4D3F-B883-4F0268AE9B6A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94028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6D7BB-2806-4694-9201-C1DF6EA7CF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0001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D4D2A-A0A1-4AB1-BF3F-4E3C9BF559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0438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DC858-3513-47BE-8939-E01A91F098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3361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D7741-022D-4361-BD74-799334698C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6422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8C337E-79AB-43D3-B7D5-9A8EDE49DF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9494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B9BE1-CC02-4630-A187-1FA3D78B1A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1585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C1639-4E2F-4550-BAEE-C5BDC1CB80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7072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1FF34-FEDA-430E-8462-E7A209AF30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0941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9BF50-AC92-44AF-92A4-620F182E35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4095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26E91-021D-4B32-926D-DC16A89D51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106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7CBB8D0-63F1-4333-8B68-4F833FF6310E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6421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756749-8CA8-49DA-A68F-85171B0F52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4054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6D7BB-2806-4694-9201-C1DF6EA7CF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7375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D4D2A-A0A1-4AB1-BF3F-4E3C9BF559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5641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DC858-3513-47BE-8939-E01A91F098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4936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D7741-022D-4361-BD74-799334698C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423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8C337E-79AB-43D3-B7D5-9A8EDE49DF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987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2A1F748-6AC3-41A0-80E9-5E243F3D64A3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5914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B8138ED-CFD4-4439-98B5-D554D0B40B4D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7001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7E0B9DC-22BC-4D85-995C-96D3930A00E8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5566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4E065F8-D59F-4C04-88BB-AB4D5FF65E2C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460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5533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22706"/>
            <a:ext cx="7772400" cy="4949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5408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0483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D615FC6-65EA-469E-A2AC-6B14F4DC4664}" type="slidenum">
              <a:rPr lang="en-US">
                <a:solidFill>
                  <a:srgbClr val="000000"/>
                </a:solidFill>
                <a:cs typeface="Arial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924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D615FC6-65EA-469E-A2AC-6B14F4DC4664}" type="slidenum">
              <a:rPr lang="en-US">
                <a:solidFill>
                  <a:srgbClr val="000000"/>
                </a:solidFill>
                <a:cs typeface="Arial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854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D615FC6-65EA-469E-A2AC-6B14F4DC4664}" type="slidenum">
              <a:rPr lang="en-US">
                <a:solidFill>
                  <a:srgbClr val="000000"/>
                </a:solidFill>
                <a:cs typeface="Arial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492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vision.ucsd.edu/~bbabenko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2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20.png"/><Relationship Id="rId5" Type="http://schemas.openxmlformats.org/officeDocument/2006/relationships/tags" Target="../tags/tag5.xml"/><Relationship Id="rId10" Type="http://schemas.openxmlformats.org/officeDocument/2006/relationships/notesSlide" Target="../notesSlides/notesSlide3.xml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tags" Target="../tags/tag11.xml"/><Relationship Id="rId7" Type="http://schemas.openxmlformats.org/officeDocument/2006/relationships/notesSlide" Target="../notesSlides/notesSlide4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3.xml"/><Relationship Id="rId4" Type="http://schemas.openxmlformats.org/officeDocument/2006/relationships/tags" Target="../tags/tag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tags" Target="../tags/tag27.xml"/><Relationship Id="rId18" Type="http://schemas.openxmlformats.org/officeDocument/2006/relationships/tags" Target="../tags/tag32.xml"/><Relationship Id="rId26" Type="http://schemas.openxmlformats.org/officeDocument/2006/relationships/tags" Target="../tags/tag40.xml"/><Relationship Id="rId39" Type="http://schemas.openxmlformats.org/officeDocument/2006/relationships/tags" Target="../tags/tag53.xml"/><Relationship Id="rId21" Type="http://schemas.openxmlformats.org/officeDocument/2006/relationships/tags" Target="../tags/tag35.xml"/><Relationship Id="rId34" Type="http://schemas.openxmlformats.org/officeDocument/2006/relationships/tags" Target="../tags/tag48.xml"/><Relationship Id="rId42" Type="http://schemas.openxmlformats.org/officeDocument/2006/relationships/tags" Target="../tags/tag56.xml"/><Relationship Id="rId47" Type="http://schemas.openxmlformats.org/officeDocument/2006/relationships/tags" Target="../tags/tag61.xml"/><Relationship Id="rId50" Type="http://schemas.openxmlformats.org/officeDocument/2006/relationships/tags" Target="../tags/tag64.xml"/><Relationship Id="rId55" Type="http://schemas.openxmlformats.org/officeDocument/2006/relationships/image" Target="../media/image20.png"/><Relationship Id="rId7" Type="http://schemas.openxmlformats.org/officeDocument/2006/relationships/tags" Target="../tags/tag21.xml"/><Relationship Id="rId2" Type="http://schemas.openxmlformats.org/officeDocument/2006/relationships/tags" Target="../tags/tag16.xml"/><Relationship Id="rId16" Type="http://schemas.openxmlformats.org/officeDocument/2006/relationships/tags" Target="../tags/tag30.xml"/><Relationship Id="rId29" Type="http://schemas.openxmlformats.org/officeDocument/2006/relationships/tags" Target="../tags/tag43.xml"/><Relationship Id="rId11" Type="http://schemas.openxmlformats.org/officeDocument/2006/relationships/tags" Target="../tags/tag25.xml"/><Relationship Id="rId24" Type="http://schemas.openxmlformats.org/officeDocument/2006/relationships/tags" Target="../tags/tag38.xml"/><Relationship Id="rId32" Type="http://schemas.openxmlformats.org/officeDocument/2006/relationships/tags" Target="../tags/tag46.xml"/><Relationship Id="rId37" Type="http://schemas.openxmlformats.org/officeDocument/2006/relationships/tags" Target="../tags/tag51.xml"/><Relationship Id="rId40" Type="http://schemas.openxmlformats.org/officeDocument/2006/relationships/tags" Target="../tags/tag54.xml"/><Relationship Id="rId45" Type="http://schemas.openxmlformats.org/officeDocument/2006/relationships/tags" Target="../tags/tag59.xml"/><Relationship Id="rId53" Type="http://schemas.openxmlformats.org/officeDocument/2006/relationships/slideLayout" Target="../slideLayouts/slideLayout7.xml"/><Relationship Id="rId58" Type="http://schemas.openxmlformats.org/officeDocument/2006/relationships/image" Target="../media/image24.png"/><Relationship Id="rId5" Type="http://schemas.openxmlformats.org/officeDocument/2006/relationships/tags" Target="../tags/tag19.xml"/><Relationship Id="rId19" Type="http://schemas.openxmlformats.org/officeDocument/2006/relationships/tags" Target="../tags/tag33.xml"/><Relationship Id="rId4" Type="http://schemas.openxmlformats.org/officeDocument/2006/relationships/tags" Target="../tags/tag18.xml"/><Relationship Id="rId9" Type="http://schemas.openxmlformats.org/officeDocument/2006/relationships/tags" Target="../tags/tag23.xml"/><Relationship Id="rId14" Type="http://schemas.openxmlformats.org/officeDocument/2006/relationships/tags" Target="../tags/tag28.xml"/><Relationship Id="rId22" Type="http://schemas.openxmlformats.org/officeDocument/2006/relationships/tags" Target="../tags/tag36.xml"/><Relationship Id="rId27" Type="http://schemas.openxmlformats.org/officeDocument/2006/relationships/tags" Target="../tags/tag41.xml"/><Relationship Id="rId30" Type="http://schemas.openxmlformats.org/officeDocument/2006/relationships/tags" Target="../tags/tag44.xml"/><Relationship Id="rId35" Type="http://schemas.openxmlformats.org/officeDocument/2006/relationships/tags" Target="../tags/tag49.xml"/><Relationship Id="rId43" Type="http://schemas.openxmlformats.org/officeDocument/2006/relationships/tags" Target="../tags/tag57.xml"/><Relationship Id="rId48" Type="http://schemas.openxmlformats.org/officeDocument/2006/relationships/tags" Target="../tags/tag62.xml"/><Relationship Id="rId56" Type="http://schemas.openxmlformats.org/officeDocument/2006/relationships/image" Target="../media/image23.png"/><Relationship Id="rId8" Type="http://schemas.openxmlformats.org/officeDocument/2006/relationships/tags" Target="../tags/tag22.xml"/><Relationship Id="rId51" Type="http://schemas.openxmlformats.org/officeDocument/2006/relationships/tags" Target="../tags/tag65.xml"/><Relationship Id="rId3" Type="http://schemas.openxmlformats.org/officeDocument/2006/relationships/tags" Target="../tags/tag17.xml"/><Relationship Id="rId12" Type="http://schemas.openxmlformats.org/officeDocument/2006/relationships/tags" Target="../tags/tag26.xml"/><Relationship Id="rId17" Type="http://schemas.openxmlformats.org/officeDocument/2006/relationships/tags" Target="../tags/tag31.xml"/><Relationship Id="rId25" Type="http://schemas.openxmlformats.org/officeDocument/2006/relationships/tags" Target="../tags/tag39.xml"/><Relationship Id="rId33" Type="http://schemas.openxmlformats.org/officeDocument/2006/relationships/tags" Target="../tags/tag47.xml"/><Relationship Id="rId38" Type="http://schemas.openxmlformats.org/officeDocument/2006/relationships/tags" Target="../tags/tag52.xml"/><Relationship Id="rId46" Type="http://schemas.openxmlformats.org/officeDocument/2006/relationships/tags" Target="../tags/tag60.xml"/><Relationship Id="rId20" Type="http://schemas.openxmlformats.org/officeDocument/2006/relationships/tags" Target="../tags/tag34.xml"/><Relationship Id="rId41" Type="http://schemas.openxmlformats.org/officeDocument/2006/relationships/tags" Target="../tags/tag55.xml"/><Relationship Id="rId54" Type="http://schemas.openxmlformats.org/officeDocument/2006/relationships/notesSlide" Target="../notesSlides/notesSlide6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5" Type="http://schemas.openxmlformats.org/officeDocument/2006/relationships/tags" Target="../tags/tag29.xml"/><Relationship Id="rId23" Type="http://schemas.openxmlformats.org/officeDocument/2006/relationships/tags" Target="../tags/tag37.xml"/><Relationship Id="rId28" Type="http://schemas.openxmlformats.org/officeDocument/2006/relationships/tags" Target="../tags/tag42.xml"/><Relationship Id="rId36" Type="http://schemas.openxmlformats.org/officeDocument/2006/relationships/tags" Target="../tags/tag50.xml"/><Relationship Id="rId49" Type="http://schemas.openxmlformats.org/officeDocument/2006/relationships/tags" Target="../tags/tag63.xml"/><Relationship Id="rId57" Type="http://schemas.openxmlformats.org/officeDocument/2006/relationships/image" Target="../media/image22.png"/><Relationship Id="rId10" Type="http://schemas.openxmlformats.org/officeDocument/2006/relationships/tags" Target="../tags/tag24.xml"/><Relationship Id="rId31" Type="http://schemas.openxmlformats.org/officeDocument/2006/relationships/tags" Target="../tags/tag45.xml"/><Relationship Id="rId44" Type="http://schemas.openxmlformats.org/officeDocument/2006/relationships/tags" Target="../tags/tag58.xml"/><Relationship Id="rId52" Type="http://schemas.openxmlformats.org/officeDocument/2006/relationships/tags" Target="../tags/tag6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6.xml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tags" Target="../tags/tag80.xml"/><Relationship Id="rId18" Type="http://schemas.openxmlformats.org/officeDocument/2006/relationships/tags" Target="../tags/tag85.xml"/><Relationship Id="rId26" Type="http://schemas.openxmlformats.org/officeDocument/2006/relationships/tags" Target="../tags/tag93.xml"/><Relationship Id="rId39" Type="http://schemas.openxmlformats.org/officeDocument/2006/relationships/image" Target="../media/image33.png"/><Relationship Id="rId21" Type="http://schemas.openxmlformats.org/officeDocument/2006/relationships/tags" Target="../tags/tag88.xml"/><Relationship Id="rId34" Type="http://schemas.openxmlformats.org/officeDocument/2006/relationships/image" Target="../media/image28.png"/><Relationship Id="rId7" Type="http://schemas.openxmlformats.org/officeDocument/2006/relationships/tags" Target="../tags/tag74.xml"/><Relationship Id="rId12" Type="http://schemas.openxmlformats.org/officeDocument/2006/relationships/tags" Target="../tags/tag79.xml"/><Relationship Id="rId17" Type="http://schemas.openxmlformats.org/officeDocument/2006/relationships/tags" Target="../tags/tag84.xml"/><Relationship Id="rId25" Type="http://schemas.openxmlformats.org/officeDocument/2006/relationships/tags" Target="../tags/tag92.xml"/><Relationship Id="rId33" Type="http://schemas.openxmlformats.org/officeDocument/2006/relationships/image" Target="../media/image24.png"/><Relationship Id="rId38" Type="http://schemas.openxmlformats.org/officeDocument/2006/relationships/image" Target="../media/image32.jpeg"/><Relationship Id="rId2" Type="http://schemas.openxmlformats.org/officeDocument/2006/relationships/tags" Target="../tags/tag69.xml"/><Relationship Id="rId16" Type="http://schemas.openxmlformats.org/officeDocument/2006/relationships/tags" Target="../tags/tag83.xml"/><Relationship Id="rId20" Type="http://schemas.openxmlformats.org/officeDocument/2006/relationships/tags" Target="../tags/tag87.xml"/><Relationship Id="rId29" Type="http://schemas.openxmlformats.org/officeDocument/2006/relationships/tags" Target="../tags/tag96.xml"/><Relationship Id="rId1" Type="http://schemas.openxmlformats.org/officeDocument/2006/relationships/tags" Target="../tags/tag68.xml"/><Relationship Id="rId6" Type="http://schemas.openxmlformats.org/officeDocument/2006/relationships/tags" Target="../tags/tag73.xml"/><Relationship Id="rId11" Type="http://schemas.openxmlformats.org/officeDocument/2006/relationships/tags" Target="../tags/tag78.xml"/><Relationship Id="rId24" Type="http://schemas.openxmlformats.org/officeDocument/2006/relationships/tags" Target="../tags/tag91.xml"/><Relationship Id="rId32" Type="http://schemas.openxmlformats.org/officeDocument/2006/relationships/notesSlide" Target="../notesSlides/notesSlide13.xml"/><Relationship Id="rId37" Type="http://schemas.openxmlformats.org/officeDocument/2006/relationships/image" Target="../media/image31.png"/><Relationship Id="rId40" Type="http://schemas.openxmlformats.org/officeDocument/2006/relationships/image" Target="../media/image34.png"/><Relationship Id="rId5" Type="http://schemas.openxmlformats.org/officeDocument/2006/relationships/tags" Target="../tags/tag72.xml"/><Relationship Id="rId15" Type="http://schemas.openxmlformats.org/officeDocument/2006/relationships/tags" Target="../tags/tag82.xml"/><Relationship Id="rId23" Type="http://schemas.openxmlformats.org/officeDocument/2006/relationships/tags" Target="../tags/tag90.xml"/><Relationship Id="rId28" Type="http://schemas.openxmlformats.org/officeDocument/2006/relationships/tags" Target="../tags/tag95.xml"/><Relationship Id="rId36" Type="http://schemas.openxmlformats.org/officeDocument/2006/relationships/image" Target="../media/image30.png"/><Relationship Id="rId10" Type="http://schemas.openxmlformats.org/officeDocument/2006/relationships/tags" Target="../tags/tag77.xml"/><Relationship Id="rId19" Type="http://schemas.openxmlformats.org/officeDocument/2006/relationships/tags" Target="../tags/tag86.xml"/><Relationship Id="rId31" Type="http://schemas.openxmlformats.org/officeDocument/2006/relationships/slideLayout" Target="../slideLayouts/slideLayout51.xml"/><Relationship Id="rId4" Type="http://schemas.openxmlformats.org/officeDocument/2006/relationships/tags" Target="../tags/tag71.xml"/><Relationship Id="rId9" Type="http://schemas.openxmlformats.org/officeDocument/2006/relationships/tags" Target="../tags/tag76.xml"/><Relationship Id="rId14" Type="http://schemas.openxmlformats.org/officeDocument/2006/relationships/tags" Target="../tags/tag81.xml"/><Relationship Id="rId22" Type="http://schemas.openxmlformats.org/officeDocument/2006/relationships/tags" Target="../tags/tag89.xml"/><Relationship Id="rId27" Type="http://schemas.openxmlformats.org/officeDocument/2006/relationships/tags" Target="../tags/tag94.xml"/><Relationship Id="rId30" Type="http://schemas.openxmlformats.org/officeDocument/2006/relationships/tags" Target="../tags/tag97.xml"/><Relationship Id="rId35" Type="http://schemas.openxmlformats.org/officeDocument/2006/relationships/image" Target="../media/image29.jpeg"/><Relationship Id="rId8" Type="http://schemas.openxmlformats.org/officeDocument/2006/relationships/tags" Target="../tags/tag75.xml"/><Relationship Id="rId3" Type="http://schemas.openxmlformats.org/officeDocument/2006/relationships/tags" Target="../tags/tag7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vasc.ri.cmu.edu/NNFaceDetector/" TargetMode="External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www.hpl.hp.com/techreports/Compaq-DEC/CRL-98-11.pdf" TargetMode="External"/><Relationship Id="rId4" Type="http://schemas.openxmlformats.org/officeDocument/2006/relationships/image" Target="../media/image2.w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9.xml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tags" Target="../tags/tag106.xml"/><Relationship Id="rId7" Type="http://schemas.openxmlformats.org/officeDocument/2006/relationships/image" Target="../media/image41.jpeg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6" Type="http://schemas.openxmlformats.org/officeDocument/2006/relationships/image" Target="../media/image40.jpe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tags" Target="../tags/tag109.xml"/><Relationship Id="rId7" Type="http://schemas.openxmlformats.org/officeDocument/2006/relationships/image" Target="../media/image42.jpeg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10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0.xml"/><Relationship Id="rId3" Type="http://schemas.openxmlformats.org/officeDocument/2006/relationships/tags" Target="../tags/tag113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tags" Target="../tags/tag116.xml"/><Relationship Id="rId11" Type="http://schemas.openxmlformats.org/officeDocument/2006/relationships/image" Target="../media/image46.jpeg"/><Relationship Id="rId5" Type="http://schemas.openxmlformats.org/officeDocument/2006/relationships/tags" Target="../tags/tag115.xml"/><Relationship Id="rId10" Type="http://schemas.openxmlformats.org/officeDocument/2006/relationships/image" Target="../media/image45.jpeg"/><Relationship Id="rId4" Type="http://schemas.openxmlformats.org/officeDocument/2006/relationships/tags" Target="../tags/tag114.xml"/><Relationship Id="rId9" Type="http://schemas.openxmlformats.org/officeDocument/2006/relationships/image" Target="../media/image44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7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35.jpeg"/><Relationship Id="rId7" Type="http://schemas.openxmlformats.org/officeDocument/2006/relationships/image" Target="../media/image6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61.wmf"/><Relationship Id="rId10" Type="http://schemas.openxmlformats.org/officeDocument/2006/relationships/image" Target="../media/image55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63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64.png"/><Relationship Id="rId4" Type="http://schemas.openxmlformats.org/officeDocument/2006/relationships/oleObject" Target="../embeddings/oleObject5.bin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tags" Target="../tags/tag119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69.png"/><Relationship Id="rId2" Type="http://schemas.openxmlformats.org/officeDocument/2006/relationships/tags" Target="../tags/tag118.xml"/><Relationship Id="rId1" Type="http://schemas.openxmlformats.org/officeDocument/2006/relationships/tags" Target="../tags/tag117.xml"/><Relationship Id="rId6" Type="http://schemas.openxmlformats.org/officeDocument/2006/relationships/tags" Target="../tags/tag122.xml"/><Relationship Id="rId11" Type="http://schemas.openxmlformats.org/officeDocument/2006/relationships/image" Target="../media/image68.png"/><Relationship Id="rId5" Type="http://schemas.openxmlformats.org/officeDocument/2006/relationships/tags" Target="../tags/tag121.xml"/><Relationship Id="rId10" Type="http://schemas.openxmlformats.org/officeDocument/2006/relationships/image" Target="../media/image67.png"/><Relationship Id="rId4" Type="http://schemas.openxmlformats.org/officeDocument/2006/relationships/tags" Target="../tags/tag120.xml"/><Relationship Id="rId9" Type="http://schemas.openxmlformats.org/officeDocument/2006/relationships/image" Target="../media/image66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tags" Target="../tags/tag125.xml"/><Relationship Id="rId7" Type="http://schemas.openxmlformats.org/officeDocument/2006/relationships/image" Target="../media/image65.png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70.png"/><Relationship Id="rId5" Type="http://schemas.openxmlformats.org/officeDocument/2006/relationships/tags" Target="../tags/tag127.xml"/><Relationship Id="rId10" Type="http://schemas.openxmlformats.org/officeDocument/2006/relationships/image" Target="../media/image69.png"/><Relationship Id="rId4" Type="http://schemas.openxmlformats.org/officeDocument/2006/relationships/tags" Target="../tags/tag126.xml"/><Relationship Id="rId9" Type="http://schemas.openxmlformats.org/officeDocument/2006/relationships/image" Target="../media/image68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tags" Target="../tags/tag135.xml"/><Relationship Id="rId13" Type="http://schemas.openxmlformats.org/officeDocument/2006/relationships/image" Target="../media/image68.png"/><Relationship Id="rId18" Type="http://schemas.openxmlformats.org/officeDocument/2006/relationships/image" Target="../media/image73.png"/><Relationship Id="rId3" Type="http://schemas.openxmlformats.org/officeDocument/2006/relationships/tags" Target="../tags/tag130.xml"/><Relationship Id="rId7" Type="http://schemas.openxmlformats.org/officeDocument/2006/relationships/tags" Target="../tags/tag134.xml"/><Relationship Id="rId12" Type="http://schemas.openxmlformats.org/officeDocument/2006/relationships/image" Target="../media/image67.png"/><Relationship Id="rId17" Type="http://schemas.openxmlformats.org/officeDocument/2006/relationships/image" Target="../media/image72.png"/><Relationship Id="rId2" Type="http://schemas.openxmlformats.org/officeDocument/2006/relationships/tags" Target="../tags/tag129.xml"/><Relationship Id="rId16" Type="http://schemas.openxmlformats.org/officeDocument/2006/relationships/image" Target="../media/image71.png"/><Relationship Id="rId1" Type="http://schemas.openxmlformats.org/officeDocument/2006/relationships/tags" Target="../tags/tag128.xml"/><Relationship Id="rId6" Type="http://schemas.openxmlformats.org/officeDocument/2006/relationships/tags" Target="../tags/tag133.xml"/><Relationship Id="rId11" Type="http://schemas.openxmlformats.org/officeDocument/2006/relationships/image" Target="../media/image65.png"/><Relationship Id="rId5" Type="http://schemas.openxmlformats.org/officeDocument/2006/relationships/tags" Target="../tags/tag132.xml"/><Relationship Id="rId15" Type="http://schemas.openxmlformats.org/officeDocument/2006/relationships/image" Target="../media/image70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74.png"/><Relationship Id="rId4" Type="http://schemas.openxmlformats.org/officeDocument/2006/relationships/tags" Target="../tags/tag131.xml"/><Relationship Id="rId9" Type="http://schemas.openxmlformats.org/officeDocument/2006/relationships/tags" Target="../tags/tag136.xml"/><Relationship Id="rId14" Type="http://schemas.openxmlformats.org/officeDocument/2006/relationships/image" Target="../media/image69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png"/><Relationship Id="rId4" Type="http://schemas.openxmlformats.org/officeDocument/2006/relationships/image" Target="../media/image7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png"/><Relationship Id="rId18" Type="http://schemas.openxmlformats.org/officeDocument/2006/relationships/image" Target="../media/image10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17" Type="http://schemas.openxmlformats.org/officeDocument/2006/relationships/image" Target="../media/image104.png"/><Relationship Id="rId2" Type="http://schemas.openxmlformats.org/officeDocument/2006/relationships/image" Target="../media/image89.png"/><Relationship Id="rId16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5" Type="http://schemas.openxmlformats.org/officeDocument/2006/relationships/image" Target="../media/image102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Relationship Id="rId14" Type="http://schemas.openxmlformats.org/officeDocument/2006/relationships/image" Target="../media/image10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png"/><Relationship Id="rId4" Type="http://schemas.openxmlformats.org/officeDocument/2006/relationships/image" Target="../media/image111.w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wmf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w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ucsb.edu/~mturk/Papers/mturk-CVPR91.pdf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graphics.cs.cmu.edu/courses/15-463/2005_fall/www/Papers/faces.pdf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graphics.cs.cmu.edu/courses/15-463/2005_fall/www/Papers/faces.pdf" TargetMode="Externa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beautycheck.de/" TargetMode="External"/><Relationship Id="rId4" Type="http://schemas.openxmlformats.org/officeDocument/2006/relationships/image" Target="../media/image122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e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Computer Vision</a:t>
            </a: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CSE/EE 576</a:t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Face/Flesh Detection and Face Recognition</a:t>
            </a:r>
            <a:br>
              <a:rPr lang="en-US" sz="3600" dirty="0">
                <a:cs typeface="Arial Rounded MT Bold"/>
              </a:rPr>
            </a:br>
            <a:br>
              <a:rPr lang="en-US" sz="3600" dirty="0">
                <a:cs typeface="Arial Rounded MT Bold"/>
              </a:rPr>
            </a:br>
            <a:r>
              <a:rPr lang="en-US" sz="3600" dirty="0">
                <a:cs typeface="Arial Rounded MT Bold"/>
              </a:rPr>
              <a:t>Linda Shapiro</a:t>
            </a:r>
            <a:br>
              <a:rPr lang="en-US" sz="36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Computer Science &amp; Engineering</a:t>
            </a:r>
            <a:br>
              <a:rPr lang="en-US" sz="28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Electrical &amp; Computer Engineering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0" y="91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7319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Face detection</a:t>
            </a:r>
          </a:p>
        </p:txBody>
      </p:sp>
      <p:pic>
        <p:nvPicPr>
          <p:cNvPr id="8" name="Picture 7" descr="fast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03600" y="2286000"/>
            <a:ext cx="2235200" cy="1676400"/>
          </a:xfrm>
          <a:prstGeom prst="rect">
            <a:avLst/>
          </a:prstGeom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828800" y="4267200"/>
            <a:ext cx="511229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dirty="0"/>
              <a:t>State-of-the-art face detection demo</a:t>
            </a:r>
          </a:p>
          <a:p>
            <a:pPr algn="ctr"/>
            <a:r>
              <a:rPr lang="en-US" b="0" dirty="0"/>
              <a:t>(Courtesy </a:t>
            </a:r>
            <a:r>
              <a:rPr lang="en-US" b="0" dirty="0">
                <a:hlinkClick r:id="rId4"/>
              </a:rPr>
              <a:t>Boris </a:t>
            </a:r>
            <a:r>
              <a:rPr lang="en-US" b="0" dirty="0" err="1">
                <a:hlinkClick r:id="rId4"/>
              </a:rPr>
              <a:t>Babenko</a:t>
            </a:r>
            <a:r>
              <a:rPr lang="en-US" b="0" dirty="0"/>
              <a:t>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77530-F841-445A-9BBF-C142C1C9EEB7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10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9907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Face detection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Where are the faces? </a:t>
            </a:r>
          </a:p>
        </p:txBody>
      </p:sp>
      <p:pic>
        <p:nvPicPr>
          <p:cNvPr id="6146" name="Picture 2" descr="http://scien.stanford.edu/pages/labsite/2007/psych221/projects/07/face%20detection/images/shuttle2_faces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147" y="2057400"/>
            <a:ext cx="5158653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77530-F841-445A-9BBF-C142C1C9EEB7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11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5482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Face Detection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33CC"/>
                </a:solidFill>
              </a:rPr>
              <a:t>What kind of features?</a:t>
            </a:r>
          </a:p>
          <a:p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Rowley: 32 x 32 </a:t>
            </a:r>
            <a:r>
              <a:rPr lang="en-US" dirty="0" err="1"/>
              <a:t>subimages</a:t>
            </a:r>
            <a:r>
              <a:rPr lang="en-US" dirty="0"/>
              <a:t> at different levels of a pyramid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Viola/Jones: rectangular features</a:t>
            </a:r>
          </a:p>
          <a:p>
            <a:endParaRPr lang="en-US" dirty="0"/>
          </a:p>
          <a:p>
            <a:r>
              <a:rPr lang="en-US" dirty="0">
                <a:solidFill>
                  <a:srgbClr val="0033CC"/>
                </a:solidFill>
              </a:rPr>
              <a:t>What kind of classifiers?</a:t>
            </a:r>
          </a:p>
          <a:p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Rowley: neural nets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Viola/Jones: </a:t>
            </a:r>
            <a:r>
              <a:rPr lang="en-US" dirty="0" err="1">
                <a:solidFill>
                  <a:srgbClr val="FF0000"/>
                </a:solidFill>
              </a:rPr>
              <a:t>Adaboost</a:t>
            </a:r>
            <a:r>
              <a:rPr lang="en-US" dirty="0">
                <a:solidFill>
                  <a:srgbClr val="FF0000"/>
                </a:solidFill>
              </a:rPr>
              <a:t> over simple one-node decision trees (stumps)</a:t>
            </a:r>
          </a:p>
          <a:p>
            <a:endParaRPr lang="en-US" dirty="0"/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77530-F841-445A-9BBF-C142C1C9EEB7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12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9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9166252-0A01-48AE-AB30-AF9C68B2D85B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13</a:t>
            </a:fld>
            <a:endParaRPr lang="en-US" altLang="en-US" sz="1400"/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617538"/>
            <a:ext cx="7953375" cy="1143000"/>
          </a:xfrm>
        </p:spPr>
        <p:txBody>
          <a:bodyPr>
            <a:normAutofit fontScale="90000"/>
          </a:bodyPr>
          <a:lstStyle/>
          <a:p>
            <a:r>
              <a:rPr lang="en-US" altLang="en-US" sz="3600"/>
              <a:t> Object Detection:</a:t>
            </a:r>
            <a:br>
              <a:rPr lang="en-US" altLang="en-US" sz="3600"/>
            </a:br>
            <a:r>
              <a:rPr lang="en-US" altLang="en-US" sz="3600"/>
              <a:t> Rowley’s Face Finder</a:t>
            </a:r>
            <a:endParaRPr lang="en-US" altLang="en-US"/>
          </a:p>
        </p:txBody>
      </p:sp>
      <p:sp>
        <p:nvSpPr>
          <p:cNvPr id="10244" name="Rectangle 3"/>
          <p:cNvSpPr>
            <a:spLocks noChangeArrowheads="1"/>
          </p:cNvSpPr>
          <p:nvPr/>
        </p:nvSpPr>
        <p:spPr bwMode="auto">
          <a:xfrm>
            <a:off x="0" y="2867025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900">
                <a:latin typeface="Times New Roman" pitchFamily="18" charset="0"/>
              </a:rPr>
              <a:t> </a:t>
            </a: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0245" name="Rectangle 4"/>
          <p:cNvSpPr>
            <a:spLocks noChangeArrowheads="1"/>
          </p:cNvSpPr>
          <p:nvPr/>
        </p:nvSpPr>
        <p:spPr bwMode="auto">
          <a:xfrm>
            <a:off x="0" y="3141663"/>
            <a:ext cx="914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0246" name="Text Box 5"/>
          <p:cNvSpPr txBox="1">
            <a:spLocks noChangeArrowheads="1"/>
          </p:cNvSpPr>
          <p:nvPr/>
        </p:nvSpPr>
        <p:spPr bwMode="auto">
          <a:xfrm>
            <a:off x="441325" y="2630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Script MT Bold" pitchFamily="66" charset="0"/>
            </a:endParaRPr>
          </a:p>
        </p:txBody>
      </p:sp>
      <p:sp>
        <p:nvSpPr>
          <p:cNvPr id="10247" name="Text Box 6"/>
          <p:cNvSpPr txBox="1">
            <a:spLocks noChangeArrowheads="1"/>
          </p:cNvSpPr>
          <p:nvPr/>
        </p:nvSpPr>
        <p:spPr bwMode="auto">
          <a:xfrm>
            <a:off x="441325" y="2249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Script MT Bold" pitchFamily="66" charset="0"/>
            </a:endParaRPr>
          </a:p>
        </p:txBody>
      </p:sp>
      <p:pic>
        <p:nvPicPr>
          <p:cNvPr id="10248" name="Picture 8" descr="rowley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1806574"/>
            <a:ext cx="4495800" cy="294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441325" y="2243138"/>
            <a:ext cx="2749471" cy="14773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1. convert to gray scale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tx2"/>
                </a:solidFill>
              </a:rPr>
              <a:t>2. normalize for lighting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8000"/>
                </a:solidFill>
              </a:rPr>
              <a:t>3. histogram equalization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A50021"/>
                </a:solidFill>
              </a:rPr>
              <a:t>4. apply neural net(s)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A50021"/>
                </a:solidFill>
              </a:rPr>
              <a:t>    trained on 16K images</a:t>
            </a:r>
          </a:p>
        </p:txBody>
      </p: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184111" y="4605338"/>
            <a:ext cx="21590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</a:rPr>
              <a:t>What data is fed to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</a:rPr>
              <a:t>the classifier?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</a:rPr>
              <a:t>20 x 20 windows in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</a:rPr>
              <a:t>a pyramid structure</a:t>
            </a:r>
          </a:p>
        </p:txBody>
      </p:sp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3717925" y="5822950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111" y="4868442"/>
            <a:ext cx="2240319" cy="170857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229600" cy="838200"/>
          </a:xfrm>
        </p:spPr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Viola/Jones: Image Features</a:t>
            </a:r>
          </a:p>
        </p:txBody>
      </p:sp>
      <p:pic>
        <p:nvPicPr>
          <p:cNvPr id="12291" name="Picture 4" descr="featur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1447800"/>
            <a:ext cx="3429000" cy="301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Text Box 5"/>
          <p:cNvSpPr txBox="1">
            <a:spLocks noChangeArrowheads="1"/>
          </p:cNvSpPr>
          <p:nvPr/>
        </p:nvSpPr>
        <p:spPr bwMode="auto">
          <a:xfrm>
            <a:off x="517525" y="1600200"/>
            <a:ext cx="35210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latin typeface="Arial" charset="0"/>
                <a:cs typeface="Arial" charset="0"/>
              </a:rPr>
              <a:t>“Rectangle filters”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2293" name="Picture 6" descr="quer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1447800"/>
            <a:ext cx="1600200" cy="150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6393" name="Text Box 9"/>
          <p:cNvSpPr txBox="1">
            <a:spLocks noChangeArrowheads="1"/>
          </p:cNvSpPr>
          <p:nvPr/>
        </p:nvSpPr>
        <p:spPr bwMode="auto">
          <a:xfrm>
            <a:off x="685800" y="4248150"/>
            <a:ext cx="4541838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i="1" dirty="0">
                <a:solidFill>
                  <a:srgbClr val="000000"/>
                </a:solidFill>
                <a:latin typeface="Arial" charset="0"/>
                <a:cs typeface="Arial" charset="0"/>
              </a:rPr>
              <a:t>Value =  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i="1" dirty="0">
                <a:solidFill>
                  <a:srgbClr val="000000"/>
                </a:solidFill>
                <a:latin typeface="Arial" charset="0"/>
                <a:cs typeface="Arial" charset="0"/>
              </a:rPr>
              <a:t>∑ (pixels in white area) – </a:t>
            </a:r>
            <a:br>
              <a:rPr lang="en-US" sz="2800" i="1" dirty="0">
                <a:solidFill>
                  <a:srgbClr val="000000"/>
                </a:solidFill>
                <a:latin typeface="Arial" charset="0"/>
                <a:cs typeface="Arial" charset="0"/>
              </a:rPr>
            </a:br>
            <a:r>
              <a:rPr lang="en-US" sz="2800" i="1" dirty="0">
                <a:solidFill>
                  <a:srgbClr val="000000"/>
                </a:solidFill>
                <a:latin typeface="Arial" charset="0"/>
                <a:cs typeface="Arial" charset="0"/>
              </a:rPr>
              <a:t>∑ (pixels in black area)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sz="2800" i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15664" y="1502819"/>
            <a:ext cx="3676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+1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49614" y="1507702"/>
            <a:ext cx="3676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-1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756749-8CA8-49DA-A68F-85171B0F527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9087" y="2915682"/>
            <a:ext cx="3839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People call them </a:t>
            </a:r>
            <a:r>
              <a:rPr lang="en-US" dirty="0" err="1">
                <a:solidFill>
                  <a:srgbClr val="FF0000"/>
                </a:solidFill>
              </a:rPr>
              <a:t>Haar</a:t>
            </a:r>
            <a:r>
              <a:rPr lang="en-US" dirty="0">
                <a:solidFill>
                  <a:srgbClr val="FF0000"/>
                </a:solidFill>
              </a:rPr>
              <a:t>-like features,</a:t>
            </a:r>
          </a:p>
          <a:p>
            <a:r>
              <a:rPr lang="en-US" dirty="0">
                <a:solidFill>
                  <a:srgbClr val="FF0000"/>
                </a:solidFill>
              </a:rPr>
              <a:t>since similar to 2D </a:t>
            </a:r>
            <a:r>
              <a:rPr lang="en-US" dirty="0" err="1">
                <a:solidFill>
                  <a:srgbClr val="FF0000"/>
                </a:solidFill>
              </a:rPr>
              <a:t>Haar</a:t>
            </a:r>
            <a:r>
              <a:rPr lang="en-US" dirty="0">
                <a:solidFill>
                  <a:srgbClr val="FF0000"/>
                </a:solidFill>
              </a:rPr>
              <a:t> wavelets.</a:t>
            </a:r>
          </a:p>
        </p:txBody>
      </p:sp>
    </p:spTree>
    <p:extLst>
      <p:ext uri="{BB962C8B-B14F-4D97-AF65-F5344CB8AC3E}">
        <p14:creationId xmlns:p14="http://schemas.microsoft.com/office/powerpoint/2010/main" val="847789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639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10" name="Title 1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0" y="381000"/>
            <a:ext cx="7315200" cy="609600"/>
          </a:xfrm>
        </p:spPr>
        <p:txBody>
          <a:bodyPr/>
          <a:lstStyle/>
          <a:p>
            <a:r>
              <a:rPr lang="en-US"/>
              <a:t>Feature extraction</a:t>
            </a:r>
          </a:p>
        </p:txBody>
      </p:sp>
      <p:sp>
        <p:nvSpPr>
          <p:cNvPr id="580612" name="Footer Placeholder 3"/>
          <p:cNvSpPr txBox="1">
            <a:spLocks noGrp="1"/>
          </p:cNvSpPr>
          <p:nvPr>
            <p:custDataLst>
              <p:tags r:id="rId2"/>
            </p:custDataLst>
          </p:nvPr>
        </p:nvSpPr>
        <p:spPr bwMode="auto">
          <a:xfrm>
            <a:off x="2376488" y="6553200"/>
            <a:ext cx="457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200">
                <a:solidFill>
                  <a:srgbClr val="000000"/>
                </a:solidFill>
                <a:latin typeface="Trebuchet MS" pitchFamily="34" charset="0"/>
              </a:rPr>
              <a:t>K. Grauman, B. Leibe</a:t>
            </a:r>
          </a:p>
        </p:txBody>
      </p:sp>
      <p:pic>
        <p:nvPicPr>
          <p:cNvPr id="580613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46" t="38481" r="18179" b="29387"/>
          <a:stretch>
            <a:fillRect/>
          </a:stretch>
        </p:blipFill>
        <p:spPr bwMode="auto">
          <a:xfrm>
            <a:off x="628650" y="1530350"/>
            <a:ext cx="1390650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0614" name="Text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914775" y="1528763"/>
            <a:ext cx="4856163" cy="2416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400050" lvl="1" indent="-342900" defTabSz="9144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Filters can be different sizes.</a:t>
            </a:r>
          </a:p>
          <a:p>
            <a:pPr marL="400050" lvl="1" indent="-342900" defTabSz="9144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Filters can be anywhere in the</a:t>
            </a:r>
          </a:p>
          <a:p>
            <a:pPr lvl="1" defTabSz="91440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     box being analyzed.</a:t>
            </a:r>
          </a:p>
          <a:p>
            <a:pPr marL="400050" lvl="1" indent="-342900" defTabSz="9144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Feature output is very simple </a:t>
            </a:r>
          </a:p>
          <a:p>
            <a:pPr lvl="1" defTabSz="91440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     convolution.</a:t>
            </a:r>
          </a:p>
          <a:p>
            <a:pPr marL="400050" lvl="1" indent="-342900" defTabSz="9144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Requires sums of large boxes.</a:t>
            </a:r>
          </a:p>
        </p:txBody>
      </p:sp>
      <p:sp>
        <p:nvSpPr>
          <p:cNvPr id="580615" name="TextBox 7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82600" y="6350000"/>
            <a:ext cx="30749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>
                <a:solidFill>
                  <a:srgbClr val="000000"/>
                </a:solidFill>
                <a:latin typeface="Trebuchet MS" pitchFamily="34" charset="0"/>
              </a:rPr>
              <a:t>Viola &amp; Jones, CVPR 2001</a:t>
            </a:r>
          </a:p>
        </p:txBody>
      </p:sp>
      <p:pic>
        <p:nvPicPr>
          <p:cNvPr id="580618" name="Picture 10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84" t="41776" r="17699" b="7678"/>
          <a:stretch>
            <a:fillRect/>
          </a:stretch>
        </p:blipFill>
        <p:spPr bwMode="auto">
          <a:xfrm>
            <a:off x="2198688" y="1530350"/>
            <a:ext cx="1579562" cy="143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92138" y="3502025"/>
            <a:ext cx="3286125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defTabSz="914400"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Efficiently computable with </a:t>
            </a:r>
            <a:r>
              <a:rPr lang="en-US" sz="2100" b="1" dirty="0">
                <a:solidFill>
                  <a:srgbClr val="FF0000"/>
                </a:solidFill>
                <a:latin typeface="Trebuchet MS" pitchFamily="34" charset="0"/>
              </a:rPr>
              <a:t>integral image</a:t>
            </a: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: any sum can be computed in constant time</a:t>
            </a:r>
          </a:p>
          <a:p>
            <a:pPr lvl="1" defTabSz="914400"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Avoid scaling images </a:t>
            </a: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  <a:sym typeface="Wingdings" pitchFamily="2" charset="2"/>
              </a:rPr>
              <a:t>scale features directly for same cost</a:t>
            </a:r>
            <a:endParaRPr lang="en-US" sz="2100" b="1" dirty="0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580620" name="TextBox 12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28650" y="1092200"/>
            <a:ext cx="3249613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000000"/>
                </a:solidFill>
                <a:latin typeface="Trebuchet MS" pitchFamily="34" charset="0"/>
              </a:rPr>
              <a:t>“Rectangular” filters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15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3536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659" name="Rectangle 2"/>
          <p:cNvSpPr>
            <a:spLocks noGrp="1" noChangeArrowheads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0" y="381000"/>
            <a:ext cx="7315200" cy="609600"/>
          </a:xfrm>
        </p:spPr>
        <p:txBody>
          <a:bodyPr/>
          <a:lstStyle/>
          <a:p>
            <a:r>
              <a:rPr lang="en-US"/>
              <a:t>Large library of filters</a:t>
            </a:r>
          </a:p>
        </p:txBody>
      </p:sp>
      <p:pic>
        <p:nvPicPr>
          <p:cNvPr id="582658" name="Picture 4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2" t="38298" r="24236" b="10341"/>
          <a:stretch>
            <a:fillRect/>
          </a:stretch>
        </p:blipFill>
        <p:spPr bwMode="auto">
          <a:xfrm>
            <a:off x="446088" y="982663"/>
            <a:ext cx="6180137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2660" name="Text 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626225" y="1311275"/>
            <a:ext cx="2417762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lvl="1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Considering all possible filter parameters: </a:t>
            </a:r>
            <a:r>
              <a:rPr lang="en-US" sz="2100" b="1" dirty="0">
                <a:solidFill>
                  <a:srgbClr val="3506BA"/>
                </a:solidFill>
                <a:latin typeface="Trebuchet MS" pitchFamily="34" charset="0"/>
              </a:rPr>
              <a:t>position, scale, and type: 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100" b="1" dirty="0">
                <a:solidFill>
                  <a:srgbClr val="FF0000"/>
                </a:solidFill>
                <a:latin typeface="Trebuchet MS" pitchFamily="34" charset="0"/>
              </a:rPr>
              <a:t>160,000+ </a:t>
            </a: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possible features associated with each 24 x 24 window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sz="2100" b="1" dirty="0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41463" y="5108575"/>
            <a:ext cx="64992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Use </a:t>
            </a:r>
            <a:r>
              <a:rPr lang="en-US" sz="2100" b="1" dirty="0" err="1">
                <a:solidFill>
                  <a:srgbClr val="FF0000"/>
                </a:solidFill>
                <a:latin typeface="Trebuchet MS" pitchFamily="34" charset="0"/>
              </a:rPr>
              <a:t>AdaBoost</a:t>
            </a: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 both to select the informative features and to form the classifier</a:t>
            </a:r>
          </a:p>
        </p:txBody>
      </p:sp>
      <p:sp>
        <p:nvSpPr>
          <p:cNvPr id="582662" name="TextBox 7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82600" y="6350000"/>
            <a:ext cx="30749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>
                <a:solidFill>
                  <a:srgbClr val="000000"/>
                </a:solidFill>
                <a:latin typeface="Trebuchet MS" pitchFamily="34" charset="0"/>
              </a:rPr>
              <a:t>Viola &amp; Jones, CVPR 2001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16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7714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Feature selection</a:t>
            </a:r>
          </a:p>
        </p:txBody>
      </p:sp>
      <p:sp>
        <p:nvSpPr>
          <p:cNvPr id="135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  <a:buFontTx/>
              <a:buChar char="•"/>
            </a:pPr>
            <a:r>
              <a:rPr lang="en-US" dirty="0"/>
              <a:t>For a 24x24 detection region, the number of possible rectangle features is ~160,000! </a:t>
            </a:r>
          </a:p>
          <a:p>
            <a:pPr>
              <a:spcBef>
                <a:spcPct val="0"/>
              </a:spcBef>
              <a:buFontTx/>
              <a:buChar char="•"/>
            </a:pPr>
            <a:endParaRPr lang="en-US" dirty="0"/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dirty="0"/>
              <a:t>At test time, it is impractical to evaluate the entire feature set </a:t>
            </a:r>
          </a:p>
          <a:p>
            <a:pPr>
              <a:spcBef>
                <a:spcPct val="0"/>
              </a:spcBef>
              <a:buFontTx/>
              <a:buChar char="•"/>
            </a:pPr>
            <a:endParaRPr lang="en-US" dirty="0"/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dirty="0">
                <a:solidFill>
                  <a:srgbClr val="FF0000"/>
                </a:solidFill>
              </a:rPr>
              <a:t>Can we create a good classifier using just a small subset of all possible features?</a:t>
            </a:r>
          </a:p>
          <a:p>
            <a:pPr>
              <a:spcBef>
                <a:spcPct val="0"/>
              </a:spcBef>
              <a:buFontTx/>
              <a:buChar char="•"/>
            </a:pPr>
            <a:endParaRPr lang="en-US" dirty="0"/>
          </a:p>
          <a:p>
            <a:pPr>
              <a:buFontTx/>
              <a:buChar char="•"/>
            </a:pPr>
            <a:r>
              <a:rPr lang="en-US" dirty="0"/>
              <a:t>How to select such a subset?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en-US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865875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</a:t>
            </a:r>
            <a:r>
              <a:rPr lang="en-US" dirty="0" err="1"/>
              <a:t>AdaBoost</a:t>
            </a:r>
            <a:r>
              <a:rPr lang="en-US" dirty="0"/>
              <a:t>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Input</a:t>
            </a:r>
            <a:r>
              <a:rPr lang="en-US" sz="2400" dirty="0"/>
              <a:t> is a set of training examples (X</a:t>
            </a:r>
            <a:r>
              <a:rPr lang="en-US" sz="2400" baseline="-25000" dirty="0"/>
              <a:t>i</a:t>
            </a:r>
            <a:r>
              <a:rPr lang="en-US" sz="2400" dirty="0"/>
              <a:t>, </a:t>
            </a:r>
            <a:r>
              <a:rPr lang="en-US" sz="2400" dirty="0" err="1"/>
              <a:t>y</a:t>
            </a:r>
            <a:r>
              <a:rPr lang="en-US" sz="2400" baseline="-25000" dirty="0" err="1"/>
              <a:t>i</a:t>
            </a:r>
            <a:r>
              <a:rPr lang="en-US" sz="2400" dirty="0"/>
              <a:t>) </a:t>
            </a:r>
            <a:r>
              <a:rPr lang="en-US" sz="2400" dirty="0" err="1"/>
              <a:t>i</a:t>
            </a:r>
            <a:r>
              <a:rPr lang="en-US" sz="2400" dirty="0"/>
              <a:t> = 1 to m.</a:t>
            </a:r>
          </a:p>
          <a:p>
            <a:r>
              <a:rPr lang="en-US" sz="2400" dirty="0"/>
              <a:t>We train a </a:t>
            </a:r>
            <a:r>
              <a:rPr lang="en-US" sz="2400" dirty="0">
                <a:solidFill>
                  <a:srgbClr val="FF0000"/>
                </a:solidFill>
              </a:rPr>
              <a:t>sequence of weak classifiers</a:t>
            </a:r>
            <a:r>
              <a:rPr lang="en-US" sz="2400" dirty="0"/>
              <a:t>, such as decision trees, neural nets or SVMs. Weak because not as strong as the final classifier.</a:t>
            </a:r>
          </a:p>
          <a:p>
            <a:r>
              <a:rPr lang="en-US" sz="2400" dirty="0"/>
              <a:t>The training examples will have </a:t>
            </a:r>
            <a:r>
              <a:rPr lang="en-US" sz="2400" dirty="0">
                <a:solidFill>
                  <a:srgbClr val="FF0000"/>
                </a:solidFill>
              </a:rPr>
              <a:t>weights</a:t>
            </a:r>
            <a:r>
              <a:rPr lang="en-US" sz="2400" dirty="0"/>
              <a:t>, initially all equal.</a:t>
            </a:r>
          </a:p>
          <a:p>
            <a:r>
              <a:rPr lang="en-US" sz="2400" dirty="0"/>
              <a:t>At each step, we use the current weights, train a new classifier, and use its performance on the training data to produce </a:t>
            </a:r>
            <a:r>
              <a:rPr lang="en-US" sz="2400" dirty="0">
                <a:solidFill>
                  <a:srgbClr val="FF0000"/>
                </a:solidFill>
              </a:rPr>
              <a:t>new weights </a:t>
            </a:r>
            <a:r>
              <a:rPr lang="en-US" sz="2400" dirty="0"/>
              <a:t>for the next step (normalized).</a:t>
            </a:r>
          </a:p>
          <a:p>
            <a:r>
              <a:rPr lang="en-US" sz="2400" dirty="0"/>
              <a:t>But we </a:t>
            </a:r>
            <a:r>
              <a:rPr lang="en-US" sz="2400" dirty="0">
                <a:solidFill>
                  <a:srgbClr val="3506BA"/>
                </a:solidFill>
              </a:rPr>
              <a:t>keep ALL </a:t>
            </a:r>
            <a:r>
              <a:rPr lang="en-US" sz="2400" dirty="0"/>
              <a:t>the weak classifiers.</a:t>
            </a:r>
          </a:p>
          <a:p>
            <a:r>
              <a:rPr lang="en-US" sz="2400" dirty="0"/>
              <a:t>When it’s time for testing on a new feature vector, we will </a:t>
            </a:r>
            <a:r>
              <a:rPr lang="en-US" sz="2400" dirty="0">
                <a:solidFill>
                  <a:srgbClr val="FF0000"/>
                </a:solidFill>
              </a:rPr>
              <a:t>combine the results from all of the weak classifiers</a:t>
            </a:r>
            <a:r>
              <a:rPr lang="en-US" sz="240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220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707" name="Rectangle 2"/>
          <p:cNvSpPr>
            <a:spLocks noGrp="1" noChangeArrowheads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0" y="381000"/>
            <a:ext cx="7948613" cy="609600"/>
          </a:xfrm>
        </p:spPr>
        <p:txBody>
          <a:bodyPr/>
          <a:lstStyle/>
          <a:p>
            <a:r>
              <a:rPr lang="en-US"/>
              <a:t>AdaBoost for feature+classifier selection</a:t>
            </a:r>
          </a:p>
        </p:txBody>
      </p:sp>
      <p:sp>
        <p:nvSpPr>
          <p:cNvPr id="584708" name="Rectangle 3"/>
          <p:cNvSpPr>
            <a:spLocks noGrp="1" noChangeArrowheads="1"/>
          </p:cNvSpPr>
          <p:nvPr>
            <p:ph type="body" idx="4294967295"/>
            <p:custDataLst>
              <p:tags r:id="rId2"/>
            </p:custDataLst>
          </p:nvPr>
        </p:nvSpPr>
        <p:spPr>
          <a:xfrm>
            <a:off x="-1" y="1066800"/>
            <a:ext cx="9144001" cy="109537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100" dirty="0"/>
              <a:t>Want to select the single rectangle feature and threshold that best separates </a:t>
            </a:r>
            <a:r>
              <a:rPr lang="en-US" sz="2100" dirty="0">
                <a:solidFill>
                  <a:srgbClr val="FF0000"/>
                </a:solidFill>
              </a:rPr>
              <a:t>positive</a:t>
            </a:r>
            <a:r>
              <a:rPr lang="en-US" sz="2100" dirty="0"/>
              <a:t> (faces) and </a:t>
            </a:r>
            <a:r>
              <a:rPr lang="en-US" sz="2100" dirty="0">
                <a:solidFill>
                  <a:schemeClr val="accent2"/>
                </a:solidFill>
              </a:rPr>
              <a:t>negative</a:t>
            </a:r>
            <a:r>
              <a:rPr lang="en-US" sz="2100" dirty="0"/>
              <a:t> (non-faces) training examples, in terms of </a:t>
            </a:r>
            <a:r>
              <a:rPr lang="en-US" sz="2100" i="1" dirty="0"/>
              <a:t>weighted</a:t>
            </a:r>
            <a:r>
              <a:rPr lang="en-US" sz="2100" dirty="0"/>
              <a:t> error.</a:t>
            </a:r>
          </a:p>
        </p:txBody>
      </p:sp>
      <p:cxnSp>
        <p:nvCxnSpPr>
          <p:cNvPr id="61" name="Straight Arrow Connector 60"/>
          <p:cNvCxnSpPr>
            <a:cxnSpLocks noChangeShapeType="1"/>
          </p:cNvCxnSpPr>
          <p:nvPr>
            <p:custDataLst>
              <p:tags r:id="rId3"/>
            </p:custDataLst>
          </p:nvPr>
        </p:nvCxnSpPr>
        <p:spPr bwMode="auto">
          <a:xfrm>
            <a:off x="1906588" y="4941888"/>
            <a:ext cx="1533525" cy="1587"/>
          </a:xfrm>
          <a:prstGeom prst="straightConnector1">
            <a:avLst/>
          </a:prstGeom>
          <a:noFill/>
          <a:ln w="12700" cap="sq" algn="ctr">
            <a:solidFill>
              <a:schemeClr val="bg2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35173" name="Picture 5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6" t="76900" r="54482" b="13509"/>
          <a:stretch>
            <a:fillRect/>
          </a:stretch>
        </p:blipFill>
        <p:spPr bwMode="auto">
          <a:xfrm>
            <a:off x="5046663" y="3298825"/>
            <a:ext cx="360045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6006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395413" y="5160963"/>
            <a:ext cx="251381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 fontAlgn="base">
              <a:spcAft>
                <a:spcPct val="0"/>
              </a:spcAft>
            </a:pPr>
            <a:r>
              <a:rPr lang="en-US" sz="1800" dirty="0">
                <a:solidFill>
                  <a:srgbClr val="3506BA"/>
                </a:solidFill>
                <a:latin typeface="Trebuchet MS" pitchFamily="34" charset="0"/>
              </a:rPr>
              <a:t>Outputs of a possible rectangle feature </a:t>
            </a:r>
            <a:r>
              <a:rPr lang="en-US" sz="1800" dirty="0">
                <a:solidFill>
                  <a:srgbClr val="000000"/>
                </a:solidFill>
                <a:latin typeface="Trebuchet MS" pitchFamily="34" charset="0"/>
              </a:rPr>
              <a:t>on training examples x (faces and non faces)</a:t>
            </a:r>
          </a:p>
        </p:txBody>
      </p:sp>
      <p:pic>
        <p:nvPicPr>
          <p:cNvPr id="896015" name="Picture 10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17" t="78464" r="60167" b="17628"/>
          <a:stretch>
            <a:fillRect/>
          </a:stretch>
        </p:blipFill>
        <p:spPr bwMode="auto">
          <a:xfrm>
            <a:off x="2381250" y="4759325"/>
            <a:ext cx="609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62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482600" y="2824163"/>
            <a:ext cx="4052888" cy="600075"/>
            <a:chOff x="482544" y="2735253"/>
            <a:chExt cx="4052942" cy="600698"/>
          </a:xfrm>
        </p:grpSpPr>
        <p:pic>
          <p:nvPicPr>
            <p:cNvPr id="584716" name="Picture 4"/>
            <p:cNvPicPr>
              <a:picLocks noChangeAspect="1" noChangeArrowheads="1"/>
            </p:cNvPicPr>
            <p:nvPr>
              <p:custDataLst>
                <p:tags r:id="rId42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4024305" y="2954331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17" name="Picture 4"/>
            <p:cNvPicPr>
              <a:picLocks noChangeAspect="1" noChangeArrowheads="1"/>
            </p:cNvPicPr>
            <p:nvPr>
              <p:custDataLst>
                <p:tags r:id="rId43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2344707" y="2954331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18" name="Picture 4"/>
            <p:cNvPicPr>
              <a:picLocks noChangeAspect="1" noChangeArrowheads="1"/>
            </p:cNvPicPr>
            <p:nvPr>
              <p:custDataLst>
                <p:tags r:id="rId44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1870038" y="2943234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19" name="Picture 4"/>
            <p:cNvPicPr>
              <a:picLocks noChangeAspect="1" noChangeArrowheads="1"/>
            </p:cNvPicPr>
            <p:nvPr>
              <p:custDataLst>
                <p:tags r:id="rId45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3257532" y="2954331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20" name="Picture 4"/>
            <p:cNvPicPr>
              <a:picLocks noChangeAspect="1" noChangeArrowheads="1"/>
            </p:cNvPicPr>
            <p:nvPr>
              <p:custDataLst>
                <p:tags r:id="rId46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3476610" y="2954331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21" name="Picture 4"/>
            <p:cNvPicPr>
              <a:picLocks noChangeAspect="1" noChangeArrowheads="1"/>
            </p:cNvPicPr>
            <p:nvPr>
              <p:custDataLst>
                <p:tags r:id="rId47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65" t="29050" r="55986" b="68793"/>
            <a:stretch>
              <a:fillRect/>
            </a:stretch>
          </p:blipFill>
          <p:spPr bwMode="auto">
            <a:xfrm>
              <a:off x="3805227" y="2979747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22" name="Picture 4"/>
            <p:cNvPicPr>
              <a:picLocks noChangeAspect="1" noChangeArrowheads="1"/>
            </p:cNvPicPr>
            <p:nvPr>
              <p:custDataLst>
                <p:tags r:id="rId48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1577934" y="2954331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23" name="Picture 4"/>
            <p:cNvPicPr>
              <a:picLocks noChangeAspect="1" noChangeArrowheads="1"/>
            </p:cNvPicPr>
            <p:nvPr>
              <p:custDataLst>
                <p:tags r:id="rId49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1285830" y="2954331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24" name="Picture 4"/>
            <p:cNvPicPr>
              <a:picLocks noChangeAspect="1" noChangeArrowheads="1"/>
            </p:cNvPicPr>
            <p:nvPr>
              <p:custDataLst>
                <p:tags r:id="rId50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2855889" y="2954331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25" name="Picture 4"/>
            <p:cNvPicPr>
              <a:picLocks noChangeAspect="1" noChangeArrowheads="1"/>
            </p:cNvPicPr>
            <p:nvPr>
              <p:custDataLst>
                <p:tags r:id="rId51"/>
              </p:custDataLst>
            </p:nvPr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56" t="70761" r="69067" b="16591"/>
            <a:stretch>
              <a:fillRect/>
            </a:stretch>
          </p:blipFill>
          <p:spPr bwMode="auto">
            <a:xfrm>
              <a:off x="482544" y="2735253"/>
              <a:ext cx="620721" cy="600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84726" name="Straight Arrow Connector 54"/>
            <p:cNvCxnSpPr>
              <a:cxnSpLocks noChangeShapeType="1"/>
            </p:cNvCxnSpPr>
            <p:nvPr>
              <p:custDataLst>
                <p:tags r:id="rId52"/>
              </p:custDataLst>
            </p:nvPr>
          </p:nvCxnSpPr>
          <p:spPr bwMode="auto">
            <a:xfrm rot="10800000" flipH="1" flipV="1">
              <a:off x="1285829" y="3045322"/>
              <a:ext cx="3249657" cy="18547"/>
            </a:xfrm>
            <a:prstGeom prst="straightConnector1">
              <a:avLst/>
            </a:prstGeom>
            <a:noFill/>
            <a:ln w="12700" cap="sq" algn="ctr">
              <a:solidFill>
                <a:schemeClr val="bg2"/>
              </a:solidFill>
              <a:round/>
              <a:headEnd type="none" w="sm" len="sm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" name="Group 63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519113" y="3481388"/>
            <a:ext cx="3979862" cy="547687"/>
            <a:chOff x="519057" y="3392487"/>
            <a:chExt cx="3979917" cy="547695"/>
          </a:xfrm>
        </p:grpSpPr>
        <p:pic>
          <p:nvPicPr>
            <p:cNvPr id="584728" name="Picture 4"/>
            <p:cNvPicPr>
              <a:picLocks noChangeAspect="1" noChangeArrowheads="1"/>
            </p:cNvPicPr>
            <p:nvPr>
              <p:custDataLst>
                <p:tags r:id="rId31"/>
              </p:custDataLst>
            </p:nvPr>
          </p:nvPicPr>
          <p:blipFill>
            <a:blip r:embed="rId5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02" t="56004" r="36253" b="31348"/>
            <a:stretch>
              <a:fillRect/>
            </a:stretch>
          </p:blipFill>
          <p:spPr bwMode="auto">
            <a:xfrm>
              <a:off x="519057" y="3392487"/>
              <a:ext cx="547695" cy="54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29" name="Picture 4"/>
            <p:cNvPicPr>
              <a:picLocks noChangeAspect="1" noChangeArrowheads="1"/>
            </p:cNvPicPr>
            <p:nvPr>
              <p:custDataLst>
                <p:tags r:id="rId32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4019920" y="3586149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0" name="Picture 4"/>
            <p:cNvPicPr>
              <a:picLocks noChangeAspect="1" noChangeArrowheads="1"/>
            </p:cNvPicPr>
            <p:nvPr>
              <p:custDataLst>
                <p:tags r:id="rId33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2136726" y="3575052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1" name="Picture 4"/>
            <p:cNvPicPr>
              <a:picLocks noChangeAspect="1" noChangeArrowheads="1"/>
            </p:cNvPicPr>
            <p:nvPr>
              <p:custDataLst>
                <p:tags r:id="rId34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3074967" y="3575052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2" name="Picture 4"/>
            <p:cNvPicPr>
              <a:picLocks noChangeAspect="1" noChangeArrowheads="1"/>
            </p:cNvPicPr>
            <p:nvPr>
              <p:custDataLst>
                <p:tags r:id="rId35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2376835" y="3575052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3" name="Picture 4"/>
            <p:cNvPicPr>
              <a:picLocks noChangeAspect="1" noChangeArrowheads="1"/>
            </p:cNvPicPr>
            <p:nvPr>
              <p:custDataLst>
                <p:tags r:id="rId36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3362686" y="3575052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4" name="Picture 4"/>
            <p:cNvPicPr>
              <a:picLocks noChangeAspect="1" noChangeArrowheads="1"/>
            </p:cNvPicPr>
            <p:nvPr>
              <p:custDataLst>
                <p:tags r:id="rId37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65" t="29050" r="55986" b="68793"/>
            <a:stretch>
              <a:fillRect/>
            </a:stretch>
          </p:blipFill>
          <p:spPr bwMode="auto">
            <a:xfrm>
              <a:off x="1870038" y="3611565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5" name="Picture 4"/>
            <p:cNvPicPr>
              <a:picLocks noChangeAspect="1" noChangeArrowheads="1"/>
            </p:cNvPicPr>
            <p:nvPr>
              <p:custDataLst>
                <p:tags r:id="rId38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3805227" y="3575052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6" name="Picture 4"/>
            <p:cNvPicPr>
              <a:picLocks noChangeAspect="1" noChangeArrowheads="1"/>
            </p:cNvPicPr>
            <p:nvPr>
              <p:custDataLst>
                <p:tags r:id="rId39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1281445" y="3586149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7" name="Picture 4"/>
            <p:cNvPicPr>
              <a:picLocks noChangeAspect="1" noChangeArrowheads="1"/>
            </p:cNvPicPr>
            <p:nvPr>
              <p:custDataLst>
                <p:tags r:id="rId40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2851504" y="3586149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84738" name="Straight Arrow Connector 55"/>
            <p:cNvCxnSpPr>
              <a:cxnSpLocks noChangeShapeType="1"/>
            </p:cNvCxnSpPr>
            <p:nvPr>
              <p:custDataLst>
                <p:tags r:id="rId41"/>
              </p:custDataLst>
            </p:nvPr>
          </p:nvCxnSpPr>
          <p:spPr bwMode="auto">
            <a:xfrm rot="10800000" flipH="1" flipV="1">
              <a:off x="1249317" y="3666043"/>
              <a:ext cx="3249657" cy="18547"/>
            </a:xfrm>
            <a:prstGeom prst="straightConnector1">
              <a:avLst/>
            </a:prstGeom>
            <a:noFill/>
            <a:ln w="12700" cap="sq" algn="ctr">
              <a:solidFill>
                <a:schemeClr val="bg2"/>
              </a:solidFill>
              <a:round/>
              <a:headEnd type="none" w="sm" len="sm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" name="Group 64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519113" y="4102100"/>
            <a:ext cx="4016375" cy="1570038"/>
            <a:chOff x="519057" y="4013208"/>
            <a:chExt cx="4016431" cy="1570058"/>
          </a:xfrm>
        </p:grpSpPr>
        <p:pic>
          <p:nvPicPr>
            <p:cNvPr id="584740" name="Picture 4"/>
            <p:cNvPicPr>
              <a:picLocks noChangeAspect="1" noChangeArrowheads="1"/>
            </p:cNvPicPr>
            <p:nvPr>
              <p:custDataLst>
                <p:tags r:id="rId19"/>
              </p:custDataLst>
            </p:nvPr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26" t="56004" r="58130" b="31348"/>
            <a:stretch>
              <a:fillRect/>
            </a:stretch>
          </p:blipFill>
          <p:spPr bwMode="auto">
            <a:xfrm>
              <a:off x="519057" y="4013208"/>
              <a:ext cx="584208" cy="584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4741" name="TextBox 34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 rot="5400000">
              <a:off x="379933" y="4882592"/>
              <a:ext cx="985851" cy="415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100" b="1">
                  <a:solidFill>
                    <a:srgbClr val="000000"/>
                  </a:solidFill>
                  <a:latin typeface="Trebuchet MS" pitchFamily="34" charset="0"/>
                </a:rPr>
                <a:t>…</a:t>
              </a:r>
            </a:p>
          </p:txBody>
        </p:sp>
        <p:pic>
          <p:nvPicPr>
            <p:cNvPr id="584742" name="Picture 4"/>
            <p:cNvPicPr>
              <a:picLocks noChangeAspect="1" noChangeArrowheads="1"/>
            </p:cNvPicPr>
            <p:nvPr>
              <p:custDataLst>
                <p:tags r:id="rId21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4056433" y="4206870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43" name="Picture 4"/>
            <p:cNvPicPr>
              <a:picLocks noChangeAspect="1" noChangeArrowheads="1"/>
            </p:cNvPicPr>
            <p:nvPr>
              <p:custDataLst>
                <p:tags r:id="rId22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2595913" y="4206870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44" name="Picture 4"/>
            <p:cNvPicPr>
              <a:picLocks noChangeAspect="1" noChangeArrowheads="1"/>
            </p:cNvPicPr>
            <p:nvPr>
              <p:custDataLst>
                <p:tags r:id="rId23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1902166" y="4195773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45" name="Picture 4"/>
            <p:cNvPicPr>
              <a:picLocks noChangeAspect="1" noChangeArrowheads="1"/>
            </p:cNvPicPr>
            <p:nvPr>
              <p:custDataLst>
                <p:tags r:id="rId24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2230783" y="4195773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46" name="Picture 4"/>
            <p:cNvPicPr>
              <a:picLocks noChangeAspect="1" noChangeArrowheads="1"/>
            </p:cNvPicPr>
            <p:nvPr>
              <p:custDataLst>
                <p:tags r:id="rId25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3508738" y="4206870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47" name="Picture 4"/>
            <p:cNvPicPr>
              <a:picLocks noChangeAspect="1" noChangeArrowheads="1"/>
            </p:cNvPicPr>
            <p:nvPr>
              <p:custDataLst>
                <p:tags r:id="rId26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65" t="29050" r="55986" b="68793"/>
            <a:stretch>
              <a:fillRect/>
            </a:stretch>
          </p:blipFill>
          <p:spPr bwMode="auto">
            <a:xfrm>
              <a:off x="3001941" y="4232286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48" name="Picture 4"/>
            <p:cNvPicPr>
              <a:picLocks noChangeAspect="1" noChangeArrowheads="1"/>
            </p:cNvPicPr>
            <p:nvPr>
              <p:custDataLst>
                <p:tags r:id="rId27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1610062" y="4206870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49" name="Picture 4"/>
            <p:cNvPicPr>
              <a:picLocks noChangeAspect="1" noChangeArrowheads="1"/>
            </p:cNvPicPr>
            <p:nvPr>
              <p:custDataLst>
                <p:tags r:id="rId28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1317958" y="4206870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50" name="Picture 4"/>
            <p:cNvPicPr>
              <a:picLocks noChangeAspect="1" noChangeArrowheads="1"/>
            </p:cNvPicPr>
            <p:nvPr>
              <p:custDataLst>
                <p:tags r:id="rId29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3268629" y="4232868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84751" name="Straight Arrow Connector 56"/>
            <p:cNvCxnSpPr>
              <a:cxnSpLocks noChangeShapeType="1"/>
            </p:cNvCxnSpPr>
            <p:nvPr>
              <p:custDataLst>
                <p:tags r:id="rId30"/>
              </p:custDataLst>
            </p:nvPr>
          </p:nvCxnSpPr>
          <p:spPr bwMode="auto">
            <a:xfrm rot="10800000" flipH="1" flipV="1">
              <a:off x="1285831" y="4305312"/>
              <a:ext cx="3249657" cy="18547"/>
            </a:xfrm>
            <a:prstGeom prst="straightConnector1">
              <a:avLst/>
            </a:prstGeom>
            <a:noFill/>
            <a:ln w="12700" cap="sq" algn="ctr">
              <a:solidFill>
                <a:schemeClr val="bg2"/>
              </a:solidFill>
              <a:round/>
              <a:headEnd type="none" w="sm" len="sm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70" name="Picture 2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2" r="60495" b="90565"/>
          <a:stretch>
            <a:fillRect/>
          </a:stretch>
        </p:blipFill>
        <p:spPr bwMode="auto">
          <a:xfrm>
            <a:off x="5353050" y="3189288"/>
            <a:ext cx="40163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71" name="Picture 52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17" t="78839" r="63316" b="17628"/>
          <a:stretch>
            <a:fillRect/>
          </a:stretch>
        </p:blipFill>
        <p:spPr bwMode="auto">
          <a:xfrm>
            <a:off x="665163" y="2459038"/>
            <a:ext cx="219075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71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3208338" y="2495550"/>
            <a:ext cx="414337" cy="1042988"/>
            <a:chOff x="1688269" y="2406636"/>
            <a:chExt cx="413543" cy="1042974"/>
          </a:xfrm>
        </p:grpSpPr>
        <p:cxnSp>
          <p:nvCxnSpPr>
            <p:cNvPr id="584758" name="Straight Connector 13"/>
            <p:cNvCxnSpPr>
              <a:cxnSpLocks noChangeShapeType="1"/>
            </p:cNvCxnSpPr>
            <p:nvPr>
              <p:custDataLst>
                <p:tags r:id="rId17"/>
              </p:custDataLst>
            </p:nvPr>
          </p:nvCxnSpPr>
          <p:spPr bwMode="auto">
            <a:xfrm rot="16200000" flipH="1">
              <a:off x="1209643" y="2959084"/>
              <a:ext cx="969152" cy="11900"/>
            </a:xfrm>
            <a:prstGeom prst="line">
              <a:avLst/>
            </a:prstGeom>
            <a:noFill/>
            <a:ln w="38100" algn="ctr">
              <a:solidFill>
                <a:schemeClr val="bg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584759" name="Picture 55"/>
            <p:cNvPicPr>
              <a:picLocks noChangeAspect="1" noChangeArrowheads="1"/>
            </p:cNvPicPr>
            <p:nvPr>
              <p:custDataLst>
                <p:tags r:id="rId18"/>
              </p:custDataLst>
            </p:nvPr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91" t="78464" r="55251" b="16847"/>
            <a:stretch>
              <a:fillRect/>
            </a:stretch>
          </p:blipFill>
          <p:spPr bwMode="auto">
            <a:xfrm>
              <a:off x="1797012" y="2406636"/>
              <a:ext cx="3048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5" name="Text Box 56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4572000" y="2552700"/>
            <a:ext cx="423545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Resulting </a:t>
            </a:r>
            <a:r>
              <a:rPr lang="en-US" sz="2100" b="1" dirty="0">
                <a:solidFill>
                  <a:srgbClr val="FF0000"/>
                </a:solidFill>
                <a:latin typeface="Trebuchet MS" pitchFamily="34" charset="0"/>
              </a:rPr>
              <a:t>weak classifier</a:t>
            </a: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:</a:t>
            </a:r>
          </a:p>
        </p:txBody>
      </p:sp>
      <p:sp>
        <p:nvSpPr>
          <p:cNvPr id="76" name="Rectangle 75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27013" y="2406650"/>
            <a:ext cx="4600575" cy="1095375"/>
          </a:xfrm>
          <a:prstGeom prst="rect">
            <a:avLst/>
          </a:prstGeom>
          <a:noFill/>
          <a:ln w="38100" cap="sq" algn="ctr">
            <a:solidFill>
              <a:srgbClr val="FFC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80" name="Text Box 58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5046663" y="4560888"/>
            <a:ext cx="423545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For next round, reweight the examples according to errors, choose another filter/threshold combo.</a:t>
            </a:r>
          </a:p>
        </p:txBody>
      </p:sp>
      <p:sp>
        <p:nvSpPr>
          <p:cNvPr id="584763" name="TextBox 80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82600" y="6350000"/>
            <a:ext cx="30749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 dirty="0">
                <a:solidFill>
                  <a:srgbClr val="000000"/>
                </a:solidFill>
                <a:latin typeface="Trebuchet MS" pitchFamily="34" charset="0"/>
              </a:rPr>
              <a:t>Viola &amp; Jones, CVPR 2001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19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13216" y="6248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46663" y="2162175"/>
            <a:ext cx="36695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>
                <a:solidFill>
                  <a:srgbClr val="3506BA"/>
                </a:solidFill>
              </a:rPr>
              <a:t>θ</a:t>
            </a:r>
            <a:r>
              <a:rPr lang="en-US" sz="2000" baseline="-25000" dirty="0">
                <a:solidFill>
                  <a:srgbClr val="3506BA"/>
                </a:solidFill>
              </a:rPr>
              <a:t>t</a:t>
            </a:r>
            <a:r>
              <a:rPr lang="en-US" sz="2000" dirty="0">
                <a:solidFill>
                  <a:srgbClr val="3506BA"/>
                </a:solidFill>
              </a:rPr>
              <a:t> is a threshold for classifier </a:t>
            </a:r>
            <a:r>
              <a:rPr lang="en-US" sz="2000" dirty="0" err="1">
                <a:solidFill>
                  <a:srgbClr val="3506BA"/>
                </a:solidFill>
              </a:rPr>
              <a:t>h</a:t>
            </a:r>
            <a:r>
              <a:rPr lang="en-US" sz="2000" baseline="-25000" dirty="0" err="1">
                <a:solidFill>
                  <a:srgbClr val="3506BA"/>
                </a:solidFill>
              </a:rPr>
              <a:t>t</a:t>
            </a:r>
            <a:endParaRPr lang="en-US" sz="2000" baseline="-25000" dirty="0">
              <a:solidFill>
                <a:srgbClr val="3506BA"/>
              </a:solidFill>
            </a:endParaRPr>
          </a:p>
        </p:txBody>
      </p:sp>
      <p:cxnSp>
        <p:nvCxnSpPr>
          <p:cNvPr id="10" name="Straight Arrow Connector 9"/>
          <p:cNvCxnSpPr>
            <a:stCxn id="8" idx="1"/>
          </p:cNvCxnSpPr>
          <p:nvPr/>
        </p:nvCxnSpPr>
        <p:spPr bwMode="auto">
          <a:xfrm flipH="1">
            <a:off x="3622675" y="2362230"/>
            <a:ext cx="1423988" cy="20714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6471229" y="3841690"/>
            <a:ext cx="312906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939782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6006" grpId="0"/>
      <p:bldP spid="75" grpId="0"/>
      <p:bldP spid="75" grpId="1"/>
      <p:bldP spid="76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Coming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Review of </a:t>
            </a:r>
            <a:r>
              <a:rPr lang="en-US" dirty="0" err="1"/>
              <a:t>Bakic</a:t>
            </a:r>
            <a:r>
              <a:rPr lang="en-US" dirty="0"/>
              <a:t> flesh detector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Fleck and Forsyth flesh detector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Review of Rowley face detector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The Viola Jones face detector with </a:t>
            </a:r>
            <a:r>
              <a:rPr lang="en-US" dirty="0" err="1"/>
              <a:t>Adaboost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Face recognition with PCA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40758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Weak Classifiers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Each weak classifier works on exactly </a:t>
            </a:r>
            <a:r>
              <a:rPr lang="en-US" dirty="0">
                <a:solidFill>
                  <a:srgbClr val="FF0000"/>
                </a:solidFill>
              </a:rPr>
              <a:t>one rectangle feature.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Each weak classifier has 3 associated variables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its threshold </a:t>
            </a:r>
            <a:r>
              <a:rPr lang="el-GR" dirty="0">
                <a:solidFill>
                  <a:srgbClr val="FF0000"/>
                </a:solidFill>
              </a:rPr>
              <a:t>θ</a:t>
            </a:r>
            <a:endParaRPr lang="en-US" dirty="0">
              <a:solidFill>
                <a:srgbClr val="FF0000"/>
              </a:solidFill>
            </a:endParaRPr>
          </a:p>
          <a:p>
            <a:pPr marL="857250" lvl="1" indent="-45720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its polarity p 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its weight </a:t>
            </a:r>
            <a:r>
              <a:rPr lang="el-GR" dirty="0">
                <a:solidFill>
                  <a:srgbClr val="FF0000"/>
                </a:solidFill>
                <a:latin typeface="Arial"/>
                <a:cs typeface="Arial"/>
              </a:rPr>
              <a:t>α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The polarity can be 0 or 1 (in our code)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The weak classifier computes its one feature f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506BA"/>
                </a:solidFill>
                <a:latin typeface="Arial"/>
                <a:cs typeface="Arial"/>
              </a:rPr>
              <a:t>When the polarity is 1, we want f &gt; </a:t>
            </a:r>
            <a:r>
              <a:rPr lang="el-GR" dirty="0">
                <a:solidFill>
                  <a:srgbClr val="3506BA"/>
                </a:solidFill>
                <a:latin typeface="Arial"/>
                <a:cs typeface="Arial"/>
              </a:rPr>
              <a:t>θ</a:t>
            </a:r>
            <a:r>
              <a:rPr lang="en-US" dirty="0">
                <a:solidFill>
                  <a:srgbClr val="3506BA"/>
                </a:solidFill>
                <a:latin typeface="Arial"/>
                <a:cs typeface="Arial"/>
              </a:rPr>
              <a:t> for face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506BA"/>
                </a:solidFill>
                <a:latin typeface="Arial"/>
                <a:cs typeface="Arial"/>
              </a:rPr>
              <a:t>When the polarity is 0, we want f &lt; </a:t>
            </a:r>
            <a:r>
              <a:rPr lang="el-GR" dirty="0">
                <a:solidFill>
                  <a:srgbClr val="3506BA"/>
                </a:solidFill>
                <a:latin typeface="Arial"/>
                <a:cs typeface="Arial"/>
              </a:rPr>
              <a:t>θ</a:t>
            </a:r>
            <a:r>
              <a:rPr lang="en-US" dirty="0">
                <a:solidFill>
                  <a:srgbClr val="3506BA"/>
                </a:solidFill>
                <a:latin typeface="Arial"/>
                <a:cs typeface="Arial"/>
              </a:rPr>
              <a:t> for face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The weight will be used in the final classification by </a:t>
            </a:r>
            <a:r>
              <a:rPr lang="en-US" dirty="0" err="1">
                <a:latin typeface="Arial"/>
                <a:cs typeface="Arial"/>
              </a:rPr>
              <a:t>AdaBoost</a:t>
            </a:r>
            <a:r>
              <a:rPr lang="en-US" dirty="0">
                <a:latin typeface="Arial"/>
                <a:cs typeface="Arial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77530-F841-445A-9BBF-C142C1C9EEB7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20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51526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82930" y="4371243"/>
            <a:ext cx="8423910" cy="21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285750" indent="-285750" defTabSz="914400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99">
                    <a:lumMod val="60000"/>
                    <a:lumOff val="40000"/>
                  </a:srgbClr>
                </a:solidFill>
                <a:latin typeface="Trebuchet MS" pitchFamily="34" charset="0"/>
              </a:rPr>
              <a:t>Final classifier is combination of the weak ones, weighted according to error they had.</a:t>
            </a:r>
          </a:p>
          <a:p>
            <a:pPr marL="285750" indent="-285750" defTabSz="914400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99">
                    <a:lumMod val="60000"/>
                    <a:lumOff val="40000"/>
                  </a:srgbClr>
                </a:solidFill>
                <a:latin typeface="Trebuchet MS" pitchFamily="34" charset="0"/>
              </a:rPr>
              <a:t>E.g. </a:t>
            </a:r>
            <a:r>
              <a:rPr lang="el-GR" sz="1800" dirty="0">
                <a:solidFill>
                  <a:srgbClr val="FF0000"/>
                </a:solidFill>
                <a:latin typeface="Arial"/>
                <a:cs typeface="Arial"/>
              </a:rPr>
              <a:t>β</a:t>
            </a:r>
            <a:r>
              <a:rPr lang="en-US" sz="1800" baseline="-25000" dirty="0">
                <a:solidFill>
                  <a:srgbClr val="FF0000"/>
                </a:solidFill>
                <a:latin typeface="Arial"/>
                <a:cs typeface="Arial"/>
              </a:rPr>
              <a:t>t </a:t>
            </a:r>
            <a:r>
              <a:rPr lang="en-US" sz="1800" dirty="0">
                <a:solidFill>
                  <a:srgbClr val="FF0000"/>
                </a:solidFill>
                <a:latin typeface="Arial"/>
                <a:cs typeface="Arial"/>
              </a:rPr>
              <a:t>= </a:t>
            </a:r>
            <a:r>
              <a:rPr lang="en-US" sz="1800" dirty="0">
                <a:solidFill>
                  <a:srgbClr val="FF0000"/>
                </a:solidFill>
                <a:latin typeface="Trebuchet MS" pitchFamily="34" charset="0"/>
              </a:rPr>
              <a:t>.25/.75 = .3333. 1/.3333 = 3; log</a:t>
            </a:r>
            <a:r>
              <a:rPr lang="en-US" sz="1800" baseline="-25000" dirty="0">
                <a:solidFill>
                  <a:srgbClr val="FF0000"/>
                </a:solidFill>
                <a:latin typeface="Trebuchet MS" pitchFamily="34" charset="0"/>
              </a:rPr>
              <a:t>2</a:t>
            </a:r>
            <a:r>
              <a:rPr lang="en-US" sz="1800" dirty="0">
                <a:solidFill>
                  <a:srgbClr val="FF0000"/>
                </a:solidFill>
                <a:latin typeface="Trebuchet MS" pitchFamily="34" charset="0"/>
              </a:rPr>
              <a:t>3 = 1.58, </a:t>
            </a:r>
          </a:p>
          <a:p>
            <a:pPr marL="285750" indent="-285750" defTabSz="914400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l-GR" sz="1800" dirty="0">
                <a:solidFill>
                  <a:srgbClr val="9900CC"/>
                </a:solidFill>
                <a:latin typeface="Arial"/>
                <a:cs typeface="Arial"/>
              </a:rPr>
              <a:t>β</a:t>
            </a:r>
            <a:r>
              <a:rPr lang="en-US" sz="1800" baseline="-25000" dirty="0">
                <a:solidFill>
                  <a:srgbClr val="9900CC"/>
                </a:solidFill>
                <a:latin typeface="Arial"/>
                <a:cs typeface="Arial"/>
              </a:rPr>
              <a:t>t</a:t>
            </a:r>
            <a:r>
              <a:rPr lang="en-US" sz="1800" dirty="0">
                <a:solidFill>
                  <a:srgbClr val="9900CC"/>
                </a:solidFill>
                <a:latin typeface="Arial"/>
                <a:cs typeface="Arial"/>
              </a:rPr>
              <a:t> = </a:t>
            </a:r>
            <a:r>
              <a:rPr lang="en-US" sz="1800" dirty="0">
                <a:solidFill>
                  <a:srgbClr val="9900CC"/>
                </a:solidFill>
                <a:latin typeface="Trebuchet MS" pitchFamily="34" charset="0"/>
              </a:rPr>
              <a:t>.1/.9; log</a:t>
            </a:r>
            <a:r>
              <a:rPr lang="en-US" sz="1800" baseline="-25000" dirty="0">
                <a:solidFill>
                  <a:srgbClr val="9900CC"/>
                </a:solidFill>
                <a:latin typeface="Trebuchet MS" pitchFamily="34" charset="0"/>
              </a:rPr>
              <a:t>2</a:t>
            </a:r>
            <a:r>
              <a:rPr lang="en-US" sz="1800" dirty="0">
                <a:solidFill>
                  <a:srgbClr val="9900CC"/>
                </a:solidFill>
                <a:latin typeface="Trebuchet MS" pitchFamily="34" charset="0"/>
              </a:rPr>
              <a:t>9 = 3.16</a:t>
            </a:r>
          </a:p>
          <a:p>
            <a:pPr marL="285750" indent="-285750" defTabSz="914400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Trebuchet MS" pitchFamily="34" charset="0"/>
              </a:rPr>
              <a:t>If the error were 0, </a:t>
            </a:r>
            <a:r>
              <a:rPr lang="el-GR" sz="1800" dirty="0">
                <a:latin typeface="Arial"/>
                <a:cs typeface="Arial"/>
              </a:rPr>
              <a:t>β</a:t>
            </a:r>
            <a:r>
              <a:rPr lang="en-US" sz="1800" baseline="-25000" dirty="0">
                <a:latin typeface="Arial"/>
                <a:cs typeface="Arial"/>
              </a:rPr>
              <a:t>t </a:t>
            </a:r>
            <a:r>
              <a:rPr lang="en-US" sz="1800" dirty="0">
                <a:latin typeface="Arial"/>
                <a:cs typeface="Arial"/>
              </a:rPr>
              <a:t>= 0/1 = 0, and 1/0 is infinite, so code has to handle that but the weight should be large!</a:t>
            </a:r>
            <a:endParaRPr lang="en-US" sz="1800" dirty="0">
              <a:latin typeface="Trebuchet MS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14400"/>
            <a:ext cx="7016946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21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95400" y="3617258"/>
            <a:ext cx="69733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>
                <a:solidFill>
                  <a:srgbClr val="FF0000"/>
                </a:solidFill>
                <a:latin typeface="Arial"/>
                <a:cs typeface="Arial"/>
              </a:rPr>
              <a:t>β</a:t>
            </a:r>
            <a:r>
              <a:rPr lang="en-US" sz="2400" baseline="-25000" dirty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 = </a:t>
            </a:r>
            <a:r>
              <a:rPr lang="el-GR" sz="2400" dirty="0">
                <a:solidFill>
                  <a:srgbClr val="FF0000"/>
                </a:solidFill>
                <a:latin typeface="Arial"/>
                <a:cs typeface="Arial"/>
              </a:rPr>
              <a:t>ε</a:t>
            </a:r>
            <a:r>
              <a:rPr lang="en-US" sz="2400" baseline="-25000" dirty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 / (1-</a:t>
            </a:r>
            <a:r>
              <a:rPr lang="el-GR" sz="2400" dirty="0">
                <a:solidFill>
                  <a:srgbClr val="FF0000"/>
                </a:solidFill>
                <a:cs typeface="Arial"/>
              </a:rPr>
              <a:t> ε</a:t>
            </a:r>
            <a:r>
              <a:rPr lang="en-US" sz="2400" baseline="-25000" dirty="0">
                <a:solidFill>
                  <a:srgbClr val="FF0000"/>
                </a:solidFill>
                <a:cs typeface="Arial"/>
              </a:rPr>
              <a:t>t</a:t>
            </a:r>
            <a:r>
              <a:rPr lang="en-US" sz="2400" dirty="0">
                <a:solidFill>
                  <a:srgbClr val="FF0000"/>
                </a:solidFill>
                <a:cs typeface="Arial"/>
              </a:rPr>
              <a:t>): the training error of the classifier </a:t>
            </a:r>
            <a:r>
              <a:rPr lang="en-US" sz="2400" dirty="0" err="1">
                <a:solidFill>
                  <a:srgbClr val="FF0000"/>
                </a:solidFill>
                <a:cs typeface="Arial"/>
              </a:rPr>
              <a:t>h</a:t>
            </a:r>
            <a:r>
              <a:rPr lang="en-US" sz="2400" baseline="-25000" dirty="0" err="1">
                <a:solidFill>
                  <a:srgbClr val="FF0000"/>
                </a:solidFill>
                <a:cs typeface="Arial"/>
              </a:rPr>
              <a:t>t</a:t>
            </a: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3701162" y="1382806"/>
            <a:ext cx="4382584" cy="1196788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0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Boosting for face detection</a:t>
            </a:r>
          </a:p>
        </p:txBody>
      </p:sp>
      <p:sp>
        <p:nvSpPr>
          <p:cNvPr id="25603" name="Rectangle 5"/>
          <p:cNvSpPr>
            <a:spLocks noGrp="1" noChangeArrowheads="1"/>
          </p:cNvSpPr>
          <p:nvPr>
            <p:ph idx="1"/>
          </p:nvPr>
        </p:nvSpPr>
        <p:spPr>
          <a:xfrm>
            <a:off x="685800" y="914400"/>
            <a:ext cx="7772400" cy="5638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/>
              <a:t>First two features selected by boosting: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This feature combination can yield 100% detection rate and 50% false positive rate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524000"/>
            <a:ext cx="6477000" cy="398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8993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Boosting for face detection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609600" y="914400"/>
            <a:ext cx="84582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/>
              <a:t>A 200-feature classifier can yield 95% detection rate and a false positive rate of 1 in 14084</a:t>
            </a:r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1989138"/>
            <a:ext cx="5257800" cy="429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497667" y="3725333"/>
            <a:ext cx="3995004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Is this good enough?</a:t>
            </a:r>
          </a:p>
        </p:txBody>
      </p:sp>
      <p:sp>
        <p:nvSpPr>
          <p:cNvPr id="26630" name="Text Box 65"/>
          <p:cNvSpPr txBox="1">
            <a:spLocks noChangeArrowheads="1"/>
          </p:cNvSpPr>
          <p:nvPr/>
        </p:nvSpPr>
        <p:spPr bwMode="auto">
          <a:xfrm>
            <a:off x="2057400" y="6411913"/>
            <a:ext cx="4876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0"/>
              <a:t>Receiver operating characteristic (ROC) curve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70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dirty="0">
                <a:solidFill>
                  <a:srgbClr val="3506BA"/>
                </a:solidFill>
              </a:rPr>
              <a:t>Attentional cascade (from Viola-Jones)</a:t>
            </a:r>
            <a:br>
              <a:rPr lang="en-US" dirty="0">
                <a:solidFill>
                  <a:srgbClr val="3506BA"/>
                </a:solidFill>
              </a:rPr>
            </a:br>
            <a:endParaRPr lang="en-US" sz="2000" dirty="0">
              <a:solidFill>
                <a:srgbClr val="3506BA"/>
              </a:solidFill>
            </a:endParaRPr>
          </a:p>
        </p:txBody>
      </p:sp>
      <p:sp>
        <p:nvSpPr>
          <p:cNvPr id="1263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90600"/>
            <a:ext cx="77724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We start with </a:t>
            </a:r>
            <a:r>
              <a:rPr lang="en-US" dirty="0">
                <a:solidFill>
                  <a:srgbClr val="C00000"/>
                </a:solidFill>
              </a:rPr>
              <a:t>simple classifiers </a:t>
            </a:r>
            <a:r>
              <a:rPr lang="en-US" dirty="0"/>
              <a:t>which reject many of the negative sub-windows while detecting almost all positive sub-windows</a:t>
            </a:r>
          </a:p>
          <a:p>
            <a:pPr>
              <a:buFontTx/>
              <a:buChar char="•"/>
            </a:pPr>
            <a:r>
              <a:rPr lang="en-US" dirty="0"/>
              <a:t>Positive response from the first classifier triggers the evaluation of a second (more complex) classifier, and so on</a:t>
            </a:r>
          </a:p>
          <a:p>
            <a:pPr>
              <a:buFontTx/>
              <a:buChar char="•"/>
            </a:pPr>
            <a:r>
              <a:rPr lang="en-US" dirty="0">
                <a:solidFill>
                  <a:srgbClr val="C00000"/>
                </a:solidFill>
              </a:rPr>
              <a:t>A negative outcome at any point leads to the immediate rejection of the sub-window</a:t>
            </a:r>
          </a:p>
        </p:txBody>
      </p:sp>
      <p:grpSp>
        <p:nvGrpSpPr>
          <p:cNvPr id="2" name="Group 87"/>
          <p:cNvGrpSpPr>
            <a:grpSpLocks/>
          </p:cNvGrpSpPr>
          <p:nvPr/>
        </p:nvGrpSpPr>
        <p:grpSpPr bwMode="auto">
          <a:xfrm>
            <a:off x="914400" y="5291138"/>
            <a:ext cx="7016750" cy="1338262"/>
            <a:chOff x="576" y="3333"/>
            <a:chExt cx="4420" cy="843"/>
          </a:xfrm>
        </p:grpSpPr>
        <p:sp>
          <p:nvSpPr>
            <p:cNvPr id="27653" name="Text Box 60"/>
            <p:cNvSpPr txBox="1">
              <a:spLocks noChangeArrowheads="1"/>
            </p:cNvSpPr>
            <p:nvPr/>
          </p:nvSpPr>
          <p:spPr bwMode="auto">
            <a:xfrm>
              <a:off x="4512" y="3417"/>
              <a:ext cx="48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0">
                  <a:latin typeface="Times New Roman" pitchFamily="18" charset="0"/>
                </a:rPr>
                <a:t>FACE</a:t>
              </a:r>
            </a:p>
          </p:txBody>
        </p:sp>
        <p:sp>
          <p:nvSpPr>
            <p:cNvPr id="27654" name="Text Box 61"/>
            <p:cNvSpPr txBox="1">
              <a:spLocks noChangeArrowheads="1"/>
            </p:cNvSpPr>
            <p:nvPr/>
          </p:nvSpPr>
          <p:spPr bwMode="auto">
            <a:xfrm>
              <a:off x="576" y="3427"/>
              <a:ext cx="863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0">
                  <a:latin typeface="Times New Roman" pitchFamily="18" charset="0"/>
                </a:rPr>
                <a:t>IMAGE</a:t>
              </a:r>
            </a:p>
            <a:p>
              <a:r>
                <a:rPr lang="en-US" sz="1400" b="0">
                  <a:latin typeface="Times New Roman" pitchFamily="18" charset="0"/>
                </a:rPr>
                <a:t>SUB-WINDOW</a:t>
              </a:r>
            </a:p>
          </p:txBody>
        </p:sp>
        <p:sp>
          <p:nvSpPr>
            <p:cNvPr id="27655" name="Line 62"/>
            <p:cNvSpPr>
              <a:spLocks noChangeShapeType="1"/>
            </p:cNvSpPr>
            <p:nvPr/>
          </p:nvSpPr>
          <p:spPr bwMode="auto">
            <a:xfrm>
              <a:off x="1296" y="3571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56" name="Text Box 63"/>
            <p:cNvSpPr txBox="1">
              <a:spLocks noChangeArrowheads="1"/>
            </p:cNvSpPr>
            <p:nvPr/>
          </p:nvSpPr>
          <p:spPr bwMode="auto">
            <a:xfrm>
              <a:off x="1632" y="3496"/>
              <a:ext cx="55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b="0">
                  <a:latin typeface="Times New Roman" pitchFamily="18" charset="0"/>
                </a:rPr>
                <a:t>Classifier 1</a:t>
              </a:r>
            </a:p>
          </p:txBody>
        </p:sp>
        <p:sp>
          <p:nvSpPr>
            <p:cNvPr id="27657" name="Line 64"/>
            <p:cNvSpPr>
              <a:spLocks noChangeShapeType="1"/>
            </p:cNvSpPr>
            <p:nvPr/>
          </p:nvSpPr>
          <p:spPr bwMode="auto">
            <a:xfrm>
              <a:off x="2271" y="3571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58" name="Line 65"/>
            <p:cNvSpPr>
              <a:spLocks noChangeShapeType="1"/>
            </p:cNvSpPr>
            <p:nvPr/>
          </p:nvSpPr>
          <p:spPr bwMode="auto">
            <a:xfrm>
              <a:off x="1914" y="3811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59" name="Text Box 66"/>
            <p:cNvSpPr txBox="1">
              <a:spLocks noChangeArrowheads="1"/>
            </p:cNvSpPr>
            <p:nvPr/>
          </p:nvSpPr>
          <p:spPr bwMode="auto">
            <a:xfrm>
              <a:off x="2322" y="3379"/>
              <a:ext cx="1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T</a:t>
              </a:r>
            </a:p>
          </p:txBody>
        </p:sp>
        <p:sp>
          <p:nvSpPr>
            <p:cNvPr id="27660" name="Oval 67"/>
            <p:cNvSpPr>
              <a:spLocks noChangeArrowheads="1"/>
            </p:cNvSpPr>
            <p:nvPr/>
          </p:nvSpPr>
          <p:spPr bwMode="auto">
            <a:xfrm>
              <a:off x="3553" y="3342"/>
              <a:ext cx="659" cy="459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1" name="Text Box 68"/>
            <p:cNvSpPr txBox="1">
              <a:spLocks noChangeArrowheads="1"/>
            </p:cNvSpPr>
            <p:nvPr/>
          </p:nvSpPr>
          <p:spPr bwMode="auto">
            <a:xfrm>
              <a:off x="3607" y="3474"/>
              <a:ext cx="55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latin typeface="Times New Roman" pitchFamily="18" charset="0"/>
                </a:rPr>
                <a:t>Classifier 3</a:t>
              </a:r>
            </a:p>
          </p:txBody>
        </p:sp>
        <p:sp>
          <p:nvSpPr>
            <p:cNvPr id="27662" name="Line 69"/>
            <p:cNvSpPr>
              <a:spLocks noChangeShapeType="1"/>
            </p:cNvSpPr>
            <p:nvPr/>
          </p:nvSpPr>
          <p:spPr bwMode="auto">
            <a:xfrm>
              <a:off x="4218" y="3570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3" name="Text Box 70"/>
            <p:cNvSpPr txBox="1">
              <a:spLocks noChangeArrowheads="1"/>
            </p:cNvSpPr>
            <p:nvPr/>
          </p:nvSpPr>
          <p:spPr bwMode="auto">
            <a:xfrm>
              <a:off x="4266" y="3378"/>
              <a:ext cx="1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T</a:t>
              </a:r>
            </a:p>
          </p:txBody>
        </p:sp>
        <p:sp>
          <p:nvSpPr>
            <p:cNvPr id="27664" name="Line 71"/>
            <p:cNvSpPr>
              <a:spLocks noChangeShapeType="1"/>
            </p:cNvSpPr>
            <p:nvPr/>
          </p:nvSpPr>
          <p:spPr bwMode="auto">
            <a:xfrm>
              <a:off x="3873" y="3811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5" name="Text Box 72"/>
            <p:cNvSpPr txBox="1">
              <a:spLocks noChangeArrowheads="1"/>
            </p:cNvSpPr>
            <p:nvPr/>
          </p:nvSpPr>
          <p:spPr bwMode="auto">
            <a:xfrm>
              <a:off x="3863" y="3784"/>
              <a:ext cx="17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F</a:t>
              </a:r>
            </a:p>
          </p:txBody>
        </p:sp>
        <p:sp>
          <p:nvSpPr>
            <p:cNvPr id="27666" name="Text Box 73"/>
            <p:cNvSpPr txBox="1">
              <a:spLocks noChangeArrowheads="1"/>
            </p:cNvSpPr>
            <p:nvPr/>
          </p:nvSpPr>
          <p:spPr bwMode="auto">
            <a:xfrm>
              <a:off x="3592" y="4003"/>
              <a:ext cx="60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latin typeface="Times New Roman" pitchFamily="18" charset="0"/>
                </a:rPr>
                <a:t>NON-FACE</a:t>
              </a:r>
            </a:p>
          </p:txBody>
        </p:sp>
        <p:sp>
          <p:nvSpPr>
            <p:cNvPr id="27667" name="Line 74"/>
            <p:cNvSpPr>
              <a:spLocks noChangeShapeType="1"/>
            </p:cNvSpPr>
            <p:nvPr/>
          </p:nvSpPr>
          <p:spPr bwMode="auto">
            <a:xfrm>
              <a:off x="2269" y="3570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8" name="Text Box 75"/>
            <p:cNvSpPr txBox="1">
              <a:spLocks noChangeArrowheads="1"/>
            </p:cNvSpPr>
            <p:nvPr/>
          </p:nvSpPr>
          <p:spPr bwMode="auto">
            <a:xfrm>
              <a:off x="2320" y="3378"/>
              <a:ext cx="1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T</a:t>
              </a:r>
            </a:p>
          </p:txBody>
        </p:sp>
        <p:sp>
          <p:nvSpPr>
            <p:cNvPr id="27669" name="Text Box 76"/>
            <p:cNvSpPr txBox="1">
              <a:spLocks noChangeArrowheads="1"/>
            </p:cNvSpPr>
            <p:nvPr/>
          </p:nvSpPr>
          <p:spPr bwMode="auto">
            <a:xfrm>
              <a:off x="2673" y="3474"/>
              <a:ext cx="55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latin typeface="Times New Roman" pitchFamily="18" charset="0"/>
                </a:rPr>
                <a:t>Classifier 2</a:t>
              </a:r>
            </a:p>
          </p:txBody>
        </p:sp>
        <p:sp>
          <p:nvSpPr>
            <p:cNvPr id="27670" name="Line 77"/>
            <p:cNvSpPr>
              <a:spLocks noChangeShapeType="1"/>
            </p:cNvSpPr>
            <p:nvPr/>
          </p:nvSpPr>
          <p:spPr bwMode="auto">
            <a:xfrm>
              <a:off x="3249" y="3570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71" name="Text Box 78"/>
            <p:cNvSpPr txBox="1">
              <a:spLocks noChangeArrowheads="1"/>
            </p:cNvSpPr>
            <p:nvPr/>
          </p:nvSpPr>
          <p:spPr bwMode="auto">
            <a:xfrm>
              <a:off x="3312" y="3378"/>
              <a:ext cx="1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T</a:t>
              </a:r>
            </a:p>
          </p:txBody>
        </p:sp>
        <p:sp>
          <p:nvSpPr>
            <p:cNvPr id="27672" name="Line 79"/>
            <p:cNvSpPr>
              <a:spLocks noChangeShapeType="1"/>
            </p:cNvSpPr>
            <p:nvPr/>
          </p:nvSpPr>
          <p:spPr bwMode="auto">
            <a:xfrm>
              <a:off x="2954" y="3789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73" name="Text Box 80"/>
            <p:cNvSpPr txBox="1">
              <a:spLocks noChangeArrowheads="1"/>
            </p:cNvSpPr>
            <p:nvPr/>
          </p:nvSpPr>
          <p:spPr bwMode="auto">
            <a:xfrm>
              <a:off x="2944" y="3762"/>
              <a:ext cx="17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F</a:t>
              </a:r>
            </a:p>
          </p:txBody>
        </p:sp>
        <p:sp>
          <p:nvSpPr>
            <p:cNvPr id="27674" name="Text Box 81"/>
            <p:cNvSpPr txBox="1">
              <a:spLocks noChangeArrowheads="1"/>
            </p:cNvSpPr>
            <p:nvPr/>
          </p:nvSpPr>
          <p:spPr bwMode="auto">
            <a:xfrm>
              <a:off x="2673" y="3981"/>
              <a:ext cx="60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latin typeface="Times New Roman" pitchFamily="18" charset="0"/>
                </a:rPr>
                <a:t>NON-FACE</a:t>
              </a:r>
            </a:p>
          </p:txBody>
        </p:sp>
        <p:sp>
          <p:nvSpPr>
            <p:cNvPr id="27675" name="Oval 82"/>
            <p:cNvSpPr>
              <a:spLocks noChangeArrowheads="1"/>
            </p:cNvSpPr>
            <p:nvPr/>
          </p:nvSpPr>
          <p:spPr bwMode="auto">
            <a:xfrm>
              <a:off x="2592" y="3333"/>
              <a:ext cx="659" cy="459"/>
            </a:xfrm>
            <a:prstGeom prst="ellips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6" name="Oval 83"/>
            <p:cNvSpPr>
              <a:spLocks noChangeArrowheads="1"/>
            </p:cNvSpPr>
            <p:nvPr/>
          </p:nvSpPr>
          <p:spPr bwMode="auto">
            <a:xfrm>
              <a:off x="1584" y="3333"/>
              <a:ext cx="659" cy="459"/>
            </a:xfrm>
            <a:prstGeom prst="ellips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7" name="Line 84"/>
            <p:cNvSpPr>
              <a:spLocks noChangeShapeType="1"/>
            </p:cNvSpPr>
            <p:nvPr/>
          </p:nvSpPr>
          <p:spPr bwMode="auto">
            <a:xfrm>
              <a:off x="1913" y="3811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78" name="Text Box 85"/>
            <p:cNvSpPr txBox="1">
              <a:spLocks noChangeArrowheads="1"/>
            </p:cNvSpPr>
            <p:nvPr/>
          </p:nvSpPr>
          <p:spPr bwMode="auto">
            <a:xfrm>
              <a:off x="1903" y="3784"/>
              <a:ext cx="17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F</a:t>
              </a:r>
            </a:p>
          </p:txBody>
        </p:sp>
        <p:sp>
          <p:nvSpPr>
            <p:cNvPr id="27679" name="Text Box 86"/>
            <p:cNvSpPr txBox="1">
              <a:spLocks noChangeArrowheads="1"/>
            </p:cNvSpPr>
            <p:nvPr/>
          </p:nvSpPr>
          <p:spPr bwMode="auto">
            <a:xfrm>
              <a:off x="1632" y="4003"/>
              <a:ext cx="60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latin typeface="Times New Roman" pitchFamily="18" charset="0"/>
                </a:rPr>
                <a:t>NON-FACE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6898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3619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Attentional cascade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990600"/>
            <a:ext cx="5562600" cy="2057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Chain of classifiers that are progressively more complex and have lower false positive rates:</a:t>
            </a:r>
          </a:p>
          <a:p>
            <a:pPr>
              <a:buFontTx/>
              <a:buChar char="•"/>
            </a:pPr>
            <a:endParaRPr lang="en-US" dirty="0"/>
          </a:p>
          <a:p>
            <a:pPr>
              <a:buFontTx/>
              <a:buChar char="•"/>
            </a:pPr>
            <a:endParaRPr lang="en-US" dirty="0"/>
          </a:p>
        </p:txBody>
      </p:sp>
      <p:grpSp>
        <p:nvGrpSpPr>
          <p:cNvPr id="28676" name="Group 4"/>
          <p:cNvGrpSpPr>
            <a:grpSpLocks/>
          </p:cNvGrpSpPr>
          <p:nvPr/>
        </p:nvGrpSpPr>
        <p:grpSpPr bwMode="auto">
          <a:xfrm>
            <a:off x="5943600" y="1981200"/>
            <a:ext cx="2984500" cy="2887663"/>
            <a:chOff x="3744" y="1248"/>
            <a:chExt cx="1880" cy="1819"/>
          </a:xfrm>
        </p:grpSpPr>
        <p:sp>
          <p:nvSpPr>
            <p:cNvPr id="28711" name="Rectangle 5"/>
            <p:cNvSpPr>
              <a:spLocks noChangeArrowheads="1"/>
            </p:cNvSpPr>
            <p:nvPr/>
          </p:nvSpPr>
          <p:spPr bwMode="auto">
            <a:xfrm>
              <a:off x="4056" y="1616"/>
              <a:ext cx="11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600" b="0">
                  <a:solidFill>
                    <a:srgbClr val="000000"/>
                  </a:solidFill>
                  <a:latin typeface="Times New Roman" pitchFamily="18" charset="0"/>
                </a:rPr>
                <a:t>vs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12" name="Rectangle 6"/>
            <p:cNvSpPr>
              <a:spLocks noChangeArrowheads="1"/>
            </p:cNvSpPr>
            <p:nvPr/>
          </p:nvSpPr>
          <p:spPr bwMode="auto">
            <a:xfrm>
              <a:off x="4158" y="1616"/>
              <a:ext cx="307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600" b="0">
                  <a:solidFill>
                    <a:srgbClr val="000000"/>
                  </a:solidFill>
                  <a:latin typeface="Times New Roman" pitchFamily="18" charset="0"/>
                </a:rPr>
                <a:t> false 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13" name="Rectangle 7"/>
            <p:cNvSpPr>
              <a:spLocks noChangeArrowheads="1"/>
            </p:cNvSpPr>
            <p:nvPr/>
          </p:nvSpPr>
          <p:spPr bwMode="auto">
            <a:xfrm>
              <a:off x="4454" y="1616"/>
              <a:ext cx="217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600" b="0">
                  <a:solidFill>
                    <a:srgbClr val="000000"/>
                  </a:solidFill>
                  <a:latin typeface="Times New Roman" pitchFamily="18" charset="0"/>
                </a:rPr>
                <a:t>neg 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14" name="Rectangle 8"/>
            <p:cNvSpPr>
              <a:spLocks noChangeArrowheads="1"/>
            </p:cNvSpPr>
            <p:nvPr/>
          </p:nvSpPr>
          <p:spPr bwMode="auto">
            <a:xfrm>
              <a:off x="4649" y="1616"/>
              <a:ext cx="73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600" b="0">
                  <a:solidFill>
                    <a:srgbClr val="000000"/>
                  </a:solidFill>
                  <a:latin typeface="Times New Roman" pitchFamily="18" charset="0"/>
                </a:rPr>
                <a:t>determined by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15" name="Rectangle 9"/>
            <p:cNvSpPr>
              <a:spLocks noChangeArrowheads="1"/>
            </p:cNvSpPr>
            <p:nvPr/>
          </p:nvSpPr>
          <p:spPr bwMode="auto">
            <a:xfrm>
              <a:off x="3775" y="1279"/>
              <a:ext cx="1849" cy="178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16" name="Rectangle 10"/>
            <p:cNvSpPr>
              <a:spLocks noChangeArrowheads="1"/>
            </p:cNvSpPr>
            <p:nvPr/>
          </p:nvSpPr>
          <p:spPr bwMode="auto">
            <a:xfrm>
              <a:off x="3744" y="1248"/>
              <a:ext cx="1842" cy="178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17" name="Rectangle 11"/>
            <p:cNvSpPr>
              <a:spLocks noChangeArrowheads="1"/>
            </p:cNvSpPr>
            <p:nvPr/>
          </p:nvSpPr>
          <p:spPr bwMode="auto">
            <a:xfrm>
              <a:off x="4143" y="1616"/>
              <a:ext cx="1412" cy="132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18" name="Rectangle 12"/>
            <p:cNvSpPr>
              <a:spLocks noChangeArrowheads="1"/>
            </p:cNvSpPr>
            <p:nvPr/>
          </p:nvSpPr>
          <p:spPr bwMode="auto">
            <a:xfrm>
              <a:off x="4527" y="1279"/>
              <a:ext cx="522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19" name="Rectangle 13"/>
            <p:cNvSpPr>
              <a:spLocks noChangeArrowheads="1"/>
            </p:cNvSpPr>
            <p:nvPr/>
          </p:nvSpPr>
          <p:spPr bwMode="auto">
            <a:xfrm>
              <a:off x="4573" y="1302"/>
              <a:ext cx="469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b="0">
                  <a:solidFill>
                    <a:srgbClr val="000000"/>
                  </a:solidFill>
                  <a:latin typeface="Times New Roman" pitchFamily="18" charset="0"/>
                </a:rPr>
                <a:t>% False Pos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20" name="Rectangle 14"/>
            <p:cNvSpPr>
              <a:spLocks noChangeArrowheads="1"/>
            </p:cNvSpPr>
            <p:nvPr/>
          </p:nvSpPr>
          <p:spPr bwMode="auto">
            <a:xfrm rot="-5400000">
              <a:off x="3611" y="2248"/>
              <a:ext cx="479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b="0">
                  <a:solidFill>
                    <a:srgbClr val="000000"/>
                  </a:solidFill>
                  <a:latin typeface="Times New Roman" pitchFamily="18" charset="0"/>
                </a:rPr>
                <a:t>% Detection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21" name="Rectangle 15"/>
            <p:cNvSpPr>
              <a:spLocks noChangeArrowheads="1"/>
            </p:cNvSpPr>
            <p:nvPr/>
          </p:nvSpPr>
          <p:spPr bwMode="auto">
            <a:xfrm>
              <a:off x="4673" y="2076"/>
              <a:ext cx="77" cy="18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22" name="Rectangle 16"/>
            <p:cNvSpPr>
              <a:spLocks noChangeArrowheads="1"/>
            </p:cNvSpPr>
            <p:nvPr/>
          </p:nvSpPr>
          <p:spPr bwMode="auto">
            <a:xfrm>
              <a:off x="4143" y="1462"/>
              <a:ext cx="1389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23" name="Rectangle 17"/>
            <p:cNvSpPr>
              <a:spLocks noChangeArrowheads="1"/>
            </p:cNvSpPr>
            <p:nvPr/>
          </p:nvSpPr>
          <p:spPr bwMode="auto">
            <a:xfrm>
              <a:off x="4226" y="1486"/>
              <a:ext cx="984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b="0">
                  <a:solidFill>
                    <a:srgbClr val="000000"/>
                  </a:solidFill>
                  <a:latin typeface="Times New Roman" pitchFamily="18" charset="0"/>
                </a:rPr>
                <a:t>0                                       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24" name="Rectangle 18"/>
            <p:cNvSpPr>
              <a:spLocks noChangeArrowheads="1"/>
            </p:cNvSpPr>
            <p:nvPr/>
          </p:nvSpPr>
          <p:spPr bwMode="auto">
            <a:xfrm>
              <a:off x="5234" y="1486"/>
              <a:ext cx="120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b="0">
                  <a:solidFill>
                    <a:srgbClr val="000000"/>
                  </a:solidFill>
                  <a:latin typeface="Times New Roman" pitchFamily="18" charset="0"/>
                </a:rPr>
                <a:t>     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25" name="Rectangle 19"/>
            <p:cNvSpPr>
              <a:spLocks noChangeArrowheads="1"/>
            </p:cNvSpPr>
            <p:nvPr/>
          </p:nvSpPr>
          <p:spPr bwMode="auto">
            <a:xfrm>
              <a:off x="5372" y="1486"/>
              <a:ext cx="121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b="0">
                  <a:solidFill>
                    <a:srgbClr val="000000"/>
                  </a:solidFill>
                  <a:latin typeface="Times New Roman" pitchFamily="18" charset="0"/>
                </a:rPr>
                <a:t> 50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26" name="Rectangle 20"/>
            <p:cNvSpPr>
              <a:spLocks noChangeArrowheads="1"/>
            </p:cNvSpPr>
            <p:nvPr/>
          </p:nvSpPr>
          <p:spPr bwMode="auto">
            <a:xfrm rot="-5400000">
              <a:off x="3462" y="2194"/>
              <a:ext cx="1163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b="0">
                  <a:solidFill>
                    <a:srgbClr val="000000"/>
                  </a:solidFill>
                  <a:latin typeface="Times New Roman" pitchFamily="18" charset="0"/>
                </a:rPr>
                <a:t>0                                        100</a:t>
              </a:r>
              <a:endParaRPr lang="en-US" sz="3200" b="0">
                <a:latin typeface="Times New Roman" pitchFamily="18" charset="0"/>
              </a:endParaRPr>
            </a:p>
          </p:txBody>
        </p:sp>
      </p:grpSp>
      <p:sp>
        <p:nvSpPr>
          <p:cNvPr id="28677" name="Text Box 23"/>
          <p:cNvSpPr txBox="1">
            <a:spLocks noChangeArrowheads="1"/>
          </p:cNvSpPr>
          <p:nvPr/>
        </p:nvSpPr>
        <p:spPr bwMode="auto">
          <a:xfrm>
            <a:off x="7162800" y="5424488"/>
            <a:ext cx="768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>
                <a:latin typeface="Times New Roman" pitchFamily="18" charset="0"/>
              </a:rPr>
              <a:t>FACE</a:t>
            </a:r>
          </a:p>
        </p:txBody>
      </p:sp>
      <p:sp>
        <p:nvSpPr>
          <p:cNvPr id="28678" name="Text Box 24"/>
          <p:cNvSpPr txBox="1">
            <a:spLocks noChangeArrowheads="1"/>
          </p:cNvSpPr>
          <p:nvPr/>
        </p:nvSpPr>
        <p:spPr bwMode="auto">
          <a:xfrm>
            <a:off x="914400" y="5440363"/>
            <a:ext cx="137001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0">
                <a:latin typeface="Times New Roman" pitchFamily="18" charset="0"/>
              </a:rPr>
              <a:t>IMAGE</a:t>
            </a:r>
          </a:p>
          <a:p>
            <a:r>
              <a:rPr lang="en-US" sz="1400" b="0">
                <a:latin typeface="Times New Roman" pitchFamily="18" charset="0"/>
              </a:rPr>
              <a:t>SUB-WINDOW</a:t>
            </a:r>
          </a:p>
        </p:txBody>
      </p:sp>
      <p:sp>
        <p:nvSpPr>
          <p:cNvPr id="28679" name="Line 25"/>
          <p:cNvSpPr>
            <a:spLocks noChangeShapeType="1"/>
          </p:cNvSpPr>
          <p:nvPr/>
        </p:nvSpPr>
        <p:spPr bwMode="auto">
          <a:xfrm>
            <a:off x="2057400" y="5668963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80" name="Text Box 28"/>
          <p:cNvSpPr txBox="1">
            <a:spLocks noChangeArrowheads="1"/>
          </p:cNvSpPr>
          <p:nvPr/>
        </p:nvSpPr>
        <p:spPr bwMode="auto">
          <a:xfrm>
            <a:off x="2590800" y="5549900"/>
            <a:ext cx="8842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Classifier 1</a:t>
            </a:r>
          </a:p>
        </p:txBody>
      </p:sp>
      <p:sp>
        <p:nvSpPr>
          <p:cNvPr id="28681" name="Line 29"/>
          <p:cNvSpPr>
            <a:spLocks noChangeShapeType="1"/>
          </p:cNvSpPr>
          <p:nvPr/>
        </p:nvSpPr>
        <p:spPr bwMode="auto">
          <a:xfrm>
            <a:off x="3605213" y="5668963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82" name="Line 30"/>
          <p:cNvSpPr>
            <a:spLocks noChangeShapeType="1"/>
          </p:cNvSpPr>
          <p:nvPr/>
        </p:nvSpPr>
        <p:spPr bwMode="auto">
          <a:xfrm>
            <a:off x="3038475" y="60499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83" name="Text Box 32"/>
          <p:cNvSpPr txBox="1">
            <a:spLocks noChangeArrowheads="1"/>
          </p:cNvSpPr>
          <p:nvPr/>
        </p:nvSpPr>
        <p:spPr bwMode="auto">
          <a:xfrm>
            <a:off x="3686175" y="5364163"/>
            <a:ext cx="2857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8684" name="Oval 34"/>
          <p:cNvSpPr>
            <a:spLocks noChangeArrowheads="1"/>
          </p:cNvSpPr>
          <p:nvPr/>
        </p:nvSpPr>
        <p:spPr bwMode="auto">
          <a:xfrm>
            <a:off x="5640388" y="5305425"/>
            <a:ext cx="1046162" cy="72866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5" name="Text Box 35"/>
          <p:cNvSpPr txBox="1">
            <a:spLocks noChangeArrowheads="1"/>
          </p:cNvSpPr>
          <p:nvPr/>
        </p:nvSpPr>
        <p:spPr bwMode="auto">
          <a:xfrm>
            <a:off x="5726113" y="5514975"/>
            <a:ext cx="8842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Classifier 3</a:t>
            </a:r>
          </a:p>
        </p:txBody>
      </p:sp>
      <p:sp>
        <p:nvSpPr>
          <p:cNvPr id="28686" name="Line 36"/>
          <p:cNvSpPr>
            <a:spLocks noChangeShapeType="1"/>
          </p:cNvSpPr>
          <p:nvPr/>
        </p:nvSpPr>
        <p:spPr bwMode="auto">
          <a:xfrm>
            <a:off x="6696075" y="56673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87" name="Text Box 37"/>
          <p:cNvSpPr txBox="1">
            <a:spLocks noChangeArrowheads="1"/>
          </p:cNvSpPr>
          <p:nvPr/>
        </p:nvSpPr>
        <p:spPr bwMode="auto">
          <a:xfrm>
            <a:off x="6772275" y="5362575"/>
            <a:ext cx="285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8688" name="Line 38"/>
          <p:cNvSpPr>
            <a:spLocks noChangeShapeType="1"/>
          </p:cNvSpPr>
          <p:nvPr/>
        </p:nvSpPr>
        <p:spPr bwMode="auto">
          <a:xfrm>
            <a:off x="6148388" y="60499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89" name="Text Box 39"/>
          <p:cNvSpPr txBox="1">
            <a:spLocks noChangeArrowheads="1"/>
          </p:cNvSpPr>
          <p:nvPr/>
        </p:nvSpPr>
        <p:spPr bwMode="auto">
          <a:xfrm>
            <a:off x="6132513" y="6007100"/>
            <a:ext cx="2778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F</a:t>
            </a:r>
          </a:p>
        </p:txBody>
      </p:sp>
      <p:sp>
        <p:nvSpPr>
          <p:cNvPr id="28690" name="Text Box 40"/>
          <p:cNvSpPr txBox="1">
            <a:spLocks noChangeArrowheads="1"/>
          </p:cNvSpPr>
          <p:nvPr/>
        </p:nvSpPr>
        <p:spPr bwMode="auto">
          <a:xfrm>
            <a:off x="5702300" y="6354763"/>
            <a:ext cx="952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NON-FACE</a:t>
            </a:r>
          </a:p>
        </p:txBody>
      </p:sp>
      <p:sp>
        <p:nvSpPr>
          <p:cNvPr id="28691" name="Line 41"/>
          <p:cNvSpPr>
            <a:spLocks noChangeShapeType="1"/>
          </p:cNvSpPr>
          <p:nvPr/>
        </p:nvSpPr>
        <p:spPr bwMode="auto">
          <a:xfrm>
            <a:off x="3602038" y="56673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92" name="Text Box 44"/>
          <p:cNvSpPr txBox="1">
            <a:spLocks noChangeArrowheads="1"/>
          </p:cNvSpPr>
          <p:nvPr/>
        </p:nvSpPr>
        <p:spPr bwMode="auto">
          <a:xfrm>
            <a:off x="3683000" y="5362575"/>
            <a:ext cx="285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8693" name="Text Box 47"/>
          <p:cNvSpPr txBox="1">
            <a:spLocks noChangeArrowheads="1"/>
          </p:cNvSpPr>
          <p:nvPr/>
        </p:nvSpPr>
        <p:spPr bwMode="auto">
          <a:xfrm>
            <a:off x="4243388" y="5514975"/>
            <a:ext cx="8842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Classifier 2</a:t>
            </a:r>
          </a:p>
        </p:txBody>
      </p:sp>
      <p:sp>
        <p:nvSpPr>
          <p:cNvPr id="28694" name="Line 48"/>
          <p:cNvSpPr>
            <a:spLocks noChangeShapeType="1"/>
          </p:cNvSpPr>
          <p:nvPr/>
        </p:nvSpPr>
        <p:spPr bwMode="auto">
          <a:xfrm>
            <a:off x="5157788" y="56673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95" name="Text Box 49"/>
          <p:cNvSpPr txBox="1">
            <a:spLocks noChangeArrowheads="1"/>
          </p:cNvSpPr>
          <p:nvPr/>
        </p:nvSpPr>
        <p:spPr bwMode="auto">
          <a:xfrm>
            <a:off x="5257800" y="5362575"/>
            <a:ext cx="285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8696" name="Line 50"/>
          <p:cNvSpPr>
            <a:spLocks noChangeShapeType="1"/>
          </p:cNvSpPr>
          <p:nvPr/>
        </p:nvSpPr>
        <p:spPr bwMode="auto">
          <a:xfrm>
            <a:off x="4689475" y="6015038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97" name="Text Box 51"/>
          <p:cNvSpPr txBox="1">
            <a:spLocks noChangeArrowheads="1"/>
          </p:cNvSpPr>
          <p:nvPr/>
        </p:nvSpPr>
        <p:spPr bwMode="auto">
          <a:xfrm>
            <a:off x="4673600" y="5972175"/>
            <a:ext cx="277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F</a:t>
            </a:r>
          </a:p>
        </p:txBody>
      </p:sp>
      <p:sp>
        <p:nvSpPr>
          <p:cNvPr id="28698" name="Text Box 52"/>
          <p:cNvSpPr txBox="1">
            <a:spLocks noChangeArrowheads="1"/>
          </p:cNvSpPr>
          <p:nvPr/>
        </p:nvSpPr>
        <p:spPr bwMode="auto">
          <a:xfrm>
            <a:off x="4243388" y="6319838"/>
            <a:ext cx="952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NON-FACE</a:t>
            </a:r>
          </a:p>
        </p:txBody>
      </p:sp>
      <p:sp>
        <p:nvSpPr>
          <p:cNvPr id="28699" name="Freeform 53"/>
          <p:cNvSpPr>
            <a:spLocks/>
          </p:cNvSpPr>
          <p:nvPr/>
        </p:nvSpPr>
        <p:spPr bwMode="auto">
          <a:xfrm>
            <a:off x="6621463" y="2563813"/>
            <a:ext cx="2143125" cy="2044700"/>
          </a:xfrm>
          <a:custGeom>
            <a:avLst/>
            <a:gdLst>
              <a:gd name="T0" fmla="*/ 0 w 1056"/>
              <a:gd name="T1" fmla="*/ 2147483647 h 1008"/>
              <a:gd name="T2" fmla="*/ 2147483647 w 1056"/>
              <a:gd name="T3" fmla="*/ 2147483647 h 1008"/>
              <a:gd name="T4" fmla="*/ 2147483647 w 1056"/>
              <a:gd name="T5" fmla="*/ 2147483647 h 1008"/>
              <a:gd name="T6" fmla="*/ 2147483647 w 1056"/>
              <a:gd name="T7" fmla="*/ 2147483647 h 1008"/>
              <a:gd name="T8" fmla="*/ 2147483647 w 1056"/>
              <a:gd name="T9" fmla="*/ 0 h 10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56"/>
              <a:gd name="T16" fmla="*/ 0 h 1008"/>
              <a:gd name="T17" fmla="*/ 1056 w 1056"/>
              <a:gd name="T18" fmla="*/ 1008 h 10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56" h="1008">
                <a:moveTo>
                  <a:pt x="0" y="1008"/>
                </a:moveTo>
                <a:cubicBezTo>
                  <a:pt x="0" y="832"/>
                  <a:pt x="0" y="656"/>
                  <a:pt x="48" y="528"/>
                </a:cubicBezTo>
                <a:cubicBezTo>
                  <a:pt x="96" y="400"/>
                  <a:pt x="192" y="320"/>
                  <a:pt x="288" y="240"/>
                </a:cubicBezTo>
                <a:cubicBezTo>
                  <a:pt x="384" y="160"/>
                  <a:pt x="496" y="88"/>
                  <a:pt x="624" y="48"/>
                </a:cubicBezTo>
                <a:cubicBezTo>
                  <a:pt x="752" y="8"/>
                  <a:pt x="904" y="4"/>
                  <a:pt x="1056" y="0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8700" name="Oval 54"/>
          <p:cNvSpPr>
            <a:spLocks noChangeArrowheads="1"/>
          </p:cNvSpPr>
          <p:nvPr/>
        </p:nvSpPr>
        <p:spPr bwMode="auto">
          <a:xfrm>
            <a:off x="2819400" y="3581400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8701" name="Freeform 55"/>
          <p:cNvSpPr>
            <a:spLocks/>
          </p:cNvSpPr>
          <p:nvPr/>
        </p:nvSpPr>
        <p:spPr bwMode="auto">
          <a:xfrm>
            <a:off x="6581775" y="2536825"/>
            <a:ext cx="2197100" cy="2128838"/>
          </a:xfrm>
          <a:custGeom>
            <a:avLst/>
            <a:gdLst>
              <a:gd name="T0" fmla="*/ 2147483647 w 1879"/>
              <a:gd name="T1" fmla="*/ 2147483647 h 1821"/>
              <a:gd name="T2" fmla="*/ 2147483647 w 1879"/>
              <a:gd name="T3" fmla="*/ 2147483647 h 1821"/>
              <a:gd name="T4" fmla="*/ 2147483647 w 1879"/>
              <a:gd name="T5" fmla="*/ 2147483647 h 1821"/>
              <a:gd name="T6" fmla="*/ 2147483647 w 1879"/>
              <a:gd name="T7" fmla="*/ 2147483647 h 1821"/>
              <a:gd name="T8" fmla="*/ 2147483647 w 1879"/>
              <a:gd name="T9" fmla="*/ 2147483647 h 18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79"/>
              <a:gd name="T16" fmla="*/ 0 h 1821"/>
              <a:gd name="T17" fmla="*/ 1879 w 1879"/>
              <a:gd name="T18" fmla="*/ 1821 h 18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79" h="1821">
                <a:moveTo>
                  <a:pt x="35" y="1821"/>
                </a:moveTo>
                <a:cubicBezTo>
                  <a:pt x="36" y="1682"/>
                  <a:pt x="0" y="1236"/>
                  <a:pt x="45" y="983"/>
                </a:cubicBezTo>
                <a:cubicBezTo>
                  <a:pt x="90" y="730"/>
                  <a:pt x="174" y="454"/>
                  <a:pt x="305" y="298"/>
                </a:cubicBezTo>
                <a:cubicBezTo>
                  <a:pt x="436" y="142"/>
                  <a:pt x="572" y="88"/>
                  <a:pt x="834" y="44"/>
                </a:cubicBezTo>
                <a:cubicBezTo>
                  <a:pt x="1096" y="0"/>
                  <a:pt x="1661" y="36"/>
                  <a:pt x="1879" y="34"/>
                </a:cubicBezTo>
              </a:path>
            </a:pathLst>
          </a:custGeom>
          <a:noFill/>
          <a:ln w="28575">
            <a:solidFill>
              <a:srgbClr val="33CC33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8702" name="Oval 56"/>
          <p:cNvSpPr>
            <a:spLocks noChangeArrowheads="1"/>
          </p:cNvSpPr>
          <p:nvPr/>
        </p:nvSpPr>
        <p:spPr bwMode="auto">
          <a:xfrm>
            <a:off x="2286000" y="3124200"/>
            <a:ext cx="1524000" cy="1295400"/>
          </a:xfrm>
          <a:prstGeom prst="ellips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8703" name="Freeform 57"/>
          <p:cNvSpPr>
            <a:spLocks/>
          </p:cNvSpPr>
          <p:nvPr/>
        </p:nvSpPr>
        <p:spPr bwMode="auto">
          <a:xfrm>
            <a:off x="6546850" y="2565400"/>
            <a:ext cx="2284413" cy="2108200"/>
          </a:xfrm>
          <a:custGeom>
            <a:avLst/>
            <a:gdLst>
              <a:gd name="T0" fmla="*/ 2147483647 w 1953"/>
              <a:gd name="T1" fmla="*/ 2147483647 h 1803"/>
              <a:gd name="T2" fmla="*/ 2147483647 w 1953"/>
              <a:gd name="T3" fmla="*/ 2147483647 h 1803"/>
              <a:gd name="T4" fmla="*/ 2147483647 w 1953"/>
              <a:gd name="T5" fmla="*/ 2147483647 h 1803"/>
              <a:gd name="T6" fmla="*/ 2147483647 w 1953"/>
              <a:gd name="T7" fmla="*/ 2147483647 h 1803"/>
              <a:gd name="T8" fmla="*/ 2147483647 w 1953"/>
              <a:gd name="T9" fmla="*/ 2147483647 h 18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53"/>
              <a:gd name="T16" fmla="*/ 0 h 1803"/>
              <a:gd name="T17" fmla="*/ 1953 w 1953"/>
              <a:gd name="T18" fmla="*/ 1803 h 18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53" h="1803">
                <a:moveTo>
                  <a:pt x="36" y="1803"/>
                </a:moveTo>
                <a:cubicBezTo>
                  <a:pt x="57" y="1408"/>
                  <a:pt x="14" y="1045"/>
                  <a:pt x="31" y="750"/>
                </a:cubicBezTo>
                <a:cubicBezTo>
                  <a:pt x="0" y="478"/>
                  <a:pt x="108" y="266"/>
                  <a:pt x="222" y="152"/>
                </a:cubicBezTo>
                <a:cubicBezTo>
                  <a:pt x="336" y="37"/>
                  <a:pt x="277" y="61"/>
                  <a:pt x="558" y="9"/>
                </a:cubicBezTo>
                <a:cubicBezTo>
                  <a:pt x="861" y="0"/>
                  <a:pt x="1755" y="22"/>
                  <a:pt x="1953" y="11"/>
                </a:cubicBezTo>
              </a:path>
            </a:pathLst>
          </a:custGeom>
          <a:noFill/>
          <a:ln w="28575">
            <a:solidFill>
              <a:srgbClr val="FF0F0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704" name="Oval 58"/>
          <p:cNvSpPr>
            <a:spLocks noChangeArrowheads="1"/>
          </p:cNvSpPr>
          <p:nvPr/>
        </p:nvSpPr>
        <p:spPr bwMode="auto">
          <a:xfrm>
            <a:off x="1676400" y="2971800"/>
            <a:ext cx="2819400" cy="1905000"/>
          </a:xfrm>
          <a:prstGeom prst="ellips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8705" name="Oval 60"/>
          <p:cNvSpPr>
            <a:spLocks noChangeArrowheads="1"/>
          </p:cNvSpPr>
          <p:nvPr/>
        </p:nvSpPr>
        <p:spPr bwMode="auto">
          <a:xfrm>
            <a:off x="4114800" y="5291138"/>
            <a:ext cx="1046163" cy="728662"/>
          </a:xfrm>
          <a:prstGeom prst="ellips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06" name="Oval 61"/>
          <p:cNvSpPr>
            <a:spLocks noChangeArrowheads="1"/>
          </p:cNvSpPr>
          <p:nvPr/>
        </p:nvSpPr>
        <p:spPr bwMode="auto">
          <a:xfrm>
            <a:off x="2514600" y="5291138"/>
            <a:ext cx="1046163" cy="728662"/>
          </a:xfrm>
          <a:prstGeom prst="ellips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07" name="Line 62"/>
          <p:cNvSpPr>
            <a:spLocks noChangeShapeType="1"/>
          </p:cNvSpPr>
          <p:nvPr/>
        </p:nvSpPr>
        <p:spPr bwMode="auto">
          <a:xfrm>
            <a:off x="3036888" y="60499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708" name="Text Box 63"/>
          <p:cNvSpPr txBox="1">
            <a:spLocks noChangeArrowheads="1"/>
          </p:cNvSpPr>
          <p:nvPr/>
        </p:nvSpPr>
        <p:spPr bwMode="auto">
          <a:xfrm>
            <a:off x="3021013" y="6007100"/>
            <a:ext cx="2778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F</a:t>
            </a:r>
          </a:p>
        </p:txBody>
      </p:sp>
      <p:sp>
        <p:nvSpPr>
          <p:cNvPr id="28709" name="Text Box 64"/>
          <p:cNvSpPr txBox="1">
            <a:spLocks noChangeArrowheads="1"/>
          </p:cNvSpPr>
          <p:nvPr/>
        </p:nvSpPr>
        <p:spPr bwMode="auto">
          <a:xfrm>
            <a:off x="2590800" y="6354763"/>
            <a:ext cx="952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NON-FACE</a:t>
            </a:r>
          </a:p>
        </p:txBody>
      </p:sp>
      <p:sp>
        <p:nvSpPr>
          <p:cNvPr id="28710" name="Text Box 65"/>
          <p:cNvSpPr txBox="1">
            <a:spLocks noChangeArrowheads="1"/>
          </p:cNvSpPr>
          <p:nvPr/>
        </p:nvSpPr>
        <p:spPr bwMode="auto">
          <a:xfrm>
            <a:off x="5927725" y="1295400"/>
            <a:ext cx="29114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0"/>
              <a:t>Receiver operating characteristic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910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Attentional cascade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14400"/>
            <a:ext cx="80772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/>
              <a:t>The detection rate and the false positive rate of the cascade are found by multiplying the respective rates of the individual stages</a:t>
            </a:r>
          </a:p>
          <a:p>
            <a:pPr>
              <a:buFontTx/>
              <a:buChar char="•"/>
            </a:pPr>
            <a:r>
              <a:rPr lang="en-US"/>
              <a:t>A detection rate of 0.9 and a false positive rate on the order of 10</a:t>
            </a:r>
            <a:r>
              <a:rPr lang="en-US" baseline="30000"/>
              <a:t>-6</a:t>
            </a:r>
            <a:r>
              <a:rPr lang="en-US"/>
              <a:t> can be achieved by a </a:t>
            </a:r>
            <a:br>
              <a:rPr lang="en-US"/>
            </a:br>
            <a:r>
              <a:rPr lang="en-US"/>
              <a:t>10-stage cascade if each stage has a detection rate of 0.99 (0.99</a:t>
            </a:r>
            <a:r>
              <a:rPr lang="en-US" baseline="30000"/>
              <a:t>10</a:t>
            </a:r>
            <a:r>
              <a:rPr lang="en-US"/>
              <a:t> ≈ 0.9) and a false positive rate of about 0.30 (0.3</a:t>
            </a:r>
            <a:r>
              <a:rPr lang="en-US" baseline="30000"/>
              <a:t>10</a:t>
            </a:r>
            <a:r>
              <a:rPr lang="en-US"/>
              <a:t> ≈ 6×10</a:t>
            </a:r>
            <a:r>
              <a:rPr lang="en-US" baseline="30000"/>
              <a:t>-6</a:t>
            </a:r>
            <a:r>
              <a:rPr lang="en-US"/>
              <a:t>) </a:t>
            </a:r>
          </a:p>
          <a:p>
            <a:endParaRPr lang="en-US"/>
          </a:p>
        </p:txBody>
      </p:sp>
      <p:sp>
        <p:nvSpPr>
          <p:cNvPr id="29700" name="Text Box 23"/>
          <p:cNvSpPr txBox="1">
            <a:spLocks noChangeArrowheads="1"/>
          </p:cNvSpPr>
          <p:nvPr/>
        </p:nvSpPr>
        <p:spPr bwMode="auto">
          <a:xfrm>
            <a:off x="7162800" y="5424488"/>
            <a:ext cx="768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>
                <a:latin typeface="Times New Roman" pitchFamily="18" charset="0"/>
              </a:rPr>
              <a:t>FACE</a:t>
            </a:r>
          </a:p>
        </p:txBody>
      </p:sp>
      <p:sp>
        <p:nvSpPr>
          <p:cNvPr id="29701" name="Text Box 24"/>
          <p:cNvSpPr txBox="1">
            <a:spLocks noChangeArrowheads="1"/>
          </p:cNvSpPr>
          <p:nvPr/>
        </p:nvSpPr>
        <p:spPr bwMode="auto">
          <a:xfrm>
            <a:off x="914400" y="5440363"/>
            <a:ext cx="137001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0">
                <a:latin typeface="Times New Roman" pitchFamily="18" charset="0"/>
              </a:rPr>
              <a:t>IMAGE</a:t>
            </a:r>
          </a:p>
          <a:p>
            <a:r>
              <a:rPr lang="en-US" sz="1400" b="0">
                <a:latin typeface="Times New Roman" pitchFamily="18" charset="0"/>
              </a:rPr>
              <a:t>SUB-WINDOW</a:t>
            </a:r>
          </a:p>
        </p:txBody>
      </p:sp>
      <p:sp>
        <p:nvSpPr>
          <p:cNvPr id="29702" name="Line 25"/>
          <p:cNvSpPr>
            <a:spLocks noChangeShapeType="1"/>
          </p:cNvSpPr>
          <p:nvPr/>
        </p:nvSpPr>
        <p:spPr bwMode="auto">
          <a:xfrm>
            <a:off x="2057400" y="5668963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03" name="Text Box 28"/>
          <p:cNvSpPr txBox="1">
            <a:spLocks noChangeArrowheads="1"/>
          </p:cNvSpPr>
          <p:nvPr/>
        </p:nvSpPr>
        <p:spPr bwMode="auto">
          <a:xfrm>
            <a:off x="2590800" y="5549900"/>
            <a:ext cx="8842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Classifier 1</a:t>
            </a:r>
          </a:p>
        </p:txBody>
      </p:sp>
      <p:sp>
        <p:nvSpPr>
          <p:cNvPr id="29704" name="Line 29"/>
          <p:cNvSpPr>
            <a:spLocks noChangeShapeType="1"/>
          </p:cNvSpPr>
          <p:nvPr/>
        </p:nvSpPr>
        <p:spPr bwMode="auto">
          <a:xfrm>
            <a:off x="3605213" y="5668963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05" name="Line 30"/>
          <p:cNvSpPr>
            <a:spLocks noChangeShapeType="1"/>
          </p:cNvSpPr>
          <p:nvPr/>
        </p:nvSpPr>
        <p:spPr bwMode="auto">
          <a:xfrm>
            <a:off x="3038475" y="60499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06" name="Text Box 32"/>
          <p:cNvSpPr txBox="1">
            <a:spLocks noChangeArrowheads="1"/>
          </p:cNvSpPr>
          <p:nvPr/>
        </p:nvSpPr>
        <p:spPr bwMode="auto">
          <a:xfrm>
            <a:off x="3686175" y="5364163"/>
            <a:ext cx="2857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9707" name="Oval 34"/>
          <p:cNvSpPr>
            <a:spLocks noChangeArrowheads="1"/>
          </p:cNvSpPr>
          <p:nvPr/>
        </p:nvSpPr>
        <p:spPr bwMode="auto">
          <a:xfrm>
            <a:off x="5640388" y="5305425"/>
            <a:ext cx="1046162" cy="72866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8" name="Text Box 35"/>
          <p:cNvSpPr txBox="1">
            <a:spLocks noChangeArrowheads="1"/>
          </p:cNvSpPr>
          <p:nvPr/>
        </p:nvSpPr>
        <p:spPr bwMode="auto">
          <a:xfrm>
            <a:off x="5726113" y="5514975"/>
            <a:ext cx="8842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Classifier 3</a:t>
            </a:r>
          </a:p>
        </p:txBody>
      </p:sp>
      <p:sp>
        <p:nvSpPr>
          <p:cNvPr id="29709" name="Line 36"/>
          <p:cNvSpPr>
            <a:spLocks noChangeShapeType="1"/>
          </p:cNvSpPr>
          <p:nvPr/>
        </p:nvSpPr>
        <p:spPr bwMode="auto">
          <a:xfrm>
            <a:off x="6696075" y="56673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10" name="Text Box 37"/>
          <p:cNvSpPr txBox="1">
            <a:spLocks noChangeArrowheads="1"/>
          </p:cNvSpPr>
          <p:nvPr/>
        </p:nvSpPr>
        <p:spPr bwMode="auto">
          <a:xfrm>
            <a:off x="6772275" y="5362575"/>
            <a:ext cx="285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9711" name="Line 38"/>
          <p:cNvSpPr>
            <a:spLocks noChangeShapeType="1"/>
          </p:cNvSpPr>
          <p:nvPr/>
        </p:nvSpPr>
        <p:spPr bwMode="auto">
          <a:xfrm>
            <a:off x="6148388" y="60499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12" name="Text Box 39"/>
          <p:cNvSpPr txBox="1">
            <a:spLocks noChangeArrowheads="1"/>
          </p:cNvSpPr>
          <p:nvPr/>
        </p:nvSpPr>
        <p:spPr bwMode="auto">
          <a:xfrm>
            <a:off x="6132513" y="6007100"/>
            <a:ext cx="2778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F</a:t>
            </a:r>
          </a:p>
        </p:txBody>
      </p:sp>
      <p:sp>
        <p:nvSpPr>
          <p:cNvPr id="29713" name="Text Box 40"/>
          <p:cNvSpPr txBox="1">
            <a:spLocks noChangeArrowheads="1"/>
          </p:cNvSpPr>
          <p:nvPr/>
        </p:nvSpPr>
        <p:spPr bwMode="auto">
          <a:xfrm>
            <a:off x="5702300" y="6354763"/>
            <a:ext cx="952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NON-FACE</a:t>
            </a:r>
          </a:p>
        </p:txBody>
      </p:sp>
      <p:sp>
        <p:nvSpPr>
          <p:cNvPr id="29714" name="Line 41"/>
          <p:cNvSpPr>
            <a:spLocks noChangeShapeType="1"/>
          </p:cNvSpPr>
          <p:nvPr/>
        </p:nvSpPr>
        <p:spPr bwMode="auto">
          <a:xfrm>
            <a:off x="3602038" y="56673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15" name="Text Box 44"/>
          <p:cNvSpPr txBox="1">
            <a:spLocks noChangeArrowheads="1"/>
          </p:cNvSpPr>
          <p:nvPr/>
        </p:nvSpPr>
        <p:spPr bwMode="auto">
          <a:xfrm>
            <a:off x="3683000" y="5362575"/>
            <a:ext cx="285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9716" name="Text Box 47"/>
          <p:cNvSpPr txBox="1">
            <a:spLocks noChangeArrowheads="1"/>
          </p:cNvSpPr>
          <p:nvPr/>
        </p:nvSpPr>
        <p:spPr bwMode="auto">
          <a:xfrm>
            <a:off x="4243388" y="5514975"/>
            <a:ext cx="8842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Classifier 2</a:t>
            </a:r>
          </a:p>
        </p:txBody>
      </p:sp>
      <p:sp>
        <p:nvSpPr>
          <p:cNvPr id="29717" name="Line 48"/>
          <p:cNvSpPr>
            <a:spLocks noChangeShapeType="1"/>
          </p:cNvSpPr>
          <p:nvPr/>
        </p:nvSpPr>
        <p:spPr bwMode="auto">
          <a:xfrm>
            <a:off x="5157788" y="56673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18" name="Text Box 49"/>
          <p:cNvSpPr txBox="1">
            <a:spLocks noChangeArrowheads="1"/>
          </p:cNvSpPr>
          <p:nvPr/>
        </p:nvSpPr>
        <p:spPr bwMode="auto">
          <a:xfrm>
            <a:off x="5257800" y="5362575"/>
            <a:ext cx="285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9719" name="Line 50"/>
          <p:cNvSpPr>
            <a:spLocks noChangeShapeType="1"/>
          </p:cNvSpPr>
          <p:nvPr/>
        </p:nvSpPr>
        <p:spPr bwMode="auto">
          <a:xfrm>
            <a:off x="4689475" y="6015038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20" name="Text Box 51"/>
          <p:cNvSpPr txBox="1">
            <a:spLocks noChangeArrowheads="1"/>
          </p:cNvSpPr>
          <p:nvPr/>
        </p:nvSpPr>
        <p:spPr bwMode="auto">
          <a:xfrm>
            <a:off x="4673600" y="5972175"/>
            <a:ext cx="277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F</a:t>
            </a:r>
          </a:p>
        </p:txBody>
      </p:sp>
      <p:sp>
        <p:nvSpPr>
          <p:cNvPr id="29721" name="Text Box 52"/>
          <p:cNvSpPr txBox="1">
            <a:spLocks noChangeArrowheads="1"/>
          </p:cNvSpPr>
          <p:nvPr/>
        </p:nvSpPr>
        <p:spPr bwMode="auto">
          <a:xfrm>
            <a:off x="4243388" y="6319838"/>
            <a:ext cx="952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NON-FACE</a:t>
            </a:r>
          </a:p>
        </p:txBody>
      </p:sp>
      <p:sp>
        <p:nvSpPr>
          <p:cNvPr id="29722" name="Oval 60"/>
          <p:cNvSpPr>
            <a:spLocks noChangeArrowheads="1"/>
          </p:cNvSpPr>
          <p:nvPr/>
        </p:nvSpPr>
        <p:spPr bwMode="auto">
          <a:xfrm>
            <a:off x="4114800" y="5291138"/>
            <a:ext cx="1046163" cy="728662"/>
          </a:xfrm>
          <a:prstGeom prst="ellips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23" name="Oval 61"/>
          <p:cNvSpPr>
            <a:spLocks noChangeArrowheads="1"/>
          </p:cNvSpPr>
          <p:nvPr/>
        </p:nvSpPr>
        <p:spPr bwMode="auto">
          <a:xfrm>
            <a:off x="2514600" y="5291138"/>
            <a:ext cx="1046163" cy="728662"/>
          </a:xfrm>
          <a:prstGeom prst="ellips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24" name="Line 62"/>
          <p:cNvSpPr>
            <a:spLocks noChangeShapeType="1"/>
          </p:cNvSpPr>
          <p:nvPr/>
        </p:nvSpPr>
        <p:spPr bwMode="auto">
          <a:xfrm>
            <a:off x="3036888" y="60499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25" name="Text Box 63"/>
          <p:cNvSpPr txBox="1">
            <a:spLocks noChangeArrowheads="1"/>
          </p:cNvSpPr>
          <p:nvPr/>
        </p:nvSpPr>
        <p:spPr bwMode="auto">
          <a:xfrm>
            <a:off x="3021013" y="6007100"/>
            <a:ext cx="2778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F</a:t>
            </a:r>
          </a:p>
        </p:txBody>
      </p:sp>
      <p:sp>
        <p:nvSpPr>
          <p:cNvPr id="29726" name="Text Box 64"/>
          <p:cNvSpPr txBox="1">
            <a:spLocks noChangeArrowheads="1"/>
          </p:cNvSpPr>
          <p:nvPr/>
        </p:nvSpPr>
        <p:spPr bwMode="auto">
          <a:xfrm>
            <a:off x="2590800" y="6354763"/>
            <a:ext cx="952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NON-FACE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60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Training the cascade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14400"/>
            <a:ext cx="8001000" cy="59436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Set target detection and false positive rates for each stage</a:t>
            </a:r>
          </a:p>
          <a:p>
            <a:pPr>
              <a:buFontTx/>
              <a:buChar char="•"/>
            </a:pPr>
            <a:r>
              <a:rPr lang="en-US" dirty="0"/>
              <a:t>Keep adding features to the current stage until its target rates have been met </a:t>
            </a:r>
          </a:p>
          <a:p>
            <a:pPr lvl="1"/>
            <a:r>
              <a:rPr lang="en-US" dirty="0"/>
              <a:t>Need to lower </a:t>
            </a:r>
            <a:r>
              <a:rPr lang="en-US" dirty="0" err="1"/>
              <a:t>AdaBoost</a:t>
            </a:r>
            <a:r>
              <a:rPr lang="en-US" dirty="0"/>
              <a:t> threshold to maximize detection </a:t>
            </a:r>
            <a:br>
              <a:rPr lang="en-US" dirty="0"/>
            </a:br>
            <a:r>
              <a:rPr lang="en-US" dirty="0"/>
              <a:t>(as opposed to minimizing total classification error)</a:t>
            </a:r>
          </a:p>
          <a:p>
            <a:pPr lvl="1"/>
            <a:r>
              <a:rPr lang="en-US" dirty="0"/>
              <a:t>Test on a </a:t>
            </a:r>
            <a:r>
              <a:rPr lang="en-US" i="1" dirty="0"/>
              <a:t>validation set</a:t>
            </a:r>
          </a:p>
          <a:p>
            <a:pPr>
              <a:buFontTx/>
              <a:buChar char="•"/>
            </a:pPr>
            <a:r>
              <a:rPr lang="en-US" dirty="0"/>
              <a:t>If the overall false positive rate is not low enough, then add another stage</a:t>
            </a:r>
          </a:p>
          <a:p>
            <a:pPr>
              <a:buFontTx/>
              <a:buChar char="•"/>
            </a:pPr>
            <a:r>
              <a:rPr lang="en-US" dirty="0"/>
              <a:t>Use false positives from current stage as the negative training examples for the next stage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253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8" name="Title 1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138421" y="135467"/>
            <a:ext cx="8864600" cy="609600"/>
          </a:xfrm>
        </p:spPr>
        <p:txBody>
          <a:bodyPr/>
          <a:lstStyle/>
          <a:p>
            <a:r>
              <a:rPr lang="en-US" dirty="0"/>
              <a:t>Viola-Jones Face Detector: Summary</a:t>
            </a:r>
          </a:p>
        </p:txBody>
      </p:sp>
      <p:sp>
        <p:nvSpPr>
          <p:cNvPr id="615429" name="Content Placeholder 6"/>
          <p:cNvSpPr>
            <a:spLocks noGrp="1"/>
          </p:cNvSpPr>
          <p:nvPr>
            <p:ph idx="4294967295"/>
            <p:custDataLst>
              <p:tags r:id="rId2"/>
            </p:custDataLst>
          </p:nvPr>
        </p:nvSpPr>
        <p:spPr>
          <a:xfrm>
            <a:off x="457200" y="4760913"/>
            <a:ext cx="8686800" cy="1954212"/>
          </a:xfrm>
        </p:spPr>
        <p:txBody>
          <a:bodyPr/>
          <a:lstStyle/>
          <a:p>
            <a:r>
              <a:rPr lang="en-US" sz="2100" dirty="0"/>
              <a:t>Train with 5K positives, 350M negatives</a:t>
            </a:r>
          </a:p>
          <a:p>
            <a:r>
              <a:rPr lang="en-US" sz="2100" dirty="0"/>
              <a:t>Real-time detector using 38 layer cascade</a:t>
            </a:r>
          </a:p>
          <a:p>
            <a:r>
              <a:rPr lang="en-US" sz="2100" dirty="0"/>
              <a:t>6061 features in final layer</a:t>
            </a:r>
          </a:p>
          <a:p>
            <a:r>
              <a:rPr lang="en-US" sz="1800" dirty="0"/>
              <a:t>[Implementation available in </a:t>
            </a:r>
            <a:r>
              <a:rPr lang="en-US" sz="1800" dirty="0" err="1"/>
              <a:t>OpenCV</a:t>
            </a:r>
            <a:r>
              <a:rPr lang="en-US" sz="1800" dirty="0"/>
              <a:t>: http://</a:t>
            </a:r>
            <a:r>
              <a:rPr lang="en-US" sz="1800" dirty="0" err="1"/>
              <a:t>www.intel.com</a:t>
            </a:r>
            <a:r>
              <a:rPr lang="en-US" sz="1800" dirty="0"/>
              <a:t>/technology/computing/</a:t>
            </a:r>
            <a:r>
              <a:rPr lang="en-US" sz="1800" dirty="0" err="1"/>
              <a:t>opencv</a:t>
            </a:r>
            <a:r>
              <a:rPr lang="en-US" sz="1800" dirty="0"/>
              <a:t>/]</a:t>
            </a:r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</p:txBody>
      </p:sp>
      <p:sp>
        <p:nvSpPr>
          <p:cNvPr id="72" name="Rectangle 7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709863" y="3063875"/>
            <a:ext cx="2373312" cy="1606550"/>
          </a:xfrm>
          <a:prstGeom prst="rect">
            <a:avLst/>
          </a:prstGeom>
          <a:solidFill>
            <a:schemeClr val="tx1"/>
          </a:solidFill>
          <a:ln w="12700" cap="sq" algn="ctr">
            <a:solidFill>
              <a:schemeClr val="bg2"/>
            </a:solidFill>
            <a:round/>
            <a:headEnd type="none" w="sm" len="sm"/>
            <a:tailEnd type="triangle" w="sm" len="sm"/>
          </a:ln>
        </p:spPr>
        <p:txBody>
          <a:bodyPr wrap="none" lIns="90000" tIns="46800" rIns="90000" bIns="4680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615427" name="Rectangle 68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55625" y="1201738"/>
            <a:ext cx="1752600" cy="3505200"/>
          </a:xfrm>
          <a:prstGeom prst="rect">
            <a:avLst/>
          </a:prstGeom>
          <a:solidFill>
            <a:schemeClr val="tx1"/>
          </a:solidFill>
          <a:ln w="12700" cap="sq" algn="ctr">
            <a:solidFill>
              <a:schemeClr val="bg2"/>
            </a:solidFill>
            <a:round/>
            <a:headEnd type="none" w="sm" len="sm"/>
            <a:tailEnd type="triangle" w="sm" len="sm"/>
          </a:ln>
        </p:spPr>
        <p:txBody>
          <a:bodyPr wrap="none" lIns="90000" tIns="46800" rIns="90000" bIns="4680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615432" name="Picture 2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1311275"/>
            <a:ext cx="1420812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grpSp>
        <p:nvGrpSpPr>
          <p:cNvPr id="615433" name="Group 17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738188" y="2954338"/>
            <a:ext cx="1423987" cy="1447800"/>
            <a:chOff x="3330558" y="1384272"/>
            <a:chExt cx="4538043" cy="3870378"/>
          </a:xfrm>
        </p:grpSpPr>
        <p:pic>
          <p:nvPicPr>
            <p:cNvPr id="615434" name="Picture 12" descr="untitled.bmp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34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43" r="33049" b="7195"/>
            <a:stretch>
              <a:fillRect/>
            </a:stretch>
          </p:blipFill>
          <p:spPr bwMode="auto">
            <a:xfrm>
              <a:off x="3330558" y="1384272"/>
              <a:ext cx="4538043" cy="3870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435" name="Picture 13" descr="untitled.bmp"/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35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92" t="1443" r="53766" b="85777"/>
            <a:stretch>
              <a:fillRect/>
            </a:stretch>
          </p:blipFill>
          <p:spPr bwMode="auto">
            <a:xfrm rot="5400000">
              <a:off x="3345641" y="2866223"/>
              <a:ext cx="511182" cy="541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436" name="Picture 14" descr="untitled.bmp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36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92" t="1443" r="53766" b="85777"/>
            <a:stretch>
              <a:fillRect/>
            </a:stretch>
          </p:blipFill>
          <p:spPr bwMode="auto">
            <a:xfrm>
              <a:off x="3805227" y="3282948"/>
              <a:ext cx="511182" cy="541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437" name="Picture 15" descr="untitled.bmp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37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92" t="1443" r="53766" b="85777"/>
            <a:stretch>
              <a:fillRect/>
            </a:stretch>
          </p:blipFill>
          <p:spPr bwMode="auto">
            <a:xfrm rot="-5400000">
              <a:off x="4294346" y="2851771"/>
              <a:ext cx="489753" cy="518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438" name="Picture 17" descr="untitled.bmp"/>
            <p:cNvPicPr>
              <a:picLocks noChangeAspect="1"/>
            </p:cNvPicPr>
            <p:nvPr>
              <p:custDataLst>
                <p:tags r:id="rId25"/>
              </p:custDataLst>
            </p:nvPr>
          </p:nvPicPr>
          <p:blipFill>
            <a:blip r:embed="rId38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59" t="24715" r="42899" b="64079"/>
            <a:stretch>
              <a:fillRect/>
            </a:stretch>
          </p:blipFill>
          <p:spPr bwMode="auto">
            <a:xfrm>
              <a:off x="6689754" y="1895454"/>
              <a:ext cx="511182" cy="474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439" name="Picture 18" descr="untitled.bmp"/>
            <p:cNvPicPr>
              <a:picLocks noChangeAspect="1"/>
            </p:cNvPicPr>
            <p:nvPr>
              <p:custDataLst>
                <p:tags r:id="rId26"/>
              </p:custDataLst>
            </p:nvPr>
          </p:nvPicPr>
          <p:blipFill>
            <a:blip r:embed="rId38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59" t="24715" r="42899" b="64079"/>
            <a:stretch>
              <a:fillRect/>
            </a:stretch>
          </p:blipFill>
          <p:spPr bwMode="auto">
            <a:xfrm>
              <a:off x="7200936" y="1420785"/>
              <a:ext cx="511182" cy="474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440" name="Isosceles Triangle 19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3403584" y="2479662"/>
              <a:ext cx="365130" cy="292104"/>
            </a:xfrm>
            <a:prstGeom prst="triangle">
              <a:avLst>
                <a:gd name="adj" fmla="val 50000"/>
              </a:avLst>
            </a:prstGeom>
            <a:solidFill>
              <a:schemeClr val="bg2"/>
            </a:solidFill>
            <a:ln w="12700" cap="sq" algn="ctr">
              <a:solidFill>
                <a:schemeClr val="bg2"/>
              </a:solidFill>
              <a:round/>
              <a:headEnd type="none" w="sm" len="sm"/>
              <a:tailEnd type="triangle" w="sm" len="sm"/>
            </a:ln>
          </p:spPr>
          <p:txBody>
            <a:bodyPr wrap="none" lIns="90000" tIns="46800" rIns="90000" bIns="4680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100" b="1">
                <a:solidFill>
                  <a:srgbClr val="000000"/>
                </a:solidFill>
                <a:latin typeface="Trebuchet MS"/>
              </a:endParaRPr>
            </a:p>
          </p:txBody>
        </p:sp>
        <p:sp>
          <p:nvSpPr>
            <p:cNvPr id="615441" name="Isosceles Triangle 20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4827591" y="1968480"/>
              <a:ext cx="365130" cy="292104"/>
            </a:xfrm>
            <a:prstGeom prst="triangle">
              <a:avLst>
                <a:gd name="adj" fmla="val 50000"/>
              </a:avLst>
            </a:prstGeom>
            <a:solidFill>
              <a:schemeClr val="bg2"/>
            </a:solidFill>
            <a:ln w="12700" cap="sq" algn="ctr">
              <a:solidFill>
                <a:schemeClr val="bg2"/>
              </a:solidFill>
              <a:round/>
              <a:headEnd type="none" w="sm" len="sm"/>
              <a:tailEnd type="triangle" w="sm" len="sm"/>
            </a:ln>
          </p:spPr>
          <p:txBody>
            <a:bodyPr wrap="none" lIns="90000" tIns="46800" rIns="90000" bIns="4680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100" b="1">
                <a:solidFill>
                  <a:srgbClr val="000000"/>
                </a:solidFill>
                <a:latin typeface="Trebuchet MS"/>
              </a:endParaRPr>
            </a:p>
          </p:txBody>
        </p:sp>
        <p:sp>
          <p:nvSpPr>
            <p:cNvPr id="615442" name="Isosceles Triangle 21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5448312" y="4278894"/>
              <a:ext cx="219078" cy="829704"/>
            </a:xfrm>
            <a:prstGeom prst="triangle">
              <a:avLst>
                <a:gd name="adj" fmla="val 50000"/>
              </a:avLst>
            </a:prstGeom>
            <a:solidFill>
              <a:schemeClr val="bg2"/>
            </a:solidFill>
            <a:ln w="12700" cap="sq" algn="ctr">
              <a:solidFill>
                <a:schemeClr val="bg2"/>
              </a:solidFill>
              <a:round/>
              <a:headEnd type="none" w="sm" len="sm"/>
              <a:tailEnd type="triangle" w="sm" len="sm"/>
            </a:ln>
          </p:spPr>
          <p:txBody>
            <a:bodyPr lIns="90000" tIns="46800" rIns="90000" bIns="4680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100" b="1">
                <a:solidFill>
                  <a:srgbClr val="000000"/>
                </a:solidFill>
                <a:latin typeface="Trebuchet MS"/>
              </a:endParaRPr>
            </a:p>
          </p:txBody>
        </p:sp>
        <p:sp>
          <p:nvSpPr>
            <p:cNvPr id="615443" name="Isosceles Triangle 22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6799293" y="4341825"/>
              <a:ext cx="365130" cy="292104"/>
            </a:xfrm>
            <a:prstGeom prst="triangle">
              <a:avLst>
                <a:gd name="adj" fmla="val 50000"/>
              </a:avLst>
            </a:prstGeom>
            <a:solidFill>
              <a:schemeClr val="bg2"/>
            </a:solidFill>
            <a:ln w="12700" cap="sq" algn="ctr">
              <a:solidFill>
                <a:schemeClr val="bg2"/>
              </a:solidFill>
              <a:round/>
              <a:headEnd type="none" w="sm" len="sm"/>
              <a:tailEnd type="triangle" w="sm" len="sm"/>
            </a:ln>
          </p:spPr>
          <p:txBody>
            <a:bodyPr wrap="none" lIns="90000" tIns="46800" rIns="90000" bIns="4680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100" b="1">
                <a:solidFill>
                  <a:srgbClr val="000000"/>
                </a:solidFill>
                <a:latin typeface="Trebuchet MS"/>
              </a:endParaRPr>
            </a:p>
          </p:txBody>
        </p:sp>
      </p:grpSp>
      <p:sp>
        <p:nvSpPr>
          <p:cNvPr id="615444" name="TextBox 10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139825" y="2662238"/>
            <a:ext cx="7239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  <a:latin typeface="Trebuchet MS" pitchFamily="34" charset="0"/>
              </a:rPr>
              <a:t>Faces</a:t>
            </a:r>
          </a:p>
        </p:txBody>
      </p:sp>
      <p:sp>
        <p:nvSpPr>
          <p:cNvPr id="615445" name="TextBox 1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976313" y="4357688"/>
            <a:ext cx="1287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  <a:latin typeface="Trebuchet MS" pitchFamily="34" charset="0"/>
              </a:rPr>
              <a:t>Non-faces</a:t>
            </a:r>
          </a:p>
        </p:txBody>
      </p:sp>
      <p:sp>
        <p:nvSpPr>
          <p:cNvPr id="24" name="TextBox 23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454275" y="1490663"/>
            <a:ext cx="2811463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000000"/>
                </a:solidFill>
                <a:latin typeface="Trebuchet MS" pitchFamily="34" charset="0"/>
              </a:rPr>
              <a:t>Train cascade of classifiers with AdaBoost</a:t>
            </a:r>
          </a:p>
        </p:txBody>
      </p:sp>
      <p:sp>
        <p:nvSpPr>
          <p:cNvPr id="25" name="Rounded Rectangle 24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636838" y="1311275"/>
            <a:ext cx="2446337" cy="1314450"/>
          </a:xfrm>
          <a:prstGeom prst="roundRect">
            <a:avLst>
              <a:gd name="adj" fmla="val 16667"/>
            </a:avLst>
          </a:prstGeom>
          <a:noFill/>
          <a:ln w="12700" cap="sq" algn="ctr">
            <a:solidFill>
              <a:schemeClr val="bg2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65" name="Picture 4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2" t="38298" r="24236" b="16170"/>
          <a:stretch>
            <a:fillRect/>
          </a:stretch>
        </p:blipFill>
        <p:spPr bwMode="auto">
          <a:xfrm>
            <a:off x="3001963" y="3100388"/>
            <a:ext cx="1716087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Right Arrow 67"/>
          <p:cNvSpPr/>
          <p:nvPr>
            <p:custDataLst>
              <p:tags r:id="rId12"/>
            </p:custDataLst>
          </p:nvPr>
        </p:nvSpPr>
        <p:spPr bwMode="auto">
          <a:xfrm>
            <a:off x="2198688" y="1530350"/>
            <a:ext cx="438150" cy="830263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 w="12700" cap="rnd" cmpd="sng" algn="ctr">
            <a:solidFill>
              <a:schemeClr val="bg2"/>
            </a:solidFill>
            <a:prstDash val="solid"/>
            <a:round/>
            <a:headEnd type="none" w="sm" len="sm"/>
            <a:tailEnd type="triangle" w="sm" len="sm"/>
          </a:ln>
          <a:effectLst/>
        </p:spPr>
        <p:txBody>
          <a:bodyPr lIns="90000" tIns="46800" rIns="90000" bIns="4680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100" b="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70" name="Right Arrow 69"/>
          <p:cNvSpPr/>
          <p:nvPr>
            <p:custDataLst>
              <p:tags r:id="rId13"/>
            </p:custDataLst>
          </p:nvPr>
        </p:nvSpPr>
        <p:spPr bwMode="auto">
          <a:xfrm rot="5400000">
            <a:off x="3549651" y="2430462"/>
            <a:ext cx="438150" cy="828675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 w="12700" cap="rnd" cmpd="sng" algn="ctr">
            <a:solidFill>
              <a:schemeClr val="bg2"/>
            </a:solidFill>
            <a:prstDash val="solid"/>
            <a:round/>
            <a:headEnd type="none" w="sm" len="sm"/>
            <a:tailEnd type="triangle" w="sm" len="sm"/>
          </a:ln>
          <a:effectLst/>
        </p:spPr>
        <p:txBody>
          <a:bodyPr lIns="90000" tIns="46800" rIns="90000" bIns="4680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100" b="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71" name="TextBox 70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819400" y="4159250"/>
            <a:ext cx="21542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  <a:latin typeface="Trebuchet MS" pitchFamily="34" charset="0"/>
              </a:rPr>
              <a:t>Selected features, thresholds, and weights</a:t>
            </a:r>
          </a:p>
        </p:txBody>
      </p:sp>
      <p:pic>
        <p:nvPicPr>
          <p:cNvPr id="74" name="Picture 28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87" t="42818" r="24835" b="40144"/>
          <a:stretch>
            <a:fillRect/>
          </a:stretch>
        </p:blipFill>
        <p:spPr bwMode="auto">
          <a:xfrm>
            <a:off x="5849938" y="1165225"/>
            <a:ext cx="2263775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TextBox 74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5886450" y="2771775"/>
            <a:ext cx="21542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  <a:latin typeface="Trebuchet MS" pitchFamily="34" charset="0"/>
              </a:rPr>
              <a:t>New image</a:t>
            </a:r>
          </a:p>
        </p:txBody>
      </p:sp>
      <p:sp>
        <p:nvSpPr>
          <p:cNvPr id="78" name="Rectangle 77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5886450" y="1238250"/>
            <a:ext cx="365125" cy="417513"/>
          </a:xfrm>
          <a:prstGeom prst="rect">
            <a:avLst/>
          </a:prstGeom>
          <a:noFill/>
          <a:ln w="38100" cap="sq" algn="ctr">
            <a:solidFill>
              <a:srgbClr val="FFFF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  <a:latin typeface="Trebuchet MS"/>
            </a:endParaRPr>
          </a:p>
        </p:txBody>
      </p:sp>
      <p:grpSp>
        <p:nvGrpSpPr>
          <p:cNvPr id="3" name="Group 79"/>
          <p:cNvGrpSpPr>
            <a:grpSpLocks/>
          </p:cNvGrpSpPr>
          <p:nvPr>
            <p:custDataLst>
              <p:tags r:id="rId18"/>
            </p:custDataLst>
          </p:nvPr>
        </p:nvGrpSpPr>
        <p:grpSpPr bwMode="auto">
          <a:xfrm>
            <a:off x="5083175" y="1566863"/>
            <a:ext cx="766763" cy="2405062"/>
            <a:chOff x="5083182" y="1566450"/>
            <a:chExt cx="766773" cy="2405781"/>
          </a:xfrm>
        </p:grpSpPr>
        <p:sp>
          <p:nvSpPr>
            <p:cNvPr id="77" name="Up Arrow 76"/>
            <p:cNvSpPr/>
            <p:nvPr>
              <p:custDataLst>
                <p:tags r:id="rId19"/>
              </p:custDataLst>
            </p:nvPr>
          </p:nvSpPr>
          <p:spPr bwMode="auto">
            <a:xfrm rot="1715709">
              <a:off x="5083182" y="1634732"/>
              <a:ext cx="766773" cy="2337499"/>
            </a:xfrm>
            <a:prstGeom prst="upArrow">
              <a:avLst/>
            </a:prstGeom>
            <a:solidFill>
              <a:schemeClr val="tx1">
                <a:lumMod val="65000"/>
              </a:schemeClr>
            </a:solidFill>
            <a:ln w="12700" cap="sq" cmpd="sng" algn="ctr">
              <a:solidFill>
                <a:schemeClr val="bg2"/>
              </a:solidFill>
              <a:prstDash val="solid"/>
              <a:round/>
              <a:headEnd type="none" w="sm" len="sm"/>
              <a:tailEnd type="triangle" w="sm" len="sm"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100" b="1">
                <a:solidFill>
                  <a:srgbClr val="000000"/>
                </a:solidFill>
                <a:latin typeface="Trebuchet MS"/>
              </a:endParaRPr>
            </a:p>
          </p:txBody>
        </p:sp>
        <p:sp>
          <p:nvSpPr>
            <p:cNvPr id="615457" name="TextBox 78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 rot="-3602014">
              <a:off x="4449764" y="2369452"/>
              <a:ext cx="219078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  <a:latin typeface="Trebuchet MS" pitchFamily="34" charset="0"/>
                </a:rPr>
                <a:t>Apply to each subwindow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36D7BB-2806-4694-9201-C1DF6EA7CF1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719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948 -0.00254 0.18976 -0.00508 0.18872 -0.00277 C 0.18768 -0.00046 0.00278 0.0081 -0.00607 0.01365 C -0.01493 0.0192 0.11164 0.0273 0.13507 0.03008 " pathEditMode="relative" ptsTypes="aaaA">
                                      <p:cBhvr>
                                        <p:cTn id="36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24" grpId="0"/>
      <p:bldP spid="25" grpId="0" animBg="1"/>
      <p:bldP spid="68" grpId="0" animBg="1"/>
      <p:bldP spid="70" grpId="0" animBg="1"/>
      <p:bldP spid="71" grpId="0"/>
      <p:bldP spid="75" grpId="0"/>
      <p:bldP spid="78" grpId="0" animBg="1"/>
      <p:bldP spid="78" grpId="1" animBg="1"/>
      <p:bldP spid="78" grpId="2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implemented system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066800"/>
            <a:ext cx="7772400" cy="4876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/>
              <a:t>Training Data</a:t>
            </a:r>
          </a:p>
          <a:p>
            <a:pPr lvl="1"/>
            <a:r>
              <a:rPr lang="en-US"/>
              <a:t>5000 faces</a:t>
            </a:r>
          </a:p>
          <a:p>
            <a:pPr lvl="2"/>
            <a:r>
              <a:rPr lang="en-US"/>
              <a:t>All frontal, rescaled to </a:t>
            </a:r>
            <a:br>
              <a:rPr lang="en-US"/>
            </a:br>
            <a:r>
              <a:rPr lang="en-US"/>
              <a:t>24x24 pixels</a:t>
            </a:r>
          </a:p>
          <a:p>
            <a:pPr lvl="1"/>
            <a:r>
              <a:rPr lang="en-US"/>
              <a:t>300 million non-faces</a:t>
            </a:r>
          </a:p>
          <a:p>
            <a:pPr lvl="2"/>
            <a:r>
              <a:rPr lang="en-US"/>
              <a:t>9500 non-face images</a:t>
            </a:r>
          </a:p>
          <a:p>
            <a:pPr lvl="1"/>
            <a:r>
              <a:rPr lang="en-US"/>
              <a:t>Faces are normalized</a:t>
            </a:r>
          </a:p>
          <a:p>
            <a:pPr lvl="2"/>
            <a:r>
              <a:rPr lang="en-US"/>
              <a:t>Scale, translation</a:t>
            </a:r>
          </a:p>
          <a:p>
            <a:pPr>
              <a:buFontTx/>
              <a:buChar char="•"/>
            </a:pPr>
            <a:r>
              <a:rPr lang="en-US"/>
              <a:t>Many variations</a:t>
            </a:r>
          </a:p>
          <a:p>
            <a:pPr lvl="1"/>
            <a:r>
              <a:rPr lang="en-US"/>
              <a:t>Across individuals</a:t>
            </a:r>
          </a:p>
          <a:p>
            <a:pPr lvl="1"/>
            <a:r>
              <a:rPr lang="en-US"/>
              <a:t>Illumination</a:t>
            </a:r>
          </a:p>
          <a:p>
            <a:pPr lvl="1"/>
            <a:r>
              <a:rPr lang="en-US"/>
              <a:t>Pose</a:t>
            </a:r>
          </a:p>
          <a:p>
            <a:pPr>
              <a:buFontTx/>
              <a:buChar char="•"/>
            </a:pPr>
            <a:endParaRPr lang="en-US"/>
          </a:p>
        </p:txBody>
      </p:sp>
      <p:pic>
        <p:nvPicPr>
          <p:cNvPr id="31748" name="Picture 4" descr="training_fac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219200"/>
            <a:ext cx="42672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9737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Person Detection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r>
              <a:rPr lang="en-US" altLang="en-US" sz="2000"/>
              <a:t>Example: Face Detection</a:t>
            </a:r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pPr>
              <a:buFontTx/>
              <a:buNone/>
            </a:pPr>
            <a:endParaRPr lang="en-US" altLang="en-US"/>
          </a:p>
          <a:p>
            <a:r>
              <a:rPr lang="en-US" altLang="en-US" sz="2000"/>
              <a:t>Example: Skin Detection</a:t>
            </a:r>
            <a:endParaRPr lang="en-US" altLang="en-US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469"/>
          <a:stretch>
            <a:fillRect/>
          </a:stretch>
        </p:blipFill>
        <p:spPr bwMode="auto">
          <a:xfrm>
            <a:off x="838200" y="1600200"/>
            <a:ext cx="5638800" cy="222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6477000" y="2971800"/>
            <a:ext cx="20177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Times New Roman" pitchFamily="18" charset="0"/>
              </a:rPr>
              <a:t>(</a:t>
            </a:r>
            <a:r>
              <a:rPr lang="en-US" altLang="en-US" sz="1400">
                <a:latin typeface="Times New Roman" pitchFamily="18" charset="0"/>
                <a:hlinkClick r:id="rId3"/>
              </a:rPr>
              <a:t>Rowley, Baluja &amp; Kanade, 1998</a:t>
            </a:r>
            <a:r>
              <a:rPr lang="en-US" altLang="en-US" sz="1400">
                <a:latin typeface="Times New Roman" pitchFamily="18" charset="0"/>
              </a:rPr>
              <a:t>)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854"/>
          <a:stretch>
            <a:fillRect/>
          </a:stretch>
        </p:blipFill>
        <p:spPr bwMode="auto">
          <a:xfrm>
            <a:off x="838200" y="4267200"/>
            <a:ext cx="5791200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6477000" y="6248400"/>
            <a:ext cx="19700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Times New Roman" pitchFamily="18" charset="0"/>
              </a:rPr>
              <a:t>(</a:t>
            </a:r>
            <a:r>
              <a:rPr lang="en-US" altLang="en-US" sz="1600">
                <a:latin typeface="Times New Roman" pitchFamily="18" charset="0"/>
                <a:hlinkClick r:id="rId5"/>
              </a:rPr>
              <a:t>Jones &amp; Rehg, 1999</a:t>
            </a:r>
            <a:r>
              <a:rPr lang="en-US" altLang="en-US" sz="1600">
                <a:latin typeface="Times New Roman" pitchFamily="18" charset="0"/>
              </a:rPr>
              <a:t>)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System performance</a:t>
            </a:r>
          </a:p>
        </p:txBody>
      </p:sp>
      <p:sp>
        <p:nvSpPr>
          <p:cNvPr id="136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Training time: “weeks” on 466 MHz Sun workstation</a:t>
            </a:r>
          </a:p>
          <a:p>
            <a:pPr>
              <a:buFontTx/>
              <a:buChar char="•"/>
            </a:pPr>
            <a:r>
              <a:rPr lang="en-US" dirty="0"/>
              <a:t>38 layers, total of 6061 features</a:t>
            </a:r>
          </a:p>
          <a:p>
            <a:pPr>
              <a:buFontTx/>
              <a:buChar char="•"/>
            </a:pPr>
            <a:r>
              <a:rPr lang="en-US" dirty="0"/>
              <a:t>Average of 10 features evaluated per window on test set</a:t>
            </a:r>
          </a:p>
          <a:p>
            <a:pPr>
              <a:buFontTx/>
              <a:buChar char="•"/>
            </a:pPr>
            <a:r>
              <a:rPr lang="en-US" dirty="0"/>
              <a:t>“On a 700 </a:t>
            </a:r>
            <a:r>
              <a:rPr lang="en-US" dirty="0" err="1"/>
              <a:t>Mhz</a:t>
            </a:r>
            <a:r>
              <a:rPr lang="en-US" dirty="0"/>
              <a:t> Pentium III processor, the face detector can process a 384 by 288 pixel image in about .067 seconds” </a:t>
            </a:r>
          </a:p>
          <a:p>
            <a:pPr lvl="1"/>
            <a:r>
              <a:rPr lang="en-US" dirty="0"/>
              <a:t>15 Hz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15 times faster than previous detector of comparable accuracy (Rowley et al., 1998)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04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6019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457200" y="381000"/>
            <a:ext cx="7315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defTabSz="914400"/>
            <a:r>
              <a:rPr lang="en-US" dirty="0">
                <a:solidFill>
                  <a:srgbClr val="000099"/>
                </a:solidFill>
                <a:latin typeface="Trebuchet MS"/>
              </a:rPr>
              <a:t>Non-maximal suppression (NMS)</a:t>
            </a:r>
          </a:p>
        </p:txBody>
      </p:sp>
      <p:pic>
        <p:nvPicPr>
          <p:cNvPr id="6146" name="Picture 2" descr="C:\larryz\classes\UW576S11\Assignment4\query\Befo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1666875"/>
            <a:ext cx="478155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09800" y="5638800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srgbClr val="000000"/>
                </a:solidFill>
                <a:latin typeface="Trebuchet MS"/>
              </a:rPr>
              <a:t>Many detections above threshold.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31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01332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457200" y="381000"/>
            <a:ext cx="7315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defTabSz="914400"/>
            <a:r>
              <a:rPr lang="en-US" dirty="0">
                <a:solidFill>
                  <a:srgbClr val="000099"/>
                </a:solidFill>
                <a:latin typeface="Trebuchet MS"/>
              </a:rPr>
              <a:t>Non-maximal suppression (NMS)</a:t>
            </a:r>
          </a:p>
        </p:txBody>
      </p:sp>
      <p:pic>
        <p:nvPicPr>
          <p:cNvPr id="6146" name="Picture 2" descr="C:\larryz\classes\UW576S11\Assignment4\query\Befo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1666875"/>
            <a:ext cx="478155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larryz\classes\UW576S11\Assignment4\query\Aft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1666875"/>
            <a:ext cx="478155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32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21308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09600"/>
            <a:ext cx="6286500" cy="523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0" y="5848350"/>
            <a:ext cx="3429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srgbClr val="C00000"/>
                </a:solidFill>
                <a:latin typeface="Trebuchet MS"/>
              </a:rPr>
              <a:t>Similar accuracy, but 10x faster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62561" y="1882478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srgbClr val="0066FF">
                    <a:lumMod val="75000"/>
                  </a:srgbClr>
                </a:solidFill>
                <a:latin typeface="Trebuchet MS"/>
              </a:rPr>
              <a:t>Is this good?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 flipV="1">
            <a:off x="2705100" y="1524000"/>
            <a:ext cx="685800" cy="48946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33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80075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9522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0" t="39484" r="24835" b="8292"/>
          <a:stretch>
            <a:fillRect/>
          </a:stretch>
        </p:blipFill>
        <p:spPr bwMode="auto">
          <a:xfrm>
            <a:off x="1066800" y="1165225"/>
            <a:ext cx="7119938" cy="514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9523" name="Title 1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457200" y="287863"/>
            <a:ext cx="7315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3200" b="1" dirty="0">
                <a:solidFill>
                  <a:srgbClr val="000099"/>
                </a:solidFill>
                <a:latin typeface="Trebuchet MS" pitchFamily="34" charset="0"/>
              </a:rPr>
              <a:t>Viola-Jones Face Detector: Results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34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36630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1570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2" t="36972" r="24269" b="8212"/>
          <a:stretch>
            <a:fillRect/>
          </a:stretch>
        </p:blipFill>
        <p:spPr bwMode="auto">
          <a:xfrm>
            <a:off x="665163" y="982663"/>
            <a:ext cx="7812087" cy="540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1571" name="Title 1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457200" y="381000"/>
            <a:ext cx="7315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3200" b="1">
                <a:solidFill>
                  <a:srgbClr val="000099"/>
                </a:solidFill>
                <a:latin typeface="Trebuchet MS" pitchFamily="34" charset="0"/>
              </a:rPr>
              <a:t>Viola-Jones Face Detector: Results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35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57499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3618" name="Picture 3" descr="three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1238250"/>
            <a:ext cx="4914900" cy="364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3619" name="Picture 4" descr="brez-out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350" y="1231900"/>
            <a:ext cx="3200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3620" name="Title 1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609600" y="361950"/>
            <a:ext cx="77231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3200" b="1">
                <a:solidFill>
                  <a:srgbClr val="000099"/>
                </a:solidFill>
                <a:latin typeface="Trebuchet MS" pitchFamily="34" charset="0"/>
              </a:rPr>
              <a:t>Viola-Jones Face Detector: Results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36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07741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6" name="Rectangle 2"/>
          <p:cNvSpPr>
            <a:spLocks noGrp="1" noChangeArrowheads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0" y="381000"/>
            <a:ext cx="7315200" cy="609600"/>
          </a:xfrm>
        </p:spPr>
        <p:txBody>
          <a:bodyPr/>
          <a:lstStyle/>
          <a:p>
            <a:r>
              <a:rPr lang="en-US"/>
              <a:t>Detecting profile faces?</a:t>
            </a:r>
          </a:p>
        </p:txBody>
      </p:sp>
      <p:pic>
        <p:nvPicPr>
          <p:cNvPr id="44035" name="Picture 4" descr="features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7"/>
          <a:stretch>
            <a:fillRect/>
          </a:stretch>
        </p:blipFill>
        <p:spPr bwMode="auto">
          <a:xfrm>
            <a:off x="4572000" y="2260600"/>
            <a:ext cx="3733800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ext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20750" y="1238250"/>
            <a:ext cx="748506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000000"/>
                </a:solidFill>
                <a:latin typeface="Trebuchet MS" pitchFamily="34" charset="0"/>
              </a:rPr>
              <a:t>Detecting profile faces requires training separate detector with profile examples.</a:t>
            </a:r>
          </a:p>
        </p:txBody>
      </p:sp>
      <p:pic>
        <p:nvPicPr>
          <p:cNvPr id="44037" name="Picture 3" descr="examples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78" b="3342"/>
          <a:stretch>
            <a:fillRect/>
          </a:stretch>
        </p:blipFill>
        <p:spPr bwMode="auto">
          <a:xfrm>
            <a:off x="957263" y="2187575"/>
            <a:ext cx="3268662" cy="326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37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2741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7714" name="Group 9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738188" y="1384300"/>
            <a:ext cx="4125912" cy="2606675"/>
            <a:chOff x="1322343" y="3611565"/>
            <a:chExt cx="4125969" cy="2606675"/>
          </a:xfrm>
        </p:grpSpPr>
        <p:pic>
          <p:nvPicPr>
            <p:cNvPr id="627715" name="Picture 3" descr="fdr-out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5369" y="3684591"/>
              <a:ext cx="4052943" cy="2432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7716" name="Picture 4" descr="fdr-right-out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158"/>
            <a:stretch>
              <a:fillRect/>
            </a:stretch>
          </p:blipFill>
          <p:spPr bwMode="auto">
            <a:xfrm>
              <a:off x="1322343" y="3611565"/>
              <a:ext cx="1600200" cy="2606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27717" name="Picture 5" descr="olym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225" y="1493838"/>
            <a:ext cx="3030538" cy="387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7718" name="Text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6553200"/>
            <a:ext cx="3352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FFFFFF"/>
                </a:solidFill>
                <a:latin typeface="Arial" pitchFamily="34" charset="0"/>
              </a:rPr>
              <a:t>Paul Viola, ICCV tutorial</a:t>
            </a:r>
          </a:p>
        </p:txBody>
      </p:sp>
      <p:sp>
        <p:nvSpPr>
          <p:cNvPr id="627719" name="Title 1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609600" y="361950"/>
            <a:ext cx="77231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3200" b="1">
                <a:solidFill>
                  <a:srgbClr val="000099"/>
                </a:solidFill>
                <a:latin typeface="Trebuchet MS" pitchFamily="34" charset="0"/>
              </a:rPr>
              <a:t>Viola-Jones Face Detector: Results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38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68065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Summary: Viola/Jones detector</a:t>
            </a:r>
          </a:p>
        </p:txBody>
      </p:sp>
      <p:sp>
        <p:nvSpPr>
          <p:cNvPr id="136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Rectangle features</a:t>
            </a:r>
          </a:p>
          <a:p>
            <a:pPr>
              <a:buFontTx/>
              <a:buChar char="•"/>
            </a:pPr>
            <a:r>
              <a:rPr lang="en-US"/>
              <a:t>Integral images for fast computation</a:t>
            </a:r>
          </a:p>
          <a:p>
            <a:pPr>
              <a:buFontTx/>
              <a:buChar char="•"/>
            </a:pPr>
            <a:r>
              <a:rPr lang="en-US"/>
              <a:t>Boosting for feature selection</a:t>
            </a:r>
          </a:p>
          <a:p>
            <a:pPr>
              <a:buFontTx/>
              <a:buChar char="•"/>
            </a:pPr>
            <a:r>
              <a:rPr lang="en-US"/>
              <a:t>Attentional cascade for fast rejection of negative windows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77530-F841-445A-9BBF-C142C1C9EEB7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39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3298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397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Review:  Bakic Flesh Finder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Convert pixels to </a:t>
            </a:r>
            <a:r>
              <a:rPr lang="en-US" altLang="en-US" dirty="0">
                <a:solidFill>
                  <a:srgbClr val="FF0000"/>
                </a:solidFill>
              </a:rPr>
              <a:t>normalized (</a:t>
            </a:r>
            <a:r>
              <a:rPr lang="en-US" altLang="en-US" dirty="0" err="1">
                <a:solidFill>
                  <a:srgbClr val="FF0000"/>
                </a:solidFill>
              </a:rPr>
              <a:t>r,g</a:t>
            </a:r>
            <a:r>
              <a:rPr lang="en-US" altLang="en-US" dirty="0">
                <a:solidFill>
                  <a:srgbClr val="FF0000"/>
                </a:solidFill>
              </a:rPr>
              <a:t>) </a:t>
            </a:r>
            <a:r>
              <a:rPr lang="en-US" altLang="en-US" dirty="0"/>
              <a:t>space</a:t>
            </a:r>
          </a:p>
          <a:p>
            <a:r>
              <a:rPr lang="en-US" altLang="en-US" dirty="0"/>
              <a:t>Train a binary </a:t>
            </a:r>
            <a:r>
              <a:rPr lang="en-US" altLang="en-US" dirty="0">
                <a:solidFill>
                  <a:srgbClr val="FF0000"/>
                </a:solidFill>
              </a:rPr>
              <a:t>classifier</a:t>
            </a:r>
            <a:r>
              <a:rPr lang="en-US" altLang="en-US" dirty="0"/>
              <a:t> to recognize pixels in this space as skin or not skin by giving it lots of examples of both classes.</a:t>
            </a:r>
          </a:p>
          <a:p>
            <a:r>
              <a:rPr lang="en-US" altLang="en-US" dirty="0"/>
              <a:t>On test images, have the classifier </a:t>
            </a:r>
            <a:r>
              <a:rPr lang="en-US" altLang="en-US" dirty="0">
                <a:solidFill>
                  <a:srgbClr val="FF0000"/>
                </a:solidFill>
              </a:rPr>
              <a:t>label the skin pixels.</a:t>
            </a:r>
          </a:p>
          <a:p>
            <a:r>
              <a:rPr lang="en-US" altLang="en-US" dirty="0"/>
              <a:t>Find large </a:t>
            </a:r>
            <a:r>
              <a:rPr lang="en-US" altLang="en-US" dirty="0">
                <a:solidFill>
                  <a:srgbClr val="FF0000"/>
                </a:solidFill>
              </a:rPr>
              <a:t>connected components</a:t>
            </a:r>
            <a:r>
              <a:rPr lang="en-US" altLang="en-US" dirty="0"/>
              <a:t>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98475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Face recognition: </a:t>
            </a:r>
            <a:r>
              <a:rPr lang="en-US" dirty="0"/>
              <a:t>once you’ve detected and cropped a face, try to recognize it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57400"/>
            <a:ext cx="4267200" cy="337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6565" name="AutoShape 5"/>
          <p:cNvSpPr>
            <a:spLocks noChangeArrowheads="1"/>
          </p:cNvSpPr>
          <p:nvPr/>
        </p:nvSpPr>
        <p:spPr bwMode="auto">
          <a:xfrm>
            <a:off x="3810000" y="3276600"/>
            <a:ext cx="1295400" cy="838200"/>
          </a:xfrm>
          <a:prstGeom prst="rightArrow">
            <a:avLst>
              <a:gd name="adj1" fmla="val 50000"/>
              <a:gd name="adj2" fmla="val 38636"/>
            </a:avLst>
          </a:prstGeom>
          <a:solidFill>
            <a:srgbClr val="FF99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Arial" charset="0"/>
              </a:rPr>
              <a:t>Detection</a:t>
            </a:r>
          </a:p>
        </p:txBody>
      </p:sp>
      <p:graphicFrame>
        <p:nvGraphicFramePr>
          <p:cNvPr id="1346567" name="Object 7"/>
          <p:cNvGraphicFramePr>
            <a:graphicFrameLocks noGrp="1" noChangeAspect="1"/>
          </p:cNvGraphicFramePr>
          <p:nvPr>
            <p:ph idx="1"/>
          </p:nvPr>
        </p:nvGraphicFramePr>
        <p:xfrm>
          <a:off x="5181600" y="3200400"/>
          <a:ext cx="977900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3" name="Image" r:id="rId5" imgW="977778" imgH="1002821" progId="Photoshop.Image.10">
                  <p:embed/>
                </p:oleObj>
              </mc:Choice>
              <mc:Fallback>
                <p:oleObj name="Image" r:id="rId5" imgW="977778" imgH="1002821" progId="Photoshop.Image.10">
                  <p:embed/>
                  <p:pic>
                    <p:nvPicPr>
                      <p:cNvPr id="134656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3200400"/>
                        <a:ext cx="977900" cy="1003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46569" name="AutoShape 9"/>
          <p:cNvSpPr>
            <a:spLocks noChangeArrowheads="1"/>
          </p:cNvSpPr>
          <p:nvPr/>
        </p:nvSpPr>
        <p:spPr bwMode="auto">
          <a:xfrm>
            <a:off x="6324600" y="3276600"/>
            <a:ext cx="1447800" cy="838200"/>
          </a:xfrm>
          <a:prstGeom prst="rightArrow">
            <a:avLst>
              <a:gd name="adj1" fmla="val 50000"/>
              <a:gd name="adj2" fmla="val 43182"/>
            </a:avLst>
          </a:prstGeom>
          <a:solidFill>
            <a:srgbClr val="FF99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Arial" charset="0"/>
              </a:rPr>
              <a:t>Recognition</a:t>
            </a:r>
          </a:p>
        </p:txBody>
      </p:sp>
      <p:sp>
        <p:nvSpPr>
          <p:cNvPr id="1346570" name="Text Box 10"/>
          <p:cNvSpPr txBox="1">
            <a:spLocks noChangeArrowheads="1"/>
          </p:cNvSpPr>
          <p:nvPr/>
        </p:nvSpPr>
        <p:spPr bwMode="auto">
          <a:xfrm>
            <a:off x="7848600" y="3505200"/>
            <a:ext cx="10493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“Sally”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8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6565" grpId="0" animBg="1"/>
      <p:bldP spid="1346569" grpId="0" animBg="1"/>
      <p:bldP spid="134657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Face recognition: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229600" cy="5715000"/>
          </a:xfrm>
        </p:spPr>
        <p:txBody>
          <a:bodyPr>
            <a:normAutofit/>
          </a:bodyPr>
          <a:lstStyle/>
          <a:p>
            <a:r>
              <a:rPr lang="en-US" sz="3600" dirty="0"/>
              <a:t>Typical scenario: few examples per face, identify or verify test example</a:t>
            </a:r>
          </a:p>
          <a:p>
            <a:r>
              <a:rPr lang="en-US" sz="3600" dirty="0"/>
              <a:t>What’s hard: changes in expression, lighting, age, </a:t>
            </a:r>
            <a:r>
              <a:rPr lang="en-US" sz="3600" dirty="0">
                <a:solidFill>
                  <a:srgbClr val="FF0000"/>
                </a:solidFill>
              </a:rPr>
              <a:t>occlusion</a:t>
            </a:r>
            <a:r>
              <a:rPr lang="en-US" sz="3600" dirty="0"/>
              <a:t>, </a:t>
            </a:r>
            <a:r>
              <a:rPr lang="en-US" sz="3600" b="1" dirty="0">
                <a:solidFill>
                  <a:srgbClr val="FF0000"/>
                </a:solidFill>
              </a:rPr>
              <a:t>viewpoint</a:t>
            </a:r>
          </a:p>
          <a:p>
            <a:r>
              <a:rPr lang="en-US" sz="3600" dirty="0"/>
              <a:t>Basic approaches (all nearest neighbor)</a:t>
            </a:r>
          </a:p>
          <a:p>
            <a:pPr marL="971550" lvl="1" indent="-457200">
              <a:buFont typeface="Calibri" pitchFamily="34" charset="0"/>
              <a:buAutoNum type="arabicPeriod"/>
            </a:pPr>
            <a:r>
              <a:rPr lang="en-US" dirty="0">
                <a:solidFill>
                  <a:srgbClr val="000099"/>
                </a:solidFill>
              </a:rPr>
              <a:t>Project into a new subspace (or kernel space) (e.g., “</a:t>
            </a:r>
            <a:r>
              <a:rPr lang="en-US" dirty="0" err="1">
                <a:solidFill>
                  <a:srgbClr val="000099"/>
                </a:solidFill>
              </a:rPr>
              <a:t>Eigenfaces</a:t>
            </a:r>
            <a:r>
              <a:rPr lang="en-US" dirty="0">
                <a:solidFill>
                  <a:srgbClr val="000099"/>
                </a:solidFill>
              </a:rPr>
              <a:t>”=PCA)</a:t>
            </a:r>
          </a:p>
          <a:p>
            <a:pPr marL="971550" lvl="1" indent="-457200">
              <a:buFont typeface="Calibri" pitchFamily="34" charset="0"/>
              <a:buAutoNum type="arabicPeriod"/>
            </a:pPr>
            <a:r>
              <a:rPr lang="en-US" dirty="0">
                <a:solidFill>
                  <a:srgbClr val="C00000"/>
                </a:solidFill>
              </a:rPr>
              <a:t>Measure face features</a:t>
            </a:r>
          </a:p>
          <a:p>
            <a:pPr>
              <a:buFont typeface="Arial" charset="0"/>
              <a:buNone/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8955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face recognition scenarios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Verification:</a:t>
            </a:r>
            <a:r>
              <a:rPr lang="en-US" dirty="0"/>
              <a:t> a person is claiming a particular identity; verify whether that is true</a:t>
            </a:r>
          </a:p>
          <a:p>
            <a:pPr lvl="1"/>
            <a:r>
              <a:rPr lang="en-US" dirty="0"/>
              <a:t>E.g., security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Closed-world identification</a:t>
            </a:r>
            <a:r>
              <a:rPr lang="en-US" dirty="0"/>
              <a:t>: assign a face to one person from among a known set</a:t>
            </a:r>
          </a:p>
          <a:p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General identification</a:t>
            </a:r>
            <a:r>
              <a:rPr lang="en-US" dirty="0"/>
              <a:t>: assign a face to a known person or to “unknown”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1861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makes face recognition hard?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52600" y="1600200"/>
            <a:ext cx="1963999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latin typeface="Arial" charset="0"/>
              </a:rPr>
              <a:t>Expression</a:t>
            </a:r>
          </a:p>
        </p:txBody>
      </p:sp>
      <p:pic>
        <p:nvPicPr>
          <p:cNvPr id="337924" name="Picture 4" descr="http://ursispaltenstein.ch/blog/images/uploads_img/hillary_clintons_many_fac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209800"/>
            <a:ext cx="5334000" cy="3333750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9076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44</a:t>
            </a:fld>
            <a:endParaRPr lang="en-US"/>
          </a:p>
        </p:txBody>
      </p:sp>
      <p:sp>
        <p:nvSpPr>
          <p:cNvPr id="3" name="AutoShape 2" descr="Related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308" y="572154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036" y="2404222"/>
            <a:ext cx="253365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958" y="4670424"/>
            <a:ext cx="2705100" cy="168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Related imag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989" y="4756150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989" y="2437559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89813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makes face recognition hard?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20422" y="1938716"/>
            <a:ext cx="144623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latin typeface="Arial" charset="0"/>
              </a:rPr>
              <a:t>Lighting</a:t>
            </a:r>
          </a:p>
        </p:txBody>
      </p:sp>
      <p:pic>
        <p:nvPicPr>
          <p:cNvPr id="95284" name="Picture 52" descr="C:\Users\Hoiem\Documents\Classes\Spring 2012 - Computer Vision\hws\hw5\faces\person01_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98" y="2590800"/>
            <a:ext cx="2189680" cy="218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86" name="Picture 54" descr="C:\Users\Hoiem\Documents\Classes\Spring 2012 - Computer Vision\hws\hw5\faces\person01_3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800" y="2590800"/>
            <a:ext cx="2189680" cy="218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87" name="Picture 55" descr="C:\Users\Hoiem\Documents\Classes\Spring 2012 - Computer Vision\hws\hw5\faces\person01_4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786" y="2590800"/>
            <a:ext cx="2189679" cy="218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88" name="Picture 56" descr="C:\Users\Hoiem\Documents\Classes\Spring 2012 - Computer Vision\hws\hw5\faces\person01_4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982" y="2590801"/>
            <a:ext cx="2189679" cy="218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4057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makes face recognition hard?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52600" y="1752600"/>
            <a:ext cx="176362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latin typeface="Arial" charset="0"/>
              </a:rPr>
              <a:t>Occlusion</a:t>
            </a:r>
          </a:p>
        </p:txBody>
      </p:sp>
      <p:pic>
        <p:nvPicPr>
          <p:cNvPr id="340994" name="Picture 2" descr="http://farm1.static.flickr.com/110/273004917_7914351df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2438400"/>
            <a:ext cx="4762500" cy="3171826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7989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makes face recognition hard?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76400" y="1480810"/>
            <a:ext cx="173791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latin typeface="Arial" charset="0"/>
              </a:rPr>
              <a:t>Viewpoint</a:t>
            </a:r>
          </a:p>
        </p:txBody>
      </p:sp>
      <p:pic>
        <p:nvPicPr>
          <p:cNvPr id="5" name="Picture 2" descr="http://gps-tsc.upc.es/GTAV/ResearchAreas/UPCFaceDatabase/Imatges/FacePoseID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014210"/>
            <a:ext cx="5410200" cy="4050094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2758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Title 1"/>
          <p:cNvSpPr>
            <a:spLocks noGrp="1"/>
          </p:cNvSpPr>
          <p:nvPr>
            <p:ph type="title"/>
          </p:nvPr>
        </p:nvSpPr>
        <p:spPr>
          <a:xfrm>
            <a:off x="457200" y="-3192"/>
            <a:ext cx="8229600" cy="1143000"/>
          </a:xfrm>
        </p:spPr>
        <p:txBody>
          <a:bodyPr/>
          <a:lstStyle/>
          <a:p>
            <a:r>
              <a:rPr lang="en-US" dirty="0"/>
              <a:t>Simple idea for face recognition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234" y="990600"/>
            <a:ext cx="8534400" cy="5135563"/>
          </a:xfrm>
        </p:spPr>
        <p:txBody>
          <a:bodyPr/>
          <a:lstStyle/>
          <a:p>
            <a:pPr marL="514350" indent="-514350">
              <a:buFont typeface="Calibri" pitchFamily="34" charset="0"/>
              <a:buAutoNum type="arabicPeriod"/>
            </a:pPr>
            <a:r>
              <a:rPr lang="en-US" dirty="0"/>
              <a:t>Treat face image as a vector of intensities</a:t>
            </a:r>
          </a:p>
          <a:p>
            <a:pPr marL="514350" indent="-514350">
              <a:buFont typeface="Calibri" pitchFamily="34" charset="0"/>
              <a:buAutoNum type="arabicPeriod"/>
            </a:pPr>
            <a:endParaRPr lang="en-US" dirty="0"/>
          </a:p>
          <a:p>
            <a:pPr marL="514350" indent="-514350">
              <a:buFont typeface="Calibri" pitchFamily="34" charset="0"/>
              <a:buAutoNum type="arabicPeriod"/>
            </a:pPr>
            <a:endParaRPr lang="en-US" dirty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/>
              <a:t>Recognize face by nearest neighbor in database</a:t>
            </a:r>
          </a:p>
        </p:txBody>
      </p:sp>
      <p:sp>
        <p:nvSpPr>
          <p:cNvPr id="5" name="Right Arrow 4"/>
          <p:cNvSpPr/>
          <p:nvPr/>
        </p:nvSpPr>
        <p:spPr>
          <a:xfrm>
            <a:off x="3505200" y="1905000"/>
            <a:ext cx="9144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11" descr="training_fac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953932"/>
            <a:ext cx="2675467" cy="2675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ight Arrow 7"/>
          <p:cNvSpPr/>
          <p:nvPr/>
        </p:nvSpPr>
        <p:spPr>
          <a:xfrm>
            <a:off x="3581400" y="4267200"/>
            <a:ext cx="9144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4495800" y="1905000"/>
          <a:ext cx="52705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2" name="Equation" r:id="rId4" imgW="126720" imgH="126720" progId="Equation.3">
                  <p:embed/>
                </p:oleObj>
              </mc:Choice>
              <mc:Fallback>
                <p:oleObj name="Equation" r:id="rId4" imgW="126720" imgH="126720" progId="Equation.3">
                  <p:embed/>
                  <p:pic>
                    <p:nvPicPr>
                      <p:cNvPr id="20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1905000"/>
                        <a:ext cx="527050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5955" name="Object 3"/>
          <p:cNvGraphicFramePr>
            <a:graphicFrameLocks noChangeAspect="1"/>
          </p:cNvGraphicFramePr>
          <p:nvPr/>
        </p:nvGraphicFramePr>
        <p:xfrm>
          <a:off x="4648200" y="4191000"/>
          <a:ext cx="1738313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3" name="Equation" r:id="rId6" imgW="419040" imgH="228600" progId="Equation.3">
                  <p:embed/>
                </p:oleObj>
              </mc:Choice>
              <mc:Fallback>
                <p:oleObj name="Equation" r:id="rId6" imgW="419040" imgH="228600" progId="Equation.3">
                  <p:embed/>
                  <p:pic>
                    <p:nvPicPr>
                      <p:cNvPr id="12595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4191000"/>
                        <a:ext cx="1738313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595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45965"/>
              </p:ext>
            </p:extLst>
          </p:nvPr>
        </p:nvGraphicFramePr>
        <p:xfrm>
          <a:off x="4302125" y="5365750"/>
          <a:ext cx="4111625" cy="808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4" name="Equation" r:id="rId8" imgW="1168200" imgH="317160" progId="Equation.3">
                  <p:embed/>
                </p:oleObj>
              </mc:Choice>
              <mc:Fallback>
                <p:oleObj name="Equation" r:id="rId8" imgW="1168200" imgH="317160" progId="Equation.3">
                  <p:embed/>
                  <p:pic>
                    <p:nvPicPr>
                      <p:cNvPr id="12595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2125" y="5365750"/>
                        <a:ext cx="4111625" cy="808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52" descr="C:\Users\Hoiem\Documents\Classes\Spring 2012 - Computer Vision\hws\hw5\faces\person01_01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289" y="1437643"/>
            <a:ext cx="924557" cy="92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408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5"/>
          <p:cNvSpPr>
            <a:spLocks noGrp="1" noChangeArrowheads="1"/>
          </p:cNvSpPr>
          <p:nvPr>
            <p:ph type="title"/>
          </p:nvPr>
        </p:nvSpPr>
        <p:spPr>
          <a:xfrm>
            <a:off x="449262" y="-114324"/>
            <a:ext cx="8229600" cy="1143000"/>
          </a:xfrm>
        </p:spPr>
        <p:txBody>
          <a:bodyPr/>
          <a:lstStyle/>
          <a:p>
            <a:r>
              <a:rPr lang="en-US" dirty="0"/>
              <a:t>The space of all face images</a:t>
            </a:r>
          </a:p>
        </p:txBody>
      </p:sp>
      <p:sp>
        <p:nvSpPr>
          <p:cNvPr id="121959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32766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400" dirty="0"/>
              <a:t>When viewed as vectors of pixel values, face images are extremely high-dimensional</a:t>
            </a:r>
          </a:p>
          <a:p>
            <a:pPr lvl="1"/>
            <a:r>
              <a:rPr lang="en-US" sz="2000" dirty="0"/>
              <a:t>100x100 image = 10,000 dimensions</a:t>
            </a:r>
          </a:p>
          <a:p>
            <a:pPr lvl="1"/>
            <a:r>
              <a:rPr lang="en-US" sz="2000" dirty="0"/>
              <a:t>Slow and lots of storage</a:t>
            </a:r>
          </a:p>
          <a:p>
            <a:pPr>
              <a:buFontTx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But very few 10,000-dimensional vectors are valid face images</a:t>
            </a:r>
          </a:p>
          <a:p>
            <a:pPr>
              <a:buFontTx/>
              <a:buChar char="•"/>
            </a:pPr>
            <a:r>
              <a:rPr lang="en-US" sz="2400" dirty="0"/>
              <a:t>We want to effectively model the subspace of face images</a:t>
            </a:r>
          </a:p>
        </p:txBody>
      </p:sp>
      <p:pic>
        <p:nvPicPr>
          <p:cNvPr id="19460" name="Picture 11" descr="training_fac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038600"/>
            <a:ext cx="2667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281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9591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Finding a face in a video frame</a:t>
            </a:r>
          </a:p>
        </p:txBody>
      </p:sp>
      <p:sp>
        <p:nvSpPr>
          <p:cNvPr id="5123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183A6BF-5F6D-4CFC-92DB-BE32CD9A1E0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1400"/>
          </a:p>
        </p:txBody>
      </p:sp>
      <p:pic>
        <p:nvPicPr>
          <p:cNvPr id="5124" name="Picture 4" descr="f00_i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2895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6" descr="f00_i01_cl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447800"/>
            <a:ext cx="2514600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7" descr="f00_i01_fa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47800"/>
            <a:ext cx="2514600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TextBox 6"/>
          <p:cNvSpPr txBox="1">
            <a:spLocks noChangeArrowheads="1"/>
          </p:cNvSpPr>
          <p:nvPr/>
        </p:nvSpPr>
        <p:spPr bwMode="auto">
          <a:xfrm>
            <a:off x="2286000" y="5638800"/>
            <a:ext cx="380047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(all work contributed by Vera Bakic)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128" name="TextBox 7"/>
          <p:cNvSpPr txBox="1">
            <a:spLocks noChangeArrowheads="1"/>
          </p:cNvSpPr>
          <p:nvPr/>
        </p:nvSpPr>
        <p:spPr bwMode="auto">
          <a:xfrm>
            <a:off x="838200" y="3581400"/>
            <a:ext cx="77771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input video frame                pixels classified in               largest connected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                                normalized r-g space        component with aspect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                                                                                similar to a face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2590800" y="2209800"/>
          <a:ext cx="3810000" cy="4364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1" name="Image" r:id="rId4" imgW="6374603" imgH="7301587" progId="Photoshop.Image.10">
                  <p:embed/>
                </p:oleObj>
              </mc:Choice>
              <mc:Fallback>
                <p:oleObj name="Image" r:id="rId4" imgW="6374603" imgH="7301587" progId="Photoshop.Image.10">
                  <p:embed/>
                  <p:pic>
                    <p:nvPicPr>
                      <p:cNvPr id="307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2209800"/>
                        <a:ext cx="3810000" cy="4364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69890"/>
            <a:ext cx="8229600" cy="1143000"/>
          </a:xfrm>
        </p:spPr>
        <p:txBody>
          <a:bodyPr/>
          <a:lstStyle/>
          <a:p>
            <a:r>
              <a:rPr lang="en-US" dirty="0"/>
              <a:t>The space of all face images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14400"/>
            <a:ext cx="8001000" cy="5486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800" dirty="0" err="1"/>
              <a:t>Eigenface</a:t>
            </a:r>
            <a:r>
              <a:rPr lang="en-US" sz="2800" dirty="0"/>
              <a:t> idea: construct a </a:t>
            </a:r>
            <a:r>
              <a:rPr lang="en-US" sz="2800" dirty="0">
                <a:solidFill>
                  <a:srgbClr val="FF0000"/>
                </a:solidFill>
              </a:rPr>
              <a:t>low-dimensional linear subspace</a:t>
            </a:r>
            <a:r>
              <a:rPr lang="en-US" sz="2800" dirty="0"/>
              <a:t> that best explains the variation in the set of face images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9683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/>
              <a:t>Linear subspaces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419600"/>
            <a:ext cx="7772400" cy="762000"/>
          </a:xfrm>
        </p:spPr>
        <p:txBody>
          <a:bodyPr/>
          <a:lstStyle/>
          <a:p>
            <a:r>
              <a:rPr lang="en-US" altLang="en-US" sz="2000" dirty="0"/>
              <a:t>Classification (to what class does x belong) can be expensive</a:t>
            </a:r>
          </a:p>
          <a:p>
            <a:pPr lvl="1"/>
            <a:r>
              <a:rPr lang="en-US" altLang="en-US" sz="1800" dirty="0"/>
              <a:t>Big search problem</a:t>
            </a:r>
          </a:p>
        </p:txBody>
      </p:sp>
      <p:grpSp>
        <p:nvGrpSpPr>
          <p:cNvPr id="15364" name="Group 5"/>
          <p:cNvGrpSpPr>
            <a:grpSpLocks/>
          </p:cNvGrpSpPr>
          <p:nvPr/>
        </p:nvGrpSpPr>
        <p:grpSpPr bwMode="auto">
          <a:xfrm>
            <a:off x="1368425" y="990600"/>
            <a:ext cx="2819400" cy="2819400"/>
            <a:chOff x="2064" y="336"/>
            <a:chExt cx="2016" cy="2016"/>
          </a:xfrm>
        </p:grpSpPr>
        <p:sp>
          <p:nvSpPr>
            <p:cNvPr id="15436" name="Line 6"/>
            <p:cNvSpPr>
              <a:spLocks noChangeShapeType="1"/>
            </p:cNvSpPr>
            <p:nvPr/>
          </p:nvSpPr>
          <p:spPr bwMode="auto">
            <a:xfrm>
              <a:off x="2064" y="2352"/>
              <a:ext cx="20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37" name="Line 7"/>
            <p:cNvSpPr>
              <a:spLocks noChangeShapeType="1"/>
            </p:cNvSpPr>
            <p:nvPr/>
          </p:nvSpPr>
          <p:spPr bwMode="auto">
            <a:xfrm rot="-5400000">
              <a:off x="1056" y="1344"/>
              <a:ext cx="20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365" name="Oval 10"/>
          <p:cNvSpPr>
            <a:spLocks noChangeArrowheads="1"/>
          </p:cNvSpPr>
          <p:nvPr/>
        </p:nvSpPr>
        <p:spPr bwMode="auto">
          <a:xfrm>
            <a:off x="3352800" y="1828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66" name="Oval 11"/>
          <p:cNvSpPr>
            <a:spLocks noChangeArrowheads="1"/>
          </p:cNvSpPr>
          <p:nvPr/>
        </p:nvSpPr>
        <p:spPr bwMode="auto">
          <a:xfrm>
            <a:off x="2438400" y="2590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67" name="Oval 13"/>
          <p:cNvSpPr>
            <a:spLocks noChangeArrowheads="1"/>
          </p:cNvSpPr>
          <p:nvPr/>
        </p:nvSpPr>
        <p:spPr bwMode="auto">
          <a:xfrm>
            <a:off x="2819400" y="23622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68" name="Oval 14"/>
          <p:cNvSpPr>
            <a:spLocks noChangeArrowheads="1"/>
          </p:cNvSpPr>
          <p:nvPr/>
        </p:nvSpPr>
        <p:spPr bwMode="auto">
          <a:xfrm>
            <a:off x="3048000" y="2057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69" name="Oval 15"/>
          <p:cNvSpPr>
            <a:spLocks noChangeArrowheads="1"/>
          </p:cNvSpPr>
          <p:nvPr/>
        </p:nvSpPr>
        <p:spPr bwMode="auto">
          <a:xfrm>
            <a:off x="2667000" y="2209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70" name="Oval 16"/>
          <p:cNvSpPr>
            <a:spLocks noChangeArrowheads="1"/>
          </p:cNvSpPr>
          <p:nvPr/>
        </p:nvSpPr>
        <p:spPr bwMode="auto">
          <a:xfrm>
            <a:off x="2667000" y="2438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71" name="Oval 17"/>
          <p:cNvSpPr>
            <a:spLocks noChangeArrowheads="1"/>
          </p:cNvSpPr>
          <p:nvPr/>
        </p:nvSpPr>
        <p:spPr bwMode="auto">
          <a:xfrm>
            <a:off x="2438400" y="2438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72" name="Oval 18"/>
          <p:cNvSpPr>
            <a:spLocks noChangeArrowheads="1"/>
          </p:cNvSpPr>
          <p:nvPr/>
        </p:nvSpPr>
        <p:spPr bwMode="auto">
          <a:xfrm>
            <a:off x="2895600" y="2209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73" name="Oval 19"/>
          <p:cNvSpPr>
            <a:spLocks noChangeArrowheads="1"/>
          </p:cNvSpPr>
          <p:nvPr/>
        </p:nvSpPr>
        <p:spPr bwMode="auto">
          <a:xfrm>
            <a:off x="3124200" y="19050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74" name="Oval 20"/>
          <p:cNvSpPr>
            <a:spLocks noChangeArrowheads="1"/>
          </p:cNvSpPr>
          <p:nvPr/>
        </p:nvSpPr>
        <p:spPr bwMode="auto">
          <a:xfrm>
            <a:off x="3200400" y="19812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75" name="Oval 21"/>
          <p:cNvSpPr>
            <a:spLocks noChangeArrowheads="1"/>
          </p:cNvSpPr>
          <p:nvPr/>
        </p:nvSpPr>
        <p:spPr bwMode="auto">
          <a:xfrm>
            <a:off x="1981200" y="30480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76" name="Oval 23"/>
          <p:cNvSpPr>
            <a:spLocks noChangeArrowheads="1"/>
          </p:cNvSpPr>
          <p:nvPr/>
        </p:nvSpPr>
        <p:spPr bwMode="auto">
          <a:xfrm>
            <a:off x="2819400" y="3505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77" name="Oval 24"/>
          <p:cNvSpPr>
            <a:spLocks noChangeArrowheads="1"/>
          </p:cNvSpPr>
          <p:nvPr/>
        </p:nvSpPr>
        <p:spPr bwMode="auto">
          <a:xfrm>
            <a:off x="3048000" y="2819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78" name="Oval 25"/>
          <p:cNvSpPr>
            <a:spLocks noChangeArrowheads="1"/>
          </p:cNvSpPr>
          <p:nvPr/>
        </p:nvSpPr>
        <p:spPr bwMode="auto">
          <a:xfrm>
            <a:off x="3657600" y="2514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79" name="Oval 26"/>
          <p:cNvSpPr>
            <a:spLocks noChangeArrowheads="1"/>
          </p:cNvSpPr>
          <p:nvPr/>
        </p:nvSpPr>
        <p:spPr bwMode="auto">
          <a:xfrm>
            <a:off x="2971800" y="3124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80" name="Oval 27"/>
          <p:cNvSpPr>
            <a:spLocks noChangeArrowheads="1"/>
          </p:cNvSpPr>
          <p:nvPr/>
        </p:nvSpPr>
        <p:spPr bwMode="auto">
          <a:xfrm>
            <a:off x="2743200" y="2971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81" name="Oval 28"/>
          <p:cNvSpPr>
            <a:spLocks noChangeArrowheads="1"/>
          </p:cNvSpPr>
          <p:nvPr/>
        </p:nvSpPr>
        <p:spPr bwMode="auto">
          <a:xfrm>
            <a:off x="3124200" y="3505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82" name="Oval 29"/>
          <p:cNvSpPr>
            <a:spLocks noChangeArrowheads="1"/>
          </p:cNvSpPr>
          <p:nvPr/>
        </p:nvSpPr>
        <p:spPr bwMode="auto">
          <a:xfrm>
            <a:off x="2362200" y="3352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83" name="Oval 30"/>
          <p:cNvSpPr>
            <a:spLocks noChangeArrowheads="1"/>
          </p:cNvSpPr>
          <p:nvPr/>
        </p:nvSpPr>
        <p:spPr bwMode="auto">
          <a:xfrm>
            <a:off x="1981200" y="1828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84" name="Oval 31"/>
          <p:cNvSpPr>
            <a:spLocks noChangeArrowheads="1"/>
          </p:cNvSpPr>
          <p:nvPr/>
        </p:nvSpPr>
        <p:spPr bwMode="auto">
          <a:xfrm>
            <a:off x="1905000" y="2438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85" name="Oval 32"/>
          <p:cNvSpPr>
            <a:spLocks noChangeArrowheads="1"/>
          </p:cNvSpPr>
          <p:nvPr/>
        </p:nvSpPr>
        <p:spPr bwMode="auto">
          <a:xfrm>
            <a:off x="1828800" y="1524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86" name="Oval 33"/>
          <p:cNvSpPr>
            <a:spLocks noChangeArrowheads="1"/>
          </p:cNvSpPr>
          <p:nvPr/>
        </p:nvSpPr>
        <p:spPr bwMode="auto">
          <a:xfrm>
            <a:off x="2590800" y="3276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87" name="Oval 34"/>
          <p:cNvSpPr>
            <a:spLocks noChangeArrowheads="1"/>
          </p:cNvSpPr>
          <p:nvPr/>
        </p:nvSpPr>
        <p:spPr bwMode="auto">
          <a:xfrm>
            <a:off x="2286000" y="1524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88" name="Oval 35"/>
          <p:cNvSpPr>
            <a:spLocks noChangeArrowheads="1"/>
          </p:cNvSpPr>
          <p:nvPr/>
        </p:nvSpPr>
        <p:spPr bwMode="auto">
          <a:xfrm>
            <a:off x="1676400" y="2514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89" name="Oval 36"/>
          <p:cNvSpPr>
            <a:spLocks noChangeArrowheads="1"/>
          </p:cNvSpPr>
          <p:nvPr/>
        </p:nvSpPr>
        <p:spPr bwMode="auto">
          <a:xfrm>
            <a:off x="2819400" y="1676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90" name="Oval 37"/>
          <p:cNvSpPr>
            <a:spLocks noChangeArrowheads="1"/>
          </p:cNvSpPr>
          <p:nvPr/>
        </p:nvSpPr>
        <p:spPr bwMode="auto">
          <a:xfrm>
            <a:off x="2209800" y="1981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91" name="Oval 38"/>
          <p:cNvSpPr>
            <a:spLocks noChangeArrowheads="1"/>
          </p:cNvSpPr>
          <p:nvPr/>
        </p:nvSpPr>
        <p:spPr bwMode="auto">
          <a:xfrm>
            <a:off x="3200400" y="3352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92" name="Oval 39"/>
          <p:cNvSpPr>
            <a:spLocks noChangeArrowheads="1"/>
          </p:cNvSpPr>
          <p:nvPr/>
        </p:nvSpPr>
        <p:spPr bwMode="auto">
          <a:xfrm>
            <a:off x="3200400" y="3124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93" name="Oval 40"/>
          <p:cNvSpPr>
            <a:spLocks noChangeArrowheads="1"/>
          </p:cNvSpPr>
          <p:nvPr/>
        </p:nvSpPr>
        <p:spPr bwMode="auto">
          <a:xfrm>
            <a:off x="3429000" y="2819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94" name="Oval 41"/>
          <p:cNvSpPr>
            <a:spLocks noChangeArrowheads="1"/>
          </p:cNvSpPr>
          <p:nvPr/>
        </p:nvSpPr>
        <p:spPr bwMode="auto">
          <a:xfrm>
            <a:off x="2438400" y="1752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95" name="Oval 42"/>
          <p:cNvSpPr>
            <a:spLocks noChangeArrowheads="1"/>
          </p:cNvSpPr>
          <p:nvPr/>
        </p:nvSpPr>
        <p:spPr bwMode="auto">
          <a:xfrm>
            <a:off x="2971800" y="1524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96" name="Oval 43"/>
          <p:cNvSpPr>
            <a:spLocks noChangeArrowheads="1"/>
          </p:cNvSpPr>
          <p:nvPr/>
        </p:nvSpPr>
        <p:spPr bwMode="auto">
          <a:xfrm>
            <a:off x="3581400" y="3352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97" name="Oval 44"/>
          <p:cNvSpPr>
            <a:spLocks noChangeArrowheads="1"/>
          </p:cNvSpPr>
          <p:nvPr/>
        </p:nvSpPr>
        <p:spPr bwMode="auto">
          <a:xfrm>
            <a:off x="3657600" y="2057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98" name="Oval 45"/>
          <p:cNvSpPr>
            <a:spLocks noChangeArrowheads="1"/>
          </p:cNvSpPr>
          <p:nvPr/>
        </p:nvSpPr>
        <p:spPr bwMode="auto">
          <a:xfrm>
            <a:off x="2590800" y="1371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99" name="Oval 46"/>
          <p:cNvSpPr>
            <a:spLocks noChangeArrowheads="1"/>
          </p:cNvSpPr>
          <p:nvPr/>
        </p:nvSpPr>
        <p:spPr bwMode="auto">
          <a:xfrm>
            <a:off x="3657600" y="3048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400" name="Oval 49"/>
          <p:cNvSpPr>
            <a:spLocks noChangeArrowheads="1"/>
          </p:cNvSpPr>
          <p:nvPr/>
        </p:nvSpPr>
        <p:spPr bwMode="auto">
          <a:xfrm>
            <a:off x="1600200" y="2209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401" name="Oval 51"/>
          <p:cNvSpPr>
            <a:spLocks noChangeArrowheads="1"/>
          </p:cNvSpPr>
          <p:nvPr/>
        </p:nvSpPr>
        <p:spPr bwMode="auto">
          <a:xfrm>
            <a:off x="3200400" y="1447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402" name="Oval 53"/>
          <p:cNvSpPr>
            <a:spLocks noChangeArrowheads="1"/>
          </p:cNvSpPr>
          <p:nvPr/>
        </p:nvSpPr>
        <p:spPr bwMode="auto">
          <a:xfrm>
            <a:off x="1905000" y="2133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403" name="Oval 54"/>
          <p:cNvSpPr>
            <a:spLocks noChangeArrowheads="1"/>
          </p:cNvSpPr>
          <p:nvPr/>
        </p:nvSpPr>
        <p:spPr bwMode="auto">
          <a:xfrm>
            <a:off x="3276600" y="2514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404" name="Oval 55"/>
          <p:cNvSpPr>
            <a:spLocks noChangeArrowheads="1"/>
          </p:cNvSpPr>
          <p:nvPr/>
        </p:nvSpPr>
        <p:spPr bwMode="auto">
          <a:xfrm>
            <a:off x="3581400" y="2209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405" name="Oval 57"/>
          <p:cNvSpPr>
            <a:spLocks noChangeArrowheads="1"/>
          </p:cNvSpPr>
          <p:nvPr/>
        </p:nvSpPr>
        <p:spPr bwMode="auto">
          <a:xfrm>
            <a:off x="2209800" y="2971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406" name="Oval 58"/>
          <p:cNvSpPr>
            <a:spLocks noChangeArrowheads="1"/>
          </p:cNvSpPr>
          <p:nvPr/>
        </p:nvSpPr>
        <p:spPr bwMode="auto">
          <a:xfrm>
            <a:off x="2286000" y="27432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407" name="Oval 59"/>
          <p:cNvSpPr>
            <a:spLocks noChangeArrowheads="1"/>
          </p:cNvSpPr>
          <p:nvPr/>
        </p:nvSpPr>
        <p:spPr bwMode="auto">
          <a:xfrm>
            <a:off x="2057400" y="2819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408" name="Oval 60"/>
          <p:cNvSpPr>
            <a:spLocks noChangeArrowheads="1"/>
          </p:cNvSpPr>
          <p:nvPr/>
        </p:nvSpPr>
        <p:spPr bwMode="auto">
          <a:xfrm>
            <a:off x="2057400" y="2286000"/>
            <a:ext cx="76200" cy="762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443453" name="Rectangle 61"/>
          <p:cNvSpPr>
            <a:spLocks noChangeArrowheads="1"/>
          </p:cNvSpPr>
          <p:nvPr/>
        </p:nvSpPr>
        <p:spPr bwMode="auto">
          <a:xfrm>
            <a:off x="685800" y="5181600"/>
            <a:ext cx="7772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/>
              <a:t>Suppose the data points are arranged as above</a:t>
            </a:r>
          </a:p>
          <a:p>
            <a:pPr lvl="1" eaLnBrk="1" hangingPunct="1">
              <a:buFontTx/>
              <a:buChar char="•"/>
            </a:pPr>
            <a:r>
              <a:rPr lang="en-US" altLang="en-US" sz="1800"/>
              <a:t>Idea—fit a line, classifier measures distance to line</a:t>
            </a:r>
          </a:p>
        </p:txBody>
      </p:sp>
      <p:pic>
        <p:nvPicPr>
          <p:cNvPr id="15410" name="Picture 70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86000"/>
            <a:ext cx="130175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11" name="Line 68"/>
          <p:cNvSpPr>
            <a:spLocks noChangeShapeType="1"/>
          </p:cNvSpPr>
          <p:nvPr/>
        </p:nvSpPr>
        <p:spPr bwMode="auto">
          <a:xfrm>
            <a:off x="2133600" y="2286000"/>
            <a:ext cx="609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8506" name="Picture 77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209800"/>
            <a:ext cx="3446463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07" name="Text Box 78"/>
          <p:cNvSpPr txBox="1">
            <a:spLocks noChangeArrowheads="1"/>
          </p:cNvSpPr>
          <p:nvPr/>
        </p:nvSpPr>
        <p:spPr bwMode="auto">
          <a:xfrm>
            <a:off x="4648200" y="1295400"/>
            <a:ext cx="3657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FF0000"/>
                </a:solidFill>
              </a:rPr>
              <a:t>v</a:t>
            </a:r>
            <a:r>
              <a:rPr lang="en-US" altLang="en-US" sz="1600" b="1" baseline="-25000" dirty="0">
                <a:solidFill>
                  <a:srgbClr val="FF0000"/>
                </a:solidFill>
              </a:rPr>
              <a:t>1 </a:t>
            </a:r>
            <a:r>
              <a:rPr lang="en-US" altLang="en-US" sz="1600" dirty="0">
                <a:solidFill>
                  <a:srgbClr val="FF0000"/>
                </a:solidFill>
              </a:rPr>
              <a:t>is the major direction of the orange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FF0000"/>
                </a:solidFill>
              </a:rPr>
              <a:t>points and </a:t>
            </a:r>
            <a:r>
              <a:rPr lang="en-US" altLang="en-US" sz="1600" b="1" dirty="0">
                <a:solidFill>
                  <a:srgbClr val="FF0000"/>
                </a:solidFill>
              </a:rPr>
              <a:t>v</a:t>
            </a:r>
            <a:r>
              <a:rPr lang="en-US" altLang="en-US" sz="1600" b="1" baseline="-25000" dirty="0">
                <a:solidFill>
                  <a:srgbClr val="FF0000"/>
                </a:solidFill>
              </a:rPr>
              <a:t>2</a:t>
            </a:r>
            <a:r>
              <a:rPr lang="en-US" altLang="en-US" sz="1600" dirty="0">
                <a:solidFill>
                  <a:srgbClr val="FF0000"/>
                </a:solidFill>
              </a:rPr>
              <a:t> is perpendicular to</a:t>
            </a:r>
            <a:r>
              <a:rPr lang="en-US" altLang="en-US" sz="1600" b="1" dirty="0">
                <a:solidFill>
                  <a:srgbClr val="FF0000"/>
                </a:solidFill>
              </a:rPr>
              <a:t> v</a:t>
            </a:r>
            <a:r>
              <a:rPr lang="en-US" altLang="en-US" sz="1600" b="1" baseline="-25000" dirty="0">
                <a:solidFill>
                  <a:srgbClr val="FF0000"/>
                </a:solidFill>
              </a:rPr>
              <a:t>1.</a:t>
            </a:r>
            <a:endParaRPr lang="en-US" altLang="en-US" sz="1600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Convert </a:t>
            </a:r>
            <a:r>
              <a:rPr lang="en-US" altLang="en-US" sz="1600" b="1" dirty="0"/>
              <a:t>x</a:t>
            </a:r>
            <a:r>
              <a:rPr lang="en-US" altLang="en-US" sz="1600" dirty="0"/>
              <a:t> into </a:t>
            </a:r>
            <a:r>
              <a:rPr lang="en-US" altLang="en-US" sz="1600" b="1" dirty="0"/>
              <a:t>v</a:t>
            </a:r>
            <a:r>
              <a:rPr lang="en-US" altLang="en-US" sz="1600" b="1" baseline="-25000" dirty="0"/>
              <a:t>1</a:t>
            </a:r>
            <a:r>
              <a:rPr lang="en-US" altLang="en-US" sz="1600" dirty="0"/>
              <a:t>, </a:t>
            </a:r>
            <a:r>
              <a:rPr lang="en-US" altLang="en-US" sz="1600" b="1" dirty="0"/>
              <a:t>v</a:t>
            </a:r>
            <a:r>
              <a:rPr lang="en-US" altLang="en-US" sz="1600" b="1" baseline="-25000" dirty="0"/>
              <a:t>2</a:t>
            </a:r>
            <a:r>
              <a:rPr lang="en-US" altLang="en-US" sz="1600" dirty="0"/>
              <a:t> coordinates</a:t>
            </a:r>
          </a:p>
        </p:txBody>
      </p:sp>
      <p:grpSp>
        <p:nvGrpSpPr>
          <p:cNvPr id="3" name="Group 87"/>
          <p:cNvGrpSpPr>
            <a:grpSpLocks/>
          </p:cNvGrpSpPr>
          <p:nvPr/>
        </p:nvGrpSpPr>
        <p:grpSpPr bwMode="auto">
          <a:xfrm>
            <a:off x="2133600" y="2286000"/>
            <a:ext cx="609600" cy="381000"/>
            <a:chOff x="1728" y="1440"/>
            <a:chExt cx="384" cy="240"/>
          </a:xfrm>
        </p:grpSpPr>
        <p:sp>
          <p:nvSpPr>
            <p:cNvPr id="15434" name="Line 84"/>
            <p:cNvSpPr>
              <a:spLocks noChangeShapeType="1"/>
            </p:cNvSpPr>
            <p:nvPr/>
          </p:nvSpPr>
          <p:spPr bwMode="auto">
            <a:xfrm flipH="1">
              <a:off x="1968" y="1536"/>
              <a:ext cx="144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35" name="Line 85"/>
            <p:cNvSpPr>
              <a:spLocks noChangeShapeType="1"/>
            </p:cNvSpPr>
            <p:nvPr/>
          </p:nvSpPr>
          <p:spPr bwMode="auto">
            <a:xfrm>
              <a:off x="1728" y="1440"/>
              <a:ext cx="240" cy="2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109"/>
          <p:cNvGrpSpPr>
            <a:grpSpLocks/>
          </p:cNvGrpSpPr>
          <p:nvPr/>
        </p:nvGrpSpPr>
        <p:grpSpPr bwMode="auto">
          <a:xfrm>
            <a:off x="76200" y="1660525"/>
            <a:ext cx="3200400" cy="992188"/>
            <a:chOff x="48" y="1046"/>
            <a:chExt cx="2016" cy="625"/>
          </a:xfrm>
        </p:grpSpPr>
        <p:grpSp>
          <p:nvGrpSpPr>
            <p:cNvPr id="15427" name="Group 79"/>
            <p:cNvGrpSpPr>
              <a:grpSpLocks/>
            </p:cNvGrpSpPr>
            <p:nvPr/>
          </p:nvGrpSpPr>
          <p:grpSpPr bwMode="auto">
            <a:xfrm>
              <a:off x="1488" y="1243"/>
              <a:ext cx="576" cy="428"/>
              <a:chOff x="1872" y="1243"/>
              <a:chExt cx="576" cy="428"/>
            </a:xfrm>
          </p:grpSpPr>
          <p:pic>
            <p:nvPicPr>
              <p:cNvPr id="15429" name="Picture 67" descr="Edittex"/>
              <p:cNvPicPr>
                <a:picLocks noChangeAspect="1" noChangeArrowheads="1"/>
              </p:cNvPicPr>
              <p:nvPr>
                <p:custDataLst>
                  <p:tags r:id="rId4"/>
                </p:custDataLst>
              </p:nvPr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1243"/>
                <a:ext cx="14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430" name="Line 62"/>
              <p:cNvSpPr>
                <a:spLocks noChangeShapeType="1"/>
              </p:cNvSpPr>
              <p:nvPr/>
            </p:nvSpPr>
            <p:spPr bwMode="auto">
              <a:xfrm flipV="1">
                <a:off x="2112" y="1296"/>
                <a:ext cx="240" cy="24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31" name="Line 63"/>
              <p:cNvSpPr>
                <a:spLocks noChangeShapeType="1"/>
              </p:cNvSpPr>
              <p:nvPr/>
            </p:nvSpPr>
            <p:spPr bwMode="auto">
              <a:xfrm rot="16200000" flipV="1">
                <a:off x="1872" y="1296"/>
                <a:ext cx="240" cy="240"/>
              </a:xfrm>
              <a:prstGeom prst="line">
                <a:avLst/>
              </a:prstGeom>
              <a:noFill/>
              <a:ln w="38100">
                <a:solidFill>
                  <a:srgbClr val="00009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15432" name="Picture 65" descr="Edittex"/>
              <p:cNvPicPr>
                <a:picLocks noChangeAspect="1" noChangeArrowheads="1"/>
              </p:cNvPicPr>
              <p:nvPr>
                <p:custDataLst>
                  <p:tags r:id="rId5"/>
                </p:custDataLst>
              </p:nvPr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04" y="1392"/>
                <a:ext cx="14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433" name="Picture 75" descr="Edittex"/>
              <p:cNvPicPr>
                <a:picLocks noChangeAspect="1" noChangeArrowheads="1"/>
              </p:cNvPicPr>
              <p:nvPr>
                <p:custDataLst>
                  <p:tags r:id="rId6"/>
                </p:custDataLst>
              </p:nvPr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12" y="1573"/>
                <a:ext cx="98" cy="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5428" name="Picture 105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1046"/>
              <a:ext cx="771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115"/>
          <p:cNvGrpSpPr>
            <a:grpSpLocks/>
          </p:cNvGrpSpPr>
          <p:nvPr/>
        </p:nvGrpSpPr>
        <p:grpSpPr bwMode="auto">
          <a:xfrm>
            <a:off x="3946525" y="2514600"/>
            <a:ext cx="5197475" cy="1660525"/>
            <a:chOff x="2400" y="1200"/>
            <a:chExt cx="3274" cy="1046"/>
          </a:xfrm>
        </p:grpSpPr>
        <p:sp>
          <p:nvSpPr>
            <p:cNvPr id="15420" name="Oval 47"/>
            <p:cNvSpPr>
              <a:spLocks noChangeArrowheads="1"/>
            </p:cNvSpPr>
            <p:nvPr/>
          </p:nvSpPr>
          <p:spPr bwMode="auto">
            <a:xfrm>
              <a:off x="2400" y="1680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itchFamily="18" charset="0"/>
              </a:endParaRPr>
            </a:p>
          </p:txBody>
        </p:sp>
        <p:sp>
          <p:nvSpPr>
            <p:cNvPr id="15421" name="Oval 48"/>
            <p:cNvSpPr>
              <a:spLocks noChangeArrowheads="1"/>
            </p:cNvSpPr>
            <p:nvPr/>
          </p:nvSpPr>
          <p:spPr bwMode="auto">
            <a:xfrm>
              <a:off x="2400" y="1488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itchFamily="18" charset="0"/>
              </a:endParaRPr>
            </a:p>
          </p:txBody>
        </p:sp>
        <p:sp>
          <p:nvSpPr>
            <p:cNvPr id="15422" name="Oval 50"/>
            <p:cNvSpPr>
              <a:spLocks noChangeArrowheads="1"/>
            </p:cNvSpPr>
            <p:nvPr/>
          </p:nvSpPr>
          <p:spPr bwMode="auto">
            <a:xfrm>
              <a:off x="2448" y="1200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itchFamily="18" charset="0"/>
              </a:endParaRPr>
            </a:p>
          </p:txBody>
        </p:sp>
        <p:sp>
          <p:nvSpPr>
            <p:cNvPr id="15423" name="Text Box 82"/>
            <p:cNvSpPr txBox="1">
              <a:spLocks noChangeArrowheads="1"/>
            </p:cNvSpPr>
            <p:nvPr/>
          </p:nvSpPr>
          <p:spPr bwMode="auto">
            <a:xfrm>
              <a:off x="2928" y="1248"/>
              <a:ext cx="274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dirty="0">
                  <a:solidFill>
                    <a:srgbClr val="000099"/>
                  </a:solidFill>
                </a:rPr>
                <a:t>What does the </a:t>
              </a:r>
              <a:r>
                <a:rPr lang="en-US" altLang="en-US" sz="1600" b="1" dirty="0">
                  <a:solidFill>
                    <a:srgbClr val="000099"/>
                  </a:solidFill>
                </a:rPr>
                <a:t>v</a:t>
              </a:r>
              <a:r>
                <a:rPr lang="en-US" altLang="en-US" sz="1600" b="1" baseline="-25000" dirty="0">
                  <a:solidFill>
                    <a:srgbClr val="000099"/>
                  </a:solidFill>
                </a:rPr>
                <a:t>2</a:t>
              </a:r>
              <a:r>
                <a:rPr lang="en-US" altLang="en-US" sz="1600" dirty="0">
                  <a:solidFill>
                    <a:srgbClr val="000099"/>
                  </a:solidFill>
                </a:rPr>
                <a:t> coordinate measure?</a:t>
              </a:r>
            </a:p>
          </p:txBody>
        </p:sp>
        <p:sp>
          <p:nvSpPr>
            <p:cNvPr id="15424" name="Text Box 83"/>
            <p:cNvSpPr txBox="1">
              <a:spLocks noChangeArrowheads="1"/>
            </p:cNvSpPr>
            <p:nvPr/>
          </p:nvSpPr>
          <p:spPr bwMode="auto">
            <a:xfrm>
              <a:off x="2890" y="1728"/>
              <a:ext cx="233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dirty="0">
                  <a:solidFill>
                    <a:srgbClr val="000099"/>
                  </a:solidFill>
                </a:rPr>
                <a:t>What does the </a:t>
              </a:r>
              <a:r>
                <a:rPr lang="en-US" altLang="en-US" sz="1600" b="1" dirty="0">
                  <a:solidFill>
                    <a:srgbClr val="000099"/>
                  </a:solidFill>
                </a:rPr>
                <a:t>v</a:t>
              </a:r>
              <a:r>
                <a:rPr lang="en-US" altLang="en-US" sz="1600" b="1" baseline="-25000" dirty="0">
                  <a:solidFill>
                    <a:srgbClr val="000099"/>
                  </a:solidFill>
                </a:rPr>
                <a:t>1</a:t>
              </a:r>
              <a:r>
                <a:rPr lang="en-US" altLang="en-US" sz="1600" dirty="0">
                  <a:solidFill>
                    <a:srgbClr val="000099"/>
                  </a:solidFill>
                </a:rPr>
                <a:t> coordinate measure?</a:t>
              </a:r>
            </a:p>
          </p:txBody>
        </p:sp>
        <p:sp>
          <p:nvSpPr>
            <p:cNvPr id="15425" name="Text Box 110"/>
            <p:cNvSpPr txBox="1">
              <a:spLocks noChangeArrowheads="1"/>
            </p:cNvSpPr>
            <p:nvPr/>
          </p:nvSpPr>
          <p:spPr bwMode="auto">
            <a:xfrm>
              <a:off x="2928" y="1440"/>
              <a:ext cx="2746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lvl="1" eaLnBrk="1" hangingPunct="1">
                <a:spcBef>
                  <a:spcPct val="0"/>
                </a:spcBef>
                <a:buFontTx/>
                <a:buChar char="-"/>
              </a:pPr>
              <a:r>
                <a:rPr lang="en-US" altLang="en-US" sz="1400" dirty="0"/>
                <a:t> distance to line</a:t>
              </a:r>
            </a:p>
            <a:p>
              <a:pPr lvl="1" eaLnBrk="1" hangingPunct="1">
                <a:spcBef>
                  <a:spcPct val="0"/>
                </a:spcBef>
                <a:buFontTx/>
                <a:buChar char="-"/>
              </a:pPr>
              <a:r>
                <a:rPr lang="en-US" altLang="en-US" sz="1400" dirty="0"/>
                <a:t> use it for classification—near 0 for orange pts</a:t>
              </a:r>
            </a:p>
          </p:txBody>
        </p:sp>
        <p:sp>
          <p:nvSpPr>
            <p:cNvPr id="15426" name="Text Box 113"/>
            <p:cNvSpPr txBox="1">
              <a:spLocks noChangeArrowheads="1"/>
            </p:cNvSpPr>
            <p:nvPr/>
          </p:nvSpPr>
          <p:spPr bwMode="auto">
            <a:xfrm>
              <a:off x="2928" y="1920"/>
              <a:ext cx="2746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lvl="1" eaLnBrk="1" hangingPunct="1">
                <a:spcBef>
                  <a:spcPct val="0"/>
                </a:spcBef>
                <a:buFontTx/>
                <a:buChar char="-"/>
              </a:pPr>
              <a:r>
                <a:rPr lang="en-US" altLang="en-US" sz="1400" dirty="0"/>
                <a:t> position along line</a:t>
              </a:r>
            </a:p>
            <a:p>
              <a:pPr lvl="1" eaLnBrk="1" hangingPunct="1">
                <a:spcBef>
                  <a:spcPct val="0"/>
                </a:spcBef>
                <a:buFontTx/>
                <a:buChar char="-"/>
              </a:pPr>
              <a:r>
                <a:rPr lang="en-US" altLang="en-US" sz="1400" dirty="0"/>
                <a:t> use it to specify which orange point it is</a:t>
              </a:r>
            </a:p>
          </p:txBody>
        </p:sp>
      </p:grpSp>
      <p:sp>
        <p:nvSpPr>
          <p:cNvPr id="15417" name="Text Box 79"/>
          <p:cNvSpPr txBox="1">
            <a:spLocks noChangeArrowheads="1"/>
          </p:cNvSpPr>
          <p:nvPr/>
        </p:nvSpPr>
        <p:spPr bwMode="auto">
          <a:xfrm>
            <a:off x="4114800" y="6400800"/>
            <a:ext cx="4835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400">
                <a:latin typeface="Times New Roman" pitchFamily="18" charset="0"/>
              </a:rPr>
              <a:t>Selected slides adapted from Steve Seitz, Linda Shapiro, Raj Rao</a:t>
            </a:r>
          </a:p>
        </p:txBody>
      </p:sp>
      <p:sp>
        <p:nvSpPr>
          <p:cNvPr id="15418" name="Text Box 80"/>
          <p:cNvSpPr txBox="1">
            <a:spLocks noChangeArrowheads="1"/>
          </p:cNvSpPr>
          <p:nvPr/>
        </p:nvSpPr>
        <p:spPr bwMode="auto">
          <a:xfrm>
            <a:off x="3167063" y="3810000"/>
            <a:ext cx="1100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Pixel 1</a:t>
            </a:r>
          </a:p>
        </p:txBody>
      </p:sp>
      <p:sp>
        <p:nvSpPr>
          <p:cNvPr id="15419" name="Text Box 81"/>
          <p:cNvSpPr txBox="1">
            <a:spLocks noChangeArrowheads="1"/>
          </p:cNvSpPr>
          <p:nvPr/>
        </p:nvSpPr>
        <p:spPr bwMode="auto">
          <a:xfrm>
            <a:off x="228600" y="990600"/>
            <a:ext cx="1100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Pixel 2</a:t>
            </a:r>
          </a:p>
        </p:txBody>
      </p:sp>
      <p:sp>
        <p:nvSpPr>
          <p:cNvPr id="2" name="Rectangle 1"/>
          <p:cNvSpPr/>
          <p:nvPr/>
        </p:nvSpPr>
        <p:spPr>
          <a:xfrm>
            <a:off x="4724400" y="2125663"/>
            <a:ext cx="3733800" cy="44926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75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07" grpId="0"/>
      <p:bldP spid="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Dimensionality red</a:t>
            </a:r>
            <a:r>
              <a:rPr lang="en-US" altLang="en-US"/>
              <a:t>uction</a:t>
            </a:r>
          </a:p>
        </p:txBody>
      </p:sp>
      <p:grpSp>
        <p:nvGrpSpPr>
          <p:cNvPr id="16387" name="Group 4"/>
          <p:cNvGrpSpPr>
            <a:grpSpLocks/>
          </p:cNvGrpSpPr>
          <p:nvPr/>
        </p:nvGrpSpPr>
        <p:grpSpPr bwMode="auto">
          <a:xfrm>
            <a:off x="1368425" y="990600"/>
            <a:ext cx="2819400" cy="2819400"/>
            <a:chOff x="2064" y="336"/>
            <a:chExt cx="2016" cy="2016"/>
          </a:xfrm>
        </p:grpSpPr>
        <p:sp>
          <p:nvSpPr>
            <p:cNvPr id="16447" name="Line 5"/>
            <p:cNvSpPr>
              <a:spLocks noChangeShapeType="1"/>
            </p:cNvSpPr>
            <p:nvPr/>
          </p:nvSpPr>
          <p:spPr bwMode="auto">
            <a:xfrm>
              <a:off x="2064" y="2352"/>
              <a:ext cx="20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48" name="Line 6"/>
            <p:cNvSpPr>
              <a:spLocks noChangeShapeType="1"/>
            </p:cNvSpPr>
            <p:nvPr/>
          </p:nvSpPr>
          <p:spPr bwMode="auto">
            <a:xfrm rot="-5400000">
              <a:off x="1056" y="1344"/>
              <a:ext cx="20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388" name="Oval 9"/>
          <p:cNvSpPr>
            <a:spLocks noChangeArrowheads="1"/>
          </p:cNvSpPr>
          <p:nvPr/>
        </p:nvSpPr>
        <p:spPr bwMode="auto">
          <a:xfrm>
            <a:off x="3352800" y="1828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389" name="Oval 10"/>
          <p:cNvSpPr>
            <a:spLocks noChangeArrowheads="1"/>
          </p:cNvSpPr>
          <p:nvPr/>
        </p:nvSpPr>
        <p:spPr bwMode="auto">
          <a:xfrm>
            <a:off x="2438400" y="2590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390" name="Oval 11"/>
          <p:cNvSpPr>
            <a:spLocks noChangeArrowheads="1"/>
          </p:cNvSpPr>
          <p:nvPr/>
        </p:nvSpPr>
        <p:spPr bwMode="auto">
          <a:xfrm>
            <a:off x="2819400" y="23622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391" name="Oval 12"/>
          <p:cNvSpPr>
            <a:spLocks noChangeArrowheads="1"/>
          </p:cNvSpPr>
          <p:nvPr/>
        </p:nvSpPr>
        <p:spPr bwMode="auto">
          <a:xfrm>
            <a:off x="3048000" y="2057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392" name="Oval 13"/>
          <p:cNvSpPr>
            <a:spLocks noChangeArrowheads="1"/>
          </p:cNvSpPr>
          <p:nvPr/>
        </p:nvSpPr>
        <p:spPr bwMode="auto">
          <a:xfrm>
            <a:off x="2667000" y="2209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393" name="Oval 14"/>
          <p:cNvSpPr>
            <a:spLocks noChangeArrowheads="1"/>
          </p:cNvSpPr>
          <p:nvPr/>
        </p:nvSpPr>
        <p:spPr bwMode="auto">
          <a:xfrm>
            <a:off x="2667000" y="2438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394" name="Oval 15"/>
          <p:cNvSpPr>
            <a:spLocks noChangeArrowheads="1"/>
          </p:cNvSpPr>
          <p:nvPr/>
        </p:nvSpPr>
        <p:spPr bwMode="auto">
          <a:xfrm>
            <a:off x="2438400" y="2438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395" name="Oval 16"/>
          <p:cNvSpPr>
            <a:spLocks noChangeArrowheads="1"/>
          </p:cNvSpPr>
          <p:nvPr/>
        </p:nvSpPr>
        <p:spPr bwMode="auto">
          <a:xfrm>
            <a:off x="2895600" y="2209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396" name="Oval 17"/>
          <p:cNvSpPr>
            <a:spLocks noChangeArrowheads="1"/>
          </p:cNvSpPr>
          <p:nvPr/>
        </p:nvSpPr>
        <p:spPr bwMode="auto">
          <a:xfrm>
            <a:off x="3124200" y="19050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397" name="Oval 18"/>
          <p:cNvSpPr>
            <a:spLocks noChangeArrowheads="1"/>
          </p:cNvSpPr>
          <p:nvPr/>
        </p:nvSpPr>
        <p:spPr bwMode="auto">
          <a:xfrm>
            <a:off x="3200400" y="19812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398" name="Oval 19"/>
          <p:cNvSpPr>
            <a:spLocks noChangeArrowheads="1"/>
          </p:cNvSpPr>
          <p:nvPr/>
        </p:nvSpPr>
        <p:spPr bwMode="auto">
          <a:xfrm>
            <a:off x="1981200" y="30480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399" name="Oval 20"/>
          <p:cNvSpPr>
            <a:spLocks noChangeArrowheads="1"/>
          </p:cNvSpPr>
          <p:nvPr/>
        </p:nvSpPr>
        <p:spPr bwMode="auto">
          <a:xfrm>
            <a:off x="2819400" y="3505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00" name="Oval 21"/>
          <p:cNvSpPr>
            <a:spLocks noChangeArrowheads="1"/>
          </p:cNvSpPr>
          <p:nvPr/>
        </p:nvSpPr>
        <p:spPr bwMode="auto">
          <a:xfrm>
            <a:off x="3048000" y="2819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01" name="Oval 22"/>
          <p:cNvSpPr>
            <a:spLocks noChangeArrowheads="1"/>
          </p:cNvSpPr>
          <p:nvPr/>
        </p:nvSpPr>
        <p:spPr bwMode="auto">
          <a:xfrm>
            <a:off x="3657600" y="2514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02" name="Oval 23"/>
          <p:cNvSpPr>
            <a:spLocks noChangeArrowheads="1"/>
          </p:cNvSpPr>
          <p:nvPr/>
        </p:nvSpPr>
        <p:spPr bwMode="auto">
          <a:xfrm>
            <a:off x="2971800" y="3124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03" name="Oval 24"/>
          <p:cNvSpPr>
            <a:spLocks noChangeArrowheads="1"/>
          </p:cNvSpPr>
          <p:nvPr/>
        </p:nvSpPr>
        <p:spPr bwMode="auto">
          <a:xfrm>
            <a:off x="2743200" y="2971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04" name="Oval 25"/>
          <p:cNvSpPr>
            <a:spLocks noChangeArrowheads="1"/>
          </p:cNvSpPr>
          <p:nvPr/>
        </p:nvSpPr>
        <p:spPr bwMode="auto">
          <a:xfrm>
            <a:off x="3124200" y="3505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05" name="Oval 26"/>
          <p:cNvSpPr>
            <a:spLocks noChangeArrowheads="1"/>
          </p:cNvSpPr>
          <p:nvPr/>
        </p:nvSpPr>
        <p:spPr bwMode="auto">
          <a:xfrm>
            <a:off x="2362200" y="3352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06" name="Oval 27"/>
          <p:cNvSpPr>
            <a:spLocks noChangeArrowheads="1"/>
          </p:cNvSpPr>
          <p:nvPr/>
        </p:nvSpPr>
        <p:spPr bwMode="auto">
          <a:xfrm>
            <a:off x="1981200" y="1828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07" name="Oval 28"/>
          <p:cNvSpPr>
            <a:spLocks noChangeArrowheads="1"/>
          </p:cNvSpPr>
          <p:nvPr/>
        </p:nvSpPr>
        <p:spPr bwMode="auto">
          <a:xfrm>
            <a:off x="1905000" y="2438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08" name="Oval 29"/>
          <p:cNvSpPr>
            <a:spLocks noChangeArrowheads="1"/>
          </p:cNvSpPr>
          <p:nvPr/>
        </p:nvSpPr>
        <p:spPr bwMode="auto">
          <a:xfrm>
            <a:off x="1828800" y="1524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09" name="Oval 30"/>
          <p:cNvSpPr>
            <a:spLocks noChangeArrowheads="1"/>
          </p:cNvSpPr>
          <p:nvPr/>
        </p:nvSpPr>
        <p:spPr bwMode="auto">
          <a:xfrm>
            <a:off x="2590800" y="3276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10" name="Oval 31"/>
          <p:cNvSpPr>
            <a:spLocks noChangeArrowheads="1"/>
          </p:cNvSpPr>
          <p:nvPr/>
        </p:nvSpPr>
        <p:spPr bwMode="auto">
          <a:xfrm>
            <a:off x="2286000" y="1524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11" name="Oval 32"/>
          <p:cNvSpPr>
            <a:spLocks noChangeArrowheads="1"/>
          </p:cNvSpPr>
          <p:nvPr/>
        </p:nvSpPr>
        <p:spPr bwMode="auto">
          <a:xfrm>
            <a:off x="1676400" y="2514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12" name="Oval 33"/>
          <p:cNvSpPr>
            <a:spLocks noChangeArrowheads="1"/>
          </p:cNvSpPr>
          <p:nvPr/>
        </p:nvSpPr>
        <p:spPr bwMode="auto">
          <a:xfrm>
            <a:off x="2819400" y="1676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13" name="Oval 34"/>
          <p:cNvSpPr>
            <a:spLocks noChangeArrowheads="1"/>
          </p:cNvSpPr>
          <p:nvPr/>
        </p:nvSpPr>
        <p:spPr bwMode="auto">
          <a:xfrm>
            <a:off x="2209800" y="1981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14" name="Oval 35"/>
          <p:cNvSpPr>
            <a:spLocks noChangeArrowheads="1"/>
          </p:cNvSpPr>
          <p:nvPr/>
        </p:nvSpPr>
        <p:spPr bwMode="auto">
          <a:xfrm>
            <a:off x="3200400" y="3352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15" name="Oval 36"/>
          <p:cNvSpPr>
            <a:spLocks noChangeArrowheads="1"/>
          </p:cNvSpPr>
          <p:nvPr/>
        </p:nvSpPr>
        <p:spPr bwMode="auto">
          <a:xfrm>
            <a:off x="3200400" y="3124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16" name="Oval 37"/>
          <p:cNvSpPr>
            <a:spLocks noChangeArrowheads="1"/>
          </p:cNvSpPr>
          <p:nvPr/>
        </p:nvSpPr>
        <p:spPr bwMode="auto">
          <a:xfrm>
            <a:off x="3429000" y="2819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17" name="Oval 38"/>
          <p:cNvSpPr>
            <a:spLocks noChangeArrowheads="1"/>
          </p:cNvSpPr>
          <p:nvPr/>
        </p:nvSpPr>
        <p:spPr bwMode="auto">
          <a:xfrm>
            <a:off x="2438400" y="1752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18" name="Oval 39"/>
          <p:cNvSpPr>
            <a:spLocks noChangeArrowheads="1"/>
          </p:cNvSpPr>
          <p:nvPr/>
        </p:nvSpPr>
        <p:spPr bwMode="auto">
          <a:xfrm>
            <a:off x="2971800" y="1524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19" name="Oval 40"/>
          <p:cNvSpPr>
            <a:spLocks noChangeArrowheads="1"/>
          </p:cNvSpPr>
          <p:nvPr/>
        </p:nvSpPr>
        <p:spPr bwMode="auto">
          <a:xfrm>
            <a:off x="3581400" y="3352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20" name="Oval 41"/>
          <p:cNvSpPr>
            <a:spLocks noChangeArrowheads="1"/>
          </p:cNvSpPr>
          <p:nvPr/>
        </p:nvSpPr>
        <p:spPr bwMode="auto">
          <a:xfrm>
            <a:off x="3657600" y="2057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21" name="Oval 42"/>
          <p:cNvSpPr>
            <a:spLocks noChangeArrowheads="1"/>
          </p:cNvSpPr>
          <p:nvPr/>
        </p:nvSpPr>
        <p:spPr bwMode="auto">
          <a:xfrm>
            <a:off x="2590800" y="1371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22" name="Oval 43"/>
          <p:cNvSpPr>
            <a:spLocks noChangeArrowheads="1"/>
          </p:cNvSpPr>
          <p:nvPr/>
        </p:nvSpPr>
        <p:spPr bwMode="auto">
          <a:xfrm>
            <a:off x="3657600" y="3048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23" name="Oval 44"/>
          <p:cNvSpPr>
            <a:spLocks noChangeArrowheads="1"/>
          </p:cNvSpPr>
          <p:nvPr/>
        </p:nvSpPr>
        <p:spPr bwMode="auto">
          <a:xfrm>
            <a:off x="3810000" y="2667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24" name="Oval 45"/>
          <p:cNvSpPr>
            <a:spLocks noChangeArrowheads="1"/>
          </p:cNvSpPr>
          <p:nvPr/>
        </p:nvSpPr>
        <p:spPr bwMode="auto">
          <a:xfrm>
            <a:off x="3810000" y="2362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25" name="Oval 46"/>
          <p:cNvSpPr>
            <a:spLocks noChangeArrowheads="1"/>
          </p:cNvSpPr>
          <p:nvPr/>
        </p:nvSpPr>
        <p:spPr bwMode="auto">
          <a:xfrm>
            <a:off x="1600200" y="2209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26" name="Oval 47"/>
          <p:cNvSpPr>
            <a:spLocks noChangeArrowheads="1"/>
          </p:cNvSpPr>
          <p:nvPr/>
        </p:nvSpPr>
        <p:spPr bwMode="auto">
          <a:xfrm>
            <a:off x="3886200" y="1905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27" name="Oval 48"/>
          <p:cNvSpPr>
            <a:spLocks noChangeArrowheads="1"/>
          </p:cNvSpPr>
          <p:nvPr/>
        </p:nvSpPr>
        <p:spPr bwMode="auto">
          <a:xfrm>
            <a:off x="3200400" y="1447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28" name="Oval 49"/>
          <p:cNvSpPr>
            <a:spLocks noChangeArrowheads="1"/>
          </p:cNvSpPr>
          <p:nvPr/>
        </p:nvSpPr>
        <p:spPr bwMode="auto">
          <a:xfrm>
            <a:off x="1905000" y="2133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29" name="Oval 50"/>
          <p:cNvSpPr>
            <a:spLocks noChangeArrowheads="1"/>
          </p:cNvSpPr>
          <p:nvPr/>
        </p:nvSpPr>
        <p:spPr bwMode="auto">
          <a:xfrm>
            <a:off x="3276600" y="2514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30" name="Oval 51"/>
          <p:cNvSpPr>
            <a:spLocks noChangeArrowheads="1"/>
          </p:cNvSpPr>
          <p:nvPr/>
        </p:nvSpPr>
        <p:spPr bwMode="auto">
          <a:xfrm>
            <a:off x="3581400" y="2209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31" name="Oval 52"/>
          <p:cNvSpPr>
            <a:spLocks noChangeArrowheads="1"/>
          </p:cNvSpPr>
          <p:nvPr/>
        </p:nvSpPr>
        <p:spPr bwMode="auto">
          <a:xfrm>
            <a:off x="2209800" y="2971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32" name="Oval 53"/>
          <p:cNvSpPr>
            <a:spLocks noChangeArrowheads="1"/>
          </p:cNvSpPr>
          <p:nvPr/>
        </p:nvSpPr>
        <p:spPr bwMode="auto">
          <a:xfrm>
            <a:off x="2286000" y="27432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33" name="Oval 54"/>
          <p:cNvSpPr>
            <a:spLocks noChangeArrowheads="1"/>
          </p:cNvSpPr>
          <p:nvPr/>
        </p:nvSpPr>
        <p:spPr bwMode="auto">
          <a:xfrm>
            <a:off x="2057400" y="2819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34" name="Oval 55"/>
          <p:cNvSpPr>
            <a:spLocks noChangeArrowheads="1"/>
          </p:cNvSpPr>
          <p:nvPr/>
        </p:nvSpPr>
        <p:spPr bwMode="auto">
          <a:xfrm>
            <a:off x="2057400" y="2286000"/>
            <a:ext cx="76200" cy="762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pic>
        <p:nvPicPr>
          <p:cNvPr id="16435" name="Picture 57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86000"/>
            <a:ext cx="130175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436" name="Group 67"/>
          <p:cNvGrpSpPr>
            <a:grpSpLocks/>
          </p:cNvGrpSpPr>
          <p:nvPr/>
        </p:nvGrpSpPr>
        <p:grpSpPr bwMode="auto">
          <a:xfrm>
            <a:off x="76200" y="1660525"/>
            <a:ext cx="3200400" cy="992188"/>
            <a:chOff x="48" y="1046"/>
            <a:chExt cx="2016" cy="625"/>
          </a:xfrm>
        </p:grpSpPr>
        <p:grpSp>
          <p:nvGrpSpPr>
            <p:cNvPr id="16440" name="Group 68"/>
            <p:cNvGrpSpPr>
              <a:grpSpLocks/>
            </p:cNvGrpSpPr>
            <p:nvPr/>
          </p:nvGrpSpPr>
          <p:grpSpPr bwMode="auto">
            <a:xfrm>
              <a:off x="1488" y="1243"/>
              <a:ext cx="576" cy="428"/>
              <a:chOff x="1872" y="1243"/>
              <a:chExt cx="576" cy="428"/>
            </a:xfrm>
          </p:grpSpPr>
          <p:pic>
            <p:nvPicPr>
              <p:cNvPr id="16442" name="Picture 69" descr="Edittex"/>
              <p:cNvPicPr>
                <a:picLocks noChangeAspect="1" noChangeArrowheads="1"/>
              </p:cNvPicPr>
              <p:nvPr>
                <p:custDataLst>
                  <p:tags r:id="rId3"/>
                </p:custDataLst>
              </p:nvPr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1243"/>
                <a:ext cx="14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443" name="Line 70"/>
              <p:cNvSpPr>
                <a:spLocks noChangeShapeType="1"/>
              </p:cNvSpPr>
              <p:nvPr/>
            </p:nvSpPr>
            <p:spPr bwMode="auto">
              <a:xfrm flipV="1">
                <a:off x="2112" y="1296"/>
                <a:ext cx="240" cy="24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44" name="Line 71"/>
              <p:cNvSpPr>
                <a:spLocks noChangeShapeType="1"/>
              </p:cNvSpPr>
              <p:nvPr/>
            </p:nvSpPr>
            <p:spPr bwMode="auto">
              <a:xfrm rot="16200000" flipV="1">
                <a:off x="1872" y="1296"/>
                <a:ext cx="240" cy="24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16445" name="Picture 72" descr="Edittex"/>
              <p:cNvPicPr>
                <a:picLocks noChangeAspect="1" noChangeArrowheads="1"/>
              </p:cNvPicPr>
              <p:nvPr>
                <p:custDataLst>
                  <p:tags r:id="rId4"/>
                </p:custDataLst>
              </p:nvPr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04" y="1392"/>
                <a:ext cx="14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46" name="Picture 73" descr="Edittex"/>
              <p:cNvPicPr>
                <a:picLocks noChangeAspect="1" noChangeArrowheads="1"/>
              </p:cNvPicPr>
              <p:nvPr>
                <p:custDataLst>
                  <p:tags r:id="rId5"/>
                </p:custDataLst>
              </p:nvPr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12" y="1573"/>
                <a:ext cx="98" cy="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6441" name="Picture 74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1046"/>
              <a:ext cx="771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437" name="Rectangle 78"/>
          <p:cNvSpPr>
            <a:spLocks noChangeArrowheads="1"/>
          </p:cNvSpPr>
          <p:nvPr/>
        </p:nvSpPr>
        <p:spPr bwMode="auto">
          <a:xfrm>
            <a:off x="685800" y="4343400"/>
            <a:ext cx="7848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/>
              <a:t>Dimensionality reduction</a:t>
            </a:r>
          </a:p>
          <a:p>
            <a:pPr lvl="1" eaLnBrk="1" hangingPunct="1">
              <a:buFontTx/>
              <a:buChar char="•"/>
            </a:pPr>
            <a:r>
              <a:rPr lang="en-US" altLang="en-US" sz="1800"/>
              <a:t>We can represent the orange points with </a:t>
            </a:r>
            <a:r>
              <a:rPr lang="en-US" altLang="en-US" sz="1800" i="1"/>
              <a:t>only</a:t>
            </a:r>
            <a:r>
              <a:rPr lang="en-US" altLang="en-US" sz="1800"/>
              <a:t> their </a:t>
            </a:r>
            <a:r>
              <a:rPr lang="en-US" altLang="en-US" sz="1800" b="1"/>
              <a:t>v</a:t>
            </a:r>
            <a:r>
              <a:rPr lang="en-US" altLang="en-US" sz="1800" b="1" baseline="-25000"/>
              <a:t>1</a:t>
            </a:r>
            <a:r>
              <a:rPr lang="en-US" altLang="en-US" sz="1800"/>
              <a:t> coordinates</a:t>
            </a:r>
          </a:p>
          <a:p>
            <a:pPr lvl="2" eaLnBrk="1" hangingPunct="1">
              <a:buFontTx/>
              <a:buChar char="–"/>
            </a:pPr>
            <a:r>
              <a:rPr lang="en-US" altLang="en-US" sz="1600"/>
              <a:t>since </a:t>
            </a:r>
            <a:r>
              <a:rPr lang="en-US" altLang="en-US" sz="1600" b="1"/>
              <a:t>v</a:t>
            </a:r>
            <a:r>
              <a:rPr lang="en-US" altLang="en-US" sz="1600" b="1" baseline="-25000"/>
              <a:t>2</a:t>
            </a:r>
            <a:r>
              <a:rPr lang="en-US" altLang="en-US" sz="1600"/>
              <a:t> coordinates are all essentially 0</a:t>
            </a:r>
          </a:p>
          <a:p>
            <a:pPr lvl="1" eaLnBrk="1" hangingPunct="1">
              <a:buFontTx/>
              <a:buChar char="•"/>
            </a:pPr>
            <a:r>
              <a:rPr lang="en-US" altLang="en-US" sz="1800"/>
              <a:t>This makes it much cheaper to store and compare points</a:t>
            </a:r>
          </a:p>
          <a:p>
            <a:pPr lvl="1" eaLnBrk="1" hangingPunct="1">
              <a:buFontTx/>
              <a:buChar char="•"/>
            </a:pPr>
            <a:r>
              <a:rPr lang="en-US" altLang="en-US" sz="1800"/>
              <a:t>A bigger deal for higher dimensional problems (like images!)</a:t>
            </a:r>
          </a:p>
        </p:txBody>
      </p:sp>
      <p:sp>
        <p:nvSpPr>
          <p:cNvPr id="16438" name="Text Box 66"/>
          <p:cNvSpPr txBox="1">
            <a:spLocks noChangeArrowheads="1"/>
          </p:cNvSpPr>
          <p:nvPr/>
        </p:nvSpPr>
        <p:spPr bwMode="auto">
          <a:xfrm>
            <a:off x="3167063" y="3810000"/>
            <a:ext cx="1100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Pixel 1</a:t>
            </a:r>
          </a:p>
        </p:txBody>
      </p:sp>
      <p:sp>
        <p:nvSpPr>
          <p:cNvPr id="16439" name="Text Box 67"/>
          <p:cNvSpPr txBox="1">
            <a:spLocks noChangeArrowheads="1"/>
          </p:cNvSpPr>
          <p:nvPr/>
        </p:nvSpPr>
        <p:spPr bwMode="auto">
          <a:xfrm>
            <a:off x="228600" y="990600"/>
            <a:ext cx="1100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Pixel 2</a:t>
            </a:r>
          </a:p>
        </p:txBody>
      </p:sp>
    </p:spTree>
    <p:extLst>
      <p:ext uri="{BB962C8B-B14F-4D97-AF65-F5344CB8AC3E}">
        <p14:creationId xmlns:p14="http://schemas.microsoft.com/office/powerpoint/2010/main" val="303101074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229600" cy="1143000"/>
          </a:xfrm>
        </p:spPr>
        <p:txBody>
          <a:bodyPr/>
          <a:lstStyle/>
          <a:p>
            <a:r>
              <a:rPr lang="en-US" altLang="en-US" sz="3600"/>
              <a:t>Eigenvectors and Eigenvalues</a:t>
            </a:r>
          </a:p>
        </p:txBody>
      </p:sp>
      <p:grpSp>
        <p:nvGrpSpPr>
          <p:cNvPr id="17411" name="Group 4"/>
          <p:cNvGrpSpPr>
            <a:grpSpLocks/>
          </p:cNvGrpSpPr>
          <p:nvPr/>
        </p:nvGrpSpPr>
        <p:grpSpPr bwMode="auto">
          <a:xfrm>
            <a:off x="1368425" y="990600"/>
            <a:ext cx="2819400" cy="2819400"/>
            <a:chOff x="2064" y="336"/>
            <a:chExt cx="2016" cy="2016"/>
          </a:xfrm>
        </p:grpSpPr>
        <p:sp>
          <p:nvSpPr>
            <p:cNvPr id="17481" name="Line 5"/>
            <p:cNvSpPr>
              <a:spLocks noChangeShapeType="1"/>
            </p:cNvSpPr>
            <p:nvPr/>
          </p:nvSpPr>
          <p:spPr bwMode="auto">
            <a:xfrm>
              <a:off x="2064" y="2352"/>
              <a:ext cx="20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82" name="Line 6"/>
            <p:cNvSpPr>
              <a:spLocks noChangeShapeType="1"/>
            </p:cNvSpPr>
            <p:nvPr/>
          </p:nvSpPr>
          <p:spPr bwMode="auto">
            <a:xfrm rot="-5400000">
              <a:off x="1056" y="1344"/>
              <a:ext cx="20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412" name="Oval 9"/>
          <p:cNvSpPr>
            <a:spLocks noChangeArrowheads="1"/>
          </p:cNvSpPr>
          <p:nvPr/>
        </p:nvSpPr>
        <p:spPr bwMode="auto">
          <a:xfrm>
            <a:off x="3352800" y="1828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13" name="Oval 10"/>
          <p:cNvSpPr>
            <a:spLocks noChangeArrowheads="1"/>
          </p:cNvSpPr>
          <p:nvPr/>
        </p:nvSpPr>
        <p:spPr bwMode="auto">
          <a:xfrm>
            <a:off x="2438400" y="2590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14" name="Oval 11"/>
          <p:cNvSpPr>
            <a:spLocks noChangeArrowheads="1"/>
          </p:cNvSpPr>
          <p:nvPr/>
        </p:nvSpPr>
        <p:spPr bwMode="auto">
          <a:xfrm>
            <a:off x="2819400" y="23622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15" name="Oval 12"/>
          <p:cNvSpPr>
            <a:spLocks noChangeArrowheads="1"/>
          </p:cNvSpPr>
          <p:nvPr/>
        </p:nvSpPr>
        <p:spPr bwMode="auto">
          <a:xfrm>
            <a:off x="3048000" y="2057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16" name="Oval 13"/>
          <p:cNvSpPr>
            <a:spLocks noChangeArrowheads="1"/>
          </p:cNvSpPr>
          <p:nvPr/>
        </p:nvSpPr>
        <p:spPr bwMode="auto">
          <a:xfrm>
            <a:off x="2667000" y="2209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17" name="Oval 14"/>
          <p:cNvSpPr>
            <a:spLocks noChangeArrowheads="1"/>
          </p:cNvSpPr>
          <p:nvPr/>
        </p:nvSpPr>
        <p:spPr bwMode="auto">
          <a:xfrm>
            <a:off x="2667000" y="2438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18" name="Oval 15"/>
          <p:cNvSpPr>
            <a:spLocks noChangeArrowheads="1"/>
          </p:cNvSpPr>
          <p:nvPr/>
        </p:nvSpPr>
        <p:spPr bwMode="auto">
          <a:xfrm>
            <a:off x="2438400" y="2438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19" name="Oval 16"/>
          <p:cNvSpPr>
            <a:spLocks noChangeArrowheads="1"/>
          </p:cNvSpPr>
          <p:nvPr/>
        </p:nvSpPr>
        <p:spPr bwMode="auto">
          <a:xfrm>
            <a:off x="2895600" y="2209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20" name="Oval 17"/>
          <p:cNvSpPr>
            <a:spLocks noChangeArrowheads="1"/>
          </p:cNvSpPr>
          <p:nvPr/>
        </p:nvSpPr>
        <p:spPr bwMode="auto">
          <a:xfrm>
            <a:off x="3124200" y="19050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21" name="Oval 18"/>
          <p:cNvSpPr>
            <a:spLocks noChangeArrowheads="1"/>
          </p:cNvSpPr>
          <p:nvPr/>
        </p:nvSpPr>
        <p:spPr bwMode="auto">
          <a:xfrm>
            <a:off x="3200400" y="19812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22" name="Oval 19"/>
          <p:cNvSpPr>
            <a:spLocks noChangeArrowheads="1"/>
          </p:cNvSpPr>
          <p:nvPr/>
        </p:nvSpPr>
        <p:spPr bwMode="auto">
          <a:xfrm>
            <a:off x="1981200" y="30480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23" name="Oval 20"/>
          <p:cNvSpPr>
            <a:spLocks noChangeArrowheads="1"/>
          </p:cNvSpPr>
          <p:nvPr/>
        </p:nvSpPr>
        <p:spPr bwMode="auto">
          <a:xfrm>
            <a:off x="2819400" y="3505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24" name="Oval 21"/>
          <p:cNvSpPr>
            <a:spLocks noChangeArrowheads="1"/>
          </p:cNvSpPr>
          <p:nvPr/>
        </p:nvSpPr>
        <p:spPr bwMode="auto">
          <a:xfrm>
            <a:off x="3048000" y="2819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25" name="Oval 22"/>
          <p:cNvSpPr>
            <a:spLocks noChangeArrowheads="1"/>
          </p:cNvSpPr>
          <p:nvPr/>
        </p:nvSpPr>
        <p:spPr bwMode="auto">
          <a:xfrm>
            <a:off x="3657600" y="2514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26" name="Oval 23"/>
          <p:cNvSpPr>
            <a:spLocks noChangeArrowheads="1"/>
          </p:cNvSpPr>
          <p:nvPr/>
        </p:nvSpPr>
        <p:spPr bwMode="auto">
          <a:xfrm>
            <a:off x="2971800" y="3124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27" name="Oval 24"/>
          <p:cNvSpPr>
            <a:spLocks noChangeArrowheads="1"/>
          </p:cNvSpPr>
          <p:nvPr/>
        </p:nvSpPr>
        <p:spPr bwMode="auto">
          <a:xfrm>
            <a:off x="2743200" y="2971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28" name="Oval 25"/>
          <p:cNvSpPr>
            <a:spLocks noChangeArrowheads="1"/>
          </p:cNvSpPr>
          <p:nvPr/>
        </p:nvSpPr>
        <p:spPr bwMode="auto">
          <a:xfrm>
            <a:off x="3124200" y="3505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29" name="Oval 26"/>
          <p:cNvSpPr>
            <a:spLocks noChangeArrowheads="1"/>
          </p:cNvSpPr>
          <p:nvPr/>
        </p:nvSpPr>
        <p:spPr bwMode="auto">
          <a:xfrm>
            <a:off x="2362200" y="3352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30" name="Oval 27"/>
          <p:cNvSpPr>
            <a:spLocks noChangeArrowheads="1"/>
          </p:cNvSpPr>
          <p:nvPr/>
        </p:nvSpPr>
        <p:spPr bwMode="auto">
          <a:xfrm>
            <a:off x="1981200" y="1828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31" name="Oval 28"/>
          <p:cNvSpPr>
            <a:spLocks noChangeArrowheads="1"/>
          </p:cNvSpPr>
          <p:nvPr/>
        </p:nvSpPr>
        <p:spPr bwMode="auto">
          <a:xfrm>
            <a:off x="1905000" y="2438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32" name="Oval 29"/>
          <p:cNvSpPr>
            <a:spLocks noChangeArrowheads="1"/>
          </p:cNvSpPr>
          <p:nvPr/>
        </p:nvSpPr>
        <p:spPr bwMode="auto">
          <a:xfrm>
            <a:off x="1828800" y="1524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33" name="Oval 30"/>
          <p:cNvSpPr>
            <a:spLocks noChangeArrowheads="1"/>
          </p:cNvSpPr>
          <p:nvPr/>
        </p:nvSpPr>
        <p:spPr bwMode="auto">
          <a:xfrm>
            <a:off x="2590800" y="3276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34" name="Oval 31"/>
          <p:cNvSpPr>
            <a:spLocks noChangeArrowheads="1"/>
          </p:cNvSpPr>
          <p:nvPr/>
        </p:nvSpPr>
        <p:spPr bwMode="auto">
          <a:xfrm>
            <a:off x="2286000" y="1524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35" name="Oval 32"/>
          <p:cNvSpPr>
            <a:spLocks noChangeArrowheads="1"/>
          </p:cNvSpPr>
          <p:nvPr/>
        </p:nvSpPr>
        <p:spPr bwMode="auto">
          <a:xfrm>
            <a:off x="1676400" y="2514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36" name="Oval 33"/>
          <p:cNvSpPr>
            <a:spLocks noChangeArrowheads="1"/>
          </p:cNvSpPr>
          <p:nvPr/>
        </p:nvSpPr>
        <p:spPr bwMode="auto">
          <a:xfrm>
            <a:off x="2819400" y="1676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37" name="Oval 34"/>
          <p:cNvSpPr>
            <a:spLocks noChangeArrowheads="1"/>
          </p:cNvSpPr>
          <p:nvPr/>
        </p:nvSpPr>
        <p:spPr bwMode="auto">
          <a:xfrm>
            <a:off x="2209800" y="1981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38" name="Oval 35"/>
          <p:cNvSpPr>
            <a:spLocks noChangeArrowheads="1"/>
          </p:cNvSpPr>
          <p:nvPr/>
        </p:nvSpPr>
        <p:spPr bwMode="auto">
          <a:xfrm>
            <a:off x="3200400" y="3352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39" name="Oval 36"/>
          <p:cNvSpPr>
            <a:spLocks noChangeArrowheads="1"/>
          </p:cNvSpPr>
          <p:nvPr/>
        </p:nvSpPr>
        <p:spPr bwMode="auto">
          <a:xfrm>
            <a:off x="3200400" y="3124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40" name="Oval 37"/>
          <p:cNvSpPr>
            <a:spLocks noChangeArrowheads="1"/>
          </p:cNvSpPr>
          <p:nvPr/>
        </p:nvSpPr>
        <p:spPr bwMode="auto">
          <a:xfrm>
            <a:off x="3429000" y="2819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41" name="Oval 38"/>
          <p:cNvSpPr>
            <a:spLocks noChangeArrowheads="1"/>
          </p:cNvSpPr>
          <p:nvPr/>
        </p:nvSpPr>
        <p:spPr bwMode="auto">
          <a:xfrm>
            <a:off x="2438400" y="1752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42" name="Oval 39"/>
          <p:cNvSpPr>
            <a:spLocks noChangeArrowheads="1"/>
          </p:cNvSpPr>
          <p:nvPr/>
        </p:nvSpPr>
        <p:spPr bwMode="auto">
          <a:xfrm>
            <a:off x="2971800" y="1524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43" name="Oval 40"/>
          <p:cNvSpPr>
            <a:spLocks noChangeArrowheads="1"/>
          </p:cNvSpPr>
          <p:nvPr/>
        </p:nvSpPr>
        <p:spPr bwMode="auto">
          <a:xfrm>
            <a:off x="3581400" y="3352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44" name="Oval 41"/>
          <p:cNvSpPr>
            <a:spLocks noChangeArrowheads="1"/>
          </p:cNvSpPr>
          <p:nvPr/>
        </p:nvSpPr>
        <p:spPr bwMode="auto">
          <a:xfrm>
            <a:off x="3657600" y="2057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45" name="Oval 42"/>
          <p:cNvSpPr>
            <a:spLocks noChangeArrowheads="1"/>
          </p:cNvSpPr>
          <p:nvPr/>
        </p:nvSpPr>
        <p:spPr bwMode="auto">
          <a:xfrm>
            <a:off x="2590800" y="1371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46" name="Oval 43"/>
          <p:cNvSpPr>
            <a:spLocks noChangeArrowheads="1"/>
          </p:cNvSpPr>
          <p:nvPr/>
        </p:nvSpPr>
        <p:spPr bwMode="auto">
          <a:xfrm>
            <a:off x="3657600" y="3048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47" name="Oval 44"/>
          <p:cNvSpPr>
            <a:spLocks noChangeArrowheads="1"/>
          </p:cNvSpPr>
          <p:nvPr/>
        </p:nvSpPr>
        <p:spPr bwMode="auto">
          <a:xfrm>
            <a:off x="3810000" y="2667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48" name="Oval 45"/>
          <p:cNvSpPr>
            <a:spLocks noChangeArrowheads="1"/>
          </p:cNvSpPr>
          <p:nvPr/>
        </p:nvSpPr>
        <p:spPr bwMode="auto">
          <a:xfrm>
            <a:off x="3810000" y="2362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49" name="Oval 46"/>
          <p:cNvSpPr>
            <a:spLocks noChangeArrowheads="1"/>
          </p:cNvSpPr>
          <p:nvPr/>
        </p:nvSpPr>
        <p:spPr bwMode="auto">
          <a:xfrm>
            <a:off x="1600200" y="2209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50" name="Oval 47"/>
          <p:cNvSpPr>
            <a:spLocks noChangeArrowheads="1"/>
          </p:cNvSpPr>
          <p:nvPr/>
        </p:nvSpPr>
        <p:spPr bwMode="auto">
          <a:xfrm>
            <a:off x="3886200" y="1905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51" name="Oval 48"/>
          <p:cNvSpPr>
            <a:spLocks noChangeArrowheads="1"/>
          </p:cNvSpPr>
          <p:nvPr/>
        </p:nvSpPr>
        <p:spPr bwMode="auto">
          <a:xfrm>
            <a:off x="3200400" y="1447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52" name="Oval 49"/>
          <p:cNvSpPr>
            <a:spLocks noChangeArrowheads="1"/>
          </p:cNvSpPr>
          <p:nvPr/>
        </p:nvSpPr>
        <p:spPr bwMode="auto">
          <a:xfrm>
            <a:off x="1905000" y="2133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53" name="Oval 50"/>
          <p:cNvSpPr>
            <a:spLocks noChangeArrowheads="1"/>
          </p:cNvSpPr>
          <p:nvPr/>
        </p:nvSpPr>
        <p:spPr bwMode="auto">
          <a:xfrm>
            <a:off x="3276600" y="2514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54" name="Oval 51"/>
          <p:cNvSpPr>
            <a:spLocks noChangeArrowheads="1"/>
          </p:cNvSpPr>
          <p:nvPr/>
        </p:nvSpPr>
        <p:spPr bwMode="auto">
          <a:xfrm>
            <a:off x="3581400" y="2209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55" name="Oval 52"/>
          <p:cNvSpPr>
            <a:spLocks noChangeArrowheads="1"/>
          </p:cNvSpPr>
          <p:nvPr/>
        </p:nvSpPr>
        <p:spPr bwMode="auto">
          <a:xfrm>
            <a:off x="2209800" y="2971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56" name="Oval 53"/>
          <p:cNvSpPr>
            <a:spLocks noChangeArrowheads="1"/>
          </p:cNvSpPr>
          <p:nvPr/>
        </p:nvSpPr>
        <p:spPr bwMode="auto">
          <a:xfrm>
            <a:off x="2286000" y="27432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57" name="Oval 54"/>
          <p:cNvSpPr>
            <a:spLocks noChangeArrowheads="1"/>
          </p:cNvSpPr>
          <p:nvPr/>
        </p:nvSpPr>
        <p:spPr bwMode="auto">
          <a:xfrm>
            <a:off x="2057400" y="2819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58" name="Oval 55"/>
          <p:cNvSpPr>
            <a:spLocks noChangeArrowheads="1"/>
          </p:cNvSpPr>
          <p:nvPr/>
        </p:nvSpPr>
        <p:spPr bwMode="auto">
          <a:xfrm>
            <a:off x="2057400" y="2286000"/>
            <a:ext cx="76200" cy="762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pic>
        <p:nvPicPr>
          <p:cNvPr id="17459" name="Picture 57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86000"/>
            <a:ext cx="130175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60" name="Group 58"/>
          <p:cNvGrpSpPr>
            <a:grpSpLocks/>
          </p:cNvGrpSpPr>
          <p:nvPr/>
        </p:nvGrpSpPr>
        <p:grpSpPr bwMode="auto">
          <a:xfrm>
            <a:off x="2362200" y="1973263"/>
            <a:ext cx="914400" cy="679450"/>
            <a:chOff x="1872" y="1243"/>
            <a:chExt cx="576" cy="428"/>
          </a:xfrm>
        </p:grpSpPr>
        <p:pic>
          <p:nvPicPr>
            <p:cNvPr id="17476" name="Picture 59" descr="Edittex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1243"/>
              <a:ext cx="14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77" name="Line 60"/>
            <p:cNvSpPr>
              <a:spLocks noChangeShapeType="1"/>
            </p:cNvSpPr>
            <p:nvPr/>
          </p:nvSpPr>
          <p:spPr bwMode="auto">
            <a:xfrm flipV="1">
              <a:off x="2112" y="1296"/>
              <a:ext cx="24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78" name="Line 61"/>
            <p:cNvSpPr>
              <a:spLocks noChangeShapeType="1"/>
            </p:cNvSpPr>
            <p:nvPr/>
          </p:nvSpPr>
          <p:spPr bwMode="auto">
            <a:xfrm rot="16200000" flipV="1">
              <a:off x="1872" y="1296"/>
              <a:ext cx="24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7479" name="Picture 62" descr="Edittex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1392"/>
              <a:ext cx="14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80" name="Picture 63" descr="Edittex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1573"/>
              <a:ext cx="98" cy="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61" name="Line 65"/>
          <p:cNvSpPr>
            <a:spLocks noChangeShapeType="1"/>
          </p:cNvSpPr>
          <p:nvPr/>
        </p:nvSpPr>
        <p:spPr bwMode="auto">
          <a:xfrm>
            <a:off x="2133600" y="2286000"/>
            <a:ext cx="609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62" name="Text Box 67"/>
          <p:cNvSpPr txBox="1">
            <a:spLocks noChangeArrowheads="1"/>
          </p:cNvSpPr>
          <p:nvPr/>
        </p:nvSpPr>
        <p:spPr bwMode="auto">
          <a:xfrm>
            <a:off x="4616450" y="1050925"/>
            <a:ext cx="39179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Consider the variation along a direction </a:t>
            </a:r>
            <a:r>
              <a:rPr lang="en-US" altLang="en-US" sz="1600" b="1"/>
              <a:t>v</a:t>
            </a:r>
            <a:r>
              <a:rPr lang="en-US" altLang="en-US" sz="1600"/>
              <a:t> among all of the orange points:</a:t>
            </a:r>
          </a:p>
        </p:txBody>
      </p:sp>
      <p:sp>
        <p:nvSpPr>
          <p:cNvPr id="444489" name="Text Box 73"/>
          <p:cNvSpPr txBox="1">
            <a:spLocks noChangeArrowheads="1"/>
          </p:cNvSpPr>
          <p:nvPr/>
        </p:nvSpPr>
        <p:spPr bwMode="auto">
          <a:xfrm>
            <a:off x="4616450" y="2406650"/>
            <a:ext cx="32353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0099"/>
                </a:solidFill>
              </a:rPr>
              <a:t>What unit vector </a:t>
            </a:r>
            <a:r>
              <a:rPr lang="en-US" altLang="en-US" sz="1600" b="1" dirty="0">
                <a:solidFill>
                  <a:srgbClr val="000099"/>
                </a:solidFill>
              </a:rPr>
              <a:t>v</a:t>
            </a:r>
            <a:r>
              <a:rPr lang="en-US" altLang="en-US" sz="1600" dirty="0">
                <a:solidFill>
                  <a:srgbClr val="000099"/>
                </a:solidFill>
              </a:rPr>
              <a:t> minimizes </a:t>
            </a:r>
            <a:r>
              <a:rPr lang="en-US" altLang="en-US" sz="1600" i="1" dirty="0" err="1">
                <a:solidFill>
                  <a:srgbClr val="000099"/>
                </a:solidFill>
              </a:rPr>
              <a:t>var</a:t>
            </a:r>
            <a:r>
              <a:rPr lang="en-US" altLang="en-US" sz="1600" dirty="0">
                <a:solidFill>
                  <a:srgbClr val="000099"/>
                </a:solidFill>
              </a:rPr>
              <a:t>?</a:t>
            </a:r>
          </a:p>
        </p:txBody>
      </p:sp>
      <p:pic>
        <p:nvPicPr>
          <p:cNvPr id="17464" name="Picture 74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60525"/>
            <a:ext cx="122396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4506" name="Text Box 90"/>
          <p:cNvSpPr txBox="1">
            <a:spLocks noChangeArrowheads="1"/>
          </p:cNvSpPr>
          <p:nvPr/>
        </p:nvSpPr>
        <p:spPr bwMode="auto">
          <a:xfrm>
            <a:off x="4648200" y="3092450"/>
            <a:ext cx="32924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0099"/>
                </a:solidFill>
              </a:rPr>
              <a:t>What unit vector </a:t>
            </a:r>
            <a:r>
              <a:rPr lang="en-US" altLang="en-US" sz="1600" b="1" dirty="0">
                <a:solidFill>
                  <a:srgbClr val="000099"/>
                </a:solidFill>
              </a:rPr>
              <a:t>v</a:t>
            </a:r>
            <a:r>
              <a:rPr lang="en-US" altLang="en-US" sz="1600" dirty="0">
                <a:solidFill>
                  <a:srgbClr val="000099"/>
                </a:solidFill>
              </a:rPr>
              <a:t> maximizes </a:t>
            </a:r>
            <a:r>
              <a:rPr lang="en-US" altLang="en-US" sz="1600" i="1" dirty="0" err="1">
                <a:solidFill>
                  <a:srgbClr val="000099"/>
                </a:solidFill>
              </a:rPr>
              <a:t>var</a:t>
            </a:r>
            <a:r>
              <a:rPr lang="en-US" altLang="en-US" sz="1600" dirty="0">
                <a:solidFill>
                  <a:srgbClr val="000099"/>
                </a:solidFill>
              </a:rPr>
              <a:t>?</a:t>
            </a:r>
          </a:p>
        </p:txBody>
      </p:sp>
      <p:sp>
        <p:nvSpPr>
          <p:cNvPr id="444515" name="Text Box 99"/>
          <p:cNvSpPr txBox="1">
            <a:spLocks noChangeArrowheads="1"/>
          </p:cNvSpPr>
          <p:nvPr/>
        </p:nvSpPr>
        <p:spPr bwMode="auto">
          <a:xfrm>
            <a:off x="1143000" y="6096000"/>
            <a:ext cx="5284788" cy="5810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FF0000"/>
                </a:solidFill>
              </a:rPr>
              <a:t>Solution:	</a:t>
            </a:r>
            <a:r>
              <a:rPr lang="en-US" altLang="en-US" sz="1600" b="1" dirty="0">
                <a:solidFill>
                  <a:srgbClr val="FF0000"/>
                </a:solidFill>
              </a:rPr>
              <a:t>v</a:t>
            </a:r>
            <a:r>
              <a:rPr lang="en-US" altLang="en-US" sz="1600" b="1" baseline="-25000" dirty="0">
                <a:solidFill>
                  <a:srgbClr val="FF0000"/>
                </a:solidFill>
              </a:rPr>
              <a:t>1</a:t>
            </a:r>
            <a:r>
              <a:rPr lang="en-US" altLang="en-US" sz="1600" dirty="0">
                <a:solidFill>
                  <a:srgbClr val="FF0000"/>
                </a:solidFill>
              </a:rPr>
              <a:t> is eigenvector of </a:t>
            </a:r>
            <a:r>
              <a:rPr lang="en-US" altLang="en-US" sz="1600" b="1" dirty="0">
                <a:solidFill>
                  <a:srgbClr val="FF0000"/>
                </a:solidFill>
              </a:rPr>
              <a:t>A</a:t>
            </a:r>
            <a:r>
              <a:rPr lang="en-US" altLang="en-US" sz="1600" dirty="0">
                <a:solidFill>
                  <a:srgbClr val="FF0000"/>
                </a:solidFill>
              </a:rPr>
              <a:t> with </a:t>
            </a:r>
            <a:r>
              <a:rPr lang="en-US" altLang="en-US" sz="1600" i="1" dirty="0">
                <a:solidFill>
                  <a:srgbClr val="FF0000"/>
                </a:solidFill>
              </a:rPr>
              <a:t>largest</a:t>
            </a:r>
            <a:r>
              <a:rPr lang="en-US" altLang="en-US" sz="1600" dirty="0">
                <a:solidFill>
                  <a:srgbClr val="FF0000"/>
                </a:solidFill>
              </a:rPr>
              <a:t> eigenvalue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FF0000"/>
                </a:solidFill>
              </a:rPr>
              <a:t>              	v</a:t>
            </a:r>
            <a:r>
              <a:rPr lang="en-US" altLang="en-US" sz="1600" b="1" baseline="-25000" dirty="0">
                <a:solidFill>
                  <a:srgbClr val="FF0000"/>
                </a:solidFill>
              </a:rPr>
              <a:t>2</a:t>
            </a:r>
            <a:r>
              <a:rPr lang="en-US" altLang="en-US" sz="1600" dirty="0">
                <a:solidFill>
                  <a:srgbClr val="FF0000"/>
                </a:solidFill>
              </a:rPr>
              <a:t> is eigenvector of </a:t>
            </a:r>
            <a:r>
              <a:rPr lang="en-US" altLang="en-US" sz="1600" b="1" dirty="0">
                <a:solidFill>
                  <a:srgbClr val="FF0000"/>
                </a:solidFill>
              </a:rPr>
              <a:t>A</a:t>
            </a:r>
            <a:r>
              <a:rPr lang="en-US" altLang="en-US" sz="1600" dirty="0">
                <a:solidFill>
                  <a:srgbClr val="FF0000"/>
                </a:solidFill>
              </a:rPr>
              <a:t> with </a:t>
            </a:r>
            <a:r>
              <a:rPr lang="en-US" altLang="en-US" sz="1600" i="1" dirty="0">
                <a:solidFill>
                  <a:srgbClr val="FF0000"/>
                </a:solidFill>
              </a:rPr>
              <a:t>smallest</a:t>
            </a:r>
            <a:r>
              <a:rPr lang="en-US" altLang="en-US" sz="1600" dirty="0">
                <a:solidFill>
                  <a:srgbClr val="FF0000"/>
                </a:solidFill>
              </a:rPr>
              <a:t> eigenvalue</a:t>
            </a:r>
          </a:p>
        </p:txBody>
      </p:sp>
      <p:pic>
        <p:nvPicPr>
          <p:cNvPr id="444517" name="Picture 101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938" y="2798763"/>
            <a:ext cx="2360612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4518" name="Picture 102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350" y="3433763"/>
            <a:ext cx="239712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4519" name="Picture 103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25" y="4275138"/>
            <a:ext cx="4622800" cy="181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70" name="Picture 104" descr="Edittex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075" y="1757363"/>
            <a:ext cx="418147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71" name="Text Box 73"/>
          <p:cNvSpPr txBox="1">
            <a:spLocks noChangeArrowheads="1"/>
          </p:cNvSpPr>
          <p:nvPr/>
        </p:nvSpPr>
        <p:spPr bwMode="auto">
          <a:xfrm>
            <a:off x="3167063" y="3810000"/>
            <a:ext cx="1100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Pixel 1</a:t>
            </a:r>
          </a:p>
        </p:txBody>
      </p:sp>
      <p:sp>
        <p:nvSpPr>
          <p:cNvPr id="17472" name="Text Box 74"/>
          <p:cNvSpPr txBox="1">
            <a:spLocks noChangeArrowheads="1"/>
          </p:cNvSpPr>
          <p:nvPr/>
        </p:nvSpPr>
        <p:spPr bwMode="auto">
          <a:xfrm>
            <a:off x="228600" y="990600"/>
            <a:ext cx="1100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Pixel 2</a:t>
            </a:r>
          </a:p>
        </p:txBody>
      </p:sp>
      <p:sp>
        <p:nvSpPr>
          <p:cNvPr id="20555" name="Text Box 75"/>
          <p:cNvSpPr txBox="1">
            <a:spLocks noChangeArrowheads="1"/>
          </p:cNvSpPr>
          <p:nvPr/>
        </p:nvSpPr>
        <p:spPr bwMode="auto">
          <a:xfrm>
            <a:off x="6989763" y="4343400"/>
            <a:ext cx="215423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/>
              <a:t>A = </a:t>
            </a:r>
            <a:r>
              <a:rPr lang="en-US" altLang="en-US" sz="2000" dirty="0">
                <a:solidFill>
                  <a:srgbClr val="FF0000"/>
                </a:solidFill>
              </a:rPr>
              <a:t>covariance matrix </a:t>
            </a:r>
            <a:r>
              <a:rPr lang="en-US" altLang="en-US" sz="2000" dirty="0"/>
              <a:t>of data points (if divided by no. of points)</a:t>
            </a:r>
          </a:p>
        </p:txBody>
      </p:sp>
      <p:sp>
        <p:nvSpPr>
          <p:cNvPr id="20556" name="Line 76"/>
          <p:cNvSpPr>
            <a:spLocks noChangeShapeType="1"/>
          </p:cNvSpPr>
          <p:nvPr/>
        </p:nvSpPr>
        <p:spPr bwMode="auto">
          <a:xfrm flipH="1">
            <a:off x="6400800" y="5105400"/>
            <a:ext cx="609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57" name="Text Box 77"/>
          <p:cNvSpPr txBox="1">
            <a:spLocks noChangeArrowheads="1"/>
          </p:cNvSpPr>
          <p:nvPr/>
        </p:nvSpPr>
        <p:spPr bwMode="auto">
          <a:xfrm>
            <a:off x="4908550" y="4191000"/>
            <a:ext cx="273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Times New Roman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57294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44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4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4489" grpId="0" build="p" autoUpdateAnimBg="0"/>
      <p:bldP spid="444506" grpId="0" build="p" autoUpdateAnimBg="0"/>
      <p:bldP spid="444515" grpId="0" animBg="1"/>
      <p:bldP spid="20555" grpId="0"/>
      <p:bldP spid="20556" grpId="0" animBg="1"/>
      <p:bldP spid="2055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4612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Principal component analysis (PCA)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>
            <a:normAutofit/>
          </a:bodyPr>
          <a:lstStyle/>
          <a:p>
            <a:pPr marL="382588" indent="-342900"/>
            <a:r>
              <a:rPr lang="en-US" sz="2000" dirty="0"/>
              <a:t>Suppose each data point is N-dimensional</a:t>
            </a:r>
          </a:p>
          <a:p>
            <a:pPr marL="782638" lvl="1">
              <a:buClr>
                <a:srgbClr val="000000"/>
              </a:buClr>
            </a:pPr>
            <a:r>
              <a:rPr lang="en-US" sz="1800" dirty="0"/>
              <a:t>Same procedure applies:</a:t>
            </a:r>
          </a:p>
          <a:p>
            <a:pPr marL="782638" lvl="1">
              <a:buClr>
                <a:srgbClr val="000000"/>
              </a:buClr>
            </a:pPr>
            <a:endParaRPr lang="en-US" dirty="0"/>
          </a:p>
          <a:p>
            <a:pPr marL="782638" lvl="1">
              <a:buClr>
                <a:srgbClr val="000000"/>
              </a:buClr>
            </a:pPr>
            <a:endParaRPr lang="en-US" dirty="0"/>
          </a:p>
          <a:p>
            <a:pPr marL="782638" lvl="1">
              <a:buClr>
                <a:srgbClr val="000000"/>
              </a:buClr>
            </a:pPr>
            <a:endParaRPr lang="en-US" dirty="0"/>
          </a:p>
          <a:p>
            <a:pPr marL="782638" lvl="1">
              <a:buClr>
                <a:srgbClr val="000000"/>
              </a:buClr>
            </a:pPr>
            <a:r>
              <a:rPr lang="en-US" sz="1800" dirty="0">
                <a:solidFill>
                  <a:srgbClr val="C00000"/>
                </a:solidFill>
              </a:rPr>
              <a:t>The eigenvectors of </a:t>
            </a:r>
            <a:r>
              <a:rPr lang="en-US" sz="1800" dirty="0">
                <a:solidFill>
                  <a:srgbClr val="C00000"/>
                </a:solidFill>
                <a:latin typeface="Arial Bold" charset="0"/>
                <a:cs typeface="Arial Bold" charset="0"/>
                <a:sym typeface="Arial Bold" charset="0"/>
              </a:rPr>
              <a:t>A</a:t>
            </a:r>
            <a:r>
              <a:rPr lang="en-US" sz="1800" dirty="0">
                <a:solidFill>
                  <a:srgbClr val="C00000"/>
                </a:solidFill>
              </a:rPr>
              <a:t> define a new coordinate system</a:t>
            </a:r>
          </a:p>
          <a:p>
            <a:pPr marL="1182688" lvl="2">
              <a:buClr>
                <a:srgbClr val="000000"/>
              </a:buClr>
            </a:pPr>
            <a:r>
              <a:rPr lang="en-US" sz="1600" dirty="0">
                <a:solidFill>
                  <a:srgbClr val="C00000"/>
                </a:solidFill>
              </a:rPr>
              <a:t>eigenvector with largest eigenvalue captures the most variation among training vectors </a:t>
            </a:r>
            <a:r>
              <a:rPr lang="en-US" sz="1600" dirty="0">
                <a:solidFill>
                  <a:srgbClr val="C00000"/>
                </a:solidFill>
                <a:latin typeface="Arial Bold" charset="0"/>
                <a:cs typeface="Arial Bold" charset="0"/>
                <a:sym typeface="Arial Bold" charset="0"/>
              </a:rPr>
              <a:t>x</a:t>
            </a:r>
            <a:endParaRPr lang="en-US" sz="1600" dirty="0">
              <a:solidFill>
                <a:srgbClr val="C00000"/>
              </a:solidFill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marL="1182688" lvl="2">
              <a:buClr>
                <a:srgbClr val="000000"/>
              </a:buClr>
            </a:pPr>
            <a:r>
              <a:rPr lang="en-US" sz="1600" dirty="0">
                <a:solidFill>
                  <a:srgbClr val="C00000"/>
                </a:solidFill>
              </a:rPr>
              <a:t>eigenvector with smallest eigenvalue has least variation</a:t>
            </a:r>
          </a:p>
          <a:p>
            <a:pPr marL="782638" lvl="1">
              <a:buClr>
                <a:srgbClr val="000000"/>
              </a:buClr>
            </a:pPr>
            <a:r>
              <a:rPr lang="en-US" sz="1800" dirty="0"/>
              <a:t>We can compress the data by only using the top few eigenvectors</a:t>
            </a:r>
          </a:p>
          <a:p>
            <a:pPr marL="1182688" lvl="2">
              <a:buClr>
                <a:srgbClr val="000000"/>
              </a:buClr>
            </a:pPr>
            <a:r>
              <a:rPr lang="en-US" sz="1600" dirty="0"/>
              <a:t>corresponds to choosing a </a:t>
            </a:r>
            <a:r>
              <a:rPr lang="ja-JP" altLang="en-US" sz="1600" dirty="0">
                <a:latin typeface="Arial"/>
              </a:rPr>
              <a:t>“</a:t>
            </a:r>
            <a:r>
              <a:rPr lang="en-US" sz="1600" dirty="0"/>
              <a:t>linear subspace</a:t>
            </a:r>
            <a:r>
              <a:rPr lang="ja-JP" altLang="en-US" sz="1600" dirty="0">
                <a:latin typeface="Arial"/>
              </a:rPr>
              <a:t>”</a:t>
            </a:r>
            <a:endParaRPr lang="en-US" sz="1600" dirty="0"/>
          </a:p>
          <a:p>
            <a:pPr marL="1639888" lvl="3">
              <a:buClr>
                <a:srgbClr val="000000"/>
              </a:buClr>
            </a:pPr>
            <a:r>
              <a:rPr lang="en-US" sz="1400" dirty="0"/>
              <a:t>represent points on a line, plane, or </a:t>
            </a:r>
            <a:r>
              <a:rPr lang="ja-JP" altLang="en-US" sz="1400" dirty="0">
                <a:latin typeface="Arial"/>
              </a:rPr>
              <a:t>“</a:t>
            </a:r>
            <a:r>
              <a:rPr lang="en-US" sz="1400" dirty="0"/>
              <a:t>hyper-plane</a:t>
            </a:r>
            <a:r>
              <a:rPr lang="ja-JP" altLang="en-US" sz="1400" dirty="0">
                <a:latin typeface="Arial"/>
              </a:rPr>
              <a:t>”</a:t>
            </a:r>
            <a:endParaRPr lang="en-US" sz="1400" dirty="0"/>
          </a:p>
          <a:p>
            <a:pPr marL="1182688" lvl="2">
              <a:buClr>
                <a:srgbClr val="000000"/>
              </a:buClr>
            </a:pPr>
            <a:r>
              <a:rPr lang="en-US" sz="1600" dirty="0"/>
              <a:t>these eigenvectors are known as the </a:t>
            </a:r>
            <a:r>
              <a:rPr lang="en-US" sz="1600" dirty="0">
                <a:solidFill>
                  <a:srgbClr val="C00000"/>
                </a:solidFill>
                <a:latin typeface="Arial Bold Italic" charset="0"/>
                <a:cs typeface="Arial Bold Italic" charset="0"/>
                <a:sym typeface="Arial Bold Italic" charset="0"/>
              </a:rPr>
              <a:t>principal components</a:t>
            </a:r>
            <a:endParaRPr lang="en-US" sz="1600" dirty="0">
              <a:solidFill>
                <a:srgbClr val="C00000"/>
              </a:solidFill>
              <a:latin typeface="Arial Bold Italic" charset="0"/>
              <a:ea typeface="ヒラギノ角ゴ ProN W6" charset="0"/>
              <a:cs typeface="ヒラギノ角ゴ ProN W6" charset="0"/>
              <a:sym typeface="Arial Bold Italic" charset="0"/>
            </a:endParaRPr>
          </a:p>
        </p:txBody>
      </p:sp>
      <p:pic>
        <p:nvPicPr>
          <p:cNvPr id="43012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588" y="2087562"/>
            <a:ext cx="46228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9537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  <a:ln/>
        </p:spPr>
        <p:txBody>
          <a:bodyPr rIns="132080"/>
          <a:lstStyle/>
          <a:p>
            <a:r>
              <a:rPr lang="en-US"/>
              <a:t>The space of faces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181600"/>
            <a:ext cx="7772400" cy="1676400"/>
          </a:xfrm>
          <a:ln/>
        </p:spPr>
        <p:txBody>
          <a:bodyPr rIns="132080"/>
          <a:lstStyle/>
          <a:p>
            <a:pPr marL="382588" indent="-342900"/>
            <a:r>
              <a:rPr lang="en-US" sz="2000" dirty="0"/>
              <a:t>An image is a point in a high dimensional space</a:t>
            </a:r>
          </a:p>
          <a:p>
            <a:pPr marL="782638" lvl="1">
              <a:buClr>
                <a:srgbClr val="000000"/>
              </a:buClr>
            </a:pPr>
            <a:r>
              <a:rPr lang="en-US" sz="1800" dirty="0"/>
              <a:t>An N x M image is a point in R</a:t>
            </a:r>
            <a:r>
              <a:rPr lang="en-US" sz="1800" baseline="30000" dirty="0"/>
              <a:t>NM</a:t>
            </a:r>
          </a:p>
          <a:p>
            <a:pPr marL="782638" lvl="1">
              <a:buClr>
                <a:srgbClr val="000000"/>
              </a:buClr>
            </a:pPr>
            <a:r>
              <a:rPr lang="en-US" sz="1800" dirty="0"/>
              <a:t>We can define vectors in this space as we did in the 2D case</a:t>
            </a:r>
          </a:p>
        </p:txBody>
      </p:sp>
      <p:sp>
        <p:nvSpPr>
          <p:cNvPr id="44036" name="Line 4"/>
          <p:cNvSpPr>
            <a:spLocks noChangeShapeType="1"/>
          </p:cNvSpPr>
          <p:nvPr/>
        </p:nvSpPr>
        <p:spPr bwMode="auto">
          <a:xfrm rot="10800000" flipH="1">
            <a:off x="1676400" y="2362200"/>
            <a:ext cx="2819400" cy="243840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37" name="Line 5"/>
          <p:cNvSpPr>
            <a:spLocks noChangeShapeType="1"/>
          </p:cNvSpPr>
          <p:nvPr/>
        </p:nvSpPr>
        <p:spPr bwMode="auto">
          <a:xfrm rot="10800000" flipH="1">
            <a:off x="1676400" y="1752600"/>
            <a:ext cx="1588" cy="304800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38" name="Line 6"/>
          <p:cNvSpPr>
            <a:spLocks noChangeShapeType="1"/>
          </p:cNvSpPr>
          <p:nvPr/>
        </p:nvSpPr>
        <p:spPr bwMode="auto">
          <a:xfrm rot="10800000" flipH="1">
            <a:off x="1676400" y="4800600"/>
            <a:ext cx="41910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39" name="Line 7"/>
          <p:cNvSpPr>
            <a:spLocks noChangeShapeType="1"/>
          </p:cNvSpPr>
          <p:nvPr/>
        </p:nvSpPr>
        <p:spPr bwMode="auto">
          <a:xfrm rot="10800000" flipH="1">
            <a:off x="1676400" y="2514600"/>
            <a:ext cx="762000" cy="2286000"/>
          </a:xfrm>
          <a:prstGeom prst="line">
            <a:avLst/>
          </a:prstGeom>
          <a:noFill/>
          <a:ln w="28575" cap="flat">
            <a:solidFill>
              <a:srgbClr val="CC33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40" name="Line 8"/>
          <p:cNvSpPr>
            <a:spLocks noChangeShapeType="1"/>
          </p:cNvSpPr>
          <p:nvPr/>
        </p:nvSpPr>
        <p:spPr bwMode="auto">
          <a:xfrm rot="10800000" flipH="1">
            <a:off x="1676400" y="3657600"/>
            <a:ext cx="1905000" cy="1143000"/>
          </a:xfrm>
          <a:prstGeom prst="line">
            <a:avLst/>
          </a:prstGeom>
          <a:noFill/>
          <a:ln w="28575" cap="flat">
            <a:solidFill>
              <a:srgbClr val="CC33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41" name="Line 9"/>
          <p:cNvSpPr>
            <a:spLocks noChangeShapeType="1"/>
          </p:cNvSpPr>
          <p:nvPr/>
        </p:nvSpPr>
        <p:spPr bwMode="auto">
          <a:xfrm>
            <a:off x="2438400" y="2514600"/>
            <a:ext cx="1143000" cy="1143000"/>
          </a:xfrm>
          <a:prstGeom prst="line">
            <a:avLst/>
          </a:prstGeom>
          <a:noFill/>
          <a:ln w="28575" cap="flat">
            <a:solidFill>
              <a:srgbClr val="3333CC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44042" name="Picture 10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862138"/>
            <a:ext cx="7127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3" name="Picture 1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367088"/>
            <a:ext cx="7127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4" name="Picture 1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432050"/>
            <a:ext cx="712788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678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41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58" name="Line 2"/>
          <p:cNvSpPr>
            <a:spLocks noChangeShapeType="1"/>
          </p:cNvSpPr>
          <p:nvPr/>
        </p:nvSpPr>
        <p:spPr bwMode="auto">
          <a:xfrm rot="10800000" flipH="1">
            <a:off x="1676400" y="2362200"/>
            <a:ext cx="2819400" cy="243840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59" name="AutoShape 3"/>
          <p:cNvSpPr>
            <a:spLocks/>
          </p:cNvSpPr>
          <p:nvPr/>
        </p:nvSpPr>
        <p:spPr bwMode="auto">
          <a:xfrm rot="-4680000">
            <a:off x="1547813" y="1601788"/>
            <a:ext cx="3276600" cy="251460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6480" y="0"/>
                </a:moveTo>
                <a:lnTo>
                  <a:pt x="0" y="21600"/>
                </a:lnTo>
                <a:lnTo>
                  <a:pt x="15120" y="21600"/>
                </a:lnTo>
                <a:lnTo>
                  <a:pt x="21600" y="0"/>
                </a:lnTo>
                <a:close/>
                <a:moveTo>
                  <a:pt x="6480" y="0"/>
                </a:moveTo>
              </a:path>
            </a:pathLst>
          </a:custGeom>
          <a:solidFill>
            <a:srgbClr val="DDDDDD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  <a:ln/>
        </p:spPr>
        <p:txBody>
          <a:bodyPr rIns="132080"/>
          <a:lstStyle/>
          <a:p>
            <a:r>
              <a:rPr lang="en-US"/>
              <a:t>Dimensionality reduction</a:t>
            </a:r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4953000"/>
            <a:ext cx="7772400" cy="1905000"/>
          </a:xfrm>
          <a:ln/>
        </p:spPr>
        <p:txBody>
          <a:bodyPr rIns="132080"/>
          <a:lstStyle/>
          <a:p>
            <a:pPr marL="382588" indent="-342900">
              <a:lnSpc>
                <a:spcPct val="90000"/>
              </a:lnSpc>
            </a:pPr>
            <a:r>
              <a:rPr lang="en-US" sz="2000" dirty="0"/>
              <a:t>The set of faces is a </a:t>
            </a:r>
            <a:r>
              <a:rPr lang="ja-JP" altLang="en-US" sz="2000" dirty="0">
                <a:latin typeface="Arial"/>
              </a:rPr>
              <a:t>“</a:t>
            </a:r>
            <a:r>
              <a:rPr lang="en-US" sz="2000" dirty="0"/>
              <a:t>subspace</a:t>
            </a:r>
            <a:r>
              <a:rPr lang="ja-JP" altLang="en-US" sz="2000" dirty="0">
                <a:latin typeface="Arial"/>
              </a:rPr>
              <a:t>”</a:t>
            </a:r>
            <a:r>
              <a:rPr lang="en-US" sz="2000" dirty="0"/>
              <a:t> of the set of images</a:t>
            </a:r>
          </a:p>
          <a:p>
            <a:pPr marL="782638" lvl="1">
              <a:lnSpc>
                <a:spcPct val="90000"/>
              </a:lnSpc>
              <a:buClr>
                <a:srgbClr val="000000"/>
              </a:buClr>
            </a:pPr>
            <a:r>
              <a:rPr lang="en-US" sz="1800" dirty="0"/>
              <a:t>Suppose it is K dimensional</a:t>
            </a:r>
          </a:p>
          <a:p>
            <a:pPr marL="782638" lvl="1">
              <a:lnSpc>
                <a:spcPct val="90000"/>
              </a:lnSpc>
              <a:buClr>
                <a:srgbClr val="000000"/>
              </a:buClr>
            </a:pPr>
            <a:r>
              <a:rPr lang="en-US" sz="1800" dirty="0"/>
              <a:t>We can find the best subspace using PCA</a:t>
            </a:r>
          </a:p>
          <a:p>
            <a:pPr marL="782638" lvl="1">
              <a:lnSpc>
                <a:spcPct val="90000"/>
              </a:lnSpc>
              <a:buClr>
                <a:srgbClr val="000000"/>
              </a:buClr>
            </a:pPr>
            <a:r>
              <a:rPr lang="en-US" sz="1800" dirty="0"/>
              <a:t>This is like fitting a </a:t>
            </a:r>
            <a:r>
              <a:rPr lang="ja-JP" altLang="en-US" sz="1800" dirty="0">
                <a:latin typeface="Arial"/>
              </a:rPr>
              <a:t>“</a:t>
            </a:r>
            <a:r>
              <a:rPr lang="en-US" sz="1800" dirty="0"/>
              <a:t>hyper-plane</a:t>
            </a:r>
            <a:r>
              <a:rPr lang="ja-JP" altLang="en-US" sz="1800" dirty="0">
                <a:latin typeface="Arial"/>
              </a:rPr>
              <a:t>”</a:t>
            </a:r>
            <a:r>
              <a:rPr lang="en-US" sz="1800" dirty="0"/>
              <a:t> to the set of faces</a:t>
            </a:r>
          </a:p>
          <a:p>
            <a:pPr marL="1182688" lvl="2">
              <a:lnSpc>
                <a:spcPct val="90000"/>
              </a:lnSpc>
              <a:buClr>
                <a:srgbClr val="000000"/>
              </a:buClr>
            </a:pPr>
            <a:r>
              <a:rPr lang="en-US" sz="1600" dirty="0"/>
              <a:t>spanned by vectors </a:t>
            </a:r>
            <a:r>
              <a:rPr lang="en-US" sz="1600" dirty="0">
                <a:latin typeface="Arial Bold" charset="0"/>
                <a:cs typeface="Arial Bold" charset="0"/>
                <a:sym typeface="Arial Bold" charset="0"/>
              </a:rPr>
              <a:t>v</a:t>
            </a:r>
            <a:r>
              <a:rPr lang="en-US" sz="1600" baseline="-25000" dirty="0">
                <a:latin typeface="Arial Bold" charset="0"/>
                <a:cs typeface="Arial Bold" charset="0"/>
                <a:sym typeface="Arial Bold" charset="0"/>
              </a:rPr>
              <a:t>1</a:t>
            </a:r>
            <a:r>
              <a:rPr lang="en-US" sz="1600" dirty="0">
                <a:latin typeface="Arial Bold" charset="0"/>
                <a:cs typeface="Arial Bold" charset="0"/>
                <a:sym typeface="Arial Bold" charset="0"/>
              </a:rPr>
              <a:t>, v</a:t>
            </a:r>
            <a:r>
              <a:rPr lang="en-US" sz="1600" baseline="-25000" dirty="0">
                <a:latin typeface="Arial Bold" charset="0"/>
                <a:cs typeface="Arial Bold" charset="0"/>
                <a:sym typeface="Arial Bold" charset="0"/>
              </a:rPr>
              <a:t>2</a:t>
            </a:r>
            <a:r>
              <a:rPr lang="en-US" sz="1600" dirty="0">
                <a:latin typeface="Arial Bold" charset="0"/>
                <a:cs typeface="Arial Bold" charset="0"/>
                <a:sym typeface="Arial Bold" charset="0"/>
              </a:rPr>
              <a:t>, ..., </a:t>
            </a:r>
            <a:r>
              <a:rPr lang="en-US" sz="1600" dirty="0" err="1">
                <a:latin typeface="Arial Bold" charset="0"/>
                <a:cs typeface="Arial Bold" charset="0"/>
                <a:sym typeface="Arial Bold" charset="0"/>
              </a:rPr>
              <a:t>v</a:t>
            </a:r>
            <a:r>
              <a:rPr lang="en-US" sz="1600" baseline="-25000" dirty="0" err="1">
                <a:latin typeface="Arial Bold" charset="0"/>
                <a:cs typeface="Arial Bold" charset="0"/>
                <a:sym typeface="Arial Bold" charset="0"/>
              </a:rPr>
              <a:t>K</a:t>
            </a:r>
            <a:endParaRPr lang="en-US" sz="1600" baseline="-25000" dirty="0"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marL="1182688" lvl="2">
              <a:lnSpc>
                <a:spcPct val="90000"/>
              </a:lnSpc>
              <a:buClr>
                <a:srgbClr val="000000"/>
              </a:buClr>
            </a:pPr>
            <a:r>
              <a:rPr lang="en-US" sz="1600" dirty="0"/>
              <a:t>any face </a:t>
            </a:r>
          </a:p>
        </p:txBody>
      </p:sp>
      <p:sp>
        <p:nvSpPr>
          <p:cNvPr id="45062" name="Line 6"/>
          <p:cNvSpPr>
            <a:spLocks noChangeShapeType="1"/>
          </p:cNvSpPr>
          <p:nvPr/>
        </p:nvSpPr>
        <p:spPr bwMode="auto">
          <a:xfrm rot="10800000" flipH="1">
            <a:off x="1676400" y="1752600"/>
            <a:ext cx="1588" cy="304800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3" name="Line 7"/>
          <p:cNvSpPr>
            <a:spLocks noChangeShapeType="1"/>
          </p:cNvSpPr>
          <p:nvPr/>
        </p:nvSpPr>
        <p:spPr bwMode="auto">
          <a:xfrm rot="10800000" flipH="1">
            <a:off x="1676400" y="4800600"/>
            <a:ext cx="41910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4" name="Line 8"/>
          <p:cNvSpPr>
            <a:spLocks noChangeShapeType="1"/>
          </p:cNvSpPr>
          <p:nvPr/>
        </p:nvSpPr>
        <p:spPr bwMode="auto">
          <a:xfrm rot="10800000" flipH="1">
            <a:off x="1676400" y="2514600"/>
            <a:ext cx="762000" cy="2286000"/>
          </a:xfrm>
          <a:prstGeom prst="line">
            <a:avLst/>
          </a:prstGeom>
          <a:noFill/>
          <a:ln w="28575" cap="flat">
            <a:solidFill>
              <a:srgbClr val="CC33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5" name="Line 9"/>
          <p:cNvSpPr>
            <a:spLocks noChangeShapeType="1"/>
          </p:cNvSpPr>
          <p:nvPr/>
        </p:nvSpPr>
        <p:spPr bwMode="auto">
          <a:xfrm rot="10800000" flipH="1">
            <a:off x="1676400" y="3657600"/>
            <a:ext cx="1905000" cy="1143000"/>
          </a:xfrm>
          <a:prstGeom prst="line">
            <a:avLst/>
          </a:prstGeom>
          <a:noFill/>
          <a:ln w="28575" cap="flat">
            <a:solidFill>
              <a:srgbClr val="CC33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6" name="Line 10"/>
          <p:cNvSpPr>
            <a:spLocks noChangeShapeType="1"/>
          </p:cNvSpPr>
          <p:nvPr/>
        </p:nvSpPr>
        <p:spPr bwMode="auto">
          <a:xfrm>
            <a:off x="2438400" y="2514600"/>
            <a:ext cx="1143000" cy="1143000"/>
          </a:xfrm>
          <a:prstGeom prst="line">
            <a:avLst/>
          </a:prstGeom>
          <a:noFill/>
          <a:ln w="28575" cap="flat">
            <a:solidFill>
              <a:srgbClr val="3333CC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45067" name="Picture 1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862138"/>
            <a:ext cx="7127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8" name="Picture 1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367088"/>
            <a:ext cx="7127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9" name="Picture 1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225" y="6516688"/>
            <a:ext cx="3917950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56</a:t>
            </a:fld>
            <a:endParaRPr lang="en-US"/>
          </a:p>
        </p:txBody>
      </p:sp>
      <p:pic>
        <p:nvPicPr>
          <p:cNvPr id="4098" name="Picture 2" descr="C:\Users\shapiro\AppData\Local\Temp\hilary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3657600" y="2794254"/>
            <a:ext cx="789594" cy="157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shapiro\AppData\Local\Temp\hilary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2043603" y="1284797"/>
            <a:ext cx="789594" cy="157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404433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58" name="Line 2"/>
          <p:cNvSpPr>
            <a:spLocks noChangeShapeType="1"/>
          </p:cNvSpPr>
          <p:nvPr/>
        </p:nvSpPr>
        <p:spPr bwMode="auto">
          <a:xfrm rot="10800000" flipH="1">
            <a:off x="1676400" y="2362200"/>
            <a:ext cx="2819400" cy="243840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59" name="AutoShape 3"/>
          <p:cNvSpPr>
            <a:spLocks/>
          </p:cNvSpPr>
          <p:nvPr/>
        </p:nvSpPr>
        <p:spPr bwMode="auto">
          <a:xfrm rot="-4680000">
            <a:off x="1547813" y="1601788"/>
            <a:ext cx="3276600" cy="251460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6480" y="0"/>
                </a:moveTo>
                <a:lnTo>
                  <a:pt x="0" y="21600"/>
                </a:lnTo>
                <a:lnTo>
                  <a:pt x="15120" y="21600"/>
                </a:lnTo>
                <a:lnTo>
                  <a:pt x="21600" y="0"/>
                </a:lnTo>
                <a:close/>
                <a:moveTo>
                  <a:pt x="6480" y="0"/>
                </a:moveTo>
              </a:path>
            </a:pathLst>
          </a:custGeom>
          <a:solidFill>
            <a:srgbClr val="DDDDDD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  <a:ln/>
        </p:spPr>
        <p:txBody>
          <a:bodyPr rIns="132080"/>
          <a:lstStyle/>
          <a:p>
            <a:r>
              <a:rPr lang="en-US"/>
              <a:t>Dimensionality reduction</a:t>
            </a:r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4953000"/>
            <a:ext cx="7772400" cy="1905000"/>
          </a:xfrm>
          <a:ln/>
        </p:spPr>
        <p:txBody>
          <a:bodyPr rIns="132080"/>
          <a:lstStyle/>
          <a:p>
            <a:pPr marL="382588" indent="-342900">
              <a:lnSpc>
                <a:spcPct val="90000"/>
              </a:lnSpc>
            </a:pPr>
            <a:r>
              <a:rPr lang="en-US" sz="2000" dirty="0"/>
              <a:t>The set of faces is a </a:t>
            </a:r>
            <a:r>
              <a:rPr lang="ja-JP" altLang="en-US" sz="2000" dirty="0">
                <a:latin typeface="Arial"/>
              </a:rPr>
              <a:t>“</a:t>
            </a:r>
            <a:r>
              <a:rPr lang="en-US" sz="2000" dirty="0"/>
              <a:t>subspace</a:t>
            </a:r>
            <a:r>
              <a:rPr lang="ja-JP" altLang="en-US" sz="2000" dirty="0">
                <a:latin typeface="Arial"/>
              </a:rPr>
              <a:t>”</a:t>
            </a:r>
            <a:r>
              <a:rPr lang="en-US" sz="2000" dirty="0"/>
              <a:t> of the set of images</a:t>
            </a:r>
          </a:p>
          <a:p>
            <a:pPr marL="782638" lvl="1">
              <a:lnSpc>
                <a:spcPct val="90000"/>
              </a:lnSpc>
              <a:buClr>
                <a:srgbClr val="000000"/>
              </a:buClr>
            </a:pPr>
            <a:r>
              <a:rPr lang="en-US" sz="1800" dirty="0"/>
              <a:t>Suppose it is K dimensional</a:t>
            </a:r>
          </a:p>
          <a:p>
            <a:pPr marL="782638" lvl="1">
              <a:lnSpc>
                <a:spcPct val="90000"/>
              </a:lnSpc>
              <a:buClr>
                <a:srgbClr val="000000"/>
              </a:buClr>
            </a:pPr>
            <a:r>
              <a:rPr lang="en-US" sz="1800" dirty="0"/>
              <a:t>We can find the best subspace using PCA</a:t>
            </a:r>
          </a:p>
          <a:p>
            <a:pPr marL="782638" lvl="1">
              <a:lnSpc>
                <a:spcPct val="90000"/>
              </a:lnSpc>
              <a:buClr>
                <a:srgbClr val="000000"/>
              </a:buClr>
            </a:pPr>
            <a:r>
              <a:rPr lang="en-US" sz="1800" dirty="0"/>
              <a:t>This is like fitting a </a:t>
            </a:r>
            <a:r>
              <a:rPr lang="ja-JP" altLang="en-US" sz="1800" dirty="0">
                <a:latin typeface="Arial"/>
              </a:rPr>
              <a:t>“</a:t>
            </a:r>
            <a:r>
              <a:rPr lang="en-US" sz="1800" dirty="0"/>
              <a:t>hyper-plane</a:t>
            </a:r>
            <a:r>
              <a:rPr lang="ja-JP" altLang="en-US" sz="1800" dirty="0">
                <a:latin typeface="Arial"/>
              </a:rPr>
              <a:t>”</a:t>
            </a:r>
            <a:r>
              <a:rPr lang="en-US" sz="1800" dirty="0"/>
              <a:t> to the set of faces</a:t>
            </a:r>
          </a:p>
          <a:p>
            <a:pPr marL="1182688" lvl="2">
              <a:lnSpc>
                <a:spcPct val="90000"/>
              </a:lnSpc>
              <a:buClr>
                <a:srgbClr val="000000"/>
              </a:buClr>
            </a:pPr>
            <a:r>
              <a:rPr lang="en-US" sz="1600" dirty="0"/>
              <a:t>spanned by vectors </a:t>
            </a:r>
            <a:r>
              <a:rPr lang="en-US" sz="1600" dirty="0">
                <a:latin typeface="Arial Bold" charset="0"/>
                <a:cs typeface="Arial Bold" charset="0"/>
                <a:sym typeface="Arial Bold" charset="0"/>
              </a:rPr>
              <a:t>v</a:t>
            </a:r>
            <a:r>
              <a:rPr lang="en-US" sz="1600" baseline="-25000" dirty="0">
                <a:latin typeface="Arial Bold" charset="0"/>
                <a:cs typeface="Arial Bold" charset="0"/>
                <a:sym typeface="Arial Bold" charset="0"/>
              </a:rPr>
              <a:t>1</a:t>
            </a:r>
            <a:r>
              <a:rPr lang="en-US" sz="1600" dirty="0">
                <a:latin typeface="Arial Bold" charset="0"/>
                <a:cs typeface="Arial Bold" charset="0"/>
                <a:sym typeface="Arial Bold" charset="0"/>
              </a:rPr>
              <a:t>, v</a:t>
            </a:r>
            <a:r>
              <a:rPr lang="en-US" sz="1600" baseline="-25000" dirty="0">
                <a:latin typeface="Arial Bold" charset="0"/>
                <a:cs typeface="Arial Bold" charset="0"/>
                <a:sym typeface="Arial Bold" charset="0"/>
              </a:rPr>
              <a:t>2</a:t>
            </a:r>
            <a:r>
              <a:rPr lang="en-US" sz="1600" dirty="0">
                <a:latin typeface="Arial Bold" charset="0"/>
                <a:cs typeface="Arial Bold" charset="0"/>
                <a:sym typeface="Arial Bold" charset="0"/>
              </a:rPr>
              <a:t>, ..., </a:t>
            </a:r>
            <a:r>
              <a:rPr lang="en-US" sz="1600" dirty="0" err="1">
                <a:latin typeface="Arial Bold" charset="0"/>
                <a:cs typeface="Arial Bold" charset="0"/>
                <a:sym typeface="Arial Bold" charset="0"/>
              </a:rPr>
              <a:t>v</a:t>
            </a:r>
            <a:r>
              <a:rPr lang="en-US" sz="1600" baseline="-25000" dirty="0" err="1">
                <a:latin typeface="Arial Bold" charset="0"/>
                <a:cs typeface="Arial Bold" charset="0"/>
                <a:sym typeface="Arial Bold" charset="0"/>
              </a:rPr>
              <a:t>K</a:t>
            </a:r>
            <a:endParaRPr lang="en-US" sz="1600" baseline="-25000" dirty="0"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marL="1182688" lvl="2">
              <a:lnSpc>
                <a:spcPct val="90000"/>
              </a:lnSpc>
              <a:buClr>
                <a:srgbClr val="000000"/>
              </a:buClr>
            </a:pPr>
            <a:r>
              <a:rPr lang="en-US" sz="1600" dirty="0"/>
              <a:t>any face </a:t>
            </a:r>
          </a:p>
        </p:txBody>
      </p:sp>
      <p:sp>
        <p:nvSpPr>
          <p:cNvPr id="45062" name="Line 6"/>
          <p:cNvSpPr>
            <a:spLocks noChangeShapeType="1"/>
          </p:cNvSpPr>
          <p:nvPr/>
        </p:nvSpPr>
        <p:spPr bwMode="auto">
          <a:xfrm rot="10800000" flipH="1">
            <a:off x="1676400" y="1752600"/>
            <a:ext cx="1588" cy="304800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3" name="Line 7"/>
          <p:cNvSpPr>
            <a:spLocks noChangeShapeType="1"/>
          </p:cNvSpPr>
          <p:nvPr/>
        </p:nvSpPr>
        <p:spPr bwMode="auto">
          <a:xfrm rot="10800000" flipH="1">
            <a:off x="1676400" y="4800600"/>
            <a:ext cx="41910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4" name="Line 8"/>
          <p:cNvSpPr>
            <a:spLocks noChangeShapeType="1"/>
          </p:cNvSpPr>
          <p:nvPr/>
        </p:nvSpPr>
        <p:spPr bwMode="auto">
          <a:xfrm rot="10800000" flipH="1">
            <a:off x="1676400" y="2514600"/>
            <a:ext cx="762000" cy="2286000"/>
          </a:xfrm>
          <a:prstGeom prst="line">
            <a:avLst/>
          </a:prstGeom>
          <a:noFill/>
          <a:ln w="28575" cap="flat">
            <a:solidFill>
              <a:srgbClr val="CC33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5" name="Line 9"/>
          <p:cNvSpPr>
            <a:spLocks noChangeShapeType="1"/>
          </p:cNvSpPr>
          <p:nvPr/>
        </p:nvSpPr>
        <p:spPr bwMode="auto">
          <a:xfrm rot="10800000" flipH="1">
            <a:off x="1676400" y="3657600"/>
            <a:ext cx="1905000" cy="1143000"/>
          </a:xfrm>
          <a:prstGeom prst="line">
            <a:avLst/>
          </a:prstGeom>
          <a:noFill/>
          <a:ln w="28575" cap="flat">
            <a:solidFill>
              <a:srgbClr val="CC33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6" name="Line 10"/>
          <p:cNvSpPr>
            <a:spLocks noChangeShapeType="1"/>
          </p:cNvSpPr>
          <p:nvPr/>
        </p:nvSpPr>
        <p:spPr bwMode="auto">
          <a:xfrm>
            <a:off x="2438400" y="2514600"/>
            <a:ext cx="1143000" cy="1143000"/>
          </a:xfrm>
          <a:prstGeom prst="line">
            <a:avLst/>
          </a:prstGeom>
          <a:noFill/>
          <a:ln w="28575" cap="flat">
            <a:solidFill>
              <a:srgbClr val="3333CC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45067" name="Picture 1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862138"/>
            <a:ext cx="7127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8" name="Picture 1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367088"/>
            <a:ext cx="7127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9" name="Picture 1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225" y="6516688"/>
            <a:ext cx="3917950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57</a:t>
            </a:fld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82"/>
          <a:stretch/>
        </p:blipFill>
        <p:spPr bwMode="auto">
          <a:xfrm>
            <a:off x="1987313" y="1317812"/>
            <a:ext cx="968875" cy="119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Image result for orangutan face hair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3657600" y="3086100"/>
            <a:ext cx="893583" cy="1040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95017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90512"/>
            <a:ext cx="8229600" cy="1143000"/>
          </a:xfrm>
          <a:ln/>
        </p:spPr>
        <p:txBody>
          <a:bodyPr rIns="132080"/>
          <a:lstStyle/>
          <a:p>
            <a:r>
              <a:rPr lang="en-US" dirty="0" err="1"/>
              <a:t>Eigenfaces</a:t>
            </a:r>
            <a:endParaRPr lang="en-US" dirty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52488"/>
            <a:ext cx="8229600" cy="4525963"/>
          </a:xfrm>
          <a:ln/>
        </p:spPr>
        <p:txBody>
          <a:bodyPr rIns="132080">
            <a:normAutofit/>
          </a:bodyPr>
          <a:lstStyle/>
          <a:p>
            <a:pPr marL="382588" indent="-342900"/>
            <a:r>
              <a:rPr lang="en-US" sz="2400" dirty="0"/>
              <a:t>PCA extracts the eigenvectors of </a:t>
            </a:r>
            <a:r>
              <a:rPr lang="en-US" sz="2400" dirty="0">
                <a:latin typeface="Arial Bold" charset="0"/>
                <a:cs typeface="Arial Bold" charset="0"/>
                <a:sym typeface="Arial Bold" charset="0"/>
              </a:rPr>
              <a:t>A</a:t>
            </a:r>
            <a:endParaRPr lang="en-US" sz="2400" dirty="0"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marL="782638" lvl="1">
              <a:buClr>
                <a:srgbClr val="000000"/>
              </a:buClr>
            </a:pPr>
            <a:r>
              <a:rPr lang="en-US" sz="2000" dirty="0"/>
              <a:t>Gives a set of vectors </a:t>
            </a:r>
            <a:r>
              <a:rPr lang="en-US" sz="2000" dirty="0">
                <a:latin typeface="Arial Bold" charset="0"/>
                <a:cs typeface="Arial Bold" charset="0"/>
                <a:sym typeface="Arial Bold" charset="0"/>
              </a:rPr>
              <a:t>v</a:t>
            </a:r>
            <a:r>
              <a:rPr lang="en-US" sz="2000" baseline="-25000" dirty="0">
                <a:latin typeface="Arial Bold" charset="0"/>
                <a:cs typeface="Arial Bold" charset="0"/>
                <a:sym typeface="Arial Bold" charset="0"/>
              </a:rPr>
              <a:t>1</a:t>
            </a:r>
            <a:r>
              <a:rPr lang="en-US" sz="2000" dirty="0"/>
              <a:t>, </a:t>
            </a:r>
            <a:r>
              <a:rPr lang="en-US" sz="2000" dirty="0">
                <a:latin typeface="Arial Bold" charset="0"/>
                <a:cs typeface="Arial Bold" charset="0"/>
                <a:sym typeface="Arial Bold" charset="0"/>
              </a:rPr>
              <a:t>v</a:t>
            </a:r>
            <a:r>
              <a:rPr lang="en-US" sz="2000" baseline="-25000" dirty="0">
                <a:latin typeface="Arial Bold" charset="0"/>
                <a:cs typeface="Arial Bold" charset="0"/>
                <a:sym typeface="Arial Bold" charset="0"/>
              </a:rPr>
              <a:t>2</a:t>
            </a:r>
            <a:r>
              <a:rPr lang="en-US" sz="2000" dirty="0"/>
              <a:t>, </a:t>
            </a:r>
            <a:r>
              <a:rPr lang="en-US" sz="2000" dirty="0">
                <a:latin typeface="Arial Bold" charset="0"/>
                <a:cs typeface="Arial Bold" charset="0"/>
                <a:sym typeface="Arial Bold" charset="0"/>
              </a:rPr>
              <a:t>v</a:t>
            </a:r>
            <a:r>
              <a:rPr lang="en-US" sz="2000" baseline="-25000" dirty="0">
                <a:latin typeface="Arial Bold" charset="0"/>
                <a:cs typeface="Arial Bold" charset="0"/>
                <a:sym typeface="Arial Bold" charset="0"/>
              </a:rPr>
              <a:t>3</a:t>
            </a:r>
            <a:r>
              <a:rPr lang="en-US" sz="2000" dirty="0"/>
              <a:t>, ...</a:t>
            </a:r>
          </a:p>
          <a:p>
            <a:pPr marL="782638" lvl="1">
              <a:buClr>
                <a:srgbClr val="000000"/>
              </a:buClr>
            </a:pPr>
            <a:r>
              <a:rPr lang="en-US" sz="2000" dirty="0"/>
              <a:t>Each one of these vectors is a direction in face space</a:t>
            </a:r>
          </a:p>
          <a:p>
            <a:pPr marL="1182688" lvl="2">
              <a:buClr>
                <a:srgbClr val="000000"/>
              </a:buClr>
            </a:pPr>
            <a:r>
              <a:rPr lang="en-US" sz="1800" dirty="0"/>
              <a:t>what do these look like?</a:t>
            </a:r>
          </a:p>
        </p:txBody>
      </p:sp>
      <p:grpSp>
        <p:nvGrpSpPr>
          <p:cNvPr id="46089" name="Group 9"/>
          <p:cNvGrpSpPr>
            <a:grpSpLocks/>
          </p:cNvGrpSpPr>
          <p:nvPr/>
        </p:nvGrpSpPr>
        <p:grpSpPr bwMode="auto">
          <a:xfrm>
            <a:off x="2268538" y="2514600"/>
            <a:ext cx="4437062" cy="4114800"/>
            <a:chOff x="0" y="0"/>
            <a:chExt cx="2795" cy="2592"/>
          </a:xfrm>
        </p:grpSpPr>
        <p:pic>
          <p:nvPicPr>
            <p:cNvPr id="46084" name="Picture 4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" y="0"/>
              <a:ext cx="2592" cy="2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85" name="Picture 5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1"/>
              <a:ext cx="155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86" name="Picture 6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5" y="48"/>
              <a:ext cx="184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87" name="Picture 7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1" y="45"/>
              <a:ext cx="184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88" name="Picture 8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5" y="45"/>
              <a:ext cx="193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04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473076" y="44436"/>
            <a:ext cx="8229600" cy="1143000"/>
          </a:xfrm>
        </p:spPr>
        <p:txBody>
          <a:bodyPr/>
          <a:lstStyle/>
          <a:p>
            <a:r>
              <a:rPr lang="en-US" dirty="0"/>
              <a:t>Visualization of </a:t>
            </a:r>
            <a:r>
              <a:rPr lang="en-US" dirty="0" err="1"/>
              <a:t>eigenfaces</a:t>
            </a:r>
            <a:endParaRPr lang="en-US" dirty="0"/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1143000"/>
            <a:ext cx="7820025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Box 4"/>
          <p:cNvSpPr txBox="1">
            <a:spLocks noChangeArrowheads="1"/>
          </p:cNvSpPr>
          <p:nvPr/>
        </p:nvSpPr>
        <p:spPr bwMode="auto">
          <a:xfrm>
            <a:off x="1995488" y="1143000"/>
            <a:ext cx="56880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</a:rPr>
              <a:t>Principal component (eigenvector) </a:t>
            </a:r>
            <a:r>
              <a:rPr lang="en-US" dirty="0" err="1">
                <a:solidFill>
                  <a:prstClr val="black"/>
                </a:solidFill>
              </a:rPr>
              <a:t>u</a:t>
            </a:r>
            <a:r>
              <a:rPr lang="en-US" baseline="-14000" dirty="0" err="1">
                <a:solidFill>
                  <a:prstClr val="black"/>
                </a:solidFill>
              </a:rPr>
              <a:t>k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6629" name="TextBox 6"/>
          <p:cNvSpPr txBox="1">
            <a:spLocks noChangeArrowheads="1"/>
          </p:cNvSpPr>
          <p:nvPr/>
        </p:nvSpPr>
        <p:spPr bwMode="auto">
          <a:xfrm>
            <a:off x="3810000" y="3119438"/>
            <a:ext cx="14954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</a:rPr>
              <a:t>μ + 3</a:t>
            </a:r>
            <a:r>
              <a:rPr lang="el-GR" dirty="0">
                <a:solidFill>
                  <a:prstClr val="black"/>
                </a:solidFill>
              </a:rPr>
              <a:t>σ</a:t>
            </a:r>
            <a:r>
              <a:rPr lang="en-US" baseline="-14000" dirty="0" err="1">
                <a:solidFill>
                  <a:prstClr val="black"/>
                </a:solidFill>
              </a:rPr>
              <a:t>k</a:t>
            </a:r>
            <a:r>
              <a:rPr lang="en-US" dirty="0" err="1">
                <a:solidFill>
                  <a:prstClr val="black"/>
                </a:solidFill>
              </a:rPr>
              <a:t>u</a:t>
            </a:r>
            <a:r>
              <a:rPr lang="en-US" baseline="-14000" dirty="0" err="1">
                <a:solidFill>
                  <a:prstClr val="black"/>
                </a:solidFill>
              </a:rPr>
              <a:t>k</a:t>
            </a:r>
            <a:endParaRPr lang="en-US" baseline="-14000" dirty="0">
              <a:solidFill>
                <a:prstClr val="black"/>
              </a:solidFill>
            </a:endParaRPr>
          </a:p>
        </p:txBody>
      </p:sp>
      <p:sp>
        <p:nvSpPr>
          <p:cNvPr id="26630" name="TextBox 7"/>
          <p:cNvSpPr txBox="1">
            <a:spLocks noChangeArrowheads="1"/>
          </p:cNvSpPr>
          <p:nvPr/>
        </p:nvSpPr>
        <p:spPr bwMode="auto">
          <a:xfrm>
            <a:off x="3810000" y="5100638"/>
            <a:ext cx="14795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μ – 3</a:t>
            </a:r>
            <a:r>
              <a:rPr lang="el-GR">
                <a:solidFill>
                  <a:prstClr val="black"/>
                </a:solidFill>
              </a:rPr>
              <a:t>σ</a:t>
            </a:r>
            <a:r>
              <a:rPr lang="en-US" baseline="-14000">
                <a:solidFill>
                  <a:prstClr val="black"/>
                </a:solidFill>
              </a:rPr>
              <a:t>k</a:t>
            </a:r>
            <a:r>
              <a:rPr lang="en-US">
                <a:solidFill>
                  <a:prstClr val="black"/>
                </a:solidFill>
              </a:rPr>
              <a:t>u</a:t>
            </a:r>
            <a:r>
              <a:rPr lang="en-US" baseline="-14000">
                <a:solidFill>
                  <a:prstClr val="black"/>
                </a:solidFill>
              </a:rPr>
              <a:t>k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1741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72F0DAC-E4BF-4D2B-BC30-05AB3964D009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6</a:t>
            </a:fld>
            <a:endParaRPr lang="en-US" altLang="en-US" sz="1400"/>
          </a:p>
        </p:txBody>
      </p:sp>
      <p:sp>
        <p:nvSpPr>
          <p:cNvPr id="6147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Fleck and Forsyth’s </a:t>
            </a:r>
            <a:br>
              <a:rPr lang="en-US" altLang="en-US"/>
            </a:br>
            <a:r>
              <a:rPr lang="en-US" altLang="en-US"/>
              <a:t>Flesh Detector</a:t>
            </a:r>
          </a:p>
        </p:txBody>
      </p:sp>
      <p:sp>
        <p:nvSpPr>
          <p:cNvPr id="6148" name="Text Box 1028"/>
          <p:cNvSpPr txBox="1">
            <a:spLocks noChangeArrowheads="1"/>
          </p:cNvSpPr>
          <p:nvPr/>
        </p:nvSpPr>
        <p:spPr bwMode="auto">
          <a:xfrm>
            <a:off x="1066800" y="2209800"/>
            <a:ext cx="5919788" cy="23082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/>
              <a:t> Convert RGB to HSI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/>
              <a:t> Use the intensity component to compute a texture map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texture = med2 ( | I - med1(I) | )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/>
              <a:t> </a:t>
            </a:r>
            <a:r>
              <a:rPr lang="en-US" altLang="en-US" sz="1800">
                <a:solidFill>
                  <a:srgbClr val="FF0000"/>
                </a:solidFill>
              </a:rPr>
              <a:t>If a pixel falls into either of the following ranges,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   it’s a potential skin pixel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   texture &lt; 5, 110 &lt; hue &lt; 150, 20 &lt; saturation &lt; 60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   texture &lt; 5, 130 &lt; hue &lt; 170, 30 &lt; saturation &lt; 130</a:t>
            </a:r>
          </a:p>
        </p:txBody>
      </p:sp>
      <p:sp>
        <p:nvSpPr>
          <p:cNvPr id="6149" name="Text Box 1029"/>
          <p:cNvSpPr txBox="1">
            <a:spLocks noChangeArrowheads="1"/>
          </p:cNvSpPr>
          <p:nvPr/>
        </p:nvSpPr>
        <p:spPr bwMode="auto">
          <a:xfrm>
            <a:off x="7010400" y="2667000"/>
            <a:ext cx="18938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hlink"/>
                </a:solidFill>
              </a:rPr>
              <a:t>median filters of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hlink"/>
                </a:solidFill>
              </a:rPr>
              <a:t>radii 4 and 6</a:t>
            </a:r>
          </a:p>
        </p:txBody>
      </p:sp>
      <p:sp>
        <p:nvSpPr>
          <p:cNvPr id="6150" name="TextBox 7"/>
          <p:cNvSpPr txBox="1">
            <a:spLocks noChangeArrowheads="1"/>
          </p:cNvSpPr>
          <p:nvPr/>
        </p:nvSpPr>
        <p:spPr bwMode="auto">
          <a:xfrm>
            <a:off x="1143000" y="5181600"/>
            <a:ext cx="62896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* Margaret Fleck, David Forsyth, and Chris Bregler (1996)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“Finding Naked People,” 1996 </a:t>
            </a:r>
            <a:r>
              <a:rPr lang="en-US" altLang="en-US" sz="1800" b="1"/>
              <a:t>European Conference on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  Computer Vision </a:t>
            </a:r>
            <a:r>
              <a:rPr lang="en-US" altLang="en-US" sz="1800"/>
              <a:t>, Volume II, pp. 592-602.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-114299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Projecting onto the </a:t>
            </a:r>
            <a:r>
              <a:rPr lang="en-US" dirty="0" err="1"/>
              <a:t>eigenfaces</a:t>
            </a:r>
            <a:endParaRPr lang="en-US" dirty="0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57276"/>
            <a:ext cx="8229600" cy="4525963"/>
          </a:xfrm>
          <a:ln/>
        </p:spPr>
        <p:txBody>
          <a:bodyPr rIns="132080"/>
          <a:lstStyle/>
          <a:p>
            <a:pPr marL="382588" indent="-342900"/>
            <a:r>
              <a:rPr lang="en-US" sz="2000" dirty="0"/>
              <a:t>The </a:t>
            </a:r>
            <a:r>
              <a:rPr lang="en-US" sz="2000" dirty="0" err="1"/>
              <a:t>eigenfaces</a:t>
            </a:r>
            <a:r>
              <a:rPr lang="en-US" sz="2000" dirty="0"/>
              <a:t> </a:t>
            </a:r>
            <a:r>
              <a:rPr lang="en-US" sz="2000" dirty="0">
                <a:latin typeface="Arial Bold" charset="0"/>
                <a:cs typeface="Arial Bold" charset="0"/>
                <a:sym typeface="Arial Bold" charset="0"/>
              </a:rPr>
              <a:t>v</a:t>
            </a:r>
            <a:r>
              <a:rPr lang="en-US" sz="2000" baseline="-25000" dirty="0">
                <a:latin typeface="Arial Bold" charset="0"/>
                <a:cs typeface="Arial Bold" charset="0"/>
                <a:sym typeface="Arial Bold" charset="0"/>
              </a:rPr>
              <a:t>1</a:t>
            </a:r>
            <a:r>
              <a:rPr lang="en-US" sz="2000" dirty="0"/>
              <a:t>, ..., </a:t>
            </a:r>
            <a:r>
              <a:rPr lang="en-US" sz="2000" dirty="0" err="1">
                <a:latin typeface="Arial Bold" charset="0"/>
                <a:cs typeface="Arial Bold" charset="0"/>
                <a:sym typeface="Arial Bold" charset="0"/>
              </a:rPr>
              <a:t>v</a:t>
            </a:r>
            <a:r>
              <a:rPr lang="en-US" sz="2000" baseline="-25000" dirty="0" err="1">
                <a:latin typeface="Arial Bold" charset="0"/>
                <a:cs typeface="Arial Bold" charset="0"/>
                <a:sym typeface="Arial Bold" charset="0"/>
              </a:rPr>
              <a:t>K</a:t>
            </a:r>
            <a:r>
              <a:rPr lang="en-US" sz="2000" dirty="0"/>
              <a:t> span the space of faces</a:t>
            </a:r>
          </a:p>
          <a:p>
            <a:pPr marL="782638" lvl="1">
              <a:buClr>
                <a:srgbClr val="000000"/>
              </a:buClr>
            </a:pPr>
            <a:r>
              <a:rPr lang="en-US" sz="1800" dirty="0"/>
              <a:t>A face is converted to </a:t>
            </a:r>
            <a:r>
              <a:rPr lang="en-US" sz="1800" dirty="0" err="1"/>
              <a:t>eigenface</a:t>
            </a:r>
            <a:r>
              <a:rPr lang="en-US" sz="1800" dirty="0"/>
              <a:t> coordinates by</a:t>
            </a:r>
          </a:p>
        </p:txBody>
      </p:sp>
      <p:pic>
        <p:nvPicPr>
          <p:cNvPr id="47108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263" y="1830388"/>
            <a:ext cx="5570537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7121" name="Group 17"/>
          <p:cNvGrpSpPr>
            <a:grpSpLocks/>
          </p:cNvGrpSpPr>
          <p:nvPr/>
        </p:nvGrpSpPr>
        <p:grpSpPr bwMode="auto">
          <a:xfrm>
            <a:off x="228600" y="3505200"/>
            <a:ext cx="7189788" cy="1871663"/>
            <a:chOff x="0" y="0"/>
            <a:chExt cx="4529" cy="1179"/>
          </a:xfrm>
        </p:grpSpPr>
        <p:pic>
          <p:nvPicPr>
            <p:cNvPr id="47109" name="Picture 5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116"/>
              <a:ext cx="3521" cy="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10" name="Line 6"/>
            <p:cNvSpPr>
              <a:spLocks noChangeShapeType="1"/>
            </p:cNvSpPr>
            <p:nvPr/>
          </p:nvSpPr>
          <p:spPr bwMode="auto">
            <a:xfrm>
              <a:off x="624" y="519"/>
              <a:ext cx="295" cy="1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47111" name="Picture 7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48" t="16777" r="27960" b="20270"/>
            <a:stretch>
              <a:fillRect/>
            </a:stretch>
          </p:blipFill>
          <p:spPr bwMode="auto">
            <a:xfrm>
              <a:off x="0" y="0"/>
              <a:ext cx="527" cy="1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2" name="Picture 8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070"/>
              <a:ext cx="121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3" name="Picture 9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" y="1041"/>
              <a:ext cx="32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4" name="Picture 10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1041"/>
              <a:ext cx="32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5" name="Picture 11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5" y="1041"/>
              <a:ext cx="32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6" name="Picture 12"/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7" y="1041"/>
              <a:ext cx="32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7" name="Picture 13"/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9" y="1041"/>
              <a:ext cx="32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8" name="Picture 14"/>
            <p:cNvPicPr>
              <a:picLocks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1" y="1041"/>
              <a:ext cx="32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9" name="Picture 15"/>
            <p:cNvPicPr>
              <a:picLocks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8" y="1041"/>
              <a:ext cx="333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20" name="Picture 16"/>
            <p:cNvPicPr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3" y="1041"/>
              <a:ext cx="32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7122" name="Freeform 18"/>
          <p:cNvSpPr>
            <a:spLocks/>
          </p:cNvSpPr>
          <p:nvPr/>
        </p:nvSpPr>
        <p:spPr bwMode="auto">
          <a:xfrm rot="-5400000">
            <a:off x="2819400" y="1601788"/>
            <a:ext cx="152400" cy="1219200"/>
          </a:xfrm>
          <a:custGeom>
            <a:avLst/>
            <a:gdLst>
              <a:gd name="T0" fmla="*/ 21600 w 21600"/>
              <a:gd name="T1" fmla="*/ 0 h 21600"/>
              <a:gd name="T2" fmla="*/ 10800 w 21600"/>
              <a:gd name="T3" fmla="*/ 1800 h 21600"/>
              <a:gd name="T4" fmla="*/ 10800 w 21600"/>
              <a:gd name="T5" fmla="*/ 9000 h 21600"/>
              <a:gd name="T6" fmla="*/ 0 w 21600"/>
              <a:gd name="T7" fmla="*/ 10800 h 21600"/>
              <a:gd name="T8" fmla="*/ 10800 w 21600"/>
              <a:gd name="T9" fmla="*/ 12600 h 21600"/>
              <a:gd name="T10" fmla="*/ 10800 w 21600"/>
              <a:gd name="T11" fmla="*/ 1980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600" h="21600">
                <a:moveTo>
                  <a:pt x="21600" y="0"/>
                </a:moveTo>
                <a:cubicBezTo>
                  <a:pt x="15635" y="0"/>
                  <a:pt x="10800" y="806"/>
                  <a:pt x="10800" y="1800"/>
                </a:cubicBezTo>
                <a:lnTo>
                  <a:pt x="10800" y="9000"/>
                </a:lnTo>
                <a:cubicBezTo>
                  <a:pt x="10800" y="9994"/>
                  <a:pt x="5965" y="10800"/>
                  <a:pt x="0" y="10800"/>
                </a:cubicBezTo>
                <a:cubicBezTo>
                  <a:pt x="5965" y="10800"/>
                  <a:pt x="10800" y="11606"/>
                  <a:pt x="10800" y="12600"/>
                </a:cubicBezTo>
                <a:lnTo>
                  <a:pt x="10800" y="19800"/>
                </a:lnTo>
                <a:cubicBezTo>
                  <a:pt x="10800" y="20794"/>
                  <a:pt x="15635" y="21600"/>
                  <a:pt x="21600" y="21600"/>
                </a:cubicBezTo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47123" name="Picture 19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355850"/>
            <a:ext cx="3206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24" name="Freeform 20"/>
          <p:cNvSpPr>
            <a:spLocks/>
          </p:cNvSpPr>
          <p:nvPr/>
        </p:nvSpPr>
        <p:spPr bwMode="auto">
          <a:xfrm rot="-5400000">
            <a:off x="4343400" y="1601788"/>
            <a:ext cx="152400" cy="1219200"/>
          </a:xfrm>
          <a:custGeom>
            <a:avLst/>
            <a:gdLst>
              <a:gd name="T0" fmla="*/ 21600 w 21600"/>
              <a:gd name="T1" fmla="*/ 0 h 21600"/>
              <a:gd name="T2" fmla="*/ 10800 w 21600"/>
              <a:gd name="T3" fmla="*/ 1800 h 21600"/>
              <a:gd name="T4" fmla="*/ 10800 w 21600"/>
              <a:gd name="T5" fmla="*/ 9000 h 21600"/>
              <a:gd name="T6" fmla="*/ 0 w 21600"/>
              <a:gd name="T7" fmla="*/ 10800 h 21600"/>
              <a:gd name="T8" fmla="*/ 10800 w 21600"/>
              <a:gd name="T9" fmla="*/ 12600 h 21600"/>
              <a:gd name="T10" fmla="*/ 10800 w 21600"/>
              <a:gd name="T11" fmla="*/ 1980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600" h="21600">
                <a:moveTo>
                  <a:pt x="21600" y="0"/>
                </a:moveTo>
                <a:cubicBezTo>
                  <a:pt x="15635" y="0"/>
                  <a:pt x="10800" y="806"/>
                  <a:pt x="10800" y="1800"/>
                </a:cubicBezTo>
                <a:lnTo>
                  <a:pt x="10800" y="9000"/>
                </a:lnTo>
                <a:cubicBezTo>
                  <a:pt x="10800" y="9994"/>
                  <a:pt x="5965" y="10800"/>
                  <a:pt x="0" y="10800"/>
                </a:cubicBezTo>
                <a:cubicBezTo>
                  <a:pt x="5965" y="10800"/>
                  <a:pt x="10800" y="11606"/>
                  <a:pt x="10800" y="12600"/>
                </a:cubicBezTo>
                <a:lnTo>
                  <a:pt x="10800" y="19800"/>
                </a:lnTo>
                <a:cubicBezTo>
                  <a:pt x="10800" y="20794"/>
                  <a:pt x="15635" y="21600"/>
                  <a:pt x="21600" y="21600"/>
                </a:cubicBezTo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25" name="Freeform 21"/>
          <p:cNvSpPr>
            <a:spLocks/>
          </p:cNvSpPr>
          <p:nvPr/>
        </p:nvSpPr>
        <p:spPr bwMode="auto">
          <a:xfrm rot="-5400000">
            <a:off x="6324600" y="1601788"/>
            <a:ext cx="152400" cy="1219200"/>
          </a:xfrm>
          <a:custGeom>
            <a:avLst/>
            <a:gdLst>
              <a:gd name="T0" fmla="*/ 21600 w 21600"/>
              <a:gd name="T1" fmla="*/ 0 h 21600"/>
              <a:gd name="T2" fmla="*/ 10800 w 21600"/>
              <a:gd name="T3" fmla="*/ 1800 h 21600"/>
              <a:gd name="T4" fmla="*/ 10800 w 21600"/>
              <a:gd name="T5" fmla="*/ 9000 h 21600"/>
              <a:gd name="T6" fmla="*/ 0 w 21600"/>
              <a:gd name="T7" fmla="*/ 10800 h 21600"/>
              <a:gd name="T8" fmla="*/ 10800 w 21600"/>
              <a:gd name="T9" fmla="*/ 12600 h 21600"/>
              <a:gd name="T10" fmla="*/ 10800 w 21600"/>
              <a:gd name="T11" fmla="*/ 1980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600" h="21600">
                <a:moveTo>
                  <a:pt x="21600" y="0"/>
                </a:moveTo>
                <a:cubicBezTo>
                  <a:pt x="15635" y="0"/>
                  <a:pt x="10800" y="806"/>
                  <a:pt x="10800" y="1800"/>
                </a:cubicBezTo>
                <a:lnTo>
                  <a:pt x="10800" y="9000"/>
                </a:lnTo>
                <a:cubicBezTo>
                  <a:pt x="10800" y="9994"/>
                  <a:pt x="5965" y="10800"/>
                  <a:pt x="0" y="10800"/>
                </a:cubicBezTo>
                <a:cubicBezTo>
                  <a:pt x="5965" y="10800"/>
                  <a:pt x="10800" y="11606"/>
                  <a:pt x="10800" y="12600"/>
                </a:cubicBezTo>
                <a:lnTo>
                  <a:pt x="10800" y="19800"/>
                </a:lnTo>
                <a:cubicBezTo>
                  <a:pt x="10800" y="20794"/>
                  <a:pt x="15635" y="21600"/>
                  <a:pt x="21600" y="21600"/>
                </a:cubicBezTo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47126" name="Picture 22"/>
          <p:cNvPicPr>
            <a:picLocks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113" y="2359025"/>
            <a:ext cx="334962" cy="22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27" name="Picture 23"/>
          <p:cNvPicPr>
            <a:picLocks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038" y="2351088"/>
            <a:ext cx="417512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7131" name="Group 27"/>
          <p:cNvGrpSpPr>
            <a:grpSpLocks/>
          </p:cNvGrpSpPr>
          <p:nvPr/>
        </p:nvGrpSpPr>
        <p:grpSpPr bwMode="auto">
          <a:xfrm>
            <a:off x="6858000" y="3048000"/>
            <a:ext cx="2130425" cy="2044700"/>
            <a:chOff x="0" y="0"/>
            <a:chExt cx="1342" cy="1288"/>
          </a:xfrm>
        </p:grpSpPr>
        <p:pic>
          <p:nvPicPr>
            <p:cNvPr id="47128" name="Picture 24"/>
            <p:cNvPicPr>
              <a:picLocks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639" t="19997" r="2151" b="52223"/>
            <a:stretch>
              <a:fillRect/>
            </a:stretch>
          </p:blipFill>
          <p:spPr bwMode="auto">
            <a:xfrm>
              <a:off x="847" y="288"/>
              <a:ext cx="495" cy="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29" name="Line 25"/>
            <p:cNvSpPr>
              <a:spLocks noChangeShapeType="1"/>
            </p:cNvSpPr>
            <p:nvPr/>
          </p:nvSpPr>
          <p:spPr bwMode="auto">
            <a:xfrm>
              <a:off x="473" y="831"/>
              <a:ext cx="295" cy="1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7130" name="Line 26"/>
            <p:cNvSpPr>
              <a:spLocks noChangeShapeType="1"/>
            </p:cNvSpPr>
            <p:nvPr/>
          </p:nvSpPr>
          <p:spPr bwMode="auto">
            <a:xfrm>
              <a:off x="0" y="0"/>
              <a:ext cx="768" cy="288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pic>
        <p:nvPicPr>
          <p:cNvPr id="47132" name="Picture 28"/>
          <p:cNvPicPr>
            <a:picLocks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013" y="2890838"/>
            <a:ext cx="52832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1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8760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Recognition with </a:t>
            </a:r>
            <a:r>
              <a:rPr lang="en-US" dirty="0" err="1"/>
              <a:t>eigenfaces</a:t>
            </a:r>
            <a:endParaRPr lang="en-US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676900"/>
          </a:xfrm>
          <a:ln/>
        </p:spPr>
        <p:txBody>
          <a:bodyPr rIns="132080"/>
          <a:lstStyle/>
          <a:p>
            <a:pPr marL="496888" indent="-457200"/>
            <a:r>
              <a:rPr lang="en-US" sz="2000" dirty="0"/>
              <a:t>Algorithm</a:t>
            </a:r>
          </a:p>
          <a:p>
            <a:pPr marL="877888" lvl="1" indent="-381000">
              <a:buSzPct val="99000"/>
              <a:buFont typeface="Arial" charset="0"/>
              <a:buAutoNum type="arabicPeriod"/>
            </a:pPr>
            <a:r>
              <a:rPr lang="en-US" sz="1800" dirty="0">
                <a:solidFill>
                  <a:srgbClr val="FF0000"/>
                </a:solidFill>
              </a:rPr>
              <a:t>Process the image database (set of images with labels)</a:t>
            </a:r>
          </a:p>
          <a:p>
            <a:pPr marL="1296988" lvl="2" indent="-342900">
              <a:buClr>
                <a:srgbClr val="000000"/>
              </a:buClr>
              <a:buFont typeface="Arial" charset="0"/>
              <a:buChar char="•"/>
            </a:pPr>
            <a:r>
              <a:rPr lang="en-US" sz="1600" dirty="0"/>
              <a:t>Run PCA—compute </a:t>
            </a:r>
            <a:r>
              <a:rPr lang="en-US" sz="1600" dirty="0" err="1"/>
              <a:t>eigenfaces</a:t>
            </a:r>
            <a:endParaRPr lang="en-US" sz="1600" dirty="0"/>
          </a:p>
          <a:p>
            <a:pPr marL="1296988" lvl="2" indent="-342900">
              <a:buClr>
                <a:srgbClr val="000000"/>
              </a:buClr>
              <a:buFont typeface="Arial" charset="0"/>
              <a:buChar char="•"/>
            </a:pPr>
            <a:r>
              <a:rPr lang="en-US" sz="1600" dirty="0"/>
              <a:t>Calculate the K coefficients for each image</a:t>
            </a:r>
          </a:p>
          <a:p>
            <a:pPr marL="877888" lvl="1" indent="-381000">
              <a:buSzPct val="99000"/>
              <a:buFont typeface="Arial" charset="0"/>
              <a:buAutoNum type="arabicPeriod"/>
            </a:pPr>
            <a:r>
              <a:rPr lang="en-US" sz="1800" dirty="0">
                <a:solidFill>
                  <a:srgbClr val="FF0000"/>
                </a:solidFill>
              </a:rPr>
              <a:t>Given a new image (to be recognized) </a:t>
            </a:r>
            <a:r>
              <a:rPr lang="en-US" sz="1800" dirty="0">
                <a:solidFill>
                  <a:srgbClr val="FF0000"/>
                </a:solidFill>
                <a:latin typeface="Arial Bold" charset="0"/>
                <a:cs typeface="Arial Bold" charset="0"/>
                <a:sym typeface="Arial Bold" charset="0"/>
              </a:rPr>
              <a:t>x</a:t>
            </a:r>
            <a:r>
              <a:rPr lang="en-US" sz="1800" dirty="0">
                <a:solidFill>
                  <a:srgbClr val="FF0000"/>
                </a:solidFill>
              </a:rPr>
              <a:t>, calculate K coefficients</a:t>
            </a:r>
            <a:br>
              <a:rPr lang="en-US" sz="1800" dirty="0"/>
            </a:br>
            <a:br>
              <a:rPr lang="en-US" dirty="0"/>
            </a:br>
            <a:endParaRPr lang="en-US" dirty="0"/>
          </a:p>
          <a:p>
            <a:pPr marL="877888" lvl="1" indent="-381000">
              <a:buSzPct val="99000"/>
              <a:buFont typeface="Arial" charset="0"/>
              <a:buAutoNum type="arabicPeriod"/>
            </a:pPr>
            <a:r>
              <a:rPr lang="en-US" sz="1800" dirty="0">
                <a:solidFill>
                  <a:srgbClr val="FF0000"/>
                </a:solidFill>
              </a:rPr>
              <a:t>Detect if x is a face</a:t>
            </a:r>
          </a:p>
          <a:p>
            <a:pPr marL="877888" lvl="1" indent="-381000">
              <a:buSzPct val="99000"/>
              <a:buFont typeface="Arial" charset="0"/>
              <a:buAutoNum type="arabicPeriod"/>
            </a:pPr>
            <a:endParaRPr lang="en-US" sz="1800" dirty="0"/>
          </a:p>
          <a:p>
            <a:pPr marL="877888" lvl="1" indent="-381000">
              <a:buSzPct val="99000"/>
              <a:buFont typeface="Arial" charset="0"/>
              <a:buAutoNum type="arabicPeriod"/>
            </a:pPr>
            <a:endParaRPr lang="en-US" dirty="0"/>
          </a:p>
          <a:p>
            <a:pPr marL="877888" lvl="1" indent="-381000">
              <a:buSzPct val="99000"/>
              <a:buFont typeface="Arial" charset="0"/>
              <a:buAutoNum type="arabicPeriod" startAt="4"/>
            </a:pPr>
            <a:r>
              <a:rPr lang="en-US" sz="1800" dirty="0">
                <a:solidFill>
                  <a:srgbClr val="FF0000"/>
                </a:solidFill>
              </a:rPr>
              <a:t>If it is a face, who is it?</a:t>
            </a:r>
          </a:p>
        </p:txBody>
      </p:sp>
      <p:pic>
        <p:nvPicPr>
          <p:cNvPr id="48132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667000"/>
            <a:ext cx="299402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Rectangle 5"/>
          <p:cNvSpPr>
            <a:spLocks/>
          </p:cNvSpPr>
          <p:nvPr/>
        </p:nvSpPr>
        <p:spPr bwMode="auto">
          <a:xfrm>
            <a:off x="901700" y="5020733"/>
            <a:ext cx="7785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1296988" indent="-342900">
              <a:spcBef>
                <a:spcPts val="35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Find closest labeled face in database</a:t>
            </a:r>
          </a:p>
          <a:p>
            <a:pPr marL="1296988" indent="-342900">
              <a:spcBef>
                <a:spcPts val="313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dirty="0">
                <a:latin typeface="Arial" charset="0"/>
                <a:ea typeface="ＭＳ Ｐゴシック" charset="0"/>
                <a:cs typeface="Arial" charset="0"/>
                <a:sym typeface="Arial" charset="0"/>
              </a:rPr>
              <a:t>N</a:t>
            </a:r>
            <a:r>
              <a:rPr lang="en-US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earest-neighbor in K-dimensional space</a:t>
            </a:r>
          </a:p>
        </p:txBody>
      </p:sp>
      <p:pic>
        <p:nvPicPr>
          <p:cNvPr id="48134" name="Picture 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25" y="3705225"/>
            <a:ext cx="7321550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75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9380"/>
            <a:ext cx="7772400" cy="990600"/>
          </a:xfrm>
          <a:ln/>
        </p:spPr>
        <p:txBody>
          <a:bodyPr rIns="132080"/>
          <a:lstStyle/>
          <a:p>
            <a:r>
              <a:rPr lang="en-US" dirty="0"/>
              <a:t>Choosing the dimension K</a:t>
            </a:r>
          </a:p>
        </p:txBody>
      </p:sp>
      <p:grpSp>
        <p:nvGrpSpPr>
          <p:cNvPr id="49162" name="Group 10"/>
          <p:cNvGrpSpPr>
            <a:grpSpLocks/>
          </p:cNvGrpSpPr>
          <p:nvPr/>
        </p:nvGrpSpPr>
        <p:grpSpPr bwMode="auto">
          <a:xfrm>
            <a:off x="2814638" y="1066800"/>
            <a:ext cx="3236912" cy="2520950"/>
            <a:chOff x="0" y="0"/>
            <a:chExt cx="2038" cy="1588"/>
          </a:xfrm>
        </p:grpSpPr>
        <p:grpSp>
          <p:nvGrpSpPr>
            <p:cNvPr id="49158" name="Group 6"/>
            <p:cNvGrpSpPr>
              <a:grpSpLocks/>
            </p:cNvGrpSpPr>
            <p:nvPr/>
          </p:nvGrpSpPr>
          <p:grpSpPr bwMode="auto">
            <a:xfrm>
              <a:off x="0" y="0"/>
              <a:ext cx="1932" cy="1429"/>
              <a:chOff x="0" y="0"/>
              <a:chExt cx="1932" cy="1429"/>
            </a:xfrm>
          </p:grpSpPr>
          <p:pic>
            <p:nvPicPr>
              <p:cNvPr id="49155" name="Picture 3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051" b="7906"/>
              <a:stretch>
                <a:fillRect/>
              </a:stretch>
            </p:blipFill>
            <p:spPr bwMode="auto">
              <a:xfrm>
                <a:off x="0" y="0"/>
                <a:ext cx="1931" cy="14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9156" name="Rectangle 4"/>
              <p:cNvSpPr>
                <a:spLocks/>
              </p:cNvSpPr>
              <p:nvPr/>
            </p:nvSpPr>
            <p:spPr bwMode="auto">
              <a:xfrm>
                <a:off x="630" y="214"/>
                <a:ext cx="144" cy="15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9157" name="Rectangle 5"/>
              <p:cNvSpPr>
                <a:spLocks/>
              </p:cNvSpPr>
              <p:nvPr/>
            </p:nvSpPr>
            <p:spPr bwMode="auto">
              <a:xfrm>
                <a:off x="246" y="214"/>
                <a:ext cx="144" cy="15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49159" name="Rectangle 7"/>
            <p:cNvSpPr>
              <a:spLocks/>
            </p:cNvSpPr>
            <p:nvPr/>
          </p:nvSpPr>
          <p:spPr bwMode="auto">
            <a:xfrm>
              <a:off x="389" y="1388"/>
              <a:ext cx="189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39688" bIns="0">
              <a:spAutoFit/>
            </a:bodyPr>
            <a:lstStyle/>
            <a:p>
              <a:pPr marL="39688">
                <a:lnSpc>
                  <a:spcPct val="105000"/>
                </a:lnSpc>
                <a:spcBef>
                  <a:spcPts val="350"/>
                </a:spcBef>
              </a:pPr>
              <a:r>
                <a:rPr lang="en-US" sz="1600">
                  <a:solidFill>
                    <a:schemeClr val="tx1"/>
                  </a:solidFill>
                  <a:ea typeface="ＭＳ Ｐゴシック" charset="0"/>
                  <a:cs typeface="Times New Roman" charset="0"/>
                </a:rPr>
                <a:t>K</a:t>
              </a:r>
            </a:p>
          </p:txBody>
        </p:sp>
        <p:sp>
          <p:nvSpPr>
            <p:cNvPr id="49160" name="Rectangle 8"/>
            <p:cNvSpPr>
              <a:spLocks/>
            </p:cNvSpPr>
            <p:nvPr/>
          </p:nvSpPr>
          <p:spPr bwMode="auto">
            <a:xfrm>
              <a:off x="1749" y="1388"/>
              <a:ext cx="289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39688" bIns="0">
              <a:spAutoFit/>
            </a:bodyPr>
            <a:lstStyle/>
            <a:p>
              <a:pPr marL="39688">
                <a:lnSpc>
                  <a:spcPct val="105000"/>
                </a:lnSpc>
                <a:spcBef>
                  <a:spcPts val="350"/>
                </a:spcBef>
              </a:pPr>
              <a:r>
                <a:rPr lang="en-US" sz="1600">
                  <a:solidFill>
                    <a:schemeClr val="tx1"/>
                  </a:solidFill>
                  <a:latin typeface="Times New Roman Italic" charset="0"/>
                  <a:ea typeface="ＭＳ Ｐゴシック" charset="0"/>
                  <a:cs typeface="Times New Roman Italic" charset="0"/>
                  <a:sym typeface="Times New Roman Italic" charset="0"/>
                </a:rPr>
                <a:t>NM</a:t>
              </a:r>
            </a:p>
          </p:txBody>
        </p:sp>
        <p:sp>
          <p:nvSpPr>
            <p:cNvPr id="49161" name="Rectangle 9"/>
            <p:cNvSpPr>
              <a:spLocks/>
            </p:cNvSpPr>
            <p:nvPr/>
          </p:nvSpPr>
          <p:spPr bwMode="auto">
            <a:xfrm>
              <a:off x="61" y="1388"/>
              <a:ext cx="268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39688" bIns="0">
              <a:spAutoFit/>
            </a:bodyPr>
            <a:lstStyle/>
            <a:p>
              <a:pPr marL="39688">
                <a:lnSpc>
                  <a:spcPct val="105000"/>
                </a:lnSpc>
                <a:spcBef>
                  <a:spcPts val="350"/>
                </a:spcBef>
              </a:pPr>
              <a:r>
                <a:rPr lang="en-US" sz="1600">
                  <a:solidFill>
                    <a:schemeClr val="tx1"/>
                  </a:solidFill>
                  <a:latin typeface="Times New Roman Italic" charset="0"/>
                  <a:ea typeface="ＭＳ Ｐゴシック" charset="0"/>
                  <a:cs typeface="Times New Roman Italic" charset="0"/>
                  <a:sym typeface="Times New Roman Italic" charset="0"/>
                </a:rPr>
                <a:t>i </a:t>
              </a:r>
              <a:r>
                <a:rPr lang="en-US" sz="1600">
                  <a:solidFill>
                    <a:schemeClr val="tx1"/>
                  </a:solidFill>
                  <a:ea typeface="ＭＳ Ｐゴシック" charset="0"/>
                  <a:cs typeface="Times New Roman" charset="0"/>
                </a:rPr>
                <a:t>= </a:t>
              </a:r>
            </a:p>
          </p:txBody>
        </p:sp>
      </p:grpSp>
      <p:sp>
        <p:nvSpPr>
          <p:cNvPr id="49163" name="Rectangle 11"/>
          <p:cNvSpPr>
            <a:spLocks/>
          </p:cNvSpPr>
          <p:nvPr/>
        </p:nvSpPr>
        <p:spPr bwMode="auto">
          <a:xfrm>
            <a:off x="1447800" y="1330325"/>
            <a:ext cx="12382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39688" bIns="0">
            <a:spAutoFit/>
          </a:bodyPr>
          <a:lstStyle/>
          <a:p>
            <a:pPr marL="39688">
              <a:lnSpc>
                <a:spcPct val="105000"/>
              </a:lnSpc>
              <a:spcBef>
                <a:spcPts val="350"/>
              </a:spcBef>
            </a:pPr>
            <a:r>
              <a:rPr lang="en-US" sz="16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eigenvalues</a:t>
            </a:r>
          </a:p>
        </p:txBody>
      </p:sp>
      <p:sp>
        <p:nvSpPr>
          <p:cNvPr id="49164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  <a:ln/>
        </p:spPr>
        <p:txBody>
          <a:bodyPr rIns="132080"/>
          <a:lstStyle/>
          <a:p>
            <a:pPr marL="382588" indent="-342900"/>
            <a:r>
              <a:rPr lang="en-US"/>
              <a:t>How many eigenfaces to use?</a:t>
            </a:r>
          </a:p>
          <a:p>
            <a:pPr marL="382588" indent="-342900"/>
            <a:r>
              <a:rPr lang="en-US"/>
              <a:t>Look at the decay of the eigenvalues</a:t>
            </a:r>
          </a:p>
          <a:p>
            <a:pPr marL="782638" lvl="1">
              <a:buClr>
                <a:srgbClr val="000000"/>
              </a:buClr>
            </a:pPr>
            <a:r>
              <a:rPr lang="en-US"/>
              <a:t>the eigenvalue tells you the amount of variance </a:t>
            </a:r>
            <a:r>
              <a:rPr lang="ja-JP" altLang="en-US">
                <a:latin typeface="Arial"/>
              </a:rPr>
              <a:t>“</a:t>
            </a:r>
            <a:r>
              <a:rPr lang="en-US"/>
              <a:t>in the direction</a:t>
            </a:r>
            <a:r>
              <a:rPr lang="ja-JP" altLang="en-US">
                <a:latin typeface="Arial"/>
              </a:rPr>
              <a:t>”</a:t>
            </a:r>
            <a:r>
              <a:rPr lang="en-US"/>
              <a:t> of that eigenface</a:t>
            </a:r>
          </a:p>
          <a:p>
            <a:pPr marL="782638" lvl="1">
              <a:buClr>
                <a:srgbClr val="000000"/>
              </a:buClr>
            </a:pPr>
            <a:r>
              <a:rPr lang="en-US"/>
              <a:t>ignore eigenfaces with low variance</a:t>
            </a:r>
          </a:p>
        </p:txBody>
      </p:sp>
      <p:pic>
        <p:nvPicPr>
          <p:cNvPr id="49165" name="Picture 1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163" y="1419225"/>
            <a:ext cx="198437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91960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Representation and reconstruction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Face </a:t>
            </a:r>
            <a:r>
              <a:rPr lang="en-US" b="1"/>
              <a:t>x</a:t>
            </a:r>
            <a:r>
              <a:rPr lang="en-US"/>
              <a:t> in “face space” coordinates: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endParaRPr lang="en-US"/>
          </a:p>
        </p:txBody>
      </p:sp>
      <p:pic>
        <p:nvPicPr>
          <p:cNvPr id="27652" name="Picture 5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563" y="2209800"/>
            <a:ext cx="6878637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6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048000"/>
            <a:ext cx="2233613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Text Box 15"/>
          <p:cNvSpPr txBox="1">
            <a:spLocks noChangeArrowheads="1"/>
          </p:cNvSpPr>
          <p:nvPr/>
        </p:nvSpPr>
        <p:spPr bwMode="auto">
          <a:xfrm>
            <a:off x="2533650" y="2863850"/>
            <a:ext cx="4445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solidFill>
                  <a:prstClr val="black"/>
                </a:solidFill>
                <a:latin typeface="Times New Roman" pitchFamily="18" charset="0"/>
              </a:rPr>
              <a:t>=</a:t>
            </a:r>
          </a:p>
        </p:txBody>
      </p:sp>
      <p:pic>
        <p:nvPicPr>
          <p:cNvPr id="27655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384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21945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Representation and reconstruction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Face </a:t>
            </a:r>
            <a:r>
              <a:rPr lang="en-US" b="1"/>
              <a:t>x</a:t>
            </a:r>
            <a:r>
              <a:rPr lang="en-US"/>
              <a:t> in “face space” coordinates: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endParaRPr lang="en-US"/>
          </a:p>
          <a:p>
            <a:pPr>
              <a:buFontTx/>
              <a:buChar char="•"/>
            </a:pPr>
            <a:r>
              <a:rPr lang="en-US"/>
              <a:t>Reconstruction:</a:t>
            </a:r>
          </a:p>
        </p:txBody>
      </p:sp>
      <p:pic>
        <p:nvPicPr>
          <p:cNvPr id="28676" name="Picture 5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563" y="2209800"/>
            <a:ext cx="6878637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6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048000"/>
            <a:ext cx="2233613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Text Box 11"/>
          <p:cNvSpPr txBox="1">
            <a:spLocks noChangeArrowheads="1"/>
          </p:cNvSpPr>
          <p:nvPr/>
        </p:nvSpPr>
        <p:spPr bwMode="auto">
          <a:xfrm>
            <a:off x="1162050" y="5029200"/>
            <a:ext cx="36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=</a:t>
            </a:r>
          </a:p>
        </p:txBody>
      </p:sp>
      <p:sp>
        <p:nvSpPr>
          <p:cNvPr id="28679" name="Text Box 12"/>
          <p:cNvSpPr txBox="1">
            <a:spLocks noChangeArrowheads="1"/>
          </p:cNvSpPr>
          <p:nvPr/>
        </p:nvSpPr>
        <p:spPr bwMode="auto">
          <a:xfrm>
            <a:off x="2613025" y="5029200"/>
            <a:ext cx="36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+</a:t>
            </a:r>
          </a:p>
        </p:txBody>
      </p:sp>
      <p:sp>
        <p:nvSpPr>
          <p:cNvPr id="28680" name="Text Box 13"/>
          <p:cNvSpPr txBox="1">
            <a:spLocks noChangeArrowheads="1"/>
          </p:cNvSpPr>
          <p:nvPr/>
        </p:nvSpPr>
        <p:spPr bwMode="auto">
          <a:xfrm>
            <a:off x="1831975" y="5867400"/>
            <a:ext cx="601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µ       +    w</a:t>
            </a:r>
            <a:r>
              <a:rPr lang="en-US" baseline="-25000">
                <a:solidFill>
                  <a:prstClr val="black"/>
                </a:solidFill>
              </a:rPr>
              <a:t>1</a:t>
            </a:r>
            <a:r>
              <a:rPr lang="en-US">
                <a:solidFill>
                  <a:prstClr val="black"/>
                </a:solidFill>
              </a:rPr>
              <a:t>u</a:t>
            </a:r>
            <a:r>
              <a:rPr lang="en-US" baseline="-25000">
                <a:solidFill>
                  <a:prstClr val="black"/>
                </a:solidFill>
              </a:rPr>
              <a:t>1</a:t>
            </a:r>
            <a:r>
              <a:rPr lang="en-US">
                <a:solidFill>
                  <a:prstClr val="black"/>
                </a:solidFill>
              </a:rPr>
              <a:t>+w</a:t>
            </a:r>
            <a:r>
              <a:rPr lang="en-US" baseline="-25000">
                <a:solidFill>
                  <a:prstClr val="black"/>
                </a:solidFill>
              </a:rPr>
              <a:t>2</a:t>
            </a:r>
            <a:r>
              <a:rPr lang="en-US">
                <a:solidFill>
                  <a:prstClr val="black"/>
                </a:solidFill>
              </a:rPr>
              <a:t>u</a:t>
            </a:r>
            <a:r>
              <a:rPr lang="en-US" baseline="-25000">
                <a:solidFill>
                  <a:prstClr val="black"/>
                </a:solidFill>
              </a:rPr>
              <a:t>2</a:t>
            </a:r>
            <a:r>
              <a:rPr lang="en-US">
                <a:solidFill>
                  <a:prstClr val="black"/>
                </a:solidFill>
              </a:rPr>
              <a:t>+w</a:t>
            </a:r>
            <a:r>
              <a:rPr lang="en-US" baseline="-25000">
                <a:solidFill>
                  <a:prstClr val="black"/>
                </a:solidFill>
              </a:rPr>
              <a:t>3</a:t>
            </a:r>
            <a:r>
              <a:rPr lang="en-US">
                <a:solidFill>
                  <a:prstClr val="black"/>
                </a:solidFill>
              </a:rPr>
              <a:t>u</a:t>
            </a:r>
            <a:r>
              <a:rPr lang="en-US" baseline="-25000">
                <a:solidFill>
                  <a:prstClr val="black"/>
                </a:solidFill>
              </a:rPr>
              <a:t>3</a:t>
            </a:r>
            <a:r>
              <a:rPr lang="en-US">
                <a:solidFill>
                  <a:prstClr val="black"/>
                </a:solidFill>
              </a:rPr>
              <a:t>+w</a:t>
            </a:r>
            <a:r>
              <a:rPr lang="en-US" baseline="-25000">
                <a:solidFill>
                  <a:prstClr val="black"/>
                </a:solidFill>
              </a:rPr>
              <a:t>4</a:t>
            </a:r>
            <a:r>
              <a:rPr lang="en-US">
                <a:solidFill>
                  <a:prstClr val="black"/>
                </a:solidFill>
              </a:rPr>
              <a:t>u</a:t>
            </a:r>
            <a:r>
              <a:rPr lang="en-US" baseline="-25000">
                <a:solidFill>
                  <a:prstClr val="black"/>
                </a:solidFill>
              </a:rPr>
              <a:t>4</a:t>
            </a:r>
            <a:r>
              <a:rPr lang="en-US">
                <a:solidFill>
                  <a:prstClr val="black"/>
                </a:solidFill>
              </a:rPr>
              <a:t>+ …</a:t>
            </a:r>
          </a:p>
        </p:txBody>
      </p:sp>
      <p:sp>
        <p:nvSpPr>
          <p:cNvPr id="28681" name="Text Box 14"/>
          <p:cNvSpPr txBox="1">
            <a:spLocks noChangeArrowheads="1"/>
          </p:cNvSpPr>
          <p:nvPr/>
        </p:nvSpPr>
        <p:spPr bwMode="auto">
          <a:xfrm>
            <a:off x="2533650" y="2863850"/>
            <a:ext cx="4445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solidFill>
                  <a:prstClr val="black"/>
                </a:solidFill>
                <a:latin typeface="Times New Roman" pitchFamily="18" charset="0"/>
              </a:rPr>
              <a:t>=</a:t>
            </a:r>
          </a:p>
        </p:txBody>
      </p:sp>
      <p:sp>
        <p:nvSpPr>
          <p:cNvPr id="28682" name="Text Box 15"/>
          <p:cNvSpPr txBox="1">
            <a:spLocks noChangeArrowheads="1"/>
          </p:cNvSpPr>
          <p:nvPr/>
        </p:nvSpPr>
        <p:spPr bwMode="auto">
          <a:xfrm>
            <a:off x="400050" y="5715000"/>
            <a:ext cx="36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^</a:t>
            </a:r>
          </a:p>
        </p:txBody>
      </p:sp>
      <p:sp>
        <p:nvSpPr>
          <p:cNvPr id="28683" name="Text Box 16"/>
          <p:cNvSpPr txBox="1">
            <a:spLocks noChangeArrowheads="1"/>
          </p:cNvSpPr>
          <p:nvPr/>
        </p:nvSpPr>
        <p:spPr bwMode="auto">
          <a:xfrm>
            <a:off x="407988" y="5867400"/>
            <a:ext cx="35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x</a:t>
            </a:r>
          </a:p>
        </p:txBody>
      </p:sp>
      <p:sp>
        <p:nvSpPr>
          <p:cNvPr id="28684" name="Text Box 17"/>
          <p:cNvSpPr txBox="1">
            <a:spLocks noChangeArrowheads="1"/>
          </p:cNvSpPr>
          <p:nvPr/>
        </p:nvSpPr>
        <p:spPr bwMode="auto">
          <a:xfrm>
            <a:off x="1162050" y="5867400"/>
            <a:ext cx="36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=</a:t>
            </a:r>
          </a:p>
        </p:txBody>
      </p:sp>
      <p:pic>
        <p:nvPicPr>
          <p:cNvPr id="28685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050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6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8768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7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8768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8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30"/>
          <a:stretch>
            <a:fillRect/>
          </a:stretch>
        </p:blipFill>
        <p:spPr bwMode="auto">
          <a:xfrm>
            <a:off x="3048000" y="4876800"/>
            <a:ext cx="560387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03616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recon_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752600"/>
            <a:ext cx="7010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5"/>
          <p:cNvSpPr>
            <a:spLocks noChangeArrowheads="1"/>
          </p:cNvSpPr>
          <p:nvPr/>
        </p:nvSpPr>
        <p:spPr bwMode="auto">
          <a:xfrm>
            <a:off x="609600" y="1981200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solidFill>
                  <a:srgbClr val="40458C"/>
                </a:solidFill>
                <a:latin typeface="Arial" charset="0"/>
                <a:ea typeface="宋体"/>
              </a:rPr>
              <a:t>P = 4</a:t>
            </a:r>
          </a:p>
        </p:txBody>
      </p:sp>
      <p:pic>
        <p:nvPicPr>
          <p:cNvPr id="31748" name="Picture 6" descr="reon_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971800"/>
            <a:ext cx="701040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7" descr="recon_4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114800"/>
            <a:ext cx="70231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Rectangle 8"/>
          <p:cNvSpPr>
            <a:spLocks noChangeArrowheads="1"/>
          </p:cNvSpPr>
          <p:nvPr/>
        </p:nvSpPr>
        <p:spPr bwMode="auto">
          <a:xfrm>
            <a:off x="685800" y="3124200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solidFill>
                  <a:srgbClr val="40458C"/>
                </a:solidFill>
                <a:latin typeface="Arial" charset="0"/>
                <a:ea typeface="宋体"/>
              </a:rPr>
              <a:t>P = 200</a:t>
            </a:r>
          </a:p>
        </p:txBody>
      </p:sp>
      <p:sp>
        <p:nvSpPr>
          <p:cNvPr id="31751" name="Rectangle 9"/>
          <p:cNvSpPr>
            <a:spLocks noChangeArrowheads="1"/>
          </p:cNvSpPr>
          <p:nvPr/>
        </p:nvSpPr>
        <p:spPr bwMode="auto">
          <a:xfrm>
            <a:off x="685800" y="4343400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solidFill>
                  <a:srgbClr val="40458C"/>
                </a:solidFill>
                <a:latin typeface="Arial" charset="0"/>
                <a:ea typeface="宋体"/>
              </a:rPr>
              <a:t>P = 400</a:t>
            </a:r>
          </a:p>
        </p:txBody>
      </p:sp>
      <p:sp>
        <p:nvSpPr>
          <p:cNvPr id="31752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Reconstruction</a:t>
            </a:r>
          </a:p>
        </p:txBody>
      </p:sp>
      <p:sp>
        <p:nvSpPr>
          <p:cNvPr id="31753" name="TextBox 11"/>
          <p:cNvSpPr txBox="1">
            <a:spLocks noChangeArrowheads="1"/>
          </p:cNvSpPr>
          <p:nvPr/>
        </p:nvSpPr>
        <p:spPr bwMode="auto">
          <a:xfrm>
            <a:off x="838200" y="5638800"/>
            <a:ext cx="7543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</a:rPr>
              <a:t>After computing </a:t>
            </a:r>
            <a:r>
              <a:rPr lang="en-US" sz="2800" dirty="0" err="1">
                <a:solidFill>
                  <a:prstClr val="black"/>
                </a:solidFill>
              </a:rPr>
              <a:t>eigenfaces</a:t>
            </a:r>
            <a:r>
              <a:rPr lang="en-US" sz="2800" dirty="0">
                <a:solidFill>
                  <a:prstClr val="black"/>
                </a:solidFill>
              </a:rPr>
              <a:t> using 400 face images from ORL face database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33821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9"/>
          <p:cNvSpPr txBox="1">
            <a:spLocks/>
          </p:cNvSpPr>
          <p:nvPr/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>
                <a:solidFill>
                  <a:prstClr val="black"/>
                </a:solidFill>
                <a:latin typeface="Calibri"/>
              </a:rPr>
              <a:t>Eigenvalues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(variance along eigenvectors)</a:t>
            </a:r>
          </a:p>
        </p:txBody>
      </p:sp>
      <p:grpSp>
        <p:nvGrpSpPr>
          <p:cNvPr id="32771" name="Group 8"/>
          <p:cNvGrpSpPr>
            <a:grpSpLocks/>
          </p:cNvGrpSpPr>
          <p:nvPr/>
        </p:nvGrpSpPr>
        <p:grpSpPr bwMode="auto">
          <a:xfrm>
            <a:off x="990600" y="1458913"/>
            <a:ext cx="6858000" cy="5143500"/>
            <a:chOff x="990600" y="1458913"/>
            <a:chExt cx="6858000" cy="5143500"/>
          </a:xfrm>
        </p:grpSpPr>
        <p:pic>
          <p:nvPicPr>
            <p:cNvPr id="32772" name="Picture 3" descr="eigenvalue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600" y="1458913"/>
              <a:ext cx="6858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Connector 7"/>
            <p:cNvCxnSpPr/>
            <p:nvPr/>
          </p:nvCxnSpPr>
          <p:spPr>
            <a:xfrm>
              <a:off x="1889125" y="5426075"/>
              <a:ext cx="5181600" cy="1588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158665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Note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sz="2800"/>
              <a:t>	Preserving variance (minimizing MSE) does not necessarily lead to qualitatively good reconstruction.</a:t>
            </a:r>
          </a:p>
        </p:txBody>
      </p:sp>
      <p:pic>
        <p:nvPicPr>
          <p:cNvPr id="33796" name="Picture 6" descr="reon_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076450"/>
            <a:ext cx="701040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Rectangle 8"/>
          <p:cNvSpPr>
            <a:spLocks noChangeArrowheads="1"/>
          </p:cNvSpPr>
          <p:nvPr/>
        </p:nvSpPr>
        <p:spPr bwMode="auto">
          <a:xfrm>
            <a:off x="914400" y="2209800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solidFill>
                  <a:srgbClr val="40458C"/>
                </a:solidFill>
                <a:latin typeface="Arial" charset="0"/>
                <a:ea typeface="宋体"/>
              </a:rPr>
              <a:t>P = 200</a:t>
            </a:r>
          </a:p>
        </p:txBody>
      </p:sp>
      <p:grpSp>
        <p:nvGrpSpPr>
          <p:cNvPr id="33798" name="Group 6"/>
          <p:cNvGrpSpPr>
            <a:grpSpLocks noChangeAspect="1"/>
          </p:cNvGrpSpPr>
          <p:nvPr/>
        </p:nvGrpSpPr>
        <p:grpSpPr bwMode="auto">
          <a:xfrm>
            <a:off x="2667000" y="3379788"/>
            <a:ext cx="4332288" cy="3249612"/>
            <a:chOff x="990600" y="1458913"/>
            <a:chExt cx="6858000" cy="5143500"/>
          </a:xfrm>
        </p:grpSpPr>
        <p:pic>
          <p:nvPicPr>
            <p:cNvPr id="33799" name="Picture 3" descr="eigenvalue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600" y="1458913"/>
              <a:ext cx="6858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Straight Connector 8"/>
            <p:cNvCxnSpPr/>
            <p:nvPr/>
          </p:nvCxnSpPr>
          <p:spPr>
            <a:xfrm>
              <a:off x="1890257" y="5426469"/>
              <a:ext cx="5181823" cy="0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88036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Recognition with </a:t>
            </a:r>
            <a:r>
              <a:rPr lang="en-US" dirty="0" err="1"/>
              <a:t>eigenfaces</a:t>
            </a:r>
            <a:br>
              <a:rPr lang="en-US" dirty="0"/>
            </a:br>
            <a:endParaRPr lang="en-US" dirty="0"/>
          </a:p>
        </p:txBody>
      </p:sp>
      <p:sp>
        <p:nvSpPr>
          <p:cNvPr id="1238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458200" cy="5638800"/>
          </a:xfrm>
        </p:spPr>
        <p:txBody>
          <a:bodyPr/>
          <a:lstStyle/>
          <a:p>
            <a:pPr>
              <a:lnSpc>
                <a:spcPct val="90000"/>
              </a:lnSpc>
              <a:buFont typeface="Arial" charset="0"/>
              <a:buNone/>
            </a:pPr>
            <a:r>
              <a:rPr lang="en-US" sz="2800" dirty="0">
                <a:solidFill>
                  <a:srgbClr val="C00000"/>
                </a:solidFill>
              </a:rPr>
              <a:t>Process labeled training images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Find mean </a:t>
            </a:r>
            <a:r>
              <a:rPr lang="en-US" sz="2400" b="1" dirty="0">
                <a:cs typeface="Arial" charset="0"/>
              </a:rPr>
              <a:t>µ</a:t>
            </a:r>
            <a:r>
              <a:rPr lang="en-US" sz="2400" dirty="0">
                <a:cs typeface="Arial" charset="0"/>
              </a:rPr>
              <a:t> and covariance matrix </a:t>
            </a:r>
            <a:r>
              <a:rPr lang="el-GR" sz="2400" b="1" dirty="0">
                <a:cs typeface="Arial" charset="0"/>
              </a:rPr>
              <a:t>Σ</a:t>
            </a:r>
            <a:endParaRPr lang="en-US" sz="2400" b="1" dirty="0">
              <a:cs typeface="Arial" charset="0"/>
            </a:endParaRPr>
          </a:p>
          <a:p>
            <a:pPr>
              <a:lnSpc>
                <a:spcPct val="90000"/>
              </a:lnSpc>
            </a:pPr>
            <a:r>
              <a:rPr lang="en-US" sz="2400" dirty="0"/>
              <a:t>Find k principal components (eigenvectors of </a:t>
            </a:r>
            <a:r>
              <a:rPr lang="el-GR" sz="2400" b="1" dirty="0">
                <a:cs typeface="Arial" charset="0"/>
              </a:rPr>
              <a:t>Σ</a:t>
            </a:r>
            <a:r>
              <a:rPr lang="en-US" sz="2400" dirty="0">
                <a:cs typeface="Arial" charset="0"/>
              </a:rPr>
              <a:t>) </a:t>
            </a:r>
            <a:r>
              <a:rPr lang="en-US" sz="2400" b="1" dirty="0"/>
              <a:t>u</a:t>
            </a:r>
            <a:r>
              <a:rPr lang="en-US" sz="2400" baseline="-25000" dirty="0"/>
              <a:t>1</a:t>
            </a:r>
            <a:r>
              <a:rPr lang="en-US" sz="2400" dirty="0"/>
              <a:t>,…</a:t>
            </a:r>
            <a:r>
              <a:rPr lang="en-US" sz="2400" b="1" dirty="0" err="1"/>
              <a:t>u</a:t>
            </a:r>
            <a:r>
              <a:rPr lang="en-US" sz="2400" baseline="-25000" dirty="0" err="1"/>
              <a:t>k</a:t>
            </a:r>
            <a:endParaRPr lang="en-US" sz="2400" baseline="-25000" dirty="0"/>
          </a:p>
          <a:p>
            <a:pPr>
              <a:lnSpc>
                <a:spcPct val="90000"/>
              </a:lnSpc>
            </a:pPr>
            <a:r>
              <a:rPr lang="en-US" sz="2400" dirty="0"/>
              <a:t>Project each training image </a:t>
            </a:r>
            <a:r>
              <a:rPr lang="en-US" sz="2400" b="1" dirty="0"/>
              <a:t>x</a:t>
            </a:r>
            <a:r>
              <a:rPr lang="en-US" sz="2400" baseline="-25000" dirty="0"/>
              <a:t>i</a:t>
            </a:r>
            <a:r>
              <a:rPr lang="en-US" sz="2400" dirty="0"/>
              <a:t> onto subspace spanned by principal components:</a:t>
            </a:r>
            <a:br>
              <a:rPr lang="en-US" sz="2400" dirty="0"/>
            </a:br>
            <a:r>
              <a:rPr lang="en-US" sz="2400" dirty="0"/>
              <a:t>(w</a:t>
            </a:r>
            <a:r>
              <a:rPr lang="en-US" sz="2400" baseline="-25000" dirty="0"/>
              <a:t>i1</a:t>
            </a:r>
            <a:r>
              <a:rPr lang="en-US" sz="2400" dirty="0"/>
              <a:t>,…,</a:t>
            </a:r>
            <a:r>
              <a:rPr lang="en-US" sz="2400" dirty="0" err="1"/>
              <a:t>w</a:t>
            </a:r>
            <a:r>
              <a:rPr lang="en-US" sz="2400" baseline="-25000" dirty="0" err="1"/>
              <a:t>ik</a:t>
            </a:r>
            <a:r>
              <a:rPr lang="en-US" sz="2400" dirty="0"/>
              <a:t>) = (</a:t>
            </a:r>
            <a:r>
              <a:rPr lang="en-US" sz="2400" b="1" dirty="0"/>
              <a:t>u</a:t>
            </a:r>
            <a:r>
              <a:rPr lang="en-US" sz="2400" baseline="-25000" dirty="0"/>
              <a:t>1</a:t>
            </a:r>
            <a:r>
              <a:rPr lang="en-US" sz="2400" baseline="30000" dirty="0"/>
              <a:t>T</a:t>
            </a:r>
            <a:r>
              <a:rPr lang="en-US" sz="2400" dirty="0"/>
              <a:t>(</a:t>
            </a:r>
            <a:r>
              <a:rPr lang="en-US" sz="2400" b="1" dirty="0"/>
              <a:t>x</a:t>
            </a:r>
            <a:r>
              <a:rPr lang="en-US" sz="2400" baseline="-25000" dirty="0"/>
              <a:t>i </a:t>
            </a:r>
            <a:r>
              <a:rPr lang="en-US" sz="2400" dirty="0"/>
              <a:t>– </a:t>
            </a:r>
            <a:r>
              <a:rPr lang="en-US" sz="2400" b="1" dirty="0">
                <a:cs typeface="Arial" charset="0"/>
              </a:rPr>
              <a:t>µ</a:t>
            </a:r>
            <a:r>
              <a:rPr lang="en-US" sz="2400" dirty="0">
                <a:cs typeface="Arial" charset="0"/>
              </a:rPr>
              <a:t>), … , </a:t>
            </a:r>
            <a:r>
              <a:rPr lang="en-US" sz="2400" b="1" dirty="0" err="1"/>
              <a:t>u</a:t>
            </a:r>
            <a:r>
              <a:rPr lang="en-US" sz="2400" baseline="-25000" dirty="0" err="1"/>
              <a:t>k</a:t>
            </a:r>
            <a:r>
              <a:rPr lang="en-US" sz="2400" baseline="30000" dirty="0" err="1"/>
              <a:t>T</a:t>
            </a:r>
            <a:r>
              <a:rPr lang="en-US" sz="2400" dirty="0"/>
              <a:t>(</a:t>
            </a:r>
            <a:r>
              <a:rPr lang="en-US" sz="2400" b="1" dirty="0"/>
              <a:t>x</a:t>
            </a:r>
            <a:r>
              <a:rPr lang="en-US" sz="2400" baseline="-25000" dirty="0"/>
              <a:t>i </a:t>
            </a:r>
            <a:r>
              <a:rPr lang="en-US" sz="2400" dirty="0"/>
              <a:t>– </a:t>
            </a:r>
            <a:r>
              <a:rPr lang="en-US" sz="2400" b="1" dirty="0">
                <a:cs typeface="Arial" charset="0"/>
              </a:rPr>
              <a:t>µ</a:t>
            </a:r>
            <a:r>
              <a:rPr lang="en-US" sz="2400" dirty="0">
                <a:cs typeface="Arial" charset="0"/>
              </a:rPr>
              <a:t>))</a:t>
            </a:r>
            <a:endParaRPr lang="en-US" sz="2400" dirty="0"/>
          </a:p>
          <a:p>
            <a:pPr>
              <a:lnSpc>
                <a:spcPct val="90000"/>
              </a:lnSpc>
              <a:buFontTx/>
              <a:buChar char="•"/>
            </a:pPr>
            <a:endParaRPr lang="en-US" sz="2400" dirty="0"/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n-US" sz="2800" dirty="0">
                <a:solidFill>
                  <a:srgbClr val="C00000"/>
                </a:solidFill>
              </a:rPr>
              <a:t>Given novel image </a:t>
            </a:r>
            <a:r>
              <a:rPr lang="en-US" sz="2800" b="1" dirty="0">
                <a:solidFill>
                  <a:srgbClr val="C00000"/>
                </a:solidFill>
              </a:rPr>
              <a:t>x</a:t>
            </a:r>
            <a:endParaRPr lang="en-US" sz="2800" dirty="0">
              <a:solidFill>
                <a:srgbClr val="C0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dirty="0"/>
              <a:t>Project onto subspace:</a:t>
            </a:r>
            <a:br>
              <a:rPr lang="en-US" sz="2400" dirty="0"/>
            </a:br>
            <a:r>
              <a:rPr lang="en-US" sz="2400" dirty="0"/>
              <a:t>(w</a:t>
            </a:r>
            <a:r>
              <a:rPr lang="en-US" sz="2400" baseline="-25000" dirty="0"/>
              <a:t>1</a:t>
            </a:r>
            <a:r>
              <a:rPr lang="en-US" sz="2400" dirty="0"/>
              <a:t>,…,</a:t>
            </a:r>
            <a:r>
              <a:rPr lang="en-US" sz="2400" dirty="0" err="1"/>
              <a:t>w</a:t>
            </a:r>
            <a:r>
              <a:rPr lang="en-US" sz="2400" baseline="-25000" dirty="0" err="1"/>
              <a:t>k</a:t>
            </a:r>
            <a:r>
              <a:rPr lang="en-US" sz="2400" dirty="0"/>
              <a:t>) = (</a:t>
            </a:r>
            <a:r>
              <a:rPr lang="en-US" sz="2400" b="1" dirty="0"/>
              <a:t>u</a:t>
            </a:r>
            <a:r>
              <a:rPr lang="en-US" sz="2400" baseline="-25000" dirty="0"/>
              <a:t>1</a:t>
            </a:r>
            <a:r>
              <a:rPr lang="en-US" sz="2400" baseline="30000" dirty="0"/>
              <a:t>T</a:t>
            </a:r>
            <a:r>
              <a:rPr lang="en-US" sz="2400" dirty="0"/>
              <a:t>(</a:t>
            </a:r>
            <a:r>
              <a:rPr lang="en-US" sz="2400" b="1" dirty="0"/>
              <a:t>x</a:t>
            </a:r>
            <a:r>
              <a:rPr lang="en-US" sz="2400" baseline="-25000" dirty="0"/>
              <a:t> </a:t>
            </a:r>
            <a:r>
              <a:rPr lang="en-US" sz="2400" dirty="0"/>
              <a:t>– </a:t>
            </a:r>
            <a:r>
              <a:rPr lang="en-US" sz="2400" b="1" dirty="0">
                <a:cs typeface="Arial" charset="0"/>
              </a:rPr>
              <a:t>µ</a:t>
            </a:r>
            <a:r>
              <a:rPr lang="en-US" sz="2400" dirty="0">
                <a:cs typeface="Arial" charset="0"/>
              </a:rPr>
              <a:t>), … , </a:t>
            </a:r>
            <a:r>
              <a:rPr lang="en-US" sz="2400" b="1" dirty="0" err="1"/>
              <a:t>u</a:t>
            </a:r>
            <a:r>
              <a:rPr lang="en-US" sz="2400" baseline="-25000" dirty="0" err="1"/>
              <a:t>k</a:t>
            </a:r>
            <a:r>
              <a:rPr lang="en-US" sz="2400" baseline="30000" dirty="0" err="1"/>
              <a:t>T</a:t>
            </a:r>
            <a:r>
              <a:rPr lang="en-US" sz="2400" dirty="0"/>
              <a:t>(</a:t>
            </a:r>
            <a:r>
              <a:rPr lang="en-US" sz="2400" b="1" dirty="0"/>
              <a:t>x</a:t>
            </a:r>
            <a:r>
              <a:rPr lang="en-US" sz="2400" baseline="-25000" dirty="0"/>
              <a:t> </a:t>
            </a:r>
            <a:r>
              <a:rPr lang="en-US" sz="2400" dirty="0"/>
              <a:t>– </a:t>
            </a:r>
            <a:r>
              <a:rPr lang="en-US" sz="2400" b="1" dirty="0">
                <a:cs typeface="Arial" charset="0"/>
              </a:rPr>
              <a:t>µ</a:t>
            </a:r>
            <a:r>
              <a:rPr lang="en-US" sz="2400" dirty="0">
                <a:cs typeface="Arial" charset="0"/>
              </a:rPr>
              <a:t>))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Optional: check reconstruction error </a:t>
            </a:r>
            <a:r>
              <a:rPr lang="en-US" sz="2400" b="1" dirty="0"/>
              <a:t>x</a:t>
            </a:r>
            <a:r>
              <a:rPr lang="en-US" sz="2400" dirty="0"/>
              <a:t> – </a:t>
            </a:r>
            <a:r>
              <a:rPr lang="en-US" sz="2400" b="1" dirty="0"/>
              <a:t>x</a:t>
            </a:r>
            <a:r>
              <a:rPr lang="en-US" sz="2400" dirty="0"/>
              <a:t> to determine whether image is really a face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Classify as closest training face in k-dimensional subspace</a:t>
            </a:r>
          </a:p>
        </p:txBody>
      </p:sp>
      <p:sp>
        <p:nvSpPr>
          <p:cNvPr id="1238020" name="Text Box 4"/>
          <p:cNvSpPr txBox="1">
            <a:spLocks noChangeArrowheads="1"/>
          </p:cNvSpPr>
          <p:nvPr/>
        </p:nvSpPr>
        <p:spPr bwMode="auto">
          <a:xfrm>
            <a:off x="5807075" y="4724400"/>
            <a:ext cx="304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prstClr val="black"/>
                </a:solidFill>
              </a:rPr>
              <a:t>^</a:t>
            </a:r>
          </a:p>
        </p:txBody>
      </p:sp>
      <p:sp>
        <p:nvSpPr>
          <p:cNvPr id="34821" name="Text Box 4"/>
          <p:cNvSpPr txBox="1">
            <a:spLocks noChangeArrowheads="1"/>
          </p:cNvSpPr>
          <p:nvPr/>
        </p:nvSpPr>
        <p:spPr bwMode="auto">
          <a:xfrm>
            <a:off x="844550" y="6415088"/>
            <a:ext cx="7689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</a:rPr>
              <a:t>M. Turk and A. </a:t>
            </a:r>
            <a:r>
              <a:rPr lang="en-US" dirty="0" err="1">
                <a:solidFill>
                  <a:prstClr val="black"/>
                </a:solidFill>
              </a:rPr>
              <a:t>Pentland</a:t>
            </a:r>
            <a:r>
              <a:rPr lang="en-US" dirty="0">
                <a:solidFill>
                  <a:prstClr val="black"/>
                </a:solidFill>
              </a:rPr>
              <a:t>, </a:t>
            </a:r>
            <a:r>
              <a:rPr lang="en-US" dirty="0">
                <a:solidFill>
                  <a:prstClr val="black"/>
                </a:solidFill>
                <a:hlinkClick r:id="rId3"/>
              </a:rPr>
              <a:t>Face Recognition using Eigenfaces</a:t>
            </a:r>
            <a:r>
              <a:rPr lang="en-US" dirty="0">
                <a:solidFill>
                  <a:prstClr val="black"/>
                </a:solidFill>
              </a:rPr>
              <a:t>, CVPR 1991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318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8020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PCA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  <a:defRPr/>
            </a:pPr>
            <a:endParaRPr lang="en-US" dirty="0"/>
          </a:p>
          <a:p>
            <a:pPr>
              <a:buFont typeface="Arial" pitchFamily="34" charset="0"/>
              <a:buChar char="•"/>
              <a:defRPr/>
            </a:pPr>
            <a:r>
              <a:rPr lang="en-US" dirty="0"/>
              <a:t>General dimensionality reduction technique</a:t>
            </a:r>
          </a:p>
          <a:p>
            <a:pPr>
              <a:buFont typeface="Arial" pitchFamily="34" charset="0"/>
              <a:buChar char="•"/>
              <a:defRPr/>
            </a:pPr>
            <a:endParaRPr lang="en-US" dirty="0"/>
          </a:p>
          <a:p>
            <a:pPr>
              <a:buFont typeface="Arial" pitchFamily="34" charset="0"/>
              <a:buChar char="•"/>
              <a:defRPr/>
            </a:pPr>
            <a:r>
              <a:rPr lang="en-US" dirty="0"/>
              <a:t>Preserves most of variance with a much more compact representation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/>
              <a:t>Lower storage requirements (eigenvectors + a few numbers per face)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/>
              <a:t>Faster matching</a:t>
            </a:r>
          </a:p>
          <a:p>
            <a:pPr>
              <a:buFont typeface="Arial" pitchFamily="34" charset="0"/>
              <a:buChar char="•"/>
              <a:defRPr/>
            </a:pPr>
            <a:endParaRPr lang="en-US" dirty="0"/>
          </a:p>
          <a:p>
            <a:pPr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0099"/>
                </a:solidFill>
              </a:rPr>
              <a:t>What other applications?</a:t>
            </a:r>
          </a:p>
          <a:p>
            <a:pPr lvl="1"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470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Algorithm </a:t>
            </a:r>
          </a:p>
        </p:txBody>
      </p:sp>
      <p:sp>
        <p:nvSpPr>
          <p:cNvPr id="7171" name="TextBox 2"/>
          <p:cNvSpPr txBox="1">
            <a:spLocks noChangeArrowheads="1"/>
          </p:cNvSpPr>
          <p:nvPr/>
        </p:nvSpPr>
        <p:spPr bwMode="auto">
          <a:xfrm>
            <a:off x="1524000" y="24384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" name="TextBox 3"/>
          <p:cNvSpPr txBox="1"/>
          <p:nvPr/>
        </p:nvSpPr>
        <p:spPr>
          <a:xfrm>
            <a:off x="838200" y="1524000"/>
            <a:ext cx="7815263" cy="48006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/>
              <a:defRPr/>
            </a:pPr>
            <a:r>
              <a:rPr lang="en-US" b="1" dirty="0"/>
              <a:t>Skin Filter</a:t>
            </a:r>
            <a:r>
              <a:rPr lang="en-US" dirty="0"/>
              <a:t>: The algorithm first locates images containing large areas </a:t>
            </a:r>
          </a:p>
          <a:p>
            <a:pPr marL="342900" indent="-342900">
              <a:defRPr/>
            </a:pPr>
            <a:r>
              <a:rPr lang="en-US" dirty="0"/>
              <a:t>     whose color and texture is appropriate for skin.</a:t>
            </a:r>
          </a:p>
          <a:p>
            <a:pPr marL="342900" indent="-342900">
              <a:defRPr/>
            </a:pPr>
            <a:endParaRPr lang="en-US" dirty="0"/>
          </a:p>
          <a:p>
            <a:pPr>
              <a:defRPr/>
            </a:pPr>
            <a:r>
              <a:rPr lang="en-US" b="1" dirty="0"/>
              <a:t>2.  Grouper</a:t>
            </a:r>
            <a:r>
              <a:rPr lang="en-US" dirty="0"/>
              <a:t>: Within these areas, the algorithm finds elongated regions</a:t>
            </a:r>
          </a:p>
          <a:p>
            <a:pPr>
              <a:defRPr/>
            </a:pPr>
            <a:r>
              <a:rPr lang="en-US" dirty="0"/>
              <a:t>     and groups them into possible human limbs and connected groups</a:t>
            </a:r>
          </a:p>
          <a:p>
            <a:pPr>
              <a:defRPr/>
            </a:pPr>
            <a:r>
              <a:rPr lang="en-US" dirty="0"/>
              <a:t>     of limbs, using specialized groupers which incorporate substantial </a:t>
            </a:r>
          </a:p>
          <a:p>
            <a:pPr>
              <a:defRPr/>
            </a:pPr>
            <a:r>
              <a:rPr lang="en-US" dirty="0"/>
              <a:t>     amounts of information about object structure. 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3.   Images containing sufficiently </a:t>
            </a:r>
            <a:r>
              <a:rPr lang="en-US" dirty="0">
                <a:solidFill>
                  <a:srgbClr val="FF0000"/>
                </a:solidFill>
              </a:rPr>
              <a:t>large skin-colored groups of </a:t>
            </a: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      possible limbs</a:t>
            </a:r>
            <a:r>
              <a:rPr lang="en-US" dirty="0"/>
              <a:t> are reported as potentially containing naked people. 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This algorithm was tested on a database of 4854 images: 565 images </a:t>
            </a:r>
          </a:p>
          <a:p>
            <a:pPr>
              <a:defRPr/>
            </a:pPr>
            <a:r>
              <a:rPr lang="en-US" dirty="0"/>
              <a:t>of naked people and 4289 control images from a variety of sources. </a:t>
            </a:r>
          </a:p>
          <a:p>
            <a:pPr>
              <a:defRPr/>
            </a:pPr>
            <a:r>
              <a:rPr lang="en-US" dirty="0"/>
              <a:t>The skin filter identified 448 test images and 485 control images as </a:t>
            </a:r>
          </a:p>
          <a:p>
            <a:pPr>
              <a:defRPr/>
            </a:pPr>
            <a:r>
              <a:rPr lang="en-US" dirty="0"/>
              <a:t>containing substantial areas of skin. Of these, the grouper identified </a:t>
            </a:r>
          </a:p>
          <a:p>
            <a:pPr>
              <a:defRPr/>
            </a:pPr>
            <a:r>
              <a:rPr lang="en-US" dirty="0"/>
              <a:t>241 test images and 182 control images as containing people-like shapes. 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2076"/>
            <a:ext cx="8229600" cy="1143000"/>
          </a:xfrm>
        </p:spPr>
        <p:txBody>
          <a:bodyPr/>
          <a:lstStyle/>
          <a:p>
            <a:r>
              <a:rPr lang="en-US" dirty="0"/>
              <a:t>Enhancing gender</a:t>
            </a:r>
          </a:p>
        </p:txBody>
      </p:sp>
      <p:sp>
        <p:nvSpPr>
          <p:cNvPr id="792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5042" y="5181600"/>
            <a:ext cx="8572500" cy="830263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         more                  same                </a:t>
            </a:r>
            <a:r>
              <a:rPr lang="en-US" sz="1800" b="1" dirty="0"/>
              <a:t>original</a:t>
            </a:r>
            <a:r>
              <a:rPr lang="en-US" sz="1800" dirty="0"/>
              <a:t>          androgynous     more opposite</a:t>
            </a:r>
          </a:p>
        </p:txBody>
      </p:sp>
      <p:pic>
        <p:nvPicPr>
          <p:cNvPr id="792580" name="Picture 4" descr="Rowland3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066800"/>
            <a:ext cx="7239000" cy="4073525"/>
          </a:xfrm>
          <a:prstGeom prst="rect">
            <a:avLst/>
          </a:prstGeom>
          <a:noFill/>
        </p:spPr>
      </p:pic>
      <p:sp>
        <p:nvSpPr>
          <p:cNvPr id="792581" name="Rectangle 5"/>
          <p:cNvSpPr>
            <a:spLocks noChangeArrowheads="1"/>
          </p:cNvSpPr>
          <p:nvPr/>
        </p:nvSpPr>
        <p:spPr bwMode="auto">
          <a:xfrm>
            <a:off x="685800" y="58674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800" dirty="0">
                <a:solidFill>
                  <a:schemeClr val="tx2"/>
                </a:solidFill>
              </a:rPr>
              <a:t>D. Rowland and D. </a:t>
            </a:r>
            <a:r>
              <a:rPr lang="en-US" sz="1800" dirty="0" err="1">
                <a:solidFill>
                  <a:schemeClr val="tx2"/>
                </a:solidFill>
              </a:rPr>
              <a:t>Perrett</a:t>
            </a:r>
            <a:r>
              <a:rPr lang="en-US" sz="1800" dirty="0">
                <a:solidFill>
                  <a:schemeClr val="tx2"/>
                </a:solidFill>
              </a:rPr>
              <a:t>, </a:t>
            </a:r>
            <a:r>
              <a:rPr lang="en-US" sz="1800" dirty="0">
                <a:solidFill>
                  <a:schemeClr val="tx2"/>
                </a:solidFill>
                <a:hlinkClick r:id="rId4"/>
              </a:rPr>
              <a:t>“Manipulating Facial Appearance through Shape and Color,”</a:t>
            </a:r>
            <a:r>
              <a:rPr lang="en-US" sz="1800" dirty="0">
                <a:solidFill>
                  <a:schemeClr val="tx2"/>
                </a:solidFill>
              </a:rPr>
              <a:t> IEEE CG&amp;A, September 1995</a:t>
            </a:r>
          </a:p>
        </p:txBody>
      </p:sp>
      <p:sp>
        <p:nvSpPr>
          <p:cNvPr id="792582" name="Text Box 6"/>
          <p:cNvSpPr txBox="1">
            <a:spLocks noChangeArrowheads="1"/>
          </p:cNvSpPr>
          <p:nvPr/>
        </p:nvSpPr>
        <p:spPr bwMode="auto">
          <a:xfrm>
            <a:off x="7294563" y="6477000"/>
            <a:ext cx="17922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Slide credit: A. Efros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830016"/>
      </p:ext>
    </p:extLst>
  </p:cSld>
  <p:clrMapOvr>
    <a:masterClrMapping/>
  </p:clrMapOvr>
  <p:transition advClick="0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326"/>
            <a:ext cx="8229600" cy="1143000"/>
          </a:xfrm>
        </p:spPr>
        <p:txBody>
          <a:bodyPr/>
          <a:lstStyle/>
          <a:p>
            <a:r>
              <a:rPr lang="en-US" dirty="0"/>
              <a:t>Changing age</a:t>
            </a:r>
          </a:p>
        </p:txBody>
      </p:sp>
      <p:sp>
        <p:nvSpPr>
          <p:cNvPr id="793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914400"/>
            <a:ext cx="2667000" cy="5257800"/>
          </a:xfrm>
        </p:spPr>
        <p:txBody>
          <a:bodyPr/>
          <a:lstStyle/>
          <a:p>
            <a:pPr marL="0" indent="0"/>
            <a:endParaRPr lang="en-US" sz="2000" dirty="0"/>
          </a:p>
          <a:p>
            <a:pPr marL="0" indent="0"/>
            <a:endParaRPr lang="en-US" sz="2000" dirty="0"/>
          </a:p>
          <a:p>
            <a:pPr marL="0" indent="0"/>
            <a:r>
              <a:rPr lang="en-US" sz="2000" dirty="0"/>
              <a:t>Face becomes “rounder” and “more textured” and “grayer”</a:t>
            </a:r>
          </a:p>
        </p:txBody>
      </p:sp>
      <p:sp>
        <p:nvSpPr>
          <p:cNvPr id="79360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3429000" y="1447800"/>
            <a:ext cx="5410200" cy="4343400"/>
          </a:xfrm>
        </p:spPr>
        <p:txBody>
          <a:bodyPr/>
          <a:lstStyle/>
          <a:p>
            <a:pPr marL="0" indent="0"/>
            <a:endParaRPr lang="en-US" sz="2000" dirty="0"/>
          </a:p>
          <a:p>
            <a:pPr marL="0" indent="0"/>
            <a:endParaRPr lang="en-US" sz="2000" dirty="0"/>
          </a:p>
          <a:p>
            <a:pPr marL="0" indent="0"/>
            <a:r>
              <a:rPr lang="en-US" sz="2000" dirty="0"/>
              <a:t>original			                        shape</a:t>
            </a:r>
          </a:p>
          <a:p>
            <a:pPr marL="0" indent="0"/>
            <a:endParaRPr lang="en-US" sz="2000" dirty="0"/>
          </a:p>
          <a:p>
            <a:pPr marL="0" indent="0"/>
            <a:endParaRPr lang="en-US" sz="2000" dirty="0"/>
          </a:p>
          <a:p>
            <a:pPr marL="0" indent="0"/>
            <a:endParaRPr lang="en-US" sz="2000" dirty="0"/>
          </a:p>
          <a:p>
            <a:pPr marL="0" indent="0"/>
            <a:endParaRPr lang="en-US" sz="2000" dirty="0"/>
          </a:p>
          <a:p>
            <a:pPr marL="0" indent="0"/>
            <a:endParaRPr lang="en-US" sz="2000" dirty="0"/>
          </a:p>
          <a:p>
            <a:pPr marL="0" indent="0"/>
            <a:r>
              <a:rPr lang="en-US" sz="2000" dirty="0"/>
              <a:t>    color				           both</a:t>
            </a:r>
          </a:p>
        </p:txBody>
      </p:sp>
      <p:pic>
        <p:nvPicPr>
          <p:cNvPr id="793605" name="Picture 5" descr="Rowland3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31368" y="1143000"/>
            <a:ext cx="3200400" cy="4357688"/>
          </a:xfrm>
          <a:prstGeom prst="rect">
            <a:avLst/>
          </a:prstGeom>
          <a:noFill/>
        </p:spPr>
      </p:pic>
      <p:sp>
        <p:nvSpPr>
          <p:cNvPr id="793606" name="Rectangle 6"/>
          <p:cNvSpPr>
            <a:spLocks noChangeArrowheads="1"/>
          </p:cNvSpPr>
          <p:nvPr/>
        </p:nvSpPr>
        <p:spPr bwMode="auto">
          <a:xfrm>
            <a:off x="685800" y="58674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800" dirty="0">
                <a:solidFill>
                  <a:schemeClr val="tx2"/>
                </a:solidFill>
              </a:rPr>
              <a:t>D. Rowland and D. </a:t>
            </a:r>
            <a:r>
              <a:rPr lang="en-US" sz="1800" dirty="0" err="1">
                <a:solidFill>
                  <a:schemeClr val="tx2"/>
                </a:solidFill>
              </a:rPr>
              <a:t>Perrett</a:t>
            </a:r>
            <a:r>
              <a:rPr lang="en-US" sz="1800" dirty="0">
                <a:solidFill>
                  <a:schemeClr val="tx2"/>
                </a:solidFill>
              </a:rPr>
              <a:t>, </a:t>
            </a:r>
            <a:r>
              <a:rPr lang="en-US" sz="1800" dirty="0">
                <a:solidFill>
                  <a:schemeClr val="tx2"/>
                </a:solidFill>
                <a:hlinkClick r:id="rId4"/>
              </a:rPr>
              <a:t>“Manipulating Facial Appearance through Shape and Color,”</a:t>
            </a:r>
            <a:r>
              <a:rPr lang="en-US" sz="1800" dirty="0">
                <a:solidFill>
                  <a:schemeClr val="tx2"/>
                </a:solidFill>
              </a:rPr>
              <a:t> IEEE CG&amp;A, September 1995</a:t>
            </a:r>
          </a:p>
        </p:txBody>
      </p:sp>
      <p:sp>
        <p:nvSpPr>
          <p:cNvPr id="793607" name="Text Box 7"/>
          <p:cNvSpPr txBox="1">
            <a:spLocks noChangeArrowheads="1"/>
          </p:cNvSpPr>
          <p:nvPr/>
        </p:nvSpPr>
        <p:spPr bwMode="auto">
          <a:xfrm>
            <a:off x="7294563" y="6477000"/>
            <a:ext cx="17922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Slide credit: A. Efros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013748"/>
      </p:ext>
    </p:extLst>
  </p:cSld>
  <p:clrMapOvr>
    <a:masterClrMapping/>
  </p:clrMapOvr>
  <p:transition advClick="0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9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9701"/>
            <a:ext cx="8229600" cy="1143000"/>
          </a:xfrm>
        </p:spPr>
        <p:txBody>
          <a:bodyPr/>
          <a:lstStyle/>
          <a:p>
            <a:r>
              <a:rPr lang="en-US" dirty="0"/>
              <a:t>Which face is more attractive?</a:t>
            </a:r>
          </a:p>
        </p:txBody>
      </p:sp>
      <p:pic>
        <p:nvPicPr>
          <p:cNvPr id="9799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143000"/>
            <a:ext cx="3779838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7997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8363" y="1143000"/>
            <a:ext cx="3779837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79976" name="Text Box 8"/>
          <p:cNvSpPr txBox="1">
            <a:spLocks noChangeArrowheads="1"/>
          </p:cNvSpPr>
          <p:nvPr/>
        </p:nvSpPr>
        <p:spPr bwMode="auto">
          <a:xfrm>
            <a:off x="2651125" y="6288088"/>
            <a:ext cx="38274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>
                <a:hlinkClick r:id="rId5"/>
              </a:rPr>
              <a:t>http://www.beautycheck.de</a:t>
            </a:r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1598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in Cleft Severity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have a large database of normal 3D faces.</a:t>
            </a:r>
          </a:p>
          <a:p>
            <a:r>
              <a:rPr lang="en-US" dirty="0">
                <a:solidFill>
                  <a:srgbClr val="FF0000"/>
                </a:solidFill>
              </a:rPr>
              <a:t>We construct their principal components</a:t>
            </a:r>
            <a:r>
              <a:rPr lang="en-US" dirty="0"/>
              <a:t>.</a:t>
            </a:r>
          </a:p>
          <a:p>
            <a:r>
              <a:rPr lang="en-US" dirty="0"/>
              <a:t>We can reconstruct any normal face accurately using these components.</a:t>
            </a:r>
          </a:p>
          <a:p>
            <a:r>
              <a:rPr lang="en-US" dirty="0"/>
              <a:t>But when we reconstruct a cleft face from the normal components, there is a </a:t>
            </a:r>
            <a:r>
              <a:rPr lang="en-US" dirty="0">
                <a:solidFill>
                  <a:srgbClr val="FF0000"/>
                </a:solidFill>
              </a:rPr>
              <a:t>lot of error.</a:t>
            </a:r>
          </a:p>
          <a:p>
            <a:r>
              <a:rPr lang="en-US" dirty="0"/>
              <a:t>This error can be used to measure the </a:t>
            </a:r>
            <a:r>
              <a:rPr lang="en-US" dirty="0">
                <a:solidFill>
                  <a:srgbClr val="FF0000"/>
                </a:solidFill>
              </a:rPr>
              <a:t>severit</a:t>
            </a:r>
            <a:r>
              <a:rPr lang="en-US" dirty="0"/>
              <a:t>y of the cleft.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314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Use of PCA Reconstruction Error to Judge Cleft Severity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74</a:t>
            </a:fld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935" y="1600200"/>
            <a:ext cx="498212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010673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pPr>
              <a:buFont typeface="Arial" charset="0"/>
              <a:buNone/>
            </a:pPr>
            <a:r>
              <a:rPr lang="en-US" dirty="0"/>
              <a:t>	Would PCA on image pixels work well as a general compression technique?</a:t>
            </a:r>
          </a:p>
        </p:txBody>
      </p:sp>
      <p:pic>
        <p:nvPicPr>
          <p:cNvPr id="4" name="Picture 6" descr="reon_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419600"/>
            <a:ext cx="701040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609600" y="4572000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solidFill>
                  <a:srgbClr val="40458C"/>
                </a:solidFill>
                <a:latin typeface="Arial" charset="0"/>
                <a:ea typeface="宋体"/>
              </a:rPr>
              <a:t>P = 200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6415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Extension to 3D Objects</a:t>
            </a: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609600" y="1676400"/>
            <a:ext cx="8197850" cy="41211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solidFill>
                  <a:schemeClr val="accent1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latin typeface="Times New Roman" pitchFamily="18" charset="0"/>
              </a:rPr>
              <a:t>Murase and Nayar (1994, 1995) extended this idea to 3D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objects.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The training set had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multiple views of each object</a:t>
            </a:r>
            <a:r>
              <a:rPr lang="en-US" altLang="en-US" sz="2400">
                <a:latin typeface="Times New Roman" pitchFamily="18" charset="0"/>
              </a:rPr>
              <a:t>, on 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dark background.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The views included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multiple (discrete) rotations</a:t>
            </a:r>
            <a:r>
              <a:rPr lang="en-US" altLang="en-US" sz="2400">
                <a:latin typeface="Times New Roman" pitchFamily="18" charset="0"/>
              </a:rPr>
              <a:t> of the object 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a turntable and also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multiple (discrete) illuminations</a:t>
            </a:r>
            <a:r>
              <a:rPr lang="en-US" altLang="en-US" sz="2400">
                <a:latin typeface="Times New Roman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The system could be used first to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identify</a:t>
            </a:r>
            <a:r>
              <a:rPr lang="en-US" altLang="en-US" sz="2400">
                <a:latin typeface="Times New Roman" pitchFamily="18" charset="0"/>
              </a:rPr>
              <a:t> the object and then to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determine its (approximate)</a:t>
            </a:r>
            <a:r>
              <a:rPr lang="en-US" altLang="en-US" sz="240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pose </a:t>
            </a:r>
            <a:r>
              <a:rPr lang="en-US" altLang="en-US" sz="2400">
                <a:latin typeface="Times New Roman" pitchFamily="18" charset="0"/>
              </a:rPr>
              <a:t>and illumination.</a:t>
            </a:r>
          </a:p>
        </p:txBody>
      </p:sp>
    </p:spTree>
    <p:extLst>
      <p:ext uri="{BB962C8B-B14F-4D97-AF65-F5344CB8AC3E}">
        <p14:creationId xmlns:p14="http://schemas.microsoft.com/office/powerpoint/2010/main" val="120999656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z="3600"/>
              <a:t>Sample Objects</a:t>
            </a:r>
            <a:br>
              <a:rPr lang="en-US" altLang="en-US" sz="3600"/>
            </a:br>
            <a:r>
              <a:rPr lang="en-US" altLang="en-US" sz="3600"/>
              <a:t>Columbia Object Recognition Database</a:t>
            </a: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27" t="30556" r="21529" b="13889"/>
          <a:stretch>
            <a:fillRect/>
          </a:stretch>
        </p:blipFill>
        <p:spPr bwMode="auto">
          <a:xfrm>
            <a:off x="2209800" y="1676400"/>
            <a:ext cx="48768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232994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Significance of this work</a:t>
            </a:r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609600" y="1828800"/>
            <a:ext cx="7788275" cy="41211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The extension to 3D objects was an important contribution.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Instead of using brute force search, the authors observed that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All the views of a single object, when transformed into the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eigenvector space became points on a manifold in that space.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Using this, they developed fast algorithms to find the closest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object manifold to an unknown input image.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Recognition with pose finding took less than a second.</a:t>
            </a:r>
          </a:p>
        </p:txBody>
      </p:sp>
    </p:spTree>
    <p:extLst>
      <p:ext uri="{BB962C8B-B14F-4D97-AF65-F5344CB8AC3E}">
        <p14:creationId xmlns:p14="http://schemas.microsoft.com/office/powerpoint/2010/main" val="326629219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Appearance-Based Recognition</a:t>
            </a:r>
            <a:br>
              <a:rPr lang="en-US" altLang="en-US"/>
            </a:br>
            <a:endParaRPr lang="en-US" altLang="en-US"/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685800" y="1066800"/>
            <a:ext cx="7562850" cy="52165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Training images must be representative of the instances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of objects to be recognized.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The object must be well-framed.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Positions and sizes must be controlled.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Dimensionality reduction is needed.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It is not powerful enough to handle general scenes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 without prior segmentation into relevant objects.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3333FF"/>
                </a:solidFill>
                <a:latin typeface="Times New Roman" pitchFamily="18" charset="0"/>
              </a:rPr>
              <a:t>* The newer systems that use “parts” from interest operators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3333FF"/>
                </a:solidFill>
                <a:latin typeface="Times New Roman" pitchFamily="18" charset="0"/>
              </a:rPr>
              <a:t>   are an answer to these restrictions.</a:t>
            </a: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593725" y="56800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accent2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0628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Grouping</a:t>
            </a:r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5" t="37500" r="28751" b="35156"/>
          <a:stretch>
            <a:fillRect/>
          </a:stretch>
        </p:blipFill>
        <p:spPr bwMode="auto">
          <a:xfrm>
            <a:off x="685800" y="1752600"/>
            <a:ext cx="758507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514600"/>
            <a:ext cx="1828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438400"/>
            <a:ext cx="1828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590800"/>
            <a:ext cx="1828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724400"/>
            <a:ext cx="152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648200"/>
            <a:ext cx="1828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648200"/>
            <a:ext cx="1676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TextBox 7"/>
          <p:cNvSpPr txBox="1">
            <a:spLocks noChangeArrowheads="1"/>
          </p:cNvSpPr>
          <p:nvPr/>
        </p:nvSpPr>
        <p:spPr bwMode="auto">
          <a:xfrm>
            <a:off x="3200400" y="3810000"/>
            <a:ext cx="23002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Some True Positives</a:t>
            </a:r>
          </a:p>
        </p:txBody>
      </p:sp>
      <p:sp>
        <p:nvSpPr>
          <p:cNvPr id="9225" name="TextBox 8"/>
          <p:cNvSpPr txBox="1">
            <a:spLocks noChangeArrowheads="1"/>
          </p:cNvSpPr>
          <p:nvPr/>
        </p:nvSpPr>
        <p:spPr bwMode="auto">
          <a:xfrm>
            <a:off x="2057400" y="6096000"/>
            <a:ext cx="5903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False Negatives                                         True Negative</a:t>
            </a:r>
          </a:p>
        </p:txBody>
      </p:sp>
      <p:sp>
        <p:nvSpPr>
          <p:cNvPr id="9226" name="TextBox 9"/>
          <p:cNvSpPr txBox="1">
            <a:spLocks noChangeArrowheads="1"/>
          </p:cNvSpPr>
          <p:nvPr/>
        </p:nvSpPr>
        <p:spPr bwMode="auto">
          <a:xfrm>
            <a:off x="3505200" y="228600"/>
            <a:ext cx="20669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/>
              <a:t>Results</a:t>
            </a:r>
          </a:p>
        </p:txBody>
      </p:sp>
      <p:pic>
        <p:nvPicPr>
          <p:cNvPr id="9227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1" t="44531" r="33749" b="41406"/>
          <a:stretch>
            <a:fillRect/>
          </a:stretch>
        </p:blipFill>
        <p:spPr bwMode="auto">
          <a:xfrm>
            <a:off x="2286000" y="990600"/>
            <a:ext cx="4572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x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40.5"/>
  <p:tag name="PICTUREFILESIZE" val="39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bf x \rightarrow \left(&#10;(x - \overline{x}) \cdot v_1, (x - \overline{x}) \cdot v_2&#10;\right)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071.875"/>
  <p:tag name="PICTUREFILESIZE" val="13286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{\bf \overline{x}}&#10;$ \tiny is the mean \\ of the orange \\&#10;points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382.5"/>
  <p:tag name="PICTUREFILESIZE" val="1075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_2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71.125"/>
  <p:tag name="PICTUREFILESIZE" val="758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_1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71.125"/>
  <p:tag name="PICTUREFILESIZE" val="758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bf \overline{x}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48.625"/>
  <p:tag name="PICTUREFILESIZE" val="494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x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40.5"/>
  <p:tag name="PICTUREFILESIZE" val="390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{\bf \overline{x}}&#10;$ \tiny is the mean \\ of the orange \\&#10;points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382.5"/>
  <p:tag name="PICTUREFILESIZE" val="10758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_2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71.125"/>
  <p:tag name="PICTUREFILESIZE" val="758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_1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71.125"/>
  <p:tag name="PICTUREFILESIZE" val="758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bf \overline{x}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48.625"/>
  <p:tag name="PICTUREFILESIZE" val="494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x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40.5"/>
  <p:tag name="PICTUREFILESIZE" val="390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{\bf \overline{x}}&#10;$ \tiny is the mean \\ of the orange \\&#10;points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382.5"/>
  <p:tag name="PICTUREFILESIZE" val="1075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v}_2 = min_{\bf v}~\{var(\bf v)\}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734.375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v}_1 = max_{\bf v}~\{var(\bf v)\}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746.125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var({\bf v}) &amp; = &amp; \bf \sum_x \|(x - \overline{\bf x})^T \cdot v\| \\&#10;&amp; = &amp; \bf \sum_x v^T (x - \overline{\bf x}) (x - \overline{\bf x})^T v  \\&#10;&amp; = &amp;\bf  v^T \left[\sum_x (x - \overline{\bf x}) (x - \overline{\bf x})^T\right] v  \\&#10;&amp; = &amp; \bf v^T A v~~\mbox{where}~A = \sum_x (x - \overline{\bf x}) (x - \overline{\bf x})^T&#10;\end{eqnarray*}&#10;\end{document}&#10;"/>
  <p:tag name="EXTERNALNAME" val="Edittex"/>
  <p:tag name="BLEND" val="False"/>
  <p:tag name="TRANSPARENT" val="False"/>
  <p:tag name="BITMAPFORMAT" val="bmpmono"/>
  <p:tag name="DEBUGINTERACTIVE" val="True"/>
  <p:tag name="ORIGWIDTH" val="1803.625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ar(\bf v) = \sum_{\mbox{\tiny orange point}~{\bf x}} \|(\bf x - \overline{\bf x})^T \cdot v\|^2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300.5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_2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71.125"/>
  <p:tag name="PICTUREFILESIZE" val="758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_1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71.125"/>
  <p:tag name="PICTUREFILESIZE" val="758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bf \overline{x}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48.625"/>
  <p:tag name="PICTUREFILESIZE" val="49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3|0.1|0.2|0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mosaic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mosai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osai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saic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7897</TotalTime>
  <Words>3674</Words>
  <Application>Microsoft Office PowerPoint</Application>
  <PresentationFormat>On-screen Show (4:3)</PresentationFormat>
  <Paragraphs>661</Paragraphs>
  <Slides>79</Slides>
  <Notes>31</Notes>
  <HiddenSlides>7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79</vt:i4>
      </vt:variant>
    </vt:vector>
  </HeadingPairs>
  <TitlesOfParts>
    <vt:vector size="99" baseType="lpstr">
      <vt:lpstr>ＭＳ Ｐゴシック</vt:lpstr>
      <vt:lpstr>宋体</vt:lpstr>
      <vt:lpstr>Arial</vt:lpstr>
      <vt:lpstr>Arial Bold</vt:lpstr>
      <vt:lpstr>Arial Bold Italic</vt:lpstr>
      <vt:lpstr>Arial Rounded MT Bold</vt:lpstr>
      <vt:lpstr>Calibri</vt:lpstr>
      <vt:lpstr>Script MT Bold</vt:lpstr>
      <vt:lpstr>Times New Roman</vt:lpstr>
      <vt:lpstr>Times New Roman Italic</vt:lpstr>
      <vt:lpstr>Trebuchet MS</vt:lpstr>
      <vt:lpstr>Wingdings</vt:lpstr>
      <vt:lpstr>ヒラギノ角ゴ ProN W6</vt:lpstr>
      <vt:lpstr>mosaic</vt:lpstr>
      <vt:lpstr>2_Office Theme</vt:lpstr>
      <vt:lpstr>Blank Presentation</vt:lpstr>
      <vt:lpstr>1_Blank Presentation</vt:lpstr>
      <vt:lpstr>2_Blank Presentation</vt:lpstr>
      <vt:lpstr>Image</vt:lpstr>
      <vt:lpstr>Equation</vt:lpstr>
      <vt:lpstr>  Computer Vision   CSE/EE 576 Face/Flesh Detection and Face Recognition  Linda Shapiro Professor of Computer Science &amp; Engineering Professor of Electrical &amp; Computer Engineering</vt:lpstr>
      <vt:lpstr>What’s Coming</vt:lpstr>
      <vt:lpstr>Person Detection</vt:lpstr>
      <vt:lpstr>Review:  Bakic Flesh Finder</vt:lpstr>
      <vt:lpstr>Finding a face in a video frame</vt:lpstr>
      <vt:lpstr>Fleck and Forsyth’s  Flesh Detector</vt:lpstr>
      <vt:lpstr>Algorithm </vt:lpstr>
      <vt:lpstr>Grouping</vt:lpstr>
      <vt:lpstr>PowerPoint Presentation</vt:lpstr>
      <vt:lpstr>Face detection</vt:lpstr>
      <vt:lpstr>Face detection</vt:lpstr>
      <vt:lpstr>Face Detection</vt:lpstr>
      <vt:lpstr> Object Detection:  Rowley’s Face Finder</vt:lpstr>
      <vt:lpstr>Viola/Jones: Image Features</vt:lpstr>
      <vt:lpstr>Feature extraction</vt:lpstr>
      <vt:lpstr>Large library of filters</vt:lpstr>
      <vt:lpstr>Feature selection</vt:lpstr>
      <vt:lpstr>Basic AdaBoost Review</vt:lpstr>
      <vt:lpstr>AdaBoost for feature+classifier selection</vt:lpstr>
      <vt:lpstr>Weak Classifiers</vt:lpstr>
      <vt:lpstr>PowerPoint Presentation</vt:lpstr>
      <vt:lpstr>Boosting for face detection</vt:lpstr>
      <vt:lpstr>Boosting for face detection</vt:lpstr>
      <vt:lpstr>Attentional cascade (from Viola-Jones) </vt:lpstr>
      <vt:lpstr>Attentional cascade</vt:lpstr>
      <vt:lpstr>Attentional cascade</vt:lpstr>
      <vt:lpstr>Training the cascade</vt:lpstr>
      <vt:lpstr>Viola-Jones Face Detector: Summary</vt:lpstr>
      <vt:lpstr>The implemented system</vt:lpstr>
      <vt:lpstr>System performance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Detecting profile faces?</vt:lpstr>
      <vt:lpstr>PowerPoint Presentation</vt:lpstr>
      <vt:lpstr>Summary: Viola/Jones detector</vt:lpstr>
      <vt:lpstr>Face recognition: once you’ve detected and cropped a face, try to recognize it</vt:lpstr>
      <vt:lpstr>Face recognition: overview</vt:lpstr>
      <vt:lpstr>Typical face recognition scenarios</vt:lpstr>
      <vt:lpstr>What makes face recognition hard?</vt:lpstr>
      <vt:lpstr>PowerPoint Presentation</vt:lpstr>
      <vt:lpstr>What makes face recognition hard?</vt:lpstr>
      <vt:lpstr>What makes face recognition hard?</vt:lpstr>
      <vt:lpstr>What makes face recognition hard?</vt:lpstr>
      <vt:lpstr>Simple idea for face recognition</vt:lpstr>
      <vt:lpstr>The space of all face images</vt:lpstr>
      <vt:lpstr>The space of all face images</vt:lpstr>
      <vt:lpstr>Linear subspaces</vt:lpstr>
      <vt:lpstr>Dimensionality reduction</vt:lpstr>
      <vt:lpstr>Eigenvectors and Eigenvalues</vt:lpstr>
      <vt:lpstr>Principal component analysis (PCA)</vt:lpstr>
      <vt:lpstr>The space of faces</vt:lpstr>
      <vt:lpstr>Dimensionality reduction</vt:lpstr>
      <vt:lpstr>Dimensionality reduction</vt:lpstr>
      <vt:lpstr>Eigenfaces</vt:lpstr>
      <vt:lpstr>Visualization of eigenfaces</vt:lpstr>
      <vt:lpstr>Projecting onto the eigenfaces</vt:lpstr>
      <vt:lpstr>Recognition with eigenfaces</vt:lpstr>
      <vt:lpstr>Choosing the dimension K</vt:lpstr>
      <vt:lpstr>Representation and reconstruction</vt:lpstr>
      <vt:lpstr>Representation and reconstruction</vt:lpstr>
      <vt:lpstr>Reconstruction</vt:lpstr>
      <vt:lpstr>PowerPoint Presentation</vt:lpstr>
      <vt:lpstr>Note</vt:lpstr>
      <vt:lpstr>Recognition with eigenfaces </vt:lpstr>
      <vt:lpstr>PCA</vt:lpstr>
      <vt:lpstr>Enhancing gender</vt:lpstr>
      <vt:lpstr>Changing age</vt:lpstr>
      <vt:lpstr>Which face is more attractive?</vt:lpstr>
      <vt:lpstr>Use in Cleft Severity Analysis</vt:lpstr>
      <vt:lpstr>Use of PCA Reconstruction Error to Judge Cleft Severity</vt:lpstr>
      <vt:lpstr>Question</vt:lpstr>
      <vt:lpstr>Extension to 3D Objects</vt:lpstr>
      <vt:lpstr>Sample Objects Columbia Object Recognition Database</vt:lpstr>
      <vt:lpstr>Significance of this work</vt:lpstr>
      <vt:lpstr>Appearance-Based Recognition </vt:lpstr>
    </vt:vector>
  </TitlesOfParts>
  <Company>UW CSE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Recognition</dc:title>
  <dc:creator>Ali Farhadi</dc:creator>
  <cp:lastModifiedBy>shapiro</cp:lastModifiedBy>
  <cp:revision>113</cp:revision>
  <dcterms:created xsi:type="dcterms:W3CDTF">2013-05-20T23:23:00Z</dcterms:created>
  <dcterms:modified xsi:type="dcterms:W3CDTF">2021-04-30T21:00:25Z</dcterms:modified>
</cp:coreProperties>
</file>