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400"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9d2d9a37c1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9d2d9a37c1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6135c54ff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6135c54ff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isotropic gaussian means zero mean and unit variance (for all pixels)</a:t>
            </a:r>
            <a:endParaRPr/>
          </a:p>
          <a:p>
            <a:pPr marL="0" lvl="0" indent="0" algn="l" rtl="0">
              <a:spcBef>
                <a:spcPts val="0"/>
              </a:spcBef>
              <a:spcAft>
                <a:spcPts val="0"/>
              </a:spcAft>
              <a:buNone/>
            </a:pPr>
            <a:endParaRPr/>
          </a:p>
          <a:p>
            <a:pPr marL="0" lvl="0" indent="0" algn="l" rtl="0">
              <a:spcBef>
                <a:spcPts val="0"/>
              </a:spcBef>
              <a:spcAft>
                <a:spcPts val="0"/>
              </a:spcAft>
              <a:buNone/>
            </a:pPr>
            <a:r>
              <a:rPr lang="tr"/>
              <a:t>We are sampling the mean of every pixel, or the distribution of our images. </a:t>
            </a:r>
            <a:endParaRPr/>
          </a:p>
          <a:p>
            <a:pPr marL="0" lvl="0" indent="0" algn="l" rtl="0">
              <a:spcBef>
                <a:spcPts val="0"/>
              </a:spcBef>
              <a:spcAft>
                <a:spcPts val="0"/>
              </a:spcAft>
              <a:buNone/>
            </a:pPr>
            <a:endParaRPr/>
          </a:p>
          <a:p>
            <a:pPr marL="0" lvl="0" indent="0" algn="l" rtl="0">
              <a:spcBef>
                <a:spcPts val="0"/>
              </a:spcBef>
              <a:spcAft>
                <a:spcPts val="0"/>
              </a:spcAft>
              <a:buNone/>
            </a:pPr>
            <a:r>
              <a:rPr lang="tr"/>
              <a:t>https://learnopencv.com/denoising-diffusion-probabilistic-models/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135c54ff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6135c54ff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1000"/>
              <a:t>The distribution q is calculated by a markov chain. This distribution simply tells us how the image pixel means and variances are distributed after applying this noising process in a chain. </a:t>
            </a:r>
            <a:endParaRPr sz="1000"/>
          </a:p>
          <a:p>
            <a:pPr marL="838200" lvl="0" indent="-304800" algn="l" rtl="0">
              <a:lnSpc>
                <a:spcPct val="181250"/>
              </a:lnSpc>
              <a:spcBef>
                <a:spcPts val="0"/>
              </a:spcBef>
              <a:spcAft>
                <a:spcPts val="0"/>
              </a:spcAft>
              <a:buClr>
                <a:srgbClr val="3C3C3C"/>
              </a:buClr>
              <a:buSzPts val="1200"/>
              <a:buFont typeface="Roboto"/>
              <a:buAutoNum type="arabicPeriod"/>
            </a:pPr>
            <a:r>
              <a:rPr lang="tr">
                <a:solidFill>
                  <a:srgbClr val="3C3C3C"/>
                </a:solidFill>
                <a:highlight>
                  <a:srgbClr val="FFFFFF"/>
                </a:highlight>
                <a:latin typeface="Roboto"/>
                <a:ea typeface="Roboto"/>
                <a:cs typeface="Roboto"/>
                <a:sym typeface="Roboto"/>
              </a:rPr>
              <a:t>We begin by taking an image from our dataset: x</a:t>
            </a:r>
            <a:r>
              <a:rPr lang="tr" sz="800">
                <a:solidFill>
                  <a:srgbClr val="3C3C3C"/>
                </a:solidFill>
                <a:highlight>
                  <a:srgbClr val="FFFFFF"/>
                </a:highlight>
                <a:latin typeface="Roboto"/>
                <a:ea typeface="Roboto"/>
                <a:cs typeface="Roboto"/>
                <a:sym typeface="Roboto"/>
              </a:rPr>
              <a:t>0</a:t>
            </a:r>
            <a:r>
              <a:rPr lang="tr">
                <a:solidFill>
                  <a:srgbClr val="3C3C3C"/>
                </a:solidFill>
                <a:highlight>
                  <a:srgbClr val="FFFFFF"/>
                </a:highlight>
                <a:latin typeface="Roboto"/>
                <a:ea typeface="Roboto"/>
                <a:cs typeface="Roboto"/>
                <a:sym typeface="Roboto"/>
              </a:rPr>
              <a:t>. Mathematically it’s stated as sampling a data point from the original (but unknown) data distribution: x</a:t>
            </a:r>
            <a:r>
              <a:rPr lang="tr" sz="800">
                <a:solidFill>
                  <a:srgbClr val="3C3C3C"/>
                </a:solidFill>
                <a:highlight>
                  <a:srgbClr val="FFFFFF"/>
                </a:highlight>
                <a:latin typeface="Roboto"/>
                <a:ea typeface="Roboto"/>
                <a:cs typeface="Roboto"/>
                <a:sym typeface="Roboto"/>
              </a:rPr>
              <a:t>0</a:t>
            </a:r>
            <a:r>
              <a:rPr lang="tr">
                <a:solidFill>
                  <a:srgbClr val="3C3C3C"/>
                </a:solidFill>
                <a:highlight>
                  <a:srgbClr val="FFFFFF"/>
                </a:highlight>
                <a:latin typeface="Roboto"/>
                <a:ea typeface="Roboto"/>
                <a:cs typeface="Roboto"/>
                <a:sym typeface="Roboto"/>
              </a:rPr>
              <a:t> ~ q(x</a:t>
            </a:r>
            <a:r>
              <a:rPr lang="tr" sz="800">
                <a:solidFill>
                  <a:srgbClr val="3C3C3C"/>
                </a:solidFill>
                <a:highlight>
                  <a:srgbClr val="FFFFFF"/>
                </a:highlight>
                <a:latin typeface="Roboto"/>
                <a:ea typeface="Roboto"/>
                <a:cs typeface="Roboto"/>
                <a:sym typeface="Roboto"/>
              </a:rPr>
              <a:t>0</a:t>
            </a:r>
            <a:r>
              <a:rPr lang="tr">
                <a:solidFill>
                  <a:srgbClr val="3C3C3C"/>
                </a:solidFill>
                <a:highlight>
                  <a:srgbClr val="FFFFFF"/>
                </a:highlight>
                <a:latin typeface="Roboto"/>
                <a:ea typeface="Roboto"/>
                <a:cs typeface="Roboto"/>
                <a:sym typeface="Roboto"/>
              </a:rPr>
              <a:t>). </a:t>
            </a:r>
            <a:endParaRPr>
              <a:solidFill>
                <a:srgbClr val="3C3C3C"/>
              </a:solidFill>
              <a:highlight>
                <a:srgbClr val="FFFFFF"/>
              </a:highlight>
              <a:latin typeface="Roboto"/>
              <a:ea typeface="Roboto"/>
              <a:cs typeface="Roboto"/>
              <a:sym typeface="Roboto"/>
            </a:endParaRPr>
          </a:p>
          <a:p>
            <a:pPr marL="457200" lvl="0" indent="-298450" algn="l" rtl="0">
              <a:lnSpc>
                <a:spcPct val="181250"/>
              </a:lnSpc>
              <a:spcBef>
                <a:spcPts val="0"/>
              </a:spcBef>
              <a:spcAft>
                <a:spcPts val="0"/>
              </a:spcAft>
              <a:buClr>
                <a:srgbClr val="3C3C3C"/>
              </a:buClr>
              <a:buSzPts val="1100"/>
              <a:buFont typeface="Roboto"/>
              <a:buAutoNum type="arabicPeriod"/>
            </a:pPr>
            <a:r>
              <a:rPr lang="tr">
                <a:solidFill>
                  <a:srgbClr val="3C3C3C"/>
                </a:solidFill>
                <a:highlight>
                  <a:srgbClr val="FFFFFF"/>
                </a:highlight>
                <a:latin typeface="Roboto"/>
                <a:ea typeface="Roboto"/>
                <a:cs typeface="Roboto"/>
                <a:sym typeface="Roboto"/>
              </a:rPr>
              <a:t>The PDF of the forward process is the product of individual distribution starting from timestep 1 → T.  </a:t>
            </a:r>
            <a:endParaRPr>
              <a:solidFill>
                <a:srgbClr val="3C3C3C"/>
              </a:solidFill>
              <a:highlight>
                <a:srgbClr val="FFFFFF"/>
              </a:highlight>
              <a:latin typeface="Roboto"/>
              <a:ea typeface="Roboto"/>
              <a:cs typeface="Roboto"/>
              <a:sym typeface="Roboto"/>
            </a:endParaRPr>
          </a:p>
          <a:p>
            <a:pPr marL="457200" lvl="0" indent="-298450" algn="l" rtl="0">
              <a:lnSpc>
                <a:spcPct val="181250"/>
              </a:lnSpc>
              <a:spcBef>
                <a:spcPts val="0"/>
              </a:spcBef>
              <a:spcAft>
                <a:spcPts val="0"/>
              </a:spcAft>
              <a:buClr>
                <a:srgbClr val="3C3C3C"/>
              </a:buClr>
              <a:buSzPts val="1100"/>
              <a:buFont typeface="Roboto"/>
              <a:buAutoNum type="arabicPeriod"/>
            </a:pPr>
            <a:r>
              <a:rPr lang="tr">
                <a:solidFill>
                  <a:srgbClr val="3C3C3C"/>
                </a:solidFill>
                <a:highlight>
                  <a:srgbClr val="FFFFFF"/>
                </a:highlight>
                <a:latin typeface="Roboto"/>
                <a:ea typeface="Roboto"/>
                <a:cs typeface="Roboto"/>
                <a:sym typeface="Roboto"/>
              </a:rPr>
              <a:t>The forward diffusion process is fixed and known. so no learning here</a:t>
            </a:r>
            <a:endParaRPr>
              <a:solidFill>
                <a:srgbClr val="3C3C3C"/>
              </a:solidFill>
              <a:highlight>
                <a:srgbClr val="FFFFFF"/>
              </a:highlight>
              <a:latin typeface="Roboto"/>
              <a:ea typeface="Roboto"/>
              <a:cs typeface="Roboto"/>
              <a:sym typeface="Roboto"/>
            </a:endParaRPr>
          </a:p>
          <a:p>
            <a:pPr marL="457200" lvl="0" indent="-304800" algn="l" rtl="0">
              <a:lnSpc>
                <a:spcPct val="181250"/>
              </a:lnSpc>
              <a:spcBef>
                <a:spcPts val="0"/>
              </a:spcBef>
              <a:spcAft>
                <a:spcPts val="0"/>
              </a:spcAft>
              <a:buClr>
                <a:srgbClr val="3C3C3C"/>
              </a:buClr>
              <a:buSzPts val="1200"/>
              <a:buFont typeface="Roboto"/>
              <a:buAutoNum type="arabicPeriod"/>
            </a:pPr>
            <a:r>
              <a:rPr lang="tr">
                <a:solidFill>
                  <a:srgbClr val="3C3C3C"/>
                </a:solidFill>
                <a:highlight>
                  <a:srgbClr val="FFFFFF"/>
                </a:highlight>
                <a:latin typeface="Roboto"/>
                <a:ea typeface="Roboto"/>
                <a:cs typeface="Roboto"/>
                <a:sym typeface="Roboto"/>
              </a:rPr>
              <a:t>At each timestep t, the parameters that define the distribution of image x</a:t>
            </a:r>
            <a:r>
              <a:rPr lang="tr" sz="800">
                <a:solidFill>
                  <a:srgbClr val="3C3C3C"/>
                </a:solidFill>
                <a:highlight>
                  <a:srgbClr val="FFFFFF"/>
                </a:highlight>
                <a:latin typeface="Roboto"/>
                <a:ea typeface="Roboto"/>
                <a:cs typeface="Roboto"/>
                <a:sym typeface="Roboto"/>
              </a:rPr>
              <a:t>t</a:t>
            </a:r>
            <a:r>
              <a:rPr lang="tr">
                <a:solidFill>
                  <a:srgbClr val="3C3C3C"/>
                </a:solidFill>
                <a:highlight>
                  <a:srgbClr val="FFFFFF"/>
                </a:highlight>
                <a:latin typeface="Roboto"/>
                <a:ea typeface="Roboto"/>
                <a:cs typeface="Roboto"/>
                <a:sym typeface="Roboto"/>
              </a:rPr>
              <a:t> are set  as:</a:t>
            </a:r>
            <a:endParaRPr>
              <a:solidFill>
                <a:srgbClr val="3C3C3C"/>
              </a:solidFill>
              <a:highlight>
                <a:srgbClr val="FFFFFF"/>
              </a:highlight>
              <a:latin typeface="Roboto"/>
              <a:ea typeface="Roboto"/>
              <a:cs typeface="Roboto"/>
              <a:sym typeface="Roboto"/>
            </a:endParaRPr>
          </a:p>
          <a:p>
            <a:pPr marL="457200" lvl="0" indent="0" algn="l" rtl="0">
              <a:lnSpc>
                <a:spcPct val="181250"/>
              </a:lnSpc>
              <a:spcBef>
                <a:spcPts val="2100"/>
              </a:spcBef>
              <a:spcAft>
                <a:spcPts val="0"/>
              </a:spcAft>
              <a:buNone/>
            </a:pPr>
            <a:r>
              <a:rPr lang="tr">
                <a:solidFill>
                  <a:srgbClr val="3C3C3C"/>
                </a:solidFill>
                <a:highlight>
                  <a:srgbClr val="FFFFFF"/>
                </a:highlight>
                <a:latin typeface="Roboto"/>
                <a:ea typeface="Roboto"/>
                <a:cs typeface="Roboto"/>
                <a:sym typeface="Roboto"/>
              </a:rPr>
              <a:t>Mean : sqrt(1-B_t)x_{t-1} here Beta_t is a scheduler factor and Coviariance is B_t * I where I is isotropic gaussian distribution (gaussian of zeros means and Identity covariance, means pixels has no relationship with one another) Also this is a distribution because we consider a group of pixels, not just one pixel. So mean and variance of each pixel</a:t>
            </a:r>
            <a:endParaRPr>
              <a:solidFill>
                <a:srgbClr val="3C3C3C"/>
              </a:solidFill>
              <a:highlight>
                <a:srgbClr val="FFFFFF"/>
              </a:highlight>
              <a:latin typeface="Roboto"/>
              <a:ea typeface="Roboto"/>
              <a:cs typeface="Roboto"/>
              <a:sym typeface="Roboto"/>
            </a:endParaRPr>
          </a:p>
          <a:p>
            <a:pPr marL="0" lvl="0" indent="0" algn="l" rtl="0">
              <a:spcBef>
                <a:spcPts val="2100"/>
              </a:spcBef>
              <a:spcAft>
                <a:spcPts val="0"/>
              </a:spcAft>
              <a:buNone/>
            </a:pP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6135c54ffd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6135c54ff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tr" sz="1800">
                <a:solidFill>
                  <a:schemeClr val="dk1"/>
                </a:solidFill>
              </a:rPr>
              <a:t>The learning happens here </a:t>
            </a:r>
            <a:endParaRPr sz="1200">
              <a:solidFill>
                <a:srgbClr val="3C3C3C"/>
              </a:solidFill>
              <a:highlight>
                <a:srgbClr val="FFFFFF"/>
              </a:highlight>
              <a:latin typeface="Roboto"/>
              <a:ea typeface="Roboto"/>
              <a:cs typeface="Roboto"/>
              <a:sym typeface="Roboto"/>
            </a:endParaRPr>
          </a:p>
          <a:p>
            <a:pPr marL="0" lvl="0" indent="0" algn="l" rtl="0">
              <a:spcBef>
                <a:spcPts val="1200"/>
              </a:spcBef>
              <a:spcAft>
                <a:spcPts val="0"/>
              </a:spcAft>
              <a:buNone/>
            </a:pPr>
            <a:r>
              <a:rPr lang="tr" sz="1200">
                <a:solidFill>
                  <a:srgbClr val="3C3C3C"/>
                </a:solidFill>
                <a:highlight>
                  <a:srgbClr val="FFFFFF"/>
                </a:highlight>
                <a:latin typeface="Roboto"/>
                <a:ea typeface="Roboto"/>
                <a:cs typeface="Roboto"/>
                <a:sym typeface="Roboto"/>
              </a:rPr>
              <a:t>The Markov chain for the reverse diffusion starts from where the forward process ends, i.e., at timestep T, where the data distribution has been converted into (nearly an) isotropic gaussian distribution.</a:t>
            </a: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r>
              <a:rPr lang="tr" sz="1200">
                <a:solidFill>
                  <a:srgbClr val="3C3C3C"/>
                </a:solidFill>
                <a:highlight>
                  <a:srgbClr val="FFFFFF"/>
                </a:highlight>
                <a:latin typeface="Roboto"/>
                <a:ea typeface="Roboto"/>
                <a:cs typeface="Roboto"/>
                <a:sym typeface="Roboto"/>
              </a:rPr>
              <a:t>The PDF of the reverse diffusion process is an “integral” over all the possible pathways we can take to arrive at a data sample (in the same distribution as the original) starting from pure noise x</a:t>
            </a:r>
            <a:r>
              <a:rPr lang="tr" sz="900">
                <a:solidFill>
                  <a:srgbClr val="3C3C3C"/>
                </a:solidFill>
                <a:highlight>
                  <a:srgbClr val="FFFFFF"/>
                </a:highlight>
                <a:latin typeface="Roboto"/>
                <a:ea typeface="Roboto"/>
                <a:cs typeface="Roboto"/>
                <a:sym typeface="Roboto"/>
              </a:rPr>
              <a:t>T</a:t>
            </a:r>
            <a:r>
              <a:rPr lang="tr" sz="1200">
                <a:solidFill>
                  <a:srgbClr val="3C3C3C"/>
                </a:solidFill>
                <a:highlight>
                  <a:srgbClr val="FFFFFF"/>
                </a:highlight>
                <a:latin typeface="Roboto"/>
                <a:ea typeface="Roboto"/>
                <a:cs typeface="Roboto"/>
                <a:sym typeface="Roboto"/>
              </a:rPr>
              <a:t>.</a:t>
            </a: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r>
              <a:rPr lang="tr" sz="1200">
                <a:solidFill>
                  <a:srgbClr val="3C3C3C"/>
                </a:solidFill>
                <a:highlight>
                  <a:srgbClr val="FFFFFF"/>
                </a:highlight>
                <a:latin typeface="Roboto"/>
                <a:ea typeface="Roboto"/>
                <a:cs typeface="Roboto"/>
                <a:sym typeface="Roboto"/>
              </a:rPr>
              <a:t>Turns out “</a:t>
            </a:r>
            <a:r>
              <a:rPr lang="tr" sz="1350" i="1">
                <a:solidFill>
                  <a:srgbClr val="1E1E1E"/>
                </a:solidFill>
                <a:highlight>
                  <a:srgbClr val="FFFFFF"/>
                </a:highlight>
                <a:latin typeface="Roboto"/>
                <a:ea typeface="Roboto"/>
                <a:cs typeface="Roboto"/>
                <a:sym typeface="Roboto"/>
              </a:rPr>
              <a:t>maximizing the log-likelihood of the sample generated (at the end of the reverse process) </a:t>
            </a:r>
            <a:r>
              <a:rPr lang="tr" sz="1350">
                <a:solidFill>
                  <a:srgbClr val="1E1E1E"/>
                </a:solidFill>
                <a:highlight>
                  <a:srgbClr val="FFFFFF"/>
                </a:highlight>
                <a:latin typeface="Roboto"/>
                <a:ea typeface="Roboto"/>
                <a:cs typeface="Roboto"/>
                <a:sym typeface="Roboto"/>
              </a:rPr>
              <a:t>(x) </a:t>
            </a:r>
            <a:r>
              <a:rPr lang="tr" sz="1350" i="1">
                <a:solidFill>
                  <a:srgbClr val="1E1E1E"/>
                </a:solidFill>
                <a:highlight>
                  <a:srgbClr val="FFFFFF"/>
                </a:highlight>
                <a:latin typeface="Roboto"/>
                <a:ea typeface="Roboto"/>
                <a:cs typeface="Roboto"/>
                <a:sym typeface="Roboto"/>
              </a:rPr>
              <a:t>belonging to the original data distribution.” is the same process as predicting the noise added at each step (Check original DDPM paper and the references therein to understand the math fully. It’s out of the scope of this class, as it requires an understand on reparameterization trick, evidence lower bound, variational autoencoding etc. )</a:t>
            </a:r>
            <a:endParaRPr sz="1200">
              <a:solidFill>
                <a:srgbClr val="3C3C3C"/>
              </a:solidFill>
              <a:highlight>
                <a:srgbClr val="FFFFFF"/>
              </a:highlight>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6135c54ffd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6135c54ff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Move a sample point out of its distribution manifold into isotropic gaussian space, then reverse it. </a:t>
            </a:r>
            <a:endParaRPr/>
          </a:p>
          <a:p>
            <a:pPr marL="0" lvl="0" indent="0" algn="l" rtl="0">
              <a:spcBef>
                <a:spcPts val="0"/>
              </a:spcBef>
              <a:spcAft>
                <a:spcPts val="0"/>
              </a:spcAft>
              <a:buNone/>
            </a:pPr>
            <a:endParaRPr/>
          </a:p>
          <a:p>
            <a:pPr marL="0" lvl="0" indent="0" algn="l" rtl="0">
              <a:spcBef>
                <a:spcPts val="0"/>
              </a:spcBef>
              <a:spcAft>
                <a:spcPts val="0"/>
              </a:spcAft>
              <a:buNone/>
            </a:pPr>
            <a:r>
              <a:rPr lang="tr"/>
              <a:t>Why do we have to do it gradually? Would it be tractable to go from N(0,1) to images directly? (Nope, original ddpm paper states that it is not tractable)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tr"/>
              <a:t>What is the point of this though? We do this because if we manage to learn this reverse process, we start from noise, run the reverse process and acquire a sample from q(x_0), generating a novel data point from the original data distribution!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6135c54ff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6135c54ff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6135c54ffd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6135c54ffd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6135c54ffd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6135c54ff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135c54ffd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6135c54ffd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d2d9a37c1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d2d9a37c1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bd0c58aa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bd0c58aa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6135c54ff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6135c54ff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6135c54ff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6135c54f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6135c54f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6135c54f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6135c54ff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6135c54ff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135c54ff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6135c54ffd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6135c54ff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6135c54ff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6135c54ffd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6135c54ffd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9d2d9a37c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9d2d9a37c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9d2d9a37c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9d2d9a37c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9d2d9a37c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9d2d9a37c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bd0c58aa3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bd0c58aa3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9d2d9a37c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9d2d9a37c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d2d9a37c1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9d2d9a37c1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9d2d9a37c1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9d2d9a37c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9d2d9a37c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9d2d9a37c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d2d9a37c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9d2d9a37c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9d2d9a37c1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9d2d9a37c1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9d2d9a37c1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9d2d9a37c1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9d2d9a37c1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9d2d9a37c1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9d2d9a37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9d2d9a37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d2d9a37c1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9d2d9a37c1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bd0c58aa3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bd0c58aa3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9d2d9a37c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9d2d9a37c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9d2d9a37c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9d2d9a37c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9d2d9a37c1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9d2d9a37c1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9d2d9a37c1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9d2d9a37c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d2d9a37c1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9d2d9a37c1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9d2d9a37c1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9d2d9a37c1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9d2d9a37c1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9d2d9a37c1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9d2d9a37c1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9d2d9a37c1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9d2d9a37c1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9d2d9a37c1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bd0c58aa3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bd0c58aa3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6135c54f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6135c54f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1400">
                <a:solidFill>
                  <a:schemeClr val="dk1"/>
                </a:solidFill>
              </a:rPr>
              <a:t>In recent years, a new paradigm was born in the AI field called diffusion generative models, which dethroned Generative Adversarial Networks.</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6135c54ff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6135c54f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6135c54ffd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135c54ff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135c54ff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6135c54ff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7cb9c8c71416f5be57.gradio.live/"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tr"/>
              <a:t>Generative Diffusion Models</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tr">
                <a:solidFill>
                  <a:schemeClr val="dk1"/>
                </a:solidFill>
              </a:rPr>
              <a:t>Mehmet Saygin Seyfioglu</a:t>
            </a:r>
            <a:endParaRPr>
              <a:solidFill>
                <a:schemeClr val="dk1"/>
              </a:solidFill>
            </a:endParaRPr>
          </a:p>
          <a:p>
            <a:pPr marL="0" lvl="0" indent="0" algn="ctr" rtl="0">
              <a:spcBef>
                <a:spcPts val="0"/>
              </a:spcBef>
              <a:spcAft>
                <a:spcPts val="0"/>
              </a:spcAft>
              <a:buNone/>
            </a:pPr>
            <a:r>
              <a:rPr lang="tr">
                <a:solidFill>
                  <a:schemeClr val="dk1"/>
                </a:solidFill>
              </a:rPr>
              <a:t>02/27/24</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Diffusion Models</a:t>
            </a:r>
            <a:endParaRPr/>
          </a:p>
        </p:txBody>
      </p:sp>
      <p:sp>
        <p:nvSpPr>
          <p:cNvPr id="120" name="Google Shape;120;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Is actually a self-supervised framework.</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This time, instead of aligning image and text embeddings, like in the case of CLIP. We do something more advanced. </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We learn the distribution of images, then use text (or whatever other modality) to generate them from noise.</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How?</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Diffusion Models</a:t>
            </a:r>
            <a:endParaRPr/>
          </a:p>
        </p:txBody>
      </p:sp>
      <p:sp>
        <p:nvSpPr>
          <p:cNvPr id="126" name="Google Shape;126;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What we aim is to, create a self-supervised paradigm, where we gradually add noise to an image until it becomes an isotropic gaussian noise. </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Then use a neural network to predict the added noise and gradually decrease it.</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127" name="Google Shape;127;p23"/>
          <p:cNvPicPr preferRelativeResize="0"/>
          <p:nvPr/>
        </p:nvPicPr>
        <p:blipFill>
          <a:blip r:embed="rId3">
            <a:alphaModFix/>
          </a:blip>
          <a:stretch>
            <a:fillRect/>
          </a:stretch>
        </p:blipFill>
        <p:spPr>
          <a:xfrm>
            <a:off x="928488" y="2515063"/>
            <a:ext cx="7134225" cy="1343025"/>
          </a:xfrm>
          <a:prstGeom prst="rect">
            <a:avLst/>
          </a:prstGeom>
          <a:noFill/>
          <a:ln>
            <a:noFill/>
          </a:ln>
        </p:spPr>
      </p:pic>
      <p:sp>
        <p:nvSpPr>
          <p:cNvPr id="128" name="Google Shape;128;p23"/>
          <p:cNvSpPr txBox="1"/>
          <p:nvPr/>
        </p:nvSpPr>
        <p:spPr>
          <a:xfrm>
            <a:off x="258175" y="4766175"/>
            <a:ext cx="5719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600">
                <a:solidFill>
                  <a:schemeClr val="dk2"/>
                </a:solidFill>
              </a:rPr>
              <a:t>Taken from https://learnopencv.com/denoising-diffusion-probabilistic-models/</a:t>
            </a:r>
            <a:endParaRPr sz="600">
              <a:solidFill>
                <a:schemeClr val="dk2"/>
              </a:solidFill>
            </a:endParaRPr>
          </a:p>
        </p:txBody>
      </p:sp>
      <p:pic>
        <p:nvPicPr>
          <p:cNvPr id="129" name="Google Shape;129;p23"/>
          <p:cNvPicPr preferRelativeResize="0"/>
          <p:nvPr/>
        </p:nvPicPr>
        <p:blipFill>
          <a:blip r:embed="rId4">
            <a:alphaModFix/>
          </a:blip>
          <a:stretch>
            <a:fillRect/>
          </a:stretch>
        </p:blipFill>
        <p:spPr>
          <a:xfrm>
            <a:off x="738225" y="3946675"/>
            <a:ext cx="1325475" cy="373850"/>
          </a:xfrm>
          <a:prstGeom prst="rect">
            <a:avLst/>
          </a:prstGeom>
          <a:noFill/>
          <a:ln>
            <a:noFill/>
          </a:ln>
        </p:spPr>
      </p:pic>
      <p:pic>
        <p:nvPicPr>
          <p:cNvPr id="130" name="Google Shape;130;p23"/>
          <p:cNvPicPr preferRelativeResize="0"/>
          <p:nvPr/>
        </p:nvPicPr>
        <p:blipFill>
          <a:blip r:embed="rId5">
            <a:alphaModFix/>
          </a:blip>
          <a:stretch>
            <a:fillRect/>
          </a:stretch>
        </p:blipFill>
        <p:spPr>
          <a:xfrm>
            <a:off x="5127525" y="3946400"/>
            <a:ext cx="1325475" cy="374400"/>
          </a:xfrm>
          <a:prstGeom prst="rect">
            <a:avLst/>
          </a:prstGeom>
          <a:noFill/>
          <a:ln>
            <a:noFill/>
          </a:ln>
        </p:spPr>
      </p:pic>
      <p:sp>
        <p:nvSpPr>
          <p:cNvPr id="131" name="Google Shape;131;p23"/>
          <p:cNvSpPr txBox="1"/>
          <p:nvPr/>
        </p:nvSpPr>
        <p:spPr>
          <a:xfrm>
            <a:off x="2164650" y="3798675"/>
            <a:ext cx="2691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800">
                <a:solidFill>
                  <a:schemeClr val="dk2"/>
                </a:solidFill>
              </a:rPr>
              <a:t>Pdf of an image at timestep t given image x_{t-1}</a:t>
            </a:r>
            <a:endParaRPr sz="1800">
              <a:solidFill>
                <a:schemeClr val="dk2"/>
              </a:solidFill>
            </a:endParaRPr>
          </a:p>
        </p:txBody>
      </p:sp>
      <p:sp>
        <p:nvSpPr>
          <p:cNvPr id="132" name="Google Shape;132;p23"/>
          <p:cNvSpPr txBox="1"/>
          <p:nvPr/>
        </p:nvSpPr>
        <p:spPr>
          <a:xfrm>
            <a:off x="6453000" y="3798675"/>
            <a:ext cx="2533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800">
                <a:solidFill>
                  <a:schemeClr val="dk2"/>
                </a:solidFill>
              </a:rPr>
              <a:t>Pdf of x_{t-1} given x_t parameterized by the model (theta)</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p:nvPr/>
        </p:nvSpPr>
        <p:spPr>
          <a:xfrm>
            <a:off x="5649900" y="3366550"/>
            <a:ext cx="3395700" cy="1469100"/>
          </a:xfrm>
          <a:prstGeom prst="roundRect">
            <a:avLst>
              <a:gd name="adj" fmla="val 16667"/>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24"/>
          <p:cNvSpPr/>
          <p:nvPr/>
        </p:nvSpPr>
        <p:spPr>
          <a:xfrm>
            <a:off x="188650" y="3366550"/>
            <a:ext cx="5083800" cy="14289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3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Forward Process</a:t>
            </a:r>
            <a:endParaRPr/>
          </a:p>
        </p:txBody>
      </p:sp>
      <p:pic>
        <p:nvPicPr>
          <p:cNvPr id="140" name="Google Shape;140;p24"/>
          <p:cNvPicPr preferRelativeResize="0"/>
          <p:nvPr/>
        </p:nvPicPr>
        <p:blipFill>
          <a:blip r:embed="rId3">
            <a:alphaModFix/>
          </a:blip>
          <a:stretch>
            <a:fillRect/>
          </a:stretch>
        </p:blipFill>
        <p:spPr>
          <a:xfrm>
            <a:off x="776288" y="1370263"/>
            <a:ext cx="7591425" cy="1428750"/>
          </a:xfrm>
          <a:prstGeom prst="rect">
            <a:avLst/>
          </a:prstGeom>
          <a:noFill/>
          <a:ln>
            <a:noFill/>
          </a:ln>
        </p:spPr>
      </p:pic>
      <p:pic>
        <p:nvPicPr>
          <p:cNvPr id="141" name="Google Shape;141;p24"/>
          <p:cNvPicPr preferRelativeResize="0"/>
          <p:nvPr/>
        </p:nvPicPr>
        <p:blipFill>
          <a:blip r:embed="rId4">
            <a:alphaModFix/>
          </a:blip>
          <a:stretch>
            <a:fillRect/>
          </a:stretch>
        </p:blipFill>
        <p:spPr>
          <a:xfrm>
            <a:off x="278925" y="3456225"/>
            <a:ext cx="4903251" cy="1280150"/>
          </a:xfrm>
          <a:prstGeom prst="rect">
            <a:avLst/>
          </a:prstGeom>
          <a:noFill/>
          <a:ln>
            <a:noFill/>
          </a:ln>
        </p:spPr>
      </p:pic>
      <p:pic>
        <p:nvPicPr>
          <p:cNvPr id="142" name="Google Shape;142;p24"/>
          <p:cNvPicPr preferRelativeResize="0"/>
          <p:nvPr/>
        </p:nvPicPr>
        <p:blipFill>
          <a:blip r:embed="rId5">
            <a:alphaModFix/>
          </a:blip>
          <a:stretch>
            <a:fillRect/>
          </a:stretch>
        </p:blipFill>
        <p:spPr>
          <a:xfrm>
            <a:off x="5896500" y="4154500"/>
            <a:ext cx="2902499" cy="640950"/>
          </a:xfrm>
          <a:prstGeom prst="rect">
            <a:avLst/>
          </a:prstGeom>
          <a:noFill/>
          <a:ln>
            <a:noFill/>
          </a:ln>
        </p:spPr>
      </p:pic>
      <p:sp>
        <p:nvSpPr>
          <p:cNvPr id="143" name="Google Shape;143;p24"/>
          <p:cNvSpPr txBox="1"/>
          <p:nvPr/>
        </p:nvSpPr>
        <p:spPr>
          <a:xfrm>
            <a:off x="5649975" y="3462450"/>
            <a:ext cx="33957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300">
                <a:solidFill>
                  <a:schemeClr val="dk1"/>
                </a:solidFill>
              </a:rPr>
              <a:t>x_t is generated from x_{t-1} adding noise.</a:t>
            </a:r>
            <a:endParaRPr sz="1300">
              <a:solidFill>
                <a:schemeClr val="dk1"/>
              </a:solidFill>
            </a:endParaRPr>
          </a:p>
          <a:p>
            <a:pPr marL="0" lvl="0" indent="0" algn="l" rtl="0">
              <a:spcBef>
                <a:spcPts val="0"/>
              </a:spcBef>
              <a:spcAft>
                <a:spcPts val="0"/>
              </a:spcAft>
              <a:buNone/>
            </a:pPr>
            <a:r>
              <a:rPr lang="tr" sz="1300">
                <a:solidFill>
                  <a:schemeClr val="dk1"/>
                </a:solidFill>
              </a:rPr>
              <a:t>In this way, starting from x0, the original image is iteratively corrupted from t=1…T</a:t>
            </a:r>
            <a:endParaRPr sz="1300">
              <a:solidFill>
                <a:schemeClr val="dk1"/>
              </a:solidFill>
            </a:endParaRPr>
          </a:p>
        </p:txBody>
      </p:sp>
      <p:sp>
        <p:nvSpPr>
          <p:cNvPr id="144" name="Google Shape;144;p24"/>
          <p:cNvSpPr txBox="1"/>
          <p:nvPr/>
        </p:nvSpPr>
        <p:spPr>
          <a:xfrm>
            <a:off x="776300" y="2935175"/>
            <a:ext cx="41505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 sz="1800">
                <a:solidFill>
                  <a:schemeClr val="dk1"/>
                </a:solidFill>
              </a:rPr>
              <a:t>The probability density function</a:t>
            </a:r>
            <a:endParaRPr sz="1800">
              <a:solidFill>
                <a:schemeClr val="dk1"/>
              </a:solidFill>
            </a:endParaRPr>
          </a:p>
        </p:txBody>
      </p:sp>
      <p:sp>
        <p:nvSpPr>
          <p:cNvPr id="145" name="Google Shape;145;p24"/>
          <p:cNvSpPr txBox="1"/>
          <p:nvPr/>
        </p:nvSpPr>
        <p:spPr>
          <a:xfrm>
            <a:off x="5896500" y="2935175"/>
            <a:ext cx="2902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800">
                <a:solidFill>
                  <a:schemeClr val="dk1"/>
                </a:solidFill>
              </a:rPr>
              <a:t>Adding noise</a:t>
            </a:r>
            <a:endParaRPr sz="18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Reverse Diffusion Process</a:t>
            </a:r>
            <a:endParaRPr/>
          </a:p>
        </p:txBody>
      </p:sp>
      <p:sp>
        <p:nvSpPr>
          <p:cNvPr id="151" name="Google Shape;151;p25"/>
          <p:cNvSpPr txBox="1">
            <a:spLocks noGrp="1"/>
          </p:cNvSpPr>
          <p:nvPr>
            <p:ph type="body" idx="1"/>
          </p:nvPr>
        </p:nvSpPr>
        <p:spPr>
          <a:xfrm>
            <a:off x="311700" y="1152475"/>
            <a:ext cx="8520600" cy="32082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tr">
                <a:solidFill>
                  <a:schemeClr val="dk1"/>
                </a:solidFill>
              </a:rPr>
              <a:t>Reverse Markov Chain -&gt; We want this because if we follow the forward trajectory in reverse, we may return to the original data distribution</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lnSpc>
                <a:spcPct val="100000"/>
              </a:lnSpc>
              <a:spcBef>
                <a:spcPts val="1200"/>
              </a:spcBef>
              <a:spcAft>
                <a:spcPts val="0"/>
              </a:spcAft>
              <a:buNone/>
            </a:pPr>
            <a:endParaRPr>
              <a:solidFill>
                <a:schemeClr val="dk1"/>
              </a:solidFill>
            </a:endParaRPr>
          </a:p>
          <a:p>
            <a:pPr marL="0" lvl="0" indent="0" algn="l" rtl="0">
              <a:lnSpc>
                <a:spcPct val="100000"/>
              </a:lnSpc>
              <a:spcBef>
                <a:spcPts val="0"/>
              </a:spcBef>
              <a:spcAft>
                <a:spcPts val="0"/>
              </a:spcAft>
              <a:buClr>
                <a:schemeClr val="dk1"/>
              </a:buClr>
              <a:buSzPct val="61111"/>
              <a:buFont typeface="Arial"/>
              <a:buNone/>
            </a:pPr>
            <a:r>
              <a:rPr lang="tr">
                <a:solidFill>
                  <a:schemeClr val="dk1"/>
                </a:solidFill>
              </a:rPr>
              <a:t>At step x_{t-1}, the network predicts the mean of the noise that is added at x_t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1200"/>
              </a:spcBef>
              <a:spcAft>
                <a:spcPts val="1200"/>
              </a:spcAft>
              <a:buNone/>
            </a:pPr>
            <a:r>
              <a:rPr lang="tr">
                <a:solidFill>
                  <a:schemeClr val="dk1"/>
                </a:solidFill>
              </a:rPr>
              <a:t>In doing so, we would also learn how to generate new samples that closely match the underlying data distribution, starting from a pure gaussian noise</a:t>
            </a:r>
            <a:endParaRPr>
              <a:solidFill>
                <a:schemeClr val="dk1"/>
              </a:solidFill>
            </a:endParaRPr>
          </a:p>
        </p:txBody>
      </p:sp>
      <p:pic>
        <p:nvPicPr>
          <p:cNvPr id="152" name="Google Shape;152;p25"/>
          <p:cNvPicPr preferRelativeResize="0"/>
          <p:nvPr/>
        </p:nvPicPr>
        <p:blipFill>
          <a:blip r:embed="rId3">
            <a:alphaModFix/>
          </a:blip>
          <a:stretch>
            <a:fillRect/>
          </a:stretch>
        </p:blipFill>
        <p:spPr>
          <a:xfrm>
            <a:off x="783350" y="1703950"/>
            <a:ext cx="7696200" cy="1438275"/>
          </a:xfrm>
          <a:prstGeom prst="rect">
            <a:avLst/>
          </a:prstGeom>
          <a:noFill/>
          <a:ln>
            <a:noFill/>
          </a:ln>
        </p:spPr>
      </p:pic>
      <p:pic>
        <p:nvPicPr>
          <p:cNvPr id="153" name="Google Shape;153;p25"/>
          <p:cNvPicPr preferRelativeResize="0"/>
          <p:nvPr/>
        </p:nvPicPr>
        <p:blipFill>
          <a:blip r:embed="rId4">
            <a:alphaModFix/>
          </a:blip>
          <a:stretch>
            <a:fillRect/>
          </a:stretch>
        </p:blipFill>
        <p:spPr>
          <a:xfrm>
            <a:off x="2453125" y="4176975"/>
            <a:ext cx="3759495" cy="572700"/>
          </a:xfrm>
          <a:prstGeom prst="rect">
            <a:avLst/>
          </a:prstGeom>
          <a:noFill/>
          <a:ln>
            <a:noFill/>
          </a:ln>
        </p:spPr>
      </p:pic>
      <p:sp>
        <p:nvSpPr>
          <p:cNvPr id="154" name="Google Shape;154;p25"/>
          <p:cNvSpPr txBox="1"/>
          <p:nvPr/>
        </p:nvSpPr>
        <p:spPr>
          <a:xfrm>
            <a:off x="141300" y="4679150"/>
            <a:ext cx="8760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Ho, Jonathan, Ajay Jain, and Pieter Abbeel. "Denoising diffusion probabilistic models." </a:t>
            </a:r>
            <a:r>
              <a:rPr lang="tr" sz="1000" i="1">
                <a:solidFill>
                  <a:srgbClr val="222222"/>
                </a:solidFill>
                <a:highlight>
                  <a:srgbClr val="FFFFFF"/>
                </a:highlight>
              </a:rPr>
              <a:t>Advances in neural information processing systems</a:t>
            </a:r>
            <a:r>
              <a:rPr lang="tr" sz="1000">
                <a:solidFill>
                  <a:srgbClr val="222222"/>
                </a:solidFill>
                <a:highlight>
                  <a:srgbClr val="FFFFFF"/>
                </a:highlight>
              </a:rPr>
              <a:t> 33 (2020): </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tr" sz="2320"/>
              <a:t>A high-level conceptual overview of the entire image space</a:t>
            </a:r>
            <a:endParaRPr sz="2320"/>
          </a:p>
        </p:txBody>
      </p:sp>
      <p:pic>
        <p:nvPicPr>
          <p:cNvPr id="160" name="Google Shape;160;p26"/>
          <p:cNvPicPr preferRelativeResize="0"/>
          <p:nvPr/>
        </p:nvPicPr>
        <p:blipFill>
          <a:blip r:embed="rId3">
            <a:alphaModFix/>
          </a:blip>
          <a:stretch>
            <a:fillRect/>
          </a:stretch>
        </p:blipFill>
        <p:spPr>
          <a:xfrm>
            <a:off x="2316825" y="1378775"/>
            <a:ext cx="3743325" cy="2943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After Learning The Model</a:t>
            </a:r>
            <a:endParaRPr/>
          </a:p>
        </p:txBody>
      </p:sp>
      <p:pic>
        <p:nvPicPr>
          <p:cNvPr id="166" name="Google Shape;166;p27"/>
          <p:cNvPicPr preferRelativeResize="0"/>
          <p:nvPr/>
        </p:nvPicPr>
        <p:blipFill>
          <a:blip r:embed="rId3">
            <a:alphaModFix/>
          </a:blip>
          <a:stretch>
            <a:fillRect/>
          </a:stretch>
        </p:blipFill>
        <p:spPr>
          <a:xfrm>
            <a:off x="1053225" y="1767899"/>
            <a:ext cx="6749749" cy="2444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Conditional Diffusion</a:t>
            </a:r>
            <a:endParaRPr/>
          </a:p>
        </p:txBody>
      </p:sp>
      <p:sp>
        <p:nvSpPr>
          <p:cNvPr id="172" name="Google Shape;172;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a:solidFill>
                  <a:schemeClr val="dk1"/>
                </a:solidFill>
              </a:rPr>
              <a:t>Better yet, instead of just learning the underlying data distribution to sample new stuff of that certain category, we can guide the diffusion process. This is great because we can now then mix concepts together, which the model has not even seen before!</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r>
              <a:rPr lang="tr">
                <a:solidFill>
                  <a:schemeClr val="dk1"/>
                </a:solidFill>
              </a:rPr>
              <a:t>Remember LAION 5b? That’s really handy to train this model (image caption pairs)</a:t>
            </a:r>
            <a:endParaRPr>
              <a:solidFill>
                <a:schemeClr val="dk1"/>
              </a:solidFill>
            </a:endParaRPr>
          </a:p>
          <a:p>
            <a:pPr marL="0" lvl="0" indent="0" algn="l" rtl="0">
              <a:spcBef>
                <a:spcPts val="1200"/>
              </a:spcBef>
              <a:spcAft>
                <a:spcPts val="1200"/>
              </a:spcAft>
              <a:buNone/>
            </a:pPr>
            <a:r>
              <a:rPr lang="tr">
                <a:solidFill>
                  <a:schemeClr val="dk1"/>
                </a:solidFill>
              </a:rPr>
              <a:t>Also the CLIP model? That’s a tool we could leverage</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Only Open-Source Diffusion Model: Stable Diffusion</a:t>
            </a:r>
            <a:endParaRPr/>
          </a:p>
        </p:txBody>
      </p:sp>
      <p:pic>
        <p:nvPicPr>
          <p:cNvPr id="178" name="Google Shape;178;p29"/>
          <p:cNvPicPr preferRelativeResize="0"/>
          <p:nvPr/>
        </p:nvPicPr>
        <p:blipFill>
          <a:blip r:embed="rId3">
            <a:alphaModFix/>
          </a:blip>
          <a:stretch>
            <a:fillRect/>
          </a:stretch>
        </p:blipFill>
        <p:spPr>
          <a:xfrm>
            <a:off x="874425" y="1136725"/>
            <a:ext cx="6776400" cy="3419976"/>
          </a:xfrm>
          <a:prstGeom prst="rect">
            <a:avLst/>
          </a:prstGeom>
          <a:noFill/>
          <a:ln>
            <a:noFill/>
          </a:ln>
        </p:spPr>
      </p:pic>
      <p:sp>
        <p:nvSpPr>
          <p:cNvPr id="179" name="Google Shape;179;p29"/>
          <p:cNvSpPr txBox="1"/>
          <p:nvPr/>
        </p:nvSpPr>
        <p:spPr>
          <a:xfrm>
            <a:off x="478950" y="4675700"/>
            <a:ext cx="8186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Rombach, Robin, et al. "High-resolution image synthesis with latent diffusion models."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2022.</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Architecture</a:t>
            </a:r>
            <a:endParaRPr/>
          </a:p>
        </p:txBody>
      </p:sp>
      <p:pic>
        <p:nvPicPr>
          <p:cNvPr id="185" name="Google Shape;185;p30"/>
          <p:cNvPicPr preferRelativeResize="0"/>
          <p:nvPr/>
        </p:nvPicPr>
        <p:blipFill>
          <a:blip r:embed="rId3">
            <a:alphaModFix/>
          </a:blip>
          <a:stretch>
            <a:fillRect/>
          </a:stretch>
        </p:blipFill>
        <p:spPr>
          <a:xfrm>
            <a:off x="405225" y="1236025"/>
            <a:ext cx="8138724" cy="3174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Stable Diffusion Examples</a:t>
            </a:r>
            <a:endParaRPr/>
          </a:p>
        </p:txBody>
      </p:sp>
      <p:pic>
        <p:nvPicPr>
          <p:cNvPr id="191" name="Google Shape;191;p31"/>
          <p:cNvPicPr preferRelativeResize="0"/>
          <p:nvPr/>
        </p:nvPicPr>
        <p:blipFill>
          <a:blip r:embed="rId3">
            <a:alphaModFix/>
          </a:blip>
          <a:stretch>
            <a:fillRect/>
          </a:stretch>
        </p:blipFill>
        <p:spPr>
          <a:xfrm>
            <a:off x="5308100" y="1717238"/>
            <a:ext cx="3252774" cy="3252774"/>
          </a:xfrm>
          <a:prstGeom prst="rect">
            <a:avLst/>
          </a:prstGeom>
          <a:noFill/>
          <a:ln>
            <a:noFill/>
          </a:ln>
        </p:spPr>
      </p:pic>
      <p:pic>
        <p:nvPicPr>
          <p:cNvPr id="192" name="Google Shape;192;p31"/>
          <p:cNvPicPr preferRelativeResize="0"/>
          <p:nvPr/>
        </p:nvPicPr>
        <p:blipFill>
          <a:blip r:embed="rId4">
            <a:alphaModFix/>
          </a:blip>
          <a:stretch>
            <a:fillRect/>
          </a:stretch>
        </p:blipFill>
        <p:spPr>
          <a:xfrm>
            <a:off x="222075" y="1717249"/>
            <a:ext cx="3252774" cy="3252751"/>
          </a:xfrm>
          <a:prstGeom prst="rect">
            <a:avLst/>
          </a:prstGeom>
          <a:noFill/>
          <a:ln>
            <a:noFill/>
          </a:ln>
        </p:spPr>
      </p:pic>
      <p:sp>
        <p:nvSpPr>
          <p:cNvPr id="193" name="Google Shape;193;p31"/>
          <p:cNvSpPr txBox="1"/>
          <p:nvPr/>
        </p:nvSpPr>
        <p:spPr>
          <a:xfrm>
            <a:off x="518263" y="1017725"/>
            <a:ext cx="2660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tr" sz="1800">
                <a:solidFill>
                  <a:schemeClr val="dk1"/>
                </a:solidFill>
              </a:rPr>
              <a:t>A Dog In A Hat Looking </a:t>
            </a:r>
            <a:endParaRPr sz="1800">
              <a:solidFill>
                <a:schemeClr val="dk1"/>
              </a:solidFill>
            </a:endParaRPr>
          </a:p>
          <a:p>
            <a:pPr marL="0" lvl="0" indent="0" algn="ctr" rtl="0">
              <a:spcBef>
                <a:spcPts val="0"/>
              </a:spcBef>
              <a:spcAft>
                <a:spcPts val="0"/>
              </a:spcAft>
              <a:buNone/>
            </a:pPr>
            <a:r>
              <a:rPr lang="tr" sz="1800">
                <a:solidFill>
                  <a:schemeClr val="dk1"/>
                </a:solidFill>
              </a:rPr>
              <a:t>Like A Vintage Portrait</a:t>
            </a:r>
            <a:endParaRPr sz="1800">
              <a:solidFill>
                <a:schemeClr val="dk1"/>
              </a:solidFill>
            </a:endParaRPr>
          </a:p>
        </p:txBody>
      </p:sp>
      <p:sp>
        <p:nvSpPr>
          <p:cNvPr id="194" name="Google Shape;194;p31"/>
          <p:cNvSpPr txBox="1"/>
          <p:nvPr/>
        </p:nvSpPr>
        <p:spPr>
          <a:xfrm>
            <a:off x="5510699" y="978350"/>
            <a:ext cx="28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tr" sz="1800">
                <a:solidFill>
                  <a:schemeClr val="dk1"/>
                </a:solidFill>
              </a:rPr>
              <a:t>A Giant Panda In </a:t>
            </a:r>
            <a:endParaRPr sz="1800">
              <a:solidFill>
                <a:schemeClr val="dk1"/>
              </a:solidFill>
            </a:endParaRPr>
          </a:p>
          <a:p>
            <a:pPr marL="0" lvl="0" indent="0" algn="ctr" rtl="0">
              <a:spcBef>
                <a:spcPts val="0"/>
              </a:spcBef>
              <a:spcAft>
                <a:spcPts val="0"/>
              </a:spcAft>
              <a:buNone/>
            </a:pPr>
            <a:r>
              <a:rPr lang="tr" sz="1800">
                <a:solidFill>
                  <a:schemeClr val="dk1"/>
                </a:solidFill>
              </a:rPr>
              <a:t>Between A Celestial War</a:t>
            </a:r>
            <a:endParaRPr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Recap CLIP</a:t>
            </a:r>
            <a:endParaRPr/>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We talked about image-text (multi modal) learning with CLIP.</a:t>
            </a:r>
            <a:endParaRPr>
              <a:solidFill>
                <a:schemeClr val="dk1"/>
              </a:solidFill>
            </a:endParaRPr>
          </a:p>
          <a:p>
            <a:pPr marL="914400" lvl="1" indent="-317500" algn="l" rtl="0">
              <a:spcBef>
                <a:spcPts val="0"/>
              </a:spcBef>
              <a:spcAft>
                <a:spcPts val="0"/>
              </a:spcAft>
              <a:buClr>
                <a:schemeClr val="dk1"/>
              </a:buClr>
              <a:buSzPts val="1400"/>
              <a:buChar char="○"/>
            </a:pPr>
            <a:r>
              <a:rPr lang="tr">
                <a:solidFill>
                  <a:schemeClr val="dk1"/>
                </a:solidFill>
              </a:rPr>
              <a:t>This is very useful in other domains!</a:t>
            </a:r>
            <a:endParaRPr>
              <a:solidFill>
                <a:schemeClr val="dk1"/>
              </a:solidFill>
            </a:endParaRPr>
          </a:p>
        </p:txBody>
      </p:sp>
      <p:pic>
        <p:nvPicPr>
          <p:cNvPr id="62" name="Google Shape;62;p14"/>
          <p:cNvPicPr preferRelativeResize="0"/>
          <p:nvPr/>
        </p:nvPicPr>
        <p:blipFill>
          <a:blip r:embed="rId3">
            <a:alphaModFix/>
          </a:blip>
          <a:stretch>
            <a:fillRect/>
          </a:stretch>
        </p:blipFill>
        <p:spPr>
          <a:xfrm>
            <a:off x="507225" y="1902149"/>
            <a:ext cx="7847877" cy="30088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Some State of the Art Diffusion Applications</a:t>
            </a:r>
            <a:endParaRPr/>
          </a:p>
        </p:txBody>
      </p:sp>
      <p:sp>
        <p:nvSpPr>
          <p:cNvPr id="200" name="Google Shape;20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In the last year, some cool methods have been proposed using Stable Diffusion.</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DreamBooth</a:t>
            </a:r>
            <a:endParaRPr/>
          </a:p>
        </p:txBody>
      </p:sp>
      <p:pic>
        <p:nvPicPr>
          <p:cNvPr id="206" name="Google Shape;206;p33"/>
          <p:cNvPicPr preferRelativeResize="0"/>
          <p:nvPr/>
        </p:nvPicPr>
        <p:blipFill>
          <a:blip r:embed="rId3">
            <a:alphaModFix/>
          </a:blip>
          <a:stretch>
            <a:fillRect/>
          </a:stretch>
        </p:blipFill>
        <p:spPr>
          <a:xfrm>
            <a:off x="152400" y="1170125"/>
            <a:ext cx="8839201" cy="2810543"/>
          </a:xfrm>
          <a:prstGeom prst="rect">
            <a:avLst/>
          </a:prstGeom>
          <a:noFill/>
          <a:ln>
            <a:noFill/>
          </a:ln>
        </p:spPr>
      </p:pic>
      <p:sp>
        <p:nvSpPr>
          <p:cNvPr id="207" name="Google Shape;207;p33"/>
          <p:cNvSpPr txBox="1"/>
          <p:nvPr/>
        </p:nvSpPr>
        <p:spPr>
          <a:xfrm>
            <a:off x="398700" y="4578600"/>
            <a:ext cx="8433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Ruiz, Nataniel, et al. "Dreambooth: Fine tuning text-to-image diffusion models for subject-driven generation."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DreamBooth</a:t>
            </a:r>
            <a:endParaRPr/>
          </a:p>
        </p:txBody>
      </p:sp>
      <p:pic>
        <p:nvPicPr>
          <p:cNvPr id="213" name="Google Shape;213;p34"/>
          <p:cNvPicPr preferRelativeResize="0"/>
          <p:nvPr/>
        </p:nvPicPr>
        <p:blipFill>
          <a:blip r:embed="rId3">
            <a:alphaModFix/>
          </a:blip>
          <a:stretch>
            <a:fillRect/>
          </a:stretch>
        </p:blipFill>
        <p:spPr>
          <a:xfrm>
            <a:off x="232425" y="958250"/>
            <a:ext cx="8211250" cy="40090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InstructPix2Pix</a:t>
            </a:r>
            <a:endParaRPr/>
          </a:p>
        </p:txBody>
      </p:sp>
      <p:pic>
        <p:nvPicPr>
          <p:cNvPr id="219" name="Google Shape;219;p35"/>
          <p:cNvPicPr preferRelativeResize="0"/>
          <p:nvPr/>
        </p:nvPicPr>
        <p:blipFill>
          <a:blip r:embed="rId3">
            <a:alphaModFix/>
          </a:blip>
          <a:stretch>
            <a:fillRect/>
          </a:stretch>
        </p:blipFill>
        <p:spPr>
          <a:xfrm>
            <a:off x="578675" y="968149"/>
            <a:ext cx="7686624" cy="3890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InstructPix2Pix</a:t>
            </a:r>
            <a:endParaRPr/>
          </a:p>
        </p:txBody>
      </p:sp>
      <p:pic>
        <p:nvPicPr>
          <p:cNvPr id="225" name="Google Shape;225;p36"/>
          <p:cNvPicPr preferRelativeResize="0"/>
          <p:nvPr/>
        </p:nvPicPr>
        <p:blipFill>
          <a:blip r:embed="rId3">
            <a:alphaModFix/>
          </a:blip>
          <a:stretch>
            <a:fillRect/>
          </a:stretch>
        </p:blipFill>
        <p:spPr>
          <a:xfrm>
            <a:off x="311700" y="1193575"/>
            <a:ext cx="8520598" cy="2740850"/>
          </a:xfrm>
          <a:prstGeom prst="rect">
            <a:avLst/>
          </a:prstGeom>
          <a:noFill/>
          <a:ln>
            <a:noFill/>
          </a:ln>
        </p:spPr>
      </p:pic>
      <p:sp>
        <p:nvSpPr>
          <p:cNvPr id="226" name="Google Shape;226;p36"/>
          <p:cNvSpPr txBox="1"/>
          <p:nvPr/>
        </p:nvSpPr>
        <p:spPr>
          <a:xfrm>
            <a:off x="356800" y="4592700"/>
            <a:ext cx="8314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Brooks, Tim, Aleksander Holynski, and Alexei A. Efros. "Instructpix2pix: Learning to follow image editing instructions."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Paint by Example</a:t>
            </a:r>
            <a:endParaRPr/>
          </a:p>
        </p:txBody>
      </p:sp>
      <p:pic>
        <p:nvPicPr>
          <p:cNvPr id="232" name="Google Shape;232;p37"/>
          <p:cNvPicPr preferRelativeResize="0"/>
          <p:nvPr/>
        </p:nvPicPr>
        <p:blipFill>
          <a:blip r:embed="rId3">
            <a:alphaModFix/>
          </a:blip>
          <a:stretch>
            <a:fillRect/>
          </a:stretch>
        </p:blipFill>
        <p:spPr>
          <a:xfrm>
            <a:off x="311700" y="1057025"/>
            <a:ext cx="8042776" cy="3593875"/>
          </a:xfrm>
          <a:prstGeom prst="rect">
            <a:avLst/>
          </a:prstGeom>
          <a:noFill/>
          <a:ln>
            <a:noFill/>
          </a:ln>
        </p:spPr>
      </p:pic>
      <p:sp>
        <p:nvSpPr>
          <p:cNvPr id="233" name="Google Shape;233;p37"/>
          <p:cNvSpPr txBox="1"/>
          <p:nvPr/>
        </p:nvSpPr>
        <p:spPr>
          <a:xfrm>
            <a:off x="223525" y="4650900"/>
            <a:ext cx="845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Yang, Binxin, et al. "Paint by example: Exemplar-based image editing with diffusion models."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Paint by Example</a:t>
            </a:r>
            <a:endParaRPr/>
          </a:p>
        </p:txBody>
      </p:sp>
      <p:pic>
        <p:nvPicPr>
          <p:cNvPr id="239" name="Google Shape;239;p38"/>
          <p:cNvPicPr preferRelativeResize="0"/>
          <p:nvPr/>
        </p:nvPicPr>
        <p:blipFill>
          <a:blip r:embed="rId3">
            <a:alphaModFix/>
          </a:blip>
          <a:stretch>
            <a:fillRect/>
          </a:stretch>
        </p:blipFill>
        <p:spPr>
          <a:xfrm>
            <a:off x="1516300" y="1341425"/>
            <a:ext cx="5715000" cy="3038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My Diffusion Research </a:t>
            </a:r>
            <a:endParaRPr/>
          </a:p>
        </p:txBody>
      </p:sp>
      <p:sp>
        <p:nvSpPr>
          <p:cNvPr id="245" name="Google Shape;245;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I try to achieve Virtual Try-All</a:t>
            </a:r>
            <a:endParaRPr>
              <a:solidFill>
                <a:schemeClr val="dk1"/>
              </a:solidFill>
            </a:endParaRPr>
          </a:p>
          <a:p>
            <a:pPr marL="0" lvl="0" indent="0" algn="l" rtl="0">
              <a:spcBef>
                <a:spcPts val="1200"/>
              </a:spcBef>
              <a:spcAft>
                <a:spcPts val="0"/>
              </a:spcAft>
              <a:buClr>
                <a:schemeClr val="dk1"/>
              </a:buClr>
              <a:buSzPts val="1100"/>
              <a:buFont typeface="Arial"/>
              <a:buNone/>
            </a:pPr>
            <a:r>
              <a:rPr lang="tr">
                <a:solidFill>
                  <a:schemeClr val="dk1"/>
                </a:solidFill>
              </a:rPr>
              <a:t>Allowing shoppers to virtually ‘try’ any product from any category within their personal environments (in the wild examples). </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Virtual Try-All cont’d</a:t>
            </a:r>
            <a:endParaRPr/>
          </a:p>
        </p:txBody>
      </p:sp>
      <p:pic>
        <p:nvPicPr>
          <p:cNvPr id="251" name="Google Shape;251;p40"/>
          <p:cNvPicPr preferRelativeResize="0"/>
          <p:nvPr/>
        </p:nvPicPr>
        <p:blipFill>
          <a:blip r:embed="rId3">
            <a:alphaModFix/>
          </a:blip>
          <a:stretch>
            <a:fillRect/>
          </a:stretch>
        </p:blipFill>
        <p:spPr>
          <a:xfrm>
            <a:off x="524150" y="1017725"/>
            <a:ext cx="7191101" cy="37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tr"/>
              <a:t>Virtual Try-All cont’d</a:t>
            </a:r>
            <a:endParaRPr/>
          </a:p>
          <a:p>
            <a:pPr marL="0" lvl="0" indent="0" algn="l" rtl="0">
              <a:spcBef>
                <a:spcPts val="0"/>
              </a:spcBef>
              <a:spcAft>
                <a:spcPts val="0"/>
              </a:spcAft>
              <a:buNone/>
            </a:pPr>
            <a:endParaRPr/>
          </a:p>
        </p:txBody>
      </p:sp>
      <p:pic>
        <p:nvPicPr>
          <p:cNvPr id="257" name="Google Shape;257;p41"/>
          <p:cNvPicPr preferRelativeResize="0"/>
          <p:nvPr/>
        </p:nvPicPr>
        <p:blipFill>
          <a:blip r:embed="rId3">
            <a:alphaModFix/>
          </a:blip>
          <a:stretch>
            <a:fillRect/>
          </a:stretch>
        </p:blipFill>
        <p:spPr>
          <a:xfrm>
            <a:off x="939837" y="1168875"/>
            <a:ext cx="7264323" cy="38975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Quilt-1M</a:t>
            </a:r>
            <a:endParaRPr/>
          </a:p>
        </p:txBody>
      </p:sp>
      <p:pic>
        <p:nvPicPr>
          <p:cNvPr id="68" name="Google Shape;68;p15"/>
          <p:cNvPicPr preferRelativeResize="0"/>
          <p:nvPr/>
        </p:nvPicPr>
        <p:blipFill>
          <a:blip r:embed="rId3">
            <a:alphaModFix/>
          </a:blip>
          <a:stretch>
            <a:fillRect/>
          </a:stretch>
        </p:blipFill>
        <p:spPr>
          <a:xfrm>
            <a:off x="519164" y="1276800"/>
            <a:ext cx="8105675" cy="3167750"/>
          </a:xfrm>
          <a:prstGeom prst="rect">
            <a:avLst/>
          </a:prstGeom>
          <a:noFill/>
          <a:ln>
            <a:noFill/>
          </a:ln>
        </p:spPr>
      </p:pic>
      <p:sp>
        <p:nvSpPr>
          <p:cNvPr id="69" name="Google Shape;69;p15"/>
          <p:cNvSpPr txBox="1"/>
          <p:nvPr/>
        </p:nvSpPr>
        <p:spPr>
          <a:xfrm>
            <a:off x="486200" y="4703625"/>
            <a:ext cx="804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Ikezogwo et al. "Quilt-1m: One million image-text pairs for histopathology." </a:t>
            </a:r>
            <a:r>
              <a:rPr lang="tr" sz="1000" i="1">
                <a:solidFill>
                  <a:srgbClr val="222222"/>
                </a:solidFill>
                <a:highlight>
                  <a:srgbClr val="FFFFFF"/>
                </a:highlight>
              </a:rPr>
              <a:t>Advances in Neural Information Processing Systems</a:t>
            </a:r>
            <a:r>
              <a:rPr lang="tr" sz="1000">
                <a:solidFill>
                  <a:srgbClr val="222222"/>
                </a:solidFill>
                <a:highlight>
                  <a:srgbClr val="FFFFFF"/>
                </a:highlight>
              </a:rPr>
              <a:t> 36 (2024).</a:t>
            </a:r>
            <a:endParaRPr sz="18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How?</a:t>
            </a:r>
            <a:endParaRPr/>
          </a:p>
        </p:txBody>
      </p:sp>
      <p:sp>
        <p:nvSpPr>
          <p:cNvPr id="263" name="Google Shape;263;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tr">
                <a:solidFill>
                  <a:schemeClr val="dk1"/>
                </a:solidFill>
              </a:rPr>
              <a:t>For Virtual Try-All model to be effective, it must fulfill three primary conditions: </a:t>
            </a:r>
            <a:endParaRPr>
              <a:solidFill>
                <a:schemeClr val="dk1"/>
              </a:solidFill>
            </a:endParaRPr>
          </a:p>
          <a:p>
            <a:pPr marL="457200" lvl="0" indent="-342900" algn="l" rtl="0">
              <a:spcBef>
                <a:spcPts val="1200"/>
              </a:spcBef>
              <a:spcAft>
                <a:spcPts val="0"/>
              </a:spcAft>
              <a:buClr>
                <a:schemeClr val="dk1"/>
              </a:buClr>
              <a:buSzPts val="1800"/>
              <a:buAutoNum type="arabicPeriod"/>
            </a:pPr>
            <a:r>
              <a:rPr lang="tr">
                <a:solidFill>
                  <a:schemeClr val="dk1"/>
                </a:solidFill>
              </a:rPr>
              <a:t>Operate in any 'in-the-wild' user image, and reference image, </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Integrate the reference product harmoniously with the surrounding context while maintaining the product's identity</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Perform fast inference to facilitate real-time usage across billions of products and millions of users.</a:t>
            </a:r>
            <a:endParaRPr>
              <a:solidFill>
                <a:schemeClr val="dk1"/>
              </a:solidFill>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a:t>
            </a:r>
            <a:endParaRPr/>
          </a:p>
        </p:txBody>
      </p:sp>
      <p:sp>
        <p:nvSpPr>
          <p:cNvPr id="269" name="Google Shape;269;p43"/>
          <p:cNvSpPr txBox="1">
            <a:spLocks noGrp="1"/>
          </p:cNvSpPr>
          <p:nvPr>
            <p:ph type="body" idx="1"/>
          </p:nvPr>
        </p:nvSpPr>
        <p:spPr>
          <a:xfrm>
            <a:off x="186600" y="1152475"/>
            <a:ext cx="87942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tr">
                <a:solidFill>
                  <a:schemeClr val="dk1"/>
                </a:solidFill>
              </a:rPr>
              <a:t>Previously we implemented DreamPaint [1] (Dreambooth-Inpaint), which is a framework to intelligently inpaint any e-commerce product on any user-provided context image without requiring any expensive 3D AR/VR inputs. </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r>
              <a:rPr lang="tr" sz="1000">
                <a:solidFill>
                  <a:schemeClr val="dk1"/>
                </a:solidFill>
              </a:rPr>
              <a:t>[1]</a:t>
            </a:r>
            <a:r>
              <a:rPr lang="tr">
                <a:solidFill>
                  <a:schemeClr val="dk1"/>
                </a:solidFill>
              </a:rPr>
              <a:t> </a:t>
            </a:r>
            <a:r>
              <a:rPr lang="tr" sz="1000">
                <a:solidFill>
                  <a:schemeClr val="dk1"/>
                </a:solidFill>
                <a:highlight>
                  <a:srgbClr val="FFFFFF"/>
                </a:highlight>
              </a:rPr>
              <a:t>Seyfioglu, Mehmet Saygin, et al. "DreamPaint: Few-Shot Inpainting of E-Commerce Items for Virtual Try-On without 3D Modeling." </a:t>
            </a:r>
            <a:r>
              <a:rPr lang="tr" sz="1000" i="1">
                <a:solidFill>
                  <a:schemeClr val="dk1"/>
                </a:solidFill>
                <a:highlight>
                  <a:srgbClr val="FFFFFF"/>
                </a:highlight>
              </a:rPr>
              <a:t>arXiv preprint arXiv:2305.01257</a:t>
            </a:r>
            <a:r>
              <a:rPr lang="tr" sz="1000">
                <a:solidFill>
                  <a:schemeClr val="dk1"/>
                </a:solidFill>
                <a:highlight>
                  <a:srgbClr val="FFFFFF"/>
                </a:highlight>
              </a:rPr>
              <a:t> (2023).</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 Examples</a:t>
            </a:r>
            <a:endParaRPr/>
          </a:p>
        </p:txBody>
      </p:sp>
      <p:pic>
        <p:nvPicPr>
          <p:cNvPr id="275" name="Google Shape;275;p44" descr="image.png"/>
          <p:cNvPicPr preferRelativeResize="0"/>
          <p:nvPr/>
        </p:nvPicPr>
        <p:blipFill>
          <a:blip r:embed="rId3">
            <a:alphaModFix/>
          </a:blip>
          <a:stretch>
            <a:fillRect/>
          </a:stretch>
        </p:blipFill>
        <p:spPr>
          <a:xfrm>
            <a:off x="924875" y="1017725"/>
            <a:ext cx="7058100" cy="397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 Model</a:t>
            </a:r>
            <a:endParaRPr/>
          </a:p>
        </p:txBody>
      </p:sp>
      <p:pic>
        <p:nvPicPr>
          <p:cNvPr id="281" name="Google Shape;281;p45" descr="image.png"/>
          <p:cNvPicPr preferRelativeResize="0"/>
          <p:nvPr/>
        </p:nvPicPr>
        <p:blipFill>
          <a:blip r:embed="rId3">
            <a:alphaModFix/>
          </a:blip>
          <a:stretch>
            <a:fillRect/>
          </a:stretch>
        </p:blipFill>
        <p:spPr>
          <a:xfrm>
            <a:off x="473525" y="1195681"/>
            <a:ext cx="8196950" cy="38166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a:t>
            </a:r>
            <a:endParaRPr/>
          </a:p>
        </p:txBody>
      </p:sp>
      <p:sp>
        <p:nvSpPr>
          <p:cNvPr id="287" name="Google Shape;287;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AutoNum type="arabicPeriod"/>
            </a:pPr>
            <a:r>
              <a:rPr lang="tr">
                <a:solidFill>
                  <a:schemeClr val="dk1"/>
                </a:solidFill>
              </a:rPr>
              <a:t>DreamPaint is pretty good at operating with in-the-wild images.</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DreamPaint can preserve most of the product details, and can semantically blend the product image with its context. </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DreamPaint requires 40 minutes of fine-tuning with few-shot examples for each product.</a:t>
            </a:r>
            <a:endParaRPr>
              <a:solidFill>
                <a:schemeClr val="dk1"/>
              </a:solidFill>
            </a:endParaRPr>
          </a:p>
          <a:p>
            <a:pPr marL="914400" lvl="1" indent="-317500" algn="l" rtl="0">
              <a:spcBef>
                <a:spcPts val="0"/>
              </a:spcBef>
              <a:spcAft>
                <a:spcPts val="0"/>
              </a:spcAft>
              <a:buClr>
                <a:schemeClr val="dk1"/>
              </a:buClr>
              <a:buSzPts val="1400"/>
              <a:buAutoNum type="alphaLcPeriod"/>
            </a:pPr>
            <a:r>
              <a:rPr lang="tr" sz="1800">
                <a:solidFill>
                  <a:schemeClr val="dk1"/>
                </a:solidFill>
              </a:rPr>
              <a:t>We can do LORA + save only cross attention weights to save space (which reduces model size from 10GB to 30MB) But we still have to train individual models for each asin.</a:t>
            </a:r>
            <a:endParaRPr>
              <a:solidFill>
                <a:schemeClr val="dk1"/>
              </a:solidFill>
            </a:endParaRPr>
          </a:p>
        </p:txBody>
      </p:sp>
      <p:pic>
        <p:nvPicPr>
          <p:cNvPr id="288" name="Google Shape;288;p46"/>
          <p:cNvPicPr preferRelativeResize="0"/>
          <p:nvPr/>
        </p:nvPicPr>
        <p:blipFill>
          <a:blip r:embed="rId3">
            <a:alphaModFix/>
          </a:blip>
          <a:stretch>
            <a:fillRect/>
          </a:stretch>
        </p:blipFill>
        <p:spPr>
          <a:xfrm>
            <a:off x="7261576" y="1220375"/>
            <a:ext cx="322624" cy="324001"/>
          </a:xfrm>
          <a:prstGeom prst="rect">
            <a:avLst/>
          </a:prstGeom>
          <a:noFill/>
          <a:ln>
            <a:noFill/>
          </a:ln>
        </p:spPr>
      </p:pic>
      <p:pic>
        <p:nvPicPr>
          <p:cNvPr id="289" name="Google Shape;289;p46"/>
          <p:cNvPicPr preferRelativeResize="0"/>
          <p:nvPr/>
        </p:nvPicPr>
        <p:blipFill>
          <a:blip r:embed="rId3">
            <a:alphaModFix/>
          </a:blip>
          <a:stretch>
            <a:fillRect/>
          </a:stretch>
        </p:blipFill>
        <p:spPr>
          <a:xfrm>
            <a:off x="4989651" y="1847825"/>
            <a:ext cx="322624" cy="324001"/>
          </a:xfrm>
          <a:prstGeom prst="rect">
            <a:avLst/>
          </a:prstGeom>
          <a:noFill/>
          <a:ln>
            <a:noFill/>
          </a:ln>
        </p:spPr>
      </p:pic>
      <p:pic>
        <p:nvPicPr>
          <p:cNvPr id="290" name="Google Shape;290;p46"/>
          <p:cNvPicPr preferRelativeResize="0"/>
          <p:nvPr/>
        </p:nvPicPr>
        <p:blipFill>
          <a:blip r:embed="rId4">
            <a:alphaModFix/>
          </a:blip>
          <a:stretch>
            <a:fillRect/>
          </a:stretch>
        </p:blipFill>
        <p:spPr>
          <a:xfrm>
            <a:off x="2285475" y="2496600"/>
            <a:ext cx="322626" cy="3226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Paint by Example (PBE)</a:t>
            </a:r>
            <a:endParaRPr/>
          </a:p>
        </p:txBody>
      </p:sp>
      <p:sp>
        <p:nvSpPr>
          <p:cNvPr id="296" name="Google Shape;296;p47"/>
          <p:cNvSpPr txBox="1">
            <a:spLocks noGrp="1"/>
          </p:cNvSpPr>
          <p:nvPr>
            <p:ph type="body" idx="1"/>
          </p:nvPr>
        </p:nvSpPr>
        <p:spPr>
          <a:xfrm>
            <a:off x="311700" y="1152475"/>
            <a:ext cx="4446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For catalog items, we don’t have to constraint ourselves with self-referencing.</a:t>
            </a:r>
            <a:endParaRPr>
              <a:solidFill>
                <a:schemeClr val="dk1"/>
              </a:solidFill>
            </a:endParaRPr>
          </a:p>
          <a:p>
            <a:pPr marL="914400" lvl="1" indent="-317500" algn="l" rtl="0">
              <a:spcBef>
                <a:spcPts val="0"/>
              </a:spcBef>
              <a:spcAft>
                <a:spcPts val="0"/>
              </a:spcAft>
              <a:buClr>
                <a:schemeClr val="dk1"/>
              </a:buClr>
              <a:buSzPts val="1400"/>
              <a:buChar char="○"/>
            </a:pPr>
            <a:r>
              <a:rPr lang="tr">
                <a:solidFill>
                  <a:schemeClr val="dk1"/>
                </a:solidFill>
              </a:rPr>
              <a:t>Thus no need for the information bottleneck and aggressive augmentations. </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How far can we go with this approach?</a:t>
            </a:r>
            <a:endParaRPr>
              <a:solidFill>
                <a:schemeClr val="dk1"/>
              </a:solidFill>
            </a:endParaRPr>
          </a:p>
        </p:txBody>
      </p:sp>
      <p:pic>
        <p:nvPicPr>
          <p:cNvPr id="297" name="Google Shape;297;p47"/>
          <p:cNvPicPr preferRelativeResize="0"/>
          <p:nvPr/>
        </p:nvPicPr>
        <p:blipFill>
          <a:blip r:embed="rId3">
            <a:alphaModFix/>
          </a:blip>
          <a:stretch>
            <a:fillRect/>
          </a:stretch>
        </p:blipFill>
        <p:spPr>
          <a:xfrm>
            <a:off x="4889675" y="944025"/>
            <a:ext cx="3942624" cy="41277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PBE</a:t>
            </a:r>
            <a:endParaRPr/>
          </a:p>
        </p:txBody>
      </p:sp>
      <p:sp>
        <p:nvSpPr>
          <p:cNvPr id="303" name="Google Shape;303;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AutoNum type="arabicPeriod"/>
            </a:pPr>
            <a:r>
              <a:rPr lang="tr">
                <a:solidFill>
                  <a:schemeClr val="dk1"/>
                </a:solidFill>
              </a:rPr>
              <a:t>PBE is pretty good at operating with in-the-wild images.</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PBE in its proposed form cannot preserve most product details. </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After trained, PBE can operate in zero-shot setting, only takes about 5 seconds to generate an image on a low-end GPU with 12GB of RAM.</a:t>
            </a: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304" name="Google Shape;304;p48"/>
          <p:cNvPicPr preferRelativeResize="0"/>
          <p:nvPr/>
        </p:nvPicPr>
        <p:blipFill>
          <a:blip r:embed="rId3">
            <a:alphaModFix/>
          </a:blip>
          <a:stretch>
            <a:fillRect/>
          </a:stretch>
        </p:blipFill>
        <p:spPr>
          <a:xfrm>
            <a:off x="6524451" y="1220375"/>
            <a:ext cx="322624" cy="324001"/>
          </a:xfrm>
          <a:prstGeom prst="rect">
            <a:avLst/>
          </a:prstGeom>
          <a:noFill/>
          <a:ln>
            <a:noFill/>
          </a:ln>
        </p:spPr>
      </p:pic>
      <p:pic>
        <p:nvPicPr>
          <p:cNvPr id="305" name="Google Shape;305;p48"/>
          <p:cNvPicPr preferRelativeResize="0"/>
          <p:nvPr/>
        </p:nvPicPr>
        <p:blipFill>
          <a:blip r:embed="rId3">
            <a:alphaModFix/>
          </a:blip>
          <a:stretch>
            <a:fillRect/>
          </a:stretch>
        </p:blipFill>
        <p:spPr>
          <a:xfrm>
            <a:off x="7910376" y="2164025"/>
            <a:ext cx="322624" cy="324001"/>
          </a:xfrm>
          <a:prstGeom prst="rect">
            <a:avLst/>
          </a:prstGeom>
          <a:noFill/>
          <a:ln>
            <a:noFill/>
          </a:ln>
        </p:spPr>
      </p:pic>
      <p:pic>
        <p:nvPicPr>
          <p:cNvPr id="306" name="Google Shape;306;p48"/>
          <p:cNvPicPr preferRelativeResize="0"/>
          <p:nvPr/>
        </p:nvPicPr>
        <p:blipFill>
          <a:blip r:embed="rId4">
            <a:alphaModFix/>
          </a:blip>
          <a:stretch>
            <a:fillRect/>
          </a:stretch>
        </p:blipFill>
        <p:spPr>
          <a:xfrm>
            <a:off x="7323763" y="1544375"/>
            <a:ext cx="324000" cy="324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Diffuse to Choose</a:t>
            </a:r>
            <a:endParaRPr/>
          </a:p>
        </p:txBody>
      </p:sp>
      <p:pic>
        <p:nvPicPr>
          <p:cNvPr id="312" name="Google Shape;312;p49"/>
          <p:cNvPicPr preferRelativeResize="0"/>
          <p:nvPr/>
        </p:nvPicPr>
        <p:blipFill>
          <a:blip r:embed="rId3">
            <a:alphaModFix/>
          </a:blip>
          <a:stretch>
            <a:fillRect/>
          </a:stretch>
        </p:blipFill>
        <p:spPr>
          <a:xfrm>
            <a:off x="770350" y="1119725"/>
            <a:ext cx="4437049" cy="3843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Diffuse to Choose</a:t>
            </a:r>
            <a:endParaRPr/>
          </a:p>
        </p:txBody>
      </p:sp>
      <p:sp>
        <p:nvSpPr>
          <p:cNvPr id="318" name="Google Shape;318;p50"/>
          <p:cNvSpPr txBox="1">
            <a:spLocks noGrp="1"/>
          </p:cNvSpPr>
          <p:nvPr>
            <p:ph type="body" idx="1"/>
          </p:nvPr>
        </p:nvSpPr>
        <p:spPr>
          <a:xfrm>
            <a:off x="268550" y="11611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tr" u="sng">
                <a:solidFill>
                  <a:schemeClr val="hlink"/>
                </a:solidFill>
                <a:hlinkClick r:id="rId3"/>
              </a:rPr>
              <a:t>https://7cb9c8c71416f5be57.gradio.live/</a:t>
            </a:r>
            <a:r>
              <a:rPr lang="tr"/>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Visual Results</a:t>
            </a:r>
            <a:endParaRPr/>
          </a:p>
        </p:txBody>
      </p:sp>
      <p:pic>
        <p:nvPicPr>
          <p:cNvPr id="324" name="Google Shape;324;p51"/>
          <p:cNvPicPr preferRelativeResize="0"/>
          <p:nvPr/>
        </p:nvPicPr>
        <p:blipFill>
          <a:blip r:embed="rId3">
            <a:alphaModFix/>
          </a:blip>
          <a:stretch>
            <a:fillRect/>
          </a:stretch>
        </p:blipFill>
        <p:spPr>
          <a:xfrm>
            <a:off x="152400" y="1170125"/>
            <a:ext cx="8417122" cy="3820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Quilt-1M: Dataset</a:t>
            </a:r>
            <a:endParaRPr/>
          </a:p>
        </p:txBody>
      </p:sp>
      <p:pic>
        <p:nvPicPr>
          <p:cNvPr id="75" name="Google Shape;75;p16"/>
          <p:cNvPicPr preferRelativeResize="0"/>
          <p:nvPr/>
        </p:nvPicPr>
        <p:blipFill>
          <a:blip r:embed="rId3">
            <a:alphaModFix/>
          </a:blip>
          <a:stretch>
            <a:fillRect/>
          </a:stretch>
        </p:blipFill>
        <p:spPr>
          <a:xfrm>
            <a:off x="538225" y="1203600"/>
            <a:ext cx="7658100" cy="3657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tr"/>
              <a:t>Visual Results</a:t>
            </a:r>
            <a:endParaRPr/>
          </a:p>
          <a:p>
            <a:pPr marL="0" lvl="0" indent="0" algn="l" rtl="0">
              <a:spcBef>
                <a:spcPts val="0"/>
              </a:spcBef>
              <a:spcAft>
                <a:spcPts val="0"/>
              </a:spcAft>
              <a:buNone/>
            </a:pPr>
            <a:endParaRPr/>
          </a:p>
        </p:txBody>
      </p:sp>
      <p:pic>
        <p:nvPicPr>
          <p:cNvPr id="330" name="Google Shape;330;p52"/>
          <p:cNvPicPr preferRelativeResize="0"/>
          <p:nvPr/>
        </p:nvPicPr>
        <p:blipFill>
          <a:blip r:embed="rId3">
            <a:alphaModFix/>
          </a:blip>
          <a:stretch>
            <a:fillRect/>
          </a:stretch>
        </p:blipFill>
        <p:spPr>
          <a:xfrm>
            <a:off x="1275450" y="958250"/>
            <a:ext cx="6185900" cy="4113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tr"/>
              <a:t>Visual Results</a:t>
            </a:r>
            <a:endParaRPr/>
          </a:p>
          <a:p>
            <a:pPr marL="0" lvl="0" indent="0" algn="l" rtl="0">
              <a:spcBef>
                <a:spcPts val="0"/>
              </a:spcBef>
              <a:spcAft>
                <a:spcPts val="0"/>
              </a:spcAft>
              <a:buNone/>
            </a:pPr>
            <a:endParaRPr/>
          </a:p>
        </p:txBody>
      </p:sp>
      <p:pic>
        <p:nvPicPr>
          <p:cNvPr id="336" name="Google Shape;336;p53"/>
          <p:cNvPicPr preferRelativeResize="0"/>
          <p:nvPr/>
        </p:nvPicPr>
        <p:blipFill>
          <a:blip r:embed="rId3">
            <a:alphaModFix/>
          </a:blip>
          <a:stretch>
            <a:fillRect/>
          </a:stretch>
        </p:blipFill>
        <p:spPr>
          <a:xfrm>
            <a:off x="1289750" y="1017725"/>
            <a:ext cx="6196174" cy="4129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Iterative Decoration</a:t>
            </a:r>
            <a:endParaRPr/>
          </a:p>
        </p:txBody>
      </p:sp>
      <p:pic>
        <p:nvPicPr>
          <p:cNvPr id="342" name="Google Shape;342;p54"/>
          <p:cNvPicPr preferRelativeResize="0"/>
          <p:nvPr/>
        </p:nvPicPr>
        <p:blipFill>
          <a:blip r:embed="rId3">
            <a:alphaModFix/>
          </a:blip>
          <a:stretch>
            <a:fillRect/>
          </a:stretch>
        </p:blipFill>
        <p:spPr>
          <a:xfrm>
            <a:off x="311700" y="1152475"/>
            <a:ext cx="8520599" cy="27005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Cool Masking Effect</a:t>
            </a:r>
            <a:endParaRPr/>
          </a:p>
        </p:txBody>
      </p:sp>
      <p:pic>
        <p:nvPicPr>
          <p:cNvPr id="348" name="Google Shape;348;p55"/>
          <p:cNvPicPr preferRelativeResize="0"/>
          <p:nvPr/>
        </p:nvPicPr>
        <p:blipFill>
          <a:blip r:embed="rId3">
            <a:alphaModFix/>
          </a:blip>
          <a:stretch>
            <a:fillRect/>
          </a:stretch>
        </p:blipFill>
        <p:spPr>
          <a:xfrm>
            <a:off x="311700" y="1152475"/>
            <a:ext cx="8345425" cy="3199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Best DTC variant</a:t>
            </a:r>
            <a:endParaRPr/>
          </a:p>
        </p:txBody>
      </p:sp>
      <p:sp>
        <p:nvSpPr>
          <p:cNvPr id="354" name="Google Shape;354;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Directly stitch the hint image and use FILM on decoding (we computed FID and CLIP scores on our dataset) performs the best. (Cross Attention is really close to FILM)</a:t>
            </a:r>
            <a:endParaRPr>
              <a:solidFill>
                <a:schemeClr val="dk1"/>
              </a:solidFill>
            </a:endParaRPr>
          </a:p>
        </p:txBody>
      </p:sp>
      <p:pic>
        <p:nvPicPr>
          <p:cNvPr id="355" name="Google Shape;355;p56"/>
          <p:cNvPicPr preferRelativeResize="0"/>
          <p:nvPr/>
        </p:nvPicPr>
        <p:blipFill>
          <a:blip r:embed="rId3">
            <a:alphaModFix/>
          </a:blip>
          <a:stretch>
            <a:fillRect/>
          </a:stretch>
        </p:blipFill>
        <p:spPr>
          <a:xfrm>
            <a:off x="1604113" y="2334324"/>
            <a:ext cx="5935774" cy="2577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Compare Against PBE variants</a:t>
            </a:r>
            <a:endParaRPr/>
          </a:p>
        </p:txBody>
      </p:sp>
      <p:pic>
        <p:nvPicPr>
          <p:cNvPr id="361" name="Google Shape;361;p57"/>
          <p:cNvPicPr preferRelativeResize="0"/>
          <p:nvPr/>
        </p:nvPicPr>
        <p:blipFill>
          <a:blip r:embed="rId3">
            <a:alphaModFix/>
          </a:blip>
          <a:stretch>
            <a:fillRect/>
          </a:stretch>
        </p:blipFill>
        <p:spPr>
          <a:xfrm>
            <a:off x="1407700" y="2401275"/>
            <a:ext cx="6210300" cy="2667000"/>
          </a:xfrm>
          <a:prstGeom prst="rect">
            <a:avLst/>
          </a:prstGeom>
          <a:noFill/>
          <a:ln>
            <a:noFill/>
          </a:ln>
        </p:spPr>
      </p:pic>
      <p:pic>
        <p:nvPicPr>
          <p:cNvPr id="362" name="Google Shape;362;p57"/>
          <p:cNvPicPr preferRelativeResize="0"/>
          <p:nvPr/>
        </p:nvPicPr>
        <p:blipFill>
          <a:blip r:embed="rId4">
            <a:alphaModFix/>
          </a:blip>
          <a:stretch>
            <a:fillRect/>
          </a:stretch>
        </p:blipFill>
        <p:spPr>
          <a:xfrm>
            <a:off x="345088" y="1123675"/>
            <a:ext cx="8335525" cy="19047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We further compared against DreamPaint</a:t>
            </a:r>
            <a:endParaRPr/>
          </a:p>
        </p:txBody>
      </p:sp>
      <p:pic>
        <p:nvPicPr>
          <p:cNvPr id="368" name="Google Shape;368;p58"/>
          <p:cNvPicPr preferRelativeResize="0"/>
          <p:nvPr/>
        </p:nvPicPr>
        <p:blipFill>
          <a:blip r:embed="rId3">
            <a:alphaModFix/>
          </a:blip>
          <a:stretch>
            <a:fillRect/>
          </a:stretch>
        </p:blipFill>
        <p:spPr>
          <a:xfrm>
            <a:off x="909125" y="1076900"/>
            <a:ext cx="6519451" cy="39490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Human Study</a:t>
            </a:r>
            <a:endParaRPr/>
          </a:p>
        </p:txBody>
      </p:sp>
      <p:pic>
        <p:nvPicPr>
          <p:cNvPr id="374" name="Google Shape;374;p59"/>
          <p:cNvPicPr preferRelativeResize="0"/>
          <p:nvPr/>
        </p:nvPicPr>
        <p:blipFill>
          <a:blip r:embed="rId3">
            <a:alphaModFix/>
          </a:blip>
          <a:stretch>
            <a:fillRect/>
          </a:stretch>
        </p:blipFill>
        <p:spPr>
          <a:xfrm>
            <a:off x="1177013" y="1483125"/>
            <a:ext cx="6638925" cy="30289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80" name="Google Shape;380;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QuiltNet</a:t>
            </a:r>
            <a:endParaRPr/>
          </a:p>
        </p:txBody>
      </p:sp>
      <p:pic>
        <p:nvPicPr>
          <p:cNvPr id="81" name="Google Shape;81;p17"/>
          <p:cNvPicPr preferRelativeResize="0"/>
          <p:nvPr/>
        </p:nvPicPr>
        <p:blipFill>
          <a:blip r:embed="rId3">
            <a:alphaModFix/>
          </a:blip>
          <a:stretch>
            <a:fillRect/>
          </a:stretch>
        </p:blipFill>
        <p:spPr>
          <a:xfrm>
            <a:off x="533475" y="2349226"/>
            <a:ext cx="7489201" cy="2575600"/>
          </a:xfrm>
          <a:prstGeom prst="rect">
            <a:avLst/>
          </a:prstGeom>
          <a:noFill/>
          <a:ln>
            <a:noFill/>
          </a:ln>
        </p:spPr>
      </p:pic>
      <p:pic>
        <p:nvPicPr>
          <p:cNvPr id="82" name="Google Shape;82;p17"/>
          <p:cNvPicPr preferRelativeResize="0"/>
          <p:nvPr/>
        </p:nvPicPr>
        <p:blipFill>
          <a:blip r:embed="rId4">
            <a:alphaModFix/>
          </a:blip>
          <a:stretch>
            <a:fillRect/>
          </a:stretch>
        </p:blipFill>
        <p:spPr>
          <a:xfrm>
            <a:off x="851875" y="1170125"/>
            <a:ext cx="7044311" cy="1026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Diffusion Models</a:t>
            </a:r>
            <a:endParaRPr/>
          </a:p>
        </p:txBody>
      </p:sp>
      <p:sp>
        <p:nvSpPr>
          <p:cNvPr id="88" name="Google Shape;88;p18"/>
          <p:cNvSpPr txBox="1"/>
          <p:nvPr/>
        </p:nvSpPr>
        <p:spPr>
          <a:xfrm>
            <a:off x="547225" y="1056575"/>
            <a:ext cx="2938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500">
                <a:solidFill>
                  <a:schemeClr val="dk1"/>
                </a:solidFill>
                <a:highlight>
                  <a:schemeClr val="lt1"/>
                </a:highlight>
                <a:latin typeface="Roboto"/>
                <a:ea typeface="Roboto"/>
                <a:cs typeface="Roboto"/>
                <a:sym typeface="Roboto"/>
              </a:rPr>
              <a:t>An image of a husky surfing in the space</a:t>
            </a:r>
            <a:endParaRPr sz="2100">
              <a:solidFill>
                <a:schemeClr val="dk1"/>
              </a:solidFill>
              <a:highlight>
                <a:schemeClr val="lt1"/>
              </a:highlight>
            </a:endParaRPr>
          </a:p>
        </p:txBody>
      </p:sp>
      <p:pic>
        <p:nvPicPr>
          <p:cNvPr id="89" name="Google Shape;89;p18"/>
          <p:cNvPicPr preferRelativeResize="0"/>
          <p:nvPr/>
        </p:nvPicPr>
        <p:blipFill>
          <a:blip r:embed="rId3">
            <a:alphaModFix/>
          </a:blip>
          <a:stretch>
            <a:fillRect/>
          </a:stretch>
        </p:blipFill>
        <p:spPr>
          <a:xfrm>
            <a:off x="547225" y="1676975"/>
            <a:ext cx="3240000" cy="3240000"/>
          </a:xfrm>
          <a:prstGeom prst="rect">
            <a:avLst/>
          </a:prstGeom>
          <a:noFill/>
          <a:ln>
            <a:noFill/>
          </a:ln>
        </p:spPr>
      </p:pic>
      <p:pic>
        <p:nvPicPr>
          <p:cNvPr id="90" name="Google Shape;90;p18"/>
          <p:cNvPicPr preferRelativeResize="0"/>
          <p:nvPr/>
        </p:nvPicPr>
        <p:blipFill>
          <a:blip r:embed="rId4">
            <a:alphaModFix/>
          </a:blip>
          <a:stretch>
            <a:fillRect/>
          </a:stretch>
        </p:blipFill>
        <p:spPr>
          <a:xfrm>
            <a:off x="5012301" y="1676963"/>
            <a:ext cx="3240000" cy="3240000"/>
          </a:xfrm>
          <a:prstGeom prst="rect">
            <a:avLst/>
          </a:prstGeom>
          <a:noFill/>
          <a:ln>
            <a:noFill/>
          </a:ln>
        </p:spPr>
      </p:pic>
      <p:sp>
        <p:nvSpPr>
          <p:cNvPr id="91" name="Google Shape;91;p18"/>
          <p:cNvSpPr txBox="1"/>
          <p:nvPr/>
        </p:nvSpPr>
        <p:spPr>
          <a:xfrm>
            <a:off x="5132300" y="117207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500">
                <a:solidFill>
                  <a:schemeClr val="dk1"/>
                </a:solidFill>
                <a:highlight>
                  <a:schemeClr val="lt1"/>
                </a:highlight>
                <a:latin typeface="Roboto"/>
                <a:ea typeface="Roboto"/>
                <a:cs typeface="Roboto"/>
                <a:sym typeface="Roboto"/>
              </a:rPr>
              <a:t>A horse formula 1 driver</a:t>
            </a:r>
            <a:endParaRPr sz="2100">
              <a:solidFill>
                <a:schemeClr val="dk1"/>
              </a:solidFill>
              <a:highlight>
                <a:schemeClr val="lt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Inpainting</a:t>
            </a:r>
            <a:endParaRPr/>
          </a:p>
        </p:txBody>
      </p:sp>
      <p:pic>
        <p:nvPicPr>
          <p:cNvPr id="97" name="Google Shape;97;p19"/>
          <p:cNvPicPr preferRelativeResize="0"/>
          <p:nvPr/>
        </p:nvPicPr>
        <p:blipFill>
          <a:blip r:embed="rId3">
            <a:alphaModFix/>
          </a:blip>
          <a:stretch>
            <a:fillRect/>
          </a:stretch>
        </p:blipFill>
        <p:spPr>
          <a:xfrm>
            <a:off x="311700" y="1720200"/>
            <a:ext cx="3905250" cy="2009775"/>
          </a:xfrm>
          <a:prstGeom prst="rect">
            <a:avLst/>
          </a:prstGeom>
          <a:noFill/>
          <a:ln>
            <a:noFill/>
          </a:ln>
        </p:spPr>
      </p:pic>
      <p:pic>
        <p:nvPicPr>
          <p:cNvPr id="98" name="Google Shape;98;p19"/>
          <p:cNvPicPr preferRelativeResize="0"/>
          <p:nvPr/>
        </p:nvPicPr>
        <p:blipFill>
          <a:blip r:embed="rId4">
            <a:alphaModFix/>
          </a:blip>
          <a:stretch>
            <a:fillRect/>
          </a:stretch>
        </p:blipFill>
        <p:spPr>
          <a:xfrm>
            <a:off x="6648550" y="1739263"/>
            <a:ext cx="2009775" cy="1971675"/>
          </a:xfrm>
          <a:prstGeom prst="rect">
            <a:avLst/>
          </a:prstGeom>
          <a:noFill/>
          <a:ln>
            <a:noFill/>
          </a:ln>
        </p:spPr>
      </p:pic>
      <p:pic>
        <p:nvPicPr>
          <p:cNvPr id="99" name="Google Shape;99;p19"/>
          <p:cNvPicPr preferRelativeResize="0"/>
          <p:nvPr/>
        </p:nvPicPr>
        <p:blipFill>
          <a:blip r:embed="rId5">
            <a:alphaModFix/>
          </a:blip>
          <a:stretch>
            <a:fillRect/>
          </a:stretch>
        </p:blipFill>
        <p:spPr>
          <a:xfrm>
            <a:off x="4507600" y="2410763"/>
            <a:ext cx="1781175" cy="628650"/>
          </a:xfrm>
          <a:prstGeom prst="rect">
            <a:avLst/>
          </a:prstGeom>
          <a:noFill/>
          <a:ln>
            <a:noFill/>
          </a:ln>
        </p:spPr>
      </p:pic>
      <p:sp>
        <p:nvSpPr>
          <p:cNvPr id="100" name="Google Shape;100;p19"/>
          <p:cNvSpPr txBox="1"/>
          <p:nvPr/>
        </p:nvSpPr>
        <p:spPr>
          <a:xfrm>
            <a:off x="413075" y="4820400"/>
            <a:ext cx="804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900">
                <a:solidFill>
                  <a:schemeClr val="dk2"/>
                </a:solidFill>
              </a:rPr>
              <a:t>Taken from https://aws.amazon.com/tr/blogs/machine-learning/inpaint-images-with-stable-diffusion-using-amazon-sagemaker-jumpstart/</a:t>
            </a:r>
            <a:endParaRPr sz="9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Outpainting</a:t>
            </a:r>
            <a:endParaRPr/>
          </a:p>
        </p:txBody>
      </p:sp>
      <p:pic>
        <p:nvPicPr>
          <p:cNvPr id="106" name="Google Shape;106;p20"/>
          <p:cNvPicPr preferRelativeResize="0"/>
          <p:nvPr/>
        </p:nvPicPr>
        <p:blipFill>
          <a:blip r:embed="rId3">
            <a:alphaModFix/>
          </a:blip>
          <a:stretch>
            <a:fillRect/>
          </a:stretch>
        </p:blipFill>
        <p:spPr>
          <a:xfrm>
            <a:off x="311699" y="1017730"/>
            <a:ext cx="2526100" cy="3781050"/>
          </a:xfrm>
          <a:prstGeom prst="rect">
            <a:avLst/>
          </a:prstGeom>
          <a:noFill/>
          <a:ln>
            <a:noFill/>
          </a:ln>
        </p:spPr>
      </p:pic>
      <p:sp>
        <p:nvSpPr>
          <p:cNvPr id="107" name="Google Shape;107;p20"/>
          <p:cNvSpPr txBox="1"/>
          <p:nvPr/>
        </p:nvSpPr>
        <p:spPr>
          <a:xfrm>
            <a:off x="399750" y="4877000"/>
            <a:ext cx="804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900">
                <a:solidFill>
                  <a:schemeClr val="dk2"/>
                </a:solidFill>
              </a:rPr>
              <a:t>Taken from https://blog.segmind.com/exploring-the-magic-of-outpainting-with-stable-diffusion-uncropping-the-creative-possibilities/</a:t>
            </a:r>
            <a:endParaRPr sz="9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Outpainting</a:t>
            </a:r>
            <a:endParaRPr/>
          </a:p>
        </p:txBody>
      </p:sp>
      <p:pic>
        <p:nvPicPr>
          <p:cNvPr id="113" name="Google Shape;113;p21"/>
          <p:cNvPicPr preferRelativeResize="0"/>
          <p:nvPr/>
        </p:nvPicPr>
        <p:blipFill>
          <a:blip r:embed="rId3">
            <a:alphaModFix/>
          </a:blip>
          <a:stretch>
            <a:fillRect/>
          </a:stretch>
        </p:blipFill>
        <p:spPr>
          <a:xfrm>
            <a:off x="247350" y="1017725"/>
            <a:ext cx="6684202" cy="4059151"/>
          </a:xfrm>
          <a:prstGeom prst="rect">
            <a:avLst/>
          </a:prstGeom>
          <a:noFill/>
          <a:ln>
            <a:noFill/>
          </a:ln>
        </p:spPr>
      </p:pic>
      <p:sp>
        <p:nvSpPr>
          <p:cNvPr id="114" name="Google Shape;114;p21"/>
          <p:cNvSpPr txBox="1"/>
          <p:nvPr/>
        </p:nvSpPr>
        <p:spPr>
          <a:xfrm>
            <a:off x="247350" y="4877000"/>
            <a:ext cx="804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900">
                <a:solidFill>
                  <a:schemeClr val="dk2"/>
                </a:solidFill>
              </a:rPr>
              <a:t>Taken from https://blog.segmind.com/exploring-the-magic-of-outpainting-with-stable-diffusion-uncropping-the-creative-possibilities/</a:t>
            </a:r>
            <a:endParaRPr sz="900">
              <a:solidFill>
                <a:schemeClr val="dk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1640</Words>
  <Application>Microsoft Office PowerPoint</Application>
  <PresentationFormat>On-screen Show (16:9)</PresentationFormat>
  <Paragraphs>142</Paragraphs>
  <Slides>48</Slides>
  <Notes>48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Roboto</vt:lpstr>
      <vt:lpstr>Arial</vt:lpstr>
      <vt:lpstr>Simple Light</vt:lpstr>
      <vt:lpstr>Generative Diffusion Models</vt:lpstr>
      <vt:lpstr>Recap CLIP</vt:lpstr>
      <vt:lpstr>Quilt-1M</vt:lpstr>
      <vt:lpstr>Quilt-1M: Dataset</vt:lpstr>
      <vt:lpstr>QuiltNet</vt:lpstr>
      <vt:lpstr>Diffusion Models</vt:lpstr>
      <vt:lpstr>Inpainting</vt:lpstr>
      <vt:lpstr>Outpainting</vt:lpstr>
      <vt:lpstr>Outpainting</vt:lpstr>
      <vt:lpstr>Diffusion Models</vt:lpstr>
      <vt:lpstr>Diffusion Models</vt:lpstr>
      <vt:lpstr>The Forward Process</vt:lpstr>
      <vt:lpstr>Reverse Diffusion Process</vt:lpstr>
      <vt:lpstr>A high-level conceptual overview of the entire image space</vt:lpstr>
      <vt:lpstr>After Learning The Model</vt:lpstr>
      <vt:lpstr>Conditional Diffusion</vt:lpstr>
      <vt:lpstr>The Only Open-Source Diffusion Model: Stable Diffusion</vt:lpstr>
      <vt:lpstr>Architecture</vt:lpstr>
      <vt:lpstr>Stable Diffusion Examples</vt:lpstr>
      <vt:lpstr>Some State of the Art Diffusion Applications</vt:lpstr>
      <vt:lpstr>DreamBooth</vt:lpstr>
      <vt:lpstr>DreamBooth</vt:lpstr>
      <vt:lpstr>InstructPix2Pix</vt:lpstr>
      <vt:lpstr>InstructPix2Pix</vt:lpstr>
      <vt:lpstr>Paint by Example</vt:lpstr>
      <vt:lpstr>Paint by Example</vt:lpstr>
      <vt:lpstr>My Diffusion Research </vt:lpstr>
      <vt:lpstr>Virtual Try-All cont’d</vt:lpstr>
      <vt:lpstr>Virtual Try-All cont’d </vt:lpstr>
      <vt:lpstr>How?</vt:lpstr>
      <vt:lpstr>DreamPaint</vt:lpstr>
      <vt:lpstr>DreamPaint Examples</vt:lpstr>
      <vt:lpstr>DreamPaint Model</vt:lpstr>
      <vt:lpstr>DreamPaint</vt:lpstr>
      <vt:lpstr>Paint by Example (PBE)</vt:lpstr>
      <vt:lpstr>PBE</vt:lpstr>
      <vt:lpstr>Diffuse to Choose</vt:lpstr>
      <vt:lpstr>Diffuse to Choose</vt:lpstr>
      <vt:lpstr>Visual Results</vt:lpstr>
      <vt:lpstr>Visual Results </vt:lpstr>
      <vt:lpstr>Visual Results </vt:lpstr>
      <vt:lpstr>Iterative Decoration</vt:lpstr>
      <vt:lpstr>Cool Masking Effect</vt:lpstr>
      <vt:lpstr>The Best DTC variant</vt:lpstr>
      <vt:lpstr>Compare Against PBE variants</vt:lpstr>
      <vt:lpstr>We further compared against DreamPaint</vt:lpstr>
      <vt:lpstr>Human Study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Diffusion Models</dc:title>
  <dc:creator>Linda Shapiro</dc:creator>
  <cp:lastModifiedBy>shapiro</cp:lastModifiedBy>
  <cp:revision>1</cp:revision>
  <dcterms:modified xsi:type="dcterms:W3CDTF">2024-02-27T17:43:14Z</dcterms:modified>
</cp:coreProperties>
</file>