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7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23" r:id="rId16"/>
    <p:sldId id="442" r:id="rId17"/>
    <p:sldId id="424" r:id="rId18"/>
    <p:sldId id="425" r:id="rId19"/>
    <p:sldId id="443" r:id="rId20"/>
    <p:sldId id="444" r:id="rId21"/>
    <p:sldId id="426" r:id="rId22"/>
    <p:sldId id="431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449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450" r:id="rId39"/>
    <p:sldId id="451" r:id="rId40"/>
    <p:sldId id="321" r:id="rId41"/>
    <p:sldId id="322" r:id="rId42"/>
    <p:sldId id="452" r:id="rId43"/>
    <p:sldId id="324" r:id="rId44"/>
    <p:sldId id="453" r:id="rId45"/>
    <p:sldId id="454" r:id="rId46"/>
    <p:sldId id="455" r:id="rId47"/>
    <p:sldId id="456" r:id="rId48"/>
    <p:sldId id="457" r:id="rId49"/>
    <p:sldId id="458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446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83" r:id="rId87"/>
    <p:sldId id="543" r:id="rId88"/>
    <p:sldId id="548" r:id="rId89"/>
    <p:sldId id="544" r:id="rId90"/>
    <p:sldId id="560" r:id="rId91"/>
    <p:sldId id="549" r:id="rId92"/>
    <p:sldId id="550" r:id="rId93"/>
    <p:sldId id="551" r:id="rId94"/>
    <p:sldId id="545" r:id="rId95"/>
    <p:sldId id="552" r:id="rId96"/>
    <p:sldId id="561" r:id="rId97"/>
    <p:sldId id="553" r:id="rId98"/>
    <p:sldId id="554" r:id="rId99"/>
    <p:sldId id="555" r:id="rId100"/>
    <p:sldId id="562" r:id="rId101"/>
    <p:sldId id="556" r:id="rId102"/>
    <p:sldId id="547" r:id="rId103"/>
    <p:sldId id="563" r:id="rId104"/>
    <p:sldId id="558" r:id="rId105"/>
    <p:sldId id="559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65" autoAdjust="0"/>
    <p:restoredTop sz="77161"/>
  </p:normalViewPr>
  <p:slideViewPr>
    <p:cSldViewPr snapToGrid="0" snapToObjects="1">
      <p:cViewPr varScale="1">
        <p:scale>
          <a:sx n="88" d="100"/>
          <a:sy n="88" d="100"/>
        </p:scale>
        <p:origin x="8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5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Calculate image derivatives </a:t>
            </a:r>
            <a:r>
              <a:rPr lang="en-US" dirty="0" err="1"/>
              <a:t>Ix</a:t>
            </a:r>
            <a:r>
              <a:rPr lang="en-US" dirty="0"/>
              <a:t> and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Calculate measures Ix^2, Iy^2, and </a:t>
            </a:r>
            <a:r>
              <a:rPr lang="en-US" dirty="0" err="1"/>
              <a:t>Ix</a:t>
            </a:r>
            <a:r>
              <a:rPr lang="en-US" dirty="0"/>
              <a:t> *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Smooth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Ix^2, Iy^2,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Iy</a:t>
            </a:r>
            <a:r>
              <a:rPr lang="en-US" dirty="0"/>
              <a:t> with gaussian kernel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83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Harris "</a:t>
            </a:r>
            <a:r>
              <a:rPr lang="en-US" dirty="0" err="1"/>
              <a:t>cornerness</a:t>
            </a:r>
            <a:r>
              <a:rPr lang="en-US" dirty="0"/>
              <a:t>" as estimate of 2nd eigenvalue: Determinant(S) - </a:t>
            </a:r>
            <a:r>
              <a:rPr lang="el-GR" dirty="0"/>
              <a:t>α </a:t>
            </a:r>
            <a:r>
              <a:rPr lang="en-US" dirty="0"/>
              <a:t>trace(S)^2, </a:t>
            </a:r>
            <a:r>
              <a:rPr lang="el-GR" dirty="0"/>
              <a:t>α = .06 </a:t>
            </a:r>
            <a:endParaRPr lang="en-US" dirty="0"/>
          </a:p>
          <a:p>
            <a:endParaRPr lang="en-US" dirty="0"/>
          </a:p>
          <a:p>
            <a:r>
              <a:rPr lang="en-US" dirty="0"/>
              <a:t>Run non-max suppression on response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58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We only want local maximum responses to our corner detector so that the matching is easier. </a:t>
            </a:r>
          </a:p>
          <a:p>
            <a:endParaRPr lang="en-US" b="0" i="0" dirty="0">
              <a:solidFill>
                <a:srgbClr val="1F2328"/>
              </a:solidFill>
              <a:effectLst/>
              <a:latin typeface="-apple-system"/>
            </a:endParaRPr>
          </a:p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For every pixel in </a:t>
            </a:r>
            <a:r>
              <a:rPr lang="en-US" dirty="0"/>
              <a:t>the Image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, check every neighbor within </a:t>
            </a:r>
            <a:r>
              <a:rPr lang="en-US" dirty="0"/>
              <a:t>w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pixels (Chebyshev distance).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85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Each descriptor in a will only appear in one match. But several of them may match with the same descriptor in b. This can be problematic. Namely, if a bunch of matches go to the same point there is an easy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homography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to estimate that just shrinks the whole image down to one point to project from a to b. But we know that's wrong. So let's just get rid of these duplicate matches and make our matches be one-to-one.</a:t>
            </a:r>
          </a:p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To do this, sort the matches based on distance so shortest distance is first. A given comparator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match_compare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is already implemented for you to use, just look up how to properly apply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qsort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if you don't know already. Next, loop through the matches in order and keep track of which elements in b we've seen. If we see one for a second (or third, etc.) time, throw it out! To throw it out, just shift the other elements forward in the list and then remember how many one-to-one matches we have at the end. This can be done with a single pass through the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41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9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18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1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2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tags" Target="../tags/tag16.xml"/><Relationship Id="rId16" Type="http://schemas.openxmlformats.org/officeDocument/2006/relationships/image" Target="../media/image35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0.png"/><Relationship Id="rId5" Type="http://schemas.openxmlformats.org/officeDocument/2006/relationships/tags" Target="../tags/tag19.xml"/><Relationship Id="rId15" Type="http://schemas.openxmlformats.org/officeDocument/2006/relationships/image" Target="../media/image34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39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jpe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2" Type="http://schemas.openxmlformats.org/officeDocument/2006/relationships/image" Target="../media/image108.jpeg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jpe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2" Type="http://schemas.openxmlformats.org/officeDocument/2006/relationships/image" Target="../media/image108.jpeg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Matching and Blending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Engineering</a:t>
            </a:r>
            <a:endParaRPr lang="en-US" sz="2800" dirty="0"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charset="0"/>
                <a:cs typeface="Calibri" charset="0"/>
              </a:rPr>
              <a:t>Use the matrix operations discussed in class to solve equations like M*a = b. 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Most of this is already implemented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you just have to fill in the matrices M and b with our match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#2.3.4</a:t>
            </a:r>
            <a:r>
              <a:rPr lang="en-US" dirty="0"/>
              <a:t>:Fitting the </a:t>
            </a:r>
            <a:r>
              <a:rPr lang="en-US" dirty="0" err="1"/>
              <a:t>homography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10489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r>
              <a:rPr lang="en-US" sz="3400" dirty="0">
                <a:ea typeface="Calibri" charset="0"/>
                <a:cs typeface="Calibri" charset="0"/>
              </a:rPr>
              <a:t/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#2.4-2.5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#2.6</a:t>
            </a:r>
            <a:r>
              <a:rPr lang="en-US" dirty="0"/>
              <a:t>: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874F-EF6B-6FD4-2557-0BEDB977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31CA-743A-8C8B-9671-755B7792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AFCB-2859-3A4F-7899-FFFC534F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103</a:t>
            </a:fld>
            <a:endParaRPr lang="en-US"/>
          </a:p>
        </p:txBody>
      </p:sp>
      <p:pic>
        <p:nvPicPr>
          <p:cNvPr id="2050" name="Picture 2" descr="panorama">
            <a:extLst>
              <a:ext uri="{FF2B5EF4-FFF2-40B4-BE49-F238E27FC236}">
                <a16:creationId xmlns:a16="http://schemas.microsoft.com/office/drawing/2014/main" id="{ABBB8A90-5417-5297-6F4B-7C668D45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850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Cylindrical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See Tryhw3, which </a:t>
            </a:r>
            <a:r>
              <a:rPr lang="en-US" sz="2400" dirty="0"/>
              <a:t>will call the panorama code to do the stitching.</a:t>
            </a:r>
          </a:p>
          <a:p>
            <a:pPr lvl="1"/>
            <a:r>
              <a:rPr lang="en-US" sz="2400" dirty="0">
                <a:ea typeface="Calibri" charset="0"/>
                <a:cs typeface="Calibri" charset="0"/>
              </a:rPr>
              <a:t>See code for the code stub you will fill in to </a:t>
            </a:r>
            <a:r>
              <a:rPr lang="en-US" sz="2400" dirty="0" err="1">
                <a:ea typeface="Calibri" charset="0"/>
                <a:cs typeface="Calibri" charset="0"/>
              </a:rPr>
              <a:t>cylinderize</a:t>
            </a:r>
            <a:r>
              <a:rPr lang="en-US" sz="2400" dirty="0">
                <a:ea typeface="Calibri" charset="0"/>
                <a:cs typeface="Calibri" charset="0"/>
              </a:rPr>
              <a:t> </a:t>
            </a:r>
            <a:r>
              <a:rPr lang="en-US" sz="2400">
                <a:ea typeface="Calibri" charset="0"/>
                <a:cs typeface="Calibri" charset="0"/>
              </a:rPr>
              <a:t>an image.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  <a:p>
            <a:r>
              <a:rPr lang="en-US" dirty="0"/>
              <a:t>Computing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Decompose a 2D gaussian to 2 1D convolutions.</a:t>
            </a:r>
          </a:p>
          <a:p>
            <a:endParaRPr lang="en-US" sz="30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#1.1.1</a:t>
            </a:r>
            <a:r>
              <a:rPr lang="en-US" dirty="0"/>
              <a:t>: make a fast smoother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5C400-B37B-5949-A1EA-513B6474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184"/>
            <a:ext cx="2717800" cy="30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C80A6-127D-344E-9AFE-077E6D0E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4978739"/>
            <a:ext cx="41529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A7665-CE96-8947-980B-DB4D7B391E0C}"/>
              </a:ext>
            </a:extLst>
          </p:cNvPr>
          <p:cNvSpPr txBox="1"/>
          <p:nvPr/>
        </p:nvSpPr>
        <p:spPr>
          <a:xfrm>
            <a:off x="4271554" y="2534194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Separable kernel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into product of two 1D Gaussians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Discrete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E9C5A-E6C3-9647-A6B8-423B0439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54" y="3461615"/>
            <a:ext cx="2667000" cy="1155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BCB4A2-E166-D341-BE89-AB2F3ACC6415}"/>
              </a:ext>
            </a:extLst>
          </p:cNvPr>
          <p:cNvSpPr/>
          <p:nvPr/>
        </p:nvSpPr>
        <p:spPr>
          <a:xfrm>
            <a:off x="4153989" y="2429691"/>
            <a:ext cx="4532811" cy="23121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54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describe_index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harris_image.c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394192" cy="49047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TODO #2.1: Implement L1 distance</a:t>
            </a:r>
          </a:p>
          <a:p>
            <a:r>
              <a:rPr lang="en-US" dirty="0"/>
              <a:t>TODO #2.2.1: Find best matches from descriptor array “a” to descriptor array “b”</a:t>
            </a:r>
            <a:endParaRPr lang="en-US" dirty="0">
              <a:ea typeface="Calibri" charset="0"/>
              <a:cs typeface="Calibri" charset="0"/>
            </a:endParaRPr>
          </a:p>
          <a:p>
            <a:r>
              <a:rPr lang="en-US" dirty="0">
                <a:ea typeface="Calibri" charset="0"/>
                <a:cs typeface="Calibri" charset="0"/>
              </a:rPr>
              <a:t>TODO #2.2.2: Eliminate duplicate matches to ensure one-to-one match between “a” and “b” 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#2.3: Project points given a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and compute inliers from an array of matches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#2.4: Implement RANSAC algorithm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#2.5: Combine images</a:t>
            </a:r>
          </a:p>
          <a:p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Distance Metrics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5E29B-E5AE-342A-E622-3C5B2420C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"/>
          <a:stretch/>
        </p:blipFill>
        <p:spPr>
          <a:xfrm>
            <a:off x="993727" y="3172871"/>
            <a:ext cx="7156545" cy="1995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B90EAF-A001-1420-E8C3-A65131DB37CA}"/>
              </a:ext>
            </a:extLst>
          </p:cNvPr>
          <p:cNvSpPr txBox="1"/>
          <p:nvPr/>
        </p:nvSpPr>
        <p:spPr>
          <a:xfrm>
            <a:off x="693226" y="1528834"/>
            <a:ext cx="74238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i="0" dirty="0">
                <a:solidFill>
                  <a:srgbClr val="1F2328"/>
                </a:solidFill>
                <a:effectLst/>
                <a:latin typeface="-apple-system"/>
              </a:rPr>
              <a:t>For comparing patches we'll use L1 distance.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14494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Sort the matches based on distance (shortest is first)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 (swap)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#2.3.2, 2.3.3</a:t>
            </a:r>
            <a:r>
              <a:rPr lang="en-US" dirty="0"/>
              <a:t>: L2 distance and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4203</TotalTime>
  <Words>3028</Words>
  <Application>Microsoft Office PowerPoint</Application>
  <PresentationFormat>On-screen Show (4:3)</PresentationFormat>
  <Paragraphs>509</Paragraphs>
  <Slides>105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ＭＳ Ｐゴシック</vt:lpstr>
      <vt:lpstr>-apple-system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Times New Roman Bold</vt:lpstr>
      <vt:lpstr>ヒラギノ明朝 ProN W3</vt:lpstr>
      <vt:lpstr>Office Theme</vt:lpstr>
      <vt:lpstr>  Computer Vision   CSE/ECE 576 Matching and Blending  Linda Shapiro Professor of Computer Science &amp; Engineering Professor of Electrical &amp; Computer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RANSAC for estimating homography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#1.1.1: make a fast smoother</vt:lpstr>
      <vt:lpstr>TODO #1.2: response map</vt:lpstr>
      <vt:lpstr>TODO #1.3: NMS</vt:lpstr>
      <vt:lpstr>TODO #1.4: corner descriptors</vt:lpstr>
      <vt:lpstr>2. Matching descriptors</vt:lpstr>
      <vt:lpstr>TODO #2.1: Distance Metrics</vt:lpstr>
      <vt:lpstr>TODO #2.2.1: best matches</vt:lpstr>
      <vt:lpstr>TODO #2.2.2: remove duplicates</vt:lpstr>
      <vt:lpstr>TODO #2.3.1: point projection</vt:lpstr>
      <vt:lpstr>TODO #2.3.2, 2.3.3: L2 distance and model inliers </vt:lpstr>
      <vt:lpstr>TODO #2.3.4:Fitting the homography</vt:lpstr>
      <vt:lpstr>TODO #2.4-2.5: implement RANSAC</vt:lpstr>
      <vt:lpstr>TODO #2.6: combine images</vt:lpstr>
      <vt:lpstr>PowerPoint Presentation</vt:lpstr>
      <vt:lpstr>3. Cylindrical Projection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Linda Shapiro</cp:lastModifiedBy>
  <cp:revision>317</cp:revision>
  <dcterms:created xsi:type="dcterms:W3CDTF">2013-01-06T19:09:38Z</dcterms:created>
  <dcterms:modified xsi:type="dcterms:W3CDTF">2023-04-19T20:01:35Z</dcterms:modified>
</cp:coreProperties>
</file>