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553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8" r:id="rId73"/>
    <p:sldId id="329" r:id="rId74"/>
    <p:sldId id="330" r:id="rId75"/>
    <p:sldId id="326" r:id="rId76"/>
    <p:sldId id="327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433" r:id="rId93"/>
    <p:sldId id="435" r:id="rId94"/>
    <p:sldId id="549" r:id="rId95"/>
    <p:sldId id="550" r:id="rId96"/>
    <p:sldId id="551" r:id="rId97"/>
    <p:sldId id="552" r:id="rId9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40" autoAdjust="0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1024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04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756a210c2_0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3756a210c2_0_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1645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3756a210c2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3756a210c2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6413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3756a210c2_0_6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3756a210c2_0_6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0082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3756a210c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3756a210c2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8599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3756a210c2_0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3756a210c2_0_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9593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756a210c2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3756a210c2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574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756a210c2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3756a210c2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0895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3756a210c2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3756a210c2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42878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3756a210c2_0_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3756a210c2_0_6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68796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3756a210c2_0_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3756a210c2_0_6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4826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3756a210c2_0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3756a210c2_0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308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3756a210c2_0_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3756a210c2_0_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35175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3756a210c2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3756a210c2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05672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756a210c2_0_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3756a210c2_0_7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67244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3756a210c2_0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3756a210c2_0_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43623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3756a210c2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3756a210c2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67488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3756a210c2_0_7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3756a210c2_0_7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72912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3756a210c2_0_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3756a210c2_0_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39584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3756a210c2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3756a210c2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27055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3756a210c2_0_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3756a210c2_0_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77637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3756a210c2_0_7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3756a210c2_0_7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65222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3756a210c2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3756a210c2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4223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3756a210c2_0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3756a210c2_0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63850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3756a210c2_0_7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3756a210c2_0_7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98075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3756a210c2_0_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3756a210c2_0_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03224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3756a210c2_0_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3756a210c2_0_8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20409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3756a210c2_0_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3756a210c2_0_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77856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3756a210c2_0_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3756a210c2_0_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52891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3756a210c2_0_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3756a210c2_0_8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90211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3756a210c2_0_8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3756a210c2_0_8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54317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3756a210c2_0_8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3756a210c2_0_8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04760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3756a210c2_0_8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3756a210c2_0_8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70304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3756a210c2_0_8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3756a210c2_0_8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2301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756a210c2_0_5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3756a210c2_0_5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06668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3756a210c2_0_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3756a210c2_0_8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4219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3756a210c2_0_9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3756a210c2_0_9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79726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3756a210c2_0_8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3756a210c2_0_8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08750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3756a210c2_0_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Google Shape;932;g3756a210c2_0_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83506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3756a210c2_0_9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3756a210c2_0_9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68012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g3756a210c2_0_9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6" name="Google Shape;946;g3756a210c2_0_9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68181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3756a210c2_0_9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Google Shape;954;g3756a210c2_0_9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699360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3756a210c2_0_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2" name="Google Shape;962;g3756a210c2_0_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759141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3756a210c2_0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Google Shape;971;g3756a210c2_0_10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2472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3756a210c2_0_1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Google Shape;986;g3756a210c2_0_1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3839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3756a210c2_0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3756a210c2_0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59341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g3756a210c2_0_1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4" name="Google Shape;994;g3756a210c2_0_1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1654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g3756a210c2_0_1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2" name="Google Shape;1002;g3756a210c2_0_1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607210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3756a210c2_0_1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3756a210c2_0_1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41989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3756a210c2_0_1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3756a210c2_0_1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99363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3756a210c2_0_1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4" name="Google Shape;1024;g3756a210c2_0_1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776096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3756a210c2_0_1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4" name="Google Shape;1024;g3756a210c2_0_1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325576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3756a210c2_0_1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1" name="Google Shape;1031;g3756a210c2_0_1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809118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g3756a210c2_0_1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0" name="Google Shape;1040;g3756a210c2_0_1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805000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3756a210c2_0_1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3756a210c2_0_1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242724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g3756a210c2_0_1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6" name="Google Shape;1066;g3756a210c2_0_1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0207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3756a210c2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3756a210c2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38691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g3756a210c2_0_1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9" name="Google Shape;1079;g3756a210c2_0_1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534753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3756a210c2_0_1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3756a210c2_0_1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510086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3756a210c2_0_1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" name="Google Shape;1097;g3756a210c2_0_1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045599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3756a210c2_0_1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5" name="Google Shape;1105;g3756a210c2_0_1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668070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3756a210c2_0_1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3756a210c2_0_1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521207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g3756a210c2_0_1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6" name="Google Shape;1126;g3756a210c2_0_1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380643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g3756a210c2_0_1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2" name="Google Shape;1142;g3756a210c2_0_15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475814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3756a210c2_0_1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8" name="Google Shape;1158;g3756a210c2_0_1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414651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g3756a210c2_0_1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4" name="Google Shape;1174;g3756a210c2_0_1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546941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3756a210c2_0_1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g3756a210c2_0_1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2975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3756a210c2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3756a210c2_0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3015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g3756a210c2_0_1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3" name="Google Shape;1193;g3756a210c2_0_1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483138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3756a210c2_0_1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3756a210c2_0_1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316765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g3756a210c2_0_1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3" name="Google Shape;1213;g3756a210c2_0_1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970468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g3768f206e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1" name="Google Shape;1221;g3768f206e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106919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3756a210c2_0_1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3756a210c2_0_1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393683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3756a210c2_0_1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3756a210c2_0_1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393683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3756a210c2_0_14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3756a210c2_0_14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380627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g3756a210c2_0_1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0" name="Google Shape;1250;g3756a210c2_0_1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859172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g3756a210c2_0_1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7" name="Google Shape;1257;g3756a210c2_0_1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77750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g3756a210c2_0_1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5" name="Google Shape;1265;g3756a210c2_0_1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8328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3756a210c2_0_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3756a210c2_0_5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236591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g3756a210c2_0_1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4" name="Google Shape;1274;g3756a210c2_0_1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90500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g3756a210c2_0_1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2" name="Google Shape;1282;g3756a210c2_0_1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242831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3756a210c2_0_1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3756a210c2_0_1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138832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3756a210c2_0_1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9" name="Google Shape;1299;g3756a210c2_0_1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998209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g3756a210c2_0_1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8" name="Google Shape;1308;g3756a210c2_0_1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445213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g3756a210c2_0_1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" name="Google Shape;1316;g3756a210c2_0_1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534926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3756a210c2_0_1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5" name="Google Shape;1325;g3756a210c2_0_1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12660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g3756a210c2_0_1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4" name="Google Shape;1334;g3756a210c2_0_1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146533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g3756a210c2_0_1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5" name="Google Shape;1345;g3756a210c2_0_1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986578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g3756a210c2_0_1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5" name="Google Shape;1355;g3756a210c2_0_1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2948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3756a210c2_0_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3756a210c2_0_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598617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g3756a210c2_0_14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2" name="Google Shape;1362;g3756a210c2_0_14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2065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15950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27950" y="256233"/>
            <a:ext cx="88881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3800" y="1019833"/>
            <a:ext cx="8696400" cy="5674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cxnSp>
        <p:nvCxnSpPr>
          <p:cNvPr id="20" name="Google Shape;20;p4"/>
          <p:cNvCxnSpPr/>
          <p:nvPr/>
        </p:nvCxnSpPr>
        <p:spPr>
          <a:xfrm>
            <a:off x="223801" y="897915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 idx="2"/>
          </p:nvPr>
        </p:nvSpPr>
        <p:spPr>
          <a:xfrm>
            <a:off x="229500" y="6390200"/>
            <a:ext cx="8685000" cy="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3635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3/31/2023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3/31/2023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jpg"/><Relationship Id="rId4" Type="http://schemas.openxmlformats.org/officeDocument/2006/relationships/image" Target="../media/image1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jpg"/><Relationship Id="rId4" Type="http://schemas.openxmlformats.org/officeDocument/2006/relationships/image" Target="../media/image51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jpg"/><Relationship Id="rId4" Type="http://schemas.openxmlformats.org/officeDocument/2006/relationships/image" Target="../media/image1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jpg"/><Relationship Id="rId4" Type="http://schemas.openxmlformats.org/officeDocument/2006/relationships/image" Target="../media/image1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jpg"/><Relationship Id="rId4" Type="http://schemas.openxmlformats.org/officeDocument/2006/relationships/image" Target="../media/image1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72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jp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jp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ECE/CSE 576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Filters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&amp; Computer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8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28" name="Google Shape;628;p8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9" name="Google Shape;629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8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31" name="Google Shape;631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8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37" name="Google Shape;637;p8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38" name="Google Shape;638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8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40" name="Google Shape;640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8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46" name="Google Shape;646;p8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47" name="Google Shape;647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8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49" name="Google Shape;649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8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55" name="Google Shape;655;p8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56" name="Google Shape;656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8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58" name="Google Shape;658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8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64" name="Google Shape;664;p8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65" name="Google Shape;665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8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67" name="Google Shape;667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8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73" name="Google Shape;673;p8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74" name="Google Shape;674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8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76" name="Google Shape;676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8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82" name="Google Shape;682;p8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83" name="Google Shape;683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8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85" name="Google Shape;685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9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91" name="Google Shape;691;p9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92" name="Google Shape;692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9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94" name="Google Shape;694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9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00" name="Google Shape;700;p9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01" name="Google Shape;701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9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03" name="Google Shape;703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9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09" name="Google Shape;709;p9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10" name="Google Shape;710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9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12" name="Google Shape;712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75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Let’s do something interesting already!!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9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18" name="Google Shape;718;p9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19" name="Google Shape;719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9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21" name="Google Shape;721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9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27" name="Google Shape;727;p9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28" name="Google Shape;728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9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0" name="Google Shape;730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9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36" name="Google Shape;736;p9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37" name="Google Shape;737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9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9" name="Google Shape;739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9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45" name="Google Shape;745;p9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46" name="Google Shape;746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9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48" name="Google Shape;748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9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54" name="Google Shape;754;p9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55" name="Google Shape;755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9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57" name="Google Shape;757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9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63" name="Google Shape;763;p9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64" name="Google Shape;76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9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66" name="Google Shape;766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9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72" name="Google Shape;772;p9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73" name="Google Shape;773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9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75" name="Google Shape;775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0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81" name="Google Shape;781;p10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82" name="Google Shape;782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10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84" name="Google Shape;784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10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90" name="Google Shape;790;p10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91" name="Google Shape;791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10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93" name="Google Shape;793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10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99" name="Google Shape;799;p10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00" name="Google Shape;800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10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02" name="Google Shape;802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7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Want to make image smaller</a:t>
            </a:r>
            <a:endParaRPr/>
          </a:p>
        </p:txBody>
      </p:sp>
      <p:sp>
        <p:nvSpPr>
          <p:cNvPr id="566" name="Google Shape;566;p7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67" name="Google Shape;567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0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08" name="Google Shape;808;p10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09" name="Google Shape;809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10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11" name="Google Shape;811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0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17" name="Google Shape;817;p10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18" name="Google Shape;818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10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20" name="Google Shape;820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10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26" name="Google Shape;826;p10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27" name="Google Shape;827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10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29" name="Google Shape;829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10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35" name="Google Shape;835;p10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36" name="Google Shape;836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10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38" name="Google Shape;838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0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44" name="Google Shape;844;p10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45" name="Google Shape;845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10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47" name="Google Shape;847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10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53" name="Google Shape;853;p10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54" name="Google Shape;854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10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56" name="Google Shape;856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10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62" name="Google Shape;862;p10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63" name="Google Shape;863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10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65" name="Google Shape;865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11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71" name="Google Shape;871;p11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72" name="Google Shape;872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11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74" name="Google Shape;874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1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80" name="Google Shape;880;p11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81" name="Google Shape;881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11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83" name="Google Shape;883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11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89" name="Google Shape;889;p11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90" name="Google Shape;890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11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92" name="Google Shape;892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7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73" name="Google Shape;573;p7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74" name="Google Shape;574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8213" y="302921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8213" y="3868088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11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98" name="Google Shape;898;p11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99" name="Google Shape;899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p11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01" name="Google Shape;901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1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07" name="Google Shape;907;p11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08" name="Google Shape;908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114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10" name="Google Shape;910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Google Shape;911;p114"/>
          <p:cNvSpPr/>
          <p:nvPr/>
        </p:nvSpPr>
        <p:spPr>
          <a:xfrm>
            <a:off x="5773950" y="16619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11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17" name="Google Shape;917;p11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18" name="Google Shape;918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19" name="Google Shape;919;p115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20" name="Google Shape;920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1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26" name="Google Shape;926;p11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27" name="Google Shape;927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929" name="Google Shape;929;p116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11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IS THIS ALL THERE IS??</a:t>
            </a:r>
            <a:endParaRPr/>
          </a:p>
        </p:txBody>
      </p:sp>
      <p:sp>
        <p:nvSpPr>
          <p:cNvPr id="935" name="Google Shape;935;p11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36" name="Google Shape;936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1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THERE IS A BETTER WAY!</a:t>
            </a:r>
            <a:endParaRPr/>
          </a:p>
        </p:txBody>
      </p:sp>
      <p:sp>
        <p:nvSpPr>
          <p:cNvPr id="942" name="Google Shape;942;p11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43" name="Google Shape;943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11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LOOK AT HOW MUCH BETTER</a:t>
            </a:r>
            <a:endParaRPr/>
          </a:p>
        </p:txBody>
      </p:sp>
      <p:sp>
        <p:nvSpPr>
          <p:cNvPr id="949" name="Google Shape;949;p11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50" name="Google Shape;950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6200" y="3124200"/>
            <a:ext cx="609600" cy="609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51" name="Google Shape;951;p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12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do?</a:t>
            </a:r>
            <a:endParaRPr/>
          </a:p>
        </p:txBody>
      </p:sp>
      <p:sp>
        <p:nvSpPr>
          <p:cNvPr id="957" name="Google Shape;957;p12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58" name="Google Shape;958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59" name="Google Shape;959;p120"/>
          <p:cNvSpPr/>
          <p:nvPr/>
        </p:nvSpPr>
        <p:spPr>
          <a:xfrm>
            <a:off x="463400" y="28715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12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do? Averaging!</a:t>
            </a:r>
            <a:endParaRPr/>
          </a:p>
        </p:txBody>
      </p:sp>
      <p:sp>
        <p:nvSpPr>
          <p:cNvPr id="965" name="Google Shape;965;p12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66" name="Google Shape;966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67" name="Google Shape;967;p121"/>
          <p:cNvSpPr/>
          <p:nvPr/>
        </p:nvSpPr>
        <p:spPr>
          <a:xfrm>
            <a:off x="463400" y="28715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68" name="Google Shape;968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12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do? Averaging!</a:t>
            </a:r>
            <a:endParaRPr/>
          </a:p>
        </p:txBody>
      </p:sp>
      <p:sp>
        <p:nvSpPr>
          <p:cNvPr id="974" name="Google Shape;974;p12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75" name="Google Shape;975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8613" y="3950800"/>
            <a:ext cx="1934000" cy="19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p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5000" y="1783825"/>
            <a:ext cx="1934000" cy="19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1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1388" y="3950800"/>
            <a:ext cx="1934000" cy="193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8" name="Google Shape;978;p122"/>
          <p:cNvCxnSpPr/>
          <p:nvPr/>
        </p:nvCxnSpPr>
        <p:spPr>
          <a:xfrm flipH="1">
            <a:off x="3158700" y="3904225"/>
            <a:ext cx="736200" cy="7734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79" name="Google Shape;979;p122"/>
          <p:cNvCxnSpPr/>
          <p:nvPr/>
        </p:nvCxnSpPr>
        <p:spPr>
          <a:xfrm>
            <a:off x="5128175" y="3950800"/>
            <a:ext cx="804300" cy="8043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80" name="Google Shape;980;p122"/>
          <p:cNvSpPr txBox="1"/>
          <p:nvPr/>
        </p:nvSpPr>
        <p:spPr>
          <a:xfrm rot="-2521793">
            <a:off x="3431723" y="3714689"/>
            <a:ext cx="479001" cy="10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4800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X</a:t>
            </a:r>
            <a:endParaRPr sz="4800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981" name="Google Shape;981;p122"/>
          <p:cNvSpPr txBox="1"/>
          <p:nvPr/>
        </p:nvSpPr>
        <p:spPr>
          <a:xfrm>
            <a:off x="922600" y="3559450"/>
            <a:ext cx="19716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>
                <a:latin typeface="Consolas"/>
                <a:ea typeface="Consolas"/>
                <a:cs typeface="Consolas"/>
                <a:sym typeface="Consolas"/>
              </a:rPr>
              <a:t>“interpolation”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82" name="Google Shape;982;p122"/>
          <p:cNvSpPr txBox="1"/>
          <p:nvPr/>
        </p:nvSpPr>
        <p:spPr>
          <a:xfrm>
            <a:off x="6249800" y="3559450"/>
            <a:ext cx="19716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>
                <a:latin typeface="Consolas"/>
                <a:ea typeface="Consolas"/>
                <a:cs typeface="Consolas"/>
                <a:sym typeface="Consolas"/>
              </a:rPr>
              <a:t>averaging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983" name="Google Shape;983;p1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6800" y="3832950"/>
            <a:ext cx="467050" cy="4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7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82" name="Google Shape;582;p7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83" name="Google Shape;583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12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 is averaging?</a:t>
            </a:r>
            <a:endParaRPr/>
          </a:p>
        </p:txBody>
      </p:sp>
      <p:sp>
        <p:nvSpPr>
          <p:cNvPr id="989" name="Google Shape;989;p12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90" name="Google Shape;990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526" y="1926914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2692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12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 is averaging? A weighted sum</a:t>
            </a:r>
            <a:endParaRPr/>
          </a:p>
        </p:txBody>
      </p:sp>
      <p:sp>
        <p:nvSpPr>
          <p:cNvPr id="997" name="Google Shape;997;p12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98" name="Google Shape;998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926926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92692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12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 is averaging? A weighted sum</a:t>
            </a:r>
            <a:endParaRPr/>
          </a:p>
        </p:txBody>
      </p:sp>
      <p:sp>
        <p:nvSpPr>
          <p:cNvPr id="1005" name="Google Shape;1005;p12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06" name="Google Shape;1006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8639" y="2207314"/>
            <a:ext cx="4886725" cy="2443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12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Call this operation “</a:t>
            </a:r>
            <a:r>
              <a:rPr lang="en" i="1"/>
              <a:t>convolution</a:t>
            </a:r>
            <a:r>
              <a:rPr lang="en"/>
              <a:t>”</a:t>
            </a:r>
            <a:endParaRPr/>
          </a:p>
        </p:txBody>
      </p:sp>
      <p:sp>
        <p:nvSpPr>
          <p:cNvPr id="1012" name="Google Shape;1012;p12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13" name="Google Shape;1013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14" name="Google Shape;1014;p126"/>
          <p:cNvSpPr txBox="1"/>
          <p:nvPr/>
        </p:nvSpPr>
        <p:spPr>
          <a:xfrm>
            <a:off x="1453600" y="1854250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400" i="1">
                <a:latin typeface="Consolas"/>
                <a:ea typeface="Consolas"/>
                <a:cs typeface="Consolas"/>
                <a:sym typeface="Consolas"/>
              </a:rPr>
              <a:t>Filter</a:t>
            </a:r>
            <a:r>
              <a:rPr lang="en" sz="2400">
                <a:latin typeface="Consolas"/>
                <a:ea typeface="Consolas"/>
                <a:cs typeface="Consolas"/>
                <a:sym typeface="Consolas"/>
              </a:rPr>
              <a:t> or </a:t>
            </a:r>
            <a:r>
              <a:rPr lang="en" sz="2400" i="1">
                <a:latin typeface="Consolas"/>
                <a:ea typeface="Consolas"/>
                <a:cs typeface="Consolas"/>
                <a:sym typeface="Consolas"/>
              </a:rPr>
              <a:t>kernel</a:t>
            </a:r>
            <a:endParaRPr sz="2400" i="1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5884800"/>
            <a:ext cx="87972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Note: multiplying an image section by a filter is actually called “correlation” and convolution</a:t>
            </a:r>
          </a:p>
          <a:p>
            <a:r>
              <a:rPr lang="en-US" dirty="0">
                <a:solidFill>
                  <a:srgbClr val="0000FF"/>
                </a:solidFill>
              </a:rPr>
              <a:t>Involves inverting the filter first, but since our filters are generally symmetric, we call</a:t>
            </a:r>
          </a:p>
          <a:p>
            <a:r>
              <a:rPr lang="en-US" dirty="0">
                <a:solidFill>
                  <a:srgbClr val="0000FF"/>
                </a:solidFill>
              </a:rPr>
              <a:t>Everything convolution. This is what all computer vision people do.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12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Convolutions on larger images</a:t>
            </a:r>
            <a:endParaRPr/>
          </a:p>
        </p:txBody>
      </p:sp>
      <p:sp>
        <p:nvSpPr>
          <p:cNvPr id="1020" name="Google Shape;1020;p12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21" name="Google Shape;1021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14"/>
            <a:ext cx="744595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12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Kernel slides across image</a:t>
            </a:r>
            <a:endParaRPr/>
          </a:p>
        </p:txBody>
      </p:sp>
      <p:sp>
        <p:nvSpPr>
          <p:cNvPr id="1027" name="Google Shape;1027;p12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28" name="Google Shape;1028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326" y="1622125"/>
            <a:ext cx="8525349" cy="426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12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Kernel slides across image</a:t>
            </a:r>
            <a:endParaRPr/>
          </a:p>
        </p:txBody>
      </p:sp>
      <p:sp>
        <p:nvSpPr>
          <p:cNvPr id="1027" name="Google Shape;1027;p12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39BC16-AC96-4438-94F6-5EFD30C28DFB}"/>
              </a:ext>
            </a:extLst>
          </p:cNvPr>
          <p:cNvSpPr txBox="1"/>
          <p:nvPr/>
        </p:nvSpPr>
        <p:spPr>
          <a:xfrm>
            <a:off x="811658" y="2229492"/>
            <a:ext cx="631589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What happens at the edges of the images?</a:t>
            </a:r>
          </a:p>
          <a:p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Zero padding: easiest but can give bad results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Duplicate the outermost row or column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Use wraparound</a:t>
            </a:r>
          </a:p>
        </p:txBody>
      </p:sp>
    </p:spTree>
    <p:extLst>
      <p:ext uri="{BB962C8B-B14F-4D97-AF65-F5344CB8AC3E}">
        <p14:creationId xmlns:p14="http://schemas.microsoft.com/office/powerpoint/2010/main" val="109316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12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Convolutions on larger images</a:t>
            </a:r>
            <a:endParaRPr/>
          </a:p>
        </p:txBody>
      </p:sp>
      <p:sp>
        <p:nvSpPr>
          <p:cNvPr id="1034" name="Google Shape;1034;p12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35" name="Google Shape;1035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1"/>
            <a:ext cx="4918775" cy="24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6" name="Google Shape;1036;p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6026" y="3691438"/>
            <a:ext cx="1958475" cy="19584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37" name="Google Shape;1037;p129"/>
          <p:cNvCxnSpPr/>
          <p:nvPr/>
        </p:nvCxnSpPr>
        <p:spPr>
          <a:xfrm>
            <a:off x="5277275" y="3512850"/>
            <a:ext cx="1301100" cy="5778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13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This is called box filter</a:t>
            </a:r>
            <a:endParaRPr/>
          </a:p>
        </p:txBody>
      </p:sp>
      <p:sp>
        <p:nvSpPr>
          <p:cNvPr id="1043" name="Google Shape;1043;p13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44" name="Google Shape;1044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1"/>
            <a:ext cx="4918775" cy="24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p1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6026" y="3691438"/>
            <a:ext cx="1958475" cy="19584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46" name="Google Shape;1046;p130"/>
          <p:cNvCxnSpPr/>
          <p:nvPr/>
        </p:nvCxnSpPr>
        <p:spPr>
          <a:xfrm>
            <a:off x="5277275" y="3512850"/>
            <a:ext cx="1301100" cy="5778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47" name="Google Shape;1047;p1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7475" y="4189175"/>
            <a:ext cx="2260824" cy="16956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8" name="Google Shape;1048;p130"/>
          <p:cNvCxnSpPr/>
          <p:nvPr/>
        </p:nvCxnSpPr>
        <p:spPr>
          <a:xfrm rot="10800000" flipH="1">
            <a:off x="1565425" y="3811150"/>
            <a:ext cx="18600" cy="8385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49" name="Google Shape;1049;p130"/>
          <p:cNvCxnSpPr/>
          <p:nvPr/>
        </p:nvCxnSpPr>
        <p:spPr>
          <a:xfrm>
            <a:off x="1789050" y="4752150"/>
            <a:ext cx="866400" cy="93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50" name="Google Shape;1050;p130"/>
          <p:cNvSpPr txBox="1"/>
          <p:nvPr/>
        </p:nvSpPr>
        <p:spPr>
          <a:xfrm>
            <a:off x="559050" y="4557225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latin typeface="Consolas"/>
                <a:ea typeface="Consolas"/>
                <a:cs typeface="Consolas"/>
                <a:sym typeface="Consolas"/>
              </a:rPr>
              <a:t>Box filters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13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Box filters smooth image</a:t>
            </a:r>
            <a:endParaRPr/>
          </a:p>
        </p:txBody>
      </p:sp>
      <p:sp>
        <p:nvSpPr>
          <p:cNvPr id="1056" name="Google Shape;1056;p13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57" name="Google Shape;1057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1"/>
            <a:ext cx="4918775" cy="24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Google Shape;1058;p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6026" y="3691438"/>
            <a:ext cx="1958475" cy="19584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59" name="Google Shape;1059;p131"/>
          <p:cNvCxnSpPr/>
          <p:nvPr/>
        </p:nvCxnSpPr>
        <p:spPr>
          <a:xfrm>
            <a:off x="5277275" y="3512850"/>
            <a:ext cx="1301100" cy="5778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60" name="Google Shape;1060;p1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7475" y="4189175"/>
            <a:ext cx="2260824" cy="16956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1" name="Google Shape;1061;p131"/>
          <p:cNvCxnSpPr/>
          <p:nvPr/>
        </p:nvCxnSpPr>
        <p:spPr>
          <a:xfrm rot="10800000" flipH="1">
            <a:off x="1565425" y="3811150"/>
            <a:ext cx="18600" cy="8385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62" name="Google Shape;1062;p131"/>
          <p:cNvCxnSpPr/>
          <p:nvPr/>
        </p:nvCxnSpPr>
        <p:spPr>
          <a:xfrm>
            <a:off x="1789050" y="4752150"/>
            <a:ext cx="866400" cy="93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63" name="Google Shape;1063;p131"/>
          <p:cNvSpPr txBox="1"/>
          <p:nvPr/>
        </p:nvSpPr>
        <p:spPr>
          <a:xfrm>
            <a:off x="559050" y="4557225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latin typeface="Consolas"/>
                <a:ea typeface="Consolas"/>
                <a:cs typeface="Consolas"/>
                <a:sym typeface="Consolas"/>
              </a:rPr>
              <a:t>Box filters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91" name="Google Shape;591;p7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92" name="Google Shape;592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13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Box filters smooth image</a:t>
            </a:r>
            <a:endParaRPr/>
          </a:p>
        </p:txBody>
      </p:sp>
      <p:sp>
        <p:nvSpPr>
          <p:cNvPr id="1069" name="Google Shape;1069;p13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70" name="Google Shape;1070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1"/>
            <a:ext cx="4918775" cy="24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1" name="Google Shape;1071;p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6026" y="3691438"/>
            <a:ext cx="1958475" cy="19584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72" name="Google Shape;1072;p132"/>
          <p:cNvCxnSpPr/>
          <p:nvPr/>
        </p:nvCxnSpPr>
        <p:spPr>
          <a:xfrm>
            <a:off x="5277275" y="3512850"/>
            <a:ext cx="1301100" cy="5778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73" name="Google Shape;1073;p1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7475" y="4189175"/>
            <a:ext cx="2260824" cy="16956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4" name="Google Shape;1074;p132"/>
          <p:cNvCxnSpPr/>
          <p:nvPr/>
        </p:nvCxnSpPr>
        <p:spPr>
          <a:xfrm rot="10800000" flipH="1">
            <a:off x="1565425" y="3811150"/>
            <a:ext cx="18600" cy="8385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75" name="Google Shape;1075;p132"/>
          <p:cNvCxnSpPr/>
          <p:nvPr/>
        </p:nvCxnSpPr>
        <p:spPr>
          <a:xfrm>
            <a:off x="1789050" y="4752150"/>
            <a:ext cx="866400" cy="93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76" name="Google Shape;1076;p132"/>
          <p:cNvSpPr txBox="1"/>
          <p:nvPr/>
        </p:nvSpPr>
        <p:spPr>
          <a:xfrm>
            <a:off x="559050" y="4557225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latin typeface="Consolas"/>
                <a:ea typeface="Consolas"/>
                <a:cs typeface="Consolas"/>
                <a:sym typeface="Consolas"/>
              </a:rPr>
              <a:t>Box filters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13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Now we resize our smoothed image</a:t>
            </a:r>
            <a:endParaRPr/>
          </a:p>
        </p:txBody>
      </p:sp>
      <p:sp>
        <p:nvSpPr>
          <p:cNvPr id="1082" name="Google Shape;1082;p13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83" name="Google Shape;1083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4093" y="1622118"/>
            <a:ext cx="3287975" cy="32879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84" name="Google Shape;1084;p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13" y="1622126"/>
            <a:ext cx="3287963" cy="3287963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85" name="Google Shape;1085;p1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75175" y="3377225"/>
            <a:ext cx="609600" cy="6096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86" name="Google Shape;1086;p133"/>
          <p:cNvCxnSpPr/>
          <p:nvPr/>
        </p:nvCxnSpPr>
        <p:spPr>
          <a:xfrm>
            <a:off x="7390475" y="2599700"/>
            <a:ext cx="716100" cy="4845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87" name="Google Shape;1087;p133"/>
          <p:cNvCxnSpPr/>
          <p:nvPr/>
        </p:nvCxnSpPr>
        <p:spPr>
          <a:xfrm>
            <a:off x="3359125" y="3186750"/>
            <a:ext cx="8433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13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So much better!</a:t>
            </a:r>
            <a:endParaRPr/>
          </a:p>
        </p:txBody>
      </p:sp>
      <p:sp>
        <p:nvSpPr>
          <p:cNvPr id="1093" name="Google Shape;1093;p13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94" name="Google Shape;1094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51" y="1622126"/>
            <a:ext cx="4262675" cy="4262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13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Box filters have artifacts</a:t>
            </a:r>
            <a:endParaRPr sz="3000"/>
          </a:p>
        </p:txBody>
      </p:sp>
      <p:sp>
        <p:nvSpPr>
          <p:cNvPr id="1100" name="Google Shape;1100;p13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01" name="Google Shape;1101;p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1102;p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7" name="Google Shape;1107;p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83938" y="652276"/>
            <a:ext cx="12111875" cy="121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Google Shape;1108;p13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Box filters have artifacts</a:t>
            </a:r>
            <a:endParaRPr sz="3000"/>
          </a:p>
        </p:txBody>
      </p:sp>
      <p:sp>
        <p:nvSpPr>
          <p:cNvPr id="1109" name="Google Shape;1109;p13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10" name="Google Shape;1110;p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1" name="Google Shape;1111;p136"/>
          <p:cNvSpPr/>
          <p:nvPr/>
        </p:nvSpPr>
        <p:spPr>
          <a:xfrm>
            <a:off x="5413725" y="1622125"/>
            <a:ext cx="3360000" cy="25158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12" name="Google Shape;1112;p136"/>
          <p:cNvSpPr/>
          <p:nvPr/>
        </p:nvSpPr>
        <p:spPr>
          <a:xfrm>
            <a:off x="4457275" y="3932175"/>
            <a:ext cx="779400" cy="786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13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Box filters: vertical + horizontal streaking</a:t>
            </a:r>
            <a:endParaRPr sz="2400"/>
          </a:p>
        </p:txBody>
      </p:sp>
      <p:sp>
        <p:nvSpPr>
          <p:cNvPr id="1118" name="Google Shape;1118;p13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19" name="Google Shape;1119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1" name="Google Shape;1121;p137"/>
          <p:cNvGrpSpPr/>
          <p:nvPr/>
        </p:nvGrpSpPr>
        <p:grpSpPr>
          <a:xfrm>
            <a:off x="4028700" y="2258475"/>
            <a:ext cx="1086600" cy="1086600"/>
            <a:chOff x="4028700" y="1401225"/>
            <a:chExt cx="1086600" cy="1086600"/>
          </a:xfrm>
        </p:grpSpPr>
        <p:sp>
          <p:nvSpPr>
            <p:cNvPr id="1122" name="Google Shape;1122;p137"/>
            <p:cNvSpPr/>
            <p:nvPr/>
          </p:nvSpPr>
          <p:spPr>
            <a:xfrm>
              <a:off x="4028700" y="1401225"/>
              <a:ext cx="1086600" cy="1086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3" name="Google Shape;1123;p137"/>
            <p:cNvSpPr/>
            <p:nvPr/>
          </p:nvSpPr>
          <p:spPr>
            <a:xfrm>
              <a:off x="4285650" y="1658175"/>
              <a:ext cx="572700" cy="5727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13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Box filters: vertical + horizontal streaking</a:t>
            </a:r>
            <a:endParaRPr sz="2400"/>
          </a:p>
        </p:txBody>
      </p:sp>
      <p:sp>
        <p:nvSpPr>
          <p:cNvPr id="1129" name="Google Shape;1129;p13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30" name="Google Shape;1130;p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1" name="Google Shape;1131;p138"/>
          <p:cNvSpPr/>
          <p:nvPr/>
        </p:nvSpPr>
        <p:spPr>
          <a:xfrm>
            <a:off x="229500" y="2281513"/>
            <a:ext cx="2709000" cy="2709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1132" name="Google Shape;1132;p138"/>
          <p:cNvCxnSpPr/>
          <p:nvPr/>
        </p:nvCxnSpPr>
        <p:spPr>
          <a:xfrm>
            <a:off x="2152450" y="2748800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3" name="Google Shape;1133;p138"/>
          <p:cNvCxnSpPr/>
          <p:nvPr/>
        </p:nvCxnSpPr>
        <p:spPr>
          <a:xfrm>
            <a:off x="1261225" y="2876563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4" name="Google Shape;1134;p138"/>
          <p:cNvCxnSpPr/>
          <p:nvPr/>
        </p:nvCxnSpPr>
        <p:spPr>
          <a:xfrm>
            <a:off x="1646575" y="244193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5" name="Google Shape;1135;p138"/>
          <p:cNvCxnSpPr/>
          <p:nvPr/>
        </p:nvCxnSpPr>
        <p:spPr>
          <a:xfrm>
            <a:off x="783325" y="31906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6" name="Google Shape;1136;p138"/>
          <p:cNvCxnSpPr/>
          <p:nvPr/>
        </p:nvCxnSpPr>
        <p:spPr>
          <a:xfrm>
            <a:off x="497775" y="27487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37" name="Google Shape;1137;p138"/>
          <p:cNvGrpSpPr/>
          <p:nvPr/>
        </p:nvGrpSpPr>
        <p:grpSpPr>
          <a:xfrm>
            <a:off x="2031925" y="2216300"/>
            <a:ext cx="1086600" cy="1086600"/>
            <a:chOff x="4028700" y="1401225"/>
            <a:chExt cx="1086600" cy="1086600"/>
          </a:xfrm>
        </p:grpSpPr>
        <p:sp>
          <p:nvSpPr>
            <p:cNvPr id="1138" name="Google Shape;1138;p138"/>
            <p:cNvSpPr/>
            <p:nvPr/>
          </p:nvSpPr>
          <p:spPr>
            <a:xfrm>
              <a:off x="4028700" y="1401225"/>
              <a:ext cx="1086600" cy="1086600"/>
            </a:xfrm>
            <a:prstGeom prst="rect">
              <a:avLst/>
            </a:prstGeom>
            <a:solidFill>
              <a:srgbClr val="000000">
                <a:alpha val="44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9" name="Google Shape;1139;p138"/>
            <p:cNvSpPr/>
            <p:nvPr/>
          </p:nvSpPr>
          <p:spPr>
            <a:xfrm>
              <a:off x="4285650" y="1658175"/>
              <a:ext cx="572700" cy="5727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13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Box filters: vertical + horizontal streaking</a:t>
            </a:r>
            <a:endParaRPr sz="2400"/>
          </a:p>
        </p:txBody>
      </p:sp>
      <p:sp>
        <p:nvSpPr>
          <p:cNvPr id="1145" name="Google Shape;1145;p13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46" name="Google Shape;1146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7" name="Google Shape;1147;p139"/>
          <p:cNvSpPr/>
          <p:nvPr/>
        </p:nvSpPr>
        <p:spPr>
          <a:xfrm>
            <a:off x="229500" y="2281513"/>
            <a:ext cx="2709000" cy="2709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1148" name="Google Shape;1148;p139"/>
          <p:cNvCxnSpPr/>
          <p:nvPr/>
        </p:nvCxnSpPr>
        <p:spPr>
          <a:xfrm>
            <a:off x="2152450" y="2748800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9" name="Google Shape;1149;p139"/>
          <p:cNvCxnSpPr/>
          <p:nvPr/>
        </p:nvCxnSpPr>
        <p:spPr>
          <a:xfrm>
            <a:off x="1261225" y="2876563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0" name="Google Shape;1150;p139"/>
          <p:cNvCxnSpPr/>
          <p:nvPr/>
        </p:nvCxnSpPr>
        <p:spPr>
          <a:xfrm>
            <a:off x="1646575" y="244193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1" name="Google Shape;1151;p139"/>
          <p:cNvCxnSpPr/>
          <p:nvPr/>
        </p:nvCxnSpPr>
        <p:spPr>
          <a:xfrm>
            <a:off x="783325" y="31906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2" name="Google Shape;1152;p139"/>
          <p:cNvCxnSpPr/>
          <p:nvPr/>
        </p:nvCxnSpPr>
        <p:spPr>
          <a:xfrm>
            <a:off x="497775" y="27487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53" name="Google Shape;1153;p139"/>
          <p:cNvGrpSpPr/>
          <p:nvPr/>
        </p:nvGrpSpPr>
        <p:grpSpPr>
          <a:xfrm>
            <a:off x="1955725" y="2216300"/>
            <a:ext cx="1086600" cy="1086600"/>
            <a:chOff x="4028700" y="1401225"/>
            <a:chExt cx="1086600" cy="1086600"/>
          </a:xfrm>
        </p:grpSpPr>
        <p:sp>
          <p:nvSpPr>
            <p:cNvPr id="1154" name="Google Shape;1154;p139"/>
            <p:cNvSpPr/>
            <p:nvPr/>
          </p:nvSpPr>
          <p:spPr>
            <a:xfrm>
              <a:off x="4028700" y="1401225"/>
              <a:ext cx="1086600" cy="1086600"/>
            </a:xfrm>
            <a:prstGeom prst="rect">
              <a:avLst/>
            </a:prstGeom>
            <a:solidFill>
              <a:srgbClr val="000000">
                <a:alpha val="44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5" name="Google Shape;1155;p139"/>
            <p:cNvSpPr/>
            <p:nvPr/>
          </p:nvSpPr>
          <p:spPr>
            <a:xfrm>
              <a:off x="4285650" y="1658175"/>
              <a:ext cx="572700" cy="5727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14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Box filters: vertical + horizontal streaking</a:t>
            </a:r>
            <a:endParaRPr sz="2400"/>
          </a:p>
        </p:txBody>
      </p:sp>
      <p:sp>
        <p:nvSpPr>
          <p:cNvPr id="1161" name="Google Shape;1161;p14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62" name="Google Shape;1162;p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3" name="Google Shape;1163;p140"/>
          <p:cNvSpPr/>
          <p:nvPr/>
        </p:nvSpPr>
        <p:spPr>
          <a:xfrm>
            <a:off x="229500" y="2281513"/>
            <a:ext cx="2709000" cy="2709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1164" name="Google Shape;1164;p140"/>
          <p:cNvCxnSpPr/>
          <p:nvPr/>
        </p:nvCxnSpPr>
        <p:spPr>
          <a:xfrm>
            <a:off x="2152450" y="2748800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5" name="Google Shape;1165;p140"/>
          <p:cNvCxnSpPr/>
          <p:nvPr/>
        </p:nvCxnSpPr>
        <p:spPr>
          <a:xfrm>
            <a:off x="1261225" y="2876563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6" name="Google Shape;1166;p140"/>
          <p:cNvCxnSpPr/>
          <p:nvPr/>
        </p:nvCxnSpPr>
        <p:spPr>
          <a:xfrm>
            <a:off x="1646575" y="244193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7" name="Google Shape;1167;p140"/>
          <p:cNvCxnSpPr/>
          <p:nvPr/>
        </p:nvCxnSpPr>
        <p:spPr>
          <a:xfrm>
            <a:off x="783325" y="31906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8" name="Google Shape;1168;p140"/>
          <p:cNvCxnSpPr/>
          <p:nvPr/>
        </p:nvCxnSpPr>
        <p:spPr>
          <a:xfrm>
            <a:off x="497775" y="27487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69" name="Google Shape;1169;p140"/>
          <p:cNvGrpSpPr/>
          <p:nvPr/>
        </p:nvGrpSpPr>
        <p:grpSpPr>
          <a:xfrm>
            <a:off x="1879525" y="2216300"/>
            <a:ext cx="1086600" cy="1086600"/>
            <a:chOff x="4028700" y="1401225"/>
            <a:chExt cx="1086600" cy="1086600"/>
          </a:xfrm>
        </p:grpSpPr>
        <p:sp>
          <p:nvSpPr>
            <p:cNvPr id="1170" name="Google Shape;1170;p140"/>
            <p:cNvSpPr/>
            <p:nvPr/>
          </p:nvSpPr>
          <p:spPr>
            <a:xfrm>
              <a:off x="4028700" y="1401225"/>
              <a:ext cx="1086600" cy="1086600"/>
            </a:xfrm>
            <a:prstGeom prst="rect">
              <a:avLst/>
            </a:prstGeom>
            <a:solidFill>
              <a:srgbClr val="000000">
                <a:alpha val="44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140"/>
            <p:cNvSpPr/>
            <p:nvPr/>
          </p:nvSpPr>
          <p:spPr>
            <a:xfrm>
              <a:off x="4285650" y="1658175"/>
              <a:ext cx="572700" cy="5727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14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We want a smoothly weighted kernel</a:t>
            </a:r>
            <a:endParaRPr/>
          </a:p>
        </p:txBody>
      </p:sp>
      <p:sp>
        <p:nvSpPr>
          <p:cNvPr id="1177" name="Google Shape;1177;p14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78" name="Google Shape;1178;p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9" name="Google Shape;1179;p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8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00" name="Google Shape;600;p8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01" name="Google Shape;601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4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Gaussians</a:t>
            </a:r>
            <a:endParaRPr/>
          </a:p>
        </p:txBody>
      </p:sp>
      <p:sp>
        <p:nvSpPr>
          <p:cNvPr id="1188" name="Google Shape;1188;p14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89" name="Google Shape;1189;p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6301" y="1926926"/>
            <a:ext cx="5191399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0" name="Google Shape;1190;p1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53251" y="2426775"/>
            <a:ext cx="1628775" cy="53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5" name="Google Shape;1195;p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0" y="2687114"/>
            <a:ext cx="3950374" cy="2962787"/>
          </a:xfrm>
          <a:prstGeom prst="rect">
            <a:avLst/>
          </a:prstGeom>
          <a:noFill/>
          <a:ln>
            <a:noFill/>
          </a:ln>
        </p:spPr>
      </p:pic>
      <p:sp>
        <p:nvSpPr>
          <p:cNvPr id="1196" name="Google Shape;1196;p14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2d Gaussian</a:t>
            </a:r>
            <a:endParaRPr/>
          </a:p>
        </p:txBody>
      </p:sp>
      <p:sp>
        <p:nvSpPr>
          <p:cNvPr id="1197" name="Google Shape;1197;p14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98" name="Google Shape;1198;p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038" y="1718625"/>
            <a:ext cx="1823900" cy="48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9" name="Google Shape;1199;p1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79888" y="1622126"/>
            <a:ext cx="4027775" cy="402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14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Better smoothing with Gaussians</a:t>
            </a:r>
            <a:endParaRPr/>
          </a:p>
        </p:txBody>
      </p:sp>
      <p:sp>
        <p:nvSpPr>
          <p:cNvPr id="1205" name="Google Shape;1205;p14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06" name="Google Shape;1206;p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6210" y="2824151"/>
            <a:ext cx="991575" cy="99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7" name="Google Shape;1207;p1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475" y="2076175"/>
            <a:ext cx="2705650" cy="270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8" name="Google Shape;1208;p1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8853" y="1967112"/>
            <a:ext cx="2705650" cy="2705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09" name="Google Shape;1209;p144"/>
          <p:cNvSpPr txBox="1"/>
          <p:nvPr/>
        </p:nvSpPr>
        <p:spPr>
          <a:xfrm>
            <a:off x="3063125" y="2725500"/>
            <a:ext cx="838500" cy="14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9600">
                <a:latin typeface="Consolas"/>
                <a:ea typeface="Consolas"/>
                <a:cs typeface="Consolas"/>
                <a:sym typeface="Consolas"/>
              </a:rPr>
              <a:t>*</a:t>
            </a:r>
            <a:endParaRPr sz="96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210" name="Google Shape;1210;p144"/>
          <p:cNvSpPr txBox="1"/>
          <p:nvPr/>
        </p:nvSpPr>
        <p:spPr>
          <a:xfrm>
            <a:off x="5284100" y="2408725"/>
            <a:ext cx="838500" cy="14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9600">
                <a:latin typeface="Consolas"/>
                <a:ea typeface="Consolas"/>
                <a:cs typeface="Consolas"/>
                <a:sym typeface="Consolas"/>
              </a:rPr>
              <a:t>=</a:t>
            </a:r>
            <a:endParaRPr sz="9600"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14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Better smoothing with Gaussians</a:t>
            </a:r>
            <a:endParaRPr/>
          </a:p>
        </p:txBody>
      </p:sp>
      <p:sp>
        <p:nvSpPr>
          <p:cNvPr id="1216" name="Google Shape;1216;p14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17" name="Google Shape;1217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6751" y="1622114"/>
            <a:ext cx="4027748" cy="402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8" name="Google Shape;1218;p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0" y="1622113"/>
            <a:ext cx="4027750" cy="402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14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Better smoothing with Gaussians</a:t>
            </a:r>
            <a:endParaRPr/>
          </a:p>
        </p:txBody>
      </p:sp>
      <p:sp>
        <p:nvSpPr>
          <p:cNvPr id="1224" name="Google Shape;1224;p14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25" name="Google Shape;1225;p146"/>
          <p:cNvPicPr preferRelativeResize="0"/>
          <p:nvPr/>
        </p:nvPicPr>
        <p:blipFill rotWithShape="1">
          <a:blip r:embed="rId3">
            <a:alphaModFix/>
          </a:blip>
          <a:srcRect l="50072" t="10212" r="25512" b="65371"/>
          <a:stretch/>
        </p:blipFill>
        <p:spPr>
          <a:xfrm>
            <a:off x="4651826" y="1622151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6" name="Google Shape;1226;p146"/>
          <p:cNvPicPr preferRelativeResize="0"/>
          <p:nvPr/>
        </p:nvPicPr>
        <p:blipFill rotWithShape="1">
          <a:blip r:embed="rId4">
            <a:alphaModFix/>
          </a:blip>
          <a:srcRect l="50074" t="9981" r="25509" b="65602"/>
          <a:stretch/>
        </p:blipFill>
        <p:spPr>
          <a:xfrm>
            <a:off x="229490" y="1622157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932044-FBF0-4C31-9AF8-E764C4EFB191}"/>
              </a:ext>
            </a:extLst>
          </p:cNvPr>
          <p:cNvSpPr txBox="1"/>
          <p:nvPr/>
        </p:nvSpPr>
        <p:spPr>
          <a:xfrm>
            <a:off x="1420599" y="5918698"/>
            <a:ext cx="7890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Box Filtered                                                            Gaussian Filtered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14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Wow, so what was that convolution thing??</a:t>
            </a:r>
            <a:endParaRPr sz="3000"/>
          </a:p>
        </p:txBody>
      </p:sp>
      <p:sp>
        <p:nvSpPr>
          <p:cNvPr id="1239" name="Google Shape;1239;p14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40" name="Google Shape;1240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14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Wow, so what was that convolution thing??</a:t>
            </a:r>
            <a:endParaRPr sz="3000"/>
          </a:p>
        </p:txBody>
      </p:sp>
      <p:sp>
        <p:nvSpPr>
          <p:cNvPr id="1239" name="Google Shape;1239;p14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40" name="Google Shape;1240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p14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Calculate it, go!</a:t>
            </a:r>
            <a:endParaRPr sz="3000"/>
          </a:p>
        </p:txBody>
      </p:sp>
      <p:sp>
        <p:nvSpPr>
          <p:cNvPr id="1246" name="Google Shape;1246;p14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47" name="Google Shape;1247;p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5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Calculate it, go!</a:t>
            </a:r>
            <a:endParaRPr sz="3000"/>
          </a:p>
        </p:txBody>
      </p:sp>
      <p:sp>
        <p:nvSpPr>
          <p:cNvPr id="1253" name="Google Shape;1253;p15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54" name="Google Shape;1254;p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15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that kernel!</a:t>
            </a:r>
            <a:endParaRPr/>
          </a:p>
        </p:txBody>
      </p:sp>
      <p:sp>
        <p:nvSpPr>
          <p:cNvPr id="1260" name="Google Shape;1260;p15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61" name="Google Shape;1261;p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2" name="Google Shape;1262;p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8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09" name="Google Shape;609;p8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10" name="Google Shape;61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8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12" name="Google Shape;612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81"/>
          <p:cNvSpPr/>
          <p:nvPr/>
        </p:nvSpPr>
        <p:spPr>
          <a:xfrm>
            <a:off x="6006875" y="2043925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p15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Highpass Kernel: finds edges</a:t>
            </a:r>
            <a:br>
              <a:rPr lang="en" dirty="0"/>
            </a:br>
            <a:r>
              <a:rPr lang="en" dirty="0"/>
              <a:t>(applied to the graytone image!)</a:t>
            </a:r>
            <a:endParaRPr dirty="0"/>
          </a:p>
        </p:txBody>
      </p:sp>
      <p:sp>
        <p:nvSpPr>
          <p:cNvPr id="1268" name="Google Shape;1268;p15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69" name="Google Shape;1269;p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0" name="Google Shape;1270;p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1" name="Google Shape;1271;p1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9226" y="1998376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15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that kernel!</a:t>
            </a:r>
            <a:endParaRPr/>
          </a:p>
        </p:txBody>
      </p:sp>
      <p:pic>
        <p:nvPicPr>
          <p:cNvPr id="1277" name="Google Shape;1277;p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8" name="Google Shape;1278;p15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79" name="Google Shape;1279;p1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p15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Identity Kernel: Does nothing!</a:t>
            </a:r>
            <a:endParaRPr/>
          </a:p>
        </p:txBody>
      </p:sp>
      <p:pic>
        <p:nvPicPr>
          <p:cNvPr id="1285" name="Google Shape;1285;p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6" name="Google Shape;1286;p15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87" name="Google Shape;1287;p1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8" name="Google Shape;1288;p1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9226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3" name="Google Shape;1293;p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4" name="Google Shape;1294;p15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that kernel!</a:t>
            </a:r>
            <a:endParaRPr/>
          </a:p>
        </p:txBody>
      </p:sp>
      <p:sp>
        <p:nvSpPr>
          <p:cNvPr id="1295" name="Google Shape;1295;p15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96" name="Google Shape;1296;p1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1" name="Google Shape;1301;p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2" name="Google Shape;1302;p15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Sharpen Kernel: sharpens!</a:t>
            </a:r>
            <a:br>
              <a:rPr lang="en" dirty="0"/>
            </a:br>
            <a:r>
              <a:rPr lang="en" dirty="0"/>
              <a:t>(applied to all three bands)</a:t>
            </a:r>
            <a:endParaRPr dirty="0"/>
          </a:p>
        </p:txBody>
      </p:sp>
      <p:sp>
        <p:nvSpPr>
          <p:cNvPr id="1303" name="Google Shape;1303;p15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Note: sharpen = highpass + identity!</a:t>
            </a:r>
            <a:endParaRPr/>
          </a:p>
        </p:txBody>
      </p:sp>
      <p:pic>
        <p:nvPicPr>
          <p:cNvPr id="1304" name="Google Shape;1304;p1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5" name="Google Shape;1305;p1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9226" y="1998376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" name="Google Shape;1310;p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1" name="Google Shape;1311;p15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that kernel!</a:t>
            </a:r>
            <a:endParaRPr/>
          </a:p>
        </p:txBody>
      </p:sp>
      <p:sp>
        <p:nvSpPr>
          <p:cNvPr id="1312" name="Google Shape;1312;p15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13" name="Google Shape;1313;p1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8" name="Google Shape;1318;p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9" name="Google Shape;1319;p15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Emboss Kernel: stylin’ (</a:t>
            </a:r>
            <a:r>
              <a:rPr lang="en-US" dirty="0"/>
              <a:t>applied to all three bands)</a:t>
            </a:r>
            <a:endParaRPr dirty="0"/>
          </a:p>
        </p:txBody>
      </p:sp>
      <p:sp>
        <p:nvSpPr>
          <p:cNvPr id="1320" name="Google Shape;1320;p15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21" name="Google Shape;1321;p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2" name="Google Shape;1322;p1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9226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15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those kernels!</a:t>
            </a:r>
            <a:endParaRPr/>
          </a:p>
        </p:txBody>
      </p:sp>
      <p:sp>
        <p:nvSpPr>
          <p:cNvPr id="1328" name="Google Shape;1328;p15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29" name="Google Shape;1329;p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0" name="Google Shape;1330;p1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0075" y="37746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" name="Google Shape;1331;p1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0075" y="1706475"/>
            <a:ext cx="1983850" cy="198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p16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Sobel Kernels: edges (applied to a graytone image and thresholded)</a:t>
            </a:r>
            <a:endParaRPr dirty="0"/>
          </a:p>
        </p:txBody>
      </p:sp>
      <p:sp>
        <p:nvSpPr>
          <p:cNvPr id="1337" name="Google Shape;1337;p16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38" name="Google Shape;1338;p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9" name="Google Shape;1339;p1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0075" y="37746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0" name="Google Shape;1340;p1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0075" y="17064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1" name="Google Shape;1341;p1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90250" y="179082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2" name="Google Shape;1342;p1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90253" y="3900951"/>
            <a:ext cx="1983850" cy="198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p16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Sobel Kernels: edges and gradient!</a:t>
            </a:r>
            <a:endParaRPr dirty="0"/>
          </a:p>
        </p:txBody>
      </p:sp>
      <p:sp>
        <p:nvSpPr>
          <p:cNvPr id="1348" name="Google Shape;1348;p16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49" name="Google Shape;1349;p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0" name="Google Shape;1350;p1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0075" y="37746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1" name="Google Shape;1351;p1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0075" y="17064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2" name="Google Shape;1352;p1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39226" y="1998376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8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19" name="Google Shape;619;p8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0" name="Google Shape;620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8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22" name="Google Shape;622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6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Sobel Kernels: edges and gradient!</a:t>
            </a:r>
            <a:endParaRPr dirty="0"/>
          </a:p>
        </p:txBody>
      </p:sp>
      <p:sp>
        <p:nvSpPr>
          <p:cNvPr id="1358" name="Google Shape;1358;p16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59" name="Google Shape;1359;p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F634A0-D8BB-4A72-A7DC-ABFA3B15F98C}"/>
              </a:ext>
            </a:extLst>
          </p:cNvPr>
          <p:cNvSpPr txBox="1"/>
          <p:nvPr/>
        </p:nvSpPr>
        <p:spPr>
          <a:xfrm flipH="1">
            <a:off x="391158" y="5649899"/>
            <a:ext cx="8122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This visualization is showing the magnitude and direction of the gradient. We will talk further about this when we discuss edges.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16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And so much more!!</a:t>
            </a:r>
            <a:endParaRPr/>
          </a:p>
        </p:txBody>
      </p:sp>
      <p:sp>
        <p:nvSpPr>
          <p:cNvPr id="1365" name="Google Shape;1365;p16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8700"/>
            <a:ext cx="8229600" cy="1143000"/>
          </a:xfrm>
        </p:spPr>
        <p:txBody>
          <a:bodyPr/>
          <a:lstStyle/>
          <a:p>
            <a:r>
              <a:rPr lang="en-US" dirty="0"/>
              <a:t>Assignment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9784"/>
            <a:ext cx="8229600" cy="4525963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3600" dirty="0"/>
              <a:t>Image resizing and filtering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3909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First things first!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2500" dirty="0"/>
              <a:t>First, you need to run </a:t>
            </a:r>
            <a:r>
              <a:rPr lang="en-US" sz="2500" dirty="0">
                <a:highlight>
                  <a:srgbClr val="C0C0C0"/>
                </a:highlight>
                <a:latin typeface="Simplified Arabic Fixed" panose="020F0502020204030204" pitchFamily="34" charset="0"/>
                <a:cs typeface="Simplified Arabic Fixed" panose="020F0502020204030204" pitchFamily="34" charset="0"/>
              </a:rPr>
              <a:t>git pull</a:t>
            </a:r>
            <a:r>
              <a:rPr lang="en-US" sz="2500" dirty="0">
                <a:cs typeface="Simplified Arabic Fixed" panose="020F0502020204030204" pitchFamily="34" charset="0"/>
              </a:rPr>
              <a:t> </a:t>
            </a:r>
            <a:r>
              <a:rPr lang="en-US" sz="2500" dirty="0"/>
              <a:t>from inside your </a:t>
            </a:r>
            <a:r>
              <a:rPr lang="en-US" sz="2500" dirty="0" err="1"/>
              <a:t>homeworks</a:t>
            </a:r>
            <a:r>
              <a:rPr lang="en-US" sz="2500" dirty="0"/>
              <a:t> folder to get the latest changes from GitHub. </a:t>
            </a:r>
          </a:p>
          <a:p>
            <a:endParaRPr lang="en-US" sz="2500" dirty="0"/>
          </a:p>
          <a:p>
            <a:r>
              <a:rPr lang="en-US" sz="2500" dirty="0"/>
              <a:t>Remember that you might need some of your code from the previous </a:t>
            </a:r>
            <a:r>
              <a:rPr lang="en-US" sz="2500" dirty="0" err="1"/>
              <a:t>hw</a:t>
            </a:r>
            <a:r>
              <a:rPr lang="en-US" sz="2500" dirty="0"/>
              <a:t> (e.g. </a:t>
            </a:r>
            <a:r>
              <a:rPr lang="en-US" sz="2500" dirty="0" err="1"/>
              <a:t>set_pixel</a:t>
            </a:r>
            <a:r>
              <a:rPr lang="en-US" sz="2500" dirty="0"/>
              <a:t>) for this </a:t>
            </a:r>
            <a:r>
              <a:rPr lang="en-US" sz="2500" dirty="0" err="1"/>
              <a:t>hw</a:t>
            </a:r>
            <a:r>
              <a:rPr lang="en-US" sz="2500" dirty="0"/>
              <a:t> as well. Have your code from hw1 in your </a:t>
            </a:r>
            <a:r>
              <a:rPr lang="en-US" sz="2500" dirty="0" err="1"/>
              <a:t>src</a:t>
            </a:r>
            <a:r>
              <a:rPr lang="en-US" sz="2500" dirty="0"/>
              <a:t> folder.</a:t>
            </a:r>
          </a:p>
          <a:p>
            <a:pPr marL="0" indent="0">
              <a:buNone/>
            </a:pPr>
            <a:endParaRPr lang="en-US" sz="2500" dirty="0"/>
          </a:p>
          <a:p>
            <a:r>
              <a:rPr lang="en-US" sz="2500" dirty="0"/>
              <a:t>Then run:</a:t>
            </a:r>
          </a:p>
          <a:p>
            <a:pPr lvl="1"/>
            <a:r>
              <a:rPr lang="en-US" sz="2500" dirty="0">
                <a:highlight>
                  <a:srgbClr val="C0C0C0"/>
                </a:highlight>
                <a:latin typeface="Simplified Arabic Fixed" panose="02070309020205020404" pitchFamily="49" charset="-78"/>
                <a:cs typeface="Simplified Arabic Fixed" panose="02070309020205020404" pitchFamily="49" charset="-78"/>
              </a:rPr>
              <a:t>make clean </a:t>
            </a:r>
          </a:p>
          <a:p>
            <a:pPr lvl="1"/>
            <a:r>
              <a:rPr lang="en-US" sz="2500" dirty="0">
                <a:highlight>
                  <a:srgbClr val="C0C0C0"/>
                </a:highlight>
                <a:latin typeface="Simplified Arabic Fixed" panose="02070309020205020404" pitchFamily="49" charset="-78"/>
                <a:cs typeface="Simplified Arabic Fixed" panose="02070309020205020404" pitchFamily="49" charset="-78"/>
              </a:rPr>
              <a:t>make</a:t>
            </a:r>
          </a:p>
          <a:p>
            <a:pPr marL="457200" lvl="1" indent="0">
              <a:buNone/>
            </a:pPr>
            <a:endParaRPr lang="en-US" sz="2400" dirty="0">
              <a:highlight>
                <a:srgbClr val="C0C0C0"/>
              </a:highlight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8332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373291" cy="4950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Nearest Neighbor Interpolation and Resizing</a:t>
            </a:r>
          </a:p>
          <a:p>
            <a:r>
              <a:rPr lang="en-US" sz="3000" dirty="0"/>
              <a:t>float </a:t>
            </a:r>
            <a:r>
              <a:rPr lang="en-US" sz="3000" dirty="0" err="1"/>
              <a:t>nn_interpolate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, float x, float y, int c); in </a:t>
            </a:r>
            <a:r>
              <a:rPr lang="en-US" sz="3000" dirty="0" err="1"/>
              <a:t>src</a:t>
            </a:r>
            <a:r>
              <a:rPr lang="en-US" sz="3000" dirty="0"/>
              <a:t>/</a:t>
            </a:r>
            <a:r>
              <a:rPr lang="en-US" sz="3000" dirty="0" err="1"/>
              <a:t>modify_image.c</a:t>
            </a:r>
            <a:endParaRPr lang="en-US" sz="3000" dirty="0"/>
          </a:p>
          <a:p>
            <a:r>
              <a:rPr lang="en-US" sz="3000" dirty="0"/>
              <a:t>image </a:t>
            </a:r>
            <a:r>
              <a:rPr lang="en-US" sz="3000" dirty="0" err="1"/>
              <a:t>nn_resize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, int w, int h);</a:t>
            </a:r>
          </a:p>
          <a:p>
            <a:endParaRPr lang="en-US" sz="3000" dirty="0"/>
          </a:p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Bilinear Interpolation and Resizing</a:t>
            </a:r>
          </a:p>
          <a:p>
            <a:r>
              <a:rPr lang="en-US" sz="3000" dirty="0"/>
              <a:t>float </a:t>
            </a:r>
            <a:r>
              <a:rPr lang="en-US" sz="3000" dirty="0" err="1"/>
              <a:t>bilinear_interpolate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, float x, float y, int c);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bilinear_resize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, int w, int h);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4805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Box Filter</a:t>
            </a:r>
          </a:p>
          <a:p>
            <a:r>
              <a:rPr lang="de-DE" sz="3000" dirty="0"/>
              <a:t>void l1_normalize(image im) 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make_box_filter</a:t>
            </a:r>
            <a:r>
              <a:rPr lang="en-US" sz="3000" dirty="0"/>
              <a:t>(int w)</a:t>
            </a:r>
          </a:p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Convolution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convolve_image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, image filter, int preserve)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make_highpass_filter</a:t>
            </a:r>
            <a:r>
              <a:rPr lang="en-US" sz="3000" dirty="0"/>
              <a:t>()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make_sharpen_filter</a:t>
            </a:r>
            <a:r>
              <a:rPr lang="en-US" sz="3000" dirty="0"/>
              <a:t>()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make_emboss_filter</a:t>
            </a:r>
            <a:r>
              <a:rPr lang="en-US" sz="3000" dirty="0"/>
              <a:t>()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95561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Gaussian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make_gaussian_filter</a:t>
            </a:r>
            <a:r>
              <a:rPr lang="en-US" sz="3000" dirty="0"/>
              <a:t>(float sigma)</a:t>
            </a:r>
          </a:p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Hybrid Images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add_image</a:t>
            </a:r>
            <a:r>
              <a:rPr lang="en-US" sz="3000" dirty="0"/>
              <a:t>(image a, image b)  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sub_image</a:t>
            </a:r>
            <a:r>
              <a:rPr lang="en-US" sz="3000" dirty="0"/>
              <a:t>(image a, image b)</a:t>
            </a:r>
          </a:p>
          <a:p>
            <a:pPr marL="0" indent="0">
              <a:buNone/>
            </a:pP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3604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Sobel Operator (next lecture)</a:t>
            </a:r>
            <a:endParaRPr lang="en-US" sz="3000" dirty="0"/>
          </a:p>
          <a:p>
            <a:r>
              <a:rPr lang="en-US" sz="3000" dirty="0"/>
              <a:t>image </a:t>
            </a:r>
            <a:r>
              <a:rPr lang="en-US" sz="3000" dirty="0" err="1"/>
              <a:t>make_gx_filter</a:t>
            </a:r>
            <a:r>
              <a:rPr lang="en-US" sz="3000" dirty="0"/>
              <a:t>() 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make_gy_filter</a:t>
            </a:r>
            <a:r>
              <a:rPr lang="en-US" sz="3000" dirty="0"/>
              <a:t>()</a:t>
            </a:r>
          </a:p>
          <a:p>
            <a:r>
              <a:rPr lang="en-US" sz="3000" dirty="0"/>
              <a:t>void </a:t>
            </a:r>
            <a:r>
              <a:rPr lang="en-US" sz="3000" dirty="0" err="1"/>
              <a:t>feature_normalize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)</a:t>
            </a:r>
          </a:p>
          <a:p>
            <a:r>
              <a:rPr lang="en-US" sz="3000" dirty="0"/>
              <a:t>image *</a:t>
            </a:r>
            <a:r>
              <a:rPr lang="en-US" sz="3000" dirty="0" err="1"/>
              <a:t>sobel_image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)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colorize_sobel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)</a:t>
            </a:r>
          </a:p>
          <a:p>
            <a:endParaRPr lang="en-US" sz="3000" dirty="0"/>
          </a:p>
          <a:p>
            <a:pPr marL="0" indent="0">
              <a:buNone/>
            </a:pP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544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2092</TotalTime>
  <Words>862</Words>
  <Application>Microsoft Office PowerPoint</Application>
  <PresentationFormat>On-screen Show (4:3)</PresentationFormat>
  <Paragraphs>159</Paragraphs>
  <Slides>97</Slides>
  <Notes>90</Notes>
  <HiddenSlides>4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3" baseType="lpstr">
      <vt:lpstr>Arial</vt:lpstr>
      <vt:lpstr>Calibri</vt:lpstr>
      <vt:lpstr>Consolas</vt:lpstr>
      <vt:lpstr>Simplified Arabic Fixed</vt:lpstr>
      <vt:lpstr>Ubuntu</vt:lpstr>
      <vt:lpstr>Office Theme</vt:lpstr>
      <vt:lpstr>  Computer Vision   ECE/CSE 576 Filters  Linda Shapiro Professor of Computer Science &amp; Engineering Professor of Electrical &amp; Computer Engineering</vt:lpstr>
      <vt:lpstr>Let’s do something interesting already!!</vt:lpstr>
      <vt:lpstr>Want to make image smaller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IS THIS ALL THERE IS??</vt:lpstr>
      <vt:lpstr>THERE IS A BETTER WAY!</vt:lpstr>
      <vt:lpstr>LOOK AT HOW MUCH BETTER</vt:lpstr>
      <vt:lpstr>How do?</vt:lpstr>
      <vt:lpstr>How do? Averaging!</vt:lpstr>
      <vt:lpstr>How do? Averaging!</vt:lpstr>
      <vt:lpstr>What is averaging?</vt:lpstr>
      <vt:lpstr>What is averaging? A weighted sum</vt:lpstr>
      <vt:lpstr>What is averaging? A weighted sum</vt:lpstr>
      <vt:lpstr>Call this operation “convolution”</vt:lpstr>
      <vt:lpstr>Convolutions on larger images</vt:lpstr>
      <vt:lpstr>Kernel slides across image</vt:lpstr>
      <vt:lpstr>Kernel slides across image</vt:lpstr>
      <vt:lpstr>Convolutions on larger images</vt:lpstr>
      <vt:lpstr>This is called box filter</vt:lpstr>
      <vt:lpstr>Box filters smooth image</vt:lpstr>
      <vt:lpstr>Box filters smooth image</vt:lpstr>
      <vt:lpstr>Now we resize our smoothed image</vt:lpstr>
      <vt:lpstr>So much better!</vt:lpstr>
      <vt:lpstr>Box filters have artifacts</vt:lpstr>
      <vt:lpstr>Box filters have artifacts</vt:lpstr>
      <vt:lpstr>Box filters: vertical + horizontal streaking</vt:lpstr>
      <vt:lpstr>Box filters: vertical + horizontal streaking</vt:lpstr>
      <vt:lpstr>Box filters: vertical + horizontal streaking</vt:lpstr>
      <vt:lpstr>Box filters: vertical + horizontal streaking</vt:lpstr>
      <vt:lpstr>We want a smoothly weighted kernel</vt:lpstr>
      <vt:lpstr>Gaussians</vt:lpstr>
      <vt:lpstr>2d Gaussian</vt:lpstr>
      <vt:lpstr>Better smoothing with Gaussians</vt:lpstr>
      <vt:lpstr>Better smoothing with Gaussians</vt:lpstr>
      <vt:lpstr>Better smoothing with Gaussians</vt:lpstr>
      <vt:lpstr>Wow, so what was that convolution thing??</vt:lpstr>
      <vt:lpstr>Wow, so what was that convolution thing??</vt:lpstr>
      <vt:lpstr>Calculate it, go!</vt:lpstr>
      <vt:lpstr>Calculate it, go!</vt:lpstr>
      <vt:lpstr>Guess that kernel!</vt:lpstr>
      <vt:lpstr>Highpass Kernel: finds edges (applied to the graytone image!)</vt:lpstr>
      <vt:lpstr>Guess that kernel!</vt:lpstr>
      <vt:lpstr>Identity Kernel: Does nothing!</vt:lpstr>
      <vt:lpstr>Guess that kernel!</vt:lpstr>
      <vt:lpstr>Sharpen Kernel: sharpens! (applied to all three bands)</vt:lpstr>
      <vt:lpstr>Guess that kernel!</vt:lpstr>
      <vt:lpstr>Emboss Kernel: stylin’ (applied to all three bands)</vt:lpstr>
      <vt:lpstr>Guess those kernels!</vt:lpstr>
      <vt:lpstr>Sobel Kernels: edges (applied to a graytone image and thresholded)</vt:lpstr>
      <vt:lpstr>Sobel Kernels: edges and gradient!</vt:lpstr>
      <vt:lpstr>Sobel Kernels: edges and gradient!</vt:lpstr>
      <vt:lpstr>And so much more!!</vt:lpstr>
      <vt:lpstr>Assignment 2</vt:lpstr>
      <vt:lpstr>First things first!</vt:lpstr>
      <vt:lpstr>Assignment 2</vt:lpstr>
      <vt:lpstr>Assignment 2</vt:lpstr>
      <vt:lpstr>Assignment 2</vt:lpstr>
      <vt:lpstr>Assignment 2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shapiro</cp:lastModifiedBy>
  <cp:revision>231</cp:revision>
  <dcterms:created xsi:type="dcterms:W3CDTF">2013-01-06T19:09:38Z</dcterms:created>
  <dcterms:modified xsi:type="dcterms:W3CDTF">2023-03-31T18:29:58Z</dcterms:modified>
</cp:coreProperties>
</file>