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39" r:id="rId3"/>
    <p:sldId id="440" r:id="rId4"/>
    <p:sldId id="441" r:id="rId5"/>
    <p:sldId id="447" r:id="rId6"/>
    <p:sldId id="475" r:id="rId7"/>
    <p:sldId id="476" r:id="rId8"/>
    <p:sldId id="477" r:id="rId9"/>
    <p:sldId id="478" r:id="rId10"/>
    <p:sldId id="480" r:id="rId11"/>
    <p:sldId id="530" r:id="rId12"/>
    <p:sldId id="481" r:id="rId13"/>
    <p:sldId id="482" r:id="rId14"/>
    <p:sldId id="483" r:id="rId15"/>
    <p:sldId id="484" r:id="rId16"/>
    <p:sldId id="485" r:id="rId17"/>
    <p:sldId id="487" r:id="rId18"/>
    <p:sldId id="488" r:id="rId19"/>
    <p:sldId id="529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507" r:id="rId38"/>
    <p:sldId id="508" r:id="rId39"/>
    <p:sldId id="509" r:id="rId40"/>
    <p:sldId id="510" r:id="rId41"/>
    <p:sldId id="511" r:id="rId42"/>
    <p:sldId id="512" r:id="rId43"/>
    <p:sldId id="513" r:id="rId44"/>
    <p:sldId id="514" r:id="rId45"/>
    <p:sldId id="515" r:id="rId46"/>
    <p:sldId id="516" r:id="rId47"/>
    <p:sldId id="520" r:id="rId48"/>
    <p:sldId id="521" r:id="rId49"/>
    <p:sldId id="522" r:id="rId50"/>
    <p:sldId id="523" r:id="rId51"/>
    <p:sldId id="524" r:id="rId52"/>
    <p:sldId id="525" r:id="rId53"/>
    <p:sldId id="526" r:id="rId54"/>
    <p:sldId id="527" r:id="rId55"/>
    <p:sldId id="528" r:id="rId56"/>
    <p:sldId id="486" r:id="rId57"/>
    <p:sldId id="433" r:id="rId58"/>
    <p:sldId id="435" r:id="rId59"/>
    <p:sldId id="542" r:id="rId60"/>
    <p:sldId id="533" r:id="rId61"/>
    <p:sldId id="436" r:id="rId62"/>
    <p:sldId id="534" r:id="rId63"/>
    <p:sldId id="535" r:id="rId64"/>
    <p:sldId id="536" r:id="rId65"/>
    <p:sldId id="537" r:id="rId66"/>
    <p:sldId id="538" r:id="rId67"/>
    <p:sldId id="539" r:id="rId68"/>
    <p:sldId id="540" r:id="rId69"/>
    <p:sldId id="541" r:id="rId70"/>
    <p:sldId id="43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1" autoAdjust="0"/>
    <p:restoredTop sz="94704"/>
  </p:normalViewPr>
  <p:slideViewPr>
    <p:cSldViewPr snapToGrid="0" snapToObjects="1">
      <p:cViewPr varScale="1">
        <p:scale>
          <a:sx n="63" d="100"/>
          <a:sy n="63" d="100"/>
        </p:scale>
        <p:origin x="100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31f333a1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731f333a1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55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646cc98c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646cc98c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2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600a767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600a767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3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96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3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600a767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600a767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93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6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690171b8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690171b8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17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84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690171b8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690171b8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3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690171b8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690171b8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31f333a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31f333a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38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690171b8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690171b8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28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690171b87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690171b87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04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90171b8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90171b8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857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690171b87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690171b87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15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690171b87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690171b87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0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690171b87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690171b87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84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443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5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24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17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00a767f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00a767f6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67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4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47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53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373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9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57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31f333a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731f333a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39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731f333a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731f333a1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71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731f333a1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731f333a1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26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731f333a1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731f333a1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5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731f333a1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731f333a1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7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731f333a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731f333a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8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6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80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5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4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8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0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2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lor_spac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en.wikipedia.org/wiki/Initialism" TargetMode="External"/><Relationship Id="rId4" Type="http://schemas.openxmlformats.org/officeDocument/2006/relationships/hyperlink" Target="https://en.wikipedia.org/wiki/International_Commission_on_Illumination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Color and Texture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What does this mean for computers?</a:t>
            </a:r>
            <a:endParaRPr/>
          </a:p>
        </p:txBody>
      </p:sp>
      <p:sp>
        <p:nvSpPr>
          <p:cNvPr id="815" name="Google Shape;815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Aft>
                <a:spcPts val="600"/>
              </a:spcAft>
              <a:buChar char="-"/>
            </a:pPr>
            <a:r>
              <a:rPr lang="en" dirty="0"/>
              <a:t>We represent images as grids of pixels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Each pixel has a color, 3 components: RGB</a:t>
            </a:r>
            <a:endParaRPr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Not every color can be represented in RGB!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/>
              <a:t>Have to go out in the real world sometimes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RGB is not fully accurate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We can represent a color with 3 numbers</a:t>
            </a:r>
            <a:endParaRPr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sz="2000" dirty="0">
                <a:solidFill>
                  <a:srgbClr val="C00000"/>
                </a:solidFill>
              </a:rPr>
              <a:t>#ff00ff; (1.0, 0.0, 1.0); 255,0,255</a:t>
            </a:r>
            <a:endParaRPr lang="en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>
                <a:solidFill>
                  <a:srgbClr val="0000FF"/>
                </a:solidFill>
              </a:rPr>
              <a:t>WHAT COLOR IS THAT?</a:t>
            </a:r>
          </a:p>
          <a:p>
            <a:pPr lvl="1">
              <a:spcBef>
                <a:spcPts val="0"/>
              </a:spcBef>
              <a:buChar char="-"/>
            </a:pPr>
            <a:endParaRPr lang="en" dirty="0"/>
          </a:p>
          <a:p>
            <a:pPr>
              <a:buChar char="-"/>
            </a:pPr>
            <a:endParaRPr sz="2000" dirty="0"/>
          </a:p>
        </p:txBody>
      </p:sp>
      <p:sp>
        <p:nvSpPr>
          <p:cNvPr id="816" name="Google Shape;816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" y="192024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FF00AA</a:t>
            </a:r>
          </a:p>
        </p:txBody>
      </p:sp>
    </p:spTree>
    <p:extLst>
      <p:ext uri="{BB962C8B-B14F-4D97-AF65-F5344CB8AC3E}">
        <p14:creationId xmlns:p14="http://schemas.microsoft.com/office/powerpoint/2010/main" val="35930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Image: 2d array of color</a:t>
            </a:r>
            <a:endParaRPr/>
          </a:p>
        </p:txBody>
      </p:sp>
      <p:sp>
        <p:nvSpPr>
          <p:cNvPr id="822" name="Google Shape;8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Some range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[0,255]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0.0 - 1.0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We’ll talk more about</a:t>
            </a:r>
            <a:br>
              <a:rPr lang="en" dirty="0"/>
            </a:br>
            <a:r>
              <a:rPr lang="en" dirty="0"/>
              <a:t>this later.</a:t>
            </a:r>
            <a:endParaRPr dirty="0"/>
          </a:p>
        </p:txBody>
      </p:sp>
      <p:sp>
        <p:nvSpPr>
          <p:cNvPr id="823" name="Google Shape;82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008" y="1714439"/>
            <a:ext cx="5066492" cy="40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9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Grayscale - making color images not</a:t>
            </a:r>
            <a:endParaRPr/>
          </a:p>
        </p:txBody>
      </p:sp>
      <p:sp>
        <p:nvSpPr>
          <p:cNvPr id="830" name="Google Shape;8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We can simulate monochromatic images from RGB</a:t>
            </a:r>
            <a:endParaRPr dirty="0"/>
          </a:p>
          <a:p>
            <a:pPr>
              <a:buChar char="-"/>
            </a:pPr>
            <a:r>
              <a:rPr lang="en" dirty="0"/>
              <a:t>Want a good approximation of how “bright” the image is without color information</a:t>
            </a:r>
            <a:endParaRPr dirty="0"/>
          </a:p>
          <a:p>
            <a:pPr>
              <a:buChar char="-"/>
            </a:pPr>
            <a:r>
              <a:rPr lang="en" dirty="0"/>
              <a:t>(R+B+G/3) - looks weird</a:t>
            </a:r>
            <a:endParaRPr dirty="0"/>
          </a:p>
          <a:p>
            <a:pPr>
              <a:buChar char="-"/>
            </a:pPr>
            <a:r>
              <a:rPr lang="en" dirty="0"/>
              <a:t>We </a:t>
            </a:r>
            <a:r>
              <a:rPr lang="en" i="1" dirty="0"/>
              <a:t>should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decompress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Calculatight lightness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compress</a:t>
            </a:r>
            <a:endParaRPr dirty="0"/>
          </a:p>
          <a:p>
            <a:pPr>
              <a:buChar char="-"/>
            </a:pPr>
            <a:r>
              <a:rPr lang="en" dirty="0"/>
              <a:t>We can just operate on sRGB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sz="2800" dirty="0">
                <a:solidFill>
                  <a:srgbClr val="FF0000"/>
                </a:solidFill>
              </a:rPr>
              <a:t>Typically ~ .30R + .59G + .11B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31" name="Google Shape;831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0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RGB is a cube...</a:t>
            </a:r>
            <a:endParaRPr/>
          </a:p>
        </p:txBody>
      </p:sp>
      <p:pic>
        <p:nvPicPr>
          <p:cNvPr id="838" name="Google Shape;8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00" y="165495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1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Value: cylinder!</a:t>
            </a:r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900" y="1734750"/>
            <a:ext cx="5220200" cy="39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0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</a:t>
            </a:r>
            <a:endParaRPr/>
          </a:p>
        </p:txBody>
      </p:sp>
      <p:sp>
        <p:nvSpPr>
          <p:cNvPr id="851" name="Google Shape;851;p10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Different model based on perception of light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C00000"/>
                </a:solidFill>
              </a:rPr>
              <a:t>Hue: </a:t>
            </a:r>
            <a:r>
              <a:rPr lang="en" dirty="0"/>
              <a:t>what color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Saturation</a:t>
            </a:r>
            <a:r>
              <a:rPr lang="en" dirty="0"/>
              <a:t>: how much color</a:t>
            </a:r>
            <a:endParaRPr dirty="0"/>
          </a:p>
          <a:p>
            <a:pPr>
              <a:buChar char="-"/>
            </a:pPr>
            <a:r>
              <a:rPr lang="en" b="1" dirty="0"/>
              <a:t>Value</a:t>
            </a:r>
            <a:r>
              <a:rPr lang="en" dirty="0"/>
              <a:t>: how bright</a:t>
            </a:r>
            <a:endParaRPr dirty="0"/>
          </a:p>
          <a:p>
            <a:pPr>
              <a:buChar char="-"/>
            </a:pPr>
            <a:r>
              <a:rPr lang="en" dirty="0"/>
              <a:t>Allows easy image transforms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Shift the hue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Increase saturation</a:t>
            </a:r>
            <a:endParaRPr dirty="0"/>
          </a:p>
        </p:txBody>
      </p:sp>
      <p:sp>
        <p:nvSpPr>
          <p:cNvPr id="852" name="Google Shape;852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100" y="3592375"/>
            <a:ext cx="3047400" cy="22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Other colorspaces are fun!</a:t>
            </a:r>
            <a:endParaRPr/>
          </a:p>
        </p:txBody>
      </p:sp>
      <p:pic>
        <p:nvPicPr>
          <p:cNvPr id="754" name="Google Shape;75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25" y="1815725"/>
            <a:ext cx="8839200" cy="372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Geometric HSV to RGB:</a:t>
            </a:r>
            <a:endParaRPr/>
          </a:p>
        </p:txBody>
      </p:sp>
      <p:pic>
        <p:nvPicPr>
          <p:cNvPr id="760" name="Google Shape;76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45276"/>
            <a:ext cx="8839200" cy="253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RGB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8526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sz="3000"/>
              <a:t>We don’t really understand vision</a:t>
            </a:r>
            <a:endParaRPr sz="3000"/>
          </a:p>
        </p:txBody>
      </p:sp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Visual cortex - highly studied part of the brain</a:t>
            </a:r>
            <a:endParaRPr/>
          </a:p>
          <a:p>
            <a:pPr>
              <a:buChar char="-"/>
            </a:pPr>
            <a:r>
              <a:rPr lang="en"/>
              <a:t>Only rough idea of what different components do</a:t>
            </a:r>
            <a:endParaRPr/>
          </a:p>
          <a:p>
            <a:pPr>
              <a:buChar char="-"/>
            </a:pPr>
            <a:r>
              <a:rPr lang="en"/>
              <a:t>New discoveries in vision all the time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Eye uses blinking to reset its rotational orientation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Visual cortex can make some “high-level” decisions</a:t>
            </a:r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0" name="Google Shape;360;p56" descr="Image result for optical illu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651" y="3719601"/>
            <a:ext cx="3954701" cy="21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00" y="20465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6" name="Google Shape;766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Still 3d tensor, different info</a:t>
            </a:r>
            <a:endParaRPr/>
          </a:p>
        </p:txBody>
      </p:sp>
      <p:sp>
        <p:nvSpPr>
          <p:cNvPr id="767" name="Google Shape;767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8" name="Google Shape;76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100" y="2046509"/>
            <a:ext cx="3073206" cy="2304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9" name="Google Shape;76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98" y="2351298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3" y="2656096"/>
            <a:ext cx="3073200" cy="230486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8500" y="23513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2" name="Google Shape;772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99" y="26560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   Hue              Saturation         Value</a:t>
            </a:r>
            <a:endParaRPr dirty="0"/>
          </a:p>
        </p:txBody>
      </p:sp>
      <p:sp>
        <p:nvSpPr>
          <p:cNvPr id="778" name="Google Shape;778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9" name="Google Shape;77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400" y="3017325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0" name="Google Shape;78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400" y="177255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6905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saturation = intense colors</a:t>
            </a:r>
            <a:endParaRPr/>
          </a:p>
        </p:txBody>
      </p:sp>
      <p:sp>
        <p:nvSpPr>
          <p:cNvPr id="787" name="Google Shape;787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8" name="Google Shape;78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9" name="Google Shape;78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0" name="Google Shape;790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1" name="Google Shape;791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17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2" name="Google Shape;7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3" name="Google Shape;793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4" name="Google Shape;794;p98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795" name="Google Shape;795;p98"/>
          <p:cNvSpPr txBox="1"/>
          <p:nvPr/>
        </p:nvSpPr>
        <p:spPr>
          <a:xfrm>
            <a:off x="2499538" y="246285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796" name="Google Shape;796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98" name="Google Shape;798;p98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 flipH="1">
            <a:off x="369586" y="1321663"/>
            <a:ext cx="85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</a:t>
            </a:r>
            <a:r>
              <a:rPr lang="en-US" dirty="0">
                <a:solidFill>
                  <a:srgbClr val="FF0000"/>
                </a:solidFill>
              </a:rPr>
              <a:t>                                                   V Channel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51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4" name="Google Shape;804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value = lighter image</a:t>
            </a:r>
            <a:endParaRPr/>
          </a:p>
        </p:txBody>
      </p:sp>
      <p:sp>
        <p:nvSpPr>
          <p:cNvPr id="805" name="Google Shape;805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6" name="Google Shape;80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7" name="Google Shape;80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8" name="Google Shape;808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9" name="Google Shape;80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0" name="Google Shape;810;p99"/>
          <p:cNvSpPr/>
          <p:nvPr/>
        </p:nvSpPr>
        <p:spPr>
          <a:xfrm>
            <a:off x="6833298" y="227140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11" name="Google Shape;811;p99"/>
          <p:cNvSpPr txBox="1"/>
          <p:nvPr/>
        </p:nvSpPr>
        <p:spPr>
          <a:xfrm>
            <a:off x="6039775" y="259810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812" name="Google Shape;81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15" name="Google Shape;815;p99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10830" y="1300777"/>
            <a:ext cx="860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S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1" name="Google Shape;82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2" name="Google Shape;822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Shift hue = shift colors</a:t>
            </a:r>
            <a:endParaRPr dirty="0"/>
          </a:p>
        </p:txBody>
      </p:sp>
      <p:sp>
        <p:nvSpPr>
          <p:cNvPr id="823" name="Google Shape;823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5" name="Google Shape;82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6" name="Google Shape;82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7" name="Google Shape;827;p100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28" name="Google Shape;828;p100"/>
          <p:cNvSpPr txBox="1"/>
          <p:nvPr/>
        </p:nvSpPr>
        <p:spPr>
          <a:xfrm>
            <a:off x="2287025" y="257942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-.2</a:t>
            </a:r>
            <a:endParaRPr sz="3600"/>
          </a:p>
        </p:txBody>
      </p:sp>
      <p:pic>
        <p:nvPicPr>
          <p:cNvPr id="829" name="Google Shape;829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31" name="Google Shape;831;p100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2" name="Google Shape;83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1" y="1314880"/>
            <a:ext cx="86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8" name="Google Shape;83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9" name="Google Shape;83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Set hue to your favorite color!</a:t>
            </a:r>
            <a:endParaRPr/>
          </a:p>
        </p:txBody>
      </p:sp>
      <p:sp>
        <p:nvSpPr>
          <p:cNvPr id="840" name="Google Shape;84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1" name="Google Shape;841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3" name="Google Shape;843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4" name="Google Shape;844;p101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45" name="Google Shape;84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47" name="Google Shape;847;p101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48" name="Google Shape;84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8" y="1314880"/>
            <a:ext cx="868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4" name="Google Shape;85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5" name="Google Shape;855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Or pattern...</a:t>
            </a:r>
            <a:endParaRPr/>
          </a:p>
        </p:txBody>
      </p:sp>
      <p:sp>
        <p:nvSpPr>
          <p:cNvPr id="856" name="Google Shape;856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7" name="Google Shape;8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9" name="Google Shape;85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0" name="Google Shape;860;p102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61" name="Google Shape;861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2" name="Google Shape;862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63" name="Google Shape;863;p102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64" name="Google Shape;864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8268" y="1314880"/>
            <a:ext cx="846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0" name="Google Shape;87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6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1" name="Google Shape;871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Increase and threshold saturation</a:t>
            </a:r>
            <a:endParaRPr/>
          </a:p>
        </p:txBody>
      </p:sp>
      <p:sp>
        <p:nvSpPr>
          <p:cNvPr id="872" name="Google Shape;872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3" name="Google Shape;87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4" name="Google Shape;87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5" name="Google Shape;87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6" name="Google Shape;87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7" name="Google Shape;877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8" name="Google Shape;878;p103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79" name="Google Shape;879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80" name="Google Shape;880;p103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51420" y="1325140"/>
            <a:ext cx="89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89" y="857262"/>
            <a:ext cx="6858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>
                <a:latin typeface="Kalinga" pitchFamily="34" charset="0"/>
                <a:cs typeface="Kalinga" pitchFamily="34" charset="0"/>
              </a:rPr>
              <a:t>More Details on Color Spaces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3385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Opponent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standard for cameras</a:t>
            </a:r>
          </a:p>
          <a:p>
            <a:r>
              <a:rPr lang="en-US" sz="3200" dirty="0"/>
              <a:t>allows us to separate</a:t>
            </a:r>
          </a:p>
          <a:p>
            <a:r>
              <a:rPr lang="en-US" sz="3200" dirty="0"/>
              <a:t>intensity plus 2 color channels</a:t>
            </a:r>
          </a:p>
          <a:p>
            <a:r>
              <a:rPr lang="en-US" sz="3200" dirty="0"/>
              <a:t>color TVs, Y is intensity</a:t>
            </a:r>
          </a:p>
          <a:p>
            <a:r>
              <a:rPr lang="en-US" sz="3200" dirty="0"/>
              <a:t>used in Swain &amp; Ballard work</a:t>
            </a:r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What do you think?</a:t>
            </a:r>
            <a:endParaRPr dirty="0"/>
          </a:p>
        </p:txBody>
      </p:sp>
      <p:sp>
        <p:nvSpPr>
          <p:cNvPr id="367" name="Google Shape;367;p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dirty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194" y="1116874"/>
            <a:ext cx="4038600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0" y="5929271"/>
            <a:ext cx="825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CIE </a:t>
            </a:r>
            <a:r>
              <a:rPr lang="en-US" i="1" dirty="0"/>
              <a:t>L*a*b*</a:t>
            </a:r>
            <a:r>
              <a:rPr lang="en-US" dirty="0"/>
              <a:t> (CIELAB) is a </a:t>
            </a:r>
            <a:r>
              <a:rPr lang="en-US" dirty="0">
                <a:hlinkClick r:id="rId3" tooltip="Color space"/>
              </a:rPr>
              <a:t>color space</a:t>
            </a:r>
            <a:r>
              <a:rPr lang="en-US" dirty="0"/>
              <a:t> specified by the </a:t>
            </a:r>
            <a:r>
              <a:rPr lang="en-US" dirty="0">
                <a:hlinkClick r:id="rId4" tooltip="International Commission on Illumination"/>
              </a:rPr>
              <a:t>International Commission on </a:t>
            </a:r>
          </a:p>
          <a:p>
            <a:r>
              <a:rPr lang="en-US" dirty="0">
                <a:hlinkClick r:id="rId4" tooltip="International Commission on Illumination"/>
              </a:rPr>
              <a:t>Illumination</a:t>
            </a:r>
            <a:r>
              <a:rPr lang="en-US" dirty="0"/>
              <a:t> (French </a:t>
            </a:r>
            <a:r>
              <a:rPr lang="en-US" i="1" dirty="0"/>
              <a:t>Commission </a:t>
            </a:r>
            <a:r>
              <a:rPr lang="en-US" i="1" dirty="0" err="1"/>
              <a:t>internationale</a:t>
            </a:r>
            <a:r>
              <a:rPr lang="en-US" i="1" dirty="0"/>
              <a:t> de </a:t>
            </a:r>
            <a:r>
              <a:rPr lang="en-US" i="1" dirty="0" err="1"/>
              <a:t>l'éclairage</a:t>
            </a:r>
            <a:r>
              <a:rPr lang="en-US" dirty="0"/>
              <a:t>, hence its </a:t>
            </a:r>
            <a:r>
              <a:rPr lang="en-US" i="1" dirty="0"/>
              <a:t>CIE</a:t>
            </a:r>
            <a:r>
              <a:rPr lang="en-US" dirty="0"/>
              <a:t> </a:t>
            </a:r>
            <a:r>
              <a:rPr lang="en-US" dirty="0">
                <a:hlinkClick r:id="rId5" tooltip="Initialism"/>
              </a:rPr>
              <a:t>initialism</a:t>
            </a:r>
            <a:r>
              <a:rPr lang="en-US" dirty="0"/>
              <a:t>).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/>
              <a:t>H[</a:t>
            </a:r>
            <a:r>
              <a:rPr lang="en-US" dirty="0" err="1"/>
              <a:t>i</a:t>
            </a:r>
            <a:r>
              <a:rPr lang="en-US" dirty="0"/>
              <a:t>] gives the count of how many pixels of an image have gray tone </a:t>
            </a:r>
            <a:r>
              <a:rPr lang="en-US" dirty="0" err="1"/>
              <a:t>i</a:t>
            </a:r>
            <a:r>
              <a:rPr lang="en-US"/>
              <a:t>.</a:t>
            </a:r>
          </a:p>
          <a:p>
            <a:endParaRPr lang="en-US" dirty="0"/>
          </a:p>
          <a:p>
            <a:r>
              <a:rPr lang="en-US" dirty="0"/>
              <a:t>P[</a:t>
            </a:r>
            <a:r>
              <a:rPr lang="en-US" dirty="0" err="1"/>
              <a:t>i</a:t>
            </a:r>
            <a:r>
              <a:rPr lang="en-US" dirty="0"/>
              <a:t>] (the normalized histogram) gives the percentage of pixels that have gray tone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/>
              <a:t>Histogram is fast and easy to compute.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Size can easily be normalized so that different image histograms can be compared.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Apples </a:t>
            </a:r>
            <a:r>
              <a:rPr lang="en-US" altLang="en-US"/>
              <a:t>versus </a:t>
            </a:r>
            <a:r>
              <a:rPr lang="en-US" altLang="en-US">
                <a:solidFill>
                  <a:srgbClr val="FF9933"/>
                </a:solidFill>
              </a:rPr>
              <a:t>Oranges</a:t>
            </a:r>
            <a:r>
              <a:rPr lang="en-US" altLang="en-US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Skin color in Normalized R-G Space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6705600" y="631063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normalized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1" y="1574800"/>
            <a:ext cx="180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 normalized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What do you think now?</a:t>
            </a:r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25" y="3144814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625" y="3147201"/>
            <a:ext cx="3333750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Match score is the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2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3399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 is well defined.</a:t>
            </a:r>
          </a:p>
          <a:p>
            <a:r>
              <a:rPr lang="en-US" dirty="0"/>
              <a:t>But what </a:t>
            </a:r>
            <a:r>
              <a:rPr lang="en-US" i="1" dirty="0"/>
              <a:t>is</a:t>
            </a:r>
            <a:r>
              <a:rPr lang="en-US" dirty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Local Binary </a:t>
            </a:r>
            <a:r>
              <a:rPr lang="en-US" altLang="en-US" b="1">
                <a:solidFill>
                  <a:srgbClr val="FF0000"/>
                </a:solidFill>
              </a:rPr>
              <a:t>Pattern</a:t>
            </a:r>
            <a:r>
              <a:rPr lang="en-US" altLang="en-US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Objects reflect only some light</a:t>
            </a:r>
            <a:endParaRPr/>
          </a:p>
        </p:txBody>
      </p:sp>
      <p:sp>
        <p:nvSpPr>
          <p:cNvPr id="438" name="Google Shape;438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626" y="1734751"/>
            <a:ext cx="6442749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is LBP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found it in a paper for classifying deciduous trees.</a:t>
            </a:r>
          </a:p>
          <a:p>
            <a:r>
              <a:rPr lang="en-US" dirty="0">
                <a:solidFill>
                  <a:srgbClr val="0000FF"/>
                </a:solidFill>
              </a:rPr>
              <a:t>We used it in a real system for finding cancer in Pap smears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7030A0"/>
                </a:solidFill>
              </a:rPr>
              <a:t>We are using it to look for regions of interest in breast and melanoma biopsy slides.</a:t>
            </a:r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Co-occurrence Features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were designed for recognizing different kinds of </a:t>
            </a:r>
            <a:r>
              <a:rPr lang="en-US" dirty="0">
                <a:solidFill>
                  <a:srgbClr val="C00000"/>
                </a:solidFill>
              </a:rPr>
              <a:t>land uses in satellite images</a:t>
            </a:r>
            <a:r>
              <a:rPr lang="en-US" dirty="0"/>
              <a:t>.</a:t>
            </a:r>
          </a:p>
          <a:p>
            <a:r>
              <a:rPr lang="en-US" dirty="0"/>
              <a:t>They are still used heavily in geospatial domains, but they can be added on to any other calculated features.</a:t>
            </a:r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01783"/>
            <a:ext cx="7520836" cy="5816419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3"/>
          <p:cNvSpPr txBox="1">
            <a:spLocks noGrp="1"/>
          </p:cNvSpPr>
          <p:nvPr>
            <p:ph type="title"/>
          </p:nvPr>
        </p:nvSpPr>
        <p:spPr>
          <a:xfrm>
            <a:off x="220260" y="4138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Satellite Image of Monterey Bay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930890"/>
            <a:ext cx="3953382" cy="592710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FUN WITH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1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59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h = height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w = width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c = number of channels</a:t>
            </a:r>
          </a:p>
          <a:p>
            <a:pPr lvl="2"/>
            <a:r>
              <a:rPr lang="en-US" sz="2600" dirty="0">
                <a:ea typeface="Calibri" charset="0"/>
                <a:cs typeface="Calibri" charset="0"/>
              </a:rPr>
              <a:t>c = 3 for RGB image; c = 1 for grayscale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2304134"/>
            <a:ext cx="4246602" cy="2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We can make a map of color</a:t>
            </a:r>
            <a:endParaRPr dirty="0"/>
          </a:p>
        </p:txBody>
      </p:sp>
      <p:sp>
        <p:nvSpPr>
          <p:cNvPr id="780" name="Google Shape;780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1" name="Google Shape;7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29450"/>
            <a:ext cx="4206203" cy="44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data = array of floats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floats in the range [0,1]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3D image matrix linearized into 1D array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/>
          <a:stretch/>
        </p:blipFill>
        <p:spPr>
          <a:xfrm>
            <a:off x="5218590" y="1849699"/>
            <a:ext cx="3925410" cy="33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float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c)</a:t>
            </a: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assign value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v </a:t>
            </a:r>
            <a:r>
              <a:rPr lang="en-US" dirty="0">
                <a:ea typeface="Consolas" charset="0"/>
                <a:cs typeface="Consolas" charset="0"/>
              </a:rPr>
              <a:t>to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im.data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[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coord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x,y,c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49" y="2575485"/>
            <a:ext cx="3520502" cy="23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55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copy_image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separate image that is a copy of the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and return the copy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Useful functions:</a:t>
            </a: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make_image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in </a:t>
            </a:r>
            <a:r>
              <a:rPr lang="en-US" dirty="0" err="1">
                <a:ea typeface="Consolas" charset="0"/>
                <a:cs typeface="Consolas" charset="0"/>
              </a:rPr>
              <a:t>load_image.c</a:t>
            </a:r>
            <a:endParaRPr lang="en-US" dirty="0">
              <a:ea typeface="Consolas" charset="0"/>
              <a:cs typeface="Consolas" charset="0"/>
            </a:endParaRP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memcpy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</a:p>
          <a:p>
            <a:pPr lvl="3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can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use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and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functions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implemented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from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now</a:t>
            </a:r>
            <a:r>
              <a:rPr lang="sk-SK" dirty="0">
                <a:ea typeface="Consolas" charset="0"/>
                <a:cs typeface="Consolas" charset="0"/>
              </a:rPr>
              <a:t> on</a:t>
            </a:r>
            <a:endParaRPr lang="en-US" dirty="0">
              <a:ea typeface="Consolas" charset="0"/>
              <a:cs typeface="Consolas" charset="0"/>
            </a:endParaRPr>
          </a:p>
          <a:p>
            <a:pPr lvl="2"/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68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rgb_to_grayscale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new image with 1 channel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Get R,G,B values from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Compute </a:t>
            </a:r>
            <a:r>
              <a:rPr lang="sk-SK" dirty="0"/>
              <a:t>Y = 0.299 R + 0.587 G + .114 B</a:t>
            </a:r>
          </a:p>
          <a:p>
            <a:pPr lvl="2"/>
            <a:endParaRPr lang="sk-SK" dirty="0"/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Assign</a:t>
            </a:r>
            <a:r>
              <a:rPr lang="sk-SK" dirty="0">
                <a:ea typeface="Consolas" charset="0"/>
                <a:cs typeface="Consolas" charset="0"/>
              </a:rPr>
              <a:t> Y to new image and </a:t>
            </a:r>
            <a:r>
              <a:rPr lang="sk-SK" dirty="0" err="1">
                <a:ea typeface="Consolas" charset="0"/>
                <a:cs typeface="Consolas" charset="0"/>
              </a:rPr>
              <a:t>return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that</a:t>
            </a:r>
            <a:r>
              <a:rPr lang="sk-SK" dirty="0">
                <a:ea typeface="Consolas" charset="0"/>
                <a:cs typeface="Consolas" charset="0"/>
              </a:rPr>
              <a:t>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5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shift_image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  <a:r>
              <a:rPr lang="en-US" dirty="0">
                <a:ea typeface="Consolas" charset="0"/>
                <a:cs typeface="Consolas" charset="0"/>
              </a:rPr>
              <a:t> to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change the input image in-place (do not create a separate image) wherever the return type of the function is </a:t>
            </a:r>
            <a:r>
              <a:rPr lang="en-US" dirty="0">
                <a:latin typeface="Consolas" panose="020B0609020204030204" pitchFamily="49" charset="0"/>
                <a:ea typeface="Consolas" charset="0"/>
                <a:cs typeface="Consolas" charset="0"/>
              </a:rPr>
              <a:t>void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3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clamp_image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clamp the pixel values of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to be in the range [0,1]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5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rgb_to_hsv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H,S,V values using the given formulas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You can use the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three_way_max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and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three_way_min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functions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5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hsv_to_rgb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H,S,V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R,G,B values using the given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4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#8 (extra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scale_image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multiply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 </a:t>
            </a:r>
            <a:r>
              <a:rPr lang="en-US" dirty="0">
                <a:ea typeface="Consolas" charset="0"/>
                <a:cs typeface="Consolas" charset="0"/>
              </a:rPr>
              <a:t>with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to the lines in </a:t>
            </a:r>
            <a:r>
              <a:rPr lang="en-US" dirty="0" err="1">
                <a:ea typeface="Consolas" charset="0"/>
                <a:cs typeface="Consolas" charset="0"/>
              </a:rPr>
              <a:t>image.h</a:t>
            </a:r>
            <a:r>
              <a:rPr lang="en-US" dirty="0">
                <a:ea typeface="Consolas" charset="0"/>
                <a:cs typeface="Consolas" charset="0"/>
              </a:rPr>
              <a:t> and other files as necessary to test the function. No need to submit the other edited files; write a comment in CAPS at the top of </a:t>
            </a:r>
            <a:r>
              <a:rPr lang="en-US" dirty="0" err="1">
                <a:ea typeface="Consolas" charset="0"/>
                <a:cs typeface="Consolas" charset="0"/>
              </a:rPr>
              <a:t>process_image.c</a:t>
            </a:r>
            <a:r>
              <a:rPr lang="en-US" dirty="0">
                <a:ea typeface="Consolas" charset="0"/>
                <a:cs typeface="Consolas" charset="0"/>
              </a:rPr>
              <a:t> if you attempt any extra credit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9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#9 (super 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rgb_to_lch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L,C,H values using the formulas in the given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Linear colorspace</a:t>
            </a:r>
            <a:endParaRPr/>
          </a:p>
        </p:txBody>
      </p:sp>
      <p:sp>
        <p:nvSpPr>
          <p:cNvPr id="787" name="Google Shape;787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Pick some primaries</a:t>
            </a:r>
            <a:endParaRPr dirty="0"/>
          </a:p>
          <a:p>
            <a:pPr>
              <a:buChar char="-"/>
            </a:pPr>
            <a:r>
              <a:rPr lang="en" dirty="0"/>
              <a:t>Can mix those primaries to match any color inside the triangle</a:t>
            </a:r>
          </a:p>
          <a:p>
            <a:pPr>
              <a:buChar char="-"/>
            </a:pPr>
            <a:r>
              <a:rPr lang="en" dirty="0"/>
              <a:t>There is a commision that studies color!</a:t>
            </a:r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r>
              <a:rPr lang="en-US" dirty="0">
                <a:solidFill>
                  <a:srgbClr val="0000FF"/>
                </a:solidFill>
              </a:rPr>
              <a:t>Commission </a:t>
            </a:r>
            <a:r>
              <a:rPr lang="en-US" dirty="0" err="1">
                <a:solidFill>
                  <a:srgbClr val="0000FF"/>
                </a:solidFill>
              </a:rPr>
              <a:t>internationale</a:t>
            </a:r>
            <a:r>
              <a:rPr lang="en-US" dirty="0">
                <a:solidFill>
                  <a:srgbClr val="0000FF"/>
                </a:solidFill>
              </a:rPr>
              <a:t> de </a:t>
            </a:r>
            <a:r>
              <a:rPr lang="en-US" dirty="0" err="1">
                <a:solidFill>
                  <a:srgbClr val="0000FF"/>
                </a:solidFill>
              </a:rPr>
              <a:t>l’éclairage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(CIE) </a:t>
            </a:r>
            <a:r>
              <a:rPr lang="en-US" dirty="0">
                <a:solidFill>
                  <a:srgbClr val="0000FF"/>
                </a:solidFill>
              </a:rPr>
              <a:t>is a 100 year old organization that creates international standards related to light and color.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788" name="Google Shape;78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“Theoretical” CIE RGB primaries</a:t>
            </a:r>
            <a:endParaRPr/>
          </a:p>
        </p:txBody>
      </p:sp>
      <p:sp>
        <p:nvSpPr>
          <p:cNvPr id="794" name="Google Shape;794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5" name="Google Shape;7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34139"/>
            <a:ext cx="4206199" cy="446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Practical sRGB primaries, MSFT 1996</a:t>
            </a:r>
            <a:endParaRPr/>
          </a:p>
        </p:txBody>
      </p:sp>
      <p:pic>
        <p:nvPicPr>
          <p:cNvPr id="801" name="Google Shape;8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760" y="1746162"/>
            <a:ext cx="3973700" cy="41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615" y="5910926"/>
            <a:ext cx="8656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sRGB (standard Red Green Blue) is an RGB color space that HP and Microsoft created </a:t>
            </a:r>
          </a:p>
          <a:p>
            <a:r>
              <a:rPr lang="en-US" dirty="0">
                <a:solidFill>
                  <a:srgbClr val="0000FF"/>
                </a:solidFill>
              </a:rPr>
              <a:t>cooperatively in 1996 to use on monitors, printers, and the Internet.  It was subsequently </a:t>
            </a:r>
          </a:p>
          <a:p>
            <a:r>
              <a:rPr lang="en-US" dirty="0">
                <a:solidFill>
                  <a:srgbClr val="0000FF"/>
                </a:solidFill>
              </a:rPr>
              <a:t>standardized by the IEC (</a:t>
            </a:r>
            <a:r>
              <a:rPr lang="en-US" dirty="0"/>
              <a:t>International </a:t>
            </a:r>
            <a:r>
              <a:rPr lang="en-US" dirty="0" err="1"/>
              <a:t>Electrotechnical</a:t>
            </a:r>
            <a:r>
              <a:rPr lang="en-US" dirty="0"/>
              <a:t> Commission)</a:t>
            </a:r>
            <a:r>
              <a:rPr lang="en-US" dirty="0">
                <a:solidFill>
                  <a:srgbClr val="0000FF"/>
                </a:solidFill>
              </a:rPr>
              <a:t> as IEC 61966-2-1:1999.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2403</Words>
  <Application>Microsoft Office PowerPoint</Application>
  <PresentationFormat>On-screen Show (4:3)</PresentationFormat>
  <Paragraphs>434</Paragraphs>
  <Slides>70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Arial Rounded MT Bold</vt:lpstr>
      <vt:lpstr>Calibri</vt:lpstr>
      <vt:lpstr>Consolas</vt:lpstr>
      <vt:lpstr>Kalinga</vt:lpstr>
      <vt:lpstr>Symbol</vt:lpstr>
      <vt:lpstr>Tahoma</vt:lpstr>
      <vt:lpstr>Times New Roman</vt:lpstr>
      <vt:lpstr>Office Theme</vt:lpstr>
      <vt:lpstr>Computer Vision   ECE/CSE 576 Color and Texture  Linda Shapiro Professor of Computer Science &amp; Engineering Professor of Electrical &amp; Computer Engineering</vt:lpstr>
      <vt:lpstr>We don’t really understand vision</vt:lpstr>
      <vt:lpstr>Is vision easy or hard for humans?</vt:lpstr>
      <vt:lpstr>Is vision easy or hard for humans?</vt:lpstr>
      <vt:lpstr>Objects reflect only some light</vt:lpstr>
      <vt:lpstr>We can make a map of color</vt:lpstr>
      <vt:lpstr>Linear colorspace</vt:lpstr>
      <vt:lpstr>“Theoretical” CIE RGB primaries</vt:lpstr>
      <vt:lpstr>Practical sRGB primaries, MSFT 1996</vt:lpstr>
      <vt:lpstr>What does this mean for computers?</vt:lpstr>
      <vt:lpstr>PowerPoint Presentation</vt:lpstr>
      <vt:lpstr>Image: 2d array of color</vt:lpstr>
      <vt:lpstr>Grayscale - making color images not</vt:lpstr>
      <vt:lpstr>RGB is a cube...</vt:lpstr>
      <vt:lpstr>Hue, Saturation, Value: cylinder!</vt:lpstr>
      <vt:lpstr>Hue, Saturation, Value</vt:lpstr>
      <vt:lpstr>Other colorspaces are fun!</vt:lpstr>
      <vt:lpstr>Geometric HSV to RGB:</vt:lpstr>
      <vt:lpstr>An RGB Image</vt:lpstr>
      <vt:lpstr>Still 3d tensor, different info</vt:lpstr>
      <vt:lpstr>   Hue              Saturation         Value</vt:lpstr>
      <vt:lpstr>More saturation = intense colors</vt:lpstr>
      <vt:lpstr>More value = lighter image</vt:lpstr>
      <vt:lpstr>Shift hue = shift colors</vt:lpstr>
      <vt:lpstr>Set hue to your favorite color!</vt:lpstr>
      <vt:lpstr>Or pattern...</vt:lpstr>
      <vt:lpstr>Increase and threshold saturation</vt:lpstr>
      <vt:lpstr>PowerPoint Presentation</vt:lpstr>
      <vt:lpstr>More Details on 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Apples versus Oranges </vt:lpstr>
      <vt:lpstr>Skin color in Normalized R-G Space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Texture</vt:lpstr>
      <vt:lpstr>Structural Texture</vt:lpstr>
      <vt:lpstr>Natural Textures from VisTex</vt:lpstr>
      <vt:lpstr>The Case for Statistical Texture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What are Co-occurrence Features used for?</vt:lpstr>
      <vt:lpstr>Example</vt:lpstr>
      <vt:lpstr>Satellite Image of Monterey Bay</vt:lpstr>
      <vt:lpstr>Assignment 0</vt:lpstr>
      <vt:lpstr>Image basics</vt:lpstr>
      <vt:lpstr>Image basics</vt:lpstr>
      <vt:lpstr>Image basics</vt:lpstr>
      <vt:lpstr>To Do #1 </vt:lpstr>
      <vt:lpstr>To Do #2 </vt:lpstr>
      <vt:lpstr>To Do #3 </vt:lpstr>
      <vt:lpstr>To Do #4</vt:lpstr>
      <vt:lpstr>To Do #5</vt:lpstr>
      <vt:lpstr>To Do #6</vt:lpstr>
      <vt:lpstr>To Do #7</vt:lpstr>
      <vt:lpstr>To Do #8 (extra credit)</vt:lpstr>
      <vt:lpstr>To Do #9 (super extra credit)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196</cp:revision>
  <dcterms:created xsi:type="dcterms:W3CDTF">2013-01-06T19:09:38Z</dcterms:created>
  <dcterms:modified xsi:type="dcterms:W3CDTF">2021-03-29T16:46:12Z</dcterms:modified>
</cp:coreProperties>
</file>