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2"/>
  </p:notesMasterIdLst>
  <p:sldIdLst>
    <p:sldId id="256" r:id="rId2"/>
    <p:sldId id="260" r:id="rId3"/>
    <p:sldId id="420" r:id="rId4"/>
    <p:sldId id="421" r:id="rId5"/>
    <p:sldId id="438" r:id="rId6"/>
    <p:sldId id="440" r:id="rId7"/>
    <p:sldId id="441" r:id="rId8"/>
    <p:sldId id="442" r:id="rId9"/>
    <p:sldId id="417" r:id="rId10"/>
    <p:sldId id="444" r:id="rId11"/>
    <p:sldId id="443" r:id="rId12"/>
    <p:sldId id="418" r:id="rId13"/>
    <p:sldId id="301" r:id="rId14"/>
    <p:sldId id="257" r:id="rId15"/>
    <p:sldId id="372" r:id="rId16"/>
    <p:sldId id="258" r:id="rId17"/>
    <p:sldId id="367" r:id="rId18"/>
    <p:sldId id="363" r:id="rId19"/>
    <p:sldId id="368" r:id="rId20"/>
    <p:sldId id="262" r:id="rId21"/>
    <p:sldId id="268" r:id="rId22"/>
    <p:sldId id="267" r:id="rId23"/>
    <p:sldId id="369" r:id="rId24"/>
    <p:sldId id="370" r:id="rId25"/>
    <p:sldId id="371" r:id="rId26"/>
    <p:sldId id="377" r:id="rId27"/>
    <p:sldId id="378" r:id="rId28"/>
    <p:sldId id="376" r:id="rId29"/>
    <p:sldId id="382" r:id="rId30"/>
    <p:sldId id="383" r:id="rId31"/>
    <p:sldId id="384" r:id="rId32"/>
    <p:sldId id="385" r:id="rId33"/>
    <p:sldId id="386" r:id="rId34"/>
    <p:sldId id="387" r:id="rId35"/>
    <p:sldId id="388" r:id="rId36"/>
    <p:sldId id="389" r:id="rId37"/>
    <p:sldId id="390" r:id="rId38"/>
    <p:sldId id="392" r:id="rId39"/>
    <p:sldId id="398" r:id="rId40"/>
    <p:sldId id="412" r:id="rId41"/>
    <p:sldId id="393" r:id="rId42"/>
    <p:sldId id="394" r:id="rId43"/>
    <p:sldId id="287" r:id="rId44"/>
    <p:sldId id="395" r:id="rId45"/>
    <p:sldId id="400" r:id="rId46"/>
    <p:sldId id="401" r:id="rId47"/>
    <p:sldId id="403" r:id="rId48"/>
    <p:sldId id="404" r:id="rId49"/>
    <p:sldId id="405" r:id="rId50"/>
    <p:sldId id="406" r:id="rId51"/>
    <p:sldId id="407" r:id="rId52"/>
    <p:sldId id="408" r:id="rId53"/>
    <p:sldId id="409" r:id="rId54"/>
    <p:sldId id="410" r:id="rId55"/>
    <p:sldId id="411" r:id="rId56"/>
    <p:sldId id="402" r:id="rId57"/>
    <p:sldId id="346" r:id="rId58"/>
    <p:sldId id="352" r:id="rId59"/>
    <p:sldId id="353" r:id="rId60"/>
    <p:sldId id="354" r:id="rId61"/>
    <p:sldId id="355" r:id="rId62"/>
    <p:sldId id="356" r:id="rId63"/>
    <p:sldId id="357" r:id="rId64"/>
    <p:sldId id="358" r:id="rId65"/>
    <p:sldId id="359" r:id="rId66"/>
    <p:sldId id="360" r:id="rId67"/>
    <p:sldId id="361" r:id="rId68"/>
    <p:sldId id="413" r:id="rId69"/>
    <p:sldId id="422" r:id="rId70"/>
    <p:sldId id="423" r:id="rId71"/>
    <p:sldId id="424" r:id="rId72"/>
    <p:sldId id="425" r:id="rId73"/>
    <p:sldId id="431" r:id="rId74"/>
    <p:sldId id="429" r:id="rId75"/>
    <p:sldId id="430" r:id="rId76"/>
    <p:sldId id="432" r:id="rId77"/>
    <p:sldId id="433" r:id="rId78"/>
    <p:sldId id="435" r:id="rId79"/>
    <p:sldId id="436" r:id="rId80"/>
    <p:sldId id="437"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40" autoAdjust="0"/>
    <p:restoredTop sz="94660"/>
  </p:normalViewPr>
  <p:slideViewPr>
    <p:cSldViewPr snapToGrid="0" snapToObjects="1">
      <p:cViewPr varScale="1">
        <p:scale>
          <a:sx n="75" d="100"/>
          <a:sy n="75" d="100"/>
        </p:scale>
        <p:origin x="64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wmf"/><Relationship Id="rId1" Type="http://schemas.openxmlformats.org/officeDocument/2006/relationships/image" Target="../media/image82.wmf"/><Relationship Id="rId4" Type="http://schemas.openxmlformats.org/officeDocument/2006/relationships/image" Target="../media/image8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3/20/2024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a:t>
            </a:fld>
            <a:endParaRPr lang="en-US"/>
          </a:p>
        </p:txBody>
      </p:sp>
    </p:spTree>
    <p:extLst>
      <p:ext uri="{BB962C8B-B14F-4D97-AF65-F5344CB8AC3E}">
        <p14:creationId xmlns:p14="http://schemas.microsoft.com/office/powerpoint/2010/main" val="348732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these</a:t>
            </a:r>
            <a:r>
              <a:rPr lang="en-US" baseline="0" dirty="0"/>
              <a:t> be done in the same way as David? NO.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35</a:t>
            </a:fld>
            <a:endParaRPr lang="en-US"/>
          </a:p>
        </p:txBody>
      </p:sp>
    </p:spTree>
    <p:extLst>
      <p:ext uri="{BB962C8B-B14F-4D97-AF65-F5344CB8AC3E}">
        <p14:creationId xmlns:p14="http://schemas.microsoft.com/office/powerpoint/2010/main" val="504729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link to video.</a:t>
            </a:r>
          </a:p>
        </p:txBody>
      </p:sp>
      <p:sp>
        <p:nvSpPr>
          <p:cNvPr id="4" name="Slide Number Placeholder 3"/>
          <p:cNvSpPr>
            <a:spLocks noGrp="1"/>
          </p:cNvSpPr>
          <p:nvPr>
            <p:ph type="sldNum" sz="quarter" idx="10"/>
          </p:nvPr>
        </p:nvSpPr>
        <p:spPr/>
        <p:txBody>
          <a:bodyPr/>
          <a:lstStyle/>
          <a:p>
            <a:fld id="{FC4832AD-E9BF-E541-A889-1B2F77DEA054}" type="slidenum">
              <a:rPr lang="en-US" smtClean="0"/>
              <a:t>37</a:t>
            </a:fld>
            <a:endParaRPr lang="en-US"/>
          </a:p>
        </p:txBody>
      </p:sp>
    </p:spTree>
    <p:extLst>
      <p:ext uri="{BB962C8B-B14F-4D97-AF65-F5344CB8AC3E}">
        <p14:creationId xmlns:p14="http://schemas.microsoft.com/office/powerpoint/2010/main" val="1970244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39</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a:t>Why would this be useful?  Main reason is focus.  Also enables “smart” cropping.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40</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Recovering 3D geometry from a single 2D image is mathematically</a:t>
            </a:r>
            <a:r>
              <a:rPr lang="en-US" baseline="0" dirty="0"/>
              <a:t> impossible. A single 2D projection can be produced by any of infinite number of 3D geometrical configurations. </a:t>
            </a:r>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46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47</a:t>
            </a:fld>
            <a:endParaRPr lang="en-US"/>
          </a:p>
        </p:txBody>
      </p:sp>
    </p:spTree>
    <p:extLst>
      <p:ext uri="{BB962C8B-B14F-4D97-AF65-F5344CB8AC3E}">
        <p14:creationId xmlns:p14="http://schemas.microsoft.com/office/powerpoint/2010/main" val="347999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that patch in the different images? hand, shoes person talking on cellphone, car</a:t>
            </a:r>
            <a:r>
              <a:rPr lang="en-US"/>
              <a:t>,</a:t>
            </a:r>
            <a:r>
              <a:rPr lang="en-US" baseline="0"/>
              <a:t> person</a:t>
            </a:r>
            <a:endParaRPr lang="en-US"/>
          </a:p>
        </p:txBody>
      </p:sp>
      <p:sp>
        <p:nvSpPr>
          <p:cNvPr id="4" name="Slide Number Placeholder 3"/>
          <p:cNvSpPr>
            <a:spLocks noGrp="1"/>
          </p:cNvSpPr>
          <p:nvPr>
            <p:ph type="sldNum" sz="quarter" idx="10"/>
          </p:nvPr>
        </p:nvSpPr>
        <p:spPr/>
        <p:txBody>
          <a:bodyPr/>
          <a:lstStyle/>
          <a:p>
            <a:fld id="{FC4832AD-E9BF-E541-A889-1B2F77DEA054}" type="slidenum">
              <a:rPr lang="en-US" smtClean="0"/>
              <a:t>54</a:t>
            </a:fld>
            <a:endParaRPr lang="en-US"/>
          </a:p>
        </p:txBody>
      </p:sp>
    </p:spTree>
    <p:extLst>
      <p:ext uri="{BB962C8B-B14F-4D97-AF65-F5344CB8AC3E}">
        <p14:creationId xmlns:p14="http://schemas.microsoft.com/office/powerpoint/2010/main" val="2646309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108">
              <a:defRPr sz="2400" b="1">
                <a:solidFill>
                  <a:schemeClr val="tx1"/>
                </a:solidFill>
                <a:latin typeface="Arial" charset="0"/>
                <a:ea typeface="ＭＳ Ｐゴシック" charset="0"/>
                <a:cs typeface="Arial" charset="0"/>
              </a:defRPr>
            </a:lvl1pPr>
            <a:lvl2pPr marL="731286" indent="-281264" defTabSz="914108">
              <a:defRPr sz="2400" b="1">
                <a:solidFill>
                  <a:schemeClr val="tx1"/>
                </a:solidFill>
                <a:latin typeface="Arial" charset="0"/>
                <a:ea typeface="Arial" charset="0"/>
                <a:cs typeface="Arial" charset="0"/>
              </a:defRPr>
            </a:lvl2pPr>
            <a:lvl3pPr marL="1125055" indent="-225011" defTabSz="914108">
              <a:defRPr sz="2400" b="1">
                <a:solidFill>
                  <a:schemeClr val="tx1"/>
                </a:solidFill>
                <a:latin typeface="Arial" charset="0"/>
                <a:ea typeface="Arial" charset="0"/>
                <a:cs typeface="Arial" charset="0"/>
              </a:defRPr>
            </a:lvl3pPr>
            <a:lvl4pPr marL="1575077" indent="-225011" defTabSz="914108">
              <a:defRPr sz="2400" b="1">
                <a:solidFill>
                  <a:schemeClr val="tx1"/>
                </a:solidFill>
                <a:latin typeface="Arial" charset="0"/>
                <a:ea typeface="Arial" charset="0"/>
                <a:cs typeface="Arial" charset="0"/>
              </a:defRPr>
            </a:lvl4pPr>
            <a:lvl5pPr marL="2025099" indent="-225011" defTabSz="914108">
              <a:defRPr sz="2400" b="1">
                <a:solidFill>
                  <a:schemeClr val="tx1"/>
                </a:solidFill>
                <a:latin typeface="Arial" charset="0"/>
                <a:ea typeface="Arial" charset="0"/>
                <a:cs typeface="Arial" charset="0"/>
              </a:defRPr>
            </a:lvl5pPr>
            <a:lvl6pPr marL="2475121" indent="-225011" defTabSz="914108" eaLnBrk="0" fontAlgn="base" hangingPunct="0">
              <a:spcBef>
                <a:spcPct val="0"/>
              </a:spcBef>
              <a:spcAft>
                <a:spcPct val="0"/>
              </a:spcAft>
              <a:defRPr sz="2400" b="1">
                <a:solidFill>
                  <a:schemeClr val="tx1"/>
                </a:solidFill>
                <a:latin typeface="Arial" charset="0"/>
                <a:ea typeface="Arial" charset="0"/>
                <a:cs typeface="Arial" charset="0"/>
              </a:defRPr>
            </a:lvl6pPr>
            <a:lvl7pPr marL="2925143" indent="-225011" defTabSz="914108" eaLnBrk="0" fontAlgn="base" hangingPunct="0">
              <a:spcBef>
                <a:spcPct val="0"/>
              </a:spcBef>
              <a:spcAft>
                <a:spcPct val="0"/>
              </a:spcAft>
              <a:defRPr sz="2400" b="1">
                <a:solidFill>
                  <a:schemeClr val="tx1"/>
                </a:solidFill>
                <a:latin typeface="Arial" charset="0"/>
                <a:ea typeface="Arial" charset="0"/>
                <a:cs typeface="Arial" charset="0"/>
              </a:defRPr>
            </a:lvl7pPr>
            <a:lvl8pPr marL="3375165" indent="-225011" defTabSz="914108" eaLnBrk="0" fontAlgn="base" hangingPunct="0">
              <a:spcBef>
                <a:spcPct val="0"/>
              </a:spcBef>
              <a:spcAft>
                <a:spcPct val="0"/>
              </a:spcAft>
              <a:defRPr sz="2400" b="1">
                <a:solidFill>
                  <a:schemeClr val="tx1"/>
                </a:solidFill>
                <a:latin typeface="Arial" charset="0"/>
                <a:ea typeface="Arial" charset="0"/>
                <a:cs typeface="Arial" charset="0"/>
              </a:defRPr>
            </a:lvl8pPr>
            <a:lvl9pPr marL="3825187" indent="-225011" defTabSz="914108" eaLnBrk="0" fontAlgn="base" hangingPunct="0">
              <a:spcBef>
                <a:spcPct val="0"/>
              </a:spcBef>
              <a:spcAft>
                <a:spcPct val="0"/>
              </a:spcAft>
              <a:defRPr sz="2400" b="1">
                <a:solidFill>
                  <a:schemeClr val="tx1"/>
                </a:solidFill>
                <a:latin typeface="Arial" charset="0"/>
                <a:ea typeface="Arial" charset="0"/>
                <a:cs typeface="Arial" charset="0"/>
              </a:defRPr>
            </a:lvl9pPr>
          </a:lstStyle>
          <a:p>
            <a:fld id="{F1E118BC-485E-5542-89A8-9184EFFC7C60}" type="slidenum">
              <a:rPr lang="en-US" sz="1200" b="0">
                <a:solidFill>
                  <a:prstClr val="black"/>
                </a:solidFill>
              </a:rPr>
              <a:pPr/>
              <a:t>55</a:t>
            </a:fld>
            <a:endParaRPr lang="en-US" sz="1200" b="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Ask Ali.</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lvl1pPr defTabSz="914485" eaLnBrk="0" hangingPunct="0">
              <a:defRPr>
                <a:solidFill>
                  <a:schemeClr val="tx1"/>
                </a:solidFill>
                <a:latin typeface="Arial" charset="0"/>
                <a:ea typeface="ＭＳ Ｐゴシック" charset="0"/>
                <a:cs typeface="Arial" charset="0"/>
              </a:defRPr>
            </a:lvl1pPr>
            <a:lvl2pPr marL="702756" indent="-270291" defTabSz="914485" eaLnBrk="0" hangingPunct="0">
              <a:defRPr>
                <a:solidFill>
                  <a:schemeClr val="tx1"/>
                </a:solidFill>
                <a:latin typeface="Arial" charset="0"/>
                <a:ea typeface="Arial" charset="0"/>
                <a:cs typeface="Arial" charset="0"/>
              </a:defRPr>
            </a:lvl2pPr>
            <a:lvl3pPr marL="1081164" indent="-216233" defTabSz="914485" eaLnBrk="0" hangingPunct="0">
              <a:defRPr>
                <a:solidFill>
                  <a:schemeClr val="tx1"/>
                </a:solidFill>
                <a:latin typeface="Arial" charset="0"/>
                <a:ea typeface="Arial" charset="0"/>
                <a:cs typeface="Arial" charset="0"/>
              </a:defRPr>
            </a:lvl3pPr>
            <a:lvl4pPr marL="1513629" indent="-216233" defTabSz="914485" eaLnBrk="0" hangingPunct="0">
              <a:defRPr>
                <a:solidFill>
                  <a:schemeClr val="tx1"/>
                </a:solidFill>
                <a:latin typeface="Arial" charset="0"/>
                <a:ea typeface="Arial" charset="0"/>
                <a:cs typeface="Arial" charset="0"/>
              </a:defRPr>
            </a:lvl4pPr>
            <a:lvl5pPr marL="1946095" indent="-216233" defTabSz="914485" eaLnBrk="0" hangingPunct="0">
              <a:defRPr>
                <a:solidFill>
                  <a:schemeClr val="tx1"/>
                </a:solidFill>
                <a:latin typeface="Arial" charset="0"/>
                <a:ea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ea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ea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ea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B4F337-AB15-6949-92EF-B0471B05B52C}" type="slidenum">
              <a:rPr lang="en-US"/>
              <a:pPr eaLnBrk="1" hangingPunct="1"/>
              <a:t>57</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6A30DD9-4A1F-4123-8A01-61D9AC477A87}" type="slidenum">
              <a:rPr lang="en-US"/>
              <a:pPr/>
              <a:t>58</a:t>
            </a:fld>
            <a:endParaRPr lang="en-US"/>
          </a:p>
        </p:txBody>
      </p:sp>
      <p:sp>
        <p:nvSpPr>
          <p:cNvPr id="110595" name="Rectangle 2"/>
          <p:cNvSpPr>
            <a:spLocks noGrp="1" noRot="1" noChangeAspect="1" noChangeArrowheads="1" noTextEdit="1"/>
          </p:cNvSpPr>
          <p:nvPr>
            <p:ph type="sldImg"/>
          </p:nvPr>
        </p:nvSpPr>
        <p:spPr>
          <a:xfrm>
            <a:off x="1139825" y="682625"/>
            <a:ext cx="4549775" cy="3413125"/>
          </a:xfrm>
          <a:ln/>
        </p:spPr>
      </p:sp>
      <p:sp>
        <p:nvSpPr>
          <p:cNvPr id="110596" name="Rectangle 3"/>
          <p:cNvSpPr>
            <a:spLocks noGrp="1" noChangeArrowheads="1"/>
          </p:cNvSpPr>
          <p:nvPr>
            <p:ph type="body" idx="1"/>
          </p:nvPr>
        </p:nvSpPr>
        <p:spPr>
          <a:xfrm>
            <a:off x="889992" y="4324048"/>
            <a:ext cx="5048250" cy="4171346"/>
          </a:xfrm>
          <a:noFill/>
          <a:ln/>
        </p:spPr>
        <p:txBody>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p:txBody>
      </p:sp>
      <p:sp>
        <p:nvSpPr>
          <p:cNvPr id="4" name="Slide Number Placeholder 3"/>
          <p:cNvSpPr>
            <a:spLocks noGrp="1"/>
          </p:cNvSpPr>
          <p:nvPr>
            <p:ph type="sldNum" sz="quarter" idx="10"/>
          </p:nvPr>
        </p:nvSpPr>
        <p:spPr/>
        <p:txBody>
          <a:bodyPr/>
          <a:lstStyle/>
          <a:p>
            <a:fld id="{FC4832AD-E9BF-E541-A889-1B2F77DEA054}" type="slidenum">
              <a:rPr lang="en-US" smtClean="0"/>
              <a:t>14</a:t>
            </a:fld>
            <a:endParaRPr lang="en-US"/>
          </a:p>
        </p:txBody>
      </p:sp>
    </p:spTree>
    <p:extLst>
      <p:ext uri="{BB962C8B-B14F-4D97-AF65-F5344CB8AC3E}">
        <p14:creationId xmlns:p14="http://schemas.microsoft.com/office/powerpoint/2010/main" val="234739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1974FDB2-AEBD-4FBA-8968-EF1AC5E91F45}" type="slidenum">
              <a:rPr lang="en-US"/>
              <a:pPr/>
              <a:t>59</a:t>
            </a:fld>
            <a:endParaRPr lang="en-US"/>
          </a:p>
        </p:txBody>
      </p:sp>
      <p:sp>
        <p:nvSpPr>
          <p:cNvPr id="112643" name="Rectangle 2"/>
          <p:cNvSpPr>
            <a:spLocks noGrp="1" noRot="1" noChangeAspect="1" noChangeArrowheads="1" noTextEdit="1"/>
          </p:cNvSpPr>
          <p:nvPr>
            <p:ph type="sldImg"/>
          </p:nvPr>
        </p:nvSpPr>
        <p:spPr>
          <a:xfrm>
            <a:off x="1139825" y="682625"/>
            <a:ext cx="4549775" cy="3413125"/>
          </a:xfrm>
          <a:ln/>
        </p:spPr>
      </p:sp>
      <p:sp>
        <p:nvSpPr>
          <p:cNvPr id="11264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60</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a:t>Why would this be useful?  Main reason is focus.  Also enables “smart” cropping.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F55F340-F419-4C9F-9695-8F8FDAA9FA31}" type="slidenum">
              <a:rPr lang="en-US"/>
              <a:pPr/>
              <a:t>61</a:t>
            </a:fld>
            <a:endParaRPr lang="en-US"/>
          </a:p>
        </p:txBody>
      </p:sp>
      <p:sp>
        <p:nvSpPr>
          <p:cNvPr id="107523" name="Rectangle 2"/>
          <p:cNvSpPr>
            <a:spLocks noGrp="1" noRot="1" noChangeAspect="1" noChangeArrowheads="1" noTextEdit="1"/>
          </p:cNvSpPr>
          <p:nvPr>
            <p:ph type="sldImg"/>
          </p:nvPr>
        </p:nvSpPr>
        <p:spPr>
          <a:xfrm>
            <a:off x="1139825" y="682625"/>
            <a:ext cx="4549775" cy="3413125"/>
          </a:xfrm>
          <a:ln/>
        </p:spPr>
      </p:sp>
      <p:sp>
        <p:nvSpPr>
          <p:cNvPr id="10752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US"/>
          </a:p>
        </p:txBody>
      </p:sp>
      <p:sp>
        <p:nvSpPr>
          <p:cNvPr id="108548" name="Slide Number Placeholder 3"/>
          <p:cNvSpPr>
            <a:spLocks noGrp="1"/>
          </p:cNvSpPr>
          <p:nvPr>
            <p:ph type="sldNum" sz="quarter" idx="5"/>
          </p:nvPr>
        </p:nvSpPr>
        <p:spPr>
          <a:noFill/>
        </p:spPr>
        <p:txBody>
          <a:bodyPr/>
          <a:lstStyle/>
          <a:p>
            <a:fld id="{41A0AB34-EEA5-4AFE-A433-FC8E5F4A0382}" type="slidenum">
              <a:rPr lang="en-US"/>
              <a:pPr/>
              <a:t>62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6443BB1-E038-5A4E-9979-ADD47FA28A15}" type="slidenum">
              <a:rPr lang="en-US"/>
              <a:pPr/>
              <a:t>63</a:t>
            </a:fld>
            <a:endParaRPr lang="en-US"/>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7608E628-80B9-450B-AACF-15FD56434471}" type="slidenum">
              <a:rPr lang="en-US"/>
              <a:pPr/>
              <a:t>66</a:t>
            </a:fld>
            <a:endParaRPr lang="en-US"/>
          </a:p>
        </p:txBody>
      </p:sp>
      <p:sp>
        <p:nvSpPr>
          <p:cNvPr id="114691" name="Rectangle 2"/>
          <p:cNvSpPr>
            <a:spLocks noGrp="1" noRot="1" noChangeAspect="1" noChangeArrowheads="1" noTextEdit="1"/>
          </p:cNvSpPr>
          <p:nvPr>
            <p:ph type="sldImg"/>
          </p:nvPr>
        </p:nvSpPr>
        <p:spPr>
          <a:xfrm>
            <a:off x="1139825" y="682625"/>
            <a:ext cx="4549775" cy="3413125"/>
          </a:xfrm>
          <a:ln/>
        </p:spPr>
      </p:sp>
      <p:sp>
        <p:nvSpPr>
          <p:cNvPr id="114692"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68</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51DD66FD-4FB7-490C-A01B-7E6A273CEA31}" type="slidenum">
              <a:rPr lang="en-US"/>
              <a:pPr/>
              <a:t>70</a:t>
            </a:fld>
            <a:endParaRPr lang="en-US"/>
          </a:p>
        </p:txBody>
      </p:sp>
      <p:sp>
        <p:nvSpPr>
          <p:cNvPr id="103427" name="Rectangle 2"/>
          <p:cNvSpPr>
            <a:spLocks noGrp="1" noRot="1" noChangeAspect="1" noChangeArrowheads="1" noTextEdit="1"/>
          </p:cNvSpPr>
          <p:nvPr>
            <p:ph type="sldImg"/>
          </p:nvPr>
        </p:nvSpPr>
        <p:spPr>
          <a:xfrm>
            <a:off x="1139825" y="682625"/>
            <a:ext cx="4549775" cy="3413125"/>
          </a:xfrm>
          <a:ln/>
        </p:spPr>
      </p:sp>
      <p:sp>
        <p:nvSpPr>
          <p:cNvPr id="103428" name="Rectangle 3"/>
          <p:cNvSpPr>
            <a:spLocks noGrp="1" noChangeArrowheads="1"/>
          </p:cNvSpPr>
          <p:nvPr>
            <p:ph type="body" idx="1"/>
          </p:nvPr>
        </p:nvSpPr>
        <p:spPr>
          <a:xfrm>
            <a:off x="889992" y="4324048"/>
            <a:ext cx="5048250" cy="4171346"/>
          </a:xfrm>
          <a:noFill/>
          <a:ln/>
        </p:spPr>
        <p:txBody>
          <a:bodyPr/>
          <a:lstStyle/>
          <a:p>
            <a:pPr eaLnBrk="1" hangingPunct="1"/>
            <a:r>
              <a:rPr lang="en-US" dirty="0"/>
              <a:t>vision are used in many</a:t>
            </a:r>
            <a:r>
              <a:rPr lang="en-US" baseline="0" dirty="0"/>
              <a:t> special effects. 3D modeling is used to insert synthetic objects in the scene and relight them, so they look realistic. In motion capture, instead of animating the motion from scratch, you can have people performing the motion, then the motion is transferred to the animated character.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A405ECC5-7DBA-4FD6-B5B4-4FAD1B2967AC}" type="slidenum">
              <a:rPr lang="en-US"/>
              <a:pPr/>
              <a:t>71</a:t>
            </a:fld>
            <a:endParaRPr lang="en-US"/>
          </a:p>
        </p:txBody>
      </p:sp>
      <p:sp>
        <p:nvSpPr>
          <p:cNvPr id="117763" name="Rectangle 2"/>
          <p:cNvSpPr>
            <a:spLocks noGrp="1" noRot="1" noChangeAspect="1" noChangeArrowheads="1" noTextEdit="1"/>
          </p:cNvSpPr>
          <p:nvPr>
            <p:ph type="sldImg"/>
          </p:nvPr>
        </p:nvSpPr>
        <p:spPr>
          <a:xfrm>
            <a:off x="1139825" y="682625"/>
            <a:ext cx="4549775" cy="3413125"/>
          </a:xfrm>
          <a:ln/>
        </p:spPr>
      </p:sp>
      <p:sp>
        <p:nvSpPr>
          <p:cNvPr id="11776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BDA2549-5962-824F-8758-CD7A0A159EAC}" type="slidenum">
              <a:rPr lang="en-US"/>
              <a:pPr/>
              <a:t>72</a:t>
            </a:fld>
            <a:endParaRPr lang="en-US"/>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pixels</a:t>
            </a:r>
          </a:p>
        </p:txBody>
      </p:sp>
      <p:sp>
        <p:nvSpPr>
          <p:cNvPr id="4" name="Slide Number Placeholder 3"/>
          <p:cNvSpPr>
            <a:spLocks noGrp="1"/>
          </p:cNvSpPr>
          <p:nvPr>
            <p:ph type="sldNum" sz="quarter" idx="10"/>
          </p:nvPr>
        </p:nvSpPr>
        <p:spPr/>
        <p:txBody>
          <a:bodyPr/>
          <a:lstStyle/>
          <a:p>
            <a:fld id="{FC4832AD-E9BF-E541-A889-1B2F77DEA054}" type="slidenum">
              <a:rPr lang="en-US" smtClean="0"/>
              <a:t>15</a:t>
            </a:fld>
            <a:endParaRPr lang="en-US"/>
          </a:p>
        </p:txBody>
      </p:sp>
    </p:spTree>
    <p:extLst>
      <p:ext uri="{BB962C8B-B14F-4D97-AF65-F5344CB8AC3E}">
        <p14:creationId xmlns:p14="http://schemas.microsoft.com/office/powerpoint/2010/main" val="3548826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74" eaLnBrk="0" hangingPunct="0">
              <a:defRPr>
                <a:solidFill>
                  <a:schemeClr val="tx1"/>
                </a:solidFill>
                <a:latin typeface="Arial" charset="0"/>
                <a:ea typeface="ＭＳ Ｐゴシック" pitchFamily="34" charset="-128"/>
              </a:defRPr>
            </a:lvl1pPr>
            <a:lvl2pPr marL="730171" indent="-280835" defTabSz="914274" eaLnBrk="0" hangingPunct="0">
              <a:defRPr>
                <a:solidFill>
                  <a:schemeClr val="tx1"/>
                </a:solidFill>
                <a:latin typeface="Arial" charset="0"/>
                <a:ea typeface="ＭＳ Ｐゴシック" pitchFamily="34" charset="-128"/>
              </a:defRPr>
            </a:lvl2pPr>
            <a:lvl3pPr marL="1123340" indent="-224668" defTabSz="914274" eaLnBrk="0" hangingPunct="0">
              <a:defRPr>
                <a:solidFill>
                  <a:schemeClr val="tx1"/>
                </a:solidFill>
                <a:latin typeface="Arial" charset="0"/>
                <a:ea typeface="ＭＳ Ｐゴシック" pitchFamily="34" charset="-128"/>
              </a:defRPr>
            </a:lvl3pPr>
            <a:lvl4pPr marL="1572677" indent="-224668" defTabSz="914274" eaLnBrk="0" hangingPunct="0">
              <a:defRPr>
                <a:solidFill>
                  <a:schemeClr val="tx1"/>
                </a:solidFill>
                <a:latin typeface="Arial" charset="0"/>
                <a:ea typeface="ＭＳ Ｐゴシック" pitchFamily="34" charset="-128"/>
              </a:defRPr>
            </a:lvl4pPr>
            <a:lvl5pPr marL="2022013" indent="-224668" defTabSz="914274" eaLnBrk="0" hangingPunct="0">
              <a:defRPr>
                <a:solidFill>
                  <a:schemeClr val="tx1"/>
                </a:solidFill>
                <a:latin typeface="Arial" charset="0"/>
                <a:ea typeface="ＭＳ Ｐゴシック" pitchFamily="34" charset="-128"/>
              </a:defRPr>
            </a:lvl5pPr>
            <a:lvl6pPr marL="2471349" indent="-224668" defTabSz="914274" eaLnBrk="0" fontAlgn="base" hangingPunct="0">
              <a:spcBef>
                <a:spcPct val="0"/>
              </a:spcBef>
              <a:spcAft>
                <a:spcPct val="0"/>
              </a:spcAft>
              <a:defRPr>
                <a:solidFill>
                  <a:schemeClr val="tx1"/>
                </a:solidFill>
                <a:latin typeface="Arial" charset="0"/>
                <a:ea typeface="ＭＳ Ｐゴシック" pitchFamily="34" charset="-128"/>
              </a:defRPr>
            </a:lvl6pPr>
            <a:lvl7pPr marL="2920685" indent="-224668" defTabSz="914274" eaLnBrk="0" fontAlgn="base" hangingPunct="0">
              <a:spcBef>
                <a:spcPct val="0"/>
              </a:spcBef>
              <a:spcAft>
                <a:spcPct val="0"/>
              </a:spcAft>
              <a:defRPr>
                <a:solidFill>
                  <a:schemeClr val="tx1"/>
                </a:solidFill>
                <a:latin typeface="Arial" charset="0"/>
                <a:ea typeface="ＭＳ Ｐゴシック" pitchFamily="34" charset="-128"/>
              </a:defRPr>
            </a:lvl7pPr>
            <a:lvl8pPr marL="3370021" indent="-224668" defTabSz="914274" eaLnBrk="0" fontAlgn="base" hangingPunct="0">
              <a:spcBef>
                <a:spcPct val="0"/>
              </a:spcBef>
              <a:spcAft>
                <a:spcPct val="0"/>
              </a:spcAft>
              <a:defRPr>
                <a:solidFill>
                  <a:schemeClr val="tx1"/>
                </a:solidFill>
                <a:latin typeface="Arial" charset="0"/>
                <a:ea typeface="ＭＳ Ｐゴシック" pitchFamily="34" charset="-128"/>
              </a:defRPr>
            </a:lvl8pPr>
            <a:lvl9pPr marL="3819357" indent="-224668" defTabSz="914274"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144D3BF-99AC-4ADA-BCB5-A4E8A59F04B4}" type="slidenum">
              <a:rPr lang="en-US" altLang="en-US" smtClean="0"/>
              <a:pPr eaLnBrk="1" hangingPunct="1"/>
              <a:t>73</a:t>
            </a:fld>
            <a:endParaRPr lang="en-US" alt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itchFamily="34" charset="-128"/>
              </a:rPr>
              <a:t>We also used the 2D histogram to analyze the 22q11.2DS data.</a:t>
            </a:r>
          </a:p>
          <a:p>
            <a:pPr eaLnBrk="1" hangingPunct="1"/>
            <a:r>
              <a:rPr lang="en-US" altLang="en-US">
                <a:ea typeface="ＭＳ Ｐゴシック" pitchFamily="34" charset="-128"/>
              </a:rPr>
              <a:t>This figure shows the projection of the histogram bins back onto the face. We can see that there is a difference in the pattern between individuals with 22q11.2DS and controls.</a:t>
            </a:r>
          </a:p>
          <a:p>
            <a:pPr eaLnBrk="1" hangingPunct="1"/>
            <a:r>
              <a:rPr lang="en-US" altLang="en-US">
                <a:ea typeface="ＭＳ Ｐゴシック" pitchFamily="34" charset="-128"/>
              </a:rPr>
              <a:t>All the experiments were performed using 10 fold cross validation</a:t>
            </a:r>
          </a:p>
          <a:p>
            <a:pPr eaLnBrk="1" hangingPunct="1"/>
            <a:r>
              <a:rPr lang="en-US" altLang="en-US">
                <a:ea typeface="ＭＳ Ｐゴシック" pitchFamily="34" charset="-128"/>
              </a:rPr>
              <a:t>SVM classifier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74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75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do we care about in this image? color, measurement, foreground/background, potential objects, detecting particular objects</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16</a:t>
            </a:fld>
            <a:endParaRPr lang="en-US"/>
          </a:p>
        </p:txBody>
      </p:sp>
    </p:spTree>
    <p:extLst>
      <p:ext uri="{BB962C8B-B14F-4D97-AF65-F5344CB8AC3E}">
        <p14:creationId xmlns:p14="http://schemas.microsoft.com/office/powerpoint/2010/main" val="40171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VIDEO</a:t>
            </a:r>
          </a:p>
        </p:txBody>
      </p:sp>
      <p:sp>
        <p:nvSpPr>
          <p:cNvPr id="4" name="Slide Number Placeholder 3"/>
          <p:cNvSpPr>
            <a:spLocks noGrp="1"/>
          </p:cNvSpPr>
          <p:nvPr>
            <p:ph type="sldNum" sz="quarter" idx="10"/>
          </p:nvPr>
        </p:nvSpPr>
        <p:spPr/>
        <p:txBody>
          <a:bodyPr/>
          <a:lstStyle/>
          <a:p>
            <a:fld id="{FC4832AD-E9BF-E541-A889-1B2F77DEA054}" type="slidenum">
              <a:rPr lang="en-US" smtClean="0"/>
              <a:t>20</a:t>
            </a:fld>
            <a:endParaRPr lang="en-US"/>
          </a:p>
        </p:txBody>
      </p:sp>
    </p:spTree>
    <p:extLst>
      <p:ext uri="{BB962C8B-B14F-4D97-AF65-F5344CB8AC3E}">
        <p14:creationId xmlns:p14="http://schemas.microsoft.com/office/powerpoint/2010/main" val="25612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vertical lines look like same length in image but not in reality</a:t>
            </a:r>
          </a:p>
        </p:txBody>
      </p:sp>
      <p:sp>
        <p:nvSpPr>
          <p:cNvPr id="4" name="Slide Number Placeholder 3"/>
          <p:cNvSpPr>
            <a:spLocks noGrp="1"/>
          </p:cNvSpPr>
          <p:nvPr>
            <p:ph type="sldNum" sz="quarter" idx="10"/>
          </p:nvPr>
        </p:nvSpPr>
        <p:spPr/>
        <p:txBody>
          <a:bodyPr/>
          <a:lstStyle/>
          <a:p>
            <a:fld id="{FC4832AD-E9BF-E541-A889-1B2F77DEA054}" type="slidenum">
              <a:rPr lang="en-US" smtClean="0"/>
              <a:t>22</a:t>
            </a:fld>
            <a:endParaRPr lang="en-US"/>
          </a:p>
        </p:txBody>
      </p:sp>
    </p:spTree>
    <p:extLst>
      <p:ext uri="{BB962C8B-B14F-4D97-AF65-F5344CB8AC3E}">
        <p14:creationId xmlns:p14="http://schemas.microsoft.com/office/powerpoint/2010/main" val="1448254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restoration</a:t>
            </a:r>
          </a:p>
        </p:txBody>
      </p:sp>
      <p:sp>
        <p:nvSpPr>
          <p:cNvPr id="4" name="Slide Number Placeholder 3"/>
          <p:cNvSpPr>
            <a:spLocks noGrp="1"/>
          </p:cNvSpPr>
          <p:nvPr>
            <p:ph type="sldNum" sz="quarter" idx="10"/>
          </p:nvPr>
        </p:nvSpPr>
        <p:spPr/>
        <p:txBody>
          <a:bodyPr/>
          <a:lstStyle/>
          <a:p>
            <a:fld id="{FC4832AD-E9BF-E541-A889-1B2F77DEA054}" type="slidenum">
              <a:rPr lang="en-US" smtClean="0"/>
              <a:t>23</a:t>
            </a:fld>
            <a:endParaRPr lang="en-US"/>
          </a:p>
        </p:txBody>
      </p:sp>
    </p:spTree>
    <p:extLst>
      <p:ext uri="{BB962C8B-B14F-4D97-AF65-F5344CB8AC3E}">
        <p14:creationId xmlns:p14="http://schemas.microsoft.com/office/powerpoint/2010/main" val="3118929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29C3390-DEA3-45C4-B1DA-733B7BB985F4}" type="slidenum">
              <a:rPr lang="en-US" smtClean="0">
                <a:solidFill>
                  <a:prstClr val="black"/>
                </a:solidFill>
              </a:rPr>
              <a:pPr>
                <a:defRPr/>
              </a:pPr>
              <a:t>26</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endParaRPr lang="en-US" dirty="0">
              <a:latin typeface="Arial" pitchFamily="34" charset="0"/>
            </a:endParaRPr>
          </a:p>
        </p:txBody>
      </p:sp>
      <p:sp>
        <p:nvSpPr>
          <p:cNvPr id="289796" name="Slide Number Placeholder 3"/>
          <p:cNvSpPr>
            <a:spLocks noGrp="1"/>
          </p:cNvSpPr>
          <p:nvPr>
            <p:ph type="sldNum" sz="quarter" idx="5"/>
          </p:nvPr>
        </p:nvSpPr>
        <p:spPr>
          <a:noFill/>
        </p:spPr>
        <p:txBody>
          <a:bodyPr/>
          <a:lstStyle/>
          <a:p>
            <a:fld id="{B18F3F38-B629-4BFE-969A-827C86296078}" type="slidenum">
              <a:rPr lang="en-US" b="1">
                <a:solidFill>
                  <a:srgbClr val="000000"/>
                </a:solidFill>
                <a:latin typeface="Arial" pitchFamily="34" charset="0"/>
              </a:rPr>
              <a:pPr/>
              <a:t>27</a:t>
            </a:fld>
            <a:endParaRPr lang="en-US" b="1">
              <a:solidFill>
                <a:srgbClr val="000000"/>
              </a:solidFill>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4CAB09-923F-4DCB-90FC-FFB32A7BC7D1}" type="datetime1">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FB328-89B8-415B-AD16-27FE65978378}" type="datetime1">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F3CED-5EBB-4EE8-AC70-8FB7853314A0}" type="datetime1">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a:t>Click to edit Master title style</a:t>
            </a:r>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26772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33E80-BFA1-45B5-AA82-AF4AACDF648A}" type="datetime1">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E7706C-6FE7-47D2-BBEA-7B874C6080C0}" type="datetime1">
              <a:rPr lang="en-US" smtClean="0"/>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798F5-73D9-4B73-9B53-D0728E337984}" type="datetime1">
              <a:rPr lang="en-US" smtClean="0"/>
              <a:t>3/20/2024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DF8379-F04B-4DF1-B514-5681BA338F51}" type="datetime1">
              <a:rPr lang="en-US" smtClean="0"/>
              <a:t>3/20/2024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3/20/2024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3/20/2024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jpeg"/><Relationship Id="rId12" Type="http://schemas.openxmlformats.org/officeDocument/2006/relationships/image" Target="../media/image24.jpg"/><Relationship Id="rId17" Type="http://schemas.openxmlformats.org/officeDocument/2006/relationships/image" Target="../media/image29.jpeg"/><Relationship Id="rId2" Type="http://schemas.openxmlformats.org/officeDocument/2006/relationships/image" Target="../media/image14.png"/><Relationship Id="rId16" Type="http://schemas.openxmlformats.org/officeDocument/2006/relationships/image" Target="../media/image28.jpeg"/><Relationship Id="rId20"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jpeg"/><Relationship Id="rId19" Type="http://schemas.openxmlformats.org/officeDocument/2006/relationships/image" Target="../media/image31.jp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mailto:kechun@cs.washington.edu" TargetMode="External"/><Relationship Id="rId7"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courses.cs.washington.edu/courses/cse576/24sp" TargetMode="External"/><Relationship Id="rId5" Type="http://schemas.openxmlformats.org/officeDocument/2006/relationships/hyperlink" Target="mailto:msaygin@uw.edu" TargetMode="External"/><Relationship Id="rId4" Type="http://schemas.openxmlformats.org/officeDocument/2006/relationships/hyperlink" Target="mailto:nkhan51@uw.edu" TargetMode="Externa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michaelbach.de/ot/sze_muelue/index.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iua.upf.es/~mbertalmio/restoration.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www.cs.washington.edu/homes/curless/" TargetMode="External"/><Relationship Id="rId3" Type="http://schemas.openxmlformats.org/officeDocument/2006/relationships/hyperlink" Target="http://www.washington.edu/newsroom/news/images/David.jpg" TargetMode="External"/><Relationship Id="rId7" Type="http://schemas.openxmlformats.org/officeDocument/2006/relationships/hyperlink" Target="http://graphics.stanford.edu/projects/mich/" TargetMode="Externa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8.png"/><Relationship Id="rId5" Type="http://schemas.openxmlformats.org/officeDocument/2006/relationships/oleObject" Target="../embeddings/oleObject1.bin"/><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youtube.com/watch?v=InIVv-LsgZE"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6.xml"/><Relationship Id="rId7" Type="http://schemas.openxmlformats.org/officeDocument/2006/relationships/image" Target="../media/image83.wmf"/><Relationship Id="rId12"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85.png"/><Relationship Id="rId5" Type="http://schemas.openxmlformats.org/officeDocument/2006/relationships/image" Target="../media/image82.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hyperlink" Target="http://www.sensiblevision.com/" TargetMode="External"/><Relationship Id="rId4" Type="http://schemas.openxmlformats.org/officeDocument/2006/relationships/image" Target="../media/image90.jpeg"/></Relationships>
</file>

<file path=ppt/slides/_rels/slide59.xml.rels><?xml version="1.0" encoding="UTF-8" standalone="yes"?>
<Relationships xmlns="http://schemas.openxmlformats.org/package/2006/relationships"><Relationship Id="rId3" Type="http://schemas.openxmlformats.org/officeDocument/2006/relationships/hyperlink" Target="http://www.google.com/mobile/goggl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sonystyle.com/webapp/wcs/stores/servlet/ProductDisplay?catalogId=10551&amp;storeId=10151&amp;productId=8198552921665200469&amp;langId=-1" TargetMode="External"/><Relationship Id="rId4" Type="http://schemas.openxmlformats.org/officeDocument/2006/relationships/image" Target="../media/image96.wmf"/></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www.evolution.com/products/lanehawk/" TargetMode="External"/><Relationship Id="rId3" Type="http://schemas.openxmlformats.org/officeDocument/2006/relationships/tags" Target="../tags/tag3.xml"/><Relationship Id="rId7" Type="http://schemas.openxmlformats.org/officeDocument/2006/relationships/image" Target="../media/image98.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mobileye.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7.xml.rels><?xml version="1.0" encoding="UTF-8" standalone="yes"?>
<Relationships xmlns="http://schemas.openxmlformats.org/package/2006/relationships"><Relationship Id="rId3" Type="http://schemas.openxmlformats.org/officeDocument/2006/relationships/hyperlink" Target="http://www.nytimes.com/2010/10/10/science/10google.html" TargetMode="External"/><Relationship Id="rId7" Type="http://schemas.openxmlformats.org/officeDocument/2006/relationships/hyperlink" Target="http://www.thestar.com/wheels/article/1036702--human-error-blamed-after-google-s-driverless-car-sparks-five-vehicle-crash" TargetMode="External"/><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hyperlink" Target="http://en.wikipedia.org/wiki/Financial_Post" TargetMode="External"/><Relationship Id="rId5" Type="http://schemas.openxmlformats.org/officeDocument/2006/relationships/hyperlink" Target="http://business.financialpost.com/2011/06/24/nevada-state-law-paves-the-way-for-driverless-cars/" TargetMode="External"/><Relationship Id="rId4" Type="http://schemas.openxmlformats.org/officeDocument/2006/relationships/hyperlink" Target="http://en.wikipedia.org/wiki/The_New_York_Times"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3" Type="http://schemas.openxmlformats.org/officeDocument/2006/relationships/hyperlink" Target="http://nconnex.com/wp/" TargetMode="External"/><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7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marsrovers.jpl.nasa.gov/gallery/images.html"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tags" Target="../tags/tag7.xml"/><Relationship Id="rId7" Type="http://schemas.openxmlformats.org/officeDocument/2006/relationships/notesSlide" Target="../notesSlides/notesSlide29.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6.xml"/><Relationship Id="rId5" Type="http://schemas.openxmlformats.org/officeDocument/2006/relationships/tags" Target="../tags/tag9.xml"/><Relationship Id="rId10" Type="http://schemas.openxmlformats.org/officeDocument/2006/relationships/hyperlink" Target="http://groups.csail.mit.edu/vision/medical-vision/surgery/surgical_navigation.html" TargetMode="External"/><Relationship Id="rId4" Type="http://schemas.openxmlformats.org/officeDocument/2006/relationships/tags" Target="../tags/tag8.xml"/><Relationship Id="rId9" Type="http://schemas.openxmlformats.org/officeDocument/2006/relationships/image" Target="../media/image112.png"/></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hyperlink" Target="http://www.gatech.edu/newsroom/release.html?nid=60509" TargetMode="External"/><Relationship Id="rId4" Type="http://schemas.openxmlformats.org/officeDocument/2006/relationships/image" Target="../media/image116.png"/></Relationships>
</file>

<file path=ppt/slides/_rels/slide75.xml.rels><?xml version="1.0" encoding="UTF-8" standalone="yes"?>
<Relationships xmlns="http://schemas.openxmlformats.org/package/2006/relationships"><Relationship Id="rId3" Type="http://schemas.openxmlformats.org/officeDocument/2006/relationships/hyperlink" Target="http://www.cs.ubc.ca/~lowe/vision.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cs typeface="Arial Rounded MT Bold"/>
              </a:rPr>
              <a:t>Computer Vision</a:t>
            </a:r>
            <a:br>
              <a:rPr lang="en-US" dirty="0">
                <a:cs typeface="Arial Rounded MT Bold"/>
              </a:rPr>
            </a:br>
            <a:br>
              <a:rPr lang="en-US" dirty="0">
                <a:cs typeface="Arial Rounded MT Bold"/>
              </a:rPr>
            </a:br>
            <a:br>
              <a:rPr lang="en-US" dirty="0">
                <a:cs typeface="Arial Rounded MT Bold"/>
              </a:rPr>
            </a:br>
            <a:r>
              <a:rPr lang="en-US" dirty="0">
                <a:cs typeface="Arial Rounded MT Bold"/>
              </a:rPr>
              <a:t>CSE/ECE 576</a:t>
            </a:r>
            <a:br>
              <a:rPr lang="en-US" sz="3600" dirty="0">
                <a:cs typeface="Arial Rounded MT Bold"/>
              </a:rPr>
            </a:br>
            <a:br>
              <a:rPr lang="en-US" sz="3600" dirty="0">
                <a:cs typeface="Arial Rounded MT Bold"/>
              </a:rPr>
            </a:br>
            <a:r>
              <a:rPr lang="en-US" sz="3600" dirty="0">
                <a:cs typeface="Arial Rounded MT Bold"/>
              </a:rPr>
              <a:t>Linda Shapiro</a:t>
            </a:r>
            <a:br>
              <a:rPr lang="en-US" sz="3600" dirty="0">
                <a:cs typeface="Arial Rounded MT Bold"/>
              </a:rPr>
            </a:br>
            <a:r>
              <a:rPr lang="en-US" sz="2800" dirty="0">
                <a:cs typeface="Arial Rounded MT Bold"/>
              </a:rPr>
              <a:t>Professor of Computer Science &amp; Engineering</a:t>
            </a:r>
            <a:br>
              <a:rPr lang="en-US" sz="2800" dirty="0">
                <a:cs typeface="Arial Rounded MT Bold"/>
              </a:rPr>
            </a:br>
            <a:r>
              <a:rPr lang="en-US" sz="2800" dirty="0">
                <a:cs typeface="Arial Rounded MT Bold"/>
              </a:rPr>
              <a:t>Professor of Electrical &amp; Computer Engineering</a:t>
            </a: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67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B65B-0670-4567-AE48-5B9BA39A4C15}"/>
              </a:ext>
            </a:extLst>
          </p:cNvPr>
          <p:cNvSpPr>
            <a:spLocks noGrp="1"/>
          </p:cNvSpPr>
          <p:nvPr>
            <p:ph type="title"/>
          </p:nvPr>
        </p:nvSpPr>
        <p:spPr/>
        <p:txBody>
          <a:bodyPr/>
          <a:lstStyle/>
          <a:p>
            <a:r>
              <a:rPr lang="en-US" dirty="0"/>
              <a:t>Assignment 5: </a:t>
            </a:r>
            <a:r>
              <a:rPr lang="en-US" dirty="0" err="1"/>
              <a:t>PyTorch</a:t>
            </a:r>
            <a:endParaRPr lang="en-US" dirty="0"/>
          </a:p>
        </p:txBody>
      </p:sp>
      <p:sp>
        <p:nvSpPr>
          <p:cNvPr id="3" name="Slide Number Placeholder 2">
            <a:extLst>
              <a:ext uri="{FF2B5EF4-FFF2-40B4-BE49-F238E27FC236}">
                <a16:creationId xmlns:a16="http://schemas.microsoft.com/office/drawing/2014/main" id="{F2E26E0B-FBCD-4675-BEA0-0D387796BC91}"/>
              </a:ext>
            </a:extLst>
          </p:cNvPr>
          <p:cNvSpPr>
            <a:spLocks noGrp="1"/>
          </p:cNvSpPr>
          <p:nvPr>
            <p:ph type="sldNum" sz="quarter" idx="12"/>
          </p:nvPr>
        </p:nvSpPr>
        <p:spPr/>
        <p:txBody>
          <a:bodyPr/>
          <a:lstStyle/>
          <a:p>
            <a:fld id="{AD4E86B5-A92D-294E-92AF-8654113B1844}" type="slidenum">
              <a:rPr lang="en-US" smtClean="0"/>
              <a:t>10</a:t>
            </a:fld>
            <a:endParaRPr lang="en-US"/>
          </a:p>
        </p:txBody>
      </p:sp>
      <p:pic>
        <p:nvPicPr>
          <p:cNvPr id="5" name="Picture 4">
            <a:extLst>
              <a:ext uri="{FF2B5EF4-FFF2-40B4-BE49-F238E27FC236}">
                <a16:creationId xmlns:a16="http://schemas.microsoft.com/office/drawing/2014/main" id="{9A056F3A-C977-48F5-B3BA-260466085A07}"/>
              </a:ext>
            </a:extLst>
          </p:cNvPr>
          <p:cNvPicPr>
            <a:picLocks noChangeAspect="1"/>
          </p:cNvPicPr>
          <p:nvPr/>
        </p:nvPicPr>
        <p:blipFill>
          <a:blip r:embed="rId2"/>
          <a:stretch>
            <a:fillRect/>
          </a:stretch>
        </p:blipFill>
        <p:spPr>
          <a:xfrm>
            <a:off x="0" y="1628647"/>
            <a:ext cx="9144000" cy="4516694"/>
          </a:xfrm>
          <a:prstGeom prst="rect">
            <a:avLst/>
          </a:prstGeom>
        </p:spPr>
      </p:pic>
    </p:spTree>
    <p:extLst>
      <p:ext uri="{BB962C8B-B14F-4D97-AF65-F5344CB8AC3E}">
        <p14:creationId xmlns:p14="http://schemas.microsoft.com/office/powerpoint/2010/main" val="1889797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7EDDF-2442-4616-8E07-83A5B32DFF75}"/>
              </a:ext>
            </a:extLst>
          </p:cNvPr>
          <p:cNvSpPr>
            <a:spLocks noGrp="1"/>
          </p:cNvSpPr>
          <p:nvPr>
            <p:ph type="title"/>
          </p:nvPr>
        </p:nvSpPr>
        <p:spPr/>
        <p:txBody>
          <a:bodyPr/>
          <a:lstStyle/>
          <a:p>
            <a:r>
              <a:rPr lang="en-US" dirty="0"/>
              <a:t>Assignment 6: Optical Flow</a:t>
            </a:r>
          </a:p>
        </p:txBody>
      </p:sp>
      <p:sp>
        <p:nvSpPr>
          <p:cNvPr id="3" name="Slide Number Placeholder 2">
            <a:extLst>
              <a:ext uri="{FF2B5EF4-FFF2-40B4-BE49-F238E27FC236}">
                <a16:creationId xmlns:a16="http://schemas.microsoft.com/office/drawing/2014/main" id="{C8C39FEC-2E46-4612-A8F9-82532EF09B11}"/>
              </a:ext>
            </a:extLst>
          </p:cNvPr>
          <p:cNvSpPr>
            <a:spLocks noGrp="1"/>
          </p:cNvSpPr>
          <p:nvPr>
            <p:ph type="sldNum" sz="quarter" idx="12"/>
          </p:nvPr>
        </p:nvSpPr>
        <p:spPr/>
        <p:txBody>
          <a:bodyPr/>
          <a:lstStyle/>
          <a:p>
            <a:fld id="{AD4E86B5-A92D-294E-92AF-8654113B1844}" type="slidenum">
              <a:rPr lang="en-US" smtClean="0"/>
              <a:t>11</a:t>
            </a:fld>
            <a:endParaRPr lang="en-US"/>
          </a:p>
        </p:txBody>
      </p:sp>
      <p:pic>
        <p:nvPicPr>
          <p:cNvPr id="4" name="Picture 3">
            <a:extLst>
              <a:ext uri="{FF2B5EF4-FFF2-40B4-BE49-F238E27FC236}">
                <a16:creationId xmlns:a16="http://schemas.microsoft.com/office/drawing/2014/main" id="{77E032AA-C117-458B-AE56-6FA49371BD83}"/>
              </a:ext>
            </a:extLst>
          </p:cNvPr>
          <p:cNvPicPr>
            <a:picLocks noChangeAspect="1"/>
          </p:cNvPicPr>
          <p:nvPr/>
        </p:nvPicPr>
        <p:blipFill>
          <a:blip r:embed="rId2"/>
          <a:stretch>
            <a:fillRect/>
          </a:stretch>
        </p:blipFill>
        <p:spPr>
          <a:xfrm>
            <a:off x="846667" y="1774681"/>
            <a:ext cx="7840133" cy="4581669"/>
          </a:xfrm>
          <a:prstGeom prst="rect">
            <a:avLst/>
          </a:prstGeom>
        </p:spPr>
      </p:pic>
    </p:spTree>
    <p:extLst>
      <p:ext uri="{BB962C8B-B14F-4D97-AF65-F5344CB8AC3E}">
        <p14:creationId xmlns:p14="http://schemas.microsoft.com/office/powerpoint/2010/main" val="2088801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normAutofit fontScale="90000"/>
          </a:bodyPr>
          <a:lstStyle/>
          <a:p>
            <a:r>
              <a:rPr lang="en-US" dirty="0"/>
              <a:t>Final Course Project:  Machine Learning for Some Kind of Application</a:t>
            </a:r>
          </a:p>
        </p:txBody>
      </p:sp>
      <p:sp>
        <p:nvSpPr>
          <p:cNvPr id="2" name="Slide Number Placeholder 1"/>
          <p:cNvSpPr>
            <a:spLocks noGrp="1"/>
          </p:cNvSpPr>
          <p:nvPr>
            <p:ph type="sldNum" sz="quarter" idx="12"/>
          </p:nvPr>
        </p:nvSpPr>
        <p:spPr/>
        <p:txBody>
          <a:bodyPr/>
          <a:lstStyle/>
          <a:p>
            <a:fld id="{AD4E86B5-A92D-294E-92AF-8654113B1844}" type="slidenum">
              <a:rPr lang="en-US" smtClean="0"/>
              <a:t>12</a:t>
            </a:fld>
            <a:endParaRPr lang="en-US"/>
          </a:p>
        </p:txBody>
      </p:sp>
      <p:sp>
        <p:nvSpPr>
          <p:cNvPr id="3" name="AutoShape 2" descr="Image result for face recognition"/>
          <p:cNvSpPr>
            <a:spLocks noChangeAspect="1" noChangeArrowheads="1"/>
          </p:cNvSpPr>
          <p:nvPr/>
        </p:nvSpPr>
        <p:spPr bwMode="auto">
          <a:xfrm>
            <a:off x="155575" y="-1012825"/>
            <a:ext cx="2162175" cy="2114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7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4284"/>
            <a:ext cx="2162175"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484" y="1574284"/>
            <a:ext cx="6083927" cy="2420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457200" y="4123039"/>
            <a:ext cx="4848860" cy="2584451"/>
            <a:chOff x="0" y="0"/>
            <a:chExt cx="4849470" cy="2584602"/>
          </a:xfrm>
        </p:grpSpPr>
        <p:pic>
          <p:nvPicPr>
            <p:cNvPr id="9" name="Picture 8" descr="C:\Users\ezgi\AppData\Local\Microsoft\Windows\INetCache\Content.Word\MP_0069.jpg"/>
            <p:cNvPicPr>
              <a:picLocks noChangeAspect="1"/>
            </p:cNvPicPr>
            <p:nvPr/>
          </p:nvPicPr>
          <p:blipFill rotWithShape="1">
            <a:blip r:embed="rId4" cstate="print">
              <a:extLst>
                <a:ext uri="{28A0092B-C50C-407E-A947-70E740481C1C}">
                  <a14:useLocalDpi xmlns:a14="http://schemas.microsoft.com/office/drawing/2010/main" val="0"/>
                </a:ext>
              </a:extLst>
            </a:blip>
            <a:srcRect t="13010" b="13920"/>
            <a:stretch/>
          </p:blipFill>
          <p:spPr bwMode="auto">
            <a:xfrm>
              <a:off x="0" y="0"/>
              <a:ext cx="1525270" cy="11112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501798" y="43891"/>
              <a:ext cx="1525270" cy="103251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4630" y="1199692"/>
              <a:ext cx="1499235" cy="10642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2" name="Text Box 90"/>
            <p:cNvSpPr txBox="1"/>
            <p:nvPr/>
          </p:nvSpPr>
          <p:spPr>
            <a:xfrm>
              <a:off x="599846" y="2282342"/>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en-US" sz="900" b="1">
                  <a:effectLst/>
                  <a:ea typeface="Times New Roman"/>
                  <a:cs typeface="Times New Roman"/>
                </a:rPr>
                <a:t>a </a:t>
              </a:r>
              <a:endParaRPr lang="en-US" sz="1200">
                <a:effectLst/>
                <a:ea typeface="Times New Roman"/>
                <a:cs typeface="Times New Roman"/>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2502028" y="1221638"/>
              <a:ext cx="1500045" cy="10160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4" name="Text Box 98"/>
            <p:cNvSpPr txBox="1"/>
            <p:nvPr/>
          </p:nvSpPr>
          <p:spPr>
            <a:xfrm>
              <a:off x="3204058" y="2275027"/>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tr-TR" sz="900" b="1">
                  <a:effectLst/>
                  <a:ea typeface="Times New Roman"/>
                  <a:cs typeface="Times New Roman"/>
                </a:rPr>
                <a:t>c</a:t>
              </a:r>
              <a:endParaRPr lang="en-US" sz="1200">
                <a:effectLst/>
                <a:ea typeface="Times New Roman"/>
                <a:cs typeface="Times New Roman"/>
              </a:endParaRPr>
            </a:p>
          </p:txBody>
        </p:sp>
        <p:pic>
          <p:nvPicPr>
            <p:cNvPr id="15" name="Picture 14" descr="O:\unix\projects\digipath\ezgi\melanoma\preliminary_clusters\data\k_means_results\k_5\5_5.jpg"/>
            <p:cNvPicPr>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2419" y="1477670"/>
              <a:ext cx="293370" cy="307975"/>
            </a:xfrm>
            <a:prstGeom prst="rect">
              <a:avLst/>
            </a:prstGeom>
            <a:noFill/>
            <a:ln>
              <a:solidFill>
                <a:schemeClr val="tx1"/>
              </a:solidFill>
            </a:ln>
          </p:spPr>
        </p:pic>
        <p:pic>
          <p:nvPicPr>
            <p:cNvPr id="16" name="Picture 15" descr="O:\unix\projects\digipath\ezgi\melanoma\preliminary_clusters\data\k_means_results\k_5\1_8.jpg"/>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982419" y="365760"/>
              <a:ext cx="293370" cy="307975"/>
            </a:xfrm>
            <a:prstGeom prst="rect">
              <a:avLst/>
            </a:prstGeom>
            <a:noFill/>
            <a:ln>
              <a:solidFill>
                <a:schemeClr val="tx1"/>
              </a:solidFill>
            </a:ln>
          </p:spPr>
        </p:pic>
        <p:pic>
          <p:nvPicPr>
            <p:cNvPr id="17" name="Picture 16" descr="O:\unix\projects\digipath\ezgi\melanoma\preliminary_clusters\data\k_means_results\k_5\2_4.jpg"/>
            <p:cNvPicPr>
              <a:picLocks/>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2419" y="731520"/>
              <a:ext cx="293370" cy="307975"/>
            </a:xfrm>
            <a:prstGeom prst="rect">
              <a:avLst/>
            </a:prstGeom>
            <a:noFill/>
            <a:ln>
              <a:solidFill>
                <a:schemeClr val="tx1"/>
              </a:solidFill>
            </a:ln>
          </p:spPr>
        </p:pic>
        <p:pic>
          <p:nvPicPr>
            <p:cNvPr id="18" name="Picture 17" descr="O:\unix\projects\digipath\ezgi\melanoma\preliminary_clusters\data\k_means_results\k_5\3_4.jpg"/>
            <p:cNvPicPr>
              <a:picLocks/>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2419" y="1104595"/>
              <a:ext cx="293370" cy="307975"/>
            </a:xfrm>
            <a:prstGeom prst="rect">
              <a:avLst/>
            </a:prstGeom>
            <a:noFill/>
            <a:ln>
              <a:solidFill>
                <a:schemeClr val="tx1"/>
              </a:solidFill>
            </a:ln>
          </p:spPr>
        </p:pic>
        <p:sp>
          <p:nvSpPr>
            <p:cNvPr id="19" name="Text Box 104"/>
            <p:cNvSpPr txBox="1"/>
            <p:nvPr/>
          </p:nvSpPr>
          <p:spPr>
            <a:xfrm>
              <a:off x="1865376" y="1872691"/>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tr-TR" sz="900" b="1">
                  <a:effectLst/>
                  <a:ea typeface="Times New Roman"/>
                  <a:cs typeface="Times New Roman"/>
                </a:rPr>
                <a:t>b</a:t>
              </a:r>
              <a:endParaRPr lang="en-US" sz="1200">
                <a:effectLst/>
                <a:ea typeface="Times New Roman"/>
                <a:cs typeface="Times New Roman"/>
              </a:endParaRPr>
            </a:p>
          </p:txBody>
        </p:sp>
        <p:grpSp>
          <p:nvGrpSpPr>
            <p:cNvPr id="20" name="Group 19"/>
            <p:cNvGrpSpPr/>
            <p:nvPr/>
          </p:nvGrpSpPr>
          <p:grpSpPr>
            <a:xfrm>
              <a:off x="1602029" y="336499"/>
              <a:ext cx="343535" cy="1498600"/>
              <a:chOff x="0" y="0"/>
              <a:chExt cx="343535" cy="1498600"/>
            </a:xfrm>
          </p:grpSpPr>
          <p:pic>
            <p:nvPicPr>
              <p:cNvPr id="33" name="Picture 32"/>
              <p:cNvPicPr>
                <a:picLocks noChangeAspect="1"/>
              </p:cNvPicPr>
              <p:nvPr/>
            </p:nvPicPr>
            <p:blipFill rotWithShape="1">
              <a:blip r:embed="rId12">
                <a:extLst>
                  <a:ext uri="{28A0092B-C50C-407E-A947-70E740481C1C}">
                    <a14:useLocalDpi xmlns:a14="http://schemas.microsoft.com/office/drawing/2010/main" val="0"/>
                  </a:ext>
                </a:extLst>
              </a:blip>
              <a:srcRect b="74783"/>
              <a:stretch/>
            </p:blipFill>
            <p:spPr bwMode="auto">
              <a:xfrm>
                <a:off x="0" y="0"/>
                <a:ext cx="343535" cy="3683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4" name="Picture 33"/>
              <p:cNvPicPr>
                <a:picLocks noChangeAspect="1"/>
              </p:cNvPicPr>
              <p:nvPr/>
            </p:nvPicPr>
            <p:blipFill rotWithShape="1">
              <a:blip r:embed="rId12">
                <a:extLst>
                  <a:ext uri="{28A0092B-C50C-407E-A947-70E740481C1C}">
                    <a14:useLocalDpi xmlns:a14="http://schemas.microsoft.com/office/drawing/2010/main" val="0"/>
                  </a:ext>
                </a:extLst>
              </a:blip>
              <a:srcRect t="25652" b="49566"/>
              <a:stretch/>
            </p:blipFill>
            <p:spPr bwMode="auto">
              <a:xfrm>
                <a:off x="0" y="381000"/>
                <a:ext cx="343535" cy="3619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5" name="Picture 34"/>
              <p:cNvPicPr>
                <a:picLocks noChangeAspect="1"/>
              </p:cNvPicPr>
              <p:nvPr/>
            </p:nvPicPr>
            <p:blipFill rotWithShape="1">
              <a:blip r:embed="rId12">
                <a:extLst>
                  <a:ext uri="{28A0092B-C50C-407E-A947-70E740481C1C}">
                    <a14:useLocalDpi xmlns:a14="http://schemas.microsoft.com/office/drawing/2010/main" val="0"/>
                  </a:ext>
                </a:extLst>
              </a:blip>
              <a:srcRect t="50000" b="24783"/>
              <a:stretch/>
            </p:blipFill>
            <p:spPr bwMode="auto">
              <a:xfrm>
                <a:off x="0" y="755650"/>
                <a:ext cx="343535" cy="3683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6" name="Picture 35"/>
              <p:cNvPicPr>
                <a:picLocks noChangeAspect="1"/>
              </p:cNvPicPr>
              <p:nvPr/>
            </p:nvPicPr>
            <p:blipFill rotWithShape="1">
              <a:blip r:embed="rId12">
                <a:extLst>
                  <a:ext uri="{28A0092B-C50C-407E-A947-70E740481C1C}">
                    <a14:useLocalDpi xmlns:a14="http://schemas.microsoft.com/office/drawing/2010/main" val="0"/>
                  </a:ext>
                </a:extLst>
              </a:blip>
              <a:srcRect t="75217"/>
              <a:stretch/>
            </p:blipFill>
            <p:spPr bwMode="auto">
              <a:xfrm>
                <a:off x="0" y="1136650"/>
                <a:ext cx="343535" cy="3619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pic>
          <p:nvPicPr>
            <p:cNvPr id="21" name="Picture 20" descr="O:\unix\projects\digipath\ezgi\melanoma\preliminary_clusters\data\sp_clusters\k_7\5_3.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57370" y="146304"/>
              <a:ext cx="288925" cy="310515"/>
            </a:xfrm>
            <a:prstGeom prst="rect">
              <a:avLst/>
            </a:prstGeom>
            <a:noFill/>
            <a:ln>
              <a:solidFill>
                <a:schemeClr val="tx1"/>
              </a:solidFill>
            </a:ln>
          </p:spPr>
        </p:pic>
        <p:pic>
          <p:nvPicPr>
            <p:cNvPr id="22" name="Picture 21" descr="O:\unix\projects\digipath\ezgi\melanoma\preliminary_clusters\data\sp_clusters\k_7\2_12.jpg"/>
            <p:cNvPicPr>
              <a:picLocks/>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57370" y="1638604"/>
              <a:ext cx="292100" cy="310515"/>
            </a:xfrm>
            <a:prstGeom prst="rect">
              <a:avLst/>
            </a:prstGeom>
            <a:noFill/>
            <a:ln>
              <a:solidFill>
                <a:schemeClr val="tx1"/>
              </a:solidFill>
            </a:ln>
          </p:spPr>
        </p:pic>
        <p:pic>
          <p:nvPicPr>
            <p:cNvPr id="23" name="Picture 22" descr="O:\unix\projects\digipath\ezgi\melanoma\preliminary_clusters\data\sp_clusters\k_7\4_4.jpg"/>
            <p:cNvPicPr>
              <a:picLocks/>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57370" y="519379"/>
              <a:ext cx="292100" cy="310515"/>
            </a:xfrm>
            <a:prstGeom prst="rect">
              <a:avLst/>
            </a:prstGeom>
            <a:noFill/>
            <a:ln>
              <a:solidFill>
                <a:schemeClr val="tx1"/>
              </a:solidFill>
            </a:ln>
          </p:spPr>
        </p:pic>
        <p:pic>
          <p:nvPicPr>
            <p:cNvPr id="24" name="Picture 23" descr="O:\unix\projects\digipath\ezgi\melanoma\preliminary_clusters\data\sp_clusters\k_7\6_2.jpg"/>
            <p:cNvPicPr>
              <a:picLocks/>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57370" y="892454"/>
              <a:ext cx="292100" cy="310515"/>
            </a:xfrm>
            <a:prstGeom prst="rect">
              <a:avLst/>
            </a:prstGeom>
            <a:noFill/>
            <a:ln>
              <a:solidFill>
                <a:schemeClr val="tx1"/>
              </a:solidFill>
            </a:ln>
          </p:spPr>
        </p:pic>
        <p:pic>
          <p:nvPicPr>
            <p:cNvPr id="25" name="Picture 24" descr="O:\unix\projects\digipath\ezgi\melanoma\preliminary_clusters\data\sp_clusters\k_7\3_4.jpg"/>
            <p:cNvPicPr>
              <a:picLocks/>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57370" y="1265529"/>
              <a:ext cx="292100" cy="310515"/>
            </a:xfrm>
            <a:prstGeom prst="rect">
              <a:avLst/>
            </a:prstGeom>
            <a:noFill/>
            <a:ln>
              <a:solidFill>
                <a:schemeClr val="tx1"/>
              </a:solidFill>
            </a:ln>
          </p:spPr>
        </p:pic>
        <p:sp>
          <p:nvSpPr>
            <p:cNvPr id="26" name="Text Box 122"/>
            <p:cNvSpPr txBox="1"/>
            <p:nvPr/>
          </p:nvSpPr>
          <p:spPr>
            <a:xfrm>
              <a:off x="4418381" y="2033625"/>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en-US" sz="900" b="1">
                  <a:effectLst/>
                  <a:ea typeface="Times New Roman"/>
                  <a:cs typeface="Times New Roman"/>
                </a:rPr>
                <a:t>d</a:t>
              </a:r>
              <a:endParaRPr lang="en-US" sz="1200">
                <a:effectLst/>
                <a:ea typeface="Times New Roman"/>
                <a:cs typeface="Times New Roman"/>
              </a:endParaRPr>
            </a:p>
          </p:txBody>
        </p:sp>
        <p:grpSp>
          <p:nvGrpSpPr>
            <p:cNvPr id="27" name="Group 26"/>
            <p:cNvGrpSpPr/>
            <p:nvPr/>
          </p:nvGrpSpPr>
          <p:grpSpPr>
            <a:xfrm>
              <a:off x="4147718" y="124358"/>
              <a:ext cx="365760" cy="1866856"/>
              <a:chOff x="0" y="0"/>
              <a:chExt cx="365760" cy="1866856"/>
            </a:xfrm>
          </p:grpSpPr>
          <p:pic>
            <p:nvPicPr>
              <p:cNvPr id="28" name="Picture 27" descr="O:\unix\projects\digipath\ezgi\melanoma\preliminary_clusters\code\cm3.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375274"/>
                <a:ext cx="365760" cy="365760"/>
              </a:xfrm>
              <a:prstGeom prst="rect">
                <a:avLst/>
              </a:prstGeom>
              <a:noFill/>
              <a:ln>
                <a:solidFill>
                  <a:schemeClr val="tx1"/>
                </a:solidFill>
              </a:ln>
            </p:spPr>
          </p:pic>
          <p:pic>
            <p:nvPicPr>
              <p:cNvPr id="29" name="Picture 28"/>
              <p:cNvPicPr>
                <a:picLocks noChangeAspect="1"/>
              </p:cNvPicPr>
              <p:nvPr/>
            </p:nvPicPr>
            <p:blipFill>
              <a:blip r:embed="rId19">
                <a:extLst>
                  <a:ext uri="{28A0092B-C50C-407E-A947-70E740481C1C}">
                    <a14:useLocalDpi xmlns:a14="http://schemas.microsoft.com/office/drawing/2010/main" val="0"/>
                  </a:ext>
                </a:extLst>
              </a:blip>
              <a:stretch>
                <a:fillRect/>
              </a:stretch>
            </p:blipFill>
            <p:spPr bwMode="auto">
              <a:xfrm>
                <a:off x="0" y="750548"/>
                <a:ext cx="365760" cy="365760"/>
              </a:xfrm>
              <a:prstGeom prst="rect">
                <a:avLst/>
              </a:prstGeom>
              <a:noFill/>
              <a:ln>
                <a:solidFill>
                  <a:schemeClr val="tx1"/>
                </a:solidFill>
              </a:ln>
            </p:spPr>
          </p:pic>
          <p:pic>
            <p:nvPicPr>
              <p:cNvPr id="30" name="Picture 29" descr="O:\unix\projects\digipath\ezgi\melanoma\preliminary_clusters\code\cm4.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1125822"/>
                <a:ext cx="365760" cy="365760"/>
              </a:xfrm>
              <a:prstGeom prst="rect">
                <a:avLst/>
              </a:prstGeom>
              <a:noFill/>
              <a:ln>
                <a:solidFill>
                  <a:schemeClr val="tx1"/>
                </a:solidFill>
              </a:ln>
            </p:spPr>
          </p:pic>
          <p:pic>
            <p:nvPicPr>
              <p:cNvPr id="31" name="Picture 30"/>
              <p:cNvPicPr>
                <a:picLocks/>
              </p:cNvPicPr>
              <p:nvPr/>
            </p:nvPicPr>
            <p:blipFill rotWithShape="1">
              <a:blip r:embed="rId12">
                <a:extLst>
                  <a:ext uri="{28A0092B-C50C-407E-A947-70E740481C1C}">
                    <a14:useLocalDpi xmlns:a14="http://schemas.microsoft.com/office/drawing/2010/main" val="0"/>
                  </a:ext>
                </a:extLst>
              </a:blip>
              <a:srcRect b="74783"/>
              <a:stretch/>
            </p:blipFill>
            <p:spPr bwMode="auto">
              <a:xfrm>
                <a:off x="0" y="0"/>
                <a:ext cx="365760" cy="365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2" name="Picture 31"/>
              <p:cNvPicPr preferRelativeResize="0">
                <a:picLocks/>
              </p:cNvPicPr>
              <p:nvPr/>
            </p:nvPicPr>
            <p:blipFill rotWithShape="1">
              <a:blip r:embed="rId12">
                <a:extLst>
                  <a:ext uri="{28A0092B-C50C-407E-A947-70E740481C1C}">
                    <a14:useLocalDpi xmlns:a14="http://schemas.microsoft.com/office/drawing/2010/main" val="0"/>
                  </a:ext>
                </a:extLst>
              </a:blip>
              <a:srcRect t="75217"/>
              <a:stretch/>
            </p:blipFill>
            <p:spPr bwMode="auto">
              <a:xfrm>
                <a:off x="0" y="1501096"/>
                <a:ext cx="365760" cy="365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grpSp>
      <p:pic>
        <p:nvPicPr>
          <p:cNvPr id="137221"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68398" y="4148915"/>
            <a:ext cx="3018402" cy="2309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295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Books</a:t>
            </a:r>
          </a:p>
        </p:txBody>
      </p:sp>
      <p:sp>
        <p:nvSpPr>
          <p:cNvPr id="3" name="Content Placeholder 2"/>
          <p:cNvSpPr>
            <a:spLocks noGrp="1"/>
          </p:cNvSpPr>
          <p:nvPr>
            <p:ph idx="1"/>
          </p:nvPr>
        </p:nvSpPr>
        <p:spPr/>
        <p:txBody>
          <a:bodyPr/>
          <a:lstStyle/>
          <a:p>
            <a:endParaRPr lang="en-US" dirty="0"/>
          </a:p>
          <a:p>
            <a:endParaRPr lang="en-US" dirty="0"/>
          </a:p>
        </p:txBody>
      </p:sp>
      <p:pic>
        <p:nvPicPr>
          <p:cNvPr id="7" name="Picture 6" descr="950291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6968" y="1574158"/>
            <a:ext cx="2003138" cy="2871882"/>
          </a:xfrm>
          <a:prstGeom prst="rect">
            <a:avLst/>
          </a:prstGeom>
        </p:spPr>
      </p:pic>
      <p:sp>
        <p:nvSpPr>
          <p:cNvPr id="4" name="Slide Number Placeholder 3"/>
          <p:cNvSpPr>
            <a:spLocks noGrp="1"/>
          </p:cNvSpPr>
          <p:nvPr>
            <p:ph type="sldNum" sz="quarter" idx="12"/>
          </p:nvPr>
        </p:nvSpPr>
        <p:spPr/>
        <p:txBody>
          <a:bodyPr/>
          <a:lstStyle/>
          <a:p>
            <a:fld id="{AD4E86B5-A92D-294E-92AF-8654113B1844}" type="slidenum">
              <a:rPr lang="en-US" smtClean="0"/>
              <a:t>13</a:t>
            </a:fld>
            <a:endParaRPr lang="en-US"/>
          </a:p>
        </p:txBody>
      </p:sp>
      <p:pic>
        <p:nvPicPr>
          <p:cNvPr id="137218" name="Picture 2" descr="http://ecx.images-amazon.com/images/I/5157JGDNRKL._SX347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701" y="1600200"/>
            <a:ext cx="2056163" cy="2939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2487" y="4859079"/>
            <a:ext cx="2432589" cy="1477328"/>
          </a:xfrm>
          <a:prstGeom prst="rect">
            <a:avLst/>
          </a:prstGeom>
          <a:noFill/>
        </p:spPr>
        <p:txBody>
          <a:bodyPr wrap="none" rtlCol="0">
            <a:spAutoFit/>
          </a:bodyPr>
          <a:lstStyle/>
          <a:p>
            <a:r>
              <a:rPr lang="en-US" dirty="0"/>
              <a:t>Older, but designed</a:t>
            </a:r>
          </a:p>
          <a:p>
            <a:r>
              <a:rPr lang="en-US" dirty="0"/>
              <a:t>for undergrads and</a:t>
            </a:r>
          </a:p>
          <a:p>
            <a:r>
              <a:rPr lang="en-US" dirty="0"/>
              <a:t>has the basics. Chapters</a:t>
            </a:r>
          </a:p>
          <a:p>
            <a:r>
              <a:rPr lang="en-US" dirty="0"/>
              <a:t>available from our web</a:t>
            </a:r>
          </a:p>
          <a:p>
            <a:r>
              <a:rPr lang="en-US" dirty="0"/>
              <a:t>page.</a:t>
            </a:r>
          </a:p>
        </p:txBody>
      </p:sp>
      <p:sp>
        <p:nvSpPr>
          <p:cNvPr id="8" name="TextBox 7"/>
          <p:cNvSpPr txBox="1"/>
          <p:nvPr/>
        </p:nvSpPr>
        <p:spPr>
          <a:xfrm>
            <a:off x="4870835" y="4859079"/>
            <a:ext cx="2175404" cy="1200329"/>
          </a:xfrm>
          <a:prstGeom prst="rect">
            <a:avLst/>
          </a:prstGeom>
          <a:noFill/>
        </p:spPr>
        <p:txBody>
          <a:bodyPr wrap="none" rtlCol="0">
            <a:spAutoFit/>
          </a:bodyPr>
          <a:lstStyle/>
          <a:p>
            <a:r>
              <a:rPr lang="en-US" dirty="0"/>
              <a:t>Newest and available</a:t>
            </a:r>
          </a:p>
          <a:p>
            <a:r>
              <a:rPr lang="en-US" dirty="0"/>
              <a:t>as a pdf online (both </a:t>
            </a:r>
          </a:p>
          <a:p>
            <a:r>
              <a:rPr lang="en-US" dirty="0"/>
              <a:t>the 2010 and 2020</a:t>
            </a:r>
          </a:p>
          <a:p>
            <a:r>
              <a:rPr lang="en-US" dirty="0"/>
              <a:t>versions).</a:t>
            </a:r>
          </a:p>
        </p:txBody>
      </p:sp>
    </p:spTree>
    <p:extLst>
      <p:ext uri="{BB962C8B-B14F-4D97-AF65-F5344CB8AC3E}">
        <p14:creationId xmlns:p14="http://schemas.microsoft.com/office/powerpoint/2010/main" val="3001230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352" y="911707"/>
            <a:ext cx="4260657" cy="4967087"/>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14</a:t>
            </a:fld>
            <a:endParaRPr lang="en-US"/>
          </a:p>
        </p:txBody>
      </p:sp>
    </p:spTree>
    <p:extLst>
      <p:ext uri="{BB962C8B-B14F-4D97-AF65-F5344CB8AC3E}">
        <p14:creationId xmlns:p14="http://schemas.microsoft.com/office/powerpoint/2010/main" val="2367595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312" y="1684866"/>
            <a:ext cx="8229600" cy="4525963"/>
          </a:xfrm>
        </p:spPr>
        <p:txBody>
          <a:bodyPr/>
          <a:lstStyle/>
          <a:p>
            <a:endParaRPr lang="en-US"/>
          </a:p>
        </p:txBody>
      </p:sp>
      <p:pic>
        <p:nvPicPr>
          <p:cNvPr id="7" name="Picture 6"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14" y="1093109"/>
            <a:ext cx="8509240" cy="5117721"/>
          </a:xfrm>
          <a:prstGeom prst="rect">
            <a:avLst/>
          </a:prstGeom>
        </p:spPr>
      </p:pic>
      <p:grpSp>
        <p:nvGrpSpPr>
          <p:cNvPr id="27" name="Group 26"/>
          <p:cNvGrpSpPr/>
          <p:nvPr/>
        </p:nvGrpSpPr>
        <p:grpSpPr>
          <a:xfrm>
            <a:off x="344312" y="1078996"/>
            <a:ext cx="8495128" cy="5131833"/>
            <a:chOff x="-14111" y="700747"/>
            <a:chExt cx="8495128" cy="5131833"/>
          </a:xfrm>
        </p:grpSpPr>
        <p:pic>
          <p:nvPicPr>
            <p:cNvPr id="5" name="Picture 4"/>
            <p:cNvPicPr>
              <a:picLocks noChangeAspect="1" noChangeArrowheads="1"/>
            </p:cNvPicPr>
            <p:nvPr/>
          </p:nvPicPr>
          <p:blipFill>
            <a:blip r:embed="rId4" cstate="print"/>
            <a:srcRect/>
            <a:stretch>
              <a:fillRect/>
            </a:stretch>
          </p:blipFill>
          <p:spPr bwMode="auto">
            <a:xfrm>
              <a:off x="0" y="714860"/>
              <a:ext cx="1707444" cy="1720018"/>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8587" y="2406656"/>
              <a:ext cx="1707444" cy="1720018"/>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1701920" y="714859"/>
              <a:ext cx="1707444" cy="1720018"/>
            </a:xfrm>
            <a:prstGeom prst="rect">
              <a:avLst/>
            </a:prstGeom>
            <a:noFill/>
            <a:ln w="9525">
              <a:noFill/>
              <a:miter lim="800000"/>
              <a:headEnd/>
              <a:tailEnd/>
            </a:ln>
          </p:spPr>
        </p:pic>
        <p:pic>
          <p:nvPicPr>
            <p:cNvPr id="10" name="Picture 9"/>
            <p:cNvPicPr>
              <a:picLocks noChangeAspect="1" noChangeArrowheads="1"/>
            </p:cNvPicPr>
            <p:nvPr/>
          </p:nvPicPr>
          <p:blipFill>
            <a:blip r:embed="rId4" cstate="print"/>
            <a:srcRect/>
            <a:stretch>
              <a:fillRect/>
            </a:stretch>
          </p:blipFill>
          <p:spPr bwMode="auto">
            <a:xfrm>
              <a:off x="1693333" y="2406655"/>
              <a:ext cx="1707444" cy="1720018"/>
            </a:xfrm>
            <a:prstGeom prst="rect">
              <a:avLst/>
            </a:prstGeom>
            <a:noFill/>
            <a:ln w="9525">
              <a:noFill/>
              <a:miter lim="800000"/>
              <a:headEnd/>
              <a:tailEnd/>
            </a:ln>
          </p:spPr>
        </p:pic>
        <p:pic>
          <p:nvPicPr>
            <p:cNvPr id="11" name="Picture 10"/>
            <p:cNvPicPr>
              <a:picLocks noChangeAspect="1" noChangeArrowheads="1"/>
            </p:cNvPicPr>
            <p:nvPr/>
          </p:nvPicPr>
          <p:blipFill>
            <a:blip r:embed="rId4" cstate="print"/>
            <a:srcRect/>
            <a:stretch>
              <a:fillRect/>
            </a:stretch>
          </p:blipFill>
          <p:spPr bwMode="auto">
            <a:xfrm>
              <a:off x="3395253" y="714859"/>
              <a:ext cx="1707444" cy="1720018"/>
            </a:xfrm>
            <a:prstGeom prst="rect">
              <a:avLst/>
            </a:prstGeom>
            <a:noFill/>
            <a:ln w="9525">
              <a:noFill/>
              <a:miter lim="800000"/>
              <a:headEnd/>
              <a:tailEnd/>
            </a:ln>
          </p:spPr>
        </p:pic>
        <p:pic>
          <p:nvPicPr>
            <p:cNvPr id="12" name="Picture 11"/>
            <p:cNvPicPr>
              <a:picLocks noChangeAspect="1" noChangeArrowheads="1"/>
            </p:cNvPicPr>
            <p:nvPr/>
          </p:nvPicPr>
          <p:blipFill>
            <a:blip r:embed="rId4" cstate="print"/>
            <a:srcRect/>
            <a:stretch>
              <a:fillRect/>
            </a:stretch>
          </p:blipFill>
          <p:spPr bwMode="auto">
            <a:xfrm>
              <a:off x="3400777" y="2406655"/>
              <a:ext cx="1707444" cy="1720018"/>
            </a:xfrm>
            <a:prstGeom prst="rect">
              <a:avLst/>
            </a:prstGeom>
            <a:noFill/>
            <a:ln w="9525">
              <a:noFill/>
              <a:miter lim="800000"/>
              <a:headEnd/>
              <a:tailEnd/>
            </a:ln>
          </p:spPr>
        </p:pic>
        <p:pic>
          <p:nvPicPr>
            <p:cNvPr id="13" name="Picture 12"/>
            <p:cNvPicPr>
              <a:picLocks noChangeAspect="1" noChangeArrowheads="1"/>
            </p:cNvPicPr>
            <p:nvPr/>
          </p:nvPicPr>
          <p:blipFill>
            <a:blip r:embed="rId4" cstate="print"/>
            <a:srcRect/>
            <a:stretch>
              <a:fillRect/>
            </a:stretch>
          </p:blipFill>
          <p:spPr bwMode="auto">
            <a:xfrm>
              <a:off x="5083062" y="714858"/>
              <a:ext cx="1707444" cy="1720018"/>
            </a:xfrm>
            <a:prstGeom prst="rect">
              <a:avLst/>
            </a:prstGeom>
            <a:noFill/>
            <a:ln w="9525">
              <a:noFill/>
              <a:miter lim="800000"/>
              <a:headEnd/>
              <a:tailEnd/>
            </a:ln>
          </p:spPr>
        </p:pic>
        <p:pic>
          <p:nvPicPr>
            <p:cNvPr id="14" name="Picture 13"/>
            <p:cNvPicPr>
              <a:picLocks noChangeAspect="1" noChangeArrowheads="1"/>
            </p:cNvPicPr>
            <p:nvPr/>
          </p:nvPicPr>
          <p:blipFill>
            <a:blip r:embed="rId4" cstate="print"/>
            <a:srcRect/>
            <a:stretch>
              <a:fillRect/>
            </a:stretch>
          </p:blipFill>
          <p:spPr bwMode="auto">
            <a:xfrm>
              <a:off x="5074475" y="2406654"/>
              <a:ext cx="1707444" cy="1720018"/>
            </a:xfrm>
            <a:prstGeom prst="rect">
              <a:avLst/>
            </a:prstGeom>
            <a:noFill/>
            <a:ln w="9525">
              <a:noFill/>
              <a:miter lim="800000"/>
              <a:headEnd/>
              <a:tailEnd/>
            </a:ln>
          </p:spPr>
        </p:pic>
        <p:pic>
          <p:nvPicPr>
            <p:cNvPr id="15" name="Picture 14"/>
            <p:cNvPicPr>
              <a:picLocks noChangeAspect="1" noChangeArrowheads="1"/>
            </p:cNvPicPr>
            <p:nvPr/>
          </p:nvPicPr>
          <p:blipFill>
            <a:blip r:embed="rId4" cstate="print"/>
            <a:srcRect/>
            <a:stretch>
              <a:fillRect/>
            </a:stretch>
          </p:blipFill>
          <p:spPr bwMode="auto">
            <a:xfrm>
              <a:off x="6773573" y="700747"/>
              <a:ext cx="1707444" cy="1720018"/>
            </a:xfrm>
            <a:prstGeom prst="rect">
              <a:avLst/>
            </a:prstGeom>
            <a:noFill/>
            <a:ln w="9525">
              <a:noFill/>
              <a:miter lim="800000"/>
              <a:headEnd/>
              <a:tailEnd/>
            </a:ln>
          </p:spPr>
        </p:pic>
        <p:pic>
          <p:nvPicPr>
            <p:cNvPr id="16" name="Picture 15"/>
            <p:cNvPicPr>
              <a:picLocks noChangeAspect="1" noChangeArrowheads="1"/>
            </p:cNvPicPr>
            <p:nvPr/>
          </p:nvPicPr>
          <p:blipFill>
            <a:blip r:embed="rId4" cstate="print"/>
            <a:srcRect/>
            <a:stretch>
              <a:fillRect/>
            </a:stretch>
          </p:blipFill>
          <p:spPr bwMode="auto">
            <a:xfrm>
              <a:off x="6764986" y="2392543"/>
              <a:ext cx="1707444" cy="1720018"/>
            </a:xfrm>
            <a:prstGeom prst="rect">
              <a:avLst/>
            </a:prstGeom>
            <a:noFill/>
            <a:ln w="9525">
              <a:noFill/>
              <a:miter lim="800000"/>
              <a:headEnd/>
              <a:tailEnd/>
            </a:ln>
          </p:spPr>
        </p:pic>
        <p:pic>
          <p:nvPicPr>
            <p:cNvPr id="17" name="Picture 16"/>
            <p:cNvPicPr>
              <a:picLocks noChangeAspect="1" noChangeArrowheads="1"/>
            </p:cNvPicPr>
            <p:nvPr/>
          </p:nvPicPr>
          <p:blipFill>
            <a:blip r:embed="rId4" cstate="print"/>
            <a:srcRect/>
            <a:stretch>
              <a:fillRect/>
            </a:stretch>
          </p:blipFill>
          <p:spPr bwMode="auto">
            <a:xfrm>
              <a:off x="-14111" y="4112562"/>
              <a:ext cx="1707444" cy="1720018"/>
            </a:xfrm>
            <a:prstGeom prst="rect">
              <a:avLst/>
            </a:prstGeom>
            <a:noFill/>
            <a:ln w="9525">
              <a:noFill/>
              <a:miter lim="800000"/>
              <a:headEnd/>
              <a:tailEnd/>
            </a:ln>
          </p:spPr>
        </p:pic>
        <p:pic>
          <p:nvPicPr>
            <p:cNvPr id="19" name="Picture 18"/>
            <p:cNvPicPr>
              <a:picLocks noChangeAspect="1" noChangeArrowheads="1"/>
            </p:cNvPicPr>
            <p:nvPr/>
          </p:nvPicPr>
          <p:blipFill>
            <a:blip r:embed="rId4" cstate="print"/>
            <a:srcRect/>
            <a:stretch>
              <a:fillRect/>
            </a:stretch>
          </p:blipFill>
          <p:spPr bwMode="auto">
            <a:xfrm>
              <a:off x="1687809" y="4112561"/>
              <a:ext cx="1707444" cy="1720018"/>
            </a:xfrm>
            <a:prstGeom prst="rect">
              <a:avLst/>
            </a:prstGeom>
            <a:noFill/>
            <a:ln w="9525">
              <a:noFill/>
              <a:miter lim="800000"/>
              <a:headEnd/>
              <a:tailEnd/>
            </a:ln>
          </p:spPr>
        </p:pic>
        <p:pic>
          <p:nvPicPr>
            <p:cNvPr id="21" name="Picture 20"/>
            <p:cNvPicPr>
              <a:picLocks noChangeAspect="1" noChangeArrowheads="1"/>
            </p:cNvPicPr>
            <p:nvPr/>
          </p:nvPicPr>
          <p:blipFill>
            <a:blip r:embed="rId4" cstate="print"/>
            <a:srcRect/>
            <a:stretch>
              <a:fillRect/>
            </a:stretch>
          </p:blipFill>
          <p:spPr bwMode="auto">
            <a:xfrm>
              <a:off x="3381142" y="4112561"/>
              <a:ext cx="1707444" cy="1720018"/>
            </a:xfrm>
            <a:prstGeom prst="rect">
              <a:avLst/>
            </a:prstGeom>
            <a:noFill/>
            <a:ln w="9525">
              <a:noFill/>
              <a:miter lim="800000"/>
              <a:headEnd/>
              <a:tailEnd/>
            </a:ln>
          </p:spPr>
        </p:pic>
        <p:pic>
          <p:nvPicPr>
            <p:cNvPr id="23" name="Picture 22"/>
            <p:cNvPicPr>
              <a:picLocks noChangeAspect="1" noChangeArrowheads="1"/>
            </p:cNvPicPr>
            <p:nvPr/>
          </p:nvPicPr>
          <p:blipFill>
            <a:blip r:embed="rId4" cstate="print"/>
            <a:srcRect/>
            <a:stretch>
              <a:fillRect/>
            </a:stretch>
          </p:blipFill>
          <p:spPr bwMode="auto">
            <a:xfrm>
              <a:off x="5068951" y="4112560"/>
              <a:ext cx="1707444" cy="1720018"/>
            </a:xfrm>
            <a:prstGeom prst="rect">
              <a:avLst/>
            </a:prstGeom>
            <a:noFill/>
            <a:ln w="9525">
              <a:noFill/>
              <a:miter lim="800000"/>
              <a:headEnd/>
              <a:tailEnd/>
            </a:ln>
          </p:spPr>
        </p:pic>
        <p:pic>
          <p:nvPicPr>
            <p:cNvPr id="25" name="Picture 24"/>
            <p:cNvPicPr>
              <a:picLocks noChangeAspect="1" noChangeArrowheads="1"/>
            </p:cNvPicPr>
            <p:nvPr/>
          </p:nvPicPr>
          <p:blipFill>
            <a:blip r:embed="rId4" cstate="print"/>
            <a:srcRect/>
            <a:stretch>
              <a:fillRect/>
            </a:stretch>
          </p:blipFill>
          <p:spPr bwMode="auto">
            <a:xfrm>
              <a:off x="6759462" y="4098449"/>
              <a:ext cx="1707444" cy="1720018"/>
            </a:xfrm>
            <a:prstGeom prst="rect">
              <a:avLst/>
            </a:prstGeom>
            <a:noFill/>
            <a:ln w="9525">
              <a:noFill/>
              <a:miter lim="800000"/>
              <a:headEnd/>
              <a:tailEnd/>
            </a:ln>
          </p:spPr>
        </p:pic>
      </p:grpSp>
      <p:sp>
        <p:nvSpPr>
          <p:cNvPr id="2" name="Slide Number Placeholder 1"/>
          <p:cNvSpPr>
            <a:spLocks noGrp="1"/>
          </p:cNvSpPr>
          <p:nvPr>
            <p:ph type="sldNum" sz="quarter" idx="12"/>
          </p:nvPr>
        </p:nvSpPr>
        <p:spPr/>
        <p:txBody>
          <a:bodyPr/>
          <a:lstStyle/>
          <a:p>
            <a:fld id="{AD4E86B5-A92D-294E-92AF-8654113B1844}" type="slidenum">
              <a:rPr lang="en-US" smtClean="0"/>
              <a:t>15</a:t>
            </a:fld>
            <a:endParaRPr lang="en-US"/>
          </a:p>
        </p:txBody>
      </p:sp>
    </p:spTree>
    <p:extLst>
      <p:ext uri="{BB962C8B-B14F-4D97-AF65-F5344CB8AC3E}">
        <p14:creationId xmlns:p14="http://schemas.microsoft.com/office/powerpoint/2010/main" val="257369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3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27"/>
                                        </p:tgtEl>
                                      </p:cBhvr>
                                    </p:animEffect>
                                    <p:set>
                                      <p:cBhvr>
                                        <p:cTn id="12" dur="1" fill="hold">
                                          <p:stCondLst>
                                            <p:cond delay="4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a:solidFill>
                    <a:srgbClr val="FF0000"/>
                  </a:solidFill>
                </a:rPr>
                <a:t>White</a:t>
              </a: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Shadow</a:t>
              </a: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Car</a:t>
              </a: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Wheel</a:t>
              </a: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a:solidFill>
                  <a:srgbClr val="FF0000"/>
                </a:solidFill>
              </a:rPr>
              <a:t>Sky</a:t>
            </a:r>
          </a:p>
        </p:txBody>
      </p:sp>
      <p:sp>
        <p:nvSpPr>
          <p:cNvPr id="41" name="TextBox 40"/>
          <p:cNvSpPr txBox="1"/>
          <p:nvPr/>
        </p:nvSpPr>
        <p:spPr>
          <a:xfrm>
            <a:off x="4212436" y="4132414"/>
            <a:ext cx="982126" cy="369332"/>
          </a:xfrm>
          <a:prstGeom prst="rect">
            <a:avLst/>
          </a:prstGeom>
          <a:noFill/>
        </p:spPr>
        <p:txBody>
          <a:bodyPr wrap="square" rtlCol="0">
            <a:spAutoFit/>
          </a:bodyPr>
          <a:lstStyle/>
          <a:p>
            <a:r>
              <a:rPr lang="en-US" dirty="0">
                <a:solidFill>
                  <a:srgbClr val="FF0000"/>
                </a:solidFill>
              </a:rPr>
              <a:t>Road</a:t>
            </a: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1" name="Cube 30"/>
          <p:cNvSpPr/>
          <p:nvPr/>
        </p:nvSpPr>
        <p:spPr>
          <a:xfrm>
            <a:off x="4575948" y="3000690"/>
            <a:ext cx="2705385" cy="2956585"/>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5" name="Cube 34"/>
          <p:cNvSpPr/>
          <p:nvPr/>
        </p:nvSpPr>
        <p:spPr>
          <a:xfrm>
            <a:off x="1482038" y="1246740"/>
            <a:ext cx="436319" cy="436352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 name="Cube 2"/>
          <p:cNvSpPr/>
          <p:nvPr/>
        </p:nvSpPr>
        <p:spPr>
          <a:xfrm>
            <a:off x="536223" y="3625095"/>
            <a:ext cx="3725333" cy="2205182"/>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5" name="Slide Number Placeholder 4"/>
          <p:cNvSpPr>
            <a:spLocks noGrp="1"/>
          </p:cNvSpPr>
          <p:nvPr>
            <p:ph type="sldNum" sz="quarter" idx="12"/>
          </p:nvPr>
        </p:nvSpPr>
        <p:spPr/>
        <p:txBody>
          <a:bodyPr/>
          <a:lstStyle/>
          <a:p>
            <a:fld id="{AD4E86B5-A92D-294E-92AF-8654113B1844}" type="slidenum">
              <a:rPr lang="en-US" smtClean="0"/>
              <a:t>16</a:t>
            </a:fld>
            <a:endParaRPr lang="en-US"/>
          </a:p>
        </p:txBody>
      </p:sp>
    </p:spTree>
    <p:extLst>
      <p:ext uri="{BB962C8B-B14F-4D97-AF65-F5344CB8AC3E}">
        <p14:creationId xmlns:p14="http://schemas.microsoft.com/office/powerpoint/2010/main" val="172558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2"/>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0"/>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7"/>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P spid="31" grpId="0" animBg="1"/>
      <p:bldP spid="31" grpId="1" animBg="1"/>
      <p:bldP spid="35" grpId="0" animBg="1"/>
      <p:bldP spid="35" grpId="1" animBg="1"/>
      <p:bldP spid="3" grpId="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a:solidFill>
                    <a:srgbClr val="FF0000"/>
                  </a:solidFill>
                </a:rPr>
                <a:t>White</a:t>
              </a: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Shadow</a:t>
              </a: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Car</a:t>
              </a: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Wheel</a:t>
              </a: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a:solidFill>
                  <a:srgbClr val="FF0000"/>
                </a:solidFill>
              </a:rPr>
              <a:t>Sky</a:t>
            </a:r>
          </a:p>
        </p:txBody>
      </p:sp>
      <p:sp>
        <p:nvSpPr>
          <p:cNvPr id="41" name="TextBox 40"/>
          <p:cNvSpPr txBox="1"/>
          <p:nvPr/>
        </p:nvSpPr>
        <p:spPr>
          <a:xfrm>
            <a:off x="4495294" y="2247776"/>
            <a:ext cx="982126" cy="369332"/>
          </a:xfrm>
          <a:prstGeom prst="rect">
            <a:avLst/>
          </a:prstGeom>
          <a:noFill/>
        </p:spPr>
        <p:txBody>
          <a:bodyPr wrap="square" rtlCol="0">
            <a:spAutoFit/>
          </a:bodyPr>
          <a:lstStyle/>
          <a:p>
            <a:r>
              <a:rPr lang="en-US" dirty="0">
                <a:solidFill>
                  <a:srgbClr val="FF0000"/>
                </a:solidFill>
              </a:rPr>
              <a:t>Road</a:t>
            </a: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3" name="Slide Number Placeholder 2"/>
          <p:cNvSpPr>
            <a:spLocks noGrp="1"/>
          </p:cNvSpPr>
          <p:nvPr>
            <p:ph type="sldNum" sz="quarter" idx="12"/>
          </p:nvPr>
        </p:nvSpPr>
        <p:spPr/>
        <p:txBody>
          <a:bodyPr/>
          <a:lstStyle/>
          <a:p>
            <a:fld id="{AD4E86B5-A92D-294E-92AF-8654113B1844}" type="slidenum">
              <a:rPr lang="en-US" smtClean="0"/>
              <a:t>17</a:t>
            </a:fld>
            <a:endParaRPr lang="en-US"/>
          </a:p>
        </p:txBody>
      </p:sp>
    </p:spTree>
    <p:extLst>
      <p:ext uri="{BB962C8B-B14F-4D97-AF65-F5344CB8AC3E}">
        <p14:creationId xmlns:p14="http://schemas.microsoft.com/office/powerpoint/2010/main" val="103339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40"/>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t>Low Level Vision</a:t>
            </a:r>
          </a:p>
          <a:p>
            <a:pPr lvl="1"/>
            <a:r>
              <a:rPr lang="en-US" dirty="0">
                <a:solidFill>
                  <a:schemeClr val="bg1">
                    <a:lumMod val="85000"/>
                  </a:schemeClr>
                </a:solidFill>
              </a:rPr>
              <a:t>Measurements</a:t>
            </a:r>
          </a:p>
          <a:p>
            <a:pPr lvl="1"/>
            <a:r>
              <a:rPr lang="en-US" dirty="0">
                <a:solidFill>
                  <a:schemeClr val="bg1">
                    <a:lumMod val="85000"/>
                  </a:schemeClr>
                </a:solidFill>
              </a:rPr>
              <a:t>Enhancements</a:t>
            </a:r>
          </a:p>
          <a:p>
            <a:pPr lvl="1"/>
            <a:r>
              <a:rPr lang="en-US" dirty="0">
                <a:solidFill>
                  <a:schemeClr val="bg1">
                    <a:lumMod val="85000"/>
                  </a:schemeClr>
                </a:solidFill>
              </a:rPr>
              <a:t>Region segmentation</a:t>
            </a:r>
          </a:p>
          <a:p>
            <a:pPr lvl="1"/>
            <a:r>
              <a:rPr lang="en-US" dirty="0">
                <a:solidFill>
                  <a:schemeClr val="bg1">
                    <a:lumMod val="85000"/>
                  </a:schemeClr>
                </a:solidFill>
              </a:rPr>
              <a:t>Features</a:t>
            </a:r>
          </a:p>
          <a:p>
            <a:r>
              <a:rPr lang="en-US" dirty="0"/>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5" name="Slide Number Placeholder 4"/>
          <p:cNvSpPr>
            <a:spLocks noGrp="1"/>
          </p:cNvSpPr>
          <p:nvPr>
            <p:ph type="sldNum" sz="quarter" idx="12"/>
          </p:nvPr>
        </p:nvSpPr>
        <p:spPr/>
        <p:txBody>
          <a:bodyPr/>
          <a:lstStyle/>
          <a:p>
            <a:fld id="{AD4E86B5-A92D-294E-92AF-8654113B1844}" type="slidenum">
              <a:rPr lang="en-US" smtClean="0"/>
              <a:t>18</a:t>
            </a:fld>
            <a:endParaRPr lang="en-US"/>
          </a:p>
        </p:txBody>
      </p:sp>
    </p:spTree>
    <p:extLst>
      <p:ext uri="{BB962C8B-B14F-4D97-AF65-F5344CB8AC3E}">
        <p14:creationId xmlns:p14="http://schemas.microsoft.com/office/powerpoint/2010/main" val="426531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t>Low Level Vision</a:t>
            </a:r>
          </a:p>
          <a:p>
            <a:pPr lvl="1"/>
            <a:r>
              <a:rPr lang="en-US" dirty="0"/>
              <a:t>Measurements</a:t>
            </a:r>
          </a:p>
          <a:p>
            <a:pPr lvl="1"/>
            <a:r>
              <a:rPr lang="en-US" dirty="0"/>
              <a:t>Enhancements</a:t>
            </a:r>
          </a:p>
          <a:p>
            <a:pPr lvl="1"/>
            <a:r>
              <a:rPr lang="en-US" dirty="0"/>
              <a:t>Region segmentation</a:t>
            </a:r>
          </a:p>
          <a:p>
            <a:pPr lvl="1"/>
            <a:r>
              <a:rPr lang="en-US" dirty="0"/>
              <a:t>Features</a:t>
            </a:r>
          </a:p>
          <a:p>
            <a:r>
              <a:rPr lang="en-US" dirty="0">
                <a:solidFill>
                  <a:srgbClr val="D9D9D9"/>
                </a:solidFill>
              </a:rPr>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solidFill>
                  <a:srgbClr val="D9D9D9"/>
                </a:solidFill>
              </a:rPr>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5" name="Group 4"/>
          <p:cNvGrpSpPr/>
          <p:nvPr/>
        </p:nvGrpSpPr>
        <p:grpSpPr>
          <a:xfrm>
            <a:off x="5801400" y="4709523"/>
            <a:ext cx="859044" cy="369332"/>
            <a:chOff x="3938733" y="5075174"/>
            <a:chExt cx="1255830" cy="369332"/>
          </a:xfrm>
        </p:grpSpPr>
        <p:cxnSp>
          <p:nvCxnSpPr>
            <p:cNvPr id="6" name="Straight Arrow Connector 5"/>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8" name="Group 7"/>
          <p:cNvGrpSpPr/>
          <p:nvPr/>
        </p:nvGrpSpPr>
        <p:grpSpPr>
          <a:xfrm>
            <a:off x="5153949" y="3521574"/>
            <a:ext cx="949652" cy="696187"/>
            <a:chOff x="2825615" y="2264670"/>
            <a:chExt cx="1951967" cy="1430980"/>
          </a:xfrm>
        </p:grpSpPr>
        <p:cxnSp>
          <p:nvCxnSpPr>
            <p:cNvPr id="9" name="Straight Arrow Connector 8"/>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25615" y="2264670"/>
              <a:ext cx="1951967" cy="759145"/>
            </a:xfrm>
            <a:prstGeom prst="rect">
              <a:avLst/>
            </a:prstGeom>
            <a:noFill/>
          </p:spPr>
          <p:txBody>
            <a:bodyPr wrap="square" rtlCol="0">
              <a:spAutoFit/>
            </a:bodyPr>
            <a:lstStyle/>
            <a:p>
              <a:r>
                <a:rPr lang="en-US" dirty="0">
                  <a:solidFill>
                    <a:srgbClr val="FF0000"/>
                  </a:solidFill>
                </a:rPr>
                <a:t>White</a:t>
              </a:r>
            </a:p>
          </p:txBody>
        </p:sp>
      </p:grpSp>
      <p:grpSp>
        <p:nvGrpSpPr>
          <p:cNvPr id="11" name="Group 10"/>
          <p:cNvGrpSpPr/>
          <p:nvPr/>
        </p:nvGrpSpPr>
        <p:grpSpPr>
          <a:xfrm>
            <a:off x="7545565" y="4462275"/>
            <a:ext cx="1311632" cy="882102"/>
            <a:chOff x="7002374" y="4890508"/>
            <a:chExt cx="1311632" cy="882102"/>
          </a:xfrm>
        </p:grpSpPr>
        <p:cxnSp>
          <p:nvCxnSpPr>
            <p:cNvPr id="12" name="Straight Arrow Connector 11"/>
            <p:cNvCxnSpPr>
              <a:stCxn id="13" idx="2"/>
            </p:cNvCxnSpPr>
            <p:nvPr/>
          </p:nvCxnSpPr>
          <p:spPr>
            <a:xfrm flipH="1">
              <a:off x="7002374" y="5259840"/>
              <a:ext cx="820569" cy="51277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331880" y="4890508"/>
              <a:ext cx="982126" cy="369332"/>
            </a:xfrm>
            <a:prstGeom prst="rect">
              <a:avLst/>
            </a:prstGeom>
            <a:noFill/>
          </p:spPr>
          <p:txBody>
            <a:bodyPr wrap="square" rtlCol="0">
              <a:spAutoFit/>
            </a:bodyPr>
            <a:lstStyle/>
            <a:p>
              <a:r>
                <a:rPr lang="en-US" dirty="0">
                  <a:solidFill>
                    <a:srgbClr val="FF0000"/>
                  </a:solidFill>
                </a:rPr>
                <a:t>Shadow</a:t>
              </a:r>
            </a:p>
          </p:txBody>
        </p:sp>
      </p:grpSp>
      <p:sp>
        <p:nvSpPr>
          <p:cNvPr id="14" name="Slide Number Placeholder 13"/>
          <p:cNvSpPr>
            <a:spLocks noGrp="1"/>
          </p:cNvSpPr>
          <p:nvPr>
            <p:ph type="sldNum" sz="quarter" idx="12"/>
          </p:nvPr>
        </p:nvSpPr>
        <p:spPr/>
        <p:txBody>
          <a:bodyPr/>
          <a:lstStyle/>
          <a:p>
            <a:fld id="{AD4E86B5-A92D-294E-92AF-8654113B1844}" type="slidenum">
              <a:rPr lang="en-US" smtClean="0"/>
              <a:t>19</a:t>
            </a:fld>
            <a:endParaRPr lang="en-US"/>
          </a:p>
        </p:txBody>
      </p:sp>
    </p:spTree>
    <p:extLst>
      <p:ext uri="{BB962C8B-B14F-4D97-AF65-F5344CB8AC3E}">
        <p14:creationId xmlns:p14="http://schemas.microsoft.com/office/powerpoint/2010/main" val="3947365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	</a:t>
            </a:r>
          </a:p>
        </p:txBody>
      </p:sp>
      <p:sp>
        <p:nvSpPr>
          <p:cNvPr id="3" name="Content Placeholder 2"/>
          <p:cNvSpPr>
            <a:spLocks noGrp="1"/>
          </p:cNvSpPr>
          <p:nvPr>
            <p:ph idx="1"/>
          </p:nvPr>
        </p:nvSpPr>
        <p:spPr>
          <a:xfrm>
            <a:off x="457200" y="1600200"/>
            <a:ext cx="8314660" cy="4525963"/>
          </a:xfrm>
        </p:spPr>
        <p:txBody>
          <a:bodyPr>
            <a:normAutofit fontScale="47500" lnSpcReduction="20000"/>
          </a:bodyPr>
          <a:lstStyle/>
          <a:p>
            <a:r>
              <a:rPr lang="en-US" dirty="0"/>
              <a:t>Time: </a:t>
            </a:r>
          </a:p>
          <a:p>
            <a:pPr lvl="1"/>
            <a:r>
              <a:rPr lang="en-US" dirty="0"/>
              <a:t>MW: 1:30-2:50</a:t>
            </a:r>
          </a:p>
          <a:p>
            <a:r>
              <a:rPr lang="en-US" dirty="0"/>
              <a:t>Location:</a:t>
            </a:r>
          </a:p>
          <a:p>
            <a:pPr lvl="1"/>
            <a:r>
              <a:rPr lang="en-US" dirty="0"/>
              <a:t>ECE 037</a:t>
            </a:r>
          </a:p>
          <a:p>
            <a:r>
              <a:rPr lang="en-US" dirty="0"/>
              <a:t>Contact:	</a:t>
            </a:r>
          </a:p>
          <a:p>
            <a:pPr lvl="1"/>
            <a:r>
              <a:rPr lang="en-US" dirty="0"/>
              <a:t>shapiro@cs.uw.edu </a:t>
            </a:r>
          </a:p>
          <a:p>
            <a:r>
              <a:rPr lang="en-US" dirty="0"/>
              <a:t>TAs:</a:t>
            </a:r>
          </a:p>
          <a:p>
            <a:pPr lvl="1"/>
            <a:r>
              <a:rPr lang="en-US" dirty="0" err="1"/>
              <a:t>Kechun</a:t>
            </a:r>
            <a:r>
              <a:rPr lang="en-US" dirty="0"/>
              <a:t> Liu    </a:t>
            </a:r>
          </a:p>
          <a:p>
            <a:pPr lvl="1"/>
            <a:r>
              <a:rPr lang="en-US" dirty="0">
                <a:hlinkClick r:id="rId3"/>
              </a:rPr>
              <a:t>kechun@cs.washington.edu</a:t>
            </a:r>
            <a:endParaRPr lang="en-US" dirty="0"/>
          </a:p>
          <a:p>
            <a:pPr lvl="1"/>
            <a:r>
              <a:rPr lang="en-US" dirty="0"/>
              <a:t>Nishat Khan</a:t>
            </a:r>
          </a:p>
          <a:p>
            <a:pPr lvl="1"/>
            <a:r>
              <a:rPr lang="en-US" dirty="0">
                <a:hlinkClick r:id="rId4"/>
              </a:rPr>
              <a:t>nkhan51@uw.edu</a:t>
            </a:r>
            <a:endParaRPr lang="en-US" dirty="0"/>
          </a:p>
          <a:p>
            <a:pPr lvl="1"/>
            <a:r>
              <a:rPr lang="en-US" dirty="0"/>
              <a:t>Mehmet Saygin </a:t>
            </a:r>
            <a:r>
              <a:rPr lang="en-US" dirty="0" err="1"/>
              <a:t>Seyfioğlu</a:t>
            </a:r>
            <a:endParaRPr lang="en-US" dirty="0"/>
          </a:p>
          <a:p>
            <a:pPr lvl="1"/>
            <a:r>
              <a:rPr lang="en-US" dirty="0">
                <a:hlinkClick r:id="rId5"/>
              </a:rPr>
              <a:t>msaygin@uw.edu</a:t>
            </a:r>
            <a:endParaRPr lang="en-US" dirty="0"/>
          </a:p>
          <a:p>
            <a:pPr lvl="1"/>
            <a:endParaRPr lang="en-US" dirty="0"/>
          </a:p>
          <a:p>
            <a:pPr lvl="1"/>
            <a:endParaRPr lang="en-US" dirty="0"/>
          </a:p>
          <a:p>
            <a:pPr marL="457200" lvl="1" indent="0">
              <a:buNone/>
            </a:pPr>
            <a:endParaRPr lang="en-US" dirty="0"/>
          </a:p>
          <a:p>
            <a:pPr lvl="1"/>
            <a:endParaRPr lang="en-US" dirty="0"/>
          </a:p>
          <a:p>
            <a:r>
              <a:rPr lang="en-US" dirty="0"/>
              <a:t>Website:</a:t>
            </a:r>
          </a:p>
          <a:p>
            <a:pPr lvl="1"/>
            <a:r>
              <a:rPr lang="en-US" dirty="0">
                <a:hlinkClick r:id="rId6"/>
              </a:rPr>
              <a:t>https://courses.cs.washington.edu/courses</a:t>
            </a:r>
            <a:r>
              <a:rPr lang="en-US">
                <a:hlinkClick r:id="rId6"/>
              </a:rPr>
              <a:t>/cse576/24sp</a:t>
            </a:r>
            <a:r>
              <a:rPr lang="en-US" dirty="0"/>
              <a:t>/</a:t>
            </a:r>
          </a:p>
        </p:txBody>
      </p:sp>
      <p:sp>
        <p:nvSpPr>
          <p:cNvPr id="4" name="Slide Number Placeholder 3"/>
          <p:cNvSpPr>
            <a:spLocks noGrp="1"/>
          </p:cNvSpPr>
          <p:nvPr>
            <p:ph type="sldNum" sz="quarter" idx="12"/>
          </p:nvPr>
        </p:nvSpPr>
        <p:spPr/>
        <p:txBody>
          <a:bodyPr/>
          <a:lstStyle/>
          <a:p>
            <a:fld id="{AD4E86B5-A92D-294E-92AF-8654113B1844}" type="slidenum">
              <a:rPr lang="en-US" smtClean="0"/>
              <a:t>2</a:t>
            </a:fld>
            <a:endParaRPr lang="en-US" dirty="0"/>
          </a:p>
        </p:txBody>
      </p:sp>
      <p:sp>
        <p:nvSpPr>
          <p:cNvPr id="6" name="AutoShape 2" descr="Image result for beibin l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2E4C0642-5FA8-4085-AE39-C00EC4674761}"/>
              </a:ext>
            </a:extLst>
          </p:cNvPr>
          <p:cNvPicPr>
            <a:picLocks noChangeAspect="1"/>
          </p:cNvPicPr>
          <p:nvPr/>
        </p:nvPicPr>
        <p:blipFill>
          <a:blip r:embed="rId7"/>
          <a:stretch>
            <a:fillRect/>
          </a:stretch>
        </p:blipFill>
        <p:spPr>
          <a:xfrm>
            <a:off x="3978329" y="2364509"/>
            <a:ext cx="1209134" cy="1588653"/>
          </a:xfrm>
          <a:prstGeom prst="rect">
            <a:avLst/>
          </a:prstGeom>
        </p:spPr>
      </p:pic>
      <p:pic>
        <p:nvPicPr>
          <p:cNvPr id="12" name="Picture 11">
            <a:extLst>
              <a:ext uri="{FF2B5EF4-FFF2-40B4-BE49-F238E27FC236}">
                <a16:creationId xmlns:a16="http://schemas.microsoft.com/office/drawing/2014/main" id="{70B2DABF-4EBC-4B0C-9608-8FADD02DA1A1}"/>
              </a:ext>
            </a:extLst>
          </p:cNvPr>
          <p:cNvPicPr>
            <a:picLocks noChangeAspect="1"/>
          </p:cNvPicPr>
          <p:nvPr/>
        </p:nvPicPr>
        <p:blipFill>
          <a:blip r:embed="rId8"/>
          <a:stretch>
            <a:fillRect/>
          </a:stretch>
        </p:blipFill>
        <p:spPr>
          <a:xfrm>
            <a:off x="7271691" y="4304145"/>
            <a:ext cx="1311200" cy="1311200"/>
          </a:xfrm>
          <a:prstGeom prst="rect">
            <a:avLst/>
          </a:prstGeom>
        </p:spPr>
      </p:pic>
      <p:pic>
        <p:nvPicPr>
          <p:cNvPr id="8" name="Picture 7">
            <a:extLst>
              <a:ext uri="{FF2B5EF4-FFF2-40B4-BE49-F238E27FC236}">
                <a16:creationId xmlns:a16="http://schemas.microsoft.com/office/drawing/2014/main" id="{7638E541-D639-4A6A-A762-211941C6A05B}"/>
              </a:ext>
            </a:extLst>
          </p:cNvPr>
          <p:cNvPicPr>
            <a:picLocks noChangeAspect="1"/>
          </p:cNvPicPr>
          <p:nvPr/>
        </p:nvPicPr>
        <p:blipFill>
          <a:blip r:embed="rId9"/>
          <a:stretch>
            <a:fillRect/>
          </a:stretch>
        </p:blipFill>
        <p:spPr>
          <a:xfrm>
            <a:off x="5646199" y="3158835"/>
            <a:ext cx="1170533" cy="1304657"/>
          </a:xfrm>
          <a:prstGeom prst="rect">
            <a:avLst/>
          </a:prstGeom>
        </p:spPr>
      </p:pic>
    </p:spTree>
    <p:extLst>
      <p:ext uri="{BB962C8B-B14F-4D97-AF65-F5344CB8AC3E}">
        <p14:creationId xmlns:p14="http://schemas.microsoft.com/office/powerpoint/2010/main" val="2269052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013" y="2146959"/>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Brightness</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20</a:t>
            </a:fld>
            <a:endParaRPr lang="en-US"/>
          </a:p>
        </p:txBody>
      </p:sp>
    </p:spTree>
    <p:extLst>
      <p:ext uri="{BB962C8B-B14F-4D97-AF65-F5344CB8AC3E}">
        <p14:creationId xmlns:p14="http://schemas.microsoft.com/office/powerpoint/2010/main" val="339520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2118425"/>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r>
              <a:rPr lang="en-US" dirty="0"/>
              <a:t>Measurement</a:t>
            </a:r>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Brightness</a:t>
            </a:r>
            <a:endParaRPr lang="en-US" dirty="0"/>
          </a:p>
        </p:txBody>
      </p:sp>
      <p:sp>
        <p:nvSpPr>
          <p:cNvPr id="7" name="TextBox 6"/>
          <p:cNvSpPr txBox="1"/>
          <p:nvPr/>
        </p:nvSpPr>
        <p:spPr>
          <a:xfrm>
            <a:off x="6550295" y="6520896"/>
            <a:ext cx="2736415" cy="369332"/>
          </a:xfrm>
          <a:prstGeom prst="rect">
            <a:avLst/>
          </a:prstGeom>
          <a:noFill/>
        </p:spPr>
        <p:txBody>
          <a:bodyPr wrap="square" rtlCol="0">
            <a:spAutoFit/>
          </a:bodyPr>
          <a:lstStyle/>
          <a:p>
            <a:r>
              <a:rPr lang="en-US" dirty="0">
                <a:solidFill>
                  <a:schemeClr val="bg1">
                    <a:lumMod val="65000"/>
                  </a:schemeClr>
                </a:solidFill>
              </a:rPr>
              <a:t>Slide Credit: </a:t>
            </a:r>
            <a:r>
              <a:rPr lang="en-US" dirty="0" err="1">
                <a:solidFill>
                  <a:schemeClr val="bg1">
                    <a:lumMod val="65000"/>
                  </a:schemeClr>
                </a:solidFill>
              </a:rPr>
              <a:t>Alyosha</a:t>
            </a:r>
            <a:r>
              <a:rPr lang="en-US" dirty="0">
                <a:solidFill>
                  <a:schemeClr val="bg1">
                    <a:lumMod val="65000"/>
                  </a:schemeClr>
                </a:solidFill>
              </a:rPr>
              <a:t> </a:t>
            </a:r>
            <a:r>
              <a:rPr lang="en-US" dirty="0" err="1">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21</a:t>
            </a:fld>
            <a:endParaRPr lang="en-US"/>
          </a:p>
        </p:txBody>
      </p:sp>
      <p:sp>
        <p:nvSpPr>
          <p:cNvPr id="4" name="TextBox 3"/>
          <p:cNvSpPr txBox="1"/>
          <p:nvPr/>
        </p:nvSpPr>
        <p:spPr>
          <a:xfrm>
            <a:off x="87969" y="6336230"/>
            <a:ext cx="6465231" cy="369332"/>
          </a:xfrm>
          <a:prstGeom prst="rect">
            <a:avLst/>
          </a:prstGeom>
          <a:noFill/>
        </p:spPr>
        <p:txBody>
          <a:bodyPr wrap="none" rtlCol="0">
            <a:spAutoFit/>
          </a:bodyPr>
          <a:lstStyle/>
          <a:p>
            <a:r>
              <a:rPr lang="en-US" dirty="0"/>
              <a:t>http://www.newworldencyclopedia.org/entry/Same_color_illusion</a:t>
            </a:r>
          </a:p>
        </p:txBody>
      </p:sp>
    </p:spTree>
    <p:extLst>
      <p:ext uri="{BB962C8B-B14F-4D97-AF65-F5344CB8AC3E}">
        <p14:creationId xmlns:p14="http://schemas.microsoft.com/office/powerpoint/2010/main" val="1429276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a:t>
            </a:r>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Length</a:t>
            </a:r>
            <a:endParaRPr lang="en-US" dirty="0"/>
          </a:p>
        </p:txBody>
      </p:sp>
      <p:sp>
        <p:nvSpPr>
          <p:cNvPr id="6" name="Rectangle 3"/>
          <p:cNvSpPr>
            <a:spLocks noChangeArrowheads="1"/>
          </p:cNvSpPr>
          <p:nvPr/>
        </p:nvSpPr>
        <p:spPr bwMode="auto">
          <a:xfrm>
            <a:off x="258762" y="6497142"/>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0" dirty="0">
                <a:hlinkClick r:id="rId3"/>
              </a:rPr>
              <a:t>http://www.michaelbach.de/ot/sze_muelue/index.html</a:t>
            </a:r>
            <a:r>
              <a:rPr lang="en-US" sz="1600" b="0" dirty="0"/>
              <a:t> </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895600"/>
            <a:ext cx="44958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8" name="Group 5"/>
          <p:cNvGrpSpPr>
            <a:grpSpLocks/>
          </p:cNvGrpSpPr>
          <p:nvPr/>
        </p:nvGrpSpPr>
        <p:grpSpPr bwMode="auto">
          <a:xfrm>
            <a:off x="2743200" y="3683000"/>
            <a:ext cx="3048000" cy="1009650"/>
            <a:chOff x="1728" y="2418"/>
            <a:chExt cx="1920" cy="636"/>
          </a:xfrm>
        </p:grpSpPr>
        <p:sp>
          <p:nvSpPr>
            <p:cNvPr id="9" name="Line 6"/>
            <p:cNvSpPr>
              <a:spLocks noChangeShapeType="1"/>
            </p:cNvSpPr>
            <p:nvPr/>
          </p:nvSpPr>
          <p:spPr bwMode="auto">
            <a:xfrm>
              <a:off x="1728" y="2418"/>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 name="Line 7"/>
            <p:cNvSpPr>
              <a:spLocks noChangeShapeType="1"/>
            </p:cNvSpPr>
            <p:nvPr/>
          </p:nvSpPr>
          <p:spPr bwMode="auto">
            <a:xfrm>
              <a:off x="1728" y="3054"/>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1" name="Rectangle 16"/>
          <p:cNvSpPr>
            <a:spLocks noChangeArrowheads="1"/>
          </p:cNvSpPr>
          <p:nvPr/>
        </p:nvSpPr>
        <p:spPr bwMode="auto">
          <a:xfrm>
            <a:off x="457200" y="6100267"/>
            <a:ext cx="2316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dirty="0"/>
              <a:t>Müller-</a:t>
            </a:r>
            <a:r>
              <a:rPr lang="en-US" sz="2000" b="0" dirty="0" err="1"/>
              <a:t>Lyer</a:t>
            </a:r>
            <a:r>
              <a:rPr lang="en-US" sz="2000" b="0" dirty="0"/>
              <a:t> Illusion</a:t>
            </a:r>
          </a:p>
        </p:txBody>
      </p:sp>
      <p:sp>
        <p:nvSpPr>
          <p:cNvPr id="12" name="TextBox 11"/>
          <p:cNvSpPr txBox="1"/>
          <p:nvPr/>
        </p:nvSpPr>
        <p:spPr>
          <a:xfrm>
            <a:off x="6550295" y="6520896"/>
            <a:ext cx="2736415" cy="369332"/>
          </a:xfrm>
          <a:prstGeom prst="rect">
            <a:avLst/>
          </a:prstGeom>
          <a:noFill/>
        </p:spPr>
        <p:txBody>
          <a:bodyPr wrap="square" rtlCol="0">
            <a:spAutoFit/>
          </a:bodyPr>
          <a:lstStyle/>
          <a:p>
            <a:r>
              <a:rPr lang="en-US" dirty="0">
                <a:solidFill>
                  <a:schemeClr val="bg1">
                    <a:lumMod val="65000"/>
                  </a:schemeClr>
                </a:solidFill>
              </a:rPr>
              <a:t>Slide Credit: </a:t>
            </a:r>
            <a:r>
              <a:rPr lang="en-US" dirty="0" err="1">
                <a:solidFill>
                  <a:schemeClr val="bg1">
                    <a:lumMod val="65000"/>
                  </a:schemeClr>
                </a:solidFill>
              </a:rPr>
              <a:t>Alyosha</a:t>
            </a:r>
            <a:r>
              <a:rPr lang="en-US" dirty="0">
                <a:solidFill>
                  <a:schemeClr val="bg1">
                    <a:lumMod val="65000"/>
                  </a:schemeClr>
                </a:solidFill>
              </a:rPr>
              <a:t> </a:t>
            </a:r>
            <a:r>
              <a:rPr lang="en-US" dirty="0" err="1">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22</a:t>
            </a:fld>
            <a:endParaRPr lang="en-US"/>
          </a:p>
        </p:txBody>
      </p:sp>
    </p:spTree>
    <p:extLst>
      <p:ext uri="{BB962C8B-B14F-4D97-AF65-F5344CB8AC3E}">
        <p14:creationId xmlns:p14="http://schemas.microsoft.com/office/powerpoint/2010/main" val="184907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US"/>
              <a:t>Image Enhancement</a:t>
            </a:r>
          </a:p>
        </p:txBody>
      </p:sp>
      <p:pic>
        <p:nvPicPr>
          <p:cNvPr id="363527" name="Picture 7" descr="peli_arthur_larg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3528" name="Text Box 8"/>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4"/>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23</a:t>
            </a:fld>
            <a:endParaRPr lang="en-US"/>
          </a:p>
        </p:txBody>
      </p:sp>
    </p:spTree>
    <p:extLst>
      <p:ext uri="{BB962C8B-B14F-4D97-AF65-F5344CB8AC3E}">
        <p14:creationId xmlns:p14="http://schemas.microsoft.com/office/powerpoint/2010/main" val="2497842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p:txBody>
          <a:bodyPr/>
          <a:lstStyle/>
          <a:p>
            <a:r>
              <a:rPr lang="en-US"/>
              <a:t>Image Enhancement</a:t>
            </a:r>
          </a:p>
        </p:txBody>
      </p:sp>
      <p:pic>
        <p:nvPicPr>
          <p:cNvPr id="364549" name="Picture 5" descr="original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4550"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24</a:t>
            </a:fld>
            <a:endParaRPr lang="en-US"/>
          </a:p>
        </p:txBody>
      </p:sp>
    </p:spTree>
    <p:extLst>
      <p:ext uri="{BB962C8B-B14F-4D97-AF65-F5344CB8AC3E}">
        <p14:creationId xmlns:p14="http://schemas.microsoft.com/office/powerpoint/2010/main" val="470698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r>
              <a:rPr lang="en-US"/>
              <a:t>Image Enhancement</a:t>
            </a:r>
          </a:p>
        </p:txBody>
      </p:sp>
      <p:pic>
        <p:nvPicPr>
          <p:cNvPr id="365573" name="Picture 5" descr="our resto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5574"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25</a:t>
            </a:fld>
            <a:endParaRPr lang="en-US"/>
          </a:p>
        </p:txBody>
      </p:sp>
    </p:spTree>
    <p:extLst>
      <p:ext uri="{BB962C8B-B14F-4D97-AF65-F5344CB8AC3E}">
        <p14:creationId xmlns:p14="http://schemas.microsoft.com/office/powerpoint/2010/main" val="2034116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611560" y="80628"/>
            <a:ext cx="8098668" cy="1143000"/>
          </a:xfrm>
        </p:spPr>
        <p:txBody>
          <a:bodyPr>
            <a:normAutofit/>
          </a:bodyPr>
          <a:lstStyle/>
          <a:p>
            <a:r>
              <a:rPr lang="en-US" sz="3800" dirty="0"/>
              <a:t>Seam Carving </a:t>
            </a:r>
          </a:p>
        </p:txBody>
      </p:sp>
      <p:pic>
        <p:nvPicPr>
          <p:cNvPr id="462851" name="Picture 3"/>
          <p:cNvPicPr>
            <a:picLocks noChangeAspect="1" noChangeArrowheads="1"/>
          </p:cNvPicPr>
          <p:nvPr/>
        </p:nvPicPr>
        <p:blipFill>
          <a:blip r:embed="rId3" cstate="print"/>
          <a:srcRect/>
          <a:stretch>
            <a:fillRect/>
          </a:stretch>
        </p:blipFill>
        <p:spPr bwMode="auto">
          <a:xfrm>
            <a:off x="2723445" y="1513939"/>
            <a:ext cx="4204162" cy="2805688"/>
          </a:xfrm>
          <a:prstGeom prst="rect">
            <a:avLst/>
          </a:prstGeom>
          <a:noFill/>
          <a:ln w="9525">
            <a:noFill/>
            <a:miter lim="800000"/>
            <a:headEnd/>
            <a:tailEnd/>
          </a:ln>
        </p:spPr>
      </p:pic>
      <p:sp>
        <p:nvSpPr>
          <p:cNvPr id="5" name="TextBox 4"/>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a:solidFill>
                  <a:srgbClr val="000000"/>
                </a:solidFill>
              </a:rPr>
              <a:t>[</a:t>
            </a:r>
            <a:r>
              <a:rPr lang="en-US" sz="2200" dirty="0" err="1">
                <a:solidFill>
                  <a:srgbClr val="000000"/>
                </a:solidFill>
              </a:rPr>
              <a:t>Shai</a:t>
            </a:r>
            <a:r>
              <a:rPr lang="en-US" sz="2200" dirty="0">
                <a:solidFill>
                  <a:srgbClr val="000000"/>
                </a:solidFill>
              </a:rPr>
              <a:t> &amp; </a:t>
            </a:r>
            <a:r>
              <a:rPr lang="en-US" sz="2200" dirty="0" err="1">
                <a:solidFill>
                  <a:srgbClr val="000000"/>
                </a:solidFill>
              </a:rPr>
              <a:t>Avidan</a:t>
            </a:r>
            <a:r>
              <a:rPr lang="en-US" sz="2200" dirty="0">
                <a:solidFill>
                  <a:srgbClr val="000000"/>
                </a:solidFill>
              </a:rPr>
              <a:t>, SIGGRAPH 2007]</a:t>
            </a:r>
          </a:p>
        </p:txBody>
      </p:sp>
      <p:sp>
        <p:nvSpPr>
          <p:cNvPr id="2" name="Slide Number Placeholder 1"/>
          <p:cNvSpPr>
            <a:spLocks noGrp="1"/>
          </p:cNvSpPr>
          <p:nvPr>
            <p:ph type="sldNum" sz="quarter" idx="12"/>
          </p:nvPr>
        </p:nvSpPr>
        <p:spPr/>
        <p:txBody>
          <a:bodyPr/>
          <a:lstStyle/>
          <a:p>
            <a:fld id="{AD4E86B5-A92D-294E-92AF-8654113B1844}" type="slidenum">
              <a:rPr lang="en-US" smtClean="0"/>
              <a:t>26</a:t>
            </a:fld>
            <a:endParaRPr lang="en-US"/>
          </a:p>
        </p:txBody>
      </p:sp>
      <p:sp>
        <p:nvSpPr>
          <p:cNvPr id="3" name="TextBox 2"/>
          <p:cNvSpPr txBox="1"/>
          <p:nvPr/>
        </p:nvSpPr>
        <p:spPr>
          <a:xfrm>
            <a:off x="611560" y="2137144"/>
            <a:ext cx="1127103" cy="646331"/>
          </a:xfrm>
          <a:prstGeom prst="rect">
            <a:avLst/>
          </a:prstGeom>
          <a:noFill/>
          <a:ln>
            <a:solidFill>
              <a:schemeClr val="tx1"/>
            </a:solidFill>
          </a:ln>
        </p:spPr>
        <p:txBody>
          <a:bodyPr wrap="none" rtlCol="0">
            <a:spAutoFit/>
          </a:bodyPr>
          <a:lstStyle/>
          <a:p>
            <a:pPr algn="ctr"/>
            <a:r>
              <a:rPr lang="en-US" dirty="0"/>
              <a:t>less</a:t>
            </a:r>
          </a:p>
          <a:p>
            <a:pPr algn="ctr"/>
            <a:r>
              <a:rPr lang="en-US" dirty="0"/>
              <a:t>important</a:t>
            </a:r>
          </a:p>
        </p:txBody>
      </p:sp>
      <p:cxnSp>
        <p:nvCxnSpPr>
          <p:cNvPr id="7" name="Straight Arrow Connector 6"/>
          <p:cNvCxnSpPr>
            <a:stCxn id="3" idx="3"/>
          </p:cNvCxnSpPr>
          <p:nvPr/>
        </p:nvCxnSpPr>
        <p:spPr>
          <a:xfrm>
            <a:off x="1738663" y="2460310"/>
            <a:ext cx="1041938" cy="4564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3" idx="3"/>
          </p:cNvCxnSpPr>
          <p:nvPr/>
        </p:nvCxnSpPr>
        <p:spPr>
          <a:xfrm>
            <a:off x="1738663" y="2460310"/>
            <a:ext cx="1523626" cy="14524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3" idx="3"/>
          </p:cNvCxnSpPr>
          <p:nvPr/>
        </p:nvCxnSpPr>
        <p:spPr>
          <a:xfrm>
            <a:off x="1738663" y="2460310"/>
            <a:ext cx="3327938" cy="15587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4030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2"/>
          <p:cNvPicPr>
            <a:picLocks noChangeAspect="1" noChangeArrowheads="1"/>
          </p:cNvPicPr>
          <p:nvPr/>
        </p:nvPicPr>
        <p:blipFill>
          <a:blip r:embed="rId3" cstate="print"/>
          <a:srcRect/>
          <a:stretch>
            <a:fillRect/>
          </a:stretch>
        </p:blipFill>
        <p:spPr bwMode="auto">
          <a:xfrm>
            <a:off x="1358019" y="3861033"/>
            <a:ext cx="6029325" cy="1666875"/>
          </a:xfrm>
          <a:prstGeom prst="rect">
            <a:avLst/>
          </a:prstGeom>
          <a:noFill/>
          <a:ln w="9525">
            <a:noFill/>
            <a:miter lim="800000"/>
            <a:headEnd/>
            <a:tailEnd/>
          </a:ln>
        </p:spPr>
      </p:pic>
      <p:pic>
        <p:nvPicPr>
          <p:cNvPr id="142340" name="Picture 3"/>
          <p:cNvPicPr>
            <a:picLocks noChangeAspect="1" noChangeArrowheads="1"/>
          </p:cNvPicPr>
          <p:nvPr/>
        </p:nvPicPr>
        <p:blipFill>
          <a:blip r:embed="rId4" cstate="print"/>
          <a:srcRect/>
          <a:stretch>
            <a:fillRect/>
          </a:stretch>
        </p:blipFill>
        <p:spPr bwMode="auto">
          <a:xfrm>
            <a:off x="1569156" y="1005650"/>
            <a:ext cx="5886450" cy="1495425"/>
          </a:xfrm>
          <a:prstGeom prst="rect">
            <a:avLst/>
          </a:prstGeom>
          <a:noFill/>
          <a:ln w="9525">
            <a:noFill/>
            <a:miter lim="800000"/>
            <a:headEnd/>
            <a:tailEnd/>
          </a:ln>
        </p:spPr>
      </p:pic>
      <p:sp>
        <p:nvSpPr>
          <p:cNvPr id="142341" name="TextBox 6"/>
          <p:cNvSpPr txBox="1">
            <a:spLocks noChangeArrowheads="1"/>
          </p:cNvSpPr>
          <p:nvPr/>
        </p:nvSpPr>
        <p:spPr bwMode="auto">
          <a:xfrm>
            <a:off x="1786270" y="5527908"/>
            <a:ext cx="5411971"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b="1" dirty="0">
                <a:solidFill>
                  <a:srgbClr val="000000"/>
                </a:solidFill>
              </a:rPr>
              <a:t>Content-aware resizing uses important areas.</a:t>
            </a:r>
          </a:p>
          <a:p>
            <a:pPr fontAlgn="base">
              <a:spcBef>
                <a:spcPct val="0"/>
              </a:spcBef>
              <a:spcAft>
                <a:spcPct val="0"/>
              </a:spcAft>
            </a:pPr>
            <a:r>
              <a:rPr lang="en-US" b="1" dirty="0">
                <a:solidFill>
                  <a:srgbClr val="000000"/>
                </a:solidFill>
              </a:rPr>
              <a:t>Extends in horizontal direction and reduces in vertical.</a:t>
            </a:r>
          </a:p>
        </p:txBody>
      </p:sp>
      <p:sp>
        <p:nvSpPr>
          <p:cNvPr id="142342" name="TextBox 7"/>
          <p:cNvSpPr txBox="1">
            <a:spLocks noChangeArrowheads="1"/>
          </p:cNvSpPr>
          <p:nvPr/>
        </p:nvSpPr>
        <p:spPr bwMode="auto">
          <a:xfrm>
            <a:off x="2564039" y="2556179"/>
            <a:ext cx="4381500" cy="646331"/>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000000"/>
                </a:solidFill>
              </a:rPr>
              <a:t>Traditional resizing uses and stretches the whole image.</a:t>
            </a:r>
          </a:p>
        </p:txBody>
      </p:sp>
      <p:sp>
        <p:nvSpPr>
          <p:cNvPr id="9" name="TextBox 8"/>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a:solidFill>
                  <a:srgbClr val="000000"/>
                </a:solidFill>
              </a:rPr>
              <a:t>[</a:t>
            </a:r>
            <a:r>
              <a:rPr lang="en-US" sz="2200" dirty="0" err="1">
                <a:solidFill>
                  <a:srgbClr val="000000"/>
                </a:solidFill>
              </a:rPr>
              <a:t>Shai</a:t>
            </a:r>
            <a:r>
              <a:rPr lang="en-US" sz="2200" dirty="0">
                <a:solidFill>
                  <a:srgbClr val="000000"/>
                </a:solidFill>
              </a:rPr>
              <a:t> &amp; </a:t>
            </a:r>
            <a:r>
              <a:rPr lang="en-US" sz="2200" dirty="0" err="1">
                <a:solidFill>
                  <a:srgbClr val="000000"/>
                </a:solidFill>
              </a:rPr>
              <a:t>Avidan</a:t>
            </a:r>
            <a:r>
              <a:rPr lang="en-US" sz="2200" dirty="0">
                <a:solidFill>
                  <a:srgbClr val="000000"/>
                </a:solidFill>
              </a:rPr>
              <a:t>, SIGGRAPH 2007]</a:t>
            </a:r>
          </a:p>
        </p:txBody>
      </p:sp>
      <p:sp>
        <p:nvSpPr>
          <p:cNvPr id="2" name="Slide Number Placeholder 1"/>
          <p:cNvSpPr>
            <a:spLocks noGrp="1"/>
          </p:cNvSpPr>
          <p:nvPr>
            <p:ph type="sldNum" sz="quarter" idx="12"/>
          </p:nvPr>
        </p:nvSpPr>
        <p:spPr/>
        <p:txBody>
          <a:bodyPr/>
          <a:lstStyle/>
          <a:p>
            <a:fld id="{AD4E86B5-A92D-294E-92AF-8654113B1844}" type="slidenum">
              <a:rPr lang="en-US" smtClean="0"/>
              <a:t>27</a:t>
            </a:fld>
            <a:endParaRPr lang="en-US"/>
          </a:p>
        </p:txBody>
      </p:sp>
    </p:spTree>
    <p:extLst>
      <p:ext uri="{BB962C8B-B14F-4D97-AF65-F5344CB8AC3E}">
        <p14:creationId xmlns:p14="http://schemas.microsoft.com/office/powerpoint/2010/main" val="160475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solidFill>
                  <a:schemeClr val="bg1">
                    <a:lumMod val="75000"/>
                  </a:schemeClr>
                </a:solidFill>
              </a:rPr>
              <a:t>Low Level Vision</a:t>
            </a:r>
          </a:p>
          <a:p>
            <a:pPr lvl="1"/>
            <a:r>
              <a:rPr lang="en-US" dirty="0">
                <a:solidFill>
                  <a:schemeClr val="bg1">
                    <a:lumMod val="85000"/>
                  </a:schemeClr>
                </a:solidFill>
              </a:rPr>
              <a:t>Measurements</a:t>
            </a:r>
          </a:p>
          <a:p>
            <a:pPr lvl="1"/>
            <a:r>
              <a:rPr lang="en-US" dirty="0">
                <a:solidFill>
                  <a:schemeClr val="bg1">
                    <a:lumMod val="85000"/>
                  </a:schemeClr>
                </a:solidFill>
              </a:rPr>
              <a:t>Enhancements</a:t>
            </a:r>
          </a:p>
          <a:p>
            <a:pPr lvl="1"/>
            <a:r>
              <a:rPr lang="en-US" dirty="0">
                <a:solidFill>
                  <a:schemeClr val="bg1">
                    <a:lumMod val="85000"/>
                  </a:schemeClr>
                </a:solidFill>
              </a:rPr>
              <a:t>Region segmentation</a:t>
            </a:r>
          </a:p>
          <a:p>
            <a:pPr lvl="1"/>
            <a:r>
              <a:rPr lang="en-US" dirty="0">
                <a:solidFill>
                  <a:schemeClr val="bg1">
                    <a:lumMod val="85000"/>
                  </a:schemeClr>
                </a:solidFill>
              </a:rPr>
              <a:t>Features</a:t>
            </a:r>
          </a:p>
          <a:p>
            <a:r>
              <a:rPr lang="en-US" dirty="0"/>
              <a:t>Mid Level Vision</a:t>
            </a:r>
          </a:p>
          <a:p>
            <a:pPr lvl="1"/>
            <a:r>
              <a:rPr lang="en-US" dirty="0"/>
              <a:t>Reconstruction</a:t>
            </a:r>
          </a:p>
          <a:p>
            <a:pPr lvl="1"/>
            <a:r>
              <a:rPr lang="en-US" dirty="0"/>
              <a:t>Depth</a:t>
            </a:r>
          </a:p>
          <a:p>
            <a:pPr lvl="1"/>
            <a:r>
              <a:rPr lang="en-US" dirty="0"/>
              <a:t>Motion Estimation</a:t>
            </a:r>
          </a:p>
          <a:p>
            <a:r>
              <a:rPr lang="en-US" dirty="0">
                <a:solidFill>
                  <a:schemeClr val="bg1">
                    <a:lumMod val="75000"/>
                  </a:schemeClr>
                </a:solidFill>
              </a:rPr>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6" name="Cube 5"/>
          <p:cNvSpPr/>
          <p:nvPr/>
        </p:nvSpPr>
        <p:spPr>
          <a:xfrm>
            <a:off x="4515928" y="2737435"/>
            <a:ext cx="323514" cy="228612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 name="Cube 4"/>
          <p:cNvSpPr/>
          <p:nvPr/>
        </p:nvSpPr>
        <p:spPr>
          <a:xfrm>
            <a:off x="6438616" y="3838221"/>
            <a:ext cx="1523638" cy="166511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Cube 6"/>
          <p:cNvSpPr/>
          <p:nvPr/>
        </p:nvSpPr>
        <p:spPr>
          <a:xfrm>
            <a:off x="4021668" y="3838221"/>
            <a:ext cx="1989665" cy="163506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8" name="Group 7"/>
          <p:cNvGrpSpPr/>
          <p:nvPr/>
        </p:nvGrpSpPr>
        <p:grpSpPr>
          <a:xfrm>
            <a:off x="4999439" y="2737435"/>
            <a:ext cx="2870447" cy="1274237"/>
            <a:chOff x="7048962" y="4720041"/>
            <a:chExt cx="2870447" cy="1274237"/>
          </a:xfrm>
        </p:grpSpPr>
        <p:cxnSp>
          <p:nvCxnSpPr>
            <p:cNvPr id="9" name="Straight Arrow Connector 8"/>
            <p:cNvCxnSpPr>
              <a:stCxn id="10"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11" name="Slide Number Placeholder 10"/>
          <p:cNvSpPr>
            <a:spLocks noGrp="1"/>
          </p:cNvSpPr>
          <p:nvPr>
            <p:ph type="sldNum" sz="quarter" idx="12"/>
          </p:nvPr>
        </p:nvSpPr>
        <p:spPr/>
        <p:txBody>
          <a:bodyPr/>
          <a:lstStyle/>
          <a:p>
            <a:fld id="{AD4E86B5-A92D-294E-92AF-8654113B1844}" type="slidenum">
              <a:rPr lang="en-US" smtClean="0"/>
              <a:t>28</a:t>
            </a:fld>
            <a:endParaRPr lang="en-US"/>
          </a:p>
        </p:txBody>
      </p:sp>
    </p:spTree>
    <p:extLst>
      <p:ext uri="{BB962C8B-B14F-4D97-AF65-F5344CB8AC3E}">
        <p14:creationId xmlns:p14="http://schemas.microsoft.com/office/powerpoint/2010/main" val="4167238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t>Applications:  3D Scanning</a:t>
            </a:r>
          </a:p>
        </p:txBody>
      </p:sp>
      <p:pic>
        <p:nvPicPr>
          <p:cNvPr id="335876" name="Picture 4" descr="David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5075238" cy="31654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5882" name="Object 10"/>
          <p:cNvGraphicFramePr>
            <a:graphicFrameLocks noChangeAspect="1"/>
          </p:cNvGraphicFramePr>
          <p:nvPr/>
        </p:nvGraphicFramePr>
        <p:xfrm>
          <a:off x="6096000" y="1257300"/>
          <a:ext cx="2819400" cy="2857500"/>
        </p:xfrm>
        <a:graphic>
          <a:graphicData uri="http://schemas.openxmlformats.org/presentationml/2006/ole">
            <mc:AlternateContent xmlns:mc="http://schemas.openxmlformats.org/markup-compatibility/2006">
              <mc:Choice xmlns:v="urn:schemas-microsoft-com:vml" Requires="v">
                <p:oleObj spid="_x0000_s136295" name="Photo Editor Photo" r:id="rId5" imgW="2819794" imgH="2857899" progId="MSPhotoEd.3">
                  <p:embed/>
                </p:oleObj>
              </mc:Choice>
              <mc:Fallback>
                <p:oleObj name="Photo Editor Photo" r:id="rId5" imgW="2819794" imgH="285789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257300"/>
                        <a:ext cx="28194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35884" name="AutoShape 12"/>
          <p:cNvSpPr>
            <a:spLocks noChangeArrowheads="1"/>
          </p:cNvSpPr>
          <p:nvPr/>
        </p:nvSpPr>
        <p:spPr bwMode="auto">
          <a:xfrm>
            <a:off x="5486400" y="2514600"/>
            <a:ext cx="533400" cy="304800"/>
          </a:xfrm>
          <a:prstGeom prst="rightArrow">
            <a:avLst>
              <a:gd name="adj1" fmla="val 50000"/>
              <a:gd name="adj2" fmla="val 4375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5885" name="Text Box 13"/>
          <p:cNvSpPr txBox="1">
            <a:spLocks noChangeArrowheads="1"/>
          </p:cNvSpPr>
          <p:nvPr/>
        </p:nvSpPr>
        <p:spPr bwMode="auto">
          <a:xfrm>
            <a:off x="1981200" y="4572000"/>
            <a:ext cx="54229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Scanning Michelangelo</a:t>
            </a:r>
            <a:r>
              <a:rPr lang="ja-JP" altLang="en-US">
                <a:latin typeface="Arial"/>
              </a:rPr>
              <a:t>’</a:t>
            </a:r>
            <a:r>
              <a:rPr lang="en-US">
                <a:latin typeface="Arial" charset="0"/>
              </a:rPr>
              <a:t>s </a:t>
            </a:r>
            <a:r>
              <a:rPr lang="ja-JP" altLang="en-US" i="1">
                <a:latin typeface="Arial"/>
              </a:rPr>
              <a:t>“</a:t>
            </a:r>
            <a:r>
              <a:rPr lang="en-US" i="1">
                <a:latin typeface="Arial" charset="0"/>
              </a:rPr>
              <a:t>The David</a:t>
            </a:r>
            <a:r>
              <a:rPr lang="ja-JP" altLang="en-US" i="1">
                <a:latin typeface="Arial"/>
              </a:rPr>
              <a:t>”</a:t>
            </a:r>
            <a:endParaRPr lang="en-US" i="1">
              <a:latin typeface="Arial" charset="0"/>
            </a:endParaRPr>
          </a:p>
          <a:p>
            <a:pPr lvl="1">
              <a:buFontTx/>
              <a:buChar char="•"/>
            </a:pPr>
            <a:r>
              <a:rPr lang="en-US" sz="2000">
                <a:latin typeface="Arial" charset="0"/>
              </a:rPr>
              <a:t>  </a:t>
            </a:r>
            <a:r>
              <a:rPr lang="en-US" sz="2000">
                <a:latin typeface="Arial" charset="0"/>
                <a:hlinkClick r:id="rId7"/>
              </a:rPr>
              <a:t>The Digital Michelangelo Project</a:t>
            </a:r>
            <a:endParaRPr lang="en-US" sz="2000">
              <a:latin typeface="Arial" charset="0"/>
            </a:endParaRPr>
          </a:p>
          <a:p>
            <a:pPr lvl="2"/>
            <a:r>
              <a:rPr lang="en-US" sz="2000">
                <a:latin typeface="Arial" charset="0"/>
              </a:rPr>
              <a:t>- </a:t>
            </a:r>
            <a:r>
              <a:rPr lang="en-US" sz="1400">
                <a:latin typeface="Arial" charset="0"/>
              </a:rPr>
              <a:t>http://graphics.stanford.edu/projects/mich/</a:t>
            </a:r>
          </a:p>
          <a:p>
            <a:pPr lvl="1">
              <a:buFontTx/>
              <a:buChar char="•"/>
            </a:pPr>
            <a:r>
              <a:rPr lang="en-US" sz="2000">
                <a:latin typeface="Arial" charset="0"/>
              </a:rPr>
              <a:t>  UW Prof. </a:t>
            </a:r>
            <a:r>
              <a:rPr lang="en-US" sz="2000">
                <a:latin typeface="Arial" charset="0"/>
                <a:hlinkClick r:id="rId8"/>
              </a:rPr>
              <a:t>Brian Curless</a:t>
            </a:r>
            <a:r>
              <a:rPr lang="en-US" sz="2000">
                <a:latin typeface="Arial" charset="0"/>
              </a:rPr>
              <a:t>, collaborator</a:t>
            </a:r>
          </a:p>
          <a:p>
            <a:pPr lvl="1">
              <a:buFontTx/>
              <a:buChar char="•"/>
            </a:pPr>
            <a:r>
              <a:rPr lang="en-US" sz="2000">
                <a:latin typeface="Arial" charset="0"/>
              </a:rPr>
              <a:t>  2 BILLION polygons, accuracy to .29mm</a:t>
            </a:r>
          </a:p>
        </p:txBody>
      </p:sp>
      <p:sp>
        <p:nvSpPr>
          <p:cNvPr id="2" name="Slide Number Placeholder 1"/>
          <p:cNvSpPr>
            <a:spLocks noGrp="1"/>
          </p:cNvSpPr>
          <p:nvPr>
            <p:ph type="sldNum" sz="quarter" idx="12"/>
          </p:nvPr>
        </p:nvSpPr>
        <p:spPr/>
        <p:txBody>
          <a:bodyPr/>
          <a:lstStyle/>
          <a:p>
            <a:fld id="{AD4E86B5-A92D-294E-92AF-8654113B1844}" type="slidenum">
              <a:rPr lang="en-US" smtClean="0"/>
              <a:t>29</a:t>
            </a:fld>
            <a:endParaRPr lang="en-US"/>
          </a:p>
        </p:txBody>
      </p:sp>
    </p:spTree>
    <p:extLst>
      <p:ext uri="{BB962C8B-B14F-4D97-AF65-F5344CB8AC3E}">
        <p14:creationId xmlns:p14="http://schemas.microsoft.com/office/powerpoint/2010/main" val="496098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57200" y="-64026"/>
            <a:ext cx="8229600" cy="1143000"/>
          </a:xfrm>
        </p:spPr>
        <p:txBody>
          <a:bodyPr/>
          <a:lstStyle/>
          <a:p>
            <a:r>
              <a:rPr lang="en-US" dirty="0"/>
              <a:t>Topics</a:t>
            </a:r>
          </a:p>
        </p:txBody>
      </p:sp>
      <p:sp>
        <p:nvSpPr>
          <p:cNvPr id="377859" name="Rectangle 3"/>
          <p:cNvSpPr>
            <a:spLocks noGrp="1" noChangeArrowheads="1"/>
          </p:cNvSpPr>
          <p:nvPr>
            <p:ph type="body" idx="1"/>
          </p:nvPr>
        </p:nvSpPr>
        <p:spPr>
          <a:xfrm>
            <a:off x="685800" y="914400"/>
            <a:ext cx="7772400" cy="5715000"/>
          </a:xfrm>
        </p:spPr>
        <p:txBody>
          <a:bodyPr>
            <a:normAutofit/>
          </a:bodyPr>
          <a:lstStyle/>
          <a:p>
            <a:pPr marL="0" indent="0">
              <a:lnSpc>
                <a:spcPct val="90000"/>
              </a:lnSpc>
              <a:buNone/>
            </a:pPr>
            <a:endParaRPr lang="en-US" sz="1600" dirty="0"/>
          </a:p>
          <a:p>
            <a:pPr>
              <a:lnSpc>
                <a:spcPct val="90000"/>
              </a:lnSpc>
              <a:buFontTx/>
              <a:buChar char="•"/>
            </a:pPr>
            <a:r>
              <a:rPr lang="en-US" sz="2400" dirty="0"/>
              <a:t>Introduction</a:t>
            </a:r>
          </a:p>
          <a:p>
            <a:pPr>
              <a:lnSpc>
                <a:spcPct val="90000"/>
              </a:lnSpc>
              <a:buFontTx/>
              <a:buChar char="•"/>
            </a:pPr>
            <a:r>
              <a:rPr lang="en-US" sz="2400" dirty="0"/>
              <a:t>Color and Texture</a:t>
            </a:r>
          </a:p>
          <a:p>
            <a:pPr>
              <a:lnSpc>
                <a:spcPct val="90000"/>
              </a:lnSpc>
              <a:buFontTx/>
              <a:buChar char="•"/>
            </a:pPr>
            <a:r>
              <a:rPr lang="en-US" sz="2400" dirty="0"/>
              <a:t>Image Coordinates, Transforms, and Resizing</a:t>
            </a:r>
          </a:p>
          <a:p>
            <a:pPr>
              <a:lnSpc>
                <a:spcPct val="90000"/>
              </a:lnSpc>
              <a:buFontTx/>
              <a:buChar char="•"/>
            </a:pPr>
            <a:r>
              <a:rPr lang="en-US" sz="2400" dirty="0"/>
              <a:t>Filters and Convolutions</a:t>
            </a:r>
          </a:p>
          <a:p>
            <a:pPr>
              <a:lnSpc>
                <a:spcPct val="90000"/>
              </a:lnSpc>
              <a:buFontTx/>
              <a:buChar char="•"/>
            </a:pPr>
            <a:r>
              <a:rPr lang="en-US" sz="2400" dirty="0"/>
              <a:t>Edges and Lines</a:t>
            </a:r>
          </a:p>
          <a:p>
            <a:pPr>
              <a:lnSpc>
                <a:spcPct val="90000"/>
              </a:lnSpc>
              <a:buFontTx/>
              <a:buChar char="•"/>
            </a:pPr>
            <a:r>
              <a:rPr lang="en-US" sz="2400" dirty="0"/>
              <a:t>Interest Operators, Image Matching, Image Stitching</a:t>
            </a:r>
          </a:p>
          <a:p>
            <a:pPr>
              <a:lnSpc>
                <a:spcPct val="90000"/>
              </a:lnSpc>
              <a:buFontTx/>
              <a:buChar char="•"/>
            </a:pPr>
            <a:r>
              <a:rPr lang="en-US" sz="2400" dirty="0"/>
              <a:t>Face Detection/Recognition</a:t>
            </a:r>
          </a:p>
          <a:p>
            <a:pPr>
              <a:lnSpc>
                <a:spcPct val="90000"/>
              </a:lnSpc>
              <a:buFontTx/>
              <a:buChar char="•"/>
            </a:pPr>
            <a:r>
              <a:rPr lang="en-US" sz="2400" dirty="0"/>
              <a:t>Machine Learning Overview including Neural Nets</a:t>
            </a:r>
          </a:p>
          <a:p>
            <a:pPr>
              <a:lnSpc>
                <a:spcPct val="90000"/>
              </a:lnSpc>
              <a:buFontTx/>
              <a:buChar char="•"/>
            </a:pPr>
            <a:r>
              <a:rPr lang="en-US" sz="2400" dirty="0"/>
              <a:t>Object Detection and Recognition with ML</a:t>
            </a:r>
          </a:p>
          <a:p>
            <a:pPr>
              <a:lnSpc>
                <a:spcPct val="90000"/>
              </a:lnSpc>
              <a:buFontTx/>
              <a:buChar char="•"/>
            </a:pPr>
            <a:r>
              <a:rPr lang="en-US" sz="2400" dirty="0"/>
              <a:t>Convolutional Neural Networks</a:t>
            </a:r>
          </a:p>
          <a:p>
            <a:pPr>
              <a:lnSpc>
                <a:spcPct val="90000"/>
              </a:lnSpc>
              <a:buFontTx/>
              <a:buChar char="•"/>
            </a:pPr>
            <a:r>
              <a:rPr lang="en-US" sz="2400"/>
              <a:t>Self-Supervised Learning</a:t>
            </a:r>
            <a:endParaRPr lang="en-US" sz="2400" dirty="0"/>
          </a:p>
          <a:p>
            <a:pPr>
              <a:lnSpc>
                <a:spcPct val="90000"/>
              </a:lnSpc>
              <a:buFontTx/>
              <a:buChar char="•"/>
            </a:pPr>
            <a:r>
              <a:rPr lang="en-US" sz="2400" dirty="0"/>
              <a:t>Motion/Optical Flow</a:t>
            </a:r>
          </a:p>
          <a:p>
            <a:pPr>
              <a:lnSpc>
                <a:spcPct val="90000"/>
              </a:lnSpc>
              <a:buFontTx/>
              <a:buChar char="•"/>
            </a:pPr>
            <a:r>
              <a:rPr lang="en-US" sz="2400" dirty="0"/>
              <a:t>Stereo and 3D Depth Perception</a:t>
            </a:r>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1600" dirty="0"/>
          </a:p>
        </p:txBody>
      </p:sp>
      <p:sp>
        <p:nvSpPr>
          <p:cNvPr id="2" name="Slide Number Placeholder 1"/>
          <p:cNvSpPr>
            <a:spLocks noGrp="1"/>
          </p:cNvSpPr>
          <p:nvPr>
            <p:ph type="sldNum" sz="quarter" idx="12"/>
          </p:nvPr>
        </p:nvSpPr>
        <p:spPr/>
        <p:txBody>
          <a:bodyPr/>
          <a:lstStyle/>
          <a:p>
            <a:fld id="{AD4E86B5-A92D-294E-92AF-8654113B1844}" type="slidenum">
              <a:rPr lang="en-US" smtClean="0"/>
              <a:t>3</a:t>
            </a:fld>
            <a:endParaRPr lang="en-US"/>
          </a:p>
        </p:txBody>
      </p:sp>
    </p:spTree>
    <p:extLst>
      <p:ext uri="{BB962C8B-B14F-4D97-AF65-F5344CB8AC3E}">
        <p14:creationId xmlns:p14="http://schemas.microsoft.com/office/powerpoint/2010/main" val="14541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fd35h-csh-s-and-bfd41h-cs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023938"/>
            <a:ext cx="4802187" cy="4995862"/>
          </a:xfrm>
          <a:prstGeom prst="rect">
            <a:avLst/>
          </a:prstGeom>
          <a:noFill/>
          <a:extLst>
            <a:ext uri="{909E8E84-426E-40DD-AFC4-6F175D3DCCD1}">
              <a14:hiddenFill xmlns:a14="http://schemas.microsoft.com/office/drawing/2010/main">
                <a:solidFill>
                  <a:srgbClr val="FFFFFF"/>
                </a:solidFill>
              </a14:hiddenFill>
            </a:ext>
          </a:extLst>
        </p:spPr>
      </p:pic>
      <p:sp>
        <p:nvSpPr>
          <p:cNvPr id="366595" name="Rectangle 3"/>
          <p:cNvSpPr>
            <a:spLocks noChangeArrowheads="1"/>
          </p:cNvSpPr>
          <p:nvPr/>
        </p:nvSpPr>
        <p:spPr bwMode="auto">
          <a:xfrm>
            <a:off x="533400" y="6019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742950" lvl="1" indent="-285750" algn="ctr">
              <a:spcBef>
                <a:spcPct val="20000"/>
              </a:spcBef>
            </a:pPr>
            <a:r>
              <a:rPr lang="en-US" sz="1600" i="1">
                <a:latin typeface="Arial" charset="0"/>
              </a:rPr>
              <a:t>The Digital Michelangelo Project</a:t>
            </a:r>
            <a:r>
              <a:rPr lang="en-US" sz="1600">
                <a:latin typeface="Arial" charset="0"/>
              </a:rPr>
              <a:t>, Levoy et al.</a:t>
            </a:r>
          </a:p>
        </p:txBody>
      </p:sp>
      <p:sp>
        <p:nvSpPr>
          <p:cNvPr id="2" name="Slide Number Placeholder 1"/>
          <p:cNvSpPr>
            <a:spLocks noGrp="1"/>
          </p:cNvSpPr>
          <p:nvPr>
            <p:ph type="sldNum" sz="quarter" idx="12"/>
          </p:nvPr>
        </p:nvSpPr>
        <p:spPr/>
        <p:txBody>
          <a:bodyPr/>
          <a:lstStyle/>
          <a:p>
            <a:fld id="{AD4E86B5-A92D-294E-92AF-8654113B1844}" type="slidenum">
              <a:rPr lang="en-US" smtClean="0"/>
              <a:t>30</a:t>
            </a:fld>
            <a:endParaRPr lang="en-US"/>
          </a:p>
        </p:txBody>
      </p:sp>
    </p:spTree>
    <p:extLst>
      <p:ext uri="{BB962C8B-B14F-4D97-AF65-F5344CB8AC3E}">
        <p14:creationId xmlns:p14="http://schemas.microsoft.com/office/powerpoint/2010/main" val="163091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body" idx="1"/>
          </p:nvPr>
        </p:nvSpPr>
        <p:spPr/>
        <p:txBody>
          <a:bodyPr/>
          <a:lstStyle/>
          <a:p>
            <a:endParaRPr lang="en-US"/>
          </a:p>
        </p:txBody>
      </p:sp>
      <p:pic>
        <p:nvPicPr>
          <p:cNvPr id="367619" name="Picture 3" descr="david-classic-left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762000"/>
            <a:ext cx="5372100" cy="5876925"/>
          </a:xfrm>
          <a:prstGeom prst="rect">
            <a:avLst/>
          </a:prstGeom>
          <a:noFill/>
          <a:extLst>
            <a:ext uri="{909E8E84-426E-40DD-AFC4-6F175D3DCCD1}">
              <a14:hiddenFill xmlns:a14="http://schemas.microsoft.com/office/drawing/2010/main">
                <a:solidFill>
                  <a:srgbClr val="FFFFFF"/>
                </a:solidFill>
              </a14:hiddenFill>
            </a:ext>
          </a:extLst>
        </p:spPr>
      </p:pic>
      <p:sp>
        <p:nvSpPr>
          <p:cNvPr id="367620" name="Rectangle 4"/>
          <p:cNvSpPr>
            <a:spLocks noGrp="1" noChangeArrowheads="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31</a:t>
            </a:fld>
            <a:endParaRPr lang="en-US"/>
          </a:p>
        </p:txBody>
      </p:sp>
    </p:spTree>
    <p:extLst>
      <p:ext uri="{BB962C8B-B14F-4D97-AF65-F5344CB8AC3E}">
        <p14:creationId xmlns:p14="http://schemas.microsoft.com/office/powerpoint/2010/main" val="661578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endParaRPr lang="en-US"/>
          </a:p>
        </p:txBody>
      </p:sp>
      <p:sp>
        <p:nvSpPr>
          <p:cNvPr id="368643" name="Rectangle 3"/>
          <p:cNvSpPr>
            <a:spLocks noGrp="1" noChangeArrowheads="1"/>
          </p:cNvSpPr>
          <p:nvPr>
            <p:ph type="body" idx="1"/>
          </p:nvPr>
        </p:nvSpPr>
        <p:spPr/>
        <p:txBody>
          <a:bodyPr/>
          <a:lstStyle/>
          <a:p>
            <a:endParaRPr lang="en-US"/>
          </a:p>
        </p:txBody>
      </p:sp>
      <p:pic>
        <p:nvPicPr>
          <p:cNvPr id="368644" name="Picture 4" descr="david-righteye-and-hai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95300"/>
            <a:ext cx="73152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32</a:t>
            </a:fld>
            <a:endParaRPr lang="en-US"/>
          </a:p>
        </p:txBody>
      </p:sp>
    </p:spTree>
    <p:extLst>
      <p:ext uri="{BB962C8B-B14F-4D97-AF65-F5344CB8AC3E}">
        <p14:creationId xmlns:p14="http://schemas.microsoft.com/office/powerpoint/2010/main" val="1350318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endParaRPr lang="en-US"/>
          </a:p>
        </p:txBody>
      </p:sp>
      <p:sp>
        <p:nvSpPr>
          <p:cNvPr id="369667" name="Rectangle 3"/>
          <p:cNvSpPr>
            <a:spLocks noGrp="1" noChangeArrowheads="1"/>
          </p:cNvSpPr>
          <p:nvPr>
            <p:ph type="body" idx="1"/>
          </p:nvPr>
        </p:nvSpPr>
        <p:spPr/>
        <p:txBody>
          <a:bodyPr/>
          <a:lstStyle/>
          <a:p>
            <a:endParaRPr lang="en-US"/>
          </a:p>
        </p:txBody>
      </p:sp>
      <p:pic>
        <p:nvPicPr>
          <p:cNvPr id="369668" name="Picture 4" descr="david-eye-qtrmm-ss-annot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657350"/>
            <a:ext cx="7472362"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33</a:t>
            </a:fld>
            <a:endParaRPr lang="en-US"/>
          </a:p>
        </p:txBody>
      </p:sp>
    </p:spTree>
    <p:extLst>
      <p:ext uri="{BB962C8B-B14F-4D97-AF65-F5344CB8AC3E}">
        <p14:creationId xmlns:p14="http://schemas.microsoft.com/office/powerpoint/2010/main" val="1268035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endParaRPr lang="en-US"/>
          </a:p>
        </p:txBody>
      </p:sp>
      <p:sp>
        <p:nvSpPr>
          <p:cNvPr id="370691" name="Rectangle 3"/>
          <p:cNvSpPr>
            <a:spLocks noGrp="1" noChangeArrowheads="1"/>
          </p:cNvSpPr>
          <p:nvPr>
            <p:ph type="body" idx="1"/>
          </p:nvPr>
        </p:nvSpPr>
        <p:spPr/>
        <p:txBody>
          <a:bodyPr/>
          <a:lstStyle/>
          <a:p>
            <a:endParaRPr lang="en-US"/>
          </a:p>
        </p:txBody>
      </p:sp>
      <p:pic>
        <p:nvPicPr>
          <p:cNvPr id="370692" name="Picture 4" descr="david-eye-vrip-wirefr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671513"/>
            <a:ext cx="6667500" cy="55149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34</a:t>
            </a:fld>
            <a:endParaRPr lang="en-US"/>
          </a:p>
        </p:txBody>
      </p:sp>
    </p:spTree>
    <p:extLst>
      <p:ext uri="{BB962C8B-B14F-4D97-AF65-F5344CB8AC3E}">
        <p14:creationId xmlns:p14="http://schemas.microsoft.com/office/powerpoint/2010/main" val="830604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62113"/>
            <a:ext cx="1571625" cy="405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6576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609600"/>
            <a:ext cx="329565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Slide Number Placeholder 1"/>
          <p:cNvSpPr>
            <a:spLocks noGrp="1"/>
          </p:cNvSpPr>
          <p:nvPr>
            <p:ph type="sldNum" sz="quarter" idx="12"/>
          </p:nvPr>
        </p:nvSpPr>
        <p:spPr/>
        <p:txBody>
          <a:bodyPr/>
          <a:lstStyle/>
          <a:p>
            <a:fld id="{AD4E86B5-A92D-294E-92AF-8654113B1844}" type="slidenum">
              <a:rPr lang="en-US" smtClean="0"/>
              <a:t>35</a:t>
            </a:fld>
            <a:endParaRPr lang="en-US"/>
          </a:p>
        </p:txBody>
      </p:sp>
    </p:spTree>
    <p:extLst>
      <p:ext uri="{BB962C8B-B14F-4D97-AF65-F5344CB8AC3E}">
        <p14:creationId xmlns:p14="http://schemas.microsoft.com/office/powerpoint/2010/main" val="619559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00063"/>
          </a:xfrm>
        </p:spPr>
        <p:txBody>
          <a:bodyPr>
            <a:normAutofit fontScale="90000"/>
          </a:bodyPr>
          <a:lstStyle/>
          <a:p>
            <a:r>
              <a:rPr lang="en-US" sz="3100">
                <a:latin typeface="Arial" charset="0"/>
                <a:ea typeface="ＭＳ Ｐゴシック" charset="0"/>
                <a:cs typeface="ＭＳ Ｐゴシック" charset="0"/>
              </a:rPr>
              <a:t>Google</a:t>
            </a:r>
            <a:r>
              <a:rPr lang="ja-JP" altLang="en-US" sz="3100">
                <a:latin typeface="Arial" charset="0"/>
                <a:ea typeface="ＭＳ Ｐゴシック" charset="0"/>
                <a:cs typeface="ＭＳ Ｐゴシック" charset="0"/>
              </a:rPr>
              <a:t>’</a:t>
            </a:r>
            <a:r>
              <a:rPr lang="en-US" sz="3100">
                <a:latin typeface="Arial" charset="0"/>
                <a:ea typeface="ＭＳ Ｐゴシック" charset="0"/>
                <a:cs typeface="ＭＳ Ｐゴシック" charset="0"/>
              </a:rPr>
              <a:t>s 3D Maps </a:t>
            </a:r>
            <a:br>
              <a:rPr lang="en-US" sz="3100">
                <a:latin typeface="Arial" charset="0"/>
                <a:ea typeface="ＭＳ Ｐゴシック" charset="0"/>
                <a:cs typeface="ＭＳ Ｐゴシック" charset="0"/>
              </a:rPr>
            </a:br>
            <a:r>
              <a:rPr lang="en-US" sz="3100">
                <a:latin typeface="Arial" charset="0"/>
                <a:ea typeface="ＭＳ Ｐゴシック" charset="0"/>
                <a:cs typeface="ＭＳ Ｐゴシック" charset="0"/>
              </a:rPr>
              <a:t>Structure estimation from tourist photos  </a:t>
            </a:r>
          </a:p>
        </p:txBody>
      </p:sp>
      <p:pic>
        <p:nvPicPr>
          <p:cNvPr id="44035" name="Picture 3"/>
          <p:cNvPicPr>
            <a:picLocks noChangeAspect="1"/>
          </p:cNvPicPr>
          <p:nvPr/>
        </p:nvPicPr>
        <p:blipFill>
          <a:blip r:embed="rId2">
            <a:extLst>
              <a:ext uri="{28A0092B-C50C-407E-A947-70E740481C1C}">
                <a14:useLocalDpi xmlns:a14="http://schemas.microsoft.com/office/drawing/2010/main" val="0"/>
              </a:ext>
            </a:extLst>
          </a:blip>
          <a:srcRect l="1134" t="3036" r="1210"/>
          <a:stretch>
            <a:fillRect/>
          </a:stretch>
        </p:blipFill>
        <p:spPr bwMode="auto">
          <a:xfrm>
            <a:off x="68263" y="1174750"/>
            <a:ext cx="8963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AD4E86B5-A92D-294E-92AF-8654113B1844}" type="slidenum">
              <a:rPr lang="en-US" smtClean="0"/>
              <a:t>36</a:t>
            </a:fld>
            <a:endParaRPr lang="en-US"/>
          </a:p>
        </p:txBody>
      </p:sp>
    </p:spTree>
    <p:extLst>
      <p:ext uri="{BB962C8B-B14F-4D97-AF65-F5344CB8AC3E}">
        <p14:creationId xmlns:p14="http://schemas.microsoft.com/office/powerpoint/2010/main" val="3388630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atin typeface="Arial" charset="0"/>
                <a:ea typeface="ＭＳ Ｐゴシック" charset="0"/>
                <a:cs typeface="ＭＳ Ｐゴシック" charset="0"/>
              </a:rPr>
              <a:t>Apple</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3D maps</a:t>
            </a:r>
          </a:p>
        </p:txBody>
      </p:sp>
      <p:pic>
        <p:nvPicPr>
          <p:cNvPr id="450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1123950"/>
            <a:ext cx="64389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37</a:t>
            </a:fld>
            <a:endParaRPr lang="en-US"/>
          </a:p>
        </p:txBody>
      </p:sp>
      <p:sp>
        <p:nvSpPr>
          <p:cNvPr id="3" name="TextBox 2"/>
          <p:cNvSpPr txBox="1"/>
          <p:nvPr/>
        </p:nvSpPr>
        <p:spPr>
          <a:xfrm>
            <a:off x="1352550" y="6006363"/>
            <a:ext cx="4720972" cy="369332"/>
          </a:xfrm>
          <a:prstGeom prst="rect">
            <a:avLst/>
          </a:prstGeom>
          <a:noFill/>
        </p:spPr>
        <p:txBody>
          <a:bodyPr wrap="none" rtlCol="0">
            <a:spAutoFit/>
          </a:bodyPr>
          <a:lstStyle/>
          <a:p>
            <a:r>
              <a:rPr lang="en-US" dirty="0"/>
              <a:t>https://</a:t>
            </a:r>
            <a:r>
              <a:rPr lang="en-US" dirty="0">
                <a:hlinkClick r:id="rId4"/>
              </a:rPr>
              <a:t>www.youtube.com/watch?v=InIVv-LsgZE</a:t>
            </a:r>
            <a:endParaRPr lang="en-US" dirty="0"/>
          </a:p>
        </p:txBody>
      </p:sp>
    </p:spTree>
    <p:extLst>
      <p:ext uri="{BB962C8B-B14F-4D97-AF65-F5344CB8AC3E}">
        <p14:creationId xmlns:p14="http://schemas.microsoft.com/office/powerpoint/2010/main" val="992225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0000" lnSpcReduction="20000"/>
          </a:bodyPr>
          <a:lstStyle/>
          <a:p>
            <a:r>
              <a:rPr lang="en-US" dirty="0">
                <a:solidFill>
                  <a:srgbClr val="BFBFBF"/>
                </a:solidFill>
              </a:rPr>
              <a:t>Low Level Vision</a:t>
            </a:r>
          </a:p>
          <a:p>
            <a:pPr lvl="1"/>
            <a:r>
              <a:rPr lang="en-US" dirty="0">
                <a:solidFill>
                  <a:srgbClr val="BFBFBF"/>
                </a:solidFill>
              </a:rPr>
              <a:t>Measurements</a:t>
            </a:r>
          </a:p>
          <a:p>
            <a:pPr lvl="1"/>
            <a:r>
              <a:rPr lang="en-US" dirty="0">
                <a:solidFill>
                  <a:srgbClr val="BFBFBF"/>
                </a:solidFill>
              </a:rPr>
              <a:t>Enhancements</a:t>
            </a:r>
          </a:p>
          <a:p>
            <a:pPr lvl="1"/>
            <a:r>
              <a:rPr lang="en-US" dirty="0">
                <a:solidFill>
                  <a:srgbClr val="BFBFBF"/>
                </a:solidFill>
              </a:rPr>
              <a:t>Region segmentation</a:t>
            </a:r>
          </a:p>
          <a:p>
            <a:pPr lvl="1"/>
            <a:r>
              <a:rPr lang="en-US" dirty="0">
                <a:solidFill>
                  <a:srgbClr val="BFBFBF"/>
                </a:solidFill>
              </a:rPr>
              <a:t>Features</a:t>
            </a:r>
          </a:p>
          <a:p>
            <a:r>
              <a:rPr lang="en-US" dirty="0">
                <a:solidFill>
                  <a:srgbClr val="D9D9D9"/>
                </a:solidFill>
              </a:rPr>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t>High Level Vision</a:t>
            </a:r>
          </a:p>
          <a:p>
            <a:pPr lvl="1"/>
            <a:r>
              <a:rPr lang="en-US" dirty="0"/>
              <a:t>Category detection</a:t>
            </a:r>
          </a:p>
          <a:p>
            <a:pPr lvl="1"/>
            <a:r>
              <a:rPr lang="en-US" dirty="0"/>
              <a:t>Activity recognition</a:t>
            </a:r>
          </a:p>
          <a:p>
            <a:pPr lvl="1"/>
            <a:r>
              <a:rPr lang="en-US" dirty="0"/>
              <a:t>Deep understandings</a:t>
            </a:r>
          </a:p>
          <a:p>
            <a:pPr lvl="1"/>
            <a:r>
              <a:rPr lang="en-US" dirty="0"/>
              <a:t>Pose estimation</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14" name="Group 13"/>
          <p:cNvGrpSpPr/>
          <p:nvPr/>
        </p:nvGrpSpPr>
        <p:grpSpPr>
          <a:xfrm>
            <a:off x="4845365" y="3521341"/>
            <a:ext cx="632056" cy="671061"/>
            <a:chOff x="7002374" y="5101549"/>
            <a:chExt cx="1123119" cy="671061"/>
          </a:xfrm>
        </p:grpSpPr>
        <p:cxnSp>
          <p:nvCxnSpPr>
            <p:cNvPr id="15" name="Straight Arrow Connector 14"/>
            <p:cNvCxnSpPr>
              <a:stCxn id="16" idx="2"/>
            </p:cNvCxnSpPr>
            <p:nvPr/>
          </p:nvCxnSpPr>
          <p:spPr>
            <a:xfrm flipH="1">
              <a:off x="7002374" y="5470881"/>
              <a:ext cx="632056" cy="30172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143367" y="5101549"/>
              <a:ext cx="982126" cy="369332"/>
            </a:xfrm>
            <a:prstGeom prst="rect">
              <a:avLst/>
            </a:prstGeom>
            <a:noFill/>
          </p:spPr>
          <p:txBody>
            <a:bodyPr wrap="square" rtlCol="0">
              <a:spAutoFit/>
            </a:bodyPr>
            <a:lstStyle/>
            <a:p>
              <a:r>
                <a:rPr lang="en-US" dirty="0">
                  <a:solidFill>
                    <a:srgbClr val="FF0000"/>
                  </a:solidFill>
                </a:rPr>
                <a:t>Car</a:t>
              </a:r>
            </a:p>
          </p:txBody>
        </p:sp>
      </p:grpSp>
      <p:grpSp>
        <p:nvGrpSpPr>
          <p:cNvPr id="17" name="Group 16"/>
          <p:cNvGrpSpPr/>
          <p:nvPr/>
        </p:nvGrpSpPr>
        <p:grpSpPr>
          <a:xfrm>
            <a:off x="7760748" y="3521341"/>
            <a:ext cx="1059874" cy="796659"/>
            <a:chOff x="7745195" y="4702438"/>
            <a:chExt cx="1059874" cy="796659"/>
          </a:xfrm>
        </p:grpSpPr>
        <p:cxnSp>
          <p:nvCxnSpPr>
            <p:cNvPr id="18" name="Straight Arrow Connector 17"/>
            <p:cNvCxnSpPr/>
            <p:nvPr/>
          </p:nvCxnSpPr>
          <p:spPr>
            <a:xfrm flipH="1">
              <a:off x="7745195" y="5075174"/>
              <a:ext cx="484465" cy="42392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0" name="Group 19"/>
          <p:cNvGrpSpPr/>
          <p:nvPr/>
        </p:nvGrpSpPr>
        <p:grpSpPr>
          <a:xfrm>
            <a:off x="6918773" y="2629717"/>
            <a:ext cx="1427076" cy="1079366"/>
            <a:chOff x="7377993" y="5934960"/>
            <a:chExt cx="1427076" cy="1079366"/>
          </a:xfrm>
        </p:grpSpPr>
        <p:cxnSp>
          <p:nvCxnSpPr>
            <p:cNvPr id="21" name="Straight Arrow Connector 20"/>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23" name="TextBox 22"/>
          <p:cNvSpPr txBox="1"/>
          <p:nvPr/>
        </p:nvSpPr>
        <p:spPr>
          <a:xfrm>
            <a:off x="4710003" y="2629717"/>
            <a:ext cx="982126" cy="369332"/>
          </a:xfrm>
          <a:prstGeom prst="rect">
            <a:avLst/>
          </a:prstGeom>
          <a:noFill/>
        </p:spPr>
        <p:txBody>
          <a:bodyPr wrap="square" rtlCol="0">
            <a:spAutoFit/>
          </a:bodyPr>
          <a:lstStyle/>
          <a:p>
            <a:r>
              <a:rPr lang="en-US" dirty="0">
                <a:solidFill>
                  <a:srgbClr val="FF0000"/>
                </a:solidFill>
              </a:rPr>
              <a:t>Sky</a:t>
            </a:r>
          </a:p>
        </p:txBody>
      </p:sp>
      <p:sp>
        <p:nvSpPr>
          <p:cNvPr id="24" name="TextBox 23"/>
          <p:cNvSpPr txBox="1"/>
          <p:nvPr/>
        </p:nvSpPr>
        <p:spPr>
          <a:xfrm>
            <a:off x="5666517" y="3336675"/>
            <a:ext cx="982126" cy="369332"/>
          </a:xfrm>
          <a:prstGeom prst="rect">
            <a:avLst/>
          </a:prstGeom>
          <a:noFill/>
        </p:spPr>
        <p:txBody>
          <a:bodyPr wrap="square" rtlCol="0">
            <a:spAutoFit/>
          </a:bodyPr>
          <a:lstStyle/>
          <a:p>
            <a:r>
              <a:rPr lang="en-US" dirty="0">
                <a:solidFill>
                  <a:srgbClr val="FF0000"/>
                </a:solidFill>
              </a:rPr>
              <a:t>Road</a:t>
            </a:r>
          </a:p>
        </p:txBody>
      </p:sp>
      <p:sp>
        <p:nvSpPr>
          <p:cNvPr id="5" name="Slide Number Placeholder 4"/>
          <p:cNvSpPr>
            <a:spLocks noGrp="1"/>
          </p:cNvSpPr>
          <p:nvPr>
            <p:ph type="sldNum" sz="quarter" idx="12"/>
          </p:nvPr>
        </p:nvSpPr>
        <p:spPr/>
        <p:txBody>
          <a:bodyPr/>
          <a:lstStyle/>
          <a:p>
            <a:fld id="{AD4E86B5-A92D-294E-92AF-8654113B1844}" type="slidenum">
              <a:rPr lang="en-US" smtClean="0"/>
              <a:t>38</a:t>
            </a:fld>
            <a:endParaRPr lang="en-US"/>
          </a:p>
        </p:txBody>
      </p:sp>
    </p:spTree>
    <p:extLst>
      <p:ext uri="{BB962C8B-B14F-4D97-AF65-F5344CB8AC3E}">
        <p14:creationId xmlns:p14="http://schemas.microsoft.com/office/powerpoint/2010/main" val="2258193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a:t>Many new digital cameras now detect faces</a:t>
            </a:r>
          </a:p>
          <a:p>
            <a:pPr lvl="1"/>
            <a:r>
              <a:rPr lang="en-US"/>
              <a:t>Canon, Sony, Fuji, …</a:t>
            </a:r>
          </a:p>
          <a:p>
            <a:pPr lvl="1">
              <a:buFontTx/>
              <a:buNone/>
            </a:pPr>
            <a:endParaRPr lang="en-US"/>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39</a:t>
            </a:fld>
            <a:endParaRPr lang="en-US"/>
          </a:p>
        </p:txBody>
      </p:sp>
    </p:spTree>
    <p:extLst>
      <p:ext uri="{BB962C8B-B14F-4D97-AF65-F5344CB8AC3E}">
        <p14:creationId xmlns:p14="http://schemas.microsoft.com/office/powerpoint/2010/main" val="614548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Grading (tentative)</a:t>
            </a:r>
          </a:p>
        </p:txBody>
      </p:sp>
      <p:sp>
        <p:nvSpPr>
          <p:cNvPr id="3" name="Content Placeholder 2"/>
          <p:cNvSpPr>
            <a:spLocks noGrp="1"/>
          </p:cNvSpPr>
          <p:nvPr>
            <p:ph idx="1"/>
          </p:nvPr>
        </p:nvSpPr>
        <p:spPr>
          <a:xfrm>
            <a:off x="457200" y="1459090"/>
            <a:ext cx="8229600" cy="4525963"/>
          </a:xfrm>
        </p:spPr>
        <p:txBody>
          <a:bodyPr>
            <a:noAutofit/>
          </a:bodyPr>
          <a:lstStyle/>
          <a:p>
            <a:r>
              <a:rPr lang="en-US" sz="2800" dirty="0"/>
              <a:t>Six regular assignments (75%)</a:t>
            </a:r>
          </a:p>
          <a:p>
            <a:r>
              <a:rPr lang="en-US" sz="2800" dirty="0"/>
              <a:t>One Course Project (25%)</a:t>
            </a:r>
          </a:p>
          <a:p>
            <a:r>
              <a:rPr lang="en-US" sz="2800" dirty="0"/>
              <a:t>NO EXAMS (Yay!)</a:t>
            </a:r>
          </a:p>
        </p:txBody>
      </p:sp>
      <p:sp>
        <p:nvSpPr>
          <p:cNvPr id="4" name="Slide Number Placeholder 3"/>
          <p:cNvSpPr>
            <a:spLocks noGrp="1"/>
          </p:cNvSpPr>
          <p:nvPr>
            <p:ph type="sldNum" sz="quarter" idx="12"/>
          </p:nvPr>
        </p:nvSpPr>
        <p:spPr/>
        <p:txBody>
          <a:bodyPr/>
          <a:lstStyle/>
          <a:p>
            <a:fld id="{AD4E86B5-A92D-294E-92AF-8654113B1844}" type="slidenum">
              <a:rPr lang="en-US" smtClean="0"/>
              <a:t>4</a:t>
            </a:fld>
            <a:endParaRPr lang="en-US"/>
          </a:p>
        </p:txBody>
      </p:sp>
    </p:spTree>
    <p:extLst>
      <p:ext uri="{BB962C8B-B14F-4D97-AF65-F5344CB8AC3E}">
        <p14:creationId xmlns:p14="http://schemas.microsoft.com/office/powerpoint/2010/main" val="3780701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a:t>Vision-based interaction: Xbox </a:t>
            </a:r>
            <a:r>
              <a:rPr lang="en-US" dirty="0" err="1"/>
              <a:t>Kinect</a:t>
            </a:r>
            <a:endParaRPr lang="en-US" dirty="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40</a:t>
            </a:fld>
            <a:endParaRPr lang="en-US"/>
          </a:p>
        </p:txBody>
      </p:sp>
    </p:spTree>
    <p:extLst>
      <p:ext uri="{BB962C8B-B14F-4D97-AF65-F5344CB8AC3E}">
        <p14:creationId xmlns:p14="http://schemas.microsoft.com/office/powerpoint/2010/main" val="3662621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 y="2136418"/>
            <a:ext cx="9045222" cy="5116689"/>
          </a:xfrm>
        </p:spPr>
        <p:txBody>
          <a:bodyPr>
            <a:normAutofit/>
          </a:bodyPr>
          <a:lstStyle/>
          <a:p>
            <a:pPr marL="0" indent="0" algn="ctr">
              <a:buNone/>
            </a:pPr>
            <a:r>
              <a:rPr lang="en-US" sz="4400" dirty="0"/>
              <a:t>How hard is computer vision?</a:t>
            </a:r>
          </a:p>
        </p:txBody>
      </p:sp>
      <p:sp>
        <p:nvSpPr>
          <p:cNvPr id="2" name="Slide Number Placeholder 1"/>
          <p:cNvSpPr>
            <a:spLocks noGrp="1"/>
          </p:cNvSpPr>
          <p:nvPr>
            <p:ph type="sldNum" sz="quarter" idx="12"/>
          </p:nvPr>
        </p:nvSpPr>
        <p:spPr/>
        <p:txBody>
          <a:bodyPr/>
          <a:lstStyle/>
          <a:p>
            <a:fld id="{AD4E86B5-A92D-294E-92AF-8654113B1844}" type="slidenum">
              <a:rPr lang="en-US" smtClean="0"/>
              <a:t>41</a:t>
            </a:fld>
            <a:endParaRPr lang="en-US"/>
          </a:p>
        </p:txBody>
      </p:sp>
    </p:spTree>
    <p:extLst>
      <p:ext uri="{BB962C8B-B14F-4D97-AF65-F5344CB8AC3E}">
        <p14:creationId xmlns:p14="http://schemas.microsoft.com/office/powerpoint/2010/main" val="3204426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a:latin typeface="Arial" pitchFamily="34" charset="0"/>
                <a:cs typeface="Arial" pitchFamily="34" charset="0"/>
              </a:rPr>
              <a:t>Marvin </a:t>
            </a:r>
            <a:r>
              <a:rPr lang="en-US" sz="1800" dirty="0" err="1">
                <a:latin typeface="Arial" pitchFamily="34" charset="0"/>
                <a:cs typeface="Arial" pitchFamily="34" charset="0"/>
              </a:rPr>
              <a:t>Minsky</a:t>
            </a:r>
            <a:r>
              <a:rPr lang="en-US" sz="1800" dirty="0">
                <a:latin typeface="Arial" pitchFamily="34" charset="0"/>
                <a:cs typeface="Arial" pitchFamily="34" charset="0"/>
              </a:rPr>
              <a:t>, MIT</a:t>
            </a:r>
          </a:p>
          <a:p>
            <a:r>
              <a:rPr lang="en-US" sz="1800" dirty="0">
                <a:latin typeface="Arial" pitchFamily="34" charset="0"/>
                <a:cs typeface="Arial" pitchFamily="34" charset="0"/>
              </a:rPr>
              <a:t>Turing award,1969</a:t>
            </a:r>
          </a:p>
        </p:txBody>
      </p:sp>
      <p:sp>
        <p:nvSpPr>
          <p:cNvPr id="8" name="TextBox 7"/>
          <p:cNvSpPr txBox="1"/>
          <p:nvPr/>
        </p:nvSpPr>
        <p:spPr>
          <a:xfrm>
            <a:off x="3577085" y="2205487"/>
            <a:ext cx="4911307" cy="2231380"/>
          </a:xfrm>
          <a:prstGeom prst="rect">
            <a:avLst/>
          </a:prstGeom>
          <a:noFill/>
        </p:spPr>
        <p:txBody>
          <a:bodyPr wrap="square" rtlCol="0">
            <a:spAutoFit/>
          </a:bodyPr>
          <a:lstStyle/>
          <a:p>
            <a:r>
              <a:rPr lang="en-US" sz="2000" dirty="0">
                <a:latin typeface="Arial" pitchFamily="34" charset="0"/>
                <a:cs typeface="Arial" pitchFamily="34" charset="0"/>
              </a:rPr>
              <a:t>“In 1966, </a:t>
            </a:r>
            <a:r>
              <a:rPr lang="en-US" sz="2000" dirty="0" err="1">
                <a:latin typeface="Arial" pitchFamily="34" charset="0"/>
                <a:cs typeface="Arial" pitchFamily="34" charset="0"/>
              </a:rPr>
              <a:t>Minsky</a:t>
            </a:r>
            <a:r>
              <a:rPr lang="en-US" sz="2000" dirty="0">
                <a:latin typeface="Arial" pitchFamily="34" charset="0"/>
                <a:cs typeface="Arial" pitchFamily="34" charset="0"/>
              </a:rPr>
              <a:t> hired a first-year undergraduate student and assigned him a problem to solve over the summer: connect a television camera to a computer and get the machine to describe what it sees.”</a:t>
            </a:r>
          </a:p>
          <a:p>
            <a:endParaRPr lang="en-US" sz="700" dirty="0">
              <a:latin typeface="Arial" pitchFamily="34" charset="0"/>
              <a:cs typeface="Arial" pitchFamily="34" charset="0"/>
            </a:endParaRPr>
          </a:p>
          <a:p>
            <a:r>
              <a:rPr lang="en-US" sz="1200" dirty="0" err="1">
                <a:latin typeface="Arial" pitchFamily="34" charset="0"/>
                <a:cs typeface="Arial" pitchFamily="34" charset="0"/>
              </a:rPr>
              <a:t>Crevier</a:t>
            </a:r>
            <a:r>
              <a:rPr lang="en-US" sz="1200" dirty="0">
                <a:latin typeface="Arial" pitchFamily="34" charset="0"/>
                <a:cs typeface="Arial" pitchFamily="34" charset="0"/>
              </a:rPr>
              <a:t> 1993, pg. 88</a:t>
            </a:r>
          </a:p>
        </p:txBody>
      </p:sp>
    </p:spTree>
    <p:extLst>
      <p:ext uri="{BB962C8B-B14F-4D97-AF65-F5344CB8AC3E}">
        <p14:creationId xmlns:p14="http://schemas.microsoft.com/office/powerpoint/2010/main" val="207089270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7938"/>
            <a:ext cx="83677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43</a:t>
            </a:fld>
            <a:endParaRPr lang="en-US"/>
          </a:p>
        </p:txBody>
      </p:sp>
    </p:spTree>
    <p:extLst>
      <p:ext uri="{BB962C8B-B14F-4D97-AF65-F5344CB8AC3E}">
        <p14:creationId xmlns:p14="http://schemas.microsoft.com/office/powerpoint/2010/main" val="4236342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1124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a:latin typeface="Arial" pitchFamily="34" charset="0"/>
                <a:cs typeface="Arial" pitchFamily="34" charset="0"/>
              </a:rPr>
              <a:t>Marvin </a:t>
            </a:r>
            <a:r>
              <a:rPr lang="en-US" sz="1800" dirty="0" err="1">
                <a:latin typeface="Arial" pitchFamily="34" charset="0"/>
                <a:cs typeface="Arial" pitchFamily="34" charset="0"/>
              </a:rPr>
              <a:t>Minsky</a:t>
            </a:r>
            <a:r>
              <a:rPr lang="en-US" sz="1800" dirty="0">
                <a:latin typeface="Arial" pitchFamily="34" charset="0"/>
                <a:cs typeface="Arial" pitchFamily="34" charset="0"/>
              </a:rPr>
              <a:t>, MIT</a:t>
            </a:r>
          </a:p>
          <a:p>
            <a:r>
              <a:rPr lang="en-US" sz="1800" dirty="0">
                <a:latin typeface="Arial" pitchFamily="34" charset="0"/>
                <a:cs typeface="Arial" pitchFamily="34" charset="0"/>
              </a:rPr>
              <a:t>Turing award,1969</a:t>
            </a:r>
          </a:p>
        </p:txBody>
      </p:sp>
      <p:pic>
        <p:nvPicPr>
          <p:cNvPr id="1025" name="Picture 1" descr="MIT EECS Professor Gerald J. Sussman"/>
          <p:cNvPicPr>
            <a:picLocks noChangeAspect="1" noChangeArrowheads="1"/>
          </p:cNvPicPr>
          <p:nvPr/>
        </p:nvPicPr>
        <p:blipFill>
          <a:blip r:embed="rId3"/>
          <a:srcRect/>
          <a:stretch>
            <a:fillRect/>
          </a:stretch>
        </p:blipFill>
        <p:spPr bwMode="auto">
          <a:xfrm>
            <a:off x="4597880" y="2199739"/>
            <a:ext cx="2309003" cy="2309003"/>
          </a:xfrm>
          <a:prstGeom prst="rect">
            <a:avLst/>
          </a:prstGeom>
          <a:noFill/>
          <a:ln w="19050">
            <a:solidFill>
              <a:schemeClr val="tx1"/>
            </a:solidFill>
          </a:ln>
        </p:spPr>
      </p:pic>
      <p:sp>
        <p:nvSpPr>
          <p:cNvPr id="9" name="TextBox 8"/>
          <p:cNvSpPr txBox="1"/>
          <p:nvPr/>
        </p:nvSpPr>
        <p:spPr>
          <a:xfrm>
            <a:off x="4672642" y="4577752"/>
            <a:ext cx="2608052" cy="646331"/>
          </a:xfrm>
          <a:prstGeom prst="rect">
            <a:avLst/>
          </a:prstGeom>
          <a:noFill/>
        </p:spPr>
        <p:txBody>
          <a:bodyPr wrap="square" rtlCol="0">
            <a:spAutoFit/>
          </a:bodyPr>
          <a:lstStyle/>
          <a:p>
            <a:r>
              <a:rPr lang="en-US" sz="1800" dirty="0">
                <a:latin typeface="Arial" pitchFamily="34" charset="0"/>
                <a:cs typeface="Arial" pitchFamily="34" charset="0"/>
              </a:rPr>
              <a:t>Gerald </a:t>
            </a:r>
            <a:r>
              <a:rPr lang="en-US" sz="1800" dirty="0" err="1">
                <a:latin typeface="Arial" pitchFamily="34" charset="0"/>
                <a:cs typeface="Arial" pitchFamily="34" charset="0"/>
              </a:rPr>
              <a:t>Sussman</a:t>
            </a:r>
            <a:r>
              <a:rPr lang="en-US" sz="1800" dirty="0">
                <a:latin typeface="Arial" pitchFamily="34" charset="0"/>
                <a:cs typeface="Arial" pitchFamily="34" charset="0"/>
              </a:rPr>
              <a:t>, MIT</a:t>
            </a:r>
          </a:p>
          <a:p>
            <a:r>
              <a:rPr lang="en-US" dirty="0">
                <a:latin typeface="Arial" pitchFamily="34" charset="0"/>
                <a:cs typeface="Arial" pitchFamily="34" charset="0"/>
              </a:rPr>
              <a:t>(the undergraduate)</a:t>
            </a:r>
            <a:endParaRPr lang="en-US" sz="1800" dirty="0">
              <a:latin typeface="Arial" pitchFamily="34" charset="0"/>
              <a:cs typeface="Arial" pitchFamily="34" charset="0"/>
            </a:endParaRPr>
          </a:p>
        </p:txBody>
      </p:sp>
      <p:sp>
        <p:nvSpPr>
          <p:cNvPr id="10" name="TextBox 9"/>
          <p:cNvSpPr txBox="1"/>
          <p:nvPr/>
        </p:nvSpPr>
        <p:spPr>
          <a:xfrm>
            <a:off x="3372929" y="5256363"/>
            <a:ext cx="4942936" cy="707886"/>
          </a:xfrm>
          <a:prstGeom prst="rect">
            <a:avLst/>
          </a:prstGeom>
          <a:noFill/>
        </p:spPr>
        <p:txBody>
          <a:bodyPr wrap="square" rtlCol="0">
            <a:spAutoFit/>
          </a:bodyPr>
          <a:lstStyle/>
          <a:p>
            <a:r>
              <a:rPr lang="en-US" sz="2000" dirty="0">
                <a:latin typeface="Arial" pitchFamily="34" charset="0"/>
                <a:cs typeface="Arial" pitchFamily="34" charset="0"/>
              </a:rPr>
              <a:t>“You’ll notice that </a:t>
            </a:r>
            <a:r>
              <a:rPr lang="en-US" sz="2000" dirty="0" err="1">
                <a:latin typeface="Arial" pitchFamily="34" charset="0"/>
                <a:cs typeface="Arial" pitchFamily="34" charset="0"/>
              </a:rPr>
              <a:t>Sussman</a:t>
            </a:r>
            <a:r>
              <a:rPr lang="en-US" sz="2000" dirty="0">
                <a:latin typeface="Arial" pitchFamily="34" charset="0"/>
                <a:cs typeface="Arial" pitchFamily="34" charset="0"/>
              </a:rPr>
              <a:t> never worked in vision again!” </a:t>
            </a:r>
            <a:r>
              <a:rPr lang="en-US" sz="1800" dirty="0">
                <a:latin typeface="Arial" pitchFamily="34" charset="0"/>
                <a:cs typeface="Arial" pitchFamily="34" charset="0"/>
              </a:rPr>
              <a:t>– Berthold Horn</a:t>
            </a:r>
          </a:p>
        </p:txBody>
      </p:sp>
    </p:spTree>
    <p:extLst>
      <p:ext uri="{BB962C8B-B14F-4D97-AF65-F5344CB8AC3E}">
        <p14:creationId xmlns:p14="http://schemas.microsoft.com/office/powerpoint/2010/main" val="195147252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380015"/>
            <a:ext cx="9031110" cy="2008541"/>
          </a:xfrm>
        </p:spPr>
        <p:txBody>
          <a:bodyPr>
            <a:normAutofit/>
          </a:bodyPr>
          <a:lstStyle/>
          <a:p>
            <a:pPr marL="0" indent="0" algn="ctr">
              <a:buNone/>
            </a:pPr>
            <a:r>
              <a:rPr lang="en-US" sz="4400" dirty="0"/>
              <a:t>Why vision is so hard?</a:t>
            </a:r>
          </a:p>
        </p:txBody>
      </p:sp>
      <p:sp>
        <p:nvSpPr>
          <p:cNvPr id="2" name="Slide Number Placeholder 1"/>
          <p:cNvSpPr>
            <a:spLocks noGrp="1"/>
          </p:cNvSpPr>
          <p:nvPr>
            <p:ph type="sldNum" sz="quarter" idx="12"/>
          </p:nvPr>
        </p:nvSpPr>
        <p:spPr/>
        <p:txBody>
          <a:bodyPr/>
          <a:lstStyle/>
          <a:p>
            <a:fld id="{AD4E86B5-A92D-294E-92AF-8654113B1844}" type="slidenum">
              <a:rPr lang="en-US" smtClean="0"/>
              <a:t>45</a:t>
            </a:fld>
            <a:endParaRPr lang="en-US"/>
          </a:p>
        </p:txBody>
      </p:sp>
    </p:spTree>
    <p:extLst>
      <p:ext uri="{BB962C8B-B14F-4D97-AF65-F5344CB8AC3E}">
        <p14:creationId xmlns:p14="http://schemas.microsoft.com/office/powerpoint/2010/main" val="12845553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vision so hard?</a:t>
            </a:r>
          </a:p>
        </p:txBody>
      </p:sp>
      <p:sp>
        <p:nvSpPr>
          <p:cNvPr id="3" name="Content Placeholder 2"/>
          <p:cNvSpPr>
            <a:spLocks noGrp="1"/>
          </p:cNvSpPr>
          <p:nvPr>
            <p:ph idx="1"/>
          </p:nvPr>
        </p:nvSpPr>
        <p:spPr/>
        <p:txBody>
          <a:bodyPr/>
          <a:lstStyle/>
          <a:p>
            <a:r>
              <a:rPr lang="en-US"/>
              <a:t>Ill-posed </a:t>
            </a:r>
            <a:r>
              <a:rPr lang="en-US" dirty="0"/>
              <a:t>problem</a:t>
            </a:r>
          </a:p>
        </p:txBody>
      </p:sp>
      <p:pic>
        <p:nvPicPr>
          <p:cNvPr id="4" name="Picture 3"/>
          <p:cNvPicPr>
            <a:picLocks noChangeAspect="1" noChangeArrowheads="1"/>
          </p:cNvPicPr>
          <p:nvPr/>
        </p:nvPicPr>
        <p:blipFill>
          <a:blip r:embed="rId3"/>
          <a:srcRect t="1355" r="2812"/>
          <a:stretch>
            <a:fillRect/>
          </a:stretch>
        </p:blipFill>
        <p:spPr bwMode="auto">
          <a:xfrm>
            <a:off x="5238750" y="1930400"/>
            <a:ext cx="3371850" cy="4089400"/>
          </a:xfrm>
          <a:prstGeom prst="rect">
            <a:avLst/>
          </a:prstGeom>
          <a:noFill/>
          <a:ln w="9525">
            <a:noFill/>
            <a:miter lim="800000"/>
            <a:headEnd/>
            <a:tailEnd/>
          </a:ln>
          <a:effectLst/>
        </p:spPr>
      </p:pic>
      <p:sp>
        <p:nvSpPr>
          <p:cNvPr id="5" name="Text Box 4"/>
          <p:cNvSpPr txBox="1">
            <a:spLocks noChangeArrowheads="1"/>
          </p:cNvSpPr>
          <p:nvPr/>
        </p:nvSpPr>
        <p:spPr bwMode="auto">
          <a:xfrm>
            <a:off x="5791200" y="6019800"/>
            <a:ext cx="2667000" cy="3048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400" b="0" dirty="0"/>
              <a:t>[</a:t>
            </a:r>
            <a:r>
              <a:rPr lang="en-US" sz="1400" b="0" dirty="0" err="1"/>
              <a:t>Sinha</a:t>
            </a:r>
            <a:r>
              <a:rPr lang="en-US" sz="1400" b="0" dirty="0"/>
              <a:t> and </a:t>
            </a:r>
            <a:r>
              <a:rPr lang="en-US" sz="1400" b="0" dirty="0" err="1"/>
              <a:t>Adelson</a:t>
            </a:r>
            <a:r>
              <a:rPr lang="en-US" sz="1400" b="0" dirty="0"/>
              <a:t> 1993]</a:t>
            </a:r>
          </a:p>
        </p:txBody>
      </p:sp>
      <p:sp>
        <p:nvSpPr>
          <p:cNvPr id="6" name="Slide Number Placeholder 5"/>
          <p:cNvSpPr>
            <a:spLocks noGrp="1"/>
          </p:cNvSpPr>
          <p:nvPr>
            <p:ph type="sldNum" sz="quarter" idx="12"/>
          </p:nvPr>
        </p:nvSpPr>
        <p:spPr/>
        <p:txBody>
          <a:bodyPr/>
          <a:lstStyle/>
          <a:p>
            <a:fld id="{AD4E86B5-A92D-294E-92AF-8654113B1844}" type="slidenum">
              <a:rPr lang="en-US" smtClean="0"/>
              <a:t>46</a:t>
            </a:fld>
            <a:endParaRPr lang="en-US"/>
          </a:p>
        </p:txBody>
      </p:sp>
    </p:spTree>
    <p:extLst>
      <p:ext uri="{BB962C8B-B14F-4D97-AF65-F5344CB8AC3E}">
        <p14:creationId xmlns:p14="http://schemas.microsoft.com/office/powerpoint/2010/main" val="1778995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ad_head_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3" y="762000"/>
            <a:ext cx="30686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head_nite_2_2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330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head_night_225"/>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3200400" y="2819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98425" y="106363"/>
            <a:ext cx="629811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1: view point variation</a:t>
            </a:r>
          </a:p>
        </p:txBody>
      </p:sp>
      <p:sp>
        <p:nvSpPr>
          <p:cNvPr id="28678" name="Text Box 6"/>
          <p:cNvSpPr txBox="1">
            <a:spLocks noChangeArrowheads="1"/>
          </p:cNvSpPr>
          <p:nvPr/>
        </p:nvSpPr>
        <p:spPr bwMode="auto">
          <a:xfrm>
            <a:off x="0" y="6491288"/>
            <a:ext cx="268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Michelangelo 1475-1564</a:t>
            </a:r>
          </a:p>
        </p:txBody>
      </p:sp>
      <p:sp>
        <p:nvSpPr>
          <p:cNvPr id="28679" name="Text Box 7"/>
          <p:cNvSpPr txBox="1">
            <a:spLocks noChangeArrowheads="1"/>
          </p:cNvSpPr>
          <p:nvPr/>
        </p:nvSpPr>
        <p:spPr bwMode="auto">
          <a:xfrm>
            <a:off x="6327774" y="6491288"/>
            <a:ext cx="31548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400" b="0" dirty="0">
                <a:solidFill>
                  <a:srgbClr val="000000"/>
                </a:solidFill>
              </a:rPr>
              <a:t>slide by </a:t>
            </a:r>
            <a:r>
              <a:rPr lang="en-US" sz="1400" b="0" dirty="0" err="1">
                <a:solidFill>
                  <a:srgbClr val="000000"/>
                </a:solidFill>
              </a:rPr>
              <a:t>Fei</a:t>
            </a:r>
            <a:r>
              <a:rPr lang="en-US" sz="1400" b="0" dirty="0">
                <a:solidFill>
                  <a:srgbClr val="000000"/>
                </a:solidFill>
              </a:rPr>
              <a:t> </a:t>
            </a:r>
            <a:r>
              <a:rPr lang="en-US" sz="1400" b="0" dirty="0" err="1">
                <a:solidFill>
                  <a:srgbClr val="000000"/>
                </a:solidFill>
              </a:rPr>
              <a:t>Fei</a:t>
            </a:r>
            <a:r>
              <a:rPr lang="en-US" sz="1400" b="0" dirty="0">
                <a:solidFill>
                  <a:srgbClr val="000000"/>
                </a:solidFill>
              </a:rPr>
              <a:t>, Fergus &amp; </a:t>
            </a:r>
            <a:r>
              <a:rPr lang="en-US" sz="1400" b="0" dirty="0" err="1">
                <a:solidFill>
                  <a:srgbClr val="000000"/>
                </a:solidFill>
              </a:rPr>
              <a:t>Torralba</a:t>
            </a:r>
            <a:r>
              <a:rPr lang="en-US" sz="14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47</a:t>
            </a:fld>
            <a:endParaRPr lang="en-US"/>
          </a:p>
        </p:txBody>
      </p:sp>
    </p:spTree>
    <p:extLst>
      <p:ext uri="{BB962C8B-B14F-4D97-AF65-F5344CB8AC3E}">
        <p14:creationId xmlns:p14="http://schemas.microsoft.com/office/powerpoint/2010/main" val="23474931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066800"/>
            <a:ext cx="3052762"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066800"/>
            <a:ext cx="343376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8420" name="Text Box 4"/>
          <p:cNvSpPr txBox="1">
            <a:spLocks noChangeArrowheads="1"/>
          </p:cNvSpPr>
          <p:nvPr/>
        </p:nvSpPr>
        <p:spPr bwMode="auto">
          <a:xfrm>
            <a:off x="98425" y="106363"/>
            <a:ext cx="486102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2: illumination</a:t>
            </a:r>
          </a:p>
        </p:txBody>
      </p:sp>
      <p:sp>
        <p:nvSpPr>
          <p:cNvPr id="29701" name="Text Box 5"/>
          <p:cNvSpPr txBox="1">
            <a:spLocks noChangeArrowheads="1"/>
          </p:cNvSpPr>
          <p:nvPr/>
        </p:nvSpPr>
        <p:spPr bwMode="auto">
          <a:xfrm>
            <a:off x="6996113" y="6521450"/>
            <a:ext cx="21478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600" b="0" dirty="0">
                <a:solidFill>
                  <a:srgbClr val="000000"/>
                </a:solidFill>
              </a:rPr>
              <a:t>slide credit: S. Ullman</a:t>
            </a:r>
          </a:p>
        </p:txBody>
      </p:sp>
      <p:sp>
        <p:nvSpPr>
          <p:cNvPr id="2" name="Slide Number Placeholder 1"/>
          <p:cNvSpPr>
            <a:spLocks noGrp="1"/>
          </p:cNvSpPr>
          <p:nvPr>
            <p:ph type="sldNum" sz="quarter" idx="12"/>
          </p:nvPr>
        </p:nvSpPr>
        <p:spPr/>
        <p:txBody>
          <a:bodyPr/>
          <a:lstStyle/>
          <a:p>
            <a:fld id="{AD4E86B5-A92D-294E-92AF-8654113B1844}" type="slidenum">
              <a:rPr lang="en-US" smtClean="0"/>
              <a:t>48</a:t>
            </a:fld>
            <a:endParaRPr lang="en-US"/>
          </a:p>
        </p:txBody>
      </p:sp>
    </p:spTree>
    <p:extLst>
      <p:ext uri="{BB962C8B-B14F-4D97-AF65-F5344CB8AC3E}">
        <p14:creationId xmlns:p14="http://schemas.microsoft.com/office/powerpoint/2010/main" val="4011481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gritte"/>
          <p:cNvPicPr>
            <a:picLocks noChangeAspect="1" noChangeArrowheads="1"/>
          </p:cNvPicPr>
          <p:nvPr/>
        </p:nvPicPr>
        <p:blipFill>
          <a:blip r:embed="rId2">
            <a:extLst>
              <a:ext uri="{28A0092B-C50C-407E-A947-70E740481C1C}">
                <a14:useLocalDpi xmlns:a14="http://schemas.microsoft.com/office/drawing/2010/main" val="0"/>
              </a:ext>
            </a:extLst>
          </a:blip>
          <a:srcRect l="3540" t="9630" r="3093" b="8888"/>
          <a:stretch>
            <a:fillRect/>
          </a:stretch>
        </p:blipFill>
        <p:spPr bwMode="auto">
          <a:xfrm>
            <a:off x="3440113" y="0"/>
            <a:ext cx="570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98425" y="106363"/>
            <a:ext cx="26941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3: </a:t>
            </a:r>
          </a:p>
          <a:p>
            <a:pPr defTabSz="914400" fontAlgn="base">
              <a:spcBef>
                <a:spcPct val="0"/>
              </a:spcBef>
              <a:spcAft>
                <a:spcPct val="0"/>
              </a:spcAft>
            </a:pPr>
            <a:r>
              <a:rPr lang="en-US" sz="3200" b="0" dirty="0">
                <a:solidFill>
                  <a:srgbClr val="000000"/>
                </a:solidFill>
              </a:rPr>
              <a:t>occlusion</a:t>
            </a:r>
          </a:p>
        </p:txBody>
      </p:sp>
      <p:sp>
        <p:nvSpPr>
          <p:cNvPr id="30724" name="Text Box 4"/>
          <p:cNvSpPr txBox="1">
            <a:spLocks noChangeArrowheads="1"/>
          </p:cNvSpPr>
          <p:nvPr/>
        </p:nvSpPr>
        <p:spPr bwMode="auto">
          <a:xfrm>
            <a:off x="1731963" y="649128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B83D00"/>
                </a:solidFill>
              </a:rPr>
              <a:t>Magritte, 1957 </a:t>
            </a:r>
          </a:p>
        </p:txBody>
      </p:sp>
      <p:sp>
        <p:nvSpPr>
          <p:cNvPr id="30725"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49</a:t>
            </a:fld>
            <a:endParaRPr lang="en-US"/>
          </a:p>
        </p:txBody>
      </p:sp>
    </p:spTree>
    <p:extLst>
      <p:ext uri="{BB962C8B-B14F-4D97-AF65-F5344CB8AC3E}">
        <p14:creationId xmlns:p14="http://schemas.microsoft.com/office/powerpoint/2010/main" val="4204315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C5C7-46B6-4B35-84D4-9717DD9295AA}"/>
              </a:ext>
            </a:extLst>
          </p:cNvPr>
          <p:cNvSpPr>
            <a:spLocks noGrp="1"/>
          </p:cNvSpPr>
          <p:nvPr>
            <p:ph type="title"/>
          </p:nvPr>
        </p:nvSpPr>
        <p:spPr/>
        <p:txBody>
          <a:bodyPr/>
          <a:lstStyle/>
          <a:p>
            <a:r>
              <a:rPr lang="en-US" dirty="0"/>
              <a:t>Assignments</a:t>
            </a:r>
          </a:p>
        </p:txBody>
      </p:sp>
      <p:sp>
        <p:nvSpPr>
          <p:cNvPr id="3" name="Content Placeholder 2">
            <a:extLst>
              <a:ext uri="{FF2B5EF4-FFF2-40B4-BE49-F238E27FC236}">
                <a16:creationId xmlns:a16="http://schemas.microsoft.com/office/drawing/2014/main" id="{D84C9C75-BD68-4D6C-B46A-56D77A2202F1}"/>
              </a:ext>
            </a:extLst>
          </p:cNvPr>
          <p:cNvSpPr>
            <a:spLocks noGrp="1"/>
          </p:cNvSpPr>
          <p:nvPr>
            <p:ph idx="1"/>
          </p:nvPr>
        </p:nvSpPr>
        <p:spPr/>
        <p:txBody>
          <a:bodyPr/>
          <a:lstStyle/>
          <a:p>
            <a:r>
              <a:rPr lang="en-US" dirty="0"/>
              <a:t>Build a vision library from the ground up</a:t>
            </a:r>
          </a:p>
          <a:p>
            <a:r>
              <a:rPr lang="en-US" dirty="0"/>
              <a:t>Mostly in C</a:t>
            </a:r>
          </a:p>
          <a:p>
            <a:r>
              <a:rPr lang="en-US" dirty="0"/>
              <a:t>Play with advanced tools, neural networks</a:t>
            </a:r>
          </a:p>
          <a:p>
            <a:endParaRPr lang="en-US" dirty="0"/>
          </a:p>
          <a:p>
            <a:r>
              <a:rPr lang="en-US" dirty="0"/>
              <a:t>Beginning: lots of skeleton code, explanations</a:t>
            </a:r>
          </a:p>
          <a:p>
            <a:r>
              <a:rPr lang="en-US" dirty="0"/>
              <a:t>End: less guidance, more experimentation</a:t>
            </a:r>
          </a:p>
          <a:p>
            <a:endParaRPr lang="en-US" dirty="0"/>
          </a:p>
        </p:txBody>
      </p:sp>
      <p:sp>
        <p:nvSpPr>
          <p:cNvPr id="4" name="Slide Number Placeholder 3">
            <a:extLst>
              <a:ext uri="{FF2B5EF4-FFF2-40B4-BE49-F238E27FC236}">
                <a16:creationId xmlns:a16="http://schemas.microsoft.com/office/drawing/2014/main" id="{417847FC-B75A-4F8A-B802-4335AFA3D8A6}"/>
              </a:ext>
            </a:extLst>
          </p:cNvPr>
          <p:cNvSpPr>
            <a:spLocks noGrp="1"/>
          </p:cNvSpPr>
          <p:nvPr>
            <p:ph type="sldNum" sz="quarter" idx="12"/>
          </p:nvPr>
        </p:nvSpPr>
        <p:spPr/>
        <p:txBody>
          <a:bodyPr/>
          <a:lstStyle/>
          <a:p>
            <a:fld id="{AD4E86B5-A92D-294E-92AF-8654113B1844}" type="slidenum">
              <a:rPr lang="en-US" smtClean="0"/>
              <a:t>5</a:t>
            </a:fld>
            <a:endParaRPr lang="en-US"/>
          </a:p>
        </p:txBody>
      </p:sp>
    </p:spTree>
    <p:extLst>
      <p:ext uri="{BB962C8B-B14F-4D97-AF65-F5344CB8AC3E}">
        <p14:creationId xmlns:p14="http://schemas.microsoft.com/office/powerpoint/2010/main" val="3805503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wallpaper01_1024x7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348" t="5618" r="28346" b="999"/>
          <a:stretch>
            <a:fillRect/>
          </a:stretch>
        </p:blipFill>
        <p:spPr bwMode="auto">
          <a:xfrm>
            <a:off x="2743200" y="76200"/>
            <a:ext cx="39528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2057400" y="0"/>
            <a:ext cx="2057400" cy="2667000"/>
          </a:xfrm>
          <a:prstGeom prst="rect">
            <a:avLst/>
          </a:prstGeom>
          <a:solidFill>
            <a:schemeClr val="bg1"/>
          </a:solidFill>
          <a:ln>
            <a:noFill/>
          </a:ln>
          <a:effec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1748" name="Text Box 4"/>
          <p:cNvSpPr txBox="1">
            <a:spLocks noChangeArrowheads="1"/>
          </p:cNvSpPr>
          <p:nvPr/>
        </p:nvSpPr>
        <p:spPr bwMode="auto">
          <a:xfrm>
            <a:off x="117475" y="182563"/>
            <a:ext cx="376617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4: scale</a:t>
            </a:r>
          </a:p>
        </p:txBody>
      </p:sp>
      <p:sp>
        <p:nvSpPr>
          <p:cNvPr id="31749" name="Text Box 5"/>
          <p:cNvSpPr txBox="1">
            <a:spLocks noChangeArrowheads="1"/>
          </p:cNvSpPr>
          <p:nvPr/>
        </p:nvSpPr>
        <p:spPr bwMode="auto">
          <a:xfrm>
            <a:off x="5448382" y="6477000"/>
            <a:ext cx="3695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800" b="0" dirty="0">
                <a:solidFill>
                  <a:srgbClr val="000000"/>
                </a:solidFill>
              </a:rPr>
              <a:t>slide by </a:t>
            </a:r>
            <a:r>
              <a:rPr lang="en-US" sz="1800" b="0" dirty="0" err="1">
                <a:solidFill>
                  <a:srgbClr val="000000"/>
                </a:solidFill>
              </a:rPr>
              <a:t>Fei</a:t>
            </a:r>
            <a:r>
              <a:rPr lang="en-US" sz="1800" b="0" dirty="0">
                <a:solidFill>
                  <a:srgbClr val="000000"/>
                </a:solidFill>
              </a:rPr>
              <a:t> </a:t>
            </a:r>
            <a:r>
              <a:rPr lang="en-US" sz="1800" b="0" dirty="0" err="1">
                <a:solidFill>
                  <a:srgbClr val="000000"/>
                </a:solidFill>
              </a:rPr>
              <a:t>Fei</a:t>
            </a:r>
            <a:r>
              <a:rPr lang="en-US" sz="1800" b="0" dirty="0">
                <a:solidFill>
                  <a:srgbClr val="000000"/>
                </a:solidFill>
              </a:rPr>
              <a:t>, Fergus &amp; </a:t>
            </a:r>
            <a:r>
              <a:rPr lang="en-US" sz="1800" b="0" dirty="0" err="1">
                <a:solidFill>
                  <a:srgbClr val="000000"/>
                </a:solidFill>
              </a:rPr>
              <a:t>Torralba</a:t>
            </a:r>
            <a:r>
              <a:rPr lang="en-US" sz="18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50</a:t>
            </a:fld>
            <a:endParaRPr lang="en-US"/>
          </a:p>
        </p:txBody>
      </p:sp>
    </p:spTree>
    <p:extLst>
      <p:ext uri="{BB962C8B-B14F-4D97-AF65-F5344CB8AC3E}">
        <p14:creationId xmlns:p14="http://schemas.microsoft.com/office/powerpoint/2010/main" val="3002142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NCIENTANIMALART-CHINA-HORSE-3-XU-BEI-H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013"/>
            <a:ext cx="91440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98425" y="106363"/>
            <a:ext cx="4919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a:solidFill>
                  <a:srgbClr val="000000"/>
                </a:solidFill>
              </a:rPr>
              <a:t>Challenges 5: deformation</a:t>
            </a:r>
          </a:p>
        </p:txBody>
      </p:sp>
      <p:sp>
        <p:nvSpPr>
          <p:cNvPr id="32772" name="Text Box 4"/>
          <p:cNvSpPr txBox="1">
            <a:spLocks noChangeArrowheads="1"/>
          </p:cNvSpPr>
          <p:nvPr/>
        </p:nvSpPr>
        <p:spPr bwMode="auto">
          <a:xfrm>
            <a:off x="7143750" y="6491288"/>
            <a:ext cx="200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Xu, Beihong 1943</a:t>
            </a:r>
          </a:p>
        </p:txBody>
      </p:sp>
      <p:sp>
        <p:nvSpPr>
          <p:cNvPr id="32773" name="Text Box 5"/>
          <p:cNvSpPr txBox="1">
            <a:spLocks noChangeArrowheads="1"/>
          </p:cNvSpPr>
          <p:nvPr/>
        </p:nvSpPr>
        <p:spPr bwMode="auto">
          <a:xfrm>
            <a:off x="0" y="6461125"/>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51</a:t>
            </a:fld>
            <a:endParaRPr lang="en-US"/>
          </a:p>
        </p:txBody>
      </p:sp>
    </p:spTree>
    <p:extLst>
      <p:ext uri="{BB962C8B-B14F-4D97-AF65-F5344CB8AC3E}">
        <p14:creationId xmlns:p14="http://schemas.microsoft.com/office/powerpoint/2010/main" val="3035868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klimt_die_jungfrau"/>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2590800" y="685800"/>
            <a:ext cx="6553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98425" y="76200"/>
            <a:ext cx="6186309"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6: background clutter</a:t>
            </a:r>
          </a:p>
        </p:txBody>
      </p:sp>
      <p:sp>
        <p:nvSpPr>
          <p:cNvPr id="33796" name="Text Box 4"/>
          <p:cNvSpPr txBox="1">
            <a:spLocks noChangeArrowheads="1"/>
          </p:cNvSpPr>
          <p:nvPr/>
        </p:nvSpPr>
        <p:spPr bwMode="auto">
          <a:xfrm>
            <a:off x="1263650" y="6491288"/>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FF0505"/>
                </a:solidFill>
              </a:rPr>
              <a:t>Klimt, 1913</a:t>
            </a:r>
          </a:p>
        </p:txBody>
      </p:sp>
      <p:sp>
        <p:nvSpPr>
          <p:cNvPr id="33797"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52</a:t>
            </a:fld>
            <a:endParaRPr lang="en-US"/>
          </a:p>
        </p:txBody>
      </p:sp>
    </p:spTree>
    <p:extLst>
      <p:ext uri="{BB962C8B-B14F-4D97-AF65-F5344CB8AC3E}">
        <p14:creationId xmlns:p14="http://schemas.microsoft.com/office/powerpoint/2010/main" val="3446561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152400"/>
            <a:ext cx="8229600" cy="563563"/>
          </a:xfrm>
        </p:spPr>
        <p:txBody>
          <a:bodyPr>
            <a:normAutofit fontScale="90000"/>
          </a:bodyPr>
          <a:lstStyle/>
          <a:p>
            <a:pPr eaLnBrk="1" hangingPunct="1"/>
            <a:r>
              <a:rPr lang="en-US" sz="3200">
                <a:latin typeface="Arial" charset="0"/>
                <a:cs typeface="Arial" charset="0"/>
              </a:rPr>
              <a:t>Challenges 7: object intra-class variation</a:t>
            </a:r>
          </a:p>
        </p:txBody>
      </p:sp>
      <p:pic>
        <p:nvPicPr>
          <p:cNvPr id="34819" name="Picture 3" descr="chair"/>
          <p:cNvPicPr>
            <a:picLocks noChangeAspect="1" noChangeArrowheads="1"/>
          </p:cNvPicPr>
          <p:nvPr/>
        </p:nvPicPr>
        <p:blipFill>
          <a:blip r:embed="rId2">
            <a:extLst>
              <a:ext uri="{28A0092B-C50C-407E-A947-70E740481C1C}">
                <a14:useLocalDpi xmlns:a14="http://schemas.microsoft.com/office/drawing/2010/main" val="0"/>
              </a:ext>
            </a:extLst>
          </a:blip>
          <a:srcRect l="8571" t="3438" r="8571"/>
          <a:stretch>
            <a:fillRect/>
          </a:stretch>
        </p:blipFill>
        <p:spPr bwMode="auto">
          <a:xfrm>
            <a:off x="3200400" y="1447800"/>
            <a:ext cx="2286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chair"/>
          <p:cNvPicPr>
            <a:picLocks noChangeAspect="1" noChangeArrowheads="1"/>
          </p:cNvPicPr>
          <p:nvPr/>
        </p:nvPicPr>
        <p:blipFill>
          <a:blip r:embed="rId3">
            <a:extLst>
              <a:ext uri="{28A0092B-C50C-407E-A947-70E740481C1C}">
                <a14:useLocalDpi xmlns:a14="http://schemas.microsoft.com/office/drawing/2010/main" val="0"/>
              </a:ext>
            </a:extLst>
          </a:blip>
          <a:srcRect t="10989" b="9891"/>
          <a:stretch>
            <a:fillRect/>
          </a:stretch>
        </p:blipFill>
        <p:spPr bwMode="auto">
          <a:xfrm>
            <a:off x="533400" y="4106863"/>
            <a:ext cx="185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splash-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eameslounge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Wagner in Lei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411663"/>
            <a:ext cx="32004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Berto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962400"/>
            <a:ext cx="2590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9"/>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53</a:t>
            </a:fld>
            <a:endParaRPr lang="en-US"/>
          </a:p>
        </p:txBody>
      </p:sp>
    </p:spTree>
    <p:extLst>
      <p:ext uri="{BB962C8B-B14F-4D97-AF65-F5344CB8AC3E}">
        <p14:creationId xmlns:p14="http://schemas.microsoft.com/office/powerpoint/2010/main" val="3741865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706" name="Group 2"/>
          <p:cNvGrpSpPr>
            <a:grpSpLocks/>
          </p:cNvGrpSpPr>
          <p:nvPr/>
        </p:nvGrpSpPr>
        <p:grpSpPr bwMode="auto">
          <a:xfrm>
            <a:off x="2819400" y="762000"/>
            <a:ext cx="5715000" cy="5715000"/>
            <a:chOff x="1776" y="384"/>
            <a:chExt cx="3600" cy="3600"/>
          </a:xfrm>
        </p:grpSpPr>
        <p:graphicFrame>
          <p:nvGraphicFramePr>
            <p:cNvPr id="35846" name="Object 3"/>
            <p:cNvGraphicFramePr>
              <a:graphicFrameLocks noChangeAspect="1"/>
            </p:cNvGraphicFramePr>
            <p:nvPr/>
          </p:nvGraphicFramePr>
          <p:xfrm>
            <a:off x="1776" y="2256"/>
            <a:ext cx="1728" cy="1728"/>
          </p:xfrm>
          <a:graphic>
            <a:graphicData uri="http://schemas.openxmlformats.org/presentationml/2006/ole">
              <mc:AlternateContent xmlns:mc="http://schemas.openxmlformats.org/markup-compatibility/2006">
                <mc:Choice xmlns:v="urn:schemas-microsoft-com:vml" Requires="v">
                  <p:oleObj spid="_x0000_s1490" name="Image File" r:id="rId4" imgW="3251200" imgH="3251200" progId="DellImageExpertImage">
                    <p:embed/>
                  </p:oleObj>
                </mc:Choice>
                <mc:Fallback>
                  <p:oleObj name="Image File" r:id="rId4" imgW="3251200" imgH="3251200" progId="DellImageExpert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7" name="Object 4"/>
            <p:cNvGraphicFramePr>
              <a:graphicFrameLocks noChangeAspect="1"/>
            </p:cNvGraphicFramePr>
            <p:nvPr/>
          </p:nvGraphicFramePr>
          <p:xfrm>
            <a:off x="1776" y="384"/>
            <a:ext cx="1728" cy="1728"/>
          </p:xfrm>
          <a:graphic>
            <a:graphicData uri="http://schemas.openxmlformats.org/presentationml/2006/ole">
              <mc:AlternateContent xmlns:mc="http://schemas.openxmlformats.org/markup-compatibility/2006">
                <mc:Choice xmlns:v="urn:schemas-microsoft-com:vml" Requires="v">
                  <p:oleObj spid="_x0000_s1491" name="Image File" r:id="rId6" imgW="3251200" imgH="3251200" progId="DellImageExpertImage">
                    <p:embed/>
                  </p:oleObj>
                </mc:Choice>
                <mc:Fallback>
                  <p:oleObj name="Image File" r:id="rId6"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8" name="Object 5"/>
            <p:cNvGraphicFramePr>
              <a:graphicFrameLocks noChangeAspect="1"/>
            </p:cNvGraphicFramePr>
            <p:nvPr/>
          </p:nvGraphicFramePr>
          <p:xfrm>
            <a:off x="3648" y="2256"/>
            <a:ext cx="1728" cy="1728"/>
          </p:xfrm>
          <a:graphic>
            <a:graphicData uri="http://schemas.openxmlformats.org/presentationml/2006/ole">
              <mc:AlternateContent xmlns:mc="http://schemas.openxmlformats.org/markup-compatibility/2006">
                <mc:Choice xmlns:v="urn:schemas-microsoft-com:vml" Requires="v">
                  <p:oleObj spid="_x0000_s1492" name="Image" r:id="rId8" imgW="3250794" imgH="3250794" progId="Photoshop.Image.7">
                    <p:embed/>
                  </p:oleObj>
                </mc:Choice>
                <mc:Fallback>
                  <p:oleObj name="Image" r:id="rId8" imgW="3250794" imgH="3250794"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9" name="Object 6"/>
            <p:cNvGraphicFramePr>
              <a:graphicFrameLocks noChangeAspect="1"/>
            </p:cNvGraphicFramePr>
            <p:nvPr/>
          </p:nvGraphicFramePr>
          <p:xfrm>
            <a:off x="3648" y="384"/>
            <a:ext cx="1728" cy="1728"/>
          </p:xfrm>
          <a:graphic>
            <a:graphicData uri="http://schemas.openxmlformats.org/presentationml/2006/ole">
              <mc:AlternateContent xmlns:mc="http://schemas.openxmlformats.org/markup-compatibility/2006">
                <mc:Choice xmlns:v="urn:schemas-microsoft-com:vml" Requires="v">
                  <p:oleObj spid="_x0000_s1493" name="Image" r:id="rId10" imgW="3250794" imgH="3250794" progId="Photoshop.Image.7">
                    <p:embed/>
                  </p:oleObj>
                </mc:Choice>
                <mc:Fallback>
                  <p:oleObj name="Image" r:id="rId10" imgW="3250794" imgH="3250794"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50" name="Oval 7"/>
            <p:cNvSpPr>
              <a:spLocks noChangeArrowheads="1"/>
            </p:cNvSpPr>
            <p:nvPr/>
          </p:nvSpPr>
          <p:spPr bwMode="auto">
            <a:xfrm>
              <a:off x="2304" y="172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1" name="Oval 8"/>
            <p:cNvSpPr>
              <a:spLocks noChangeArrowheads="1"/>
            </p:cNvSpPr>
            <p:nvPr/>
          </p:nvSpPr>
          <p:spPr bwMode="auto">
            <a:xfrm>
              <a:off x="2688" y="1536"/>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2" name="Oval 9"/>
            <p:cNvSpPr>
              <a:spLocks noChangeArrowheads="1"/>
            </p:cNvSpPr>
            <p:nvPr/>
          </p:nvSpPr>
          <p:spPr bwMode="auto">
            <a:xfrm>
              <a:off x="3888" y="672"/>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3" name="Oval 10"/>
            <p:cNvSpPr>
              <a:spLocks noChangeArrowheads="1"/>
            </p:cNvSpPr>
            <p:nvPr/>
          </p:nvSpPr>
          <p:spPr bwMode="auto">
            <a:xfrm>
              <a:off x="1872" y="316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4" name="Oval 11"/>
            <p:cNvSpPr>
              <a:spLocks noChangeArrowheads="1"/>
            </p:cNvSpPr>
            <p:nvPr/>
          </p:nvSpPr>
          <p:spPr bwMode="auto">
            <a:xfrm>
              <a:off x="2640" y="336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5" name="Oval 12"/>
            <p:cNvSpPr>
              <a:spLocks noChangeArrowheads="1"/>
            </p:cNvSpPr>
            <p:nvPr/>
          </p:nvSpPr>
          <p:spPr bwMode="auto">
            <a:xfrm>
              <a:off x="2736" y="288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6" name="Oval 13"/>
            <p:cNvSpPr>
              <a:spLocks noChangeArrowheads="1"/>
            </p:cNvSpPr>
            <p:nvPr/>
          </p:nvSpPr>
          <p:spPr bwMode="auto">
            <a:xfrm>
              <a:off x="3792"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7" name="Oval 14"/>
            <p:cNvSpPr>
              <a:spLocks noChangeArrowheads="1"/>
            </p:cNvSpPr>
            <p:nvPr/>
          </p:nvSpPr>
          <p:spPr bwMode="auto">
            <a:xfrm>
              <a:off x="4224"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grpSp>
      <p:graphicFrame>
        <p:nvGraphicFramePr>
          <p:cNvPr id="35843" name="Object 15"/>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spid="_x0000_s1494" name="Image File" r:id="rId12" imgW="3251200" imgH="3251200" progId="DellImageExpertImage">
                  <p:embed/>
                </p:oleObj>
              </mc:Choice>
              <mc:Fallback>
                <p:oleObj name="Image File" r:id="rId12"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4" name="Rectangle 17"/>
          <p:cNvSpPr>
            <a:spLocks noGrp="1" noChangeArrowheads="1"/>
          </p:cNvSpPr>
          <p:nvPr>
            <p:ph type="title"/>
          </p:nvPr>
        </p:nvSpPr>
        <p:spPr>
          <a:xfrm>
            <a:off x="228600" y="152400"/>
            <a:ext cx="8229600" cy="563563"/>
          </a:xfrm>
          <a:noFill/>
        </p:spPr>
        <p:txBody>
          <a:bodyPr>
            <a:normAutofit fontScale="90000"/>
          </a:bodyPr>
          <a:lstStyle/>
          <a:p>
            <a:pPr eaLnBrk="1" hangingPunct="1"/>
            <a:r>
              <a:rPr lang="en-US" sz="3200">
                <a:latin typeface="Arial" charset="0"/>
                <a:cs typeface="Arial" charset="0"/>
              </a:rPr>
              <a:t>Challenges 8:  local ambiguity</a:t>
            </a:r>
          </a:p>
        </p:txBody>
      </p:sp>
      <p:sp>
        <p:nvSpPr>
          <p:cNvPr id="35845" name="Text Box 18"/>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54</a:t>
            </a:fld>
            <a:endParaRPr lang="en-US"/>
          </a:p>
        </p:txBody>
      </p:sp>
    </p:spTree>
    <p:extLst>
      <p:ext uri="{BB962C8B-B14F-4D97-AF65-F5344CB8AC3E}">
        <p14:creationId xmlns:p14="http://schemas.microsoft.com/office/powerpoint/2010/main" val="302484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0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a:xfrm>
            <a:off x="457200" y="-152400"/>
            <a:ext cx="8229600" cy="1143000"/>
          </a:xfrm>
          <a:noFill/>
        </p:spPr>
        <p:txBody>
          <a:bodyPr/>
          <a:lstStyle/>
          <a:p>
            <a:pPr eaLnBrk="1" hangingPunct="1"/>
            <a:r>
              <a:rPr lang="en-US" sz="3200">
                <a:latin typeface="Arial" charset="0"/>
                <a:cs typeface="Arial" charset="0"/>
              </a:rPr>
              <a:t>Challenges 9:  the world behind the image   </a:t>
            </a:r>
          </a:p>
        </p:txBody>
      </p:sp>
      <p:sp>
        <p:nvSpPr>
          <p:cNvPr id="4" name="TextBox 3"/>
          <p:cNvSpPr txBox="1"/>
          <p:nvPr/>
        </p:nvSpPr>
        <p:spPr>
          <a:xfrm>
            <a:off x="6716889" y="6520896"/>
            <a:ext cx="2427111" cy="307777"/>
          </a:xfrm>
          <a:prstGeom prst="rect">
            <a:avLst/>
          </a:prstGeom>
          <a:noFill/>
        </p:spPr>
        <p:txBody>
          <a:bodyPr wrap="square" rtlCol="0">
            <a:spAutoFit/>
          </a:bodyPr>
          <a:lstStyle/>
          <a:p>
            <a:r>
              <a:rPr lang="en-US" sz="1400" dirty="0">
                <a:solidFill>
                  <a:schemeClr val="bg1">
                    <a:lumMod val="65000"/>
                  </a:schemeClr>
                </a:solidFill>
              </a:rPr>
              <a:t>Slide Credit: </a:t>
            </a:r>
            <a:r>
              <a:rPr lang="en-US" sz="1400" dirty="0" err="1">
                <a:solidFill>
                  <a:schemeClr val="bg1">
                    <a:lumMod val="65000"/>
                  </a:schemeClr>
                </a:solidFill>
              </a:rPr>
              <a:t>Alyosha</a:t>
            </a:r>
            <a:r>
              <a:rPr lang="en-US" sz="1400" dirty="0">
                <a:solidFill>
                  <a:schemeClr val="bg1">
                    <a:lumMod val="65000"/>
                  </a:schemeClr>
                </a:solidFill>
              </a:rPr>
              <a:t> </a:t>
            </a:r>
            <a:r>
              <a:rPr lang="en-US" sz="1400" dirty="0" err="1">
                <a:solidFill>
                  <a:schemeClr val="bg1">
                    <a:lumMod val="65000"/>
                  </a:schemeClr>
                </a:solidFill>
              </a:rPr>
              <a:t>Efros</a:t>
            </a:r>
            <a:endParaRPr lang="en-US" sz="1400" dirty="0">
              <a:solidFill>
                <a:schemeClr val="bg1">
                  <a:lumMod val="65000"/>
                </a:schemeClr>
              </a:solidFill>
            </a:endParaRPr>
          </a:p>
        </p:txBody>
      </p:sp>
      <p:pic>
        <p:nvPicPr>
          <p:cNvPr id="3" name="Content Placeholder 2" descr="amtrak.gif"/>
          <p:cNvPicPr>
            <a:picLocks noGrp="1" noChangeAspect="1"/>
          </p:cNvPicPr>
          <p:nvPr>
            <p:ph idx="1"/>
          </p:nvPr>
        </p:nvPicPr>
        <p:blipFill>
          <a:blip r:embed="rId3">
            <a:extLst>
              <a:ext uri="{28A0092B-C50C-407E-A947-70E740481C1C}">
                <a14:useLocalDpi xmlns:a14="http://schemas.microsoft.com/office/drawing/2010/main" val="0"/>
              </a:ext>
            </a:extLst>
          </a:blip>
          <a:srcRect l="156" r="156"/>
          <a:stretch>
            <a:fillRect/>
          </a:stretch>
        </p:blipFill>
        <p:spPr/>
      </p:pic>
      <p:pic>
        <p:nvPicPr>
          <p:cNvPr id="5" name="Picture 4" descr="Amtrak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63719"/>
            <a:ext cx="8229600" cy="5956372"/>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55</a:t>
            </a:fld>
            <a:endParaRPr lang="en-US"/>
          </a:p>
        </p:txBody>
      </p:sp>
    </p:spTree>
    <p:extLst>
      <p:ext uri="{BB962C8B-B14F-4D97-AF65-F5344CB8AC3E}">
        <p14:creationId xmlns:p14="http://schemas.microsoft.com/office/powerpoint/2010/main" val="298705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4525963"/>
          </a:xfrm>
        </p:spPr>
        <p:txBody>
          <a:bodyPr>
            <a:normAutofit/>
          </a:bodyPr>
          <a:lstStyle/>
          <a:p>
            <a:pPr marL="0" indent="0" algn="ctr">
              <a:buNone/>
            </a:pPr>
            <a:r>
              <a:rPr lang="en-US" sz="4800" dirty="0"/>
              <a:t>What Works Today?</a:t>
            </a:r>
          </a:p>
        </p:txBody>
      </p:sp>
      <p:sp>
        <p:nvSpPr>
          <p:cNvPr id="2" name="Slide Number Placeholder 1"/>
          <p:cNvSpPr>
            <a:spLocks noGrp="1"/>
          </p:cNvSpPr>
          <p:nvPr>
            <p:ph type="sldNum" sz="quarter" idx="12"/>
          </p:nvPr>
        </p:nvSpPr>
        <p:spPr/>
        <p:txBody>
          <a:bodyPr/>
          <a:lstStyle/>
          <a:p>
            <a:fld id="{AD4E86B5-A92D-294E-92AF-8654113B1844}" type="slidenum">
              <a:rPr lang="en-US" smtClean="0"/>
              <a:t>56</a:t>
            </a:fld>
            <a:endParaRPr lang="en-US"/>
          </a:p>
        </p:txBody>
      </p:sp>
    </p:spTree>
    <p:extLst>
      <p:ext uri="{BB962C8B-B14F-4D97-AF65-F5344CB8AC3E}">
        <p14:creationId xmlns:p14="http://schemas.microsoft.com/office/powerpoint/2010/main" val="30774879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457200" y="1600200"/>
            <a:ext cx="8229600" cy="685800"/>
          </a:xfrm>
        </p:spPr>
        <p:txBody>
          <a:bodyPr/>
          <a:lstStyle/>
          <a:p>
            <a:pPr eaLnBrk="1" hangingPunct="1"/>
            <a:r>
              <a:rPr lang="en-US">
                <a:latin typeface="Arial" charset="0"/>
              </a:rPr>
              <a:t>Reading license plates, zip codes, checks</a:t>
            </a:r>
          </a:p>
        </p:txBody>
      </p:sp>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14600"/>
            <a:ext cx="3810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pic>
      <p:sp>
        <p:nvSpPr>
          <p:cNvPr id="5" name="TextBox 4"/>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AD4E86B5-A92D-294E-92AF-8654113B1844}" type="slidenum">
              <a:rPr lang="en-US" smtClean="0"/>
              <a:t>57</a:t>
            </a:fld>
            <a:endParaRPr lang="en-US"/>
          </a:p>
        </p:txBody>
      </p:sp>
    </p:spTree>
    <p:extLst>
      <p:ext uri="{BB962C8B-B14F-4D97-AF65-F5344CB8AC3E}">
        <p14:creationId xmlns:p14="http://schemas.microsoft.com/office/powerpoint/2010/main" val="17901239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Biometrics</a:t>
            </a:r>
          </a:p>
        </p:txBody>
      </p:sp>
      <p:sp>
        <p:nvSpPr>
          <p:cNvPr id="48131" name="Rectangle 3"/>
          <p:cNvSpPr>
            <a:spLocks noGrp="1" noChangeArrowheads="1"/>
          </p:cNvSpPr>
          <p:nvPr>
            <p:ph type="body" idx="1"/>
          </p:nvPr>
        </p:nvSpPr>
        <p:spPr/>
        <p:txBody>
          <a:bodyPr/>
          <a:lstStyle/>
          <a:p>
            <a:endParaRPr lang="en-US"/>
          </a:p>
        </p:txBody>
      </p:sp>
      <p:pic>
        <p:nvPicPr>
          <p:cNvPr id="48132" name="Picture 4" descr="XM Micro Biometric Fingerprint Mouse"/>
          <p:cNvPicPr>
            <a:picLocks noChangeAspect="1" noChangeArrowheads="1"/>
          </p:cNvPicPr>
          <p:nvPr/>
        </p:nvPicPr>
        <p:blipFill>
          <a:blip r:embed="rId3" cstate="print"/>
          <a:srcRect/>
          <a:stretch>
            <a:fillRect/>
          </a:stretch>
        </p:blipFill>
        <p:spPr bwMode="auto">
          <a:xfrm>
            <a:off x="2404181" y="2060222"/>
            <a:ext cx="1748613" cy="3273778"/>
          </a:xfrm>
          <a:prstGeom prst="rect">
            <a:avLst/>
          </a:prstGeom>
          <a:noFill/>
          <a:ln w="9525">
            <a:noFill/>
            <a:miter lim="800000"/>
            <a:headEnd/>
            <a:tailEnd/>
          </a:ln>
        </p:spPr>
      </p:pic>
      <p:sp>
        <p:nvSpPr>
          <p:cNvPr id="48133" name="Rectangle 5"/>
          <p:cNvSpPr>
            <a:spLocks noChangeArrowheads="1"/>
          </p:cNvSpPr>
          <p:nvPr/>
        </p:nvSpPr>
        <p:spPr bwMode="auto">
          <a:xfrm>
            <a:off x="790223" y="5349522"/>
            <a:ext cx="2514600" cy="825500"/>
          </a:xfrm>
          <a:prstGeom prst="rect">
            <a:avLst/>
          </a:prstGeom>
          <a:noFill/>
          <a:ln w="9525">
            <a:noFill/>
            <a:miter lim="800000"/>
            <a:headEnd/>
            <a:tailEnd/>
          </a:ln>
        </p:spPr>
        <p:txBody>
          <a:bodyPr anchor="ctr">
            <a:spAutoFit/>
          </a:bodyPr>
          <a:lstStyle/>
          <a:p>
            <a:pPr eaLnBrk="0" hangingPunct="0">
              <a:spcBef>
                <a:spcPct val="0"/>
              </a:spcBef>
            </a:pPr>
            <a:r>
              <a:rPr lang="en-US" sz="1600" b="0" dirty="0">
                <a:solidFill>
                  <a:schemeClr val="tx1"/>
                </a:solidFill>
              </a:rPr>
              <a:t>Fingerprint scanners on many new laptops, </a:t>
            </a:r>
            <a:br>
              <a:rPr lang="en-US" sz="1600" b="0" dirty="0">
                <a:solidFill>
                  <a:schemeClr val="tx1"/>
                </a:solidFill>
              </a:rPr>
            </a:br>
            <a:r>
              <a:rPr lang="en-US" sz="1600" b="0" dirty="0">
                <a:solidFill>
                  <a:schemeClr val="tx1"/>
                </a:solidFill>
              </a:rPr>
              <a:t>other devices</a:t>
            </a:r>
          </a:p>
        </p:txBody>
      </p:sp>
      <p:pic>
        <p:nvPicPr>
          <p:cNvPr id="48135" name="Picture 7" descr="login_dialog"/>
          <p:cNvPicPr>
            <a:picLocks noChangeAspect="1" noChangeArrowheads="1"/>
          </p:cNvPicPr>
          <p:nvPr/>
        </p:nvPicPr>
        <p:blipFill>
          <a:blip r:embed="rId4" cstate="print"/>
          <a:srcRect/>
          <a:stretch>
            <a:fillRect/>
          </a:stretch>
        </p:blipFill>
        <p:spPr bwMode="auto">
          <a:xfrm>
            <a:off x="6400800" y="2679700"/>
            <a:ext cx="2209800" cy="2197100"/>
          </a:xfrm>
          <a:prstGeom prst="rect">
            <a:avLst/>
          </a:prstGeom>
          <a:noFill/>
          <a:ln w="9525">
            <a:noFill/>
            <a:miter lim="800000"/>
            <a:headEnd/>
            <a:tailEnd/>
          </a:ln>
        </p:spPr>
      </p:pic>
      <p:sp>
        <p:nvSpPr>
          <p:cNvPr id="48136" name="Rectangle 8"/>
          <p:cNvSpPr>
            <a:spLocks noChangeArrowheads="1"/>
          </p:cNvSpPr>
          <p:nvPr/>
        </p:nvSpPr>
        <p:spPr bwMode="auto">
          <a:xfrm>
            <a:off x="4953000" y="5287963"/>
            <a:ext cx="3581400" cy="1006475"/>
          </a:xfrm>
          <a:prstGeom prst="rect">
            <a:avLst/>
          </a:prstGeom>
          <a:noFill/>
          <a:ln w="9525">
            <a:noFill/>
            <a:miter lim="800000"/>
            <a:headEnd/>
            <a:tailEnd/>
          </a:ln>
        </p:spPr>
        <p:txBody>
          <a:bodyPr anchor="ctr">
            <a:spAutoFit/>
          </a:bodyPr>
          <a:lstStyle/>
          <a:p>
            <a:pPr eaLnBrk="0" hangingPunct="0">
              <a:spcBef>
                <a:spcPct val="0"/>
              </a:spcBef>
            </a:pPr>
            <a:r>
              <a:rPr lang="en-US" sz="1600" b="0">
                <a:solidFill>
                  <a:schemeClr val="tx1"/>
                </a:solidFill>
              </a:rPr>
              <a:t>Face recognition systems now beginning to appear more widely</a:t>
            </a:r>
            <a:br>
              <a:rPr lang="en-US" sz="1600" b="0">
                <a:solidFill>
                  <a:schemeClr val="tx1"/>
                </a:solidFill>
              </a:rPr>
            </a:br>
            <a:r>
              <a:rPr lang="en-US" sz="1400" b="0">
                <a:solidFill>
                  <a:schemeClr val="tx1"/>
                </a:solidFill>
                <a:hlinkClick r:id="rId5"/>
              </a:rPr>
              <a:t>http://www.sensiblevision.com/</a:t>
            </a:r>
            <a:endParaRPr lang="en-US" sz="1400" b="0">
              <a:solidFill>
                <a:schemeClr val="tx1"/>
              </a:solidFill>
            </a:endParaRPr>
          </a:p>
          <a:p>
            <a:pPr eaLnBrk="0" hangingPunct="0">
              <a:spcBef>
                <a:spcPct val="0"/>
              </a:spcBef>
            </a:pPr>
            <a:endParaRPr lang="en-US" sz="1400" b="0">
              <a:solidFill>
                <a:schemeClr val="tx1"/>
              </a:solidFill>
            </a:endParaRPr>
          </a:p>
        </p:txBody>
      </p:sp>
      <p:pic>
        <p:nvPicPr>
          <p:cNvPr id="48137" name="Picture 9" descr="woman_laptop"/>
          <p:cNvPicPr>
            <a:picLocks noChangeAspect="1" noChangeArrowheads="1"/>
          </p:cNvPicPr>
          <p:nvPr/>
        </p:nvPicPr>
        <p:blipFill>
          <a:blip r:embed="rId6" cstate="print"/>
          <a:srcRect/>
          <a:stretch>
            <a:fillRect/>
          </a:stretch>
        </p:blipFill>
        <p:spPr bwMode="auto">
          <a:xfrm>
            <a:off x="4533900" y="2933700"/>
            <a:ext cx="1714500" cy="1714500"/>
          </a:xfrm>
          <a:prstGeom prst="rect">
            <a:avLst/>
          </a:prstGeom>
          <a:noFill/>
          <a:ln w="9525">
            <a:noFill/>
            <a:miter lim="800000"/>
            <a:headEnd/>
            <a:tailEnd/>
          </a:ln>
        </p:spPr>
      </p:pic>
      <p:sp>
        <p:nvSpPr>
          <p:cNvPr id="48138" name="Text Box 10"/>
          <p:cNvSpPr txBox="1">
            <a:spLocks noChangeArrowheads="1"/>
          </p:cNvSpPr>
          <p:nvPr/>
        </p:nvSpPr>
        <p:spPr bwMode="auto">
          <a:xfrm>
            <a:off x="7391400" y="64008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675" y="2933700"/>
            <a:ext cx="1923506"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58</a:t>
            </a:fld>
            <a:endParaRPr lang="en-US"/>
          </a:p>
        </p:txBody>
      </p:sp>
    </p:spTree>
    <p:extLst>
      <p:ext uri="{BB962C8B-B14F-4D97-AF65-F5344CB8AC3E}">
        <p14:creationId xmlns:p14="http://schemas.microsoft.com/office/powerpoint/2010/main" val="42598100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19417"/>
            <a:ext cx="8229600" cy="1143000"/>
          </a:xfrm>
        </p:spPr>
        <p:txBody>
          <a:bodyPr>
            <a:normAutofit fontScale="90000"/>
          </a:bodyPr>
          <a:lstStyle/>
          <a:p>
            <a:r>
              <a:rPr lang="en-US" dirty="0"/>
              <a:t>Mobile visual search: </a:t>
            </a:r>
            <a:r>
              <a:rPr lang="en-US" dirty="0">
                <a:hlinkClick r:id="rId3"/>
              </a:rPr>
              <a:t>Google Goggles</a:t>
            </a:r>
            <a:endParaRPr lang="en-US" dirty="0"/>
          </a:p>
        </p:txBody>
      </p:sp>
      <p:pic>
        <p:nvPicPr>
          <p:cNvPr id="50179" name="Picture 8"/>
          <p:cNvPicPr>
            <a:picLocks noChangeAspect="1" noChangeArrowheads="1"/>
          </p:cNvPicPr>
          <p:nvPr/>
        </p:nvPicPr>
        <p:blipFill>
          <a:blip r:embed="rId4" cstate="print"/>
          <a:srcRect/>
          <a:stretch>
            <a:fillRect/>
          </a:stretch>
        </p:blipFill>
        <p:spPr bwMode="auto">
          <a:xfrm>
            <a:off x="239713" y="1066800"/>
            <a:ext cx="8775700" cy="5562600"/>
          </a:xfrm>
          <a:prstGeom prst="rect">
            <a:avLst/>
          </a:prstGeom>
          <a:noFill/>
          <a:ln w="19050">
            <a:noFill/>
            <a:miter lim="800000"/>
            <a:headEnd/>
            <a:tailEnd/>
          </a:ln>
        </p:spPr>
      </p:pic>
      <p:pic>
        <p:nvPicPr>
          <p:cNvPr id="50180" name="Picture 7"/>
          <p:cNvPicPr>
            <a:picLocks noChangeAspect="1" noChangeArrowheads="1"/>
          </p:cNvPicPr>
          <p:nvPr/>
        </p:nvPicPr>
        <p:blipFill>
          <a:blip r:embed="rId5" cstate="print"/>
          <a:srcRect/>
          <a:stretch>
            <a:fillRect/>
          </a:stretch>
        </p:blipFill>
        <p:spPr bwMode="auto">
          <a:xfrm>
            <a:off x="6019800" y="1073505"/>
            <a:ext cx="2895600" cy="631825"/>
          </a:xfrm>
          <a:prstGeom prst="rect">
            <a:avLst/>
          </a:prstGeom>
          <a:noFill/>
          <a:ln w="19050">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59</a:t>
            </a:fld>
            <a:endParaRPr lang="en-US"/>
          </a:p>
        </p:txBody>
      </p:sp>
    </p:spTree>
    <p:extLst>
      <p:ext uri="{BB962C8B-B14F-4D97-AF65-F5344CB8AC3E}">
        <p14:creationId xmlns:p14="http://schemas.microsoft.com/office/powerpoint/2010/main" val="1768084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D5A18-5D38-4EA2-B6EF-0A7FE310CD18}"/>
              </a:ext>
            </a:extLst>
          </p:cNvPr>
          <p:cNvSpPr>
            <a:spLocks noGrp="1"/>
          </p:cNvSpPr>
          <p:nvPr>
            <p:ph type="title"/>
          </p:nvPr>
        </p:nvSpPr>
        <p:spPr/>
        <p:txBody>
          <a:bodyPr/>
          <a:lstStyle/>
          <a:p>
            <a:r>
              <a:rPr lang="en-US" dirty="0"/>
              <a:t>Assignment 1: Fun with Color </a:t>
            </a:r>
          </a:p>
        </p:txBody>
      </p:sp>
      <p:sp>
        <p:nvSpPr>
          <p:cNvPr id="3" name="Slide Number Placeholder 2">
            <a:extLst>
              <a:ext uri="{FF2B5EF4-FFF2-40B4-BE49-F238E27FC236}">
                <a16:creationId xmlns:a16="http://schemas.microsoft.com/office/drawing/2014/main" id="{EFED539E-2A9D-4612-8345-D35BED935128}"/>
              </a:ext>
            </a:extLst>
          </p:cNvPr>
          <p:cNvSpPr>
            <a:spLocks noGrp="1"/>
          </p:cNvSpPr>
          <p:nvPr>
            <p:ph type="sldNum" sz="quarter" idx="12"/>
          </p:nvPr>
        </p:nvSpPr>
        <p:spPr/>
        <p:txBody>
          <a:bodyPr/>
          <a:lstStyle/>
          <a:p>
            <a:fld id="{AD4E86B5-A92D-294E-92AF-8654113B1844}" type="slidenum">
              <a:rPr lang="en-US" smtClean="0"/>
              <a:t>6</a:t>
            </a:fld>
            <a:endParaRPr lang="en-US"/>
          </a:p>
        </p:txBody>
      </p:sp>
      <p:pic>
        <p:nvPicPr>
          <p:cNvPr id="4" name="Picture 3">
            <a:extLst>
              <a:ext uri="{FF2B5EF4-FFF2-40B4-BE49-F238E27FC236}">
                <a16:creationId xmlns:a16="http://schemas.microsoft.com/office/drawing/2014/main" id="{00531205-544F-4C9B-90A6-C12C0A8D0FFB}"/>
              </a:ext>
            </a:extLst>
          </p:cNvPr>
          <p:cNvPicPr>
            <a:picLocks noChangeAspect="1"/>
          </p:cNvPicPr>
          <p:nvPr/>
        </p:nvPicPr>
        <p:blipFill>
          <a:blip r:embed="rId2"/>
          <a:stretch>
            <a:fillRect/>
          </a:stretch>
        </p:blipFill>
        <p:spPr>
          <a:xfrm>
            <a:off x="722191" y="1501614"/>
            <a:ext cx="7321141" cy="5356386"/>
          </a:xfrm>
          <a:prstGeom prst="rect">
            <a:avLst/>
          </a:prstGeom>
        </p:spPr>
      </p:pic>
    </p:spTree>
    <p:extLst>
      <p:ext uri="{BB962C8B-B14F-4D97-AF65-F5344CB8AC3E}">
        <p14:creationId xmlns:p14="http://schemas.microsoft.com/office/powerpoint/2010/main" val="3105182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a:t>Many new digital cameras now detect faces</a:t>
            </a:r>
          </a:p>
          <a:p>
            <a:pPr lvl="1"/>
            <a:r>
              <a:rPr lang="en-US"/>
              <a:t>Canon, Sony, Fuji, …</a:t>
            </a:r>
          </a:p>
          <a:p>
            <a:pPr lvl="1">
              <a:buFontTx/>
              <a:buNone/>
            </a:pPr>
            <a:endParaRPr lang="en-US"/>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60</a:t>
            </a:fld>
            <a:endParaRPr lang="en-US"/>
          </a:p>
        </p:txBody>
      </p:sp>
    </p:spTree>
    <p:extLst>
      <p:ext uri="{BB962C8B-B14F-4D97-AF65-F5344CB8AC3E}">
        <p14:creationId xmlns:p14="http://schemas.microsoft.com/office/powerpoint/2010/main" val="23111126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Smile detection</a:t>
            </a:r>
          </a:p>
        </p:txBody>
      </p:sp>
      <p:sp>
        <p:nvSpPr>
          <p:cNvPr id="45059" name="Rectangle 3"/>
          <p:cNvSpPr>
            <a:spLocks noGrp="1" noChangeArrowheads="1"/>
          </p:cNvSpPr>
          <p:nvPr>
            <p:ph type="body" idx="1"/>
          </p:nvPr>
        </p:nvSpPr>
        <p:spPr/>
        <p:txBody>
          <a:bodyPr/>
          <a:lstStyle/>
          <a:p>
            <a:endParaRPr lang="en-US"/>
          </a:p>
        </p:txBody>
      </p:sp>
      <p:pic>
        <p:nvPicPr>
          <p:cNvPr id="45060" name="Picture 4"/>
          <p:cNvPicPr>
            <a:picLocks noChangeAspect="1" noChangeArrowheads="1"/>
          </p:cNvPicPr>
          <p:nvPr/>
        </p:nvPicPr>
        <p:blipFill>
          <a:blip r:embed="rId3" cstate="print"/>
          <a:srcRect/>
          <a:stretch>
            <a:fillRect/>
          </a:stretch>
        </p:blipFill>
        <p:spPr bwMode="auto">
          <a:xfrm>
            <a:off x="849313" y="2170113"/>
            <a:ext cx="7443787" cy="3240087"/>
          </a:xfrm>
          <a:prstGeom prst="rect">
            <a:avLst/>
          </a:prstGeom>
          <a:noFill/>
          <a:ln w="9525">
            <a:noFill/>
            <a:miter lim="800000"/>
            <a:headEnd/>
            <a:tailEnd/>
          </a:ln>
        </p:spPr>
      </p:pic>
      <p:pic>
        <p:nvPicPr>
          <p:cNvPr id="45061" name="Picture 5"/>
          <p:cNvPicPr>
            <a:picLocks noChangeAspect="1" noChangeArrowheads="1"/>
          </p:cNvPicPr>
          <p:nvPr/>
        </p:nvPicPr>
        <p:blipFill>
          <a:blip r:embed="rId4" cstate="print"/>
          <a:srcRect/>
          <a:stretch>
            <a:fillRect/>
          </a:stretch>
        </p:blipFill>
        <p:spPr bwMode="auto">
          <a:xfrm>
            <a:off x="838200" y="1143000"/>
            <a:ext cx="7467600" cy="1050925"/>
          </a:xfrm>
          <a:prstGeom prst="rect">
            <a:avLst/>
          </a:prstGeom>
          <a:noFill/>
          <a:ln w="9525">
            <a:noFill/>
            <a:miter lim="800000"/>
            <a:headEnd/>
            <a:tailEnd/>
          </a:ln>
        </p:spPr>
      </p:pic>
      <p:sp>
        <p:nvSpPr>
          <p:cNvPr id="45062" name="Rectangle 6"/>
          <p:cNvSpPr>
            <a:spLocks noChangeArrowheads="1"/>
          </p:cNvSpPr>
          <p:nvPr/>
        </p:nvSpPr>
        <p:spPr bwMode="auto">
          <a:xfrm>
            <a:off x="2051050" y="6278563"/>
            <a:ext cx="4730750" cy="396875"/>
          </a:xfrm>
          <a:prstGeom prst="rect">
            <a:avLst/>
          </a:prstGeom>
          <a:noFill/>
          <a:ln w="9525">
            <a:noFill/>
            <a:miter lim="800000"/>
            <a:headEnd/>
            <a:tailEnd/>
          </a:ln>
        </p:spPr>
        <p:txBody>
          <a:bodyPr wrap="none" anchor="ctr">
            <a:spAutoFit/>
          </a:bodyPr>
          <a:lstStyle/>
          <a:p>
            <a:pPr algn="l" eaLnBrk="0" hangingPunct="0">
              <a:spcBef>
                <a:spcPct val="0"/>
              </a:spcBef>
            </a:pPr>
            <a:r>
              <a:rPr lang="en-US" sz="2000" b="0">
                <a:solidFill>
                  <a:schemeClr val="tx1"/>
                </a:solidFill>
                <a:latin typeface="Times New Roman" pitchFamily="18" charset="0"/>
                <a:hlinkClick r:id="rId5"/>
              </a:rPr>
              <a:t>Sony Cyber-shot® T70 Digital Still Camera </a:t>
            </a:r>
            <a:endParaRPr lang="en-US" sz="2000" b="0">
              <a:solidFill>
                <a:schemeClr val="tx1"/>
              </a:solidFill>
              <a:latin typeface="Times New Roman" pitchFamily="18" charset="0"/>
            </a:endParaRPr>
          </a:p>
        </p:txBody>
      </p:sp>
      <p:sp>
        <p:nvSpPr>
          <p:cNvPr id="45063" name="Text Box 7"/>
          <p:cNvSpPr txBox="1">
            <a:spLocks noChangeArrowheads="1"/>
          </p:cNvSpPr>
          <p:nvPr/>
        </p:nvSpPr>
        <p:spPr bwMode="auto">
          <a:xfrm>
            <a:off x="7467600" y="63246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61</a:t>
            </a:fld>
            <a:endParaRPr lang="en-US"/>
          </a:p>
        </p:txBody>
      </p:sp>
    </p:spTree>
    <p:extLst>
      <p:ext uri="{BB962C8B-B14F-4D97-AF65-F5344CB8AC3E}">
        <p14:creationId xmlns:p14="http://schemas.microsoft.com/office/powerpoint/2010/main" val="2399845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76200"/>
            <a:ext cx="8153400" cy="838200"/>
          </a:xfrm>
        </p:spPr>
        <p:txBody>
          <a:bodyPr>
            <a:normAutofit fontScale="90000"/>
          </a:bodyPr>
          <a:lstStyle/>
          <a:p>
            <a:r>
              <a:rPr lang="en-US" dirty="0"/>
              <a:t>Face recognition: Apple </a:t>
            </a:r>
            <a:r>
              <a:rPr lang="en-US" dirty="0" err="1"/>
              <a:t>iPhoto</a:t>
            </a:r>
            <a:r>
              <a:rPr lang="en-US" dirty="0"/>
              <a:t>, </a:t>
            </a:r>
            <a:r>
              <a:rPr lang="en-US" dirty="0" err="1"/>
              <a:t>Facebook</a:t>
            </a:r>
            <a:r>
              <a:rPr lang="en-US" dirty="0"/>
              <a:t>, Google, etc</a:t>
            </a:r>
          </a:p>
        </p:txBody>
      </p:sp>
      <p:pic>
        <p:nvPicPr>
          <p:cNvPr id="46084" name="Picture 6"/>
          <p:cNvPicPr>
            <a:picLocks noChangeAspect="1" noChangeArrowheads="1"/>
          </p:cNvPicPr>
          <p:nvPr/>
        </p:nvPicPr>
        <p:blipFill>
          <a:blip r:embed="rId3" cstate="print"/>
          <a:srcRect/>
          <a:stretch>
            <a:fillRect/>
          </a:stretch>
        </p:blipFill>
        <p:spPr bwMode="auto">
          <a:xfrm>
            <a:off x="304801" y="1143000"/>
            <a:ext cx="8074328" cy="5029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62</a:t>
            </a:fld>
            <a:endParaRPr lang="en-US"/>
          </a:p>
        </p:txBody>
      </p:sp>
    </p:spTree>
    <p:extLst>
      <p:ext uri="{BB962C8B-B14F-4D97-AF65-F5344CB8AC3E}">
        <p14:creationId xmlns:p14="http://schemas.microsoft.com/office/powerpoint/2010/main" val="2615618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p:txBody>
          <a:bodyPr>
            <a:normAutofit fontScale="90000"/>
          </a:bodyPr>
          <a:lstStyle/>
          <a:p>
            <a:pPr eaLnBrk="1" hangingPunct="1"/>
            <a:r>
              <a:rPr lang="en-US"/>
              <a:t>Object recognition (in supermarkets)</a:t>
            </a:r>
          </a:p>
        </p:txBody>
      </p:sp>
      <p:sp>
        <p:nvSpPr>
          <p:cNvPr id="23555" name="Rectangle 3"/>
          <p:cNvSpPr>
            <a:spLocks noGrp="1" noChangeArrowheads="1"/>
          </p:cNvSpPr>
          <p:nvPr>
            <p:ph type="body" idx="1"/>
            <p:custDataLst>
              <p:tags r:id="rId2"/>
            </p:custDataLst>
          </p:nvPr>
        </p:nvSpPr>
        <p:spPr/>
        <p:txBody>
          <a:bodyPr/>
          <a:lstStyle/>
          <a:p>
            <a:pPr eaLnBrk="1" hangingPunct="1"/>
            <a:endParaRPr lang="en-US"/>
          </a:p>
        </p:txBody>
      </p:sp>
      <p:pic>
        <p:nvPicPr>
          <p:cNvPr id="23556" name="Picture 5" descr="Detection of Bottom of the Cart Loss in Retail Checkout"/>
          <p:cNvPicPr>
            <a:picLocks noChangeAspect="1" noChangeArrowheads="1"/>
          </p:cNvPicPr>
          <p:nvPr>
            <p:custDataLst>
              <p:tags r:id="rId3"/>
            </p:custDataLst>
          </p:nvPr>
        </p:nvPicPr>
        <p:blipFill>
          <a:blip r:embed="rId7"/>
          <a:srcRect/>
          <a:stretch>
            <a:fillRect/>
          </a:stretch>
        </p:blipFill>
        <p:spPr bwMode="auto">
          <a:xfrm>
            <a:off x="2711450" y="1219200"/>
            <a:ext cx="2774950" cy="3295650"/>
          </a:xfrm>
          <a:prstGeom prst="rect">
            <a:avLst/>
          </a:prstGeom>
          <a:noFill/>
          <a:ln w="9525">
            <a:noFill/>
            <a:miter lim="800000"/>
            <a:headEnd/>
            <a:tailEnd/>
          </a:ln>
        </p:spPr>
      </p:pic>
      <p:sp>
        <p:nvSpPr>
          <p:cNvPr id="23557" name="Rectangle 6"/>
          <p:cNvSpPr>
            <a:spLocks noChangeArrowheads="1"/>
          </p:cNvSpPr>
          <p:nvPr>
            <p:custDataLst>
              <p:tags r:id="rId4"/>
            </p:custDataLst>
          </p:nvPr>
        </p:nvSpPr>
        <p:spPr bwMode="auto">
          <a:xfrm>
            <a:off x="1492250" y="4872038"/>
            <a:ext cx="6737350" cy="1558925"/>
          </a:xfrm>
          <a:prstGeom prst="rect">
            <a:avLst/>
          </a:prstGeom>
          <a:noFill/>
          <a:ln w="9525">
            <a:noFill/>
            <a:miter lim="800000"/>
            <a:headEnd/>
            <a:tailEnd/>
          </a:ln>
        </p:spPr>
        <p:txBody>
          <a:bodyPr anchor="ctr">
            <a:prstTxWarp prst="textNoShape">
              <a:avLst/>
            </a:prstTxWarp>
            <a:spAutoFit/>
          </a:bodyPr>
          <a:lstStyle/>
          <a:p>
            <a:r>
              <a:rPr lang="en-US" sz="1600">
                <a:hlinkClick r:id="rId8"/>
              </a:rPr>
              <a:t>LaneHawk by EvolutionRobotics</a:t>
            </a:r>
            <a:endParaRPr lang="en-US" sz="1600"/>
          </a:p>
          <a:p>
            <a:r>
              <a:rPr lang="en-US" sz="1600"/>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LaneHawk,you are assured to get paid for it… “</a:t>
            </a:r>
          </a:p>
        </p:txBody>
      </p:sp>
      <p:sp>
        <p:nvSpPr>
          <p:cNvPr id="2" name="Slide Number Placeholder 1"/>
          <p:cNvSpPr>
            <a:spLocks noGrp="1"/>
          </p:cNvSpPr>
          <p:nvPr>
            <p:ph type="sldNum" sz="quarter" idx="12"/>
          </p:nvPr>
        </p:nvSpPr>
        <p:spPr/>
        <p:txBody>
          <a:bodyPr/>
          <a:lstStyle/>
          <a:p>
            <a:fld id="{AD4E86B5-A92D-294E-92AF-8654113B1844}" type="slidenum">
              <a:rPr lang="en-US" smtClean="0"/>
              <a:t>63</a:t>
            </a:fld>
            <a:endParaRPr lang="en-US"/>
          </a:p>
        </p:txBody>
      </p:sp>
    </p:spTree>
    <p:extLst>
      <p:ext uri="{BB962C8B-B14F-4D97-AF65-F5344CB8AC3E}">
        <p14:creationId xmlns:p14="http://schemas.microsoft.com/office/powerpoint/2010/main" val="3199117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a:t>
            </a:r>
          </a:p>
        </p:txBody>
      </p:sp>
      <p:pic>
        <p:nvPicPr>
          <p:cNvPr id="4" name="Picture 3"/>
          <p:cNvPicPr>
            <a:picLocks noChangeAspect="1"/>
          </p:cNvPicPr>
          <p:nvPr/>
        </p:nvPicPr>
        <p:blipFill>
          <a:blip r:embed="rId2"/>
          <a:stretch>
            <a:fillRect/>
          </a:stretch>
        </p:blipFill>
        <p:spPr>
          <a:xfrm>
            <a:off x="-762000" y="3957892"/>
            <a:ext cx="5486400" cy="2900108"/>
          </a:xfrm>
          <a:prstGeom prst="rect">
            <a:avLst/>
          </a:prstGeom>
        </p:spPr>
      </p:pic>
      <p:pic>
        <p:nvPicPr>
          <p:cNvPr id="5" name="Picture 4" descr="Screen Shot 2012-08-23 at 11.20.55 PM.png"/>
          <p:cNvPicPr>
            <a:picLocks noChangeAspect="1"/>
          </p:cNvPicPr>
          <p:nvPr/>
        </p:nvPicPr>
        <p:blipFill>
          <a:blip r:embed="rId3"/>
          <a:stretch>
            <a:fillRect/>
          </a:stretch>
        </p:blipFill>
        <p:spPr>
          <a:xfrm>
            <a:off x="3798570" y="0"/>
            <a:ext cx="5345430" cy="4648200"/>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64</a:t>
            </a:fld>
            <a:endParaRPr lang="en-US"/>
          </a:p>
        </p:txBody>
      </p:sp>
    </p:spTree>
    <p:extLst>
      <p:ext uri="{BB962C8B-B14F-4D97-AF65-F5344CB8AC3E}">
        <p14:creationId xmlns:p14="http://schemas.microsoft.com/office/powerpoint/2010/main" val="13952133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14400"/>
          </a:xfrm>
        </p:spPr>
        <p:txBody>
          <a:bodyPr/>
          <a:lstStyle/>
          <a:p>
            <a:r>
              <a:rPr lang="en-US" dirty="0"/>
              <a:t>Security</a:t>
            </a:r>
          </a:p>
        </p:txBody>
      </p:sp>
      <p:pic>
        <p:nvPicPr>
          <p:cNvPr id="5" name="Picture 4" descr="Screen Shot 2012-08-23 at 11.32.43 PM.png"/>
          <p:cNvPicPr>
            <a:picLocks noChangeAspect="1"/>
          </p:cNvPicPr>
          <p:nvPr/>
        </p:nvPicPr>
        <p:blipFill>
          <a:blip r:embed="rId2"/>
          <a:stretch>
            <a:fillRect/>
          </a:stretch>
        </p:blipFill>
        <p:spPr>
          <a:xfrm>
            <a:off x="0" y="762001"/>
            <a:ext cx="7341418" cy="5562600"/>
          </a:xfrm>
          <a:prstGeom prst="rect">
            <a:avLst/>
          </a:prstGeom>
        </p:spPr>
      </p:pic>
      <p:pic>
        <p:nvPicPr>
          <p:cNvPr id="7" name="Picture 6"/>
          <p:cNvPicPr>
            <a:picLocks noChangeAspect="1"/>
          </p:cNvPicPr>
          <p:nvPr/>
        </p:nvPicPr>
        <p:blipFill>
          <a:blip r:embed="rId3"/>
          <a:stretch>
            <a:fillRect/>
          </a:stretch>
        </p:blipFill>
        <p:spPr>
          <a:xfrm>
            <a:off x="7010400" y="5732509"/>
            <a:ext cx="2133600" cy="1125491"/>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65</a:t>
            </a:fld>
            <a:endParaRPr lang="en-US"/>
          </a:p>
        </p:txBody>
      </p:sp>
    </p:spTree>
    <p:extLst>
      <p:ext uri="{BB962C8B-B14F-4D97-AF65-F5344CB8AC3E}">
        <p14:creationId xmlns:p14="http://schemas.microsoft.com/office/powerpoint/2010/main" val="45851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106359"/>
            <a:ext cx="8229600" cy="1143000"/>
          </a:xfrm>
        </p:spPr>
        <p:txBody>
          <a:bodyPr/>
          <a:lstStyle/>
          <a:p>
            <a:r>
              <a:rPr lang="en-US" dirty="0"/>
              <a:t>Automotive safety</a:t>
            </a:r>
          </a:p>
        </p:txBody>
      </p:sp>
      <p:sp>
        <p:nvSpPr>
          <p:cNvPr id="51203" name="Rectangle 3"/>
          <p:cNvSpPr>
            <a:spLocks noGrp="1" noChangeArrowheads="1"/>
          </p:cNvSpPr>
          <p:nvPr>
            <p:ph type="body" idx="1"/>
          </p:nvPr>
        </p:nvSpPr>
        <p:spPr>
          <a:xfrm>
            <a:off x="304800" y="4876800"/>
            <a:ext cx="8839200" cy="1600200"/>
          </a:xfrm>
        </p:spPr>
        <p:txBody>
          <a:bodyPr>
            <a:normAutofit fontScale="70000" lnSpcReduction="20000"/>
          </a:bodyPr>
          <a:lstStyle/>
          <a:p>
            <a:r>
              <a:rPr lang="en-US" sz="2400" dirty="0" err="1">
                <a:hlinkClick r:id="rId3"/>
              </a:rPr>
              <a:t>Mobileye</a:t>
            </a:r>
            <a:r>
              <a:rPr lang="en-US" sz="2400" dirty="0"/>
              <a:t>: Vision systems in high-end BMW, GM, Volvo models </a:t>
            </a:r>
          </a:p>
          <a:p>
            <a:pPr lvl="1"/>
            <a:r>
              <a:rPr lang="en-US" dirty="0"/>
              <a:t>Pedestrian collision warning</a:t>
            </a:r>
          </a:p>
          <a:p>
            <a:pPr lvl="1"/>
            <a:r>
              <a:rPr lang="en-US" dirty="0"/>
              <a:t>Forward collision warning</a:t>
            </a:r>
          </a:p>
          <a:p>
            <a:pPr lvl="1"/>
            <a:r>
              <a:rPr lang="en-US" dirty="0"/>
              <a:t>Lane departure warning</a:t>
            </a:r>
          </a:p>
          <a:p>
            <a:pPr lvl="1"/>
            <a:r>
              <a:rPr lang="en-US" dirty="0"/>
              <a:t>Headway monitoring and warning</a:t>
            </a:r>
          </a:p>
        </p:txBody>
      </p:sp>
      <p:pic>
        <p:nvPicPr>
          <p:cNvPr id="51204" name="Picture 4"/>
          <p:cNvPicPr>
            <a:picLocks noChangeAspect="1" noChangeArrowheads="1"/>
          </p:cNvPicPr>
          <p:nvPr/>
        </p:nvPicPr>
        <p:blipFill>
          <a:blip r:embed="rId4" cstate="print"/>
          <a:srcRect/>
          <a:stretch>
            <a:fillRect/>
          </a:stretch>
        </p:blipFill>
        <p:spPr bwMode="auto">
          <a:xfrm>
            <a:off x="838200" y="869950"/>
            <a:ext cx="7553325" cy="3889375"/>
          </a:xfrm>
          <a:prstGeom prst="rect">
            <a:avLst/>
          </a:prstGeom>
          <a:noFill/>
          <a:ln w="9525">
            <a:noFill/>
            <a:miter lim="800000"/>
            <a:headEnd/>
            <a:tailEnd/>
          </a:ln>
        </p:spPr>
      </p:pic>
      <p:sp>
        <p:nvSpPr>
          <p:cNvPr id="51205" name="Text Box 6"/>
          <p:cNvSpPr txBox="1">
            <a:spLocks noChangeArrowheads="1"/>
          </p:cNvSpPr>
          <p:nvPr/>
        </p:nvSpPr>
        <p:spPr bwMode="auto">
          <a:xfrm>
            <a:off x="5943600" y="6400800"/>
            <a:ext cx="2311400" cy="276225"/>
          </a:xfrm>
          <a:prstGeom prst="rect">
            <a:avLst/>
          </a:prstGeom>
          <a:noFill/>
          <a:ln w="19050">
            <a:noFill/>
            <a:miter lim="800000"/>
            <a:headEnd/>
            <a:tailEnd/>
          </a:ln>
        </p:spPr>
        <p:txBody>
          <a:bodyPr wrap="none">
            <a:spAutoFit/>
          </a:bodyPr>
          <a:lstStyle/>
          <a:p>
            <a:r>
              <a:rPr lang="en-US" dirty="0">
                <a:solidFill>
                  <a:schemeClr val="tx1"/>
                </a:solidFill>
              </a:rPr>
              <a:t>Source:  A. </a:t>
            </a:r>
            <a:r>
              <a:rPr lang="en-US" dirty="0" err="1">
                <a:solidFill>
                  <a:schemeClr val="tx1"/>
                </a:solidFill>
              </a:rPr>
              <a:t>Shashua</a:t>
            </a:r>
            <a:r>
              <a:rPr lang="en-US" dirty="0">
                <a:solidFill>
                  <a:schemeClr val="tx1"/>
                </a:solidFill>
              </a:rPr>
              <a:t>,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66</a:t>
            </a:fld>
            <a:endParaRPr lang="en-US"/>
          </a:p>
        </p:txBody>
      </p:sp>
    </p:spTree>
    <p:extLst>
      <p:ext uri="{BB962C8B-B14F-4D97-AF65-F5344CB8AC3E}">
        <p14:creationId xmlns:p14="http://schemas.microsoft.com/office/powerpoint/2010/main" val="34196456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Google cars</a:t>
            </a:r>
          </a:p>
        </p:txBody>
      </p:sp>
      <p:pic>
        <p:nvPicPr>
          <p:cNvPr id="31747" name="Picture 2" descr="http://graphics8.nytimes.com/images/2010/10/10/us/10google-span/10google-span-articleLarge.jpg"/>
          <p:cNvPicPr>
            <a:picLocks noChangeAspect="1" noChangeArrowheads="1"/>
          </p:cNvPicPr>
          <p:nvPr/>
        </p:nvPicPr>
        <p:blipFill>
          <a:blip r:embed="rId2"/>
          <a:srcRect/>
          <a:stretch>
            <a:fillRect/>
          </a:stretch>
        </p:blipFill>
        <p:spPr bwMode="auto">
          <a:xfrm>
            <a:off x="1600200" y="1295400"/>
            <a:ext cx="5715000" cy="3409950"/>
          </a:xfrm>
          <a:prstGeom prst="rect">
            <a:avLst/>
          </a:prstGeom>
          <a:noFill/>
          <a:ln w="9525">
            <a:noFill/>
            <a:miter lim="800000"/>
            <a:headEnd/>
            <a:tailEnd/>
          </a:ln>
        </p:spPr>
      </p:pic>
      <p:sp>
        <p:nvSpPr>
          <p:cNvPr id="31748" name="TextBox 4"/>
          <p:cNvSpPr txBox="1">
            <a:spLocks noChangeArrowheads="1"/>
          </p:cNvSpPr>
          <p:nvPr/>
        </p:nvSpPr>
        <p:spPr bwMode="auto">
          <a:xfrm>
            <a:off x="304800" y="4953000"/>
            <a:ext cx="8686800" cy="1754188"/>
          </a:xfrm>
          <a:prstGeom prst="rect">
            <a:avLst/>
          </a:prstGeom>
          <a:noFill/>
          <a:ln w="9525">
            <a:noFill/>
            <a:miter lim="800000"/>
            <a:headEnd/>
            <a:tailEnd/>
          </a:ln>
        </p:spPr>
        <p:txBody>
          <a:bodyPr>
            <a:prstTxWarp prst="textNoShape">
              <a:avLst/>
            </a:prstTxWarp>
            <a:spAutoFit/>
          </a:bodyPr>
          <a:lstStyle/>
          <a:p>
            <a:r>
              <a:rPr lang="en-US"/>
              <a:t>Oct 9, 2010. </a:t>
            </a:r>
            <a:r>
              <a:rPr lang="en-US">
                <a:hlinkClick r:id="rId3"/>
              </a:rPr>
              <a:t>"Google Cars Drive Themselves, in Traffic"</a:t>
            </a:r>
            <a:r>
              <a:rPr lang="en-US"/>
              <a:t>. </a:t>
            </a:r>
            <a:r>
              <a:rPr lang="en-US" i="1">
                <a:hlinkClick r:id="rId4" tooltip="The New York Times"/>
              </a:rPr>
              <a:t>The New York Times</a:t>
            </a:r>
            <a:r>
              <a:rPr lang="en-US"/>
              <a:t>. John Markoff</a:t>
            </a:r>
          </a:p>
          <a:p>
            <a:r>
              <a:rPr lang="en-US"/>
              <a:t>June 24, 2011. </a:t>
            </a:r>
            <a:r>
              <a:rPr lang="en-US">
                <a:hlinkClick r:id="rId5"/>
              </a:rPr>
              <a:t>"Nevada state law paves the way for driverless cars"</a:t>
            </a:r>
            <a:r>
              <a:rPr lang="en-US"/>
              <a:t>. </a:t>
            </a:r>
            <a:r>
              <a:rPr lang="en-US" i="1">
                <a:hlinkClick r:id="rId6" tooltip="Financial Post"/>
              </a:rPr>
              <a:t>Financial Post</a:t>
            </a:r>
            <a:r>
              <a:rPr lang="en-US"/>
              <a:t>. Christine Dobby</a:t>
            </a:r>
          </a:p>
          <a:p>
            <a:r>
              <a:rPr lang="en-US"/>
              <a:t>Aug 9, 2011, </a:t>
            </a:r>
            <a:r>
              <a:rPr lang="en-US" u="sng">
                <a:hlinkClick r:id="rId7"/>
              </a:rPr>
              <a:t>"Human error blamed after Google's driverless car sparks five-vehicle crash"</a:t>
            </a:r>
            <a:r>
              <a:rPr lang="en-US"/>
              <a:t>. </a:t>
            </a:r>
            <a:r>
              <a:rPr lang="en-US" i="1"/>
              <a:t>The Star</a:t>
            </a:r>
            <a:r>
              <a:rPr lang="en-US"/>
              <a:t> (Toronto)</a:t>
            </a:r>
          </a:p>
        </p:txBody>
      </p:sp>
      <p:sp>
        <p:nvSpPr>
          <p:cNvPr id="2" name="Slide Number Placeholder 1"/>
          <p:cNvSpPr>
            <a:spLocks noGrp="1"/>
          </p:cNvSpPr>
          <p:nvPr>
            <p:ph type="sldNum" sz="quarter" idx="12"/>
          </p:nvPr>
        </p:nvSpPr>
        <p:spPr/>
        <p:txBody>
          <a:bodyPr/>
          <a:lstStyle/>
          <a:p>
            <a:fld id="{AD4E86B5-A92D-294E-92AF-8654113B1844}" type="slidenum">
              <a:rPr lang="en-US" smtClean="0"/>
              <a:t>67</a:t>
            </a:fld>
            <a:endParaRPr lang="en-US"/>
          </a:p>
        </p:txBody>
      </p:sp>
    </p:spTree>
    <p:extLst>
      <p:ext uri="{BB962C8B-B14F-4D97-AF65-F5344CB8AC3E}">
        <p14:creationId xmlns:p14="http://schemas.microsoft.com/office/powerpoint/2010/main" val="12860082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a:t>Vision-based interaction: Xbox </a:t>
            </a:r>
            <a:r>
              <a:rPr lang="en-US" dirty="0" err="1"/>
              <a:t>Kinect</a:t>
            </a:r>
            <a:endParaRPr lang="en-US" dirty="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68</a:t>
            </a:fld>
            <a:endParaRPr lang="en-US"/>
          </a:p>
        </p:txBody>
      </p:sp>
    </p:spTree>
    <p:extLst>
      <p:ext uri="{BB962C8B-B14F-4D97-AF65-F5344CB8AC3E}">
        <p14:creationId xmlns:p14="http://schemas.microsoft.com/office/powerpoint/2010/main" val="422921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01600"/>
            <a:ext cx="8813800" cy="1143000"/>
          </a:xfrm>
        </p:spPr>
        <p:txBody>
          <a:bodyPr>
            <a:normAutofit fontScale="90000"/>
          </a:bodyPr>
          <a:lstStyle/>
          <a:p>
            <a:r>
              <a:rPr lang="en-US" dirty="0"/>
              <a:t>Augmented reality, consumer products </a:t>
            </a:r>
          </a:p>
        </p:txBody>
      </p:sp>
      <p:pic>
        <p:nvPicPr>
          <p:cNvPr id="4" name="Picture 3"/>
          <p:cNvPicPr>
            <a:picLocks noChangeAspect="1"/>
          </p:cNvPicPr>
          <p:nvPr/>
        </p:nvPicPr>
        <p:blipFill>
          <a:blip r:embed="rId2"/>
          <a:stretch>
            <a:fillRect/>
          </a:stretch>
        </p:blipFill>
        <p:spPr>
          <a:xfrm>
            <a:off x="692150" y="1244600"/>
            <a:ext cx="7759700" cy="4368800"/>
          </a:xfrm>
          <a:prstGeom prst="rect">
            <a:avLst/>
          </a:prstGeom>
        </p:spPr>
      </p:pic>
      <p:sp>
        <p:nvSpPr>
          <p:cNvPr id="5" name="Rectangle 4">
            <a:hlinkClick r:id="rId3"/>
          </p:cNvPr>
          <p:cNvSpPr/>
          <p:nvPr/>
        </p:nvSpPr>
        <p:spPr>
          <a:xfrm>
            <a:off x="6400800" y="6488668"/>
            <a:ext cx="2569934" cy="369332"/>
          </a:xfrm>
          <a:prstGeom prst="rect">
            <a:avLst/>
          </a:prstGeom>
        </p:spPr>
        <p:txBody>
          <a:bodyPr wrap="none">
            <a:spAutoFit/>
          </a:bodyPr>
          <a:lstStyle/>
          <a:p>
            <a:r>
              <a:rPr lang="en-US" dirty="0">
                <a:hlinkClick r:id="rId3"/>
              </a:rPr>
              <a:t>http://</a:t>
            </a:r>
            <a:r>
              <a:rPr lang="en-US" dirty="0" err="1">
                <a:hlinkClick r:id="rId3"/>
              </a:rPr>
              <a:t>nconnex.com/wp</a:t>
            </a:r>
            <a:r>
              <a:rPr lang="en-US" dirty="0">
                <a:hlinkClick r:id="rId3"/>
              </a:rPr>
              <a:t>/</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69</a:t>
            </a:fld>
            <a:endParaRPr lang="en-US"/>
          </a:p>
        </p:txBody>
      </p:sp>
    </p:spTree>
    <p:extLst>
      <p:ext uri="{BB962C8B-B14F-4D97-AF65-F5344CB8AC3E}">
        <p14:creationId xmlns:p14="http://schemas.microsoft.com/office/powerpoint/2010/main" val="3050215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normAutofit fontScale="90000"/>
          </a:bodyPr>
          <a:lstStyle/>
          <a:p>
            <a:r>
              <a:rPr lang="en-US" dirty="0"/>
              <a:t>Assignment 2:  Image Resizing and Filtering</a:t>
            </a:r>
          </a:p>
        </p:txBody>
      </p:sp>
      <p:pic>
        <p:nvPicPr>
          <p:cNvPr id="4" name="Picture 3" descr="C:\larryz\classes\UW576S11\data\sn_orig.png"/>
          <p:cNvPicPr>
            <a:picLocks noChangeAspect="1" noChangeArrowheads="1"/>
          </p:cNvPicPr>
          <p:nvPr/>
        </p:nvPicPr>
        <p:blipFill rotWithShape="1">
          <a:blip r:embed="rId2">
            <a:extLst>
              <a:ext uri="{28A0092B-C50C-407E-A947-70E740481C1C}">
                <a14:useLocalDpi xmlns:a14="http://schemas.microsoft.com/office/drawing/2010/main" val="0"/>
              </a:ext>
            </a:extLst>
          </a:blip>
          <a:srcRect r="41728"/>
          <a:stretch/>
        </p:blipFill>
        <p:spPr bwMode="auto">
          <a:xfrm>
            <a:off x="936978" y="2028190"/>
            <a:ext cx="3030202" cy="39000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larryz\classes\UW576S11\data\sn_gauss.png"/>
          <p:cNvPicPr>
            <a:picLocks noChangeAspect="1" noChangeArrowheads="1"/>
          </p:cNvPicPr>
          <p:nvPr/>
        </p:nvPicPr>
        <p:blipFill rotWithShape="1">
          <a:blip r:embed="rId3">
            <a:extLst>
              <a:ext uri="{28A0092B-C50C-407E-A947-70E740481C1C}">
                <a14:useLocalDpi xmlns:a14="http://schemas.microsoft.com/office/drawing/2010/main" val="0"/>
              </a:ext>
            </a:extLst>
          </a:blip>
          <a:srcRect r="42202"/>
          <a:stretch/>
        </p:blipFill>
        <p:spPr bwMode="auto">
          <a:xfrm>
            <a:off x="4809068" y="2028190"/>
            <a:ext cx="2985047" cy="387345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7</a:t>
            </a:fld>
            <a:endParaRPr lang="en-US"/>
          </a:p>
        </p:txBody>
      </p:sp>
    </p:spTree>
    <p:extLst>
      <p:ext uri="{BB962C8B-B14F-4D97-AF65-F5344CB8AC3E}">
        <p14:creationId xmlns:p14="http://schemas.microsoft.com/office/powerpoint/2010/main" val="40435239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____"/>
          <p:cNvPicPr>
            <a:picLocks noChangeAspect="1" noChangeArrowheads="1"/>
          </p:cNvPicPr>
          <p:nvPr/>
        </p:nvPicPr>
        <p:blipFill>
          <a:blip r:embed="rId3" cstate="print"/>
          <a:srcRect/>
          <a:stretch>
            <a:fillRect/>
          </a:stretch>
        </p:blipFill>
        <p:spPr bwMode="auto">
          <a:xfrm>
            <a:off x="6553200" y="990600"/>
            <a:ext cx="1981200" cy="2601913"/>
          </a:xfrm>
          <a:prstGeom prst="rect">
            <a:avLst/>
          </a:prstGeom>
          <a:noFill/>
          <a:ln w="9525">
            <a:noFill/>
            <a:miter lim="800000"/>
            <a:headEnd/>
            <a:tailEnd/>
          </a:ln>
        </p:spPr>
      </p:pic>
      <p:pic>
        <p:nvPicPr>
          <p:cNvPr id="40963" name="Picture 3" descr="cap_138439"/>
          <p:cNvPicPr>
            <a:picLocks noChangeAspect="1" noChangeArrowheads="1"/>
          </p:cNvPicPr>
          <p:nvPr/>
        </p:nvPicPr>
        <p:blipFill>
          <a:blip r:embed="rId4" cstate="print"/>
          <a:srcRect/>
          <a:stretch>
            <a:fillRect/>
          </a:stretch>
        </p:blipFill>
        <p:spPr bwMode="auto">
          <a:xfrm>
            <a:off x="685800" y="990600"/>
            <a:ext cx="5715000" cy="2619375"/>
          </a:xfrm>
          <a:prstGeom prst="rect">
            <a:avLst/>
          </a:prstGeom>
          <a:noFill/>
          <a:ln w="9525">
            <a:noFill/>
            <a:miter lim="800000"/>
            <a:headEnd/>
            <a:tailEnd/>
          </a:ln>
        </p:spPr>
      </p:pic>
      <p:sp>
        <p:nvSpPr>
          <p:cNvPr id="40964" name="Rectangle 5"/>
          <p:cNvSpPr>
            <a:spLocks noGrp="1" noChangeArrowheads="1"/>
          </p:cNvSpPr>
          <p:nvPr>
            <p:ph type="title"/>
          </p:nvPr>
        </p:nvSpPr>
        <p:spPr>
          <a:xfrm>
            <a:off x="-1" y="62089"/>
            <a:ext cx="9440333" cy="838200"/>
          </a:xfrm>
          <a:noFill/>
        </p:spPr>
        <p:txBody>
          <a:bodyPr>
            <a:normAutofit fontScale="90000"/>
          </a:bodyPr>
          <a:lstStyle/>
          <a:p>
            <a:r>
              <a:rPr lang="en-US" dirty="0"/>
              <a:t>Special effects:  shape and motion capture</a:t>
            </a:r>
          </a:p>
        </p:txBody>
      </p:sp>
      <p:sp>
        <p:nvSpPr>
          <p:cNvPr id="40965" name="Text Box 6"/>
          <p:cNvSpPr txBox="1">
            <a:spLocks noChangeArrowheads="1"/>
          </p:cNvSpPr>
          <p:nvPr/>
        </p:nvSpPr>
        <p:spPr bwMode="auto">
          <a:xfrm>
            <a:off x="73152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40966" name="Picture 4"/>
          <p:cNvPicPr>
            <a:picLocks noChangeAspect="1" noChangeArrowheads="1"/>
          </p:cNvPicPr>
          <p:nvPr/>
        </p:nvPicPr>
        <p:blipFill>
          <a:blip r:embed="rId5" cstate="print"/>
          <a:srcRect r="25993"/>
          <a:stretch>
            <a:fillRect/>
          </a:stretch>
        </p:blipFill>
        <p:spPr bwMode="auto">
          <a:xfrm>
            <a:off x="685800" y="3810000"/>
            <a:ext cx="3863975" cy="2384425"/>
          </a:xfrm>
          <a:prstGeom prst="rect">
            <a:avLst/>
          </a:prstGeom>
          <a:noFill/>
          <a:ln w="9525">
            <a:noFill/>
            <a:miter lim="800000"/>
            <a:headEnd/>
            <a:tailEnd/>
          </a:ln>
        </p:spPr>
      </p:pic>
      <p:pic>
        <p:nvPicPr>
          <p:cNvPr id="40967" name="Picture 5"/>
          <p:cNvPicPr>
            <a:picLocks noChangeAspect="1" noChangeArrowheads="1"/>
          </p:cNvPicPr>
          <p:nvPr/>
        </p:nvPicPr>
        <p:blipFill>
          <a:blip r:embed="rId6" cstate="print"/>
          <a:srcRect r="26044"/>
          <a:stretch>
            <a:fillRect/>
          </a:stretch>
        </p:blipFill>
        <p:spPr bwMode="auto">
          <a:xfrm>
            <a:off x="4724400" y="3810000"/>
            <a:ext cx="3810000" cy="236696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70</a:t>
            </a:fld>
            <a:endParaRPr lang="en-US"/>
          </a:p>
        </p:txBody>
      </p:sp>
    </p:spTree>
    <p:extLst>
      <p:ext uri="{BB962C8B-B14F-4D97-AF65-F5344CB8AC3E}">
        <p14:creationId xmlns:p14="http://schemas.microsoft.com/office/powerpoint/2010/main" val="8664715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r>
              <a:rPr lang="en-US"/>
              <a:t>Vision for robotics, space exploration</a:t>
            </a:r>
          </a:p>
        </p:txBody>
      </p:sp>
      <p:sp>
        <p:nvSpPr>
          <p:cNvPr id="54275" name="Rectangle 3"/>
          <p:cNvSpPr>
            <a:spLocks noGrp="1" noChangeArrowheads="1"/>
          </p:cNvSpPr>
          <p:nvPr>
            <p:ph type="body" idx="1"/>
          </p:nvPr>
        </p:nvSpPr>
        <p:spPr/>
        <p:txBody>
          <a:bodyPr/>
          <a:lstStyle/>
          <a:p>
            <a:endParaRPr lang="en-US"/>
          </a:p>
        </p:txBody>
      </p:sp>
      <p:pic>
        <p:nvPicPr>
          <p:cNvPr id="54276" name="Picture 4" descr="1198865273_31824-1_Sol1369A_WestValley_L257F_br"/>
          <p:cNvPicPr>
            <a:picLocks noChangeAspect="1" noChangeArrowheads="1"/>
          </p:cNvPicPr>
          <p:nvPr/>
        </p:nvPicPr>
        <p:blipFill>
          <a:blip r:embed="rId3" cstate="print"/>
          <a:srcRect/>
          <a:stretch>
            <a:fillRect/>
          </a:stretch>
        </p:blipFill>
        <p:spPr bwMode="auto">
          <a:xfrm>
            <a:off x="304800" y="1276350"/>
            <a:ext cx="8534400" cy="2333625"/>
          </a:xfrm>
          <a:prstGeom prst="rect">
            <a:avLst/>
          </a:prstGeom>
          <a:noFill/>
          <a:ln w="9525">
            <a:noFill/>
            <a:miter lim="800000"/>
            <a:headEnd/>
            <a:tailEnd/>
          </a:ln>
        </p:spPr>
      </p:pic>
      <p:sp>
        <p:nvSpPr>
          <p:cNvPr id="54277" name="Rectangle 5"/>
          <p:cNvSpPr>
            <a:spLocks noChangeArrowheads="1"/>
          </p:cNvSpPr>
          <p:nvPr/>
        </p:nvSpPr>
        <p:spPr bwMode="auto">
          <a:xfrm>
            <a:off x="685800" y="4495800"/>
            <a:ext cx="8001000" cy="1676400"/>
          </a:xfrm>
          <a:prstGeom prst="rect">
            <a:avLst/>
          </a:prstGeom>
          <a:noFill/>
          <a:ln w="9525">
            <a:noFill/>
            <a:miter lim="800000"/>
            <a:headEnd/>
            <a:tailEnd/>
          </a:ln>
        </p:spPr>
        <p:txBody>
          <a:bodyPr/>
          <a:lstStyle/>
          <a:p>
            <a:pPr marL="342900" indent="-342900" algn="l" eaLnBrk="0" hangingPunct="0">
              <a:spcBef>
                <a:spcPct val="20000"/>
              </a:spcBef>
            </a:pPr>
            <a:r>
              <a:rPr lang="en-US" sz="2800" b="0" dirty="0">
                <a:solidFill>
                  <a:schemeClr val="tx1"/>
                </a:solidFill>
              </a:rPr>
              <a:t>Vision systems (JPL) used for several tasks</a:t>
            </a:r>
          </a:p>
          <a:p>
            <a:pPr marL="742950" lvl="1" indent="-285750" algn="l" eaLnBrk="0" hangingPunct="0">
              <a:spcBef>
                <a:spcPct val="20000"/>
              </a:spcBef>
              <a:buFontTx/>
              <a:buChar char="•"/>
            </a:pPr>
            <a:r>
              <a:rPr lang="en-US" sz="2000" b="0" dirty="0">
                <a:solidFill>
                  <a:schemeClr val="tx1"/>
                </a:solidFill>
              </a:rPr>
              <a:t>Panorama stitching</a:t>
            </a:r>
          </a:p>
          <a:p>
            <a:pPr marL="742950" lvl="1" indent="-285750" algn="l" eaLnBrk="0" hangingPunct="0">
              <a:spcBef>
                <a:spcPct val="20000"/>
              </a:spcBef>
              <a:buFontTx/>
              <a:buChar char="•"/>
            </a:pPr>
            <a:r>
              <a:rPr lang="en-US" sz="2000" b="0" dirty="0">
                <a:solidFill>
                  <a:schemeClr val="tx1"/>
                </a:solidFill>
              </a:rPr>
              <a:t>3D terrain modeling</a:t>
            </a:r>
          </a:p>
          <a:p>
            <a:pPr marL="742950" lvl="1" indent="-285750" algn="l" eaLnBrk="0" hangingPunct="0">
              <a:spcBef>
                <a:spcPct val="20000"/>
              </a:spcBef>
              <a:buFontTx/>
              <a:buChar char="•"/>
            </a:pPr>
            <a:r>
              <a:rPr lang="en-US" sz="2000" b="0" dirty="0">
                <a:solidFill>
                  <a:schemeClr val="tx1"/>
                </a:solidFill>
              </a:rPr>
              <a:t>Obstacle detection, position tracking</a:t>
            </a:r>
          </a:p>
        </p:txBody>
      </p:sp>
      <p:sp>
        <p:nvSpPr>
          <p:cNvPr id="54278" name="Rectangle 6"/>
          <p:cNvSpPr>
            <a:spLocks noChangeArrowheads="1"/>
          </p:cNvSpPr>
          <p:nvPr/>
        </p:nvSpPr>
        <p:spPr bwMode="auto">
          <a:xfrm>
            <a:off x="838200" y="3609975"/>
            <a:ext cx="7772400" cy="581025"/>
          </a:xfrm>
          <a:prstGeom prst="rect">
            <a:avLst/>
          </a:prstGeom>
          <a:noFill/>
          <a:ln w="9525">
            <a:noFill/>
            <a:miter lim="800000"/>
            <a:headEnd/>
            <a:tailEnd/>
          </a:ln>
        </p:spPr>
        <p:txBody>
          <a:bodyPr anchor="ctr">
            <a:spAutoFit/>
          </a:bodyPr>
          <a:lstStyle/>
          <a:p>
            <a:pPr algn="l" eaLnBrk="0" hangingPunct="0">
              <a:spcBef>
                <a:spcPct val="0"/>
              </a:spcBef>
            </a:pPr>
            <a:r>
              <a:rPr lang="en-US" sz="1600" b="0">
                <a:solidFill>
                  <a:schemeClr val="tx1"/>
                </a:solidFill>
                <a:hlinkClick r:id="rId4"/>
              </a:rPr>
              <a:t>NASA'S Mars Exploration Rover Spirit </a:t>
            </a:r>
            <a:r>
              <a:rPr lang="en-US" sz="1600" b="0">
                <a:solidFill>
                  <a:schemeClr val="tx1"/>
                </a:solidFill>
              </a:rPr>
              <a:t>captured this westward view from atop </a:t>
            </a:r>
            <a:br>
              <a:rPr lang="en-US" sz="1600" b="0">
                <a:solidFill>
                  <a:schemeClr val="tx1"/>
                </a:solidFill>
              </a:rPr>
            </a:br>
            <a:r>
              <a:rPr lang="en-US" sz="1600" b="0">
                <a:solidFill>
                  <a:schemeClr val="tx1"/>
                </a:solidFill>
              </a:rPr>
              <a:t>a low plateau where Spirit spent the closing months of 2007. </a:t>
            </a:r>
          </a:p>
        </p:txBody>
      </p:sp>
      <p:sp>
        <p:nvSpPr>
          <p:cNvPr id="54279" name="Text Box 7"/>
          <p:cNvSpPr txBox="1">
            <a:spLocks noChangeArrowheads="1"/>
          </p:cNvSpPr>
          <p:nvPr/>
        </p:nvSpPr>
        <p:spPr bwMode="auto">
          <a:xfrm>
            <a:off x="7696200" y="6434138"/>
            <a:ext cx="1336675" cy="274637"/>
          </a:xfrm>
          <a:prstGeom prst="rect">
            <a:avLst/>
          </a:prstGeom>
          <a:noFill/>
          <a:ln w="19050">
            <a:noFill/>
            <a:miter lim="800000"/>
            <a:headEnd/>
            <a:tailEnd/>
          </a:ln>
        </p:spPr>
        <p:txBody>
          <a:bodyPr wrap="none">
            <a:spAutoFit/>
          </a:bodyPr>
          <a:lstStyle/>
          <a:p>
            <a:r>
              <a:rPr lang="en-US">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71</a:t>
            </a:fld>
            <a:endParaRPr lang="en-US"/>
          </a:p>
        </p:txBody>
      </p:sp>
    </p:spTree>
    <p:extLst>
      <p:ext uri="{BB962C8B-B14F-4D97-AF65-F5344CB8AC3E}">
        <p14:creationId xmlns:p14="http://schemas.microsoft.com/office/powerpoint/2010/main" val="30969392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p:txBody>
          <a:bodyPr/>
          <a:lstStyle/>
          <a:p>
            <a:pPr eaLnBrk="1" hangingPunct="1"/>
            <a:r>
              <a:rPr lang="en-US"/>
              <a:t>Medical imaging</a:t>
            </a:r>
          </a:p>
        </p:txBody>
      </p:sp>
      <p:pic>
        <p:nvPicPr>
          <p:cNvPr id="36867" name="Picture 4" descr="mybrain"/>
          <p:cNvPicPr>
            <a:picLocks noChangeAspect="1" noChangeArrowheads="1"/>
          </p:cNvPicPr>
          <p:nvPr>
            <p:custDataLst>
              <p:tags r:id="rId2"/>
            </p:custDataLst>
          </p:nvPr>
        </p:nvPicPr>
        <p:blipFill>
          <a:blip r:embed="rId8"/>
          <a:srcRect/>
          <a:stretch>
            <a:fillRect/>
          </a:stretch>
        </p:blipFill>
        <p:spPr bwMode="auto">
          <a:xfrm>
            <a:off x="457200" y="1616075"/>
            <a:ext cx="3505200" cy="3505200"/>
          </a:xfrm>
          <a:prstGeom prst="rect">
            <a:avLst/>
          </a:prstGeom>
          <a:noFill/>
          <a:ln w="9525">
            <a:noFill/>
            <a:miter lim="800000"/>
            <a:headEnd/>
            <a:tailEnd/>
          </a:ln>
        </p:spPr>
      </p:pic>
      <p:pic>
        <p:nvPicPr>
          <p:cNvPr id="36868" name="Picture 5"/>
          <p:cNvPicPr>
            <a:picLocks noChangeAspect="1" noChangeArrowheads="1"/>
          </p:cNvPicPr>
          <p:nvPr>
            <p:custDataLst>
              <p:tags r:id="rId3"/>
            </p:custDataLst>
          </p:nvPr>
        </p:nvPicPr>
        <p:blipFill>
          <a:blip r:embed="rId9"/>
          <a:srcRect/>
          <a:stretch>
            <a:fillRect/>
          </a:stretch>
        </p:blipFill>
        <p:spPr bwMode="auto">
          <a:xfrm>
            <a:off x="4268788" y="1947863"/>
            <a:ext cx="4494212" cy="2852737"/>
          </a:xfrm>
          <a:prstGeom prst="rect">
            <a:avLst/>
          </a:prstGeom>
          <a:noFill/>
          <a:ln w="9525">
            <a:noFill/>
            <a:miter lim="800000"/>
            <a:headEnd/>
            <a:tailEnd/>
          </a:ln>
        </p:spPr>
      </p:pic>
      <p:sp>
        <p:nvSpPr>
          <p:cNvPr id="36869" name="Rectangle 6"/>
          <p:cNvSpPr>
            <a:spLocks noChangeArrowheads="1"/>
          </p:cNvSpPr>
          <p:nvPr>
            <p:custDataLst>
              <p:tags r:id="rId4"/>
            </p:custDataLst>
          </p:nvPr>
        </p:nvSpPr>
        <p:spPr bwMode="auto">
          <a:xfrm>
            <a:off x="5559425" y="5105400"/>
            <a:ext cx="2149475" cy="581025"/>
          </a:xfrm>
          <a:prstGeom prst="rect">
            <a:avLst/>
          </a:prstGeom>
          <a:noFill/>
          <a:ln w="9525">
            <a:noFill/>
            <a:miter lim="800000"/>
            <a:headEnd/>
            <a:tailEnd/>
          </a:ln>
        </p:spPr>
        <p:txBody>
          <a:bodyPr wrap="none">
            <a:prstTxWarp prst="textNoShape">
              <a:avLst/>
            </a:prstTxWarp>
            <a:spAutoFit/>
          </a:bodyPr>
          <a:lstStyle/>
          <a:p>
            <a:pPr algn="ctr"/>
            <a:r>
              <a:rPr lang="en-US" sz="1600"/>
              <a:t>Image guided surgery</a:t>
            </a:r>
          </a:p>
          <a:p>
            <a:pPr algn="ctr"/>
            <a:r>
              <a:rPr lang="en-US" sz="1600">
                <a:hlinkClick r:id="rId10"/>
              </a:rPr>
              <a:t>Grimson et al., MIT</a:t>
            </a:r>
            <a:endParaRPr lang="en-US" sz="1600"/>
          </a:p>
        </p:txBody>
      </p:sp>
      <p:sp>
        <p:nvSpPr>
          <p:cNvPr id="36870" name="Rectangle 7"/>
          <p:cNvSpPr>
            <a:spLocks noChangeArrowheads="1"/>
          </p:cNvSpPr>
          <p:nvPr>
            <p:custDataLst>
              <p:tags r:id="rId5"/>
            </p:custDataLst>
          </p:nvPr>
        </p:nvSpPr>
        <p:spPr bwMode="auto">
          <a:xfrm>
            <a:off x="1611313" y="5210175"/>
            <a:ext cx="1209675" cy="581025"/>
          </a:xfrm>
          <a:prstGeom prst="rect">
            <a:avLst/>
          </a:prstGeom>
          <a:noFill/>
          <a:ln w="9525">
            <a:noFill/>
            <a:miter lim="800000"/>
            <a:headEnd/>
            <a:tailEnd/>
          </a:ln>
        </p:spPr>
        <p:txBody>
          <a:bodyPr wrap="none">
            <a:prstTxWarp prst="textNoShape">
              <a:avLst/>
            </a:prstTxWarp>
            <a:spAutoFit/>
          </a:bodyPr>
          <a:lstStyle/>
          <a:p>
            <a:pPr algn="ctr"/>
            <a:r>
              <a:rPr lang="en-US" sz="1600"/>
              <a:t>3D imaging</a:t>
            </a:r>
          </a:p>
          <a:p>
            <a:pPr algn="ctr"/>
            <a:r>
              <a:rPr lang="en-US" sz="1600"/>
              <a:t>MRI, CT</a:t>
            </a:r>
          </a:p>
        </p:txBody>
      </p:sp>
      <p:sp>
        <p:nvSpPr>
          <p:cNvPr id="2" name="Slide Number Placeholder 1"/>
          <p:cNvSpPr>
            <a:spLocks noGrp="1"/>
          </p:cNvSpPr>
          <p:nvPr>
            <p:ph type="sldNum" sz="quarter" idx="12"/>
          </p:nvPr>
        </p:nvSpPr>
        <p:spPr/>
        <p:txBody>
          <a:bodyPr/>
          <a:lstStyle/>
          <a:p>
            <a:fld id="{AD4E86B5-A92D-294E-92AF-8654113B1844}" type="slidenum">
              <a:rPr lang="en-US" smtClean="0"/>
              <a:t>72</a:t>
            </a:fld>
            <a:endParaRPr lang="en-US"/>
          </a:p>
        </p:txBody>
      </p:sp>
    </p:spTree>
    <p:extLst>
      <p:ext uri="{BB962C8B-B14F-4D97-AF65-F5344CB8AC3E}">
        <p14:creationId xmlns:p14="http://schemas.microsoft.com/office/powerpoint/2010/main" val="11001115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FEFBF3-8BAA-41FD-BC72-0A5CA1C8C3AB}" type="slidenum">
              <a:rPr lang="en-US" altLang="en-US" smtClean="0"/>
              <a:pPr eaLnBrk="1" hangingPunct="1"/>
              <a:t>73</a:t>
            </a:fld>
            <a:endParaRPr lang="en-US" altLang="en-US"/>
          </a:p>
        </p:txBody>
      </p:sp>
      <p:sp>
        <p:nvSpPr>
          <p:cNvPr id="17411" name="Rectangle 2"/>
          <p:cNvSpPr>
            <a:spLocks noGrp="1" noChangeArrowheads="1"/>
          </p:cNvSpPr>
          <p:nvPr>
            <p:ph type="title"/>
          </p:nvPr>
        </p:nvSpPr>
        <p:spPr/>
        <p:txBody>
          <a:bodyPr/>
          <a:lstStyle/>
          <a:p>
            <a:pPr eaLnBrk="1" hangingPunct="1"/>
            <a:r>
              <a:rPr lang="en-US" altLang="en-US">
                <a:ea typeface="ＭＳ Ｐゴシック" pitchFamily="34" charset="-128"/>
              </a:rPr>
              <a:t>Classification of 22q11.2DS</a:t>
            </a:r>
          </a:p>
        </p:txBody>
      </p:sp>
      <p:sp>
        <p:nvSpPr>
          <p:cNvPr id="17412" name="Rectangle 3"/>
          <p:cNvSpPr>
            <a:spLocks noGrp="1" noChangeArrowheads="1"/>
          </p:cNvSpPr>
          <p:nvPr>
            <p:ph type="body" idx="1"/>
          </p:nvPr>
        </p:nvSpPr>
        <p:spPr/>
        <p:txBody>
          <a:bodyPr/>
          <a:lstStyle/>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Treat 2D azimuth-elevation angle </a:t>
            </a:r>
          </a:p>
          <a:p>
            <a:pPr marL="0" indent="0" eaLnBrk="1" hangingPunct="1">
              <a:buNone/>
            </a:pPr>
            <a:r>
              <a:rPr lang="en-US" altLang="en-US" dirty="0">
                <a:ea typeface="ＭＳ Ｐゴシック" pitchFamily="34" charset="-128"/>
              </a:rPr>
              <a:t>    histogram as feature vector</a:t>
            </a:r>
          </a:p>
        </p:txBody>
      </p:sp>
      <p:pic>
        <p:nvPicPr>
          <p:cNvPr id="174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54292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5969000"/>
            <a:ext cx="88963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Computer vision research in healthcare</a:t>
            </a:r>
          </a:p>
        </p:txBody>
      </p:sp>
      <p:sp>
        <p:nvSpPr>
          <p:cNvPr id="6" name="TextBox 5"/>
          <p:cNvSpPr txBox="1"/>
          <p:nvPr/>
        </p:nvSpPr>
        <p:spPr>
          <a:xfrm>
            <a:off x="228600" y="4648200"/>
            <a:ext cx="3733800" cy="646331"/>
          </a:xfrm>
          <a:prstGeom prst="rect">
            <a:avLst/>
          </a:prstGeom>
          <a:noFill/>
        </p:spPr>
        <p:txBody>
          <a:bodyPr wrap="square" rtlCol="0">
            <a:spAutoFit/>
          </a:bodyPr>
          <a:lstStyle/>
          <a:p>
            <a:r>
              <a:rPr lang="en-US" dirty="0"/>
              <a:t>assisted living, patient monitoring</a:t>
            </a:r>
          </a:p>
          <a:p>
            <a:r>
              <a:rPr lang="en-US" dirty="0"/>
              <a:t>[</a:t>
            </a:r>
            <a:r>
              <a:rPr lang="en-US" dirty="0" err="1"/>
              <a:t>Lan</a:t>
            </a:r>
            <a:r>
              <a:rPr lang="en-US" dirty="0"/>
              <a:t> et al, PAMI 2012]</a:t>
            </a:r>
          </a:p>
        </p:txBody>
      </p:sp>
      <p:pic>
        <p:nvPicPr>
          <p:cNvPr id="11" name="Picture 10"/>
          <p:cNvPicPr>
            <a:picLocks noChangeAspect="1"/>
          </p:cNvPicPr>
          <p:nvPr/>
        </p:nvPicPr>
        <p:blipFill>
          <a:blip r:embed="rId3"/>
          <a:stretch>
            <a:fillRect/>
          </a:stretch>
        </p:blipFill>
        <p:spPr>
          <a:xfrm>
            <a:off x="228600" y="1905000"/>
            <a:ext cx="3594100" cy="2781300"/>
          </a:xfrm>
          <a:prstGeom prst="rect">
            <a:avLst/>
          </a:prstGeom>
        </p:spPr>
      </p:pic>
      <p:pic>
        <p:nvPicPr>
          <p:cNvPr id="12" name="Picture 11"/>
          <p:cNvPicPr>
            <a:picLocks noChangeAspect="1"/>
          </p:cNvPicPr>
          <p:nvPr/>
        </p:nvPicPr>
        <p:blipFill>
          <a:blip r:embed="rId4"/>
          <a:stretch>
            <a:fillRect/>
          </a:stretch>
        </p:blipFill>
        <p:spPr>
          <a:xfrm>
            <a:off x="4876800" y="1524000"/>
            <a:ext cx="3111500" cy="3175000"/>
          </a:xfrm>
          <a:prstGeom prst="rect">
            <a:avLst/>
          </a:prstGeom>
        </p:spPr>
      </p:pic>
      <p:sp>
        <p:nvSpPr>
          <p:cNvPr id="13" name="TextBox 12"/>
          <p:cNvSpPr txBox="1"/>
          <p:nvPr/>
        </p:nvSpPr>
        <p:spPr>
          <a:xfrm>
            <a:off x="5486400" y="4800600"/>
            <a:ext cx="1929547" cy="369332"/>
          </a:xfrm>
          <a:prstGeom prst="rect">
            <a:avLst/>
          </a:prstGeom>
          <a:noFill/>
        </p:spPr>
        <p:txBody>
          <a:bodyPr wrap="none" rtlCol="0">
            <a:spAutoFit/>
          </a:bodyPr>
          <a:lstStyle/>
          <a:p>
            <a:r>
              <a:rPr lang="en-US" dirty="0"/>
              <a:t>autism screening</a:t>
            </a:r>
          </a:p>
        </p:txBody>
      </p:sp>
      <p:sp>
        <p:nvSpPr>
          <p:cNvPr id="14" name="Rectangle 13"/>
          <p:cNvSpPr/>
          <p:nvPr/>
        </p:nvSpPr>
        <p:spPr>
          <a:xfrm>
            <a:off x="4876800" y="5105400"/>
            <a:ext cx="4572000" cy="646331"/>
          </a:xfrm>
          <a:prstGeom prst="rect">
            <a:avLst/>
          </a:prstGeom>
        </p:spPr>
        <p:txBody>
          <a:bodyPr>
            <a:spAutoFit/>
          </a:bodyPr>
          <a:lstStyle/>
          <a:p>
            <a:r>
              <a:rPr lang="en-US" dirty="0">
                <a:hlinkClick r:id="rId5"/>
              </a:rPr>
              <a:t>http://</a:t>
            </a:r>
            <a:r>
              <a:rPr lang="en-US" dirty="0" err="1">
                <a:hlinkClick r:id="rId5"/>
              </a:rPr>
              <a:t>www.gatech.edu/newsroom/release.html?nid</a:t>
            </a:r>
            <a:r>
              <a:rPr lang="en-US" dirty="0">
                <a:hlinkClick r:id="rId5"/>
              </a:rPr>
              <a:t>=60509</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74</a:t>
            </a:fld>
            <a:endParaRPr lang="en-US"/>
          </a:p>
        </p:txBody>
      </p:sp>
    </p:spTree>
    <p:extLst>
      <p:ext uri="{BB962C8B-B14F-4D97-AF65-F5344CB8AC3E}">
        <p14:creationId xmlns:p14="http://schemas.microsoft.com/office/powerpoint/2010/main" val="33588834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in the real-world	</a:t>
            </a:r>
          </a:p>
        </p:txBody>
      </p:sp>
      <p:sp>
        <p:nvSpPr>
          <p:cNvPr id="3" name="Content Placeholder 2"/>
          <p:cNvSpPr>
            <a:spLocks noGrp="1"/>
          </p:cNvSpPr>
          <p:nvPr>
            <p:ph idx="1"/>
          </p:nvPr>
        </p:nvSpPr>
        <p:spPr/>
        <p:txBody>
          <a:bodyPr>
            <a:normAutofit fontScale="92500" lnSpcReduction="10000"/>
          </a:bodyPr>
          <a:lstStyle/>
          <a:p>
            <a:r>
              <a:rPr lang="en-US" dirty="0"/>
              <a:t>Most examples are less than 7 years old </a:t>
            </a:r>
          </a:p>
          <a:p>
            <a:r>
              <a:rPr lang="en-US" dirty="0"/>
              <a:t>Very active research area. Many new applications to come. </a:t>
            </a:r>
          </a:p>
          <a:p>
            <a:r>
              <a:rPr lang="en-US" dirty="0"/>
              <a:t>A website of computer vision industries maintained by Prof. David Lowe (UBC)</a:t>
            </a:r>
          </a:p>
          <a:p>
            <a:endParaRPr lang="en-US" dirty="0"/>
          </a:p>
          <a:p>
            <a:r>
              <a:rPr lang="en-US" dirty="0"/>
              <a:t>Note: website is old but interesting</a:t>
            </a:r>
          </a:p>
          <a:p>
            <a:r>
              <a:rPr lang="en-US" dirty="0"/>
              <a:t>Note: David Lowe retired and moved to Google 2015 to 2018</a:t>
            </a:r>
          </a:p>
          <a:p>
            <a:endParaRPr lang="en-US" dirty="0"/>
          </a:p>
          <a:p>
            <a:endParaRPr lang="en-US" dirty="0"/>
          </a:p>
          <a:p>
            <a:endParaRPr lang="en-US" dirty="0"/>
          </a:p>
          <a:p>
            <a:endParaRPr lang="en-US" dirty="0"/>
          </a:p>
        </p:txBody>
      </p:sp>
      <p:sp>
        <p:nvSpPr>
          <p:cNvPr id="4" name="Rectangle 3"/>
          <p:cNvSpPr/>
          <p:nvPr/>
        </p:nvSpPr>
        <p:spPr>
          <a:xfrm>
            <a:off x="766280" y="4017413"/>
            <a:ext cx="7087610" cy="369332"/>
          </a:xfrm>
          <a:prstGeom prst="rect">
            <a:avLst/>
          </a:prstGeom>
        </p:spPr>
        <p:txBody>
          <a:bodyPr wrap="square">
            <a:spAutoFit/>
          </a:bodyPr>
          <a:lstStyle/>
          <a:p>
            <a:r>
              <a:rPr lang="en-US" dirty="0">
                <a:hlinkClick r:id="rId3"/>
              </a:rPr>
              <a:t>http://www.cs.ubc.ca/~lowe/vision.html</a:t>
            </a:r>
            <a:endParaRPr lang="en-US" dirty="0"/>
          </a:p>
        </p:txBody>
      </p:sp>
      <p:sp>
        <p:nvSpPr>
          <p:cNvPr id="5" name="Slide Number Placeholder 4"/>
          <p:cNvSpPr>
            <a:spLocks noGrp="1"/>
          </p:cNvSpPr>
          <p:nvPr>
            <p:ph type="sldNum" sz="quarter" idx="12"/>
          </p:nvPr>
        </p:nvSpPr>
        <p:spPr/>
        <p:txBody>
          <a:bodyPr/>
          <a:lstStyle/>
          <a:p>
            <a:fld id="{AD4E86B5-A92D-294E-92AF-8654113B1844}" type="slidenum">
              <a:rPr lang="en-US" smtClean="0"/>
              <a:t>75</a:t>
            </a:fld>
            <a:endParaRPr lang="en-US"/>
          </a:p>
        </p:txBody>
      </p:sp>
    </p:spTree>
    <p:extLst>
      <p:ext uri="{BB962C8B-B14F-4D97-AF65-F5344CB8AC3E}">
        <p14:creationId xmlns:p14="http://schemas.microsoft.com/office/powerpoint/2010/main" val="26973636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Assignments</a:t>
            </a:r>
          </a:p>
        </p:txBody>
      </p:sp>
      <p:sp>
        <p:nvSpPr>
          <p:cNvPr id="3" name="Content Placeholder 2"/>
          <p:cNvSpPr>
            <a:spLocks noGrp="1"/>
          </p:cNvSpPr>
          <p:nvPr>
            <p:ph idx="1"/>
          </p:nvPr>
        </p:nvSpPr>
        <p:spPr/>
        <p:txBody>
          <a:bodyPr>
            <a:normAutofit lnSpcReduction="10000"/>
          </a:bodyPr>
          <a:lstStyle/>
          <a:p>
            <a:r>
              <a:rPr lang="en-US" dirty="0"/>
              <a:t>Assignment 1: Fun with Color</a:t>
            </a:r>
          </a:p>
          <a:p>
            <a:r>
              <a:rPr lang="en-US" dirty="0"/>
              <a:t>Assignment 2: Image Resizing and Filtering</a:t>
            </a:r>
          </a:p>
          <a:p>
            <a:r>
              <a:rPr lang="en-US" dirty="0"/>
              <a:t>Assignment 3: Panorama Stitching</a:t>
            </a:r>
          </a:p>
          <a:p>
            <a:r>
              <a:rPr lang="en-US" dirty="0"/>
              <a:t>Assignment 4: Neural Networks</a:t>
            </a:r>
          </a:p>
          <a:p>
            <a:r>
              <a:rPr lang="en-US" dirty="0"/>
              <a:t>Assignment 5: </a:t>
            </a:r>
            <a:r>
              <a:rPr lang="en-US" dirty="0" err="1"/>
              <a:t>Pytorch</a:t>
            </a:r>
            <a:endParaRPr lang="en-US" dirty="0"/>
          </a:p>
          <a:p>
            <a:r>
              <a:rPr lang="en-US" dirty="0"/>
              <a:t>Assignment 6: Optical Flow</a:t>
            </a:r>
          </a:p>
          <a:p>
            <a:r>
              <a:rPr lang="en-US" dirty="0"/>
              <a:t>Course Project: Teams working on Machine Learning Projects</a:t>
            </a:r>
          </a:p>
        </p:txBody>
      </p:sp>
      <p:sp>
        <p:nvSpPr>
          <p:cNvPr id="4" name="Slide Number Placeholder 3"/>
          <p:cNvSpPr>
            <a:spLocks noGrp="1"/>
          </p:cNvSpPr>
          <p:nvPr>
            <p:ph type="sldNum" sz="quarter" idx="12"/>
          </p:nvPr>
        </p:nvSpPr>
        <p:spPr/>
        <p:txBody>
          <a:bodyPr/>
          <a:lstStyle/>
          <a:p>
            <a:fld id="{AD4E86B5-A92D-294E-92AF-8654113B1844}" type="slidenum">
              <a:rPr lang="en-US" smtClean="0"/>
              <a:t>76</a:t>
            </a:fld>
            <a:endParaRPr lang="en-US"/>
          </a:p>
        </p:txBody>
      </p:sp>
    </p:spTree>
    <p:extLst>
      <p:ext uri="{BB962C8B-B14F-4D97-AF65-F5344CB8AC3E}">
        <p14:creationId xmlns:p14="http://schemas.microsoft.com/office/powerpoint/2010/main" val="22729316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 1</a:t>
            </a:r>
          </a:p>
        </p:txBody>
      </p:sp>
      <p:sp>
        <p:nvSpPr>
          <p:cNvPr id="3" name="Content Placeholder 2"/>
          <p:cNvSpPr>
            <a:spLocks noGrp="1"/>
          </p:cNvSpPr>
          <p:nvPr>
            <p:ph idx="1"/>
          </p:nvPr>
        </p:nvSpPr>
        <p:spPr/>
        <p:txBody>
          <a:bodyPr/>
          <a:lstStyle/>
          <a:p>
            <a:r>
              <a:rPr lang="en-US" dirty="0"/>
              <a:t>It’s about color, which we will cover Wednesday.</a:t>
            </a:r>
          </a:p>
          <a:p>
            <a:r>
              <a:rPr lang="en-US" dirty="0"/>
              <a:t>It’s meant to be very easy, but you want to start it early.</a:t>
            </a:r>
          </a:p>
        </p:txBody>
      </p:sp>
      <p:sp>
        <p:nvSpPr>
          <p:cNvPr id="4" name="Slide Number Placeholder 3"/>
          <p:cNvSpPr>
            <a:spLocks noGrp="1"/>
          </p:cNvSpPr>
          <p:nvPr>
            <p:ph type="sldNum" sz="quarter" idx="12"/>
          </p:nvPr>
        </p:nvSpPr>
        <p:spPr/>
        <p:txBody>
          <a:bodyPr/>
          <a:lstStyle/>
          <a:p>
            <a:fld id="{AD4E86B5-A92D-294E-92AF-8654113B1844}" type="slidenum">
              <a:rPr lang="en-US" smtClean="0"/>
              <a:t>77</a:t>
            </a:fld>
            <a:endParaRPr lang="en-US"/>
          </a:p>
        </p:txBody>
      </p:sp>
    </p:spTree>
    <p:extLst>
      <p:ext uri="{BB962C8B-B14F-4D97-AF65-F5344CB8AC3E}">
        <p14:creationId xmlns:p14="http://schemas.microsoft.com/office/powerpoint/2010/main" val="6695516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 1 Parts</a:t>
            </a:r>
          </a:p>
        </p:txBody>
      </p:sp>
      <p:sp>
        <p:nvSpPr>
          <p:cNvPr id="3" name="Content Placeholder 2"/>
          <p:cNvSpPr>
            <a:spLocks noGrp="1"/>
          </p:cNvSpPr>
          <p:nvPr>
            <p:ph idx="1"/>
          </p:nvPr>
        </p:nvSpPr>
        <p:spPr/>
        <p:txBody>
          <a:bodyPr>
            <a:normAutofit fontScale="92500" lnSpcReduction="20000"/>
          </a:bodyPr>
          <a:lstStyle/>
          <a:p>
            <a:r>
              <a:rPr lang="en-US" dirty="0"/>
              <a:t>1. data structure for an image</a:t>
            </a:r>
          </a:p>
          <a:p>
            <a:pPr marL="0" indent="0">
              <a:buNone/>
            </a:pPr>
            <a:r>
              <a:rPr lang="en-US" dirty="0" err="1"/>
              <a:t>typedef</a:t>
            </a:r>
            <a:r>
              <a:rPr lang="en-US" dirty="0"/>
              <a:t> </a:t>
            </a:r>
            <a:r>
              <a:rPr lang="en-US" dirty="0" err="1"/>
              <a:t>struct</a:t>
            </a:r>
            <a:r>
              <a:rPr lang="en-US" dirty="0"/>
              <a:t>{</a:t>
            </a:r>
          </a:p>
          <a:p>
            <a:pPr marL="0" indent="0">
              <a:buNone/>
            </a:pPr>
            <a:r>
              <a:rPr lang="en-US" dirty="0"/>
              <a:t>       </a:t>
            </a:r>
            <a:r>
              <a:rPr lang="en-US" dirty="0" err="1"/>
              <a:t>int</a:t>
            </a:r>
            <a:r>
              <a:rPr lang="en-US" dirty="0"/>
              <a:t> h, w, c;</a:t>
            </a:r>
          </a:p>
          <a:p>
            <a:pPr marL="0" indent="0">
              <a:buNone/>
            </a:pPr>
            <a:r>
              <a:rPr lang="en-US" dirty="0"/>
              <a:t>       float *data;</a:t>
            </a:r>
          </a:p>
          <a:p>
            <a:pPr marL="0" indent="0">
              <a:buNone/>
            </a:pPr>
            <a:r>
              <a:rPr lang="en-US" dirty="0"/>
              <a:t>} image;</a:t>
            </a:r>
          </a:p>
          <a:p>
            <a:pPr marL="0" indent="0">
              <a:buNone/>
            </a:pPr>
            <a:endParaRPr lang="en-US" dirty="0"/>
          </a:p>
          <a:p>
            <a:r>
              <a:rPr lang="en-US" dirty="0">
                <a:solidFill>
                  <a:srgbClr val="FF0000"/>
                </a:solidFill>
              </a:rPr>
              <a:t>So an image is a 3D array with height, width and channels (like for colors).</a:t>
            </a:r>
          </a:p>
          <a:p>
            <a:endParaRPr lang="en-US" dirty="0">
              <a:solidFill>
                <a:srgbClr val="FF0000"/>
              </a:solidFill>
            </a:endParaRPr>
          </a:p>
          <a:p>
            <a:r>
              <a:rPr lang="en-US" dirty="0"/>
              <a:t>data is floating point numbers between 0 and 1</a:t>
            </a:r>
          </a:p>
        </p:txBody>
      </p:sp>
      <p:sp>
        <p:nvSpPr>
          <p:cNvPr id="4" name="Slide Number Placeholder 3"/>
          <p:cNvSpPr>
            <a:spLocks noGrp="1"/>
          </p:cNvSpPr>
          <p:nvPr>
            <p:ph type="sldNum" sz="quarter" idx="12"/>
          </p:nvPr>
        </p:nvSpPr>
        <p:spPr/>
        <p:txBody>
          <a:bodyPr/>
          <a:lstStyle/>
          <a:p>
            <a:fld id="{AD4E86B5-A92D-294E-92AF-8654113B1844}" type="slidenum">
              <a:rPr lang="en-US" smtClean="0"/>
              <a:t>78</a:t>
            </a:fld>
            <a:endParaRPr lang="en-US"/>
          </a:p>
        </p:txBody>
      </p:sp>
      <p:pic>
        <p:nvPicPr>
          <p:cNvPr id="5" name="Picture 4"/>
          <p:cNvPicPr>
            <a:picLocks noChangeAspect="1"/>
          </p:cNvPicPr>
          <p:nvPr/>
        </p:nvPicPr>
        <p:blipFill>
          <a:blip r:embed="rId2"/>
          <a:stretch>
            <a:fillRect/>
          </a:stretch>
        </p:blipFill>
        <p:spPr>
          <a:xfrm>
            <a:off x="5723068" y="2184841"/>
            <a:ext cx="2441090" cy="1973214"/>
          </a:xfrm>
          <a:prstGeom prst="rect">
            <a:avLst/>
          </a:prstGeom>
        </p:spPr>
      </p:pic>
    </p:spTree>
    <p:extLst>
      <p:ext uri="{BB962C8B-B14F-4D97-AF65-F5344CB8AC3E}">
        <p14:creationId xmlns:p14="http://schemas.microsoft.com/office/powerpoint/2010/main" val="307905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Assignment 1: Parts </a:t>
            </a:r>
            <a:br>
              <a:rPr lang="en-US" dirty="0"/>
            </a:br>
            <a:r>
              <a:rPr lang="en-US" dirty="0"/>
              <a:t>Read them </a:t>
            </a:r>
          </a:p>
        </p:txBody>
      </p:sp>
      <p:sp>
        <p:nvSpPr>
          <p:cNvPr id="3" name="Content Placeholder 2"/>
          <p:cNvSpPr>
            <a:spLocks noGrp="1"/>
          </p:cNvSpPr>
          <p:nvPr>
            <p:ph idx="1"/>
          </p:nvPr>
        </p:nvSpPr>
        <p:spPr/>
        <p:txBody>
          <a:bodyPr>
            <a:normAutofit lnSpcReduction="10000"/>
          </a:bodyPr>
          <a:lstStyle/>
          <a:p>
            <a:r>
              <a:rPr lang="en-US" dirty="0"/>
              <a:t>TODO #1: </a:t>
            </a:r>
            <a:r>
              <a:rPr lang="en-US" dirty="0" err="1"/>
              <a:t>get_pixel</a:t>
            </a:r>
            <a:r>
              <a:rPr lang="en-US" dirty="0"/>
              <a:t> and </a:t>
            </a:r>
            <a:r>
              <a:rPr lang="en-US" dirty="0" err="1"/>
              <a:t>set_pixel</a:t>
            </a:r>
            <a:endParaRPr lang="en-US" dirty="0"/>
          </a:p>
          <a:p>
            <a:r>
              <a:rPr lang="en-US" dirty="0"/>
              <a:t>TODO #2: </a:t>
            </a:r>
            <a:r>
              <a:rPr lang="en-US" dirty="0" err="1"/>
              <a:t>copy_image</a:t>
            </a:r>
            <a:endParaRPr lang="en-US" dirty="0"/>
          </a:p>
          <a:p>
            <a:r>
              <a:rPr lang="en-US" dirty="0"/>
              <a:t>TODO #3: </a:t>
            </a:r>
            <a:r>
              <a:rPr lang="en-US" dirty="0" err="1"/>
              <a:t>rgb_to_grayscale</a:t>
            </a:r>
            <a:endParaRPr lang="en-US" dirty="0"/>
          </a:p>
          <a:p>
            <a:r>
              <a:rPr lang="en-US" dirty="0"/>
              <a:t>TODO #4: </a:t>
            </a:r>
            <a:r>
              <a:rPr lang="en-US" dirty="0" err="1"/>
              <a:t>shift_image</a:t>
            </a:r>
            <a:r>
              <a:rPr lang="en-US" dirty="0"/>
              <a:t> (shifts values)</a:t>
            </a:r>
          </a:p>
          <a:p>
            <a:r>
              <a:rPr lang="en-US" dirty="0"/>
              <a:t>TODO #5: </a:t>
            </a:r>
            <a:r>
              <a:rPr lang="en-US" dirty="0" err="1"/>
              <a:t>clamp_image</a:t>
            </a:r>
            <a:r>
              <a:rPr lang="en-US" dirty="0"/>
              <a:t> (get values between 0 and 1)</a:t>
            </a:r>
          </a:p>
          <a:p>
            <a:r>
              <a:rPr lang="en-US" dirty="0"/>
              <a:t>TODO #6: </a:t>
            </a:r>
            <a:r>
              <a:rPr lang="en-US" dirty="0" err="1"/>
              <a:t>rgb_to_hsv</a:t>
            </a:r>
            <a:endParaRPr lang="en-US" dirty="0"/>
          </a:p>
          <a:p>
            <a:r>
              <a:rPr lang="en-US" dirty="0"/>
              <a:t>TODO #7: </a:t>
            </a:r>
            <a:r>
              <a:rPr lang="en-US" dirty="0" err="1"/>
              <a:t>hsv_to_rgb</a:t>
            </a:r>
            <a:endParaRPr lang="en-US" dirty="0"/>
          </a:p>
        </p:txBody>
      </p:sp>
      <p:sp>
        <p:nvSpPr>
          <p:cNvPr id="4" name="Slide Number Placeholder 3"/>
          <p:cNvSpPr>
            <a:spLocks noGrp="1"/>
          </p:cNvSpPr>
          <p:nvPr>
            <p:ph type="sldNum" sz="quarter" idx="12"/>
          </p:nvPr>
        </p:nvSpPr>
        <p:spPr/>
        <p:txBody>
          <a:bodyPr/>
          <a:lstStyle/>
          <a:p>
            <a:fld id="{AD4E86B5-A92D-294E-92AF-8654113B1844}" type="slidenum">
              <a:rPr lang="en-US" smtClean="0"/>
              <a:t>79</a:t>
            </a:fld>
            <a:endParaRPr lang="en-US"/>
          </a:p>
        </p:txBody>
      </p:sp>
    </p:spTree>
    <p:extLst>
      <p:ext uri="{BB962C8B-B14F-4D97-AF65-F5344CB8AC3E}">
        <p14:creationId xmlns:p14="http://schemas.microsoft.com/office/powerpoint/2010/main" val="1228456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en-US" dirty="0"/>
              <a:t>Assignment 3:  Panorama Stitching</a:t>
            </a:r>
          </a:p>
        </p:txBody>
      </p:sp>
      <p:sp>
        <p:nvSpPr>
          <p:cNvPr id="2" name="Slide Number Placeholder 1"/>
          <p:cNvSpPr>
            <a:spLocks noGrp="1"/>
          </p:cNvSpPr>
          <p:nvPr>
            <p:ph type="sldNum" sz="quarter" idx="12"/>
          </p:nvPr>
        </p:nvSpPr>
        <p:spPr/>
        <p:txBody>
          <a:bodyPr/>
          <a:lstStyle/>
          <a:p>
            <a:fld id="{AD4E86B5-A92D-294E-92AF-8654113B1844}" type="slidenum">
              <a:rPr lang="en-US" smtClean="0"/>
              <a:t>8</a:t>
            </a:fld>
            <a:endParaRPr lang="en-US"/>
          </a:p>
        </p:txBody>
      </p:sp>
      <p:pic>
        <p:nvPicPr>
          <p:cNvPr id="3" name="Picture 2">
            <a:extLst>
              <a:ext uri="{FF2B5EF4-FFF2-40B4-BE49-F238E27FC236}">
                <a16:creationId xmlns:a16="http://schemas.microsoft.com/office/drawing/2014/main" id="{E04E9D6C-12B4-4863-8316-2CB58F9199F1}"/>
              </a:ext>
            </a:extLst>
          </p:cNvPr>
          <p:cNvPicPr>
            <a:picLocks noChangeAspect="1"/>
          </p:cNvPicPr>
          <p:nvPr/>
        </p:nvPicPr>
        <p:blipFill>
          <a:blip r:embed="rId2"/>
          <a:stretch>
            <a:fillRect/>
          </a:stretch>
        </p:blipFill>
        <p:spPr>
          <a:xfrm>
            <a:off x="0" y="1909175"/>
            <a:ext cx="9144000" cy="3039649"/>
          </a:xfrm>
          <a:prstGeom prst="rect">
            <a:avLst/>
          </a:prstGeom>
        </p:spPr>
      </p:pic>
    </p:spTree>
    <p:extLst>
      <p:ext uri="{BB962C8B-B14F-4D97-AF65-F5344CB8AC3E}">
        <p14:creationId xmlns:p14="http://schemas.microsoft.com/office/powerpoint/2010/main" val="15275549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4E86B5-A92D-294E-92AF-8654113B1844}" type="slidenum">
              <a:rPr lang="en-US" smtClean="0"/>
              <a:t>80</a:t>
            </a:fld>
            <a:endParaRPr lang="en-US"/>
          </a:p>
        </p:txBody>
      </p:sp>
      <p:sp>
        <p:nvSpPr>
          <p:cNvPr id="3" name="TextBox 2"/>
          <p:cNvSpPr txBox="1"/>
          <p:nvPr/>
        </p:nvSpPr>
        <p:spPr>
          <a:xfrm>
            <a:off x="2269864" y="2334409"/>
            <a:ext cx="3080267" cy="1015663"/>
          </a:xfrm>
          <a:prstGeom prst="rect">
            <a:avLst/>
          </a:prstGeom>
          <a:noFill/>
        </p:spPr>
        <p:txBody>
          <a:bodyPr wrap="none" rtlCol="0">
            <a:spAutoFit/>
          </a:bodyPr>
          <a:lstStyle/>
          <a:p>
            <a:r>
              <a:rPr lang="en-US" sz="6000" dirty="0">
                <a:solidFill>
                  <a:srgbClr val="FF0000"/>
                </a:solidFill>
              </a:rPr>
              <a:t>Have Fun</a:t>
            </a:r>
          </a:p>
        </p:txBody>
      </p:sp>
    </p:spTree>
    <p:extLst>
      <p:ext uri="{BB962C8B-B14F-4D97-AF65-F5344CB8AC3E}">
        <p14:creationId xmlns:p14="http://schemas.microsoft.com/office/powerpoint/2010/main" val="25523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normAutofit/>
          </a:bodyPr>
          <a:lstStyle/>
          <a:p>
            <a:r>
              <a:rPr lang="en-US" dirty="0"/>
              <a:t>Assignment 4: Neural Networks</a:t>
            </a:r>
          </a:p>
        </p:txBody>
      </p:sp>
      <p:sp>
        <p:nvSpPr>
          <p:cNvPr id="346124" name="Rectangle 12"/>
          <p:cNvSpPr>
            <a:spLocks noChangeArrowheads="1"/>
          </p:cNvSpPr>
          <p:nvPr/>
        </p:nvSpPr>
        <p:spPr bwMode="auto">
          <a:xfrm>
            <a:off x="1981200" y="1828800"/>
            <a:ext cx="1752600" cy="297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9</a:t>
            </a:fld>
            <a:endParaRPr lang="en-US"/>
          </a:p>
        </p:txBody>
      </p:sp>
      <p:pic>
        <p:nvPicPr>
          <p:cNvPr id="5" name="Picture 4">
            <a:extLst>
              <a:ext uri="{FF2B5EF4-FFF2-40B4-BE49-F238E27FC236}">
                <a16:creationId xmlns:a16="http://schemas.microsoft.com/office/drawing/2014/main" id="{FAD05CF1-B91F-48D2-8810-B5155B1D3CA4}"/>
              </a:ext>
            </a:extLst>
          </p:cNvPr>
          <p:cNvPicPr>
            <a:picLocks noChangeAspect="1"/>
          </p:cNvPicPr>
          <p:nvPr/>
        </p:nvPicPr>
        <p:blipFill>
          <a:blip r:embed="rId2"/>
          <a:stretch>
            <a:fillRect/>
          </a:stretch>
        </p:blipFill>
        <p:spPr>
          <a:xfrm>
            <a:off x="4457731" y="2962241"/>
            <a:ext cx="4649709" cy="3173863"/>
          </a:xfrm>
          <a:prstGeom prst="rect">
            <a:avLst/>
          </a:prstGeom>
        </p:spPr>
      </p:pic>
      <p:pic>
        <p:nvPicPr>
          <p:cNvPr id="6" name="Picture 5">
            <a:extLst>
              <a:ext uri="{FF2B5EF4-FFF2-40B4-BE49-F238E27FC236}">
                <a16:creationId xmlns:a16="http://schemas.microsoft.com/office/drawing/2014/main" id="{A42026CB-2AC3-4C7B-AA63-D2BDCBB11F3D}"/>
              </a:ext>
            </a:extLst>
          </p:cNvPr>
          <p:cNvPicPr>
            <a:picLocks noChangeAspect="1"/>
          </p:cNvPicPr>
          <p:nvPr/>
        </p:nvPicPr>
        <p:blipFill>
          <a:blip r:embed="rId3"/>
          <a:stretch>
            <a:fillRect/>
          </a:stretch>
        </p:blipFill>
        <p:spPr>
          <a:xfrm>
            <a:off x="815626" y="1417638"/>
            <a:ext cx="3280140" cy="2501585"/>
          </a:xfrm>
          <a:prstGeom prst="rect">
            <a:avLst/>
          </a:prstGeom>
        </p:spPr>
      </p:pic>
    </p:spTree>
    <p:extLst>
      <p:ext uri="{BB962C8B-B14F-4D97-AF65-F5344CB8AC3E}">
        <p14:creationId xmlns:p14="http://schemas.microsoft.com/office/powerpoint/2010/main" val="30988665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1528</TotalTime>
  <Words>2037</Words>
  <Application>Microsoft Office PowerPoint</Application>
  <PresentationFormat>On-screen Show (4:3)</PresentationFormat>
  <Paragraphs>472</Paragraphs>
  <Slides>80</Slides>
  <Notes>32</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80</vt:i4>
      </vt:variant>
    </vt:vector>
  </HeadingPairs>
  <TitlesOfParts>
    <vt:vector size="90" baseType="lpstr">
      <vt:lpstr>ＭＳ Ｐゴシック</vt:lpstr>
      <vt:lpstr>Arial</vt:lpstr>
      <vt:lpstr>Arial Rounded MT Bold</vt:lpstr>
      <vt:lpstr>Calibri</vt:lpstr>
      <vt:lpstr>Segoe</vt:lpstr>
      <vt:lpstr>Times New Roman</vt:lpstr>
      <vt:lpstr>Office Theme</vt:lpstr>
      <vt:lpstr>Photo Editor Photo</vt:lpstr>
      <vt:lpstr>Image File</vt:lpstr>
      <vt:lpstr>Image</vt:lpstr>
      <vt:lpstr>Computer Vision   CSE/ECE 576  Linda Shapiro Professor of Computer Science &amp; Engineering Professor of Electrical &amp; Computer Engineering</vt:lpstr>
      <vt:lpstr>Course Information </vt:lpstr>
      <vt:lpstr>Topics</vt:lpstr>
      <vt:lpstr>Grading (tentative)</vt:lpstr>
      <vt:lpstr>Assignments</vt:lpstr>
      <vt:lpstr>Assignment 1: Fun with Color </vt:lpstr>
      <vt:lpstr>Assignment 2:  Image Resizing and Filtering</vt:lpstr>
      <vt:lpstr>Assignment 3:  Panorama Stitching</vt:lpstr>
      <vt:lpstr>Assignment 4: Neural Networks</vt:lpstr>
      <vt:lpstr>Assignment 5: PyTorch</vt:lpstr>
      <vt:lpstr>Assignment 6: Optical Flow</vt:lpstr>
      <vt:lpstr>Final Course Project:  Machine Learning for Some Kind of Application</vt:lpstr>
      <vt:lpstr>Books</vt:lpstr>
      <vt:lpstr>PowerPoint Presentation</vt:lpstr>
      <vt:lpstr>PowerPoint Presentation</vt:lpstr>
      <vt:lpstr>PowerPoint Presentation</vt:lpstr>
      <vt:lpstr>PowerPoint Presentation</vt:lpstr>
      <vt:lpstr>Computer Vision</vt:lpstr>
      <vt:lpstr>Computer Vision</vt:lpstr>
      <vt:lpstr>Measurement</vt:lpstr>
      <vt:lpstr>Measurement</vt:lpstr>
      <vt:lpstr>Measurement</vt:lpstr>
      <vt:lpstr>Image Enhancement</vt:lpstr>
      <vt:lpstr>Image Enhancement</vt:lpstr>
      <vt:lpstr>Image Enhancement</vt:lpstr>
      <vt:lpstr>Seam Carving </vt:lpstr>
      <vt:lpstr>PowerPoint Presentation</vt:lpstr>
      <vt:lpstr>Computer Vision</vt:lpstr>
      <vt:lpstr>Applications:  3D Scanning</vt:lpstr>
      <vt:lpstr>PowerPoint Presentation</vt:lpstr>
      <vt:lpstr>PowerPoint Presentation</vt:lpstr>
      <vt:lpstr>PowerPoint Presentation</vt:lpstr>
      <vt:lpstr>PowerPoint Presentation</vt:lpstr>
      <vt:lpstr>PowerPoint Presentation</vt:lpstr>
      <vt:lpstr>PowerPoint Presentation</vt:lpstr>
      <vt:lpstr>Google’s 3D Maps  Structure estimation from tourist photos  </vt:lpstr>
      <vt:lpstr>Apple’s 3D maps</vt:lpstr>
      <vt:lpstr>Computer Vision</vt:lpstr>
      <vt:lpstr>Face detection</vt:lpstr>
      <vt:lpstr>Vision-based interaction: Xbox Kinect</vt:lpstr>
      <vt:lpstr>PowerPoint Presentation</vt:lpstr>
      <vt:lpstr>PowerPoint Presentation</vt:lpstr>
      <vt:lpstr>PowerPoint Presentation</vt:lpstr>
      <vt:lpstr>PowerPoint Presentation</vt:lpstr>
      <vt:lpstr>PowerPoint Presentation</vt:lpstr>
      <vt:lpstr>Why is vision so hard?</vt:lpstr>
      <vt:lpstr>PowerPoint Presentation</vt:lpstr>
      <vt:lpstr>PowerPoint Presentation</vt:lpstr>
      <vt:lpstr>PowerPoint Presentation</vt:lpstr>
      <vt:lpstr>PowerPoint Presentation</vt:lpstr>
      <vt:lpstr>PowerPoint Presentation</vt:lpstr>
      <vt:lpstr>PowerPoint Presentation</vt:lpstr>
      <vt:lpstr>Challenges 7: object intra-class variation</vt:lpstr>
      <vt:lpstr>Challenges 8:  local ambiguity</vt:lpstr>
      <vt:lpstr>Challenges 9:  the world behind the image   </vt:lpstr>
      <vt:lpstr>PowerPoint Presentation</vt:lpstr>
      <vt:lpstr>PowerPoint Presentation</vt:lpstr>
      <vt:lpstr>Biometrics</vt:lpstr>
      <vt:lpstr>Mobile visual search: Google Goggles</vt:lpstr>
      <vt:lpstr>Face detection</vt:lpstr>
      <vt:lpstr>Smile detection</vt:lpstr>
      <vt:lpstr>Face recognition: Apple iPhoto, Facebook, Google, etc</vt:lpstr>
      <vt:lpstr>Object recognition (in supermarkets)</vt:lpstr>
      <vt:lpstr>Safety</vt:lpstr>
      <vt:lpstr>Security</vt:lpstr>
      <vt:lpstr>Automotive safety</vt:lpstr>
      <vt:lpstr>Google cars</vt:lpstr>
      <vt:lpstr>Vision-based interaction: Xbox Kinect</vt:lpstr>
      <vt:lpstr>Augmented reality, consumer products </vt:lpstr>
      <vt:lpstr>Special effects:  shape and motion capture</vt:lpstr>
      <vt:lpstr>Vision for robotics, space exploration</vt:lpstr>
      <vt:lpstr>Medical imaging</vt:lpstr>
      <vt:lpstr>Classification of 22q11.2DS</vt:lpstr>
      <vt:lpstr>Computer vision research in healthcare</vt:lpstr>
      <vt:lpstr>Computer vision in the real-world </vt:lpstr>
      <vt:lpstr>Assignments</vt:lpstr>
      <vt:lpstr>Assignment 1</vt:lpstr>
      <vt:lpstr>Assignment 1 Parts</vt:lpstr>
      <vt:lpstr>Assignment 1: Parts  Read them </vt:lpstr>
      <vt:lpstr>PowerPoint Presentation</vt:lpstr>
    </vt:vector>
  </TitlesOfParts>
  <Company>University of Illinois Computer Science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shapiro</cp:lastModifiedBy>
  <cp:revision>175</cp:revision>
  <dcterms:created xsi:type="dcterms:W3CDTF">2013-01-06T19:09:38Z</dcterms:created>
  <dcterms:modified xsi:type="dcterms:W3CDTF">2024-03-20T21:10:21Z</dcterms:modified>
</cp:coreProperties>
</file>