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ink/ink1.xml" ContentType="application/inkml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9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553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23" r:id="rId70"/>
    <p:sldId id="324" r:id="rId71"/>
    <p:sldId id="325" r:id="rId72"/>
    <p:sldId id="328" r:id="rId73"/>
    <p:sldId id="329" r:id="rId74"/>
    <p:sldId id="330" r:id="rId75"/>
    <p:sldId id="326" r:id="rId76"/>
    <p:sldId id="327" r:id="rId77"/>
    <p:sldId id="331" r:id="rId78"/>
    <p:sldId id="332" r:id="rId79"/>
    <p:sldId id="333" r:id="rId80"/>
    <p:sldId id="334" r:id="rId81"/>
    <p:sldId id="335" r:id="rId82"/>
    <p:sldId id="336" r:id="rId83"/>
    <p:sldId id="337" r:id="rId84"/>
    <p:sldId id="338" r:id="rId85"/>
    <p:sldId id="339" r:id="rId86"/>
    <p:sldId id="340" r:id="rId87"/>
    <p:sldId id="341" r:id="rId88"/>
    <p:sldId id="342" r:id="rId89"/>
    <p:sldId id="343" r:id="rId90"/>
    <p:sldId id="344" r:id="rId91"/>
    <p:sldId id="345" r:id="rId92"/>
    <p:sldId id="433" r:id="rId93"/>
    <p:sldId id="435" r:id="rId94"/>
    <p:sldId id="549" r:id="rId95"/>
    <p:sldId id="550" r:id="rId96"/>
    <p:sldId id="551" r:id="rId97"/>
    <p:sldId id="552" r:id="rId9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E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440" autoAdjust="0"/>
    <p:restoredTop sz="94660"/>
  </p:normalViewPr>
  <p:slideViewPr>
    <p:cSldViewPr snapToGrid="0" snapToObjects="1">
      <p:cViewPr varScale="1">
        <p:scale>
          <a:sx n="63" d="100"/>
          <a:sy n="63" d="100"/>
        </p:scale>
        <p:origin x="1004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2041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theme" Target="theme/theme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notesMaster" Target="notesMasters/notesMaster1.xml"/><Relationship Id="rId10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1T20:48:41.91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7681 9835 847 0,'3'6'52'0,"-4"-6"33"0,0 0-7 0,1 0-7 15,0-1-22-15,0 1-10 16,0 0-4-16,0 0-5 15,0 0-2-15,0 0 0 16,0 0-5-16,0 0-3 16,0 0-4-16,0 0-3 0,0 0 4 15,0 0 3-15,0 0 1 16,0 0-1-16,0 0-7 16,0 0-2-16,-1 0-8 15,0 0-1-15,1 0-2 16,0 0-1-16,0 0 0 15,0 0-1-15,0 0 0 16,0 0 0-16,0 0 1 16,0 0 0-16,0 0 1 15,0 0 0-15,0 0 1 16,3 1-1-16,7 1 0 16,1 2 1-16,-2-2-1 15,29 11 0-15,-31-11 0 16,5-2 0-16,-1 2 1 15,1 1-1-15,1-2 1 16,-2 0-1-16,-1-1 1 16,1 1 0-16,-1-1-1 0,0 1 1 15,1-1 0-15,-2-1-1 16,1 1 0-16,-2 0 0 16,0-1 1-16,2 0 0 15,0 1-1-15,2 0 2 16,1 0-2-16,0 0 0 15,-1 0 0-15,0 1 0 16,0-1 0-16,-2 0 0 0,3 0 0 16,-2 0 0-16,2 2 0 15,-3 0 0-15,2-2 0 16,2 0 0-16,2-1 0 16,2 1 0-16,-3-1 0 15,-2 0 1-15,-5-1-1 16,1 1 0-16,1 1 1 15,-4-2-1-15,4 2 0 16,-1 0 0-16,0-2 0 16,3 4 0-16,-5-4 0 15,-2-1 0-15,5 3 1 16,-2-4-1-16,1 5 0 16,1 2 0-16,1-3 0 15,0 2 0-15,3-2 1 16,0 0-1-16,1-1 1 15,1-4-1-15,1 2 1 16,3 0-1-16,2 0 0 0,1 3 0 16,2 1 0-16,-1-1 0 15,3 1 0-15,-2-2 0 16,2-2 0-16,-2 0 1 16,-1-1-1-16,3 4 0 15,-3-3 0-15,5 1 1 16,0 1-1-16,0-2 0 15,5 3 0-15,1-3 0 16,4 2 0-16,1 0 0 0,5-3 0 16,4 1 1-16,0 1-1 15,-3-4 0-15,-1 2 1 16,-2 1-1-16,-2-3 0 16,2 3 1-16,0 0-1 15,2-1 1-15,2 2 1 16,0-3 1-16,1-1 4 15,-1 4-1-15,-1-3 0 16,-1 2-1-16,0-2-2 16,2-3 1-16,0 1-2 15,5 1 0-15,-2 1-1 16,-1-1 0-16,3 2 0 16,-4-1 0-16,-1 2 0 15,0-1 0-15,0-1-1 16,2 1 1-16,5-5 0 15,2 4-1-15,3-1 1 0,0 1 0 16,-5 3-1-16,-2-1 1 16,-1 3 0-16,2-3-1 15,-1 1 0-15,9 1 1 16,3 1 0-16,2 0 0 16,3 1 0-16,-4 0 0 15,-3-1 6-15,2 4 3 16,6-3 0-16,0 1 1 15,6 1-6-15,-1 1-1 0,-3-2-1 16,3 2-1-16,-3-2 0 16,3-1-2-16,5 3 3 15,-4-1 6-15,3 3 2 16,1-3 2-16,1 2-2 16,4-2-5-16,-1 2-4 15,1 3 0-15,-4 0 1 16,-1-1 0-16,-1 1 2 15,3-1 2-15,1 0 2 16,-2 1 0-16,-5-1-1 16,-5-1 2-16,1 1 8 15,2-2 3-15,4 1 8 16,-3 0-2-16,-5-4-7 16,1 2-5-16,-2-1-6 15,5 2-2-15,2 1-3 16,-3-2-1-16,-5 0 0 15,-2-2-1-15,0-3 2 0,1 0 1 16,4-1-1-16,2 0 0 16,3 1-1-16,-5 0 1 15,-3-1 1-15,2 0 0 16,0 1-1-16,4-1 0 16,8 0-3-16,-5-1 0 15,-3 1 0-15,0 1 0 16,0-1 1-16,6-2-1 15,4 1 1-15,0-2 0 0,-3-1 1 16,-3-1 2-16,5 2 4 16,3 0 1-1,5 5-1-15,-5 0-2 0,-6 0-4 16,0 2 0 0,-4-2-1-16,4 1 0 0,2 5-1 15,-5-2 0-15,-3 0 0 16,1 2 1-16,4-1 0 15,4 0-1-15,3 1 0 16,-2-1-1-16,-10-2 1 16,-2 1 0-16,-3 0 0 15,1 2 0-15,2-1 0 16,-1-1-1-16,-2 2 1 16,-4 1 0-16,-2 0 0 15,1 0-1-15,-3-1 1 16,2 0-1-16,-6-1 1 0,0 1 0 15,-8-2 1-15,-1 1-1 16,-7 1-1-16,-4-2 1 16,1 2 0-1,0 0 1-15,0 0-1 0,2 2 0 16,0 1 0-16,-3 0-1 16,-3 0 1-16,-4-3-1 15,-5 1 0-15,-5-1 1 16,-3-1 0-16,-2 0 0 0,-7-1 0 15,3-3 0-15,-7-1 0 16,0 1-1-16,2 3 0 16,-1 1 0-16,2 1 0 15,1-1 0-15,0-1 1 16,1-1-1-16,-4 0 0 16,0 0 0-16,-1 0 0 15,-1 0-2-15,-3-3-14 16,0 0-17-16,0 0-54 15,8 0-26-15,15-3-46 16,38-15-32-16,-17-9-71 16,4-7-94-16,9-12 227 15</inkml:trace>
  <inkml:trace contextRef="#ctx0" brushRef="#br0" timeOffset="223.326">18217 9411 271 0,'-5'-7'68'16</inkml:trace>
  <inkml:trace contextRef="#ctx0" brushRef="#br0" timeOffset="1066.155">18149 9389 397 0,'-42'-8'223'0,"42"7"-35"15,3 2-122-15,-5-2-62 16,1 1 2-16,1 0 29 15,0 0 17-15,0 0 17 16,0 0 2-16,0 0-12 16,0 0-8-16,-1 0-19 15,1 0-9-15,0 0-18 16,0 0-6-16,0 0-3 16,0 0 1-16,0 1 6 0,14 15 5 15,34 34 4 1,-21-30 0-16,-2 8 1 0,1 2 1 15,5 0 2-15,-1 0 0 16,2-5 2-16,1 0 0 16,-5-8-2-16,-5-1 0 15,-1-6-2-15,-3 0 1 16,-7-4 2-16,-1 0 1 16,-6-1-1-16,-1-2-1 15,-3-2-3-15,-1-1-1 16,0 0 7-16,-1-1-1 0,1 0-4 15,0 1-2-15,0 0-9 16,0 0-1-16,0 0-1 16,0 0 1-16,0 0-1 15,0 0 1-15,0 0 0 16,0 0 0-16,0 0 1 16,0 0 1-16,0 0 2 15,0 0 2-15,0 0 2 16,-1 0 0-16,1 0-2 15,0 0-2-15,-1 0-4 16,1 0-1-16,-2 0-2 16,1 0-1-16,0 0-1 15,-4 7 0-15,-3 7 2 16,-24 32 1-16,17-22 0 16,-1 3 1-16,1-5-1 0,1 1 0 15,-1-5 0-15,1-1 0 16,-2 4 1-16,3-4-1 15,-2 5 0-15,-1 6 1 16,0 0-1-16,-2-1 0 16,3 1 0-16,1-5 0 15,1-3 0-15,3-2 0 16,0-3 0-16,-1 2 0 16,4-2 1-16,-1 4-1 0,2-5 0 15,2 0 1-15,-4-3-1 16,1-2 0-16,1 3 0 15,0-3 0-15,2 0 0 16,2 3 0-16,0-4 1 16,0 1 0-1,0-1-1-15,-1 1 1 0,0-3 0 16,-1 3-1-16,2 1-1 16,-4-3-1-16,-4 4-101 15,-5 1-160-15,-29 1 172 16</inkml:trace>
  <inkml:trace contextRef="#ctx0" brushRef="#br0" timeOffset="4564.69">17236 8897 458 0,'27'42'192'0,"-24"-42"-120"15,-3 0-75-15,1 0-12 16,-1 0 23-16,0 0 66 16,0 0 11-16,0 0-14 15,0 0-18-15,0 0-39 16,0 0-10-16,0 0-2 16,-1 0 2-16,0 8 11 15,-2 9 3-15,-3 39 7 16,3-21 0-16,0 14-3 15,0 4-2-15,1 1-5 16,1 3-3-16,-3-3-7 16,4-3-2-16,-2-9-1 15,0-5 0-15,1-7 0 16,-2-7 0-16,2-3 0 16,1-8 1-16,0-10 3 15,0 1 3-15,0-4 17 16,0 1 11-16,-1 0 17 15,0-1-4-15,0 0-23 0,-1 0-14 16,-4-25-24-16,-11-36-1 16,9 24 7-16,6-2 3 15,2-4 2-15,-1-1 0 16,7-2-5-16,-4-5-4 16,4-2-2-16,1-3-1 15,1 5 0-15,6 6 0 16,-3 7-4-16,1 5-2 15,0 10 3-15,-1 5 1 16,4 9 4-16,2 5 2 0,1 5-3 16,1 2 1-16,4 12 1 15,0 4 0 1,3 10 3-16,0 4 2 0,-5 2 2 16,-3 1 2-16,-6 0 8 15,-2 3 4-15,-5-1 4 16,-2-1 0-16,-3-9-2 15,-2-4-1-15,-4-1 0 16,-6-2 0-16,-4-3-2 16,-3 2 0-16,-9-8-1 15,0 1 0-15,-7-7-10 16,-1-1-14-16,1-5-36 16,2-3-15-16,1-3-31 15,2-3-43-15,0-6 96 16</inkml:trace>
  <inkml:trace contextRef="#ctx0" brushRef="#br0" timeOffset="5130.393">17685 8920 1150 0,'10'0'282'16,"-10"1"-506"-16,-4 10 79 15,6 3-260-15,-5 4 184 16,4-1 311-16,4-2 15 15,-10 2 47-15,0 7-93 16,3 5-26-16,0 1-4 16,3-5 9-16,5-5 20 15,-3 0 5-15,3-4-9 16,1 0-11-16,-1-3-10 16,1-2-5-16,1 1-1 0,-1-3-1 15,9 5-6 1,0-2-4-16,1 0-5 0,4 3-4 15,-4-5-3-15,2-3 1 16,1-2 1-16,2-6 1 16,1-3 6-16,2-4 2 15,5-2 3-15,-2-5-2 16,6-5-5-16,-2 1 0 16,-3-8-4-16,-4 4 0 0,-6-7 2 15,-7 0-1-15,-4 0-2 16,-4-2-4-1,-4 5-20-15,-4 3-16 0,0 6-61 16,-2-1-47-16,-3 3-144 16,0-7 176-16</inkml:trace>
  <inkml:trace contextRef="#ctx0" brushRef="#br0" timeOffset="5564.899">18289 8391 1200 0,'0'0'191'16,"6"16"-544"-16,15 40 33 16,-15-26 166-16,1 2 177 15,-3-4 165-15,2 1-23 16,6 12-71-16,1 9-24 0,6 5-40 16,0-2-8-16,0-4 2 15,-2-4 5-15,-1-3 6 16,0-1-5-16,2 0-10 15,-2 2-7-15,1 1-9 16,-1 3-2-16,-1-10-1 16,0-4 0-16,-3-8-1 15,-3-6-2-15,0 2-10 16,-4-1-11-16,-2-3-46 16,0 1-35-16,-5-9-102 15,-1-2-83-15,-11-1 182 16</inkml:trace>
  <inkml:trace contextRef="#ctx0" brushRef="#br0" timeOffset="5965.911">18050 8809 1062 0,'-2'0'286'15,"1"0"-443"-15,1 0-16 0,27 8 25 16,37-2 75-16,-29-10 130 15,-5 2 12-15,-1 0 0 16,4 3-11-16,4 0-22 16,7 1 0-16,2-3 9 15,-3-1 5-15,-4-3-2 16,-2 1-5-16,-7-1-13 16,0 4-5-16,-5-4-11 15,-2 5-7-15,-2 0-3 16,1-3-38-16,-5 3-163 15,5-2 140-15</inkml:trace>
  <inkml:trace contextRef="#ctx0" brushRef="#br0" timeOffset="6712.291">19307 8894 1331 0,'0'0'321'15,"3"13"-736"-15,-2 8 28 0,-1 6 169 16,-1 9 135-16,-2-5 331 16,1-1-24-16,2 11-120 15,0 2-38-15,0 4-47 16,0-2-11-16,0-14 5 16,-1-5 11-16,1-7 22 15,0-4 6-15,-1-8 0 16,2-1-9-16,-1-4-22 15,0-2-6-15,0 0-11 16,0 0-4-16,0 0-6 16,0 0-9-16,0 0-13 15,0 0-3-15,0 0 4 0,0 0 8 16,0 0 17-16,0 0 5 16,0 0 8-16,0 0 2 15,-1 0 0-15,0-2-2 16,0 1-4-16,-3-8-2 15,-4-21-2-15,-2-29-2 16,8 21-2-16,2-6-2 16,4-10 0-16,1 4 0 15,6 0-2-15,1 2 0 16,3 4-1-16,-2-1 2 0,0 7 0 16,1 4-2-16,0 9-8 15,0 0-4-15,-2 5 0 16,-1 3 5-16,0 6 8 15,2 1 4-15,2 4 0 16,4 3-1-16,4-2 0 16,4 10 1-16,-3 3 1 15,0 0 2-15,-7 3 7 16,4-1 4-16,-3-2 7 16,-7 2 0-16,3 0-5 15,-5 0-12-15,-2-2-59 16,4-5-63-16,-7-1 73 15</inkml:trace>
  <inkml:trace contextRef="#ctx0" brushRef="#br0" timeOffset="7430.835">19742 8823 1349 0,'1'-1'366'15,"14"-2"-587"-15,6 8-8 0,10 0 45 16,1 0 90-16,-2 5 160 15,-1-3 2-15,5 3-20 16,-1 3-20-16,0-2-25 16,3 0-2-16,-9-8 3 15,-8-2 2-15,1-5 3 16,-3-2 2-16,5-7-1 16,5 2-1-16,-2-8-4 15,-4 1-1-15,-1 2-2 16,-5-1 0-16,-3 8-5 15,-3-4-5-15,-4 4-17 16,-4-6-6-16,-2-1-9 16,-5-1 0-16,-8-5 10 15,-4 3 8-15,-4 1 26 0,2 2 14 16,1 6 8-16,3 4-3 16,-2 2-16-16,-5 3-7 15,1 2-5-15,-2 4 3 16,-6 6 0-16,1 7-1 15,0 1 3-15,3 2 2 16,3-1 9-16,2-1 3 16,3 0 1-16,-2 3-1 0,4 2 0 15,2 7-1-15,5 4 0 16,3 1 1-16,4-1 3 16,2-6 3-16,3-1 9 15,2-2 7-15,6 5 9 16,2 3 2-16,4-1-7 15,5-2-8-15,3-3-15 16,2-4-8-16,5-2-9 16,-3-6-4-16,1-4-14 15,-3-2-8-15,-4-10-34 16,5 2-28-16,4-12-73 16,2-7-78-16,11-14 153 15</inkml:trace>
  <inkml:trace contextRef="#ctx0" brushRef="#br0" timeOffset="7645.464">21106 8691 832 0,'-8'13'352'0,"8"-13"-105"16</inkml:trace>
  <inkml:trace contextRef="#ctx0" brushRef="#br0" timeOffset="7964.522">21037 8734 494 0,'-131'35'144'15,"104"-28"-117"-15,-3 1-77 16,2-1 20-16,9-3 68 16,2 2 16-16,10-5-8 15,2 0-22-15,4 4-32 16,1-4-5-16,0-1 3 16,0 0 4-16,5 9 13 15,22 19-1-15,39 33-13 16,-24-29-8-16,1 1-3 15,-4-3 5-15,-8-4 12 16,-7 1 7-16,-10-2 12 16,-2-1 5-16,-9-1 11 15,2-5 1-15,-4 0 3 0,-9-4 5 16,-6 3 5-16,-7 0 1 16,-17-2-4-16,-2 0-9 15,-15-3-21-15,-5-2-14 16,4-3-41-16,4-1-53 15,11-6 59-15</inkml:trace>
  <inkml:trace contextRef="#ctx0" brushRef="#br0" timeOffset="8194.691">21168 8940 1184 0,'0'2'120'16,"1"3"-184"-16</inkml:trace>
  <inkml:trace contextRef="#ctx0" brushRef="#br0" timeOffset="8461.095">21177 8984 343 0,'26'96'183'16,"-15"-67"-58"-16,10 7-76 0,3-3-22 15,3-10 1-15,0-2 15 16,-2-11 37-16,-3-3 10 16,-1-3 3-16,2-4 1 15,2-3-15-15,2 1-15 16,-2-4-21-16,-5 3-9 15,-4-5-7-15,-5 0 0 16,-4-3-8-16,0 0-6 0,-2-5-15 16,-2-4-7-16,3-16-15 15,-2-6-2-15,-4-7 5 16,1 0 6-16,-3 8 11 16,-3 7-3-16,2-1-37 15,-5 0-21-15,0 4-71 16,0 2-60-16,1 10 127 15</inkml:trace>
  <inkml:trace contextRef="#ctx0" brushRef="#br0" timeOffset="8945.664">21778 8477 240 0,'5'13'64'0,"5"5"-47"16,3 6-110-16,-1 8 95 15,0-3 61-15,-5-3 107 16,1-2 25-16,1 4-29 16,1 3-29-16,2 3-69 15,1-2-20-15,-3-1-12 16,3 1 2-16,-1 3 1 15,-1 4-1-15,1-1-9 16,-3-4-8-16,-6 4-12 16,3-2-4-16,-5 1-3 15,4-1-2-15,-1-11-3 16,-5-4-9-16,6-7-27 16,-3-4-25-16,-2-6-90 15,3-1-56-15,-6-3 129 16</inkml:trace>
  <inkml:trace contextRef="#ctx0" brushRef="#br0" timeOffset="9462.457">22258 8436 1243 0,'47'-12'398'0,"-44"20"-589"16,8 5-61-16,3 12 34 16,2 9 48-16,-4-1 241 15,-5 2 46-15,-2 6-22 16,-3 6-19-16,-2 10-45 15,0-2-17-15,-4-3-2 16,1-4 6-16,1-7 12 16,0-7 8-16,2-5 7 15,-1-2-2-15,3-4-2 16,0 2-3-16,3 1-1 16,2-2 2-16,2-2 0 15,4 0-2-15,5 1-9 16,0 1-5-16,10-1-4 0,2-1 0 15,9-5-2-15,7 3-3 16,5-4-3-16,2-2 2 16,-4-5 1-16,-3-6 2 15,-5-3 0-15,-2 1-6 16,-6-3-8-16,-7-2-7 16,-8-2-21-16,-5 0-13 15,-6-2-40-15,1 0-31 16,-5-6-73-16,-3-9-75 0,-7-12 163 15</inkml:trace>
  <inkml:trace contextRef="#ctx0" brushRef="#br0" timeOffset="10044.851">22210 8831 1010 0,'-1'1'305'0,"1"-1"-382"15,0 2-15 1,0-2 46-16,0 0 65 15,0 0 91-15,0 0 0 0,0 0-44 16,0 0-25-16,0 0-8 16,0 0 3-16,0 0 10 15,0 0 4-15,0 0-12 16,0 0-4-16,0-1-2 16,19 0-4-16,45-5-3 15,-22 2-4-15,7 1-8 16,2-3-2-16,-3 1-5 15,3 4-1-15,-4-3-4 16,-2 2 2-16,-5-1-2 16,-4-3-1-16,-3 6 0 15,-3 0-4-15,-6 3-13 16,-4 0-22-16,-5-2-128 16,-3 4 113-16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E19B3-802B-1146-9D96-BE86CEF1F5AA}" type="datetimeFigureOut">
              <a:rPr lang="en-US" smtClean="0"/>
              <a:t>4/11/2022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4832AD-E9BF-E541-A889-1B2F77DEA0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381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g3756a210c2_0_5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8" name="Google Shape;558;g3756a210c2_0_5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21645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g3756a210c2_0_6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4" name="Google Shape;634;g3756a210c2_0_6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464135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Google Shape;642;g3756a210c2_0_6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3" name="Google Shape;643;g3756a210c2_0_6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500826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Google Shape;651;g3756a210c2_0_6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2" name="Google Shape;652;g3756a210c2_0_6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185995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g3756a210c2_0_6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1" name="Google Shape;661;g3756a210c2_0_6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779593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g3756a210c2_0_6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0" name="Google Shape;670;g3756a210c2_0_6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935749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g3756a210c2_0_6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9" name="Google Shape;679;g3756a210c2_0_6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908951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g3756a210c2_0_6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8" name="Google Shape;688;g3756a210c2_0_6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342878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g3756a210c2_0_6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7" name="Google Shape;697;g3756a210c2_0_6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768796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Google Shape;705;g3756a210c2_0_6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6" name="Google Shape;706;g3756a210c2_0_6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948263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g3756a210c2_0_6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5" name="Google Shape;715;g3756a210c2_0_6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43087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3756a210c2_0_5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3756a210c2_0_5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335175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g3756a210c2_0_6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4" name="Google Shape;724;g3756a210c2_0_6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905672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g3756a210c2_0_7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3" name="Google Shape;733;g3756a210c2_0_7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767244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Google Shape;741;g3756a210c2_0_7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2" name="Google Shape;742;g3756a210c2_0_7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943623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Google Shape;750;g3756a210c2_0_7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1" name="Google Shape;751;g3756a210c2_0_7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667488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Google Shape;759;g3756a210c2_0_7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0" name="Google Shape;760;g3756a210c2_0_7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172912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g3756a210c2_0_7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9" name="Google Shape;769;g3756a210c2_0_7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2395844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Google Shape;777;g3756a210c2_0_7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8" name="Google Shape;778;g3756a210c2_0_7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5270554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g3756a210c2_0_7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" name="Google Shape;787;g3756a210c2_0_7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3776377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Google Shape;795;g3756a210c2_0_7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6" name="Google Shape;796;g3756a210c2_0_7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565222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g3756a210c2_0_7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5" name="Google Shape;805;g3756a210c2_0_7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54223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g3756a210c2_0_5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0" name="Google Shape;570;g3756a210c2_0_5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4638500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g3756a210c2_0_7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4" name="Google Shape;814;g3756a210c2_0_7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798075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" name="Google Shape;822;g3756a210c2_0_7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3" name="Google Shape;823;g3756a210c2_0_7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6032240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" name="Google Shape;831;g3756a210c2_0_8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2" name="Google Shape;832;g3756a210c2_0_8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0204098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g3756a210c2_0_8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1" name="Google Shape;841;g3756a210c2_0_8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7778563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" name="Google Shape;849;g3756a210c2_0_8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0" name="Google Shape;850;g3756a210c2_0_8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9528918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" name="Google Shape;858;g3756a210c2_0_8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9" name="Google Shape;859;g3756a210c2_0_8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5902117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" name="Google Shape;867;g3756a210c2_0_8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8" name="Google Shape;868;g3756a210c2_0_8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6543175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" name="Google Shape;876;g3756a210c2_0_8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7" name="Google Shape;877;g3756a210c2_0_8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3047608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" name="Google Shape;885;g3756a210c2_0_8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6" name="Google Shape;886;g3756a210c2_0_8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3703043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4" name="Google Shape;894;g3756a210c2_0_8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5" name="Google Shape;895;g3756a210c2_0_8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323018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g3756a210c2_0_5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9" name="Google Shape;579;g3756a210c2_0_5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2066680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" name="Google Shape;903;g3756a210c2_0_8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4" name="Google Shape;904;g3756a210c2_0_8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442193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" name="Google Shape;913;g3756a210c2_0_9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4" name="Google Shape;914;g3756a210c2_0_9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1797268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g3756a210c2_0_8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3" name="Google Shape;923;g3756a210c2_0_8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1087509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" name="Google Shape;931;g3756a210c2_0_9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2" name="Google Shape;932;g3756a210c2_0_9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4835061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8" name="Google Shape;938;g3756a210c2_0_9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9" name="Google Shape;939;g3756a210c2_0_9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6680123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" name="Google Shape;945;g3756a210c2_0_9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6" name="Google Shape;946;g3756a210c2_0_9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5681819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3" name="Google Shape;953;g3756a210c2_0_9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4" name="Google Shape;954;g3756a210c2_0_9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1699360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" name="Google Shape;961;g3756a210c2_0_9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2" name="Google Shape;962;g3756a210c2_0_9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0759141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" name="Google Shape;970;g3756a210c2_0_10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1" name="Google Shape;971;g3756a210c2_0_10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324721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5" name="Google Shape;985;g3756a210c2_0_1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6" name="Google Shape;986;g3756a210c2_0_11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438396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g3756a210c2_0_5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8" name="Google Shape;588;g3756a210c2_0_5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0593418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" name="Google Shape;993;g3756a210c2_0_11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4" name="Google Shape;994;g3756a210c2_0_11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816548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" name="Google Shape;1001;g3756a210c2_0_11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2" name="Google Shape;1002;g3756a210c2_0_11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3607210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Google Shape;1008;g3756a210c2_0_11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9" name="Google Shape;1009;g3756a210c2_0_11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74198973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" name="Google Shape;1016;g3756a210c2_0_11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7" name="Google Shape;1017;g3756a210c2_0_11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7993634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" name="Google Shape;1023;g3756a210c2_0_1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4" name="Google Shape;1024;g3756a210c2_0_11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1776096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Google Shape;1030;g3756a210c2_0_11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1" name="Google Shape;1031;g3756a210c2_0_11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2809118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Google Shape;1039;g3756a210c2_0_11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0" name="Google Shape;1040;g3756a210c2_0_11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88050000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" name="Google Shape;1052;g3756a210c2_0_11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3" name="Google Shape;1053;g3756a210c2_0_11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4242724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" name="Google Shape;1065;g3756a210c2_0_11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6" name="Google Shape;1066;g3756a210c2_0_11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00207469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" name="Google Shape;1078;g3756a210c2_0_12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9" name="Google Shape;1079;g3756a210c2_0_12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253475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g3756a210c2_0_5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7" name="Google Shape;597;g3756a210c2_0_5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8386915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" name="Google Shape;1089;g3756a210c2_0_12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0" name="Google Shape;1090;g3756a210c2_0_12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45100865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" name="Google Shape;1096;g3756a210c2_0_12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7" name="Google Shape;1097;g3756a210c2_0_12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50455992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" name="Google Shape;1104;g3756a210c2_0_12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5" name="Google Shape;1105;g3756a210c2_0_12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26680706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" name="Google Shape;1114;g3756a210c2_0_12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5" name="Google Shape;1115;g3756a210c2_0_12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2521207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" name="Google Shape;1125;g3756a210c2_0_14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6" name="Google Shape;1126;g3756a210c2_0_14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83806435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" name="Google Shape;1141;g3756a210c2_0_15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2" name="Google Shape;1142;g3756a210c2_0_15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6475814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" name="Google Shape;1157;g3756a210c2_0_15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8" name="Google Shape;1158;g3756a210c2_0_15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74146513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" name="Google Shape;1173;g3756a210c2_0_12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4" name="Google Shape;1174;g3756a210c2_0_12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05469413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" name="Google Shape;1184;g3756a210c2_0_12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5" name="Google Shape;1185;g3756a210c2_0_12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42975067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" name="Google Shape;1192;g3756a210c2_0_13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3" name="Google Shape;1193;g3756a210c2_0_13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248313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g3756a210c2_0_5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6" name="Google Shape;606;g3756a210c2_0_5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930152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" name="Google Shape;1201;g3756a210c2_0_13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2" name="Google Shape;1202;g3756a210c2_0_13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93167659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" name="Google Shape;1212;g3756a210c2_0_13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3" name="Google Shape;1213;g3756a210c2_0_13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0970468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" name="Google Shape;1220;g3768f206e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1" name="Google Shape;1221;g3768f206e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81069197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" name="Google Shape;1235;g3756a210c2_0_14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" name="Google Shape;1236;g3756a210c2_0_14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13936839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" name="Google Shape;1235;g3756a210c2_0_14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" name="Google Shape;1236;g3756a210c2_0_14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13936839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" name="Google Shape;1242;g3756a210c2_0_14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3" name="Google Shape;1243;g3756a210c2_0_14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73806272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" name="Google Shape;1249;g3756a210c2_0_15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0" name="Google Shape;1250;g3756a210c2_0_15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28591725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" name="Google Shape;1256;g3756a210c2_0_13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7" name="Google Shape;1257;g3756a210c2_0_13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9777500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" name="Google Shape;1264;g3756a210c2_0_13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5" name="Google Shape;1265;g3756a210c2_0_13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98328286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" name="Google Shape;1273;g3756a210c2_0_13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4" name="Google Shape;1274;g3756a210c2_0_13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09050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g3756a210c2_0_5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6" name="Google Shape;616;g3756a210c2_0_5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52365918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" name="Google Shape;1281;g3756a210c2_0_13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2" name="Google Shape;1282;g3756a210c2_0_13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6242831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" name="Google Shape;1290;g3756a210c2_0_13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1" name="Google Shape;1291;g3756a210c2_0_13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31388321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" name="Google Shape;1298;g3756a210c2_0_13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9" name="Google Shape;1299;g3756a210c2_0_13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09982094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" name="Google Shape;1307;g3756a210c2_0_13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8" name="Google Shape;1308;g3756a210c2_0_13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44452134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" name="Google Shape;1315;g3756a210c2_0_14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6" name="Google Shape;1316;g3756a210c2_0_14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65349264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" name="Google Shape;1324;g3756a210c2_0_14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5" name="Google Shape;1325;g3756a210c2_0_14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9126602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" name="Google Shape;1333;g3756a210c2_0_14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4" name="Google Shape;1334;g3756a210c2_0_14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51465333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" name="Google Shape;1344;g3756a210c2_0_14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5" name="Google Shape;1345;g3756a210c2_0_14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49865780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" name="Google Shape;1354;g3756a210c2_0_14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5" name="Google Shape;1355;g3756a210c2_0_14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02948168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Google Shape;1361;g3756a210c2_0_14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2" name="Google Shape;1362;g3756a210c2_0_14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120652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Google Shape;624;g3756a210c2_0_5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5" name="Google Shape;625;g3756a210c2_0_5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85986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CAB09-923F-4DCB-90FC-FFB32A7BC7D1}" type="datetime1">
              <a:rPr lang="en-US" smtClean="0"/>
              <a:t>4/11/2022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681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B328-89B8-415B-AD16-27FE65978378}" type="datetime1">
              <a:rPr lang="en-US" smtClean="0"/>
              <a:t>4/11/2022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127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F3CED-5EBB-4EE8-AC70-8FB7853314A0}" type="datetime1">
              <a:rPr lang="en-US" smtClean="0"/>
              <a:t>4/11/2022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918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867800"/>
            <a:ext cx="85206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6217623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l"/>
            <a:fld id="{00000000-1234-1234-1234-123412341234}" type="slidenum">
              <a:rPr lang="en" smtClean="0"/>
              <a:pPr algn="l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159507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127950" y="256233"/>
            <a:ext cx="8888100" cy="763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223800" y="1019833"/>
            <a:ext cx="8696400" cy="5674400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Char char="●"/>
              <a:defRPr sz="2400">
                <a:solidFill>
                  <a:srgbClr val="000000"/>
                </a:solidFill>
              </a:defRPr>
            </a:lvl1pPr>
            <a:lvl2pPr marL="914400" lvl="1" indent="-3429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800"/>
              <a:buChar char="○"/>
              <a:defRPr sz="1800">
                <a:solidFill>
                  <a:srgbClr val="000000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>
                <a:solidFill>
                  <a:srgbClr val="000000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>
                <a:solidFill>
                  <a:srgbClr val="000000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>
                <a:solidFill>
                  <a:srgbClr val="000000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>
                <a:solidFill>
                  <a:srgbClr val="000000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6217623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l"/>
            <a:fld id="{00000000-1234-1234-1234-123412341234}" type="slidenum">
              <a:rPr lang="en" smtClean="0"/>
              <a:pPr algn="l"/>
              <a:t>‹#›</a:t>
            </a:fld>
            <a:endParaRPr lang="en"/>
          </a:p>
        </p:txBody>
      </p:sp>
      <p:cxnSp>
        <p:nvCxnSpPr>
          <p:cNvPr id="20" name="Google Shape;20;p4"/>
          <p:cNvCxnSpPr/>
          <p:nvPr/>
        </p:nvCxnSpPr>
        <p:spPr>
          <a:xfrm>
            <a:off x="223801" y="897915"/>
            <a:ext cx="8696400" cy="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" name="Google Shape;21;p4"/>
          <p:cNvSpPr txBox="1">
            <a:spLocks noGrp="1"/>
          </p:cNvSpPr>
          <p:nvPr>
            <p:ph type="title" idx="2"/>
          </p:nvPr>
        </p:nvSpPr>
        <p:spPr>
          <a:xfrm>
            <a:off x="229500" y="6390200"/>
            <a:ext cx="8685000" cy="31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sz="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53635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33E80-BFA1-45B5-AA82-AF4AACDF648A}" type="datetime1">
              <a:rPr lang="en-US" smtClean="0"/>
              <a:t>4/11/2022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369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B145A-7472-48CC-A41C-50BD4EA63025}" type="datetime1">
              <a:rPr lang="en-US" smtClean="0"/>
              <a:t>4/11/2022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861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7706C-6FE7-47D2-BBEA-7B874C6080C0}" type="datetime1">
              <a:rPr lang="en-US" smtClean="0"/>
              <a:t>4/11/2022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682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798F5-73D9-4B73-9B53-D0728E337984}" type="datetime1">
              <a:rPr lang="en-US" smtClean="0"/>
              <a:t>4/11/2022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059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F8379-F04B-4DF1-B514-5681BA338F51}" type="datetime1">
              <a:rPr lang="en-US" smtClean="0"/>
              <a:t>4/11/2022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561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04149-9A1F-479F-885E-A372E7C6C342}" type="datetime1">
              <a:rPr lang="en-US" smtClean="0"/>
              <a:t>4/11/2022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495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839D0-21B5-45CD-89FB-3C54BE6AE57E}" type="datetime1">
              <a:rPr lang="en-US" smtClean="0"/>
              <a:t>4/11/2022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618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E09A3-DE17-4CA3-B8B8-1B1B82E8989A}" type="datetime1">
              <a:rPr lang="en-US" smtClean="0"/>
              <a:t>4/11/2022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930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FE41E3-BB4B-4869-A77B-6B041B0655E2}" type="datetime1">
              <a:rPr lang="en-US" smtClean="0"/>
              <a:t>4/11/2022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179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9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0.gi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2.png"/><Relationship Id="rId5" Type="http://schemas.openxmlformats.org/officeDocument/2006/relationships/image" Target="../media/image35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9.jp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0.png"/><Relationship Id="rId4" Type="http://schemas.openxmlformats.org/officeDocument/2006/relationships/image" Target="../media/image49.jp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0.png"/><Relationship Id="rId4" Type="http://schemas.openxmlformats.org/officeDocument/2006/relationships/image" Target="../media/image4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0.png"/><Relationship Id="rId4" Type="http://schemas.openxmlformats.org/officeDocument/2006/relationships/image" Target="../media/image49.jp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9.jpg"/><Relationship Id="rId4" Type="http://schemas.openxmlformats.org/officeDocument/2006/relationships/image" Target="../media/image1.jp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2.jp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1.jp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2.jp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4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7.jpg"/><Relationship Id="rId4" Type="http://schemas.openxmlformats.org/officeDocument/2006/relationships/image" Target="../media/image56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8.jpg"/><Relationship Id="rId4" Type="http://schemas.openxmlformats.org/officeDocument/2006/relationships/image" Target="../media/image51.jp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2.jp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2.jp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0.png"/><Relationship Id="rId4" Type="http://schemas.openxmlformats.org/officeDocument/2006/relationships/customXml" Target="../ink/ink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3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3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4.jpg"/><Relationship Id="rId4" Type="http://schemas.openxmlformats.org/officeDocument/2006/relationships/image" Target="../media/image1.jp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.jp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.jp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.jp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7.jpg"/><Relationship Id="rId4" Type="http://schemas.openxmlformats.org/officeDocument/2006/relationships/image" Target="../media/image1.jp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.jp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9.jpg"/><Relationship Id="rId4" Type="http://schemas.openxmlformats.org/officeDocument/2006/relationships/image" Target="../media/image1.jp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73.jp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2.jp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4.jp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3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3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br>
              <a:rPr lang="en-US" dirty="0">
                <a:cs typeface="Arial Rounded MT Bold"/>
              </a:rPr>
            </a:br>
            <a:br>
              <a:rPr lang="en-US" dirty="0">
                <a:cs typeface="Arial Rounded MT Bold"/>
              </a:rPr>
            </a:br>
            <a:r>
              <a:rPr lang="en-US" dirty="0">
                <a:cs typeface="Arial Rounded MT Bold"/>
              </a:rPr>
              <a:t>Computer Vision</a:t>
            </a:r>
            <a:br>
              <a:rPr lang="en-US" dirty="0">
                <a:cs typeface="Arial Rounded MT Bold"/>
              </a:rPr>
            </a:br>
            <a:br>
              <a:rPr lang="en-US" dirty="0">
                <a:cs typeface="Arial Rounded MT Bold"/>
              </a:rPr>
            </a:br>
            <a:br>
              <a:rPr lang="en-US" dirty="0">
                <a:cs typeface="Arial Rounded MT Bold"/>
              </a:rPr>
            </a:br>
            <a:r>
              <a:rPr lang="en-US" dirty="0">
                <a:cs typeface="Arial Rounded MT Bold"/>
              </a:rPr>
              <a:t>ECE/CSE 576</a:t>
            </a:r>
            <a:br>
              <a:rPr lang="en-US" dirty="0">
                <a:cs typeface="Arial Rounded MT Bold"/>
              </a:rPr>
            </a:br>
            <a:r>
              <a:rPr lang="en-US" dirty="0">
                <a:cs typeface="Arial Rounded MT Bold"/>
              </a:rPr>
              <a:t>Filters</a:t>
            </a:r>
            <a:br>
              <a:rPr lang="en-US" sz="3600" dirty="0">
                <a:cs typeface="Arial Rounded MT Bold"/>
              </a:rPr>
            </a:br>
            <a:br>
              <a:rPr lang="en-US" sz="3600" dirty="0">
                <a:cs typeface="Arial Rounded MT Bold"/>
              </a:rPr>
            </a:br>
            <a:r>
              <a:rPr lang="en-US" sz="3600" dirty="0">
                <a:cs typeface="Arial Rounded MT Bold"/>
              </a:rPr>
              <a:t>Linda Shapiro</a:t>
            </a:r>
            <a:br>
              <a:rPr lang="en-US" sz="3600" dirty="0">
                <a:cs typeface="Arial Rounded MT Bold"/>
              </a:rPr>
            </a:br>
            <a:r>
              <a:rPr lang="en-US" sz="2800" dirty="0">
                <a:cs typeface="Arial Rounded MT Bold"/>
              </a:rPr>
              <a:t>Professor of Computer Science &amp; Engineering</a:t>
            </a:r>
            <a:br>
              <a:rPr lang="en-US" sz="2800" dirty="0">
                <a:cs typeface="Arial Rounded MT Bold"/>
              </a:rPr>
            </a:br>
            <a:r>
              <a:rPr lang="en-US" sz="2800" dirty="0">
                <a:cs typeface="Arial Rounded MT Bold"/>
              </a:rPr>
              <a:t>Professor of Electrical &amp; Computer Engineering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0" y="914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6706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83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628" name="Google Shape;628;p83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29" name="Google Shape;629;p8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630" name="Google Shape;630;p83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631" name="Google Shape;631;p8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p84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637" name="Google Shape;637;p84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38" name="Google Shape;638;p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639" name="Google Shape;639;p84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640" name="Google Shape;640;p8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85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646" name="Google Shape;646;p85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47" name="Google Shape;647;p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648" name="Google Shape;648;p85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649" name="Google Shape;649;p8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86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655" name="Google Shape;655;p86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56" name="Google Shape;656;p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657" name="Google Shape;657;p86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658" name="Google Shape;658;p8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87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664" name="Google Shape;664;p87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65" name="Google Shape;665;p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666" name="Google Shape;666;p87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667" name="Google Shape;667;p8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p8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673" name="Google Shape;673;p88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74" name="Google Shape;674;p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675" name="Google Shape;675;p88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676" name="Google Shape;676;p8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p89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682" name="Google Shape;682;p89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83" name="Google Shape;683;p8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684" name="Google Shape;684;p89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685" name="Google Shape;685;p8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Google Shape;690;p90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691" name="Google Shape;691;p90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92" name="Google Shape;692;p9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693" name="Google Shape;693;p90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694" name="Google Shape;694;p9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Google Shape;699;p91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700" name="Google Shape;700;p91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01" name="Google Shape;701;p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702" name="Google Shape;702;p91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703" name="Google Shape;703;p9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p92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709" name="Google Shape;709;p92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10" name="Google Shape;710;p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711" name="Google Shape;711;p92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712" name="Google Shape;712;p9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p75"/>
          <p:cNvSpPr txBox="1">
            <a:spLocks noGrp="1"/>
          </p:cNvSpPr>
          <p:nvPr>
            <p:ph type="title"/>
          </p:nvPr>
        </p:nvSpPr>
        <p:spPr>
          <a:xfrm>
            <a:off x="311700" y="3008100"/>
            <a:ext cx="8520600" cy="841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/>
          <a:p>
            <a:r>
              <a:rPr lang="en"/>
              <a:t>Let’s do something interesting already!!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93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718" name="Google Shape;718;p93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19" name="Google Shape;719;p9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720" name="Google Shape;720;p93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721" name="Google Shape;721;p9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p94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727" name="Google Shape;727;p94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28" name="Google Shape;728;p9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729" name="Google Shape;729;p94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730" name="Google Shape;730;p9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" name="Google Shape;735;p95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736" name="Google Shape;736;p95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37" name="Google Shape;737;p9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738" name="Google Shape;738;p95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739" name="Google Shape;739;p9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Google Shape;744;p96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745" name="Google Shape;745;p96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46" name="Google Shape;746;p9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747" name="Google Shape;747;p96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748" name="Google Shape;748;p9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Google Shape;753;p97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754" name="Google Shape;754;p97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55" name="Google Shape;755;p9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756" name="Google Shape;756;p97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757" name="Google Shape;757;p9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p9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763" name="Google Shape;763;p98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64" name="Google Shape;764;p9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765" name="Google Shape;765;p98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766" name="Google Shape;766;p9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99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772" name="Google Shape;772;p99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73" name="Google Shape;773;p9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774" name="Google Shape;774;p99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775" name="Google Shape;775;p9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" name="Google Shape;780;p100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781" name="Google Shape;781;p100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82" name="Google Shape;782;p1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783" name="Google Shape;783;p100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784" name="Google Shape;784;p10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Google Shape;789;p101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790" name="Google Shape;790;p101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91" name="Google Shape;791;p1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792" name="Google Shape;792;p101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793" name="Google Shape;793;p10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" name="Google Shape;798;p102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799" name="Google Shape;799;p102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00" name="Google Shape;800;p1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801" name="Google Shape;801;p102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802" name="Google Shape;802;p10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76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Want to make image smaller</a:t>
            </a:r>
            <a:endParaRPr/>
          </a:p>
        </p:txBody>
      </p:sp>
      <p:sp>
        <p:nvSpPr>
          <p:cNvPr id="566" name="Google Shape;566;p76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567" name="Google Shape;567;p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40664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" name="Google Shape;807;p103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808" name="Google Shape;808;p103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09" name="Google Shape;809;p10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810" name="Google Shape;810;p103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811" name="Google Shape;811;p10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p104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817" name="Google Shape;817;p104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18" name="Google Shape;818;p10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819" name="Google Shape;819;p104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820" name="Google Shape;820;p10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p105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826" name="Google Shape;826;p105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27" name="Google Shape;827;p10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828" name="Google Shape;828;p105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829" name="Google Shape;829;p10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" name="Google Shape;834;p106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835" name="Google Shape;835;p106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36" name="Google Shape;836;p1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837" name="Google Shape;837;p106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838" name="Google Shape;838;p10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" name="Google Shape;843;p107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844" name="Google Shape;844;p107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45" name="Google Shape;845;p10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846" name="Google Shape;846;p107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847" name="Google Shape;847;p10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" name="Google Shape;852;p10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853" name="Google Shape;853;p108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54" name="Google Shape;854;p1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855" name="Google Shape;855;p108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856" name="Google Shape;856;p10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Google Shape;861;p109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862" name="Google Shape;862;p109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63" name="Google Shape;863;p10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864" name="Google Shape;864;p109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865" name="Google Shape;865;p10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Google Shape;870;p110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871" name="Google Shape;871;p110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72" name="Google Shape;872;p1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873" name="Google Shape;873;p110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874" name="Google Shape;874;p1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Google Shape;879;p111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880" name="Google Shape;880;p111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81" name="Google Shape;881;p1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882" name="Google Shape;882;p111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883" name="Google Shape;883;p1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Google Shape;888;p112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889" name="Google Shape;889;p112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90" name="Google Shape;890;p1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891" name="Google Shape;891;p112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892" name="Google Shape;892;p1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p77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573" name="Google Shape;573;p77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574" name="Google Shape;574;p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489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75" name="Google Shape;575;p7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98213" y="3029213"/>
            <a:ext cx="609600" cy="60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6" name="Google Shape;576;p7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98213" y="3868088"/>
            <a:ext cx="609600" cy="609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" name="Google Shape;897;p113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898" name="Google Shape;898;p113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99" name="Google Shape;899;p1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900" name="Google Shape;900;p113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901" name="Google Shape;901;p1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" name="Google Shape;906;p114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907" name="Google Shape;907;p114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908" name="Google Shape;908;p1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909" name="Google Shape;909;p114"/>
          <p:cNvSpPr/>
          <p:nvPr/>
        </p:nvSpPr>
        <p:spPr>
          <a:xfrm>
            <a:off x="127950" y="1883800"/>
            <a:ext cx="378900" cy="3789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910" name="Google Shape;910;p1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36999" y="1622125"/>
            <a:ext cx="1915250" cy="1915250"/>
          </a:xfrm>
          <a:prstGeom prst="rect">
            <a:avLst/>
          </a:prstGeom>
          <a:noFill/>
          <a:ln>
            <a:noFill/>
          </a:ln>
        </p:spPr>
      </p:pic>
      <p:sp>
        <p:nvSpPr>
          <p:cNvPr id="911" name="Google Shape;911;p114"/>
          <p:cNvSpPr/>
          <p:nvPr/>
        </p:nvSpPr>
        <p:spPr>
          <a:xfrm>
            <a:off x="5773950" y="1661900"/>
            <a:ext cx="378900" cy="3789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6" name="Google Shape;916;p115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917" name="Google Shape;917;p115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918" name="Google Shape;918;p1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919" name="Google Shape;919;p115"/>
          <p:cNvSpPr/>
          <p:nvPr/>
        </p:nvSpPr>
        <p:spPr>
          <a:xfrm>
            <a:off x="127950" y="1883800"/>
            <a:ext cx="378900" cy="3789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920" name="Google Shape;920;p1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Google Shape;925;p116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926" name="Google Shape;926;p116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927" name="Google Shape;927;p1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28" name="Google Shape;928;p1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  <p:sp>
        <p:nvSpPr>
          <p:cNvPr id="929" name="Google Shape;929;p116"/>
          <p:cNvSpPr/>
          <p:nvPr/>
        </p:nvSpPr>
        <p:spPr>
          <a:xfrm>
            <a:off x="127950" y="1883800"/>
            <a:ext cx="378900" cy="3789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" name="Google Shape;934;p117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IS THIS ALL THERE IS??</a:t>
            </a:r>
            <a:endParaRPr/>
          </a:p>
        </p:txBody>
      </p:sp>
      <p:sp>
        <p:nvSpPr>
          <p:cNvPr id="935" name="Google Shape;935;p117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936" name="Google Shape;936;p1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40664" y="1622126"/>
            <a:ext cx="4262675" cy="426267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1" name="Google Shape;941;p11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THERE IS A BETTER WAY!</a:t>
            </a:r>
            <a:endParaRPr/>
          </a:p>
        </p:txBody>
      </p:sp>
      <p:sp>
        <p:nvSpPr>
          <p:cNvPr id="942" name="Google Shape;942;p118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943" name="Google Shape;943;p1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40664" y="1622126"/>
            <a:ext cx="4262675" cy="426267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8" name="Google Shape;948;p119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LOOK AT HOW MUCH BETTER</a:t>
            </a:r>
            <a:endParaRPr/>
          </a:p>
        </p:txBody>
      </p:sp>
      <p:sp>
        <p:nvSpPr>
          <p:cNvPr id="949" name="Google Shape;949;p119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950" name="Google Shape;950;p1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86200" y="3124200"/>
            <a:ext cx="609600" cy="609600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51" name="Google Shape;951;p1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48200" y="3124200"/>
            <a:ext cx="609600" cy="609600"/>
          </a:xfrm>
          <a:prstGeom prst="rect">
            <a:avLst/>
          </a:prstGeom>
          <a:noFill/>
          <a:ln w="2857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Google Shape;956;p120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How do?</a:t>
            </a:r>
            <a:endParaRPr/>
          </a:p>
        </p:txBody>
      </p:sp>
      <p:sp>
        <p:nvSpPr>
          <p:cNvPr id="957" name="Google Shape;957;p120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958" name="Google Shape;958;p1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959" name="Google Shape;959;p120"/>
          <p:cNvSpPr/>
          <p:nvPr/>
        </p:nvSpPr>
        <p:spPr>
          <a:xfrm>
            <a:off x="463400" y="2871500"/>
            <a:ext cx="378900" cy="3789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4" name="Google Shape;964;p121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How do? Averaging!</a:t>
            </a:r>
            <a:endParaRPr/>
          </a:p>
        </p:txBody>
      </p:sp>
      <p:sp>
        <p:nvSpPr>
          <p:cNvPr id="965" name="Google Shape;965;p121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966" name="Google Shape;966;p1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967" name="Google Shape;967;p121"/>
          <p:cNvSpPr/>
          <p:nvPr/>
        </p:nvSpPr>
        <p:spPr>
          <a:xfrm>
            <a:off x="463400" y="2871500"/>
            <a:ext cx="378900" cy="3789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968" name="Google Shape;968;p1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3" name="Google Shape;973;p122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How do? Averaging!</a:t>
            </a:r>
            <a:endParaRPr/>
          </a:p>
        </p:txBody>
      </p:sp>
      <p:sp>
        <p:nvSpPr>
          <p:cNvPr id="974" name="Google Shape;974;p122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975" name="Google Shape;975;p1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68613" y="3950800"/>
            <a:ext cx="1934000" cy="193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76" name="Google Shape;976;p1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05000" y="1783825"/>
            <a:ext cx="1934000" cy="193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77" name="Google Shape;977;p1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41388" y="3950800"/>
            <a:ext cx="1934000" cy="1934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78" name="Google Shape;978;p122"/>
          <p:cNvCxnSpPr/>
          <p:nvPr/>
        </p:nvCxnSpPr>
        <p:spPr>
          <a:xfrm flipH="1">
            <a:off x="3158700" y="3904225"/>
            <a:ext cx="736200" cy="773400"/>
          </a:xfrm>
          <a:prstGeom prst="straightConnector1">
            <a:avLst/>
          </a:pr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979" name="Google Shape;979;p122"/>
          <p:cNvCxnSpPr/>
          <p:nvPr/>
        </p:nvCxnSpPr>
        <p:spPr>
          <a:xfrm>
            <a:off x="5128175" y="3950800"/>
            <a:ext cx="804300" cy="804300"/>
          </a:xfrm>
          <a:prstGeom prst="straightConnector1">
            <a:avLst/>
          </a:pr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980" name="Google Shape;980;p122"/>
          <p:cNvSpPr txBox="1"/>
          <p:nvPr/>
        </p:nvSpPr>
        <p:spPr>
          <a:xfrm rot="-2521793">
            <a:off x="3431723" y="3714689"/>
            <a:ext cx="479001" cy="1056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sz="4800">
                <a:solidFill>
                  <a:srgbClr val="FF0000"/>
                </a:solidFill>
                <a:latin typeface="Ubuntu"/>
                <a:ea typeface="Ubuntu"/>
                <a:cs typeface="Ubuntu"/>
                <a:sym typeface="Ubuntu"/>
              </a:rPr>
              <a:t>X</a:t>
            </a:r>
            <a:endParaRPr sz="4800">
              <a:solidFill>
                <a:srgbClr val="FF0000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981" name="Google Shape;981;p122"/>
          <p:cNvSpPr txBox="1"/>
          <p:nvPr/>
        </p:nvSpPr>
        <p:spPr>
          <a:xfrm>
            <a:off x="922600" y="3559450"/>
            <a:ext cx="1971600" cy="39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">
                <a:latin typeface="Consolas"/>
                <a:ea typeface="Consolas"/>
                <a:cs typeface="Consolas"/>
                <a:sym typeface="Consolas"/>
              </a:rPr>
              <a:t>“interpolation”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982" name="Google Shape;982;p122"/>
          <p:cNvSpPr txBox="1"/>
          <p:nvPr/>
        </p:nvSpPr>
        <p:spPr>
          <a:xfrm>
            <a:off x="6249800" y="3559450"/>
            <a:ext cx="1971600" cy="39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">
                <a:latin typeface="Consolas"/>
                <a:ea typeface="Consolas"/>
                <a:cs typeface="Consolas"/>
                <a:sym typeface="Consolas"/>
              </a:rPr>
              <a:t>averaging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pic>
        <p:nvPicPr>
          <p:cNvPr id="983" name="Google Shape;983;p12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296800" y="3832950"/>
            <a:ext cx="467050" cy="467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p7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582" name="Google Shape;582;p78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583" name="Google Shape;583;p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489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84" name="Google Shape;584;p7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36999" y="1622125"/>
            <a:ext cx="1915250" cy="191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5" name="Google Shape;585;p7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36999" y="3969550"/>
            <a:ext cx="1915250" cy="191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8" name="Google Shape;988;p123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What is averaging?</a:t>
            </a:r>
            <a:endParaRPr/>
          </a:p>
        </p:txBody>
      </p:sp>
      <p:sp>
        <p:nvSpPr>
          <p:cNvPr id="989" name="Google Shape;989;p123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990" name="Google Shape;990;p1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91526" y="1926914"/>
            <a:ext cx="3722975" cy="3722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91" name="Google Shape;991;p1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501" y="192692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6" name="Google Shape;996;p124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What is averaging? A weighted sum</a:t>
            </a:r>
            <a:endParaRPr/>
          </a:p>
        </p:txBody>
      </p:sp>
      <p:sp>
        <p:nvSpPr>
          <p:cNvPr id="997" name="Google Shape;997;p124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998" name="Google Shape;998;p1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926926"/>
            <a:ext cx="3722975" cy="3722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99" name="Google Shape;999;p1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92692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" name="Google Shape;1004;p125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What is averaging? A weighted sum</a:t>
            </a:r>
            <a:endParaRPr/>
          </a:p>
        </p:txBody>
      </p:sp>
      <p:sp>
        <p:nvSpPr>
          <p:cNvPr id="1005" name="Google Shape;1005;p125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006" name="Google Shape;1006;p1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28639" y="2207314"/>
            <a:ext cx="4886725" cy="24433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" name="Google Shape;1011;p126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Call this operation “</a:t>
            </a:r>
            <a:r>
              <a:rPr lang="en" i="1"/>
              <a:t>convolution</a:t>
            </a:r>
            <a:r>
              <a:rPr lang="en"/>
              <a:t>”</a:t>
            </a:r>
            <a:endParaRPr/>
          </a:p>
        </p:txBody>
      </p:sp>
      <p:sp>
        <p:nvSpPr>
          <p:cNvPr id="1012" name="Google Shape;1012;p126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013" name="Google Shape;1013;p1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9025" y="1926926"/>
            <a:ext cx="7445950" cy="3722975"/>
          </a:xfrm>
          <a:prstGeom prst="rect">
            <a:avLst/>
          </a:prstGeom>
          <a:noFill/>
          <a:ln>
            <a:noFill/>
          </a:ln>
        </p:spPr>
      </p:pic>
      <p:sp>
        <p:nvSpPr>
          <p:cNvPr id="1014" name="Google Shape;1014;p126"/>
          <p:cNvSpPr txBox="1"/>
          <p:nvPr/>
        </p:nvSpPr>
        <p:spPr>
          <a:xfrm>
            <a:off x="1453600" y="1854250"/>
            <a:ext cx="5367000" cy="6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sz="2400" i="1">
                <a:latin typeface="Consolas"/>
                <a:ea typeface="Consolas"/>
                <a:cs typeface="Consolas"/>
                <a:sym typeface="Consolas"/>
              </a:rPr>
              <a:t>Filter</a:t>
            </a:r>
            <a:r>
              <a:rPr lang="en" sz="2400">
                <a:latin typeface="Consolas"/>
                <a:ea typeface="Consolas"/>
                <a:cs typeface="Consolas"/>
                <a:sym typeface="Consolas"/>
              </a:rPr>
              <a:t> or </a:t>
            </a:r>
            <a:r>
              <a:rPr lang="en" sz="2400" i="1">
                <a:latin typeface="Consolas"/>
                <a:ea typeface="Consolas"/>
                <a:cs typeface="Consolas"/>
                <a:sym typeface="Consolas"/>
              </a:rPr>
              <a:t>kernel</a:t>
            </a:r>
            <a:endParaRPr sz="2400" i="1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" y="5884800"/>
            <a:ext cx="879721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Note: multiplying an image section by a filter is actually called “correlation” and convolution</a:t>
            </a:r>
          </a:p>
          <a:p>
            <a:r>
              <a:rPr lang="en-US" dirty="0">
                <a:solidFill>
                  <a:srgbClr val="0000FF"/>
                </a:solidFill>
              </a:rPr>
              <a:t>Involves inverting the filter first, but since our filters are generally symmetric, we call</a:t>
            </a:r>
          </a:p>
          <a:p>
            <a:r>
              <a:rPr lang="en-US" dirty="0">
                <a:solidFill>
                  <a:srgbClr val="0000FF"/>
                </a:solidFill>
              </a:rPr>
              <a:t>Everything convolution. This is what all computer vision people do.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" name="Google Shape;1019;p127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Convolutions on larger images</a:t>
            </a:r>
            <a:endParaRPr/>
          </a:p>
        </p:txBody>
      </p:sp>
      <p:sp>
        <p:nvSpPr>
          <p:cNvPr id="1020" name="Google Shape;1020;p127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021" name="Google Shape;1021;p1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9025" y="1926914"/>
            <a:ext cx="7445950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Google Shape;1026;p12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Kernel slides across image</a:t>
            </a:r>
            <a:endParaRPr/>
          </a:p>
        </p:txBody>
      </p:sp>
      <p:sp>
        <p:nvSpPr>
          <p:cNvPr id="1027" name="Google Shape;1027;p128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028" name="Google Shape;1028;p1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9326" y="1622125"/>
            <a:ext cx="8525349" cy="4262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049AC9-535F-4395-BA1E-07734828DD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were the 3 methods for handling convolutions near the border?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19638D-405E-4C6A-879D-63D43A51F4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Zero pad</a:t>
            </a:r>
          </a:p>
          <a:p>
            <a:r>
              <a:rPr lang="en-US" dirty="0"/>
              <a:t>Copy pad</a:t>
            </a:r>
          </a:p>
          <a:p>
            <a:r>
              <a:rPr lang="en-US" dirty="0"/>
              <a:t>Wraparound</a:t>
            </a:r>
          </a:p>
          <a:p>
            <a:r>
              <a:rPr lang="en-US" dirty="0">
                <a:solidFill>
                  <a:srgbClr val="FF0000"/>
                </a:solidFill>
              </a:rPr>
              <a:t>Clamp padding (used in HW1 for </a:t>
            </a:r>
            <a:r>
              <a:rPr lang="en-US" dirty="0" err="1">
                <a:solidFill>
                  <a:srgbClr val="FF0000"/>
                </a:solidFill>
              </a:rPr>
              <a:t>getpixel</a:t>
            </a:r>
            <a:r>
              <a:rPr lang="en-US" dirty="0">
                <a:solidFill>
                  <a:srgbClr val="FF0000"/>
                </a:solidFill>
              </a:rPr>
              <a:t> and then again in HW2):</a:t>
            </a: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/>
              <a:t>“This means that if the programmer asks for a pixel at column -3, use column 0, or if they ask for column 300 and the image is only 256x256 you will use column 255 (because of zero-based indexing).”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3DD537-CB0F-4D15-8E9C-5D1F002377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686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Google Shape;1033;p129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Convolutions on larger images</a:t>
            </a:r>
            <a:endParaRPr/>
          </a:p>
        </p:txBody>
      </p:sp>
      <p:sp>
        <p:nvSpPr>
          <p:cNvPr id="1034" name="Google Shape;1034;p129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035" name="Google Shape;1035;p1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1"/>
            <a:ext cx="4918775" cy="245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6" name="Google Shape;1036;p1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56026" y="3691438"/>
            <a:ext cx="1958475" cy="195847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1037" name="Google Shape;1037;p129"/>
          <p:cNvCxnSpPr/>
          <p:nvPr/>
        </p:nvCxnSpPr>
        <p:spPr>
          <a:xfrm>
            <a:off x="5277275" y="3512850"/>
            <a:ext cx="1301100" cy="577800"/>
          </a:xfrm>
          <a:prstGeom prst="straightConnector1">
            <a:avLst/>
          </a:pr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Google Shape;1042;p130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This is called box filter</a:t>
            </a:r>
            <a:endParaRPr/>
          </a:p>
        </p:txBody>
      </p:sp>
      <p:sp>
        <p:nvSpPr>
          <p:cNvPr id="1043" name="Google Shape;1043;p130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044" name="Google Shape;1044;p1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1"/>
            <a:ext cx="4918775" cy="245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5" name="Google Shape;1045;p1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56026" y="3691438"/>
            <a:ext cx="1958475" cy="195847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1046" name="Google Shape;1046;p130"/>
          <p:cNvCxnSpPr/>
          <p:nvPr/>
        </p:nvCxnSpPr>
        <p:spPr>
          <a:xfrm>
            <a:off x="5277275" y="3512850"/>
            <a:ext cx="1301100" cy="577800"/>
          </a:xfrm>
          <a:prstGeom prst="straightConnector1">
            <a:avLst/>
          </a:pr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1047" name="Google Shape;1047;p1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67475" y="4189175"/>
            <a:ext cx="2260824" cy="169561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48" name="Google Shape;1048;p130"/>
          <p:cNvCxnSpPr/>
          <p:nvPr/>
        </p:nvCxnSpPr>
        <p:spPr>
          <a:xfrm rot="10800000" flipH="1">
            <a:off x="1565425" y="3811150"/>
            <a:ext cx="18600" cy="8385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049" name="Google Shape;1049;p130"/>
          <p:cNvCxnSpPr/>
          <p:nvPr/>
        </p:nvCxnSpPr>
        <p:spPr>
          <a:xfrm>
            <a:off x="1789050" y="4752150"/>
            <a:ext cx="866400" cy="93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050" name="Google Shape;1050;p130"/>
          <p:cNvSpPr txBox="1"/>
          <p:nvPr/>
        </p:nvSpPr>
        <p:spPr>
          <a:xfrm>
            <a:off x="559050" y="4557225"/>
            <a:ext cx="5367000" cy="6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>
                <a:latin typeface="Consolas"/>
                <a:ea typeface="Consolas"/>
                <a:cs typeface="Consolas"/>
                <a:sym typeface="Consolas"/>
              </a:rPr>
              <a:t>Box filters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" name="Google Shape;1055;p131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Box filters smooth image</a:t>
            </a:r>
            <a:endParaRPr/>
          </a:p>
        </p:txBody>
      </p:sp>
      <p:sp>
        <p:nvSpPr>
          <p:cNvPr id="1056" name="Google Shape;1056;p131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057" name="Google Shape;1057;p1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1"/>
            <a:ext cx="4918775" cy="245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8" name="Google Shape;1058;p1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56026" y="3691438"/>
            <a:ext cx="1958475" cy="195847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1059" name="Google Shape;1059;p131"/>
          <p:cNvCxnSpPr/>
          <p:nvPr/>
        </p:nvCxnSpPr>
        <p:spPr>
          <a:xfrm>
            <a:off x="5277275" y="3512850"/>
            <a:ext cx="1301100" cy="577800"/>
          </a:xfrm>
          <a:prstGeom prst="straightConnector1">
            <a:avLst/>
          </a:pr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1060" name="Google Shape;1060;p1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67475" y="4189175"/>
            <a:ext cx="2260824" cy="169561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61" name="Google Shape;1061;p131"/>
          <p:cNvCxnSpPr/>
          <p:nvPr/>
        </p:nvCxnSpPr>
        <p:spPr>
          <a:xfrm rot="10800000" flipH="1">
            <a:off x="1565425" y="3811150"/>
            <a:ext cx="18600" cy="8385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062" name="Google Shape;1062;p131"/>
          <p:cNvCxnSpPr/>
          <p:nvPr/>
        </p:nvCxnSpPr>
        <p:spPr>
          <a:xfrm>
            <a:off x="1789050" y="4752150"/>
            <a:ext cx="866400" cy="93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063" name="Google Shape;1063;p131"/>
          <p:cNvSpPr txBox="1"/>
          <p:nvPr/>
        </p:nvSpPr>
        <p:spPr>
          <a:xfrm>
            <a:off x="559050" y="4557225"/>
            <a:ext cx="5367000" cy="6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>
                <a:latin typeface="Consolas"/>
                <a:ea typeface="Consolas"/>
                <a:cs typeface="Consolas"/>
                <a:sym typeface="Consolas"/>
              </a:rPr>
              <a:t>Box filters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79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591" name="Google Shape;591;p79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592" name="Google Shape;592;p7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489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93" name="Google Shape;593;p7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36999" y="1622125"/>
            <a:ext cx="1915250" cy="191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4" name="Google Shape;594;p7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36999" y="3969550"/>
            <a:ext cx="1915250" cy="191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" name="Google Shape;1068;p132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Box filters smooth image</a:t>
            </a:r>
            <a:endParaRPr/>
          </a:p>
        </p:txBody>
      </p:sp>
      <p:sp>
        <p:nvSpPr>
          <p:cNvPr id="1069" name="Google Shape;1069;p132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070" name="Google Shape;1070;p1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1"/>
            <a:ext cx="4918775" cy="245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1" name="Google Shape;1071;p1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56026" y="3691438"/>
            <a:ext cx="1958475" cy="195847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1072" name="Google Shape;1072;p132"/>
          <p:cNvCxnSpPr/>
          <p:nvPr/>
        </p:nvCxnSpPr>
        <p:spPr>
          <a:xfrm>
            <a:off x="5277275" y="3512850"/>
            <a:ext cx="1301100" cy="577800"/>
          </a:xfrm>
          <a:prstGeom prst="straightConnector1">
            <a:avLst/>
          </a:pr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1073" name="Google Shape;1073;p1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67475" y="4189175"/>
            <a:ext cx="2260824" cy="169561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74" name="Google Shape;1074;p132"/>
          <p:cNvCxnSpPr/>
          <p:nvPr/>
        </p:nvCxnSpPr>
        <p:spPr>
          <a:xfrm rot="10800000" flipH="1">
            <a:off x="1565425" y="3811150"/>
            <a:ext cx="18600" cy="8385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075" name="Google Shape;1075;p132"/>
          <p:cNvCxnSpPr/>
          <p:nvPr/>
        </p:nvCxnSpPr>
        <p:spPr>
          <a:xfrm>
            <a:off x="1789050" y="4752150"/>
            <a:ext cx="866400" cy="93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076" name="Google Shape;1076;p132"/>
          <p:cNvSpPr txBox="1"/>
          <p:nvPr/>
        </p:nvSpPr>
        <p:spPr>
          <a:xfrm>
            <a:off x="559050" y="4557225"/>
            <a:ext cx="5367000" cy="6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>
                <a:latin typeface="Consolas"/>
                <a:ea typeface="Consolas"/>
                <a:cs typeface="Consolas"/>
                <a:sym typeface="Consolas"/>
              </a:rPr>
              <a:t>Box filters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" name="Google Shape;1081;p133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Now we resize our smoothed image</a:t>
            </a:r>
            <a:endParaRPr/>
          </a:p>
        </p:txBody>
      </p:sp>
      <p:sp>
        <p:nvSpPr>
          <p:cNvPr id="1082" name="Google Shape;1082;p133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083" name="Google Shape;1083;p1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84093" y="1622118"/>
            <a:ext cx="3287975" cy="328797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084" name="Google Shape;1084;p1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513" y="1622126"/>
            <a:ext cx="3287963" cy="3287963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085" name="Google Shape;1085;p1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175175" y="3377225"/>
            <a:ext cx="609600" cy="609600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1086" name="Google Shape;1086;p133"/>
          <p:cNvCxnSpPr/>
          <p:nvPr/>
        </p:nvCxnSpPr>
        <p:spPr>
          <a:xfrm>
            <a:off x="7390475" y="2599700"/>
            <a:ext cx="716100" cy="484500"/>
          </a:xfrm>
          <a:prstGeom prst="straightConnector1">
            <a:avLst/>
          </a:pr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087" name="Google Shape;1087;p133"/>
          <p:cNvCxnSpPr/>
          <p:nvPr/>
        </p:nvCxnSpPr>
        <p:spPr>
          <a:xfrm>
            <a:off x="3359125" y="3186750"/>
            <a:ext cx="843300" cy="0"/>
          </a:xfrm>
          <a:prstGeom prst="straightConnector1">
            <a:avLst/>
          </a:pr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" name="Google Shape;1092;p134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So much better!</a:t>
            </a:r>
            <a:endParaRPr/>
          </a:p>
        </p:txBody>
      </p:sp>
      <p:sp>
        <p:nvSpPr>
          <p:cNvPr id="1093" name="Google Shape;1093;p134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094" name="Google Shape;1094;p1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40651" y="1622126"/>
            <a:ext cx="4262675" cy="426267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" name="Google Shape;1099;p135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sz="3000"/>
              <a:t>Box filters have artifacts</a:t>
            </a:r>
            <a:endParaRPr sz="3000"/>
          </a:p>
        </p:txBody>
      </p:sp>
      <p:sp>
        <p:nvSpPr>
          <p:cNvPr id="1100" name="Google Shape;1100;p135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101" name="Google Shape;1101;p1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774526"/>
            <a:ext cx="3722975" cy="3722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2" name="Google Shape;1102;p1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77452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7" name="Google Shape;1107;p1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483938" y="652276"/>
            <a:ext cx="12111875" cy="12111875"/>
          </a:xfrm>
          <a:prstGeom prst="rect">
            <a:avLst/>
          </a:prstGeom>
          <a:noFill/>
          <a:ln>
            <a:noFill/>
          </a:ln>
        </p:spPr>
      </p:pic>
      <p:sp>
        <p:nvSpPr>
          <p:cNvPr id="1108" name="Google Shape;1108;p136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sz="3000"/>
              <a:t>Box filters have artifacts</a:t>
            </a:r>
            <a:endParaRPr sz="3000"/>
          </a:p>
        </p:txBody>
      </p:sp>
      <p:sp>
        <p:nvSpPr>
          <p:cNvPr id="1109" name="Google Shape;1109;p136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110" name="Google Shape;1110;p1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501" y="1774526"/>
            <a:ext cx="3722975" cy="3722975"/>
          </a:xfrm>
          <a:prstGeom prst="rect">
            <a:avLst/>
          </a:prstGeom>
          <a:noFill/>
          <a:ln>
            <a:noFill/>
          </a:ln>
        </p:spPr>
      </p:pic>
      <p:sp>
        <p:nvSpPr>
          <p:cNvPr id="1111" name="Google Shape;1111;p136"/>
          <p:cNvSpPr/>
          <p:nvPr/>
        </p:nvSpPr>
        <p:spPr>
          <a:xfrm>
            <a:off x="5413725" y="1622125"/>
            <a:ext cx="3360000" cy="2515800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112" name="Google Shape;1112;p136"/>
          <p:cNvSpPr/>
          <p:nvPr/>
        </p:nvSpPr>
        <p:spPr>
          <a:xfrm>
            <a:off x="4457275" y="3932175"/>
            <a:ext cx="779400" cy="786900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" name="Google Shape;1117;p137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sz="2400"/>
              <a:t>Box filters: vertical + horizontal streaking</a:t>
            </a:r>
            <a:endParaRPr sz="2400"/>
          </a:p>
        </p:txBody>
      </p:sp>
      <p:sp>
        <p:nvSpPr>
          <p:cNvPr id="1118" name="Google Shape;1118;p137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119" name="Google Shape;1119;p1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774526"/>
            <a:ext cx="3722975" cy="3722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0" name="Google Shape;1120;p1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774526"/>
            <a:ext cx="3722975" cy="37229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21" name="Google Shape;1121;p137"/>
          <p:cNvGrpSpPr/>
          <p:nvPr/>
        </p:nvGrpSpPr>
        <p:grpSpPr>
          <a:xfrm>
            <a:off x="4028700" y="2258475"/>
            <a:ext cx="1086600" cy="1086600"/>
            <a:chOff x="4028700" y="1401225"/>
            <a:chExt cx="1086600" cy="1086600"/>
          </a:xfrm>
        </p:grpSpPr>
        <p:sp>
          <p:nvSpPr>
            <p:cNvPr id="1122" name="Google Shape;1122;p137"/>
            <p:cNvSpPr/>
            <p:nvPr/>
          </p:nvSpPr>
          <p:spPr>
            <a:xfrm>
              <a:off x="4028700" y="1401225"/>
              <a:ext cx="1086600" cy="10866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23" name="Google Shape;1123;p137"/>
            <p:cNvSpPr/>
            <p:nvPr/>
          </p:nvSpPr>
          <p:spPr>
            <a:xfrm>
              <a:off x="4285650" y="1658175"/>
              <a:ext cx="572700" cy="5727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" name="Google Shape;1128;p13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sz="2400"/>
              <a:t>Box filters: vertical + horizontal streaking</a:t>
            </a:r>
            <a:endParaRPr sz="2400"/>
          </a:p>
        </p:txBody>
      </p:sp>
      <p:sp>
        <p:nvSpPr>
          <p:cNvPr id="1129" name="Google Shape;1129;p138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130" name="Google Shape;1130;p1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91526" y="1774526"/>
            <a:ext cx="3722975" cy="3722975"/>
          </a:xfrm>
          <a:prstGeom prst="rect">
            <a:avLst/>
          </a:prstGeom>
          <a:noFill/>
          <a:ln>
            <a:noFill/>
          </a:ln>
        </p:spPr>
      </p:pic>
      <p:sp>
        <p:nvSpPr>
          <p:cNvPr id="1131" name="Google Shape;1131;p138"/>
          <p:cNvSpPr/>
          <p:nvPr/>
        </p:nvSpPr>
        <p:spPr>
          <a:xfrm>
            <a:off x="229500" y="2281513"/>
            <a:ext cx="2709000" cy="2709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cxnSp>
        <p:nvCxnSpPr>
          <p:cNvPr id="1132" name="Google Shape;1132;p138"/>
          <p:cNvCxnSpPr/>
          <p:nvPr/>
        </p:nvCxnSpPr>
        <p:spPr>
          <a:xfrm>
            <a:off x="2152450" y="2748800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33" name="Google Shape;1133;p138"/>
          <p:cNvCxnSpPr/>
          <p:nvPr/>
        </p:nvCxnSpPr>
        <p:spPr>
          <a:xfrm>
            <a:off x="1261225" y="2876563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34" name="Google Shape;1134;p138"/>
          <p:cNvCxnSpPr/>
          <p:nvPr/>
        </p:nvCxnSpPr>
        <p:spPr>
          <a:xfrm>
            <a:off x="1646575" y="2441938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35" name="Google Shape;1135;p138"/>
          <p:cNvCxnSpPr/>
          <p:nvPr/>
        </p:nvCxnSpPr>
        <p:spPr>
          <a:xfrm>
            <a:off x="783325" y="3190688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36" name="Google Shape;1136;p138"/>
          <p:cNvCxnSpPr/>
          <p:nvPr/>
        </p:nvCxnSpPr>
        <p:spPr>
          <a:xfrm>
            <a:off x="497775" y="2748788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137" name="Google Shape;1137;p138"/>
          <p:cNvGrpSpPr/>
          <p:nvPr/>
        </p:nvGrpSpPr>
        <p:grpSpPr>
          <a:xfrm>
            <a:off x="2031925" y="2216300"/>
            <a:ext cx="1086600" cy="1086600"/>
            <a:chOff x="4028700" y="1401225"/>
            <a:chExt cx="1086600" cy="1086600"/>
          </a:xfrm>
        </p:grpSpPr>
        <p:sp>
          <p:nvSpPr>
            <p:cNvPr id="1138" name="Google Shape;1138;p138"/>
            <p:cNvSpPr/>
            <p:nvPr/>
          </p:nvSpPr>
          <p:spPr>
            <a:xfrm>
              <a:off x="4028700" y="1401225"/>
              <a:ext cx="1086600" cy="1086600"/>
            </a:xfrm>
            <a:prstGeom prst="rect">
              <a:avLst/>
            </a:prstGeom>
            <a:solidFill>
              <a:srgbClr val="000000">
                <a:alpha val="442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39" name="Google Shape;1139;p138"/>
            <p:cNvSpPr/>
            <p:nvPr/>
          </p:nvSpPr>
          <p:spPr>
            <a:xfrm>
              <a:off x="4285650" y="1658175"/>
              <a:ext cx="572700" cy="5727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" name="Google Shape;1144;p139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sz="2400"/>
              <a:t>Box filters: vertical + horizontal streaking</a:t>
            </a:r>
            <a:endParaRPr sz="2400"/>
          </a:p>
        </p:txBody>
      </p:sp>
      <p:sp>
        <p:nvSpPr>
          <p:cNvPr id="1145" name="Google Shape;1145;p139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146" name="Google Shape;1146;p1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91526" y="1774526"/>
            <a:ext cx="3722975" cy="3722975"/>
          </a:xfrm>
          <a:prstGeom prst="rect">
            <a:avLst/>
          </a:prstGeom>
          <a:noFill/>
          <a:ln>
            <a:noFill/>
          </a:ln>
        </p:spPr>
      </p:pic>
      <p:sp>
        <p:nvSpPr>
          <p:cNvPr id="1147" name="Google Shape;1147;p139"/>
          <p:cNvSpPr/>
          <p:nvPr/>
        </p:nvSpPr>
        <p:spPr>
          <a:xfrm>
            <a:off x="229500" y="2281513"/>
            <a:ext cx="2709000" cy="2709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cxnSp>
        <p:nvCxnSpPr>
          <p:cNvPr id="1148" name="Google Shape;1148;p139"/>
          <p:cNvCxnSpPr/>
          <p:nvPr/>
        </p:nvCxnSpPr>
        <p:spPr>
          <a:xfrm>
            <a:off x="2152450" y="2748800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49" name="Google Shape;1149;p139"/>
          <p:cNvCxnSpPr/>
          <p:nvPr/>
        </p:nvCxnSpPr>
        <p:spPr>
          <a:xfrm>
            <a:off x="1261225" y="2876563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50" name="Google Shape;1150;p139"/>
          <p:cNvCxnSpPr/>
          <p:nvPr/>
        </p:nvCxnSpPr>
        <p:spPr>
          <a:xfrm>
            <a:off x="1646575" y="2441938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51" name="Google Shape;1151;p139"/>
          <p:cNvCxnSpPr/>
          <p:nvPr/>
        </p:nvCxnSpPr>
        <p:spPr>
          <a:xfrm>
            <a:off x="783325" y="3190688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52" name="Google Shape;1152;p139"/>
          <p:cNvCxnSpPr/>
          <p:nvPr/>
        </p:nvCxnSpPr>
        <p:spPr>
          <a:xfrm>
            <a:off x="497775" y="2748788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153" name="Google Shape;1153;p139"/>
          <p:cNvGrpSpPr/>
          <p:nvPr/>
        </p:nvGrpSpPr>
        <p:grpSpPr>
          <a:xfrm>
            <a:off x="1955725" y="2216300"/>
            <a:ext cx="1086600" cy="1086600"/>
            <a:chOff x="4028700" y="1401225"/>
            <a:chExt cx="1086600" cy="1086600"/>
          </a:xfrm>
        </p:grpSpPr>
        <p:sp>
          <p:nvSpPr>
            <p:cNvPr id="1154" name="Google Shape;1154;p139"/>
            <p:cNvSpPr/>
            <p:nvPr/>
          </p:nvSpPr>
          <p:spPr>
            <a:xfrm>
              <a:off x="4028700" y="1401225"/>
              <a:ext cx="1086600" cy="1086600"/>
            </a:xfrm>
            <a:prstGeom prst="rect">
              <a:avLst/>
            </a:prstGeom>
            <a:solidFill>
              <a:srgbClr val="000000">
                <a:alpha val="442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55" name="Google Shape;1155;p139"/>
            <p:cNvSpPr/>
            <p:nvPr/>
          </p:nvSpPr>
          <p:spPr>
            <a:xfrm>
              <a:off x="4285650" y="1658175"/>
              <a:ext cx="572700" cy="5727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" name="Google Shape;1160;p140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sz="2400"/>
              <a:t>Box filters: vertical + horizontal streaking</a:t>
            </a:r>
            <a:endParaRPr sz="2400"/>
          </a:p>
        </p:txBody>
      </p:sp>
      <p:sp>
        <p:nvSpPr>
          <p:cNvPr id="1161" name="Google Shape;1161;p140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162" name="Google Shape;1162;p1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91526" y="1774526"/>
            <a:ext cx="3722975" cy="3722975"/>
          </a:xfrm>
          <a:prstGeom prst="rect">
            <a:avLst/>
          </a:prstGeom>
          <a:noFill/>
          <a:ln>
            <a:noFill/>
          </a:ln>
        </p:spPr>
      </p:pic>
      <p:sp>
        <p:nvSpPr>
          <p:cNvPr id="1163" name="Google Shape;1163;p140"/>
          <p:cNvSpPr/>
          <p:nvPr/>
        </p:nvSpPr>
        <p:spPr>
          <a:xfrm>
            <a:off x="229500" y="2281513"/>
            <a:ext cx="2709000" cy="2709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cxnSp>
        <p:nvCxnSpPr>
          <p:cNvPr id="1164" name="Google Shape;1164;p140"/>
          <p:cNvCxnSpPr/>
          <p:nvPr/>
        </p:nvCxnSpPr>
        <p:spPr>
          <a:xfrm>
            <a:off x="2152450" y="2748800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65" name="Google Shape;1165;p140"/>
          <p:cNvCxnSpPr/>
          <p:nvPr/>
        </p:nvCxnSpPr>
        <p:spPr>
          <a:xfrm>
            <a:off x="1261225" y="2876563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66" name="Google Shape;1166;p140"/>
          <p:cNvCxnSpPr/>
          <p:nvPr/>
        </p:nvCxnSpPr>
        <p:spPr>
          <a:xfrm>
            <a:off x="1646575" y="2441938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67" name="Google Shape;1167;p140"/>
          <p:cNvCxnSpPr/>
          <p:nvPr/>
        </p:nvCxnSpPr>
        <p:spPr>
          <a:xfrm>
            <a:off x="783325" y="3190688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68" name="Google Shape;1168;p140"/>
          <p:cNvCxnSpPr/>
          <p:nvPr/>
        </p:nvCxnSpPr>
        <p:spPr>
          <a:xfrm>
            <a:off x="497775" y="2748788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169" name="Google Shape;1169;p140"/>
          <p:cNvGrpSpPr/>
          <p:nvPr/>
        </p:nvGrpSpPr>
        <p:grpSpPr>
          <a:xfrm>
            <a:off x="1879525" y="2216300"/>
            <a:ext cx="1086600" cy="1086600"/>
            <a:chOff x="4028700" y="1401225"/>
            <a:chExt cx="1086600" cy="1086600"/>
          </a:xfrm>
        </p:grpSpPr>
        <p:sp>
          <p:nvSpPr>
            <p:cNvPr id="1170" name="Google Shape;1170;p140"/>
            <p:cNvSpPr/>
            <p:nvPr/>
          </p:nvSpPr>
          <p:spPr>
            <a:xfrm>
              <a:off x="4028700" y="1401225"/>
              <a:ext cx="1086600" cy="1086600"/>
            </a:xfrm>
            <a:prstGeom prst="rect">
              <a:avLst/>
            </a:prstGeom>
            <a:solidFill>
              <a:srgbClr val="000000">
                <a:alpha val="442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71" name="Google Shape;1171;p140"/>
            <p:cNvSpPr/>
            <p:nvPr/>
          </p:nvSpPr>
          <p:spPr>
            <a:xfrm>
              <a:off x="4285650" y="1658175"/>
              <a:ext cx="572700" cy="5727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" name="Google Shape;1176;p141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We want a smoothly weighted kernel</a:t>
            </a:r>
            <a:endParaRPr/>
          </a:p>
        </p:txBody>
      </p:sp>
      <p:sp>
        <p:nvSpPr>
          <p:cNvPr id="1177" name="Google Shape;1177;p141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178" name="Google Shape;1178;p1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774526"/>
            <a:ext cx="3722975" cy="3722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9" name="Google Shape;1179;p1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77452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p80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600" name="Google Shape;600;p80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01" name="Google Shape;601;p8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02" name="Google Shape;602;p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36999" y="1622125"/>
            <a:ext cx="1915250" cy="191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3" name="Google Shape;603;p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36999" y="3969550"/>
            <a:ext cx="1915250" cy="191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" name="Google Shape;1187;p142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Gaussians</a:t>
            </a:r>
            <a:endParaRPr/>
          </a:p>
        </p:txBody>
      </p:sp>
      <p:sp>
        <p:nvSpPr>
          <p:cNvPr id="1188" name="Google Shape;1188;p142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189" name="Google Shape;1189;p1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76301" y="1926926"/>
            <a:ext cx="5191399" cy="3722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0" name="Google Shape;1190;p1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53251" y="2426775"/>
            <a:ext cx="1628775" cy="533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5" name="Google Shape;1195;p1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0" y="2687114"/>
            <a:ext cx="3950374" cy="2962787"/>
          </a:xfrm>
          <a:prstGeom prst="rect">
            <a:avLst/>
          </a:prstGeom>
          <a:noFill/>
          <a:ln>
            <a:noFill/>
          </a:ln>
        </p:spPr>
      </p:pic>
      <p:sp>
        <p:nvSpPr>
          <p:cNvPr id="1196" name="Google Shape;1196;p143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2d Gaussian</a:t>
            </a:r>
            <a:endParaRPr/>
          </a:p>
        </p:txBody>
      </p:sp>
      <p:sp>
        <p:nvSpPr>
          <p:cNvPr id="1197" name="Google Shape;1197;p143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198" name="Google Shape;1198;p1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2038" y="1718625"/>
            <a:ext cx="1823900" cy="486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9" name="Google Shape;1199;p14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179888" y="1622126"/>
            <a:ext cx="4027775" cy="4027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" name="Google Shape;1204;p144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Better smoothing with Gaussians</a:t>
            </a:r>
            <a:endParaRPr/>
          </a:p>
        </p:txBody>
      </p:sp>
      <p:sp>
        <p:nvSpPr>
          <p:cNvPr id="1205" name="Google Shape;1205;p144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206" name="Google Shape;1206;p1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76210" y="2824151"/>
            <a:ext cx="991575" cy="991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7" name="Google Shape;1207;p1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475" y="2076175"/>
            <a:ext cx="2705650" cy="2705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8" name="Google Shape;1208;p14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08853" y="1967112"/>
            <a:ext cx="2705650" cy="2705650"/>
          </a:xfrm>
          <a:prstGeom prst="rect">
            <a:avLst/>
          </a:prstGeom>
          <a:noFill/>
          <a:ln>
            <a:noFill/>
          </a:ln>
        </p:spPr>
      </p:pic>
      <p:sp>
        <p:nvSpPr>
          <p:cNvPr id="1209" name="Google Shape;1209;p144"/>
          <p:cNvSpPr txBox="1"/>
          <p:nvPr/>
        </p:nvSpPr>
        <p:spPr>
          <a:xfrm>
            <a:off x="3063125" y="2725500"/>
            <a:ext cx="838500" cy="140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sz="9600">
                <a:latin typeface="Consolas"/>
                <a:ea typeface="Consolas"/>
                <a:cs typeface="Consolas"/>
                <a:sym typeface="Consolas"/>
              </a:rPr>
              <a:t>*</a:t>
            </a:r>
            <a:endParaRPr sz="96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210" name="Google Shape;1210;p144"/>
          <p:cNvSpPr txBox="1"/>
          <p:nvPr/>
        </p:nvSpPr>
        <p:spPr>
          <a:xfrm>
            <a:off x="5284100" y="2408725"/>
            <a:ext cx="838500" cy="140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sz="9600">
                <a:latin typeface="Consolas"/>
                <a:ea typeface="Consolas"/>
                <a:cs typeface="Consolas"/>
                <a:sym typeface="Consolas"/>
              </a:rPr>
              <a:t>=</a:t>
            </a:r>
            <a:endParaRPr sz="9600"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" name="Google Shape;1215;p145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Better smoothing with Gaussians</a:t>
            </a:r>
            <a:endParaRPr/>
          </a:p>
        </p:txBody>
      </p:sp>
      <p:sp>
        <p:nvSpPr>
          <p:cNvPr id="1216" name="Google Shape;1216;p145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217" name="Google Shape;1217;p1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86751" y="1622114"/>
            <a:ext cx="4027748" cy="4027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8" name="Google Shape;1218;p1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500" y="1622113"/>
            <a:ext cx="4027750" cy="4027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" name="Google Shape;1223;p146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Better smoothing with Gaussians</a:t>
            </a:r>
            <a:endParaRPr/>
          </a:p>
        </p:txBody>
      </p:sp>
      <p:sp>
        <p:nvSpPr>
          <p:cNvPr id="1224" name="Google Shape;1224;p146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225" name="Google Shape;1225;p146"/>
          <p:cNvPicPr preferRelativeResize="0"/>
          <p:nvPr/>
        </p:nvPicPr>
        <p:blipFill rotWithShape="1">
          <a:blip r:embed="rId3">
            <a:alphaModFix/>
          </a:blip>
          <a:srcRect l="50072" t="10212" r="25512" b="65371"/>
          <a:stretch/>
        </p:blipFill>
        <p:spPr>
          <a:xfrm>
            <a:off x="4651826" y="1622151"/>
            <a:ext cx="4262675" cy="4262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6" name="Google Shape;1226;p146"/>
          <p:cNvPicPr preferRelativeResize="0"/>
          <p:nvPr/>
        </p:nvPicPr>
        <p:blipFill rotWithShape="1">
          <a:blip r:embed="rId4">
            <a:alphaModFix/>
          </a:blip>
          <a:srcRect l="50074" t="9981" r="25509" b="65602"/>
          <a:stretch/>
        </p:blipFill>
        <p:spPr>
          <a:xfrm>
            <a:off x="229490" y="1622157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4932044-FBF0-4C31-9AF8-E764C4EFB191}"/>
              </a:ext>
            </a:extLst>
          </p:cNvPr>
          <p:cNvSpPr txBox="1"/>
          <p:nvPr/>
        </p:nvSpPr>
        <p:spPr>
          <a:xfrm>
            <a:off x="1420599" y="5918698"/>
            <a:ext cx="7890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Box Filtered                                                            Gaussian Filtered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" name="Google Shape;1238;p14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sz="3000"/>
              <a:t>Wow, so what was that convolution thing??</a:t>
            </a:r>
            <a:endParaRPr sz="3000"/>
          </a:p>
        </p:txBody>
      </p:sp>
      <p:sp>
        <p:nvSpPr>
          <p:cNvPr id="1239" name="Google Shape;1239;p148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240" name="Google Shape;1240;p1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9025" y="1926926"/>
            <a:ext cx="7445950" cy="3722975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5C8AE156-6898-44DD-B5DB-12B47DB2ED52}"/>
                  </a:ext>
                </a:extLst>
              </p14:cNvPr>
              <p14:cNvContentPartPr/>
              <p14:nvPr/>
            </p14:nvContentPartPr>
            <p14:xfrm>
              <a:off x="2764800" y="3020760"/>
              <a:ext cx="5503680" cy="7218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5C8AE156-6898-44DD-B5DB-12B47DB2ED52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755440" y="3011400"/>
                <a:ext cx="5522400" cy="74052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" name="Google Shape;1238;p14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sz="3000"/>
              <a:t>Wow, so what was that convolution thing??</a:t>
            </a:r>
            <a:endParaRPr sz="3000"/>
          </a:p>
        </p:txBody>
      </p:sp>
      <p:sp>
        <p:nvSpPr>
          <p:cNvPr id="1239" name="Google Shape;1239;p148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240" name="Google Shape;1240;p1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9025" y="1926926"/>
            <a:ext cx="7445950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" name="Google Shape;1245;p149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sz="3000"/>
              <a:t>Calculate it, go!</a:t>
            </a:r>
            <a:endParaRPr sz="3000"/>
          </a:p>
        </p:txBody>
      </p:sp>
      <p:sp>
        <p:nvSpPr>
          <p:cNvPr id="1246" name="Google Shape;1246;p149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247" name="Google Shape;1247;p1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9025" y="1926926"/>
            <a:ext cx="7445950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" name="Google Shape;1252;p150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sz="3000"/>
              <a:t>Calculate it, go!</a:t>
            </a:r>
            <a:endParaRPr sz="3000"/>
          </a:p>
        </p:txBody>
      </p:sp>
      <p:sp>
        <p:nvSpPr>
          <p:cNvPr id="1253" name="Google Shape;1253;p150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254" name="Google Shape;1254;p1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9025" y="1926926"/>
            <a:ext cx="7445950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" name="Google Shape;1259;p151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Guess that kernel!</a:t>
            </a:r>
            <a:endParaRPr/>
          </a:p>
        </p:txBody>
      </p:sp>
      <p:sp>
        <p:nvSpPr>
          <p:cNvPr id="1260" name="Google Shape;1260;p151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261" name="Google Shape;1261;p1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80075" y="2437075"/>
            <a:ext cx="1983850" cy="198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2" name="Google Shape;1262;p1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501" y="1998364"/>
            <a:ext cx="3275275" cy="327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81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609" name="Google Shape;609;p81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10" name="Google Shape;610;p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611" name="Google Shape;611;p81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612" name="Google Shape;612;p8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36999" y="1622125"/>
            <a:ext cx="1915250" cy="1915250"/>
          </a:xfrm>
          <a:prstGeom prst="rect">
            <a:avLst/>
          </a:prstGeom>
          <a:noFill/>
          <a:ln>
            <a:noFill/>
          </a:ln>
        </p:spPr>
      </p:pic>
      <p:sp>
        <p:nvSpPr>
          <p:cNvPr id="613" name="Google Shape;613;p81"/>
          <p:cNvSpPr/>
          <p:nvPr/>
        </p:nvSpPr>
        <p:spPr>
          <a:xfrm>
            <a:off x="6006875" y="2043925"/>
            <a:ext cx="378900" cy="3789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" name="Google Shape;1267;p152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dirty="0"/>
              <a:t>Highpass Kernel: finds edges</a:t>
            </a:r>
            <a:br>
              <a:rPr lang="en" dirty="0"/>
            </a:br>
            <a:r>
              <a:rPr lang="en" dirty="0"/>
              <a:t>(applied to the graytone image!)</a:t>
            </a:r>
            <a:endParaRPr dirty="0"/>
          </a:p>
        </p:txBody>
      </p:sp>
      <p:sp>
        <p:nvSpPr>
          <p:cNvPr id="1268" name="Google Shape;1268;p152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269" name="Google Shape;1269;p1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80075" y="2437075"/>
            <a:ext cx="1983850" cy="198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0" name="Google Shape;1270;p1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501" y="1998364"/>
            <a:ext cx="3275275" cy="327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1" name="Google Shape;1271;p15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39226" y="1998376"/>
            <a:ext cx="3275275" cy="327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" name="Google Shape;1276;p153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Guess that kernel!</a:t>
            </a:r>
            <a:endParaRPr/>
          </a:p>
        </p:txBody>
      </p:sp>
      <p:pic>
        <p:nvPicPr>
          <p:cNvPr id="1277" name="Google Shape;1277;p1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80075" y="2437075"/>
            <a:ext cx="1983850" cy="1983850"/>
          </a:xfrm>
          <a:prstGeom prst="rect">
            <a:avLst/>
          </a:prstGeom>
          <a:noFill/>
          <a:ln>
            <a:noFill/>
          </a:ln>
        </p:spPr>
      </p:pic>
      <p:sp>
        <p:nvSpPr>
          <p:cNvPr id="1278" name="Google Shape;1278;p153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279" name="Google Shape;1279;p1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501" y="1998364"/>
            <a:ext cx="3275275" cy="327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" name="Google Shape;1284;p154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Identity Kernel: Does nothing!</a:t>
            </a:r>
            <a:endParaRPr/>
          </a:p>
        </p:txBody>
      </p:sp>
      <p:pic>
        <p:nvPicPr>
          <p:cNvPr id="1285" name="Google Shape;1285;p1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80075" y="2437075"/>
            <a:ext cx="1983850" cy="1983850"/>
          </a:xfrm>
          <a:prstGeom prst="rect">
            <a:avLst/>
          </a:prstGeom>
          <a:noFill/>
          <a:ln>
            <a:noFill/>
          </a:ln>
        </p:spPr>
      </p:pic>
      <p:sp>
        <p:nvSpPr>
          <p:cNvPr id="1286" name="Google Shape;1286;p154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287" name="Google Shape;1287;p15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501" y="1998364"/>
            <a:ext cx="3275275" cy="327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8" name="Google Shape;1288;p15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39226" y="1998364"/>
            <a:ext cx="3275275" cy="327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3" name="Google Shape;1293;p1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80075" y="2437075"/>
            <a:ext cx="1983850" cy="1983850"/>
          </a:xfrm>
          <a:prstGeom prst="rect">
            <a:avLst/>
          </a:prstGeom>
          <a:noFill/>
          <a:ln>
            <a:noFill/>
          </a:ln>
        </p:spPr>
      </p:pic>
      <p:sp>
        <p:nvSpPr>
          <p:cNvPr id="1294" name="Google Shape;1294;p155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Guess that kernel!</a:t>
            </a:r>
            <a:endParaRPr/>
          </a:p>
        </p:txBody>
      </p:sp>
      <p:sp>
        <p:nvSpPr>
          <p:cNvPr id="1295" name="Google Shape;1295;p155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296" name="Google Shape;1296;p15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501" y="1998364"/>
            <a:ext cx="3275275" cy="327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1" name="Google Shape;1301;p1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80075" y="2437075"/>
            <a:ext cx="1983850" cy="1983850"/>
          </a:xfrm>
          <a:prstGeom prst="rect">
            <a:avLst/>
          </a:prstGeom>
          <a:noFill/>
          <a:ln>
            <a:noFill/>
          </a:ln>
        </p:spPr>
      </p:pic>
      <p:sp>
        <p:nvSpPr>
          <p:cNvPr id="1302" name="Google Shape;1302;p156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dirty="0"/>
              <a:t>Sharpen Kernel: sharpens!</a:t>
            </a:r>
            <a:br>
              <a:rPr lang="en" dirty="0"/>
            </a:br>
            <a:r>
              <a:rPr lang="en" dirty="0"/>
              <a:t>(applied to all three bands)</a:t>
            </a:r>
            <a:endParaRPr dirty="0"/>
          </a:p>
        </p:txBody>
      </p:sp>
      <p:sp>
        <p:nvSpPr>
          <p:cNvPr id="1303" name="Google Shape;1303;p156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r>
              <a:rPr lang="en"/>
              <a:t>Note: sharpen = highpass + identity!</a:t>
            </a:r>
            <a:endParaRPr/>
          </a:p>
        </p:txBody>
      </p:sp>
      <p:pic>
        <p:nvPicPr>
          <p:cNvPr id="1304" name="Google Shape;1304;p15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501" y="1998364"/>
            <a:ext cx="3275275" cy="327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5" name="Google Shape;1305;p15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39226" y="1998376"/>
            <a:ext cx="3275275" cy="327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" name="Google Shape;1310;p1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80075" y="2437075"/>
            <a:ext cx="1983850" cy="1983850"/>
          </a:xfrm>
          <a:prstGeom prst="rect">
            <a:avLst/>
          </a:prstGeom>
          <a:noFill/>
          <a:ln>
            <a:noFill/>
          </a:ln>
        </p:spPr>
      </p:pic>
      <p:sp>
        <p:nvSpPr>
          <p:cNvPr id="1311" name="Google Shape;1311;p157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Guess that kernel!</a:t>
            </a:r>
            <a:endParaRPr/>
          </a:p>
        </p:txBody>
      </p:sp>
      <p:sp>
        <p:nvSpPr>
          <p:cNvPr id="1312" name="Google Shape;1312;p157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313" name="Google Shape;1313;p15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501" y="1998364"/>
            <a:ext cx="3275275" cy="327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8" name="Google Shape;1318;p1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80075" y="2437075"/>
            <a:ext cx="1983850" cy="1983850"/>
          </a:xfrm>
          <a:prstGeom prst="rect">
            <a:avLst/>
          </a:prstGeom>
          <a:noFill/>
          <a:ln>
            <a:noFill/>
          </a:ln>
        </p:spPr>
      </p:pic>
      <p:sp>
        <p:nvSpPr>
          <p:cNvPr id="1319" name="Google Shape;1319;p15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dirty="0"/>
              <a:t>Emboss Kernel: stylin’ (</a:t>
            </a:r>
            <a:r>
              <a:rPr lang="en-US" dirty="0"/>
              <a:t>applied to all three bands)</a:t>
            </a:r>
            <a:endParaRPr dirty="0"/>
          </a:p>
        </p:txBody>
      </p:sp>
      <p:sp>
        <p:nvSpPr>
          <p:cNvPr id="1320" name="Google Shape;1320;p158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321" name="Google Shape;1321;p15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501" y="1998364"/>
            <a:ext cx="3275275" cy="327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2" name="Google Shape;1322;p15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39226" y="1998364"/>
            <a:ext cx="3275275" cy="327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" name="Google Shape;1327;p159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Guess those kernels!</a:t>
            </a:r>
            <a:endParaRPr/>
          </a:p>
        </p:txBody>
      </p:sp>
      <p:sp>
        <p:nvSpPr>
          <p:cNvPr id="1328" name="Google Shape;1328;p159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329" name="Google Shape;1329;p1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998364"/>
            <a:ext cx="3275275" cy="327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0" name="Google Shape;1330;p15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80075" y="3774675"/>
            <a:ext cx="1983850" cy="198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1" name="Google Shape;1331;p15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580075" y="1706475"/>
            <a:ext cx="1983850" cy="1983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" name="Google Shape;1336;p160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dirty="0"/>
              <a:t>Sobel Kernels: edges (applied to a graytone image and thresholded)</a:t>
            </a:r>
            <a:endParaRPr dirty="0"/>
          </a:p>
        </p:txBody>
      </p:sp>
      <p:sp>
        <p:nvSpPr>
          <p:cNvPr id="1337" name="Google Shape;1337;p160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338" name="Google Shape;1338;p1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998364"/>
            <a:ext cx="3275275" cy="327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9" name="Google Shape;1339;p16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80075" y="3774675"/>
            <a:ext cx="1983850" cy="198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0" name="Google Shape;1340;p16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580075" y="1706475"/>
            <a:ext cx="1983850" cy="198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1" name="Google Shape;1341;p16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290250" y="1790825"/>
            <a:ext cx="1983850" cy="198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2" name="Google Shape;1342;p16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290253" y="3900951"/>
            <a:ext cx="1983850" cy="1983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" name="Google Shape;1347;p161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dirty="0"/>
              <a:t>Sobel Kernels: edges and gradient!</a:t>
            </a:r>
            <a:endParaRPr dirty="0"/>
          </a:p>
        </p:txBody>
      </p:sp>
      <p:sp>
        <p:nvSpPr>
          <p:cNvPr id="1348" name="Google Shape;1348;p161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349" name="Google Shape;1349;p1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998364"/>
            <a:ext cx="3275275" cy="327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0" name="Google Shape;1350;p1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80075" y="3774675"/>
            <a:ext cx="1983850" cy="198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1" name="Google Shape;1351;p16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580075" y="1706475"/>
            <a:ext cx="1983850" cy="198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2" name="Google Shape;1352;p16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639226" y="1998376"/>
            <a:ext cx="3275275" cy="327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p82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619" name="Google Shape;619;p82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20" name="Google Shape;620;p8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621" name="Google Shape;621;p82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622" name="Google Shape;622;p8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" name="Google Shape;1357;p162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dirty="0"/>
              <a:t>Sobel Kernels: edges and gradient!</a:t>
            </a:r>
            <a:endParaRPr dirty="0"/>
          </a:p>
        </p:txBody>
      </p:sp>
      <p:sp>
        <p:nvSpPr>
          <p:cNvPr id="1358" name="Google Shape;1358;p162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359" name="Google Shape;1359;p1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40664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8F634A0-D8BB-4A72-A7DC-ABFA3B15F98C}"/>
              </a:ext>
            </a:extLst>
          </p:cNvPr>
          <p:cNvSpPr txBox="1"/>
          <p:nvPr/>
        </p:nvSpPr>
        <p:spPr>
          <a:xfrm flipH="1">
            <a:off x="391158" y="5649899"/>
            <a:ext cx="81229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00FF"/>
                </a:solidFill>
              </a:rPr>
              <a:t>This visualization is showing the magnitude and direction of the gradient. We will talk further about this when we discuss edges.</a:t>
            </a: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" name="Google Shape;1364;p163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And so much more!!</a:t>
            </a:r>
            <a:endParaRPr/>
          </a:p>
        </p:txBody>
      </p:sp>
      <p:sp>
        <p:nvSpPr>
          <p:cNvPr id="1365" name="Google Shape;1365;p163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8700"/>
            <a:ext cx="8229600" cy="1143000"/>
          </a:xfrm>
        </p:spPr>
        <p:txBody>
          <a:bodyPr/>
          <a:lstStyle/>
          <a:p>
            <a:r>
              <a:rPr lang="en-US" dirty="0"/>
              <a:t>Assignment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99784"/>
            <a:ext cx="8229600" cy="4525963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3600" dirty="0"/>
              <a:t>Image resizing and filtering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739098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First things first!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0502"/>
          </a:xfrm>
        </p:spPr>
        <p:txBody>
          <a:bodyPr>
            <a:normAutofit/>
          </a:bodyPr>
          <a:lstStyle/>
          <a:p>
            <a:r>
              <a:rPr lang="en-US" sz="2500" dirty="0"/>
              <a:t>First, you need to run </a:t>
            </a:r>
            <a:r>
              <a:rPr lang="en-US" sz="2500" dirty="0">
                <a:highlight>
                  <a:srgbClr val="C0C0C0"/>
                </a:highlight>
                <a:latin typeface="Simplified Arabic Fixed" panose="020F0502020204030204" pitchFamily="34" charset="0"/>
                <a:cs typeface="Simplified Arabic Fixed" panose="020F0502020204030204" pitchFamily="34" charset="0"/>
              </a:rPr>
              <a:t>git pull</a:t>
            </a:r>
            <a:r>
              <a:rPr lang="en-US" sz="2500" dirty="0">
                <a:cs typeface="Simplified Arabic Fixed" panose="020F0502020204030204" pitchFamily="34" charset="0"/>
              </a:rPr>
              <a:t> </a:t>
            </a:r>
            <a:r>
              <a:rPr lang="en-US" sz="2500" dirty="0"/>
              <a:t>from inside your </a:t>
            </a:r>
            <a:r>
              <a:rPr lang="en-US" sz="2500" dirty="0" err="1"/>
              <a:t>homeworks</a:t>
            </a:r>
            <a:r>
              <a:rPr lang="en-US" sz="2500" dirty="0"/>
              <a:t> folder to get the latest changes from GitHub. </a:t>
            </a:r>
          </a:p>
          <a:p>
            <a:endParaRPr lang="en-US" sz="2500" dirty="0"/>
          </a:p>
          <a:p>
            <a:r>
              <a:rPr lang="en-US" sz="2500" dirty="0"/>
              <a:t>Remember that you might need some of your code from the previous </a:t>
            </a:r>
            <a:r>
              <a:rPr lang="en-US" sz="2500" dirty="0" err="1"/>
              <a:t>hw</a:t>
            </a:r>
            <a:r>
              <a:rPr lang="en-US" sz="2500" dirty="0"/>
              <a:t> (e.g. </a:t>
            </a:r>
            <a:r>
              <a:rPr lang="en-US" sz="2500" dirty="0" err="1"/>
              <a:t>set_pixel</a:t>
            </a:r>
            <a:r>
              <a:rPr lang="en-US" sz="2500" dirty="0"/>
              <a:t>) for this </a:t>
            </a:r>
            <a:r>
              <a:rPr lang="en-US" sz="2500" dirty="0" err="1"/>
              <a:t>hw</a:t>
            </a:r>
            <a:r>
              <a:rPr lang="en-US" sz="2500" dirty="0"/>
              <a:t> as well. Have your code from hw1 in your </a:t>
            </a:r>
            <a:r>
              <a:rPr lang="en-US" sz="2500" dirty="0" err="1"/>
              <a:t>src</a:t>
            </a:r>
            <a:r>
              <a:rPr lang="en-US" sz="2500" dirty="0"/>
              <a:t> folder.</a:t>
            </a:r>
          </a:p>
          <a:p>
            <a:pPr marL="0" indent="0">
              <a:buNone/>
            </a:pPr>
            <a:endParaRPr lang="en-US" sz="2500" dirty="0"/>
          </a:p>
          <a:p>
            <a:r>
              <a:rPr lang="en-US" sz="2500" dirty="0"/>
              <a:t>Then run:</a:t>
            </a:r>
          </a:p>
          <a:p>
            <a:pPr lvl="1"/>
            <a:r>
              <a:rPr lang="en-US" sz="2500" dirty="0">
                <a:highlight>
                  <a:srgbClr val="C0C0C0"/>
                </a:highlight>
                <a:latin typeface="Simplified Arabic Fixed" panose="02070309020205020404" pitchFamily="49" charset="-78"/>
                <a:cs typeface="Simplified Arabic Fixed" panose="02070309020205020404" pitchFamily="49" charset="-78"/>
              </a:rPr>
              <a:t>make clean </a:t>
            </a:r>
          </a:p>
          <a:p>
            <a:pPr lvl="1"/>
            <a:r>
              <a:rPr lang="en-US" sz="2500" dirty="0">
                <a:highlight>
                  <a:srgbClr val="C0C0C0"/>
                </a:highlight>
                <a:latin typeface="Simplified Arabic Fixed" panose="02070309020205020404" pitchFamily="49" charset="-78"/>
                <a:cs typeface="Simplified Arabic Fixed" panose="02070309020205020404" pitchFamily="49" charset="-78"/>
              </a:rPr>
              <a:t>make</a:t>
            </a:r>
          </a:p>
          <a:p>
            <a:pPr marL="457200" lvl="1" indent="0">
              <a:buNone/>
            </a:pPr>
            <a:endParaRPr lang="en-US" sz="2400" dirty="0">
              <a:highlight>
                <a:srgbClr val="C0C0C0"/>
              </a:highlight>
              <a:latin typeface="Simplified Arabic Fixed" panose="02070309020205020404" pitchFamily="49" charset="-78"/>
              <a:cs typeface="Simplified Arabic Fixed" panose="02070309020205020404" pitchFamily="49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783329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Assignment 2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8373291" cy="49505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dirty="0">
                <a:solidFill>
                  <a:srgbClr val="FF0000"/>
                </a:solidFill>
              </a:rPr>
              <a:t>Nearest Neighbor Interpolation and Resizing</a:t>
            </a:r>
          </a:p>
          <a:p>
            <a:r>
              <a:rPr lang="en-US" sz="3000" dirty="0"/>
              <a:t>float </a:t>
            </a:r>
            <a:r>
              <a:rPr lang="en-US" sz="3000" dirty="0" err="1"/>
              <a:t>nn_interpolate</a:t>
            </a:r>
            <a:r>
              <a:rPr lang="en-US" sz="3000" dirty="0"/>
              <a:t>(image </a:t>
            </a:r>
            <a:r>
              <a:rPr lang="en-US" sz="3000" dirty="0" err="1"/>
              <a:t>im</a:t>
            </a:r>
            <a:r>
              <a:rPr lang="en-US" sz="3000" dirty="0"/>
              <a:t>, float x, float y, int c); in </a:t>
            </a:r>
            <a:r>
              <a:rPr lang="en-US" sz="3000" dirty="0" err="1"/>
              <a:t>src</a:t>
            </a:r>
            <a:r>
              <a:rPr lang="en-US" sz="3000" dirty="0"/>
              <a:t>/</a:t>
            </a:r>
            <a:r>
              <a:rPr lang="en-US" sz="3000" dirty="0" err="1"/>
              <a:t>modify_image.c</a:t>
            </a:r>
            <a:endParaRPr lang="en-US" sz="3000" dirty="0"/>
          </a:p>
          <a:p>
            <a:r>
              <a:rPr lang="en-US" sz="3000" dirty="0"/>
              <a:t>image </a:t>
            </a:r>
            <a:r>
              <a:rPr lang="en-US" sz="3000" dirty="0" err="1"/>
              <a:t>nn_resize</a:t>
            </a:r>
            <a:r>
              <a:rPr lang="en-US" sz="3000" dirty="0"/>
              <a:t>(image </a:t>
            </a:r>
            <a:r>
              <a:rPr lang="en-US" sz="3000" dirty="0" err="1"/>
              <a:t>im</a:t>
            </a:r>
            <a:r>
              <a:rPr lang="en-US" sz="3000" dirty="0"/>
              <a:t>, int w, int h);</a:t>
            </a:r>
          </a:p>
          <a:p>
            <a:endParaRPr lang="en-US" sz="3000" dirty="0"/>
          </a:p>
          <a:p>
            <a:pPr marL="0" indent="0">
              <a:buNone/>
            </a:pPr>
            <a:r>
              <a:rPr lang="en-US" sz="3000" dirty="0">
                <a:solidFill>
                  <a:srgbClr val="FF0000"/>
                </a:solidFill>
              </a:rPr>
              <a:t>Bilinear Interpolation and Resizing</a:t>
            </a:r>
          </a:p>
          <a:p>
            <a:r>
              <a:rPr lang="en-US" sz="3000" dirty="0"/>
              <a:t>float </a:t>
            </a:r>
            <a:r>
              <a:rPr lang="en-US" sz="3000" dirty="0" err="1"/>
              <a:t>bilinear_interpolate</a:t>
            </a:r>
            <a:r>
              <a:rPr lang="en-US" sz="3000" dirty="0"/>
              <a:t>(image </a:t>
            </a:r>
            <a:r>
              <a:rPr lang="en-US" sz="3000" dirty="0" err="1"/>
              <a:t>im</a:t>
            </a:r>
            <a:r>
              <a:rPr lang="en-US" sz="3000" dirty="0"/>
              <a:t>, float x, float y, int c);</a:t>
            </a:r>
          </a:p>
          <a:p>
            <a:r>
              <a:rPr lang="en-US" sz="3000" dirty="0"/>
              <a:t>image </a:t>
            </a:r>
            <a:r>
              <a:rPr lang="en-US" sz="3000" dirty="0" err="1"/>
              <a:t>bilinear_resize</a:t>
            </a:r>
            <a:r>
              <a:rPr lang="en-US" sz="3000" dirty="0"/>
              <a:t>(image </a:t>
            </a:r>
            <a:r>
              <a:rPr lang="en-US" sz="3000" dirty="0" err="1"/>
              <a:t>im</a:t>
            </a:r>
            <a:r>
              <a:rPr lang="en-US" sz="3000" dirty="0"/>
              <a:t>, int w, int h);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648059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Assignment 2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05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dirty="0">
                <a:solidFill>
                  <a:srgbClr val="FF0000"/>
                </a:solidFill>
              </a:rPr>
              <a:t>Box Filter</a:t>
            </a:r>
          </a:p>
          <a:p>
            <a:r>
              <a:rPr lang="de-DE" sz="3000" dirty="0"/>
              <a:t>void l1_normalize(image im) </a:t>
            </a:r>
          </a:p>
          <a:p>
            <a:r>
              <a:rPr lang="en-US" sz="3000" dirty="0"/>
              <a:t>image </a:t>
            </a:r>
            <a:r>
              <a:rPr lang="en-US" sz="3000" dirty="0" err="1"/>
              <a:t>make_box_filter</a:t>
            </a:r>
            <a:r>
              <a:rPr lang="en-US" sz="3000" dirty="0"/>
              <a:t>(int w)</a:t>
            </a:r>
          </a:p>
          <a:p>
            <a:pPr marL="0" indent="0">
              <a:buNone/>
            </a:pPr>
            <a:r>
              <a:rPr lang="en-US" sz="3000" dirty="0">
                <a:solidFill>
                  <a:srgbClr val="FF0000"/>
                </a:solidFill>
              </a:rPr>
              <a:t>Convolution</a:t>
            </a:r>
          </a:p>
          <a:p>
            <a:r>
              <a:rPr lang="en-US" sz="3000" dirty="0"/>
              <a:t>image </a:t>
            </a:r>
            <a:r>
              <a:rPr lang="en-US" sz="3000" dirty="0" err="1"/>
              <a:t>convolve_image</a:t>
            </a:r>
            <a:r>
              <a:rPr lang="en-US" sz="3000" dirty="0"/>
              <a:t>(image </a:t>
            </a:r>
            <a:r>
              <a:rPr lang="en-US" sz="3000" dirty="0" err="1"/>
              <a:t>im</a:t>
            </a:r>
            <a:r>
              <a:rPr lang="en-US" sz="3000" dirty="0"/>
              <a:t>, image filter, int preserve)</a:t>
            </a:r>
          </a:p>
          <a:p>
            <a:r>
              <a:rPr lang="en-US" sz="3000" dirty="0"/>
              <a:t>image </a:t>
            </a:r>
            <a:r>
              <a:rPr lang="en-US" sz="3000" dirty="0" err="1"/>
              <a:t>make_highpass_filter</a:t>
            </a:r>
            <a:r>
              <a:rPr lang="en-US" sz="3000" dirty="0"/>
              <a:t>()</a:t>
            </a:r>
          </a:p>
          <a:p>
            <a:r>
              <a:rPr lang="en-US" sz="3000" dirty="0"/>
              <a:t>image </a:t>
            </a:r>
            <a:r>
              <a:rPr lang="en-US" sz="3000" dirty="0" err="1"/>
              <a:t>make_sharpen_filter</a:t>
            </a:r>
            <a:r>
              <a:rPr lang="en-US" sz="3000" dirty="0"/>
              <a:t>()</a:t>
            </a:r>
          </a:p>
          <a:p>
            <a:r>
              <a:rPr lang="en-US" sz="3000" dirty="0"/>
              <a:t>image </a:t>
            </a:r>
            <a:r>
              <a:rPr lang="en-US" sz="3000" dirty="0" err="1"/>
              <a:t>make_emboss_filter</a:t>
            </a:r>
            <a:r>
              <a:rPr lang="en-US" sz="3000" dirty="0"/>
              <a:t>()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955611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Assignment 2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05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dirty="0">
                <a:solidFill>
                  <a:srgbClr val="FF0000"/>
                </a:solidFill>
              </a:rPr>
              <a:t>Gaussian</a:t>
            </a:r>
          </a:p>
          <a:p>
            <a:r>
              <a:rPr lang="en-US" sz="3000" dirty="0"/>
              <a:t>image </a:t>
            </a:r>
            <a:r>
              <a:rPr lang="en-US" sz="3000" dirty="0" err="1"/>
              <a:t>make_gaussian_filter</a:t>
            </a:r>
            <a:r>
              <a:rPr lang="en-US" sz="3000" dirty="0"/>
              <a:t>(float sigma)</a:t>
            </a:r>
          </a:p>
          <a:p>
            <a:pPr marL="0" indent="0">
              <a:buNone/>
            </a:pPr>
            <a:r>
              <a:rPr lang="en-US" sz="3000" dirty="0">
                <a:solidFill>
                  <a:srgbClr val="FF0000"/>
                </a:solidFill>
              </a:rPr>
              <a:t>Hybrid Images</a:t>
            </a:r>
          </a:p>
          <a:p>
            <a:r>
              <a:rPr lang="en-US" sz="3000" dirty="0"/>
              <a:t>image </a:t>
            </a:r>
            <a:r>
              <a:rPr lang="en-US" sz="3000" dirty="0" err="1"/>
              <a:t>add_image</a:t>
            </a:r>
            <a:r>
              <a:rPr lang="en-US" sz="3000" dirty="0"/>
              <a:t>(image a, image b)  </a:t>
            </a:r>
          </a:p>
          <a:p>
            <a:r>
              <a:rPr lang="en-US" sz="3000" dirty="0"/>
              <a:t>image </a:t>
            </a:r>
            <a:r>
              <a:rPr lang="en-US" sz="3000" dirty="0" err="1"/>
              <a:t>sub_image</a:t>
            </a:r>
            <a:r>
              <a:rPr lang="en-US" sz="3000" dirty="0"/>
              <a:t>(image a, image b)</a:t>
            </a:r>
          </a:p>
          <a:p>
            <a:pPr marL="0" indent="0">
              <a:buNone/>
            </a:pPr>
            <a:endParaRPr lang="en-US" sz="3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936042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Assignment 2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05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dirty="0">
                <a:solidFill>
                  <a:srgbClr val="FF0000"/>
                </a:solidFill>
              </a:rPr>
              <a:t>Sobel Operator (next lecture)</a:t>
            </a:r>
            <a:endParaRPr lang="en-US" sz="3000" dirty="0"/>
          </a:p>
          <a:p>
            <a:r>
              <a:rPr lang="en-US" sz="3000" dirty="0"/>
              <a:t>image </a:t>
            </a:r>
            <a:r>
              <a:rPr lang="en-US" sz="3000" dirty="0" err="1"/>
              <a:t>make_gx_filter</a:t>
            </a:r>
            <a:r>
              <a:rPr lang="en-US" sz="3000" dirty="0"/>
              <a:t>() </a:t>
            </a:r>
          </a:p>
          <a:p>
            <a:r>
              <a:rPr lang="en-US" sz="3000" dirty="0"/>
              <a:t>image </a:t>
            </a:r>
            <a:r>
              <a:rPr lang="en-US" sz="3000" dirty="0" err="1"/>
              <a:t>make_gy_filter</a:t>
            </a:r>
            <a:r>
              <a:rPr lang="en-US" sz="3000" dirty="0"/>
              <a:t>()</a:t>
            </a:r>
          </a:p>
          <a:p>
            <a:r>
              <a:rPr lang="en-US" sz="3000" dirty="0"/>
              <a:t>void </a:t>
            </a:r>
            <a:r>
              <a:rPr lang="en-US" sz="3000" dirty="0" err="1"/>
              <a:t>feature_normalize</a:t>
            </a:r>
            <a:r>
              <a:rPr lang="en-US" sz="3000" dirty="0"/>
              <a:t>(image </a:t>
            </a:r>
            <a:r>
              <a:rPr lang="en-US" sz="3000" dirty="0" err="1"/>
              <a:t>im</a:t>
            </a:r>
            <a:r>
              <a:rPr lang="en-US" sz="3000" dirty="0"/>
              <a:t>)</a:t>
            </a:r>
          </a:p>
          <a:p>
            <a:r>
              <a:rPr lang="en-US" sz="3000" dirty="0"/>
              <a:t>image *</a:t>
            </a:r>
            <a:r>
              <a:rPr lang="en-US" sz="3000" dirty="0" err="1"/>
              <a:t>sobel_image</a:t>
            </a:r>
            <a:r>
              <a:rPr lang="en-US" sz="3000" dirty="0"/>
              <a:t>(image </a:t>
            </a:r>
            <a:r>
              <a:rPr lang="en-US" sz="3000" dirty="0" err="1"/>
              <a:t>im</a:t>
            </a:r>
            <a:r>
              <a:rPr lang="en-US" sz="3000" dirty="0"/>
              <a:t>)</a:t>
            </a:r>
          </a:p>
          <a:p>
            <a:r>
              <a:rPr lang="en-US" sz="3000" dirty="0"/>
              <a:t>image </a:t>
            </a:r>
            <a:r>
              <a:rPr lang="en-US" sz="3000" dirty="0" err="1"/>
              <a:t>colorize_sobel</a:t>
            </a:r>
            <a:r>
              <a:rPr lang="en-US" sz="3000" dirty="0"/>
              <a:t>(image </a:t>
            </a:r>
            <a:r>
              <a:rPr lang="en-US" sz="3000" dirty="0" err="1"/>
              <a:t>im</a:t>
            </a:r>
            <a:r>
              <a:rPr lang="en-US" sz="3000" dirty="0"/>
              <a:t>)</a:t>
            </a:r>
          </a:p>
          <a:p>
            <a:endParaRPr lang="en-US" sz="3000" dirty="0"/>
          </a:p>
          <a:p>
            <a:pPr marL="0" indent="0">
              <a:buNone/>
            </a:pPr>
            <a:endParaRPr lang="en-US" sz="3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544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2117</TotalTime>
  <Words>912</Words>
  <Application>Microsoft Office PowerPoint</Application>
  <PresentationFormat>On-screen Show (4:3)</PresentationFormat>
  <Paragraphs>159</Paragraphs>
  <Slides>97</Slides>
  <Notes>89</Notes>
  <HiddenSlides>4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97</vt:i4>
      </vt:variant>
    </vt:vector>
  </HeadingPairs>
  <TitlesOfParts>
    <vt:vector size="104" baseType="lpstr">
      <vt:lpstr>Arial</vt:lpstr>
      <vt:lpstr>Arial Rounded MT Bold</vt:lpstr>
      <vt:lpstr>Calibri</vt:lpstr>
      <vt:lpstr>Consolas</vt:lpstr>
      <vt:lpstr>Simplified Arabic Fixed</vt:lpstr>
      <vt:lpstr>Ubuntu</vt:lpstr>
      <vt:lpstr>Office Theme</vt:lpstr>
      <vt:lpstr>  Computer Vision   ECE/CSE 576 Filters  Linda Shapiro Professor of Computer Science &amp; Engineering Professor of Electrical &amp; Computer Engineering</vt:lpstr>
      <vt:lpstr>Let’s do something interesting already!!</vt:lpstr>
      <vt:lpstr>Want to make image smaller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IS THIS ALL THERE IS??</vt:lpstr>
      <vt:lpstr>THERE IS A BETTER WAY!</vt:lpstr>
      <vt:lpstr>LOOK AT HOW MUCH BETTER</vt:lpstr>
      <vt:lpstr>How do?</vt:lpstr>
      <vt:lpstr>How do? Averaging!</vt:lpstr>
      <vt:lpstr>How do? Averaging!</vt:lpstr>
      <vt:lpstr>What is averaging?</vt:lpstr>
      <vt:lpstr>What is averaging? A weighted sum</vt:lpstr>
      <vt:lpstr>What is averaging? A weighted sum</vt:lpstr>
      <vt:lpstr>Call this operation “convolution”</vt:lpstr>
      <vt:lpstr>Convolutions on larger images</vt:lpstr>
      <vt:lpstr>Kernel slides across image</vt:lpstr>
      <vt:lpstr>What were the 3 methods for handling convolutions near the border?</vt:lpstr>
      <vt:lpstr>Convolutions on larger images</vt:lpstr>
      <vt:lpstr>This is called box filter</vt:lpstr>
      <vt:lpstr>Box filters smooth image</vt:lpstr>
      <vt:lpstr>Box filters smooth image</vt:lpstr>
      <vt:lpstr>Now we resize our smoothed image</vt:lpstr>
      <vt:lpstr>So much better!</vt:lpstr>
      <vt:lpstr>Box filters have artifacts</vt:lpstr>
      <vt:lpstr>Box filters have artifacts</vt:lpstr>
      <vt:lpstr>Box filters: vertical + horizontal streaking</vt:lpstr>
      <vt:lpstr>Box filters: vertical + horizontal streaking</vt:lpstr>
      <vt:lpstr>Box filters: vertical + horizontal streaking</vt:lpstr>
      <vt:lpstr>Box filters: vertical + horizontal streaking</vt:lpstr>
      <vt:lpstr>We want a smoothly weighted kernel</vt:lpstr>
      <vt:lpstr>Gaussians</vt:lpstr>
      <vt:lpstr>2d Gaussian</vt:lpstr>
      <vt:lpstr>Better smoothing with Gaussians</vt:lpstr>
      <vt:lpstr>Better smoothing with Gaussians</vt:lpstr>
      <vt:lpstr>Better smoothing with Gaussians</vt:lpstr>
      <vt:lpstr>Wow, so what was that convolution thing??</vt:lpstr>
      <vt:lpstr>Wow, so what was that convolution thing??</vt:lpstr>
      <vt:lpstr>Calculate it, go!</vt:lpstr>
      <vt:lpstr>Calculate it, go!</vt:lpstr>
      <vt:lpstr>Guess that kernel!</vt:lpstr>
      <vt:lpstr>Highpass Kernel: finds edges (applied to the graytone image!)</vt:lpstr>
      <vt:lpstr>Guess that kernel!</vt:lpstr>
      <vt:lpstr>Identity Kernel: Does nothing!</vt:lpstr>
      <vt:lpstr>Guess that kernel!</vt:lpstr>
      <vt:lpstr>Sharpen Kernel: sharpens! (applied to all three bands)</vt:lpstr>
      <vt:lpstr>Guess that kernel!</vt:lpstr>
      <vt:lpstr>Emboss Kernel: stylin’ (applied to all three bands)</vt:lpstr>
      <vt:lpstr>Guess those kernels!</vt:lpstr>
      <vt:lpstr>Sobel Kernels: edges (applied to a graytone image and thresholded)</vt:lpstr>
      <vt:lpstr>Sobel Kernels: edges and gradient!</vt:lpstr>
      <vt:lpstr>Sobel Kernels: edges and gradient!</vt:lpstr>
      <vt:lpstr>And so much more!!</vt:lpstr>
      <vt:lpstr>Assignment 2</vt:lpstr>
      <vt:lpstr>First things first!</vt:lpstr>
      <vt:lpstr>Assignment 2</vt:lpstr>
      <vt:lpstr>Assignment 2</vt:lpstr>
      <vt:lpstr>Assignment 2</vt:lpstr>
      <vt:lpstr>Assignment 2</vt:lpstr>
    </vt:vector>
  </TitlesOfParts>
  <Company>University of Illinois Computer Science Dept.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Visual Recognition and Learning</dc:title>
  <dc:creator>David Forsyth</dc:creator>
  <cp:lastModifiedBy>shapiro</cp:lastModifiedBy>
  <cp:revision>232</cp:revision>
  <dcterms:created xsi:type="dcterms:W3CDTF">2013-01-06T19:09:38Z</dcterms:created>
  <dcterms:modified xsi:type="dcterms:W3CDTF">2022-04-11T20:56:42Z</dcterms:modified>
</cp:coreProperties>
</file>