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5e7b2070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5e7b2070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85e7b2070e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85e7b2070e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Delete this slide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5e7b2070e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85e7b2070e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this system, the computer can recognize major muscle movements. Then, people can build a classifier to group different muscle movements to different expression.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85e7b2070e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85e7b2070e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85e7b2070e_0_1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85e7b2070e_0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85e7b2070e_0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85e7b2070e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are still some critics on this kind of facial expression system, which is compound expression. [next slide]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85e7b2070e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85e7b2070e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People have compound expression and micro expression…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…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Some researchers have build compound facial expression, and classify expression into more than 20 different categories. Well… Where is happily sad? [next slides]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85e7b2070e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85e7b2070e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1990s, the definition of valence and arousal gained popularity. 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85e7b2070e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85e7b2070e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85e7b2070e_0_1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85e7b2070e_0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Don’t say [tiny change]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85e7b2070e_0_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85e7b2070e_0_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85e7b2070e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85e7b2070e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Bullet points of description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85e7b2070e_0_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85e7b2070e_0_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85e7b2070e_0_2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85e7b2070e_0_2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85e7b2070e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85e7b2070e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 [so-far]. Don’t go through the number. Just highlight.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85e7b2070e_0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85e7b2070e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85e7b2070e_0_2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85e7b2070e_0_2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85e7b2070e_0_3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1" name="Google Shape;261;g85e7b2070e_0_3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85e7b2070e_0_3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85e7b2070e_0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85e7b2070e_0_3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85e7b2070e_0_3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85e7b2070e_0_3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85e7b2070e_0_3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85e7b2070e_0_3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85e7b2070e_0_3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85e7b2070e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85e7b2070e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85e7b2070e_0_3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85e7b2070e_0_3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85e7b2070e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85e7b2070e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85e7b2070e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85e7b2070e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85e7b2070e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85e7b2070e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Make it shorter 10 seconds.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85e7b2070e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85e7b2070e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85e7b2070e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85e7b2070e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 though there are only 8 categories for facial expression. It is still a challenging problem [next slide]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85e7b2070e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85e7b2070e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Make it shorter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arxiv.org/abs/1904.03616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6.png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6" Type="http://schemas.openxmlformats.org/officeDocument/2006/relationships/image" Target="../media/image1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2.png"/><Relationship Id="rId7" Type="http://schemas.openxmlformats.org/officeDocument/2006/relationships/image" Target="../media/image21.png"/><Relationship Id="rId8" Type="http://schemas.openxmlformats.org/officeDocument/2006/relationships/image" Target="../media/image2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0.png"/><Relationship Id="rId4" Type="http://schemas.openxmlformats.org/officeDocument/2006/relationships/image" Target="../media/image2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5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4.jpg"/><Relationship Id="rId5" Type="http://schemas.openxmlformats.org/officeDocument/2006/relationships/image" Target="../media/image3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5.png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hyperlink" Target="http://www.bristol.ac.uk/news/2017/march/autism-study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343475"/>
            <a:ext cx="8520600" cy="2607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 Facial Affect Analysis System for </a:t>
            </a:r>
            <a:endParaRPr sz="3600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Autism Spectrum Disorder</a:t>
            </a:r>
            <a:endParaRPr sz="3600"/>
          </a:p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rgbClr val="0000FF"/>
                </a:solidFill>
                <a:hlinkClick r:id="rId3"/>
              </a:rPr>
              <a:t>https://arxiv.org/abs/1904.03616</a:t>
            </a:r>
            <a:endParaRPr sz="1800">
              <a:solidFill>
                <a:srgbClr val="0000FF"/>
              </a:solidFill>
            </a:endParaRPr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792475"/>
            <a:ext cx="8520600" cy="758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Beibin Li</a:t>
            </a:r>
            <a:endParaRPr/>
          </a:p>
        </p:txBody>
      </p:sp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Even human wouldn’t agree with each other</a:t>
            </a:r>
            <a:endParaRPr/>
          </a:p>
        </p:txBody>
      </p:sp>
      <p:sp>
        <p:nvSpPr>
          <p:cNvPr id="131" name="Google Shape;13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Crowd-sourced labels on “expressions” exhibit only 65 ± 5 % accuracy </a:t>
            </a:r>
            <a:endParaRPr/>
          </a:p>
          <a:p>
            <a:pPr indent="-292100" lvl="0" marL="457200" rtl="0" algn="l"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000"/>
              <a:buChar char="●"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Goodfellow, Ian J., et al. "Challenges in representation learning: A report on three machine learning contests."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International Conference on Neural Information Processing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. Springer, Berlin, Heidelberg, 2013.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000"/>
              <a:buChar char="●"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Barsoum, Emad, et al. "Training deep networks for facial expression recognition with crowd-sourced label distribution."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Proceedings of the 18th ACM International Conference on Multimodal Interaction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. ACM, 2016.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36,000 images were annotated by two annotators... The results showed that the annotators agreed on 60.7% of the images.</a:t>
            </a:r>
            <a:endParaRPr/>
          </a:p>
          <a:p>
            <a:pPr indent="-292100" lvl="0" marL="457200" rtl="0" algn="l">
              <a:lnSpc>
                <a:spcPct val="124000"/>
              </a:lnSpc>
              <a:spcBef>
                <a:spcPts val="1600"/>
              </a:spcBef>
              <a:spcAft>
                <a:spcPts val="0"/>
              </a:spcAft>
              <a:buClr>
                <a:srgbClr val="222222"/>
              </a:buClr>
              <a:buSzPts val="1000"/>
              <a:buChar char="●"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Mollahosseini, Ali, Behzad Hasani, and Mohammad H. Mahoor. "AffectNet: A Database for Facial Expression, Valence, and Arousal Computing in the Wild."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IEEE Transactions on Affective Computing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 (2017).</a:t>
            </a:r>
            <a:endParaRPr/>
          </a:p>
        </p:txBody>
      </p:sp>
      <p:sp>
        <p:nvSpPr>
          <p:cNvPr id="132" name="Google Shape;132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Action Units</a:t>
            </a:r>
            <a:endParaRPr/>
          </a:p>
        </p:txBody>
      </p:sp>
      <p:sp>
        <p:nvSpPr>
          <p:cNvPr id="138" name="Google Shape;138;p23"/>
          <p:cNvSpPr txBox="1"/>
          <p:nvPr>
            <p:ph idx="1" type="body"/>
          </p:nvPr>
        </p:nvSpPr>
        <p:spPr>
          <a:xfrm>
            <a:off x="311700" y="3771900"/>
            <a:ext cx="3459000" cy="128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Friesen, E., and P. Ekman. "Facial action coding system: a technique for the measurement of facial movement." Palo Alto (1978).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Image Source: https://www.pinterest.com.au/pin/82472236907938447/</a:t>
            </a:r>
            <a:endParaRPr/>
          </a:p>
        </p:txBody>
      </p:sp>
      <p:pic>
        <p:nvPicPr>
          <p:cNvPr id="139" name="Google Shape;13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9892" y="0"/>
            <a:ext cx="523411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 of Action Units</a:t>
            </a:r>
            <a:endParaRPr/>
          </a:p>
        </p:txBody>
      </p:sp>
      <p:sp>
        <p:nvSpPr>
          <p:cNvPr id="146" name="Google Shape;14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Expensive to annotate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Small muscle movements (winkles) can make a difference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Same AU can result to different expression</a:t>
            </a:r>
            <a:endParaRPr/>
          </a:p>
        </p:txBody>
      </p:sp>
      <p:sp>
        <p:nvSpPr>
          <p:cNvPr id="147" name="Google Shape;147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63038" y="-116625"/>
            <a:ext cx="3854975" cy="5260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8025" y="-165250"/>
            <a:ext cx="3745850" cy="5308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-609900" y="-205800"/>
            <a:ext cx="3591600" cy="534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42900" y="-1302475"/>
            <a:ext cx="905256" cy="1137227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 txBox="1"/>
          <p:nvPr>
            <p:ph type="title"/>
          </p:nvPr>
        </p:nvSpPr>
        <p:spPr>
          <a:xfrm>
            <a:off x="646613" y="124500"/>
            <a:ext cx="7087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3F3F3"/>
                </a:highlight>
              </a:rPr>
              <a:t>Same Action Units, but ... </a:t>
            </a:r>
            <a:endParaRPr>
              <a:highlight>
                <a:srgbClr val="F3F3F3"/>
              </a:highlight>
            </a:endParaRPr>
          </a:p>
        </p:txBody>
      </p:sp>
      <p:sp>
        <p:nvSpPr>
          <p:cNvPr id="157" name="Google Shape;157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58" name="Google Shape;158;p25"/>
          <p:cNvSpPr txBox="1"/>
          <p:nvPr>
            <p:ph type="title"/>
          </p:nvPr>
        </p:nvSpPr>
        <p:spPr>
          <a:xfrm>
            <a:off x="-8" y="4321800"/>
            <a:ext cx="249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3F3F3"/>
                </a:highlight>
              </a:rPr>
              <a:t>Surprise</a:t>
            </a:r>
            <a:endParaRPr>
              <a:highlight>
                <a:srgbClr val="F3F3F3"/>
              </a:highlight>
            </a:endParaRPr>
          </a:p>
        </p:txBody>
      </p:sp>
      <p:sp>
        <p:nvSpPr>
          <p:cNvPr id="159" name="Google Shape;159;p25"/>
          <p:cNvSpPr txBox="1"/>
          <p:nvPr>
            <p:ph type="title"/>
          </p:nvPr>
        </p:nvSpPr>
        <p:spPr>
          <a:xfrm>
            <a:off x="3301404" y="4390975"/>
            <a:ext cx="249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3F3F3"/>
                </a:highlight>
              </a:rPr>
              <a:t>Surprise</a:t>
            </a:r>
            <a:endParaRPr>
              <a:highlight>
                <a:srgbClr val="F3F3F3"/>
              </a:highlight>
            </a:endParaRPr>
          </a:p>
        </p:txBody>
      </p:sp>
      <p:sp>
        <p:nvSpPr>
          <p:cNvPr id="160" name="Google Shape;160;p25"/>
          <p:cNvSpPr txBox="1"/>
          <p:nvPr>
            <p:ph type="title"/>
          </p:nvPr>
        </p:nvSpPr>
        <p:spPr>
          <a:xfrm>
            <a:off x="6896442" y="4321800"/>
            <a:ext cx="249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highlight>
                  <a:srgbClr val="F3F3F3"/>
                </a:highlight>
              </a:rPr>
              <a:t>Fear</a:t>
            </a:r>
            <a:endParaRPr>
              <a:highlight>
                <a:srgbClr val="F3F3F3"/>
              </a:highlight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6"/>
          <p:cNvSpPr txBox="1"/>
          <p:nvPr/>
        </p:nvSpPr>
        <p:spPr>
          <a:xfrm>
            <a:off x="0" y="4345750"/>
            <a:ext cx="39216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Khorrami, Pooya, Thomas Paine, and Thomas Huang. "</a:t>
            </a:r>
            <a:r>
              <a:rPr b="1" lang="en" sz="1000">
                <a:solidFill>
                  <a:srgbClr val="222222"/>
                </a:solidFill>
                <a:highlight>
                  <a:srgbClr val="FFFFFF"/>
                </a:highlight>
              </a:rPr>
              <a:t>Do deep neural networks learn facial action units when doing expression recognition?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Proceedings of the IEEE International Conference on Computer Vision Workshops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. 2015.</a:t>
            </a:r>
            <a:endParaRPr/>
          </a:p>
        </p:txBody>
      </p:sp>
      <p:pic>
        <p:nvPicPr>
          <p:cNvPr id="166" name="Google Shape;16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7541" y="0"/>
            <a:ext cx="513645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68" name="Google Shape;168;p26"/>
          <p:cNvSpPr txBox="1"/>
          <p:nvPr>
            <p:ph type="title"/>
          </p:nvPr>
        </p:nvSpPr>
        <p:spPr>
          <a:xfrm>
            <a:off x="85925" y="226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Classify Expression Directly</a:t>
            </a:r>
            <a:endParaRPr sz="2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74" name="Google Shape;17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50075" y="0"/>
            <a:ext cx="2923500" cy="270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22800" y="-56550"/>
            <a:ext cx="2470050" cy="3577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0750" y="3461772"/>
            <a:ext cx="2578650" cy="1681728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78" name="Google Shape;178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61375" y="3474791"/>
            <a:ext cx="2470050" cy="1655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2657463"/>
            <a:ext cx="2857500" cy="248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7"/>
          <p:cNvSpPr txBox="1"/>
          <p:nvPr>
            <p:ph type="title"/>
          </p:nvPr>
        </p:nvSpPr>
        <p:spPr>
          <a:xfrm>
            <a:off x="311700" y="190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highlight>
                  <a:srgbClr val="F3F3F3"/>
                </a:highlight>
              </a:rPr>
              <a:t>Compound Expression &amp; Micro Expression</a:t>
            </a:r>
            <a:endParaRPr>
              <a:solidFill>
                <a:srgbClr val="000000"/>
              </a:solidFill>
              <a:highlight>
                <a:srgbClr val="F3F3F3"/>
              </a:highlight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87" name="Google Shape;187;p28"/>
          <p:cNvPicPr preferRelativeResize="0"/>
          <p:nvPr/>
        </p:nvPicPr>
        <p:blipFill rotWithShape="1">
          <a:blip r:embed="rId3">
            <a:alphaModFix/>
          </a:blip>
          <a:srcRect b="6472" l="0" r="0" t="0"/>
          <a:stretch/>
        </p:blipFill>
        <p:spPr>
          <a:xfrm>
            <a:off x="1343025" y="1152475"/>
            <a:ext cx="6457950" cy="399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57080" y="0"/>
            <a:ext cx="702984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8"/>
          <p:cNvSpPr txBox="1"/>
          <p:nvPr>
            <p:ph type="title"/>
          </p:nvPr>
        </p:nvSpPr>
        <p:spPr>
          <a:xfrm>
            <a:off x="191750" y="198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Valence and Arousal</a:t>
            </a:r>
            <a:endParaRPr/>
          </a:p>
        </p:txBody>
      </p:sp>
      <p:sp>
        <p:nvSpPr>
          <p:cNvPr id="190" name="Google Shape;190;p28"/>
          <p:cNvSpPr txBox="1"/>
          <p:nvPr>
            <p:ph idx="1" type="body"/>
          </p:nvPr>
        </p:nvSpPr>
        <p:spPr>
          <a:xfrm>
            <a:off x="-22225" y="4902300"/>
            <a:ext cx="9086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Kensinger, Elizabeth A. "Remembering emotional experiences: The contribution of valence and arousal."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Reviews in the Neurosciences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 15.4 (2004): 241-252.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96" name="Google Shape;196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239311"/>
            <a:ext cx="9143996" cy="2664877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29"/>
          <p:cNvSpPr/>
          <p:nvPr/>
        </p:nvSpPr>
        <p:spPr>
          <a:xfrm>
            <a:off x="-63500" y="-296325"/>
            <a:ext cx="2532900" cy="5704800"/>
          </a:xfrm>
          <a:prstGeom prst="rect">
            <a:avLst/>
          </a:prstGeom>
          <a:solidFill>
            <a:srgbClr val="EEEEEE">
              <a:alpha val="6667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9"/>
          <p:cNvSpPr/>
          <p:nvPr/>
        </p:nvSpPr>
        <p:spPr>
          <a:xfrm>
            <a:off x="4971325" y="-221525"/>
            <a:ext cx="4221900" cy="5704800"/>
          </a:xfrm>
          <a:prstGeom prst="rect">
            <a:avLst/>
          </a:prstGeom>
          <a:solidFill>
            <a:srgbClr val="EEEEEE">
              <a:alpha val="96080"/>
            </a:srgbClr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Four Domains of Facial Affect Attributes</a:t>
            </a:r>
            <a:endParaRPr sz="18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</a:rPr>
              <a:t>Action Units</a:t>
            </a:r>
            <a:r>
              <a:rPr lang="en">
                <a:solidFill>
                  <a:schemeClr val="dk1"/>
                </a:solidFill>
              </a:rPr>
              <a:t>: major muscle movements.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</a:rPr>
              <a:t>Expression</a:t>
            </a:r>
            <a:r>
              <a:rPr lang="en">
                <a:solidFill>
                  <a:schemeClr val="dk1"/>
                </a:solidFill>
              </a:rPr>
              <a:t>: 8 classes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</a:rPr>
              <a:t>Arousal</a:t>
            </a:r>
            <a:r>
              <a:rPr lang="en">
                <a:solidFill>
                  <a:schemeClr val="dk1"/>
                </a:solidFill>
              </a:rPr>
              <a:t>: how intense an expression is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b="1" lang="en">
                <a:solidFill>
                  <a:schemeClr val="dk1"/>
                </a:solidFill>
              </a:rPr>
              <a:t>Valence</a:t>
            </a:r>
            <a:r>
              <a:rPr lang="en">
                <a:solidFill>
                  <a:schemeClr val="dk1"/>
                </a:solidFill>
              </a:rPr>
              <a:t>: how pleasant an expression is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Dataset</a:t>
            </a:r>
            <a:endParaRPr/>
          </a:p>
        </p:txBody>
      </p:sp>
      <p:sp>
        <p:nvSpPr>
          <p:cNvPr id="204" name="Google Shape;204;p30"/>
          <p:cNvSpPr txBox="1"/>
          <p:nvPr>
            <p:ph idx="1" type="body"/>
          </p:nvPr>
        </p:nvSpPr>
        <p:spPr>
          <a:xfrm>
            <a:off x="4995325" y="1152475"/>
            <a:ext cx="3738000" cy="38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i="1" lang="en"/>
              <a:t>AffectNet</a:t>
            </a:r>
            <a:endParaRPr b="1" i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450,000 images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Eight Expressions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Arousal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Valence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6" name="Google Shape;206;p30"/>
          <p:cNvSpPr txBox="1"/>
          <p:nvPr>
            <p:ph idx="1" type="body"/>
          </p:nvPr>
        </p:nvSpPr>
        <p:spPr>
          <a:xfrm>
            <a:off x="311700" y="1152475"/>
            <a:ext cx="3738000" cy="390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i="1" lang="en"/>
              <a:t>EmotioNet</a:t>
            </a:r>
            <a:endParaRPr b="1" i="1"/>
          </a:p>
          <a:p>
            <a:pPr indent="-317500" lvl="1" marL="13716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975,000 images in the wild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12 Important Action Units:</a:t>
            </a:r>
            <a:endParaRPr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AU1 Inner Brow Raiser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AU2 Outer Brow Raiser 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AU4 Brow Lowerer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AU5 Upper Lid Raise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AU6 Cheek Raise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AU9 Nose Wrinkler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AU12 Lip Corner Puller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AU17 Chin Raiser	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AU20 Lip stretcher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AU25 Lips Part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AU26 Jaw Drop</a:t>
            </a:r>
            <a:endParaRPr sz="1200"/>
          </a:p>
          <a:p>
            <a:pPr indent="-304800" lvl="0" marL="9144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AU43 Eyes Closed</a:t>
            </a:r>
            <a:endParaRPr sz="1200"/>
          </a:p>
        </p:txBody>
      </p:sp>
      <p:sp>
        <p:nvSpPr>
          <p:cNvPr id="207" name="Google Shape;207;p30"/>
          <p:cNvSpPr txBox="1"/>
          <p:nvPr/>
        </p:nvSpPr>
        <p:spPr>
          <a:xfrm>
            <a:off x="747900" y="4600225"/>
            <a:ext cx="7182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Total: </a:t>
            </a:r>
            <a:r>
              <a:rPr b="1" lang="en" sz="1800"/>
              <a:t>1.4 million</a:t>
            </a:r>
            <a:r>
              <a:rPr lang="en" sz="1800"/>
              <a:t> images</a:t>
            </a:r>
            <a:endParaRPr sz="18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Four Blocks of Convolution</a:t>
            </a:r>
            <a:endParaRPr/>
          </a:p>
        </p:txBody>
      </p:sp>
      <p:pic>
        <p:nvPicPr>
          <p:cNvPr id="213" name="Google Shape;21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2688" y="1152475"/>
            <a:ext cx="4838625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2472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Symptoms of Autism (Motivation)</a:t>
            </a:r>
            <a:endParaRPr/>
          </a:p>
        </p:txBody>
      </p:sp>
      <p:pic>
        <p:nvPicPr>
          <p:cNvPr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550" y="819888"/>
            <a:ext cx="3962400" cy="385762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/>
        </p:nvSpPr>
        <p:spPr>
          <a:xfrm>
            <a:off x="0" y="4829925"/>
            <a:ext cx="89070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https://www.autismspeaks.org/what-are-symptoms-autism</a:t>
            </a:r>
            <a:endParaRPr/>
          </a:p>
        </p:txBody>
      </p:sp>
      <p:sp>
        <p:nvSpPr>
          <p:cNvPr id="64" name="Google Shape;64;p14"/>
          <p:cNvSpPr/>
          <p:nvPr/>
        </p:nvSpPr>
        <p:spPr>
          <a:xfrm>
            <a:off x="4917700" y="2571750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4"/>
          <p:cNvSpPr/>
          <p:nvPr/>
        </p:nvSpPr>
        <p:spPr>
          <a:xfrm>
            <a:off x="4851400" y="1955825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14"/>
          <p:cNvSpPr/>
          <p:nvPr/>
        </p:nvSpPr>
        <p:spPr>
          <a:xfrm>
            <a:off x="4039975" y="2449050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9350" y="960775"/>
            <a:ext cx="2892707" cy="5727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Multi-Task Learning</a:t>
            </a:r>
            <a:endParaRPr/>
          </a:p>
        </p:txBody>
      </p:sp>
      <p:pic>
        <p:nvPicPr>
          <p:cNvPr id="221" name="Google Shape;221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5517" y="1533478"/>
            <a:ext cx="6723607" cy="3416399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23" name="Google Shape;223;p32"/>
          <p:cNvSpPr/>
          <p:nvPr/>
        </p:nvSpPr>
        <p:spPr>
          <a:xfrm>
            <a:off x="5135150" y="620800"/>
            <a:ext cx="3386700" cy="43584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Engineering Details</a:t>
            </a:r>
            <a:endParaRPr/>
          </a:p>
        </p:txBody>
      </p:sp>
      <p:sp>
        <p:nvSpPr>
          <p:cNvPr id="229" name="Google Shape;229;p33"/>
          <p:cNvSpPr txBox="1"/>
          <p:nvPr>
            <p:ph idx="1" type="body"/>
          </p:nvPr>
        </p:nvSpPr>
        <p:spPr>
          <a:xfrm>
            <a:off x="311700" y="1152475"/>
            <a:ext cx="8520600" cy="359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Missing Labels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Weight loss with zero</a:t>
            </a:r>
            <a:endParaRPr sz="14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Loss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Action Units Recognition: Weighted Binary Cross Entropy Loss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Expression Classification: Weighted Cross Entropy Loss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Arousal / Valence: Euclidean + Manhattan Distance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Regularization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20% Dropout before last layer.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Stochastic Gradient Descent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Initial Learning Rate: 0.01;  10% decay per epoch.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Momentum 0.9.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Total 30 epochs.</a:t>
            </a:r>
            <a:endParaRPr/>
          </a:p>
        </p:txBody>
      </p:sp>
      <p:sp>
        <p:nvSpPr>
          <p:cNvPr id="230" name="Google Shape;230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2887" y="959550"/>
            <a:ext cx="6958225" cy="3108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Results</a:t>
            </a:r>
            <a:endParaRPr/>
          </a:p>
        </p:txBody>
      </p:sp>
      <p:sp>
        <p:nvSpPr>
          <p:cNvPr id="237" name="Google Shape;237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8" name="Google Shape;238;p34"/>
          <p:cNvSpPr txBox="1"/>
          <p:nvPr/>
        </p:nvSpPr>
        <p:spPr>
          <a:xfrm>
            <a:off x="482100" y="4124525"/>
            <a:ext cx="8179800" cy="10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>
                <a:highlight>
                  <a:srgbClr val="FFFFFF"/>
                </a:highlight>
              </a:rPr>
              <a:t>Benitez-Quiroz, Carlos Fabian, Yan Wang, and Aleix M. Martinez. "Recognition of Action Units in the Wild with Deep Nets and a New Global-Local Loss." </a:t>
            </a:r>
            <a:r>
              <a:rPr i="1" lang="en" sz="1000">
                <a:highlight>
                  <a:srgbClr val="FFFFFF"/>
                </a:highlight>
              </a:rPr>
              <a:t>ICCV</a:t>
            </a:r>
            <a:r>
              <a:rPr lang="en" sz="1000">
                <a:highlight>
                  <a:srgbClr val="FFFFFF"/>
                </a:highlight>
              </a:rPr>
              <a:t>. 2017.</a:t>
            </a:r>
            <a:endParaRPr sz="1000">
              <a:highlight>
                <a:srgbClr val="FFFFFF"/>
              </a:highlight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Benitez-Quiroz, C. Fabian, et al. "EmotioNet Challenge: Recognition of facial expressions of emotion in the wild."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arXiv preprint arXiv:1703.01210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 (2017).</a:t>
            </a:r>
            <a:endParaRPr sz="1000">
              <a:highlight>
                <a:srgbClr val="FFFFFF"/>
              </a:highlight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Mollahosseini, Ali, Behzad Hasani, and Mohammad H. Mahoor. "AffectNet: A Database for Facial Expression, Valence, and Arousal Computing in the Wild." </a:t>
            </a:r>
            <a:r>
              <a:rPr i="1" lang="en" sz="1000">
                <a:solidFill>
                  <a:srgbClr val="222222"/>
                </a:solidFill>
                <a:highlight>
                  <a:srgbClr val="FFFFFF"/>
                </a:highlight>
              </a:rPr>
              <a:t>IEEE Transactions on Affective Computing</a:t>
            </a:r>
            <a:r>
              <a:rPr lang="en" sz="1000">
                <a:solidFill>
                  <a:srgbClr val="222222"/>
                </a:solidFill>
                <a:highlight>
                  <a:srgbClr val="FFFFFF"/>
                </a:highlight>
              </a:rPr>
              <a:t> (2017).</a:t>
            </a:r>
            <a:endParaRPr sz="100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/>
          </a:p>
        </p:txBody>
      </p:sp>
      <p:sp>
        <p:nvSpPr>
          <p:cNvPr id="239" name="Google Shape;239;p34"/>
          <p:cNvSpPr/>
          <p:nvPr/>
        </p:nvSpPr>
        <p:spPr>
          <a:xfrm>
            <a:off x="4909675" y="4106225"/>
            <a:ext cx="2081400" cy="303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0.82 kappa for CK+ dataset</a:t>
            </a:r>
            <a:endParaRPr sz="1200">
              <a:solidFill>
                <a:schemeClr val="dk1"/>
              </a:solidFill>
            </a:endParaRPr>
          </a:p>
        </p:txBody>
      </p:sp>
      <p:cxnSp>
        <p:nvCxnSpPr>
          <p:cNvPr id="240" name="Google Shape;240;p34"/>
          <p:cNvCxnSpPr>
            <a:stCxn id="239" idx="0"/>
          </p:cNvCxnSpPr>
          <p:nvPr/>
        </p:nvCxnSpPr>
        <p:spPr>
          <a:xfrm flipH="1" rot="10800000">
            <a:off x="5950375" y="3901925"/>
            <a:ext cx="4500" cy="2043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41" name="Google Shape;241;p34"/>
          <p:cNvSpPr/>
          <p:nvPr/>
        </p:nvSpPr>
        <p:spPr>
          <a:xfrm>
            <a:off x="5764400" y="1763875"/>
            <a:ext cx="444600" cy="1836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34"/>
          <p:cNvSpPr/>
          <p:nvPr/>
        </p:nvSpPr>
        <p:spPr>
          <a:xfrm>
            <a:off x="7796375" y="2913925"/>
            <a:ext cx="387900" cy="9456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4"/>
          <p:cNvSpPr/>
          <p:nvPr/>
        </p:nvSpPr>
        <p:spPr>
          <a:xfrm rot="10800000">
            <a:off x="2794125" y="1749725"/>
            <a:ext cx="345600" cy="1467600"/>
          </a:xfrm>
          <a:prstGeom prst="curvedLeftArrow">
            <a:avLst>
              <a:gd fmla="val 25000" name="adj1"/>
              <a:gd fmla="val 50000" name="adj2"/>
              <a:gd fmla="val 25000" name="adj3"/>
            </a:avLst>
          </a:prstGeom>
          <a:solidFill>
            <a:schemeClr val="lt2"/>
          </a:solidFill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4"/>
          <p:cNvSpPr/>
          <p:nvPr/>
        </p:nvSpPr>
        <p:spPr>
          <a:xfrm>
            <a:off x="1128900" y="3782350"/>
            <a:ext cx="6958200" cy="2043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3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II: Application to Autism</a:t>
            </a:r>
            <a:endParaRPr/>
          </a:p>
        </p:txBody>
      </p:sp>
      <p:sp>
        <p:nvSpPr>
          <p:cNvPr id="250" name="Google Shape;250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Data Collection</a:t>
            </a:r>
            <a:endParaRPr/>
          </a:p>
        </p:txBody>
      </p:sp>
      <p:sp>
        <p:nvSpPr>
          <p:cNvPr id="256" name="Google Shape;256;p3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About 24 Frames per second for recording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Pause experiment if no face detected by iPad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Valid Data: 88 participants finished the experiment and signed consent.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58" name="Google Shape;25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5025" y="2751475"/>
            <a:ext cx="3458025" cy="23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Statistical Analysis</a:t>
            </a:r>
            <a:endParaRPr/>
          </a:p>
        </p:txBody>
      </p:sp>
      <p:sp>
        <p:nvSpPr>
          <p:cNvPr id="264" name="Google Shape;264;p3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ASD has more joy but less neutral compared to TD.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ASD may like the stimulus more than the TD.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Expression/Arousal/Valence/Head movements are more various for children with ASD.</a:t>
            </a:r>
            <a:endParaRPr/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66" name="Google Shape;266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51550" y="2571750"/>
            <a:ext cx="2640900" cy="130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4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8"/>
          <p:cNvSpPr txBox="1"/>
          <p:nvPr>
            <p:ph type="title"/>
          </p:nvPr>
        </p:nvSpPr>
        <p:spPr>
          <a:xfrm>
            <a:off x="311700" y="2472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Symptoms of Autism (Revisit)</a:t>
            </a:r>
            <a:endParaRPr/>
          </a:p>
        </p:txBody>
      </p:sp>
      <p:pic>
        <p:nvPicPr>
          <p:cNvPr id="272" name="Google Shape;27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550" y="819888"/>
            <a:ext cx="3962400" cy="3857625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38"/>
          <p:cNvSpPr txBox="1"/>
          <p:nvPr/>
        </p:nvSpPr>
        <p:spPr>
          <a:xfrm>
            <a:off x="0" y="4829925"/>
            <a:ext cx="8907000" cy="4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https://www.autismspeaks.org/what-are-symptoms-autism</a:t>
            </a:r>
            <a:endParaRPr/>
          </a:p>
        </p:txBody>
      </p:sp>
      <p:sp>
        <p:nvSpPr>
          <p:cNvPr id="274" name="Google Shape;274;p38"/>
          <p:cNvSpPr/>
          <p:nvPr/>
        </p:nvSpPr>
        <p:spPr>
          <a:xfrm>
            <a:off x="4917700" y="2571750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38"/>
          <p:cNvSpPr/>
          <p:nvPr/>
        </p:nvSpPr>
        <p:spPr>
          <a:xfrm>
            <a:off x="4851400" y="1955825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38"/>
          <p:cNvSpPr/>
          <p:nvPr/>
        </p:nvSpPr>
        <p:spPr>
          <a:xfrm>
            <a:off x="4039975" y="2449050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38"/>
          <p:cNvSpPr/>
          <p:nvPr/>
        </p:nvSpPr>
        <p:spPr>
          <a:xfrm>
            <a:off x="4515375" y="3272400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38"/>
          <p:cNvSpPr/>
          <p:nvPr/>
        </p:nvSpPr>
        <p:spPr>
          <a:xfrm>
            <a:off x="5270500" y="3013425"/>
            <a:ext cx="307800" cy="122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99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ASD/TD Classification</a:t>
            </a:r>
            <a:endParaRPr/>
          </a:p>
        </p:txBody>
      </p:sp>
      <p:sp>
        <p:nvSpPr>
          <p:cNvPr id="285" name="Google Shape;285;p39"/>
          <p:cNvSpPr txBox="1"/>
          <p:nvPr>
            <p:ph idx="1" type="body"/>
          </p:nvPr>
        </p:nvSpPr>
        <p:spPr>
          <a:xfrm>
            <a:off x="311700" y="1152475"/>
            <a:ext cx="6153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 the 58-dimensional vector to classify ASD/TD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Seven binary classifiers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Logistic regression, LASSO, LDA, QDA, SVM-rbf, XGBoost, and a two-hidden-layer neural network (NN).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Challenge: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We have 88 valid participants, and 58-dimensional vector might overfit our data.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Solution: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 PCA to reduce dimension first, then apply classifiers.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Use default hyperparameters for all models.</a:t>
            </a:r>
            <a:endParaRPr/>
          </a:p>
        </p:txBody>
      </p:sp>
      <p:sp>
        <p:nvSpPr>
          <p:cNvPr id="286" name="Google Shape;286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7" name="Google Shape;287;p39"/>
          <p:cNvPicPr preferRelativeResize="0"/>
          <p:nvPr/>
        </p:nvPicPr>
        <p:blipFill rotWithShape="1">
          <a:blip r:embed="rId3">
            <a:alphaModFix/>
          </a:blip>
          <a:srcRect b="0" l="81227" r="0" t="0"/>
          <a:stretch/>
        </p:blipFill>
        <p:spPr>
          <a:xfrm>
            <a:off x="6465000" y="609357"/>
            <a:ext cx="2420973" cy="37585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93" name="Google Shape;293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Classification Result v.s. Affect Domain</a:t>
            </a:r>
            <a:endParaRPr/>
          </a:p>
        </p:txBody>
      </p:sp>
      <p:pic>
        <p:nvPicPr>
          <p:cNvPr id="294" name="Google Shape;294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8338" y="1866900"/>
            <a:ext cx="5267325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Limitation</a:t>
            </a:r>
            <a:endParaRPr/>
          </a:p>
        </p:txBody>
      </p:sp>
      <p:sp>
        <p:nvSpPr>
          <p:cNvPr id="300" name="Google Shape;300;p4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&lt; 100 participants, and participants are not i.i.d from the population.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analysis is restricted by the training data and public facial images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Lack of testing data from other source, and results might be </a:t>
            </a:r>
            <a:r>
              <a:rPr b="1" lang="en"/>
              <a:t>too optimistic</a:t>
            </a:r>
            <a:r>
              <a:rPr lang="en"/>
              <a:t>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Need to correlate affective attributes to the ADOS score.</a:t>
            </a:r>
            <a:endParaRPr/>
          </a:p>
        </p:txBody>
      </p:sp>
      <p:sp>
        <p:nvSpPr>
          <p:cNvPr id="301" name="Google Shape;301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Goal</a:t>
            </a:r>
            <a:endParaRPr/>
          </a:p>
        </p:txBody>
      </p:sp>
      <p:sp>
        <p:nvSpPr>
          <p:cNvPr id="73" name="Google Shape;73;p15"/>
          <p:cNvSpPr txBox="1"/>
          <p:nvPr>
            <p:ph idx="1" type="body"/>
          </p:nvPr>
        </p:nvSpPr>
        <p:spPr>
          <a:xfrm>
            <a:off x="311700" y="1152475"/>
            <a:ext cx="4923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Create a system for </a:t>
            </a:r>
            <a:r>
              <a:rPr b="1" lang="en">
                <a:solidFill>
                  <a:schemeClr val="dk1"/>
                </a:solidFill>
              </a:rPr>
              <a:t>wild data</a:t>
            </a:r>
            <a:r>
              <a:rPr lang="en">
                <a:solidFill>
                  <a:schemeClr val="dk1"/>
                </a:solidFill>
              </a:rPr>
              <a:t>. Analyze facial images from a various setting (illumination, pose, occlusion, etc).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Combine and analyze </a:t>
            </a:r>
            <a:r>
              <a:rPr b="1" lang="en">
                <a:solidFill>
                  <a:schemeClr val="dk1"/>
                </a:solidFill>
              </a:rPr>
              <a:t>four domains </a:t>
            </a:r>
            <a:r>
              <a:rPr lang="en">
                <a:solidFill>
                  <a:schemeClr val="dk1"/>
                </a:solidFill>
              </a:rPr>
              <a:t>of facial expression.</a:t>
            </a:r>
            <a:endParaRPr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Use </a:t>
            </a:r>
            <a:r>
              <a:rPr b="1" lang="en">
                <a:solidFill>
                  <a:schemeClr val="dk1"/>
                </a:solidFill>
              </a:rPr>
              <a:t>machine learning</a:t>
            </a:r>
            <a:r>
              <a:rPr lang="en">
                <a:solidFill>
                  <a:schemeClr val="dk1"/>
                </a:solidFill>
              </a:rPr>
              <a:t> and facial affect attributes to classify participants with/without autism.</a:t>
            </a:r>
            <a:endParaRPr/>
          </a:p>
        </p:txBody>
      </p:sp>
      <p:sp>
        <p:nvSpPr>
          <p:cNvPr id="74" name="Google Shape;74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5" name="Google Shape;7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15191" y="340800"/>
            <a:ext cx="1828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84438" y="340800"/>
            <a:ext cx="18288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 rotWithShape="1">
          <a:blip r:embed="rId5">
            <a:alphaModFix/>
          </a:blip>
          <a:srcRect b="0" l="27082" r="46374" t="0"/>
          <a:stretch/>
        </p:blipFill>
        <p:spPr>
          <a:xfrm>
            <a:off x="5988224" y="2391938"/>
            <a:ext cx="2427100" cy="2664899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5"/>
          <p:cNvSpPr txBox="1"/>
          <p:nvPr/>
        </p:nvSpPr>
        <p:spPr>
          <a:xfrm>
            <a:off x="5284438" y="0"/>
            <a:ext cx="18288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Constraint Setting</a:t>
            </a:r>
            <a:endParaRPr/>
          </a:p>
        </p:txBody>
      </p:sp>
      <p:sp>
        <p:nvSpPr>
          <p:cNvPr id="79" name="Google Shape;79;p15"/>
          <p:cNvSpPr txBox="1"/>
          <p:nvPr/>
        </p:nvSpPr>
        <p:spPr>
          <a:xfrm>
            <a:off x="7315200" y="0"/>
            <a:ext cx="1828800" cy="3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Wild Setting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Takeaway</a:t>
            </a:r>
            <a:endParaRPr/>
          </a:p>
        </p:txBody>
      </p:sp>
      <p:sp>
        <p:nvSpPr>
          <p:cNvPr id="307" name="Google Shape;307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Create a system for </a:t>
            </a:r>
            <a:r>
              <a:rPr b="1" lang="en">
                <a:solidFill>
                  <a:schemeClr val="dk1"/>
                </a:solidFill>
              </a:rPr>
              <a:t>wild data</a:t>
            </a:r>
            <a:r>
              <a:rPr lang="en">
                <a:solidFill>
                  <a:schemeClr val="dk1"/>
                </a:solidFill>
              </a:rPr>
              <a:t> (facial images from a various setting). 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Combine and analyze </a:t>
            </a:r>
            <a:r>
              <a:rPr b="1" lang="en">
                <a:solidFill>
                  <a:schemeClr val="dk1"/>
                </a:solidFill>
              </a:rPr>
              <a:t>four domains </a:t>
            </a:r>
            <a:r>
              <a:rPr lang="en">
                <a:solidFill>
                  <a:schemeClr val="dk1"/>
                </a:solidFill>
              </a:rPr>
              <a:t>of facial expression.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Extracted features are </a:t>
            </a:r>
            <a:r>
              <a:rPr b="1" lang="en">
                <a:solidFill>
                  <a:schemeClr val="dk1"/>
                </a:solidFill>
              </a:rPr>
              <a:t>statistically significant</a:t>
            </a:r>
            <a:r>
              <a:rPr lang="en">
                <a:solidFill>
                  <a:schemeClr val="dk1"/>
                </a:solidFill>
              </a:rPr>
              <a:t> for ASD/TD groups.</a:t>
            </a:r>
            <a:endParaRPr>
              <a:solidFill>
                <a:schemeClr val="dk1"/>
              </a:solidFill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>
                <a:solidFill>
                  <a:schemeClr val="dk1"/>
                </a:solidFill>
              </a:rPr>
              <a:t>Even with simple features, our machine learning results showed there is </a:t>
            </a:r>
            <a:r>
              <a:rPr b="1" lang="en">
                <a:solidFill>
                  <a:schemeClr val="dk1"/>
                </a:solidFill>
              </a:rPr>
              <a:t>potential </a:t>
            </a:r>
            <a:r>
              <a:rPr lang="en">
                <a:solidFill>
                  <a:schemeClr val="dk1"/>
                </a:solidFill>
              </a:rPr>
              <a:t>to use facial affect analysis to help classify ASD/TD in the future.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75" y="2426887"/>
            <a:ext cx="9024050" cy="2629926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6"/>
          <p:cNvSpPr txBox="1"/>
          <p:nvPr>
            <p:ph idx="1" type="body"/>
          </p:nvPr>
        </p:nvSpPr>
        <p:spPr>
          <a:xfrm>
            <a:off x="311700" y="714350"/>
            <a:ext cx="8520600" cy="183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Input: Video. No other modality (e.g. voice, EEG, heart rate, EDA, age, etc) 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Comply with IRB/HIPAA restrictions.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Make the system as simple as possible.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More challenging.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Output: 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Recognized facial attributes: action units, expression, arousal, and valence.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-"/>
            </a:pPr>
            <a:r>
              <a:rPr lang="en" sz="1200"/>
              <a:t>Probability that the participant is influenced by autism. </a:t>
            </a:r>
            <a:endParaRPr sz="12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6" name="Google Shape;86;p16"/>
          <p:cNvSpPr txBox="1"/>
          <p:nvPr>
            <p:ph type="title"/>
          </p:nvPr>
        </p:nvSpPr>
        <p:spPr>
          <a:xfrm>
            <a:off x="311700" y="1416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System</a:t>
            </a:r>
            <a:endParaRPr/>
          </a:p>
        </p:txBody>
      </p:sp>
      <p:sp>
        <p:nvSpPr>
          <p:cNvPr id="87" name="Google Shape;87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I: Facial Affect Analysis</a:t>
            </a:r>
            <a:endParaRPr/>
          </a:p>
        </p:txBody>
      </p:sp>
      <p:sp>
        <p:nvSpPr>
          <p:cNvPr id="93" name="Google Shape;9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-492923"/>
            <a:ext cx="9144000" cy="612935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>
            <p:ph type="title"/>
          </p:nvPr>
        </p:nvSpPr>
        <p:spPr>
          <a:xfrm>
            <a:off x="255175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highlight>
                  <a:srgbClr val="FFFFFF"/>
                </a:highlight>
              </a:rPr>
              <a:t>Facial Expression != Emotion</a:t>
            </a:r>
            <a:endParaRPr>
              <a:solidFill>
                <a:srgbClr val="000000"/>
              </a:solidFill>
              <a:highlight>
                <a:srgbClr val="FFFFFF"/>
              </a:highlight>
            </a:endParaRPr>
          </a:p>
        </p:txBody>
      </p:sp>
      <p:sp>
        <p:nvSpPr>
          <p:cNvPr id="100" name="Google Shape;100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303155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21623" y="0"/>
            <a:ext cx="3100750" cy="5251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32049" y="0"/>
            <a:ext cx="318911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/>
          <p:nvPr/>
        </p:nvSpPr>
        <p:spPr>
          <a:xfrm>
            <a:off x="4272250" y="4735325"/>
            <a:ext cx="262200" cy="18500"/>
          </a:xfrm>
          <a:custGeom>
            <a:rect b="b" l="l" r="r" t="t"/>
            <a:pathLst>
              <a:path extrusionOk="0" h="740" w="10488">
                <a:moveTo>
                  <a:pt x="0" y="617"/>
                </a:moveTo>
                <a:cubicBezTo>
                  <a:pt x="3502" y="617"/>
                  <a:pt x="7166" y="1109"/>
                  <a:pt x="10488" y="0"/>
                </a:cubicBezTo>
              </a:path>
            </a:pathLst>
          </a:custGeom>
          <a:noFill/>
          <a:ln cap="flat" cmpd="sng" w="9525">
            <a:solidFill>
              <a:srgbClr val="FF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Cardinal Expressions</a:t>
            </a:r>
            <a:endParaRPr/>
          </a:p>
        </p:txBody>
      </p:sp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8875" y="1433050"/>
            <a:ext cx="287655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7" name="Google Shape;117;p20"/>
          <p:cNvSpPr txBox="1"/>
          <p:nvPr/>
        </p:nvSpPr>
        <p:spPr>
          <a:xfrm>
            <a:off x="4818950" y="1446400"/>
            <a:ext cx="3894600" cy="29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Total 8 Expression Category</a:t>
            </a:r>
            <a:endParaRPr/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Anger, Disgust, Fear, Joy, Sad, Surprise</a:t>
            </a:r>
            <a:endParaRPr/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Neutral</a:t>
            </a:r>
            <a:endParaRPr/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"/>
              <a:t>Contempt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512675"/>
            <a:ext cx="9144000" cy="608992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1"/>
          <p:cNvSpPr txBox="1"/>
          <p:nvPr>
            <p:ph type="title"/>
          </p:nvPr>
        </p:nvSpPr>
        <p:spPr>
          <a:xfrm>
            <a:off x="245725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000000"/>
                </a:solidFill>
                <a:highlight>
                  <a:srgbClr val="F3F3F3"/>
                </a:highlight>
              </a:rPr>
              <a:t>Pixel-wise Difference is Small</a:t>
            </a:r>
            <a:endParaRPr sz="3000">
              <a:solidFill>
                <a:srgbClr val="000000"/>
              </a:solidFill>
              <a:highlight>
                <a:srgbClr val="F3F3F3"/>
              </a:highlight>
            </a:endParaRPr>
          </a:p>
        </p:txBody>
      </p:sp>
      <p:sp>
        <p:nvSpPr>
          <p:cNvPr id="124" name="Google Shape;124;p21"/>
          <p:cNvSpPr txBox="1"/>
          <p:nvPr/>
        </p:nvSpPr>
        <p:spPr>
          <a:xfrm>
            <a:off x="245725" y="4749900"/>
            <a:ext cx="88983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">
                <a:highlight>
                  <a:srgbClr val="FFFFFF"/>
                </a:highlight>
              </a:rPr>
              <a:t>Image Source</a:t>
            </a:r>
            <a:r>
              <a:rPr lang="en" sz="600">
                <a:highlight>
                  <a:srgbClr val="FFFFFF"/>
                </a:highlight>
              </a:rPr>
              <a:t>:</a:t>
            </a:r>
            <a:endParaRPr sz="600"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highlight>
                  <a:srgbClr val="FFFFFF"/>
                </a:highlight>
              </a:rPr>
              <a:t>University of Bristol. “Children with Autism Find Understanding Facial Expressions Difficult but Make Similar Mistakes as Peers.” What Is Working Memory? | School of Experimental Psychology | University of Bristol, University of Bristol, 31 Mar. 2017, </a:t>
            </a:r>
            <a:r>
              <a:rPr lang="en" sz="600" u="sng">
                <a:highlight>
                  <a:srgbClr val="FFFFFF"/>
                </a:highlight>
                <a:hlinkClick r:id="rId4"/>
              </a:rPr>
              <a:t>www.bristol.ac.uk/news/2017/march/autism-study.html</a:t>
            </a:r>
            <a:r>
              <a:rPr lang="en" sz="600">
                <a:highlight>
                  <a:srgbClr val="FFFFFF"/>
                </a:highlight>
              </a:rPr>
              <a:t> </a:t>
            </a:r>
            <a:endParaRPr sz="600">
              <a:highlight>
                <a:srgbClr val="FFFFFF"/>
              </a:highlight>
            </a:endParaRPr>
          </a:p>
        </p:txBody>
      </p:sp>
      <p:sp>
        <p:nvSpPr>
          <p:cNvPr id="125" name="Google Shape;12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