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475" r:id="rId1"/>
  </p:sldMasterIdLst>
  <p:notesMasterIdLst>
    <p:notesMasterId r:id="rId21"/>
  </p:notesMasterIdLst>
  <p:sldIdLst>
    <p:sldId id="256" r:id="rId2"/>
    <p:sldId id="284" r:id="rId3"/>
    <p:sldId id="310" r:id="rId4"/>
    <p:sldId id="303" r:id="rId5"/>
    <p:sldId id="305" r:id="rId6"/>
    <p:sldId id="287" r:id="rId7"/>
    <p:sldId id="306" r:id="rId8"/>
    <p:sldId id="307" r:id="rId9"/>
    <p:sldId id="304" r:id="rId10"/>
    <p:sldId id="290" r:id="rId11"/>
    <p:sldId id="292" r:id="rId12"/>
    <p:sldId id="268" r:id="rId13"/>
    <p:sldId id="316" r:id="rId14"/>
    <p:sldId id="264" r:id="rId15"/>
    <p:sldId id="276" r:id="rId16"/>
    <p:sldId id="312" r:id="rId17"/>
    <p:sldId id="311" r:id="rId18"/>
    <p:sldId id="315" r:id="rId19"/>
    <p:sldId id="27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40"/>
    <p:restoredTop sz="94704"/>
  </p:normalViewPr>
  <p:slideViewPr>
    <p:cSldViewPr snapToGrid="0" snapToObjects="1">
      <p:cViewPr varScale="1">
        <p:scale>
          <a:sx n="85" d="100"/>
          <a:sy n="85" d="100"/>
        </p:scale>
        <p:origin x="68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72B3D-6A35-6149-93E3-5303D1D555E6}" type="datetimeFigureOut">
              <a:rPr lang="en-US" smtClean="0"/>
              <a:t>5/27/20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27DCD-C165-974C-8ACE-B30FA0583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858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27DCD-C165-974C-8ACE-B30FA05837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613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118920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8913" y="1143293"/>
            <a:ext cx="7034362" cy="4268965"/>
          </a:xfrm>
        </p:spPr>
        <p:txBody>
          <a:bodyPr anchor="t">
            <a:normAutofit/>
          </a:bodyPr>
          <a:lstStyle>
            <a:lvl1pPr algn="l">
              <a:lnSpc>
                <a:spcPct val="85000"/>
              </a:lnSpc>
              <a:defRPr sz="77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4" y="5537925"/>
            <a:ext cx="7034362" cy="706355"/>
          </a:xfrm>
        </p:spPr>
        <p:txBody>
          <a:bodyPr>
            <a:normAutofit/>
          </a:bodyPr>
          <a:lstStyle>
            <a:lvl1pPr marL="0" indent="0" algn="l">
              <a:lnSpc>
                <a:spcPct val="114000"/>
              </a:lnSpc>
              <a:spcBef>
                <a:spcPts val="0"/>
              </a:spcBef>
              <a:buNone/>
              <a:defRPr sz="2000" b="0" i="1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88913" y="6314440"/>
            <a:ext cx="1596622" cy="365125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00591" y="6314440"/>
            <a:ext cx="5122683" cy="365125"/>
          </a:xfrm>
        </p:spPr>
        <p:txBody>
          <a:bodyPr/>
          <a:lstStyle>
            <a:lvl1pPr algn="l">
              <a:defRPr b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416216"/>
            <a:ext cx="407988" cy="365125"/>
          </a:xfrm>
        </p:spPr>
        <p:txBody>
          <a:bodyPr/>
          <a:lstStyle>
            <a:lvl1pPr algn="r">
              <a:defRPr>
                <a:solidFill>
                  <a:schemeClr val="bg2"/>
                </a:solidFill>
              </a:defRPr>
            </a:lvl1pPr>
          </a:lstStyle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 title="Verticle Rule Line"/>
          <p:cNvCxnSpPr/>
          <p:nvPr/>
        </p:nvCxnSpPr>
        <p:spPr>
          <a:xfrm>
            <a:off x="773855" y="1257300"/>
            <a:ext cx="0" cy="560070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81600" y="640080"/>
            <a:ext cx="6248398" cy="558414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rgbClr val="262626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90765" y="642931"/>
            <a:ext cx="2446670" cy="467810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42932"/>
            <a:ext cx="7070678" cy="46781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36187" y="5927131"/>
            <a:ext cx="3814856" cy="365125"/>
          </a:xfrm>
        </p:spPr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36187" y="6315949"/>
            <a:ext cx="381485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5607592"/>
            <a:ext cx="407988" cy="365125"/>
          </a:xfrm>
        </p:spPr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 title="Horizontal Rule Line"/>
          <p:cNvCxnSpPr/>
          <p:nvPr/>
        </p:nvCxnSpPr>
        <p:spPr>
          <a:xfrm>
            <a:off x="0" y="6199730"/>
            <a:ext cx="10260011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 title="Page Number Shape"/>
          <p:cNvSpPr/>
          <p:nvPr/>
        </p:nvSpPr>
        <p:spPr bwMode="auto">
          <a:xfrm>
            <a:off x="11784011" y="1393748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7673" y="2571722"/>
            <a:ext cx="8296654" cy="3286153"/>
          </a:xfrm>
        </p:spPr>
        <p:txBody>
          <a:bodyPr anchor="t">
            <a:normAutofit/>
          </a:bodyPr>
          <a:lstStyle>
            <a:lvl1pPr>
              <a:lnSpc>
                <a:spcPct val="85000"/>
              </a:lnSpc>
              <a:defRPr sz="7700" cap="all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7673" y="1393748"/>
            <a:ext cx="8401429" cy="819150"/>
          </a:xfrm>
        </p:spPr>
        <p:txBody>
          <a:bodyPr anchor="ctr">
            <a:normAutofit/>
          </a:bodyPr>
          <a:lstStyle>
            <a:lvl1pPr marL="0" indent="0" algn="r">
              <a:lnSpc>
                <a:spcPct val="113000"/>
              </a:lnSpc>
              <a:spcBef>
                <a:spcPts val="0"/>
              </a:spcBef>
              <a:buNone/>
              <a:defRPr sz="20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42955" y="6314439"/>
            <a:ext cx="1596622" cy="365125"/>
          </a:xfrm>
        </p:spPr>
        <p:txBody>
          <a:bodyPr/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47673" y="6314440"/>
            <a:ext cx="6480226" cy="365125"/>
          </a:xfrm>
        </p:spPr>
        <p:txBody>
          <a:bodyPr/>
          <a:lstStyle>
            <a:lvl1pPr>
              <a:defRPr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784011" y="1620760"/>
            <a:ext cx="407988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 flipH="1">
            <a:off x="1" y="6178167"/>
            <a:ext cx="10244326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pos="645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81600" y="540628"/>
            <a:ext cx="6248400" cy="248894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3712467"/>
            <a:ext cx="6248400" cy="248222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7784"/>
            <a:ext cx="3831336" cy="49560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58065"/>
            <a:ext cx="6245352" cy="914400"/>
          </a:xfrm>
        </p:spPr>
        <p:txBody>
          <a:bodyPr anchor="b"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1526671"/>
            <a:ext cx="6245352" cy="1755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81600" y="3700826"/>
            <a:ext cx="6248400" cy="914400"/>
          </a:xfrm>
        </p:spPr>
        <p:txBody>
          <a:bodyPr anchor="b">
            <a:normAutofit/>
          </a:bodyPr>
          <a:lstStyle>
            <a:lvl1pPr marL="0" indent="0">
              <a:buNone/>
              <a:defRPr sz="2400" b="0" i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81600" y="4669432"/>
            <a:ext cx="6245352" cy="175564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5479"/>
            <a:ext cx="3838776" cy="1921022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564147"/>
            <a:ext cx="6248400" cy="5622644"/>
          </a:xfrm>
        </p:spPr>
        <p:txBody>
          <a:bodyPr/>
          <a:lstStyle>
            <a:lvl1pPr>
              <a:lnSpc>
                <a:spcPct val="112000"/>
              </a:lnSpc>
              <a:defRPr sz="2000"/>
            </a:lvl1pPr>
            <a:lvl2pPr>
              <a:lnSpc>
                <a:spcPct val="112000"/>
              </a:lnSpc>
              <a:defRPr sz="1800"/>
            </a:lvl2pPr>
            <a:lvl3pPr>
              <a:lnSpc>
                <a:spcPct val="112000"/>
              </a:lnSpc>
              <a:defRPr sz="1600"/>
            </a:lvl3pPr>
            <a:lvl4pPr>
              <a:lnSpc>
                <a:spcPct val="112000"/>
              </a:lnSpc>
              <a:defRPr sz="1400"/>
            </a:lvl4pPr>
            <a:lvl5pPr>
              <a:lnSpc>
                <a:spcPct val="112000"/>
              </a:lnSpc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621512"/>
            <a:ext cx="3838776" cy="3239537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557261"/>
            <a:ext cx="3840480" cy="1919239"/>
          </a:xfrm>
        </p:spPr>
        <p:txBody>
          <a:bodyPr anchor="t">
            <a:noAutofit/>
          </a:bodyPr>
          <a:lstStyle>
            <a:lvl1pPr>
              <a:lnSpc>
                <a:spcPct val="93000"/>
              </a:lnSpc>
              <a:defRPr sz="40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57800" y="0"/>
            <a:ext cx="6172200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8952" y="2621512"/>
            <a:ext cx="3840480" cy="3236976"/>
          </a:xfrm>
        </p:spPr>
        <p:txBody>
          <a:bodyPr/>
          <a:lstStyle>
            <a:lvl1pPr marL="0" indent="0" algn="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 title="Page Number Shape"/>
          <p:cNvSpPr/>
          <p:nvPr/>
        </p:nvSpPr>
        <p:spPr bwMode="auto">
          <a:xfrm>
            <a:off x="11784011" y="5380580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559678"/>
            <a:ext cx="3833906" cy="49524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81600" y="569066"/>
            <a:ext cx="6248398" cy="56551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2001" y="593006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817FD3EC-EFEE-CB4B-8EA8-718D77BF845F}" type="datetimeFigureOut">
              <a:rPr lang="en-US" smtClean="0"/>
              <a:t>5/27/20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1" y="6314440"/>
            <a:ext cx="3814856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 b="1" i="1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84011" y="5607592"/>
            <a:ext cx="407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1" baseline="0">
                <a:solidFill>
                  <a:schemeClr val="bg2"/>
                </a:solidFill>
                <a:latin typeface="+mj-lt"/>
              </a:defRPr>
            </a:lvl1pPr>
          </a:lstStyle>
          <a:p>
            <a:fld id="{31D0CCE7-482F-3244-A924-6F4D1693C547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 title="Horizontal Rule Line"/>
          <p:cNvCxnSpPr/>
          <p:nvPr/>
        </p:nvCxnSpPr>
        <p:spPr>
          <a:xfrm>
            <a:off x="0" y="6199730"/>
            <a:ext cx="449580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272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6" r:id="rId1"/>
    <p:sldLayoutId id="2147484477" r:id="rId2"/>
    <p:sldLayoutId id="2147484478" r:id="rId3"/>
    <p:sldLayoutId id="2147484479" r:id="rId4"/>
    <p:sldLayoutId id="2147484480" r:id="rId5"/>
    <p:sldLayoutId id="2147484481" r:id="rId6"/>
    <p:sldLayoutId id="2147484482" r:id="rId7"/>
    <p:sldLayoutId id="2147484483" r:id="rId8"/>
    <p:sldLayoutId id="2147484484" r:id="rId9"/>
    <p:sldLayoutId id="2147484485" r:id="rId10"/>
    <p:sldLayoutId id="2147484486" r:id="rId1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5000" b="0" i="1" kern="1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8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6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Corbel" panose="020B0503020204020204" pitchFamily="34" charset="0"/>
        <a:buChar char="–"/>
        <a:defRPr sz="1400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83464" indent="-283464" algn="l" defTabSz="914400" rtl="0" eaLnBrk="1" latinLnBrk="0" hangingPunct="1">
        <a:lnSpc>
          <a:spcPct val="112000"/>
        </a:lnSpc>
        <a:spcBef>
          <a:spcPts val="9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Corbel" panose="020B0503020204020204" pitchFamily="34" charset="0"/>
        <a:buChar char="–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83464" indent="-283464" algn="l" defTabSz="914400" rtl="0" eaLnBrk="1" latinLnBrk="0" hangingPunct="1">
        <a:lnSpc>
          <a:spcPct val="112000"/>
        </a:lnSpc>
        <a:spcBef>
          <a:spcPts val="1300"/>
        </a:spcBef>
        <a:buFont typeface="Arial" panose="020B0604020202020204" pitchFamily="34" charset="0"/>
        <a:buChar char="•"/>
        <a:defRPr sz="1400" i="1" kern="1200" baseline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832">
          <p15:clr>
            <a:srgbClr val="F26B43"/>
          </p15:clr>
        </p15:guide>
        <p15:guide id="2" pos="480">
          <p15:clr>
            <a:srgbClr val="F26B43"/>
          </p15:clr>
        </p15:guide>
        <p15:guide id="3" orient="horz" pos="432">
          <p15:clr>
            <a:srgbClr val="F26B43"/>
          </p15:clr>
        </p15:guide>
        <p15:guide id="4" pos="7200">
          <p15:clr>
            <a:srgbClr val="F26B43"/>
          </p15:clr>
        </p15:guide>
        <p15:guide id="5" pos="32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3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37.tiff"/><Relationship Id="rId5" Type="http://schemas.openxmlformats.org/officeDocument/2006/relationships/image" Target="../media/image38.tiff"/><Relationship Id="rId6" Type="http://schemas.openxmlformats.org/officeDocument/2006/relationships/image" Target="../media/image39.tiff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42.tiff"/><Relationship Id="rId5" Type="http://schemas.openxmlformats.org/officeDocument/2006/relationships/image" Target="../media/image37.tiff"/><Relationship Id="rId6" Type="http://schemas.openxmlformats.org/officeDocument/2006/relationships/image" Target="../media/image38.tiff"/><Relationship Id="rId7" Type="http://schemas.openxmlformats.org/officeDocument/2006/relationships/image" Target="../media/image39.tiff"/><Relationship Id="rId8" Type="http://schemas.openxmlformats.org/officeDocument/2006/relationships/image" Target="../media/image40.png"/><Relationship Id="rId9" Type="http://schemas.openxmlformats.org/officeDocument/2006/relationships/image" Target="../media/image43.tiff"/><Relationship Id="rId10" Type="http://schemas.openxmlformats.org/officeDocument/2006/relationships/image" Target="../media/image44.png"/><Relationship Id="rId11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46.gi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7" Type="http://schemas.openxmlformats.org/officeDocument/2006/relationships/image" Target="../media/image51.png"/><Relationship Id="rId8" Type="http://schemas.openxmlformats.org/officeDocument/2006/relationships/image" Target="../media/image52.png"/><Relationship Id="rId9" Type="http://schemas.openxmlformats.org/officeDocument/2006/relationships/image" Target="../media/image53.png"/><Relationship Id="rId10" Type="http://schemas.openxmlformats.org/officeDocument/2006/relationships/image" Target="../media/image9.png"/><Relationship Id="rId11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Relationship Id="rId10" Type="http://schemas.openxmlformats.org/officeDocument/2006/relationships/image" Target="../media/image61.png"/><Relationship Id="rId11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7" Type="http://schemas.openxmlformats.org/officeDocument/2006/relationships/image" Target="../media/image67.png"/><Relationship Id="rId8" Type="http://schemas.openxmlformats.org/officeDocument/2006/relationships/image" Target="../media/image68.png"/><Relationship Id="rId9" Type="http://schemas.openxmlformats.org/officeDocument/2006/relationships/image" Target="../media/image69.png"/><Relationship Id="rId10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Relationship Id="rId1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jpe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jpeg"/><Relationship Id="rId5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29.jp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8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9463" y="412936"/>
            <a:ext cx="9940158" cy="3949212"/>
          </a:xfrm>
        </p:spPr>
        <p:txBody>
          <a:bodyPr>
            <a:normAutofit/>
          </a:bodyPr>
          <a:lstStyle/>
          <a:p>
            <a:pPr algn="ctr"/>
            <a:r>
              <a:rPr lang="en-US" sz="5000" i="0" cap="none" dirty="0" smtClean="0">
                <a:latin typeface="Cambria" charset="0"/>
                <a:ea typeface="Cambria" charset="0"/>
                <a:cs typeface="Cambria" charset="0"/>
              </a:rPr>
              <a:t/>
            </a:r>
            <a:br>
              <a:rPr lang="en-US" sz="5000" i="0" cap="none" dirty="0" smtClean="0">
                <a:latin typeface="Cambria" charset="0"/>
                <a:ea typeface="Cambria" charset="0"/>
                <a:cs typeface="Cambria" charset="0"/>
              </a:rPr>
            </a:br>
            <a:r>
              <a:rPr lang="en-US" sz="5000" i="0" cap="none" dirty="0" smtClean="0">
                <a:latin typeface="Cambria" charset="0"/>
                <a:ea typeface="Cambria" charset="0"/>
                <a:cs typeface="Cambria" charset="0"/>
              </a:rPr>
              <a:t/>
            </a:r>
            <a:br>
              <a:rPr lang="en-US" sz="5000" i="0" cap="none" dirty="0" smtClean="0">
                <a:latin typeface="Cambria" charset="0"/>
                <a:ea typeface="Cambria" charset="0"/>
                <a:cs typeface="Cambria" charset="0"/>
              </a:rPr>
            </a:br>
            <a:r>
              <a:rPr lang="en-US" sz="5000" i="0" cap="none" dirty="0" smtClean="0">
                <a:latin typeface="Cambria" charset="0"/>
                <a:ea typeface="Cambria" charset="0"/>
                <a:cs typeface="Cambria" charset="0"/>
              </a:rPr>
              <a:t>Facial Motion Retargeting </a:t>
            </a:r>
            <a:endParaRPr lang="en-US" sz="5000" i="0" cap="none" dirty="0">
              <a:latin typeface="Cambria" charset="0"/>
              <a:ea typeface="Cambria" charset="0"/>
              <a:cs typeface="Cambria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8911" y="3111126"/>
            <a:ext cx="9961261" cy="1362792"/>
          </a:xfrm>
        </p:spPr>
        <p:txBody>
          <a:bodyPr>
            <a:noAutofit/>
          </a:bodyPr>
          <a:lstStyle/>
          <a:p>
            <a:pPr algn="ctr"/>
            <a:r>
              <a:rPr lang="en-US" sz="2500" b="1" i="0" dirty="0" smtClean="0">
                <a:latin typeface="Bookman Old Style" charset="0"/>
                <a:ea typeface="Bookman Old Style" charset="0"/>
                <a:cs typeface="Bookman Old Style" charset="0"/>
              </a:rPr>
              <a:t>Bindita Chaudhuri</a:t>
            </a:r>
          </a:p>
          <a:p>
            <a:pPr algn="ctr"/>
            <a:endParaRPr lang="en-US" sz="2500" b="1" i="0" dirty="0" smtClean="0">
              <a:latin typeface="Bookman Old Style" charset="0"/>
              <a:ea typeface="Bookman Old Style" charset="0"/>
              <a:cs typeface="Bookman Old Style" charset="0"/>
            </a:endParaRPr>
          </a:p>
          <a:p>
            <a:pPr algn="ctr"/>
            <a:r>
              <a:rPr lang="en-US" sz="2500" i="0" dirty="0" smtClean="0">
                <a:latin typeface="Arial" charset="0"/>
                <a:ea typeface="Arial" charset="0"/>
                <a:cs typeface="Arial" charset="0"/>
              </a:rPr>
              <a:t>Paul G. Allen School of Computer Science &amp; Engineering, UW</a:t>
            </a:r>
          </a:p>
          <a:p>
            <a:pPr algn="ctr"/>
            <a:r>
              <a:rPr lang="en-US" sz="2500" i="0" dirty="0" smtClean="0">
                <a:latin typeface="Arial" charset="0"/>
                <a:ea typeface="Arial" charset="0"/>
                <a:cs typeface="Arial" charset="0"/>
              </a:rPr>
              <a:t>(Linda Shapiro, Alex Colburn, Barbara </a:t>
            </a:r>
            <a:r>
              <a:rPr lang="en-US" sz="2500" i="0" dirty="0" err="1" smtClean="0">
                <a:latin typeface="Arial" charset="0"/>
                <a:ea typeface="Arial" charset="0"/>
                <a:cs typeface="Arial" charset="0"/>
              </a:rPr>
              <a:t>Mones</a:t>
            </a:r>
            <a:r>
              <a:rPr lang="en-US" sz="2500" i="0" dirty="0" smtClean="0">
                <a:latin typeface="Arial" charset="0"/>
                <a:ea typeface="Arial" charset="0"/>
                <a:cs typeface="Arial" charset="0"/>
              </a:rPr>
              <a:t>, Gary </a:t>
            </a:r>
            <a:r>
              <a:rPr lang="en-US" sz="2500" i="0" dirty="0" err="1" smtClean="0">
                <a:latin typeface="Arial" charset="0"/>
                <a:ea typeface="Arial" charset="0"/>
                <a:cs typeface="Arial" charset="0"/>
              </a:rPr>
              <a:t>Faigin</a:t>
            </a:r>
            <a:r>
              <a:rPr lang="en-US" sz="2500" i="0" dirty="0" smtClean="0">
                <a:latin typeface="Arial" charset="0"/>
                <a:ea typeface="Arial" charset="0"/>
                <a:cs typeface="Arial" charset="0"/>
              </a:rPr>
              <a:t>)</a:t>
            </a:r>
          </a:p>
          <a:p>
            <a:pPr algn="ctr"/>
            <a:endParaRPr lang="en-US" sz="2500" i="0" dirty="0" smtClean="0">
              <a:latin typeface="Arial" charset="0"/>
              <a:ea typeface="Arial" charset="0"/>
              <a:cs typeface="Arial" charset="0"/>
            </a:endParaRPr>
          </a:p>
          <a:p>
            <a:pPr algn="ctr"/>
            <a:r>
              <a:rPr lang="en-US" sz="2500" i="0" dirty="0" smtClean="0">
                <a:latin typeface="Arial" charset="0"/>
                <a:ea typeface="Arial" charset="0"/>
                <a:cs typeface="Arial" charset="0"/>
              </a:rPr>
              <a:t>Visual Intelligence Group, Microsoft AI&amp;R, Redmond</a:t>
            </a:r>
          </a:p>
        </p:txBody>
      </p:sp>
    </p:spTree>
    <p:extLst>
      <p:ext uri="{BB962C8B-B14F-4D97-AF65-F5344CB8AC3E}">
        <p14:creationId xmlns:p14="http://schemas.microsoft.com/office/powerpoint/2010/main" val="164336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Results for Single Face Based Application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8" t="-1617" r="72635" b="-1468"/>
          <a:stretch/>
        </p:blipFill>
        <p:spPr>
          <a:xfrm>
            <a:off x="1272373" y="1420441"/>
            <a:ext cx="4813634" cy="41468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3692" y="5567262"/>
            <a:ext cx="114705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Hardware: Google Pixel 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14688" y="1474551"/>
            <a:ext cx="3048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1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Live Performance Capture for Multiple Faces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461" t="-1" r="-266" b="-958"/>
          <a:stretch/>
        </p:blipFill>
        <p:spPr>
          <a:xfrm>
            <a:off x="753209" y="1693889"/>
            <a:ext cx="10975465" cy="346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0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Example based Approach (semi-supervised)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39619" y="1906488"/>
            <a:ext cx="1168969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HCNN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15234" y="2807286"/>
            <a:ext cx="1168969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SCNN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1228295" y="2121931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228295" y="3022729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008587" y="2091201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984203" y="3032564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3619910" y="1796093"/>
            <a:ext cx="273098" cy="15483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187" y="1705017"/>
            <a:ext cx="626617" cy="758426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4367781" y="1796093"/>
            <a:ext cx="273098" cy="15483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>
            <a:endCxn id="52" idx="1"/>
          </p:cNvCxnSpPr>
          <p:nvPr/>
        </p:nvCxnSpPr>
        <p:spPr>
          <a:xfrm flipV="1">
            <a:off x="3917392" y="2570291"/>
            <a:ext cx="450389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785606" y="2583379"/>
            <a:ext cx="456517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264654" y="2211746"/>
            <a:ext cx="1940287" cy="76944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Binary similarity score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8930" y="2103186"/>
            <a:ext cx="1093761" cy="1093761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1643" y="2121931"/>
            <a:ext cx="1079233" cy="1079233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298" y="2101361"/>
            <a:ext cx="907678" cy="1098608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7619298" y="3199969"/>
            <a:ext cx="2727793" cy="43088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    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            E+        E-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181109" y="1562801"/>
            <a:ext cx="415658" cy="19389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0" smtClean="0">
                <a:latin typeface="Arial Narrow" charset="0"/>
                <a:ea typeface="Arial Narrow" charset="0"/>
                <a:cs typeface="Arial Narrow" charset="0"/>
              </a:rPr>
              <a:t>(</a:t>
            </a:r>
            <a:endParaRPr lang="en-US" sz="12000" dirty="0"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0183360" y="1618193"/>
            <a:ext cx="415658" cy="19389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0" smtClean="0">
                <a:latin typeface="Arial Narrow" charset="0"/>
                <a:ea typeface="Arial Narrow" charset="0"/>
                <a:cs typeface="Arial Narrow" charset="0"/>
              </a:rPr>
              <a:t>)</a:t>
            </a:r>
            <a:endParaRPr lang="en-US" sz="12000" dirty="0"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340407" y="1389421"/>
            <a:ext cx="3236124" cy="70788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Online triplet generation based on distance metric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54" y="2550097"/>
            <a:ext cx="827548" cy="827548"/>
          </a:xfrm>
          <a:prstGeom prst="rect">
            <a:avLst/>
          </a:prstGeom>
        </p:spPr>
      </p:pic>
      <p:sp>
        <p:nvSpPr>
          <p:cNvPr id="103" name="Rounded Rectangle 102"/>
          <p:cNvSpPr/>
          <p:nvPr/>
        </p:nvSpPr>
        <p:spPr>
          <a:xfrm>
            <a:off x="1514059" y="1488368"/>
            <a:ext cx="3484268" cy="2192221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2390975" y="3319476"/>
            <a:ext cx="164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fused-CNN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7" name="Shape 256"/>
          <p:cNvSpPr/>
          <p:nvPr/>
        </p:nvSpPr>
        <p:spPr>
          <a:xfrm>
            <a:off x="6474045" y="3678581"/>
            <a:ext cx="4865179" cy="1124967"/>
          </a:xfrm>
          <a:prstGeom prst="roundRect">
            <a:avLst>
              <a:gd name="adj" fmla="val 16667"/>
            </a:avLst>
          </a:prstGeom>
          <a:noFill/>
          <a:ln>
            <a:headEnd type="none" w="sm" len="sm"/>
            <a:tailEnd type="none" w="sm" len="sm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lt1"/>
              </a:solidFill>
              <a:latin typeface="+mj-lt"/>
              <a:ea typeface="Corbel"/>
              <a:cs typeface="Corbel"/>
              <a:sym typeface="Corbel"/>
            </a:endParaRPr>
          </a:p>
        </p:txBody>
      </p:sp>
      <p:pic>
        <p:nvPicPr>
          <p:cNvPr id="109" name="Picture 108" descr="Screen Shot 2016-11-17 at 10.28.29.png"/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80"/>
          <a:stretch/>
        </p:blipFill>
        <p:spPr>
          <a:xfrm>
            <a:off x="6621063" y="3719285"/>
            <a:ext cx="4658281" cy="450460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4743820" y="6229212"/>
            <a:ext cx="744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D.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Aneja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B. 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Chaudhuri,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A. Colburn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G.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Faigin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L. Shapiro, B.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Mones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600" dirty="0">
                <a:latin typeface="Times" charset="0"/>
              </a:rPr>
              <a:t>Learning to Generate 3D Stylized Character Expressions from Humans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WACV 2018</a:t>
            </a:r>
            <a:endParaRPr lang="en-US" sz="15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grpSp>
        <p:nvGrpSpPr>
          <p:cNvPr id="119" name="Group 118"/>
          <p:cNvGrpSpPr/>
          <p:nvPr/>
        </p:nvGrpSpPr>
        <p:grpSpPr>
          <a:xfrm>
            <a:off x="6621063" y="4110947"/>
            <a:ext cx="4691045" cy="647803"/>
            <a:chOff x="2372921" y="3388406"/>
            <a:chExt cx="4691045" cy="647803"/>
          </a:xfrm>
        </p:grpSpPr>
        <p:sp>
          <p:nvSpPr>
            <p:cNvPr id="120" name="Left Brace 119"/>
            <p:cNvSpPr/>
            <p:nvPr/>
          </p:nvSpPr>
          <p:spPr>
            <a:xfrm rot="16200000">
              <a:off x="3624621" y="2952288"/>
              <a:ext cx="301884" cy="1174120"/>
            </a:xfrm>
            <a:prstGeom prst="leftBrace">
              <a:avLst>
                <a:gd name="adj1" fmla="val 18440"/>
                <a:gd name="adj2" fmla="val 52319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2372921" y="3713044"/>
              <a:ext cx="2292979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500" dirty="0"/>
                <a:t>Expression feature </a:t>
              </a:r>
              <a:r>
                <a:rPr lang="en-US" sz="1500" dirty="0" smtClean="0"/>
                <a:t>vectors</a:t>
              </a:r>
              <a:endParaRPr lang="en-US" sz="1500" dirty="0"/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692691" y="3713044"/>
              <a:ext cx="2371275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500" dirty="0"/>
                <a:t>Geometry feature vectors</a:t>
              </a:r>
            </a:p>
          </p:txBody>
        </p:sp>
      </p:grpSp>
      <p:sp>
        <p:nvSpPr>
          <p:cNvPr id="123" name="Left Brace 122"/>
          <p:cNvSpPr/>
          <p:nvPr/>
        </p:nvSpPr>
        <p:spPr>
          <a:xfrm rot="16200000">
            <a:off x="9993509" y="3329762"/>
            <a:ext cx="286369" cy="1966395"/>
          </a:xfrm>
          <a:prstGeom prst="leftBrace">
            <a:avLst>
              <a:gd name="adj1" fmla="val 18440"/>
              <a:gd name="adj2" fmla="val 52319"/>
            </a:avLst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8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7" grpId="0" animBg="1"/>
      <p:bldP spid="97" grpId="0" animBg="1"/>
      <p:bldP spid="98" grpId="0" animBg="1"/>
      <p:bldP spid="99" grpId="0" animBg="1"/>
      <p:bldP spid="100" grpId="0" animBg="1"/>
      <p:bldP spid="103" grpId="0" animBg="1"/>
      <p:bldP spid="104" grpId="0"/>
      <p:bldP spid="87" grpId="2" animBg="1"/>
      <p:bldP spid="12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Example based Approach (semi-supervised)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39619" y="1906488"/>
            <a:ext cx="1168969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HCNN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15234" y="2807286"/>
            <a:ext cx="1168969" cy="43088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SCNN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1228295" y="2121931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V="1">
            <a:off x="1228295" y="3022729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008587" y="2091201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2984203" y="3032564"/>
            <a:ext cx="611323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3619910" y="1796093"/>
            <a:ext cx="273098" cy="15483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187" y="1705017"/>
            <a:ext cx="626617" cy="758426"/>
          </a:xfrm>
          <a:prstGeom prst="rect">
            <a:avLst/>
          </a:prstGeom>
        </p:spPr>
      </p:pic>
      <p:sp>
        <p:nvSpPr>
          <p:cNvPr id="52" name="Rectangle 51"/>
          <p:cNvSpPr/>
          <p:nvPr/>
        </p:nvSpPr>
        <p:spPr>
          <a:xfrm>
            <a:off x="4367781" y="1796093"/>
            <a:ext cx="273098" cy="154839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Arrow Connector 52"/>
          <p:cNvCxnSpPr>
            <a:endCxn id="52" idx="1"/>
          </p:cNvCxnSpPr>
          <p:nvPr/>
        </p:nvCxnSpPr>
        <p:spPr>
          <a:xfrm flipV="1">
            <a:off x="3917392" y="2570291"/>
            <a:ext cx="450389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V="1">
            <a:off x="4785606" y="2583379"/>
            <a:ext cx="456517" cy="1308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264654" y="2211746"/>
            <a:ext cx="1940287" cy="76944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Binary similarity score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8" name="Cube 57"/>
          <p:cNvSpPr/>
          <p:nvPr/>
        </p:nvSpPr>
        <p:spPr>
          <a:xfrm>
            <a:off x="1879672" y="3977219"/>
            <a:ext cx="743518" cy="1846729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Cube 58"/>
          <p:cNvSpPr/>
          <p:nvPr/>
        </p:nvSpPr>
        <p:spPr>
          <a:xfrm>
            <a:off x="2088277" y="3977218"/>
            <a:ext cx="748592" cy="1846730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Cube 59"/>
          <p:cNvSpPr/>
          <p:nvPr/>
        </p:nvSpPr>
        <p:spPr>
          <a:xfrm>
            <a:off x="2304936" y="3977218"/>
            <a:ext cx="739724" cy="1846730"/>
          </a:xfrm>
          <a:prstGeom prst="cube">
            <a:avLst>
              <a:gd name="adj" fmla="val 650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023" y="4285550"/>
            <a:ext cx="1026495" cy="1242419"/>
          </a:xfrm>
          <a:prstGeom prst="rect">
            <a:avLst/>
          </a:prstGeom>
        </p:spPr>
      </p:pic>
      <p:sp>
        <p:nvSpPr>
          <p:cNvPr id="62" name="Cube 61"/>
          <p:cNvSpPr/>
          <p:nvPr/>
        </p:nvSpPr>
        <p:spPr>
          <a:xfrm>
            <a:off x="2640807" y="3977218"/>
            <a:ext cx="739724" cy="1846730"/>
          </a:xfrm>
          <a:prstGeom prst="cube">
            <a:avLst>
              <a:gd name="adj" fmla="val 62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Cube 62"/>
          <p:cNvSpPr/>
          <p:nvPr/>
        </p:nvSpPr>
        <p:spPr>
          <a:xfrm>
            <a:off x="3617953" y="4133612"/>
            <a:ext cx="581256" cy="1533946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Cube 63"/>
          <p:cNvSpPr/>
          <p:nvPr/>
        </p:nvSpPr>
        <p:spPr>
          <a:xfrm>
            <a:off x="3751285" y="4133610"/>
            <a:ext cx="585223" cy="1533947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Cube 64"/>
          <p:cNvSpPr/>
          <p:nvPr/>
        </p:nvSpPr>
        <p:spPr>
          <a:xfrm>
            <a:off x="4002205" y="4133609"/>
            <a:ext cx="578290" cy="1533947"/>
          </a:xfrm>
          <a:prstGeom prst="cube">
            <a:avLst>
              <a:gd name="adj" fmla="val 650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Cube 65"/>
          <p:cNvSpPr/>
          <p:nvPr/>
        </p:nvSpPr>
        <p:spPr>
          <a:xfrm>
            <a:off x="4791467" y="4468719"/>
            <a:ext cx="420657" cy="1063464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Cube 66"/>
          <p:cNvSpPr/>
          <p:nvPr/>
        </p:nvSpPr>
        <p:spPr>
          <a:xfrm>
            <a:off x="4895401" y="4468716"/>
            <a:ext cx="423528" cy="1063465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Cube 67"/>
          <p:cNvSpPr/>
          <p:nvPr/>
        </p:nvSpPr>
        <p:spPr>
          <a:xfrm>
            <a:off x="5093764" y="4464504"/>
            <a:ext cx="418511" cy="1063465"/>
          </a:xfrm>
          <a:prstGeom prst="cube">
            <a:avLst>
              <a:gd name="adj" fmla="val 6503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Cube 68"/>
          <p:cNvSpPr/>
          <p:nvPr/>
        </p:nvSpPr>
        <p:spPr>
          <a:xfrm>
            <a:off x="5807327" y="4581410"/>
            <a:ext cx="401212" cy="922049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Cube 69"/>
          <p:cNvSpPr/>
          <p:nvPr/>
        </p:nvSpPr>
        <p:spPr>
          <a:xfrm>
            <a:off x="6002026" y="4581410"/>
            <a:ext cx="399165" cy="922049"/>
          </a:xfrm>
          <a:prstGeom prst="cube">
            <a:avLst>
              <a:gd name="adj" fmla="val 62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Cube 70"/>
          <p:cNvSpPr/>
          <p:nvPr/>
        </p:nvSpPr>
        <p:spPr>
          <a:xfrm>
            <a:off x="6712107" y="4682489"/>
            <a:ext cx="276617" cy="726651"/>
          </a:xfrm>
          <a:prstGeom prst="cube">
            <a:avLst>
              <a:gd name="adj" fmla="val 6280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Cube 71"/>
          <p:cNvSpPr/>
          <p:nvPr/>
        </p:nvSpPr>
        <p:spPr>
          <a:xfrm>
            <a:off x="6883700" y="4660184"/>
            <a:ext cx="312521" cy="746660"/>
          </a:xfrm>
          <a:prstGeom prst="cube">
            <a:avLst>
              <a:gd name="adj" fmla="val 62805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Cube 72"/>
          <p:cNvSpPr/>
          <p:nvPr/>
        </p:nvSpPr>
        <p:spPr>
          <a:xfrm>
            <a:off x="7596935" y="4765922"/>
            <a:ext cx="251570" cy="535183"/>
          </a:xfrm>
          <a:prstGeom prst="cube">
            <a:avLst>
              <a:gd name="adj" fmla="val 6503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Cube 73"/>
          <p:cNvSpPr/>
          <p:nvPr/>
        </p:nvSpPr>
        <p:spPr>
          <a:xfrm>
            <a:off x="7779959" y="4765922"/>
            <a:ext cx="312840" cy="535183"/>
          </a:xfrm>
          <a:prstGeom prst="cube">
            <a:avLst>
              <a:gd name="adj" fmla="val 6280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6" name="Straight Arrow Connector 75"/>
          <p:cNvCxnSpPr/>
          <p:nvPr/>
        </p:nvCxnSpPr>
        <p:spPr>
          <a:xfrm flipV="1">
            <a:off x="1543801" y="5066944"/>
            <a:ext cx="312840" cy="289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/>
          <p:nvPr/>
        </p:nvCxnSpPr>
        <p:spPr>
          <a:xfrm flipV="1">
            <a:off x="3301421" y="5064050"/>
            <a:ext cx="312840" cy="289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/>
          <p:nvPr/>
        </p:nvCxnSpPr>
        <p:spPr>
          <a:xfrm>
            <a:off x="4374613" y="5064050"/>
            <a:ext cx="370426" cy="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 flipV="1">
            <a:off x="5469754" y="5052780"/>
            <a:ext cx="312840" cy="289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/>
          <p:nvPr/>
        </p:nvCxnSpPr>
        <p:spPr>
          <a:xfrm flipV="1">
            <a:off x="6358439" y="5049886"/>
            <a:ext cx="312840" cy="289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/>
          <p:nvPr/>
        </p:nvCxnSpPr>
        <p:spPr>
          <a:xfrm flipV="1">
            <a:off x="7196221" y="5042435"/>
            <a:ext cx="312840" cy="289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Rectangle 81"/>
          <p:cNvSpPr/>
          <p:nvPr/>
        </p:nvSpPr>
        <p:spPr>
          <a:xfrm>
            <a:off x="8800915" y="3977219"/>
            <a:ext cx="239843" cy="18467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Arrow Connector 82"/>
          <p:cNvCxnSpPr/>
          <p:nvPr/>
        </p:nvCxnSpPr>
        <p:spPr>
          <a:xfrm>
            <a:off x="8169269" y="4990132"/>
            <a:ext cx="662990" cy="6104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1638418" y="3866003"/>
            <a:ext cx="6862346" cy="2070342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TextBox 85"/>
          <p:cNvSpPr txBox="1"/>
          <p:nvPr/>
        </p:nvSpPr>
        <p:spPr>
          <a:xfrm>
            <a:off x="6715144" y="5532181"/>
            <a:ext cx="164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3D-CNN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8930" y="2103186"/>
            <a:ext cx="1093761" cy="1093761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1643" y="2121931"/>
            <a:ext cx="1079233" cy="1079233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9298" y="2101361"/>
            <a:ext cx="907678" cy="1098608"/>
          </a:xfrm>
          <a:prstGeom prst="rect">
            <a:avLst/>
          </a:prstGeom>
        </p:spPr>
      </p:pic>
      <p:sp>
        <p:nvSpPr>
          <p:cNvPr id="97" name="TextBox 96"/>
          <p:cNvSpPr txBox="1"/>
          <p:nvPr/>
        </p:nvSpPr>
        <p:spPr>
          <a:xfrm>
            <a:off x="7619298" y="3199969"/>
            <a:ext cx="2727793" cy="43088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    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            E+        E-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181109" y="1562801"/>
            <a:ext cx="415658" cy="19389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0" smtClean="0">
                <a:latin typeface="Arial Narrow" charset="0"/>
                <a:ea typeface="Arial Narrow" charset="0"/>
                <a:cs typeface="Arial Narrow" charset="0"/>
              </a:rPr>
              <a:t>(</a:t>
            </a:r>
            <a:endParaRPr lang="en-US" sz="12000" dirty="0"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0183360" y="1618193"/>
            <a:ext cx="415658" cy="193899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0" smtClean="0">
                <a:latin typeface="Arial Narrow" charset="0"/>
                <a:ea typeface="Arial Narrow" charset="0"/>
                <a:cs typeface="Arial Narrow" charset="0"/>
              </a:rPr>
              <a:t>)</a:t>
            </a:r>
            <a:endParaRPr lang="en-US" sz="12000" dirty="0"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340407" y="1389421"/>
            <a:ext cx="3236124" cy="70788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Online triplet generation based on distance metric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01" name="Picture 100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954" y="2550097"/>
            <a:ext cx="827548" cy="827548"/>
          </a:xfrm>
          <a:prstGeom prst="rect">
            <a:avLst/>
          </a:prstGeom>
        </p:spPr>
      </p:pic>
      <p:sp>
        <p:nvSpPr>
          <p:cNvPr id="103" name="Rounded Rectangle 102"/>
          <p:cNvSpPr/>
          <p:nvPr/>
        </p:nvSpPr>
        <p:spPr>
          <a:xfrm>
            <a:off x="1514059" y="1488368"/>
            <a:ext cx="3484268" cy="2192221"/>
          </a:xfrm>
          <a:prstGeom prst="round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2390975" y="3319476"/>
            <a:ext cx="164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fused-CNN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5090054" y="3132412"/>
            <a:ext cx="1952533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matching   pairs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91" name="Straight Arrow Connector 90"/>
          <p:cNvCxnSpPr/>
          <p:nvPr/>
        </p:nvCxnSpPr>
        <p:spPr>
          <a:xfrm>
            <a:off x="6270199" y="3045653"/>
            <a:ext cx="0" cy="79220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149131" y="5510886"/>
            <a:ext cx="164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256 𝖷 256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035253" y="5803914"/>
            <a:ext cx="164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100 𝖷 1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93" name="Rectangle 92"/>
          <p:cNvSpPr/>
          <p:nvPr/>
        </p:nvSpPr>
        <p:spPr>
          <a:xfrm>
            <a:off x="10759734" y="4923476"/>
            <a:ext cx="273098" cy="16854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/>
          <p:cNvSpPr/>
          <p:nvPr/>
        </p:nvSpPr>
        <p:spPr>
          <a:xfrm>
            <a:off x="10118091" y="3830676"/>
            <a:ext cx="273098" cy="8122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/>
          <p:cNvSpPr/>
          <p:nvPr/>
        </p:nvSpPr>
        <p:spPr>
          <a:xfrm>
            <a:off x="10759734" y="3641574"/>
            <a:ext cx="273098" cy="120343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/>
          <p:cNvSpPr/>
          <p:nvPr/>
        </p:nvSpPr>
        <p:spPr>
          <a:xfrm>
            <a:off x="10135859" y="5137109"/>
            <a:ext cx="258983" cy="123846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8" name="Straight Connector 107"/>
          <p:cNvCxnSpPr/>
          <p:nvPr/>
        </p:nvCxnSpPr>
        <p:spPr>
          <a:xfrm flipH="1">
            <a:off x="10247582" y="4707919"/>
            <a:ext cx="1" cy="36424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/>
          <p:cNvCxnSpPr>
            <a:endCxn id="94" idx="1"/>
          </p:cNvCxnSpPr>
          <p:nvPr/>
        </p:nvCxnSpPr>
        <p:spPr>
          <a:xfrm flipV="1">
            <a:off x="9049358" y="4236823"/>
            <a:ext cx="1068733" cy="753310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endCxn id="107" idx="1"/>
          </p:cNvCxnSpPr>
          <p:nvPr/>
        </p:nvCxnSpPr>
        <p:spPr>
          <a:xfrm>
            <a:off x="9049358" y="4990132"/>
            <a:ext cx="1086501" cy="766211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94" idx="3"/>
            <a:endCxn id="106" idx="1"/>
          </p:cNvCxnSpPr>
          <p:nvPr/>
        </p:nvCxnSpPr>
        <p:spPr>
          <a:xfrm>
            <a:off x="10391189" y="4236823"/>
            <a:ext cx="368545" cy="6469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stCxn id="107" idx="3"/>
            <a:endCxn id="93" idx="1"/>
          </p:cNvCxnSpPr>
          <p:nvPr/>
        </p:nvCxnSpPr>
        <p:spPr>
          <a:xfrm>
            <a:off x="10394842" y="5756343"/>
            <a:ext cx="364892" cy="9878"/>
          </a:xfrm>
          <a:prstGeom prst="straightConnector1">
            <a:avLst/>
          </a:prstGeom>
          <a:ln w="28575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14" name="Picture 113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450" y="4493026"/>
            <a:ext cx="930813" cy="930813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6740" y="3753636"/>
            <a:ext cx="853233" cy="853233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7153" y="5301105"/>
            <a:ext cx="925579" cy="925579"/>
          </a:xfrm>
          <a:prstGeom prst="rect">
            <a:avLst/>
          </a:prstGeom>
        </p:spPr>
      </p:pic>
      <p:sp>
        <p:nvSpPr>
          <p:cNvPr id="118" name="TextBox 117"/>
          <p:cNvSpPr txBox="1"/>
          <p:nvPr/>
        </p:nvSpPr>
        <p:spPr>
          <a:xfrm>
            <a:off x="4743820" y="6229212"/>
            <a:ext cx="744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D.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Aneja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B. 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Chaudhuri,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A. Colburn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G.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Faigin</a:t>
            </a:r>
            <a:r>
              <a:rPr lang="en-US" sz="1500" i="1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L. Shapiro, B.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Mones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1600" dirty="0">
                <a:latin typeface="Times" charset="0"/>
              </a:rPr>
              <a:t>Learning to Generate 3D Stylized Character Expressions from Humans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WACV 2018</a:t>
            </a:r>
            <a:endParaRPr lang="en-US" sz="15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61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82" grpId="0" animBg="1"/>
      <p:bldP spid="85" grpId="0" animBg="1"/>
      <p:bldP spid="86" grpId="0"/>
      <p:bldP spid="86" grpId="1"/>
      <p:bldP spid="97" grpId="0" animBg="1"/>
      <p:bldP spid="98" grpId="0" animBg="1"/>
      <p:bldP spid="99" grpId="0" animBg="1"/>
      <p:bldP spid="100" grpId="0" animBg="1"/>
      <p:bldP spid="103" grpId="0" animBg="1"/>
      <p:bldP spid="104" grpId="0"/>
      <p:bldP spid="105" grpId="0" animBg="1"/>
      <p:bldP spid="105" grpId="1" animBg="1"/>
      <p:bldP spid="75" grpId="0"/>
      <p:bldP spid="75" grpId="1"/>
      <p:bldP spid="75" grpId="2"/>
      <p:bldP spid="84" grpId="0"/>
      <p:bldP spid="84" grpId="1"/>
      <p:bldP spid="84" grpId="2"/>
      <p:bldP spid="93" grpId="0" animBg="1"/>
      <p:bldP spid="94" grpId="0" animBg="1"/>
      <p:bldP spid="106" grpId="0" animBg="1"/>
      <p:bldP spid="1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Results for Videos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529" y="5470933"/>
            <a:ext cx="107966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Times New Roman" charset="0"/>
                <a:ea typeface="Times New Roman" charset="0"/>
                <a:cs typeface="Times New Roman" charset="0"/>
              </a:rPr>
              <a:t>Frame-by-frame transfer; jitter removed by temporal smoothening using Savitzky-Golay filter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280" y="1385442"/>
            <a:ext cx="8599982" cy="384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07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Example based Approach (unsupervised)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7318" y="1414062"/>
            <a:ext cx="11104254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Aim:</a:t>
            </a:r>
          </a:p>
          <a:p>
            <a:endPara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 single network that directly regresses 3D vertices of character</a:t>
            </a:r>
          </a:p>
          <a:p>
            <a:pPr marL="342900" indent="-342900">
              <a:buFont typeface="Arial" charset="0"/>
              <a:buChar char="•"/>
            </a:pPr>
            <a:endPara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Generalize to a broader range of expressions</a:t>
            </a:r>
          </a:p>
        </p:txBody>
      </p:sp>
    </p:spTree>
    <p:extLst>
      <p:ext uri="{BB962C8B-B14F-4D97-AF65-F5344CB8AC3E}">
        <p14:creationId xmlns:p14="http://schemas.microsoft.com/office/powerpoint/2010/main" val="66610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9685649" y="5628506"/>
            <a:ext cx="1940287" cy="70788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>
                <a:latin typeface="Times New Roman" charset="0"/>
                <a:ea typeface="Times New Roman" charset="0"/>
                <a:cs typeface="Times New Roman" charset="0"/>
              </a:rPr>
              <a:t>3</a:t>
            </a:r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D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discriminator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957205" y="4198024"/>
            <a:ext cx="1940287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landmark loss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Example based Approach (unsupervised)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7318" y="1318308"/>
            <a:ext cx="11104254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endPara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Compute facial landmarks:</a:t>
            </a:r>
          </a:p>
          <a:p>
            <a:pPr marL="342900" indent="-342900">
              <a:buFont typeface="Arial" charset="0"/>
              <a:buChar char="•"/>
            </a:pPr>
            <a:endParaRPr lang="en-US" sz="2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Convert 3D model to 2D position map:</a:t>
            </a:r>
          </a:p>
          <a:p>
            <a:pPr marL="342900" indent="-342900">
              <a:buFont typeface="Arial" charset="0"/>
              <a:buChar char="•"/>
            </a:pPr>
            <a:endParaRPr lang="en-US" sz="2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endParaRPr lang="en-US" sz="22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sz="22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Train CycleGAN:</a:t>
            </a:r>
            <a:endParaRPr lang="en-US" sz="22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3527" y="1488821"/>
            <a:ext cx="813403" cy="91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4792" y="1488821"/>
            <a:ext cx="967023" cy="914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637" y="2721597"/>
            <a:ext cx="1143000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3023" y="2721597"/>
            <a:ext cx="1011837" cy="1143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07118" y="2737236"/>
            <a:ext cx="1030812" cy="1143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08746" y="2737236"/>
            <a:ext cx="961869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97768" y="2737236"/>
            <a:ext cx="1011836" cy="1143000"/>
          </a:xfrm>
          <a:prstGeom prst="rect">
            <a:avLst/>
          </a:prstGeom>
        </p:spPr>
      </p:pic>
      <p:cxnSp>
        <p:nvCxnSpPr>
          <p:cNvPr id="12" name="Straight Arrow Connector 11"/>
          <p:cNvCxnSpPr>
            <a:stCxn id="3" idx="3"/>
          </p:cNvCxnSpPr>
          <p:nvPr/>
        </p:nvCxnSpPr>
        <p:spPr>
          <a:xfrm>
            <a:off x="6547637" y="3293097"/>
            <a:ext cx="45948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3"/>
            <a:endCxn id="9" idx="1"/>
          </p:cNvCxnSpPr>
          <p:nvPr/>
        </p:nvCxnSpPr>
        <p:spPr>
          <a:xfrm>
            <a:off x="10184860" y="3293097"/>
            <a:ext cx="623886" cy="15639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5800" y="4839449"/>
            <a:ext cx="1143000" cy="1143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899" y="4839449"/>
            <a:ext cx="961869" cy="1143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2732" y="5389614"/>
            <a:ext cx="1213744" cy="914400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4718800" y="5295825"/>
            <a:ext cx="2417099" cy="1499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682358" y="5413599"/>
            <a:ext cx="24467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05993" y="4852441"/>
            <a:ext cx="1940287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generator A→B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5992" y="5484855"/>
            <a:ext cx="1940287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generator B→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A</a:t>
            </a:r>
          </a:p>
        </p:txBody>
      </p:sp>
      <p:cxnSp>
        <p:nvCxnSpPr>
          <p:cNvPr id="30" name="Straight Connector 29"/>
          <p:cNvCxnSpPr>
            <a:stCxn id="17" idx="0"/>
          </p:cNvCxnSpPr>
          <p:nvPr/>
        </p:nvCxnSpPr>
        <p:spPr>
          <a:xfrm flipV="1">
            <a:off x="4147300" y="4526879"/>
            <a:ext cx="4975" cy="31257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>
            <a:off x="4152277" y="4526879"/>
            <a:ext cx="3464557" cy="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endCxn id="18" idx="0"/>
          </p:cNvCxnSpPr>
          <p:nvPr/>
        </p:nvCxnSpPr>
        <p:spPr>
          <a:xfrm>
            <a:off x="7616834" y="4542518"/>
            <a:ext cx="0" cy="296931"/>
          </a:xfrm>
          <a:prstGeom prst="straightConnector1">
            <a:avLst/>
          </a:prstGeom>
          <a:ln w="28575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8484585" y="4732739"/>
            <a:ext cx="1940287" cy="400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2D discriminator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40" name="Straight Arrow Connector 39"/>
          <p:cNvCxnSpPr>
            <a:stCxn id="18" idx="3"/>
            <a:endCxn id="39" idx="1"/>
          </p:cNvCxnSpPr>
          <p:nvPr/>
        </p:nvCxnSpPr>
        <p:spPr>
          <a:xfrm flipV="1">
            <a:off x="8097768" y="4932794"/>
            <a:ext cx="386817" cy="47815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18" idx="3"/>
            <a:endCxn id="16" idx="1"/>
          </p:cNvCxnSpPr>
          <p:nvPr/>
        </p:nvCxnSpPr>
        <p:spPr>
          <a:xfrm>
            <a:off x="8097768" y="5410949"/>
            <a:ext cx="404964" cy="435865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16" idx="3"/>
          </p:cNvCxnSpPr>
          <p:nvPr/>
        </p:nvCxnSpPr>
        <p:spPr>
          <a:xfrm>
            <a:off x="9716476" y="5846814"/>
            <a:ext cx="367430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4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8" grpId="0" animBg="1"/>
      <p:bldP spid="27" grpId="0" animBg="1"/>
      <p:bldP spid="28" grpId="0" animBg="1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486" y="672248"/>
            <a:ext cx="11180967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Results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621" y="1519421"/>
            <a:ext cx="2698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Input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9" name="Picture 2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336" y="2072705"/>
            <a:ext cx="1828800" cy="18288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179" y="2072004"/>
            <a:ext cx="1828800" cy="182880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842711" y="1518707"/>
            <a:ext cx="2698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Blendshape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67754" y="1364118"/>
            <a:ext cx="2698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Semi-supervised Example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92797" y="1337689"/>
            <a:ext cx="2698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Unsupervised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Example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8" name="Picture 37"/>
          <p:cNvPicPr>
            <a:picLocks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335" y="4030686"/>
            <a:ext cx="1828800" cy="182880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2468" y="4030686"/>
            <a:ext cx="1828800" cy="18288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1339" y="2072004"/>
            <a:ext cx="1691640" cy="18288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1048" y="2098433"/>
            <a:ext cx="1691640" cy="18288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759" y="4030686"/>
            <a:ext cx="1828800" cy="1828800"/>
          </a:xfrm>
          <a:prstGeom prst="rect">
            <a:avLst/>
          </a:prstGeom>
        </p:spPr>
      </p:pic>
      <p:pic>
        <p:nvPicPr>
          <p:cNvPr id="14" name="Picture 13"/>
          <p:cNvPicPr>
            <a:picLocks/>
          </p:cNvPicPr>
          <p:nvPr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7511" y="4030686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47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486" y="672248"/>
            <a:ext cx="11180967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Results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3621" y="1519421"/>
            <a:ext cx="2698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Input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42711" y="1518707"/>
            <a:ext cx="2698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Blendshape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67754" y="1364118"/>
            <a:ext cx="2698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Semi-supervised Example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492797" y="1337689"/>
            <a:ext cx="2698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Unsupervised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Example based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7" name="Picture 1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335" y="4030686"/>
            <a:ext cx="1828800" cy="182880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336" y="2072004"/>
            <a:ext cx="1828800" cy="18288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2179" y="2072004"/>
            <a:ext cx="1828800" cy="18288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7511" y="4030686"/>
            <a:ext cx="1828800" cy="1828800"/>
          </a:xfrm>
          <a:prstGeom prst="rect">
            <a:avLst/>
          </a:prstGeom>
        </p:spPr>
      </p:pic>
      <p:pic>
        <p:nvPicPr>
          <p:cNvPr id="3" name="Picture 2"/>
          <p:cNvPicPr>
            <a:picLocks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2469" y="2072004"/>
            <a:ext cx="1828800" cy="1828800"/>
          </a:xfrm>
          <a:prstGeom prst="rect">
            <a:avLst/>
          </a:prstGeom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759" y="2075365"/>
            <a:ext cx="1828800" cy="1828800"/>
          </a:xfrm>
          <a:prstGeom prst="rect">
            <a:avLst/>
          </a:prstGeom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2935" y="4030686"/>
            <a:ext cx="1768447" cy="1828800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2468" y="4044008"/>
            <a:ext cx="18288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9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1419" y="509665"/>
            <a:ext cx="7556500" cy="556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85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Introduction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61644" y="1558977"/>
            <a:ext cx="10515600" cy="4469494"/>
          </a:xfrm>
          <a:prstGeom prst="rect">
            <a:avLst/>
          </a:prstGeom>
        </p:spPr>
        <p:txBody>
          <a:bodyPr>
            <a:normAutofit/>
          </a:bodyPr>
          <a:lstStyle>
            <a:lvl1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8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Goal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: Predict and transfer facial motion from 2D images to 3D models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8965" y="2345564"/>
            <a:ext cx="1143000" cy="1143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0418" y="2345564"/>
            <a:ext cx="1143000" cy="114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21593" y="2574662"/>
            <a:ext cx="2207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expression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and pose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68606" y="2928605"/>
            <a:ext cx="4732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7" idx="1"/>
          </p:cNvCxnSpPr>
          <p:nvPr/>
        </p:nvCxnSpPr>
        <p:spPr>
          <a:xfrm>
            <a:off x="7588035" y="2917064"/>
            <a:ext cx="48238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88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Introduction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61644" y="1558977"/>
            <a:ext cx="10515600" cy="4469494"/>
          </a:xfrm>
          <a:prstGeom prst="rect">
            <a:avLst/>
          </a:prstGeom>
        </p:spPr>
        <p:txBody>
          <a:bodyPr>
            <a:normAutofit/>
          </a:bodyPr>
          <a:lstStyle>
            <a:lvl1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8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Goal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: Predict and transfer facial motion from 2D images to 3D models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Recent applications include: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70418" y="2345564"/>
            <a:ext cx="1143000" cy="1143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91903" y="2409232"/>
            <a:ext cx="22076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per-frame expression</a:t>
            </a:r>
            <a:endParaRPr lang="en-US" sz="2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and pose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68606" y="2928605"/>
            <a:ext cx="473228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7" idx="1"/>
          </p:cNvCxnSpPr>
          <p:nvPr/>
        </p:nvCxnSpPr>
        <p:spPr>
          <a:xfrm>
            <a:off x="7588035" y="2917064"/>
            <a:ext cx="482383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40"/>
          <a:stretch/>
        </p:blipFill>
        <p:spPr>
          <a:xfrm>
            <a:off x="1073704" y="2269054"/>
            <a:ext cx="958949" cy="1261958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640"/>
          <a:stretch/>
        </p:blipFill>
        <p:spPr>
          <a:xfrm>
            <a:off x="4362073" y="2244418"/>
            <a:ext cx="958949" cy="12619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652830" y="2409232"/>
            <a:ext cx="3103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bounding box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detection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and tracking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5" name="Frame 14"/>
          <p:cNvSpPr/>
          <p:nvPr/>
        </p:nvSpPr>
        <p:spPr>
          <a:xfrm>
            <a:off x="4462542" y="2558990"/>
            <a:ext cx="742584" cy="678605"/>
          </a:xfrm>
          <a:prstGeom prst="frame">
            <a:avLst/>
          </a:prstGeom>
          <a:solidFill>
            <a:srgbClr val="92D050"/>
          </a:solidFill>
          <a:ln w="63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017662" y="2930013"/>
            <a:ext cx="47910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813581" y="2948453"/>
            <a:ext cx="533501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6047" y="4482127"/>
            <a:ext cx="7226793" cy="154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6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Methodology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61644" y="1394086"/>
            <a:ext cx="10515600" cy="4634386"/>
          </a:xfrm>
          <a:prstGeom prst="rect">
            <a:avLst/>
          </a:prstGeom>
        </p:spPr>
        <p:txBody>
          <a:bodyPr>
            <a:normAutofit/>
          </a:bodyPr>
          <a:lstStyle>
            <a:lvl1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20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8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6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83464" indent="-283464" algn="l" defTabSz="914400" rtl="0" eaLnBrk="1" latinLnBrk="0" hangingPunct="1">
              <a:lnSpc>
                <a:spcPct val="112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83464" indent="-283464" algn="l" defTabSz="914400" rtl="0" eaLnBrk="1" latinLnBrk="0" hangingPunct="1">
              <a:lnSpc>
                <a:spcPct val="112000"/>
              </a:lnSpc>
              <a:spcBef>
                <a:spcPts val="1300"/>
              </a:spcBef>
              <a:buFont typeface="Arial" panose="020B0604020202020204" pitchFamily="34" charset="0"/>
              <a:buChar char="•"/>
              <a:defRPr sz="140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1" dirty="0" err="1" smtClean="0">
                <a:latin typeface="Times New Roman" charset="0"/>
                <a:ea typeface="Times New Roman" charset="0"/>
                <a:cs typeface="Times New Roman" charset="0"/>
              </a:rPr>
              <a:t>Blendshape</a:t>
            </a: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 based approach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i="1" dirty="0" smtClean="0">
                <a:latin typeface="Times New Roman" charset="0"/>
                <a:ea typeface="Times New Roman" charset="0"/>
                <a:cs typeface="Times New Roman" charset="0"/>
              </a:rPr>
              <a:t>better generalizability to multiple characters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):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latin typeface="Times New Roman" charset="0"/>
                <a:ea typeface="Times New Roman" charset="0"/>
                <a:cs typeface="Times New Roman" charset="0"/>
              </a:rPr>
              <a:t>Example based approach 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i="1" dirty="0" smtClean="0">
                <a:latin typeface="Times New Roman" charset="0"/>
                <a:ea typeface="Times New Roman" charset="0"/>
                <a:cs typeface="Times New Roman" charset="0"/>
              </a:rPr>
              <a:t>better </a:t>
            </a:r>
            <a:r>
              <a:rPr lang="en-US" i="1" dirty="0">
                <a:latin typeface="Times New Roman" charset="0"/>
                <a:ea typeface="Times New Roman" charset="0"/>
                <a:cs typeface="Times New Roman" charset="0"/>
              </a:rPr>
              <a:t>generalizability to </a:t>
            </a:r>
            <a:r>
              <a:rPr lang="en-US" i="1" dirty="0" smtClean="0">
                <a:latin typeface="Times New Roman" charset="0"/>
                <a:ea typeface="Times New Roman" charset="0"/>
                <a:cs typeface="Times New Roman" charset="0"/>
              </a:rPr>
              <a:t>out-of</a:t>
            </a:r>
            <a:r>
              <a:rPr lang="en-US" i="1" dirty="0">
                <a:latin typeface="Times New Roman" charset="0"/>
                <a:ea typeface="Times New Roman" charset="0"/>
                <a:cs typeface="Times New Roman" charset="0"/>
              </a:rPr>
              <a:t>-</a:t>
            </a:r>
            <a:r>
              <a:rPr lang="en-US" i="1" dirty="0" smtClean="0">
                <a:latin typeface="Times New Roman" charset="0"/>
                <a:ea typeface="Times New Roman" charset="0"/>
                <a:cs typeface="Times New Roman" charset="0"/>
              </a:rPr>
              <a:t>space expressions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):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2169" y="4031604"/>
            <a:ext cx="685800" cy="685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9027" y="4031608"/>
            <a:ext cx="685800" cy="685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7969" y="4031608"/>
            <a:ext cx="685800" cy="685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3648" y="4031604"/>
            <a:ext cx="685800" cy="685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9870" y="4031606"/>
            <a:ext cx="685800" cy="6858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6759" y="4031604"/>
            <a:ext cx="685800" cy="685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06889" y="2623132"/>
            <a:ext cx="150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Network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5508" y="2725224"/>
            <a:ext cx="810868" cy="74700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54248" y="2775825"/>
            <a:ext cx="19214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3D </a:t>
            </a:r>
            <a:r>
              <a:rPr lang="en-US" dirty="0" err="1" smtClean="0">
                <a:latin typeface="Times New Roman" charset="0"/>
                <a:ea typeface="Times New Roman" charset="0"/>
                <a:cs typeface="Times New Roman" charset="0"/>
              </a:rPr>
              <a:t>Morphable</a:t>
            </a:r>
            <a:r>
              <a:rPr lang="en-US" dirty="0" smtClean="0">
                <a:latin typeface="Times New Roman" charset="0"/>
                <a:ea typeface="Times New Roman" charset="0"/>
                <a:cs typeface="Times New Roman" charset="0"/>
              </a:rPr>
              <a:t> Model (3DMM)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5197" y="1840494"/>
            <a:ext cx="926027" cy="9198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91477" y="2180419"/>
            <a:ext cx="929392" cy="119846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0127" y="2153464"/>
            <a:ext cx="1506267" cy="1252375"/>
          </a:xfrm>
          <a:prstGeom prst="rect">
            <a:avLst/>
          </a:prstGeom>
        </p:spPr>
      </p:pic>
      <p:cxnSp>
        <p:nvCxnSpPr>
          <p:cNvPr id="20" name="Straight Arrow Connector 19"/>
          <p:cNvCxnSpPr>
            <a:stCxn id="3" idx="3"/>
          </p:cNvCxnSpPr>
          <p:nvPr/>
        </p:nvCxnSpPr>
        <p:spPr>
          <a:xfrm>
            <a:off x="3761224" y="2300412"/>
            <a:ext cx="661683" cy="42481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3686376" y="2823187"/>
            <a:ext cx="736531" cy="31040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449183" y="2823187"/>
            <a:ext cx="1242294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7839028" y="2823187"/>
            <a:ext cx="1521099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658589" y="2425707"/>
            <a:ext cx="1921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expression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+ pose 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49183" y="5170071"/>
            <a:ext cx="15024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Network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705350" y="4717405"/>
            <a:ext cx="1162050" cy="4526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6457950" y="4717405"/>
            <a:ext cx="1162919" cy="45266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35" idx="1"/>
          </p:cNvCxnSpPr>
          <p:nvPr/>
        </p:nvCxnSpPr>
        <p:spPr>
          <a:xfrm>
            <a:off x="2734134" y="5370126"/>
            <a:ext cx="271504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35" idx="3"/>
          </p:cNvCxnSpPr>
          <p:nvPr/>
        </p:nvCxnSpPr>
        <p:spPr>
          <a:xfrm flipV="1">
            <a:off x="6951585" y="5353050"/>
            <a:ext cx="2135265" cy="17076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50"/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6179" y="4690779"/>
            <a:ext cx="1143000" cy="11430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8462" y="4717404"/>
            <a:ext cx="965672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26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709" y="6304014"/>
            <a:ext cx="4325817" cy="45421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47445" y="672248"/>
            <a:ext cx="9144000" cy="515526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750" dirty="0" err="1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Blendshape</a:t>
            </a:r>
            <a:r>
              <a:rPr lang="en-US" sz="2750" dirty="0" smtClean="0">
                <a:solidFill>
                  <a:schemeClr val="tx1"/>
                </a:solidFill>
                <a:latin typeface="Arial Rounded MT Bold" charset="0"/>
                <a:ea typeface="Arial Rounded MT Bold" charset="0"/>
                <a:cs typeface="Arial Rounded MT Bold" charset="0"/>
              </a:rPr>
              <a:t> based Approach</a:t>
            </a:r>
            <a:endParaRPr lang="en-US" sz="2750" dirty="0">
              <a:solidFill>
                <a:schemeClr val="tx1"/>
              </a:solidFill>
              <a:latin typeface="Arial Rounded MT Bold" charset="0"/>
              <a:ea typeface="Arial Rounded MT Bold" charset="0"/>
              <a:cs typeface="Arial Rounded MT Bold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660" y="4731152"/>
            <a:ext cx="5339573" cy="747361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4219217" y="1499257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T = V ｘ </a:t>
            </a:r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B</a:t>
            </a:r>
            <a:r>
              <a:rPr lang="en-US" sz="2000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exp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>  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ｘ B</a:t>
            </a:r>
            <a:r>
              <a:rPr lang="en-US" sz="2000" baseline="-25000" dirty="0" smtClean="0">
                <a:latin typeface="Times New Roman" charset="0"/>
                <a:ea typeface="Times New Roman" charset="0"/>
                <a:cs typeface="Times New Roman" charset="0"/>
              </a:rPr>
              <a:t>id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9217" y="2509339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T = V ｘ </a:t>
            </a:r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B</a:t>
            </a:r>
            <a:r>
              <a:rPr lang="en-US" sz="2000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exp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219217" y="3505542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M = V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5574" y="2109874"/>
            <a:ext cx="3395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identity coefficients </a:t>
            </a:r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w</a:t>
            </a:r>
            <a:r>
              <a:rPr lang="en-US" sz="2000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id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20328" y="3019122"/>
            <a:ext cx="32003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expression coefficients </a:t>
            </a:r>
            <a:r>
              <a:rPr lang="en-US" sz="2000" dirty="0" err="1" smtClean="0">
                <a:latin typeface="Times New Roman" charset="0"/>
                <a:ea typeface="Times New Roman" charset="0"/>
                <a:cs typeface="Times New Roman" charset="0"/>
              </a:rPr>
              <a:t>w</a:t>
            </a:r>
            <a:r>
              <a:rPr lang="en-US" sz="2000" baseline="-25000" dirty="0" err="1" smtClean="0">
                <a:latin typeface="Times New Roman" charset="0"/>
                <a:ea typeface="Times New Roman" charset="0"/>
                <a:cs typeface="Times New Roman" charset="0"/>
              </a:rPr>
              <a:t>exp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005915" y="4086328"/>
            <a:ext cx="48075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pose (R, t)  and projection (f) </a:t>
            </a: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parameters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4" name="Straight Arrow Connector 13"/>
          <p:cNvCxnSpPr>
            <a:stCxn id="30" idx="2"/>
            <a:endCxn id="32" idx="0"/>
          </p:cNvCxnSpPr>
          <p:nvPr/>
        </p:nvCxnSpPr>
        <p:spPr>
          <a:xfrm>
            <a:off x="6114448" y="1899367"/>
            <a:ext cx="0" cy="60997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stCxn id="32" idx="2"/>
            <a:endCxn id="33" idx="0"/>
          </p:cNvCxnSpPr>
          <p:nvPr/>
        </p:nvCxnSpPr>
        <p:spPr>
          <a:xfrm>
            <a:off x="6114448" y="2909449"/>
            <a:ext cx="0" cy="596093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3" idx="2"/>
            <a:endCxn id="29" idx="0"/>
          </p:cNvCxnSpPr>
          <p:nvPr/>
        </p:nvCxnSpPr>
        <p:spPr>
          <a:xfrm flipH="1">
            <a:off x="6114447" y="3905652"/>
            <a:ext cx="1" cy="82550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6114447" y="2323475"/>
            <a:ext cx="891469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 flipH="1" flipV="1">
            <a:off x="6114447" y="3282846"/>
            <a:ext cx="1005881" cy="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 flipV="1">
            <a:off x="6114447" y="4347148"/>
            <a:ext cx="1005882" cy="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23157" y="2509339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user-specific </a:t>
            </a:r>
            <a:r>
              <a:rPr lang="en-US" sz="2000" i="1" dirty="0" err="1" smtClean="0">
                <a:latin typeface="Times New Roman" charset="0"/>
                <a:ea typeface="Times New Roman" charset="0"/>
                <a:cs typeface="Times New Roman" charset="0"/>
              </a:rPr>
              <a:t>blendshapes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46692" y="1519950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3DMM tensor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23157" y="3518022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3D vertex coordinates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5386" y="4887842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latin typeface="Times New Roman" charset="0"/>
                <a:ea typeface="Times New Roman" charset="0"/>
                <a:cs typeface="Times New Roman" charset="0"/>
              </a:rPr>
              <a:t>2D landmarks</a:t>
            </a:r>
            <a:endParaRPr lang="en-US" sz="20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0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  <p:bldP spid="37" grpId="0"/>
      <p:bldP spid="38" grpId="0"/>
      <p:bldP spid="40" grpId="0"/>
      <p:bldP spid="55" grpId="0"/>
      <p:bldP spid="56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Single Face Network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300" y="2457450"/>
            <a:ext cx="6773280" cy="195077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33"/>
          <a:stretch/>
        </p:blipFill>
        <p:spPr>
          <a:xfrm>
            <a:off x="1828800" y="2748070"/>
            <a:ext cx="1371600" cy="13695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968"/>
          <a:stretch/>
        </p:blipFill>
        <p:spPr>
          <a:xfrm>
            <a:off x="10458450" y="2748070"/>
            <a:ext cx="1371600" cy="13695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853265" y="1712113"/>
            <a:ext cx="3790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pose from global features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53264" y="4737874"/>
            <a:ext cx="3790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identity and expression from </a:t>
            </a:r>
          </a:p>
          <a:p>
            <a:pPr algn="ctr"/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local + global features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H="1" flipV="1">
            <a:off x="8153400" y="2112223"/>
            <a:ext cx="671770" cy="34522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8305800" y="4408227"/>
            <a:ext cx="661240" cy="588017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48200" y="6193764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B. Chaudhuri, N.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Vesdapunt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B. Wang, </a:t>
            </a:r>
            <a:r>
              <a:rPr lang="en-US" sz="1600" dirty="0" smtClean="0">
                <a:latin typeface="Times" charset="0"/>
              </a:rPr>
              <a:t>Joint Face Detection and Facial Motion Retargeting for Multiple Faces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CVPR 2019</a:t>
            </a:r>
            <a:endParaRPr lang="en-US" sz="15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16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Multi Face Network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3300" y="2457450"/>
            <a:ext cx="6773280" cy="19507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937" y="1108900"/>
            <a:ext cx="1988436" cy="12192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4690" y="2982250"/>
            <a:ext cx="1378930" cy="125125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6580" y="2956210"/>
            <a:ext cx="1703970" cy="1086590"/>
          </a:xfrm>
          <a:prstGeom prst="rect">
            <a:avLst/>
          </a:prstGeom>
        </p:spPr>
      </p:pic>
      <p:cxnSp>
        <p:nvCxnSpPr>
          <p:cNvPr id="3" name="Straight Arrow Connector 2"/>
          <p:cNvCxnSpPr>
            <a:stCxn id="17" idx="2"/>
            <a:endCxn id="18" idx="0"/>
          </p:cNvCxnSpPr>
          <p:nvPr/>
        </p:nvCxnSpPr>
        <p:spPr>
          <a:xfrm>
            <a:off x="2214155" y="2328100"/>
            <a:ext cx="0" cy="65415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14149" y="2455120"/>
            <a:ext cx="3670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mtClean="0">
                <a:latin typeface="Times New Roman" charset="0"/>
                <a:ea typeface="Times New Roman" charset="0"/>
                <a:cs typeface="Times New Roman" charset="0"/>
              </a:rPr>
              <a:t>face    detection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713220" y="4889580"/>
            <a:ext cx="89010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two sequential networks; memory inefficient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runtime increases linearly with number of faces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8200" y="6193764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B. Chaudhuri, N.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Vesdapunt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B. Wang, </a:t>
            </a:r>
            <a:r>
              <a:rPr lang="en-US" sz="1600" dirty="0" smtClean="0">
                <a:latin typeface="Times" charset="0"/>
              </a:rPr>
              <a:t>Joint Face Detection and Facial Motion Retargeting for Multiple Faces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CVPR 2019</a:t>
            </a:r>
            <a:endParaRPr lang="en-US" sz="15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2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Multi Face Network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9937" y="2889905"/>
            <a:ext cx="1988436" cy="12192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6580" y="2956210"/>
            <a:ext cx="1703970" cy="108659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219937" y="4889580"/>
            <a:ext cx="10394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sz="2000" dirty="0" smtClean="0">
                <a:latin typeface="Times New Roman" charset="0"/>
                <a:ea typeface="Times New Roman" charset="0"/>
                <a:cs typeface="Times New Roman" charset="0"/>
              </a:rPr>
              <a:t>YOLO loss function; bounding box and 3D face prediction help each other 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898" y="2241692"/>
            <a:ext cx="6797156" cy="25156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88165" y="5421953"/>
            <a:ext cx="5657850" cy="45220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48200" y="6193764"/>
            <a:ext cx="7543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B. Chaudhuri, N. </a:t>
            </a:r>
            <a:r>
              <a:rPr lang="en-US" sz="1500" i="1" dirty="0" err="1" smtClean="0">
                <a:latin typeface="Times New Roman" charset="0"/>
                <a:ea typeface="Times New Roman" charset="0"/>
                <a:cs typeface="Times New Roman" charset="0"/>
              </a:rPr>
              <a:t>Vesdapunt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B. Wang, </a:t>
            </a:r>
            <a:r>
              <a:rPr lang="en-US" sz="1600" dirty="0" smtClean="0">
                <a:latin typeface="Times" charset="0"/>
              </a:rPr>
              <a:t>Joint Face Detection and Facial Motion Retargeting for Multiple Faces </a:t>
            </a:r>
            <a:r>
              <a:rPr lang="en-US" sz="1500" i="1" dirty="0" smtClean="0">
                <a:latin typeface="Times New Roman" charset="0"/>
                <a:ea typeface="Times New Roman" charset="0"/>
                <a:cs typeface="Times New Roman" charset="0"/>
              </a:rPr>
              <a:t>, CVPR 2019</a:t>
            </a:r>
            <a:endParaRPr lang="en-US" sz="1500" i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98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692" y="6267851"/>
            <a:ext cx="4140926" cy="4856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4149" y="464024"/>
            <a:ext cx="11000096" cy="515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50" dirty="0" smtClean="0">
                <a:latin typeface="Arial Rounded MT Bold" panose="020F0704030504030204" pitchFamily="34" charset="0"/>
                <a:cs typeface="Times New Roman" panose="02020603050405020304" pitchFamily="18" charset="0"/>
              </a:rPr>
              <a:t>Network Performance for Test Images</a:t>
            </a:r>
            <a:endParaRPr lang="en-US" sz="2750" dirty="0">
              <a:latin typeface="Arial Rounded MT Bold" panose="020F07040305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567" y="1696588"/>
            <a:ext cx="6035445" cy="1503812"/>
          </a:xfrm>
          <a:prstGeom prst="rect">
            <a:avLst/>
          </a:prstGeom>
        </p:spPr>
      </p:pic>
      <p:pic>
        <p:nvPicPr>
          <p:cNvPr id="7" name="Picture 6"/>
          <p:cNvPicPr preferRelativeResize="0"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1299" y="1505519"/>
            <a:ext cx="2514600" cy="1828800"/>
          </a:xfrm>
          <a:prstGeom prst="rect">
            <a:avLst/>
          </a:prstGeom>
        </p:spPr>
      </p:pic>
      <p:pic>
        <p:nvPicPr>
          <p:cNvPr id="11" name="Picture 10"/>
          <p:cNvPicPr preferRelativeResize="0"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1299" y="3635813"/>
            <a:ext cx="2514600" cy="1828800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8186" y="1505519"/>
            <a:ext cx="2514600" cy="1828800"/>
          </a:xfrm>
          <a:prstGeom prst="rect">
            <a:avLst/>
          </a:prstGeom>
        </p:spPr>
      </p:pic>
      <p:pic>
        <p:nvPicPr>
          <p:cNvPr id="12" name="Picture 11"/>
          <p:cNvPicPr preferRelativeResize="0"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8186" y="3635813"/>
            <a:ext cx="2514600" cy="18288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566" y="3816103"/>
            <a:ext cx="6035445" cy="149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92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eadlines">
  <a:themeElements>
    <a:clrScheme name="Headlines">
      <a:dk1>
        <a:sysClr val="windowText" lastClr="000000"/>
      </a:dk1>
      <a:lt1>
        <a:sysClr val="window" lastClr="FFFFFF"/>
      </a:lt1>
      <a:dk2>
        <a:srgbClr val="1D1A1D"/>
      </a:dk2>
      <a:lt2>
        <a:srgbClr val="F5F5F5"/>
      </a:lt2>
      <a:accent1>
        <a:srgbClr val="439EB7"/>
      </a:accent1>
      <a:accent2>
        <a:srgbClr val="E28B55"/>
      </a:accent2>
      <a:accent3>
        <a:srgbClr val="DCB64D"/>
      </a:accent3>
      <a:accent4>
        <a:srgbClr val="4CA198"/>
      </a:accent4>
      <a:accent5>
        <a:srgbClr val="835B82"/>
      </a:accent5>
      <a:accent6>
        <a:srgbClr val="645135"/>
      </a:accent6>
      <a:hlink>
        <a:srgbClr val="439EB7"/>
      </a:hlink>
      <a:folHlink>
        <a:srgbClr val="835B82"/>
      </a:folHlink>
    </a:clrScheme>
    <a:fontScheme name="Headlines">
      <a:majorFont>
        <a:latin typeface="Century Schoolbook" panose="02040604050505020304"/>
        <a:ea typeface=""/>
        <a:cs typeface=""/>
      </a:majorFont>
      <a:minorFont>
        <a:latin typeface="Corbel" panose="020B0503020204020204"/>
        <a:ea typeface=""/>
        <a:cs typeface=""/>
      </a:minorFont>
    </a:fontScheme>
    <a:fmtScheme name="Headlines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100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88900" dist="25400" dir="10800000">
              <a:srgbClr val="000000">
                <a:alpha val="25000"/>
              </a:srgbClr>
            </a:innerShdw>
            <a:outerShdw blurRad="25400" dist="25400" dir="5400000" rotWithShape="0">
              <a:srgbClr val="FFFFFF">
                <a:alpha val="1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" id="{3841520A-25F2-4EB8-BE4C-611DB5ABEED9}" vid="{ECD25A4C-D97E-4C12-84B1-63580BFFAE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Headlines</Template>
  <TotalTime>2748</TotalTime>
  <Words>536</Words>
  <Application>Microsoft Macintosh PowerPoint</Application>
  <PresentationFormat>Widescreen</PresentationFormat>
  <Paragraphs>137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Arial Narrow</vt:lpstr>
      <vt:lpstr>Arial Rounded MT Bold</vt:lpstr>
      <vt:lpstr>Bookman Old Style</vt:lpstr>
      <vt:lpstr>Calibri</vt:lpstr>
      <vt:lpstr>Cambria</vt:lpstr>
      <vt:lpstr>Century Schoolbook</vt:lpstr>
      <vt:lpstr>Corbel</vt:lpstr>
      <vt:lpstr>Times</vt:lpstr>
      <vt:lpstr>Times New Roman</vt:lpstr>
      <vt:lpstr>Arial</vt:lpstr>
      <vt:lpstr>Headlines</vt:lpstr>
      <vt:lpstr>  Facial Motion Retargeting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Bindita Chaudhuri</dc:creator>
  <cp:lastModifiedBy>Bindita Chaudhuri</cp:lastModifiedBy>
  <cp:revision>148</cp:revision>
  <dcterms:created xsi:type="dcterms:W3CDTF">2018-01-20T18:09:57Z</dcterms:created>
  <dcterms:modified xsi:type="dcterms:W3CDTF">2020-05-27T08:00:46Z</dcterms:modified>
</cp:coreProperties>
</file>