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5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6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04"/>
  </p:notesMasterIdLst>
  <p:sldIdLst>
    <p:sldId id="256" r:id="rId2"/>
    <p:sldId id="447" r:id="rId3"/>
    <p:sldId id="327" r:id="rId4"/>
    <p:sldId id="328" r:id="rId5"/>
    <p:sldId id="288" r:id="rId6"/>
    <p:sldId id="289" r:id="rId7"/>
    <p:sldId id="329" r:id="rId8"/>
    <p:sldId id="330" r:id="rId9"/>
    <p:sldId id="361" r:id="rId10"/>
    <p:sldId id="350" r:id="rId11"/>
    <p:sldId id="351" r:id="rId12"/>
    <p:sldId id="367" r:id="rId13"/>
    <p:sldId id="401" r:id="rId14"/>
    <p:sldId id="411" r:id="rId15"/>
    <p:sldId id="423" r:id="rId16"/>
    <p:sldId id="442" r:id="rId17"/>
    <p:sldId id="424" r:id="rId18"/>
    <p:sldId id="425" r:id="rId19"/>
    <p:sldId id="443" r:id="rId20"/>
    <p:sldId id="444" r:id="rId21"/>
    <p:sldId id="426" r:id="rId22"/>
    <p:sldId id="431" r:id="rId23"/>
    <p:sldId id="304" r:id="rId24"/>
    <p:sldId id="305" r:id="rId25"/>
    <p:sldId id="306" r:id="rId26"/>
    <p:sldId id="307" r:id="rId27"/>
    <p:sldId id="308" r:id="rId28"/>
    <p:sldId id="309" r:id="rId29"/>
    <p:sldId id="310" r:id="rId30"/>
    <p:sldId id="449" r:id="rId31"/>
    <p:sldId id="312" r:id="rId32"/>
    <p:sldId id="313" r:id="rId33"/>
    <p:sldId id="314" r:id="rId34"/>
    <p:sldId id="315" r:id="rId35"/>
    <p:sldId id="316" r:id="rId36"/>
    <p:sldId id="317" r:id="rId37"/>
    <p:sldId id="318" r:id="rId38"/>
    <p:sldId id="450" r:id="rId39"/>
    <p:sldId id="451" r:id="rId40"/>
    <p:sldId id="321" r:id="rId41"/>
    <p:sldId id="322" r:id="rId42"/>
    <p:sldId id="452" r:id="rId43"/>
    <p:sldId id="324" r:id="rId44"/>
    <p:sldId id="453" r:id="rId45"/>
    <p:sldId id="454" r:id="rId46"/>
    <p:sldId id="455" r:id="rId47"/>
    <p:sldId id="456" r:id="rId48"/>
    <p:sldId id="457" r:id="rId49"/>
    <p:sldId id="458" r:id="rId50"/>
    <p:sldId id="331" r:id="rId51"/>
    <p:sldId id="332" r:id="rId52"/>
    <p:sldId id="333" r:id="rId53"/>
    <p:sldId id="334" r:id="rId54"/>
    <p:sldId id="335" r:id="rId55"/>
    <p:sldId id="336" r:id="rId56"/>
    <p:sldId id="337" r:id="rId57"/>
    <p:sldId id="338" r:id="rId58"/>
    <p:sldId id="339" r:id="rId59"/>
    <p:sldId id="340" r:id="rId60"/>
    <p:sldId id="341" r:id="rId61"/>
    <p:sldId id="342" r:id="rId62"/>
    <p:sldId id="343" r:id="rId63"/>
    <p:sldId id="446" r:id="rId64"/>
    <p:sldId id="461" r:id="rId65"/>
    <p:sldId id="462" r:id="rId66"/>
    <p:sldId id="463" r:id="rId67"/>
    <p:sldId id="464" r:id="rId68"/>
    <p:sldId id="465" r:id="rId69"/>
    <p:sldId id="466" r:id="rId70"/>
    <p:sldId id="467" r:id="rId71"/>
    <p:sldId id="468" r:id="rId72"/>
    <p:sldId id="469" r:id="rId73"/>
    <p:sldId id="470" r:id="rId74"/>
    <p:sldId id="471" r:id="rId75"/>
    <p:sldId id="472" r:id="rId76"/>
    <p:sldId id="473" r:id="rId77"/>
    <p:sldId id="474" r:id="rId78"/>
    <p:sldId id="475" r:id="rId79"/>
    <p:sldId id="476" r:id="rId80"/>
    <p:sldId id="477" r:id="rId81"/>
    <p:sldId id="478" r:id="rId82"/>
    <p:sldId id="479" r:id="rId83"/>
    <p:sldId id="480" r:id="rId84"/>
    <p:sldId id="481" r:id="rId85"/>
    <p:sldId id="482" r:id="rId86"/>
    <p:sldId id="483" r:id="rId87"/>
    <p:sldId id="543" r:id="rId88"/>
    <p:sldId id="548" r:id="rId89"/>
    <p:sldId id="544" r:id="rId90"/>
    <p:sldId id="560" r:id="rId91"/>
    <p:sldId id="549" r:id="rId92"/>
    <p:sldId id="550" r:id="rId93"/>
    <p:sldId id="551" r:id="rId94"/>
    <p:sldId id="545" r:id="rId95"/>
    <p:sldId id="552" r:id="rId96"/>
    <p:sldId id="553" r:id="rId97"/>
    <p:sldId id="554" r:id="rId98"/>
    <p:sldId id="555" r:id="rId99"/>
    <p:sldId id="556" r:id="rId100"/>
    <p:sldId id="547" r:id="rId101"/>
    <p:sldId id="558" r:id="rId102"/>
    <p:sldId id="559" r:id="rId10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E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436" autoAdjust="0"/>
    <p:restoredTop sz="94646"/>
  </p:normalViewPr>
  <p:slideViewPr>
    <p:cSldViewPr snapToGrid="0" snapToObjects="1">
      <p:cViewPr varScale="1">
        <p:scale>
          <a:sx n="63" d="100"/>
          <a:sy n="63" d="100"/>
        </p:scale>
        <p:origin x="1004" y="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529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07" Type="http://schemas.openxmlformats.org/officeDocument/2006/relationships/theme" Target="theme/theme1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E19B3-802B-1146-9D96-BE86CEF1F5AA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4832AD-E9BF-E541-A889-1B2F77DEA0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381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TextShape 1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FEA11BDB-0838-4A53-8BEA-BFA0E67499C9}" type="slidenum">
              <a:rPr lang="en-US" sz="1200" strike="noStrike">
                <a:solidFill>
                  <a:srgbClr val="000000"/>
                </a:solidFill>
                <a:latin typeface="Times New Roman"/>
              </a:rPr>
              <a:t>5</a:t>
            </a:fld>
            <a:endParaRPr/>
          </a:p>
        </p:txBody>
      </p:sp>
      <p:sp>
        <p:nvSpPr>
          <p:cNvPr id="719" name="PlaceHolder 2"/>
          <p:cNvSpPr>
            <a:spLocks noGrp="1"/>
          </p:cNvSpPr>
          <p:nvPr>
            <p:ph type="body"/>
          </p:nvPr>
        </p:nvSpPr>
        <p:spPr>
          <a:xfrm>
            <a:off x="890640" y="4324320"/>
            <a:ext cx="5047920" cy="416988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747905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g3896bd62df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2" name="Google Shape;432;g3896bd62df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599130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g3896bd62df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0" name="Google Shape;440;g3896bd62df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06550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g3896bd62df_0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8" name="Google Shape;448;g3896bd62df_0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725960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g3896bd62df_0_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6" name="Google Shape;456;g3896bd62df_0_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665720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g3896bd62df_0_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4" name="Google Shape;464;g3896bd62df_0_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766375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Google Shape;471;g3896bd62df_0_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2" name="Google Shape;472;g3896bd62df_0_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656039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g3896bd62df_0_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0" name="Google Shape;480;g3896bd62df_0_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48298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g3896bd62df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8" name="Google Shape;488;g3896bd62df_0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985420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g3896bd62df_0_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6" name="Google Shape;496;g3896bd62df_0_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451154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g3896bd62df_0_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4" name="Google Shape;504;g3896bd62df_0_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84814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40264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g3896bd62df_0_1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2" name="Google Shape;512;g3896bd62df_0_1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247756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Google Shape;519;g3896bd62df_0_1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0" name="Google Shape;520;g3896bd62df_0_1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513714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g3896bd62df_0_1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8" name="Google Shape;528;g3896bd62df_0_1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639395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g3896bd62df_0_1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6" name="Google Shape;536;g3896bd62df_0_1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449593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g3896bd62df_0_1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4" name="Google Shape;544;g3896bd62df_0_1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4956850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g3896bd62df_0_2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2" name="Google Shape;552;g3896bd62df_0_2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5365093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g3896bd62df_0_2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0" name="Google Shape;560;g3896bd62df_0_2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1980515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" name="Google Shape;567;g3896bd62df_0_2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8" name="Google Shape;568;g3896bd62df_0_2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280892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g3896bd62df_0_2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6" name="Google Shape;576;g3896bd62df_0_2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1874475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g3896bd62df_0_1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4" name="Google Shape;584;g3896bd62df_0_1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579360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31969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Google Shape;590;g3896bd62df_0_1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1" name="Google Shape;591;g3896bd62df_0_1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0092896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Google Shape;598;g3896bd62df_0_1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9" name="Google Shape;599;g3896bd62df_0_1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0810836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g3896bd62df_0_1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7" name="Google Shape;607;g3896bd62df_0_1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8527530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g3896bd62df_0_1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5" name="Google Shape;615;g3896bd62df_0_1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8150521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Google Shape;622;g3896bd62df_0_1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3" name="Google Shape;623;g3896bd62df_0_1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3259155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g3896bd62df_0_1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1" name="Google Shape;631;g3896bd62df_0_1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3740901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Google Shape;638;g3896bd62df_0_1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9" name="Google Shape;639;g3896bd62df_0_1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2859796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g3896bd62df_0_2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7" name="Google Shape;647;g3896bd62df_0_2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938956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g3896bd62df_0_2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6" name="Google Shape;656;g3896bd62df_0_2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1194713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g3896bd62df_0_2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4" name="Google Shape;664;g3896bd62df_0_2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827271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2472"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5879619" indent="-35447153" defTabSz="902472"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3246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86493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297396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729862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F4C295AE-8BAF-D047-9F9A-D66E2E6179B2}" type="slidenum">
              <a:rPr lang="en-US" sz="1100">
                <a:solidFill>
                  <a:srgbClr val="000000"/>
                </a:solidFill>
              </a:rPr>
              <a:pPr/>
              <a:t>15</a:t>
            </a:fld>
            <a:endParaRPr lang="en-US" sz="1100">
              <a:solidFill>
                <a:srgbClr val="000000"/>
              </a:solidFill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660713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Google Shape;671;g3896bd62df_0_2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2" name="Google Shape;672;g3896bd62df_0_2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9448029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g3896bd62df_0_2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0" name="Google Shape;680;g3896bd62df_0_2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1563453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g3896bd62df_0_2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8" name="Google Shape;688;g3896bd62df_0_2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9003673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Google Shape;702;g3896bd62df_0_2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3" name="Google Shape;703;g3896bd62df_0_2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6872458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g3896bd62df_0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1" name="Google Shape;711;g3896bd62df_0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6839639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Google Shape;718;g3896bd62df_0_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9" name="Google Shape;719;g3896bd62df_0_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4444457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g3896bd62df_0_3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7" name="Google Shape;727;g3896bd62df_0_3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5922446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Google Shape;734;g3896bd62df_0_3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5" name="Google Shape;735;g3896bd62df_0_3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1978774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  <p:txBody>
          <a:bodyPr/>
          <a:lstStyle/>
          <a:p>
            <a:pPr marL="44450">
              <a:spcBef>
                <a:spcPts val="450"/>
              </a:spcBef>
            </a:pPr>
            <a:r>
              <a:rPr lang="en-US">
                <a:solidFill>
                  <a:srgbClr val="000000"/>
                </a:solidFill>
                <a:cs typeface="Times New Roman" charset="0"/>
                <a:sym typeface="Times New Roman" charset="0"/>
              </a:rPr>
              <a:t>A:  render as black</a:t>
            </a:r>
          </a:p>
        </p:txBody>
      </p:sp>
    </p:spTree>
    <p:extLst>
      <p:ext uri="{BB962C8B-B14F-4D97-AF65-F5344CB8AC3E}">
        <p14:creationId xmlns:p14="http://schemas.microsoft.com/office/powerpoint/2010/main" val="12274676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44C1D97-9B10-47B5-9558-7769BC7A9F10}" type="slidenum">
              <a:rPr lang="en-US" smtClean="0"/>
              <a:pPr>
                <a:defRPr/>
              </a:pPr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5469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2472"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5879619" indent="-35447153" defTabSz="902472"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3246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86493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297396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729862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F4C295AE-8BAF-D047-9F9A-D66E2E6179B2}" type="slidenum">
              <a:rPr lang="en-US" sz="1100">
                <a:solidFill>
                  <a:srgbClr val="000000"/>
                </a:solidFill>
              </a:rPr>
              <a:pPr/>
              <a:t>16</a:t>
            </a:fld>
            <a:endParaRPr lang="en-US" sz="1100">
              <a:solidFill>
                <a:srgbClr val="000000"/>
              </a:solidFill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63440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2472"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35879619" indent="-35447153" defTabSz="902472"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432465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864931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1297396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1729862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6E9862E5-B739-764F-A9F7-54AB8F87F26E}" type="slidenum">
              <a:rPr lang="en-US" sz="1100">
                <a:solidFill>
                  <a:srgbClr val="000000"/>
                </a:solidFill>
              </a:rPr>
              <a:pPr/>
              <a:t>18</a:t>
            </a:fld>
            <a:endParaRPr lang="en-US" sz="1100">
              <a:solidFill>
                <a:srgbClr val="000000"/>
              </a:solidFill>
            </a:endParaRPr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endParaRPr 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96090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809CCE-BE2E-45D0-AE4C-224FB9243A0D}" type="slidenum">
              <a:rPr lang="en-US"/>
              <a:pPr/>
              <a:t>21</a:t>
            </a:fld>
            <a:endParaRPr lang="en-US"/>
          </a:p>
        </p:txBody>
      </p:sp>
      <p:sp>
        <p:nvSpPr>
          <p:cNvPr id="533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3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4175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g3896bd62d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7" name="Google Shape;417;g3896bd62d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343510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g3896bd62df_0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4" name="Google Shape;424;g3896bd62df_0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70462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CAB09-923F-4DCB-90FC-FFB32A7BC7D1}" type="datetime1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681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B328-89B8-415B-AD16-27FE65978378}" type="datetime1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127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F3CED-5EBB-4EE8-AC70-8FB7853314A0}" type="datetime1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918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685800" y="76320"/>
            <a:ext cx="7772040" cy="8377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685800" y="914400"/>
            <a:ext cx="7772040" cy="52574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749833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127950" y="256233"/>
            <a:ext cx="8888100" cy="763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223800" y="1019833"/>
            <a:ext cx="8696400" cy="5674400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Char char="●"/>
              <a:defRPr sz="2400">
                <a:solidFill>
                  <a:srgbClr val="000000"/>
                </a:solidFill>
              </a:defRPr>
            </a:lvl1pPr>
            <a:lvl2pPr marL="914400" lvl="1" indent="-3429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800"/>
              <a:buChar char="○"/>
              <a:defRPr sz="1800">
                <a:solidFill>
                  <a:srgbClr val="000000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>
                <a:solidFill>
                  <a:srgbClr val="000000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>
                <a:solidFill>
                  <a:srgbClr val="000000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>
                <a:solidFill>
                  <a:srgbClr val="000000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>
                <a:solidFill>
                  <a:srgbClr val="000000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>
                <a:solidFill>
                  <a:srgbClr val="000000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>
                <a:solidFill>
                  <a:srgbClr val="000000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4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6217623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l"/>
            <a:fld id="{00000000-1234-1234-1234-123412341234}" type="slidenum">
              <a:rPr lang="en" smtClean="0"/>
              <a:pPr algn="l"/>
              <a:t>‹#›</a:t>
            </a:fld>
            <a:endParaRPr lang="en"/>
          </a:p>
        </p:txBody>
      </p:sp>
      <p:cxnSp>
        <p:nvCxnSpPr>
          <p:cNvPr id="20" name="Google Shape;20;p4"/>
          <p:cNvCxnSpPr/>
          <p:nvPr/>
        </p:nvCxnSpPr>
        <p:spPr>
          <a:xfrm>
            <a:off x="223801" y="897915"/>
            <a:ext cx="8696400" cy="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" name="Google Shape;21;p4"/>
          <p:cNvSpPr txBox="1">
            <a:spLocks noGrp="1"/>
          </p:cNvSpPr>
          <p:nvPr>
            <p:ph type="title" idx="2"/>
          </p:nvPr>
        </p:nvSpPr>
        <p:spPr>
          <a:xfrm>
            <a:off x="229500" y="6390200"/>
            <a:ext cx="8685000" cy="31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sz="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598781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33E80-BFA1-45B5-AA82-AF4AACDF648A}" type="datetime1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369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B145A-7472-48CC-A41C-50BD4EA63025}" type="datetime1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861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7706C-6FE7-47D2-BBEA-7B874C6080C0}" type="datetime1">
              <a:rPr lang="en-US" smtClean="0"/>
              <a:t>4/21/2021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682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798F5-73D9-4B73-9B53-D0728E337984}" type="datetime1">
              <a:rPr lang="en-US" smtClean="0"/>
              <a:t>4/21/2021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059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F8379-F04B-4DF1-B514-5681BA338F51}" type="datetime1">
              <a:rPr lang="en-US" smtClean="0"/>
              <a:t>4/21/2021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561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04149-9A1F-479F-885E-A372E7C6C342}" type="datetime1">
              <a:rPr lang="en-US" smtClean="0"/>
              <a:t>4/21/2021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495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839D0-21B5-45CD-89FB-3C54BE6AE57E}" type="datetime1">
              <a:rPr lang="en-US" smtClean="0"/>
              <a:t>4/21/2021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618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E09A3-DE17-4CA3-B8B8-1B1B82E8989A}" type="datetime1">
              <a:rPr lang="en-US" smtClean="0"/>
              <a:t>4/21/2021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930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FE41E3-BB4B-4869-A77B-6B041B0655E2}" type="datetime1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179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10" Type="http://schemas.openxmlformats.org/officeDocument/2006/relationships/hyperlink" Target="http://robots.stanford.edu/cs223b07/notes/CS223B-L11-Panoramas.ppt" TargetMode="External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tags" Target="../tags/tag11.xml"/><Relationship Id="rId7" Type="http://schemas.openxmlformats.org/officeDocument/2006/relationships/image" Target="../media/image26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.xml"/><Relationship Id="rId9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image" Target="../media/image28.png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13" Type="http://schemas.openxmlformats.org/officeDocument/2006/relationships/image" Target="../media/image32.png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12" Type="http://schemas.openxmlformats.org/officeDocument/2006/relationships/image" Target="../media/image31.png"/><Relationship Id="rId17" Type="http://schemas.openxmlformats.org/officeDocument/2006/relationships/image" Target="../media/image36.png"/><Relationship Id="rId2" Type="http://schemas.openxmlformats.org/officeDocument/2006/relationships/tags" Target="../tags/tag16.xml"/><Relationship Id="rId16" Type="http://schemas.openxmlformats.org/officeDocument/2006/relationships/image" Target="../media/image35.png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11" Type="http://schemas.openxmlformats.org/officeDocument/2006/relationships/image" Target="../media/image30.png"/><Relationship Id="rId5" Type="http://schemas.openxmlformats.org/officeDocument/2006/relationships/tags" Target="../tags/tag19.xml"/><Relationship Id="rId15" Type="http://schemas.openxmlformats.org/officeDocument/2006/relationships/image" Target="../media/image34.png"/><Relationship Id="rId10" Type="http://schemas.openxmlformats.org/officeDocument/2006/relationships/notesSlide" Target="../notesSlides/notesSlide6.xml"/><Relationship Id="rId4" Type="http://schemas.openxmlformats.org/officeDocument/2006/relationships/tags" Target="../tags/tag18.xml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13" Type="http://schemas.openxmlformats.org/officeDocument/2006/relationships/image" Target="../media/image39.png"/><Relationship Id="rId3" Type="http://schemas.openxmlformats.org/officeDocument/2006/relationships/tags" Target="../tags/tag25.xml"/><Relationship Id="rId7" Type="http://schemas.openxmlformats.org/officeDocument/2006/relationships/tags" Target="../tags/tag29.xml"/><Relationship Id="rId12" Type="http://schemas.openxmlformats.org/officeDocument/2006/relationships/notesSlide" Target="../notesSlides/notesSlide7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27.xml"/><Relationship Id="rId10" Type="http://schemas.openxmlformats.org/officeDocument/2006/relationships/tags" Target="../tags/tag32.xml"/><Relationship Id="rId4" Type="http://schemas.openxmlformats.org/officeDocument/2006/relationships/tags" Target="../tags/tag26.xml"/><Relationship Id="rId9" Type="http://schemas.openxmlformats.org/officeDocument/2006/relationships/tags" Target="../tags/tag3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8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g"/><Relationship Id="rId3" Type="http://schemas.openxmlformats.org/officeDocument/2006/relationships/image" Target="../media/image72.jpg"/><Relationship Id="rId7" Type="http://schemas.openxmlformats.org/officeDocument/2006/relationships/image" Target="../media/image76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5.jpg"/><Relationship Id="rId5" Type="http://schemas.openxmlformats.org/officeDocument/2006/relationships/image" Target="../media/image74.jpg"/><Relationship Id="rId10" Type="http://schemas.openxmlformats.org/officeDocument/2006/relationships/image" Target="../media/image79.jpg"/><Relationship Id="rId4" Type="http://schemas.openxmlformats.org/officeDocument/2006/relationships/image" Target="../media/image73.jpg"/><Relationship Id="rId9" Type="http://schemas.openxmlformats.org/officeDocument/2006/relationships/image" Target="../media/image78.jp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2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3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hyperlink" Target="http://ieeexplore.ieee.org/iel1/38/7531/00310740.pdf?isNumber=7531&amp;prod=JNL&amp;arnumber=310740&amp;arSt=83&amp;ared=87&amp;arAuthor=Blinn,+J.F" TargetMode="Externa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4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6.jpe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jpeg"/><Relationship Id="rId13" Type="http://schemas.openxmlformats.org/officeDocument/2006/relationships/image" Target="../media/image119.jpeg"/><Relationship Id="rId18" Type="http://schemas.openxmlformats.org/officeDocument/2006/relationships/image" Target="../media/image124.jpeg"/><Relationship Id="rId26" Type="http://schemas.openxmlformats.org/officeDocument/2006/relationships/image" Target="../media/image132.jpeg"/><Relationship Id="rId3" Type="http://schemas.openxmlformats.org/officeDocument/2006/relationships/image" Target="../media/image109.jpeg"/><Relationship Id="rId21" Type="http://schemas.openxmlformats.org/officeDocument/2006/relationships/image" Target="../media/image127.jpeg"/><Relationship Id="rId7" Type="http://schemas.openxmlformats.org/officeDocument/2006/relationships/image" Target="../media/image113.jpeg"/><Relationship Id="rId12" Type="http://schemas.openxmlformats.org/officeDocument/2006/relationships/image" Target="../media/image118.jpeg"/><Relationship Id="rId17" Type="http://schemas.openxmlformats.org/officeDocument/2006/relationships/image" Target="../media/image123.jpeg"/><Relationship Id="rId25" Type="http://schemas.openxmlformats.org/officeDocument/2006/relationships/image" Target="../media/image131.jpeg"/><Relationship Id="rId2" Type="http://schemas.openxmlformats.org/officeDocument/2006/relationships/image" Target="../media/image108.jpeg"/><Relationship Id="rId16" Type="http://schemas.openxmlformats.org/officeDocument/2006/relationships/image" Target="../media/image122.jpeg"/><Relationship Id="rId20" Type="http://schemas.openxmlformats.org/officeDocument/2006/relationships/image" Target="../media/image126.jpeg"/><Relationship Id="rId29" Type="http://schemas.openxmlformats.org/officeDocument/2006/relationships/image" Target="../media/image1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2.jpeg"/><Relationship Id="rId11" Type="http://schemas.openxmlformats.org/officeDocument/2006/relationships/image" Target="../media/image117.jpeg"/><Relationship Id="rId24" Type="http://schemas.openxmlformats.org/officeDocument/2006/relationships/image" Target="../media/image130.jpeg"/><Relationship Id="rId5" Type="http://schemas.openxmlformats.org/officeDocument/2006/relationships/image" Target="../media/image111.jpeg"/><Relationship Id="rId15" Type="http://schemas.openxmlformats.org/officeDocument/2006/relationships/image" Target="../media/image121.jpeg"/><Relationship Id="rId23" Type="http://schemas.openxmlformats.org/officeDocument/2006/relationships/image" Target="../media/image129.jpeg"/><Relationship Id="rId28" Type="http://schemas.openxmlformats.org/officeDocument/2006/relationships/image" Target="../media/image134.jpeg"/><Relationship Id="rId10" Type="http://schemas.openxmlformats.org/officeDocument/2006/relationships/image" Target="../media/image116.jpeg"/><Relationship Id="rId19" Type="http://schemas.openxmlformats.org/officeDocument/2006/relationships/image" Target="../media/image125.jpeg"/><Relationship Id="rId4" Type="http://schemas.openxmlformats.org/officeDocument/2006/relationships/image" Target="../media/image110.jpeg"/><Relationship Id="rId9" Type="http://schemas.openxmlformats.org/officeDocument/2006/relationships/image" Target="../media/image115.jpeg"/><Relationship Id="rId14" Type="http://schemas.openxmlformats.org/officeDocument/2006/relationships/image" Target="../media/image120.jpeg"/><Relationship Id="rId22" Type="http://schemas.openxmlformats.org/officeDocument/2006/relationships/image" Target="../media/image128.jpeg"/><Relationship Id="rId27" Type="http://schemas.openxmlformats.org/officeDocument/2006/relationships/image" Target="../media/image133.jpe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jpeg"/><Relationship Id="rId13" Type="http://schemas.openxmlformats.org/officeDocument/2006/relationships/image" Target="../media/image123.jpeg"/><Relationship Id="rId18" Type="http://schemas.openxmlformats.org/officeDocument/2006/relationships/image" Target="../media/image128.jpeg"/><Relationship Id="rId3" Type="http://schemas.openxmlformats.org/officeDocument/2006/relationships/image" Target="../media/image113.jpeg"/><Relationship Id="rId21" Type="http://schemas.openxmlformats.org/officeDocument/2006/relationships/image" Target="../media/image131.jpeg"/><Relationship Id="rId7" Type="http://schemas.openxmlformats.org/officeDocument/2006/relationships/image" Target="../media/image117.jpeg"/><Relationship Id="rId12" Type="http://schemas.openxmlformats.org/officeDocument/2006/relationships/image" Target="../media/image122.jpeg"/><Relationship Id="rId17" Type="http://schemas.openxmlformats.org/officeDocument/2006/relationships/image" Target="../media/image127.jpeg"/><Relationship Id="rId25" Type="http://schemas.openxmlformats.org/officeDocument/2006/relationships/image" Target="../media/image135.jpeg"/><Relationship Id="rId2" Type="http://schemas.openxmlformats.org/officeDocument/2006/relationships/image" Target="../media/image112.jpeg"/><Relationship Id="rId16" Type="http://schemas.openxmlformats.org/officeDocument/2006/relationships/image" Target="../media/image126.jpeg"/><Relationship Id="rId20" Type="http://schemas.openxmlformats.org/officeDocument/2006/relationships/image" Target="../media/image1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6.jpeg"/><Relationship Id="rId11" Type="http://schemas.openxmlformats.org/officeDocument/2006/relationships/image" Target="../media/image121.jpeg"/><Relationship Id="rId24" Type="http://schemas.openxmlformats.org/officeDocument/2006/relationships/image" Target="../media/image134.jpeg"/><Relationship Id="rId5" Type="http://schemas.openxmlformats.org/officeDocument/2006/relationships/image" Target="../media/image115.jpeg"/><Relationship Id="rId15" Type="http://schemas.openxmlformats.org/officeDocument/2006/relationships/image" Target="../media/image125.jpeg"/><Relationship Id="rId23" Type="http://schemas.openxmlformats.org/officeDocument/2006/relationships/image" Target="../media/image133.jpeg"/><Relationship Id="rId10" Type="http://schemas.openxmlformats.org/officeDocument/2006/relationships/image" Target="../media/image120.jpeg"/><Relationship Id="rId19" Type="http://schemas.openxmlformats.org/officeDocument/2006/relationships/image" Target="../media/image129.jpeg"/><Relationship Id="rId4" Type="http://schemas.openxmlformats.org/officeDocument/2006/relationships/image" Target="../media/image114.jpeg"/><Relationship Id="rId9" Type="http://schemas.openxmlformats.org/officeDocument/2006/relationships/image" Target="../media/image119.jpeg"/><Relationship Id="rId14" Type="http://schemas.openxmlformats.org/officeDocument/2006/relationships/image" Target="../media/image124.jpeg"/><Relationship Id="rId22" Type="http://schemas.openxmlformats.org/officeDocument/2006/relationships/image" Target="../media/image132.jpe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3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jpeg"/><Relationship Id="rId13" Type="http://schemas.openxmlformats.org/officeDocument/2006/relationships/image" Target="../media/image123.jpeg"/><Relationship Id="rId18" Type="http://schemas.openxmlformats.org/officeDocument/2006/relationships/image" Target="../media/image128.jpeg"/><Relationship Id="rId3" Type="http://schemas.openxmlformats.org/officeDocument/2006/relationships/image" Target="../media/image113.jpeg"/><Relationship Id="rId21" Type="http://schemas.openxmlformats.org/officeDocument/2006/relationships/image" Target="../media/image131.jpeg"/><Relationship Id="rId7" Type="http://schemas.openxmlformats.org/officeDocument/2006/relationships/image" Target="../media/image117.jpeg"/><Relationship Id="rId12" Type="http://schemas.openxmlformats.org/officeDocument/2006/relationships/image" Target="../media/image122.jpeg"/><Relationship Id="rId17" Type="http://schemas.openxmlformats.org/officeDocument/2006/relationships/image" Target="../media/image127.jpeg"/><Relationship Id="rId25" Type="http://schemas.openxmlformats.org/officeDocument/2006/relationships/image" Target="../media/image135.jpeg"/><Relationship Id="rId2" Type="http://schemas.openxmlformats.org/officeDocument/2006/relationships/image" Target="../media/image112.jpeg"/><Relationship Id="rId16" Type="http://schemas.openxmlformats.org/officeDocument/2006/relationships/image" Target="../media/image126.jpeg"/><Relationship Id="rId20" Type="http://schemas.openxmlformats.org/officeDocument/2006/relationships/image" Target="../media/image1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6.jpeg"/><Relationship Id="rId11" Type="http://schemas.openxmlformats.org/officeDocument/2006/relationships/image" Target="../media/image121.jpeg"/><Relationship Id="rId24" Type="http://schemas.openxmlformats.org/officeDocument/2006/relationships/image" Target="../media/image134.jpeg"/><Relationship Id="rId5" Type="http://schemas.openxmlformats.org/officeDocument/2006/relationships/image" Target="../media/image115.jpeg"/><Relationship Id="rId15" Type="http://schemas.openxmlformats.org/officeDocument/2006/relationships/image" Target="../media/image125.jpeg"/><Relationship Id="rId23" Type="http://schemas.openxmlformats.org/officeDocument/2006/relationships/image" Target="../media/image133.jpeg"/><Relationship Id="rId10" Type="http://schemas.openxmlformats.org/officeDocument/2006/relationships/image" Target="../media/image120.jpeg"/><Relationship Id="rId19" Type="http://schemas.openxmlformats.org/officeDocument/2006/relationships/image" Target="../media/image129.jpeg"/><Relationship Id="rId4" Type="http://schemas.openxmlformats.org/officeDocument/2006/relationships/image" Target="../media/image114.jpeg"/><Relationship Id="rId9" Type="http://schemas.openxmlformats.org/officeDocument/2006/relationships/image" Target="../media/image119.jpeg"/><Relationship Id="rId14" Type="http://schemas.openxmlformats.org/officeDocument/2006/relationships/image" Target="../media/image124.jpeg"/><Relationship Id="rId22" Type="http://schemas.openxmlformats.org/officeDocument/2006/relationships/image" Target="../media/image132.jpeg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jpeg"/><Relationship Id="rId13" Type="http://schemas.openxmlformats.org/officeDocument/2006/relationships/image" Target="../media/image123.jpeg"/><Relationship Id="rId18" Type="http://schemas.openxmlformats.org/officeDocument/2006/relationships/image" Target="../media/image128.jpeg"/><Relationship Id="rId3" Type="http://schemas.openxmlformats.org/officeDocument/2006/relationships/image" Target="../media/image113.jpeg"/><Relationship Id="rId21" Type="http://schemas.openxmlformats.org/officeDocument/2006/relationships/image" Target="../media/image131.jpeg"/><Relationship Id="rId7" Type="http://schemas.openxmlformats.org/officeDocument/2006/relationships/image" Target="../media/image117.jpeg"/><Relationship Id="rId12" Type="http://schemas.openxmlformats.org/officeDocument/2006/relationships/image" Target="../media/image122.jpeg"/><Relationship Id="rId17" Type="http://schemas.openxmlformats.org/officeDocument/2006/relationships/image" Target="../media/image127.jpeg"/><Relationship Id="rId25" Type="http://schemas.openxmlformats.org/officeDocument/2006/relationships/image" Target="../media/image135.jpeg"/><Relationship Id="rId2" Type="http://schemas.openxmlformats.org/officeDocument/2006/relationships/image" Target="../media/image112.jpeg"/><Relationship Id="rId16" Type="http://schemas.openxmlformats.org/officeDocument/2006/relationships/image" Target="../media/image126.jpeg"/><Relationship Id="rId20" Type="http://schemas.openxmlformats.org/officeDocument/2006/relationships/image" Target="../media/image1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6.jpeg"/><Relationship Id="rId11" Type="http://schemas.openxmlformats.org/officeDocument/2006/relationships/image" Target="../media/image121.jpeg"/><Relationship Id="rId24" Type="http://schemas.openxmlformats.org/officeDocument/2006/relationships/image" Target="../media/image134.jpeg"/><Relationship Id="rId5" Type="http://schemas.openxmlformats.org/officeDocument/2006/relationships/image" Target="../media/image115.jpeg"/><Relationship Id="rId15" Type="http://schemas.openxmlformats.org/officeDocument/2006/relationships/image" Target="../media/image125.jpeg"/><Relationship Id="rId23" Type="http://schemas.openxmlformats.org/officeDocument/2006/relationships/image" Target="../media/image133.jpeg"/><Relationship Id="rId10" Type="http://schemas.openxmlformats.org/officeDocument/2006/relationships/image" Target="../media/image120.jpeg"/><Relationship Id="rId19" Type="http://schemas.openxmlformats.org/officeDocument/2006/relationships/image" Target="../media/image129.jpeg"/><Relationship Id="rId4" Type="http://schemas.openxmlformats.org/officeDocument/2006/relationships/image" Target="../media/image114.jpeg"/><Relationship Id="rId9" Type="http://schemas.openxmlformats.org/officeDocument/2006/relationships/image" Target="../media/image119.jpeg"/><Relationship Id="rId14" Type="http://schemas.openxmlformats.org/officeDocument/2006/relationships/image" Target="../media/image124.jpeg"/><Relationship Id="rId22" Type="http://schemas.openxmlformats.org/officeDocument/2006/relationships/image" Target="../media/image132.jpeg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jpeg"/><Relationship Id="rId13" Type="http://schemas.openxmlformats.org/officeDocument/2006/relationships/image" Target="../media/image119.jpeg"/><Relationship Id="rId18" Type="http://schemas.openxmlformats.org/officeDocument/2006/relationships/image" Target="../media/image124.jpeg"/><Relationship Id="rId26" Type="http://schemas.openxmlformats.org/officeDocument/2006/relationships/image" Target="../media/image132.jpeg"/><Relationship Id="rId3" Type="http://schemas.openxmlformats.org/officeDocument/2006/relationships/image" Target="../media/image109.jpeg"/><Relationship Id="rId21" Type="http://schemas.openxmlformats.org/officeDocument/2006/relationships/image" Target="../media/image127.jpeg"/><Relationship Id="rId7" Type="http://schemas.openxmlformats.org/officeDocument/2006/relationships/image" Target="../media/image113.jpeg"/><Relationship Id="rId12" Type="http://schemas.openxmlformats.org/officeDocument/2006/relationships/image" Target="../media/image118.jpeg"/><Relationship Id="rId17" Type="http://schemas.openxmlformats.org/officeDocument/2006/relationships/image" Target="../media/image123.jpeg"/><Relationship Id="rId25" Type="http://schemas.openxmlformats.org/officeDocument/2006/relationships/image" Target="../media/image131.jpeg"/><Relationship Id="rId2" Type="http://schemas.openxmlformats.org/officeDocument/2006/relationships/image" Target="../media/image108.jpeg"/><Relationship Id="rId16" Type="http://schemas.openxmlformats.org/officeDocument/2006/relationships/image" Target="../media/image122.jpeg"/><Relationship Id="rId20" Type="http://schemas.openxmlformats.org/officeDocument/2006/relationships/image" Target="../media/image126.jpeg"/><Relationship Id="rId29" Type="http://schemas.openxmlformats.org/officeDocument/2006/relationships/image" Target="../media/image1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2.jpeg"/><Relationship Id="rId11" Type="http://schemas.openxmlformats.org/officeDocument/2006/relationships/image" Target="../media/image117.jpeg"/><Relationship Id="rId24" Type="http://schemas.openxmlformats.org/officeDocument/2006/relationships/image" Target="../media/image130.jpeg"/><Relationship Id="rId5" Type="http://schemas.openxmlformats.org/officeDocument/2006/relationships/image" Target="../media/image111.jpeg"/><Relationship Id="rId15" Type="http://schemas.openxmlformats.org/officeDocument/2006/relationships/image" Target="../media/image121.jpeg"/><Relationship Id="rId23" Type="http://schemas.openxmlformats.org/officeDocument/2006/relationships/image" Target="../media/image129.jpeg"/><Relationship Id="rId28" Type="http://schemas.openxmlformats.org/officeDocument/2006/relationships/image" Target="../media/image134.jpeg"/><Relationship Id="rId10" Type="http://schemas.openxmlformats.org/officeDocument/2006/relationships/image" Target="../media/image116.jpeg"/><Relationship Id="rId19" Type="http://schemas.openxmlformats.org/officeDocument/2006/relationships/image" Target="../media/image125.jpeg"/><Relationship Id="rId4" Type="http://schemas.openxmlformats.org/officeDocument/2006/relationships/image" Target="../media/image110.jpeg"/><Relationship Id="rId9" Type="http://schemas.openxmlformats.org/officeDocument/2006/relationships/image" Target="../media/image115.jpeg"/><Relationship Id="rId14" Type="http://schemas.openxmlformats.org/officeDocument/2006/relationships/image" Target="../media/image120.jpeg"/><Relationship Id="rId22" Type="http://schemas.openxmlformats.org/officeDocument/2006/relationships/image" Target="../media/image128.jpeg"/><Relationship Id="rId27" Type="http://schemas.openxmlformats.org/officeDocument/2006/relationships/image" Target="../media/image133.jpe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jp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4.gif"/><Relationship Id="rId4" Type="http://schemas.openxmlformats.org/officeDocument/2006/relationships/notesSlide" Target="../notesSlides/notesSlide3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tiff"/><Relationship Id="rId2" Type="http://schemas.openxmlformats.org/officeDocument/2006/relationships/image" Target="../media/image137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9.tiff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br>
              <a:rPr lang="en-US" dirty="0">
                <a:cs typeface="Arial Rounded MT Bold"/>
              </a:rPr>
            </a:br>
            <a:br>
              <a:rPr lang="en-US" dirty="0">
                <a:cs typeface="Arial Rounded MT Bold"/>
              </a:rPr>
            </a:br>
            <a:r>
              <a:rPr lang="en-US" dirty="0">
                <a:cs typeface="Arial Rounded MT Bold"/>
              </a:rPr>
              <a:t>Computer Vision</a:t>
            </a:r>
            <a:br>
              <a:rPr lang="en-US" dirty="0">
                <a:cs typeface="Arial Rounded MT Bold"/>
              </a:rPr>
            </a:br>
            <a:br>
              <a:rPr lang="en-US" dirty="0">
                <a:cs typeface="Arial Rounded MT Bold"/>
              </a:rPr>
            </a:br>
            <a:br>
              <a:rPr lang="en-US" dirty="0">
                <a:cs typeface="Arial Rounded MT Bold"/>
              </a:rPr>
            </a:br>
            <a:r>
              <a:rPr lang="en-US" dirty="0">
                <a:cs typeface="Arial Rounded MT Bold"/>
              </a:rPr>
              <a:t>CSE/ECE 576</a:t>
            </a:r>
            <a:br>
              <a:rPr lang="en-US" dirty="0">
                <a:cs typeface="Arial Rounded MT Bold"/>
              </a:rPr>
            </a:br>
            <a:r>
              <a:rPr lang="en-US" dirty="0">
                <a:cs typeface="Arial Rounded MT Bold"/>
              </a:rPr>
              <a:t>Matching and Blending</a:t>
            </a:r>
            <a:br>
              <a:rPr lang="en-US" sz="3600" dirty="0">
                <a:cs typeface="Arial Rounded MT Bold"/>
              </a:rPr>
            </a:br>
            <a:br>
              <a:rPr lang="en-US" sz="3600" dirty="0">
                <a:cs typeface="Arial Rounded MT Bold"/>
              </a:rPr>
            </a:br>
            <a:r>
              <a:rPr lang="en-US" sz="3600" dirty="0">
                <a:cs typeface="Arial Rounded MT Bold"/>
              </a:rPr>
              <a:t>Linda Shapiro</a:t>
            </a:r>
            <a:br>
              <a:rPr lang="en-US" sz="3600" dirty="0">
                <a:cs typeface="Arial Rounded MT Bold"/>
              </a:rPr>
            </a:br>
            <a:r>
              <a:rPr lang="en-US" sz="2800" dirty="0">
                <a:cs typeface="Arial Rounded MT Bold"/>
              </a:rPr>
              <a:t>Professor of Computer Science &amp; Engineering</a:t>
            </a:r>
            <a:br>
              <a:rPr lang="en-US" sz="2800" dirty="0">
                <a:cs typeface="Arial Rounded MT Bold"/>
              </a:rPr>
            </a:br>
            <a:r>
              <a:rPr lang="en-US" sz="2800" dirty="0">
                <a:cs typeface="Arial Rounded MT Bold"/>
              </a:rPr>
              <a:t>Professor of Electrical </a:t>
            </a:r>
            <a:r>
              <a:rPr lang="en-US" sz="2800">
                <a:cs typeface="Arial Rounded MT Bold"/>
              </a:rPr>
              <a:t>&amp; Computer Engineering</a:t>
            </a:r>
            <a:endParaRPr lang="en-US" sz="2800" dirty="0">
              <a:cs typeface="Arial Rounded MT Bold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00800" y="914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6706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7" name="Group 3"/>
          <p:cNvGrpSpPr>
            <a:grpSpLocks/>
          </p:cNvGrpSpPr>
          <p:nvPr/>
        </p:nvGrpSpPr>
        <p:grpSpPr bwMode="auto">
          <a:xfrm>
            <a:off x="820738" y="3436938"/>
            <a:ext cx="7485062" cy="2663825"/>
            <a:chOff x="0" y="0"/>
            <a:chExt cx="4715" cy="1678"/>
          </a:xfrm>
        </p:grpSpPr>
        <p:pic>
          <p:nvPicPr>
            <p:cNvPr id="16385" name="Picture 1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0" y="0"/>
              <a:ext cx="2315" cy="16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86" name="Picture 2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315" cy="1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388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  <a:ln/>
        </p:spPr>
        <p:txBody>
          <a:bodyPr rIns="132080"/>
          <a:lstStyle/>
          <a:p>
            <a:r>
              <a:rPr lang="en-US"/>
              <a:t>Matching with Features</a:t>
            </a:r>
          </a:p>
        </p:txBody>
      </p:sp>
      <p:sp>
        <p:nvSpPr>
          <p:cNvPr id="16389" name="Rectangle 5"/>
          <p:cNvSpPr>
            <a:spLocks/>
          </p:cNvSpPr>
          <p:nvPr/>
        </p:nvSpPr>
        <p:spPr bwMode="auto">
          <a:xfrm>
            <a:off x="838200" y="1219200"/>
            <a:ext cx="70866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39688">
              <a:spcBef>
                <a:spcPts val="1600"/>
              </a:spcBef>
              <a:buClr>
                <a:srgbClr val="000000"/>
              </a:buClr>
              <a:buSzPct val="100000"/>
              <a:buFont typeface="Times New Roman" charset="0"/>
              <a:buChar char="•"/>
            </a:pPr>
            <a:r>
              <a:rPr lang="en-US" sz="2800">
                <a:solidFill>
                  <a:schemeClr val="tx1"/>
                </a:solidFill>
                <a:ea typeface="ＭＳ Ｐゴシック" charset="0"/>
                <a:cs typeface="Times New Roman" charset="0"/>
              </a:rPr>
              <a:t>Detect feature points in both images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209BF-32E9-49CB-9F4C-066BCF3FD8AA}" type="slidenum">
              <a:rPr lang="en-US" smtClean="0">
                <a:solidFill>
                  <a:srgbClr val="000000"/>
                </a:solidFill>
              </a:rPr>
              <a:pPr/>
              <a:t>10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831680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TODO #2.5</a:t>
            </a:r>
            <a:r>
              <a:rPr lang="en-US" dirty="0"/>
              <a:t>: combine images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0502"/>
          </a:xfrm>
        </p:spPr>
        <p:txBody>
          <a:bodyPr>
            <a:normAutofit/>
          </a:bodyPr>
          <a:lstStyle/>
          <a:p>
            <a:r>
              <a:rPr lang="en-US" sz="2600" dirty="0"/>
              <a:t>Project corners of image ‘b’ and create a big empty image ‘c’ to place image ‘a’ and projected ‘b’. </a:t>
            </a:r>
            <a:r>
              <a:rPr lang="en-US" sz="2600" dirty="0">
                <a:solidFill>
                  <a:srgbClr val="FF0000"/>
                </a:solidFill>
              </a:rPr>
              <a:t>This part is given in the code.</a:t>
            </a:r>
          </a:p>
          <a:p>
            <a:endParaRPr lang="en-US" sz="3000" dirty="0">
              <a:ea typeface="Calibri" charset="0"/>
              <a:cs typeface="Calibri" charset="0"/>
            </a:endParaRPr>
          </a:p>
          <a:p>
            <a:r>
              <a:rPr lang="en-US" sz="2600" dirty="0">
                <a:ea typeface="Calibri" charset="0"/>
                <a:cs typeface="Calibri" charset="0"/>
              </a:rPr>
              <a:t>For each pixel in image ‘a’, get pixel value and assign it to ‘c’ after proper offset</a:t>
            </a:r>
          </a:p>
          <a:p>
            <a:endParaRPr lang="en-US" sz="2600" dirty="0">
              <a:ea typeface="Calibri" charset="0"/>
              <a:cs typeface="Calibri" charset="0"/>
            </a:endParaRPr>
          </a:p>
          <a:p>
            <a:r>
              <a:rPr lang="en-US" sz="2600" dirty="0">
                <a:ea typeface="Calibri" charset="0"/>
                <a:cs typeface="Calibri" charset="0"/>
              </a:rPr>
              <a:t>For each pixel in image ’c’ within projected bounds:</a:t>
            </a:r>
          </a:p>
          <a:p>
            <a:pPr lvl="1"/>
            <a:r>
              <a:rPr lang="en-US" sz="2200" dirty="0">
                <a:ea typeface="Calibri" charset="0"/>
                <a:cs typeface="Calibri" charset="0"/>
              </a:rPr>
              <a:t>project to image ‘b’ using given </a:t>
            </a:r>
            <a:r>
              <a:rPr lang="en-US" sz="2200" dirty="0" err="1">
                <a:ea typeface="Calibri" charset="0"/>
                <a:cs typeface="Calibri" charset="0"/>
              </a:rPr>
              <a:t>homography</a:t>
            </a:r>
            <a:endParaRPr lang="en-US" sz="2200" dirty="0">
              <a:ea typeface="Calibri" charset="0"/>
              <a:cs typeface="Calibri" charset="0"/>
            </a:endParaRPr>
          </a:p>
          <a:p>
            <a:pPr lvl="1"/>
            <a:r>
              <a:rPr lang="en-US" sz="2200" dirty="0">
                <a:ea typeface="Calibri" charset="0"/>
                <a:cs typeface="Calibri" charset="0"/>
              </a:rPr>
              <a:t>get pixel value at projected location using bilinear interpolation</a:t>
            </a:r>
          </a:p>
          <a:p>
            <a:pPr lvl="1"/>
            <a:r>
              <a:rPr lang="en-US" sz="2200" dirty="0">
                <a:ea typeface="Calibri" charset="0"/>
                <a:cs typeface="Calibri" charset="0"/>
              </a:rPr>
              <a:t>assign the value to ’c’ after proper offset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100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084560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3. Cylindrical Projection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0502"/>
          </a:xfrm>
        </p:spPr>
        <p:txBody>
          <a:bodyPr>
            <a:normAutofit/>
          </a:bodyPr>
          <a:lstStyle/>
          <a:p>
            <a:r>
              <a:rPr lang="en-US" sz="3000" dirty="0"/>
              <a:t>Implement cylindrical projection for an image </a:t>
            </a:r>
          </a:p>
          <a:p>
            <a:pPr lvl="1"/>
            <a:r>
              <a:rPr lang="en-US" sz="2600" dirty="0"/>
              <a:t>See lecture slides for the formulas</a:t>
            </a:r>
          </a:p>
          <a:p>
            <a:pPr lvl="1"/>
            <a:r>
              <a:rPr lang="en-US" sz="2600" dirty="0">
                <a:ea typeface="Calibri" charset="0"/>
                <a:cs typeface="Calibri" charset="0"/>
              </a:rPr>
              <a:t>See Tryhw3, which </a:t>
            </a:r>
            <a:r>
              <a:rPr lang="en-US" sz="2400" dirty="0"/>
              <a:t>will call the panorama code to do the stitching.</a:t>
            </a:r>
          </a:p>
          <a:p>
            <a:pPr lvl="1"/>
            <a:r>
              <a:rPr lang="en-US" sz="2400" dirty="0">
                <a:ea typeface="Calibri" charset="0"/>
                <a:cs typeface="Calibri" charset="0"/>
              </a:rPr>
              <a:t>See code for the code stub you will fill in to </a:t>
            </a:r>
            <a:r>
              <a:rPr lang="en-US" sz="2400" dirty="0" err="1">
                <a:ea typeface="Calibri" charset="0"/>
                <a:cs typeface="Calibri" charset="0"/>
              </a:rPr>
              <a:t>cylinderize</a:t>
            </a:r>
            <a:r>
              <a:rPr lang="en-US" sz="2400" dirty="0">
                <a:ea typeface="Calibri" charset="0"/>
                <a:cs typeface="Calibri" charset="0"/>
              </a:rPr>
              <a:t> </a:t>
            </a:r>
            <a:r>
              <a:rPr lang="en-US" sz="2400">
                <a:ea typeface="Calibri" charset="0"/>
                <a:cs typeface="Calibri" charset="0"/>
              </a:rPr>
              <a:t>an image.</a:t>
            </a:r>
            <a:endParaRPr lang="en-US" sz="2600" dirty="0">
              <a:ea typeface="Calibri" charset="0"/>
              <a:cs typeface="Calibri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101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650477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102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0" y="2769123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rgbClr val="FF0000"/>
                </a:solidFill>
              </a:rPr>
              <a:t>Have Fun</a:t>
            </a:r>
          </a:p>
        </p:txBody>
      </p:sp>
    </p:spTree>
    <p:extLst>
      <p:ext uri="{BB962C8B-B14F-4D97-AF65-F5344CB8AC3E}">
        <p14:creationId xmlns:p14="http://schemas.microsoft.com/office/powerpoint/2010/main" val="20185957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  <a:ln/>
        </p:spPr>
        <p:txBody>
          <a:bodyPr rIns="132080"/>
          <a:lstStyle/>
          <a:p>
            <a:r>
              <a:rPr lang="en-US"/>
              <a:t>Matching with Features</a:t>
            </a:r>
          </a:p>
        </p:txBody>
      </p:sp>
      <p:sp>
        <p:nvSpPr>
          <p:cNvPr id="17410" name="Rectangle 2"/>
          <p:cNvSpPr>
            <a:spLocks/>
          </p:cNvSpPr>
          <p:nvPr/>
        </p:nvSpPr>
        <p:spPr bwMode="auto">
          <a:xfrm>
            <a:off x="838200" y="1219200"/>
            <a:ext cx="708660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39688">
              <a:spcBef>
                <a:spcPts val="1600"/>
              </a:spcBef>
              <a:buClr>
                <a:srgbClr val="000000"/>
              </a:buClr>
              <a:buSzPct val="100000"/>
              <a:buFont typeface="Times New Roman" charset="0"/>
              <a:buChar char="•"/>
            </a:pPr>
            <a:r>
              <a:rPr lang="en-US" sz="2800">
                <a:solidFill>
                  <a:schemeClr val="tx1"/>
                </a:solidFill>
                <a:ea typeface="ＭＳ Ｐゴシック" charset="0"/>
                <a:cs typeface="Times New Roman" charset="0"/>
              </a:rPr>
              <a:t>Detect feature points in both images</a:t>
            </a:r>
          </a:p>
          <a:p>
            <a:pPr marL="39688">
              <a:spcBef>
                <a:spcPts val="1600"/>
              </a:spcBef>
              <a:buClr>
                <a:srgbClr val="000000"/>
              </a:buClr>
              <a:buSzPct val="100000"/>
              <a:buFont typeface="Times New Roman" charset="0"/>
              <a:buChar char="•"/>
            </a:pPr>
            <a:r>
              <a:rPr lang="en-US" sz="2800">
                <a:solidFill>
                  <a:schemeClr val="tx1"/>
                </a:solidFill>
                <a:ea typeface="ＭＳ Ｐゴシック" charset="0"/>
                <a:cs typeface="Times New Roman" charset="0"/>
              </a:rPr>
              <a:t>Find corresponding pairs</a:t>
            </a:r>
          </a:p>
        </p:txBody>
      </p:sp>
      <p:grpSp>
        <p:nvGrpSpPr>
          <p:cNvPr id="17418" name="Group 10"/>
          <p:cNvGrpSpPr>
            <a:grpSpLocks/>
          </p:cNvGrpSpPr>
          <p:nvPr/>
        </p:nvGrpSpPr>
        <p:grpSpPr bwMode="auto">
          <a:xfrm>
            <a:off x="822325" y="3436938"/>
            <a:ext cx="7485063" cy="2663825"/>
            <a:chOff x="0" y="0"/>
            <a:chExt cx="4715" cy="1678"/>
          </a:xfrm>
        </p:grpSpPr>
        <p:pic>
          <p:nvPicPr>
            <p:cNvPr id="17411" name="Picture 3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0" y="0"/>
              <a:ext cx="2315" cy="16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2" name="Picture 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315" cy="1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3" name="Line 5"/>
            <p:cNvSpPr>
              <a:spLocks noChangeShapeType="1"/>
            </p:cNvSpPr>
            <p:nvPr/>
          </p:nvSpPr>
          <p:spPr bwMode="auto">
            <a:xfrm rot="10800000" flipH="1">
              <a:off x="1536" y="504"/>
              <a:ext cx="1200" cy="96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7414" name="Line 6"/>
            <p:cNvSpPr>
              <a:spLocks noChangeShapeType="1"/>
            </p:cNvSpPr>
            <p:nvPr/>
          </p:nvSpPr>
          <p:spPr bwMode="auto">
            <a:xfrm>
              <a:off x="2130" y="674"/>
              <a:ext cx="1144" cy="9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7415" name="Line 7"/>
            <p:cNvSpPr>
              <a:spLocks noChangeShapeType="1"/>
            </p:cNvSpPr>
            <p:nvPr/>
          </p:nvSpPr>
          <p:spPr bwMode="auto">
            <a:xfrm rot="10800000" flipH="1">
              <a:off x="1810" y="1368"/>
              <a:ext cx="1070" cy="90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7416" name="Line 8"/>
            <p:cNvSpPr>
              <a:spLocks noChangeShapeType="1"/>
            </p:cNvSpPr>
            <p:nvPr/>
          </p:nvSpPr>
          <p:spPr bwMode="auto">
            <a:xfrm rot="10800000" flipH="1">
              <a:off x="2098" y="1080"/>
              <a:ext cx="1094" cy="26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17417" name="Line 9"/>
            <p:cNvSpPr>
              <a:spLocks noChangeShapeType="1"/>
            </p:cNvSpPr>
            <p:nvPr/>
          </p:nvSpPr>
          <p:spPr bwMode="auto">
            <a:xfrm rot="10800000" flipH="1">
              <a:off x="1634" y="816"/>
              <a:ext cx="1150" cy="82"/>
            </a:xfrm>
            <a:prstGeom prst="line">
              <a:avLst/>
            </a:prstGeom>
            <a:noFill/>
            <a:ln w="12700" cap="flat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209BF-32E9-49CB-9F4C-066BCF3FD8AA}" type="slidenum">
              <a:rPr lang="en-US" smtClean="0">
                <a:solidFill>
                  <a:srgbClr val="000000"/>
                </a:solidFill>
              </a:rPr>
              <a:pPr/>
              <a:t>11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4869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74E9C-A1F7-44A7-91E6-A9D96A379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 the best matches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211195-64E4-4916-96F5-CED0FA574F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0240" y="1624012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For each descriptor a in A, find its best match b in B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And store it in a vector of matches</a:t>
            </a:r>
          </a:p>
          <a:p>
            <a:r>
              <a:rPr lang="en-US" dirty="0"/>
              <a:t>Note: this is abstract; see code for details.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A1E811-431C-42F4-8E3A-2C98BD1B5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12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BC1D59F-B964-464E-805A-678F8BF5971A}"/>
              </a:ext>
            </a:extLst>
          </p:cNvPr>
          <p:cNvSpPr/>
          <p:nvPr/>
        </p:nvSpPr>
        <p:spPr>
          <a:xfrm>
            <a:off x="1645920" y="2667793"/>
            <a:ext cx="934720" cy="2438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C130141-23FE-4C91-8FFD-959833BD6A19}"/>
              </a:ext>
            </a:extLst>
          </p:cNvPr>
          <p:cNvSpPr/>
          <p:nvPr/>
        </p:nvSpPr>
        <p:spPr>
          <a:xfrm>
            <a:off x="3312160" y="2663506"/>
            <a:ext cx="934720" cy="24384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F36B26D-6B5E-4D2B-A414-A93A4E61ECAA}"/>
              </a:ext>
            </a:extLst>
          </p:cNvPr>
          <p:cNvSpPr/>
          <p:nvPr/>
        </p:nvSpPr>
        <p:spPr>
          <a:xfrm>
            <a:off x="1645920" y="3272393"/>
            <a:ext cx="934720" cy="284480"/>
          </a:xfrm>
          <a:prstGeom prst="rect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38B361C-6A12-42A9-BC07-0DACA6039600}"/>
              </a:ext>
            </a:extLst>
          </p:cNvPr>
          <p:cNvSpPr/>
          <p:nvPr/>
        </p:nvSpPr>
        <p:spPr>
          <a:xfrm>
            <a:off x="3312160" y="4054713"/>
            <a:ext cx="934720" cy="284480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177C4FF-1786-4C05-BC25-6BE5672D9BE8}"/>
              </a:ext>
            </a:extLst>
          </p:cNvPr>
          <p:cNvCxnSpPr>
            <a:stCxn id="7" idx="3"/>
            <a:endCxn id="9" idx="1"/>
          </p:cNvCxnSpPr>
          <p:nvPr/>
        </p:nvCxnSpPr>
        <p:spPr>
          <a:xfrm>
            <a:off x="2580640" y="3414633"/>
            <a:ext cx="731520" cy="78232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B7DF4036-AA40-46E1-AEFC-B24C67036438}"/>
              </a:ext>
            </a:extLst>
          </p:cNvPr>
          <p:cNvSpPr/>
          <p:nvPr/>
        </p:nvSpPr>
        <p:spPr>
          <a:xfrm>
            <a:off x="5455920" y="2663506"/>
            <a:ext cx="1198880" cy="244268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C4C8E13-3751-449B-82FC-857F8FCEF2E4}"/>
              </a:ext>
            </a:extLst>
          </p:cNvPr>
          <p:cNvSpPr txBox="1"/>
          <p:nvPr/>
        </p:nvSpPr>
        <p:spPr>
          <a:xfrm>
            <a:off x="1267460" y="3229967"/>
            <a:ext cx="208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/>
              <a:t>i</a:t>
            </a:r>
            <a:endParaRPr lang="en-US" sz="2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D0C1AA1-3E4F-4185-A476-137B7E04D168}"/>
              </a:ext>
            </a:extLst>
          </p:cNvPr>
          <p:cNvSpPr txBox="1"/>
          <p:nvPr/>
        </p:nvSpPr>
        <p:spPr>
          <a:xfrm>
            <a:off x="4246880" y="3972560"/>
            <a:ext cx="325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j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C8ADBB0-F50B-4E5F-9A79-A02DA574ABA4}"/>
              </a:ext>
            </a:extLst>
          </p:cNvPr>
          <p:cNvSpPr txBox="1"/>
          <p:nvPr/>
        </p:nvSpPr>
        <p:spPr>
          <a:xfrm>
            <a:off x="5455920" y="2667793"/>
            <a:ext cx="1198881" cy="4616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sz="2400" dirty="0"/>
              <a:t>   </a:t>
            </a:r>
            <a:r>
              <a:rPr lang="en-US" sz="2400" dirty="0" err="1"/>
              <a:t>i</a:t>
            </a:r>
            <a:r>
              <a:rPr lang="en-US" sz="2400" dirty="0"/>
              <a:t>       j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312D959-22C2-40B7-B3DE-10233996A0FD}"/>
              </a:ext>
            </a:extLst>
          </p:cNvPr>
          <p:cNvSpPr txBox="1"/>
          <p:nvPr/>
        </p:nvSpPr>
        <p:spPr>
          <a:xfrm flipH="1">
            <a:off x="1844039" y="2256810"/>
            <a:ext cx="54102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                               B                                         M</a:t>
            </a:r>
          </a:p>
        </p:txBody>
      </p:sp>
    </p:spTree>
    <p:extLst>
      <p:ext uri="{BB962C8B-B14F-4D97-AF65-F5344CB8AC3E}">
        <p14:creationId xmlns:p14="http://schemas.microsoft.com/office/powerpoint/2010/main" val="13283384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354229" y="382406"/>
            <a:ext cx="8229600" cy="5135563"/>
          </a:xfrm>
        </p:spPr>
        <p:txBody>
          <a:bodyPr/>
          <a:lstStyle/>
          <a:p>
            <a:r>
              <a:rPr lang="en-US" dirty="0"/>
              <a:t>Larger Goal: Combine two or more overlapping images to make one larger image</a:t>
            </a:r>
          </a:p>
        </p:txBody>
      </p:sp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3581400" y="3352800"/>
            <a:ext cx="15319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Add example</a:t>
            </a:r>
          </a:p>
        </p:txBody>
      </p:sp>
      <p:grpSp>
        <p:nvGrpSpPr>
          <p:cNvPr id="18437" name="Group 24"/>
          <p:cNvGrpSpPr>
            <a:grpSpLocks/>
          </p:cNvGrpSpPr>
          <p:nvPr/>
        </p:nvGrpSpPr>
        <p:grpSpPr bwMode="auto">
          <a:xfrm>
            <a:off x="3028950" y="2254250"/>
            <a:ext cx="5797550" cy="1022350"/>
            <a:chOff x="2012" y="1200"/>
            <a:chExt cx="3652" cy="644"/>
          </a:xfrm>
        </p:grpSpPr>
        <p:pic>
          <p:nvPicPr>
            <p:cNvPr id="18440" name="Picture 17" descr="small-P101003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0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41" name="Picture 18" descr="small-P101003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2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42" name="Picture 19" descr="small-P101003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0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43" name="Picture 20" descr="small-P101003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8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44" name="Picture 21" descr="small-P101003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6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45" name="Picture 22" descr="small-P101003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4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446" name="Picture 23" descr="small-P101003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2" y="1200"/>
              <a:ext cx="484" cy="644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8438" name="Picture 25" descr="small-emlake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9144000" cy="2292350"/>
          </a:xfrm>
          <a:prstGeom prst="rect">
            <a:avLst/>
          </a:prstGeom>
          <a:noFill/>
          <a:ln w="9525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9" name="TextBox 13"/>
          <p:cNvSpPr txBox="1">
            <a:spLocks noChangeArrowheads="1"/>
          </p:cNvSpPr>
          <p:nvPr/>
        </p:nvSpPr>
        <p:spPr bwMode="auto">
          <a:xfrm>
            <a:off x="6249988" y="6488113"/>
            <a:ext cx="28940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Slide credit: </a:t>
            </a:r>
            <a:r>
              <a:rPr lang="en-US">
                <a:hlinkClick r:id="rId10"/>
              </a:rPr>
              <a:t>Vaibhav Vaish</a:t>
            </a: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6556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6"/>
          <p:cNvGrpSpPr>
            <a:grpSpLocks/>
          </p:cNvGrpSpPr>
          <p:nvPr/>
        </p:nvGrpSpPr>
        <p:grpSpPr bwMode="auto">
          <a:xfrm>
            <a:off x="858838" y="4953000"/>
            <a:ext cx="7904162" cy="1524000"/>
            <a:chOff x="858976" y="5105400"/>
            <a:chExt cx="7904024" cy="1524000"/>
          </a:xfrm>
        </p:grpSpPr>
        <p:sp>
          <p:nvSpPr>
            <p:cNvPr id="82980" name="TextBox 52"/>
            <p:cNvSpPr txBox="1">
              <a:spLocks noChangeArrowheads="1"/>
            </p:cNvSpPr>
            <p:nvPr/>
          </p:nvSpPr>
          <p:spPr bwMode="auto">
            <a:xfrm>
              <a:off x="858976" y="5619690"/>
              <a:ext cx="243007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1pPr>
              <a:lvl2pPr marL="37931725" indent="-37474525"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2pPr>
              <a:lvl3pPr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3pPr>
              <a:lvl4pPr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4pPr>
              <a:lvl5pPr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9pPr>
            </a:lstStyle>
            <a:p>
              <a:pPr eaLnBrk="1" hangingPunct="1"/>
              <a:r>
                <a:rPr lang="en-US" sz="2000">
                  <a:latin typeface="Calibri" charset="0"/>
                  <a:cs typeface="Arial" charset="0"/>
                </a:rPr>
                <a:t>Mean displacement = </a:t>
              </a:r>
              <a:endParaRPr lang="en-US" sz="2000" i="1">
                <a:latin typeface="Calibri" charset="0"/>
                <a:cs typeface="Arial" charset="0"/>
              </a:endParaRPr>
            </a:p>
          </p:txBody>
        </p:sp>
        <p:pic>
          <p:nvPicPr>
            <p:cNvPr id="82981" name="Picture 1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2298" y="5105400"/>
              <a:ext cx="5600702" cy="152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4" name="Rectangle 53"/>
          <p:cNvSpPr/>
          <p:nvPr/>
        </p:nvSpPr>
        <p:spPr>
          <a:xfrm>
            <a:off x="533400" y="5410200"/>
            <a:ext cx="2743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prstClr val="white"/>
                </a:solidFill>
                <a:sym typeface="Times New Roman" pitchFamily="-1" charset="0"/>
              </a:rPr>
              <a:t> </a:t>
            </a:r>
          </a:p>
        </p:txBody>
      </p:sp>
      <p:pic>
        <p:nvPicPr>
          <p:cNvPr id="3409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5334000"/>
            <a:ext cx="21145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953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33925" y="1393825"/>
            <a:ext cx="3952875" cy="21717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sp>
        <p:nvSpPr>
          <p:cNvPr id="82950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>
                <a:latin typeface="Calibri" charset="0"/>
                <a:ea typeface="ＭＳ Ｐゴシック" charset="0"/>
                <a:cs typeface="ＭＳ Ｐゴシック" charset="0"/>
              </a:rPr>
              <a:t>Simple case: translations</a:t>
            </a:r>
          </a:p>
        </p:txBody>
      </p:sp>
      <p:pic>
        <p:nvPicPr>
          <p:cNvPr id="33894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25" y="1393825"/>
            <a:ext cx="3933825" cy="218122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grpSp>
        <p:nvGrpSpPr>
          <p:cNvPr id="82952" name="Group 52"/>
          <p:cNvGrpSpPr>
            <a:grpSpLocks/>
          </p:cNvGrpSpPr>
          <p:nvPr/>
        </p:nvGrpSpPr>
        <p:grpSpPr bwMode="auto">
          <a:xfrm>
            <a:off x="2817813" y="1371600"/>
            <a:ext cx="3635375" cy="1851025"/>
            <a:chOff x="2732314" y="1654628"/>
            <a:chExt cx="3635828" cy="1850572"/>
          </a:xfrm>
        </p:grpSpPr>
        <p:cxnSp>
          <p:nvCxnSpPr>
            <p:cNvPr id="11" name="Straight Connector 10"/>
            <p:cNvCxnSpPr>
              <a:cxnSpLocks noChangeShapeType="1"/>
            </p:cNvCxnSpPr>
            <p:nvPr/>
          </p:nvCxnSpPr>
          <p:spPr bwMode="auto">
            <a:xfrm flipV="1">
              <a:off x="3635714" y="1719700"/>
              <a:ext cx="2526028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3559504" y="1905392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6085532" y="1654628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35" name="Straight Connector 34"/>
            <p:cNvCxnSpPr>
              <a:cxnSpLocks noChangeShapeType="1"/>
            </p:cNvCxnSpPr>
            <p:nvPr/>
          </p:nvCxnSpPr>
          <p:spPr bwMode="auto">
            <a:xfrm flipV="1">
              <a:off x="3765905" y="2122826"/>
              <a:ext cx="2526028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36" name="Oval 35"/>
            <p:cNvSpPr>
              <a:spLocks noChangeArrowheads="1"/>
            </p:cNvSpPr>
            <p:nvPr/>
          </p:nvSpPr>
          <p:spPr bwMode="auto">
            <a:xfrm>
              <a:off x="3689695" y="2308518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37" name="Oval 36"/>
            <p:cNvSpPr>
              <a:spLocks noChangeArrowheads="1"/>
            </p:cNvSpPr>
            <p:nvPr/>
          </p:nvSpPr>
          <p:spPr bwMode="auto">
            <a:xfrm>
              <a:off x="6215723" y="2057754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38" name="Straight Connector 37"/>
            <p:cNvCxnSpPr>
              <a:cxnSpLocks noChangeShapeType="1"/>
            </p:cNvCxnSpPr>
            <p:nvPr/>
          </p:nvCxnSpPr>
          <p:spPr bwMode="auto">
            <a:xfrm flipV="1">
              <a:off x="3678582" y="2656096"/>
              <a:ext cx="2526027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39" name="Oval 38"/>
            <p:cNvSpPr>
              <a:spLocks noChangeArrowheads="1"/>
            </p:cNvSpPr>
            <p:nvPr/>
          </p:nvSpPr>
          <p:spPr bwMode="auto">
            <a:xfrm>
              <a:off x="3603960" y="2841787"/>
              <a:ext cx="150832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0" name="Oval 39"/>
            <p:cNvSpPr>
              <a:spLocks noChangeArrowheads="1"/>
            </p:cNvSpPr>
            <p:nvPr/>
          </p:nvSpPr>
          <p:spPr bwMode="auto">
            <a:xfrm>
              <a:off x="6128399" y="2591024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41" name="Straight Connector 40"/>
            <p:cNvCxnSpPr>
              <a:cxnSpLocks noChangeShapeType="1"/>
            </p:cNvCxnSpPr>
            <p:nvPr/>
          </p:nvCxnSpPr>
          <p:spPr bwMode="auto">
            <a:xfrm flipV="1">
              <a:off x="3734151" y="2971931"/>
              <a:ext cx="2524440" cy="261874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42" name="Oval 41"/>
            <p:cNvSpPr>
              <a:spLocks noChangeArrowheads="1"/>
            </p:cNvSpPr>
            <p:nvPr/>
          </p:nvSpPr>
          <p:spPr bwMode="auto">
            <a:xfrm>
              <a:off x="3657941" y="3157623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3" name="Oval 42"/>
            <p:cNvSpPr>
              <a:spLocks noChangeArrowheads="1"/>
            </p:cNvSpPr>
            <p:nvPr/>
          </p:nvSpPr>
          <p:spPr bwMode="auto">
            <a:xfrm>
              <a:off x="6182381" y="2906859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44" name="Straight Connector 43"/>
            <p:cNvCxnSpPr>
              <a:cxnSpLocks noChangeShapeType="1"/>
            </p:cNvCxnSpPr>
            <p:nvPr/>
          </p:nvCxnSpPr>
          <p:spPr bwMode="auto">
            <a:xfrm flipV="1">
              <a:off x="2808523" y="2862420"/>
              <a:ext cx="2526027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45" name="Oval 44"/>
            <p:cNvSpPr>
              <a:spLocks noChangeArrowheads="1"/>
            </p:cNvSpPr>
            <p:nvPr/>
          </p:nvSpPr>
          <p:spPr bwMode="auto">
            <a:xfrm>
              <a:off x="2732314" y="3048112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6" name="Oval 45"/>
            <p:cNvSpPr>
              <a:spLocks noChangeArrowheads="1"/>
            </p:cNvSpPr>
            <p:nvPr/>
          </p:nvSpPr>
          <p:spPr bwMode="auto">
            <a:xfrm>
              <a:off x="5258341" y="2797348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cxnSp>
          <p:nvCxnSpPr>
            <p:cNvPr id="47" name="Straight Connector 46"/>
            <p:cNvCxnSpPr>
              <a:cxnSpLocks noChangeShapeType="1"/>
            </p:cNvCxnSpPr>
            <p:nvPr/>
          </p:nvCxnSpPr>
          <p:spPr bwMode="auto">
            <a:xfrm flipV="1">
              <a:off x="3559504" y="3167146"/>
              <a:ext cx="2526028" cy="261873"/>
            </a:xfrm>
            <a:prstGeom prst="line">
              <a:avLst/>
            </a:prstGeom>
            <a:noFill/>
            <a:ln w="28575">
              <a:solidFill>
                <a:srgbClr val="93CDDD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</p:cxnSp>
        <p:sp>
          <p:nvSpPr>
            <p:cNvPr id="48" name="Oval 47"/>
            <p:cNvSpPr>
              <a:spLocks noChangeArrowheads="1"/>
            </p:cNvSpPr>
            <p:nvPr/>
          </p:nvSpPr>
          <p:spPr bwMode="auto">
            <a:xfrm>
              <a:off x="3483295" y="3352837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  <p:sp>
          <p:nvSpPr>
            <p:cNvPr id="49" name="Oval 48"/>
            <p:cNvSpPr>
              <a:spLocks noChangeArrowheads="1"/>
            </p:cNvSpPr>
            <p:nvPr/>
          </p:nvSpPr>
          <p:spPr bwMode="auto">
            <a:xfrm>
              <a:off x="6009322" y="3102074"/>
              <a:ext cx="152419" cy="152363"/>
            </a:xfrm>
            <a:prstGeom prst="ellipse">
              <a:avLst/>
            </a:prstGeom>
            <a:solidFill>
              <a:srgbClr val="FF0000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>
              <a:outerShdw blurRad="38100" algn="ctr" rotWithShape="0">
                <a:srgbClr val="000000">
                  <a:alpha val="74998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>
                <a:solidFill>
                  <a:prstClr val="white"/>
                </a:solidFill>
                <a:latin typeface="Calibri"/>
                <a:ea typeface="Arial" pitchFamily="-1" charset="0"/>
                <a:cs typeface="Arial" pitchFamily="-1" charset="0"/>
                <a:sym typeface="Times New Roman" pitchFamily="-1" charset="0"/>
              </a:endParaRPr>
            </a:p>
          </p:txBody>
        </p:sp>
      </p:grpSp>
      <p:pic>
        <p:nvPicPr>
          <p:cNvPr id="33997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48000" y="1184275"/>
            <a:ext cx="920750" cy="339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2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53100" y="947738"/>
            <a:ext cx="952500" cy="3952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3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43200" y="1905000"/>
            <a:ext cx="936625" cy="3476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4" name="Picture 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516688" y="1633538"/>
            <a:ext cx="939800" cy="3667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5" name="Picture 7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513807" y="3135312"/>
            <a:ext cx="912812" cy="3270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pic>
        <p:nvPicPr>
          <p:cNvPr id="339976" name="Picture 8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289675" y="3027363"/>
            <a:ext cx="923925" cy="3714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</p:spPr>
      </p:pic>
      <p:grpSp>
        <p:nvGrpSpPr>
          <p:cNvPr id="4" name="Group 54"/>
          <p:cNvGrpSpPr>
            <a:grpSpLocks/>
          </p:cNvGrpSpPr>
          <p:nvPr/>
        </p:nvGrpSpPr>
        <p:grpSpPr bwMode="auto">
          <a:xfrm>
            <a:off x="1309688" y="4191000"/>
            <a:ext cx="6005512" cy="633413"/>
            <a:chOff x="1309008" y="4343400"/>
            <a:chExt cx="6006192" cy="633412"/>
          </a:xfrm>
        </p:grpSpPr>
        <p:pic>
          <p:nvPicPr>
            <p:cNvPr id="82960" name="Picture 9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71950" y="4343400"/>
              <a:ext cx="3143250" cy="633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961" name="TextBox 51"/>
            <p:cNvSpPr txBox="1">
              <a:spLocks noChangeArrowheads="1"/>
            </p:cNvSpPr>
            <p:nvPr/>
          </p:nvSpPr>
          <p:spPr bwMode="auto">
            <a:xfrm>
              <a:off x="1309008" y="4454918"/>
              <a:ext cx="2995457" cy="400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1pPr>
              <a:lvl2pPr marL="37931725" indent="-37474525"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2pPr>
              <a:lvl3pPr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3pPr>
              <a:lvl4pPr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4pPr>
              <a:lvl5pPr eaLnBrk="0" hangingPunct="0"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rgbClr val="000000"/>
                  </a:solidFill>
                  <a:latin typeface="Times New Roman" charset="0"/>
                  <a:ea typeface="ヒラギノ明朝 ProN W3" charset="0"/>
                  <a:cs typeface="ヒラギノ明朝 ProN W3" charset="0"/>
                  <a:sym typeface="Times New Roman" charset="0"/>
                </a:defRPr>
              </a:lvl9pPr>
            </a:lstStyle>
            <a:p>
              <a:pPr eaLnBrk="1" hangingPunct="1"/>
              <a:r>
                <a:rPr lang="en-US" sz="2000">
                  <a:latin typeface="Calibri" charset="0"/>
                  <a:cs typeface="Arial" charset="0"/>
                </a:rPr>
                <a:t>Displacement of match </a:t>
              </a:r>
              <a:r>
                <a:rPr lang="en-US" sz="2000" i="1">
                  <a:latin typeface="Calibri" charset="0"/>
                  <a:cs typeface="Arial" charset="0"/>
                </a:rPr>
                <a:t>i </a:t>
              </a:r>
              <a:r>
                <a:rPr lang="en-US" sz="2000">
                  <a:latin typeface="Calibri" charset="0"/>
                  <a:cs typeface="Arial" charset="0"/>
                </a:rPr>
                <a:t> =</a:t>
              </a:r>
              <a:endParaRPr lang="en-US" sz="2000" i="1">
                <a:latin typeface="Calibri" charset="0"/>
                <a:cs typeface="Arial" charset="0"/>
              </a:endParaRPr>
            </a:p>
          </p:txBody>
        </p: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311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9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9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9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9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9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9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0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Solving for homographies</a:t>
            </a:r>
          </a:p>
        </p:txBody>
      </p:sp>
      <p:pic>
        <p:nvPicPr>
          <p:cNvPr id="55299" name="Picture 3" descr="Edittex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563" y="1458913"/>
            <a:ext cx="3983037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15</a:t>
            </a:fld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4859676" y="2061323"/>
            <a:ext cx="523982" cy="41474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50014" y="2938409"/>
            <a:ext cx="53555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Why is this now a variable and not just 1?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3945276"/>
            <a:ext cx="8481040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A </a:t>
            </a:r>
            <a:r>
              <a:rPr lang="en-US" sz="2400" dirty="0" err="1"/>
              <a:t>homography</a:t>
            </a:r>
            <a:r>
              <a:rPr lang="en-US" sz="2400" dirty="0"/>
              <a:t> is a projective object, in that it has no scale.</a:t>
            </a:r>
          </a:p>
          <a:p>
            <a:r>
              <a:rPr lang="en-US" sz="2400" dirty="0"/>
              <a:t>    It is represented by the above matrix, up to scale.</a:t>
            </a:r>
          </a:p>
          <a:p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One way of fixing the scale is to set one of the coordinates to 1,</a:t>
            </a:r>
          </a:p>
          <a:p>
            <a:r>
              <a:rPr lang="en-US" sz="2400" dirty="0"/>
              <a:t>     though that choice is arbitrary.</a:t>
            </a:r>
          </a:p>
          <a:p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But that’s what most people do and your assignment code does.</a:t>
            </a:r>
          </a:p>
        </p:txBody>
      </p:sp>
    </p:spTree>
    <p:extLst>
      <p:ext uri="{BB962C8B-B14F-4D97-AF65-F5344CB8AC3E}">
        <p14:creationId xmlns:p14="http://schemas.microsoft.com/office/powerpoint/2010/main" val="37488119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Solving for homographies</a:t>
            </a:r>
          </a:p>
        </p:txBody>
      </p:sp>
      <p:pic>
        <p:nvPicPr>
          <p:cNvPr id="55299" name="Picture 3" descr="Edittex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563" y="1458913"/>
            <a:ext cx="3983037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7860" name="Picture 4" descr="Edittex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788" y="2959100"/>
            <a:ext cx="4645025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7861" name="Picture 5" descr="Edittex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438" y="5410200"/>
            <a:ext cx="7580312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16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291424" y="4762407"/>
            <a:ext cx="24103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Why the division?</a:t>
            </a:r>
          </a:p>
        </p:txBody>
      </p:sp>
    </p:spTree>
    <p:extLst>
      <p:ext uri="{BB962C8B-B14F-4D97-AF65-F5344CB8AC3E}">
        <p14:creationId xmlns:p14="http://schemas.microsoft.com/office/powerpoint/2010/main" val="10428368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7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Solving for homographies</a:t>
            </a:r>
          </a:p>
        </p:txBody>
      </p:sp>
      <p:pic>
        <p:nvPicPr>
          <p:cNvPr id="4" name="Picture 6" descr="Edittex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75" y="2949575"/>
            <a:ext cx="7986713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8" name="Picture 5" descr="Edittex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88" y="1460500"/>
            <a:ext cx="7578725" cy="87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17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674688" y="5804899"/>
            <a:ext cx="42482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This is just for one pair of points.</a:t>
            </a:r>
          </a:p>
        </p:txBody>
      </p:sp>
    </p:spTree>
    <p:extLst>
      <p:ext uri="{BB962C8B-B14F-4D97-AF65-F5344CB8AC3E}">
        <p14:creationId xmlns:p14="http://schemas.microsoft.com/office/powerpoint/2010/main" val="3956536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11833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charset="0"/>
              </a:rPr>
              <a:t>Direct Linear Transforms (n points)</a:t>
            </a:r>
          </a:p>
        </p:txBody>
      </p:sp>
      <p:pic>
        <p:nvPicPr>
          <p:cNvPr id="58371" name="Picture 3" descr="Edittex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63" y="1155700"/>
            <a:ext cx="7702550" cy="284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888" name="Rectangle 8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4941888"/>
            <a:ext cx="78486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>
                <a:solidFill>
                  <a:srgbClr val="000000"/>
                </a:solidFill>
              </a:rPr>
              <a:t>Defines a least squares problem:</a:t>
            </a:r>
          </a:p>
        </p:txBody>
      </p:sp>
      <p:sp>
        <p:nvSpPr>
          <p:cNvPr id="378895" name="Rectangle 1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5399088"/>
            <a:ext cx="7848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742950" lvl="1" indent="-285750">
              <a:spcBef>
                <a:spcPct val="20000"/>
              </a:spcBef>
              <a:buFontTx/>
              <a:buChar char="•"/>
            </a:pPr>
            <a:r>
              <a:rPr lang="en-US" sz="2000" dirty="0">
                <a:solidFill>
                  <a:srgbClr val="000000"/>
                </a:solidFill>
              </a:rPr>
              <a:t>Since        is only defined up to scale, solve for unit vector</a:t>
            </a:r>
            <a:endParaRPr lang="en-US" sz="2000" b="1" dirty="0">
              <a:solidFill>
                <a:srgbClr val="000000"/>
              </a:solidFill>
            </a:endParaRPr>
          </a:p>
          <a:p>
            <a:pPr marL="742950" lvl="1" indent="-285750">
              <a:spcBef>
                <a:spcPct val="20000"/>
              </a:spcBef>
              <a:buFontTx/>
              <a:buChar char="•"/>
            </a:pPr>
            <a:r>
              <a:rPr lang="en-US" sz="2000" dirty="0">
                <a:solidFill>
                  <a:srgbClr val="FF0000"/>
                </a:solidFill>
              </a:rPr>
              <a:t>Solution:        = eigenvector of </a:t>
            </a:r>
            <a:r>
              <a:rPr lang="en-US" sz="2000" b="1" dirty="0">
                <a:solidFill>
                  <a:srgbClr val="FF0000"/>
                </a:solidFill>
              </a:rPr>
              <a:t>        </a:t>
            </a:r>
            <a:r>
              <a:rPr lang="en-US" sz="2000" dirty="0">
                <a:solidFill>
                  <a:srgbClr val="FF0000"/>
                </a:solidFill>
              </a:rPr>
              <a:t>       with smallest eigenvalue</a:t>
            </a:r>
          </a:p>
          <a:p>
            <a:pPr marL="742950" lvl="1" indent="-285750">
              <a:spcBef>
                <a:spcPct val="20000"/>
              </a:spcBef>
              <a:buFontTx/>
              <a:buChar char="•"/>
            </a:pPr>
            <a:r>
              <a:rPr lang="en-US" sz="2000" dirty="0">
                <a:solidFill>
                  <a:srgbClr val="000000"/>
                </a:solidFill>
              </a:rPr>
              <a:t>Works with 4 or more points</a:t>
            </a:r>
          </a:p>
        </p:txBody>
      </p:sp>
      <p:pic>
        <p:nvPicPr>
          <p:cNvPr id="378901" name="Picture 21" descr="Edittex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38" y="5029200"/>
            <a:ext cx="2439987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3276600" y="3956050"/>
            <a:ext cx="769938" cy="904875"/>
            <a:chOff x="3265714" y="3761697"/>
            <a:chExt cx="769763" cy="904855"/>
          </a:xfrm>
        </p:grpSpPr>
        <p:sp>
          <p:nvSpPr>
            <p:cNvPr id="58386" name="Text Box 12"/>
            <p:cNvSpPr txBox="1"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3265714" y="4327998"/>
              <a:ext cx="76976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r>
                <a:rPr lang="en-US" sz="1600" b="1">
                  <a:solidFill>
                    <a:srgbClr val="000000"/>
                  </a:solidFill>
                </a:rPr>
                <a:t>2n </a:t>
              </a:r>
              <a:r>
                <a:rPr lang="en-US" sz="1600" b="1">
                  <a:solidFill>
                    <a:srgbClr val="000000"/>
                  </a:solidFill>
                  <a:cs typeface="Times New Roman" charset="0"/>
                </a:rPr>
                <a:t>× 9</a:t>
              </a:r>
              <a:endParaRPr lang="en-US" sz="1600" b="1">
                <a:solidFill>
                  <a:srgbClr val="000000"/>
                </a:solidFill>
                <a:ea typeface="Times New Roman" charset="0"/>
                <a:cs typeface="Times New Roman" charset="0"/>
              </a:endParaRPr>
            </a:p>
          </p:txBody>
        </p:sp>
        <p:pic>
          <p:nvPicPr>
            <p:cNvPr id="58387" name="Picture 1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2249" y="3761697"/>
              <a:ext cx="707780" cy="603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6680200" y="3994150"/>
            <a:ext cx="550863" cy="882650"/>
            <a:chOff x="6724134" y="3832947"/>
            <a:chExt cx="550760" cy="881911"/>
          </a:xfrm>
        </p:grpSpPr>
        <p:sp>
          <p:nvSpPr>
            <p:cNvPr id="58384" name="Text Box 13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6857547" y="4376304"/>
              <a:ext cx="29848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r>
                <a:rPr lang="en-US" sz="1600" b="1">
                  <a:solidFill>
                    <a:srgbClr val="000000"/>
                  </a:solidFill>
                  <a:cs typeface="Times New Roman" charset="0"/>
                </a:rPr>
                <a:t>9</a:t>
              </a:r>
              <a:endParaRPr lang="en-US" sz="1600" b="1">
                <a:solidFill>
                  <a:srgbClr val="000000"/>
                </a:solidFill>
                <a:ea typeface="Times New Roman" charset="0"/>
                <a:cs typeface="Times New Roman" charset="0"/>
              </a:endParaRPr>
            </a:p>
          </p:txBody>
        </p:sp>
        <p:pic>
          <p:nvPicPr>
            <p:cNvPr id="58385" name="Picture 2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4134" y="3832947"/>
              <a:ext cx="550760" cy="607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85731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5413375"/>
            <a:ext cx="217488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5732" name="Picture 4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575" y="5791200"/>
            <a:ext cx="682625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21"/>
          <p:cNvGrpSpPr>
            <a:grpSpLocks/>
          </p:cNvGrpSpPr>
          <p:nvPr/>
        </p:nvGrpSpPr>
        <p:grpSpPr bwMode="auto">
          <a:xfrm>
            <a:off x="7986713" y="4011613"/>
            <a:ext cx="449262" cy="831850"/>
            <a:chOff x="7975827" y="3839257"/>
            <a:chExt cx="448687" cy="832058"/>
          </a:xfrm>
        </p:grpSpPr>
        <p:sp>
          <p:nvSpPr>
            <p:cNvPr id="58382" name="Text Box 14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8001000" y="4332761"/>
              <a:ext cx="42351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37931725" indent="-37474525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r>
                <a:rPr lang="en-US" sz="1600" b="1">
                  <a:solidFill>
                    <a:srgbClr val="000000"/>
                  </a:solidFill>
                  <a:cs typeface="Times New Roman" charset="0"/>
                </a:rPr>
                <a:t>2n</a:t>
              </a:r>
              <a:endParaRPr lang="en-US" sz="1600" b="1">
                <a:solidFill>
                  <a:srgbClr val="000000"/>
                </a:solidFill>
                <a:ea typeface="Times New Roman" charset="0"/>
                <a:cs typeface="Times New Roman" charset="0"/>
              </a:endParaRPr>
            </a:p>
          </p:txBody>
        </p:sp>
        <p:pic>
          <p:nvPicPr>
            <p:cNvPr id="58383" name="Picture 5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75827" y="3839257"/>
              <a:ext cx="415747" cy="5150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6463" y="5472113"/>
            <a:ext cx="228600" cy="25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7463" y="5772150"/>
            <a:ext cx="219075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9510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88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8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88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85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88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85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788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88" grpId="0" build="p" bldLvl="2"/>
      <p:bldP spid="378895" grpId="0" build="p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Direct Linear Transforms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Why could we not solve for the </a:t>
            </a:r>
            <a:r>
              <a:rPr lang="en-US" dirty="0" err="1"/>
              <a:t>homography</a:t>
            </a:r>
            <a:r>
              <a:rPr lang="en-US" dirty="0"/>
              <a:t> in exactly the same way we did for the affine transform, </a:t>
            </a:r>
            <a:r>
              <a:rPr lang="en-US" dirty="0" err="1"/>
              <a:t>ie</a:t>
            </a:r>
            <a:r>
              <a:rPr lang="en-US" dirty="0"/>
              <a:t>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19</a:t>
            </a:fld>
            <a:endParaRPr lang="en-US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3512" y="3350856"/>
            <a:ext cx="5600700" cy="1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9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F454C-8BDA-47D5-A607-2CC6B16A6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F7DB9C-F6F6-4E88-A6FE-A9B137D6D7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Descriptors</a:t>
            </a:r>
          </a:p>
          <a:p>
            <a:r>
              <a:rPr lang="en-US" dirty="0"/>
              <a:t>Matching</a:t>
            </a:r>
          </a:p>
          <a:p>
            <a:r>
              <a:rPr lang="en-US" dirty="0"/>
              <a:t>Computing Transformation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44A040-105F-4811-AAED-2DAC0CCB0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4688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Answer from Sameer Agarwal</a:t>
            </a:r>
            <a:br>
              <a:rPr lang="en-US" dirty="0"/>
            </a:br>
            <a:r>
              <a:rPr lang="en-US" dirty="0"/>
              <a:t>(Dr. Rome in a Day)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For an </a:t>
            </a:r>
            <a:r>
              <a:rPr lang="en-US" sz="2400" dirty="0">
                <a:solidFill>
                  <a:srgbClr val="C00000"/>
                </a:solidFill>
              </a:rPr>
              <a:t>affine transform</a:t>
            </a:r>
            <a:r>
              <a:rPr lang="en-US" sz="2400" dirty="0"/>
              <a:t>, we have equations of the form </a:t>
            </a:r>
            <a:r>
              <a:rPr lang="en-US" sz="2400" dirty="0" err="1"/>
              <a:t>Ax</a:t>
            </a:r>
            <a:r>
              <a:rPr lang="en-US" sz="2400" baseline="-25000" dirty="0" err="1"/>
              <a:t>i</a:t>
            </a:r>
            <a:r>
              <a:rPr lang="en-US" sz="2400" dirty="0"/>
              <a:t> + b = </a:t>
            </a:r>
            <a:r>
              <a:rPr lang="en-US" sz="2400" dirty="0" err="1"/>
              <a:t>y</a:t>
            </a:r>
            <a:r>
              <a:rPr lang="en-US" sz="2400" baseline="-25000" dirty="0" err="1"/>
              <a:t>i</a:t>
            </a:r>
            <a:r>
              <a:rPr lang="en-US" sz="2400" dirty="0"/>
              <a:t>, solvable by linear regression.  </a:t>
            </a:r>
          </a:p>
          <a:p>
            <a:r>
              <a:rPr lang="en-US" sz="2400" dirty="0"/>
              <a:t>For the </a:t>
            </a:r>
            <a:r>
              <a:rPr lang="en-US" sz="2400" dirty="0" err="1">
                <a:solidFill>
                  <a:srgbClr val="C00000"/>
                </a:solidFill>
              </a:rPr>
              <a:t>homography</a:t>
            </a:r>
            <a:r>
              <a:rPr lang="en-US" sz="2400" dirty="0"/>
              <a:t>, the equation is of the form</a:t>
            </a:r>
          </a:p>
          <a:p>
            <a:pPr marL="0" indent="0">
              <a:buNone/>
            </a:pPr>
            <a:r>
              <a:rPr lang="en-US" sz="2400" dirty="0"/>
              <a:t>      </a:t>
            </a:r>
            <a:r>
              <a:rPr lang="en-US" sz="2400" dirty="0" err="1"/>
              <a:t>Hx̃</a:t>
            </a:r>
            <a:r>
              <a:rPr lang="en-US" sz="2400" baseline="-25000" dirty="0" err="1"/>
              <a:t>i</a:t>
            </a:r>
            <a:r>
              <a:rPr lang="en-US" sz="2400" dirty="0"/>
              <a:t>      ̴    </a:t>
            </a:r>
            <a:r>
              <a:rPr lang="en-US" sz="2400" dirty="0" err="1"/>
              <a:t>ỹ</a:t>
            </a:r>
            <a:r>
              <a:rPr lang="en-US" sz="2400" baseline="-25000" dirty="0" err="1"/>
              <a:t>i</a:t>
            </a:r>
            <a:r>
              <a:rPr lang="en-US" sz="2400" baseline="-25000" dirty="0"/>
              <a:t>     </a:t>
            </a:r>
            <a:r>
              <a:rPr lang="en-US" sz="2400" dirty="0"/>
              <a:t>  (homogeneous coordinates)</a:t>
            </a:r>
          </a:p>
          <a:p>
            <a:pPr marL="0" indent="0">
              <a:buNone/>
            </a:pPr>
            <a:r>
              <a:rPr lang="en-US" sz="2400" dirty="0"/>
              <a:t>and the   ̴ means it holds only up to scale. The affine solution does not hold.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20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78A65D-48AF-4B1C-82B8-0617D9DE7B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84910"/>
            <a:ext cx="9144000" cy="187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4558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21A087-A1D5-4092-B503-5A42F8C78E21}" type="slidenum">
              <a:rPr lang="en-US"/>
              <a:pPr/>
              <a:t>21</a:t>
            </a:fld>
            <a:endParaRPr lang="en-US"/>
          </a:p>
        </p:txBody>
      </p:sp>
      <p:sp>
        <p:nvSpPr>
          <p:cNvPr id="46285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/>
              <a:t>Matching features</a:t>
            </a:r>
          </a:p>
        </p:txBody>
      </p:sp>
      <p:pic>
        <p:nvPicPr>
          <p:cNvPr id="462851" name="Picture 3"/>
          <p:cNvPicPr>
            <a:picLocks noGrp="1" noChangeAspect="1" noChangeArrowheads="1"/>
          </p:cNvPicPr>
          <p:nvPr>
            <p:ph type="body" idx="1"/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14450" y="1752600"/>
            <a:ext cx="6515100" cy="4343400"/>
          </a:xfrm>
          <a:noFill/>
          <a:ln/>
        </p:spPr>
      </p:pic>
      <p:sp>
        <p:nvSpPr>
          <p:cNvPr id="462852" name="Line 4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V="1">
            <a:off x="3886200" y="3657600"/>
            <a:ext cx="16002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2853" name="Line 5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V="1">
            <a:off x="4114800" y="2895600"/>
            <a:ext cx="16764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2854" name="Line 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V="1">
            <a:off x="4114800" y="2057400"/>
            <a:ext cx="16764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2855" name="Line 7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V="1">
            <a:off x="3657600" y="2438400"/>
            <a:ext cx="16764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2856" name="Line 8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V="1">
            <a:off x="3657600" y="3352800"/>
            <a:ext cx="1676400" cy="7620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2857" name="Line 9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2971800" y="2895600"/>
            <a:ext cx="2971800" cy="76200"/>
          </a:xfrm>
          <a:prstGeom prst="line">
            <a:avLst/>
          </a:prstGeom>
          <a:noFill/>
          <a:ln w="25400">
            <a:solidFill>
              <a:srgbClr val="CC0000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2858" name="Line 10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2971800" y="1981200"/>
            <a:ext cx="3581400" cy="228600"/>
          </a:xfrm>
          <a:prstGeom prst="line">
            <a:avLst/>
          </a:prstGeom>
          <a:noFill/>
          <a:ln w="25400">
            <a:solidFill>
              <a:srgbClr val="CC0000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2859" name="Text Box 1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524000" y="5410200"/>
            <a:ext cx="601980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/>
              <a:t>What do we do about the “bad” matches?</a:t>
            </a:r>
          </a:p>
        </p:txBody>
      </p:sp>
    </p:spTree>
    <p:extLst>
      <p:ext uri="{BB962C8B-B14F-4D97-AF65-F5344CB8AC3E}">
        <p14:creationId xmlns:p14="http://schemas.microsoft.com/office/powerpoint/2010/main" val="3821354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2852" grpId="0" animBg="1"/>
      <p:bldP spid="462853" grpId="0" animBg="1"/>
      <p:bldP spid="462854" grpId="0" animBg="1"/>
      <p:bldP spid="462855" grpId="0" animBg="1"/>
      <p:bldP spid="462856" grpId="0" animBg="1"/>
      <p:bldP spid="462857" grpId="0" animBg="1"/>
      <p:bldP spid="462858" grpId="0" animBg="1"/>
      <p:bldP spid="46285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RANSAC for estimating homography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RANSAC loop: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Select four feature pairs (at random)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Compute homography 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dirty="0"/>
              <a:t> (exact)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Compute inliers where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||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i="1" baseline="-250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´, 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i="1" dirty="0">
                <a:latin typeface="Times New Roman" pitchFamily="18" charset="0"/>
                <a:cs typeface="Times New Roman" pitchFamily="18" charset="0"/>
              </a:rPr>
              <a:t> p</a:t>
            </a:r>
            <a:r>
              <a:rPr lang="en-US" i="1" baseline="-250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|| &lt; </a:t>
            </a:r>
            <a:r>
              <a:rPr lang="el-GR" dirty="0">
                <a:latin typeface="Times New Roman" pitchFamily="18" charset="0"/>
                <a:cs typeface="Times New Roman" pitchFamily="18" charset="0"/>
              </a:rPr>
              <a:t>ε</a:t>
            </a:r>
          </a:p>
          <a:p>
            <a:r>
              <a:rPr lang="en-US" dirty="0"/>
              <a:t>Keep largest set of inliers</a:t>
            </a:r>
          </a:p>
          <a:p>
            <a:r>
              <a:rPr lang="en-US" dirty="0"/>
              <a:t>Re-compute least-squares 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dirty="0"/>
              <a:t> estimate using all of the inliers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08E9B-DFBF-4063-B602-DA87C37BB63F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413930" y="2434856"/>
            <a:ext cx="213391" cy="1477925"/>
          </a:xfrm>
          <a:custGeom>
            <a:avLst/>
            <a:gdLst>
              <a:gd name="connsiteX0" fmla="*/ 138963 w 213391"/>
              <a:gd name="connsiteY0" fmla="*/ 1477925 h 1477925"/>
              <a:gd name="connsiteX1" fmla="*/ 75168 w 213391"/>
              <a:gd name="connsiteY1" fmla="*/ 1297172 h 1477925"/>
              <a:gd name="connsiteX2" fmla="*/ 64535 w 213391"/>
              <a:gd name="connsiteY2" fmla="*/ 1233377 h 1477925"/>
              <a:gd name="connsiteX3" fmla="*/ 11372 w 213391"/>
              <a:gd name="connsiteY3" fmla="*/ 839972 h 1477925"/>
              <a:gd name="connsiteX4" fmla="*/ 740 w 213391"/>
              <a:gd name="connsiteY4" fmla="*/ 616688 h 1477925"/>
              <a:gd name="connsiteX5" fmla="*/ 85800 w 213391"/>
              <a:gd name="connsiteY5" fmla="*/ 265814 h 1477925"/>
              <a:gd name="connsiteX6" fmla="*/ 149596 w 213391"/>
              <a:gd name="connsiteY6" fmla="*/ 116958 h 1477925"/>
              <a:gd name="connsiteX7" fmla="*/ 192126 w 213391"/>
              <a:gd name="connsiteY7" fmla="*/ 31897 h 1477925"/>
              <a:gd name="connsiteX8" fmla="*/ 213391 w 213391"/>
              <a:gd name="connsiteY8" fmla="*/ 0 h 1477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3391" h="1477925">
                <a:moveTo>
                  <a:pt x="138963" y="1477925"/>
                </a:moveTo>
                <a:cubicBezTo>
                  <a:pt x="117698" y="1417674"/>
                  <a:pt x="93771" y="1358297"/>
                  <a:pt x="75168" y="1297172"/>
                </a:cubicBezTo>
                <a:cubicBezTo>
                  <a:pt x="68891" y="1276548"/>
                  <a:pt x="67813" y="1254685"/>
                  <a:pt x="64535" y="1233377"/>
                </a:cubicBezTo>
                <a:cubicBezTo>
                  <a:pt x="27047" y="989708"/>
                  <a:pt x="38126" y="1067384"/>
                  <a:pt x="11372" y="839972"/>
                </a:cubicBezTo>
                <a:cubicBezTo>
                  <a:pt x="7828" y="765544"/>
                  <a:pt x="-2890" y="691112"/>
                  <a:pt x="740" y="616688"/>
                </a:cubicBezTo>
                <a:cubicBezTo>
                  <a:pt x="8971" y="447942"/>
                  <a:pt x="28248" y="407076"/>
                  <a:pt x="85800" y="265814"/>
                </a:cubicBezTo>
                <a:cubicBezTo>
                  <a:pt x="106168" y="215820"/>
                  <a:pt x="127257" y="166103"/>
                  <a:pt x="149596" y="116958"/>
                </a:cubicBezTo>
                <a:cubicBezTo>
                  <a:pt x="162714" y="88099"/>
                  <a:pt x="176946" y="59727"/>
                  <a:pt x="192126" y="31897"/>
                </a:cubicBezTo>
                <a:cubicBezTo>
                  <a:pt x="198245" y="20679"/>
                  <a:pt x="213391" y="0"/>
                  <a:pt x="213391" y="0"/>
                </a:cubicBezTo>
              </a:path>
            </a:pathLst>
          </a:custGeom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Arc 9"/>
          <p:cNvSpPr/>
          <p:nvPr/>
        </p:nvSpPr>
        <p:spPr bwMode="auto">
          <a:xfrm rot="14076353">
            <a:off x="297758" y="2575458"/>
            <a:ext cx="1447800" cy="1066800"/>
          </a:xfrm>
          <a:prstGeom prst="arc">
            <a:avLst/>
          </a:prstGeom>
          <a:noFill/>
          <a:ln w="1270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2244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61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Panorama algorithm:</a:t>
            </a:r>
            <a:endParaRPr/>
          </a:p>
        </p:txBody>
      </p:sp>
      <p:sp>
        <p:nvSpPr>
          <p:cNvPr id="420" name="Google Shape;420;p61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lnSpc>
                <a:spcPct val="115000"/>
              </a:lnSpc>
              <a:spcAft>
                <a:spcPts val="1600"/>
              </a:spcAft>
              <a:buNone/>
            </a:pPr>
            <a:r>
              <a:rPr lang="en">
                <a:solidFill>
                  <a:schemeClr val="dk1"/>
                </a:solidFill>
              </a:rPr>
              <a:t>Find corners in both images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Calculate descriptors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Match descriptors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RANSAC to find homography</a:t>
            </a:r>
            <a:br>
              <a:rPr lang="en">
                <a:solidFill>
                  <a:schemeClr val="dk1"/>
                </a:solidFill>
              </a:rPr>
            </a:br>
            <a:r>
              <a:rPr lang="en">
                <a:solidFill>
                  <a:schemeClr val="dk1"/>
                </a:solidFill>
              </a:rPr>
              <a:t>Stitch together images with homography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421" name="Google Shape;421;p61"/>
          <p:cNvSpPr txBox="1">
            <a:spLocks noGrp="1"/>
          </p:cNvSpPr>
          <p:nvPr>
            <p:ph type="title" idx="2"/>
          </p:nvPr>
        </p:nvSpPr>
        <p:spPr>
          <a:xfrm>
            <a:off x="229500" y="5643025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</p:spTree>
    <p:extLst>
      <p:ext uri="{BB962C8B-B14F-4D97-AF65-F5344CB8AC3E}">
        <p14:creationId xmlns:p14="http://schemas.microsoft.com/office/powerpoint/2010/main" val="37381276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Google Shape;426;p62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Stitching panoramas:</a:t>
            </a:r>
            <a:endParaRPr/>
          </a:p>
        </p:txBody>
      </p:sp>
      <p:sp>
        <p:nvSpPr>
          <p:cNvPr id="427" name="Google Shape;427;p62"/>
          <p:cNvSpPr txBox="1">
            <a:spLocks noGrp="1"/>
          </p:cNvSpPr>
          <p:nvPr>
            <p:ph type="body" idx="1"/>
          </p:nvPr>
        </p:nvSpPr>
        <p:spPr>
          <a:xfrm>
            <a:off x="223800" y="1571350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lnSpc>
                <a:spcPct val="115000"/>
              </a:lnSpc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We know homography is right choice under certain assumption:</a:t>
            </a:r>
            <a:endParaRPr dirty="0">
              <a:solidFill>
                <a:schemeClr val="dk1"/>
              </a:solidFill>
            </a:endParaRPr>
          </a:p>
          <a:p>
            <a:pPr lvl="1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Char char="-"/>
            </a:pPr>
            <a:r>
              <a:rPr lang="en">
                <a:solidFill>
                  <a:schemeClr val="dk1"/>
                </a:solidFill>
              </a:rPr>
              <a:t>Assume we are taking multiple images of planar object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428" name="Google Shape;428;p62"/>
          <p:cNvSpPr txBox="1">
            <a:spLocks noGrp="1"/>
          </p:cNvSpPr>
          <p:nvPr>
            <p:ph type="title" idx="2"/>
          </p:nvPr>
        </p:nvSpPr>
        <p:spPr>
          <a:xfrm>
            <a:off x="229500" y="5643025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429" name="Google Shape;429;p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87513" y="2986150"/>
            <a:ext cx="3568974" cy="28986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D8A6263-1059-40B9-8145-3B040ADEC97B}"/>
              </a:ext>
            </a:extLst>
          </p:cNvPr>
          <p:cNvSpPr txBox="1"/>
          <p:nvPr/>
        </p:nvSpPr>
        <p:spPr>
          <a:xfrm>
            <a:off x="3444240" y="5860002"/>
            <a:ext cx="1706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rgbClr val="FF0000"/>
                </a:solidFill>
              </a:rPr>
              <a:t>homography</a:t>
            </a:r>
            <a:r>
              <a:rPr lang="en-US" dirty="0">
                <a:solidFill>
                  <a:srgbClr val="FF0000"/>
                </a:solidFill>
              </a:rPr>
              <a:t> H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527FAE-A81B-403A-9C54-FB122FF125A7}"/>
              </a:ext>
            </a:extLst>
          </p:cNvPr>
          <p:cNvSpPr txBox="1"/>
          <p:nvPr/>
        </p:nvSpPr>
        <p:spPr>
          <a:xfrm>
            <a:off x="4013200" y="2641616"/>
            <a:ext cx="1026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3D</a:t>
            </a:r>
          </a:p>
        </p:txBody>
      </p:sp>
    </p:spTree>
    <p:extLst>
      <p:ext uri="{BB962C8B-B14F-4D97-AF65-F5344CB8AC3E}">
        <p14:creationId xmlns:p14="http://schemas.microsoft.com/office/powerpoint/2010/main" val="37384232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63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In practice:</a:t>
            </a:r>
            <a:endParaRPr/>
          </a:p>
        </p:txBody>
      </p:sp>
      <p:sp>
        <p:nvSpPr>
          <p:cNvPr id="435" name="Google Shape;435;p63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lnSpc>
                <a:spcPct val="115000"/>
              </a:lnSpc>
              <a:spcAft>
                <a:spcPts val="160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436" name="Google Shape;436;p63"/>
          <p:cNvSpPr txBox="1">
            <a:spLocks noGrp="1"/>
          </p:cNvSpPr>
          <p:nvPr>
            <p:ph type="title" idx="2"/>
          </p:nvPr>
        </p:nvSpPr>
        <p:spPr>
          <a:xfrm>
            <a:off x="229500" y="5643025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437" name="Google Shape;437;p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09789" y="1622125"/>
            <a:ext cx="4924425" cy="36957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548311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64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In practice:</a:t>
            </a:r>
            <a:endParaRPr/>
          </a:p>
        </p:txBody>
      </p:sp>
      <p:sp>
        <p:nvSpPr>
          <p:cNvPr id="443" name="Google Shape;443;p64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lnSpc>
                <a:spcPct val="115000"/>
              </a:lnSpc>
              <a:spcAft>
                <a:spcPts val="160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444" name="Google Shape;444;p64"/>
          <p:cNvSpPr txBox="1">
            <a:spLocks noGrp="1"/>
          </p:cNvSpPr>
          <p:nvPr>
            <p:ph type="title" idx="2"/>
          </p:nvPr>
        </p:nvSpPr>
        <p:spPr>
          <a:xfrm>
            <a:off x="229500" y="5643025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445" name="Google Shape;445;p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90601" y="1622114"/>
            <a:ext cx="6962775" cy="43338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520781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65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In practice:</a:t>
            </a:r>
            <a:endParaRPr/>
          </a:p>
        </p:txBody>
      </p:sp>
      <p:sp>
        <p:nvSpPr>
          <p:cNvPr id="451" name="Google Shape;451;p65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lnSpc>
                <a:spcPct val="115000"/>
              </a:lnSpc>
              <a:spcAft>
                <a:spcPts val="160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452" name="Google Shape;452;p65"/>
          <p:cNvSpPr txBox="1">
            <a:spLocks noGrp="1"/>
          </p:cNvSpPr>
          <p:nvPr>
            <p:ph type="title" idx="2"/>
          </p:nvPr>
        </p:nvSpPr>
        <p:spPr>
          <a:xfrm>
            <a:off x="229500" y="5643025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453" name="Google Shape;453;p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83412" y="857250"/>
            <a:ext cx="5977179" cy="514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683209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66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In practice:</a:t>
            </a:r>
            <a:endParaRPr/>
          </a:p>
        </p:txBody>
      </p:sp>
      <p:sp>
        <p:nvSpPr>
          <p:cNvPr id="459" name="Google Shape;459;p66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lnSpc>
                <a:spcPct val="115000"/>
              </a:lnSpc>
              <a:spcAft>
                <a:spcPts val="160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460" name="Google Shape;460;p66"/>
          <p:cNvSpPr txBox="1">
            <a:spLocks noGrp="1"/>
          </p:cNvSpPr>
          <p:nvPr>
            <p:ph type="title" idx="2"/>
          </p:nvPr>
        </p:nvSpPr>
        <p:spPr>
          <a:xfrm>
            <a:off x="229500" y="5643025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461" name="Google Shape;461;p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4986" y="857251"/>
            <a:ext cx="7444831" cy="51435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0943702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67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In practice:</a:t>
            </a:r>
            <a:endParaRPr/>
          </a:p>
        </p:txBody>
      </p:sp>
      <p:sp>
        <p:nvSpPr>
          <p:cNvPr id="467" name="Google Shape;467;p67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lnSpc>
                <a:spcPct val="115000"/>
              </a:lnSpc>
              <a:spcAft>
                <a:spcPts val="160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468" name="Google Shape;468;p67"/>
          <p:cNvSpPr txBox="1">
            <a:spLocks noGrp="1"/>
          </p:cNvSpPr>
          <p:nvPr>
            <p:ph type="title" idx="2"/>
          </p:nvPr>
        </p:nvSpPr>
        <p:spPr>
          <a:xfrm>
            <a:off x="229500" y="5643025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469" name="Google Shape;469;p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" y="857238"/>
            <a:ext cx="9143999" cy="509092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183944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BE07C-20B5-4282-B1B0-2F9C7D3C36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Simple Normalized Descriptor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83F7888-CF31-4DB7-BB62-EF3E89822D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3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91939B2-4D53-4882-A08C-468BEB92C744}"/>
              </a:ext>
            </a:extLst>
          </p:cNvPr>
          <p:cNvSpPr txBox="1"/>
          <p:nvPr/>
        </p:nvSpPr>
        <p:spPr>
          <a:xfrm>
            <a:off x="1158240" y="2021840"/>
            <a:ext cx="7426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interest point              neighborhood around          normalized neighborhood</a:t>
            </a:r>
          </a:p>
          <a:p>
            <a:r>
              <a:rPr lang="en-US" dirty="0"/>
              <a:t>                                           interest  point                       around interest point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A152E0-B17D-4DF7-BE17-B976E2446763}"/>
              </a:ext>
            </a:extLst>
          </p:cNvPr>
          <p:cNvSpPr txBox="1"/>
          <p:nvPr/>
        </p:nvSpPr>
        <p:spPr>
          <a:xfrm>
            <a:off x="1524000" y="3119120"/>
            <a:ext cx="535724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201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A9BDA9-420E-4E1A-8877-FE62518996C0}"/>
              </a:ext>
            </a:extLst>
          </p:cNvPr>
          <p:cNvSpPr txBox="1"/>
          <p:nvPr/>
        </p:nvSpPr>
        <p:spPr>
          <a:xfrm>
            <a:off x="3450048" y="2963664"/>
            <a:ext cx="1332416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marL="342900" indent="-342900">
              <a:buAutoNum type="arabicPlain" startAt="45"/>
            </a:pPr>
            <a:r>
              <a:rPr lang="en-US" dirty="0"/>
              <a:t>56   200</a:t>
            </a:r>
          </a:p>
          <a:p>
            <a:pPr marL="342900" indent="-342900">
              <a:buAutoNum type="arabicPlain" startAt="45"/>
            </a:pPr>
            <a:r>
              <a:rPr lang="en-US" dirty="0"/>
              <a:t>201 200</a:t>
            </a:r>
          </a:p>
          <a:p>
            <a:r>
              <a:rPr lang="en-US" dirty="0"/>
              <a:t>85  101  105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241C0E-2DAA-45C0-BFD5-85ABD0F96583}"/>
              </a:ext>
            </a:extLst>
          </p:cNvPr>
          <p:cNvSpPr txBox="1"/>
          <p:nvPr/>
        </p:nvSpPr>
        <p:spPr>
          <a:xfrm>
            <a:off x="5933440" y="2963664"/>
            <a:ext cx="1438214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marL="342900" indent="-342900">
              <a:buAutoNum type="arabicPlain" startAt="156"/>
            </a:pPr>
            <a:r>
              <a:rPr lang="en-US" dirty="0"/>
              <a:t>  145    1</a:t>
            </a:r>
          </a:p>
          <a:p>
            <a:pPr marL="342900" indent="-342900">
              <a:buAutoNum type="arabicPlain" startAt="155"/>
            </a:pPr>
            <a:r>
              <a:rPr lang="en-US" dirty="0"/>
              <a:t>     0      1</a:t>
            </a:r>
          </a:p>
          <a:p>
            <a:r>
              <a:rPr lang="en-US" dirty="0"/>
              <a:t>116   100   96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B2C100-10E6-4E36-AA0B-5C9E9B35C122}"/>
              </a:ext>
            </a:extLst>
          </p:cNvPr>
          <p:cNvSpPr txBox="1"/>
          <p:nvPr/>
        </p:nvSpPr>
        <p:spPr>
          <a:xfrm>
            <a:off x="1056640" y="4572000"/>
            <a:ext cx="68884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simple descriptor just subtracts the center value from each of the neighbors, including itself to normalize for lighting and exposure.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We can store this as a 1D vector to be efficient:  </a:t>
            </a:r>
          </a:p>
          <a:p>
            <a:r>
              <a:rPr lang="en-US" dirty="0"/>
              <a:t>      </a:t>
            </a:r>
            <a:r>
              <a:rPr lang="en-US" dirty="0">
                <a:solidFill>
                  <a:srgbClr val="FF0000"/>
                </a:solidFill>
              </a:rPr>
              <a:t>156 145 1 155 0 1 116 100 96</a:t>
            </a:r>
          </a:p>
        </p:txBody>
      </p:sp>
    </p:spTree>
    <p:extLst>
      <p:ext uri="{BB962C8B-B14F-4D97-AF65-F5344CB8AC3E}">
        <p14:creationId xmlns:p14="http://schemas.microsoft.com/office/powerpoint/2010/main" val="3015241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Google Shape;474;p6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In practice:</a:t>
            </a:r>
            <a:endParaRPr/>
          </a:p>
        </p:txBody>
      </p:sp>
      <p:sp>
        <p:nvSpPr>
          <p:cNvPr id="475" name="Google Shape;475;p68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lnSpc>
                <a:spcPct val="115000"/>
              </a:lnSpc>
              <a:spcAft>
                <a:spcPts val="160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476" name="Google Shape;476;p68"/>
          <p:cNvSpPr txBox="1">
            <a:spLocks noGrp="1"/>
          </p:cNvSpPr>
          <p:nvPr>
            <p:ph type="title" idx="2"/>
          </p:nvPr>
        </p:nvSpPr>
        <p:spPr>
          <a:xfrm>
            <a:off x="229500" y="5643025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477" name="Google Shape;477;p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012039"/>
            <a:ext cx="9143998" cy="48339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066189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69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What’s happening?</a:t>
            </a:r>
            <a:endParaRPr/>
          </a:p>
        </p:txBody>
      </p:sp>
      <p:sp>
        <p:nvSpPr>
          <p:cNvPr id="483" name="Google Shape;483;p69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lnSpc>
                <a:spcPct val="115000"/>
              </a:lnSpc>
              <a:spcAft>
                <a:spcPts val="160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484" name="Google Shape;484;p69"/>
          <p:cNvSpPr txBox="1">
            <a:spLocks noGrp="1"/>
          </p:cNvSpPr>
          <p:nvPr>
            <p:ph type="title" idx="2"/>
          </p:nvPr>
        </p:nvSpPr>
        <p:spPr>
          <a:xfrm>
            <a:off x="229500" y="5643025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485" name="Google Shape;485;p6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3286" y="734426"/>
            <a:ext cx="8817430" cy="51435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4860954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Google Shape;490;p70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What’s happening?</a:t>
            </a:r>
            <a:endParaRPr/>
          </a:p>
        </p:txBody>
      </p:sp>
      <p:sp>
        <p:nvSpPr>
          <p:cNvPr id="491" name="Google Shape;491;p70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lnSpc>
                <a:spcPct val="115000"/>
              </a:lnSpc>
              <a:spcAft>
                <a:spcPts val="160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492" name="Google Shape;492;p70"/>
          <p:cNvSpPr txBox="1">
            <a:spLocks noGrp="1"/>
          </p:cNvSpPr>
          <p:nvPr>
            <p:ph type="title" idx="2"/>
          </p:nvPr>
        </p:nvSpPr>
        <p:spPr>
          <a:xfrm>
            <a:off x="229500" y="5643025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493" name="Google Shape;493;p7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3286" y="734426"/>
            <a:ext cx="8817430" cy="51435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4049040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71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What’s happening?</a:t>
            </a:r>
            <a:endParaRPr/>
          </a:p>
        </p:txBody>
      </p:sp>
      <p:sp>
        <p:nvSpPr>
          <p:cNvPr id="499" name="Google Shape;499;p71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lnSpc>
                <a:spcPct val="115000"/>
              </a:lnSpc>
              <a:spcAft>
                <a:spcPts val="160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500" name="Google Shape;500;p71"/>
          <p:cNvSpPr txBox="1">
            <a:spLocks noGrp="1"/>
          </p:cNvSpPr>
          <p:nvPr>
            <p:ph type="title" idx="2"/>
          </p:nvPr>
        </p:nvSpPr>
        <p:spPr>
          <a:xfrm>
            <a:off x="229500" y="5643025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501" name="Google Shape;501;p7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3286" y="734426"/>
            <a:ext cx="8817430" cy="51435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2770848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72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What’s happening?</a:t>
            </a:r>
            <a:endParaRPr/>
          </a:p>
        </p:txBody>
      </p:sp>
      <p:sp>
        <p:nvSpPr>
          <p:cNvPr id="507" name="Google Shape;507;p72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lnSpc>
                <a:spcPct val="115000"/>
              </a:lnSpc>
              <a:spcAft>
                <a:spcPts val="160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508" name="Google Shape;508;p72"/>
          <p:cNvSpPr txBox="1">
            <a:spLocks noGrp="1"/>
          </p:cNvSpPr>
          <p:nvPr>
            <p:ph type="title" idx="2"/>
          </p:nvPr>
        </p:nvSpPr>
        <p:spPr>
          <a:xfrm>
            <a:off x="229500" y="5643025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509" name="Google Shape;509;p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3286" y="734426"/>
            <a:ext cx="8817430" cy="51435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6458433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73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What’s happening?</a:t>
            </a:r>
            <a:endParaRPr/>
          </a:p>
        </p:txBody>
      </p:sp>
      <p:sp>
        <p:nvSpPr>
          <p:cNvPr id="515" name="Google Shape;515;p73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lnSpc>
                <a:spcPct val="115000"/>
              </a:lnSpc>
              <a:spcAft>
                <a:spcPts val="160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516" name="Google Shape;516;p73"/>
          <p:cNvSpPr txBox="1">
            <a:spLocks noGrp="1"/>
          </p:cNvSpPr>
          <p:nvPr>
            <p:ph type="title" idx="2"/>
          </p:nvPr>
        </p:nvSpPr>
        <p:spPr>
          <a:xfrm>
            <a:off x="229500" y="5643025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517" name="Google Shape;517;p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3286" y="734426"/>
            <a:ext cx="8817430" cy="51435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738505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p74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What’s happening?</a:t>
            </a:r>
            <a:endParaRPr/>
          </a:p>
        </p:txBody>
      </p:sp>
      <p:sp>
        <p:nvSpPr>
          <p:cNvPr id="523" name="Google Shape;523;p74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lnSpc>
                <a:spcPct val="115000"/>
              </a:lnSpc>
              <a:spcAft>
                <a:spcPts val="160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524" name="Google Shape;524;p74"/>
          <p:cNvSpPr txBox="1">
            <a:spLocks noGrp="1"/>
          </p:cNvSpPr>
          <p:nvPr>
            <p:ph type="title" idx="2"/>
          </p:nvPr>
        </p:nvSpPr>
        <p:spPr>
          <a:xfrm>
            <a:off x="229500" y="5643025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525" name="Google Shape;525;p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3286" y="734426"/>
            <a:ext cx="8817430" cy="51435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9738950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75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What’s happening?</a:t>
            </a:r>
            <a:endParaRPr/>
          </a:p>
        </p:txBody>
      </p:sp>
      <p:sp>
        <p:nvSpPr>
          <p:cNvPr id="531" name="Google Shape;531;p75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lnSpc>
                <a:spcPct val="115000"/>
              </a:lnSpc>
              <a:spcAft>
                <a:spcPts val="160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532" name="Google Shape;532;p75"/>
          <p:cNvSpPr txBox="1">
            <a:spLocks noGrp="1"/>
          </p:cNvSpPr>
          <p:nvPr>
            <p:ph type="title" idx="2"/>
          </p:nvPr>
        </p:nvSpPr>
        <p:spPr>
          <a:xfrm>
            <a:off x="229500" y="5643025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533" name="Google Shape;533;p7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3286" y="734426"/>
            <a:ext cx="8817430" cy="51435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1907892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p76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What’s happening?</a:t>
            </a:r>
            <a:endParaRPr/>
          </a:p>
        </p:txBody>
      </p:sp>
      <p:sp>
        <p:nvSpPr>
          <p:cNvPr id="539" name="Google Shape;539;p76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lnSpc>
                <a:spcPct val="115000"/>
              </a:lnSpc>
              <a:spcAft>
                <a:spcPts val="160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540" name="Google Shape;540;p76"/>
          <p:cNvSpPr txBox="1">
            <a:spLocks noGrp="1"/>
          </p:cNvSpPr>
          <p:nvPr>
            <p:ph type="title" idx="2"/>
          </p:nvPr>
        </p:nvSpPr>
        <p:spPr>
          <a:xfrm>
            <a:off x="229500" y="5643025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541" name="Google Shape;541;p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3286" y="734426"/>
            <a:ext cx="8817430" cy="51435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8427091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77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What’s happening?</a:t>
            </a:r>
            <a:endParaRPr/>
          </a:p>
        </p:txBody>
      </p:sp>
      <p:sp>
        <p:nvSpPr>
          <p:cNvPr id="547" name="Google Shape;547;p77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lnSpc>
                <a:spcPct val="115000"/>
              </a:lnSpc>
              <a:spcAft>
                <a:spcPts val="160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548" name="Google Shape;548;p77"/>
          <p:cNvSpPr txBox="1">
            <a:spLocks noGrp="1"/>
          </p:cNvSpPr>
          <p:nvPr>
            <p:ph type="title" idx="2"/>
          </p:nvPr>
        </p:nvSpPr>
        <p:spPr>
          <a:xfrm>
            <a:off x="229500" y="5643025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549" name="Google Shape;549;p7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3286" y="734426"/>
            <a:ext cx="8817430" cy="51435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550858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EED3A-7547-4C24-BEF3-EEAC0209F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Properties of our Descriptor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2A25C8-B786-4B5A-BC2A-A55B23D75C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>
                <a:solidFill>
                  <a:srgbClr val="C00000"/>
                </a:solidFill>
              </a:rPr>
              <a:t>Translation Invariant</a:t>
            </a:r>
          </a:p>
          <a:p>
            <a:r>
              <a:rPr lang="en-US" dirty="0"/>
              <a:t>Not scale invariant</a:t>
            </a:r>
          </a:p>
          <a:p>
            <a:r>
              <a:rPr lang="en-US" dirty="0"/>
              <a:t>Not rotation invariant</a:t>
            </a:r>
          </a:p>
          <a:p>
            <a:r>
              <a:rPr lang="en-US" dirty="0">
                <a:solidFill>
                  <a:srgbClr val="C00000"/>
                </a:solidFill>
              </a:rPr>
              <a:t>Somewhat invariant to lighting changes</a:t>
            </a:r>
          </a:p>
          <a:p>
            <a:endParaRPr lang="en-US" dirty="0"/>
          </a:p>
          <a:p>
            <a:r>
              <a:rPr lang="en-US" dirty="0">
                <a:solidFill>
                  <a:srgbClr val="0070C0"/>
                </a:solidFill>
              </a:rPr>
              <a:t>Let’s look at the SIFT descriptor, because it is heavily used, even without using the SIFT key point detector.</a:t>
            </a:r>
          </a:p>
          <a:p>
            <a:r>
              <a:rPr lang="en-US" dirty="0">
                <a:solidFill>
                  <a:srgbClr val="0000FF"/>
                </a:solidFill>
              </a:rPr>
              <a:t>It already solves the scale problem by computing at multiple scales and keeping track.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0F0049-AE70-4F4A-90FF-C9BAB2789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683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p7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Very bad for big panoramas!</a:t>
            </a:r>
            <a:endParaRPr/>
          </a:p>
        </p:txBody>
      </p:sp>
      <p:sp>
        <p:nvSpPr>
          <p:cNvPr id="555" name="Google Shape;555;p78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lnSpc>
                <a:spcPct val="115000"/>
              </a:lnSpc>
              <a:spcAft>
                <a:spcPts val="160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556" name="Google Shape;556;p78"/>
          <p:cNvSpPr txBox="1">
            <a:spLocks noGrp="1"/>
          </p:cNvSpPr>
          <p:nvPr>
            <p:ph type="title" idx="2"/>
          </p:nvPr>
        </p:nvSpPr>
        <p:spPr>
          <a:xfrm>
            <a:off x="229500" y="5643025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557" name="Google Shape;557;p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81701" y="1622125"/>
            <a:ext cx="6380598" cy="4255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0694690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79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Very bad for big panoramas!</a:t>
            </a:r>
            <a:endParaRPr/>
          </a:p>
        </p:txBody>
      </p:sp>
      <p:sp>
        <p:nvSpPr>
          <p:cNvPr id="563" name="Google Shape;563;p79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lnSpc>
                <a:spcPct val="115000"/>
              </a:lnSpc>
              <a:spcAft>
                <a:spcPts val="160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564" name="Google Shape;564;p79"/>
          <p:cNvSpPr txBox="1">
            <a:spLocks noGrp="1"/>
          </p:cNvSpPr>
          <p:nvPr>
            <p:ph type="title" idx="2"/>
          </p:nvPr>
        </p:nvSpPr>
        <p:spPr>
          <a:xfrm>
            <a:off x="229500" y="5643025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565" name="Google Shape;565;p7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63312" y="1622126"/>
            <a:ext cx="7017374" cy="42558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3959287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" name="Google Shape;570;p80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Very bad for big panoramas!</a:t>
            </a:r>
            <a:endParaRPr/>
          </a:p>
        </p:txBody>
      </p:sp>
      <p:sp>
        <p:nvSpPr>
          <p:cNvPr id="571" name="Google Shape;571;p80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lnSpc>
                <a:spcPct val="115000"/>
              </a:lnSpc>
              <a:spcAft>
                <a:spcPts val="160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572" name="Google Shape;572;p80"/>
          <p:cNvSpPr txBox="1">
            <a:spLocks noGrp="1"/>
          </p:cNvSpPr>
          <p:nvPr>
            <p:ph type="title" idx="2"/>
          </p:nvPr>
        </p:nvSpPr>
        <p:spPr>
          <a:xfrm>
            <a:off x="229500" y="5643025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573" name="Google Shape;573;p8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1218" y="1622125"/>
            <a:ext cx="8821571" cy="42557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8686964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81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Fails :-(</a:t>
            </a:r>
            <a:endParaRPr/>
          </a:p>
        </p:txBody>
      </p:sp>
      <p:sp>
        <p:nvSpPr>
          <p:cNvPr id="579" name="Google Shape;579;p81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lnSpc>
                <a:spcPct val="115000"/>
              </a:lnSpc>
              <a:spcAft>
                <a:spcPts val="160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580" name="Google Shape;580;p81"/>
          <p:cNvSpPr txBox="1">
            <a:spLocks noGrp="1"/>
          </p:cNvSpPr>
          <p:nvPr>
            <p:ph type="title" idx="2"/>
          </p:nvPr>
        </p:nvSpPr>
        <p:spPr>
          <a:xfrm>
            <a:off x="229500" y="5643025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581" name="Google Shape;581;p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6978" y="1622125"/>
            <a:ext cx="7850046" cy="42557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008150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82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dirty="0"/>
              <a:t>How do we fix it? Cylinders!</a:t>
            </a:r>
            <a:endParaRPr dirty="0"/>
          </a:p>
        </p:txBody>
      </p:sp>
      <p:sp>
        <p:nvSpPr>
          <p:cNvPr id="587" name="Google Shape;587;p82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lnSpc>
                <a:spcPct val="115000"/>
              </a:lnSpc>
              <a:spcAft>
                <a:spcPts val="160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588" name="Google Shape;588;p82"/>
          <p:cNvSpPr txBox="1">
            <a:spLocks noGrp="1"/>
          </p:cNvSpPr>
          <p:nvPr>
            <p:ph type="title" idx="2"/>
          </p:nvPr>
        </p:nvSpPr>
        <p:spPr>
          <a:xfrm>
            <a:off x="229500" y="5643025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</p:spTree>
    <p:extLst>
      <p:ext uri="{BB962C8B-B14F-4D97-AF65-F5344CB8AC3E}">
        <p14:creationId xmlns:p14="http://schemas.microsoft.com/office/powerpoint/2010/main" val="280670417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" name="Google Shape;593;p83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dirty="0"/>
              <a:t>How do we fix it? Cylinders!</a:t>
            </a:r>
            <a:endParaRPr dirty="0"/>
          </a:p>
        </p:txBody>
      </p:sp>
      <p:sp>
        <p:nvSpPr>
          <p:cNvPr id="594" name="Google Shape;594;p83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lnSpc>
                <a:spcPct val="115000"/>
              </a:lnSpc>
              <a:spcAft>
                <a:spcPts val="160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595" name="Google Shape;595;p83"/>
          <p:cNvSpPr txBox="1">
            <a:spLocks noGrp="1"/>
          </p:cNvSpPr>
          <p:nvPr>
            <p:ph type="title" idx="2"/>
          </p:nvPr>
        </p:nvSpPr>
        <p:spPr>
          <a:xfrm>
            <a:off x="229500" y="5643025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596" name="Google Shape;596;p8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3286" y="734426"/>
            <a:ext cx="8817430" cy="51435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0467978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p84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dirty="0"/>
              <a:t>How do we fix it? Cylinders!</a:t>
            </a:r>
            <a:endParaRPr dirty="0"/>
          </a:p>
        </p:txBody>
      </p:sp>
      <p:sp>
        <p:nvSpPr>
          <p:cNvPr id="602" name="Google Shape;602;p84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lnSpc>
                <a:spcPct val="115000"/>
              </a:lnSpc>
              <a:spcAft>
                <a:spcPts val="160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603" name="Google Shape;603;p84"/>
          <p:cNvSpPr txBox="1">
            <a:spLocks noGrp="1"/>
          </p:cNvSpPr>
          <p:nvPr>
            <p:ph type="title" idx="2"/>
          </p:nvPr>
        </p:nvSpPr>
        <p:spPr>
          <a:xfrm>
            <a:off x="229500" y="5643025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04" name="Google Shape;604;p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3286" y="734426"/>
            <a:ext cx="8817430" cy="51435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6620746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p85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How do we fix it? Cylinders!</a:t>
            </a:r>
            <a:endParaRPr/>
          </a:p>
        </p:txBody>
      </p:sp>
      <p:sp>
        <p:nvSpPr>
          <p:cNvPr id="610" name="Google Shape;610;p85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lnSpc>
                <a:spcPct val="115000"/>
              </a:lnSpc>
              <a:spcAft>
                <a:spcPts val="160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611" name="Google Shape;611;p85"/>
          <p:cNvSpPr txBox="1">
            <a:spLocks noGrp="1"/>
          </p:cNvSpPr>
          <p:nvPr>
            <p:ph type="title" idx="2"/>
          </p:nvPr>
        </p:nvSpPr>
        <p:spPr>
          <a:xfrm>
            <a:off x="229500" y="5643025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12" name="Google Shape;612;p8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3286" y="734426"/>
            <a:ext cx="8817430" cy="51435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6910663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Google Shape;617;p86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How do we fix it? Cylinders!</a:t>
            </a:r>
            <a:endParaRPr/>
          </a:p>
        </p:txBody>
      </p:sp>
      <p:sp>
        <p:nvSpPr>
          <p:cNvPr id="618" name="Google Shape;618;p86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lnSpc>
                <a:spcPct val="115000"/>
              </a:lnSpc>
              <a:spcAft>
                <a:spcPts val="160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619" name="Google Shape;619;p86"/>
          <p:cNvSpPr txBox="1">
            <a:spLocks noGrp="1"/>
          </p:cNvSpPr>
          <p:nvPr>
            <p:ph type="title" idx="2"/>
          </p:nvPr>
        </p:nvSpPr>
        <p:spPr>
          <a:xfrm>
            <a:off x="229500" y="5643025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20" name="Google Shape;620;p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3286" y="734426"/>
            <a:ext cx="8817430" cy="51435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3201865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Google Shape;625;p87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How do we fix it? Cylinders!</a:t>
            </a:r>
            <a:endParaRPr/>
          </a:p>
        </p:txBody>
      </p:sp>
      <p:sp>
        <p:nvSpPr>
          <p:cNvPr id="626" name="Google Shape;626;p87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lnSpc>
                <a:spcPct val="115000"/>
              </a:lnSpc>
              <a:spcAft>
                <a:spcPts val="160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627" name="Google Shape;627;p87"/>
          <p:cNvSpPr txBox="1">
            <a:spLocks noGrp="1"/>
          </p:cNvSpPr>
          <p:nvPr>
            <p:ph type="title" idx="2"/>
          </p:nvPr>
        </p:nvSpPr>
        <p:spPr>
          <a:xfrm>
            <a:off x="229500" y="5643025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28" name="Google Shape;628;p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3286" y="734426"/>
            <a:ext cx="8817430" cy="51435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890558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CustomShape 1"/>
          <p:cNvSpPr/>
          <p:nvPr/>
        </p:nvSpPr>
        <p:spPr>
          <a:xfrm>
            <a:off x="3124080" y="4505400"/>
            <a:ext cx="2895120" cy="456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1400" strike="noStrike">
                <a:solidFill>
                  <a:srgbClr val="000000"/>
                </a:solidFill>
                <a:latin typeface="Times New Roman"/>
              </a:rPr>
              <a:t>CSE 576: Computer Vision</a:t>
            </a:r>
            <a:endParaRPr/>
          </a:p>
        </p:txBody>
      </p:sp>
      <p:pic>
        <p:nvPicPr>
          <p:cNvPr id="612" name="Picture 2"/>
          <p:cNvPicPr/>
          <p:nvPr/>
        </p:nvPicPr>
        <p:blipFill>
          <a:blip r:embed="rId3"/>
          <a:stretch/>
        </p:blipFill>
        <p:spPr>
          <a:xfrm>
            <a:off x="2057400" y="1457280"/>
            <a:ext cx="4962240" cy="3495240"/>
          </a:xfrm>
          <a:prstGeom prst="rect">
            <a:avLst/>
          </a:prstGeom>
          <a:ln w="9360">
            <a:noFill/>
          </a:ln>
        </p:spPr>
      </p:pic>
      <p:sp>
        <p:nvSpPr>
          <p:cNvPr id="613" name="TextShape 2"/>
          <p:cNvSpPr txBox="1"/>
          <p:nvPr/>
        </p:nvSpPr>
        <p:spPr>
          <a:xfrm>
            <a:off x="379440" y="-152280"/>
            <a:ext cx="84596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4000" strike="noStrike">
                <a:solidFill>
                  <a:srgbClr val="000000"/>
                </a:solidFill>
                <a:latin typeface="Arial"/>
                <a:ea typeface="ＭＳ Ｐゴシック"/>
              </a:rPr>
              <a:t>Rotation invariance</a:t>
            </a:r>
            <a:endParaRPr/>
          </a:p>
        </p:txBody>
      </p:sp>
      <p:pic>
        <p:nvPicPr>
          <p:cNvPr id="614" name="Picture 5"/>
          <p:cNvPicPr/>
          <p:nvPr/>
        </p:nvPicPr>
        <p:blipFill>
          <a:blip r:embed="rId4"/>
          <a:stretch/>
        </p:blipFill>
        <p:spPr>
          <a:xfrm>
            <a:off x="5499000" y="2741760"/>
            <a:ext cx="1982520" cy="1987200"/>
          </a:xfrm>
          <a:prstGeom prst="rect">
            <a:avLst/>
          </a:prstGeom>
          <a:ln w="9360">
            <a:noFill/>
          </a:ln>
        </p:spPr>
      </p:pic>
      <p:sp>
        <p:nvSpPr>
          <p:cNvPr id="615" name="Line 3"/>
          <p:cNvSpPr/>
          <p:nvPr/>
        </p:nvSpPr>
        <p:spPr>
          <a:xfrm>
            <a:off x="7726680" y="2743200"/>
            <a:ext cx="45720" cy="1904760"/>
          </a:xfrm>
          <a:prstGeom prst="line">
            <a:avLst/>
          </a:prstGeom>
          <a:ln w="50760">
            <a:solidFill>
              <a:srgbClr val="0000FF"/>
            </a:solidFill>
            <a:round/>
            <a:headEnd type="triangle" w="lg" len="med"/>
            <a:tailEnd type="triangle" w="lg" len="med"/>
          </a:ln>
        </p:spPr>
      </p:sp>
      <p:sp>
        <p:nvSpPr>
          <p:cNvPr id="616" name="Line 4"/>
          <p:cNvSpPr/>
          <p:nvPr/>
        </p:nvSpPr>
        <p:spPr>
          <a:xfrm>
            <a:off x="4343400" y="2201760"/>
            <a:ext cx="596880" cy="123840"/>
          </a:xfrm>
          <a:prstGeom prst="line">
            <a:avLst/>
          </a:prstGeom>
          <a:ln w="31680">
            <a:solidFill>
              <a:srgbClr val="0000FF"/>
            </a:solidFill>
            <a:round/>
            <a:headEnd type="triangle" w="lg" len="med"/>
            <a:tailEnd type="triangle" w="lg" len="med"/>
          </a:ln>
        </p:spPr>
      </p:sp>
      <p:sp>
        <p:nvSpPr>
          <p:cNvPr id="617" name="CustomShape 5"/>
          <p:cNvSpPr/>
          <p:nvPr/>
        </p:nvSpPr>
        <p:spPr>
          <a:xfrm>
            <a:off x="6963840" y="6568920"/>
            <a:ext cx="2188080" cy="2883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300" strike="noStrike">
                <a:solidFill>
                  <a:srgbClr val="000000"/>
                </a:solidFill>
                <a:latin typeface="Arial"/>
              </a:rPr>
              <a:t>Image from Matthew Brown</a:t>
            </a:r>
            <a:endParaRPr/>
          </a:p>
        </p:txBody>
      </p:sp>
      <p:sp>
        <p:nvSpPr>
          <p:cNvPr id="618" name="CustomShape 6"/>
          <p:cNvSpPr/>
          <p:nvPr/>
        </p:nvSpPr>
        <p:spPr>
          <a:xfrm>
            <a:off x="336600" y="5035680"/>
            <a:ext cx="8733960" cy="1370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strike="noStrike" dirty="0">
                <a:solidFill>
                  <a:srgbClr val="000000"/>
                </a:solidFill>
                <a:latin typeface="Arial"/>
              </a:rPr>
              <a:t>Rotate patch according to its </a:t>
            </a:r>
            <a:r>
              <a:rPr lang="en-US" sz="2800" strike="noStrike" dirty="0">
                <a:solidFill>
                  <a:srgbClr val="FF0000"/>
                </a:solidFill>
                <a:latin typeface="Arial"/>
              </a:rPr>
              <a:t>dominant gradient orientation</a:t>
            </a:r>
            <a:endParaRPr dirty="0">
              <a:solidFill>
                <a:srgbClr val="FF0000"/>
              </a:solidFill>
            </a:endParaRPr>
          </a:p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strike="noStrike" dirty="0">
                <a:solidFill>
                  <a:srgbClr val="000000"/>
                </a:solidFill>
                <a:latin typeface="Arial"/>
              </a:rPr>
              <a:t>This puts the patches into a canonical orientation.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79766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p8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How do we fix it? Cylinders!</a:t>
            </a:r>
            <a:endParaRPr/>
          </a:p>
        </p:txBody>
      </p:sp>
      <p:sp>
        <p:nvSpPr>
          <p:cNvPr id="634" name="Google Shape;634;p88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lnSpc>
                <a:spcPct val="115000"/>
              </a:lnSpc>
              <a:spcAft>
                <a:spcPts val="1600"/>
              </a:spcAft>
              <a:buNone/>
            </a:pPr>
            <a:r>
              <a:rPr lang="en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635" name="Google Shape;635;p88"/>
          <p:cNvSpPr txBox="1">
            <a:spLocks noGrp="1"/>
          </p:cNvSpPr>
          <p:nvPr>
            <p:ph type="title" idx="2"/>
          </p:nvPr>
        </p:nvSpPr>
        <p:spPr>
          <a:xfrm>
            <a:off x="229500" y="5643025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36" name="Google Shape;636;p8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23651" y="1622125"/>
            <a:ext cx="7296710" cy="42558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AB7057C-BC48-48E6-8A6E-3D72D2F9E362}"/>
              </a:ext>
            </a:extLst>
          </p:cNvPr>
          <p:cNvSpPr txBox="1"/>
          <p:nvPr/>
        </p:nvSpPr>
        <p:spPr>
          <a:xfrm>
            <a:off x="487680" y="5953760"/>
            <a:ext cx="6090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(</a:t>
            </a:r>
            <a:r>
              <a:rPr lang="en-US" dirty="0" err="1">
                <a:solidFill>
                  <a:srgbClr val="FF0000"/>
                </a:solidFill>
              </a:rPr>
              <a:t>xc,yc</a:t>
            </a:r>
            <a:r>
              <a:rPr lang="en-US" dirty="0">
                <a:solidFill>
                  <a:srgbClr val="FF0000"/>
                </a:solidFill>
              </a:rPr>
              <a:t>) = center of projection and f = focal length of camera</a:t>
            </a:r>
          </a:p>
        </p:txBody>
      </p:sp>
    </p:spTree>
    <p:extLst>
      <p:ext uri="{BB962C8B-B14F-4D97-AF65-F5344CB8AC3E}">
        <p14:creationId xmlns:p14="http://schemas.microsoft.com/office/powerpoint/2010/main" val="229819263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p89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Dependant on focal length!</a:t>
            </a:r>
            <a:endParaRPr/>
          </a:p>
        </p:txBody>
      </p:sp>
      <p:sp>
        <p:nvSpPr>
          <p:cNvPr id="642" name="Google Shape;642;p89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lnSpc>
                <a:spcPct val="115000"/>
              </a:lnSpc>
              <a:spcAft>
                <a:spcPts val="160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643" name="Google Shape;643;p89"/>
          <p:cNvSpPr txBox="1">
            <a:spLocks noGrp="1"/>
          </p:cNvSpPr>
          <p:nvPr>
            <p:ph type="title" idx="2"/>
          </p:nvPr>
        </p:nvSpPr>
        <p:spPr>
          <a:xfrm>
            <a:off x="229500" y="5643025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44" name="Google Shape;644;p8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80151" y="1622126"/>
            <a:ext cx="6383699" cy="42557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34153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p90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  f = 300								 f = 500</a:t>
            </a:r>
            <a:endParaRPr/>
          </a:p>
        </p:txBody>
      </p:sp>
      <p:sp>
        <p:nvSpPr>
          <p:cNvPr id="650" name="Google Shape;650;p90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lnSpc>
                <a:spcPct val="115000"/>
              </a:lnSpc>
              <a:spcAft>
                <a:spcPts val="160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651" name="Google Shape;651;p90"/>
          <p:cNvSpPr txBox="1">
            <a:spLocks noGrp="1"/>
          </p:cNvSpPr>
          <p:nvPr>
            <p:ph type="title" idx="2"/>
          </p:nvPr>
        </p:nvSpPr>
        <p:spPr>
          <a:xfrm>
            <a:off x="229500" y="5643025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52" name="Google Shape;652;p9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2868724" cy="4255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53" name="Google Shape;653;p9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10896" y="1622126"/>
            <a:ext cx="4003604" cy="42557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3035511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91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r>
              <a:rPr lang="en"/>
              <a:t>f = 1000</a:t>
            </a:r>
            <a:endParaRPr/>
          </a:p>
        </p:txBody>
      </p:sp>
      <p:sp>
        <p:nvSpPr>
          <p:cNvPr id="659" name="Google Shape;659;p91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lnSpc>
                <a:spcPct val="115000"/>
              </a:lnSpc>
              <a:spcAft>
                <a:spcPts val="160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660" name="Google Shape;660;p91"/>
          <p:cNvSpPr txBox="1">
            <a:spLocks noGrp="1"/>
          </p:cNvSpPr>
          <p:nvPr>
            <p:ph type="title" idx="2"/>
          </p:nvPr>
        </p:nvSpPr>
        <p:spPr>
          <a:xfrm>
            <a:off x="229500" y="5643025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61" name="Google Shape;661;p9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92426" y="1622126"/>
            <a:ext cx="5359155" cy="42557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7917377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p92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r>
              <a:rPr lang="en"/>
              <a:t>f = 1400</a:t>
            </a:r>
            <a:endParaRPr/>
          </a:p>
        </p:txBody>
      </p:sp>
      <p:sp>
        <p:nvSpPr>
          <p:cNvPr id="667" name="Google Shape;667;p92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lnSpc>
                <a:spcPct val="115000"/>
              </a:lnSpc>
              <a:spcAft>
                <a:spcPts val="160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668" name="Google Shape;668;p92"/>
          <p:cNvSpPr txBox="1">
            <a:spLocks noGrp="1"/>
          </p:cNvSpPr>
          <p:nvPr>
            <p:ph type="title" idx="2"/>
          </p:nvPr>
        </p:nvSpPr>
        <p:spPr>
          <a:xfrm>
            <a:off x="229500" y="5643025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69" name="Google Shape;669;p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79639" y="1622126"/>
            <a:ext cx="5784735" cy="42557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7337371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Google Shape;674;p93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r>
              <a:rPr lang="en"/>
              <a:t>f = 10,000</a:t>
            </a:r>
            <a:endParaRPr/>
          </a:p>
        </p:txBody>
      </p:sp>
      <p:sp>
        <p:nvSpPr>
          <p:cNvPr id="675" name="Google Shape;675;p93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lnSpc>
                <a:spcPct val="115000"/>
              </a:lnSpc>
              <a:spcAft>
                <a:spcPts val="160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676" name="Google Shape;676;p93"/>
          <p:cNvSpPr txBox="1">
            <a:spLocks noGrp="1"/>
          </p:cNvSpPr>
          <p:nvPr>
            <p:ph type="title" idx="2"/>
          </p:nvPr>
        </p:nvSpPr>
        <p:spPr>
          <a:xfrm>
            <a:off x="229500" y="5643025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77" name="Google Shape;677;p9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88039" y="1622126"/>
            <a:ext cx="6367937" cy="42557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7799608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p94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r>
              <a:rPr lang="en"/>
              <a:t>f = 10,000</a:t>
            </a:r>
            <a:endParaRPr/>
          </a:p>
        </p:txBody>
      </p:sp>
      <p:sp>
        <p:nvSpPr>
          <p:cNvPr id="683" name="Google Shape;683;p94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lnSpc>
                <a:spcPct val="115000"/>
              </a:lnSpc>
              <a:spcAft>
                <a:spcPts val="160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684" name="Google Shape;684;p94"/>
          <p:cNvSpPr txBox="1">
            <a:spLocks noGrp="1"/>
          </p:cNvSpPr>
          <p:nvPr>
            <p:ph type="title" idx="2"/>
          </p:nvPr>
        </p:nvSpPr>
        <p:spPr>
          <a:xfrm>
            <a:off x="229500" y="5643025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85" name="Google Shape;685;p9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88039" y="1622126"/>
            <a:ext cx="6367937" cy="42557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648657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Google Shape;690;p95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Does it work?</a:t>
            </a:r>
            <a:endParaRPr/>
          </a:p>
        </p:txBody>
      </p:sp>
      <p:sp>
        <p:nvSpPr>
          <p:cNvPr id="691" name="Google Shape;691;p95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lnSpc>
                <a:spcPct val="115000"/>
              </a:lnSpc>
              <a:spcAft>
                <a:spcPts val="160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692" name="Google Shape;692;p95"/>
          <p:cNvSpPr txBox="1">
            <a:spLocks noGrp="1"/>
          </p:cNvSpPr>
          <p:nvPr>
            <p:ph type="title" idx="2"/>
          </p:nvPr>
        </p:nvSpPr>
        <p:spPr>
          <a:xfrm>
            <a:off x="229500" y="5643025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693" name="Google Shape;693;p9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74526" y="3788875"/>
            <a:ext cx="3039975" cy="2101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94" name="Google Shape;694;p9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18376" y="920475"/>
            <a:ext cx="3039975" cy="2101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95" name="Google Shape;695;p9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8501" y="3854250"/>
            <a:ext cx="3039975" cy="2101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96" name="Google Shape;696;p9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87251" y="1687500"/>
            <a:ext cx="3039975" cy="2101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97" name="Google Shape;697;p9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228901" y="1049425"/>
            <a:ext cx="3039975" cy="2101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98" name="Google Shape;698;p9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933876" y="2517750"/>
            <a:ext cx="3039975" cy="2101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99" name="Google Shape;699;p9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880251" y="2102625"/>
            <a:ext cx="3039975" cy="2101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700" name="Google Shape;700;p95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3381751" y="3281750"/>
            <a:ext cx="3039975" cy="21013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5445577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" name="Google Shape;705;p96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Does it work?</a:t>
            </a:r>
            <a:endParaRPr/>
          </a:p>
        </p:txBody>
      </p:sp>
      <p:sp>
        <p:nvSpPr>
          <p:cNvPr id="706" name="Google Shape;706;p96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lnSpc>
                <a:spcPct val="115000"/>
              </a:lnSpc>
              <a:spcAft>
                <a:spcPts val="160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707" name="Google Shape;707;p96"/>
          <p:cNvSpPr txBox="1">
            <a:spLocks noGrp="1"/>
          </p:cNvSpPr>
          <p:nvPr>
            <p:ph type="title" idx="2"/>
          </p:nvPr>
        </p:nvSpPr>
        <p:spPr>
          <a:xfrm>
            <a:off x="229500" y="5643025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08" name="Google Shape;708;p9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07614" y="1622126"/>
            <a:ext cx="6728773" cy="42557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6038837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p97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Does it work?</a:t>
            </a:r>
            <a:endParaRPr/>
          </a:p>
        </p:txBody>
      </p:sp>
      <p:sp>
        <p:nvSpPr>
          <p:cNvPr id="714" name="Google Shape;714;p97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lnSpc>
                <a:spcPct val="115000"/>
              </a:lnSpc>
              <a:spcAft>
                <a:spcPts val="160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715" name="Google Shape;715;p97"/>
          <p:cNvSpPr txBox="1">
            <a:spLocks noGrp="1"/>
          </p:cNvSpPr>
          <p:nvPr>
            <p:ph type="title" idx="2"/>
          </p:nvPr>
        </p:nvSpPr>
        <p:spPr>
          <a:xfrm>
            <a:off x="229500" y="5643025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16" name="Google Shape;716;p9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1021" y="1622125"/>
            <a:ext cx="8161966" cy="4255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379200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TextShape 1"/>
          <p:cNvSpPr txBox="1"/>
          <p:nvPr/>
        </p:nvSpPr>
        <p:spPr>
          <a:xfrm>
            <a:off x="3124080" y="6248520"/>
            <a:ext cx="2895120" cy="4568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1400" strike="noStrike">
                <a:solidFill>
                  <a:srgbClr val="000000"/>
                </a:solidFill>
                <a:latin typeface="Arial"/>
              </a:rPr>
              <a:t>T. Tuytelaars, B. Leibe</a:t>
            </a:r>
            <a:endParaRPr/>
          </a:p>
        </p:txBody>
      </p:sp>
      <p:sp>
        <p:nvSpPr>
          <p:cNvPr id="620" name="CustomShape 2"/>
          <p:cNvSpPr/>
          <p:nvPr/>
        </p:nvSpPr>
        <p:spPr>
          <a:xfrm>
            <a:off x="2765520" y="4065480"/>
            <a:ext cx="2282400" cy="2303280"/>
          </a:xfrm>
          <a:custGeom>
            <a:avLst/>
            <a:gdLst/>
            <a:ahLst/>
            <a:cxnLst/>
            <a:rect l="0" t="0" r="r" b="b"/>
            <a:pathLst>
              <a:path w="8630" h="9642">
                <a:moveTo>
                  <a:pt x="4314" y="0"/>
                </a:moveTo>
                <a:lnTo>
                  <a:pt x="4536" y="7"/>
                </a:lnTo>
                <a:lnTo>
                  <a:pt x="4754" y="25"/>
                </a:lnTo>
                <a:lnTo>
                  <a:pt x="4970" y="55"/>
                </a:lnTo>
                <a:lnTo>
                  <a:pt x="5182" y="98"/>
                </a:lnTo>
                <a:lnTo>
                  <a:pt x="5390" y="153"/>
                </a:lnTo>
                <a:lnTo>
                  <a:pt x="5594" y="217"/>
                </a:lnTo>
                <a:lnTo>
                  <a:pt x="5795" y="293"/>
                </a:lnTo>
                <a:lnTo>
                  <a:pt x="5991" y="380"/>
                </a:lnTo>
                <a:lnTo>
                  <a:pt x="6181" y="477"/>
                </a:lnTo>
                <a:lnTo>
                  <a:pt x="6368" y="583"/>
                </a:lnTo>
                <a:lnTo>
                  <a:pt x="6549" y="700"/>
                </a:lnTo>
                <a:lnTo>
                  <a:pt x="6724" y="825"/>
                </a:lnTo>
                <a:lnTo>
                  <a:pt x="6893" y="960"/>
                </a:lnTo>
                <a:lnTo>
                  <a:pt x="7056" y="1104"/>
                </a:lnTo>
                <a:lnTo>
                  <a:pt x="7213" y="1255"/>
                </a:lnTo>
                <a:lnTo>
                  <a:pt x="7363" y="1415"/>
                </a:lnTo>
                <a:lnTo>
                  <a:pt x="7505" y="1582"/>
                </a:lnTo>
                <a:lnTo>
                  <a:pt x="7641" y="1757"/>
                </a:lnTo>
                <a:lnTo>
                  <a:pt x="7769" y="1939"/>
                </a:lnTo>
                <a:lnTo>
                  <a:pt x="7890" y="2128"/>
                </a:lnTo>
                <a:lnTo>
                  <a:pt x="8002" y="2324"/>
                </a:lnTo>
                <a:lnTo>
                  <a:pt x="8106" y="2526"/>
                </a:lnTo>
                <a:lnTo>
                  <a:pt x="8202" y="2733"/>
                </a:lnTo>
                <a:lnTo>
                  <a:pt x="8289" y="2947"/>
                </a:lnTo>
                <a:lnTo>
                  <a:pt x="8366" y="3167"/>
                </a:lnTo>
                <a:lnTo>
                  <a:pt x="8433" y="3389"/>
                </a:lnTo>
                <a:lnTo>
                  <a:pt x="8492" y="3618"/>
                </a:lnTo>
                <a:lnTo>
                  <a:pt x="8541" y="3851"/>
                </a:lnTo>
                <a:lnTo>
                  <a:pt x="8578" y="4088"/>
                </a:lnTo>
                <a:lnTo>
                  <a:pt x="8606" y="4329"/>
                </a:lnTo>
                <a:lnTo>
                  <a:pt x="8623" y="4573"/>
                </a:lnTo>
                <a:lnTo>
                  <a:pt x="8629" y="4820"/>
                </a:lnTo>
                <a:lnTo>
                  <a:pt x="8623" y="5068"/>
                </a:lnTo>
                <a:lnTo>
                  <a:pt x="8606" y="5312"/>
                </a:lnTo>
                <a:lnTo>
                  <a:pt x="8578" y="5553"/>
                </a:lnTo>
                <a:lnTo>
                  <a:pt x="8541" y="5790"/>
                </a:lnTo>
                <a:lnTo>
                  <a:pt x="8492" y="6023"/>
                </a:lnTo>
                <a:lnTo>
                  <a:pt x="8433" y="6252"/>
                </a:lnTo>
                <a:lnTo>
                  <a:pt x="8366" y="6475"/>
                </a:lnTo>
                <a:lnTo>
                  <a:pt x="8289" y="6694"/>
                </a:lnTo>
                <a:lnTo>
                  <a:pt x="8202" y="6908"/>
                </a:lnTo>
                <a:lnTo>
                  <a:pt x="8106" y="7115"/>
                </a:lnTo>
                <a:lnTo>
                  <a:pt x="8002" y="7317"/>
                </a:lnTo>
                <a:lnTo>
                  <a:pt x="7890" y="7513"/>
                </a:lnTo>
                <a:lnTo>
                  <a:pt x="7769" y="7702"/>
                </a:lnTo>
                <a:lnTo>
                  <a:pt x="7641" y="7884"/>
                </a:lnTo>
                <a:lnTo>
                  <a:pt x="7505" y="8059"/>
                </a:lnTo>
                <a:lnTo>
                  <a:pt x="7363" y="8226"/>
                </a:lnTo>
                <a:lnTo>
                  <a:pt x="7213" y="8386"/>
                </a:lnTo>
                <a:lnTo>
                  <a:pt x="7056" y="8537"/>
                </a:lnTo>
                <a:lnTo>
                  <a:pt x="6893" y="8681"/>
                </a:lnTo>
                <a:lnTo>
                  <a:pt x="6724" y="8816"/>
                </a:lnTo>
                <a:lnTo>
                  <a:pt x="6549" y="8941"/>
                </a:lnTo>
                <a:lnTo>
                  <a:pt x="6368" y="9058"/>
                </a:lnTo>
                <a:lnTo>
                  <a:pt x="6181" y="9164"/>
                </a:lnTo>
                <a:lnTo>
                  <a:pt x="5991" y="9261"/>
                </a:lnTo>
                <a:lnTo>
                  <a:pt x="5795" y="9348"/>
                </a:lnTo>
                <a:lnTo>
                  <a:pt x="5594" y="9424"/>
                </a:lnTo>
                <a:lnTo>
                  <a:pt x="5390" y="9488"/>
                </a:lnTo>
                <a:lnTo>
                  <a:pt x="5182" y="9543"/>
                </a:lnTo>
                <a:lnTo>
                  <a:pt x="4970" y="9586"/>
                </a:lnTo>
                <a:lnTo>
                  <a:pt x="4754" y="9616"/>
                </a:lnTo>
                <a:lnTo>
                  <a:pt x="4536" y="9634"/>
                </a:lnTo>
                <a:lnTo>
                  <a:pt x="4314" y="9641"/>
                </a:lnTo>
                <a:lnTo>
                  <a:pt x="4093" y="9634"/>
                </a:lnTo>
                <a:lnTo>
                  <a:pt x="3875" y="9616"/>
                </a:lnTo>
                <a:lnTo>
                  <a:pt x="3659" y="9586"/>
                </a:lnTo>
                <a:lnTo>
                  <a:pt x="3447" y="9543"/>
                </a:lnTo>
                <a:lnTo>
                  <a:pt x="3238" y="9488"/>
                </a:lnTo>
                <a:lnTo>
                  <a:pt x="3034" y="9424"/>
                </a:lnTo>
                <a:lnTo>
                  <a:pt x="2833" y="9348"/>
                </a:lnTo>
                <a:lnTo>
                  <a:pt x="2638" y="9261"/>
                </a:lnTo>
                <a:lnTo>
                  <a:pt x="2447" y="9164"/>
                </a:lnTo>
                <a:lnTo>
                  <a:pt x="2260" y="9058"/>
                </a:lnTo>
                <a:lnTo>
                  <a:pt x="2080" y="8941"/>
                </a:lnTo>
                <a:lnTo>
                  <a:pt x="1905" y="8816"/>
                </a:lnTo>
                <a:lnTo>
                  <a:pt x="1736" y="8681"/>
                </a:lnTo>
                <a:lnTo>
                  <a:pt x="1573" y="8537"/>
                </a:lnTo>
                <a:lnTo>
                  <a:pt x="1416" y="8386"/>
                </a:lnTo>
                <a:lnTo>
                  <a:pt x="1266" y="8226"/>
                </a:lnTo>
                <a:lnTo>
                  <a:pt x="1124" y="8059"/>
                </a:lnTo>
                <a:lnTo>
                  <a:pt x="987" y="7884"/>
                </a:lnTo>
                <a:lnTo>
                  <a:pt x="860" y="7702"/>
                </a:lnTo>
                <a:lnTo>
                  <a:pt x="739" y="7513"/>
                </a:lnTo>
                <a:lnTo>
                  <a:pt x="627" y="7317"/>
                </a:lnTo>
                <a:lnTo>
                  <a:pt x="523" y="7115"/>
                </a:lnTo>
                <a:lnTo>
                  <a:pt x="426" y="6908"/>
                </a:lnTo>
                <a:lnTo>
                  <a:pt x="340" y="6694"/>
                </a:lnTo>
                <a:lnTo>
                  <a:pt x="262" y="6475"/>
                </a:lnTo>
                <a:lnTo>
                  <a:pt x="195" y="6252"/>
                </a:lnTo>
                <a:lnTo>
                  <a:pt x="137" y="6023"/>
                </a:lnTo>
                <a:lnTo>
                  <a:pt x="88" y="5790"/>
                </a:lnTo>
                <a:lnTo>
                  <a:pt x="50" y="5553"/>
                </a:lnTo>
                <a:lnTo>
                  <a:pt x="23" y="5312"/>
                </a:lnTo>
                <a:lnTo>
                  <a:pt x="6" y="5068"/>
                </a:lnTo>
                <a:lnTo>
                  <a:pt x="0" y="4820"/>
                </a:lnTo>
                <a:lnTo>
                  <a:pt x="6" y="4573"/>
                </a:lnTo>
                <a:lnTo>
                  <a:pt x="23" y="4329"/>
                </a:lnTo>
                <a:lnTo>
                  <a:pt x="50" y="4088"/>
                </a:lnTo>
                <a:lnTo>
                  <a:pt x="88" y="3851"/>
                </a:lnTo>
                <a:lnTo>
                  <a:pt x="137" y="3618"/>
                </a:lnTo>
                <a:lnTo>
                  <a:pt x="195" y="3389"/>
                </a:lnTo>
                <a:lnTo>
                  <a:pt x="262" y="3167"/>
                </a:lnTo>
                <a:lnTo>
                  <a:pt x="340" y="2947"/>
                </a:lnTo>
                <a:lnTo>
                  <a:pt x="426" y="2733"/>
                </a:lnTo>
                <a:lnTo>
                  <a:pt x="523" y="2526"/>
                </a:lnTo>
                <a:lnTo>
                  <a:pt x="627" y="2324"/>
                </a:lnTo>
                <a:lnTo>
                  <a:pt x="739" y="2128"/>
                </a:lnTo>
                <a:lnTo>
                  <a:pt x="860" y="1939"/>
                </a:lnTo>
                <a:lnTo>
                  <a:pt x="987" y="1757"/>
                </a:lnTo>
                <a:lnTo>
                  <a:pt x="1124" y="1582"/>
                </a:lnTo>
                <a:lnTo>
                  <a:pt x="1266" y="1415"/>
                </a:lnTo>
                <a:lnTo>
                  <a:pt x="1416" y="1255"/>
                </a:lnTo>
                <a:lnTo>
                  <a:pt x="1573" y="1104"/>
                </a:lnTo>
                <a:lnTo>
                  <a:pt x="1736" y="960"/>
                </a:lnTo>
                <a:lnTo>
                  <a:pt x="1905" y="825"/>
                </a:lnTo>
                <a:lnTo>
                  <a:pt x="2080" y="700"/>
                </a:lnTo>
                <a:lnTo>
                  <a:pt x="2260" y="583"/>
                </a:lnTo>
                <a:lnTo>
                  <a:pt x="2447" y="477"/>
                </a:lnTo>
                <a:lnTo>
                  <a:pt x="2638" y="380"/>
                </a:lnTo>
                <a:lnTo>
                  <a:pt x="2833" y="293"/>
                </a:lnTo>
                <a:lnTo>
                  <a:pt x="3034" y="217"/>
                </a:lnTo>
                <a:lnTo>
                  <a:pt x="3238" y="153"/>
                </a:lnTo>
                <a:lnTo>
                  <a:pt x="3447" y="98"/>
                </a:lnTo>
                <a:lnTo>
                  <a:pt x="3659" y="55"/>
                </a:lnTo>
                <a:lnTo>
                  <a:pt x="3875" y="25"/>
                </a:lnTo>
                <a:lnTo>
                  <a:pt x="4093" y="7"/>
                </a:lnTo>
                <a:lnTo>
                  <a:pt x="4314" y="0"/>
                </a:lnTo>
              </a:path>
            </a:pathLst>
          </a:custGeom>
          <a:solidFill>
            <a:srgbClr val="FFFFFF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1" name="CustomShape 3"/>
          <p:cNvSpPr/>
          <p:nvPr/>
        </p:nvSpPr>
        <p:spPr>
          <a:xfrm>
            <a:off x="3906720" y="4054320"/>
            <a:ext cx="1153800" cy="1163160"/>
          </a:xfrm>
          <a:custGeom>
            <a:avLst/>
            <a:gdLst/>
            <a:ahLst/>
            <a:cxnLst/>
            <a:rect l="0" t="0" r="r" b="b"/>
            <a:pathLst>
              <a:path w="4361" h="4872">
                <a:moveTo>
                  <a:pt x="4360" y="4871"/>
                </a:moveTo>
                <a:lnTo>
                  <a:pt x="4360" y="4871"/>
                </a:lnTo>
                <a:lnTo>
                  <a:pt x="4359" y="4809"/>
                </a:lnTo>
                <a:lnTo>
                  <a:pt x="4358" y="4747"/>
                </a:lnTo>
                <a:lnTo>
                  <a:pt x="4356" y="4684"/>
                </a:lnTo>
                <a:lnTo>
                  <a:pt x="4354" y="4621"/>
                </a:lnTo>
                <a:lnTo>
                  <a:pt x="4351" y="4560"/>
                </a:lnTo>
                <a:lnTo>
                  <a:pt x="4347" y="4498"/>
                </a:lnTo>
                <a:lnTo>
                  <a:pt x="4343" y="4437"/>
                </a:lnTo>
                <a:lnTo>
                  <a:pt x="4337" y="4374"/>
                </a:lnTo>
                <a:lnTo>
                  <a:pt x="4332" y="4313"/>
                </a:lnTo>
                <a:lnTo>
                  <a:pt x="4325" y="4252"/>
                </a:lnTo>
                <a:lnTo>
                  <a:pt x="4318" y="4192"/>
                </a:lnTo>
                <a:lnTo>
                  <a:pt x="4310" y="4131"/>
                </a:lnTo>
                <a:lnTo>
                  <a:pt x="4301" y="4071"/>
                </a:lnTo>
                <a:lnTo>
                  <a:pt x="4291" y="4011"/>
                </a:lnTo>
                <a:lnTo>
                  <a:pt x="4281" y="3951"/>
                </a:lnTo>
                <a:lnTo>
                  <a:pt x="4271" y="3892"/>
                </a:lnTo>
                <a:lnTo>
                  <a:pt x="4260" y="3833"/>
                </a:lnTo>
                <a:lnTo>
                  <a:pt x="4248" y="3774"/>
                </a:lnTo>
                <a:lnTo>
                  <a:pt x="4236" y="3715"/>
                </a:lnTo>
                <a:lnTo>
                  <a:pt x="4223" y="3656"/>
                </a:lnTo>
                <a:lnTo>
                  <a:pt x="4208" y="3599"/>
                </a:lnTo>
                <a:lnTo>
                  <a:pt x="4194" y="3541"/>
                </a:lnTo>
                <a:lnTo>
                  <a:pt x="4179" y="3483"/>
                </a:lnTo>
                <a:lnTo>
                  <a:pt x="4163" y="3426"/>
                </a:lnTo>
                <a:lnTo>
                  <a:pt x="4147" y="3369"/>
                </a:lnTo>
                <a:lnTo>
                  <a:pt x="4131" y="3311"/>
                </a:lnTo>
                <a:lnTo>
                  <a:pt x="4112" y="3256"/>
                </a:lnTo>
                <a:lnTo>
                  <a:pt x="4095" y="3199"/>
                </a:lnTo>
                <a:lnTo>
                  <a:pt x="4076" y="3144"/>
                </a:lnTo>
                <a:lnTo>
                  <a:pt x="4057" y="3089"/>
                </a:lnTo>
                <a:lnTo>
                  <a:pt x="4036" y="3033"/>
                </a:lnTo>
                <a:lnTo>
                  <a:pt x="4016" y="2979"/>
                </a:lnTo>
                <a:lnTo>
                  <a:pt x="3995" y="2923"/>
                </a:lnTo>
                <a:lnTo>
                  <a:pt x="3974" y="2870"/>
                </a:lnTo>
                <a:lnTo>
                  <a:pt x="3951" y="2816"/>
                </a:lnTo>
                <a:lnTo>
                  <a:pt x="3929" y="2763"/>
                </a:lnTo>
                <a:lnTo>
                  <a:pt x="3906" y="2710"/>
                </a:lnTo>
                <a:lnTo>
                  <a:pt x="3882" y="2657"/>
                </a:lnTo>
                <a:lnTo>
                  <a:pt x="3857" y="2605"/>
                </a:lnTo>
                <a:lnTo>
                  <a:pt x="3832" y="2553"/>
                </a:lnTo>
                <a:lnTo>
                  <a:pt x="3807" y="2502"/>
                </a:lnTo>
                <a:lnTo>
                  <a:pt x="3780" y="2450"/>
                </a:lnTo>
                <a:lnTo>
                  <a:pt x="3754" y="2399"/>
                </a:lnTo>
                <a:lnTo>
                  <a:pt x="3727" y="2349"/>
                </a:lnTo>
                <a:lnTo>
                  <a:pt x="3699" y="2299"/>
                </a:lnTo>
                <a:lnTo>
                  <a:pt x="3671" y="2249"/>
                </a:lnTo>
                <a:lnTo>
                  <a:pt x="3643" y="2200"/>
                </a:lnTo>
                <a:lnTo>
                  <a:pt x="3613" y="2151"/>
                </a:lnTo>
                <a:lnTo>
                  <a:pt x="3584" y="2102"/>
                </a:lnTo>
                <a:lnTo>
                  <a:pt x="3554" y="2055"/>
                </a:lnTo>
                <a:lnTo>
                  <a:pt x="3523" y="2007"/>
                </a:lnTo>
                <a:lnTo>
                  <a:pt x="3492" y="1960"/>
                </a:lnTo>
                <a:lnTo>
                  <a:pt x="3461" y="1914"/>
                </a:lnTo>
                <a:lnTo>
                  <a:pt x="3428" y="1867"/>
                </a:lnTo>
                <a:lnTo>
                  <a:pt x="3396" y="1821"/>
                </a:lnTo>
                <a:lnTo>
                  <a:pt x="3362" y="1776"/>
                </a:lnTo>
                <a:lnTo>
                  <a:pt x="3329" y="1731"/>
                </a:lnTo>
                <a:lnTo>
                  <a:pt x="3295" y="1686"/>
                </a:lnTo>
                <a:lnTo>
                  <a:pt x="3260" y="1642"/>
                </a:lnTo>
                <a:lnTo>
                  <a:pt x="3225" y="1599"/>
                </a:lnTo>
                <a:lnTo>
                  <a:pt x="3189" y="1556"/>
                </a:lnTo>
                <a:lnTo>
                  <a:pt x="3154" y="1513"/>
                </a:lnTo>
                <a:lnTo>
                  <a:pt x="3117" y="1471"/>
                </a:lnTo>
                <a:lnTo>
                  <a:pt x="3081" y="1430"/>
                </a:lnTo>
                <a:lnTo>
                  <a:pt x="3044" y="1389"/>
                </a:lnTo>
                <a:lnTo>
                  <a:pt x="3006" y="1348"/>
                </a:lnTo>
                <a:lnTo>
                  <a:pt x="2968" y="1307"/>
                </a:lnTo>
                <a:lnTo>
                  <a:pt x="2929" y="1268"/>
                </a:lnTo>
                <a:lnTo>
                  <a:pt x="2890" y="1229"/>
                </a:lnTo>
                <a:lnTo>
                  <a:pt x="2851" y="1191"/>
                </a:lnTo>
                <a:lnTo>
                  <a:pt x="2811" y="1152"/>
                </a:lnTo>
                <a:lnTo>
                  <a:pt x="2771" y="1115"/>
                </a:lnTo>
                <a:lnTo>
                  <a:pt x="2730" y="1078"/>
                </a:lnTo>
                <a:lnTo>
                  <a:pt x="2689" y="1042"/>
                </a:lnTo>
                <a:lnTo>
                  <a:pt x="2648" y="1005"/>
                </a:lnTo>
                <a:lnTo>
                  <a:pt x="2606" y="970"/>
                </a:lnTo>
                <a:lnTo>
                  <a:pt x="2564" y="935"/>
                </a:lnTo>
                <a:lnTo>
                  <a:pt x="2521" y="901"/>
                </a:lnTo>
                <a:lnTo>
                  <a:pt x="2479" y="867"/>
                </a:lnTo>
                <a:lnTo>
                  <a:pt x="2435" y="834"/>
                </a:lnTo>
                <a:lnTo>
                  <a:pt x="2392" y="802"/>
                </a:lnTo>
                <a:lnTo>
                  <a:pt x="2347" y="769"/>
                </a:lnTo>
                <a:lnTo>
                  <a:pt x="2303" y="737"/>
                </a:lnTo>
                <a:lnTo>
                  <a:pt x="2258" y="707"/>
                </a:lnTo>
                <a:lnTo>
                  <a:pt x="2213" y="676"/>
                </a:lnTo>
                <a:lnTo>
                  <a:pt x="2167" y="647"/>
                </a:lnTo>
                <a:lnTo>
                  <a:pt x="2121" y="619"/>
                </a:lnTo>
                <a:lnTo>
                  <a:pt x="2076" y="589"/>
                </a:lnTo>
                <a:lnTo>
                  <a:pt x="2029" y="562"/>
                </a:lnTo>
                <a:lnTo>
                  <a:pt x="1982" y="535"/>
                </a:lnTo>
                <a:lnTo>
                  <a:pt x="1935" y="508"/>
                </a:lnTo>
                <a:lnTo>
                  <a:pt x="1888" y="482"/>
                </a:lnTo>
                <a:lnTo>
                  <a:pt x="1840" y="457"/>
                </a:lnTo>
                <a:lnTo>
                  <a:pt x="1791" y="432"/>
                </a:lnTo>
                <a:lnTo>
                  <a:pt x="1743" y="407"/>
                </a:lnTo>
                <a:lnTo>
                  <a:pt x="1694" y="385"/>
                </a:lnTo>
                <a:lnTo>
                  <a:pt x="1646" y="361"/>
                </a:lnTo>
                <a:lnTo>
                  <a:pt x="1596" y="339"/>
                </a:lnTo>
                <a:lnTo>
                  <a:pt x="1547" y="318"/>
                </a:lnTo>
                <a:lnTo>
                  <a:pt x="1497" y="296"/>
                </a:lnTo>
                <a:lnTo>
                  <a:pt x="1446" y="276"/>
                </a:lnTo>
                <a:lnTo>
                  <a:pt x="1396" y="257"/>
                </a:lnTo>
                <a:lnTo>
                  <a:pt x="1345" y="237"/>
                </a:lnTo>
                <a:lnTo>
                  <a:pt x="1295" y="219"/>
                </a:lnTo>
                <a:lnTo>
                  <a:pt x="1243" y="202"/>
                </a:lnTo>
                <a:lnTo>
                  <a:pt x="1191" y="185"/>
                </a:lnTo>
                <a:lnTo>
                  <a:pt x="1140" y="170"/>
                </a:lnTo>
                <a:lnTo>
                  <a:pt x="1088" y="154"/>
                </a:lnTo>
                <a:lnTo>
                  <a:pt x="1035" y="139"/>
                </a:lnTo>
                <a:lnTo>
                  <a:pt x="983" y="126"/>
                </a:lnTo>
                <a:lnTo>
                  <a:pt x="930" y="112"/>
                </a:lnTo>
                <a:lnTo>
                  <a:pt x="877" y="100"/>
                </a:lnTo>
                <a:lnTo>
                  <a:pt x="824" y="87"/>
                </a:lnTo>
                <a:lnTo>
                  <a:pt x="770" y="77"/>
                </a:lnTo>
                <a:lnTo>
                  <a:pt x="717" y="66"/>
                </a:lnTo>
                <a:lnTo>
                  <a:pt x="663" y="57"/>
                </a:lnTo>
                <a:lnTo>
                  <a:pt x="608" y="47"/>
                </a:lnTo>
                <a:lnTo>
                  <a:pt x="555" y="40"/>
                </a:lnTo>
                <a:lnTo>
                  <a:pt x="500" y="32"/>
                </a:lnTo>
                <a:lnTo>
                  <a:pt x="444" y="25"/>
                </a:lnTo>
                <a:lnTo>
                  <a:pt x="390" y="19"/>
                </a:lnTo>
                <a:lnTo>
                  <a:pt x="335" y="15"/>
                </a:lnTo>
                <a:lnTo>
                  <a:pt x="279" y="10"/>
                </a:lnTo>
                <a:lnTo>
                  <a:pt x="224" y="7"/>
                </a:lnTo>
                <a:lnTo>
                  <a:pt x="168" y="3"/>
                </a:lnTo>
                <a:lnTo>
                  <a:pt x="112" y="2"/>
                </a:lnTo>
                <a:lnTo>
                  <a:pt x="57" y="0"/>
                </a:lnTo>
                <a:lnTo>
                  <a:pt x="0" y="0"/>
                </a:lnTo>
                <a:lnTo>
                  <a:pt x="0" y="102"/>
                </a:lnTo>
                <a:lnTo>
                  <a:pt x="56" y="103"/>
                </a:lnTo>
                <a:lnTo>
                  <a:pt x="110" y="103"/>
                </a:lnTo>
                <a:lnTo>
                  <a:pt x="165" y="105"/>
                </a:lnTo>
                <a:lnTo>
                  <a:pt x="220" y="109"/>
                </a:lnTo>
                <a:lnTo>
                  <a:pt x="274" y="112"/>
                </a:lnTo>
                <a:lnTo>
                  <a:pt x="328" y="116"/>
                </a:lnTo>
                <a:lnTo>
                  <a:pt x="382" y="121"/>
                </a:lnTo>
                <a:lnTo>
                  <a:pt x="436" y="127"/>
                </a:lnTo>
                <a:lnTo>
                  <a:pt x="489" y="133"/>
                </a:lnTo>
                <a:lnTo>
                  <a:pt x="543" y="140"/>
                </a:lnTo>
                <a:lnTo>
                  <a:pt x="596" y="148"/>
                </a:lnTo>
                <a:lnTo>
                  <a:pt x="649" y="157"/>
                </a:lnTo>
                <a:lnTo>
                  <a:pt x="701" y="166"/>
                </a:lnTo>
                <a:lnTo>
                  <a:pt x="754" y="176"/>
                </a:lnTo>
                <a:lnTo>
                  <a:pt x="807" y="188"/>
                </a:lnTo>
                <a:lnTo>
                  <a:pt x="859" y="199"/>
                </a:lnTo>
                <a:lnTo>
                  <a:pt x="911" y="211"/>
                </a:lnTo>
                <a:lnTo>
                  <a:pt x="963" y="224"/>
                </a:lnTo>
                <a:lnTo>
                  <a:pt x="1014" y="239"/>
                </a:lnTo>
                <a:lnTo>
                  <a:pt x="1065" y="252"/>
                </a:lnTo>
                <a:lnTo>
                  <a:pt x="1115" y="268"/>
                </a:lnTo>
                <a:lnTo>
                  <a:pt x="1167" y="284"/>
                </a:lnTo>
                <a:lnTo>
                  <a:pt x="1217" y="300"/>
                </a:lnTo>
                <a:lnTo>
                  <a:pt x="1267" y="317"/>
                </a:lnTo>
                <a:lnTo>
                  <a:pt x="1317" y="335"/>
                </a:lnTo>
                <a:lnTo>
                  <a:pt x="1366" y="353"/>
                </a:lnTo>
                <a:lnTo>
                  <a:pt x="1416" y="372"/>
                </a:lnTo>
                <a:lnTo>
                  <a:pt x="1466" y="392"/>
                </a:lnTo>
                <a:lnTo>
                  <a:pt x="1514" y="413"/>
                </a:lnTo>
                <a:lnTo>
                  <a:pt x="1563" y="434"/>
                </a:lnTo>
                <a:lnTo>
                  <a:pt x="1611" y="456"/>
                </a:lnTo>
                <a:lnTo>
                  <a:pt x="1659" y="477"/>
                </a:lnTo>
                <a:lnTo>
                  <a:pt x="1706" y="501"/>
                </a:lnTo>
                <a:lnTo>
                  <a:pt x="1754" y="525"/>
                </a:lnTo>
                <a:lnTo>
                  <a:pt x="1802" y="549"/>
                </a:lnTo>
                <a:lnTo>
                  <a:pt x="1848" y="573"/>
                </a:lnTo>
                <a:lnTo>
                  <a:pt x="1895" y="599"/>
                </a:lnTo>
                <a:lnTo>
                  <a:pt x="1940" y="625"/>
                </a:lnTo>
                <a:lnTo>
                  <a:pt x="1987" y="651"/>
                </a:lnTo>
                <a:lnTo>
                  <a:pt x="2032" y="679"/>
                </a:lnTo>
                <a:lnTo>
                  <a:pt x="2077" y="707"/>
                </a:lnTo>
                <a:lnTo>
                  <a:pt x="2122" y="735"/>
                </a:lnTo>
                <a:lnTo>
                  <a:pt x="2167" y="765"/>
                </a:lnTo>
                <a:lnTo>
                  <a:pt x="2211" y="794"/>
                </a:lnTo>
                <a:lnTo>
                  <a:pt x="2255" y="824"/>
                </a:lnTo>
                <a:lnTo>
                  <a:pt x="2299" y="855"/>
                </a:lnTo>
                <a:lnTo>
                  <a:pt x="2341" y="887"/>
                </a:lnTo>
                <a:lnTo>
                  <a:pt x="2384" y="918"/>
                </a:lnTo>
                <a:lnTo>
                  <a:pt x="2426" y="951"/>
                </a:lnTo>
                <a:lnTo>
                  <a:pt x="2469" y="984"/>
                </a:lnTo>
                <a:lnTo>
                  <a:pt x="2510" y="1018"/>
                </a:lnTo>
                <a:lnTo>
                  <a:pt x="2552" y="1052"/>
                </a:lnTo>
                <a:lnTo>
                  <a:pt x="2592" y="1087"/>
                </a:lnTo>
                <a:lnTo>
                  <a:pt x="2633" y="1122"/>
                </a:lnTo>
                <a:lnTo>
                  <a:pt x="2673" y="1157"/>
                </a:lnTo>
                <a:lnTo>
                  <a:pt x="2713" y="1193"/>
                </a:lnTo>
                <a:lnTo>
                  <a:pt x="2752" y="1230"/>
                </a:lnTo>
                <a:lnTo>
                  <a:pt x="2791" y="1268"/>
                </a:lnTo>
                <a:lnTo>
                  <a:pt x="2830" y="1305"/>
                </a:lnTo>
                <a:lnTo>
                  <a:pt x="2867" y="1344"/>
                </a:lnTo>
                <a:lnTo>
                  <a:pt x="2906" y="1382"/>
                </a:lnTo>
                <a:lnTo>
                  <a:pt x="2943" y="1422"/>
                </a:lnTo>
                <a:lnTo>
                  <a:pt x="2980" y="1461"/>
                </a:lnTo>
                <a:lnTo>
                  <a:pt x="3016" y="1502"/>
                </a:lnTo>
                <a:lnTo>
                  <a:pt x="3053" y="1543"/>
                </a:lnTo>
                <a:lnTo>
                  <a:pt x="3088" y="1583"/>
                </a:lnTo>
                <a:lnTo>
                  <a:pt x="3123" y="1625"/>
                </a:lnTo>
                <a:lnTo>
                  <a:pt x="3158" y="1667"/>
                </a:lnTo>
                <a:lnTo>
                  <a:pt x="3192" y="1710"/>
                </a:lnTo>
                <a:lnTo>
                  <a:pt x="3226" y="1753"/>
                </a:lnTo>
                <a:lnTo>
                  <a:pt x="3259" y="1797"/>
                </a:lnTo>
                <a:lnTo>
                  <a:pt x="3292" y="1841"/>
                </a:lnTo>
                <a:lnTo>
                  <a:pt x="3325" y="1885"/>
                </a:lnTo>
                <a:lnTo>
                  <a:pt x="3356" y="1931"/>
                </a:lnTo>
                <a:lnTo>
                  <a:pt x="3388" y="1975"/>
                </a:lnTo>
                <a:lnTo>
                  <a:pt x="3419" y="2021"/>
                </a:lnTo>
                <a:lnTo>
                  <a:pt x="3449" y="2067"/>
                </a:lnTo>
                <a:lnTo>
                  <a:pt x="3480" y="2114"/>
                </a:lnTo>
                <a:lnTo>
                  <a:pt x="3509" y="2161"/>
                </a:lnTo>
                <a:lnTo>
                  <a:pt x="3538" y="2208"/>
                </a:lnTo>
                <a:lnTo>
                  <a:pt x="3567" y="2256"/>
                </a:lnTo>
                <a:lnTo>
                  <a:pt x="3595" y="2304"/>
                </a:lnTo>
                <a:lnTo>
                  <a:pt x="3622" y="2352"/>
                </a:lnTo>
                <a:lnTo>
                  <a:pt x="3650" y="2402"/>
                </a:lnTo>
                <a:lnTo>
                  <a:pt x="3676" y="2451"/>
                </a:lnTo>
                <a:lnTo>
                  <a:pt x="3702" y="2501"/>
                </a:lnTo>
                <a:lnTo>
                  <a:pt x="3728" y="2551"/>
                </a:lnTo>
                <a:lnTo>
                  <a:pt x="3752" y="2601"/>
                </a:lnTo>
                <a:lnTo>
                  <a:pt x="3776" y="2652"/>
                </a:lnTo>
                <a:lnTo>
                  <a:pt x="3801" y="2703"/>
                </a:lnTo>
                <a:lnTo>
                  <a:pt x="3824" y="2755"/>
                </a:lnTo>
                <a:lnTo>
                  <a:pt x="3847" y="2807"/>
                </a:lnTo>
                <a:lnTo>
                  <a:pt x="3869" y="2859"/>
                </a:lnTo>
                <a:lnTo>
                  <a:pt x="3891" y="2912"/>
                </a:lnTo>
                <a:lnTo>
                  <a:pt x="3912" y="2964"/>
                </a:lnTo>
                <a:lnTo>
                  <a:pt x="3932" y="3018"/>
                </a:lnTo>
                <a:lnTo>
                  <a:pt x="3952" y="3072"/>
                </a:lnTo>
                <a:lnTo>
                  <a:pt x="3972" y="3126"/>
                </a:lnTo>
                <a:lnTo>
                  <a:pt x="3991" y="3180"/>
                </a:lnTo>
                <a:lnTo>
                  <a:pt x="4009" y="3234"/>
                </a:lnTo>
                <a:lnTo>
                  <a:pt x="4027" y="3290"/>
                </a:lnTo>
                <a:lnTo>
                  <a:pt x="4043" y="3344"/>
                </a:lnTo>
                <a:lnTo>
                  <a:pt x="4061" y="3400"/>
                </a:lnTo>
                <a:lnTo>
                  <a:pt x="4076" y="3456"/>
                </a:lnTo>
                <a:lnTo>
                  <a:pt x="4092" y="3512"/>
                </a:lnTo>
                <a:lnTo>
                  <a:pt x="4106" y="3568"/>
                </a:lnTo>
                <a:lnTo>
                  <a:pt x="4120" y="3625"/>
                </a:lnTo>
                <a:lnTo>
                  <a:pt x="4135" y="3682"/>
                </a:lnTo>
                <a:lnTo>
                  <a:pt x="4147" y="3739"/>
                </a:lnTo>
                <a:lnTo>
                  <a:pt x="4159" y="3797"/>
                </a:lnTo>
                <a:lnTo>
                  <a:pt x="4171" y="3854"/>
                </a:lnTo>
                <a:lnTo>
                  <a:pt x="4182" y="3912"/>
                </a:lnTo>
                <a:lnTo>
                  <a:pt x="4192" y="3971"/>
                </a:lnTo>
                <a:lnTo>
                  <a:pt x="4201" y="4030"/>
                </a:lnTo>
                <a:lnTo>
                  <a:pt x="4212" y="4088"/>
                </a:lnTo>
                <a:lnTo>
                  <a:pt x="4220" y="4147"/>
                </a:lnTo>
                <a:lnTo>
                  <a:pt x="4228" y="4206"/>
                </a:lnTo>
                <a:lnTo>
                  <a:pt x="4235" y="4266"/>
                </a:lnTo>
                <a:lnTo>
                  <a:pt x="4241" y="4325"/>
                </a:lnTo>
                <a:lnTo>
                  <a:pt x="4247" y="4385"/>
                </a:lnTo>
                <a:lnTo>
                  <a:pt x="4252" y="4445"/>
                </a:lnTo>
                <a:lnTo>
                  <a:pt x="4256" y="4506"/>
                </a:lnTo>
                <a:lnTo>
                  <a:pt x="4260" y="4566"/>
                </a:lnTo>
                <a:lnTo>
                  <a:pt x="4263" y="4627"/>
                </a:lnTo>
                <a:lnTo>
                  <a:pt x="4266" y="4688"/>
                </a:lnTo>
                <a:lnTo>
                  <a:pt x="4267" y="4749"/>
                </a:lnTo>
                <a:lnTo>
                  <a:pt x="4268" y="4810"/>
                </a:lnTo>
                <a:lnTo>
                  <a:pt x="4269" y="4871"/>
                </a:lnTo>
                <a:lnTo>
                  <a:pt x="4360" y="4871"/>
                </a:lnTo>
              </a:path>
            </a:pathLst>
          </a:custGeom>
          <a:solidFill>
            <a:srgbClr val="008FE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2" name="CustomShape 4"/>
          <p:cNvSpPr/>
          <p:nvPr/>
        </p:nvSpPr>
        <p:spPr>
          <a:xfrm>
            <a:off x="3906720" y="5218200"/>
            <a:ext cx="1153800" cy="1163160"/>
          </a:xfrm>
          <a:custGeom>
            <a:avLst/>
            <a:gdLst/>
            <a:ahLst/>
            <a:cxnLst/>
            <a:rect l="0" t="0" r="r" b="b"/>
            <a:pathLst>
              <a:path w="4361" h="4873">
                <a:moveTo>
                  <a:pt x="0" y="4872"/>
                </a:moveTo>
                <a:lnTo>
                  <a:pt x="0" y="4872"/>
                </a:lnTo>
                <a:lnTo>
                  <a:pt x="57" y="4872"/>
                </a:lnTo>
                <a:lnTo>
                  <a:pt x="112" y="4870"/>
                </a:lnTo>
                <a:lnTo>
                  <a:pt x="168" y="4869"/>
                </a:lnTo>
                <a:lnTo>
                  <a:pt x="224" y="4865"/>
                </a:lnTo>
                <a:lnTo>
                  <a:pt x="279" y="4862"/>
                </a:lnTo>
                <a:lnTo>
                  <a:pt x="335" y="4857"/>
                </a:lnTo>
                <a:lnTo>
                  <a:pt x="390" y="4853"/>
                </a:lnTo>
                <a:lnTo>
                  <a:pt x="445" y="4847"/>
                </a:lnTo>
                <a:lnTo>
                  <a:pt x="500" y="4840"/>
                </a:lnTo>
                <a:lnTo>
                  <a:pt x="555" y="4832"/>
                </a:lnTo>
                <a:lnTo>
                  <a:pt x="608" y="4825"/>
                </a:lnTo>
                <a:lnTo>
                  <a:pt x="663" y="4815"/>
                </a:lnTo>
                <a:lnTo>
                  <a:pt x="717" y="4806"/>
                </a:lnTo>
                <a:lnTo>
                  <a:pt x="770" y="4796"/>
                </a:lnTo>
                <a:lnTo>
                  <a:pt x="824" y="4785"/>
                </a:lnTo>
                <a:lnTo>
                  <a:pt x="877" y="4773"/>
                </a:lnTo>
                <a:lnTo>
                  <a:pt x="930" y="4760"/>
                </a:lnTo>
                <a:lnTo>
                  <a:pt x="983" y="4746"/>
                </a:lnTo>
                <a:lnTo>
                  <a:pt x="1035" y="4733"/>
                </a:lnTo>
                <a:lnTo>
                  <a:pt x="1088" y="4718"/>
                </a:lnTo>
                <a:lnTo>
                  <a:pt x="1140" y="4702"/>
                </a:lnTo>
                <a:lnTo>
                  <a:pt x="1191" y="4687"/>
                </a:lnTo>
                <a:lnTo>
                  <a:pt x="1243" y="4670"/>
                </a:lnTo>
                <a:lnTo>
                  <a:pt x="1295" y="4653"/>
                </a:lnTo>
                <a:lnTo>
                  <a:pt x="1345" y="4635"/>
                </a:lnTo>
                <a:lnTo>
                  <a:pt x="1396" y="4615"/>
                </a:lnTo>
                <a:lnTo>
                  <a:pt x="1446" y="4596"/>
                </a:lnTo>
                <a:lnTo>
                  <a:pt x="1497" y="4576"/>
                </a:lnTo>
                <a:lnTo>
                  <a:pt x="1547" y="4554"/>
                </a:lnTo>
                <a:lnTo>
                  <a:pt x="1596" y="4533"/>
                </a:lnTo>
                <a:lnTo>
                  <a:pt x="1646" y="4511"/>
                </a:lnTo>
                <a:lnTo>
                  <a:pt x="1694" y="4488"/>
                </a:lnTo>
                <a:lnTo>
                  <a:pt x="1743" y="4465"/>
                </a:lnTo>
                <a:lnTo>
                  <a:pt x="1791" y="4440"/>
                </a:lnTo>
                <a:lnTo>
                  <a:pt x="1840" y="4415"/>
                </a:lnTo>
                <a:lnTo>
                  <a:pt x="1888" y="4390"/>
                </a:lnTo>
                <a:lnTo>
                  <a:pt x="1935" y="4364"/>
                </a:lnTo>
                <a:lnTo>
                  <a:pt x="1982" y="4337"/>
                </a:lnTo>
                <a:lnTo>
                  <a:pt x="2029" y="4310"/>
                </a:lnTo>
                <a:lnTo>
                  <a:pt x="2076" y="4283"/>
                </a:lnTo>
                <a:lnTo>
                  <a:pt x="2121" y="4255"/>
                </a:lnTo>
                <a:lnTo>
                  <a:pt x="2167" y="4225"/>
                </a:lnTo>
                <a:lnTo>
                  <a:pt x="2213" y="4196"/>
                </a:lnTo>
                <a:lnTo>
                  <a:pt x="2258" y="4165"/>
                </a:lnTo>
                <a:lnTo>
                  <a:pt x="2303" y="4135"/>
                </a:lnTo>
                <a:lnTo>
                  <a:pt x="2347" y="4103"/>
                </a:lnTo>
                <a:lnTo>
                  <a:pt x="2392" y="4070"/>
                </a:lnTo>
                <a:lnTo>
                  <a:pt x="2435" y="4039"/>
                </a:lnTo>
                <a:lnTo>
                  <a:pt x="2478" y="4005"/>
                </a:lnTo>
                <a:lnTo>
                  <a:pt x="2521" y="3971"/>
                </a:lnTo>
                <a:lnTo>
                  <a:pt x="2564" y="3937"/>
                </a:lnTo>
                <a:lnTo>
                  <a:pt x="2606" y="3902"/>
                </a:lnTo>
                <a:lnTo>
                  <a:pt x="2648" y="3867"/>
                </a:lnTo>
                <a:lnTo>
                  <a:pt x="2689" y="3830"/>
                </a:lnTo>
                <a:lnTo>
                  <a:pt x="2730" y="3794"/>
                </a:lnTo>
                <a:lnTo>
                  <a:pt x="2771" y="3757"/>
                </a:lnTo>
                <a:lnTo>
                  <a:pt x="2811" y="3720"/>
                </a:lnTo>
                <a:lnTo>
                  <a:pt x="2851" y="3681"/>
                </a:lnTo>
                <a:lnTo>
                  <a:pt x="2890" y="3643"/>
                </a:lnTo>
                <a:lnTo>
                  <a:pt x="2929" y="3604"/>
                </a:lnTo>
                <a:lnTo>
                  <a:pt x="2968" y="3565"/>
                </a:lnTo>
                <a:lnTo>
                  <a:pt x="3006" y="3524"/>
                </a:lnTo>
                <a:lnTo>
                  <a:pt x="3044" y="3483"/>
                </a:lnTo>
                <a:lnTo>
                  <a:pt x="3081" y="3443"/>
                </a:lnTo>
                <a:lnTo>
                  <a:pt x="3117" y="3401"/>
                </a:lnTo>
                <a:lnTo>
                  <a:pt x="3154" y="3359"/>
                </a:lnTo>
                <a:lnTo>
                  <a:pt x="3189" y="3316"/>
                </a:lnTo>
                <a:lnTo>
                  <a:pt x="3225" y="3273"/>
                </a:lnTo>
                <a:lnTo>
                  <a:pt x="3260" y="3230"/>
                </a:lnTo>
                <a:lnTo>
                  <a:pt x="3295" y="3186"/>
                </a:lnTo>
                <a:lnTo>
                  <a:pt x="3329" y="3141"/>
                </a:lnTo>
                <a:lnTo>
                  <a:pt x="3362" y="3096"/>
                </a:lnTo>
                <a:lnTo>
                  <a:pt x="3396" y="3051"/>
                </a:lnTo>
                <a:lnTo>
                  <a:pt x="3428" y="3005"/>
                </a:lnTo>
                <a:lnTo>
                  <a:pt x="3461" y="2958"/>
                </a:lnTo>
                <a:lnTo>
                  <a:pt x="3492" y="2912"/>
                </a:lnTo>
                <a:lnTo>
                  <a:pt x="3523" y="2865"/>
                </a:lnTo>
                <a:lnTo>
                  <a:pt x="3554" y="2817"/>
                </a:lnTo>
                <a:lnTo>
                  <a:pt x="3584" y="2770"/>
                </a:lnTo>
                <a:lnTo>
                  <a:pt x="3613" y="2721"/>
                </a:lnTo>
                <a:lnTo>
                  <a:pt x="3643" y="2672"/>
                </a:lnTo>
                <a:lnTo>
                  <a:pt x="3671" y="2623"/>
                </a:lnTo>
                <a:lnTo>
                  <a:pt x="3699" y="2573"/>
                </a:lnTo>
                <a:lnTo>
                  <a:pt x="3727" y="2523"/>
                </a:lnTo>
                <a:lnTo>
                  <a:pt x="3754" y="2473"/>
                </a:lnTo>
                <a:lnTo>
                  <a:pt x="3780" y="2422"/>
                </a:lnTo>
                <a:lnTo>
                  <a:pt x="3807" y="2372"/>
                </a:lnTo>
                <a:lnTo>
                  <a:pt x="3832" y="2320"/>
                </a:lnTo>
                <a:lnTo>
                  <a:pt x="3857" y="2267"/>
                </a:lnTo>
                <a:lnTo>
                  <a:pt x="3882" y="2215"/>
                </a:lnTo>
                <a:lnTo>
                  <a:pt x="3906" y="2162"/>
                </a:lnTo>
                <a:lnTo>
                  <a:pt x="3929" y="2109"/>
                </a:lnTo>
                <a:lnTo>
                  <a:pt x="3951" y="2056"/>
                </a:lnTo>
                <a:lnTo>
                  <a:pt x="3974" y="2002"/>
                </a:lnTo>
                <a:lnTo>
                  <a:pt x="3995" y="1949"/>
                </a:lnTo>
                <a:lnTo>
                  <a:pt x="4016" y="1893"/>
                </a:lnTo>
                <a:lnTo>
                  <a:pt x="4036" y="1839"/>
                </a:lnTo>
                <a:lnTo>
                  <a:pt x="4057" y="1783"/>
                </a:lnTo>
                <a:lnTo>
                  <a:pt x="4076" y="1728"/>
                </a:lnTo>
                <a:lnTo>
                  <a:pt x="4095" y="1673"/>
                </a:lnTo>
                <a:lnTo>
                  <a:pt x="4112" y="1616"/>
                </a:lnTo>
                <a:lnTo>
                  <a:pt x="4131" y="1561"/>
                </a:lnTo>
                <a:lnTo>
                  <a:pt x="4147" y="1503"/>
                </a:lnTo>
                <a:lnTo>
                  <a:pt x="4163" y="1446"/>
                </a:lnTo>
                <a:lnTo>
                  <a:pt x="4179" y="1389"/>
                </a:lnTo>
                <a:lnTo>
                  <a:pt x="4194" y="1331"/>
                </a:lnTo>
                <a:lnTo>
                  <a:pt x="4208" y="1273"/>
                </a:lnTo>
                <a:lnTo>
                  <a:pt x="4223" y="1216"/>
                </a:lnTo>
                <a:lnTo>
                  <a:pt x="4236" y="1157"/>
                </a:lnTo>
                <a:lnTo>
                  <a:pt x="4248" y="1098"/>
                </a:lnTo>
                <a:lnTo>
                  <a:pt x="4260" y="1039"/>
                </a:lnTo>
                <a:lnTo>
                  <a:pt x="4271" y="980"/>
                </a:lnTo>
                <a:lnTo>
                  <a:pt x="4281" y="921"/>
                </a:lnTo>
                <a:lnTo>
                  <a:pt x="4291" y="861"/>
                </a:lnTo>
                <a:lnTo>
                  <a:pt x="4301" y="801"/>
                </a:lnTo>
                <a:lnTo>
                  <a:pt x="4310" y="741"/>
                </a:lnTo>
                <a:lnTo>
                  <a:pt x="4318" y="680"/>
                </a:lnTo>
                <a:lnTo>
                  <a:pt x="4325" y="620"/>
                </a:lnTo>
                <a:lnTo>
                  <a:pt x="4332" y="559"/>
                </a:lnTo>
                <a:lnTo>
                  <a:pt x="4337" y="498"/>
                </a:lnTo>
                <a:lnTo>
                  <a:pt x="4343" y="435"/>
                </a:lnTo>
                <a:lnTo>
                  <a:pt x="4347" y="374"/>
                </a:lnTo>
                <a:lnTo>
                  <a:pt x="4351" y="312"/>
                </a:lnTo>
                <a:lnTo>
                  <a:pt x="4354" y="251"/>
                </a:lnTo>
                <a:lnTo>
                  <a:pt x="4356" y="188"/>
                </a:lnTo>
                <a:lnTo>
                  <a:pt x="4358" y="125"/>
                </a:lnTo>
                <a:lnTo>
                  <a:pt x="4359" y="63"/>
                </a:lnTo>
                <a:lnTo>
                  <a:pt x="4360" y="0"/>
                </a:lnTo>
                <a:lnTo>
                  <a:pt x="4269" y="0"/>
                </a:lnTo>
                <a:lnTo>
                  <a:pt x="4268" y="62"/>
                </a:lnTo>
                <a:lnTo>
                  <a:pt x="4267" y="123"/>
                </a:lnTo>
                <a:lnTo>
                  <a:pt x="4266" y="184"/>
                </a:lnTo>
                <a:lnTo>
                  <a:pt x="4263" y="245"/>
                </a:lnTo>
                <a:lnTo>
                  <a:pt x="4260" y="306"/>
                </a:lnTo>
                <a:lnTo>
                  <a:pt x="4256" y="366"/>
                </a:lnTo>
                <a:lnTo>
                  <a:pt x="4252" y="427"/>
                </a:lnTo>
                <a:lnTo>
                  <a:pt x="4247" y="487"/>
                </a:lnTo>
                <a:lnTo>
                  <a:pt x="4241" y="547"/>
                </a:lnTo>
                <a:lnTo>
                  <a:pt x="4235" y="606"/>
                </a:lnTo>
                <a:lnTo>
                  <a:pt x="4228" y="666"/>
                </a:lnTo>
                <a:lnTo>
                  <a:pt x="4220" y="725"/>
                </a:lnTo>
                <a:lnTo>
                  <a:pt x="4212" y="784"/>
                </a:lnTo>
                <a:lnTo>
                  <a:pt x="4201" y="842"/>
                </a:lnTo>
                <a:lnTo>
                  <a:pt x="4192" y="901"/>
                </a:lnTo>
                <a:lnTo>
                  <a:pt x="4182" y="960"/>
                </a:lnTo>
                <a:lnTo>
                  <a:pt x="4171" y="1018"/>
                </a:lnTo>
                <a:lnTo>
                  <a:pt x="4159" y="1075"/>
                </a:lnTo>
                <a:lnTo>
                  <a:pt x="4147" y="1133"/>
                </a:lnTo>
                <a:lnTo>
                  <a:pt x="4135" y="1190"/>
                </a:lnTo>
                <a:lnTo>
                  <a:pt x="4120" y="1247"/>
                </a:lnTo>
                <a:lnTo>
                  <a:pt x="4106" y="1304"/>
                </a:lnTo>
                <a:lnTo>
                  <a:pt x="4092" y="1360"/>
                </a:lnTo>
                <a:lnTo>
                  <a:pt x="4076" y="1416"/>
                </a:lnTo>
                <a:lnTo>
                  <a:pt x="4061" y="1472"/>
                </a:lnTo>
                <a:lnTo>
                  <a:pt x="4043" y="1528"/>
                </a:lnTo>
                <a:lnTo>
                  <a:pt x="4027" y="1582"/>
                </a:lnTo>
                <a:lnTo>
                  <a:pt x="4009" y="1638"/>
                </a:lnTo>
                <a:lnTo>
                  <a:pt x="3991" y="1692"/>
                </a:lnTo>
                <a:lnTo>
                  <a:pt x="3972" y="1746"/>
                </a:lnTo>
                <a:lnTo>
                  <a:pt x="3952" y="1800"/>
                </a:lnTo>
                <a:lnTo>
                  <a:pt x="3932" y="1854"/>
                </a:lnTo>
                <a:lnTo>
                  <a:pt x="3912" y="1908"/>
                </a:lnTo>
                <a:lnTo>
                  <a:pt x="3891" y="1960"/>
                </a:lnTo>
                <a:lnTo>
                  <a:pt x="3869" y="2013"/>
                </a:lnTo>
                <a:lnTo>
                  <a:pt x="3847" y="2065"/>
                </a:lnTo>
                <a:lnTo>
                  <a:pt x="3824" y="2117"/>
                </a:lnTo>
                <a:lnTo>
                  <a:pt x="3801" y="2169"/>
                </a:lnTo>
                <a:lnTo>
                  <a:pt x="3776" y="2220"/>
                </a:lnTo>
                <a:lnTo>
                  <a:pt x="3752" y="2271"/>
                </a:lnTo>
                <a:lnTo>
                  <a:pt x="3728" y="2321"/>
                </a:lnTo>
                <a:lnTo>
                  <a:pt x="3702" y="2372"/>
                </a:lnTo>
                <a:lnTo>
                  <a:pt x="3676" y="2421"/>
                </a:lnTo>
                <a:lnTo>
                  <a:pt x="3650" y="2470"/>
                </a:lnTo>
                <a:lnTo>
                  <a:pt x="3622" y="2520"/>
                </a:lnTo>
                <a:lnTo>
                  <a:pt x="3595" y="2568"/>
                </a:lnTo>
                <a:lnTo>
                  <a:pt x="3567" y="2616"/>
                </a:lnTo>
                <a:lnTo>
                  <a:pt x="3538" y="2664"/>
                </a:lnTo>
                <a:lnTo>
                  <a:pt x="3509" y="2711"/>
                </a:lnTo>
                <a:lnTo>
                  <a:pt x="3480" y="2758"/>
                </a:lnTo>
                <a:lnTo>
                  <a:pt x="3449" y="2805"/>
                </a:lnTo>
                <a:lnTo>
                  <a:pt x="3419" y="2851"/>
                </a:lnTo>
                <a:lnTo>
                  <a:pt x="3388" y="2897"/>
                </a:lnTo>
                <a:lnTo>
                  <a:pt x="3356" y="2942"/>
                </a:lnTo>
                <a:lnTo>
                  <a:pt x="3325" y="2987"/>
                </a:lnTo>
                <a:lnTo>
                  <a:pt x="3292" y="3031"/>
                </a:lnTo>
                <a:lnTo>
                  <a:pt x="3259" y="3075"/>
                </a:lnTo>
                <a:lnTo>
                  <a:pt x="3226" y="3119"/>
                </a:lnTo>
                <a:lnTo>
                  <a:pt x="3192" y="3162"/>
                </a:lnTo>
                <a:lnTo>
                  <a:pt x="3158" y="3205"/>
                </a:lnTo>
                <a:lnTo>
                  <a:pt x="3123" y="3247"/>
                </a:lnTo>
                <a:lnTo>
                  <a:pt x="3088" y="3289"/>
                </a:lnTo>
                <a:lnTo>
                  <a:pt x="3053" y="3329"/>
                </a:lnTo>
                <a:lnTo>
                  <a:pt x="3016" y="3370"/>
                </a:lnTo>
                <a:lnTo>
                  <a:pt x="2980" y="3411"/>
                </a:lnTo>
                <a:lnTo>
                  <a:pt x="2943" y="3450"/>
                </a:lnTo>
                <a:lnTo>
                  <a:pt x="2906" y="3490"/>
                </a:lnTo>
                <a:lnTo>
                  <a:pt x="2867" y="3528"/>
                </a:lnTo>
                <a:lnTo>
                  <a:pt x="2830" y="3567"/>
                </a:lnTo>
                <a:lnTo>
                  <a:pt x="2791" y="3604"/>
                </a:lnTo>
                <a:lnTo>
                  <a:pt x="2752" y="3642"/>
                </a:lnTo>
                <a:lnTo>
                  <a:pt x="2713" y="3679"/>
                </a:lnTo>
                <a:lnTo>
                  <a:pt x="2673" y="3715"/>
                </a:lnTo>
                <a:lnTo>
                  <a:pt x="2633" y="3750"/>
                </a:lnTo>
                <a:lnTo>
                  <a:pt x="2592" y="3785"/>
                </a:lnTo>
                <a:lnTo>
                  <a:pt x="2552" y="3820"/>
                </a:lnTo>
                <a:lnTo>
                  <a:pt x="2510" y="3854"/>
                </a:lnTo>
                <a:lnTo>
                  <a:pt x="2469" y="3888"/>
                </a:lnTo>
                <a:lnTo>
                  <a:pt x="2426" y="3921"/>
                </a:lnTo>
                <a:lnTo>
                  <a:pt x="2384" y="3954"/>
                </a:lnTo>
                <a:lnTo>
                  <a:pt x="2341" y="3985"/>
                </a:lnTo>
                <a:lnTo>
                  <a:pt x="2299" y="4017"/>
                </a:lnTo>
                <a:lnTo>
                  <a:pt x="2255" y="4048"/>
                </a:lnTo>
                <a:lnTo>
                  <a:pt x="2211" y="4078"/>
                </a:lnTo>
                <a:lnTo>
                  <a:pt x="2167" y="4108"/>
                </a:lnTo>
                <a:lnTo>
                  <a:pt x="2122" y="4137"/>
                </a:lnTo>
                <a:lnTo>
                  <a:pt x="2077" y="4165"/>
                </a:lnTo>
                <a:lnTo>
                  <a:pt x="2032" y="4193"/>
                </a:lnTo>
                <a:lnTo>
                  <a:pt x="1987" y="4221"/>
                </a:lnTo>
                <a:lnTo>
                  <a:pt x="1940" y="4247"/>
                </a:lnTo>
                <a:lnTo>
                  <a:pt x="1895" y="4273"/>
                </a:lnTo>
                <a:lnTo>
                  <a:pt x="1848" y="4299"/>
                </a:lnTo>
                <a:lnTo>
                  <a:pt x="1802" y="4324"/>
                </a:lnTo>
                <a:lnTo>
                  <a:pt x="1754" y="4347"/>
                </a:lnTo>
                <a:lnTo>
                  <a:pt x="1706" y="4371"/>
                </a:lnTo>
                <a:lnTo>
                  <a:pt x="1659" y="4395"/>
                </a:lnTo>
                <a:lnTo>
                  <a:pt x="1611" y="4416"/>
                </a:lnTo>
                <a:lnTo>
                  <a:pt x="1563" y="4438"/>
                </a:lnTo>
                <a:lnTo>
                  <a:pt x="1514" y="4459"/>
                </a:lnTo>
                <a:lnTo>
                  <a:pt x="1466" y="4480"/>
                </a:lnTo>
                <a:lnTo>
                  <a:pt x="1416" y="4500"/>
                </a:lnTo>
                <a:lnTo>
                  <a:pt x="1366" y="4519"/>
                </a:lnTo>
                <a:lnTo>
                  <a:pt x="1317" y="4537"/>
                </a:lnTo>
                <a:lnTo>
                  <a:pt x="1267" y="4555"/>
                </a:lnTo>
                <a:lnTo>
                  <a:pt x="1217" y="4572"/>
                </a:lnTo>
                <a:lnTo>
                  <a:pt x="1167" y="4588"/>
                </a:lnTo>
                <a:lnTo>
                  <a:pt x="1115" y="4604"/>
                </a:lnTo>
                <a:lnTo>
                  <a:pt x="1065" y="4620"/>
                </a:lnTo>
                <a:lnTo>
                  <a:pt x="1014" y="4633"/>
                </a:lnTo>
                <a:lnTo>
                  <a:pt x="963" y="4648"/>
                </a:lnTo>
                <a:lnTo>
                  <a:pt x="911" y="4661"/>
                </a:lnTo>
                <a:lnTo>
                  <a:pt x="859" y="4673"/>
                </a:lnTo>
                <a:lnTo>
                  <a:pt x="807" y="4684"/>
                </a:lnTo>
                <a:lnTo>
                  <a:pt x="754" y="4696"/>
                </a:lnTo>
                <a:lnTo>
                  <a:pt x="701" y="4706"/>
                </a:lnTo>
                <a:lnTo>
                  <a:pt x="649" y="4715"/>
                </a:lnTo>
                <a:lnTo>
                  <a:pt x="596" y="4724"/>
                </a:lnTo>
                <a:lnTo>
                  <a:pt x="543" y="4732"/>
                </a:lnTo>
                <a:lnTo>
                  <a:pt x="489" y="4739"/>
                </a:lnTo>
                <a:lnTo>
                  <a:pt x="435" y="4745"/>
                </a:lnTo>
                <a:lnTo>
                  <a:pt x="382" y="4751"/>
                </a:lnTo>
                <a:lnTo>
                  <a:pt x="328" y="4756"/>
                </a:lnTo>
                <a:lnTo>
                  <a:pt x="274" y="4760"/>
                </a:lnTo>
                <a:lnTo>
                  <a:pt x="220" y="4763"/>
                </a:lnTo>
                <a:lnTo>
                  <a:pt x="165" y="4767"/>
                </a:lnTo>
                <a:lnTo>
                  <a:pt x="110" y="4769"/>
                </a:lnTo>
                <a:lnTo>
                  <a:pt x="56" y="4769"/>
                </a:lnTo>
                <a:lnTo>
                  <a:pt x="0" y="4770"/>
                </a:lnTo>
                <a:lnTo>
                  <a:pt x="0" y="4872"/>
                </a:lnTo>
              </a:path>
            </a:pathLst>
          </a:custGeom>
          <a:solidFill>
            <a:srgbClr val="008FE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3" name="CustomShape 5"/>
          <p:cNvSpPr/>
          <p:nvPr/>
        </p:nvSpPr>
        <p:spPr>
          <a:xfrm>
            <a:off x="2754360" y="5218200"/>
            <a:ext cx="1152000" cy="1163160"/>
          </a:xfrm>
          <a:custGeom>
            <a:avLst/>
            <a:gdLst/>
            <a:ahLst/>
            <a:cxnLst/>
            <a:rect l="0" t="0" r="r" b="b"/>
            <a:pathLst>
              <a:path w="4360" h="4873">
                <a:moveTo>
                  <a:pt x="0" y="0"/>
                </a:moveTo>
                <a:lnTo>
                  <a:pt x="0" y="0"/>
                </a:lnTo>
                <a:lnTo>
                  <a:pt x="0" y="63"/>
                </a:lnTo>
                <a:lnTo>
                  <a:pt x="1" y="125"/>
                </a:lnTo>
                <a:lnTo>
                  <a:pt x="3" y="188"/>
                </a:lnTo>
                <a:lnTo>
                  <a:pt x="6" y="251"/>
                </a:lnTo>
                <a:lnTo>
                  <a:pt x="9" y="312"/>
                </a:lnTo>
                <a:lnTo>
                  <a:pt x="13" y="374"/>
                </a:lnTo>
                <a:lnTo>
                  <a:pt x="17" y="435"/>
                </a:lnTo>
                <a:lnTo>
                  <a:pt x="22" y="498"/>
                </a:lnTo>
                <a:lnTo>
                  <a:pt x="28" y="559"/>
                </a:lnTo>
                <a:lnTo>
                  <a:pt x="35" y="620"/>
                </a:lnTo>
                <a:lnTo>
                  <a:pt x="42" y="680"/>
                </a:lnTo>
                <a:lnTo>
                  <a:pt x="50" y="741"/>
                </a:lnTo>
                <a:lnTo>
                  <a:pt x="58" y="801"/>
                </a:lnTo>
                <a:lnTo>
                  <a:pt x="68" y="861"/>
                </a:lnTo>
                <a:lnTo>
                  <a:pt x="78" y="921"/>
                </a:lnTo>
                <a:lnTo>
                  <a:pt x="89" y="980"/>
                </a:lnTo>
                <a:lnTo>
                  <a:pt x="100" y="1039"/>
                </a:lnTo>
                <a:lnTo>
                  <a:pt x="112" y="1098"/>
                </a:lnTo>
                <a:lnTo>
                  <a:pt x="124" y="1157"/>
                </a:lnTo>
                <a:lnTo>
                  <a:pt x="137" y="1216"/>
                </a:lnTo>
                <a:lnTo>
                  <a:pt x="152" y="1273"/>
                </a:lnTo>
                <a:lnTo>
                  <a:pt x="166" y="1331"/>
                </a:lnTo>
                <a:lnTo>
                  <a:pt x="181" y="1389"/>
                </a:lnTo>
                <a:lnTo>
                  <a:pt x="196" y="1446"/>
                </a:lnTo>
                <a:lnTo>
                  <a:pt x="212" y="1503"/>
                </a:lnTo>
                <a:lnTo>
                  <a:pt x="229" y="1561"/>
                </a:lnTo>
                <a:lnTo>
                  <a:pt x="247" y="1616"/>
                </a:lnTo>
                <a:lnTo>
                  <a:pt x="265" y="1673"/>
                </a:lnTo>
                <a:lnTo>
                  <a:pt x="283" y="1728"/>
                </a:lnTo>
                <a:lnTo>
                  <a:pt x="302" y="1783"/>
                </a:lnTo>
                <a:lnTo>
                  <a:pt x="323" y="1839"/>
                </a:lnTo>
                <a:lnTo>
                  <a:pt x="343" y="1893"/>
                </a:lnTo>
                <a:lnTo>
                  <a:pt x="364" y="1949"/>
                </a:lnTo>
                <a:lnTo>
                  <a:pt x="385" y="2002"/>
                </a:lnTo>
                <a:lnTo>
                  <a:pt x="408" y="2056"/>
                </a:lnTo>
                <a:lnTo>
                  <a:pt x="431" y="2109"/>
                </a:lnTo>
                <a:lnTo>
                  <a:pt x="454" y="2162"/>
                </a:lnTo>
                <a:lnTo>
                  <a:pt x="477" y="2215"/>
                </a:lnTo>
                <a:lnTo>
                  <a:pt x="502" y="2267"/>
                </a:lnTo>
                <a:lnTo>
                  <a:pt x="527" y="2320"/>
                </a:lnTo>
                <a:lnTo>
                  <a:pt x="552" y="2372"/>
                </a:lnTo>
                <a:lnTo>
                  <a:pt x="579" y="2422"/>
                </a:lnTo>
                <a:lnTo>
                  <a:pt x="605" y="2473"/>
                </a:lnTo>
                <a:lnTo>
                  <a:pt x="632" y="2523"/>
                </a:lnTo>
                <a:lnTo>
                  <a:pt x="660" y="2573"/>
                </a:lnTo>
                <a:lnTo>
                  <a:pt x="688" y="2623"/>
                </a:lnTo>
                <a:lnTo>
                  <a:pt x="717" y="2672"/>
                </a:lnTo>
                <a:lnTo>
                  <a:pt x="746" y="2721"/>
                </a:lnTo>
                <a:lnTo>
                  <a:pt x="776" y="2770"/>
                </a:lnTo>
                <a:lnTo>
                  <a:pt x="805" y="2817"/>
                </a:lnTo>
                <a:lnTo>
                  <a:pt x="837" y="2865"/>
                </a:lnTo>
                <a:lnTo>
                  <a:pt x="868" y="2912"/>
                </a:lnTo>
                <a:lnTo>
                  <a:pt x="900" y="2958"/>
                </a:lnTo>
                <a:lnTo>
                  <a:pt x="932" y="3005"/>
                </a:lnTo>
                <a:lnTo>
                  <a:pt x="964" y="3051"/>
                </a:lnTo>
                <a:lnTo>
                  <a:pt x="998" y="3096"/>
                </a:lnTo>
                <a:lnTo>
                  <a:pt x="1031" y="3141"/>
                </a:lnTo>
                <a:lnTo>
                  <a:pt x="1066" y="3186"/>
                </a:lnTo>
                <a:lnTo>
                  <a:pt x="1100" y="3230"/>
                </a:lnTo>
                <a:lnTo>
                  <a:pt x="1134" y="3273"/>
                </a:lnTo>
                <a:lnTo>
                  <a:pt x="1170" y="3316"/>
                </a:lnTo>
                <a:lnTo>
                  <a:pt x="1206" y="3359"/>
                </a:lnTo>
                <a:lnTo>
                  <a:pt x="1243" y="3401"/>
                </a:lnTo>
                <a:lnTo>
                  <a:pt x="1279" y="3443"/>
                </a:lnTo>
                <a:lnTo>
                  <a:pt x="1317" y="3483"/>
                </a:lnTo>
                <a:lnTo>
                  <a:pt x="1354" y="3524"/>
                </a:lnTo>
                <a:lnTo>
                  <a:pt x="1392" y="3565"/>
                </a:lnTo>
                <a:lnTo>
                  <a:pt x="1431" y="3604"/>
                </a:lnTo>
                <a:lnTo>
                  <a:pt x="1469" y="3643"/>
                </a:lnTo>
                <a:lnTo>
                  <a:pt x="1509" y="3681"/>
                </a:lnTo>
                <a:lnTo>
                  <a:pt x="1548" y="3720"/>
                </a:lnTo>
                <a:lnTo>
                  <a:pt x="1589" y="3757"/>
                </a:lnTo>
                <a:lnTo>
                  <a:pt x="1629" y="3794"/>
                </a:lnTo>
                <a:lnTo>
                  <a:pt x="1671" y="3830"/>
                </a:lnTo>
                <a:lnTo>
                  <a:pt x="1712" y="3867"/>
                </a:lnTo>
                <a:lnTo>
                  <a:pt x="1754" y="3902"/>
                </a:lnTo>
                <a:lnTo>
                  <a:pt x="1796" y="3937"/>
                </a:lnTo>
                <a:lnTo>
                  <a:pt x="1839" y="3971"/>
                </a:lnTo>
                <a:lnTo>
                  <a:pt x="1881" y="4005"/>
                </a:lnTo>
                <a:lnTo>
                  <a:pt x="1925" y="4039"/>
                </a:lnTo>
                <a:lnTo>
                  <a:pt x="1968" y="4070"/>
                </a:lnTo>
                <a:lnTo>
                  <a:pt x="2012" y="4103"/>
                </a:lnTo>
                <a:lnTo>
                  <a:pt x="2056" y="4135"/>
                </a:lnTo>
                <a:lnTo>
                  <a:pt x="2102" y="4165"/>
                </a:lnTo>
                <a:lnTo>
                  <a:pt x="2146" y="4196"/>
                </a:lnTo>
                <a:lnTo>
                  <a:pt x="2192" y="4225"/>
                </a:lnTo>
                <a:lnTo>
                  <a:pt x="2238" y="4255"/>
                </a:lnTo>
                <a:lnTo>
                  <a:pt x="2284" y="4283"/>
                </a:lnTo>
                <a:lnTo>
                  <a:pt x="2331" y="4310"/>
                </a:lnTo>
                <a:lnTo>
                  <a:pt x="2377" y="4337"/>
                </a:lnTo>
                <a:lnTo>
                  <a:pt x="2425" y="4364"/>
                </a:lnTo>
                <a:lnTo>
                  <a:pt x="2472" y="4390"/>
                </a:lnTo>
                <a:lnTo>
                  <a:pt x="2520" y="4415"/>
                </a:lnTo>
                <a:lnTo>
                  <a:pt x="2568" y="4440"/>
                </a:lnTo>
                <a:lnTo>
                  <a:pt x="2616" y="4465"/>
                </a:lnTo>
                <a:lnTo>
                  <a:pt x="2666" y="4488"/>
                </a:lnTo>
                <a:lnTo>
                  <a:pt x="2714" y="4511"/>
                </a:lnTo>
                <a:lnTo>
                  <a:pt x="2764" y="4533"/>
                </a:lnTo>
                <a:lnTo>
                  <a:pt x="2813" y="4554"/>
                </a:lnTo>
                <a:lnTo>
                  <a:pt x="2863" y="4576"/>
                </a:lnTo>
                <a:lnTo>
                  <a:pt x="2913" y="4596"/>
                </a:lnTo>
                <a:lnTo>
                  <a:pt x="2963" y="4615"/>
                </a:lnTo>
                <a:lnTo>
                  <a:pt x="3014" y="4635"/>
                </a:lnTo>
                <a:lnTo>
                  <a:pt x="3066" y="4653"/>
                </a:lnTo>
                <a:lnTo>
                  <a:pt x="3116" y="4670"/>
                </a:lnTo>
                <a:lnTo>
                  <a:pt x="3168" y="4687"/>
                </a:lnTo>
                <a:lnTo>
                  <a:pt x="3220" y="4702"/>
                </a:lnTo>
                <a:lnTo>
                  <a:pt x="3272" y="4718"/>
                </a:lnTo>
                <a:lnTo>
                  <a:pt x="3325" y="4733"/>
                </a:lnTo>
                <a:lnTo>
                  <a:pt x="3377" y="4746"/>
                </a:lnTo>
                <a:lnTo>
                  <a:pt x="3430" y="4760"/>
                </a:lnTo>
                <a:lnTo>
                  <a:pt x="3483" y="4773"/>
                </a:lnTo>
                <a:lnTo>
                  <a:pt x="3536" y="4785"/>
                </a:lnTo>
                <a:lnTo>
                  <a:pt x="3590" y="4796"/>
                </a:lnTo>
                <a:lnTo>
                  <a:pt x="3643" y="4806"/>
                </a:lnTo>
                <a:lnTo>
                  <a:pt x="3697" y="4815"/>
                </a:lnTo>
                <a:lnTo>
                  <a:pt x="3751" y="4825"/>
                </a:lnTo>
                <a:lnTo>
                  <a:pt x="3805" y="4832"/>
                </a:lnTo>
                <a:lnTo>
                  <a:pt x="3860" y="4840"/>
                </a:lnTo>
                <a:lnTo>
                  <a:pt x="3915" y="4847"/>
                </a:lnTo>
                <a:lnTo>
                  <a:pt x="3969" y="4853"/>
                </a:lnTo>
                <a:lnTo>
                  <a:pt x="4025" y="4857"/>
                </a:lnTo>
                <a:lnTo>
                  <a:pt x="4080" y="4862"/>
                </a:lnTo>
                <a:lnTo>
                  <a:pt x="4135" y="4865"/>
                </a:lnTo>
                <a:lnTo>
                  <a:pt x="4191" y="4869"/>
                </a:lnTo>
                <a:lnTo>
                  <a:pt x="4248" y="4870"/>
                </a:lnTo>
                <a:lnTo>
                  <a:pt x="4303" y="4872"/>
                </a:lnTo>
                <a:lnTo>
                  <a:pt x="4359" y="4872"/>
                </a:lnTo>
                <a:lnTo>
                  <a:pt x="4359" y="4770"/>
                </a:lnTo>
                <a:lnTo>
                  <a:pt x="4304" y="4769"/>
                </a:lnTo>
                <a:lnTo>
                  <a:pt x="4250" y="4769"/>
                </a:lnTo>
                <a:lnTo>
                  <a:pt x="4195" y="4767"/>
                </a:lnTo>
                <a:lnTo>
                  <a:pt x="4140" y="4763"/>
                </a:lnTo>
                <a:lnTo>
                  <a:pt x="4086" y="4760"/>
                </a:lnTo>
                <a:lnTo>
                  <a:pt x="4032" y="4756"/>
                </a:lnTo>
                <a:lnTo>
                  <a:pt x="3977" y="4751"/>
                </a:lnTo>
                <a:lnTo>
                  <a:pt x="3924" y="4745"/>
                </a:lnTo>
                <a:lnTo>
                  <a:pt x="3870" y="4739"/>
                </a:lnTo>
                <a:lnTo>
                  <a:pt x="3817" y="4732"/>
                </a:lnTo>
                <a:lnTo>
                  <a:pt x="3764" y="4724"/>
                </a:lnTo>
                <a:lnTo>
                  <a:pt x="3710" y="4715"/>
                </a:lnTo>
                <a:lnTo>
                  <a:pt x="3658" y="4706"/>
                </a:lnTo>
                <a:lnTo>
                  <a:pt x="3605" y="4696"/>
                </a:lnTo>
                <a:lnTo>
                  <a:pt x="3553" y="4684"/>
                </a:lnTo>
                <a:lnTo>
                  <a:pt x="3501" y="4673"/>
                </a:lnTo>
                <a:lnTo>
                  <a:pt x="3449" y="4661"/>
                </a:lnTo>
                <a:lnTo>
                  <a:pt x="3397" y="4648"/>
                </a:lnTo>
                <a:lnTo>
                  <a:pt x="3346" y="4633"/>
                </a:lnTo>
                <a:lnTo>
                  <a:pt x="3295" y="4620"/>
                </a:lnTo>
                <a:lnTo>
                  <a:pt x="3244" y="4604"/>
                </a:lnTo>
                <a:lnTo>
                  <a:pt x="3193" y="4588"/>
                </a:lnTo>
                <a:lnTo>
                  <a:pt x="3142" y="4572"/>
                </a:lnTo>
                <a:lnTo>
                  <a:pt x="3093" y="4555"/>
                </a:lnTo>
                <a:lnTo>
                  <a:pt x="3042" y="4537"/>
                </a:lnTo>
                <a:lnTo>
                  <a:pt x="2993" y="4519"/>
                </a:lnTo>
                <a:lnTo>
                  <a:pt x="2943" y="4500"/>
                </a:lnTo>
                <a:lnTo>
                  <a:pt x="2894" y="4480"/>
                </a:lnTo>
                <a:lnTo>
                  <a:pt x="2846" y="4459"/>
                </a:lnTo>
                <a:lnTo>
                  <a:pt x="2797" y="4438"/>
                </a:lnTo>
                <a:lnTo>
                  <a:pt x="2749" y="4416"/>
                </a:lnTo>
                <a:lnTo>
                  <a:pt x="2700" y="4395"/>
                </a:lnTo>
                <a:lnTo>
                  <a:pt x="2653" y="4371"/>
                </a:lnTo>
                <a:lnTo>
                  <a:pt x="2605" y="4347"/>
                </a:lnTo>
                <a:lnTo>
                  <a:pt x="2558" y="4324"/>
                </a:lnTo>
                <a:lnTo>
                  <a:pt x="2512" y="4299"/>
                </a:lnTo>
                <a:lnTo>
                  <a:pt x="2465" y="4273"/>
                </a:lnTo>
                <a:lnTo>
                  <a:pt x="2419" y="4247"/>
                </a:lnTo>
                <a:lnTo>
                  <a:pt x="2373" y="4221"/>
                </a:lnTo>
                <a:lnTo>
                  <a:pt x="2328" y="4193"/>
                </a:lnTo>
                <a:lnTo>
                  <a:pt x="2282" y="4165"/>
                </a:lnTo>
                <a:lnTo>
                  <a:pt x="2238" y="4137"/>
                </a:lnTo>
                <a:lnTo>
                  <a:pt x="2193" y="4108"/>
                </a:lnTo>
                <a:lnTo>
                  <a:pt x="2149" y="4078"/>
                </a:lnTo>
                <a:lnTo>
                  <a:pt x="2105" y="4048"/>
                </a:lnTo>
                <a:lnTo>
                  <a:pt x="2061" y="4017"/>
                </a:lnTo>
                <a:lnTo>
                  <a:pt x="2018" y="3985"/>
                </a:lnTo>
                <a:lnTo>
                  <a:pt x="1975" y="3954"/>
                </a:lnTo>
                <a:lnTo>
                  <a:pt x="1933" y="3921"/>
                </a:lnTo>
                <a:lnTo>
                  <a:pt x="1891" y="3888"/>
                </a:lnTo>
                <a:lnTo>
                  <a:pt x="1849" y="3854"/>
                </a:lnTo>
                <a:lnTo>
                  <a:pt x="1808" y="3820"/>
                </a:lnTo>
                <a:lnTo>
                  <a:pt x="1767" y="3785"/>
                </a:lnTo>
                <a:lnTo>
                  <a:pt x="1726" y="3750"/>
                </a:lnTo>
                <a:lnTo>
                  <a:pt x="1687" y="3715"/>
                </a:lnTo>
                <a:lnTo>
                  <a:pt x="1646" y="3679"/>
                </a:lnTo>
                <a:lnTo>
                  <a:pt x="1608" y="3642"/>
                </a:lnTo>
                <a:lnTo>
                  <a:pt x="1569" y="3604"/>
                </a:lnTo>
                <a:lnTo>
                  <a:pt x="1530" y="3567"/>
                </a:lnTo>
                <a:lnTo>
                  <a:pt x="1492" y="3528"/>
                </a:lnTo>
                <a:lnTo>
                  <a:pt x="1454" y="3490"/>
                </a:lnTo>
                <a:lnTo>
                  <a:pt x="1417" y="3450"/>
                </a:lnTo>
                <a:lnTo>
                  <a:pt x="1380" y="3411"/>
                </a:lnTo>
                <a:lnTo>
                  <a:pt x="1344" y="3370"/>
                </a:lnTo>
                <a:lnTo>
                  <a:pt x="1307" y="3329"/>
                </a:lnTo>
                <a:lnTo>
                  <a:pt x="1272" y="3289"/>
                </a:lnTo>
                <a:lnTo>
                  <a:pt x="1237" y="3247"/>
                </a:lnTo>
                <a:lnTo>
                  <a:pt x="1202" y="3205"/>
                </a:lnTo>
                <a:lnTo>
                  <a:pt x="1168" y="3162"/>
                </a:lnTo>
                <a:lnTo>
                  <a:pt x="1134" y="3119"/>
                </a:lnTo>
                <a:lnTo>
                  <a:pt x="1101" y="3075"/>
                </a:lnTo>
                <a:lnTo>
                  <a:pt x="1068" y="3031"/>
                </a:lnTo>
                <a:lnTo>
                  <a:pt x="1035" y="2987"/>
                </a:lnTo>
                <a:lnTo>
                  <a:pt x="1003" y="2942"/>
                </a:lnTo>
                <a:lnTo>
                  <a:pt x="971" y="2897"/>
                </a:lnTo>
                <a:lnTo>
                  <a:pt x="941" y="2851"/>
                </a:lnTo>
                <a:lnTo>
                  <a:pt x="910" y="2805"/>
                </a:lnTo>
                <a:lnTo>
                  <a:pt x="880" y="2758"/>
                </a:lnTo>
                <a:lnTo>
                  <a:pt x="851" y="2712"/>
                </a:lnTo>
                <a:lnTo>
                  <a:pt x="822" y="2664"/>
                </a:lnTo>
                <a:lnTo>
                  <a:pt x="793" y="2616"/>
                </a:lnTo>
                <a:lnTo>
                  <a:pt x="765" y="2568"/>
                </a:lnTo>
                <a:lnTo>
                  <a:pt x="738" y="2520"/>
                </a:lnTo>
                <a:lnTo>
                  <a:pt x="710" y="2470"/>
                </a:lnTo>
                <a:lnTo>
                  <a:pt x="684" y="2421"/>
                </a:lnTo>
                <a:lnTo>
                  <a:pt x="658" y="2372"/>
                </a:lnTo>
                <a:lnTo>
                  <a:pt x="632" y="2321"/>
                </a:lnTo>
                <a:lnTo>
                  <a:pt x="607" y="2271"/>
                </a:lnTo>
                <a:lnTo>
                  <a:pt x="583" y="2220"/>
                </a:lnTo>
                <a:lnTo>
                  <a:pt x="558" y="2169"/>
                </a:lnTo>
                <a:lnTo>
                  <a:pt x="535" y="2117"/>
                </a:lnTo>
                <a:lnTo>
                  <a:pt x="513" y="2065"/>
                </a:lnTo>
                <a:lnTo>
                  <a:pt x="491" y="2013"/>
                </a:lnTo>
                <a:lnTo>
                  <a:pt x="469" y="1960"/>
                </a:lnTo>
                <a:lnTo>
                  <a:pt x="448" y="1908"/>
                </a:lnTo>
                <a:lnTo>
                  <a:pt x="427" y="1854"/>
                </a:lnTo>
                <a:lnTo>
                  <a:pt x="407" y="1800"/>
                </a:lnTo>
                <a:lnTo>
                  <a:pt x="387" y="1746"/>
                </a:lnTo>
                <a:lnTo>
                  <a:pt x="369" y="1692"/>
                </a:lnTo>
                <a:lnTo>
                  <a:pt x="351" y="1638"/>
                </a:lnTo>
                <a:lnTo>
                  <a:pt x="333" y="1582"/>
                </a:lnTo>
                <a:lnTo>
                  <a:pt x="316" y="1528"/>
                </a:lnTo>
                <a:lnTo>
                  <a:pt x="299" y="1472"/>
                </a:lnTo>
                <a:lnTo>
                  <a:pt x="283" y="1416"/>
                </a:lnTo>
                <a:lnTo>
                  <a:pt x="268" y="1360"/>
                </a:lnTo>
                <a:lnTo>
                  <a:pt x="253" y="1304"/>
                </a:lnTo>
                <a:lnTo>
                  <a:pt x="240" y="1247"/>
                </a:lnTo>
                <a:lnTo>
                  <a:pt x="225" y="1190"/>
                </a:lnTo>
                <a:lnTo>
                  <a:pt x="212" y="1133"/>
                </a:lnTo>
                <a:lnTo>
                  <a:pt x="200" y="1075"/>
                </a:lnTo>
                <a:lnTo>
                  <a:pt x="189" y="1018"/>
                </a:lnTo>
                <a:lnTo>
                  <a:pt x="178" y="960"/>
                </a:lnTo>
                <a:lnTo>
                  <a:pt x="168" y="901"/>
                </a:lnTo>
                <a:lnTo>
                  <a:pt x="158" y="842"/>
                </a:lnTo>
                <a:lnTo>
                  <a:pt x="149" y="784"/>
                </a:lnTo>
                <a:lnTo>
                  <a:pt x="140" y="725"/>
                </a:lnTo>
                <a:lnTo>
                  <a:pt x="132" y="666"/>
                </a:lnTo>
                <a:lnTo>
                  <a:pt x="125" y="606"/>
                </a:lnTo>
                <a:lnTo>
                  <a:pt x="119" y="547"/>
                </a:lnTo>
                <a:lnTo>
                  <a:pt x="113" y="487"/>
                </a:lnTo>
                <a:lnTo>
                  <a:pt x="108" y="427"/>
                </a:lnTo>
                <a:lnTo>
                  <a:pt x="103" y="366"/>
                </a:lnTo>
                <a:lnTo>
                  <a:pt x="100" y="306"/>
                </a:lnTo>
                <a:lnTo>
                  <a:pt x="96" y="245"/>
                </a:lnTo>
                <a:lnTo>
                  <a:pt x="94" y="184"/>
                </a:lnTo>
                <a:lnTo>
                  <a:pt x="92" y="123"/>
                </a:lnTo>
                <a:lnTo>
                  <a:pt x="91" y="62"/>
                </a:lnTo>
                <a:lnTo>
                  <a:pt x="91" y="0"/>
                </a:lnTo>
                <a:lnTo>
                  <a:pt x="0" y="0"/>
                </a:lnTo>
              </a:path>
            </a:pathLst>
          </a:custGeom>
          <a:solidFill>
            <a:srgbClr val="008FE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4" name="CustomShape 6"/>
          <p:cNvSpPr/>
          <p:nvPr/>
        </p:nvSpPr>
        <p:spPr>
          <a:xfrm>
            <a:off x="2754360" y="4054320"/>
            <a:ext cx="1152000" cy="1163160"/>
          </a:xfrm>
          <a:custGeom>
            <a:avLst/>
            <a:gdLst/>
            <a:ahLst/>
            <a:cxnLst/>
            <a:rect l="0" t="0" r="r" b="b"/>
            <a:pathLst>
              <a:path w="4360" h="4872">
                <a:moveTo>
                  <a:pt x="4359" y="0"/>
                </a:moveTo>
                <a:lnTo>
                  <a:pt x="4359" y="0"/>
                </a:lnTo>
                <a:lnTo>
                  <a:pt x="4303" y="0"/>
                </a:lnTo>
                <a:lnTo>
                  <a:pt x="4248" y="2"/>
                </a:lnTo>
                <a:lnTo>
                  <a:pt x="4191" y="3"/>
                </a:lnTo>
                <a:lnTo>
                  <a:pt x="4135" y="7"/>
                </a:lnTo>
                <a:lnTo>
                  <a:pt x="4080" y="10"/>
                </a:lnTo>
                <a:lnTo>
                  <a:pt x="4025" y="15"/>
                </a:lnTo>
                <a:lnTo>
                  <a:pt x="3969" y="19"/>
                </a:lnTo>
                <a:lnTo>
                  <a:pt x="3915" y="25"/>
                </a:lnTo>
                <a:lnTo>
                  <a:pt x="3860" y="32"/>
                </a:lnTo>
                <a:lnTo>
                  <a:pt x="3805" y="40"/>
                </a:lnTo>
                <a:lnTo>
                  <a:pt x="3751" y="47"/>
                </a:lnTo>
                <a:lnTo>
                  <a:pt x="3697" y="57"/>
                </a:lnTo>
                <a:lnTo>
                  <a:pt x="3643" y="66"/>
                </a:lnTo>
                <a:lnTo>
                  <a:pt x="3590" y="77"/>
                </a:lnTo>
                <a:lnTo>
                  <a:pt x="3536" y="87"/>
                </a:lnTo>
                <a:lnTo>
                  <a:pt x="3483" y="100"/>
                </a:lnTo>
                <a:lnTo>
                  <a:pt x="3430" y="112"/>
                </a:lnTo>
                <a:lnTo>
                  <a:pt x="3377" y="126"/>
                </a:lnTo>
                <a:lnTo>
                  <a:pt x="3325" y="139"/>
                </a:lnTo>
                <a:lnTo>
                  <a:pt x="3272" y="154"/>
                </a:lnTo>
                <a:lnTo>
                  <a:pt x="3220" y="170"/>
                </a:lnTo>
                <a:lnTo>
                  <a:pt x="3168" y="185"/>
                </a:lnTo>
                <a:lnTo>
                  <a:pt x="3116" y="202"/>
                </a:lnTo>
                <a:lnTo>
                  <a:pt x="3066" y="219"/>
                </a:lnTo>
                <a:lnTo>
                  <a:pt x="3014" y="237"/>
                </a:lnTo>
                <a:lnTo>
                  <a:pt x="2963" y="257"/>
                </a:lnTo>
                <a:lnTo>
                  <a:pt x="2913" y="276"/>
                </a:lnTo>
                <a:lnTo>
                  <a:pt x="2863" y="296"/>
                </a:lnTo>
                <a:lnTo>
                  <a:pt x="2813" y="318"/>
                </a:lnTo>
                <a:lnTo>
                  <a:pt x="2764" y="339"/>
                </a:lnTo>
                <a:lnTo>
                  <a:pt x="2714" y="361"/>
                </a:lnTo>
                <a:lnTo>
                  <a:pt x="2666" y="385"/>
                </a:lnTo>
                <a:lnTo>
                  <a:pt x="2616" y="407"/>
                </a:lnTo>
                <a:lnTo>
                  <a:pt x="2568" y="432"/>
                </a:lnTo>
                <a:lnTo>
                  <a:pt x="2520" y="457"/>
                </a:lnTo>
                <a:lnTo>
                  <a:pt x="2472" y="482"/>
                </a:lnTo>
                <a:lnTo>
                  <a:pt x="2425" y="508"/>
                </a:lnTo>
                <a:lnTo>
                  <a:pt x="2377" y="535"/>
                </a:lnTo>
                <a:lnTo>
                  <a:pt x="2331" y="562"/>
                </a:lnTo>
                <a:lnTo>
                  <a:pt x="2284" y="589"/>
                </a:lnTo>
                <a:lnTo>
                  <a:pt x="2238" y="619"/>
                </a:lnTo>
                <a:lnTo>
                  <a:pt x="2192" y="647"/>
                </a:lnTo>
                <a:lnTo>
                  <a:pt x="2146" y="676"/>
                </a:lnTo>
                <a:lnTo>
                  <a:pt x="2102" y="707"/>
                </a:lnTo>
                <a:lnTo>
                  <a:pt x="2056" y="737"/>
                </a:lnTo>
                <a:lnTo>
                  <a:pt x="2012" y="769"/>
                </a:lnTo>
                <a:lnTo>
                  <a:pt x="1968" y="802"/>
                </a:lnTo>
                <a:lnTo>
                  <a:pt x="1925" y="834"/>
                </a:lnTo>
                <a:lnTo>
                  <a:pt x="1881" y="867"/>
                </a:lnTo>
                <a:lnTo>
                  <a:pt x="1839" y="901"/>
                </a:lnTo>
                <a:lnTo>
                  <a:pt x="1796" y="935"/>
                </a:lnTo>
                <a:lnTo>
                  <a:pt x="1754" y="970"/>
                </a:lnTo>
                <a:lnTo>
                  <a:pt x="1712" y="1005"/>
                </a:lnTo>
                <a:lnTo>
                  <a:pt x="1671" y="1042"/>
                </a:lnTo>
                <a:lnTo>
                  <a:pt x="1629" y="1078"/>
                </a:lnTo>
                <a:lnTo>
                  <a:pt x="1589" y="1115"/>
                </a:lnTo>
                <a:lnTo>
                  <a:pt x="1548" y="1152"/>
                </a:lnTo>
                <a:lnTo>
                  <a:pt x="1509" y="1191"/>
                </a:lnTo>
                <a:lnTo>
                  <a:pt x="1469" y="1229"/>
                </a:lnTo>
                <a:lnTo>
                  <a:pt x="1431" y="1268"/>
                </a:lnTo>
                <a:lnTo>
                  <a:pt x="1392" y="1307"/>
                </a:lnTo>
                <a:lnTo>
                  <a:pt x="1354" y="1348"/>
                </a:lnTo>
                <a:lnTo>
                  <a:pt x="1317" y="1389"/>
                </a:lnTo>
                <a:lnTo>
                  <a:pt x="1279" y="1430"/>
                </a:lnTo>
                <a:lnTo>
                  <a:pt x="1243" y="1471"/>
                </a:lnTo>
                <a:lnTo>
                  <a:pt x="1206" y="1513"/>
                </a:lnTo>
                <a:lnTo>
                  <a:pt x="1170" y="1556"/>
                </a:lnTo>
                <a:lnTo>
                  <a:pt x="1134" y="1599"/>
                </a:lnTo>
                <a:lnTo>
                  <a:pt x="1100" y="1642"/>
                </a:lnTo>
                <a:lnTo>
                  <a:pt x="1066" y="1686"/>
                </a:lnTo>
                <a:lnTo>
                  <a:pt x="1031" y="1731"/>
                </a:lnTo>
                <a:lnTo>
                  <a:pt x="998" y="1776"/>
                </a:lnTo>
                <a:lnTo>
                  <a:pt x="964" y="1821"/>
                </a:lnTo>
                <a:lnTo>
                  <a:pt x="932" y="1867"/>
                </a:lnTo>
                <a:lnTo>
                  <a:pt x="900" y="1914"/>
                </a:lnTo>
                <a:lnTo>
                  <a:pt x="868" y="1960"/>
                </a:lnTo>
                <a:lnTo>
                  <a:pt x="837" y="2007"/>
                </a:lnTo>
                <a:lnTo>
                  <a:pt x="805" y="2055"/>
                </a:lnTo>
                <a:lnTo>
                  <a:pt x="776" y="2102"/>
                </a:lnTo>
                <a:lnTo>
                  <a:pt x="746" y="2151"/>
                </a:lnTo>
                <a:lnTo>
                  <a:pt x="717" y="2200"/>
                </a:lnTo>
                <a:lnTo>
                  <a:pt x="688" y="2249"/>
                </a:lnTo>
                <a:lnTo>
                  <a:pt x="660" y="2299"/>
                </a:lnTo>
                <a:lnTo>
                  <a:pt x="632" y="2349"/>
                </a:lnTo>
                <a:lnTo>
                  <a:pt x="605" y="2399"/>
                </a:lnTo>
                <a:lnTo>
                  <a:pt x="579" y="2450"/>
                </a:lnTo>
                <a:lnTo>
                  <a:pt x="552" y="2502"/>
                </a:lnTo>
                <a:lnTo>
                  <a:pt x="527" y="2553"/>
                </a:lnTo>
                <a:lnTo>
                  <a:pt x="502" y="2605"/>
                </a:lnTo>
                <a:lnTo>
                  <a:pt x="477" y="2657"/>
                </a:lnTo>
                <a:lnTo>
                  <a:pt x="454" y="2710"/>
                </a:lnTo>
                <a:lnTo>
                  <a:pt x="431" y="2763"/>
                </a:lnTo>
                <a:lnTo>
                  <a:pt x="408" y="2816"/>
                </a:lnTo>
                <a:lnTo>
                  <a:pt x="385" y="2870"/>
                </a:lnTo>
                <a:lnTo>
                  <a:pt x="364" y="2923"/>
                </a:lnTo>
                <a:lnTo>
                  <a:pt x="343" y="2979"/>
                </a:lnTo>
                <a:lnTo>
                  <a:pt x="323" y="3033"/>
                </a:lnTo>
                <a:lnTo>
                  <a:pt x="302" y="3089"/>
                </a:lnTo>
                <a:lnTo>
                  <a:pt x="283" y="3144"/>
                </a:lnTo>
                <a:lnTo>
                  <a:pt x="265" y="3199"/>
                </a:lnTo>
                <a:lnTo>
                  <a:pt x="247" y="3256"/>
                </a:lnTo>
                <a:lnTo>
                  <a:pt x="229" y="3311"/>
                </a:lnTo>
                <a:lnTo>
                  <a:pt x="212" y="3369"/>
                </a:lnTo>
                <a:lnTo>
                  <a:pt x="196" y="3426"/>
                </a:lnTo>
                <a:lnTo>
                  <a:pt x="181" y="3483"/>
                </a:lnTo>
                <a:lnTo>
                  <a:pt x="166" y="3541"/>
                </a:lnTo>
                <a:lnTo>
                  <a:pt x="152" y="3599"/>
                </a:lnTo>
                <a:lnTo>
                  <a:pt x="137" y="3656"/>
                </a:lnTo>
                <a:lnTo>
                  <a:pt x="124" y="3715"/>
                </a:lnTo>
                <a:lnTo>
                  <a:pt x="112" y="3774"/>
                </a:lnTo>
                <a:lnTo>
                  <a:pt x="100" y="3833"/>
                </a:lnTo>
                <a:lnTo>
                  <a:pt x="89" y="3892"/>
                </a:lnTo>
                <a:lnTo>
                  <a:pt x="78" y="3951"/>
                </a:lnTo>
                <a:lnTo>
                  <a:pt x="68" y="4011"/>
                </a:lnTo>
                <a:lnTo>
                  <a:pt x="58" y="4071"/>
                </a:lnTo>
                <a:lnTo>
                  <a:pt x="50" y="4131"/>
                </a:lnTo>
                <a:lnTo>
                  <a:pt x="42" y="4192"/>
                </a:lnTo>
                <a:lnTo>
                  <a:pt x="35" y="4252"/>
                </a:lnTo>
                <a:lnTo>
                  <a:pt x="28" y="4313"/>
                </a:lnTo>
                <a:lnTo>
                  <a:pt x="22" y="4374"/>
                </a:lnTo>
                <a:lnTo>
                  <a:pt x="17" y="4437"/>
                </a:lnTo>
                <a:lnTo>
                  <a:pt x="13" y="4498"/>
                </a:lnTo>
                <a:lnTo>
                  <a:pt x="9" y="4560"/>
                </a:lnTo>
                <a:lnTo>
                  <a:pt x="6" y="4621"/>
                </a:lnTo>
                <a:lnTo>
                  <a:pt x="3" y="4684"/>
                </a:lnTo>
                <a:lnTo>
                  <a:pt x="1" y="4747"/>
                </a:lnTo>
                <a:lnTo>
                  <a:pt x="0" y="4809"/>
                </a:lnTo>
                <a:lnTo>
                  <a:pt x="0" y="4871"/>
                </a:lnTo>
                <a:lnTo>
                  <a:pt x="91" y="4871"/>
                </a:lnTo>
                <a:lnTo>
                  <a:pt x="91" y="4810"/>
                </a:lnTo>
                <a:lnTo>
                  <a:pt x="92" y="4749"/>
                </a:lnTo>
                <a:lnTo>
                  <a:pt x="94" y="4688"/>
                </a:lnTo>
                <a:lnTo>
                  <a:pt x="96" y="4627"/>
                </a:lnTo>
                <a:lnTo>
                  <a:pt x="100" y="4566"/>
                </a:lnTo>
                <a:lnTo>
                  <a:pt x="103" y="4506"/>
                </a:lnTo>
                <a:lnTo>
                  <a:pt x="108" y="4445"/>
                </a:lnTo>
                <a:lnTo>
                  <a:pt x="113" y="4385"/>
                </a:lnTo>
                <a:lnTo>
                  <a:pt x="119" y="4325"/>
                </a:lnTo>
                <a:lnTo>
                  <a:pt x="125" y="4266"/>
                </a:lnTo>
                <a:lnTo>
                  <a:pt x="132" y="4206"/>
                </a:lnTo>
                <a:lnTo>
                  <a:pt x="140" y="4147"/>
                </a:lnTo>
                <a:lnTo>
                  <a:pt x="149" y="4088"/>
                </a:lnTo>
                <a:lnTo>
                  <a:pt x="158" y="4030"/>
                </a:lnTo>
                <a:lnTo>
                  <a:pt x="168" y="3971"/>
                </a:lnTo>
                <a:lnTo>
                  <a:pt x="178" y="3912"/>
                </a:lnTo>
                <a:lnTo>
                  <a:pt x="189" y="3854"/>
                </a:lnTo>
                <a:lnTo>
                  <a:pt x="200" y="3797"/>
                </a:lnTo>
                <a:lnTo>
                  <a:pt x="212" y="3739"/>
                </a:lnTo>
                <a:lnTo>
                  <a:pt x="225" y="3682"/>
                </a:lnTo>
                <a:lnTo>
                  <a:pt x="240" y="3625"/>
                </a:lnTo>
                <a:lnTo>
                  <a:pt x="253" y="3568"/>
                </a:lnTo>
                <a:lnTo>
                  <a:pt x="268" y="3512"/>
                </a:lnTo>
                <a:lnTo>
                  <a:pt x="283" y="3456"/>
                </a:lnTo>
                <a:lnTo>
                  <a:pt x="299" y="3400"/>
                </a:lnTo>
                <a:lnTo>
                  <a:pt x="316" y="3344"/>
                </a:lnTo>
                <a:lnTo>
                  <a:pt x="333" y="3290"/>
                </a:lnTo>
                <a:lnTo>
                  <a:pt x="351" y="3234"/>
                </a:lnTo>
                <a:lnTo>
                  <a:pt x="369" y="3180"/>
                </a:lnTo>
                <a:lnTo>
                  <a:pt x="387" y="3126"/>
                </a:lnTo>
                <a:lnTo>
                  <a:pt x="407" y="3072"/>
                </a:lnTo>
                <a:lnTo>
                  <a:pt x="427" y="3018"/>
                </a:lnTo>
                <a:lnTo>
                  <a:pt x="448" y="2964"/>
                </a:lnTo>
                <a:lnTo>
                  <a:pt x="469" y="2912"/>
                </a:lnTo>
                <a:lnTo>
                  <a:pt x="491" y="2859"/>
                </a:lnTo>
                <a:lnTo>
                  <a:pt x="513" y="2807"/>
                </a:lnTo>
                <a:lnTo>
                  <a:pt x="535" y="2755"/>
                </a:lnTo>
                <a:lnTo>
                  <a:pt x="558" y="2703"/>
                </a:lnTo>
                <a:lnTo>
                  <a:pt x="583" y="2652"/>
                </a:lnTo>
                <a:lnTo>
                  <a:pt x="607" y="2601"/>
                </a:lnTo>
                <a:lnTo>
                  <a:pt x="632" y="2551"/>
                </a:lnTo>
                <a:lnTo>
                  <a:pt x="658" y="2501"/>
                </a:lnTo>
                <a:lnTo>
                  <a:pt x="684" y="2451"/>
                </a:lnTo>
                <a:lnTo>
                  <a:pt x="710" y="2402"/>
                </a:lnTo>
                <a:lnTo>
                  <a:pt x="738" y="2352"/>
                </a:lnTo>
                <a:lnTo>
                  <a:pt x="765" y="2304"/>
                </a:lnTo>
                <a:lnTo>
                  <a:pt x="793" y="2256"/>
                </a:lnTo>
                <a:lnTo>
                  <a:pt x="822" y="2208"/>
                </a:lnTo>
                <a:lnTo>
                  <a:pt x="851" y="2160"/>
                </a:lnTo>
                <a:lnTo>
                  <a:pt x="880" y="2114"/>
                </a:lnTo>
                <a:lnTo>
                  <a:pt x="910" y="2067"/>
                </a:lnTo>
                <a:lnTo>
                  <a:pt x="941" y="2021"/>
                </a:lnTo>
                <a:lnTo>
                  <a:pt x="971" y="1975"/>
                </a:lnTo>
                <a:lnTo>
                  <a:pt x="1003" y="1931"/>
                </a:lnTo>
                <a:lnTo>
                  <a:pt x="1035" y="1885"/>
                </a:lnTo>
                <a:lnTo>
                  <a:pt x="1068" y="1841"/>
                </a:lnTo>
                <a:lnTo>
                  <a:pt x="1101" y="1797"/>
                </a:lnTo>
                <a:lnTo>
                  <a:pt x="1134" y="1753"/>
                </a:lnTo>
                <a:lnTo>
                  <a:pt x="1168" y="1710"/>
                </a:lnTo>
                <a:lnTo>
                  <a:pt x="1202" y="1667"/>
                </a:lnTo>
                <a:lnTo>
                  <a:pt x="1237" y="1625"/>
                </a:lnTo>
                <a:lnTo>
                  <a:pt x="1272" y="1583"/>
                </a:lnTo>
                <a:lnTo>
                  <a:pt x="1307" y="1543"/>
                </a:lnTo>
                <a:lnTo>
                  <a:pt x="1344" y="1502"/>
                </a:lnTo>
                <a:lnTo>
                  <a:pt x="1380" y="1461"/>
                </a:lnTo>
                <a:lnTo>
                  <a:pt x="1417" y="1422"/>
                </a:lnTo>
                <a:lnTo>
                  <a:pt x="1454" y="1382"/>
                </a:lnTo>
                <a:lnTo>
                  <a:pt x="1492" y="1344"/>
                </a:lnTo>
                <a:lnTo>
                  <a:pt x="1530" y="1305"/>
                </a:lnTo>
                <a:lnTo>
                  <a:pt x="1569" y="1268"/>
                </a:lnTo>
                <a:lnTo>
                  <a:pt x="1608" y="1230"/>
                </a:lnTo>
                <a:lnTo>
                  <a:pt x="1646" y="1193"/>
                </a:lnTo>
                <a:lnTo>
                  <a:pt x="1687" y="1157"/>
                </a:lnTo>
                <a:lnTo>
                  <a:pt x="1726" y="1122"/>
                </a:lnTo>
                <a:lnTo>
                  <a:pt x="1767" y="1087"/>
                </a:lnTo>
                <a:lnTo>
                  <a:pt x="1808" y="1052"/>
                </a:lnTo>
                <a:lnTo>
                  <a:pt x="1849" y="1018"/>
                </a:lnTo>
                <a:lnTo>
                  <a:pt x="1891" y="984"/>
                </a:lnTo>
                <a:lnTo>
                  <a:pt x="1933" y="951"/>
                </a:lnTo>
                <a:lnTo>
                  <a:pt x="1975" y="918"/>
                </a:lnTo>
                <a:lnTo>
                  <a:pt x="2018" y="887"/>
                </a:lnTo>
                <a:lnTo>
                  <a:pt x="2061" y="855"/>
                </a:lnTo>
                <a:lnTo>
                  <a:pt x="2105" y="824"/>
                </a:lnTo>
                <a:lnTo>
                  <a:pt x="2149" y="794"/>
                </a:lnTo>
                <a:lnTo>
                  <a:pt x="2193" y="765"/>
                </a:lnTo>
                <a:lnTo>
                  <a:pt x="2238" y="735"/>
                </a:lnTo>
                <a:lnTo>
                  <a:pt x="2282" y="707"/>
                </a:lnTo>
                <a:lnTo>
                  <a:pt x="2328" y="679"/>
                </a:lnTo>
                <a:lnTo>
                  <a:pt x="2373" y="651"/>
                </a:lnTo>
                <a:lnTo>
                  <a:pt x="2419" y="625"/>
                </a:lnTo>
                <a:lnTo>
                  <a:pt x="2465" y="599"/>
                </a:lnTo>
                <a:lnTo>
                  <a:pt x="2512" y="573"/>
                </a:lnTo>
                <a:lnTo>
                  <a:pt x="2558" y="549"/>
                </a:lnTo>
                <a:lnTo>
                  <a:pt x="2605" y="525"/>
                </a:lnTo>
                <a:lnTo>
                  <a:pt x="2653" y="501"/>
                </a:lnTo>
                <a:lnTo>
                  <a:pt x="2700" y="477"/>
                </a:lnTo>
                <a:lnTo>
                  <a:pt x="2749" y="456"/>
                </a:lnTo>
                <a:lnTo>
                  <a:pt x="2797" y="434"/>
                </a:lnTo>
                <a:lnTo>
                  <a:pt x="2846" y="413"/>
                </a:lnTo>
                <a:lnTo>
                  <a:pt x="2894" y="392"/>
                </a:lnTo>
                <a:lnTo>
                  <a:pt x="2943" y="372"/>
                </a:lnTo>
                <a:lnTo>
                  <a:pt x="2993" y="353"/>
                </a:lnTo>
                <a:lnTo>
                  <a:pt x="3042" y="335"/>
                </a:lnTo>
                <a:lnTo>
                  <a:pt x="3093" y="317"/>
                </a:lnTo>
                <a:lnTo>
                  <a:pt x="3142" y="300"/>
                </a:lnTo>
                <a:lnTo>
                  <a:pt x="3193" y="284"/>
                </a:lnTo>
                <a:lnTo>
                  <a:pt x="3244" y="268"/>
                </a:lnTo>
                <a:lnTo>
                  <a:pt x="3295" y="252"/>
                </a:lnTo>
                <a:lnTo>
                  <a:pt x="3346" y="239"/>
                </a:lnTo>
                <a:lnTo>
                  <a:pt x="3397" y="224"/>
                </a:lnTo>
                <a:lnTo>
                  <a:pt x="3449" y="211"/>
                </a:lnTo>
                <a:lnTo>
                  <a:pt x="3501" y="199"/>
                </a:lnTo>
                <a:lnTo>
                  <a:pt x="3553" y="188"/>
                </a:lnTo>
                <a:lnTo>
                  <a:pt x="3605" y="176"/>
                </a:lnTo>
                <a:lnTo>
                  <a:pt x="3658" y="166"/>
                </a:lnTo>
                <a:lnTo>
                  <a:pt x="3710" y="157"/>
                </a:lnTo>
                <a:lnTo>
                  <a:pt x="3764" y="148"/>
                </a:lnTo>
                <a:lnTo>
                  <a:pt x="3817" y="140"/>
                </a:lnTo>
                <a:lnTo>
                  <a:pt x="3870" y="133"/>
                </a:lnTo>
                <a:lnTo>
                  <a:pt x="3924" y="127"/>
                </a:lnTo>
                <a:lnTo>
                  <a:pt x="3977" y="121"/>
                </a:lnTo>
                <a:lnTo>
                  <a:pt x="4032" y="116"/>
                </a:lnTo>
                <a:lnTo>
                  <a:pt x="4086" y="112"/>
                </a:lnTo>
                <a:lnTo>
                  <a:pt x="4140" y="109"/>
                </a:lnTo>
                <a:lnTo>
                  <a:pt x="4195" y="105"/>
                </a:lnTo>
                <a:lnTo>
                  <a:pt x="4250" y="103"/>
                </a:lnTo>
                <a:lnTo>
                  <a:pt x="4304" y="103"/>
                </a:lnTo>
                <a:lnTo>
                  <a:pt x="4359" y="102"/>
                </a:lnTo>
                <a:lnTo>
                  <a:pt x="4359" y="0"/>
                </a:lnTo>
              </a:path>
            </a:pathLst>
          </a:custGeom>
          <a:solidFill>
            <a:srgbClr val="008FE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5" name="CustomShape 7"/>
          <p:cNvSpPr/>
          <p:nvPr/>
        </p:nvSpPr>
        <p:spPr>
          <a:xfrm>
            <a:off x="3129120" y="4465800"/>
            <a:ext cx="769680" cy="813960"/>
          </a:xfrm>
          <a:custGeom>
            <a:avLst/>
            <a:gdLst/>
            <a:ahLst/>
            <a:cxnLst/>
            <a:rect l="0" t="0" r="r" b="b"/>
            <a:pathLst>
              <a:path w="2906" h="3410">
                <a:moveTo>
                  <a:pt x="95" y="3357"/>
                </a:moveTo>
                <a:lnTo>
                  <a:pt x="85" y="3409"/>
                </a:lnTo>
                <a:lnTo>
                  <a:pt x="2905" y="69"/>
                </a:lnTo>
                <a:lnTo>
                  <a:pt x="2838" y="0"/>
                </a:lnTo>
                <a:lnTo>
                  <a:pt x="19" y="3339"/>
                </a:lnTo>
                <a:lnTo>
                  <a:pt x="9" y="3391"/>
                </a:lnTo>
                <a:lnTo>
                  <a:pt x="19" y="3339"/>
                </a:lnTo>
                <a:lnTo>
                  <a:pt x="0" y="3362"/>
                </a:lnTo>
                <a:lnTo>
                  <a:pt x="9" y="3391"/>
                </a:lnTo>
                <a:lnTo>
                  <a:pt x="95" y="3357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6" name="CustomShape 8"/>
          <p:cNvSpPr/>
          <p:nvPr/>
        </p:nvSpPr>
        <p:spPr>
          <a:xfrm>
            <a:off x="3132000" y="5267160"/>
            <a:ext cx="210600" cy="556920"/>
          </a:xfrm>
          <a:custGeom>
            <a:avLst/>
            <a:gdLst/>
            <a:ahLst/>
            <a:cxnLst/>
            <a:rect l="0" t="0" r="r" b="b"/>
            <a:pathLst>
              <a:path w="800" h="2330">
                <a:moveTo>
                  <a:pt x="736" y="2211"/>
                </a:moveTo>
                <a:lnTo>
                  <a:pt x="799" y="2240"/>
                </a:lnTo>
                <a:lnTo>
                  <a:pt x="86" y="0"/>
                </a:lnTo>
                <a:lnTo>
                  <a:pt x="0" y="34"/>
                </a:lnTo>
                <a:lnTo>
                  <a:pt x="713" y="2274"/>
                </a:lnTo>
                <a:lnTo>
                  <a:pt x="777" y="2302"/>
                </a:lnTo>
                <a:lnTo>
                  <a:pt x="713" y="2274"/>
                </a:lnTo>
                <a:lnTo>
                  <a:pt x="731" y="2329"/>
                </a:lnTo>
                <a:lnTo>
                  <a:pt x="777" y="2302"/>
                </a:lnTo>
                <a:lnTo>
                  <a:pt x="736" y="2211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7" name="CustomShape 9"/>
          <p:cNvSpPr/>
          <p:nvPr/>
        </p:nvSpPr>
        <p:spPr>
          <a:xfrm>
            <a:off x="3327480" y="5253120"/>
            <a:ext cx="1052280" cy="564840"/>
          </a:xfrm>
          <a:custGeom>
            <a:avLst/>
            <a:gdLst/>
            <a:ahLst/>
            <a:cxnLst/>
            <a:rect l="0" t="0" r="r" b="b"/>
            <a:pathLst>
              <a:path w="3981" h="2369">
                <a:moveTo>
                  <a:pt x="3959" y="45"/>
                </a:moveTo>
                <a:lnTo>
                  <a:pt x="3938" y="0"/>
                </a:lnTo>
                <a:lnTo>
                  <a:pt x="0" y="2277"/>
                </a:lnTo>
                <a:lnTo>
                  <a:pt x="41" y="2368"/>
                </a:lnTo>
                <a:lnTo>
                  <a:pt x="3980" y="90"/>
                </a:lnTo>
                <a:lnTo>
                  <a:pt x="3959" y="45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8" name="CustomShape 10"/>
          <p:cNvSpPr/>
          <p:nvPr/>
        </p:nvSpPr>
        <p:spPr>
          <a:xfrm>
            <a:off x="3811680" y="5415120"/>
            <a:ext cx="837720" cy="510840"/>
          </a:xfrm>
          <a:custGeom>
            <a:avLst/>
            <a:gdLst/>
            <a:ahLst/>
            <a:cxnLst/>
            <a:rect l="0" t="0" r="r" b="b"/>
            <a:pathLst>
              <a:path w="3172" h="2139">
                <a:moveTo>
                  <a:pt x="3147" y="43"/>
                </a:moveTo>
                <a:lnTo>
                  <a:pt x="3125" y="0"/>
                </a:lnTo>
                <a:lnTo>
                  <a:pt x="0" y="2049"/>
                </a:lnTo>
                <a:lnTo>
                  <a:pt x="45" y="2138"/>
                </a:lnTo>
                <a:lnTo>
                  <a:pt x="3171" y="87"/>
                </a:lnTo>
                <a:lnTo>
                  <a:pt x="3147" y="43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9" name="CustomShape 11"/>
          <p:cNvSpPr/>
          <p:nvPr/>
        </p:nvSpPr>
        <p:spPr>
          <a:xfrm>
            <a:off x="4249800" y="4583160"/>
            <a:ext cx="564840" cy="360000"/>
          </a:xfrm>
          <a:custGeom>
            <a:avLst/>
            <a:gdLst/>
            <a:ahLst/>
            <a:cxnLst/>
            <a:rect l="0" t="0" r="r" b="b"/>
            <a:pathLst>
              <a:path w="2137" h="1516">
                <a:moveTo>
                  <a:pt x="104" y="90"/>
                </a:moveTo>
                <a:lnTo>
                  <a:pt x="35" y="141"/>
                </a:lnTo>
                <a:lnTo>
                  <a:pt x="2090" y="1515"/>
                </a:lnTo>
                <a:lnTo>
                  <a:pt x="2136" y="1428"/>
                </a:lnTo>
                <a:lnTo>
                  <a:pt x="82" y="54"/>
                </a:lnTo>
                <a:lnTo>
                  <a:pt x="13" y="105"/>
                </a:lnTo>
                <a:lnTo>
                  <a:pt x="82" y="54"/>
                </a:lnTo>
                <a:lnTo>
                  <a:pt x="0" y="0"/>
                </a:lnTo>
                <a:lnTo>
                  <a:pt x="13" y="105"/>
                </a:lnTo>
                <a:lnTo>
                  <a:pt x="104" y="90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0" name="CustomShape 12"/>
          <p:cNvSpPr/>
          <p:nvPr/>
        </p:nvSpPr>
        <p:spPr>
          <a:xfrm>
            <a:off x="4253040" y="4602240"/>
            <a:ext cx="118800" cy="650520"/>
          </a:xfrm>
          <a:custGeom>
            <a:avLst/>
            <a:gdLst/>
            <a:ahLst/>
            <a:cxnLst/>
            <a:rect l="0" t="0" r="r" b="b"/>
            <a:pathLst>
              <a:path w="447" h="2718">
                <a:moveTo>
                  <a:pt x="402" y="2710"/>
                </a:moveTo>
                <a:lnTo>
                  <a:pt x="446" y="2702"/>
                </a:lnTo>
                <a:lnTo>
                  <a:pt x="91" y="0"/>
                </a:lnTo>
                <a:lnTo>
                  <a:pt x="0" y="15"/>
                </a:lnTo>
                <a:lnTo>
                  <a:pt x="356" y="2717"/>
                </a:lnTo>
                <a:lnTo>
                  <a:pt x="402" y="2710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1" name="CustomShape 13"/>
          <p:cNvSpPr/>
          <p:nvPr/>
        </p:nvSpPr>
        <p:spPr>
          <a:xfrm>
            <a:off x="4932360" y="4292640"/>
            <a:ext cx="360000" cy="298080"/>
          </a:xfrm>
          <a:custGeom>
            <a:avLst/>
            <a:gdLst/>
            <a:ahLst/>
            <a:cxnLst/>
            <a:rect l="0" t="0" r="r" b="b"/>
            <a:pathLst>
              <a:path w="1362" h="1318">
                <a:moveTo>
                  <a:pt x="1361" y="0"/>
                </a:moveTo>
                <a:lnTo>
                  <a:pt x="625" y="1317"/>
                </a:lnTo>
                <a:lnTo>
                  <a:pt x="624" y="1307"/>
                </a:lnTo>
                <a:lnTo>
                  <a:pt x="622" y="1296"/>
                </a:lnTo>
                <a:lnTo>
                  <a:pt x="621" y="1285"/>
                </a:lnTo>
                <a:lnTo>
                  <a:pt x="619" y="1275"/>
                </a:lnTo>
                <a:lnTo>
                  <a:pt x="618" y="1265"/>
                </a:lnTo>
                <a:lnTo>
                  <a:pt x="616" y="1254"/>
                </a:lnTo>
                <a:lnTo>
                  <a:pt x="614" y="1244"/>
                </a:lnTo>
                <a:lnTo>
                  <a:pt x="613" y="1233"/>
                </a:lnTo>
                <a:lnTo>
                  <a:pt x="611" y="1223"/>
                </a:lnTo>
                <a:lnTo>
                  <a:pt x="609" y="1213"/>
                </a:lnTo>
                <a:lnTo>
                  <a:pt x="607" y="1203"/>
                </a:lnTo>
                <a:lnTo>
                  <a:pt x="605" y="1193"/>
                </a:lnTo>
                <a:lnTo>
                  <a:pt x="603" y="1184"/>
                </a:lnTo>
                <a:lnTo>
                  <a:pt x="601" y="1173"/>
                </a:lnTo>
                <a:lnTo>
                  <a:pt x="599" y="1163"/>
                </a:lnTo>
                <a:lnTo>
                  <a:pt x="597" y="1153"/>
                </a:lnTo>
                <a:lnTo>
                  <a:pt x="594" y="1143"/>
                </a:lnTo>
                <a:lnTo>
                  <a:pt x="592" y="1134"/>
                </a:lnTo>
                <a:lnTo>
                  <a:pt x="590" y="1124"/>
                </a:lnTo>
                <a:lnTo>
                  <a:pt x="587" y="1114"/>
                </a:lnTo>
                <a:lnTo>
                  <a:pt x="585" y="1104"/>
                </a:lnTo>
                <a:lnTo>
                  <a:pt x="582" y="1094"/>
                </a:lnTo>
                <a:lnTo>
                  <a:pt x="580" y="1085"/>
                </a:lnTo>
                <a:lnTo>
                  <a:pt x="577" y="1075"/>
                </a:lnTo>
                <a:lnTo>
                  <a:pt x="574" y="1066"/>
                </a:lnTo>
                <a:lnTo>
                  <a:pt x="572" y="1057"/>
                </a:lnTo>
                <a:lnTo>
                  <a:pt x="568" y="1047"/>
                </a:lnTo>
                <a:lnTo>
                  <a:pt x="565" y="1038"/>
                </a:lnTo>
                <a:lnTo>
                  <a:pt x="562" y="1029"/>
                </a:lnTo>
                <a:lnTo>
                  <a:pt x="559" y="1019"/>
                </a:lnTo>
                <a:lnTo>
                  <a:pt x="556" y="1009"/>
                </a:lnTo>
                <a:lnTo>
                  <a:pt x="553" y="1000"/>
                </a:lnTo>
                <a:lnTo>
                  <a:pt x="550" y="991"/>
                </a:lnTo>
                <a:lnTo>
                  <a:pt x="547" y="982"/>
                </a:lnTo>
                <a:lnTo>
                  <a:pt x="543" y="973"/>
                </a:lnTo>
                <a:lnTo>
                  <a:pt x="540" y="964"/>
                </a:lnTo>
                <a:lnTo>
                  <a:pt x="537" y="955"/>
                </a:lnTo>
                <a:lnTo>
                  <a:pt x="533" y="946"/>
                </a:lnTo>
                <a:lnTo>
                  <a:pt x="530" y="937"/>
                </a:lnTo>
                <a:lnTo>
                  <a:pt x="527" y="928"/>
                </a:lnTo>
                <a:lnTo>
                  <a:pt x="523" y="919"/>
                </a:lnTo>
                <a:lnTo>
                  <a:pt x="519" y="910"/>
                </a:lnTo>
                <a:lnTo>
                  <a:pt x="516" y="902"/>
                </a:lnTo>
                <a:lnTo>
                  <a:pt x="512" y="893"/>
                </a:lnTo>
                <a:lnTo>
                  <a:pt x="508" y="884"/>
                </a:lnTo>
                <a:lnTo>
                  <a:pt x="504" y="876"/>
                </a:lnTo>
                <a:lnTo>
                  <a:pt x="501" y="867"/>
                </a:lnTo>
                <a:lnTo>
                  <a:pt x="497" y="859"/>
                </a:lnTo>
                <a:lnTo>
                  <a:pt x="493" y="850"/>
                </a:lnTo>
                <a:lnTo>
                  <a:pt x="489" y="842"/>
                </a:lnTo>
                <a:lnTo>
                  <a:pt x="483" y="833"/>
                </a:lnTo>
                <a:lnTo>
                  <a:pt x="479" y="825"/>
                </a:lnTo>
                <a:lnTo>
                  <a:pt x="475" y="816"/>
                </a:lnTo>
                <a:lnTo>
                  <a:pt x="471" y="808"/>
                </a:lnTo>
                <a:lnTo>
                  <a:pt x="467" y="800"/>
                </a:lnTo>
                <a:lnTo>
                  <a:pt x="462" y="791"/>
                </a:lnTo>
                <a:lnTo>
                  <a:pt x="458" y="783"/>
                </a:lnTo>
                <a:lnTo>
                  <a:pt x="453" y="775"/>
                </a:lnTo>
                <a:lnTo>
                  <a:pt x="449" y="767"/>
                </a:lnTo>
                <a:lnTo>
                  <a:pt x="444" y="760"/>
                </a:lnTo>
                <a:lnTo>
                  <a:pt x="440" y="752"/>
                </a:lnTo>
                <a:lnTo>
                  <a:pt x="435" y="744"/>
                </a:lnTo>
                <a:lnTo>
                  <a:pt x="430" y="736"/>
                </a:lnTo>
                <a:lnTo>
                  <a:pt x="425" y="728"/>
                </a:lnTo>
                <a:lnTo>
                  <a:pt x="420" y="720"/>
                </a:lnTo>
                <a:lnTo>
                  <a:pt x="416" y="712"/>
                </a:lnTo>
                <a:lnTo>
                  <a:pt x="411" y="704"/>
                </a:lnTo>
                <a:lnTo>
                  <a:pt x="406" y="696"/>
                </a:lnTo>
                <a:lnTo>
                  <a:pt x="399" y="689"/>
                </a:lnTo>
                <a:lnTo>
                  <a:pt x="394" y="682"/>
                </a:lnTo>
                <a:lnTo>
                  <a:pt x="389" y="674"/>
                </a:lnTo>
                <a:lnTo>
                  <a:pt x="384" y="667"/>
                </a:lnTo>
                <a:lnTo>
                  <a:pt x="379" y="659"/>
                </a:lnTo>
                <a:lnTo>
                  <a:pt x="373" y="651"/>
                </a:lnTo>
                <a:lnTo>
                  <a:pt x="368" y="644"/>
                </a:lnTo>
                <a:lnTo>
                  <a:pt x="362" y="636"/>
                </a:lnTo>
                <a:lnTo>
                  <a:pt x="357" y="629"/>
                </a:lnTo>
                <a:lnTo>
                  <a:pt x="351" y="622"/>
                </a:lnTo>
                <a:lnTo>
                  <a:pt x="346" y="615"/>
                </a:lnTo>
                <a:lnTo>
                  <a:pt x="340" y="608"/>
                </a:lnTo>
                <a:lnTo>
                  <a:pt x="334" y="600"/>
                </a:lnTo>
                <a:lnTo>
                  <a:pt x="329" y="593"/>
                </a:lnTo>
                <a:lnTo>
                  <a:pt x="323" y="587"/>
                </a:lnTo>
                <a:lnTo>
                  <a:pt x="316" y="580"/>
                </a:lnTo>
                <a:lnTo>
                  <a:pt x="310" y="572"/>
                </a:lnTo>
                <a:lnTo>
                  <a:pt x="304" y="565"/>
                </a:lnTo>
                <a:lnTo>
                  <a:pt x="298" y="558"/>
                </a:lnTo>
                <a:lnTo>
                  <a:pt x="292" y="551"/>
                </a:lnTo>
                <a:lnTo>
                  <a:pt x="286" y="545"/>
                </a:lnTo>
                <a:lnTo>
                  <a:pt x="279" y="538"/>
                </a:lnTo>
                <a:lnTo>
                  <a:pt x="273" y="531"/>
                </a:lnTo>
                <a:lnTo>
                  <a:pt x="267" y="524"/>
                </a:lnTo>
                <a:lnTo>
                  <a:pt x="261" y="519"/>
                </a:lnTo>
                <a:lnTo>
                  <a:pt x="254" y="512"/>
                </a:lnTo>
                <a:lnTo>
                  <a:pt x="248" y="505"/>
                </a:lnTo>
                <a:lnTo>
                  <a:pt x="241" y="498"/>
                </a:lnTo>
                <a:lnTo>
                  <a:pt x="233" y="492"/>
                </a:lnTo>
                <a:lnTo>
                  <a:pt x="227" y="486"/>
                </a:lnTo>
                <a:lnTo>
                  <a:pt x="220" y="479"/>
                </a:lnTo>
                <a:lnTo>
                  <a:pt x="213" y="473"/>
                </a:lnTo>
                <a:lnTo>
                  <a:pt x="207" y="467"/>
                </a:lnTo>
                <a:lnTo>
                  <a:pt x="200" y="460"/>
                </a:lnTo>
                <a:lnTo>
                  <a:pt x="193" y="454"/>
                </a:lnTo>
                <a:lnTo>
                  <a:pt x="186" y="449"/>
                </a:lnTo>
                <a:lnTo>
                  <a:pt x="179" y="442"/>
                </a:lnTo>
                <a:lnTo>
                  <a:pt x="172" y="436"/>
                </a:lnTo>
                <a:lnTo>
                  <a:pt x="165" y="429"/>
                </a:lnTo>
                <a:lnTo>
                  <a:pt x="157" y="424"/>
                </a:lnTo>
                <a:lnTo>
                  <a:pt x="149" y="418"/>
                </a:lnTo>
                <a:lnTo>
                  <a:pt x="142" y="412"/>
                </a:lnTo>
                <a:lnTo>
                  <a:pt x="135" y="406"/>
                </a:lnTo>
                <a:lnTo>
                  <a:pt x="127" y="400"/>
                </a:lnTo>
                <a:lnTo>
                  <a:pt x="120" y="394"/>
                </a:lnTo>
                <a:lnTo>
                  <a:pt x="112" y="389"/>
                </a:lnTo>
                <a:lnTo>
                  <a:pt x="105" y="383"/>
                </a:lnTo>
                <a:lnTo>
                  <a:pt x="97" y="377"/>
                </a:lnTo>
                <a:lnTo>
                  <a:pt x="89" y="372"/>
                </a:lnTo>
                <a:lnTo>
                  <a:pt x="82" y="366"/>
                </a:lnTo>
                <a:lnTo>
                  <a:pt x="74" y="360"/>
                </a:lnTo>
                <a:lnTo>
                  <a:pt x="65" y="356"/>
                </a:lnTo>
                <a:lnTo>
                  <a:pt x="57" y="350"/>
                </a:lnTo>
                <a:lnTo>
                  <a:pt x="49" y="344"/>
                </a:lnTo>
                <a:lnTo>
                  <a:pt x="41" y="339"/>
                </a:lnTo>
                <a:lnTo>
                  <a:pt x="33" y="334"/>
                </a:lnTo>
                <a:lnTo>
                  <a:pt x="25" y="329"/>
                </a:lnTo>
                <a:lnTo>
                  <a:pt x="17" y="323"/>
                </a:lnTo>
                <a:lnTo>
                  <a:pt x="9" y="318"/>
                </a:lnTo>
                <a:lnTo>
                  <a:pt x="0" y="313"/>
                </a:lnTo>
                <a:lnTo>
                  <a:pt x="1361" y="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2" name="CustomShape 14"/>
          <p:cNvSpPr/>
          <p:nvPr/>
        </p:nvSpPr>
        <p:spPr>
          <a:xfrm>
            <a:off x="3870360" y="4384800"/>
            <a:ext cx="1257120" cy="901440"/>
          </a:xfrm>
          <a:custGeom>
            <a:avLst/>
            <a:gdLst/>
            <a:ahLst/>
            <a:cxnLst/>
            <a:rect l="0" t="0" r="r" b="b"/>
            <a:pathLst>
              <a:path w="4750" h="3781">
                <a:moveTo>
                  <a:pt x="53" y="3696"/>
                </a:moveTo>
                <a:lnTo>
                  <a:pt x="105" y="3780"/>
                </a:lnTo>
                <a:lnTo>
                  <a:pt x="4749" y="168"/>
                </a:lnTo>
                <a:lnTo>
                  <a:pt x="4645" y="0"/>
                </a:lnTo>
                <a:lnTo>
                  <a:pt x="0" y="3612"/>
                </a:lnTo>
                <a:lnTo>
                  <a:pt x="53" y="3696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3" name="CustomShape 15"/>
          <p:cNvSpPr/>
          <p:nvPr/>
        </p:nvSpPr>
        <p:spPr>
          <a:xfrm>
            <a:off x="1763640" y="3429000"/>
            <a:ext cx="3816000" cy="331272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4" name="TextShape 16"/>
          <p:cNvSpPr txBox="1"/>
          <p:nvPr/>
        </p:nvSpPr>
        <p:spPr>
          <a:xfrm>
            <a:off x="685800" y="76320"/>
            <a:ext cx="7772040" cy="83772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400" strike="noStrike">
                <a:solidFill>
                  <a:srgbClr val="000000"/>
                </a:solidFill>
                <a:latin typeface="Arial"/>
                <a:ea typeface="ＭＳ Ｐゴシック"/>
              </a:rPr>
              <a:t>Orientation Normalization</a:t>
            </a:r>
            <a:endParaRPr/>
          </a:p>
        </p:txBody>
      </p:sp>
      <p:sp>
        <p:nvSpPr>
          <p:cNvPr id="635" name="TextShape 17"/>
          <p:cNvSpPr txBox="1"/>
          <p:nvPr/>
        </p:nvSpPr>
        <p:spPr>
          <a:xfrm>
            <a:off x="685800" y="914400"/>
            <a:ext cx="7772040" cy="52574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strike="noStrike" dirty="0">
                <a:solidFill>
                  <a:srgbClr val="000000"/>
                </a:solidFill>
                <a:latin typeface="Arial"/>
                <a:ea typeface="ＭＳ Ｐゴシック"/>
              </a:rPr>
              <a:t>Compute orientation histogram</a:t>
            </a:r>
            <a:endParaRPr dirty="0"/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strike="noStrike" dirty="0">
                <a:solidFill>
                  <a:srgbClr val="000000"/>
                </a:solidFill>
                <a:latin typeface="Arial"/>
                <a:ea typeface="ＭＳ Ｐゴシック"/>
              </a:rPr>
              <a:t>Select dominant orientation</a:t>
            </a:r>
            <a:endParaRPr dirty="0"/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strike="noStrike" dirty="0">
                <a:solidFill>
                  <a:srgbClr val="000000"/>
                </a:solidFill>
                <a:latin typeface="Arial"/>
                <a:ea typeface="ＭＳ Ｐゴシック"/>
              </a:rPr>
              <a:t>Normalize: rotate to fixed orientation </a:t>
            </a:r>
            <a:endParaRPr dirty="0"/>
          </a:p>
        </p:txBody>
      </p:sp>
      <p:sp>
        <p:nvSpPr>
          <p:cNvPr id="636" name="CustomShape 18"/>
          <p:cNvSpPr/>
          <p:nvPr/>
        </p:nvSpPr>
        <p:spPr>
          <a:xfrm>
            <a:off x="6200640" y="4653000"/>
            <a:ext cx="2295000" cy="23400"/>
          </a:xfrm>
          <a:custGeom>
            <a:avLst/>
            <a:gdLst/>
            <a:ahLst/>
            <a:cxnLst/>
            <a:rect l="0" t="0" r="r" b="b"/>
            <a:pathLst>
              <a:path w="8675" h="104">
                <a:moveTo>
                  <a:pt x="8674" y="52"/>
                </a:moveTo>
                <a:lnTo>
                  <a:pt x="8629" y="0"/>
                </a:lnTo>
                <a:lnTo>
                  <a:pt x="0" y="0"/>
                </a:lnTo>
                <a:lnTo>
                  <a:pt x="0" y="103"/>
                </a:lnTo>
                <a:lnTo>
                  <a:pt x="8629" y="103"/>
                </a:lnTo>
                <a:lnTo>
                  <a:pt x="8582" y="52"/>
                </a:lnTo>
                <a:lnTo>
                  <a:pt x="8674" y="52"/>
                </a:lnTo>
                <a:lnTo>
                  <a:pt x="8674" y="0"/>
                </a:lnTo>
                <a:lnTo>
                  <a:pt x="8629" y="0"/>
                </a:lnTo>
                <a:lnTo>
                  <a:pt x="8674" y="52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7" name="CustomShape 19"/>
          <p:cNvSpPr/>
          <p:nvPr/>
        </p:nvSpPr>
        <p:spPr>
          <a:xfrm>
            <a:off x="8472600" y="4665600"/>
            <a:ext cx="23400" cy="1260000"/>
          </a:xfrm>
          <a:custGeom>
            <a:avLst/>
            <a:gdLst/>
            <a:ahLst/>
            <a:cxnLst/>
            <a:rect l="0" t="0" r="r" b="b"/>
            <a:pathLst>
              <a:path w="93" h="5561">
                <a:moveTo>
                  <a:pt x="47" y="5560"/>
                </a:moveTo>
                <a:lnTo>
                  <a:pt x="92" y="5509"/>
                </a:lnTo>
                <a:lnTo>
                  <a:pt x="92" y="0"/>
                </a:lnTo>
                <a:lnTo>
                  <a:pt x="0" y="0"/>
                </a:lnTo>
                <a:lnTo>
                  <a:pt x="0" y="5509"/>
                </a:lnTo>
                <a:lnTo>
                  <a:pt x="47" y="5458"/>
                </a:lnTo>
                <a:lnTo>
                  <a:pt x="47" y="5560"/>
                </a:lnTo>
                <a:lnTo>
                  <a:pt x="92" y="5560"/>
                </a:lnTo>
                <a:lnTo>
                  <a:pt x="92" y="5509"/>
                </a:lnTo>
                <a:lnTo>
                  <a:pt x="47" y="556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8" name="CustomShape 20"/>
          <p:cNvSpPr/>
          <p:nvPr/>
        </p:nvSpPr>
        <p:spPr>
          <a:xfrm>
            <a:off x="6189840" y="5902200"/>
            <a:ext cx="2293560" cy="23400"/>
          </a:xfrm>
          <a:custGeom>
            <a:avLst/>
            <a:gdLst/>
            <a:ahLst/>
            <a:cxnLst/>
            <a:rect l="0" t="0" r="r" b="b"/>
            <a:pathLst>
              <a:path w="8675" h="103">
                <a:moveTo>
                  <a:pt x="0" y="51"/>
                </a:moveTo>
                <a:lnTo>
                  <a:pt x="45" y="102"/>
                </a:lnTo>
                <a:lnTo>
                  <a:pt x="8674" y="102"/>
                </a:lnTo>
                <a:lnTo>
                  <a:pt x="8674" y="0"/>
                </a:lnTo>
                <a:lnTo>
                  <a:pt x="45" y="0"/>
                </a:lnTo>
                <a:lnTo>
                  <a:pt x="91" y="51"/>
                </a:lnTo>
                <a:lnTo>
                  <a:pt x="0" y="51"/>
                </a:lnTo>
                <a:lnTo>
                  <a:pt x="0" y="102"/>
                </a:lnTo>
                <a:lnTo>
                  <a:pt x="45" y="102"/>
                </a:lnTo>
                <a:lnTo>
                  <a:pt x="0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9" name="CustomShape 21"/>
          <p:cNvSpPr/>
          <p:nvPr/>
        </p:nvSpPr>
        <p:spPr>
          <a:xfrm>
            <a:off x="6189840" y="4653000"/>
            <a:ext cx="23400" cy="1261800"/>
          </a:xfrm>
          <a:custGeom>
            <a:avLst/>
            <a:gdLst/>
            <a:ahLst/>
            <a:cxnLst/>
            <a:rect l="0" t="0" r="r" b="b"/>
            <a:pathLst>
              <a:path w="92" h="5562">
                <a:moveTo>
                  <a:pt x="45" y="0"/>
                </a:moveTo>
                <a:lnTo>
                  <a:pt x="0" y="52"/>
                </a:lnTo>
                <a:lnTo>
                  <a:pt x="0" y="5561"/>
                </a:lnTo>
                <a:lnTo>
                  <a:pt x="91" y="5561"/>
                </a:lnTo>
                <a:lnTo>
                  <a:pt x="91" y="52"/>
                </a:lnTo>
                <a:lnTo>
                  <a:pt x="45" y="103"/>
                </a:lnTo>
                <a:lnTo>
                  <a:pt x="45" y="0"/>
                </a:lnTo>
                <a:lnTo>
                  <a:pt x="0" y="0"/>
                </a:lnTo>
                <a:lnTo>
                  <a:pt x="0" y="52"/>
                </a:lnTo>
                <a:lnTo>
                  <a:pt x="45" y="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0" name="CustomShape 22"/>
          <p:cNvSpPr/>
          <p:nvPr/>
        </p:nvSpPr>
        <p:spPr>
          <a:xfrm>
            <a:off x="6200640" y="5602320"/>
            <a:ext cx="326520" cy="312480"/>
          </a:xfrm>
          <a:prstGeom prst="rect">
            <a:avLst/>
          </a:pr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1" name="CustomShape 23"/>
          <p:cNvSpPr/>
          <p:nvPr/>
        </p:nvSpPr>
        <p:spPr>
          <a:xfrm>
            <a:off x="6200640" y="5591160"/>
            <a:ext cx="337680" cy="21960"/>
          </a:xfrm>
          <a:custGeom>
            <a:avLst/>
            <a:gdLst/>
            <a:ahLst/>
            <a:cxnLst/>
            <a:rect l="0" t="0" r="r" b="b"/>
            <a:pathLst>
              <a:path w="1280" h="103">
                <a:moveTo>
                  <a:pt x="1279" y="51"/>
                </a:moveTo>
                <a:lnTo>
                  <a:pt x="1233" y="0"/>
                </a:lnTo>
                <a:lnTo>
                  <a:pt x="0" y="0"/>
                </a:lnTo>
                <a:lnTo>
                  <a:pt x="0" y="102"/>
                </a:lnTo>
                <a:lnTo>
                  <a:pt x="1233" y="102"/>
                </a:lnTo>
                <a:lnTo>
                  <a:pt x="1188" y="51"/>
                </a:lnTo>
                <a:lnTo>
                  <a:pt x="1279" y="51"/>
                </a:lnTo>
                <a:lnTo>
                  <a:pt x="1279" y="0"/>
                </a:lnTo>
                <a:lnTo>
                  <a:pt x="1233" y="0"/>
                </a:lnTo>
                <a:lnTo>
                  <a:pt x="1279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2" name="CustomShape 24"/>
          <p:cNvSpPr/>
          <p:nvPr/>
        </p:nvSpPr>
        <p:spPr>
          <a:xfrm>
            <a:off x="6515280" y="5602320"/>
            <a:ext cx="23400" cy="323640"/>
          </a:xfrm>
          <a:custGeom>
            <a:avLst/>
            <a:gdLst/>
            <a:ahLst/>
            <a:cxnLst/>
            <a:rect l="0" t="0" r="r" b="b"/>
            <a:pathLst>
              <a:path w="92" h="1430">
                <a:moveTo>
                  <a:pt x="45" y="1429"/>
                </a:moveTo>
                <a:lnTo>
                  <a:pt x="91" y="1378"/>
                </a:lnTo>
                <a:lnTo>
                  <a:pt x="91" y="0"/>
                </a:lnTo>
                <a:lnTo>
                  <a:pt x="0" y="0"/>
                </a:lnTo>
                <a:lnTo>
                  <a:pt x="0" y="1378"/>
                </a:lnTo>
                <a:lnTo>
                  <a:pt x="45" y="1327"/>
                </a:lnTo>
                <a:lnTo>
                  <a:pt x="45" y="1429"/>
                </a:lnTo>
                <a:lnTo>
                  <a:pt x="91" y="1429"/>
                </a:lnTo>
                <a:lnTo>
                  <a:pt x="91" y="1378"/>
                </a:lnTo>
                <a:lnTo>
                  <a:pt x="45" y="1429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3" name="CustomShape 25"/>
          <p:cNvSpPr/>
          <p:nvPr/>
        </p:nvSpPr>
        <p:spPr>
          <a:xfrm>
            <a:off x="6189840" y="590220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79" h="103">
                <a:moveTo>
                  <a:pt x="0" y="51"/>
                </a:moveTo>
                <a:lnTo>
                  <a:pt x="45" y="102"/>
                </a:lnTo>
                <a:lnTo>
                  <a:pt x="1278" y="102"/>
                </a:lnTo>
                <a:lnTo>
                  <a:pt x="1278" y="0"/>
                </a:lnTo>
                <a:lnTo>
                  <a:pt x="45" y="0"/>
                </a:lnTo>
                <a:lnTo>
                  <a:pt x="91" y="51"/>
                </a:lnTo>
                <a:lnTo>
                  <a:pt x="0" y="51"/>
                </a:lnTo>
                <a:lnTo>
                  <a:pt x="0" y="102"/>
                </a:lnTo>
                <a:lnTo>
                  <a:pt x="45" y="102"/>
                </a:lnTo>
                <a:lnTo>
                  <a:pt x="0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4" name="CustomShape 26"/>
          <p:cNvSpPr/>
          <p:nvPr/>
        </p:nvSpPr>
        <p:spPr>
          <a:xfrm>
            <a:off x="6189840" y="5591160"/>
            <a:ext cx="23400" cy="323640"/>
          </a:xfrm>
          <a:custGeom>
            <a:avLst/>
            <a:gdLst/>
            <a:ahLst/>
            <a:cxnLst/>
            <a:rect l="0" t="0" r="r" b="b"/>
            <a:pathLst>
              <a:path w="92" h="1430">
                <a:moveTo>
                  <a:pt x="45" y="0"/>
                </a:moveTo>
                <a:lnTo>
                  <a:pt x="0" y="51"/>
                </a:lnTo>
                <a:lnTo>
                  <a:pt x="0" y="1429"/>
                </a:lnTo>
                <a:lnTo>
                  <a:pt x="91" y="1429"/>
                </a:lnTo>
                <a:lnTo>
                  <a:pt x="91" y="51"/>
                </a:lnTo>
                <a:lnTo>
                  <a:pt x="45" y="102"/>
                </a:lnTo>
                <a:lnTo>
                  <a:pt x="45" y="0"/>
                </a:lnTo>
                <a:lnTo>
                  <a:pt x="0" y="0"/>
                </a:lnTo>
                <a:lnTo>
                  <a:pt x="0" y="51"/>
                </a:lnTo>
                <a:lnTo>
                  <a:pt x="45" y="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5" name="CustomShape 27"/>
          <p:cNvSpPr/>
          <p:nvPr/>
        </p:nvSpPr>
        <p:spPr>
          <a:xfrm>
            <a:off x="6527880" y="4976640"/>
            <a:ext cx="325080" cy="937800"/>
          </a:xfrm>
          <a:prstGeom prst="rect">
            <a:avLst/>
          </a:pr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6" name="CustomShape 28"/>
          <p:cNvSpPr/>
          <p:nvPr/>
        </p:nvSpPr>
        <p:spPr>
          <a:xfrm>
            <a:off x="6527880" y="496584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79" h="103">
                <a:moveTo>
                  <a:pt x="1278" y="51"/>
                </a:moveTo>
                <a:lnTo>
                  <a:pt x="1233" y="0"/>
                </a:lnTo>
                <a:lnTo>
                  <a:pt x="0" y="0"/>
                </a:lnTo>
                <a:lnTo>
                  <a:pt x="0" y="102"/>
                </a:lnTo>
                <a:lnTo>
                  <a:pt x="1233" y="102"/>
                </a:lnTo>
                <a:lnTo>
                  <a:pt x="1186" y="51"/>
                </a:lnTo>
                <a:lnTo>
                  <a:pt x="1278" y="51"/>
                </a:lnTo>
                <a:lnTo>
                  <a:pt x="1278" y="0"/>
                </a:lnTo>
                <a:lnTo>
                  <a:pt x="1233" y="0"/>
                </a:lnTo>
                <a:lnTo>
                  <a:pt x="1278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7" name="CustomShape 29"/>
          <p:cNvSpPr/>
          <p:nvPr/>
        </p:nvSpPr>
        <p:spPr>
          <a:xfrm>
            <a:off x="6842160" y="4976640"/>
            <a:ext cx="23400" cy="948960"/>
          </a:xfrm>
          <a:custGeom>
            <a:avLst/>
            <a:gdLst/>
            <a:ahLst/>
            <a:cxnLst/>
            <a:rect l="0" t="0" r="r" b="b"/>
            <a:pathLst>
              <a:path w="93" h="4185">
                <a:moveTo>
                  <a:pt x="47" y="4184"/>
                </a:moveTo>
                <a:lnTo>
                  <a:pt x="92" y="4133"/>
                </a:lnTo>
                <a:lnTo>
                  <a:pt x="92" y="0"/>
                </a:lnTo>
                <a:lnTo>
                  <a:pt x="0" y="0"/>
                </a:lnTo>
                <a:lnTo>
                  <a:pt x="0" y="4133"/>
                </a:lnTo>
                <a:lnTo>
                  <a:pt x="47" y="4082"/>
                </a:lnTo>
                <a:lnTo>
                  <a:pt x="47" y="4184"/>
                </a:lnTo>
                <a:lnTo>
                  <a:pt x="92" y="4184"/>
                </a:lnTo>
                <a:lnTo>
                  <a:pt x="92" y="4133"/>
                </a:lnTo>
                <a:lnTo>
                  <a:pt x="47" y="4184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8" name="CustomShape 30"/>
          <p:cNvSpPr/>
          <p:nvPr/>
        </p:nvSpPr>
        <p:spPr>
          <a:xfrm>
            <a:off x="6515280" y="590220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79" h="103">
                <a:moveTo>
                  <a:pt x="0" y="51"/>
                </a:moveTo>
                <a:lnTo>
                  <a:pt x="45" y="102"/>
                </a:lnTo>
                <a:lnTo>
                  <a:pt x="1278" y="102"/>
                </a:lnTo>
                <a:lnTo>
                  <a:pt x="1278" y="0"/>
                </a:lnTo>
                <a:lnTo>
                  <a:pt x="45" y="0"/>
                </a:lnTo>
                <a:lnTo>
                  <a:pt x="91" y="51"/>
                </a:lnTo>
                <a:lnTo>
                  <a:pt x="0" y="51"/>
                </a:lnTo>
                <a:lnTo>
                  <a:pt x="0" y="102"/>
                </a:lnTo>
                <a:lnTo>
                  <a:pt x="45" y="102"/>
                </a:lnTo>
                <a:lnTo>
                  <a:pt x="0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9" name="CustomShape 31"/>
          <p:cNvSpPr/>
          <p:nvPr/>
        </p:nvSpPr>
        <p:spPr>
          <a:xfrm>
            <a:off x="6515280" y="4965840"/>
            <a:ext cx="23400" cy="948960"/>
          </a:xfrm>
          <a:custGeom>
            <a:avLst/>
            <a:gdLst/>
            <a:ahLst/>
            <a:cxnLst/>
            <a:rect l="0" t="0" r="r" b="b"/>
            <a:pathLst>
              <a:path w="92" h="4185">
                <a:moveTo>
                  <a:pt x="45" y="0"/>
                </a:moveTo>
                <a:lnTo>
                  <a:pt x="0" y="51"/>
                </a:lnTo>
                <a:lnTo>
                  <a:pt x="0" y="4184"/>
                </a:lnTo>
                <a:lnTo>
                  <a:pt x="91" y="4184"/>
                </a:lnTo>
                <a:lnTo>
                  <a:pt x="91" y="51"/>
                </a:lnTo>
                <a:lnTo>
                  <a:pt x="45" y="102"/>
                </a:lnTo>
                <a:lnTo>
                  <a:pt x="45" y="0"/>
                </a:lnTo>
                <a:lnTo>
                  <a:pt x="0" y="0"/>
                </a:lnTo>
                <a:lnTo>
                  <a:pt x="0" y="51"/>
                </a:lnTo>
                <a:lnTo>
                  <a:pt x="45" y="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0" name="CustomShape 32"/>
          <p:cNvSpPr/>
          <p:nvPr/>
        </p:nvSpPr>
        <p:spPr>
          <a:xfrm>
            <a:off x="6853320" y="5289480"/>
            <a:ext cx="326520" cy="624960"/>
          </a:xfrm>
          <a:prstGeom prst="rect">
            <a:avLst/>
          </a:pr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1" name="CustomShape 33"/>
          <p:cNvSpPr/>
          <p:nvPr/>
        </p:nvSpPr>
        <p:spPr>
          <a:xfrm>
            <a:off x="6842160" y="5278320"/>
            <a:ext cx="337680" cy="21960"/>
          </a:xfrm>
          <a:custGeom>
            <a:avLst/>
            <a:gdLst/>
            <a:ahLst/>
            <a:cxnLst/>
            <a:rect l="0" t="0" r="r" b="b"/>
            <a:pathLst>
              <a:path w="1280" h="103">
                <a:moveTo>
                  <a:pt x="92" y="51"/>
                </a:moveTo>
                <a:lnTo>
                  <a:pt x="47" y="102"/>
                </a:lnTo>
                <a:lnTo>
                  <a:pt x="1279" y="102"/>
                </a:lnTo>
                <a:lnTo>
                  <a:pt x="1279" y="0"/>
                </a:lnTo>
                <a:lnTo>
                  <a:pt x="47" y="0"/>
                </a:lnTo>
                <a:lnTo>
                  <a:pt x="0" y="51"/>
                </a:lnTo>
                <a:lnTo>
                  <a:pt x="47" y="0"/>
                </a:lnTo>
                <a:lnTo>
                  <a:pt x="0" y="0"/>
                </a:lnTo>
                <a:lnTo>
                  <a:pt x="0" y="51"/>
                </a:lnTo>
                <a:lnTo>
                  <a:pt x="92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2" name="CustomShape 34"/>
          <p:cNvSpPr/>
          <p:nvPr/>
        </p:nvSpPr>
        <p:spPr>
          <a:xfrm>
            <a:off x="6842160" y="5289480"/>
            <a:ext cx="23400" cy="636120"/>
          </a:xfrm>
          <a:custGeom>
            <a:avLst/>
            <a:gdLst/>
            <a:ahLst/>
            <a:cxnLst/>
            <a:rect l="0" t="0" r="r" b="b"/>
            <a:pathLst>
              <a:path w="93" h="2807">
                <a:moveTo>
                  <a:pt x="47" y="2704"/>
                </a:moveTo>
                <a:lnTo>
                  <a:pt x="92" y="2755"/>
                </a:lnTo>
                <a:lnTo>
                  <a:pt x="92" y="0"/>
                </a:lnTo>
                <a:lnTo>
                  <a:pt x="0" y="0"/>
                </a:lnTo>
                <a:lnTo>
                  <a:pt x="0" y="2755"/>
                </a:lnTo>
                <a:lnTo>
                  <a:pt x="47" y="2806"/>
                </a:lnTo>
                <a:lnTo>
                  <a:pt x="0" y="2755"/>
                </a:lnTo>
                <a:lnTo>
                  <a:pt x="0" y="2806"/>
                </a:lnTo>
                <a:lnTo>
                  <a:pt x="47" y="2806"/>
                </a:lnTo>
                <a:lnTo>
                  <a:pt x="47" y="2704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3" name="CustomShape 35"/>
          <p:cNvSpPr/>
          <p:nvPr/>
        </p:nvSpPr>
        <p:spPr>
          <a:xfrm>
            <a:off x="6853320" y="590220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78" h="103">
                <a:moveTo>
                  <a:pt x="1186" y="51"/>
                </a:moveTo>
                <a:lnTo>
                  <a:pt x="1232" y="0"/>
                </a:lnTo>
                <a:lnTo>
                  <a:pt x="0" y="0"/>
                </a:lnTo>
                <a:lnTo>
                  <a:pt x="0" y="102"/>
                </a:lnTo>
                <a:lnTo>
                  <a:pt x="1232" y="102"/>
                </a:lnTo>
                <a:lnTo>
                  <a:pt x="1277" y="51"/>
                </a:lnTo>
                <a:lnTo>
                  <a:pt x="1232" y="102"/>
                </a:lnTo>
                <a:lnTo>
                  <a:pt x="1277" y="102"/>
                </a:lnTo>
                <a:lnTo>
                  <a:pt x="1277" y="51"/>
                </a:lnTo>
                <a:lnTo>
                  <a:pt x="1186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4" name="CustomShape 36"/>
          <p:cNvSpPr/>
          <p:nvPr/>
        </p:nvSpPr>
        <p:spPr>
          <a:xfrm>
            <a:off x="7167600" y="5278320"/>
            <a:ext cx="23400" cy="636120"/>
          </a:xfrm>
          <a:custGeom>
            <a:avLst/>
            <a:gdLst/>
            <a:ahLst/>
            <a:cxnLst/>
            <a:rect l="0" t="0" r="r" b="b"/>
            <a:pathLst>
              <a:path w="92" h="2807">
                <a:moveTo>
                  <a:pt x="46" y="102"/>
                </a:moveTo>
                <a:lnTo>
                  <a:pt x="0" y="51"/>
                </a:lnTo>
                <a:lnTo>
                  <a:pt x="0" y="2806"/>
                </a:lnTo>
                <a:lnTo>
                  <a:pt x="91" y="2806"/>
                </a:lnTo>
                <a:lnTo>
                  <a:pt x="91" y="51"/>
                </a:lnTo>
                <a:lnTo>
                  <a:pt x="46" y="0"/>
                </a:lnTo>
                <a:lnTo>
                  <a:pt x="91" y="51"/>
                </a:lnTo>
                <a:lnTo>
                  <a:pt x="91" y="0"/>
                </a:lnTo>
                <a:lnTo>
                  <a:pt x="46" y="0"/>
                </a:lnTo>
                <a:lnTo>
                  <a:pt x="46" y="102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5" name="CustomShape 37"/>
          <p:cNvSpPr/>
          <p:nvPr/>
        </p:nvSpPr>
        <p:spPr>
          <a:xfrm>
            <a:off x="7180200" y="5707080"/>
            <a:ext cx="325080" cy="207720"/>
          </a:xfrm>
          <a:prstGeom prst="rect">
            <a:avLst/>
          </a:pr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6" name="CustomShape 38"/>
          <p:cNvSpPr/>
          <p:nvPr/>
        </p:nvSpPr>
        <p:spPr>
          <a:xfrm>
            <a:off x="7180200" y="569448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79" h="102">
                <a:moveTo>
                  <a:pt x="1278" y="51"/>
                </a:moveTo>
                <a:lnTo>
                  <a:pt x="1232" y="0"/>
                </a:lnTo>
                <a:lnTo>
                  <a:pt x="0" y="0"/>
                </a:lnTo>
                <a:lnTo>
                  <a:pt x="0" y="101"/>
                </a:lnTo>
                <a:lnTo>
                  <a:pt x="1232" y="101"/>
                </a:lnTo>
                <a:lnTo>
                  <a:pt x="1187" y="51"/>
                </a:lnTo>
                <a:lnTo>
                  <a:pt x="1278" y="51"/>
                </a:lnTo>
                <a:lnTo>
                  <a:pt x="1278" y="0"/>
                </a:lnTo>
                <a:lnTo>
                  <a:pt x="1232" y="0"/>
                </a:lnTo>
                <a:lnTo>
                  <a:pt x="1278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7" name="CustomShape 39"/>
          <p:cNvSpPr/>
          <p:nvPr/>
        </p:nvSpPr>
        <p:spPr>
          <a:xfrm>
            <a:off x="7493040" y="5707080"/>
            <a:ext cx="25200" cy="218880"/>
          </a:xfrm>
          <a:custGeom>
            <a:avLst/>
            <a:gdLst/>
            <a:ahLst/>
            <a:cxnLst/>
            <a:rect l="0" t="0" r="r" b="b"/>
            <a:pathLst>
              <a:path w="92" h="970">
                <a:moveTo>
                  <a:pt x="45" y="969"/>
                </a:moveTo>
                <a:lnTo>
                  <a:pt x="91" y="918"/>
                </a:lnTo>
                <a:lnTo>
                  <a:pt x="91" y="0"/>
                </a:lnTo>
                <a:lnTo>
                  <a:pt x="0" y="0"/>
                </a:lnTo>
                <a:lnTo>
                  <a:pt x="0" y="918"/>
                </a:lnTo>
                <a:lnTo>
                  <a:pt x="45" y="867"/>
                </a:lnTo>
                <a:lnTo>
                  <a:pt x="45" y="969"/>
                </a:lnTo>
                <a:lnTo>
                  <a:pt x="91" y="969"/>
                </a:lnTo>
                <a:lnTo>
                  <a:pt x="91" y="918"/>
                </a:lnTo>
                <a:lnTo>
                  <a:pt x="45" y="969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8" name="CustomShape 40"/>
          <p:cNvSpPr/>
          <p:nvPr/>
        </p:nvSpPr>
        <p:spPr>
          <a:xfrm>
            <a:off x="7167600" y="590220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79" h="103">
                <a:moveTo>
                  <a:pt x="0" y="51"/>
                </a:moveTo>
                <a:lnTo>
                  <a:pt x="46" y="102"/>
                </a:lnTo>
                <a:lnTo>
                  <a:pt x="1278" y="102"/>
                </a:lnTo>
                <a:lnTo>
                  <a:pt x="1278" y="0"/>
                </a:lnTo>
                <a:lnTo>
                  <a:pt x="46" y="0"/>
                </a:lnTo>
                <a:lnTo>
                  <a:pt x="91" y="51"/>
                </a:lnTo>
                <a:lnTo>
                  <a:pt x="0" y="51"/>
                </a:lnTo>
                <a:lnTo>
                  <a:pt x="0" y="102"/>
                </a:lnTo>
                <a:lnTo>
                  <a:pt x="46" y="102"/>
                </a:lnTo>
                <a:lnTo>
                  <a:pt x="0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9" name="CustomShape 41"/>
          <p:cNvSpPr/>
          <p:nvPr/>
        </p:nvSpPr>
        <p:spPr>
          <a:xfrm>
            <a:off x="7167600" y="5694480"/>
            <a:ext cx="23400" cy="220320"/>
          </a:xfrm>
          <a:custGeom>
            <a:avLst/>
            <a:gdLst/>
            <a:ahLst/>
            <a:cxnLst/>
            <a:rect l="0" t="0" r="r" b="b"/>
            <a:pathLst>
              <a:path w="92" h="970">
                <a:moveTo>
                  <a:pt x="46" y="0"/>
                </a:moveTo>
                <a:lnTo>
                  <a:pt x="0" y="51"/>
                </a:lnTo>
                <a:lnTo>
                  <a:pt x="0" y="969"/>
                </a:lnTo>
                <a:lnTo>
                  <a:pt x="91" y="969"/>
                </a:lnTo>
                <a:lnTo>
                  <a:pt x="91" y="51"/>
                </a:lnTo>
                <a:lnTo>
                  <a:pt x="46" y="101"/>
                </a:lnTo>
                <a:lnTo>
                  <a:pt x="46" y="0"/>
                </a:lnTo>
                <a:lnTo>
                  <a:pt x="0" y="0"/>
                </a:lnTo>
                <a:lnTo>
                  <a:pt x="0" y="51"/>
                </a:lnTo>
                <a:lnTo>
                  <a:pt x="46" y="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0" name="CustomShape 42"/>
          <p:cNvSpPr/>
          <p:nvPr/>
        </p:nvSpPr>
        <p:spPr>
          <a:xfrm>
            <a:off x="7505640" y="5602320"/>
            <a:ext cx="326520" cy="312480"/>
          </a:xfrm>
          <a:prstGeom prst="rect">
            <a:avLst/>
          </a:pr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1" name="CustomShape 43"/>
          <p:cNvSpPr/>
          <p:nvPr/>
        </p:nvSpPr>
        <p:spPr>
          <a:xfrm>
            <a:off x="7505640" y="5591160"/>
            <a:ext cx="337680" cy="21960"/>
          </a:xfrm>
          <a:custGeom>
            <a:avLst/>
            <a:gdLst/>
            <a:ahLst/>
            <a:cxnLst/>
            <a:rect l="0" t="0" r="r" b="b"/>
            <a:pathLst>
              <a:path w="1280" h="103">
                <a:moveTo>
                  <a:pt x="1279" y="51"/>
                </a:moveTo>
                <a:lnTo>
                  <a:pt x="1233" y="0"/>
                </a:lnTo>
                <a:lnTo>
                  <a:pt x="0" y="0"/>
                </a:lnTo>
                <a:lnTo>
                  <a:pt x="0" y="102"/>
                </a:lnTo>
                <a:lnTo>
                  <a:pt x="1233" y="102"/>
                </a:lnTo>
                <a:lnTo>
                  <a:pt x="1188" y="51"/>
                </a:lnTo>
                <a:lnTo>
                  <a:pt x="1279" y="51"/>
                </a:lnTo>
                <a:lnTo>
                  <a:pt x="1279" y="0"/>
                </a:lnTo>
                <a:lnTo>
                  <a:pt x="1233" y="0"/>
                </a:lnTo>
                <a:lnTo>
                  <a:pt x="1279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2" name="CustomShape 44"/>
          <p:cNvSpPr/>
          <p:nvPr/>
        </p:nvSpPr>
        <p:spPr>
          <a:xfrm>
            <a:off x="7819920" y="5602320"/>
            <a:ext cx="23400" cy="323640"/>
          </a:xfrm>
          <a:custGeom>
            <a:avLst/>
            <a:gdLst/>
            <a:ahLst/>
            <a:cxnLst/>
            <a:rect l="0" t="0" r="r" b="b"/>
            <a:pathLst>
              <a:path w="92" h="1430">
                <a:moveTo>
                  <a:pt x="45" y="1429"/>
                </a:moveTo>
                <a:lnTo>
                  <a:pt x="91" y="1378"/>
                </a:lnTo>
                <a:lnTo>
                  <a:pt x="91" y="0"/>
                </a:lnTo>
                <a:lnTo>
                  <a:pt x="0" y="0"/>
                </a:lnTo>
                <a:lnTo>
                  <a:pt x="0" y="1378"/>
                </a:lnTo>
                <a:lnTo>
                  <a:pt x="45" y="1327"/>
                </a:lnTo>
                <a:lnTo>
                  <a:pt x="45" y="1429"/>
                </a:lnTo>
                <a:lnTo>
                  <a:pt x="91" y="1429"/>
                </a:lnTo>
                <a:lnTo>
                  <a:pt x="91" y="1378"/>
                </a:lnTo>
                <a:lnTo>
                  <a:pt x="45" y="1429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3" name="CustomShape 45"/>
          <p:cNvSpPr/>
          <p:nvPr/>
        </p:nvSpPr>
        <p:spPr>
          <a:xfrm>
            <a:off x="7493040" y="5902200"/>
            <a:ext cx="339480" cy="23400"/>
          </a:xfrm>
          <a:custGeom>
            <a:avLst/>
            <a:gdLst/>
            <a:ahLst/>
            <a:cxnLst/>
            <a:rect l="0" t="0" r="r" b="b"/>
            <a:pathLst>
              <a:path w="1279" h="103">
                <a:moveTo>
                  <a:pt x="0" y="51"/>
                </a:moveTo>
                <a:lnTo>
                  <a:pt x="45" y="102"/>
                </a:lnTo>
                <a:lnTo>
                  <a:pt x="1278" y="102"/>
                </a:lnTo>
                <a:lnTo>
                  <a:pt x="1278" y="0"/>
                </a:lnTo>
                <a:lnTo>
                  <a:pt x="45" y="0"/>
                </a:lnTo>
                <a:lnTo>
                  <a:pt x="91" y="51"/>
                </a:lnTo>
                <a:lnTo>
                  <a:pt x="0" y="51"/>
                </a:lnTo>
                <a:lnTo>
                  <a:pt x="0" y="102"/>
                </a:lnTo>
                <a:lnTo>
                  <a:pt x="45" y="102"/>
                </a:lnTo>
                <a:lnTo>
                  <a:pt x="0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4" name="CustomShape 46"/>
          <p:cNvSpPr/>
          <p:nvPr/>
        </p:nvSpPr>
        <p:spPr>
          <a:xfrm>
            <a:off x="7493040" y="5591160"/>
            <a:ext cx="25200" cy="323640"/>
          </a:xfrm>
          <a:custGeom>
            <a:avLst/>
            <a:gdLst/>
            <a:ahLst/>
            <a:cxnLst/>
            <a:rect l="0" t="0" r="r" b="b"/>
            <a:pathLst>
              <a:path w="92" h="1430">
                <a:moveTo>
                  <a:pt x="45" y="0"/>
                </a:moveTo>
                <a:lnTo>
                  <a:pt x="0" y="51"/>
                </a:lnTo>
                <a:lnTo>
                  <a:pt x="0" y="1429"/>
                </a:lnTo>
                <a:lnTo>
                  <a:pt x="91" y="1429"/>
                </a:lnTo>
                <a:lnTo>
                  <a:pt x="91" y="51"/>
                </a:lnTo>
                <a:lnTo>
                  <a:pt x="45" y="102"/>
                </a:lnTo>
                <a:lnTo>
                  <a:pt x="45" y="0"/>
                </a:lnTo>
                <a:lnTo>
                  <a:pt x="0" y="0"/>
                </a:lnTo>
                <a:lnTo>
                  <a:pt x="0" y="51"/>
                </a:lnTo>
                <a:lnTo>
                  <a:pt x="45" y="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5" name="CustomShape 47"/>
          <p:cNvSpPr/>
          <p:nvPr/>
        </p:nvSpPr>
        <p:spPr>
          <a:xfrm>
            <a:off x="7832880" y="5810400"/>
            <a:ext cx="325080" cy="104400"/>
          </a:xfrm>
          <a:prstGeom prst="rect">
            <a:avLst/>
          </a:pr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6" name="CustomShape 48"/>
          <p:cNvSpPr/>
          <p:nvPr/>
        </p:nvSpPr>
        <p:spPr>
          <a:xfrm>
            <a:off x="7819920" y="5799240"/>
            <a:ext cx="337680" cy="21960"/>
          </a:xfrm>
          <a:custGeom>
            <a:avLst/>
            <a:gdLst/>
            <a:ahLst/>
            <a:cxnLst/>
            <a:rect l="0" t="0" r="r" b="b"/>
            <a:pathLst>
              <a:path w="1279" h="103">
                <a:moveTo>
                  <a:pt x="91" y="51"/>
                </a:moveTo>
                <a:lnTo>
                  <a:pt x="45" y="102"/>
                </a:lnTo>
                <a:lnTo>
                  <a:pt x="1278" y="102"/>
                </a:lnTo>
                <a:lnTo>
                  <a:pt x="1278" y="0"/>
                </a:lnTo>
                <a:lnTo>
                  <a:pt x="45" y="0"/>
                </a:lnTo>
                <a:lnTo>
                  <a:pt x="0" y="51"/>
                </a:lnTo>
                <a:lnTo>
                  <a:pt x="45" y="0"/>
                </a:lnTo>
                <a:lnTo>
                  <a:pt x="0" y="0"/>
                </a:lnTo>
                <a:lnTo>
                  <a:pt x="0" y="51"/>
                </a:lnTo>
                <a:lnTo>
                  <a:pt x="91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7" name="CustomShape 49"/>
          <p:cNvSpPr/>
          <p:nvPr/>
        </p:nvSpPr>
        <p:spPr>
          <a:xfrm>
            <a:off x="7819920" y="5810400"/>
            <a:ext cx="23400" cy="115560"/>
          </a:xfrm>
          <a:custGeom>
            <a:avLst/>
            <a:gdLst/>
            <a:ahLst/>
            <a:cxnLst/>
            <a:rect l="0" t="0" r="r" b="b"/>
            <a:pathLst>
              <a:path w="92" h="511">
                <a:moveTo>
                  <a:pt x="45" y="408"/>
                </a:moveTo>
                <a:lnTo>
                  <a:pt x="91" y="459"/>
                </a:lnTo>
                <a:lnTo>
                  <a:pt x="91" y="0"/>
                </a:lnTo>
                <a:lnTo>
                  <a:pt x="0" y="0"/>
                </a:lnTo>
                <a:lnTo>
                  <a:pt x="0" y="459"/>
                </a:lnTo>
                <a:lnTo>
                  <a:pt x="45" y="510"/>
                </a:lnTo>
                <a:lnTo>
                  <a:pt x="0" y="459"/>
                </a:lnTo>
                <a:lnTo>
                  <a:pt x="0" y="510"/>
                </a:lnTo>
                <a:lnTo>
                  <a:pt x="45" y="510"/>
                </a:lnTo>
                <a:lnTo>
                  <a:pt x="45" y="408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8" name="CustomShape 50"/>
          <p:cNvSpPr/>
          <p:nvPr/>
        </p:nvSpPr>
        <p:spPr>
          <a:xfrm>
            <a:off x="7832880" y="590220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80" h="103">
                <a:moveTo>
                  <a:pt x="1187" y="51"/>
                </a:moveTo>
                <a:lnTo>
                  <a:pt x="1233" y="0"/>
                </a:lnTo>
                <a:lnTo>
                  <a:pt x="0" y="0"/>
                </a:lnTo>
                <a:lnTo>
                  <a:pt x="0" y="102"/>
                </a:lnTo>
                <a:lnTo>
                  <a:pt x="1233" y="102"/>
                </a:lnTo>
                <a:lnTo>
                  <a:pt x="1279" y="51"/>
                </a:lnTo>
                <a:lnTo>
                  <a:pt x="1233" y="102"/>
                </a:lnTo>
                <a:lnTo>
                  <a:pt x="1279" y="102"/>
                </a:lnTo>
                <a:lnTo>
                  <a:pt x="1279" y="51"/>
                </a:lnTo>
                <a:lnTo>
                  <a:pt x="1187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9" name="CustomShape 51"/>
          <p:cNvSpPr/>
          <p:nvPr/>
        </p:nvSpPr>
        <p:spPr>
          <a:xfrm>
            <a:off x="8145360" y="5799240"/>
            <a:ext cx="25200" cy="115560"/>
          </a:xfrm>
          <a:custGeom>
            <a:avLst/>
            <a:gdLst/>
            <a:ahLst/>
            <a:cxnLst/>
            <a:rect l="0" t="0" r="r" b="b"/>
            <a:pathLst>
              <a:path w="93" h="511">
                <a:moveTo>
                  <a:pt x="46" y="102"/>
                </a:moveTo>
                <a:lnTo>
                  <a:pt x="0" y="51"/>
                </a:lnTo>
                <a:lnTo>
                  <a:pt x="0" y="510"/>
                </a:lnTo>
                <a:lnTo>
                  <a:pt x="92" y="510"/>
                </a:lnTo>
                <a:lnTo>
                  <a:pt x="92" y="51"/>
                </a:lnTo>
                <a:lnTo>
                  <a:pt x="46" y="0"/>
                </a:lnTo>
                <a:lnTo>
                  <a:pt x="92" y="51"/>
                </a:lnTo>
                <a:lnTo>
                  <a:pt x="92" y="0"/>
                </a:lnTo>
                <a:lnTo>
                  <a:pt x="46" y="0"/>
                </a:lnTo>
                <a:lnTo>
                  <a:pt x="46" y="102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0" name="CustomShape 52"/>
          <p:cNvSpPr/>
          <p:nvPr/>
        </p:nvSpPr>
        <p:spPr>
          <a:xfrm>
            <a:off x="8158320" y="5707080"/>
            <a:ext cx="325080" cy="207720"/>
          </a:xfrm>
          <a:prstGeom prst="rect">
            <a:avLst/>
          </a:pr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1" name="CustomShape 53"/>
          <p:cNvSpPr/>
          <p:nvPr/>
        </p:nvSpPr>
        <p:spPr>
          <a:xfrm>
            <a:off x="8158320" y="569448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79" h="102">
                <a:moveTo>
                  <a:pt x="1278" y="51"/>
                </a:moveTo>
                <a:lnTo>
                  <a:pt x="1233" y="0"/>
                </a:lnTo>
                <a:lnTo>
                  <a:pt x="0" y="0"/>
                </a:lnTo>
                <a:lnTo>
                  <a:pt x="0" y="101"/>
                </a:lnTo>
                <a:lnTo>
                  <a:pt x="1233" y="101"/>
                </a:lnTo>
                <a:lnTo>
                  <a:pt x="1186" y="51"/>
                </a:lnTo>
                <a:lnTo>
                  <a:pt x="1278" y="51"/>
                </a:lnTo>
                <a:lnTo>
                  <a:pt x="1278" y="0"/>
                </a:lnTo>
                <a:lnTo>
                  <a:pt x="1233" y="0"/>
                </a:lnTo>
                <a:lnTo>
                  <a:pt x="1278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2" name="CustomShape 54"/>
          <p:cNvSpPr/>
          <p:nvPr/>
        </p:nvSpPr>
        <p:spPr>
          <a:xfrm>
            <a:off x="8472600" y="5707080"/>
            <a:ext cx="23400" cy="218880"/>
          </a:xfrm>
          <a:custGeom>
            <a:avLst/>
            <a:gdLst/>
            <a:ahLst/>
            <a:cxnLst/>
            <a:rect l="0" t="0" r="r" b="b"/>
            <a:pathLst>
              <a:path w="93" h="970">
                <a:moveTo>
                  <a:pt x="47" y="969"/>
                </a:moveTo>
                <a:lnTo>
                  <a:pt x="92" y="918"/>
                </a:lnTo>
                <a:lnTo>
                  <a:pt x="92" y="0"/>
                </a:lnTo>
                <a:lnTo>
                  <a:pt x="0" y="0"/>
                </a:lnTo>
                <a:lnTo>
                  <a:pt x="0" y="918"/>
                </a:lnTo>
                <a:lnTo>
                  <a:pt x="47" y="867"/>
                </a:lnTo>
                <a:lnTo>
                  <a:pt x="47" y="969"/>
                </a:lnTo>
                <a:lnTo>
                  <a:pt x="92" y="969"/>
                </a:lnTo>
                <a:lnTo>
                  <a:pt x="92" y="918"/>
                </a:lnTo>
                <a:lnTo>
                  <a:pt x="47" y="969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3" name="CustomShape 55"/>
          <p:cNvSpPr/>
          <p:nvPr/>
        </p:nvSpPr>
        <p:spPr>
          <a:xfrm>
            <a:off x="8145360" y="590220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80" h="103">
                <a:moveTo>
                  <a:pt x="0" y="51"/>
                </a:moveTo>
                <a:lnTo>
                  <a:pt x="46" y="102"/>
                </a:lnTo>
                <a:lnTo>
                  <a:pt x="1279" y="102"/>
                </a:lnTo>
                <a:lnTo>
                  <a:pt x="1279" y="0"/>
                </a:lnTo>
                <a:lnTo>
                  <a:pt x="46" y="0"/>
                </a:lnTo>
                <a:lnTo>
                  <a:pt x="92" y="51"/>
                </a:lnTo>
                <a:lnTo>
                  <a:pt x="0" y="51"/>
                </a:lnTo>
                <a:lnTo>
                  <a:pt x="0" y="102"/>
                </a:lnTo>
                <a:lnTo>
                  <a:pt x="46" y="102"/>
                </a:lnTo>
                <a:lnTo>
                  <a:pt x="0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4" name="CustomShape 56"/>
          <p:cNvSpPr/>
          <p:nvPr/>
        </p:nvSpPr>
        <p:spPr>
          <a:xfrm>
            <a:off x="8145360" y="5694480"/>
            <a:ext cx="25200" cy="220320"/>
          </a:xfrm>
          <a:custGeom>
            <a:avLst/>
            <a:gdLst/>
            <a:ahLst/>
            <a:cxnLst/>
            <a:rect l="0" t="0" r="r" b="b"/>
            <a:pathLst>
              <a:path w="93" h="970">
                <a:moveTo>
                  <a:pt x="46" y="0"/>
                </a:moveTo>
                <a:lnTo>
                  <a:pt x="0" y="51"/>
                </a:lnTo>
                <a:lnTo>
                  <a:pt x="0" y="969"/>
                </a:lnTo>
                <a:lnTo>
                  <a:pt x="92" y="969"/>
                </a:lnTo>
                <a:lnTo>
                  <a:pt x="92" y="51"/>
                </a:lnTo>
                <a:lnTo>
                  <a:pt x="46" y="101"/>
                </a:lnTo>
                <a:lnTo>
                  <a:pt x="46" y="0"/>
                </a:lnTo>
                <a:lnTo>
                  <a:pt x="0" y="0"/>
                </a:lnTo>
                <a:lnTo>
                  <a:pt x="0" y="51"/>
                </a:lnTo>
                <a:lnTo>
                  <a:pt x="46" y="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5" name="CustomShape 57"/>
          <p:cNvSpPr/>
          <p:nvPr/>
        </p:nvSpPr>
        <p:spPr>
          <a:xfrm>
            <a:off x="6074280" y="6008760"/>
            <a:ext cx="176400" cy="3348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>
              <a:lnSpc>
                <a:spcPct val="100000"/>
              </a:lnSpc>
            </a:pPr>
            <a:r>
              <a:rPr lang="en-US" sz="2200" strike="noStrike">
                <a:solidFill>
                  <a:srgbClr val="000000"/>
                </a:solidFill>
                <a:latin typeface="AvantGarde Bk BT"/>
              </a:rPr>
              <a:t>0</a:t>
            </a:r>
            <a:endParaRPr/>
          </a:p>
        </p:txBody>
      </p:sp>
      <p:sp>
        <p:nvSpPr>
          <p:cNvPr id="676" name="CustomShape 58"/>
          <p:cNvSpPr/>
          <p:nvPr/>
        </p:nvSpPr>
        <p:spPr>
          <a:xfrm>
            <a:off x="8365320" y="5975280"/>
            <a:ext cx="176400" cy="3348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>
              <a:lnSpc>
                <a:spcPct val="100000"/>
              </a:lnSpc>
            </a:pPr>
            <a:r>
              <a:rPr lang="en-US" sz="2200" strike="noStrike">
                <a:solidFill>
                  <a:srgbClr val="000000"/>
                </a:solidFill>
                <a:latin typeface="AvantGarde Bk BT"/>
              </a:rPr>
              <a:t>2</a:t>
            </a:r>
            <a:endParaRPr/>
          </a:p>
        </p:txBody>
      </p:sp>
      <p:sp>
        <p:nvSpPr>
          <p:cNvPr id="677" name="CustomShape 59"/>
          <p:cNvSpPr/>
          <p:nvPr/>
        </p:nvSpPr>
        <p:spPr>
          <a:xfrm>
            <a:off x="8539200" y="5946840"/>
            <a:ext cx="153360" cy="3348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>
              <a:lnSpc>
                <a:spcPct val="100000"/>
              </a:lnSpc>
            </a:pPr>
            <a:r>
              <a:rPr lang="en-US" sz="2200" strike="noStrike">
                <a:solidFill>
                  <a:srgbClr val="000000"/>
                </a:solidFill>
                <a:latin typeface="Symbol"/>
              </a:rPr>
              <a:t>p</a:t>
            </a:r>
            <a:endParaRPr/>
          </a:p>
        </p:txBody>
      </p:sp>
      <p:sp>
        <p:nvSpPr>
          <p:cNvPr id="678" name="CustomShape 60"/>
          <p:cNvSpPr/>
          <p:nvPr/>
        </p:nvSpPr>
        <p:spPr>
          <a:xfrm>
            <a:off x="6608880" y="5991120"/>
            <a:ext cx="124920" cy="109080"/>
          </a:xfrm>
          <a:custGeom>
            <a:avLst/>
            <a:gdLst/>
            <a:ahLst/>
            <a:cxnLst/>
            <a:rect l="0" t="0" r="r" b="b"/>
            <a:pathLst>
              <a:path w="478" h="486">
                <a:moveTo>
                  <a:pt x="477" y="485"/>
                </a:moveTo>
                <a:lnTo>
                  <a:pt x="239" y="0"/>
                </a:lnTo>
                <a:lnTo>
                  <a:pt x="0" y="485"/>
                </a:lnTo>
                <a:lnTo>
                  <a:pt x="477" y="485"/>
                </a:lnTo>
                <a:lnTo>
                  <a:pt x="239" y="0"/>
                </a:lnTo>
                <a:lnTo>
                  <a:pt x="477" y="485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9" name="CustomShape 61"/>
          <p:cNvSpPr/>
          <p:nvPr/>
        </p:nvSpPr>
        <p:spPr>
          <a:xfrm>
            <a:off x="6659640" y="6091200"/>
            <a:ext cx="23400" cy="175680"/>
          </a:xfrm>
          <a:custGeom>
            <a:avLst/>
            <a:gdLst/>
            <a:ahLst/>
            <a:cxnLst/>
            <a:rect l="0" t="0" r="r" b="b"/>
            <a:pathLst>
              <a:path w="93" h="776">
                <a:moveTo>
                  <a:pt x="47" y="775"/>
                </a:moveTo>
                <a:lnTo>
                  <a:pt x="92" y="775"/>
                </a:lnTo>
                <a:lnTo>
                  <a:pt x="92" y="0"/>
                </a:lnTo>
                <a:lnTo>
                  <a:pt x="0" y="0"/>
                </a:lnTo>
                <a:lnTo>
                  <a:pt x="0" y="775"/>
                </a:lnTo>
                <a:lnTo>
                  <a:pt x="47" y="775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0" name="CustomShape 62"/>
          <p:cNvSpPr/>
          <p:nvPr/>
        </p:nvSpPr>
        <p:spPr>
          <a:xfrm rot="18210600">
            <a:off x="3437280" y="3626640"/>
            <a:ext cx="2625480" cy="42462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1" name="CustomShape 63"/>
          <p:cNvSpPr/>
          <p:nvPr/>
        </p:nvSpPr>
        <p:spPr>
          <a:xfrm rot="18210600">
            <a:off x="2773440" y="4105080"/>
            <a:ext cx="2282400" cy="2263320"/>
          </a:xfrm>
          <a:custGeom>
            <a:avLst/>
            <a:gdLst/>
            <a:ahLst/>
            <a:cxnLst/>
            <a:rect l="0" t="0" r="r" b="b"/>
            <a:pathLst>
              <a:path w="8630" h="9642">
                <a:moveTo>
                  <a:pt x="4314" y="0"/>
                </a:moveTo>
                <a:lnTo>
                  <a:pt x="4536" y="7"/>
                </a:lnTo>
                <a:lnTo>
                  <a:pt x="4754" y="25"/>
                </a:lnTo>
                <a:lnTo>
                  <a:pt x="4970" y="55"/>
                </a:lnTo>
                <a:lnTo>
                  <a:pt x="5182" y="98"/>
                </a:lnTo>
                <a:lnTo>
                  <a:pt x="5390" y="153"/>
                </a:lnTo>
                <a:lnTo>
                  <a:pt x="5594" y="217"/>
                </a:lnTo>
                <a:lnTo>
                  <a:pt x="5795" y="293"/>
                </a:lnTo>
                <a:lnTo>
                  <a:pt x="5991" y="380"/>
                </a:lnTo>
                <a:lnTo>
                  <a:pt x="6181" y="477"/>
                </a:lnTo>
                <a:lnTo>
                  <a:pt x="6368" y="583"/>
                </a:lnTo>
                <a:lnTo>
                  <a:pt x="6549" y="700"/>
                </a:lnTo>
                <a:lnTo>
                  <a:pt x="6724" y="825"/>
                </a:lnTo>
                <a:lnTo>
                  <a:pt x="6893" y="960"/>
                </a:lnTo>
                <a:lnTo>
                  <a:pt x="7056" y="1104"/>
                </a:lnTo>
                <a:lnTo>
                  <a:pt x="7213" y="1255"/>
                </a:lnTo>
                <a:lnTo>
                  <a:pt x="7363" y="1415"/>
                </a:lnTo>
                <a:lnTo>
                  <a:pt x="7505" y="1582"/>
                </a:lnTo>
                <a:lnTo>
                  <a:pt x="7641" y="1757"/>
                </a:lnTo>
                <a:lnTo>
                  <a:pt x="7769" y="1939"/>
                </a:lnTo>
                <a:lnTo>
                  <a:pt x="7890" y="2128"/>
                </a:lnTo>
                <a:lnTo>
                  <a:pt x="8002" y="2324"/>
                </a:lnTo>
                <a:lnTo>
                  <a:pt x="8106" y="2526"/>
                </a:lnTo>
                <a:lnTo>
                  <a:pt x="8202" y="2733"/>
                </a:lnTo>
                <a:lnTo>
                  <a:pt x="8289" y="2947"/>
                </a:lnTo>
                <a:lnTo>
                  <a:pt x="8366" y="3167"/>
                </a:lnTo>
                <a:lnTo>
                  <a:pt x="8433" y="3389"/>
                </a:lnTo>
                <a:lnTo>
                  <a:pt x="8492" y="3618"/>
                </a:lnTo>
                <a:lnTo>
                  <a:pt x="8541" y="3851"/>
                </a:lnTo>
                <a:lnTo>
                  <a:pt x="8578" y="4088"/>
                </a:lnTo>
                <a:lnTo>
                  <a:pt x="8606" y="4329"/>
                </a:lnTo>
                <a:lnTo>
                  <a:pt x="8623" y="4573"/>
                </a:lnTo>
                <a:lnTo>
                  <a:pt x="8629" y="4820"/>
                </a:lnTo>
                <a:lnTo>
                  <a:pt x="8623" y="5068"/>
                </a:lnTo>
                <a:lnTo>
                  <a:pt x="8606" y="5312"/>
                </a:lnTo>
                <a:lnTo>
                  <a:pt x="8578" y="5553"/>
                </a:lnTo>
                <a:lnTo>
                  <a:pt x="8541" y="5790"/>
                </a:lnTo>
                <a:lnTo>
                  <a:pt x="8492" y="6023"/>
                </a:lnTo>
                <a:lnTo>
                  <a:pt x="8433" y="6252"/>
                </a:lnTo>
                <a:lnTo>
                  <a:pt x="8366" y="6475"/>
                </a:lnTo>
                <a:lnTo>
                  <a:pt x="8289" y="6694"/>
                </a:lnTo>
                <a:lnTo>
                  <a:pt x="8202" y="6908"/>
                </a:lnTo>
                <a:lnTo>
                  <a:pt x="8106" y="7115"/>
                </a:lnTo>
                <a:lnTo>
                  <a:pt x="8002" y="7317"/>
                </a:lnTo>
                <a:lnTo>
                  <a:pt x="7890" y="7513"/>
                </a:lnTo>
                <a:lnTo>
                  <a:pt x="7769" y="7702"/>
                </a:lnTo>
                <a:lnTo>
                  <a:pt x="7641" y="7884"/>
                </a:lnTo>
                <a:lnTo>
                  <a:pt x="7505" y="8059"/>
                </a:lnTo>
                <a:lnTo>
                  <a:pt x="7363" y="8226"/>
                </a:lnTo>
                <a:lnTo>
                  <a:pt x="7213" y="8386"/>
                </a:lnTo>
                <a:lnTo>
                  <a:pt x="7056" y="8537"/>
                </a:lnTo>
                <a:lnTo>
                  <a:pt x="6893" y="8681"/>
                </a:lnTo>
                <a:lnTo>
                  <a:pt x="6724" y="8816"/>
                </a:lnTo>
                <a:lnTo>
                  <a:pt x="6549" y="8941"/>
                </a:lnTo>
                <a:lnTo>
                  <a:pt x="6368" y="9058"/>
                </a:lnTo>
                <a:lnTo>
                  <a:pt x="6181" y="9164"/>
                </a:lnTo>
                <a:lnTo>
                  <a:pt x="5991" y="9261"/>
                </a:lnTo>
                <a:lnTo>
                  <a:pt x="5795" y="9348"/>
                </a:lnTo>
                <a:lnTo>
                  <a:pt x="5594" y="9424"/>
                </a:lnTo>
                <a:lnTo>
                  <a:pt x="5390" y="9488"/>
                </a:lnTo>
                <a:lnTo>
                  <a:pt x="5182" y="9543"/>
                </a:lnTo>
                <a:lnTo>
                  <a:pt x="4970" y="9586"/>
                </a:lnTo>
                <a:lnTo>
                  <a:pt x="4754" y="9616"/>
                </a:lnTo>
                <a:lnTo>
                  <a:pt x="4536" y="9634"/>
                </a:lnTo>
                <a:lnTo>
                  <a:pt x="4314" y="9641"/>
                </a:lnTo>
                <a:lnTo>
                  <a:pt x="4093" y="9634"/>
                </a:lnTo>
                <a:lnTo>
                  <a:pt x="3875" y="9616"/>
                </a:lnTo>
                <a:lnTo>
                  <a:pt x="3659" y="9586"/>
                </a:lnTo>
                <a:lnTo>
                  <a:pt x="3447" y="9543"/>
                </a:lnTo>
                <a:lnTo>
                  <a:pt x="3238" y="9488"/>
                </a:lnTo>
                <a:lnTo>
                  <a:pt x="3034" y="9424"/>
                </a:lnTo>
                <a:lnTo>
                  <a:pt x="2833" y="9348"/>
                </a:lnTo>
                <a:lnTo>
                  <a:pt x="2638" y="9261"/>
                </a:lnTo>
                <a:lnTo>
                  <a:pt x="2447" y="9164"/>
                </a:lnTo>
                <a:lnTo>
                  <a:pt x="2260" y="9058"/>
                </a:lnTo>
                <a:lnTo>
                  <a:pt x="2080" y="8941"/>
                </a:lnTo>
                <a:lnTo>
                  <a:pt x="1905" y="8816"/>
                </a:lnTo>
                <a:lnTo>
                  <a:pt x="1736" y="8681"/>
                </a:lnTo>
                <a:lnTo>
                  <a:pt x="1573" y="8537"/>
                </a:lnTo>
                <a:lnTo>
                  <a:pt x="1416" y="8386"/>
                </a:lnTo>
                <a:lnTo>
                  <a:pt x="1266" y="8226"/>
                </a:lnTo>
                <a:lnTo>
                  <a:pt x="1124" y="8059"/>
                </a:lnTo>
                <a:lnTo>
                  <a:pt x="987" y="7884"/>
                </a:lnTo>
                <a:lnTo>
                  <a:pt x="860" y="7702"/>
                </a:lnTo>
                <a:lnTo>
                  <a:pt x="739" y="7513"/>
                </a:lnTo>
                <a:lnTo>
                  <a:pt x="627" y="7317"/>
                </a:lnTo>
                <a:lnTo>
                  <a:pt x="523" y="7115"/>
                </a:lnTo>
                <a:lnTo>
                  <a:pt x="426" y="6908"/>
                </a:lnTo>
                <a:lnTo>
                  <a:pt x="340" y="6694"/>
                </a:lnTo>
                <a:lnTo>
                  <a:pt x="262" y="6475"/>
                </a:lnTo>
                <a:lnTo>
                  <a:pt x="195" y="6252"/>
                </a:lnTo>
                <a:lnTo>
                  <a:pt x="137" y="6023"/>
                </a:lnTo>
                <a:lnTo>
                  <a:pt x="88" y="5790"/>
                </a:lnTo>
                <a:lnTo>
                  <a:pt x="50" y="5553"/>
                </a:lnTo>
                <a:lnTo>
                  <a:pt x="23" y="5312"/>
                </a:lnTo>
                <a:lnTo>
                  <a:pt x="6" y="5068"/>
                </a:lnTo>
                <a:lnTo>
                  <a:pt x="0" y="4820"/>
                </a:lnTo>
                <a:lnTo>
                  <a:pt x="6" y="4573"/>
                </a:lnTo>
                <a:lnTo>
                  <a:pt x="23" y="4329"/>
                </a:lnTo>
                <a:lnTo>
                  <a:pt x="50" y="4088"/>
                </a:lnTo>
                <a:lnTo>
                  <a:pt x="88" y="3851"/>
                </a:lnTo>
                <a:lnTo>
                  <a:pt x="137" y="3618"/>
                </a:lnTo>
                <a:lnTo>
                  <a:pt x="195" y="3389"/>
                </a:lnTo>
                <a:lnTo>
                  <a:pt x="262" y="3167"/>
                </a:lnTo>
                <a:lnTo>
                  <a:pt x="340" y="2947"/>
                </a:lnTo>
                <a:lnTo>
                  <a:pt x="426" y="2733"/>
                </a:lnTo>
                <a:lnTo>
                  <a:pt x="523" y="2526"/>
                </a:lnTo>
                <a:lnTo>
                  <a:pt x="627" y="2324"/>
                </a:lnTo>
                <a:lnTo>
                  <a:pt x="739" y="2128"/>
                </a:lnTo>
                <a:lnTo>
                  <a:pt x="860" y="1939"/>
                </a:lnTo>
                <a:lnTo>
                  <a:pt x="987" y="1757"/>
                </a:lnTo>
                <a:lnTo>
                  <a:pt x="1124" y="1582"/>
                </a:lnTo>
                <a:lnTo>
                  <a:pt x="1266" y="1415"/>
                </a:lnTo>
                <a:lnTo>
                  <a:pt x="1416" y="1255"/>
                </a:lnTo>
                <a:lnTo>
                  <a:pt x="1573" y="1104"/>
                </a:lnTo>
                <a:lnTo>
                  <a:pt x="1736" y="960"/>
                </a:lnTo>
                <a:lnTo>
                  <a:pt x="1905" y="825"/>
                </a:lnTo>
                <a:lnTo>
                  <a:pt x="2080" y="700"/>
                </a:lnTo>
                <a:lnTo>
                  <a:pt x="2260" y="583"/>
                </a:lnTo>
                <a:lnTo>
                  <a:pt x="2447" y="477"/>
                </a:lnTo>
                <a:lnTo>
                  <a:pt x="2638" y="380"/>
                </a:lnTo>
                <a:lnTo>
                  <a:pt x="2833" y="293"/>
                </a:lnTo>
                <a:lnTo>
                  <a:pt x="3034" y="217"/>
                </a:lnTo>
                <a:lnTo>
                  <a:pt x="3238" y="153"/>
                </a:lnTo>
                <a:lnTo>
                  <a:pt x="3447" y="98"/>
                </a:lnTo>
                <a:lnTo>
                  <a:pt x="3659" y="55"/>
                </a:lnTo>
                <a:lnTo>
                  <a:pt x="3875" y="25"/>
                </a:lnTo>
                <a:lnTo>
                  <a:pt x="4093" y="7"/>
                </a:lnTo>
                <a:lnTo>
                  <a:pt x="4314" y="0"/>
                </a:lnTo>
              </a:path>
            </a:pathLst>
          </a:custGeom>
          <a:solidFill>
            <a:srgbClr val="FFFFFF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2" name="CustomShape 64"/>
          <p:cNvSpPr/>
          <p:nvPr/>
        </p:nvSpPr>
        <p:spPr>
          <a:xfrm rot="18210600">
            <a:off x="3179520" y="3868200"/>
            <a:ext cx="1153800" cy="1143000"/>
          </a:xfrm>
          <a:custGeom>
            <a:avLst/>
            <a:gdLst/>
            <a:ahLst/>
            <a:cxnLst/>
            <a:rect l="0" t="0" r="r" b="b"/>
            <a:pathLst>
              <a:path w="4361" h="4872">
                <a:moveTo>
                  <a:pt x="4360" y="4871"/>
                </a:moveTo>
                <a:lnTo>
                  <a:pt x="4360" y="4871"/>
                </a:lnTo>
                <a:lnTo>
                  <a:pt x="4359" y="4809"/>
                </a:lnTo>
                <a:lnTo>
                  <a:pt x="4358" y="4747"/>
                </a:lnTo>
                <a:lnTo>
                  <a:pt x="4356" y="4684"/>
                </a:lnTo>
                <a:lnTo>
                  <a:pt x="4354" y="4621"/>
                </a:lnTo>
                <a:lnTo>
                  <a:pt x="4351" y="4560"/>
                </a:lnTo>
                <a:lnTo>
                  <a:pt x="4347" y="4498"/>
                </a:lnTo>
                <a:lnTo>
                  <a:pt x="4343" y="4437"/>
                </a:lnTo>
                <a:lnTo>
                  <a:pt x="4337" y="4374"/>
                </a:lnTo>
                <a:lnTo>
                  <a:pt x="4332" y="4313"/>
                </a:lnTo>
                <a:lnTo>
                  <a:pt x="4325" y="4252"/>
                </a:lnTo>
                <a:lnTo>
                  <a:pt x="4318" y="4192"/>
                </a:lnTo>
                <a:lnTo>
                  <a:pt x="4310" y="4131"/>
                </a:lnTo>
                <a:lnTo>
                  <a:pt x="4301" y="4071"/>
                </a:lnTo>
                <a:lnTo>
                  <a:pt x="4291" y="4011"/>
                </a:lnTo>
                <a:lnTo>
                  <a:pt x="4281" y="3951"/>
                </a:lnTo>
                <a:lnTo>
                  <a:pt x="4271" y="3892"/>
                </a:lnTo>
                <a:lnTo>
                  <a:pt x="4260" y="3833"/>
                </a:lnTo>
                <a:lnTo>
                  <a:pt x="4248" y="3774"/>
                </a:lnTo>
                <a:lnTo>
                  <a:pt x="4236" y="3715"/>
                </a:lnTo>
                <a:lnTo>
                  <a:pt x="4223" y="3656"/>
                </a:lnTo>
                <a:lnTo>
                  <a:pt x="4208" y="3599"/>
                </a:lnTo>
                <a:lnTo>
                  <a:pt x="4194" y="3541"/>
                </a:lnTo>
                <a:lnTo>
                  <a:pt x="4179" y="3483"/>
                </a:lnTo>
                <a:lnTo>
                  <a:pt x="4163" y="3426"/>
                </a:lnTo>
                <a:lnTo>
                  <a:pt x="4147" y="3369"/>
                </a:lnTo>
                <a:lnTo>
                  <a:pt x="4131" y="3311"/>
                </a:lnTo>
                <a:lnTo>
                  <a:pt x="4112" y="3256"/>
                </a:lnTo>
                <a:lnTo>
                  <a:pt x="4095" y="3199"/>
                </a:lnTo>
                <a:lnTo>
                  <a:pt x="4076" y="3144"/>
                </a:lnTo>
                <a:lnTo>
                  <a:pt x="4057" y="3089"/>
                </a:lnTo>
                <a:lnTo>
                  <a:pt x="4036" y="3033"/>
                </a:lnTo>
                <a:lnTo>
                  <a:pt x="4016" y="2979"/>
                </a:lnTo>
                <a:lnTo>
                  <a:pt x="3995" y="2923"/>
                </a:lnTo>
                <a:lnTo>
                  <a:pt x="3974" y="2870"/>
                </a:lnTo>
                <a:lnTo>
                  <a:pt x="3951" y="2816"/>
                </a:lnTo>
                <a:lnTo>
                  <a:pt x="3929" y="2763"/>
                </a:lnTo>
                <a:lnTo>
                  <a:pt x="3906" y="2710"/>
                </a:lnTo>
                <a:lnTo>
                  <a:pt x="3882" y="2657"/>
                </a:lnTo>
                <a:lnTo>
                  <a:pt x="3857" y="2605"/>
                </a:lnTo>
                <a:lnTo>
                  <a:pt x="3832" y="2553"/>
                </a:lnTo>
                <a:lnTo>
                  <a:pt x="3807" y="2502"/>
                </a:lnTo>
                <a:lnTo>
                  <a:pt x="3780" y="2450"/>
                </a:lnTo>
                <a:lnTo>
                  <a:pt x="3754" y="2399"/>
                </a:lnTo>
                <a:lnTo>
                  <a:pt x="3727" y="2349"/>
                </a:lnTo>
                <a:lnTo>
                  <a:pt x="3699" y="2299"/>
                </a:lnTo>
                <a:lnTo>
                  <a:pt x="3671" y="2249"/>
                </a:lnTo>
                <a:lnTo>
                  <a:pt x="3643" y="2200"/>
                </a:lnTo>
                <a:lnTo>
                  <a:pt x="3613" y="2151"/>
                </a:lnTo>
                <a:lnTo>
                  <a:pt x="3584" y="2102"/>
                </a:lnTo>
                <a:lnTo>
                  <a:pt x="3554" y="2055"/>
                </a:lnTo>
                <a:lnTo>
                  <a:pt x="3523" y="2007"/>
                </a:lnTo>
                <a:lnTo>
                  <a:pt x="3492" y="1960"/>
                </a:lnTo>
                <a:lnTo>
                  <a:pt x="3461" y="1914"/>
                </a:lnTo>
                <a:lnTo>
                  <a:pt x="3428" y="1867"/>
                </a:lnTo>
                <a:lnTo>
                  <a:pt x="3396" y="1821"/>
                </a:lnTo>
                <a:lnTo>
                  <a:pt x="3362" y="1776"/>
                </a:lnTo>
                <a:lnTo>
                  <a:pt x="3329" y="1731"/>
                </a:lnTo>
                <a:lnTo>
                  <a:pt x="3295" y="1686"/>
                </a:lnTo>
                <a:lnTo>
                  <a:pt x="3260" y="1642"/>
                </a:lnTo>
                <a:lnTo>
                  <a:pt x="3225" y="1599"/>
                </a:lnTo>
                <a:lnTo>
                  <a:pt x="3189" y="1556"/>
                </a:lnTo>
                <a:lnTo>
                  <a:pt x="3154" y="1513"/>
                </a:lnTo>
                <a:lnTo>
                  <a:pt x="3117" y="1471"/>
                </a:lnTo>
                <a:lnTo>
                  <a:pt x="3081" y="1430"/>
                </a:lnTo>
                <a:lnTo>
                  <a:pt x="3044" y="1389"/>
                </a:lnTo>
                <a:lnTo>
                  <a:pt x="3006" y="1348"/>
                </a:lnTo>
                <a:lnTo>
                  <a:pt x="2968" y="1307"/>
                </a:lnTo>
                <a:lnTo>
                  <a:pt x="2929" y="1268"/>
                </a:lnTo>
                <a:lnTo>
                  <a:pt x="2890" y="1229"/>
                </a:lnTo>
                <a:lnTo>
                  <a:pt x="2851" y="1191"/>
                </a:lnTo>
                <a:lnTo>
                  <a:pt x="2811" y="1152"/>
                </a:lnTo>
                <a:lnTo>
                  <a:pt x="2771" y="1115"/>
                </a:lnTo>
                <a:lnTo>
                  <a:pt x="2730" y="1078"/>
                </a:lnTo>
                <a:lnTo>
                  <a:pt x="2689" y="1042"/>
                </a:lnTo>
                <a:lnTo>
                  <a:pt x="2648" y="1005"/>
                </a:lnTo>
                <a:lnTo>
                  <a:pt x="2606" y="970"/>
                </a:lnTo>
                <a:lnTo>
                  <a:pt x="2564" y="935"/>
                </a:lnTo>
                <a:lnTo>
                  <a:pt x="2521" y="901"/>
                </a:lnTo>
                <a:lnTo>
                  <a:pt x="2479" y="867"/>
                </a:lnTo>
                <a:lnTo>
                  <a:pt x="2435" y="834"/>
                </a:lnTo>
                <a:lnTo>
                  <a:pt x="2392" y="802"/>
                </a:lnTo>
                <a:lnTo>
                  <a:pt x="2347" y="769"/>
                </a:lnTo>
                <a:lnTo>
                  <a:pt x="2303" y="737"/>
                </a:lnTo>
                <a:lnTo>
                  <a:pt x="2258" y="707"/>
                </a:lnTo>
                <a:lnTo>
                  <a:pt x="2213" y="676"/>
                </a:lnTo>
                <a:lnTo>
                  <a:pt x="2167" y="647"/>
                </a:lnTo>
                <a:lnTo>
                  <a:pt x="2121" y="619"/>
                </a:lnTo>
                <a:lnTo>
                  <a:pt x="2076" y="589"/>
                </a:lnTo>
                <a:lnTo>
                  <a:pt x="2029" y="562"/>
                </a:lnTo>
                <a:lnTo>
                  <a:pt x="1982" y="535"/>
                </a:lnTo>
                <a:lnTo>
                  <a:pt x="1935" y="508"/>
                </a:lnTo>
                <a:lnTo>
                  <a:pt x="1888" y="482"/>
                </a:lnTo>
                <a:lnTo>
                  <a:pt x="1840" y="457"/>
                </a:lnTo>
                <a:lnTo>
                  <a:pt x="1791" y="432"/>
                </a:lnTo>
                <a:lnTo>
                  <a:pt x="1743" y="407"/>
                </a:lnTo>
                <a:lnTo>
                  <a:pt x="1694" y="385"/>
                </a:lnTo>
                <a:lnTo>
                  <a:pt x="1646" y="361"/>
                </a:lnTo>
                <a:lnTo>
                  <a:pt x="1596" y="339"/>
                </a:lnTo>
                <a:lnTo>
                  <a:pt x="1547" y="318"/>
                </a:lnTo>
                <a:lnTo>
                  <a:pt x="1497" y="296"/>
                </a:lnTo>
                <a:lnTo>
                  <a:pt x="1446" y="276"/>
                </a:lnTo>
                <a:lnTo>
                  <a:pt x="1396" y="257"/>
                </a:lnTo>
                <a:lnTo>
                  <a:pt x="1345" y="237"/>
                </a:lnTo>
                <a:lnTo>
                  <a:pt x="1295" y="219"/>
                </a:lnTo>
                <a:lnTo>
                  <a:pt x="1243" y="202"/>
                </a:lnTo>
                <a:lnTo>
                  <a:pt x="1191" y="185"/>
                </a:lnTo>
                <a:lnTo>
                  <a:pt x="1140" y="170"/>
                </a:lnTo>
                <a:lnTo>
                  <a:pt x="1088" y="154"/>
                </a:lnTo>
                <a:lnTo>
                  <a:pt x="1035" y="139"/>
                </a:lnTo>
                <a:lnTo>
                  <a:pt x="983" y="126"/>
                </a:lnTo>
                <a:lnTo>
                  <a:pt x="930" y="112"/>
                </a:lnTo>
                <a:lnTo>
                  <a:pt x="877" y="100"/>
                </a:lnTo>
                <a:lnTo>
                  <a:pt x="824" y="87"/>
                </a:lnTo>
                <a:lnTo>
                  <a:pt x="770" y="77"/>
                </a:lnTo>
                <a:lnTo>
                  <a:pt x="717" y="66"/>
                </a:lnTo>
                <a:lnTo>
                  <a:pt x="663" y="57"/>
                </a:lnTo>
                <a:lnTo>
                  <a:pt x="608" y="47"/>
                </a:lnTo>
                <a:lnTo>
                  <a:pt x="555" y="40"/>
                </a:lnTo>
                <a:lnTo>
                  <a:pt x="500" y="32"/>
                </a:lnTo>
                <a:lnTo>
                  <a:pt x="444" y="25"/>
                </a:lnTo>
                <a:lnTo>
                  <a:pt x="390" y="19"/>
                </a:lnTo>
                <a:lnTo>
                  <a:pt x="335" y="15"/>
                </a:lnTo>
                <a:lnTo>
                  <a:pt x="279" y="10"/>
                </a:lnTo>
                <a:lnTo>
                  <a:pt x="224" y="7"/>
                </a:lnTo>
                <a:lnTo>
                  <a:pt x="168" y="3"/>
                </a:lnTo>
                <a:lnTo>
                  <a:pt x="112" y="2"/>
                </a:lnTo>
                <a:lnTo>
                  <a:pt x="57" y="0"/>
                </a:lnTo>
                <a:lnTo>
                  <a:pt x="0" y="0"/>
                </a:lnTo>
                <a:lnTo>
                  <a:pt x="0" y="102"/>
                </a:lnTo>
                <a:lnTo>
                  <a:pt x="56" y="103"/>
                </a:lnTo>
                <a:lnTo>
                  <a:pt x="110" y="103"/>
                </a:lnTo>
                <a:lnTo>
                  <a:pt x="165" y="105"/>
                </a:lnTo>
                <a:lnTo>
                  <a:pt x="220" y="109"/>
                </a:lnTo>
                <a:lnTo>
                  <a:pt x="274" y="112"/>
                </a:lnTo>
                <a:lnTo>
                  <a:pt x="328" y="116"/>
                </a:lnTo>
                <a:lnTo>
                  <a:pt x="382" y="121"/>
                </a:lnTo>
                <a:lnTo>
                  <a:pt x="436" y="127"/>
                </a:lnTo>
                <a:lnTo>
                  <a:pt x="489" y="133"/>
                </a:lnTo>
                <a:lnTo>
                  <a:pt x="543" y="140"/>
                </a:lnTo>
                <a:lnTo>
                  <a:pt x="596" y="148"/>
                </a:lnTo>
                <a:lnTo>
                  <a:pt x="649" y="157"/>
                </a:lnTo>
                <a:lnTo>
                  <a:pt x="701" y="166"/>
                </a:lnTo>
                <a:lnTo>
                  <a:pt x="754" y="176"/>
                </a:lnTo>
                <a:lnTo>
                  <a:pt x="807" y="188"/>
                </a:lnTo>
                <a:lnTo>
                  <a:pt x="859" y="199"/>
                </a:lnTo>
                <a:lnTo>
                  <a:pt x="911" y="211"/>
                </a:lnTo>
                <a:lnTo>
                  <a:pt x="963" y="224"/>
                </a:lnTo>
                <a:lnTo>
                  <a:pt x="1014" y="239"/>
                </a:lnTo>
                <a:lnTo>
                  <a:pt x="1065" y="252"/>
                </a:lnTo>
                <a:lnTo>
                  <a:pt x="1115" y="268"/>
                </a:lnTo>
                <a:lnTo>
                  <a:pt x="1167" y="284"/>
                </a:lnTo>
                <a:lnTo>
                  <a:pt x="1217" y="300"/>
                </a:lnTo>
                <a:lnTo>
                  <a:pt x="1267" y="317"/>
                </a:lnTo>
                <a:lnTo>
                  <a:pt x="1317" y="335"/>
                </a:lnTo>
                <a:lnTo>
                  <a:pt x="1366" y="353"/>
                </a:lnTo>
                <a:lnTo>
                  <a:pt x="1416" y="372"/>
                </a:lnTo>
                <a:lnTo>
                  <a:pt x="1466" y="392"/>
                </a:lnTo>
                <a:lnTo>
                  <a:pt x="1514" y="413"/>
                </a:lnTo>
                <a:lnTo>
                  <a:pt x="1563" y="434"/>
                </a:lnTo>
                <a:lnTo>
                  <a:pt x="1611" y="456"/>
                </a:lnTo>
                <a:lnTo>
                  <a:pt x="1659" y="477"/>
                </a:lnTo>
                <a:lnTo>
                  <a:pt x="1706" y="501"/>
                </a:lnTo>
                <a:lnTo>
                  <a:pt x="1754" y="525"/>
                </a:lnTo>
                <a:lnTo>
                  <a:pt x="1802" y="549"/>
                </a:lnTo>
                <a:lnTo>
                  <a:pt x="1848" y="573"/>
                </a:lnTo>
                <a:lnTo>
                  <a:pt x="1895" y="599"/>
                </a:lnTo>
                <a:lnTo>
                  <a:pt x="1940" y="625"/>
                </a:lnTo>
                <a:lnTo>
                  <a:pt x="1987" y="651"/>
                </a:lnTo>
                <a:lnTo>
                  <a:pt x="2032" y="679"/>
                </a:lnTo>
                <a:lnTo>
                  <a:pt x="2077" y="707"/>
                </a:lnTo>
                <a:lnTo>
                  <a:pt x="2122" y="735"/>
                </a:lnTo>
                <a:lnTo>
                  <a:pt x="2167" y="765"/>
                </a:lnTo>
                <a:lnTo>
                  <a:pt x="2211" y="794"/>
                </a:lnTo>
                <a:lnTo>
                  <a:pt x="2255" y="824"/>
                </a:lnTo>
                <a:lnTo>
                  <a:pt x="2299" y="855"/>
                </a:lnTo>
                <a:lnTo>
                  <a:pt x="2341" y="887"/>
                </a:lnTo>
                <a:lnTo>
                  <a:pt x="2384" y="918"/>
                </a:lnTo>
                <a:lnTo>
                  <a:pt x="2426" y="951"/>
                </a:lnTo>
                <a:lnTo>
                  <a:pt x="2469" y="984"/>
                </a:lnTo>
                <a:lnTo>
                  <a:pt x="2510" y="1018"/>
                </a:lnTo>
                <a:lnTo>
                  <a:pt x="2552" y="1052"/>
                </a:lnTo>
                <a:lnTo>
                  <a:pt x="2592" y="1087"/>
                </a:lnTo>
                <a:lnTo>
                  <a:pt x="2633" y="1122"/>
                </a:lnTo>
                <a:lnTo>
                  <a:pt x="2673" y="1157"/>
                </a:lnTo>
                <a:lnTo>
                  <a:pt x="2713" y="1193"/>
                </a:lnTo>
                <a:lnTo>
                  <a:pt x="2752" y="1230"/>
                </a:lnTo>
                <a:lnTo>
                  <a:pt x="2791" y="1268"/>
                </a:lnTo>
                <a:lnTo>
                  <a:pt x="2830" y="1305"/>
                </a:lnTo>
                <a:lnTo>
                  <a:pt x="2867" y="1344"/>
                </a:lnTo>
                <a:lnTo>
                  <a:pt x="2906" y="1382"/>
                </a:lnTo>
                <a:lnTo>
                  <a:pt x="2943" y="1422"/>
                </a:lnTo>
                <a:lnTo>
                  <a:pt x="2980" y="1461"/>
                </a:lnTo>
                <a:lnTo>
                  <a:pt x="3016" y="1502"/>
                </a:lnTo>
                <a:lnTo>
                  <a:pt x="3053" y="1543"/>
                </a:lnTo>
                <a:lnTo>
                  <a:pt x="3088" y="1583"/>
                </a:lnTo>
                <a:lnTo>
                  <a:pt x="3123" y="1625"/>
                </a:lnTo>
                <a:lnTo>
                  <a:pt x="3158" y="1667"/>
                </a:lnTo>
                <a:lnTo>
                  <a:pt x="3192" y="1710"/>
                </a:lnTo>
                <a:lnTo>
                  <a:pt x="3226" y="1753"/>
                </a:lnTo>
                <a:lnTo>
                  <a:pt x="3259" y="1797"/>
                </a:lnTo>
                <a:lnTo>
                  <a:pt x="3292" y="1841"/>
                </a:lnTo>
                <a:lnTo>
                  <a:pt x="3325" y="1885"/>
                </a:lnTo>
                <a:lnTo>
                  <a:pt x="3356" y="1931"/>
                </a:lnTo>
                <a:lnTo>
                  <a:pt x="3388" y="1975"/>
                </a:lnTo>
                <a:lnTo>
                  <a:pt x="3419" y="2021"/>
                </a:lnTo>
                <a:lnTo>
                  <a:pt x="3449" y="2067"/>
                </a:lnTo>
                <a:lnTo>
                  <a:pt x="3480" y="2114"/>
                </a:lnTo>
                <a:lnTo>
                  <a:pt x="3509" y="2161"/>
                </a:lnTo>
                <a:lnTo>
                  <a:pt x="3538" y="2208"/>
                </a:lnTo>
                <a:lnTo>
                  <a:pt x="3567" y="2256"/>
                </a:lnTo>
                <a:lnTo>
                  <a:pt x="3595" y="2304"/>
                </a:lnTo>
                <a:lnTo>
                  <a:pt x="3622" y="2352"/>
                </a:lnTo>
                <a:lnTo>
                  <a:pt x="3650" y="2402"/>
                </a:lnTo>
                <a:lnTo>
                  <a:pt x="3676" y="2451"/>
                </a:lnTo>
                <a:lnTo>
                  <a:pt x="3702" y="2501"/>
                </a:lnTo>
                <a:lnTo>
                  <a:pt x="3728" y="2551"/>
                </a:lnTo>
                <a:lnTo>
                  <a:pt x="3752" y="2601"/>
                </a:lnTo>
                <a:lnTo>
                  <a:pt x="3776" y="2652"/>
                </a:lnTo>
                <a:lnTo>
                  <a:pt x="3801" y="2703"/>
                </a:lnTo>
                <a:lnTo>
                  <a:pt x="3824" y="2755"/>
                </a:lnTo>
                <a:lnTo>
                  <a:pt x="3847" y="2807"/>
                </a:lnTo>
                <a:lnTo>
                  <a:pt x="3869" y="2859"/>
                </a:lnTo>
                <a:lnTo>
                  <a:pt x="3891" y="2912"/>
                </a:lnTo>
                <a:lnTo>
                  <a:pt x="3912" y="2964"/>
                </a:lnTo>
                <a:lnTo>
                  <a:pt x="3932" y="3018"/>
                </a:lnTo>
                <a:lnTo>
                  <a:pt x="3952" y="3072"/>
                </a:lnTo>
                <a:lnTo>
                  <a:pt x="3972" y="3126"/>
                </a:lnTo>
                <a:lnTo>
                  <a:pt x="3991" y="3180"/>
                </a:lnTo>
                <a:lnTo>
                  <a:pt x="4009" y="3234"/>
                </a:lnTo>
                <a:lnTo>
                  <a:pt x="4027" y="3290"/>
                </a:lnTo>
                <a:lnTo>
                  <a:pt x="4043" y="3344"/>
                </a:lnTo>
                <a:lnTo>
                  <a:pt x="4061" y="3400"/>
                </a:lnTo>
                <a:lnTo>
                  <a:pt x="4076" y="3456"/>
                </a:lnTo>
                <a:lnTo>
                  <a:pt x="4092" y="3512"/>
                </a:lnTo>
                <a:lnTo>
                  <a:pt x="4106" y="3568"/>
                </a:lnTo>
                <a:lnTo>
                  <a:pt x="4120" y="3625"/>
                </a:lnTo>
                <a:lnTo>
                  <a:pt x="4135" y="3682"/>
                </a:lnTo>
                <a:lnTo>
                  <a:pt x="4147" y="3739"/>
                </a:lnTo>
                <a:lnTo>
                  <a:pt x="4159" y="3797"/>
                </a:lnTo>
                <a:lnTo>
                  <a:pt x="4171" y="3854"/>
                </a:lnTo>
                <a:lnTo>
                  <a:pt x="4182" y="3912"/>
                </a:lnTo>
                <a:lnTo>
                  <a:pt x="4192" y="3971"/>
                </a:lnTo>
                <a:lnTo>
                  <a:pt x="4201" y="4030"/>
                </a:lnTo>
                <a:lnTo>
                  <a:pt x="4212" y="4088"/>
                </a:lnTo>
                <a:lnTo>
                  <a:pt x="4220" y="4147"/>
                </a:lnTo>
                <a:lnTo>
                  <a:pt x="4228" y="4206"/>
                </a:lnTo>
                <a:lnTo>
                  <a:pt x="4235" y="4266"/>
                </a:lnTo>
                <a:lnTo>
                  <a:pt x="4241" y="4325"/>
                </a:lnTo>
                <a:lnTo>
                  <a:pt x="4247" y="4385"/>
                </a:lnTo>
                <a:lnTo>
                  <a:pt x="4252" y="4445"/>
                </a:lnTo>
                <a:lnTo>
                  <a:pt x="4256" y="4506"/>
                </a:lnTo>
                <a:lnTo>
                  <a:pt x="4260" y="4566"/>
                </a:lnTo>
                <a:lnTo>
                  <a:pt x="4263" y="4627"/>
                </a:lnTo>
                <a:lnTo>
                  <a:pt x="4266" y="4688"/>
                </a:lnTo>
                <a:lnTo>
                  <a:pt x="4267" y="4749"/>
                </a:lnTo>
                <a:lnTo>
                  <a:pt x="4268" y="4810"/>
                </a:lnTo>
                <a:lnTo>
                  <a:pt x="4269" y="4871"/>
                </a:lnTo>
                <a:lnTo>
                  <a:pt x="4360" y="4871"/>
                </a:lnTo>
              </a:path>
            </a:pathLst>
          </a:custGeom>
          <a:solidFill>
            <a:srgbClr val="008FE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3" name="CustomShape 65"/>
          <p:cNvSpPr/>
          <p:nvPr/>
        </p:nvSpPr>
        <p:spPr>
          <a:xfrm rot="18210600">
            <a:off x="4132800" y="4499640"/>
            <a:ext cx="1153800" cy="1143000"/>
          </a:xfrm>
          <a:custGeom>
            <a:avLst/>
            <a:gdLst/>
            <a:ahLst/>
            <a:cxnLst/>
            <a:rect l="0" t="0" r="r" b="b"/>
            <a:pathLst>
              <a:path w="4361" h="4873">
                <a:moveTo>
                  <a:pt x="0" y="4872"/>
                </a:moveTo>
                <a:lnTo>
                  <a:pt x="0" y="4872"/>
                </a:lnTo>
                <a:lnTo>
                  <a:pt x="57" y="4872"/>
                </a:lnTo>
                <a:lnTo>
                  <a:pt x="112" y="4870"/>
                </a:lnTo>
                <a:lnTo>
                  <a:pt x="168" y="4869"/>
                </a:lnTo>
                <a:lnTo>
                  <a:pt x="224" y="4865"/>
                </a:lnTo>
                <a:lnTo>
                  <a:pt x="279" y="4862"/>
                </a:lnTo>
                <a:lnTo>
                  <a:pt x="335" y="4857"/>
                </a:lnTo>
                <a:lnTo>
                  <a:pt x="390" y="4853"/>
                </a:lnTo>
                <a:lnTo>
                  <a:pt x="445" y="4847"/>
                </a:lnTo>
                <a:lnTo>
                  <a:pt x="500" y="4840"/>
                </a:lnTo>
                <a:lnTo>
                  <a:pt x="555" y="4832"/>
                </a:lnTo>
                <a:lnTo>
                  <a:pt x="608" y="4825"/>
                </a:lnTo>
                <a:lnTo>
                  <a:pt x="663" y="4815"/>
                </a:lnTo>
                <a:lnTo>
                  <a:pt x="717" y="4806"/>
                </a:lnTo>
                <a:lnTo>
                  <a:pt x="770" y="4796"/>
                </a:lnTo>
                <a:lnTo>
                  <a:pt x="824" y="4785"/>
                </a:lnTo>
                <a:lnTo>
                  <a:pt x="877" y="4773"/>
                </a:lnTo>
                <a:lnTo>
                  <a:pt x="930" y="4760"/>
                </a:lnTo>
                <a:lnTo>
                  <a:pt x="983" y="4746"/>
                </a:lnTo>
                <a:lnTo>
                  <a:pt x="1035" y="4733"/>
                </a:lnTo>
                <a:lnTo>
                  <a:pt x="1088" y="4718"/>
                </a:lnTo>
                <a:lnTo>
                  <a:pt x="1140" y="4702"/>
                </a:lnTo>
                <a:lnTo>
                  <a:pt x="1191" y="4687"/>
                </a:lnTo>
                <a:lnTo>
                  <a:pt x="1243" y="4670"/>
                </a:lnTo>
                <a:lnTo>
                  <a:pt x="1295" y="4653"/>
                </a:lnTo>
                <a:lnTo>
                  <a:pt x="1345" y="4635"/>
                </a:lnTo>
                <a:lnTo>
                  <a:pt x="1396" y="4615"/>
                </a:lnTo>
                <a:lnTo>
                  <a:pt x="1446" y="4596"/>
                </a:lnTo>
                <a:lnTo>
                  <a:pt x="1497" y="4576"/>
                </a:lnTo>
                <a:lnTo>
                  <a:pt x="1547" y="4554"/>
                </a:lnTo>
                <a:lnTo>
                  <a:pt x="1596" y="4533"/>
                </a:lnTo>
                <a:lnTo>
                  <a:pt x="1646" y="4511"/>
                </a:lnTo>
                <a:lnTo>
                  <a:pt x="1694" y="4488"/>
                </a:lnTo>
                <a:lnTo>
                  <a:pt x="1743" y="4465"/>
                </a:lnTo>
                <a:lnTo>
                  <a:pt x="1791" y="4440"/>
                </a:lnTo>
                <a:lnTo>
                  <a:pt x="1840" y="4415"/>
                </a:lnTo>
                <a:lnTo>
                  <a:pt x="1888" y="4390"/>
                </a:lnTo>
                <a:lnTo>
                  <a:pt x="1935" y="4364"/>
                </a:lnTo>
                <a:lnTo>
                  <a:pt x="1982" y="4337"/>
                </a:lnTo>
                <a:lnTo>
                  <a:pt x="2029" y="4310"/>
                </a:lnTo>
                <a:lnTo>
                  <a:pt x="2076" y="4283"/>
                </a:lnTo>
                <a:lnTo>
                  <a:pt x="2121" y="4255"/>
                </a:lnTo>
                <a:lnTo>
                  <a:pt x="2167" y="4225"/>
                </a:lnTo>
                <a:lnTo>
                  <a:pt x="2213" y="4196"/>
                </a:lnTo>
                <a:lnTo>
                  <a:pt x="2258" y="4165"/>
                </a:lnTo>
                <a:lnTo>
                  <a:pt x="2303" y="4135"/>
                </a:lnTo>
                <a:lnTo>
                  <a:pt x="2347" y="4103"/>
                </a:lnTo>
                <a:lnTo>
                  <a:pt x="2392" y="4070"/>
                </a:lnTo>
                <a:lnTo>
                  <a:pt x="2435" y="4039"/>
                </a:lnTo>
                <a:lnTo>
                  <a:pt x="2478" y="4005"/>
                </a:lnTo>
                <a:lnTo>
                  <a:pt x="2521" y="3971"/>
                </a:lnTo>
                <a:lnTo>
                  <a:pt x="2564" y="3937"/>
                </a:lnTo>
                <a:lnTo>
                  <a:pt x="2606" y="3902"/>
                </a:lnTo>
                <a:lnTo>
                  <a:pt x="2648" y="3867"/>
                </a:lnTo>
                <a:lnTo>
                  <a:pt x="2689" y="3830"/>
                </a:lnTo>
                <a:lnTo>
                  <a:pt x="2730" y="3794"/>
                </a:lnTo>
                <a:lnTo>
                  <a:pt x="2771" y="3757"/>
                </a:lnTo>
                <a:lnTo>
                  <a:pt x="2811" y="3720"/>
                </a:lnTo>
                <a:lnTo>
                  <a:pt x="2851" y="3681"/>
                </a:lnTo>
                <a:lnTo>
                  <a:pt x="2890" y="3643"/>
                </a:lnTo>
                <a:lnTo>
                  <a:pt x="2929" y="3604"/>
                </a:lnTo>
                <a:lnTo>
                  <a:pt x="2968" y="3565"/>
                </a:lnTo>
                <a:lnTo>
                  <a:pt x="3006" y="3524"/>
                </a:lnTo>
                <a:lnTo>
                  <a:pt x="3044" y="3483"/>
                </a:lnTo>
                <a:lnTo>
                  <a:pt x="3081" y="3443"/>
                </a:lnTo>
                <a:lnTo>
                  <a:pt x="3117" y="3401"/>
                </a:lnTo>
                <a:lnTo>
                  <a:pt x="3154" y="3359"/>
                </a:lnTo>
                <a:lnTo>
                  <a:pt x="3189" y="3316"/>
                </a:lnTo>
                <a:lnTo>
                  <a:pt x="3225" y="3273"/>
                </a:lnTo>
                <a:lnTo>
                  <a:pt x="3260" y="3230"/>
                </a:lnTo>
                <a:lnTo>
                  <a:pt x="3295" y="3186"/>
                </a:lnTo>
                <a:lnTo>
                  <a:pt x="3329" y="3141"/>
                </a:lnTo>
                <a:lnTo>
                  <a:pt x="3362" y="3096"/>
                </a:lnTo>
                <a:lnTo>
                  <a:pt x="3396" y="3051"/>
                </a:lnTo>
                <a:lnTo>
                  <a:pt x="3428" y="3005"/>
                </a:lnTo>
                <a:lnTo>
                  <a:pt x="3461" y="2958"/>
                </a:lnTo>
                <a:lnTo>
                  <a:pt x="3492" y="2912"/>
                </a:lnTo>
                <a:lnTo>
                  <a:pt x="3523" y="2865"/>
                </a:lnTo>
                <a:lnTo>
                  <a:pt x="3554" y="2817"/>
                </a:lnTo>
                <a:lnTo>
                  <a:pt x="3584" y="2770"/>
                </a:lnTo>
                <a:lnTo>
                  <a:pt x="3613" y="2721"/>
                </a:lnTo>
                <a:lnTo>
                  <a:pt x="3643" y="2672"/>
                </a:lnTo>
                <a:lnTo>
                  <a:pt x="3671" y="2623"/>
                </a:lnTo>
                <a:lnTo>
                  <a:pt x="3699" y="2573"/>
                </a:lnTo>
                <a:lnTo>
                  <a:pt x="3727" y="2523"/>
                </a:lnTo>
                <a:lnTo>
                  <a:pt x="3754" y="2473"/>
                </a:lnTo>
                <a:lnTo>
                  <a:pt x="3780" y="2422"/>
                </a:lnTo>
                <a:lnTo>
                  <a:pt x="3807" y="2372"/>
                </a:lnTo>
                <a:lnTo>
                  <a:pt x="3832" y="2320"/>
                </a:lnTo>
                <a:lnTo>
                  <a:pt x="3857" y="2267"/>
                </a:lnTo>
                <a:lnTo>
                  <a:pt x="3882" y="2215"/>
                </a:lnTo>
                <a:lnTo>
                  <a:pt x="3906" y="2162"/>
                </a:lnTo>
                <a:lnTo>
                  <a:pt x="3929" y="2109"/>
                </a:lnTo>
                <a:lnTo>
                  <a:pt x="3951" y="2056"/>
                </a:lnTo>
                <a:lnTo>
                  <a:pt x="3974" y="2002"/>
                </a:lnTo>
                <a:lnTo>
                  <a:pt x="3995" y="1949"/>
                </a:lnTo>
                <a:lnTo>
                  <a:pt x="4016" y="1893"/>
                </a:lnTo>
                <a:lnTo>
                  <a:pt x="4036" y="1839"/>
                </a:lnTo>
                <a:lnTo>
                  <a:pt x="4057" y="1783"/>
                </a:lnTo>
                <a:lnTo>
                  <a:pt x="4076" y="1728"/>
                </a:lnTo>
                <a:lnTo>
                  <a:pt x="4095" y="1673"/>
                </a:lnTo>
                <a:lnTo>
                  <a:pt x="4112" y="1616"/>
                </a:lnTo>
                <a:lnTo>
                  <a:pt x="4131" y="1561"/>
                </a:lnTo>
                <a:lnTo>
                  <a:pt x="4147" y="1503"/>
                </a:lnTo>
                <a:lnTo>
                  <a:pt x="4163" y="1446"/>
                </a:lnTo>
                <a:lnTo>
                  <a:pt x="4179" y="1389"/>
                </a:lnTo>
                <a:lnTo>
                  <a:pt x="4194" y="1331"/>
                </a:lnTo>
                <a:lnTo>
                  <a:pt x="4208" y="1273"/>
                </a:lnTo>
                <a:lnTo>
                  <a:pt x="4223" y="1216"/>
                </a:lnTo>
                <a:lnTo>
                  <a:pt x="4236" y="1157"/>
                </a:lnTo>
                <a:lnTo>
                  <a:pt x="4248" y="1098"/>
                </a:lnTo>
                <a:lnTo>
                  <a:pt x="4260" y="1039"/>
                </a:lnTo>
                <a:lnTo>
                  <a:pt x="4271" y="980"/>
                </a:lnTo>
                <a:lnTo>
                  <a:pt x="4281" y="921"/>
                </a:lnTo>
                <a:lnTo>
                  <a:pt x="4291" y="861"/>
                </a:lnTo>
                <a:lnTo>
                  <a:pt x="4301" y="801"/>
                </a:lnTo>
                <a:lnTo>
                  <a:pt x="4310" y="741"/>
                </a:lnTo>
                <a:lnTo>
                  <a:pt x="4318" y="680"/>
                </a:lnTo>
                <a:lnTo>
                  <a:pt x="4325" y="620"/>
                </a:lnTo>
                <a:lnTo>
                  <a:pt x="4332" y="559"/>
                </a:lnTo>
                <a:lnTo>
                  <a:pt x="4337" y="498"/>
                </a:lnTo>
                <a:lnTo>
                  <a:pt x="4343" y="435"/>
                </a:lnTo>
                <a:lnTo>
                  <a:pt x="4347" y="374"/>
                </a:lnTo>
                <a:lnTo>
                  <a:pt x="4351" y="312"/>
                </a:lnTo>
                <a:lnTo>
                  <a:pt x="4354" y="251"/>
                </a:lnTo>
                <a:lnTo>
                  <a:pt x="4356" y="188"/>
                </a:lnTo>
                <a:lnTo>
                  <a:pt x="4358" y="125"/>
                </a:lnTo>
                <a:lnTo>
                  <a:pt x="4359" y="63"/>
                </a:lnTo>
                <a:lnTo>
                  <a:pt x="4360" y="0"/>
                </a:lnTo>
                <a:lnTo>
                  <a:pt x="4269" y="0"/>
                </a:lnTo>
                <a:lnTo>
                  <a:pt x="4268" y="62"/>
                </a:lnTo>
                <a:lnTo>
                  <a:pt x="4267" y="123"/>
                </a:lnTo>
                <a:lnTo>
                  <a:pt x="4266" y="184"/>
                </a:lnTo>
                <a:lnTo>
                  <a:pt x="4263" y="245"/>
                </a:lnTo>
                <a:lnTo>
                  <a:pt x="4260" y="306"/>
                </a:lnTo>
                <a:lnTo>
                  <a:pt x="4256" y="366"/>
                </a:lnTo>
                <a:lnTo>
                  <a:pt x="4252" y="427"/>
                </a:lnTo>
                <a:lnTo>
                  <a:pt x="4247" y="487"/>
                </a:lnTo>
                <a:lnTo>
                  <a:pt x="4241" y="547"/>
                </a:lnTo>
                <a:lnTo>
                  <a:pt x="4235" y="606"/>
                </a:lnTo>
                <a:lnTo>
                  <a:pt x="4228" y="666"/>
                </a:lnTo>
                <a:lnTo>
                  <a:pt x="4220" y="725"/>
                </a:lnTo>
                <a:lnTo>
                  <a:pt x="4212" y="784"/>
                </a:lnTo>
                <a:lnTo>
                  <a:pt x="4201" y="842"/>
                </a:lnTo>
                <a:lnTo>
                  <a:pt x="4192" y="901"/>
                </a:lnTo>
                <a:lnTo>
                  <a:pt x="4182" y="960"/>
                </a:lnTo>
                <a:lnTo>
                  <a:pt x="4171" y="1018"/>
                </a:lnTo>
                <a:lnTo>
                  <a:pt x="4159" y="1075"/>
                </a:lnTo>
                <a:lnTo>
                  <a:pt x="4147" y="1133"/>
                </a:lnTo>
                <a:lnTo>
                  <a:pt x="4135" y="1190"/>
                </a:lnTo>
                <a:lnTo>
                  <a:pt x="4120" y="1247"/>
                </a:lnTo>
                <a:lnTo>
                  <a:pt x="4106" y="1304"/>
                </a:lnTo>
                <a:lnTo>
                  <a:pt x="4092" y="1360"/>
                </a:lnTo>
                <a:lnTo>
                  <a:pt x="4076" y="1416"/>
                </a:lnTo>
                <a:lnTo>
                  <a:pt x="4061" y="1472"/>
                </a:lnTo>
                <a:lnTo>
                  <a:pt x="4043" y="1528"/>
                </a:lnTo>
                <a:lnTo>
                  <a:pt x="4027" y="1582"/>
                </a:lnTo>
                <a:lnTo>
                  <a:pt x="4009" y="1638"/>
                </a:lnTo>
                <a:lnTo>
                  <a:pt x="3991" y="1692"/>
                </a:lnTo>
                <a:lnTo>
                  <a:pt x="3972" y="1746"/>
                </a:lnTo>
                <a:lnTo>
                  <a:pt x="3952" y="1800"/>
                </a:lnTo>
                <a:lnTo>
                  <a:pt x="3932" y="1854"/>
                </a:lnTo>
                <a:lnTo>
                  <a:pt x="3912" y="1908"/>
                </a:lnTo>
                <a:lnTo>
                  <a:pt x="3891" y="1960"/>
                </a:lnTo>
                <a:lnTo>
                  <a:pt x="3869" y="2013"/>
                </a:lnTo>
                <a:lnTo>
                  <a:pt x="3847" y="2065"/>
                </a:lnTo>
                <a:lnTo>
                  <a:pt x="3824" y="2117"/>
                </a:lnTo>
                <a:lnTo>
                  <a:pt x="3801" y="2169"/>
                </a:lnTo>
                <a:lnTo>
                  <a:pt x="3776" y="2220"/>
                </a:lnTo>
                <a:lnTo>
                  <a:pt x="3752" y="2271"/>
                </a:lnTo>
                <a:lnTo>
                  <a:pt x="3728" y="2321"/>
                </a:lnTo>
                <a:lnTo>
                  <a:pt x="3702" y="2372"/>
                </a:lnTo>
                <a:lnTo>
                  <a:pt x="3676" y="2421"/>
                </a:lnTo>
                <a:lnTo>
                  <a:pt x="3650" y="2470"/>
                </a:lnTo>
                <a:lnTo>
                  <a:pt x="3622" y="2520"/>
                </a:lnTo>
                <a:lnTo>
                  <a:pt x="3595" y="2568"/>
                </a:lnTo>
                <a:lnTo>
                  <a:pt x="3567" y="2616"/>
                </a:lnTo>
                <a:lnTo>
                  <a:pt x="3538" y="2664"/>
                </a:lnTo>
                <a:lnTo>
                  <a:pt x="3509" y="2711"/>
                </a:lnTo>
                <a:lnTo>
                  <a:pt x="3480" y="2758"/>
                </a:lnTo>
                <a:lnTo>
                  <a:pt x="3449" y="2805"/>
                </a:lnTo>
                <a:lnTo>
                  <a:pt x="3419" y="2851"/>
                </a:lnTo>
                <a:lnTo>
                  <a:pt x="3388" y="2897"/>
                </a:lnTo>
                <a:lnTo>
                  <a:pt x="3356" y="2942"/>
                </a:lnTo>
                <a:lnTo>
                  <a:pt x="3325" y="2987"/>
                </a:lnTo>
                <a:lnTo>
                  <a:pt x="3292" y="3031"/>
                </a:lnTo>
                <a:lnTo>
                  <a:pt x="3259" y="3075"/>
                </a:lnTo>
                <a:lnTo>
                  <a:pt x="3226" y="3119"/>
                </a:lnTo>
                <a:lnTo>
                  <a:pt x="3192" y="3162"/>
                </a:lnTo>
                <a:lnTo>
                  <a:pt x="3158" y="3205"/>
                </a:lnTo>
                <a:lnTo>
                  <a:pt x="3123" y="3247"/>
                </a:lnTo>
                <a:lnTo>
                  <a:pt x="3088" y="3289"/>
                </a:lnTo>
                <a:lnTo>
                  <a:pt x="3053" y="3329"/>
                </a:lnTo>
                <a:lnTo>
                  <a:pt x="3016" y="3370"/>
                </a:lnTo>
                <a:lnTo>
                  <a:pt x="2980" y="3411"/>
                </a:lnTo>
                <a:lnTo>
                  <a:pt x="2943" y="3450"/>
                </a:lnTo>
                <a:lnTo>
                  <a:pt x="2906" y="3490"/>
                </a:lnTo>
                <a:lnTo>
                  <a:pt x="2867" y="3528"/>
                </a:lnTo>
                <a:lnTo>
                  <a:pt x="2830" y="3567"/>
                </a:lnTo>
                <a:lnTo>
                  <a:pt x="2791" y="3604"/>
                </a:lnTo>
                <a:lnTo>
                  <a:pt x="2752" y="3642"/>
                </a:lnTo>
                <a:lnTo>
                  <a:pt x="2713" y="3679"/>
                </a:lnTo>
                <a:lnTo>
                  <a:pt x="2673" y="3715"/>
                </a:lnTo>
                <a:lnTo>
                  <a:pt x="2633" y="3750"/>
                </a:lnTo>
                <a:lnTo>
                  <a:pt x="2592" y="3785"/>
                </a:lnTo>
                <a:lnTo>
                  <a:pt x="2552" y="3820"/>
                </a:lnTo>
                <a:lnTo>
                  <a:pt x="2510" y="3854"/>
                </a:lnTo>
                <a:lnTo>
                  <a:pt x="2469" y="3888"/>
                </a:lnTo>
                <a:lnTo>
                  <a:pt x="2426" y="3921"/>
                </a:lnTo>
                <a:lnTo>
                  <a:pt x="2384" y="3954"/>
                </a:lnTo>
                <a:lnTo>
                  <a:pt x="2341" y="3985"/>
                </a:lnTo>
                <a:lnTo>
                  <a:pt x="2299" y="4017"/>
                </a:lnTo>
                <a:lnTo>
                  <a:pt x="2255" y="4048"/>
                </a:lnTo>
                <a:lnTo>
                  <a:pt x="2211" y="4078"/>
                </a:lnTo>
                <a:lnTo>
                  <a:pt x="2167" y="4108"/>
                </a:lnTo>
                <a:lnTo>
                  <a:pt x="2122" y="4137"/>
                </a:lnTo>
                <a:lnTo>
                  <a:pt x="2077" y="4165"/>
                </a:lnTo>
                <a:lnTo>
                  <a:pt x="2032" y="4193"/>
                </a:lnTo>
                <a:lnTo>
                  <a:pt x="1987" y="4221"/>
                </a:lnTo>
                <a:lnTo>
                  <a:pt x="1940" y="4247"/>
                </a:lnTo>
                <a:lnTo>
                  <a:pt x="1895" y="4273"/>
                </a:lnTo>
                <a:lnTo>
                  <a:pt x="1848" y="4299"/>
                </a:lnTo>
                <a:lnTo>
                  <a:pt x="1802" y="4324"/>
                </a:lnTo>
                <a:lnTo>
                  <a:pt x="1754" y="4347"/>
                </a:lnTo>
                <a:lnTo>
                  <a:pt x="1706" y="4371"/>
                </a:lnTo>
                <a:lnTo>
                  <a:pt x="1659" y="4395"/>
                </a:lnTo>
                <a:lnTo>
                  <a:pt x="1611" y="4416"/>
                </a:lnTo>
                <a:lnTo>
                  <a:pt x="1563" y="4438"/>
                </a:lnTo>
                <a:lnTo>
                  <a:pt x="1514" y="4459"/>
                </a:lnTo>
                <a:lnTo>
                  <a:pt x="1466" y="4480"/>
                </a:lnTo>
                <a:lnTo>
                  <a:pt x="1416" y="4500"/>
                </a:lnTo>
                <a:lnTo>
                  <a:pt x="1366" y="4519"/>
                </a:lnTo>
                <a:lnTo>
                  <a:pt x="1317" y="4537"/>
                </a:lnTo>
                <a:lnTo>
                  <a:pt x="1267" y="4555"/>
                </a:lnTo>
                <a:lnTo>
                  <a:pt x="1217" y="4572"/>
                </a:lnTo>
                <a:lnTo>
                  <a:pt x="1167" y="4588"/>
                </a:lnTo>
                <a:lnTo>
                  <a:pt x="1115" y="4604"/>
                </a:lnTo>
                <a:lnTo>
                  <a:pt x="1065" y="4620"/>
                </a:lnTo>
                <a:lnTo>
                  <a:pt x="1014" y="4633"/>
                </a:lnTo>
                <a:lnTo>
                  <a:pt x="963" y="4648"/>
                </a:lnTo>
                <a:lnTo>
                  <a:pt x="911" y="4661"/>
                </a:lnTo>
                <a:lnTo>
                  <a:pt x="859" y="4673"/>
                </a:lnTo>
                <a:lnTo>
                  <a:pt x="807" y="4684"/>
                </a:lnTo>
                <a:lnTo>
                  <a:pt x="754" y="4696"/>
                </a:lnTo>
                <a:lnTo>
                  <a:pt x="701" y="4706"/>
                </a:lnTo>
                <a:lnTo>
                  <a:pt x="649" y="4715"/>
                </a:lnTo>
                <a:lnTo>
                  <a:pt x="596" y="4724"/>
                </a:lnTo>
                <a:lnTo>
                  <a:pt x="543" y="4732"/>
                </a:lnTo>
                <a:lnTo>
                  <a:pt x="489" y="4739"/>
                </a:lnTo>
                <a:lnTo>
                  <a:pt x="435" y="4745"/>
                </a:lnTo>
                <a:lnTo>
                  <a:pt x="382" y="4751"/>
                </a:lnTo>
                <a:lnTo>
                  <a:pt x="328" y="4756"/>
                </a:lnTo>
                <a:lnTo>
                  <a:pt x="274" y="4760"/>
                </a:lnTo>
                <a:lnTo>
                  <a:pt x="220" y="4763"/>
                </a:lnTo>
                <a:lnTo>
                  <a:pt x="165" y="4767"/>
                </a:lnTo>
                <a:lnTo>
                  <a:pt x="110" y="4769"/>
                </a:lnTo>
                <a:lnTo>
                  <a:pt x="56" y="4769"/>
                </a:lnTo>
                <a:lnTo>
                  <a:pt x="0" y="4770"/>
                </a:lnTo>
                <a:lnTo>
                  <a:pt x="0" y="4872"/>
                </a:lnTo>
              </a:path>
            </a:pathLst>
          </a:custGeom>
          <a:solidFill>
            <a:srgbClr val="008FE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4" name="CustomShape 66"/>
          <p:cNvSpPr/>
          <p:nvPr/>
        </p:nvSpPr>
        <p:spPr>
          <a:xfrm rot="18210600">
            <a:off x="3497040" y="5461200"/>
            <a:ext cx="1152000" cy="1143000"/>
          </a:xfrm>
          <a:custGeom>
            <a:avLst/>
            <a:gdLst/>
            <a:ahLst/>
            <a:cxnLst/>
            <a:rect l="0" t="0" r="r" b="b"/>
            <a:pathLst>
              <a:path w="4360" h="4873">
                <a:moveTo>
                  <a:pt x="0" y="0"/>
                </a:moveTo>
                <a:lnTo>
                  <a:pt x="0" y="0"/>
                </a:lnTo>
                <a:lnTo>
                  <a:pt x="0" y="63"/>
                </a:lnTo>
                <a:lnTo>
                  <a:pt x="1" y="125"/>
                </a:lnTo>
                <a:lnTo>
                  <a:pt x="3" y="188"/>
                </a:lnTo>
                <a:lnTo>
                  <a:pt x="6" y="251"/>
                </a:lnTo>
                <a:lnTo>
                  <a:pt x="9" y="312"/>
                </a:lnTo>
                <a:lnTo>
                  <a:pt x="13" y="374"/>
                </a:lnTo>
                <a:lnTo>
                  <a:pt x="17" y="435"/>
                </a:lnTo>
                <a:lnTo>
                  <a:pt x="22" y="498"/>
                </a:lnTo>
                <a:lnTo>
                  <a:pt x="28" y="559"/>
                </a:lnTo>
                <a:lnTo>
                  <a:pt x="35" y="620"/>
                </a:lnTo>
                <a:lnTo>
                  <a:pt x="42" y="680"/>
                </a:lnTo>
                <a:lnTo>
                  <a:pt x="50" y="741"/>
                </a:lnTo>
                <a:lnTo>
                  <a:pt x="58" y="801"/>
                </a:lnTo>
                <a:lnTo>
                  <a:pt x="68" y="861"/>
                </a:lnTo>
                <a:lnTo>
                  <a:pt x="78" y="921"/>
                </a:lnTo>
                <a:lnTo>
                  <a:pt x="89" y="980"/>
                </a:lnTo>
                <a:lnTo>
                  <a:pt x="100" y="1039"/>
                </a:lnTo>
                <a:lnTo>
                  <a:pt x="112" y="1098"/>
                </a:lnTo>
                <a:lnTo>
                  <a:pt x="124" y="1157"/>
                </a:lnTo>
                <a:lnTo>
                  <a:pt x="137" y="1216"/>
                </a:lnTo>
                <a:lnTo>
                  <a:pt x="152" y="1273"/>
                </a:lnTo>
                <a:lnTo>
                  <a:pt x="166" y="1331"/>
                </a:lnTo>
                <a:lnTo>
                  <a:pt x="181" y="1389"/>
                </a:lnTo>
                <a:lnTo>
                  <a:pt x="196" y="1446"/>
                </a:lnTo>
                <a:lnTo>
                  <a:pt x="212" y="1503"/>
                </a:lnTo>
                <a:lnTo>
                  <a:pt x="229" y="1561"/>
                </a:lnTo>
                <a:lnTo>
                  <a:pt x="247" y="1616"/>
                </a:lnTo>
                <a:lnTo>
                  <a:pt x="265" y="1673"/>
                </a:lnTo>
                <a:lnTo>
                  <a:pt x="283" y="1728"/>
                </a:lnTo>
                <a:lnTo>
                  <a:pt x="302" y="1783"/>
                </a:lnTo>
                <a:lnTo>
                  <a:pt x="323" y="1839"/>
                </a:lnTo>
                <a:lnTo>
                  <a:pt x="343" y="1893"/>
                </a:lnTo>
                <a:lnTo>
                  <a:pt x="364" y="1949"/>
                </a:lnTo>
                <a:lnTo>
                  <a:pt x="385" y="2002"/>
                </a:lnTo>
                <a:lnTo>
                  <a:pt x="408" y="2056"/>
                </a:lnTo>
                <a:lnTo>
                  <a:pt x="431" y="2109"/>
                </a:lnTo>
                <a:lnTo>
                  <a:pt x="454" y="2162"/>
                </a:lnTo>
                <a:lnTo>
                  <a:pt x="477" y="2215"/>
                </a:lnTo>
                <a:lnTo>
                  <a:pt x="502" y="2267"/>
                </a:lnTo>
                <a:lnTo>
                  <a:pt x="527" y="2320"/>
                </a:lnTo>
                <a:lnTo>
                  <a:pt x="552" y="2372"/>
                </a:lnTo>
                <a:lnTo>
                  <a:pt x="579" y="2422"/>
                </a:lnTo>
                <a:lnTo>
                  <a:pt x="605" y="2473"/>
                </a:lnTo>
                <a:lnTo>
                  <a:pt x="632" y="2523"/>
                </a:lnTo>
                <a:lnTo>
                  <a:pt x="660" y="2573"/>
                </a:lnTo>
                <a:lnTo>
                  <a:pt x="688" y="2623"/>
                </a:lnTo>
                <a:lnTo>
                  <a:pt x="717" y="2672"/>
                </a:lnTo>
                <a:lnTo>
                  <a:pt x="746" y="2721"/>
                </a:lnTo>
                <a:lnTo>
                  <a:pt x="776" y="2770"/>
                </a:lnTo>
                <a:lnTo>
                  <a:pt x="805" y="2817"/>
                </a:lnTo>
                <a:lnTo>
                  <a:pt x="837" y="2865"/>
                </a:lnTo>
                <a:lnTo>
                  <a:pt x="868" y="2912"/>
                </a:lnTo>
                <a:lnTo>
                  <a:pt x="900" y="2958"/>
                </a:lnTo>
                <a:lnTo>
                  <a:pt x="932" y="3005"/>
                </a:lnTo>
                <a:lnTo>
                  <a:pt x="964" y="3051"/>
                </a:lnTo>
                <a:lnTo>
                  <a:pt x="998" y="3096"/>
                </a:lnTo>
                <a:lnTo>
                  <a:pt x="1031" y="3141"/>
                </a:lnTo>
                <a:lnTo>
                  <a:pt x="1066" y="3186"/>
                </a:lnTo>
                <a:lnTo>
                  <a:pt x="1100" y="3230"/>
                </a:lnTo>
                <a:lnTo>
                  <a:pt x="1134" y="3273"/>
                </a:lnTo>
                <a:lnTo>
                  <a:pt x="1170" y="3316"/>
                </a:lnTo>
                <a:lnTo>
                  <a:pt x="1206" y="3359"/>
                </a:lnTo>
                <a:lnTo>
                  <a:pt x="1243" y="3401"/>
                </a:lnTo>
                <a:lnTo>
                  <a:pt x="1279" y="3443"/>
                </a:lnTo>
                <a:lnTo>
                  <a:pt x="1317" y="3483"/>
                </a:lnTo>
                <a:lnTo>
                  <a:pt x="1354" y="3524"/>
                </a:lnTo>
                <a:lnTo>
                  <a:pt x="1392" y="3565"/>
                </a:lnTo>
                <a:lnTo>
                  <a:pt x="1431" y="3604"/>
                </a:lnTo>
                <a:lnTo>
                  <a:pt x="1469" y="3643"/>
                </a:lnTo>
                <a:lnTo>
                  <a:pt x="1509" y="3681"/>
                </a:lnTo>
                <a:lnTo>
                  <a:pt x="1548" y="3720"/>
                </a:lnTo>
                <a:lnTo>
                  <a:pt x="1589" y="3757"/>
                </a:lnTo>
                <a:lnTo>
                  <a:pt x="1629" y="3794"/>
                </a:lnTo>
                <a:lnTo>
                  <a:pt x="1671" y="3830"/>
                </a:lnTo>
                <a:lnTo>
                  <a:pt x="1712" y="3867"/>
                </a:lnTo>
                <a:lnTo>
                  <a:pt x="1754" y="3902"/>
                </a:lnTo>
                <a:lnTo>
                  <a:pt x="1796" y="3937"/>
                </a:lnTo>
                <a:lnTo>
                  <a:pt x="1839" y="3971"/>
                </a:lnTo>
                <a:lnTo>
                  <a:pt x="1881" y="4005"/>
                </a:lnTo>
                <a:lnTo>
                  <a:pt x="1925" y="4039"/>
                </a:lnTo>
                <a:lnTo>
                  <a:pt x="1968" y="4070"/>
                </a:lnTo>
                <a:lnTo>
                  <a:pt x="2012" y="4103"/>
                </a:lnTo>
                <a:lnTo>
                  <a:pt x="2056" y="4135"/>
                </a:lnTo>
                <a:lnTo>
                  <a:pt x="2102" y="4165"/>
                </a:lnTo>
                <a:lnTo>
                  <a:pt x="2146" y="4196"/>
                </a:lnTo>
                <a:lnTo>
                  <a:pt x="2192" y="4225"/>
                </a:lnTo>
                <a:lnTo>
                  <a:pt x="2238" y="4255"/>
                </a:lnTo>
                <a:lnTo>
                  <a:pt x="2284" y="4283"/>
                </a:lnTo>
                <a:lnTo>
                  <a:pt x="2331" y="4310"/>
                </a:lnTo>
                <a:lnTo>
                  <a:pt x="2377" y="4337"/>
                </a:lnTo>
                <a:lnTo>
                  <a:pt x="2425" y="4364"/>
                </a:lnTo>
                <a:lnTo>
                  <a:pt x="2472" y="4390"/>
                </a:lnTo>
                <a:lnTo>
                  <a:pt x="2520" y="4415"/>
                </a:lnTo>
                <a:lnTo>
                  <a:pt x="2568" y="4440"/>
                </a:lnTo>
                <a:lnTo>
                  <a:pt x="2616" y="4465"/>
                </a:lnTo>
                <a:lnTo>
                  <a:pt x="2666" y="4488"/>
                </a:lnTo>
                <a:lnTo>
                  <a:pt x="2714" y="4511"/>
                </a:lnTo>
                <a:lnTo>
                  <a:pt x="2764" y="4533"/>
                </a:lnTo>
                <a:lnTo>
                  <a:pt x="2813" y="4554"/>
                </a:lnTo>
                <a:lnTo>
                  <a:pt x="2863" y="4576"/>
                </a:lnTo>
                <a:lnTo>
                  <a:pt x="2913" y="4596"/>
                </a:lnTo>
                <a:lnTo>
                  <a:pt x="2963" y="4615"/>
                </a:lnTo>
                <a:lnTo>
                  <a:pt x="3014" y="4635"/>
                </a:lnTo>
                <a:lnTo>
                  <a:pt x="3066" y="4653"/>
                </a:lnTo>
                <a:lnTo>
                  <a:pt x="3116" y="4670"/>
                </a:lnTo>
                <a:lnTo>
                  <a:pt x="3168" y="4687"/>
                </a:lnTo>
                <a:lnTo>
                  <a:pt x="3220" y="4702"/>
                </a:lnTo>
                <a:lnTo>
                  <a:pt x="3272" y="4718"/>
                </a:lnTo>
                <a:lnTo>
                  <a:pt x="3325" y="4733"/>
                </a:lnTo>
                <a:lnTo>
                  <a:pt x="3377" y="4746"/>
                </a:lnTo>
                <a:lnTo>
                  <a:pt x="3430" y="4760"/>
                </a:lnTo>
                <a:lnTo>
                  <a:pt x="3483" y="4773"/>
                </a:lnTo>
                <a:lnTo>
                  <a:pt x="3536" y="4785"/>
                </a:lnTo>
                <a:lnTo>
                  <a:pt x="3590" y="4796"/>
                </a:lnTo>
                <a:lnTo>
                  <a:pt x="3643" y="4806"/>
                </a:lnTo>
                <a:lnTo>
                  <a:pt x="3697" y="4815"/>
                </a:lnTo>
                <a:lnTo>
                  <a:pt x="3751" y="4825"/>
                </a:lnTo>
                <a:lnTo>
                  <a:pt x="3805" y="4832"/>
                </a:lnTo>
                <a:lnTo>
                  <a:pt x="3860" y="4840"/>
                </a:lnTo>
                <a:lnTo>
                  <a:pt x="3915" y="4847"/>
                </a:lnTo>
                <a:lnTo>
                  <a:pt x="3969" y="4853"/>
                </a:lnTo>
                <a:lnTo>
                  <a:pt x="4025" y="4857"/>
                </a:lnTo>
                <a:lnTo>
                  <a:pt x="4080" y="4862"/>
                </a:lnTo>
                <a:lnTo>
                  <a:pt x="4135" y="4865"/>
                </a:lnTo>
                <a:lnTo>
                  <a:pt x="4191" y="4869"/>
                </a:lnTo>
                <a:lnTo>
                  <a:pt x="4248" y="4870"/>
                </a:lnTo>
                <a:lnTo>
                  <a:pt x="4303" y="4872"/>
                </a:lnTo>
                <a:lnTo>
                  <a:pt x="4359" y="4872"/>
                </a:lnTo>
                <a:lnTo>
                  <a:pt x="4359" y="4770"/>
                </a:lnTo>
                <a:lnTo>
                  <a:pt x="4304" y="4769"/>
                </a:lnTo>
                <a:lnTo>
                  <a:pt x="4250" y="4769"/>
                </a:lnTo>
                <a:lnTo>
                  <a:pt x="4195" y="4767"/>
                </a:lnTo>
                <a:lnTo>
                  <a:pt x="4140" y="4763"/>
                </a:lnTo>
                <a:lnTo>
                  <a:pt x="4086" y="4760"/>
                </a:lnTo>
                <a:lnTo>
                  <a:pt x="4032" y="4756"/>
                </a:lnTo>
                <a:lnTo>
                  <a:pt x="3977" y="4751"/>
                </a:lnTo>
                <a:lnTo>
                  <a:pt x="3924" y="4745"/>
                </a:lnTo>
                <a:lnTo>
                  <a:pt x="3870" y="4739"/>
                </a:lnTo>
                <a:lnTo>
                  <a:pt x="3817" y="4732"/>
                </a:lnTo>
                <a:lnTo>
                  <a:pt x="3764" y="4724"/>
                </a:lnTo>
                <a:lnTo>
                  <a:pt x="3710" y="4715"/>
                </a:lnTo>
                <a:lnTo>
                  <a:pt x="3658" y="4706"/>
                </a:lnTo>
                <a:lnTo>
                  <a:pt x="3605" y="4696"/>
                </a:lnTo>
                <a:lnTo>
                  <a:pt x="3553" y="4684"/>
                </a:lnTo>
                <a:lnTo>
                  <a:pt x="3501" y="4673"/>
                </a:lnTo>
                <a:lnTo>
                  <a:pt x="3449" y="4661"/>
                </a:lnTo>
                <a:lnTo>
                  <a:pt x="3397" y="4648"/>
                </a:lnTo>
                <a:lnTo>
                  <a:pt x="3346" y="4633"/>
                </a:lnTo>
                <a:lnTo>
                  <a:pt x="3295" y="4620"/>
                </a:lnTo>
                <a:lnTo>
                  <a:pt x="3244" y="4604"/>
                </a:lnTo>
                <a:lnTo>
                  <a:pt x="3193" y="4588"/>
                </a:lnTo>
                <a:lnTo>
                  <a:pt x="3142" y="4572"/>
                </a:lnTo>
                <a:lnTo>
                  <a:pt x="3093" y="4555"/>
                </a:lnTo>
                <a:lnTo>
                  <a:pt x="3042" y="4537"/>
                </a:lnTo>
                <a:lnTo>
                  <a:pt x="2993" y="4519"/>
                </a:lnTo>
                <a:lnTo>
                  <a:pt x="2943" y="4500"/>
                </a:lnTo>
                <a:lnTo>
                  <a:pt x="2894" y="4480"/>
                </a:lnTo>
                <a:lnTo>
                  <a:pt x="2846" y="4459"/>
                </a:lnTo>
                <a:lnTo>
                  <a:pt x="2797" y="4438"/>
                </a:lnTo>
                <a:lnTo>
                  <a:pt x="2749" y="4416"/>
                </a:lnTo>
                <a:lnTo>
                  <a:pt x="2700" y="4395"/>
                </a:lnTo>
                <a:lnTo>
                  <a:pt x="2653" y="4371"/>
                </a:lnTo>
                <a:lnTo>
                  <a:pt x="2605" y="4347"/>
                </a:lnTo>
                <a:lnTo>
                  <a:pt x="2558" y="4324"/>
                </a:lnTo>
                <a:lnTo>
                  <a:pt x="2512" y="4299"/>
                </a:lnTo>
                <a:lnTo>
                  <a:pt x="2465" y="4273"/>
                </a:lnTo>
                <a:lnTo>
                  <a:pt x="2419" y="4247"/>
                </a:lnTo>
                <a:lnTo>
                  <a:pt x="2373" y="4221"/>
                </a:lnTo>
                <a:lnTo>
                  <a:pt x="2328" y="4193"/>
                </a:lnTo>
                <a:lnTo>
                  <a:pt x="2282" y="4165"/>
                </a:lnTo>
                <a:lnTo>
                  <a:pt x="2238" y="4137"/>
                </a:lnTo>
                <a:lnTo>
                  <a:pt x="2193" y="4108"/>
                </a:lnTo>
                <a:lnTo>
                  <a:pt x="2149" y="4078"/>
                </a:lnTo>
                <a:lnTo>
                  <a:pt x="2105" y="4048"/>
                </a:lnTo>
                <a:lnTo>
                  <a:pt x="2061" y="4017"/>
                </a:lnTo>
                <a:lnTo>
                  <a:pt x="2018" y="3985"/>
                </a:lnTo>
                <a:lnTo>
                  <a:pt x="1975" y="3954"/>
                </a:lnTo>
                <a:lnTo>
                  <a:pt x="1933" y="3921"/>
                </a:lnTo>
                <a:lnTo>
                  <a:pt x="1891" y="3888"/>
                </a:lnTo>
                <a:lnTo>
                  <a:pt x="1849" y="3854"/>
                </a:lnTo>
                <a:lnTo>
                  <a:pt x="1808" y="3820"/>
                </a:lnTo>
                <a:lnTo>
                  <a:pt x="1767" y="3785"/>
                </a:lnTo>
                <a:lnTo>
                  <a:pt x="1726" y="3750"/>
                </a:lnTo>
                <a:lnTo>
                  <a:pt x="1687" y="3715"/>
                </a:lnTo>
                <a:lnTo>
                  <a:pt x="1646" y="3679"/>
                </a:lnTo>
                <a:lnTo>
                  <a:pt x="1608" y="3642"/>
                </a:lnTo>
                <a:lnTo>
                  <a:pt x="1569" y="3604"/>
                </a:lnTo>
                <a:lnTo>
                  <a:pt x="1530" y="3567"/>
                </a:lnTo>
                <a:lnTo>
                  <a:pt x="1492" y="3528"/>
                </a:lnTo>
                <a:lnTo>
                  <a:pt x="1454" y="3490"/>
                </a:lnTo>
                <a:lnTo>
                  <a:pt x="1417" y="3450"/>
                </a:lnTo>
                <a:lnTo>
                  <a:pt x="1380" y="3411"/>
                </a:lnTo>
                <a:lnTo>
                  <a:pt x="1344" y="3370"/>
                </a:lnTo>
                <a:lnTo>
                  <a:pt x="1307" y="3329"/>
                </a:lnTo>
                <a:lnTo>
                  <a:pt x="1272" y="3289"/>
                </a:lnTo>
                <a:lnTo>
                  <a:pt x="1237" y="3247"/>
                </a:lnTo>
                <a:lnTo>
                  <a:pt x="1202" y="3205"/>
                </a:lnTo>
                <a:lnTo>
                  <a:pt x="1168" y="3162"/>
                </a:lnTo>
                <a:lnTo>
                  <a:pt x="1134" y="3119"/>
                </a:lnTo>
                <a:lnTo>
                  <a:pt x="1101" y="3075"/>
                </a:lnTo>
                <a:lnTo>
                  <a:pt x="1068" y="3031"/>
                </a:lnTo>
                <a:lnTo>
                  <a:pt x="1035" y="2987"/>
                </a:lnTo>
                <a:lnTo>
                  <a:pt x="1003" y="2942"/>
                </a:lnTo>
                <a:lnTo>
                  <a:pt x="971" y="2897"/>
                </a:lnTo>
                <a:lnTo>
                  <a:pt x="941" y="2851"/>
                </a:lnTo>
                <a:lnTo>
                  <a:pt x="910" y="2805"/>
                </a:lnTo>
                <a:lnTo>
                  <a:pt x="880" y="2758"/>
                </a:lnTo>
                <a:lnTo>
                  <a:pt x="851" y="2712"/>
                </a:lnTo>
                <a:lnTo>
                  <a:pt x="822" y="2664"/>
                </a:lnTo>
                <a:lnTo>
                  <a:pt x="793" y="2616"/>
                </a:lnTo>
                <a:lnTo>
                  <a:pt x="765" y="2568"/>
                </a:lnTo>
                <a:lnTo>
                  <a:pt x="738" y="2520"/>
                </a:lnTo>
                <a:lnTo>
                  <a:pt x="710" y="2470"/>
                </a:lnTo>
                <a:lnTo>
                  <a:pt x="684" y="2421"/>
                </a:lnTo>
                <a:lnTo>
                  <a:pt x="658" y="2372"/>
                </a:lnTo>
                <a:lnTo>
                  <a:pt x="632" y="2321"/>
                </a:lnTo>
                <a:lnTo>
                  <a:pt x="607" y="2271"/>
                </a:lnTo>
                <a:lnTo>
                  <a:pt x="583" y="2220"/>
                </a:lnTo>
                <a:lnTo>
                  <a:pt x="558" y="2169"/>
                </a:lnTo>
                <a:lnTo>
                  <a:pt x="535" y="2117"/>
                </a:lnTo>
                <a:lnTo>
                  <a:pt x="513" y="2065"/>
                </a:lnTo>
                <a:lnTo>
                  <a:pt x="491" y="2013"/>
                </a:lnTo>
                <a:lnTo>
                  <a:pt x="469" y="1960"/>
                </a:lnTo>
                <a:lnTo>
                  <a:pt x="448" y="1908"/>
                </a:lnTo>
                <a:lnTo>
                  <a:pt x="427" y="1854"/>
                </a:lnTo>
                <a:lnTo>
                  <a:pt x="407" y="1800"/>
                </a:lnTo>
                <a:lnTo>
                  <a:pt x="387" y="1746"/>
                </a:lnTo>
                <a:lnTo>
                  <a:pt x="369" y="1692"/>
                </a:lnTo>
                <a:lnTo>
                  <a:pt x="351" y="1638"/>
                </a:lnTo>
                <a:lnTo>
                  <a:pt x="333" y="1582"/>
                </a:lnTo>
                <a:lnTo>
                  <a:pt x="316" y="1528"/>
                </a:lnTo>
                <a:lnTo>
                  <a:pt x="299" y="1472"/>
                </a:lnTo>
                <a:lnTo>
                  <a:pt x="283" y="1416"/>
                </a:lnTo>
                <a:lnTo>
                  <a:pt x="268" y="1360"/>
                </a:lnTo>
                <a:lnTo>
                  <a:pt x="253" y="1304"/>
                </a:lnTo>
                <a:lnTo>
                  <a:pt x="240" y="1247"/>
                </a:lnTo>
                <a:lnTo>
                  <a:pt x="225" y="1190"/>
                </a:lnTo>
                <a:lnTo>
                  <a:pt x="212" y="1133"/>
                </a:lnTo>
                <a:lnTo>
                  <a:pt x="200" y="1075"/>
                </a:lnTo>
                <a:lnTo>
                  <a:pt x="189" y="1018"/>
                </a:lnTo>
                <a:lnTo>
                  <a:pt x="178" y="960"/>
                </a:lnTo>
                <a:lnTo>
                  <a:pt x="168" y="901"/>
                </a:lnTo>
                <a:lnTo>
                  <a:pt x="158" y="842"/>
                </a:lnTo>
                <a:lnTo>
                  <a:pt x="149" y="784"/>
                </a:lnTo>
                <a:lnTo>
                  <a:pt x="140" y="725"/>
                </a:lnTo>
                <a:lnTo>
                  <a:pt x="132" y="666"/>
                </a:lnTo>
                <a:lnTo>
                  <a:pt x="125" y="606"/>
                </a:lnTo>
                <a:lnTo>
                  <a:pt x="119" y="547"/>
                </a:lnTo>
                <a:lnTo>
                  <a:pt x="113" y="487"/>
                </a:lnTo>
                <a:lnTo>
                  <a:pt x="108" y="427"/>
                </a:lnTo>
                <a:lnTo>
                  <a:pt x="103" y="366"/>
                </a:lnTo>
                <a:lnTo>
                  <a:pt x="100" y="306"/>
                </a:lnTo>
                <a:lnTo>
                  <a:pt x="96" y="245"/>
                </a:lnTo>
                <a:lnTo>
                  <a:pt x="94" y="184"/>
                </a:lnTo>
                <a:lnTo>
                  <a:pt x="92" y="123"/>
                </a:lnTo>
                <a:lnTo>
                  <a:pt x="91" y="62"/>
                </a:lnTo>
                <a:lnTo>
                  <a:pt x="91" y="0"/>
                </a:lnTo>
                <a:lnTo>
                  <a:pt x="0" y="0"/>
                </a:lnTo>
              </a:path>
            </a:pathLst>
          </a:custGeom>
          <a:solidFill>
            <a:srgbClr val="008FE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5" name="CustomShape 67"/>
          <p:cNvSpPr/>
          <p:nvPr/>
        </p:nvSpPr>
        <p:spPr>
          <a:xfrm rot="18210600">
            <a:off x="2543760" y="4830120"/>
            <a:ext cx="1152000" cy="1143000"/>
          </a:xfrm>
          <a:custGeom>
            <a:avLst/>
            <a:gdLst/>
            <a:ahLst/>
            <a:cxnLst/>
            <a:rect l="0" t="0" r="r" b="b"/>
            <a:pathLst>
              <a:path w="4360" h="4872">
                <a:moveTo>
                  <a:pt x="4359" y="0"/>
                </a:moveTo>
                <a:lnTo>
                  <a:pt x="4359" y="0"/>
                </a:lnTo>
                <a:lnTo>
                  <a:pt x="4303" y="0"/>
                </a:lnTo>
                <a:lnTo>
                  <a:pt x="4248" y="2"/>
                </a:lnTo>
                <a:lnTo>
                  <a:pt x="4191" y="3"/>
                </a:lnTo>
                <a:lnTo>
                  <a:pt x="4135" y="7"/>
                </a:lnTo>
                <a:lnTo>
                  <a:pt x="4080" y="10"/>
                </a:lnTo>
                <a:lnTo>
                  <a:pt x="4025" y="15"/>
                </a:lnTo>
                <a:lnTo>
                  <a:pt x="3969" y="19"/>
                </a:lnTo>
                <a:lnTo>
                  <a:pt x="3915" y="25"/>
                </a:lnTo>
                <a:lnTo>
                  <a:pt x="3860" y="32"/>
                </a:lnTo>
                <a:lnTo>
                  <a:pt x="3805" y="40"/>
                </a:lnTo>
                <a:lnTo>
                  <a:pt x="3751" y="47"/>
                </a:lnTo>
                <a:lnTo>
                  <a:pt x="3697" y="57"/>
                </a:lnTo>
                <a:lnTo>
                  <a:pt x="3643" y="66"/>
                </a:lnTo>
                <a:lnTo>
                  <a:pt x="3590" y="77"/>
                </a:lnTo>
                <a:lnTo>
                  <a:pt x="3536" y="87"/>
                </a:lnTo>
                <a:lnTo>
                  <a:pt x="3483" y="100"/>
                </a:lnTo>
                <a:lnTo>
                  <a:pt x="3430" y="112"/>
                </a:lnTo>
                <a:lnTo>
                  <a:pt x="3377" y="126"/>
                </a:lnTo>
                <a:lnTo>
                  <a:pt x="3325" y="139"/>
                </a:lnTo>
                <a:lnTo>
                  <a:pt x="3272" y="154"/>
                </a:lnTo>
                <a:lnTo>
                  <a:pt x="3220" y="170"/>
                </a:lnTo>
                <a:lnTo>
                  <a:pt x="3168" y="185"/>
                </a:lnTo>
                <a:lnTo>
                  <a:pt x="3116" y="202"/>
                </a:lnTo>
                <a:lnTo>
                  <a:pt x="3066" y="219"/>
                </a:lnTo>
                <a:lnTo>
                  <a:pt x="3014" y="237"/>
                </a:lnTo>
                <a:lnTo>
                  <a:pt x="2963" y="257"/>
                </a:lnTo>
                <a:lnTo>
                  <a:pt x="2913" y="276"/>
                </a:lnTo>
                <a:lnTo>
                  <a:pt x="2863" y="296"/>
                </a:lnTo>
                <a:lnTo>
                  <a:pt x="2813" y="318"/>
                </a:lnTo>
                <a:lnTo>
                  <a:pt x="2764" y="339"/>
                </a:lnTo>
                <a:lnTo>
                  <a:pt x="2714" y="361"/>
                </a:lnTo>
                <a:lnTo>
                  <a:pt x="2666" y="385"/>
                </a:lnTo>
                <a:lnTo>
                  <a:pt x="2616" y="407"/>
                </a:lnTo>
                <a:lnTo>
                  <a:pt x="2568" y="432"/>
                </a:lnTo>
                <a:lnTo>
                  <a:pt x="2520" y="457"/>
                </a:lnTo>
                <a:lnTo>
                  <a:pt x="2472" y="482"/>
                </a:lnTo>
                <a:lnTo>
                  <a:pt x="2425" y="508"/>
                </a:lnTo>
                <a:lnTo>
                  <a:pt x="2377" y="535"/>
                </a:lnTo>
                <a:lnTo>
                  <a:pt x="2331" y="562"/>
                </a:lnTo>
                <a:lnTo>
                  <a:pt x="2284" y="589"/>
                </a:lnTo>
                <a:lnTo>
                  <a:pt x="2238" y="619"/>
                </a:lnTo>
                <a:lnTo>
                  <a:pt x="2192" y="647"/>
                </a:lnTo>
                <a:lnTo>
                  <a:pt x="2146" y="676"/>
                </a:lnTo>
                <a:lnTo>
                  <a:pt x="2102" y="707"/>
                </a:lnTo>
                <a:lnTo>
                  <a:pt x="2056" y="737"/>
                </a:lnTo>
                <a:lnTo>
                  <a:pt x="2012" y="769"/>
                </a:lnTo>
                <a:lnTo>
                  <a:pt x="1968" y="802"/>
                </a:lnTo>
                <a:lnTo>
                  <a:pt x="1925" y="834"/>
                </a:lnTo>
                <a:lnTo>
                  <a:pt x="1881" y="867"/>
                </a:lnTo>
                <a:lnTo>
                  <a:pt x="1839" y="901"/>
                </a:lnTo>
                <a:lnTo>
                  <a:pt x="1796" y="935"/>
                </a:lnTo>
                <a:lnTo>
                  <a:pt x="1754" y="970"/>
                </a:lnTo>
                <a:lnTo>
                  <a:pt x="1712" y="1005"/>
                </a:lnTo>
                <a:lnTo>
                  <a:pt x="1671" y="1042"/>
                </a:lnTo>
                <a:lnTo>
                  <a:pt x="1629" y="1078"/>
                </a:lnTo>
                <a:lnTo>
                  <a:pt x="1589" y="1115"/>
                </a:lnTo>
                <a:lnTo>
                  <a:pt x="1548" y="1152"/>
                </a:lnTo>
                <a:lnTo>
                  <a:pt x="1509" y="1191"/>
                </a:lnTo>
                <a:lnTo>
                  <a:pt x="1469" y="1229"/>
                </a:lnTo>
                <a:lnTo>
                  <a:pt x="1431" y="1268"/>
                </a:lnTo>
                <a:lnTo>
                  <a:pt x="1392" y="1307"/>
                </a:lnTo>
                <a:lnTo>
                  <a:pt x="1354" y="1348"/>
                </a:lnTo>
                <a:lnTo>
                  <a:pt x="1317" y="1389"/>
                </a:lnTo>
                <a:lnTo>
                  <a:pt x="1279" y="1430"/>
                </a:lnTo>
                <a:lnTo>
                  <a:pt x="1243" y="1471"/>
                </a:lnTo>
                <a:lnTo>
                  <a:pt x="1206" y="1513"/>
                </a:lnTo>
                <a:lnTo>
                  <a:pt x="1170" y="1556"/>
                </a:lnTo>
                <a:lnTo>
                  <a:pt x="1134" y="1599"/>
                </a:lnTo>
                <a:lnTo>
                  <a:pt x="1100" y="1642"/>
                </a:lnTo>
                <a:lnTo>
                  <a:pt x="1066" y="1686"/>
                </a:lnTo>
                <a:lnTo>
                  <a:pt x="1031" y="1731"/>
                </a:lnTo>
                <a:lnTo>
                  <a:pt x="998" y="1776"/>
                </a:lnTo>
                <a:lnTo>
                  <a:pt x="964" y="1821"/>
                </a:lnTo>
                <a:lnTo>
                  <a:pt x="932" y="1867"/>
                </a:lnTo>
                <a:lnTo>
                  <a:pt x="900" y="1914"/>
                </a:lnTo>
                <a:lnTo>
                  <a:pt x="868" y="1960"/>
                </a:lnTo>
                <a:lnTo>
                  <a:pt x="837" y="2007"/>
                </a:lnTo>
                <a:lnTo>
                  <a:pt x="805" y="2055"/>
                </a:lnTo>
                <a:lnTo>
                  <a:pt x="776" y="2102"/>
                </a:lnTo>
                <a:lnTo>
                  <a:pt x="746" y="2151"/>
                </a:lnTo>
                <a:lnTo>
                  <a:pt x="717" y="2200"/>
                </a:lnTo>
                <a:lnTo>
                  <a:pt x="688" y="2249"/>
                </a:lnTo>
                <a:lnTo>
                  <a:pt x="660" y="2299"/>
                </a:lnTo>
                <a:lnTo>
                  <a:pt x="632" y="2349"/>
                </a:lnTo>
                <a:lnTo>
                  <a:pt x="605" y="2399"/>
                </a:lnTo>
                <a:lnTo>
                  <a:pt x="579" y="2450"/>
                </a:lnTo>
                <a:lnTo>
                  <a:pt x="552" y="2502"/>
                </a:lnTo>
                <a:lnTo>
                  <a:pt x="527" y="2553"/>
                </a:lnTo>
                <a:lnTo>
                  <a:pt x="502" y="2605"/>
                </a:lnTo>
                <a:lnTo>
                  <a:pt x="477" y="2657"/>
                </a:lnTo>
                <a:lnTo>
                  <a:pt x="454" y="2710"/>
                </a:lnTo>
                <a:lnTo>
                  <a:pt x="431" y="2763"/>
                </a:lnTo>
                <a:lnTo>
                  <a:pt x="408" y="2816"/>
                </a:lnTo>
                <a:lnTo>
                  <a:pt x="385" y="2870"/>
                </a:lnTo>
                <a:lnTo>
                  <a:pt x="364" y="2923"/>
                </a:lnTo>
                <a:lnTo>
                  <a:pt x="343" y="2979"/>
                </a:lnTo>
                <a:lnTo>
                  <a:pt x="323" y="3033"/>
                </a:lnTo>
                <a:lnTo>
                  <a:pt x="302" y="3089"/>
                </a:lnTo>
                <a:lnTo>
                  <a:pt x="283" y="3144"/>
                </a:lnTo>
                <a:lnTo>
                  <a:pt x="265" y="3199"/>
                </a:lnTo>
                <a:lnTo>
                  <a:pt x="247" y="3256"/>
                </a:lnTo>
                <a:lnTo>
                  <a:pt x="229" y="3311"/>
                </a:lnTo>
                <a:lnTo>
                  <a:pt x="212" y="3369"/>
                </a:lnTo>
                <a:lnTo>
                  <a:pt x="196" y="3426"/>
                </a:lnTo>
                <a:lnTo>
                  <a:pt x="181" y="3483"/>
                </a:lnTo>
                <a:lnTo>
                  <a:pt x="166" y="3541"/>
                </a:lnTo>
                <a:lnTo>
                  <a:pt x="152" y="3599"/>
                </a:lnTo>
                <a:lnTo>
                  <a:pt x="137" y="3656"/>
                </a:lnTo>
                <a:lnTo>
                  <a:pt x="124" y="3715"/>
                </a:lnTo>
                <a:lnTo>
                  <a:pt x="112" y="3774"/>
                </a:lnTo>
                <a:lnTo>
                  <a:pt x="100" y="3833"/>
                </a:lnTo>
                <a:lnTo>
                  <a:pt x="89" y="3892"/>
                </a:lnTo>
                <a:lnTo>
                  <a:pt x="78" y="3951"/>
                </a:lnTo>
                <a:lnTo>
                  <a:pt x="68" y="4011"/>
                </a:lnTo>
                <a:lnTo>
                  <a:pt x="58" y="4071"/>
                </a:lnTo>
                <a:lnTo>
                  <a:pt x="50" y="4131"/>
                </a:lnTo>
                <a:lnTo>
                  <a:pt x="42" y="4192"/>
                </a:lnTo>
                <a:lnTo>
                  <a:pt x="35" y="4252"/>
                </a:lnTo>
                <a:lnTo>
                  <a:pt x="28" y="4313"/>
                </a:lnTo>
                <a:lnTo>
                  <a:pt x="22" y="4374"/>
                </a:lnTo>
                <a:lnTo>
                  <a:pt x="17" y="4437"/>
                </a:lnTo>
                <a:lnTo>
                  <a:pt x="13" y="4498"/>
                </a:lnTo>
                <a:lnTo>
                  <a:pt x="9" y="4560"/>
                </a:lnTo>
                <a:lnTo>
                  <a:pt x="6" y="4621"/>
                </a:lnTo>
                <a:lnTo>
                  <a:pt x="3" y="4684"/>
                </a:lnTo>
                <a:lnTo>
                  <a:pt x="1" y="4747"/>
                </a:lnTo>
                <a:lnTo>
                  <a:pt x="0" y="4809"/>
                </a:lnTo>
                <a:lnTo>
                  <a:pt x="0" y="4871"/>
                </a:lnTo>
                <a:lnTo>
                  <a:pt x="91" y="4871"/>
                </a:lnTo>
                <a:lnTo>
                  <a:pt x="91" y="4810"/>
                </a:lnTo>
                <a:lnTo>
                  <a:pt x="92" y="4749"/>
                </a:lnTo>
                <a:lnTo>
                  <a:pt x="94" y="4688"/>
                </a:lnTo>
                <a:lnTo>
                  <a:pt x="96" y="4627"/>
                </a:lnTo>
                <a:lnTo>
                  <a:pt x="100" y="4566"/>
                </a:lnTo>
                <a:lnTo>
                  <a:pt x="103" y="4506"/>
                </a:lnTo>
                <a:lnTo>
                  <a:pt x="108" y="4445"/>
                </a:lnTo>
                <a:lnTo>
                  <a:pt x="113" y="4385"/>
                </a:lnTo>
                <a:lnTo>
                  <a:pt x="119" y="4325"/>
                </a:lnTo>
                <a:lnTo>
                  <a:pt x="125" y="4266"/>
                </a:lnTo>
                <a:lnTo>
                  <a:pt x="132" y="4206"/>
                </a:lnTo>
                <a:lnTo>
                  <a:pt x="140" y="4147"/>
                </a:lnTo>
                <a:lnTo>
                  <a:pt x="149" y="4088"/>
                </a:lnTo>
                <a:lnTo>
                  <a:pt x="158" y="4030"/>
                </a:lnTo>
                <a:lnTo>
                  <a:pt x="168" y="3971"/>
                </a:lnTo>
                <a:lnTo>
                  <a:pt x="178" y="3912"/>
                </a:lnTo>
                <a:lnTo>
                  <a:pt x="189" y="3854"/>
                </a:lnTo>
                <a:lnTo>
                  <a:pt x="200" y="3797"/>
                </a:lnTo>
                <a:lnTo>
                  <a:pt x="212" y="3739"/>
                </a:lnTo>
                <a:lnTo>
                  <a:pt x="225" y="3682"/>
                </a:lnTo>
                <a:lnTo>
                  <a:pt x="240" y="3625"/>
                </a:lnTo>
                <a:lnTo>
                  <a:pt x="253" y="3568"/>
                </a:lnTo>
                <a:lnTo>
                  <a:pt x="268" y="3512"/>
                </a:lnTo>
                <a:lnTo>
                  <a:pt x="283" y="3456"/>
                </a:lnTo>
                <a:lnTo>
                  <a:pt x="299" y="3400"/>
                </a:lnTo>
                <a:lnTo>
                  <a:pt x="316" y="3344"/>
                </a:lnTo>
                <a:lnTo>
                  <a:pt x="333" y="3290"/>
                </a:lnTo>
                <a:lnTo>
                  <a:pt x="351" y="3234"/>
                </a:lnTo>
                <a:lnTo>
                  <a:pt x="369" y="3180"/>
                </a:lnTo>
                <a:lnTo>
                  <a:pt x="387" y="3126"/>
                </a:lnTo>
                <a:lnTo>
                  <a:pt x="407" y="3072"/>
                </a:lnTo>
                <a:lnTo>
                  <a:pt x="427" y="3018"/>
                </a:lnTo>
                <a:lnTo>
                  <a:pt x="448" y="2964"/>
                </a:lnTo>
                <a:lnTo>
                  <a:pt x="469" y="2912"/>
                </a:lnTo>
                <a:lnTo>
                  <a:pt x="491" y="2859"/>
                </a:lnTo>
                <a:lnTo>
                  <a:pt x="513" y="2807"/>
                </a:lnTo>
                <a:lnTo>
                  <a:pt x="535" y="2755"/>
                </a:lnTo>
                <a:lnTo>
                  <a:pt x="558" y="2703"/>
                </a:lnTo>
                <a:lnTo>
                  <a:pt x="583" y="2652"/>
                </a:lnTo>
                <a:lnTo>
                  <a:pt x="607" y="2601"/>
                </a:lnTo>
                <a:lnTo>
                  <a:pt x="632" y="2551"/>
                </a:lnTo>
                <a:lnTo>
                  <a:pt x="658" y="2501"/>
                </a:lnTo>
                <a:lnTo>
                  <a:pt x="684" y="2451"/>
                </a:lnTo>
                <a:lnTo>
                  <a:pt x="710" y="2402"/>
                </a:lnTo>
                <a:lnTo>
                  <a:pt x="738" y="2352"/>
                </a:lnTo>
                <a:lnTo>
                  <a:pt x="765" y="2304"/>
                </a:lnTo>
                <a:lnTo>
                  <a:pt x="793" y="2256"/>
                </a:lnTo>
                <a:lnTo>
                  <a:pt x="822" y="2208"/>
                </a:lnTo>
                <a:lnTo>
                  <a:pt x="851" y="2160"/>
                </a:lnTo>
                <a:lnTo>
                  <a:pt x="880" y="2114"/>
                </a:lnTo>
                <a:lnTo>
                  <a:pt x="910" y="2067"/>
                </a:lnTo>
                <a:lnTo>
                  <a:pt x="941" y="2021"/>
                </a:lnTo>
                <a:lnTo>
                  <a:pt x="971" y="1975"/>
                </a:lnTo>
                <a:lnTo>
                  <a:pt x="1003" y="1931"/>
                </a:lnTo>
                <a:lnTo>
                  <a:pt x="1035" y="1885"/>
                </a:lnTo>
                <a:lnTo>
                  <a:pt x="1068" y="1841"/>
                </a:lnTo>
                <a:lnTo>
                  <a:pt x="1101" y="1797"/>
                </a:lnTo>
                <a:lnTo>
                  <a:pt x="1134" y="1753"/>
                </a:lnTo>
                <a:lnTo>
                  <a:pt x="1168" y="1710"/>
                </a:lnTo>
                <a:lnTo>
                  <a:pt x="1202" y="1667"/>
                </a:lnTo>
                <a:lnTo>
                  <a:pt x="1237" y="1625"/>
                </a:lnTo>
                <a:lnTo>
                  <a:pt x="1272" y="1583"/>
                </a:lnTo>
                <a:lnTo>
                  <a:pt x="1307" y="1543"/>
                </a:lnTo>
                <a:lnTo>
                  <a:pt x="1344" y="1502"/>
                </a:lnTo>
                <a:lnTo>
                  <a:pt x="1380" y="1461"/>
                </a:lnTo>
                <a:lnTo>
                  <a:pt x="1417" y="1422"/>
                </a:lnTo>
                <a:lnTo>
                  <a:pt x="1454" y="1382"/>
                </a:lnTo>
                <a:lnTo>
                  <a:pt x="1492" y="1344"/>
                </a:lnTo>
                <a:lnTo>
                  <a:pt x="1530" y="1305"/>
                </a:lnTo>
                <a:lnTo>
                  <a:pt x="1569" y="1268"/>
                </a:lnTo>
                <a:lnTo>
                  <a:pt x="1608" y="1230"/>
                </a:lnTo>
                <a:lnTo>
                  <a:pt x="1646" y="1193"/>
                </a:lnTo>
                <a:lnTo>
                  <a:pt x="1687" y="1157"/>
                </a:lnTo>
                <a:lnTo>
                  <a:pt x="1726" y="1122"/>
                </a:lnTo>
                <a:lnTo>
                  <a:pt x="1767" y="1087"/>
                </a:lnTo>
                <a:lnTo>
                  <a:pt x="1808" y="1052"/>
                </a:lnTo>
                <a:lnTo>
                  <a:pt x="1849" y="1018"/>
                </a:lnTo>
                <a:lnTo>
                  <a:pt x="1891" y="984"/>
                </a:lnTo>
                <a:lnTo>
                  <a:pt x="1933" y="951"/>
                </a:lnTo>
                <a:lnTo>
                  <a:pt x="1975" y="918"/>
                </a:lnTo>
                <a:lnTo>
                  <a:pt x="2018" y="887"/>
                </a:lnTo>
                <a:lnTo>
                  <a:pt x="2061" y="855"/>
                </a:lnTo>
                <a:lnTo>
                  <a:pt x="2105" y="824"/>
                </a:lnTo>
                <a:lnTo>
                  <a:pt x="2149" y="794"/>
                </a:lnTo>
                <a:lnTo>
                  <a:pt x="2193" y="765"/>
                </a:lnTo>
                <a:lnTo>
                  <a:pt x="2238" y="735"/>
                </a:lnTo>
                <a:lnTo>
                  <a:pt x="2282" y="707"/>
                </a:lnTo>
                <a:lnTo>
                  <a:pt x="2328" y="679"/>
                </a:lnTo>
                <a:lnTo>
                  <a:pt x="2373" y="651"/>
                </a:lnTo>
                <a:lnTo>
                  <a:pt x="2419" y="625"/>
                </a:lnTo>
                <a:lnTo>
                  <a:pt x="2465" y="599"/>
                </a:lnTo>
                <a:lnTo>
                  <a:pt x="2512" y="573"/>
                </a:lnTo>
                <a:lnTo>
                  <a:pt x="2558" y="549"/>
                </a:lnTo>
                <a:lnTo>
                  <a:pt x="2605" y="525"/>
                </a:lnTo>
                <a:lnTo>
                  <a:pt x="2653" y="501"/>
                </a:lnTo>
                <a:lnTo>
                  <a:pt x="2700" y="477"/>
                </a:lnTo>
                <a:lnTo>
                  <a:pt x="2749" y="456"/>
                </a:lnTo>
                <a:lnTo>
                  <a:pt x="2797" y="434"/>
                </a:lnTo>
                <a:lnTo>
                  <a:pt x="2846" y="413"/>
                </a:lnTo>
                <a:lnTo>
                  <a:pt x="2894" y="392"/>
                </a:lnTo>
                <a:lnTo>
                  <a:pt x="2943" y="372"/>
                </a:lnTo>
                <a:lnTo>
                  <a:pt x="2993" y="353"/>
                </a:lnTo>
                <a:lnTo>
                  <a:pt x="3042" y="335"/>
                </a:lnTo>
                <a:lnTo>
                  <a:pt x="3093" y="317"/>
                </a:lnTo>
                <a:lnTo>
                  <a:pt x="3142" y="300"/>
                </a:lnTo>
                <a:lnTo>
                  <a:pt x="3193" y="284"/>
                </a:lnTo>
                <a:lnTo>
                  <a:pt x="3244" y="268"/>
                </a:lnTo>
                <a:lnTo>
                  <a:pt x="3295" y="252"/>
                </a:lnTo>
                <a:lnTo>
                  <a:pt x="3346" y="239"/>
                </a:lnTo>
                <a:lnTo>
                  <a:pt x="3397" y="224"/>
                </a:lnTo>
                <a:lnTo>
                  <a:pt x="3449" y="211"/>
                </a:lnTo>
                <a:lnTo>
                  <a:pt x="3501" y="199"/>
                </a:lnTo>
                <a:lnTo>
                  <a:pt x="3553" y="188"/>
                </a:lnTo>
                <a:lnTo>
                  <a:pt x="3605" y="176"/>
                </a:lnTo>
                <a:lnTo>
                  <a:pt x="3658" y="166"/>
                </a:lnTo>
                <a:lnTo>
                  <a:pt x="3710" y="157"/>
                </a:lnTo>
                <a:lnTo>
                  <a:pt x="3764" y="148"/>
                </a:lnTo>
                <a:lnTo>
                  <a:pt x="3817" y="140"/>
                </a:lnTo>
                <a:lnTo>
                  <a:pt x="3870" y="133"/>
                </a:lnTo>
                <a:lnTo>
                  <a:pt x="3924" y="127"/>
                </a:lnTo>
                <a:lnTo>
                  <a:pt x="3977" y="121"/>
                </a:lnTo>
                <a:lnTo>
                  <a:pt x="4032" y="116"/>
                </a:lnTo>
                <a:lnTo>
                  <a:pt x="4086" y="112"/>
                </a:lnTo>
                <a:lnTo>
                  <a:pt x="4140" y="109"/>
                </a:lnTo>
                <a:lnTo>
                  <a:pt x="4195" y="105"/>
                </a:lnTo>
                <a:lnTo>
                  <a:pt x="4250" y="103"/>
                </a:lnTo>
                <a:lnTo>
                  <a:pt x="4304" y="103"/>
                </a:lnTo>
                <a:lnTo>
                  <a:pt x="4359" y="102"/>
                </a:lnTo>
                <a:lnTo>
                  <a:pt x="4359" y="0"/>
                </a:lnTo>
              </a:path>
            </a:pathLst>
          </a:custGeom>
          <a:solidFill>
            <a:srgbClr val="008FE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6" name="CustomShape 68"/>
          <p:cNvSpPr/>
          <p:nvPr/>
        </p:nvSpPr>
        <p:spPr>
          <a:xfrm rot="18210600">
            <a:off x="3030120" y="4977360"/>
            <a:ext cx="769680" cy="799560"/>
          </a:xfrm>
          <a:custGeom>
            <a:avLst/>
            <a:gdLst/>
            <a:ahLst/>
            <a:cxnLst/>
            <a:rect l="0" t="0" r="r" b="b"/>
            <a:pathLst>
              <a:path w="2906" h="3410">
                <a:moveTo>
                  <a:pt x="95" y="3357"/>
                </a:moveTo>
                <a:lnTo>
                  <a:pt x="85" y="3409"/>
                </a:lnTo>
                <a:lnTo>
                  <a:pt x="2905" y="69"/>
                </a:lnTo>
                <a:lnTo>
                  <a:pt x="2838" y="0"/>
                </a:lnTo>
                <a:lnTo>
                  <a:pt x="19" y="3339"/>
                </a:lnTo>
                <a:lnTo>
                  <a:pt x="9" y="3391"/>
                </a:lnTo>
                <a:lnTo>
                  <a:pt x="19" y="3339"/>
                </a:lnTo>
                <a:lnTo>
                  <a:pt x="0" y="3362"/>
                </a:lnTo>
                <a:lnTo>
                  <a:pt x="9" y="3391"/>
                </a:lnTo>
                <a:lnTo>
                  <a:pt x="95" y="3357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7" name="CustomShape 69"/>
          <p:cNvSpPr/>
          <p:nvPr/>
        </p:nvSpPr>
        <p:spPr>
          <a:xfrm rot="18210600">
            <a:off x="3709440" y="5699520"/>
            <a:ext cx="210600" cy="546840"/>
          </a:xfrm>
          <a:custGeom>
            <a:avLst/>
            <a:gdLst/>
            <a:ahLst/>
            <a:cxnLst/>
            <a:rect l="0" t="0" r="r" b="b"/>
            <a:pathLst>
              <a:path w="800" h="2330">
                <a:moveTo>
                  <a:pt x="736" y="2211"/>
                </a:moveTo>
                <a:lnTo>
                  <a:pt x="799" y="2240"/>
                </a:lnTo>
                <a:lnTo>
                  <a:pt x="86" y="0"/>
                </a:lnTo>
                <a:lnTo>
                  <a:pt x="0" y="34"/>
                </a:lnTo>
                <a:lnTo>
                  <a:pt x="713" y="2274"/>
                </a:lnTo>
                <a:lnTo>
                  <a:pt x="777" y="2302"/>
                </a:lnTo>
                <a:lnTo>
                  <a:pt x="713" y="2274"/>
                </a:lnTo>
                <a:lnTo>
                  <a:pt x="731" y="2329"/>
                </a:lnTo>
                <a:lnTo>
                  <a:pt x="777" y="2302"/>
                </a:lnTo>
                <a:lnTo>
                  <a:pt x="736" y="2211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8" name="CustomShape 70"/>
          <p:cNvSpPr/>
          <p:nvPr/>
        </p:nvSpPr>
        <p:spPr>
          <a:xfrm rot="18210600">
            <a:off x="3619440" y="5176080"/>
            <a:ext cx="1052280" cy="554760"/>
          </a:xfrm>
          <a:custGeom>
            <a:avLst/>
            <a:gdLst/>
            <a:ahLst/>
            <a:cxnLst/>
            <a:rect l="0" t="0" r="r" b="b"/>
            <a:pathLst>
              <a:path w="3981" h="2369">
                <a:moveTo>
                  <a:pt x="3959" y="45"/>
                </a:moveTo>
                <a:lnTo>
                  <a:pt x="3938" y="0"/>
                </a:lnTo>
                <a:lnTo>
                  <a:pt x="0" y="2277"/>
                </a:lnTo>
                <a:lnTo>
                  <a:pt x="41" y="2368"/>
                </a:lnTo>
                <a:lnTo>
                  <a:pt x="3980" y="90"/>
                </a:lnTo>
                <a:lnTo>
                  <a:pt x="3959" y="45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9" name="CustomShape 71"/>
          <p:cNvSpPr/>
          <p:nvPr/>
        </p:nvSpPr>
        <p:spPr>
          <a:xfrm rot="18210600">
            <a:off x="4045680" y="4961520"/>
            <a:ext cx="837720" cy="502200"/>
          </a:xfrm>
          <a:custGeom>
            <a:avLst/>
            <a:gdLst/>
            <a:ahLst/>
            <a:cxnLst/>
            <a:rect l="0" t="0" r="r" b="b"/>
            <a:pathLst>
              <a:path w="3172" h="2139">
                <a:moveTo>
                  <a:pt x="3147" y="43"/>
                </a:moveTo>
                <a:lnTo>
                  <a:pt x="3125" y="0"/>
                </a:lnTo>
                <a:lnTo>
                  <a:pt x="0" y="2049"/>
                </a:lnTo>
                <a:lnTo>
                  <a:pt x="45" y="2138"/>
                </a:lnTo>
                <a:lnTo>
                  <a:pt x="3171" y="87"/>
                </a:lnTo>
                <a:lnTo>
                  <a:pt x="3147" y="43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0" name="CustomShape 72"/>
          <p:cNvSpPr/>
          <p:nvPr/>
        </p:nvSpPr>
        <p:spPr>
          <a:xfrm rot="18210600">
            <a:off x="3605040" y="4291200"/>
            <a:ext cx="564840" cy="354600"/>
          </a:xfrm>
          <a:custGeom>
            <a:avLst/>
            <a:gdLst/>
            <a:ahLst/>
            <a:cxnLst/>
            <a:rect l="0" t="0" r="r" b="b"/>
            <a:pathLst>
              <a:path w="2137" h="1516">
                <a:moveTo>
                  <a:pt x="104" y="90"/>
                </a:moveTo>
                <a:lnTo>
                  <a:pt x="35" y="141"/>
                </a:lnTo>
                <a:lnTo>
                  <a:pt x="2090" y="1515"/>
                </a:lnTo>
                <a:lnTo>
                  <a:pt x="2136" y="1428"/>
                </a:lnTo>
                <a:lnTo>
                  <a:pt x="82" y="54"/>
                </a:lnTo>
                <a:lnTo>
                  <a:pt x="13" y="105"/>
                </a:lnTo>
                <a:lnTo>
                  <a:pt x="82" y="54"/>
                </a:lnTo>
                <a:lnTo>
                  <a:pt x="0" y="0"/>
                </a:lnTo>
                <a:lnTo>
                  <a:pt x="13" y="105"/>
                </a:lnTo>
                <a:lnTo>
                  <a:pt x="104" y="90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1" name="CustomShape 73"/>
          <p:cNvSpPr/>
          <p:nvPr/>
        </p:nvSpPr>
        <p:spPr>
          <a:xfrm rot="18210600">
            <a:off x="3841560" y="4421880"/>
            <a:ext cx="118800" cy="638640"/>
          </a:xfrm>
          <a:custGeom>
            <a:avLst/>
            <a:gdLst/>
            <a:ahLst/>
            <a:cxnLst/>
            <a:rect l="0" t="0" r="r" b="b"/>
            <a:pathLst>
              <a:path w="447" h="2718">
                <a:moveTo>
                  <a:pt x="402" y="2710"/>
                </a:moveTo>
                <a:lnTo>
                  <a:pt x="446" y="2702"/>
                </a:lnTo>
                <a:lnTo>
                  <a:pt x="91" y="0"/>
                </a:lnTo>
                <a:lnTo>
                  <a:pt x="0" y="15"/>
                </a:lnTo>
                <a:lnTo>
                  <a:pt x="356" y="2717"/>
                </a:lnTo>
                <a:lnTo>
                  <a:pt x="402" y="2710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2" name="CustomShape 74"/>
          <p:cNvSpPr/>
          <p:nvPr/>
        </p:nvSpPr>
        <p:spPr>
          <a:xfrm rot="18210600">
            <a:off x="3742920" y="3689640"/>
            <a:ext cx="360000" cy="308520"/>
          </a:xfrm>
          <a:custGeom>
            <a:avLst/>
            <a:gdLst/>
            <a:ahLst/>
            <a:cxnLst/>
            <a:rect l="0" t="0" r="r" b="b"/>
            <a:pathLst>
              <a:path w="1362" h="1318">
                <a:moveTo>
                  <a:pt x="1361" y="0"/>
                </a:moveTo>
                <a:lnTo>
                  <a:pt x="625" y="1317"/>
                </a:lnTo>
                <a:lnTo>
                  <a:pt x="624" y="1307"/>
                </a:lnTo>
                <a:lnTo>
                  <a:pt x="622" y="1296"/>
                </a:lnTo>
                <a:lnTo>
                  <a:pt x="621" y="1285"/>
                </a:lnTo>
                <a:lnTo>
                  <a:pt x="619" y="1275"/>
                </a:lnTo>
                <a:lnTo>
                  <a:pt x="618" y="1265"/>
                </a:lnTo>
                <a:lnTo>
                  <a:pt x="616" y="1254"/>
                </a:lnTo>
                <a:lnTo>
                  <a:pt x="614" y="1244"/>
                </a:lnTo>
                <a:lnTo>
                  <a:pt x="613" y="1233"/>
                </a:lnTo>
                <a:lnTo>
                  <a:pt x="611" y="1223"/>
                </a:lnTo>
                <a:lnTo>
                  <a:pt x="609" y="1213"/>
                </a:lnTo>
                <a:lnTo>
                  <a:pt x="607" y="1203"/>
                </a:lnTo>
                <a:lnTo>
                  <a:pt x="605" y="1193"/>
                </a:lnTo>
                <a:lnTo>
                  <a:pt x="603" y="1184"/>
                </a:lnTo>
                <a:lnTo>
                  <a:pt x="601" y="1173"/>
                </a:lnTo>
                <a:lnTo>
                  <a:pt x="599" y="1163"/>
                </a:lnTo>
                <a:lnTo>
                  <a:pt x="597" y="1153"/>
                </a:lnTo>
                <a:lnTo>
                  <a:pt x="594" y="1143"/>
                </a:lnTo>
                <a:lnTo>
                  <a:pt x="592" y="1134"/>
                </a:lnTo>
                <a:lnTo>
                  <a:pt x="590" y="1124"/>
                </a:lnTo>
                <a:lnTo>
                  <a:pt x="587" y="1114"/>
                </a:lnTo>
                <a:lnTo>
                  <a:pt x="585" y="1104"/>
                </a:lnTo>
                <a:lnTo>
                  <a:pt x="582" y="1094"/>
                </a:lnTo>
                <a:lnTo>
                  <a:pt x="580" y="1085"/>
                </a:lnTo>
                <a:lnTo>
                  <a:pt x="577" y="1075"/>
                </a:lnTo>
                <a:lnTo>
                  <a:pt x="574" y="1066"/>
                </a:lnTo>
                <a:lnTo>
                  <a:pt x="572" y="1057"/>
                </a:lnTo>
                <a:lnTo>
                  <a:pt x="568" y="1047"/>
                </a:lnTo>
                <a:lnTo>
                  <a:pt x="565" y="1038"/>
                </a:lnTo>
                <a:lnTo>
                  <a:pt x="562" y="1029"/>
                </a:lnTo>
                <a:lnTo>
                  <a:pt x="559" y="1019"/>
                </a:lnTo>
                <a:lnTo>
                  <a:pt x="556" y="1009"/>
                </a:lnTo>
                <a:lnTo>
                  <a:pt x="553" y="1000"/>
                </a:lnTo>
                <a:lnTo>
                  <a:pt x="550" y="991"/>
                </a:lnTo>
                <a:lnTo>
                  <a:pt x="547" y="982"/>
                </a:lnTo>
                <a:lnTo>
                  <a:pt x="543" y="973"/>
                </a:lnTo>
                <a:lnTo>
                  <a:pt x="540" y="964"/>
                </a:lnTo>
                <a:lnTo>
                  <a:pt x="537" y="955"/>
                </a:lnTo>
                <a:lnTo>
                  <a:pt x="533" y="946"/>
                </a:lnTo>
                <a:lnTo>
                  <a:pt x="530" y="937"/>
                </a:lnTo>
                <a:lnTo>
                  <a:pt x="527" y="928"/>
                </a:lnTo>
                <a:lnTo>
                  <a:pt x="523" y="919"/>
                </a:lnTo>
                <a:lnTo>
                  <a:pt x="519" y="910"/>
                </a:lnTo>
                <a:lnTo>
                  <a:pt x="516" y="902"/>
                </a:lnTo>
                <a:lnTo>
                  <a:pt x="512" y="893"/>
                </a:lnTo>
                <a:lnTo>
                  <a:pt x="508" y="884"/>
                </a:lnTo>
                <a:lnTo>
                  <a:pt x="504" y="876"/>
                </a:lnTo>
                <a:lnTo>
                  <a:pt x="501" y="867"/>
                </a:lnTo>
                <a:lnTo>
                  <a:pt x="497" y="859"/>
                </a:lnTo>
                <a:lnTo>
                  <a:pt x="493" y="850"/>
                </a:lnTo>
                <a:lnTo>
                  <a:pt x="489" y="842"/>
                </a:lnTo>
                <a:lnTo>
                  <a:pt x="483" y="833"/>
                </a:lnTo>
                <a:lnTo>
                  <a:pt x="479" y="825"/>
                </a:lnTo>
                <a:lnTo>
                  <a:pt x="475" y="816"/>
                </a:lnTo>
                <a:lnTo>
                  <a:pt x="471" y="808"/>
                </a:lnTo>
                <a:lnTo>
                  <a:pt x="467" y="800"/>
                </a:lnTo>
                <a:lnTo>
                  <a:pt x="462" y="791"/>
                </a:lnTo>
                <a:lnTo>
                  <a:pt x="458" y="783"/>
                </a:lnTo>
                <a:lnTo>
                  <a:pt x="453" y="775"/>
                </a:lnTo>
                <a:lnTo>
                  <a:pt x="449" y="767"/>
                </a:lnTo>
                <a:lnTo>
                  <a:pt x="444" y="760"/>
                </a:lnTo>
                <a:lnTo>
                  <a:pt x="440" y="752"/>
                </a:lnTo>
                <a:lnTo>
                  <a:pt x="435" y="744"/>
                </a:lnTo>
                <a:lnTo>
                  <a:pt x="430" y="736"/>
                </a:lnTo>
                <a:lnTo>
                  <a:pt x="425" y="728"/>
                </a:lnTo>
                <a:lnTo>
                  <a:pt x="420" y="720"/>
                </a:lnTo>
                <a:lnTo>
                  <a:pt x="416" y="712"/>
                </a:lnTo>
                <a:lnTo>
                  <a:pt x="411" y="704"/>
                </a:lnTo>
                <a:lnTo>
                  <a:pt x="406" y="696"/>
                </a:lnTo>
                <a:lnTo>
                  <a:pt x="399" y="689"/>
                </a:lnTo>
                <a:lnTo>
                  <a:pt x="394" y="682"/>
                </a:lnTo>
                <a:lnTo>
                  <a:pt x="389" y="674"/>
                </a:lnTo>
                <a:lnTo>
                  <a:pt x="384" y="667"/>
                </a:lnTo>
                <a:lnTo>
                  <a:pt x="379" y="659"/>
                </a:lnTo>
                <a:lnTo>
                  <a:pt x="373" y="651"/>
                </a:lnTo>
                <a:lnTo>
                  <a:pt x="368" y="644"/>
                </a:lnTo>
                <a:lnTo>
                  <a:pt x="362" y="636"/>
                </a:lnTo>
                <a:lnTo>
                  <a:pt x="357" y="629"/>
                </a:lnTo>
                <a:lnTo>
                  <a:pt x="351" y="622"/>
                </a:lnTo>
                <a:lnTo>
                  <a:pt x="346" y="615"/>
                </a:lnTo>
                <a:lnTo>
                  <a:pt x="340" y="608"/>
                </a:lnTo>
                <a:lnTo>
                  <a:pt x="334" y="600"/>
                </a:lnTo>
                <a:lnTo>
                  <a:pt x="329" y="593"/>
                </a:lnTo>
                <a:lnTo>
                  <a:pt x="323" y="587"/>
                </a:lnTo>
                <a:lnTo>
                  <a:pt x="316" y="580"/>
                </a:lnTo>
                <a:lnTo>
                  <a:pt x="310" y="572"/>
                </a:lnTo>
                <a:lnTo>
                  <a:pt x="304" y="565"/>
                </a:lnTo>
                <a:lnTo>
                  <a:pt x="298" y="558"/>
                </a:lnTo>
                <a:lnTo>
                  <a:pt x="292" y="551"/>
                </a:lnTo>
                <a:lnTo>
                  <a:pt x="286" y="545"/>
                </a:lnTo>
                <a:lnTo>
                  <a:pt x="279" y="538"/>
                </a:lnTo>
                <a:lnTo>
                  <a:pt x="273" y="531"/>
                </a:lnTo>
                <a:lnTo>
                  <a:pt x="267" y="524"/>
                </a:lnTo>
                <a:lnTo>
                  <a:pt x="261" y="519"/>
                </a:lnTo>
                <a:lnTo>
                  <a:pt x="254" y="512"/>
                </a:lnTo>
                <a:lnTo>
                  <a:pt x="248" y="505"/>
                </a:lnTo>
                <a:lnTo>
                  <a:pt x="241" y="498"/>
                </a:lnTo>
                <a:lnTo>
                  <a:pt x="233" y="492"/>
                </a:lnTo>
                <a:lnTo>
                  <a:pt x="227" y="486"/>
                </a:lnTo>
                <a:lnTo>
                  <a:pt x="220" y="479"/>
                </a:lnTo>
                <a:lnTo>
                  <a:pt x="213" y="473"/>
                </a:lnTo>
                <a:lnTo>
                  <a:pt x="207" y="467"/>
                </a:lnTo>
                <a:lnTo>
                  <a:pt x="200" y="460"/>
                </a:lnTo>
                <a:lnTo>
                  <a:pt x="193" y="454"/>
                </a:lnTo>
                <a:lnTo>
                  <a:pt x="186" y="449"/>
                </a:lnTo>
                <a:lnTo>
                  <a:pt x="179" y="442"/>
                </a:lnTo>
                <a:lnTo>
                  <a:pt x="172" y="436"/>
                </a:lnTo>
                <a:lnTo>
                  <a:pt x="165" y="429"/>
                </a:lnTo>
                <a:lnTo>
                  <a:pt x="157" y="424"/>
                </a:lnTo>
                <a:lnTo>
                  <a:pt x="149" y="418"/>
                </a:lnTo>
                <a:lnTo>
                  <a:pt x="142" y="412"/>
                </a:lnTo>
                <a:lnTo>
                  <a:pt x="135" y="406"/>
                </a:lnTo>
                <a:lnTo>
                  <a:pt x="127" y="400"/>
                </a:lnTo>
                <a:lnTo>
                  <a:pt x="120" y="394"/>
                </a:lnTo>
                <a:lnTo>
                  <a:pt x="112" y="389"/>
                </a:lnTo>
                <a:lnTo>
                  <a:pt x="105" y="383"/>
                </a:lnTo>
                <a:lnTo>
                  <a:pt x="97" y="377"/>
                </a:lnTo>
                <a:lnTo>
                  <a:pt x="89" y="372"/>
                </a:lnTo>
                <a:lnTo>
                  <a:pt x="82" y="366"/>
                </a:lnTo>
                <a:lnTo>
                  <a:pt x="74" y="360"/>
                </a:lnTo>
                <a:lnTo>
                  <a:pt x="65" y="356"/>
                </a:lnTo>
                <a:lnTo>
                  <a:pt x="57" y="350"/>
                </a:lnTo>
                <a:lnTo>
                  <a:pt x="49" y="344"/>
                </a:lnTo>
                <a:lnTo>
                  <a:pt x="41" y="339"/>
                </a:lnTo>
                <a:lnTo>
                  <a:pt x="33" y="334"/>
                </a:lnTo>
                <a:lnTo>
                  <a:pt x="25" y="329"/>
                </a:lnTo>
                <a:lnTo>
                  <a:pt x="17" y="323"/>
                </a:lnTo>
                <a:lnTo>
                  <a:pt x="9" y="318"/>
                </a:lnTo>
                <a:lnTo>
                  <a:pt x="0" y="313"/>
                </a:lnTo>
                <a:lnTo>
                  <a:pt x="1361" y="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3" name="CustomShape 75"/>
          <p:cNvSpPr/>
          <p:nvPr/>
        </p:nvSpPr>
        <p:spPr>
          <a:xfrm rot="18210600">
            <a:off x="3281400" y="4080240"/>
            <a:ext cx="1257120" cy="886680"/>
          </a:xfrm>
          <a:custGeom>
            <a:avLst/>
            <a:gdLst/>
            <a:ahLst/>
            <a:cxnLst/>
            <a:rect l="0" t="0" r="r" b="b"/>
            <a:pathLst>
              <a:path w="4750" h="3781">
                <a:moveTo>
                  <a:pt x="53" y="3696"/>
                </a:moveTo>
                <a:lnTo>
                  <a:pt x="105" y="3780"/>
                </a:lnTo>
                <a:lnTo>
                  <a:pt x="4749" y="168"/>
                </a:lnTo>
                <a:lnTo>
                  <a:pt x="4645" y="0"/>
                </a:lnTo>
                <a:lnTo>
                  <a:pt x="0" y="3612"/>
                </a:lnTo>
                <a:lnTo>
                  <a:pt x="53" y="3696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4" name="CustomShape 76"/>
          <p:cNvSpPr/>
          <p:nvPr/>
        </p:nvSpPr>
        <p:spPr>
          <a:xfrm>
            <a:off x="2593800" y="4076640"/>
            <a:ext cx="2625480" cy="43207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5" name="CustomShape 77"/>
          <p:cNvSpPr/>
          <p:nvPr/>
        </p:nvSpPr>
        <p:spPr>
          <a:xfrm>
            <a:off x="6849000" y="1233360"/>
            <a:ext cx="2081520" cy="3646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trike="noStrike">
                <a:solidFill>
                  <a:srgbClr val="000000"/>
                </a:solidFill>
                <a:latin typeface="Arial"/>
              </a:rPr>
              <a:t>[Lowe, SIFT, 1999]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8103511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p9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Does it work?</a:t>
            </a:r>
            <a:endParaRPr/>
          </a:p>
        </p:txBody>
      </p:sp>
      <p:sp>
        <p:nvSpPr>
          <p:cNvPr id="722" name="Google Shape;722;p98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lnSpc>
                <a:spcPct val="115000"/>
              </a:lnSpc>
              <a:spcAft>
                <a:spcPts val="160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723" name="Google Shape;723;p98"/>
          <p:cNvSpPr txBox="1">
            <a:spLocks noGrp="1"/>
          </p:cNvSpPr>
          <p:nvPr>
            <p:ph type="title" idx="2"/>
          </p:nvPr>
        </p:nvSpPr>
        <p:spPr>
          <a:xfrm>
            <a:off x="229500" y="5643025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24" name="Google Shape;724;p9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638" y="1622126"/>
            <a:ext cx="9104723" cy="42557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2274770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p99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Does it work?</a:t>
            </a:r>
            <a:endParaRPr/>
          </a:p>
        </p:txBody>
      </p:sp>
      <p:sp>
        <p:nvSpPr>
          <p:cNvPr id="730" name="Google Shape;730;p99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lnSpc>
                <a:spcPct val="115000"/>
              </a:lnSpc>
              <a:spcAft>
                <a:spcPts val="160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731" name="Google Shape;731;p99"/>
          <p:cNvSpPr txBox="1">
            <a:spLocks noGrp="1"/>
          </p:cNvSpPr>
          <p:nvPr>
            <p:ph type="title" idx="2"/>
          </p:nvPr>
        </p:nvSpPr>
        <p:spPr>
          <a:xfrm>
            <a:off x="229500" y="5643025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32" name="Google Shape;732;p9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891336"/>
            <a:ext cx="9143996" cy="37173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8651686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Google Shape;737;p100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Does it work? Yay!</a:t>
            </a:r>
            <a:endParaRPr/>
          </a:p>
        </p:txBody>
      </p:sp>
      <p:sp>
        <p:nvSpPr>
          <p:cNvPr id="738" name="Google Shape;738;p100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lnSpc>
                <a:spcPct val="115000"/>
              </a:lnSpc>
              <a:spcAft>
                <a:spcPts val="160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739" name="Google Shape;739;p100"/>
          <p:cNvSpPr txBox="1">
            <a:spLocks noGrp="1"/>
          </p:cNvSpPr>
          <p:nvPr>
            <p:ph type="title" idx="2"/>
          </p:nvPr>
        </p:nvSpPr>
        <p:spPr>
          <a:xfrm>
            <a:off x="229500" y="5643025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40" name="Google Shape;740;p1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093476"/>
            <a:ext cx="9144006" cy="33130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8250379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2745" y="111607"/>
            <a:ext cx="8229600" cy="1143000"/>
          </a:xfrm>
          <a:ln/>
        </p:spPr>
        <p:txBody>
          <a:bodyPr rIns="132080"/>
          <a:lstStyle/>
          <a:p>
            <a:r>
              <a:rPr lang="en-US" dirty="0"/>
              <a:t>Where are we?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>
            <a:normAutofit fontScale="92500" lnSpcReduction="20000"/>
          </a:bodyPr>
          <a:lstStyle/>
          <a:p>
            <a:r>
              <a:rPr lang="en-US" dirty="0">
                <a:solidFill>
                  <a:srgbClr val="0070C0"/>
                </a:solidFill>
              </a:rPr>
              <a:t>We are going to build a panorama from two (or more) images.</a:t>
            </a:r>
          </a:p>
          <a:p>
            <a:r>
              <a:rPr lang="en-US" dirty="0">
                <a:solidFill>
                  <a:srgbClr val="0070C0"/>
                </a:solidFill>
              </a:rPr>
              <a:t>We need to learn about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Finding interest points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Describing small patches about such points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Finding matches between pairs of such points on two images, using the descriptors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Selecting the best set of matches and saving them</a:t>
            </a:r>
          </a:p>
          <a:p>
            <a:pPr lvl="1"/>
            <a:r>
              <a:rPr lang="en-US" dirty="0">
                <a:solidFill>
                  <a:srgbClr val="0070C0"/>
                </a:solidFill>
              </a:rPr>
              <a:t>Constructing </a:t>
            </a:r>
            <a:r>
              <a:rPr lang="en-US" dirty="0" err="1">
                <a:solidFill>
                  <a:srgbClr val="0070C0"/>
                </a:solidFill>
              </a:rPr>
              <a:t>homographies</a:t>
            </a:r>
            <a:r>
              <a:rPr lang="en-US" dirty="0">
                <a:solidFill>
                  <a:srgbClr val="0070C0"/>
                </a:solidFill>
              </a:rPr>
              <a:t> (transformations) from one image to the other and picking the best one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Stitching the images together to make the panorama</a:t>
            </a:r>
          </a:p>
          <a:p>
            <a:pPr marL="382588" indent="-342900"/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E1F48E-99F6-7F4D-B791-C6C14C59EF17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70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WINDOWS\Desktop\iccv2003\images\SIFT2.jpg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924300"/>
            <a:ext cx="3675063" cy="266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3" descr="C:\WINDOWS\Desktop\iccv2003\images\SIFT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924300"/>
            <a:ext cx="3675063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4" descr="C:\WINDOWS\Desktop\is2003\images\image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143000"/>
            <a:ext cx="3676650" cy="266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5" descr="C:\WINDOWS\Desktop\is2003\images\image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143000"/>
            <a:ext cx="3676650" cy="266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RANSAC for Homography</a:t>
            </a:r>
          </a:p>
        </p:txBody>
      </p:sp>
      <p:sp>
        <p:nvSpPr>
          <p:cNvPr id="26631" name="TextBox 6"/>
          <p:cNvSpPr txBox="1">
            <a:spLocks noChangeArrowheads="1"/>
          </p:cNvSpPr>
          <p:nvPr/>
        </p:nvSpPr>
        <p:spPr bwMode="auto">
          <a:xfrm>
            <a:off x="2743200" y="4038600"/>
            <a:ext cx="3602038" cy="523875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800"/>
              <a:t>Initial Matched Points</a:t>
            </a:r>
          </a:p>
        </p:txBody>
      </p:sp>
    </p:spTree>
    <p:extLst>
      <p:ext uri="{BB962C8B-B14F-4D97-AF65-F5344CB8AC3E}">
        <p14:creationId xmlns:p14="http://schemas.microsoft.com/office/powerpoint/2010/main" val="174178277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C:\WINDOWS\Desktop\is2003\images\imag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143000"/>
            <a:ext cx="3676650" cy="266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5" descr="C:\WINDOWS\Desktop\is2003\images\image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143000"/>
            <a:ext cx="3676650" cy="266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RANSAC for Homography</a:t>
            </a:r>
          </a:p>
        </p:txBody>
      </p:sp>
      <p:pic>
        <p:nvPicPr>
          <p:cNvPr id="27653" name="Picture 7" descr="C:\WINDOWS\Desktop\is2003\images\matches1.jpg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921125"/>
            <a:ext cx="3675063" cy="266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Picture 8" descr="C:\WINDOWS\Desktop\is2003\images\matches2.jpg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921125"/>
            <a:ext cx="3675062" cy="266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5" name="TextBox 6"/>
          <p:cNvSpPr txBox="1">
            <a:spLocks noChangeArrowheads="1"/>
          </p:cNvSpPr>
          <p:nvPr/>
        </p:nvSpPr>
        <p:spPr bwMode="auto">
          <a:xfrm>
            <a:off x="2743200" y="4038600"/>
            <a:ext cx="3543300" cy="523875"/>
          </a:xfrm>
          <a:prstGeom prst="rect">
            <a:avLst/>
          </a:pr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800"/>
              <a:t>Final Matched Points</a:t>
            </a:r>
          </a:p>
        </p:txBody>
      </p:sp>
    </p:spTree>
    <p:extLst>
      <p:ext uri="{BB962C8B-B14F-4D97-AF65-F5344CB8AC3E}">
        <p14:creationId xmlns:p14="http://schemas.microsoft.com/office/powerpoint/2010/main" val="274352592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WINDOWS\Desktop\is2003\images\imag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143000"/>
            <a:ext cx="3676650" cy="266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Picture 3" descr="C:\WINDOWS\Desktop\is2003\images\image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143000"/>
            <a:ext cx="3676650" cy="266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RANSAC for Homography</a:t>
            </a:r>
          </a:p>
        </p:txBody>
      </p:sp>
      <p:pic>
        <p:nvPicPr>
          <p:cNvPr id="29701" name="Picture 7" descr="C:\WINDOWS\Desktop\is2003\images\homograph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313" y="3922713"/>
            <a:ext cx="5691187" cy="284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2" name="AutoShape 8"/>
          <p:cNvSpPr>
            <a:spLocks noChangeArrowheads="1"/>
          </p:cNvSpPr>
          <p:nvPr/>
        </p:nvSpPr>
        <p:spPr bwMode="auto">
          <a:xfrm>
            <a:off x="4191000" y="3200400"/>
            <a:ext cx="739775" cy="1090613"/>
          </a:xfrm>
          <a:prstGeom prst="downArrow">
            <a:avLst>
              <a:gd name="adj1" fmla="val 50000"/>
              <a:gd name="adj2" fmla="val 36856"/>
            </a:avLst>
          </a:prstGeom>
          <a:solidFill>
            <a:schemeClr val="accent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54123"/>
      </p:ext>
    </p:extLst>
  </p:cSld>
  <p:clrMapOvr>
    <a:masterClrMapping/>
  </p:clrMapOvr>
  <p:transition>
    <p:dissolve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90765"/>
            <a:ext cx="8229600" cy="1143000"/>
          </a:xfrm>
          <a:ln/>
        </p:spPr>
        <p:txBody>
          <a:bodyPr rIns="132080"/>
          <a:lstStyle/>
          <a:p>
            <a:r>
              <a:rPr lang="en-US" dirty="0"/>
              <a:t>Image Blending</a:t>
            </a:r>
          </a:p>
        </p:txBody>
      </p:sp>
      <p:pic>
        <p:nvPicPr>
          <p:cNvPr id="38915" name="Picture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295400"/>
            <a:ext cx="2925763" cy="292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6" name="Picture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295400"/>
            <a:ext cx="2925763" cy="292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Picture 5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505200"/>
            <a:ext cx="2925763" cy="2925763"/>
          </a:xfrm>
          <a:prstGeom prst="rect">
            <a:avLst/>
          </a:prstGeom>
          <a:noFill/>
          <a:ln w="28575" cap="flat">
            <a:solidFill>
              <a:srgbClr val="FF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644481" y="4968081"/>
            <a:ext cx="20586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What’s wrong?</a:t>
            </a:r>
          </a:p>
        </p:txBody>
      </p:sp>
    </p:spTree>
    <p:extLst>
      <p:ext uri="{BB962C8B-B14F-4D97-AF65-F5344CB8AC3E}">
        <p14:creationId xmlns:p14="http://schemas.microsoft.com/office/powerpoint/2010/main" val="2380950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124894"/>
            <a:ext cx="8229600" cy="1143000"/>
          </a:xfrm>
          <a:ln/>
        </p:spPr>
        <p:txBody>
          <a:bodyPr rIns="132080"/>
          <a:lstStyle/>
          <a:p>
            <a:r>
              <a:rPr lang="en-US" dirty="0"/>
              <a:t>Feathering</a:t>
            </a:r>
          </a:p>
        </p:txBody>
      </p:sp>
      <p:grpSp>
        <p:nvGrpSpPr>
          <p:cNvPr id="39962" name="Group 26"/>
          <p:cNvGrpSpPr>
            <a:grpSpLocks/>
          </p:cNvGrpSpPr>
          <p:nvPr/>
        </p:nvGrpSpPr>
        <p:grpSpPr bwMode="auto">
          <a:xfrm>
            <a:off x="990600" y="990600"/>
            <a:ext cx="6775450" cy="3048000"/>
            <a:chOff x="0" y="0"/>
            <a:chExt cx="4268" cy="1920"/>
          </a:xfrm>
        </p:grpSpPr>
        <p:pic>
          <p:nvPicPr>
            <p:cNvPr id="39939" name="Picture 3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" y="0"/>
              <a:ext cx="1644" cy="1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940" name="Picture 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18" y="0"/>
              <a:ext cx="1650" cy="16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9950" name="Group 14"/>
            <p:cNvGrpSpPr>
              <a:grpSpLocks/>
            </p:cNvGrpSpPr>
            <p:nvPr/>
          </p:nvGrpSpPr>
          <p:grpSpPr bwMode="auto">
            <a:xfrm>
              <a:off x="0" y="1566"/>
              <a:ext cx="1914" cy="354"/>
              <a:chOff x="0" y="0"/>
              <a:chExt cx="1914" cy="353"/>
            </a:xfrm>
          </p:grpSpPr>
          <p:grpSp>
            <p:nvGrpSpPr>
              <p:cNvPr id="39943" name="Group 7"/>
              <p:cNvGrpSpPr>
                <a:grpSpLocks/>
              </p:cNvGrpSpPr>
              <p:nvPr/>
            </p:nvGrpSpPr>
            <p:grpSpPr bwMode="auto">
              <a:xfrm>
                <a:off x="0" y="129"/>
                <a:ext cx="214" cy="224"/>
                <a:chOff x="0" y="0"/>
                <a:chExt cx="214" cy="224"/>
              </a:xfrm>
            </p:grpSpPr>
            <p:sp>
              <p:nvSpPr>
                <p:cNvPr id="39941" name="Line 5"/>
                <p:cNvSpPr>
                  <a:spLocks noChangeShapeType="1"/>
                </p:cNvSpPr>
                <p:nvPr/>
              </p:nvSpPr>
              <p:spPr bwMode="auto">
                <a:xfrm>
                  <a:off x="127" y="121"/>
                  <a:ext cx="87" cy="1"/>
                </a:xfrm>
                <a:prstGeom prst="line">
                  <a:avLst/>
                </a:prstGeom>
                <a:noFill/>
                <a:ln w="952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39942" name="Rectangle 6"/>
                <p:cNvSpPr>
                  <a:spLocks/>
                </p:cNvSpPr>
                <p:nvPr/>
              </p:nvSpPr>
              <p:spPr bwMode="auto">
                <a:xfrm>
                  <a:off x="0" y="0"/>
                  <a:ext cx="169" cy="2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lIns="0" tIns="0" rIns="40639" bIns="0">
                  <a:spAutoFit/>
                </a:bodyPr>
                <a:lstStyle/>
                <a:p>
                  <a:pPr marL="39688"/>
                  <a:r>
                    <a:rPr lang="en-US" sz="1800">
                      <a:solidFill>
                        <a:schemeClr val="tx1"/>
                      </a:solidFill>
                      <a:ea typeface="ＭＳ Ｐゴシック" charset="0"/>
                      <a:cs typeface="Times New Roman" charset="0"/>
                    </a:rPr>
                    <a:t>0</a:t>
                  </a:r>
                </a:p>
              </p:txBody>
            </p:sp>
          </p:grpSp>
          <p:sp>
            <p:nvSpPr>
              <p:cNvPr id="39944" name="Line 8"/>
              <p:cNvSpPr>
                <a:spLocks noChangeShapeType="1"/>
              </p:cNvSpPr>
              <p:nvPr/>
            </p:nvSpPr>
            <p:spPr bwMode="auto">
              <a:xfrm>
                <a:off x="257" y="121"/>
                <a:ext cx="741" cy="1"/>
              </a:xfrm>
              <a:prstGeom prst="line">
                <a:avLst/>
              </a:prstGeom>
              <a:noFill/>
              <a:ln w="1905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9945" name="Line 9"/>
              <p:cNvSpPr>
                <a:spLocks noChangeShapeType="1"/>
              </p:cNvSpPr>
              <p:nvPr/>
            </p:nvSpPr>
            <p:spPr bwMode="auto">
              <a:xfrm>
                <a:off x="1173" y="251"/>
                <a:ext cx="741" cy="1"/>
              </a:xfrm>
              <a:prstGeom prst="line">
                <a:avLst/>
              </a:prstGeom>
              <a:noFill/>
              <a:ln w="1905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9946" name="Line 10"/>
              <p:cNvSpPr>
                <a:spLocks noChangeShapeType="1"/>
              </p:cNvSpPr>
              <p:nvPr/>
            </p:nvSpPr>
            <p:spPr bwMode="auto">
              <a:xfrm>
                <a:off x="998" y="121"/>
                <a:ext cx="175" cy="130"/>
              </a:xfrm>
              <a:prstGeom prst="line">
                <a:avLst/>
              </a:prstGeom>
              <a:noFill/>
              <a:ln w="1905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grpSp>
            <p:nvGrpSpPr>
              <p:cNvPr id="39949" name="Group 13"/>
              <p:cNvGrpSpPr>
                <a:grpSpLocks/>
              </p:cNvGrpSpPr>
              <p:nvPr/>
            </p:nvGrpSpPr>
            <p:grpSpPr bwMode="auto">
              <a:xfrm>
                <a:off x="0" y="0"/>
                <a:ext cx="214" cy="224"/>
                <a:chOff x="0" y="0"/>
                <a:chExt cx="214" cy="224"/>
              </a:xfrm>
            </p:grpSpPr>
            <p:sp>
              <p:nvSpPr>
                <p:cNvPr id="39947" name="Line 11"/>
                <p:cNvSpPr>
                  <a:spLocks noChangeShapeType="1"/>
                </p:cNvSpPr>
                <p:nvPr/>
              </p:nvSpPr>
              <p:spPr bwMode="auto">
                <a:xfrm>
                  <a:off x="127" y="121"/>
                  <a:ext cx="87" cy="1"/>
                </a:xfrm>
                <a:prstGeom prst="line">
                  <a:avLst/>
                </a:prstGeom>
                <a:noFill/>
                <a:ln w="9525" cap="flat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39948" name="Rectangle 12"/>
                <p:cNvSpPr>
                  <a:spLocks/>
                </p:cNvSpPr>
                <p:nvPr/>
              </p:nvSpPr>
              <p:spPr bwMode="auto">
                <a:xfrm>
                  <a:off x="0" y="0"/>
                  <a:ext cx="169" cy="2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lIns="0" tIns="0" rIns="40639" bIns="0">
                  <a:spAutoFit/>
                </a:bodyPr>
                <a:lstStyle/>
                <a:p>
                  <a:pPr marL="39688"/>
                  <a:r>
                    <a:rPr lang="en-US" sz="1800">
                      <a:solidFill>
                        <a:schemeClr val="tx1"/>
                      </a:solidFill>
                      <a:ea typeface="ＭＳ Ｐゴシック" charset="0"/>
                      <a:cs typeface="Times New Roman" charset="0"/>
                    </a:rPr>
                    <a:t>1</a:t>
                  </a:r>
                </a:p>
              </p:txBody>
            </p:sp>
          </p:grpSp>
        </p:grpSp>
        <p:grpSp>
          <p:nvGrpSpPr>
            <p:cNvPr id="39953" name="Group 17"/>
            <p:cNvGrpSpPr>
              <a:grpSpLocks/>
            </p:cNvGrpSpPr>
            <p:nvPr/>
          </p:nvGrpSpPr>
          <p:grpSpPr bwMode="auto">
            <a:xfrm>
              <a:off x="2353" y="1696"/>
              <a:ext cx="215" cy="224"/>
              <a:chOff x="0" y="0"/>
              <a:chExt cx="214" cy="224"/>
            </a:xfrm>
          </p:grpSpPr>
          <p:sp>
            <p:nvSpPr>
              <p:cNvPr id="39951" name="Line 15"/>
              <p:cNvSpPr>
                <a:spLocks noChangeShapeType="1"/>
              </p:cNvSpPr>
              <p:nvPr/>
            </p:nvSpPr>
            <p:spPr bwMode="auto">
              <a:xfrm>
                <a:off x="127" y="121"/>
                <a:ext cx="87" cy="1"/>
              </a:xfrm>
              <a:prstGeom prst="line">
                <a:avLst/>
              </a:prstGeom>
              <a:noFill/>
              <a:ln w="9525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9952" name="Rectangle 16"/>
              <p:cNvSpPr>
                <a:spLocks/>
              </p:cNvSpPr>
              <p:nvPr/>
            </p:nvSpPr>
            <p:spPr bwMode="auto">
              <a:xfrm>
                <a:off x="0" y="0"/>
                <a:ext cx="169" cy="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40639" bIns="0">
                <a:spAutoFit/>
              </a:bodyPr>
              <a:lstStyle/>
              <a:p>
                <a:pPr marL="39688"/>
                <a:r>
                  <a:rPr lang="en-US" sz="1800">
                    <a:solidFill>
                      <a:schemeClr val="tx1"/>
                    </a:solidFill>
                    <a:ea typeface="ＭＳ Ｐゴシック" charset="0"/>
                    <a:cs typeface="Times New Roman" charset="0"/>
                  </a:rPr>
                  <a:t>0</a:t>
                </a:r>
              </a:p>
            </p:txBody>
          </p:sp>
        </p:grpSp>
        <p:grpSp>
          <p:nvGrpSpPr>
            <p:cNvPr id="39957" name="Group 21"/>
            <p:cNvGrpSpPr>
              <a:grpSpLocks/>
            </p:cNvGrpSpPr>
            <p:nvPr/>
          </p:nvGrpSpPr>
          <p:grpSpPr bwMode="auto">
            <a:xfrm flipH="1">
              <a:off x="2611" y="1688"/>
              <a:ext cx="1657" cy="130"/>
              <a:chOff x="0" y="0"/>
              <a:chExt cx="1656" cy="130"/>
            </a:xfrm>
          </p:grpSpPr>
          <p:sp>
            <p:nvSpPr>
              <p:cNvPr id="39954" name="Line 18"/>
              <p:cNvSpPr>
                <a:spLocks noChangeShapeType="1"/>
              </p:cNvSpPr>
              <p:nvPr/>
            </p:nvSpPr>
            <p:spPr bwMode="auto">
              <a:xfrm>
                <a:off x="0" y="0"/>
                <a:ext cx="740" cy="1"/>
              </a:xfrm>
              <a:prstGeom prst="line">
                <a:avLst/>
              </a:prstGeom>
              <a:noFill/>
              <a:ln w="1905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9955" name="Line 19"/>
              <p:cNvSpPr>
                <a:spLocks noChangeShapeType="1"/>
              </p:cNvSpPr>
              <p:nvPr/>
            </p:nvSpPr>
            <p:spPr bwMode="auto">
              <a:xfrm>
                <a:off x="915" y="129"/>
                <a:ext cx="741" cy="1"/>
              </a:xfrm>
              <a:prstGeom prst="line">
                <a:avLst/>
              </a:prstGeom>
              <a:noFill/>
              <a:ln w="1905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9956" name="Line 20"/>
              <p:cNvSpPr>
                <a:spLocks noChangeShapeType="1"/>
              </p:cNvSpPr>
              <p:nvPr/>
            </p:nvSpPr>
            <p:spPr bwMode="auto">
              <a:xfrm>
                <a:off x="740" y="0"/>
                <a:ext cx="175" cy="129"/>
              </a:xfrm>
              <a:prstGeom prst="line">
                <a:avLst/>
              </a:prstGeom>
              <a:noFill/>
              <a:ln w="1905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39960" name="Group 24"/>
            <p:cNvGrpSpPr>
              <a:grpSpLocks/>
            </p:cNvGrpSpPr>
            <p:nvPr/>
          </p:nvGrpSpPr>
          <p:grpSpPr bwMode="auto">
            <a:xfrm>
              <a:off x="2353" y="1565"/>
              <a:ext cx="215" cy="224"/>
              <a:chOff x="0" y="0"/>
              <a:chExt cx="214" cy="224"/>
            </a:xfrm>
          </p:grpSpPr>
          <p:sp>
            <p:nvSpPr>
              <p:cNvPr id="39958" name="Line 22"/>
              <p:cNvSpPr>
                <a:spLocks noChangeShapeType="1"/>
              </p:cNvSpPr>
              <p:nvPr/>
            </p:nvSpPr>
            <p:spPr bwMode="auto">
              <a:xfrm>
                <a:off x="127" y="122"/>
                <a:ext cx="87" cy="1"/>
              </a:xfrm>
              <a:prstGeom prst="line">
                <a:avLst/>
              </a:prstGeom>
              <a:noFill/>
              <a:ln w="9525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39959" name="Rectangle 23"/>
              <p:cNvSpPr>
                <a:spLocks/>
              </p:cNvSpPr>
              <p:nvPr/>
            </p:nvSpPr>
            <p:spPr bwMode="auto">
              <a:xfrm>
                <a:off x="0" y="0"/>
                <a:ext cx="169" cy="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40639" bIns="0">
                <a:spAutoFit/>
              </a:bodyPr>
              <a:lstStyle/>
              <a:p>
                <a:pPr marL="39688"/>
                <a:r>
                  <a:rPr lang="en-US" sz="1800">
                    <a:solidFill>
                      <a:schemeClr val="tx1"/>
                    </a:solidFill>
                    <a:ea typeface="ＭＳ Ｐゴシック" charset="0"/>
                    <a:cs typeface="Times New Roman" charset="0"/>
                  </a:rPr>
                  <a:t>1</a:t>
                </a:r>
              </a:p>
            </p:txBody>
          </p:sp>
        </p:grpSp>
        <p:sp>
          <p:nvSpPr>
            <p:cNvPr id="39961" name="Rectangle 25"/>
            <p:cNvSpPr>
              <a:spLocks/>
            </p:cNvSpPr>
            <p:nvPr/>
          </p:nvSpPr>
          <p:spPr bwMode="auto">
            <a:xfrm>
              <a:off x="2088" y="467"/>
              <a:ext cx="371" cy="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sz="6000">
                  <a:solidFill>
                    <a:srgbClr val="FF0000"/>
                  </a:solidFill>
                  <a:latin typeface="Times New Roman Bold" charset="0"/>
                  <a:ea typeface="ＭＳ Ｐゴシック" charset="0"/>
                  <a:cs typeface="Times New Roman Bold" charset="0"/>
                  <a:sym typeface="Times New Roman Bold" charset="0"/>
                </a:rPr>
                <a:t>+</a:t>
              </a:r>
            </a:p>
          </p:txBody>
        </p:sp>
      </p:grpSp>
      <p:grpSp>
        <p:nvGrpSpPr>
          <p:cNvPr id="39965" name="Group 29"/>
          <p:cNvGrpSpPr>
            <a:grpSpLocks/>
          </p:cNvGrpSpPr>
          <p:nvPr/>
        </p:nvGrpSpPr>
        <p:grpSpPr bwMode="auto">
          <a:xfrm>
            <a:off x="1143000" y="4114800"/>
            <a:ext cx="3571875" cy="2514600"/>
            <a:chOff x="0" y="0"/>
            <a:chExt cx="2250" cy="1584"/>
          </a:xfrm>
        </p:grpSpPr>
        <p:pic>
          <p:nvPicPr>
            <p:cNvPr id="39963" name="Picture 27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8" y="0"/>
              <a:ext cx="1572" cy="1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964" name="Rectangle 28"/>
            <p:cNvSpPr>
              <a:spLocks/>
            </p:cNvSpPr>
            <p:nvPr/>
          </p:nvSpPr>
          <p:spPr bwMode="auto">
            <a:xfrm>
              <a:off x="0" y="432"/>
              <a:ext cx="371" cy="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sz="6000">
                  <a:solidFill>
                    <a:srgbClr val="FF0000"/>
                  </a:solidFill>
                  <a:latin typeface="Times New Roman Bold" charset="0"/>
                  <a:ea typeface="ＭＳ Ｐゴシック" charset="0"/>
                  <a:cs typeface="Times New Roman Bold" charset="0"/>
                  <a:sym typeface="Times New Roman Bold" charset="0"/>
                </a:rPr>
                <a:t>=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174525" y="3645972"/>
            <a:ext cx="6768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ramp</a:t>
            </a:r>
          </a:p>
        </p:txBody>
      </p:sp>
    </p:spTree>
    <p:extLst>
      <p:ext uri="{BB962C8B-B14F-4D97-AF65-F5344CB8AC3E}">
        <p14:creationId xmlns:p14="http://schemas.microsoft.com/office/powerpoint/2010/main" val="2731179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37796"/>
            <a:ext cx="8229600" cy="1143000"/>
          </a:xfrm>
          <a:ln/>
        </p:spPr>
        <p:txBody>
          <a:bodyPr rIns="132080"/>
          <a:lstStyle/>
          <a:p>
            <a:r>
              <a:rPr lang="en-US" dirty="0"/>
              <a:t>Effect of window (ramp-width) size</a:t>
            </a:r>
          </a:p>
        </p:txBody>
      </p:sp>
      <p:pic>
        <p:nvPicPr>
          <p:cNvPr id="40963" name="Picture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143000"/>
            <a:ext cx="3225800" cy="325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4" name="Picture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1400" y="1143000"/>
            <a:ext cx="3225800" cy="325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5" name="Line 5"/>
          <p:cNvSpPr>
            <a:spLocks noChangeShapeType="1"/>
          </p:cNvSpPr>
          <p:nvPr/>
        </p:nvSpPr>
        <p:spPr bwMode="auto">
          <a:xfrm rot="10800000" flipH="1">
            <a:off x="1066800" y="4648200"/>
            <a:ext cx="3200400" cy="762000"/>
          </a:xfrm>
          <a:prstGeom prst="line">
            <a:avLst/>
          </a:prstGeom>
          <a:noFill/>
          <a:ln w="1905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0966" name="Line 6"/>
          <p:cNvSpPr>
            <a:spLocks noChangeShapeType="1"/>
          </p:cNvSpPr>
          <p:nvPr/>
        </p:nvSpPr>
        <p:spPr bwMode="auto">
          <a:xfrm rot="10800000">
            <a:off x="1066800" y="4648200"/>
            <a:ext cx="3200400" cy="762000"/>
          </a:xfrm>
          <a:prstGeom prst="line">
            <a:avLst/>
          </a:prstGeom>
          <a:noFill/>
          <a:ln w="1905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0967" name="Line 7"/>
          <p:cNvSpPr>
            <a:spLocks noChangeShapeType="1"/>
          </p:cNvSpPr>
          <p:nvPr/>
        </p:nvSpPr>
        <p:spPr bwMode="auto">
          <a:xfrm rot="10800000" flipH="1">
            <a:off x="914400" y="4495800"/>
            <a:ext cx="1588" cy="990600"/>
          </a:xfrm>
          <a:prstGeom prst="line">
            <a:avLst/>
          </a:prstGeom>
          <a:noFill/>
          <a:ln w="9525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0968" name="Line 8"/>
          <p:cNvSpPr>
            <a:spLocks noChangeShapeType="1"/>
          </p:cNvSpPr>
          <p:nvPr/>
        </p:nvSpPr>
        <p:spPr bwMode="auto">
          <a:xfrm>
            <a:off x="1066800" y="5486400"/>
            <a:ext cx="3200400" cy="1588"/>
          </a:xfrm>
          <a:prstGeom prst="line">
            <a:avLst/>
          </a:prstGeom>
          <a:noFill/>
          <a:ln w="9525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grpSp>
        <p:nvGrpSpPr>
          <p:cNvPr id="40971" name="Group 11"/>
          <p:cNvGrpSpPr>
            <a:grpSpLocks/>
          </p:cNvGrpSpPr>
          <p:nvPr/>
        </p:nvGrpSpPr>
        <p:grpSpPr bwMode="auto">
          <a:xfrm>
            <a:off x="615950" y="5195888"/>
            <a:ext cx="374650" cy="355600"/>
            <a:chOff x="0" y="0"/>
            <a:chExt cx="236" cy="224"/>
          </a:xfrm>
        </p:grpSpPr>
        <p:sp>
          <p:nvSpPr>
            <p:cNvPr id="40969" name="Line 9"/>
            <p:cNvSpPr>
              <a:spLocks noChangeShapeType="1"/>
            </p:cNvSpPr>
            <p:nvPr/>
          </p:nvSpPr>
          <p:spPr bwMode="auto">
            <a:xfrm>
              <a:off x="140" y="135"/>
              <a:ext cx="96" cy="1"/>
            </a:xfrm>
            <a:prstGeom prst="line">
              <a:avLst/>
            </a:prstGeom>
            <a:noFill/>
            <a:ln w="9525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40970" name="Rectangle 10"/>
            <p:cNvSpPr>
              <a:spLocks/>
            </p:cNvSpPr>
            <p:nvPr/>
          </p:nvSpPr>
          <p:spPr bwMode="auto">
            <a:xfrm>
              <a:off x="0" y="0"/>
              <a:ext cx="169" cy="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sz="1800">
                  <a:solidFill>
                    <a:schemeClr val="tx1"/>
                  </a:solidFill>
                  <a:ea typeface="ＭＳ Ｐゴシック" charset="0"/>
                  <a:cs typeface="Times New Roman" charset="0"/>
                </a:rPr>
                <a:t>0</a:t>
              </a:r>
            </a:p>
          </p:txBody>
        </p:sp>
      </p:grpSp>
      <p:grpSp>
        <p:nvGrpSpPr>
          <p:cNvPr id="40974" name="Group 14"/>
          <p:cNvGrpSpPr>
            <a:grpSpLocks/>
          </p:cNvGrpSpPr>
          <p:nvPr/>
        </p:nvGrpSpPr>
        <p:grpSpPr bwMode="auto">
          <a:xfrm>
            <a:off x="609600" y="4433888"/>
            <a:ext cx="374650" cy="355600"/>
            <a:chOff x="0" y="0"/>
            <a:chExt cx="236" cy="224"/>
          </a:xfrm>
        </p:grpSpPr>
        <p:sp>
          <p:nvSpPr>
            <p:cNvPr id="40972" name="Line 12"/>
            <p:cNvSpPr>
              <a:spLocks noChangeShapeType="1"/>
            </p:cNvSpPr>
            <p:nvPr/>
          </p:nvSpPr>
          <p:spPr bwMode="auto">
            <a:xfrm>
              <a:off x="140" y="135"/>
              <a:ext cx="96" cy="1"/>
            </a:xfrm>
            <a:prstGeom prst="line">
              <a:avLst/>
            </a:prstGeom>
            <a:noFill/>
            <a:ln w="9525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40973" name="Rectangle 13"/>
            <p:cNvSpPr>
              <a:spLocks/>
            </p:cNvSpPr>
            <p:nvPr/>
          </p:nvSpPr>
          <p:spPr bwMode="auto">
            <a:xfrm>
              <a:off x="0" y="0"/>
              <a:ext cx="169" cy="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sz="1800">
                  <a:solidFill>
                    <a:schemeClr val="tx1"/>
                  </a:solidFill>
                  <a:ea typeface="ＭＳ Ｐゴシック" charset="0"/>
                  <a:cs typeface="Times New Roman" charset="0"/>
                </a:rPr>
                <a:t>1</a:t>
              </a:r>
            </a:p>
          </p:txBody>
        </p:sp>
      </p:grpSp>
      <p:sp>
        <p:nvSpPr>
          <p:cNvPr id="40975" name="Rectangle 15"/>
          <p:cNvSpPr>
            <a:spLocks/>
          </p:cNvSpPr>
          <p:nvPr/>
        </p:nvSpPr>
        <p:spPr bwMode="auto">
          <a:xfrm>
            <a:off x="1371600" y="4464050"/>
            <a:ext cx="42545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/>
            <a:r>
              <a:rPr lang="en-US" sz="1600">
                <a:solidFill>
                  <a:schemeClr val="tx1"/>
                </a:solidFill>
                <a:ea typeface="ＭＳ Ｐゴシック" charset="0"/>
                <a:cs typeface="Times New Roman" charset="0"/>
              </a:rPr>
              <a:t>left</a:t>
            </a:r>
          </a:p>
        </p:txBody>
      </p:sp>
      <p:sp>
        <p:nvSpPr>
          <p:cNvPr id="40976" name="Rectangle 16"/>
          <p:cNvSpPr>
            <a:spLocks/>
          </p:cNvSpPr>
          <p:nvPr/>
        </p:nvSpPr>
        <p:spPr bwMode="auto">
          <a:xfrm>
            <a:off x="1335088" y="4953000"/>
            <a:ext cx="538162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/>
            <a:r>
              <a:rPr lang="en-US" sz="1600">
                <a:solidFill>
                  <a:schemeClr val="tx1"/>
                </a:solidFill>
                <a:ea typeface="ＭＳ Ｐゴシック" charset="0"/>
                <a:cs typeface="Times New Roman" charset="0"/>
              </a:rPr>
              <a:t>right</a:t>
            </a:r>
          </a:p>
        </p:txBody>
      </p:sp>
      <p:sp>
        <p:nvSpPr>
          <p:cNvPr id="40977" name="Line 17"/>
          <p:cNvSpPr>
            <a:spLocks noChangeShapeType="1"/>
          </p:cNvSpPr>
          <p:nvPr/>
        </p:nvSpPr>
        <p:spPr bwMode="auto">
          <a:xfrm rot="10800000" flipH="1">
            <a:off x="5632450" y="4495800"/>
            <a:ext cx="1588" cy="990600"/>
          </a:xfrm>
          <a:prstGeom prst="line">
            <a:avLst/>
          </a:prstGeom>
          <a:noFill/>
          <a:ln w="9525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grpSp>
        <p:nvGrpSpPr>
          <p:cNvPr id="40981" name="Group 21"/>
          <p:cNvGrpSpPr>
            <a:grpSpLocks/>
          </p:cNvGrpSpPr>
          <p:nvPr/>
        </p:nvGrpSpPr>
        <p:grpSpPr bwMode="auto">
          <a:xfrm>
            <a:off x="5784850" y="4648200"/>
            <a:ext cx="1600200" cy="839788"/>
            <a:chOff x="0" y="0"/>
            <a:chExt cx="1008" cy="529"/>
          </a:xfrm>
        </p:grpSpPr>
        <p:sp>
          <p:nvSpPr>
            <p:cNvPr id="40978" name="Line 18"/>
            <p:cNvSpPr>
              <a:spLocks noChangeShapeType="1"/>
            </p:cNvSpPr>
            <p:nvPr/>
          </p:nvSpPr>
          <p:spPr bwMode="auto">
            <a:xfrm rot="10800000" flipH="1">
              <a:off x="0" y="0"/>
              <a:ext cx="1008" cy="480"/>
            </a:xfrm>
            <a:prstGeom prst="line">
              <a:avLst/>
            </a:prstGeom>
            <a:noFill/>
            <a:ln w="1905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40979" name="Line 19"/>
            <p:cNvSpPr>
              <a:spLocks noChangeShapeType="1"/>
            </p:cNvSpPr>
            <p:nvPr/>
          </p:nvSpPr>
          <p:spPr bwMode="auto">
            <a:xfrm rot="10800000">
              <a:off x="0" y="0"/>
              <a:ext cx="1008" cy="480"/>
            </a:xfrm>
            <a:prstGeom prst="line">
              <a:avLst/>
            </a:prstGeom>
            <a:noFill/>
            <a:ln w="1905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40980" name="Line 20"/>
            <p:cNvSpPr>
              <a:spLocks noChangeShapeType="1"/>
            </p:cNvSpPr>
            <p:nvPr/>
          </p:nvSpPr>
          <p:spPr bwMode="auto">
            <a:xfrm>
              <a:off x="0" y="528"/>
              <a:ext cx="1008" cy="1"/>
            </a:xfrm>
            <a:prstGeom prst="line">
              <a:avLst/>
            </a:prstGeom>
            <a:noFill/>
            <a:ln w="9525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40984" name="Group 24"/>
          <p:cNvGrpSpPr>
            <a:grpSpLocks/>
          </p:cNvGrpSpPr>
          <p:nvPr/>
        </p:nvGrpSpPr>
        <p:grpSpPr bwMode="auto">
          <a:xfrm>
            <a:off x="5334000" y="5195888"/>
            <a:ext cx="374650" cy="355600"/>
            <a:chOff x="0" y="0"/>
            <a:chExt cx="236" cy="224"/>
          </a:xfrm>
        </p:grpSpPr>
        <p:sp>
          <p:nvSpPr>
            <p:cNvPr id="40982" name="Line 22"/>
            <p:cNvSpPr>
              <a:spLocks noChangeShapeType="1"/>
            </p:cNvSpPr>
            <p:nvPr/>
          </p:nvSpPr>
          <p:spPr bwMode="auto">
            <a:xfrm>
              <a:off x="140" y="135"/>
              <a:ext cx="96" cy="1"/>
            </a:xfrm>
            <a:prstGeom prst="line">
              <a:avLst/>
            </a:prstGeom>
            <a:noFill/>
            <a:ln w="9525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40983" name="Rectangle 23"/>
            <p:cNvSpPr>
              <a:spLocks/>
            </p:cNvSpPr>
            <p:nvPr/>
          </p:nvSpPr>
          <p:spPr bwMode="auto">
            <a:xfrm>
              <a:off x="0" y="0"/>
              <a:ext cx="169" cy="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sz="1800">
                  <a:solidFill>
                    <a:schemeClr val="tx1"/>
                  </a:solidFill>
                  <a:ea typeface="ＭＳ Ｐゴシック" charset="0"/>
                  <a:cs typeface="Times New Roman" charset="0"/>
                </a:rPr>
                <a:t>0</a:t>
              </a:r>
            </a:p>
          </p:txBody>
        </p:sp>
      </p:grpSp>
      <p:grpSp>
        <p:nvGrpSpPr>
          <p:cNvPr id="40987" name="Group 27"/>
          <p:cNvGrpSpPr>
            <a:grpSpLocks/>
          </p:cNvGrpSpPr>
          <p:nvPr/>
        </p:nvGrpSpPr>
        <p:grpSpPr bwMode="auto">
          <a:xfrm>
            <a:off x="5334000" y="4433888"/>
            <a:ext cx="374650" cy="355600"/>
            <a:chOff x="0" y="0"/>
            <a:chExt cx="236" cy="224"/>
          </a:xfrm>
        </p:grpSpPr>
        <p:sp>
          <p:nvSpPr>
            <p:cNvPr id="40985" name="Line 25"/>
            <p:cNvSpPr>
              <a:spLocks noChangeShapeType="1"/>
            </p:cNvSpPr>
            <p:nvPr/>
          </p:nvSpPr>
          <p:spPr bwMode="auto">
            <a:xfrm>
              <a:off x="140" y="135"/>
              <a:ext cx="96" cy="1"/>
            </a:xfrm>
            <a:prstGeom prst="line">
              <a:avLst/>
            </a:prstGeom>
            <a:noFill/>
            <a:ln w="9525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40986" name="Rectangle 26"/>
            <p:cNvSpPr>
              <a:spLocks/>
            </p:cNvSpPr>
            <p:nvPr/>
          </p:nvSpPr>
          <p:spPr bwMode="auto">
            <a:xfrm>
              <a:off x="0" y="0"/>
              <a:ext cx="169" cy="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sz="1800">
                  <a:solidFill>
                    <a:schemeClr val="tx1"/>
                  </a:solidFill>
                  <a:ea typeface="ＭＳ Ｐゴシック" charset="0"/>
                  <a:cs typeface="Times New Roman" charset="0"/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01172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609600" y="1143000"/>
            <a:ext cx="7772040" cy="837720"/>
          </a:xfrm>
        </p:spPr>
        <p:txBody>
          <a:bodyPr>
            <a:normAutofit fontScale="40000" lnSpcReduction="20000"/>
          </a:bodyPr>
          <a:lstStyle/>
          <a:p>
            <a:r>
              <a:rPr lang="en-US" dirty="0"/>
              <a:t>    Once we have found the key points and a dominant orientation for each,</a:t>
            </a:r>
          </a:p>
          <a:p>
            <a:endParaRPr lang="en-US" dirty="0"/>
          </a:p>
          <a:p>
            <a:r>
              <a:rPr lang="en-US" dirty="0"/>
              <a:t>   we need to </a:t>
            </a:r>
            <a:r>
              <a:rPr lang="en-US" dirty="0">
                <a:solidFill>
                  <a:srgbClr val="FF0000"/>
                </a:solidFill>
              </a:rPr>
              <a:t>describe</a:t>
            </a:r>
            <a:r>
              <a:rPr lang="en-US" dirty="0"/>
              <a:t> the (</a:t>
            </a:r>
            <a:r>
              <a:rPr lang="en-US" dirty="0">
                <a:solidFill>
                  <a:srgbClr val="0000FF"/>
                </a:solidFill>
              </a:rPr>
              <a:t>rotated and scaled</a:t>
            </a:r>
            <a:r>
              <a:rPr lang="en-US" dirty="0"/>
              <a:t>) neighborhood about each.</a:t>
            </a:r>
          </a:p>
        </p:txBody>
      </p:sp>
      <p:pic>
        <p:nvPicPr>
          <p:cNvPr id="4" name="Picture 5"/>
          <p:cNvPicPr/>
          <p:nvPr/>
        </p:nvPicPr>
        <p:blipFill>
          <a:blip r:embed="rId2"/>
          <a:stretch/>
        </p:blipFill>
        <p:spPr>
          <a:xfrm>
            <a:off x="1752600" y="2895600"/>
            <a:ext cx="1982520" cy="1987200"/>
          </a:xfrm>
          <a:prstGeom prst="rect">
            <a:avLst/>
          </a:prstGeom>
          <a:ln w="9360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4724400" y="3704534"/>
            <a:ext cx="256993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128-dimensional vector</a:t>
            </a:r>
          </a:p>
        </p:txBody>
      </p:sp>
      <p:cxnSp>
        <p:nvCxnSpPr>
          <p:cNvPr id="7" name="Straight Arrow Connector 6"/>
          <p:cNvCxnSpPr>
            <a:stCxn id="4" idx="3"/>
            <a:endCxn id="5" idx="1"/>
          </p:cNvCxnSpPr>
          <p:nvPr/>
        </p:nvCxnSpPr>
        <p:spPr>
          <a:xfrm>
            <a:off x="3735120" y="3889200"/>
            <a:ext cx="98928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822587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153432"/>
            <a:ext cx="8229600" cy="1143000"/>
          </a:xfrm>
          <a:ln/>
        </p:spPr>
        <p:txBody>
          <a:bodyPr rIns="132080"/>
          <a:lstStyle/>
          <a:p>
            <a:r>
              <a:rPr lang="en-US" dirty="0"/>
              <a:t>Effect of window size</a:t>
            </a:r>
          </a:p>
        </p:txBody>
      </p:sp>
      <p:grpSp>
        <p:nvGrpSpPr>
          <p:cNvPr id="41998" name="Group 14"/>
          <p:cNvGrpSpPr>
            <a:grpSpLocks/>
          </p:cNvGrpSpPr>
          <p:nvPr/>
        </p:nvGrpSpPr>
        <p:grpSpPr bwMode="auto">
          <a:xfrm>
            <a:off x="2185988" y="4433888"/>
            <a:ext cx="557212" cy="1117600"/>
            <a:chOff x="0" y="0"/>
            <a:chExt cx="351" cy="704"/>
          </a:xfrm>
        </p:grpSpPr>
        <p:sp>
          <p:nvSpPr>
            <p:cNvPr id="41987" name="Line 3"/>
            <p:cNvSpPr>
              <a:spLocks noChangeShapeType="1"/>
            </p:cNvSpPr>
            <p:nvPr/>
          </p:nvSpPr>
          <p:spPr bwMode="auto">
            <a:xfrm rot="10800000" flipH="1">
              <a:off x="192" y="39"/>
              <a:ext cx="1" cy="624"/>
            </a:xfrm>
            <a:prstGeom prst="line">
              <a:avLst/>
            </a:prstGeom>
            <a:noFill/>
            <a:ln w="9525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grpSp>
          <p:nvGrpSpPr>
            <p:cNvPr id="41991" name="Group 7"/>
            <p:cNvGrpSpPr>
              <a:grpSpLocks/>
            </p:cNvGrpSpPr>
            <p:nvPr/>
          </p:nvGrpSpPr>
          <p:grpSpPr bwMode="auto">
            <a:xfrm>
              <a:off x="288" y="135"/>
              <a:ext cx="63" cy="529"/>
              <a:chOff x="0" y="0"/>
              <a:chExt cx="63" cy="529"/>
            </a:xfrm>
          </p:grpSpPr>
          <p:sp>
            <p:nvSpPr>
              <p:cNvPr id="41988" name="Line 4"/>
              <p:cNvSpPr>
                <a:spLocks noChangeShapeType="1"/>
              </p:cNvSpPr>
              <p:nvPr/>
            </p:nvSpPr>
            <p:spPr bwMode="auto">
              <a:xfrm rot="10800000" flipH="1">
                <a:off x="0" y="0"/>
                <a:ext cx="63" cy="480"/>
              </a:xfrm>
              <a:prstGeom prst="line">
                <a:avLst/>
              </a:prstGeom>
              <a:noFill/>
              <a:ln w="1905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41989" name="Line 5"/>
              <p:cNvSpPr>
                <a:spLocks noChangeShapeType="1"/>
              </p:cNvSpPr>
              <p:nvPr/>
            </p:nvSpPr>
            <p:spPr bwMode="auto">
              <a:xfrm rot="10800000">
                <a:off x="0" y="0"/>
                <a:ext cx="63" cy="480"/>
              </a:xfrm>
              <a:prstGeom prst="line">
                <a:avLst/>
              </a:prstGeom>
              <a:noFill/>
              <a:ln w="1905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41990" name="Line 6"/>
              <p:cNvSpPr>
                <a:spLocks noChangeShapeType="1"/>
              </p:cNvSpPr>
              <p:nvPr/>
            </p:nvSpPr>
            <p:spPr bwMode="auto">
              <a:xfrm>
                <a:off x="0" y="528"/>
                <a:ext cx="63" cy="1"/>
              </a:xfrm>
              <a:prstGeom prst="line">
                <a:avLst/>
              </a:prstGeom>
              <a:noFill/>
              <a:ln w="9525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41994" name="Group 10"/>
            <p:cNvGrpSpPr>
              <a:grpSpLocks/>
            </p:cNvGrpSpPr>
            <p:nvPr/>
          </p:nvGrpSpPr>
          <p:grpSpPr bwMode="auto">
            <a:xfrm>
              <a:off x="4" y="480"/>
              <a:ext cx="236" cy="224"/>
              <a:chOff x="0" y="0"/>
              <a:chExt cx="236" cy="224"/>
            </a:xfrm>
          </p:grpSpPr>
          <p:sp>
            <p:nvSpPr>
              <p:cNvPr id="41992" name="Line 8"/>
              <p:cNvSpPr>
                <a:spLocks noChangeShapeType="1"/>
              </p:cNvSpPr>
              <p:nvPr/>
            </p:nvSpPr>
            <p:spPr bwMode="auto">
              <a:xfrm>
                <a:off x="140" y="135"/>
                <a:ext cx="96" cy="1"/>
              </a:xfrm>
              <a:prstGeom prst="line">
                <a:avLst/>
              </a:prstGeom>
              <a:noFill/>
              <a:ln w="9525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41993" name="Rectangle 9"/>
              <p:cNvSpPr>
                <a:spLocks/>
              </p:cNvSpPr>
              <p:nvPr/>
            </p:nvSpPr>
            <p:spPr bwMode="auto">
              <a:xfrm>
                <a:off x="0" y="0"/>
                <a:ext cx="169" cy="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40639" bIns="0">
                <a:spAutoFit/>
              </a:bodyPr>
              <a:lstStyle/>
              <a:p>
                <a:pPr marL="39688"/>
                <a:r>
                  <a:rPr lang="en-US" sz="1800">
                    <a:solidFill>
                      <a:schemeClr val="tx1"/>
                    </a:solidFill>
                    <a:ea typeface="ＭＳ Ｐゴシック" charset="0"/>
                    <a:cs typeface="Times New Roman" charset="0"/>
                  </a:rPr>
                  <a:t>0</a:t>
                </a:r>
              </a:p>
            </p:txBody>
          </p:sp>
        </p:grpSp>
        <p:grpSp>
          <p:nvGrpSpPr>
            <p:cNvPr id="41997" name="Group 13"/>
            <p:cNvGrpSpPr>
              <a:grpSpLocks/>
            </p:cNvGrpSpPr>
            <p:nvPr/>
          </p:nvGrpSpPr>
          <p:grpSpPr bwMode="auto">
            <a:xfrm>
              <a:off x="0" y="0"/>
              <a:ext cx="236" cy="224"/>
              <a:chOff x="0" y="0"/>
              <a:chExt cx="236" cy="224"/>
            </a:xfrm>
          </p:grpSpPr>
          <p:sp>
            <p:nvSpPr>
              <p:cNvPr id="41995" name="Line 11"/>
              <p:cNvSpPr>
                <a:spLocks noChangeShapeType="1"/>
              </p:cNvSpPr>
              <p:nvPr/>
            </p:nvSpPr>
            <p:spPr bwMode="auto">
              <a:xfrm>
                <a:off x="140" y="135"/>
                <a:ext cx="96" cy="1"/>
              </a:xfrm>
              <a:prstGeom prst="line">
                <a:avLst/>
              </a:prstGeom>
              <a:noFill/>
              <a:ln w="9525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41996" name="Rectangle 12"/>
              <p:cNvSpPr>
                <a:spLocks/>
              </p:cNvSpPr>
              <p:nvPr/>
            </p:nvSpPr>
            <p:spPr bwMode="auto">
              <a:xfrm>
                <a:off x="0" y="0"/>
                <a:ext cx="169" cy="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40639" bIns="0">
                <a:spAutoFit/>
              </a:bodyPr>
              <a:lstStyle/>
              <a:p>
                <a:pPr marL="39688"/>
                <a:r>
                  <a:rPr lang="en-US" sz="1800">
                    <a:solidFill>
                      <a:schemeClr val="tx1"/>
                    </a:solidFill>
                    <a:ea typeface="ＭＳ Ｐゴシック" charset="0"/>
                    <a:cs typeface="Times New Roman" charset="0"/>
                  </a:rPr>
                  <a:t>1</a:t>
                </a:r>
              </a:p>
            </p:txBody>
          </p:sp>
        </p:grpSp>
      </p:grpSp>
      <p:sp>
        <p:nvSpPr>
          <p:cNvPr id="41999" name="Line 15"/>
          <p:cNvSpPr>
            <a:spLocks noChangeShapeType="1"/>
          </p:cNvSpPr>
          <p:nvPr/>
        </p:nvSpPr>
        <p:spPr bwMode="auto">
          <a:xfrm rot="10800000" flipH="1">
            <a:off x="6318250" y="4495800"/>
            <a:ext cx="1588" cy="990600"/>
          </a:xfrm>
          <a:prstGeom prst="line">
            <a:avLst/>
          </a:prstGeom>
          <a:noFill/>
          <a:ln w="9525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grpSp>
        <p:nvGrpSpPr>
          <p:cNvPr id="42003" name="Group 19"/>
          <p:cNvGrpSpPr>
            <a:grpSpLocks/>
          </p:cNvGrpSpPr>
          <p:nvPr/>
        </p:nvGrpSpPr>
        <p:grpSpPr bwMode="auto">
          <a:xfrm>
            <a:off x="6470650" y="4648200"/>
            <a:ext cx="19050" cy="839788"/>
            <a:chOff x="0" y="0"/>
            <a:chExt cx="12" cy="529"/>
          </a:xfrm>
        </p:grpSpPr>
        <p:sp>
          <p:nvSpPr>
            <p:cNvPr id="42000" name="Line 16"/>
            <p:cNvSpPr>
              <a:spLocks noChangeShapeType="1"/>
            </p:cNvSpPr>
            <p:nvPr/>
          </p:nvSpPr>
          <p:spPr bwMode="auto">
            <a:xfrm rot="10800000" flipH="1">
              <a:off x="0" y="0"/>
              <a:ext cx="12" cy="480"/>
            </a:xfrm>
            <a:prstGeom prst="line">
              <a:avLst/>
            </a:prstGeom>
            <a:noFill/>
            <a:ln w="1905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42001" name="Line 17"/>
            <p:cNvSpPr>
              <a:spLocks noChangeShapeType="1"/>
            </p:cNvSpPr>
            <p:nvPr/>
          </p:nvSpPr>
          <p:spPr bwMode="auto">
            <a:xfrm rot="10800000">
              <a:off x="0" y="0"/>
              <a:ext cx="12" cy="480"/>
            </a:xfrm>
            <a:prstGeom prst="line">
              <a:avLst/>
            </a:prstGeom>
            <a:noFill/>
            <a:ln w="19050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42002" name="Line 18"/>
            <p:cNvSpPr>
              <a:spLocks noChangeShapeType="1"/>
            </p:cNvSpPr>
            <p:nvPr/>
          </p:nvSpPr>
          <p:spPr bwMode="auto">
            <a:xfrm>
              <a:off x="0" y="528"/>
              <a:ext cx="12" cy="1"/>
            </a:xfrm>
            <a:prstGeom prst="line">
              <a:avLst/>
            </a:prstGeom>
            <a:noFill/>
            <a:ln w="9525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grpSp>
        <p:nvGrpSpPr>
          <p:cNvPr id="42006" name="Group 22"/>
          <p:cNvGrpSpPr>
            <a:grpSpLocks/>
          </p:cNvGrpSpPr>
          <p:nvPr/>
        </p:nvGrpSpPr>
        <p:grpSpPr bwMode="auto">
          <a:xfrm>
            <a:off x="6019800" y="5195888"/>
            <a:ext cx="374650" cy="355600"/>
            <a:chOff x="0" y="0"/>
            <a:chExt cx="236" cy="224"/>
          </a:xfrm>
        </p:grpSpPr>
        <p:sp>
          <p:nvSpPr>
            <p:cNvPr id="42004" name="Line 20"/>
            <p:cNvSpPr>
              <a:spLocks noChangeShapeType="1"/>
            </p:cNvSpPr>
            <p:nvPr/>
          </p:nvSpPr>
          <p:spPr bwMode="auto">
            <a:xfrm>
              <a:off x="140" y="135"/>
              <a:ext cx="96" cy="1"/>
            </a:xfrm>
            <a:prstGeom prst="line">
              <a:avLst/>
            </a:prstGeom>
            <a:noFill/>
            <a:ln w="9525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42005" name="Rectangle 21"/>
            <p:cNvSpPr>
              <a:spLocks/>
            </p:cNvSpPr>
            <p:nvPr/>
          </p:nvSpPr>
          <p:spPr bwMode="auto">
            <a:xfrm>
              <a:off x="0" y="0"/>
              <a:ext cx="169" cy="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sz="1800">
                  <a:solidFill>
                    <a:schemeClr val="tx1"/>
                  </a:solidFill>
                  <a:ea typeface="ＭＳ Ｐゴシック" charset="0"/>
                  <a:cs typeface="Times New Roman" charset="0"/>
                </a:rPr>
                <a:t>0</a:t>
              </a:r>
            </a:p>
          </p:txBody>
        </p:sp>
      </p:grpSp>
      <p:grpSp>
        <p:nvGrpSpPr>
          <p:cNvPr id="42009" name="Group 25"/>
          <p:cNvGrpSpPr>
            <a:grpSpLocks/>
          </p:cNvGrpSpPr>
          <p:nvPr/>
        </p:nvGrpSpPr>
        <p:grpSpPr bwMode="auto">
          <a:xfrm>
            <a:off x="6019800" y="4433888"/>
            <a:ext cx="374650" cy="355600"/>
            <a:chOff x="0" y="0"/>
            <a:chExt cx="236" cy="224"/>
          </a:xfrm>
        </p:grpSpPr>
        <p:sp>
          <p:nvSpPr>
            <p:cNvPr id="42007" name="Line 23"/>
            <p:cNvSpPr>
              <a:spLocks noChangeShapeType="1"/>
            </p:cNvSpPr>
            <p:nvPr/>
          </p:nvSpPr>
          <p:spPr bwMode="auto">
            <a:xfrm>
              <a:off x="140" y="135"/>
              <a:ext cx="96" cy="1"/>
            </a:xfrm>
            <a:prstGeom prst="line">
              <a:avLst/>
            </a:prstGeom>
            <a:noFill/>
            <a:ln w="9525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42008" name="Rectangle 24"/>
            <p:cNvSpPr>
              <a:spLocks/>
            </p:cNvSpPr>
            <p:nvPr/>
          </p:nvSpPr>
          <p:spPr bwMode="auto">
            <a:xfrm>
              <a:off x="0" y="0"/>
              <a:ext cx="169" cy="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sz="1800">
                  <a:solidFill>
                    <a:schemeClr val="tx1"/>
                  </a:solidFill>
                  <a:ea typeface="ＭＳ Ｐゴシック" charset="0"/>
                  <a:cs typeface="Times New Roman" charset="0"/>
                </a:rPr>
                <a:t>1</a:t>
              </a:r>
            </a:p>
          </p:txBody>
        </p:sp>
      </p:grpSp>
      <p:pic>
        <p:nvPicPr>
          <p:cNvPr id="42010" name="Picture 26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143000"/>
            <a:ext cx="3225800" cy="325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11" name="Picture 2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143000"/>
            <a:ext cx="3225800" cy="325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423046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53549"/>
            <a:ext cx="8229600" cy="1143000"/>
          </a:xfrm>
          <a:ln/>
        </p:spPr>
        <p:txBody>
          <a:bodyPr rIns="132080"/>
          <a:lstStyle/>
          <a:p>
            <a:r>
              <a:rPr lang="en-US" dirty="0"/>
              <a:t>Good window size</a:t>
            </a:r>
          </a:p>
        </p:txBody>
      </p:sp>
      <p:pic>
        <p:nvPicPr>
          <p:cNvPr id="43011" name="Picture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143000"/>
            <a:ext cx="3225800" cy="325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3023" name="Group 15"/>
          <p:cNvGrpSpPr>
            <a:grpSpLocks/>
          </p:cNvGrpSpPr>
          <p:nvPr/>
        </p:nvGrpSpPr>
        <p:grpSpPr bwMode="auto">
          <a:xfrm>
            <a:off x="3886200" y="4419600"/>
            <a:ext cx="658813" cy="1117600"/>
            <a:chOff x="0" y="0"/>
            <a:chExt cx="415" cy="704"/>
          </a:xfrm>
        </p:grpSpPr>
        <p:sp>
          <p:nvSpPr>
            <p:cNvPr id="43012" name="Line 4"/>
            <p:cNvSpPr>
              <a:spLocks noChangeShapeType="1"/>
            </p:cNvSpPr>
            <p:nvPr/>
          </p:nvSpPr>
          <p:spPr bwMode="auto">
            <a:xfrm rot="10800000" flipH="1">
              <a:off x="192" y="39"/>
              <a:ext cx="1" cy="624"/>
            </a:xfrm>
            <a:prstGeom prst="line">
              <a:avLst/>
            </a:prstGeom>
            <a:noFill/>
            <a:ln w="9525" cap="flat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grpSp>
          <p:nvGrpSpPr>
            <p:cNvPr id="43016" name="Group 8"/>
            <p:cNvGrpSpPr>
              <a:grpSpLocks/>
            </p:cNvGrpSpPr>
            <p:nvPr/>
          </p:nvGrpSpPr>
          <p:grpSpPr bwMode="auto">
            <a:xfrm>
              <a:off x="288" y="135"/>
              <a:ext cx="127" cy="529"/>
              <a:chOff x="0" y="0"/>
              <a:chExt cx="127" cy="529"/>
            </a:xfrm>
          </p:grpSpPr>
          <p:sp>
            <p:nvSpPr>
              <p:cNvPr id="43013" name="Line 5"/>
              <p:cNvSpPr>
                <a:spLocks noChangeShapeType="1"/>
              </p:cNvSpPr>
              <p:nvPr/>
            </p:nvSpPr>
            <p:spPr bwMode="auto">
              <a:xfrm rot="10800000" flipH="1">
                <a:off x="0" y="0"/>
                <a:ext cx="127" cy="480"/>
              </a:xfrm>
              <a:prstGeom prst="line">
                <a:avLst/>
              </a:prstGeom>
              <a:noFill/>
              <a:ln w="1905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43014" name="Line 6"/>
              <p:cNvSpPr>
                <a:spLocks noChangeShapeType="1"/>
              </p:cNvSpPr>
              <p:nvPr/>
            </p:nvSpPr>
            <p:spPr bwMode="auto">
              <a:xfrm rot="10800000">
                <a:off x="0" y="0"/>
                <a:ext cx="127" cy="480"/>
              </a:xfrm>
              <a:prstGeom prst="line">
                <a:avLst/>
              </a:prstGeom>
              <a:noFill/>
              <a:ln w="19050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43015" name="Line 7"/>
              <p:cNvSpPr>
                <a:spLocks noChangeShapeType="1"/>
              </p:cNvSpPr>
              <p:nvPr/>
            </p:nvSpPr>
            <p:spPr bwMode="auto">
              <a:xfrm>
                <a:off x="0" y="528"/>
                <a:ext cx="127" cy="1"/>
              </a:xfrm>
              <a:prstGeom prst="line">
                <a:avLst/>
              </a:prstGeom>
              <a:noFill/>
              <a:ln w="9525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grpSp>
          <p:nvGrpSpPr>
            <p:cNvPr id="43019" name="Group 11"/>
            <p:cNvGrpSpPr>
              <a:grpSpLocks/>
            </p:cNvGrpSpPr>
            <p:nvPr/>
          </p:nvGrpSpPr>
          <p:grpSpPr bwMode="auto">
            <a:xfrm>
              <a:off x="4" y="480"/>
              <a:ext cx="236" cy="224"/>
              <a:chOff x="0" y="0"/>
              <a:chExt cx="236" cy="224"/>
            </a:xfrm>
          </p:grpSpPr>
          <p:sp>
            <p:nvSpPr>
              <p:cNvPr id="43017" name="Line 9"/>
              <p:cNvSpPr>
                <a:spLocks noChangeShapeType="1"/>
              </p:cNvSpPr>
              <p:nvPr/>
            </p:nvSpPr>
            <p:spPr bwMode="auto">
              <a:xfrm>
                <a:off x="140" y="135"/>
                <a:ext cx="96" cy="1"/>
              </a:xfrm>
              <a:prstGeom prst="line">
                <a:avLst/>
              </a:prstGeom>
              <a:noFill/>
              <a:ln w="9525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43018" name="Rectangle 10"/>
              <p:cNvSpPr>
                <a:spLocks/>
              </p:cNvSpPr>
              <p:nvPr/>
            </p:nvSpPr>
            <p:spPr bwMode="auto">
              <a:xfrm>
                <a:off x="0" y="0"/>
                <a:ext cx="169" cy="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40639" bIns="0">
                <a:spAutoFit/>
              </a:bodyPr>
              <a:lstStyle/>
              <a:p>
                <a:pPr marL="39688"/>
                <a:r>
                  <a:rPr lang="en-US" sz="1800">
                    <a:solidFill>
                      <a:schemeClr val="tx1"/>
                    </a:solidFill>
                    <a:ea typeface="ＭＳ Ｐゴシック" charset="0"/>
                    <a:cs typeface="Times New Roman" charset="0"/>
                  </a:rPr>
                  <a:t>0</a:t>
                </a:r>
              </a:p>
            </p:txBody>
          </p:sp>
        </p:grpSp>
        <p:grpSp>
          <p:nvGrpSpPr>
            <p:cNvPr id="43022" name="Group 14"/>
            <p:cNvGrpSpPr>
              <a:grpSpLocks/>
            </p:cNvGrpSpPr>
            <p:nvPr/>
          </p:nvGrpSpPr>
          <p:grpSpPr bwMode="auto">
            <a:xfrm>
              <a:off x="0" y="0"/>
              <a:ext cx="236" cy="224"/>
              <a:chOff x="0" y="0"/>
              <a:chExt cx="236" cy="224"/>
            </a:xfrm>
          </p:grpSpPr>
          <p:sp>
            <p:nvSpPr>
              <p:cNvPr id="43020" name="Line 12"/>
              <p:cNvSpPr>
                <a:spLocks noChangeShapeType="1"/>
              </p:cNvSpPr>
              <p:nvPr/>
            </p:nvSpPr>
            <p:spPr bwMode="auto">
              <a:xfrm>
                <a:off x="140" y="135"/>
                <a:ext cx="96" cy="1"/>
              </a:xfrm>
              <a:prstGeom prst="line">
                <a:avLst/>
              </a:prstGeom>
              <a:noFill/>
              <a:ln w="9525" cap="flat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43021" name="Rectangle 13"/>
              <p:cNvSpPr>
                <a:spLocks/>
              </p:cNvSpPr>
              <p:nvPr/>
            </p:nvSpPr>
            <p:spPr bwMode="auto">
              <a:xfrm>
                <a:off x="0" y="0"/>
                <a:ext cx="169" cy="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40639" bIns="0">
                <a:spAutoFit/>
              </a:bodyPr>
              <a:lstStyle/>
              <a:p>
                <a:pPr marL="39688"/>
                <a:r>
                  <a:rPr lang="en-US" sz="1800">
                    <a:solidFill>
                      <a:schemeClr val="tx1"/>
                    </a:solidFill>
                    <a:ea typeface="ＭＳ Ｐゴシック" charset="0"/>
                    <a:cs typeface="Times New Roman" charset="0"/>
                  </a:rPr>
                  <a:t>1</a:t>
                </a:r>
              </a:p>
            </p:txBody>
          </p:sp>
        </p:grpSp>
      </p:grpSp>
      <p:sp>
        <p:nvSpPr>
          <p:cNvPr id="43024" name="Rectangle 16"/>
          <p:cNvSpPr>
            <a:spLocks/>
          </p:cNvSpPr>
          <p:nvPr/>
        </p:nvSpPr>
        <p:spPr bwMode="auto">
          <a:xfrm>
            <a:off x="685800" y="5638800"/>
            <a:ext cx="8013700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382588" indent="-342900">
              <a:spcBef>
                <a:spcPts val="450"/>
              </a:spcBef>
            </a:pPr>
            <a:r>
              <a:rPr lang="ja-JP" altLang="en-US" sz="2000" dirty="0">
                <a:solidFill>
                  <a:schemeClr val="tx1"/>
                </a:solidFill>
                <a:latin typeface="Arial"/>
                <a:ea typeface="ＭＳ Ｐゴシック" charset="0"/>
                <a:cs typeface="Arial" charset="0"/>
                <a:sym typeface="Arial" charset="0"/>
              </a:rPr>
              <a:t>“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Optimal</a:t>
            </a:r>
            <a:r>
              <a:rPr lang="ja-JP" altLang="en-US" sz="2000" dirty="0">
                <a:solidFill>
                  <a:schemeClr val="tx1"/>
                </a:solidFill>
                <a:latin typeface="Arial"/>
                <a:ea typeface="ＭＳ Ｐゴシック" charset="0"/>
                <a:cs typeface="Arial" charset="0"/>
                <a:sym typeface="Arial" charset="0"/>
              </a:rPr>
              <a:t>”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 window:  smooth but not ghosted</a:t>
            </a:r>
          </a:p>
          <a:p>
            <a:pPr marL="382588" indent="-342900">
              <a:spcBef>
                <a:spcPts val="413"/>
              </a:spcBef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US" sz="1800" dirty="0" err="1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Doesn</a:t>
            </a:r>
            <a:r>
              <a:rPr lang="ja-JP" altLang="en-US" sz="1800" dirty="0">
                <a:solidFill>
                  <a:schemeClr val="tx1"/>
                </a:solidFill>
                <a:latin typeface="Arial"/>
                <a:ea typeface="ＭＳ Ｐゴシック" charset="0"/>
                <a:cs typeface="Arial" charset="0"/>
                <a:sym typeface="Arial" charset="0"/>
              </a:rPr>
              <a:t>’</a:t>
            </a:r>
            <a:r>
              <a:rPr lang="en-US" sz="1800" dirty="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t always work...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418217" y="5014913"/>
            <a:ext cx="22059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What can we do</a:t>
            </a:r>
          </a:p>
          <a:p>
            <a:r>
              <a:rPr lang="en-US" sz="2400" dirty="0">
                <a:solidFill>
                  <a:srgbClr val="FF0000"/>
                </a:solidFill>
              </a:rPr>
              <a:t>instead?</a:t>
            </a:r>
          </a:p>
        </p:txBody>
      </p:sp>
    </p:spTree>
    <p:extLst>
      <p:ext uri="{BB962C8B-B14F-4D97-AF65-F5344CB8AC3E}">
        <p14:creationId xmlns:p14="http://schemas.microsoft.com/office/powerpoint/2010/main" val="2404362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5011"/>
            <a:ext cx="8229600" cy="1143000"/>
          </a:xfrm>
          <a:ln/>
        </p:spPr>
        <p:txBody>
          <a:bodyPr rIns="132080"/>
          <a:lstStyle/>
          <a:p>
            <a:r>
              <a:rPr lang="en-US" dirty="0"/>
              <a:t>Pyramid blending</a:t>
            </a:r>
          </a:p>
        </p:txBody>
      </p:sp>
      <p:pic>
        <p:nvPicPr>
          <p:cNvPr id="44035" name="Picture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932" y="1066800"/>
            <a:ext cx="3490913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6" name="Picture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900" y="1121886"/>
            <a:ext cx="3429000" cy="248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7" name="Picture 5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657600"/>
            <a:ext cx="8763000" cy="242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8" name="Rectangle 6"/>
          <p:cNvSpPr>
            <a:spLocks/>
          </p:cNvSpPr>
          <p:nvPr/>
        </p:nvSpPr>
        <p:spPr bwMode="auto">
          <a:xfrm>
            <a:off x="685800" y="6019800"/>
            <a:ext cx="801370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382588" indent="-342900">
              <a:spcBef>
                <a:spcPts val="450"/>
              </a:spcBef>
            </a:pPr>
            <a:r>
              <a:rPr lang="en-US" sz="2000" dirty="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Create a Laplacian pyramid, blend each level</a:t>
            </a:r>
          </a:p>
          <a:p>
            <a:pPr marL="382588" indent="-342900">
              <a:spcBef>
                <a:spcPts val="275"/>
              </a:spcBef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US" sz="1200" dirty="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Burt, P. J. and Adelson, E. H., A Multiresolution Spline with Application to Image Mosaics, ACM Transactions on Graphics, 42(4), October 1983, 217-236.  </a:t>
            </a:r>
            <a:r>
              <a:rPr lang="en-US" sz="1200" dirty="0">
                <a:latin typeface="Arial" charset="0"/>
                <a:ea typeface="ＭＳ Ｐゴシック" charset="0"/>
                <a:cs typeface="Arial" charset="0"/>
                <a:sym typeface="Arial" charset="0"/>
              </a:rPr>
              <a:t>http://persci.mit.edu/pub_pdfs/spline83.pdf</a:t>
            </a:r>
            <a:endParaRPr lang="en-US" sz="1200" dirty="0">
              <a:solidFill>
                <a:schemeClr val="tx1"/>
              </a:solidFill>
              <a:latin typeface="Arial" charset="0"/>
              <a:ea typeface="ＭＳ Ｐゴシック" charset="0"/>
              <a:cs typeface="Arial" charset="0"/>
              <a:sym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6423" y="2055223"/>
            <a:ext cx="7072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apple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055429" y="2181026"/>
            <a:ext cx="8368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orange</a:t>
            </a:r>
          </a:p>
        </p:txBody>
      </p:sp>
    </p:spTree>
    <p:extLst>
      <p:ext uri="{BB962C8B-B14F-4D97-AF65-F5344CB8AC3E}">
        <p14:creationId xmlns:p14="http://schemas.microsoft.com/office/powerpoint/2010/main" val="269855655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/>
          </p:cNvSpPr>
          <p:nvPr/>
        </p:nvSpPr>
        <p:spPr bwMode="auto">
          <a:xfrm>
            <a:off x="381000" y="4405313"/>
            <a:ext cx="84709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39688">
              <a:spcBef>
                <a:spcPts val="1150"/>
              </a:spcBef>
            </a:pPr>
            <a:r>
              <a:rPr lang="en-US" sz="2000" dirty="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Encoding blend weights:   I(</a:t>
            </a:r>
            <a:r>
              <a:rPr lang="en-US" sz="2000" dirty="0" err="1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x,y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) = (</a:t>
            </a:r>
            <a:r>
              <a:rPr lang="el-GR" sz="2000" dirty="0">
                <a:solidFill>
                  <a:schemeClr val="tx1"/>
                </a:solidFill>
                <a:latin typeface="Arial"/>
                <a:ea typeface="ＭＳ Ｐゴシック" charset="0"/>
                <a:cs typeface="Arial"/>
                <a:sym typeface="Arial" charset="0"/>
              </a:rPr>
              <a:t>α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R, </a:t>
            </a:r>
            <a:r>
              <a:rPr lang="el-GR" sz="2000" dirty="0">
                <a:solidFill>
                  <a:schemeClr val="tx1"/>
                </a:solidFill>
                <a:latin typeface="Arial"/>
                <a:ea typeface="ＭＳ Ｐゴシック" charset="0"/>
                <a:cs typeface="Arial"/>
                <a:sym typeface="Arial" charset="0"/>
              </a:rPr>
              <a:t>α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G, </a:t>
            </a:r>
            <a:r>
              <a:rPr lang="el-GR" sz="2000" dirty="0">
                <a:solidFill>
                  <a:schemeClr val="tx1"/>
                </a:solidFill>
                <a:latin typeface="Arial"/>
                <a:ea typeface="ＭＳ Ｐゴシック" charset="0"/>
                <a:cs typeface="Arial"/>
                <a:sym typeface="Arial" charset="0"/>
              </a:rPr>
              <a:t>α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B, </a:t>
            </a:r>
            <a:r>
              <a:rPr lang="el-GR" sz="2000" dirty="0">
                <a:solidFill>
                  <a:schemeClr val="tx1"/>
                </a:solidFill>
                <a:latin typeface="Arial"/>
                <a:ea typeface="ＭＳ Ｐゴシック" charset="0"/>
                <a:cs typeface="Arial"/>
                <a:sym typeface="Arial" charset="0"/>
              </a:rPr>
              <a:t>α</a:t>
            </a:r>
            <a:r>
              <a:rPr lang="en-US" sz="2000" dirty="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 ) </a:t>
            </a:r>
          </a:p>
          <a:p>
            <a:pPr marL="39688">
              <a:spcBef>
                <a:spcPts val="1150"/>
              </a:spcBef>
            </a:pPr>
            <a:r>
              <a:rPr lang="en-US" sz="2000" dirty="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color at p =</a:t>
            </a:r>
          </a:p>
          <a:p>
            <a:pPr marL="39688">
              <a:spcBef>
                <a:spcPts val="1150"/>
              </a:spcBef>
            </a:pPr>
            <a:r>
              <a:rPr lang="en-US" sz="2000" dirty="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Implement this in two steps:</a:t>
            </a:r>
          </a:p>
          <a:p>
            <a:pPr marL="39688">
              <a:spcBef>
                <a:spcPts val="900"/>
              </a:spcBef>
            </a:pPr>
            <a:r>
              <a:rPr lang="en-US" sz="1600" dirty="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1.  accumulate:  add up the (</a:t>
            </a:r>
            <a:r>
              <a:rPr lang="el-GR" sz="1600" dirty="0">
                <a:solidFill>
                  <a:schemeClr val="tx1"/>
                </a:solidFill>
                <a:latin typeface="Arial"/>
                <a:ea typeface="ＭＳ Ｐゴシック" charset="0"/>
                <a:cs typeface="Arial"/>
                <a:sym typeface="Arial" charset="0"/>
              </a:rPr>
              <a:t>α</a:t>
            </a:r>
            <a:r>
              <a:rPr lang="en-US" sz="1600" dirty="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premultiplied</a:t>
            </a:r>
            <a:r>
              <a:rPr lang="en-US" sz="1600" dirty="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) RGB values at each pixel</a:t>
            </a:r>
          </a:p>
          <a:p>
            <a:pPr marL="39688">
              <a:spcBef>
                <a:spcPts val="900"/>
              </a:spcBef>
            </a:pPr>
            <a:r>
              <a:rPr lang="en-US" sz="1600" dirty="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2.  normalize:  divide each pixel</a:t>
            </a:r>
            <a:r>
              <a:rPr lang="ja-JP" altLang="en-US" sz="1600" dirty="0">
                <a:solidFill>
                  <a:schemeClr val="tx1"/>
                </a:solidFill>
                <a:latin typeface="Arial"/>
                <a:ea typeface="ＭＳ Ｐゴシック" charset="0"/>
                <a:cs typeface="Arial" charset="0"/>
                <a:sym typeface="Arial" charset="0"/>
              </a:rPr>
              <a:t>’</a:t>
            </a:r>
            <a:r>
              <a:rPr lang="en-US" sz="1600" dirty="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s accumulated RGB by its </a:t>
            </a:r>
            <a:r>
              <a:rPr lang="el-GR" sz="1600" dirty="0">
                <a:solidFill>
                  <a:schemeClr val="tx1"/>
                </a:solidFill>
                <a:latin typeface="Arial"/>
                <a:ea typeface="ＭＳ Ｐゴシック" charset="0"/>
                <a:cs typeface="Arial"/>
                <a:sym typeface="Arial" charset="0"/>
              </a:rPr>
              <a:t>α</a:t>
            </a:r>
            <a:r>
              <a:rPr lang="en-US" sz="1600" dirty="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 value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-45297"/>
            <a:ext cx="8229600" cy="1143000"/>
          </a:xfrm>
          <a:ln/>
        </p:spPr>
        <p:txBody>
          <a:bodyPr rIns="132080"/>
          <a:lstStyle/>
          <a:p>
            <a:r>
              <a:rPr lang="en-US" dirty="0"/>
              <a:t>Alpha Blending</a:t>
            </a:r>
          </a:p>
        </p:txBody>
      </p:sp>
      <p:sp>
        <p:nvSpPr>
          <p:cNvPr id="46084" name="Rectangle 4"/>
          <p:cNvSpPr>
            <a:spLocks/>
          </p:cNvSpPr>
          <p:nvPr/>
        </p:nvSpPr>
        <p:spPr bwMode="auto">
          <a:xfrm>
            <a:off x="5562600" y="3352800"/>
            <a:ext cx="3670300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39688">
              <a:spcBef>
                <a:spcPts val="800"/>
              </a:spcBef>
            </a:pPr>
            <a:r>
              <a:rPr lang="en-US" sz="14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Optional:  see Blinn (CGA, 1994) for details:</a:t>
            </a:r>
          </a:p>
          <a:p>
            <a:pPr marL="39688">
              <a:spcBef>
                <a:spcPts val="550"/>
              </a:spcBef>
            </a:pPr>
            <a:r>
              <a:rPr lang="en-US" sz="1000" u="sng">
                <a:solidFill>
                  <a:srgbClr val="0000FF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  <a:hlinkClick r:id="rId3"/>
              </a:rPr>
              <a:t>http://ieeexplore.ieee.org/iel1/38/7531/00310740.pdf?isNumber=7531&amp;prod=JNL&amp;arnumber=310740&amp;arSt=83&amp;ared=87&amp;arAuthor=Blinn%2C+J.F</a:t>
            </a:r>
            <a:r>
              <a:rPr lang="en-US" sz="10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. </a:t>
            </a:r>
          </a:p>
        </p:txBody>
      </p:sp>
      <p:sp>
        <p:nvSpPr>
          <p:cNvPr id="46085" name="Rectangle 5"/>
          <p:cNvSpPr>
            <a:spLocks/>
          </p:cNvSpPr>
          <p:nvPr/>
        </p:nvSpPr>
        <p:spPr bwMode="auto">
          <a:xfrm>
            <a:off x="1600200" y="1524000"/>
            <a:ext cx="2286000" cy="2057400"/>
          </a:xfrm>
          <a:prstGeom prst="rect">
            <a:avLst/>
          </a:prstGeom>
          <a:solidFill>
            <a:srgbClr val="E1E1E1"/>
          </a:solidFill>
          <a:ln w="9525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6086" name="Rectangle 6"/>
          <p:cNvSpPr>
            <a:spLocks/>
          </p:cNvSpPr>
          <p:nvPr/>
        </p:nvSpPr>
        <p:spPr bwMode="auto">
          <a:xfrm>
            <a:off x="2819400" y="2286000"/>
            <a:ext cx="2286000" cy="2057400"/>
          </a:xfrm>
          <a:prstGeom prst="rect">
            <a:avLst/>
          </a:prstGeom>
          <a:solidFill>
            <a:srgbClr val="E1E1E1"/>
          </a:solidFill>
          <a:ln w="9525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6087" name="Rectangle 7"/>
          <p:cNvSpPr>
            <a:spLocks/>
          </p:cNvSpPr>
          <p:nvPr/>
        </p:nvSpPr>
        <p:spPr bwMode="auto">
          <a:xfrm>
            <a:off x="3429000" y="990600"/>
            <a:ext cx="2286000" cy="2057400"/>
          </a:xfrm>
          <a:prstGeom prst="rect">
            <a:avLst/>
          </a:prstGeom>
          <a:solidFill>
            <a:srgbClr val="E1E1E1"/>
          </a:solidFill>
          <a:ln w="9525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6088" name="Rectangle 8"/>
          <p:cNvSpPr>
            <a:spLocks/>
          </p:cNvSpPr>
          <p:nvPr/>
        </p:nvSpPr>
        <p:spPr bwMode="auto">
          <a:xfrm>
            <a:off x="3429000" y="1524000"/>
            <a:ext cx="457200" cy="762000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6089" name="Rectangle 9"/>
          <p:cNvSpPr>
            <a:spLocks/>
          </p:cNvSpPr>
          <p:nvPr/>
        </p:nvSpPr>
        <p:spPr bwMode="auto">
          <a:xfrm>
            <a:off x="2819400" y="2286000"/>
            <a:ext cx="1066800" cy="1295400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6090" name="Rectangle 10"/>
          <p:cNvSpPr>
            <a:spLocks/>
          </p:cNvSpPr>
          <p:nvPr/>
        </p:nvSpPr>
        <p:spPr bwMode="auto">
          <a:xfrm>
            <a:off x="3886200" y="2286000"/>
            <a:ext cx="1219200" cy="762000"/>
          </a:xfrm>
          <a:prstGeom prst="rect">
            <a:avLst/>
          </a:prstGeom>
          <a:solidFill>
            <a:srgbClr val="AFAF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6091" name="Rectangle 11"/>
          <p:cNvSpPr>
            <a:spLocks/>
          </p:cNvSpPr>
          <p:nvPr/>
        </p:nvSpPr>
        <p:spPr bwMode="auto">
          <a:xfrm>
            <a:off x="3429000" y="2286000"/>
            <a:ext cx="457200" cy="762000"/>
          </a:xfrm>
          <a:prstGeom prst="rect">
            <a:avLst/>
          </a:prstGeom>
          <a:solidFill>
            <a:srgbClr val="878787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6092" name="Rectangle 12"/>
          <p:cNvSpPr>
            <a:spLocks/>
          </p:cNvSpPr>
          <p:nvPr/>
        </p:nvSpPr>
        <p:spPr bwMode="auto">
          <a:xfrm>
            <a:off x="1600200" y="1524000"/>
            <a:ext cx="2286000" cy="2057400"/>
          </a:xfrm>
          <a:prstGeom prst="rect">
            <a:avLst/>
          </a:prstGeom>
          <a:noFill/>
          <a:ln w="9525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6093" name="Rectangle 13"/>
          <p:cNvSpPr>
            <a:spLocks/>
          </p:cNvSpPr>
          <p:nvPr/>
        </p:nvSpPr>
        <p:spPr bwMode="auto">
          <a:xfrm>
            <a:off x="3429000" y="990600"/>
            <a:ext cx="2286000" cy="2057400"/>
          </a:xfrm>
          <a:prstGeom prst="rect">
            <a:avLst/>
          </a:prstGeom>
          <a:noFill/>
          <a:ln w="9525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6094" name="Rectangle 14"/>
          <p:cNvSpPr>
            <a:spLocks/>
          </p:cNvSpPr>
          <p:nvPr/>
        </p:nvSpPr>
        <p:spPr bwMode="auto">
          <a:xfrm>
            <a:off x="2819400" y="2286000"/>
            <a:ext cx="2286000" cy="2057400"/>
          </a:xfrm>
          <a:prstGeom prst="rect">
            <a:avLst/>
          </a:prstGeom>
          <a:noFill/>
          <a:ln w="9525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6095" name="Rectangle 15"/>
          <p:cNvSpPr>
            <a:spLocks/>
          </p:cNvSpPr>
          <p:nvPr/>
        </p:nvSpPr>
        <p:spPr bwMode="auto">
          <a:xfrm>
            <a:off x="1676400" y="3048000"/>
            <a:ext cx="3937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39688">
              <a:spcBef>
                <a:spcPts val="1400"/>
              </a:spcBef>
            </a:pPr>
            <a:r>
              <a:rPr lang="en-US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I</a:t>
            </a:r>
            <a:r>
              <a:rPr lang="en-US" baseline="-250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1</a:t>
            </a:r>
          </a:p>
        </p:txBody>
      </p:sp>
      <p:sp>
        <p:nvSpPr>
          <p:cNvPr id="46096" name="Rectangle 16"/>
          <p:cNvSpPr>
            <a:spLocks/>
          </p:cNvSpPr>
          <p:nvPr/>
        </p:nvSpPr>
        <p:spPr bwMode="auto">
          <a:xfrm>
            <a:off x="2895600" y="3886200"/>
            <a:ext cx="3937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39688">
              <a:spcBef>
                <a:spcPts val="1400"/>
              </a:spcBef>
            </a:pPr>
            <a:r>
              <a:rPr lang="en-US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I</a:t>
            </a:r>
            <a:r>
              <a:rPr lang="en-US" baseline="-250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2</a:t>
            </a:r>
          </a:p>
        </p:txBody>
      </p:sp>
      <p:sp>
        <p:nvSpPr>
          <p:cNvPr id="46097" name="Rectangle 17"/>
          <p:cNvSpPr>
            <a:spLocks/>
          </p:cNvSpPr>
          <p:nvPr/>
        </p:nvSpPr>
        <p:spPr bwMode="auto">
          <a:xfrm>
            <a:off x="5334000" y="990600"/>
            <a:ext cx="3937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39688">
              <a:spcBef>
                <a:spcPts val="1400"/>
              </a:spcBef>
            </a:pPr>
            <a:r>
              <a:rPr lang="en-US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I</a:t>
            </a:r>
            <a:r>
              <a:rPr lang="en-US" baseline="-250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3</a:t>
            </a:r>
          </a:p>
        </p:txBody>
      </p:sp>
      <p:sp>
        <p:nvSpPr>
          <p:cNvPr id="46098" name="Oval 18"/>
          <p:cNvSpPr>
            <a:spLocks/>
          </p:cNvSpPr>
          <p:nvPr/>
        </p:nvSpPr>
        <p:spPr bwMode="auto">
          <a:xfrm>
            <a:off x="3505200" y="2514600"/>
            <a:ext cx="76200" cy="76200"/>
          </a:xfrm>
          <a:prstGeom prst="ellipse">
            <a:avLst/>
          </a:prstGeom>
          <a:solidFill>
            <a:srgbClr val="000000"/>
          </a:solidFill>
          <a:ln w="9525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6099" name="Rectangle 19"/>
          <p:cNvSpPr>
            <a:spLocks/>
          </p:cNvSpPr>
          <p:nvPr/>
        </p:nvSpPr>
        <p:spPr bwMode="auto">
          <a:xfrm>
            <a:off x="3505200" y="2438400"/>
            <a:ext cx="39370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39688">
              <a:spcBef>
                <a:spcPts val="1050"/>
              </a:spcBef>
            </a:pPr>
            <a:r>
              <a:rPr lang="en-US" sz="18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p</a:t>
            </a:r>
          </a:p>
        </p:txBody>
      </p:sp>
      <p:pic>
        <p:nvPicPr>
          <p:cNvPr id="46100" name="Picture 20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4876800"/>
            <a:ext cx="566420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850268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457200" y="-8512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Gain Compensation: Getting rid of artifacts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90601"/>
            <a:ext cx="8229600" cy="1808162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Simple gain adjustment</a:t>
            </a:r>
          </a:p>
          <a:p>
            <a:pPr lvl="1"/>
            <a:r>
              <a:rPr lang="en-US" dirty="0"/>
              <a:t>Compute average RGB intensity of each image in overlapping region</a:t>
            </a:r>
          </a:p>
          <a:p>
            <a:pPr lvl="1"/>
            <a:r>
              <a:rPr lang="en-US" dirty="0"/>
              <a:t>Normalize intensities by ratio of averages</a:t>
            </a:r>
          </a:p>
          <a:p>
            <a:pPr lvl="1"/>
            <a:endParaRPr lang="en-US" dirty="0"/>
          </a:p>
        </p:txBody>
      </p:sp>
      <p:pic>
        <p:nvPicPr>
          <p:cNvPr id="36867" name="Picture 2" descr="C:\Users\Hoiem\Documents\Classes\Computational Photography - Fall 2010\projects\stitching\display\merged_f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01" r="1878" b="23344"/>
          <a:stretch>
            <a:fillRect/>
          </a:stretch>
        </p:blipFill>
        <p:spPr bwMode="auto">
          <a:xfrm>
            <a:off x="228600" y="2798762"/>
            <a:ext cx="4724400" cy="166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8" name="Picture 3" descr="C:\Users\Hoiem\Documents\Classes\Computational Photography - Fall 2010\projects\stitching\display\merged_final_gainadj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28" r="1552" b="23427"/>
          <a:stretch>
            <a:fillRect/>
          </a:stretch>
        </p:blipFill>
        <p:spPr bwMode="auto">
          <a:xfrm>
            <a:off x="228600" y="4972049"/>
            <a:ext cx="4876800" cy="171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Picture 2" descr="C:\Users\Hoiem\Documents\Classes\Computational Photography - Fall 2010\projects\stitching\display\merged_f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87" t="22301" r="57269" b="23344"/>
          <a:stretch>
            <a:fillRect/>
          </a:stretch>
        </p:blipFill>
        <p:spPr bwMode="auto">
          <a:xfrm>
            <a:off x="5638800" y="2990849"/>
            <a:ext cx="1447800" cy="35036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0" name="Picture 3" descr="C:\Users\Hoiem\Documents\Classes\Computational Photography - Fall 2010\projects\stitching\display\merged_final_gainadj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89" t="22028" r="58469" b="23427"/>
          <a:stretch>
            <a:fillRect/>
          </a:stretch>
        </p:blipFill>
        <p:spPr bwMode="auto">
          <a:xfrm>
            <a:off x="7512050" y="2990849"/>
            <a:ext cx="140335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ight Arrow 6"/>
          <p:cNvSpPr/>
          <p:nvPr/>
        </p:nvSpPr>
        <p:spPr>
          <a:xfrm>
            <a:off x="7143750" y="4667249"/>
            <a:ext cx="3048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Down Arrow 8"/>
          <p:cNvSpPr/>
          <p:nvPr/>
        </p:nvSpPr>
        <p:spPr>
          <a:xfrm>
            <a:off x="2362200" y="4551362"/>
            <a:ext cx="381000" cy="304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1574075" y="2727436"/>
            <a:ext cx="692331" cy="1803173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934891" y="2864076"/>
            <a:ext cx="692331" cy="363197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762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Blending Comparison</a:t>
            </a:r>
          </a:p>
        </p:txBody>
      </p:sp>
      <p:pic>
        <p:nvPicPr>
          <p:cNvPr id="5325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143000"/>
            <a:ext cx="5353050" cy="530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157250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>
          <a:xfrm>
            <a:off x="457200" y="-10742"/>
            <a:ext cx="8229600" cy="1143000"/>
          </a:xfrm>
        </p:spPr>
        <p:txBody>
          <a:bodyPr/>
          <a:lstStyle/>
          <a:p>
            <a:r>
              <a:rPr lang="en-US" dirty="0"/>
              <a:t>Recognizing Panoramas</a:t>
            </a:r>
          </a:p>
        </p:txBody>
      </p:sp>
      <p:grpSp>
        <p:nvGrpSpPr>
          <p:cNvPr id="37891" name="Group 40"/>
          <p:cNvGrpSpPr>
            <a:grpSpLocks/>
          </p:cNvGrpSpPr>
          <p:nvPr/>
        </p:nvGrpSpPr>
        <p:grpSpPr bwMode="auto">
          <a:xfrm>
            <a:off x="990600" y="963613"/>
            <a:ext cx="7010400" cy="5360987"/>
            <a:chOff x="45" y="0"/>
            <a:chExt cx="8064" cy="6166"/>
          </a:xfrm>
        </p:grpSpPr>
        <p:grpSp>
          <p:nvGrpSpPr>
            <p:cNvPr id="37894" name="Group 7"/>
            <p:cNvGrpSpPr>
              <a:grpSpLocks noChangeAspect="1"/>
            </p:cNvGrpSpPr>
            <p:nvPr/>
          </p:nvGrpSpPr>
          <p:grpSpPr bwMode="auto">
            <a:xfrm>
              <a:off x="762" y="2689"/>
              <a:ext cx="6855" cy="3477"/>
              <a:chOff x="9504" y="5904"/>
              <a:chExt cx="8160" cy="4137"/>
            </a:xfrm>
          </p:grpSpPr>
          <p:pic>
            <p:nvPicPr>
              <p:cNvPr id="37921" name="Picture 8" descr="C:\WINDOWS\Desktop\is2003\images\rohr2Large.jpg"/>
              <p:cNvPicPr preferRelativeResize="0"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816" y="5904"/>
                <a:ext cx="3840" cy="22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22" name="Picture 9" descr="C:\WINDOWS\Desktop\is2003\images\rohr1Large.jpg"/>
              <p:cNvPicPr preferRelativeResize="0"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504" y="5904"/>
                <a:ext cx="3241" cy="41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23" name="Picture 10" descr="C:\WINDOWS\Desktop\is2003\images\rohr3Large.jpg"/>
              <p:cNvPicPr preferRelativeResize="0"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816" y="8256"/>
                <a:ext cx="2496" cy="17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24" name="Picture 11" descr="C:\WINDOWS\Desktop\is2003\images\rohr4Large.jpg"/>
              <p:cNvPicPr preferRelativeResize="0"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408" y="8256"/>
                <a:ext cx="2256" cy="14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7895" name="Group 12"/>
            <p:cNvGrpSpPr>
              <a:grpSpLocks noChangeAspect="1"/>
            </p:cNvGrpSpPr>
            <p:nvPr/>
          </p:nvGrpSpPr>
          <p:grpSpPr bwMode="auto">
            <a:xfrm>
              <a:off x="45" y="0"/>
              <a:ext cx="8064" cy="2268"/>
              <a:chOff x="9216" y="4176"/>
              <a:chExt cx="9216" cy="2592"/>
            </a:xfrm>
          </p:grpSpPr>
          <p:pic>
            <p:nvPicPr>
              <p:cNvPr id="37897" name="Picture 13" descr="C:\WINDOWS\Desktop\is2003\images\thumb\0.jpg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368" y="4176"/>
                <a:ext cx="1152" cy="8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898" name="Picture 14" descr="C:\WINDOWS\Desktop\is2003\images\thumb\1.jpg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216" y="4176"/>
                <a:ext cx="1152" cy="8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899" name="Picture 15" descr="C:\WINDOWS\Desktop\is2003\images\thumb\2.jpg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520" y="4176"/>
                <a:ext cx="1152" cy="8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00" name="Picture 16" descr="C:\WINDOWS\Desktop\is2003\images\thumb\4.jpg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824" y="4176"/>
                <a:ext cx="1152" cy="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01" name="Picture 17" descr="C:\WINDOWS\Desktop\is2003\images\thumb\5.jpg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976" y="4176"/>
                <a:ext cx="1152" cy="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02" name="Picture 18" descr="C:\WINDOWS\Desktop\is2003\images\thumb\6.jpg"/>
              <p:cNvPicPr>
                <a:picLocks noChangeAspect="1"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128" y="4176"/>
                <a:ext cx="1152" cy="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03" name="Picture 19" descr="C:\WINDOWS\Desktop\is2003\images\thumb\7.jpg"/>
              <p:cNvPicPr>
                <a:picLocks noChangeAspect="1"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280" y="4176"/>
                <a:ext cx="1152" cy="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04" name="Picture 20" descr="C:\WINDOWS\Desktop\is2003\images\thumb\8.jpg"/>
              <p:cNvPicPr>
                <a:picLocks noChangeAspect="1"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216" y="5040"/>
                <a:ext cx="1152" cy="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05" name="Picture 21" descr="C:\WINDOWS\Desktop\is2003\images\thumb\9.jpg"/>
              <p:cNvPicPr>
                <a:picLocks noChangeAspect="1" noChangeArrowheads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368" y="5040"/>
                <a:ext cx="1152" cy="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06" name="Picture 22" descr="C:\WINDOWS\Desktop\is2003\images\thumb\10.jpg"/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520" y="5040"/>
                <a:ext cx="1152" cy="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07" name="Picture 23" descr="C:\WINDOWS\Desktop\is2003\images\thumb\11.jpg"/>
              <p:cNvPicPr>
                <a:picLocks noChangeAspect="1" noChangeArrowheads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672" y="5040"/>
                <a:ext cx="1152" cy="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08" name="Picture 24" descr="C:\WINDOWS\Desktop\is2003\images\thumb\12.jpg"/>
              <p:cNvPicPr>
                <a:picLocks noChangeAspect="1" noChangeArrowheads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824" y="5040"/>
                <a:ext cx="1152" cy="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09" name="Picture 25" descr="C:\WINDOWS\Desktop\is2003\images\thumb\13.jpg"/>
              <p:cNvPicPr>
                <a:picLocks noChangeAspect="1" noChangeArrowheads="1"/>
              </p:cNvPicPr>
              <p:nvPr/>
            </p:nvPicPr>
            <p:blipFill>
              <a:blip r:embed="rId1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976" y="5040"/>
                <a:ext cx="1152" cy="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10" name="Picture 26" descr="C:\WINDOWS\Desktop\is2003\images\thumb\14.jpg"/>
              <p:cNvPicPr>
                <a:picLocks noChangeAspect="1" noChangeArrowheads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128" y="5040"/>
                <a:ext cx="1152" cy="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11" name="Picture 27" descr="C:\WINDOWS\Desktop\is2003\images\thumb\15.jpg"/>
              <p:cNvPicPr>
                <a:picLocks noChangeAspect="1" noChangeArrowheads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280" y="5040"/>
                <a:ext cx="1152" cy="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12" name="Picture 28" descr="C:\WINDOWS\Desktop\is2003\images\thumb\19.jpg"/>
              <p:cNvPicPr>
                <a:picLocks noChangeAspect="1" noChangeArrowheads="1"/>
              </p:cNvPicPr>
              <p:nvPr/>
            </p:nvPicPr>
            <p:blipFill>
              <a:blip r:embed="rId2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672" y="5904"/>
                <a:ext cx="1152" cy="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13" name="Picture 29" descr="C:\WINDOWS\Desktop\is2003\images\thumb\20.jpg"/>
              <p:cNvPicPr>
                <a:picLocks noChangeAspect="1" noChangeArrowheads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824" y="5904"/>
                <a:ext cx="1152" cy="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14" name="Picture 30" descr="C:\WINDOWS\Desktop\is2003\images\thumb\21.jpg"/>
              <p:cNvPicPr>
                <a:picLocks noChangeAspect="1" noChangeArrowheads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976" y="5904"/>
                <a:ext cx="1152" cy="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15" name="Picture 31" descr="C:\WINDOWS\Desktop\is2003\images\thumb\22.jpg"/>
              <p:cNvPicPr>
                <a:picLocks noChangeAspect="1" noChangeArrowheads="1"/>
              </p:cNvPicPr>
              <p:nvPr/>
            </p:nvPicPr>
            <p:blipFill>
              <a:blip r:embed="rId2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128" y="5904"/>
                <a:ext cx="1152" cy="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16" name="Picture 32" descr="C:\WINDOWS\Desktop\is2003\images\thumb\23.jpg"/>
              <p:cNvPicPr>
                <a:picLocks noChangeAspect="1" noChangeArrowheads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280" y="5904"/>
                <a:ext cx="1152" cy="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17" name="Picture 33" descr="C:\WINDOWS\Desktop\is2003\images\thumb\3.jpg"/>
              <p:cNvPicPr>
                <a:picLocks noChangeAspect="1" noChangeArrowheads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672" y="4176"/>
                <a:ext cx="1152" cy="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18" name="Picture 34" descr="C:\WINDOWS\Desktop\is2003\images\thumb\16.jpg"/>
              <p:cNvPicPr>
                <a:picLocks noChangeAspect="1" noChangeArrowheads="1"/>
              </p:cNvPicPr>
              <p:nvPr/>
            </p:nvPicPr>
            <p:blipFill>
              <a:blip r:embed="rId2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216" y="5904"/>
                <a:ext cx="1152" cy="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19" name="Picture 35" descr="C:\WINDOWS\Desktop\is2003\images\thumb\17.jpg"/>
              <p:cNvPicPr>
                <a:picLocks noChangeAspect="1" noChangeArrowheads="1"/>
              </p:cNvPicPr>
              <p:nvPr/>
            </p:nvPicPr>
            <p:blipFill>
              <a:blip r:embed="rId2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368" y="5904"/>
                <a:ext cx="1152" cy="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7920" name="Picture 36" descr="C:\WINDOWS\Desktop\is2003\images\thumb\18.jpg"/>
              <p:cNvPicPr>
                <a:picLocks noChangeAspect="1" noChangeArrowheads="1"/>
              </p:cNvPicPr>
              <p:nvPr/>
            </p:nvPicPr>
            <p:blipFill>
              <a:blip r:embed="rId2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520" y="5904"/>
                <a:ext cx="1152" cy="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7896" name="AutoShape 37"/>
            <p:cNvSpPr>
              <a:spLocks noChangeArrowheads="1"/>
            </p:cNvSpPr>
            <p:nvPr/>
          </p:nvSpPr>
          <p:spPr bwMode="auto">
            <a:xfrm>
              <a:off x="3639" y="2016"/>
              <a:ext cx="314" cy="482"/>
            </a:xfrm>
            <a:prstGeom prst="downArrow">
              <a:avLst>
                <a:gd name="adj1" fmla="val 50000"/>
                <a:gd name="adj2" fmla="val 36827"/>
              </a:avLst>
            </a:prstGeom>
            <a:solidFill>
              <a:schemeClr val="accent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37892" name="TextBox 35"/>
          <p:cNvSpPr txBox="1">
            <a:spLocks noChangeArrowheads="1"/>
          </p:cNvSpPr>
          <p:nvPr/>
        </p:nvSpPr>
        <p:spPr bwMode="auto">
          <a:xfrm>
            <a:off x="6022975" y="6488113"/>
            <a:ext cx="31210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Brown and Lowe 2003, 2007</a:t>
            </a:r>
          </a:p>
        </p:txBody>
      </p:sp>
      <p:sp>
        <p:nvSpPr>
          <p:cNvPr id="37893" name="TextBox 36"/>
          <p:cNvSpPr txBox="1">
            <a:spLocks noChangeArrowheads="1"/>
          </p:cNvSpPr>
          <p:nvPr/>
        </p:nvSpPr>
        <p:spPr bwMode="auto">
          <a:xfrm>
            <a:off x="0" y="6550025"/>
            <a:ext cx="5486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400"/>
              <a:t>Some of following material from Brown and Lowe 2003 talk</a:t>
            </a:r>
          </a:p>
        </p:txBody>
      </p:sp>
    </p:spTree>
    <p:extLst>
      <p:ext uri="{BB962C8B-B14F-4D97-AF65-F5344CB8AC3E}">
        <p14:creationId xmlns:p14="http://schemas.microsoft.com/office/powerpoint/2010/main" val="114721437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Recognizing Panoramas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  <a:defRPr/>
            </a:pPr>
            <a:r>
              <a:rPr lang="en-US" dirty="0"/>
              <a:t>Input: N images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/>
              <a:t>Extract SIFT points, descriptors from all images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/>
              <a:t>Find K-nearest neighbors for each point (K=4)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/>
              <a:t>For each image</a:t>
            </a:r>
          </a:p>
          <a:p>
            <a:pPr marL="914400" lvl="1" indent="-514350">
              <a:buFont typeface="+mj-lt"/>
              <a:buAutoNum type="alphaLcParenR"/>
              <a:defRPr/>
            </a:pPr>
            <a:r>
              <a:rPr lang="en-US" dirty="0"/>
              <a:t>Select M candidate matching images by counting matched </a:t>
            </a:r>
            <a:r>
              <a:rPr lang="en-US" dirty="0" err="1"/>
              <a:t>keypoints</a:t>
            </a:r>
            <a:r>
              <a:rPr lang="en-US" dirty="0"/>
              <a:t> (m=6)</a:t>
            </a:r>
          </a:p>
          <a:p>
            <a:pPr marL="914400" lvl="1" indent="-514350">
              <a:buFont typeface="+mj-lt"/>
              <a:buAutoNum type="alphaLcParenR"/>
              <a:defRPr/>
            </a:pPr>
            <a:r>
              <a:rPr lang="en-US" dirty="0"/>
              <a:t>Solve </a:t>
            </a:r>
            <a:r>
              <a:rPr lang="en-US" dirty="0" err="1"/>
              <a:t>homography</a:t>
            </a:r>
            <a:r>
              <a:rPr lang="en-US" dirty="0"/>
              <a:t> </a:t>
            </a:r>
            <a:r>
              <a:rPr lang="en-US" b="1" dirty="0" err="1"/>
              <a:t>H</a:t>
            </a:r>
            <a:r>
              <a:rPr lang="en-US" baseline="-25000" dirty="0" err="1"/>
              <a:t>ij</a:t>
            </a:r>
            <a:r>
              <a:rPr lang="en-US" dirty="0"/>
              <a:t> for each matched image</a:t>
            </a:r>
          </a:p>
        </p:txBody>
      </p:sp>
    </p:spTree>
    <p:extLst>
      <p:ext uri="{BB962C8B-B14F-4D97-AF65-F5344CB8AC3E}">
        <p14:creationId xmlns:p14="http://schemas.microsoft.com/office/powerpoint/2010/main" val="2676872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32"/>
          <p:cNvGrpSpPr>
            <a:grpSpLocks noChangeAspect="1"/>
          </p:cNvGrpSpPr>
          <p:nvPr/>
        </p:nvGrpSpPr>
        <p:grpSpPr bwMode="auto">
          <a:xfrm rot="5400000">
            <a:off x="830399" y="2535374"/>
            <a:ext cx="6747514" cy="1897738"/>
            <a:chOff x="9216" y="4176"/>
            <a:chExt cx="9216" cy="2592"/>
          </a:xfrm>
        </p:grpSpPr>
        <p:pic>
          <p:nvPicPr>
            <p:cNvPr id="3" name="Picture 1033" descr="C:\WINDOWS\Desktop\is2003\images\thumb\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68" y="4176"/>
              <a:ext cx="1152" cy="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Picture 1034" descr="C:\WINDOWS\Desktop\is2003\images\thumb\1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16" y="4176"/>
              <a:ext cx="1152" cy="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1035" descr="C:\WINDOWS\Desktop\is2003\images\thumb\2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0" y="4176"/>
              <a:ext cx="1152" cy="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1036" descr="C:\WINDOWS\Desktop\is2003\images\thumb\4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24" y="4176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1037" descr="C:\WINDOWS\Desktop\is2003\images\thumb\5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76" y="4176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1038" descr="C:\WINDOWS\Desktop\is2003\images\thumb\6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28" y="4176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1039" descr="C:\WINDOWS\Desktop\is2003\images\thumb\7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0" y="4176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1040" descr="C:\WINDOWS\Desktop\is2003\images\thumb\8.jp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16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041" descr="C:\WINDOWS\Desktop\is2003\images\thumb\9.jp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68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042" descr="C:\WINDOWS\Desktop\is2003\images\thumb\10.jpg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0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1043" descr="C:\WINDOWS\Desktop\is2003\images\thumb\11.jpg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72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1044" descr="C:\WINDOWS\Desktop\is2003\images\thumb\12.jpg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24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1045" descr="C:\WINDOWS\Desktop\is2003\images\thumb\13.jp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76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1046" descr="C:\WINDOWS\Desktop\is2003\images\thumb\14.jpg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28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1047" descr="C:\WINDOWS\Desktop\is2003\images\thumb\15.jp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0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1048" descr="C:\WINDOWS\Desktop\is2003\images\thumb\19.jpg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72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1049" descr="C:\WINDOWS\Desktop\is2003\images\thumb\20.jpg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24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1050" descr="C:\WINDOWS\Desktop\is2003\images\thumb\21.jpg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76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1051" descr="C:\WINDOWS\Desktop\is2003\images\thumb\22.jpg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28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1052" descr="C:\WINDOWS\Desktop\is2003\images\thumb\23.jpg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0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1053" descr="C:\WINDOWS\Desktop\is2003\images\thumb\3.jpg"/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72" y="4176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1054" descr="C:\WINDOWS\Desktop\is2003\images\thumb\16.jpg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16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1055" descr="C:\WINDOWS\Desktop\is2003\images\thumb\17.jpg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68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1056" descr="C:\WINDOWS\Desktop\is2003\images\thumb\18.jpg"/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0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7" name="Oval 26"/>
          <p:cNvSpPr/>
          <p:nvPr/>
        </p:nvSpPr>
        <p:spPr>
          <a:xfrm>
            <a:off x="4613730" y="349325"/>
            <a:ext cx="102870" cy="91440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4869000" y="1238484"/>
            <a:ext cx="102870" cy="91440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4066815" y="1450415"/>
            <a:ext cx="102870" cy="91440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3904832" y="3564965"/>
            <a:ext cx="102870" cy="91440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3571576" y="440765"/>
            <a:ext cx="102870" cy="91440"/>
          </a:xfrm>
          <a:prstGeom prst="ellipse">
            <a:avLst/>
          </a:prstGeom>
          <a:solidFill>
            <a:srgbClr val="7030A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3306722" y="1250378"/>
            <a:ext cx="102870" cy="91440"/>
          </a:xfrm>
          <a:prstGeom prst="ellipse">
            <a:avLst/>
          </a:prstGeom>
          <a:solidFill>
            <a:srgbClr val="7030A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4101285" y="2202414"/>
            <a:ext cx="102870" cy="91440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104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Recognizing Panoramas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Arial" charset="0"/>
              <a:buNone/>
              <a:defRPr/>
            </a:pPr>
            <a:r>
              <a:rPr lang="en-US" dirty="0"/>
              <a:t>Input: N images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/>
              <a:t>Extract SIFT points, descriptors from all images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/>
              <a:t>Find K-nearest neighbors for each point (K=4)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n-US" dirty="0"/>
              <a:t>For each image</a:t>
            </a:r>
          </a:p>
          <a:p>
            <a:pPr marL="914400" lvl="1" indent="-514350">
              <a:buFont typeface="+mj-lt"/>
              <a:buAutoNum type="alphaLcParenR"/>
              <a:defRPr/>
            </a:pPr>
            <a:r>
              <a:rPr lang="en-US" dirty="0"/>
              <a:t>Select M candidate matching images by counting matched </a:t>
            </a:r>
            <a:r>
              <a:rPr lang="en-US" dirty="0" err="1"/>
              <a:t>keypoints</a:t>
            </a:r>
            <a:r>
              <a:rPr lang="en-US" dirty="0"/>
              <a:t> (m=6)</a:t>
            </a:r>
          </a:p>
          <a:p>
            <a:pPr marL="914400" lvl="1" indent="-514350">
              <a:buFont typeface="+mj-lt"/>
              <a:buAutoNum type="alphaLcParenR"/>
              <a:defRPr/>
            </a:pPr>
            <a:r>
              <a:rPr lang="en-US" dirty="0"/>
              <a:t>Solve </a:t>
            </a:r>
            <a:r>
              <a:rPr lang="en-US" dirty="0" err="1"/>
              <a:t>homography</a:t>
            </a:r>
            <a:r>
              <a:rPr lang="en-US" dirty="0"/>
              <a:t> </a:t>
            </a:r>
            <a:r>
              <a:rPr lang="en-US" b="1" dirty="0" err="1"/>
              <a:t>H</a:t>
            </a:r>
            <a:r>
              <a:rPr lang="en-US" baseline="-25000" dirty="0" err="1"/>
              <a:t>ij</a:t>
            </a:r>
            <a:r>
              <a:rPr lang="en-US" dirty="0"/>
              <a:t> for each matched image</a:t>
            </a:r>
          </a:p>
          <a:p>
            <a:pPr marL="914400" lvl="1" indent="-514350">
              <a:buFont typeface="+mj-lt"/>
              <a:buAutoNum type="alphaLcParenR"/>
              <a:defRPr/>
            </a:pPr>
            <a:r>
              <a:rPr lang="en-US" dirty="0"/>
              <a:t>Decide if match is valid (</a:t>
            </a:r>
            <a:r>
              <a:rPr lang="en-US" dirty="0" err="1"/>
              <a:t>n</a:t>
            </a:r>
            <a:r>
              <a:rPr lang="en-US" baseline="-25000" dirty="0" err="1"/>
              <a:t>i</a:t>
            </a:r>
            <a:r>
              <a:rPr lang="en-US" dirty="0"/>
              <a:t>  &gt;  8  +   0.3  </a:t>
            </a:r>
            <a:r>
              <a:rPr lang="en-US" dirty="0" err="1"/>
              <a:t>n</a:t>
            </a:r>
            <a:r>
              <a:rPr lang="en-US" baseline="-25000" dirty="0" err="1"/>
              <a:t>f</a:t>
            </a:r>
            <a:r>
              <a:rPr lang="en-US" dirty="0"/>
              <a:t> )</a:t>
            </a:r>
            <a:endParaRPr lang="en-US" baseline="-25000" dirty="0"/>
          </a:p>
        </p:txBody>
      </p:sp>
      <p:cxnSp>
        <p:nvCxnSpPr>
          <p:cNvPr id="5" name="Straight Arrow Connector 4"/>
          <p:cNvCxnSpPr/>
          <p:nvPr/>
        </p:nvCxnSpPr>
        <p:spPr>
          <a:xfrm rot="5400000" flipH="1" flipV="1">
            <a:off x="4572000" y="5867400"/>
            <a:ext cx="53340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941" name="TextBox 5"/>
          <p:cNvSpPr txBox="1">
            <a:spLocks noChangeArrowheads="1"/>
          </p:cNvSpPr>
          <p:nvPr/>
        </p:nvSpPr>
        <p:spPr bwMode="auto">
          <a:xfrm>
            <a:off x="4114800" y="6324600"/>
            <a:ext cx="9794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/>
              <a:t># inliers</a:t>
            </a:r>
          </a:p>
        </p:txBody>
      </p:sp>
      <p:sp>
        <p:nvSpPr>
          <p:cNvPr id="39942" name="TextBox 6"/>
          <p:cNvSpPr txBox="1">
            <a:spLocks noChangeArrowheads="1"/>
          </p:cNvSpPr>
          <p:nvPr/>
        </p:nvSpPr>
        <p:spPr bwMode="auto">
          <a:xfrm>
            <a:off x="6629400" y="6211888"/>
            <a:ext cx="1905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# keypoints in overlapping area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rot="16200000" flipV="1">
            <a:off x="6858000" y="5867400"/>
            <a:ext cx="53340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75814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b="1"/>
              <a:t>SIFT descriptor</a:t>
            </a:r>
          </a:p>
        </p:txBody>
      </p:sp>
      <p:pic>
        <p:nvPicPr>
          <p:cNvPr id="68611" name="Picture 4" descr="descrip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590800"/>
            <a:ext cx="6580188" cy="313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2" name="Rectangle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914400"/>
            <a:ext cx="83058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2pPr>
            <a:lvl3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3pPr>
            <a:lvl4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4pPr>
            <a:lvl5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9pPr>
          </a:lstStyle>
          <a:p>
            <a:pPr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b="0" dirty="0">
                <a:solidFill>
                  <a:srgbClr val="000000"/>
                </a:solidFill>
                <a:latin typeface="Arial" charset="0"/>
              </a:rPr>
              <a:t>Full version</a:t>
            </a: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sz="1800" b="0" dirty="0">
                <a:solidFill>
                  <a:srgbClr val="000000"/>
                </a:solidFill>
                <a:latin typeface="Arial" charset="0"/>
              </a:rPr>
              <a:t>Divide the 16x16 window into a 4x4 grid of cells (2x2 case shown below)</a:t>
            </a: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sz="1800" b="0" dirty="0">
                <a:solidFill>
                  <a:srgbClr val="000000"/>
                </a:solidFill>
                <a:latin typeface="Arial" charset="0"/>
              </a:rPr>
              <a:t>Compute an </a:t>
            </a:r>
            <a:r>
              <a:rPr lang="en-US" sz="1800" b="0" dirty="0">
                <a:solidFill>
                  <a:srgbClr val="FF0000"/>
                </a:solidFill>
                <a:latin typeface="Arial" charset="0"/>
              </a:rPr>
              <a:t>orientation histogram </a:t>
            </a:r>
            <a:r>
              <a:rPr lang="en-US" sz="1800" b="0" dirty="0">
                <a:solidFill>
                  <a:srgbClr val="000000"/>
                </a:solidFill>
                <a:latin typeface="Arial" charset="0"/>
              </a:rPr>
              <a:t>for each cell</a:t>
            </a: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sz="1800" b="0" dirty="0">
                <a:solidFill>
                  <a:srgbClr val="000000"/>
                </a:solidFill>
                <a:latin typeface="Arial" charset="0"/>
              </a:rPr>
              <a:t>16 cells * 8 orientations = 128 dimensional descriptor</a:t>
            </a: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</a:pPr>
            <a:endParaRPr lang="en-US" sz="1800" b="0" dirty="0">
              <a:solidFill>
                <a:srgbClr val="000000"/>
              </a:solidFill>
              <a:latin typeface="Arial" charset="0"/>
            </a:endParaRP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sz="1800" b="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8613" name="Rectangle 1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559050" y="6411913"/>
            <a:ext cx="36861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rgbClr val="000000"/>
                </a:solidFill>
                <a:ea typeface="ＭＳ Ｐゴシック" charset="-128"/>
              </a:rPr>
              <a:t>Adapted from slide by David Lowe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209BF-32E9-49CB-9F4C-066BCF3FD8AA}" type="slidenum">
              <a:rPr lang="en-US" smtClean="0">
                <a:solidFill>
                  <a:srgbClr val="000000"/>
                </a:solidFill>
              </a:rPr>
              <a:pPr/>
              <a:t>8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76430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Recognizing Panoramas (cont.)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  <a:defRPr/>
            </a:pPr>
            <a:r>
              <a:rPr lang="en-US" dirty="0"/>
              <a:t>(now we have matched pairs of images)</a:t>
            </a:r>
          </a:p>
          <a:p>
            <a:pPr marL="514350" indent="-514350">
              <a:buFont typeface="Arial" charset="0"/>
              <a:buAutoNum type="arabicPeriod" startAt="4"/>
              <a:defRPr/>
            </a:pPr>
            <a:r>
              <a:rPr lang="en-US" dirty="0"/>
              <a:t>Make a graph of matched pairs</a:t>
            </a:r>
          </a:p>
          <a:p>
            <a:pPr marL="0" indent="0">
              <a:buNone/>
              <a:defRPr/>
            </a:pPr>
            <a:r>
              <a:rPr lang="en-US" dirty="0"/>
              <a:t>      Find connected components of the graph</a:t>
            </a:r>
          </a:p>
        </p:txBody>
      </p:sp>
      <p:sp>
        <p:nvSpPr>
          <p:cNvPr id="2" name="Oval 1"/>
          <p:cNvSpPr/>
          <p:nvPr/>
        </p:nvSpPr>
        <p:spPr>
          <a:xfrm>
            <a:off x="1672046" y="3775166"/>
            <a:ext cx="217714" cy="217714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737360" y="4602480"/>
            <a:ext cx="217714" cy="217714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2468880" y="4602480"/>
            <a:ext cx="217714" cy="217714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081347" y="4175760"/>
            <a:ext cx="217714" cy="217714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481943" y="3770812"/>
            <a:ext cx="217714" cy="217714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583577" y="4232366"/>
            <a:ext cx="217714" cy="217714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458789" y="4214948"/>
            <a:ext cx="217714" cy="217714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036423" y="3775166"/>
            <a:ext cx="217714" cy="217714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/>
          <p:cNvCxnSpPr>
            <a:stCxn id="11" idx="3"/>
            <a:endCxn id="9" idx="7"/>
          </p:cNvCxnSpPr>
          <p:nvPr/>
        </p:nvCxnSpPr>
        <p:spPr>
          <a:xfrm flipH="1">
            <a:off x="3769408" y="3960997"/>
            <a:ext cx="298898" cy="30325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11" idx="5"/>
            <a:endCxn id="10" idx="1"/>
          </p:cNvCxnSpPr>
          <p:nvPr/>
        </p:nvCxnSpPr>
        <p:spPr>
          <a:xfrm>
            <a:off x="4222254" y="3960997"/>
            <a:ext cx="268418" cy="28583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9" idx="5"/>
            <a:endCxn id="10" idx="3"/>
          </p:cNvCxnSpPr>
          <p:nvPr/>
        </p:nvCxnSpPr>
        <p:spPr>
          <a:xfrm flipV="1">
            <a:off x="3769408" y="4400779"/>
            <a:ext cx="721264" cy="1741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stCxn id="8" idx="3"/>
            <a:endCxn id="7" idx="7"/>
          </p:cNvCxnSpPr>
          <p:nvPr/>
        </p:nvCxnSpPr>
        <p:spPr>
          <a:xfrm flipH="1">
            <a:off x="2267178" y="3956643"/>
            <a:ext cx="246648" cy="2510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>
            <a:stCxn id="5" idx="7"/>
            <a:endCxn id="7" idx="3"/>
          </p:cNvCxnSpPr>
          <p:nvPr/>
        </p:nvCxnSpPr>
        <p:spPr>
          <a:xfrm flipV="1">
            <a:off x="1923191" y="4361591"/>
            <a:ext cx="190039" cy="27277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2" idx="5"/>
            <a:endCxn id="7" idx="1"/>
          </p:cNvCxnSpPr>
          <p:nvPr/>
        </p:nvCxnSpPr>
        <p:spPr>
          <a:xfrm>
            <a:off x="1857877" y="3960997"/>
            <a:ext cx="255353" cy="246646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7" idx="5"/>
            <a:endCxn id="6" idx="1"/>
          </p:cNvCxnSpPr>
          <p:nvPr/>
        </p:nvCxnSpPr>
        <p:spPr>
          <a:xfrm>
            <a:off x="2267178" y="4361591"/>
            <a:ext cx="233585" cy="27277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2" idx="6"/>
            <a:endCxn id="8" idx="2"/>
          </p:cNvCxnSpPr>
          <p:nvPr/>
        </p:nvCxnSpPr>
        <p:spPr>
          <a:xfrm flipV="1">
            <a:off x="1889760" y="3879669"/>
            <a:ext cx="592183" cy="435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stCxn id="5" idx="6"/>
            <a:endCxn id="6" idx="2"/>
          </p:cNvCxnSpPr>
          <p:nvPr/>
        </p:nvCxnSpPr>
        <p:spPr>
          <a:xfrm>
            <a:off x="1955074" y="4711337"/>
            <a:ext cx="51380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072865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Finding the panoramas</a:t>
            </a:r>
          </a:p>
        </p:txBody>
      </p:sp>
      <p:grpSp>
        <p:nvGrpSpPr>
          <p:cNvPr id="41987" name="Group 1032"/>
          <p:cNvGrpSpPr>
            <a:grpSpLocks noChangeAspect="1"/>
          </p:cNvGrpSpPr>
          <p:nvPr/>
        </p:nvGrpSpPr>
        <p:grpSpPr bwMode="auto">
          <a:xfrm>
            <a:off x="990600" y="1371600"/>
            <a:ext cx="7010400" cy="1971675"/>
            <a:chOff x="9216" y="4176"/>
            <a:chExt cx="9216" cy="2592"/>
          </a:xfrm>
        </p:grpSpPr>
        <p:pic>
          <p:nvPicPr>
            <p:cNvPr id="42011" name="Picture 1033" descr="C:\WINDOWS\Desktop\is2003\images\thumb\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68" y="4176"/>
              <a:ext cx="1152" cy="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12" name="Picture 1034" descr="C:\WINDOWS\Desktop\is2003\images\thumb\1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16" y="4176"/>
              <a:ext cx="1152" cy="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13" name="Picture 1035" descr="C:\WINDOWS\Desktop\is2003\images\thumb\2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0" y="4176"/>
              <a:ext cx="1152" cy="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14" name="Picture 1036" descr="C:\WINDOWS\Desktop\is2003\images\thumb\4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24" y="4176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15" name="Picture 1037" descr="C:\WINDOWS\Desktop\is2003\images\thumb\5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76" y="4176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16" name="Picture 1038" descr="C:\WINDOWS\Desktop\is2003\images\thumb\6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28" y="4176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17" name="Picture 1039" descr="C:\WINDOWS\Desktop\is2003\images\thumb\7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0" y="4176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18" name="Picture 1040" descr="C:\WINDOWS\Desktop\is2003\images\thumb\8.jp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16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19" name="Picture 1041" descr="C:\WINDOWS\Desktop\is2003\images\thumb\9.jp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68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20" name="Picture 1042" descr="C:\WINDOWS\Desktop\is2003\images\thumb\10.jpg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0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21" name="Picture 1043" descr="C:\WINDOWS\Desktop\is2003\images\thumb\11.jpg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72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22" name="Picture 1044" descr="C:\WINDOWS\Desktop\is2003\images\thumb\12.jpg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24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23" name="Picture 1045" descr="C:\WINDOWS\Desktop\is2003\images\thumb\13.jp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76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24" name="Picture 1046" descr="C:\WINDOWS\Desktop\is2003\images\thumb\14.jpg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28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25" name="Picture 1047" descr="C:\WINDOWS\Desktop\is2003\images\thumb\15.jp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0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26" name="Picture 1048" descr="C:\WINDOWS\Desktop\is2003\images\thumb\19.jpg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72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27" name="Picture 1049" descr="C:\WINDOWS\Desktop\is2003\images\thumb\20.jpg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24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28" name="Picture 1050" descr="C:\WINDOWS\Desktop\is2003\images\thumb\21.jpg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76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29" name="Picture 1051" descr="C:\WINDOWS\Desktop\is2003\images\thumb\22.jpg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28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30" name="Picture 1052" descr="C:\WINDOWS\Desktop\is2003\images\thumb\23.jpg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0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31" name="Picture 1053" descr="C:\WINDOWS\Desktop\is2003\images\thumb\3.jpg"/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72" y="4176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32" name="Picture 1054" descr="C:\WINDOWS\Desktop\is2003\images\thumb\16.jpg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16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33" name="Picture 1055" descr="C:\WINDOWS\Desktop\is2003\images\thumb\17.jpg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68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34" name="Picture 1056" descr="C:\WINDOWS\Desktop\is2003\images\thumb\18.jpg"/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0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1988" name="Line 1085"/>
          <p:cNvSpPr>
            <a:spLocks noChangeShapeType="1"/>
          </p:cNvSpPr>
          <p:nvPr/>
        </p:nvSpPr>
        <p:spPr bwMode="auto">
          <a:xfrm>
            <a:off x="1524000" y="1524000"/>
            <a:ext cx="75882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89" name="Line 1086"/>
          <p:cNvSpPr>
            <a:spLocks noChangeShapeType="1"/>
          </p:cNvSpPr>
          <p:nvPr/>
        </p:nvSpPr>
        <p:spPr bwMode="auto">
          <a:xfrm flipV="1">
            <a:off x="5943600" y="1676400"/>
            <a:ext cx="758825" cy="76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0" name="Line 1087"/>
          <p:cNvSpPr>
            <a:spLocks noChangeShapeType="1"/>
          </p:cNvSpPr>
          <p:nvPr/>
        </p:nvSpPr>
        <p:spPr bwMode="auto">
          <a:xfrm>
            <a:off x="6934200" y="1676400"/>
            <a:ext cx="75882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1" name="Line 1088"/>
          <p:cNvSpPr>
            <a:spLocks noChangeShapeType="1"/>
          </p:cNvSpPr>
          <p:nvPr/>
        </p:nvSpPr>
        <p:spPr bwMode="auto">
          <a:xfrm>
            <a:off x="2514600" y="1524000"/>
            <a:ext cx="75882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2" name="Line 1089"/>
          <p:cNvSpPr>
            <a:spLocks noChangeShapeType="1"/>
          </p:cNvSpPr>
          <p:nvPr/>
        </p:nvSpPr>
        <p:spPr bwMode="auto">
          <a:xfrm>
            <a:off x="1447800" y="2362200"/>
            <a:ext cx="75882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3" name="Line 1090"/>
          <p:cNvSpPr>
            <a:spLocks noChangeShapeType="1"/>
          </p:cNvSpPr>
          <p:nvPr/>
        </p:nvSpPr>
        <p:spPr bwMode="auto">
          <a:xfrm>
            <a:off x="2514600" y="2362200"/>
            <a:ext cx="75882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4" name="Line 1091"/>
          <p:cNvSpPr>
            <a:spLocks noChangeShapeType="1"/>
          </p:cNvSpPr>
          <p:nvPr/>
        </p:nvSpPr>
        <p:spPr bwMode="auto">
          <a:xfrm>
            <a:off x="3429000" y="2362200"/>
            <a:ext cx="75882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5" name="Line 1092"/>
          <p:cNvSpPr>
            <a:spLocks noChangeShapeType="1"/>
          </p:cNvSpPr>
          <p:nvPr/>
        </p:nvSpPr>
        <p:spPr bwMode="auto">
          <a:xfrm>
            <a:off x="4343400" y="2362200"/>
            <a:ext cx="75882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6" name="Line 1093"/>
          <p:cNvSpPr>
            <a:spLocks noChangeShapeType="1"/>
          </p:cNvSpPr>
          <p:nvPr/>
        </p:nvSpPr>
        <p:spPr bwMode="auto">
          <a:xfrm>
            <a:off x="5257800" y="2362200"/>
            <a:ext cx="75882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7" name="Line 1094"/>
          <p:cNvSpPr>
            <a:spLocks noChangeShapeType="1"/>
          </p:cNvSpPr>
          <p:nvPr/>
        </p:nvSpPr>
        <p:spPr bwMode="auto">
          <a:xfrm>
            <a:off x="5638800" y="1600200"/>
            <a:ext cx="152400" cy="6096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8" name="Line 1095"/>
          <p:cNvSpPr>
            <a:spLocks noChangeShapeType="1"/>
          </p:cNvSpPr>
          <p:nvPr/>
        </p:nvSpPr>
        <p:spPr bwMode="auto">
          <a:xfrm flipH="1">
            <a:off x="6096000" y="1905000"/>
            <a:ext cx="30480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999" name="Line 1096"/>
          <p:cNvSpPr>
            <a:spLocks noChangeShapeType="1"/>
          </p:cNvSpPr>
          <p:nvPr/>
        </p:nvSpPr>
        <p:spPr bwMode="auto">
          <a:xfrm flipH="1">
            <a:off x="1676400" y="1752600"/>
            <a:ext cx="1295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00" name="Line 1097"/>
          <p:cNvSpPr>
            <a:spLocks noChangeShapeType="1"/>
          </p:cNvSpPr>
          <p:nvPr/>
        </p:nvSpPr>
        <p:spPr bwMode="auto">
          <a:xfrm flipH="1">
            <a:off x="5715000" y="1447800"/>
            <a:ext cx="1828800" cy="76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01" name="Line 1098"/>
          <p:cNvSpPr>
            <a:spLocks noChangeShapeType="1"/>
          </p:cNvSpPr>
          <p:nvPr/>
        </p:nvSpPr>
        <p:spPr bwMode="auto">
          <a:xfrm flipV="1">
            <a:off x="1600200" y="2590800"/>
            <a:ext cx="1295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02" name="Line 1099"/>
          <p:cNvSpPr>
            <a:spLocks noChangeShapeType="1"/>
          </p:cNvSpPr>
          <p:nvPr/>
        </p:nvSpPr>
        <p:spPr bwMode="auto">
          <a:xfrm flipV="1">
            <a:off x="3048000" y="2590800"/>
            <a:ext cx="1295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03" name="Line 1100"/>
          <p:cNvSpPr>
            <a:spLocks noChangeShapeType="1"/>
          </p:cNvSpPr>
          <p:nvPr/>
        </p:nvSpPr>
        <p:spPr bwMode="auto">
          <a:xfrm flipV="1">
            <a:off x="4724400" y="2590800"/>
            <a:ext cx="1295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04" name="Line 1101"/>
          <p:cNvSpPr>
            <a:spLocks noChangeShapeType="1"/>
          </p:cNvSpPr>
          <p:nvPr/>
        </p:nvSpPr>
        <p:spPr bwMode="auto">
          <a:xfrm flipV="1">
            <a:off x="4038600" y="1905000"/>
            <a:ext cx="2667000" cy="304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05" name="Line 1102"/>
          <p:cNvSpPr>
            <a:spLocks noChangeShapeType="1"/>
          </p:cNvSpPr>
          <p:nvPr/>
        </p:nvSpPr>
        <p:spPr bwMode="auto">
          <a:xfrm flipV="1">
            <a:off x="5257800" y="1828800"/>
            <a:ext cx="609600" cy="6096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06" name="Line 1103"/>
          <p:cNvSpPr>
            <a:spLocks noChangeShapeType="1"/>
          </p:cNvSpPr>
          <p:nvPr/>
        </p:nvSpPr>
        <p:spPr bwMode="auto">
          <a:xfrm>
            <a:off x="1371600" y="2971800"/>
            <a:ext cx="914400" cy="304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07" name="Line 1104"/>
          <p:cNvSpPr>
            <a:spLocks noChangeShapeType="1"/>
          </p:cNvSpPr>
          <p:nvPr/>
        </p:nvSpPr>
        <p:spPr bwMode="auto">
          <a:xfrm flipV="1">
            <a:off x="2286000" y="2895600"/>
            <a:ext cx="6858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08" name="Line 1105"/>
          <p:cNvSpPr>
            <a:spLocks noChangeShapeType="1"/>
          </p:cNvSpPr>
          <p:nvPr/>
        </p:nvSpPr>
        <p:spPr bwMode="auto">
          <a:xfrm>
            <a:off x="4038600" y="3048000"/>
            <a:ext cx="1143000" cy="76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09" name="Line 1106"/>
          <p:cNvSpPr>
            <a:spLocks noChangeShapeType="1"/>
          </p:cNvSpPr>
          <p:nvPr/>
        </p:nvSpPr>
        <p:spPr bwMode="auto">
          <a:xfrm>
            <a:off x="4724400" y="2895600"/>
            <a:ext cx="1143000" cy="76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010" name="Line 1107"/>
          <p:cNvSpPr>
            <a:spLocks noChangeShapeType="1"/>
          </p:cNvSpPr>
          <p:nvPr/>
        </p:nvSpPr>
        <p:spPr bwMode="auto">
          <a:xfrm flipV="1">
            <a:off x="5638800" y="3124200"/>
            <a:ext cx="914400" cy="76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27391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Finding the panoramas</a:t>
            </a:r>
          </a:p>
        </p:txBody>
      </p:sp>
      <p:grpSp>
        <p:nvGrpSpPr>
          <p:cNvPr id="43011" name="Group 3"/>
          <p:cNvGrpSpPr>
            <a:grpSpLocks noChangeAspect="1"/>
          </p:cNvGrpSpPr>
          <p:nvPr/>
        </p:nvGrpSpPr>
        <p:grpSpPr bwMode="auto">
          <a:xfrm>
            <a:off x="990600" y="1371600"/>
            <a:ext cx="7010400" cy="1971675"/>
            <a:chOff x="9216" y="4176"/>
            <a:chExt cx="9216" cy="2592"/>
          </a:xfrm>
        </p:grpSpPr>
        <p:pic>
          <p:nvPicPr>
            <p:cNvPr id="43050" name="Picture 4" descr="C:\WINDOWS\Desktop\is2003\images\thumb\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68" y="4176"/>
              <a:ext cx="1152" cy="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51" name="Picture 5" descr="C:\WINDOWS\Desktop\is2003\images\thumb\1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16" y="4176"/>
              <a:ext cx="1152" cy="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52" name="Picture 6" descr="C:\WINDOWS\Desktop\is2003\images\thumb\2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0" y="4176"/>
              <a:ext cx="1152" cy="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53" name="Picture 7" descr="C:\WINDOWS\Desktop\is2003\images\thumb\4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24" y="4176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54" name="Picture 8" descr="C:\WINDOWS\Desktop\is2003\images\thumb\5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76" y="4176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55" name="Picture 9" descr="C:\WINDOWS\Desktop\is2003\images\thumb\6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28" y="4176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56" name="Picture 10" descr="C:\WINDOWS\Desktop\is2003\images\thumb\7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0" y="4176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57" name="Picture 11" descr="C:\WINDOWS\Desktop\is2003\images\thumb\8.jp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16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58" name="Picture 12" descr="C:\WINDOWS\Desktop\is2003\images\thumb\9.jp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68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59" name="Picture 13" descr="C:\WINDOWS\Desktop\is2003\images\thumb\10.jpg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0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60" name="Picture 14" descr="C:\WINDOWS\Desktop\is2003\images\thumb\11.jpg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72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61" name="Picture 15" descr="C:\WINDOWS\Desktop\is2003\images\thumb\12.jpg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24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62" name="Picture 16" descr="C:\WINDOWS\Desktop\is2003\images\thumb\13.jp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76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63" name="Picture 17" descr="C:\WINDOWS\Desktop\is2003\images\thumb\14.jpg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28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64" name="Picture 18" descr="C:\WINDOWS\Desktop\is2003\images\thumb\15.jp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0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65" name="Picture 19" descr="C:\WINDOWS\Desktop\is2003\images\thumb\19.jpg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72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66" name="Picture 20" descr="C:\WINDOWS\Desktop\is2003\images\thumb\20.jpg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24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67" name="Picture 21" descr="C:\WINDOWS\Desktop\is2003\images\thumb\21.jpg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76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68" name="Picture 22" descr="C:\WINDOWS\Desktop\is2003\images\thumb\22.jpg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28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69" name="Picture 23" descr="C:\WINDOWS\Desktop\is2003\images\thumb\23.jpg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0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70" name="Picture 24" descr="C:\WINDOWS\Desktop\is2003\images\thumb\3.jpg"/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72" y="4176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71" name="Picture 25" descr="C:\WINDOWS\Desktop\is2003\images\thumb\16.jpg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16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72" name="Picture 26" descr="C:\WINDOWS\Desktop\is2003\images\thumb\17.jpg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68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073" name="Picture 27" descr="C:\WINDOWS\Desktop\is2003\images\thumb\18.jpg"/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0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3012" name="AutoShape 28"/>
          <p:cNvSpPr>
            <a:spLocks noChangeArrowheads="1"/>
          </p:cNvSpPr>
          <p:nvPr/>
        </p:nvSpPr>
        <p:spPr bwMode="auto">
          <a:xfrm>
            <a:off x="4146550" y="3125788"/>
            <a:ext cx="739775" cy="1090612"/>
          </a:xfrm>
          <a:prstGeom prst="downArrow">
            <a:avLst>
              <a:gd name="adj1" fmla="val 50000"/>
              <a:gd name="adj2" fmla="val 36856"/>
            </a:avLst>
          </a:prstGeom>
          <a:solidFill>
            <a:schemeClr val="accent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pic>
        <p:nvPicPr>
          <p:cNvPr id="43013" name="Picture 29" descr="C:\WINDOWS\Desktop\is2003\images\thumb\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6019800"/>
            <a:ext cx="8763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4" name="Picture 30" descr="C:\WINDOWS\Desktop\is2003\images\thumb\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5943600"/>
            <a:ext cx="8763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5" name="Picture 31" descr="C:\WINDOWS\Desktop\is2003\images\thumb\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486400"/>
            <a:ext cx="8763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6" name="Picture 32" descr="C:\WINDOWS\Desktop\is2003\images\thumb\7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5715000"/>
            <a:ext cx="8763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7" name="Picture 33" descr="C:\WINDOWS\Desktop\is2003\images\thumb\8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810000"/>
            <a:ext cx="8763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8" name="Picture 34" descr="C:\WINDOWS\Desktop\is2003\images\thumb\9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038600"/>
            <a:ext cx="8763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9" name="Picture 35" descr="C:\WINDOWS\Desktop\is2003\images\thumb\10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4648200"/>
            <a:ext cx="8763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20" name="Picture 36" descr="C:\WINDOWS\Desktop\is2003\images\thumb\11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810000"/>
            <a:ext cx="8763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21" name="Picture 37" descr="C:\WINDOWS\Desktop\is2003\images\thumb\12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4572000"/>
            <a:ext cx="8763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22" name="Picture 38" descr="C:\WINDOWS\Desktop\is2003\images\thumb\13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5562600"/>
            <a:ext cx="8763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23" name="Picture 39" descr="C:\WINDOWS\Desktop\is2003\images\thumb\19.jp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6019800"/>
            <a:ext cx="8763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24" name="Picture 40" descr="C:\WINDOWS\Desktop\is2003\images\thumb\20.jp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5562600"/>
            <a:ext cx="8763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25" name="Picture 41" descr="C:\WINDOWS\Desktop\is2003\images\thumb\21.jp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5562600"/>
            <a:ext cx="8763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26" name="Picture 42" descr="C:\WINDOWS\Desktop\is2003\images\thumb\22.jp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6019800"/>
            <a:ext cx="8763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27" name="Picture 43" descr="C:\WINDOWS\Desktop\is2003\images\thumb\16.jp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495800"/>
            <a:ext cx="8763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28" name="Picture 44" descr="C:\WINDOWS\Desktop\is2003\images\thumb\17.jpg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810000"/>
            <a:ext cx="8763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29" name="Picture 45" descr="C:\WINDOWS\Desktop\is2003\images\thumb\18.jpg"/>
          <p:cNvPicPr>
            <a:picLocks noChangeAspect="1"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4267200"/>
            <a:ext cx="8763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30" name="Picture 46" descr="C:\WINDOWS\Desktop\is2003\images\thumb\6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029200"/>
            <a:ext cx="8763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31" name="Picture 47" descr="C:\WINDOWS\Desktop\is2003\images\thumb\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4953000"/>
            <a:ext cx="876300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32" name="Line 48"/>
          <p:cNvSpPr>
            <a:spLocks noChangeShapeType="1"/>
          </p:cNvSpPr>
          <p:nvPr/>
        </p:nvSpPr>
        <p:spPr bwMode="auto">
          <a:xfrm flipH="1" flipV="1">
            <a:off x="2895600" y="5334000"/>
            <a:ext cx="152400" cy="612775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33" name="Line 49"/>
          <p:cNvSpPr>
            <a:spLocks noChangeShapeType="1"/>
          </p:cNvSpPr>
          <p:nvPr/>
        </p:nvSpPr>
        <p:spPr bwMode="auto">
          <a:xfrm flipH="1" flipV="1">
            <a:off x="3429000" y="4114800"/>
            <a:ext cx="0" cy="765175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34" name="Line 50"/>
          <p:cNvSpPr>
            <a:spLocks noChangeShapeType="1"/>
          </p:cNvSpPr>
          <p:nvPr/>
        </p:nvSpPr>
        <p:spPr bwMode="auto">
          <a:xfrm flipH="1" flipV="1">
            <a:off x="1981200" y="4038600"/>
            <a:ext cx="60960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35" name="Line 52"/>
          <p:cNvSpPr>
            <a:spLocks noChangeShapeType="1"/>
          </p:cNvSpPr>
          <p:nvPr/>
        </p:nvSpPr>
        <p:spPr bwMode="auto">
          <a:xfrm flipH="1" flipV="1">
            <a:off x="1828800" y="5486400"/>
            <a:ext cx="381000" cy="304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36" name="Line 54"/>
          <p:cNvSpPr>
            <a:spLocks noChangeShapeType="1"/>
          </p:cNvSpPr>
          <p:nvPr/>
        </p:nvSpPr>
        <p:spPr bwMode="auto">
          <a:xfrm flipH="1" flipV="1">
            <a:off x="4724400" y="5867400"/>
            <a:ext cx="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37" name="Line 55"/>
          <p:cNvSpPr>
            <a:spLocks noChangeShapeType="1"/>
          </p:cNvSpPr>
          <p:nvPr/>
        </p:nvSpPr>
        <p:spPr bwMode="auto">
          <a:xfrm flipH="1" flipV="1">
            <a:off x="2514600" y="4800600"/>
            <a:ext cx="381000" cy="304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38" name="Line 56"/>
          <p:cNvSpPr>
            <a:spLocks noChangeShapeType="1"/>
          </p:cNvSpPr>
          <p:nvPr/>
        </p:nvSpPr>
        <p:spPr bwMode="auto">
          <a:xfrm flipH="1" flipV="1">
            <a:off x="2057400" y="4800600"/>
            <a:ext cx="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39" name="Line 57"/>
          <p:cNvSpPr>
            <a:spLocks noChangeShapeType="1"/>
          </p:cNvSpPr>
          <p:nvPr/>
        </p:nvSpPr>
        <p:spPr bwMode="auto">
          <a:xfrm flipH="1">
            <a:off x="2743200" y="4191000"/>
            <a:ext cx="457200" cy="76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40" name="Line 58"/>
          <p:cNvSpPr>
            <a:spLocks noChangeShapeType="1"/>
          </p:cNvSpPr>
          <p:nvPr/>
        </p:nvSpPr>
        <p:spPr bwMode="auto">
          <a:xfrm flipH="1" flipV="1">
            <a:off x="2514600" y="4953000"/>
            <a:ext cx="0" cy="9144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41" name="Line 59"/>
          <p:cNvSpPr>
            <a:spLocks noChangeShapeType="1"/>
          </p:cNvSpPr>
          <p:nvPr/>
        </p:nvSpPr>
        <p:spPr bwMode="auto">
          <a:xfrm flipH="1" flipV="1">
            <a:off x="7391400" y="5791200"/>
            <a:ext cx="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42" name="Line 60"/>
          <p:cNvSpPr>
            <a:spLocks noChangeShapeType="1"/>
          </p:cNvSpPr>
          <p:nvPr/>
        </p:nvSpPr>
        <p:spPr bwMode="auto">
          <a:xfrm flipH="1" flipV="1">
            <a:off x="5105400" y="4800600"/>
            <a:ext cx="838200" cy="304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43" name="Line 61"/>
          <p:cNvSpPr>
            <a:spLocks noChangeShapeType="1"/>
          </p:cNvSpPr>
          <p:nvPr/>
        </p:nvSpPr>
        <p:spPr bwMode="auto">
          <a:xfrm flipV="1">
            <a:off x="5257800" y="4038600"/>
            <a:ext cx="38100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44" name="Line 62"/>
          <p:cNvSpPr>
            <a:spLocks noChangeShapeType="1"/>
          </p:cNvSpPr>
          <p:nvPr/>
        </p:nvSpPr>
        <p:spPr bwMode="auto">
          <a:xfrm flipH="1" flipV="1">
            <a:off x="5943600" y="4191000"/>
            <a:ext cx="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45" name="Line 63"/>
          <p:cNvSpPr>
            <a:spLocks noChangeShapeType="1"/>
          </p:cNvSpPr>
          <p:nvPr/>
        </p:nvSpPr>
        <p:spPr bwMode="auto">
          <a:xfrm flipH="1" flipV="1">
            <a:off x="4800600" y="6477000"/>
            <a:ext cx="4572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46" name="Line 64"/>
          <p:cNvSpPr>
            <a:spLocks noChangeShapeType="1"/>
          </p:cNvSpPr>
          <p:nvPr/>
        </p:nvSpPr>
        <p:spPr bwMode="auto">
          <a:xfrm flipH="1" flipV="1">
            <a:off x="5257800" y="5867400"/>
            <a:ext cx="7620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47" name="Line 65"/>
          <p:cNvSpPr>
            <a:spLocks noChangeShapeType="1"/>
          </p:cNvSpPr>
          <p:nvPr/>
        </p:nvSpPr>
        <p:spPr bwMode="auto">
          <a:xfrm flipV="1">
            <a:off x="6629400" y="5791200"/>
            <a:ext cx="533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48" name="Line 66"/>
          <p:cNvSpPr>
            <a:spLocks noChangeShapeType="1"/>
          </p:cNvSpPr>
          <p:nvPr/>
        </p:nvSpPr>
        <p:spPr bwMode="auto">
          <a:xfrm flipV="1">
            <a:off x="6858000" y="6477000"/>
            <a:ext cx="533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049" name="Line 67"/>
          <p:cNvSpPr>
            <a:spLocks noChangeShapeType="1"/>
          </p:cNvSpPr>
          <p:nvPr/>
        </p:nvSpPr>
        <p:spPr bwMode="auto">
          <a:xfrm flipH="1" flipV="1">
            <a:off x="6629400" y="5943600"/>
            <a:ext cx="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 w="lg" len="med"/>
            <a:tailEnd type="triangle" w="lg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877435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Recognizing Panoramas (cont.)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  <a:defRPr/>
            </a:pPr>
            <a:r>
              <a:rPr lang="en-US" dirty="0"/>
              <a:t>(now we have matched pairs of images)</a:t>
            </a:r>
          </a:p>
          <a:p>
            <a:pPr marL="514350" indent="-514350">
              <a:buFont typeface="Arial" charset="0"/>
              <a:buAutoNum type="arabicPeriod" startAt="4"/>
              <a:defRPr/>
            </a:pPr>
            <a:r>
              <a:rPr lang="en-US" dirty="0"/>
              <a:t>Find connected components</a:t>
            </a:r>
          </a:p>
          <a:p>
            <a:pPr marL="514350" indent="-514350">
              <a:buFont typeface="Arial" charset="0"/>
              <a:buAutoNum type="arabicPeriod" startAt="4"/>
              <a:defRPr/>
            </a:pPr>
            <a:r>
              <a:rPr lang="en-US" dirty="0"/>
              <a:t>For each connected component</a:t>
            </a:r>
          </a:p>
          <a:p>
            <a:pPr marL="914400" lvl="1" indent="-514350">
              <a:buFont typeface="Arial" charset="0"/>
              <a:buAutoNum type="alphaLcParenR"/>
              <a:defRPr/>
            </a:pPr>
            <a:r>
              <a:rPr lang="en-US" dirty="0"/>
              <a:t>Solve for rotation and f</a:t>
            </a:r>
          </a:p>
          <a:p>
            <a:pPr marL="914400" lvl="1" indent="-514350">
              <a:buFont typeface="Arial" charset="0"/>
              <a:buAutoNum type="alphaLcParenR"/>
              <a:defRPr/>
            </a:pPr>
            <a:r>
              <a:rPr lang="en-US" dirty="0"/>
              <a:t>Project to a surface (plane, cylinder, or sphere)</a:t>
            </a:r>
          </a:p>
          <a:p>
            <a:pPr marL="914400" lvl="1" indent="-514350">
              <a:buFont typeface="Arial" charset="0"/>
              <a:buAutoNum type="alphaLcParenR"/>
              <a:defRPr/>
            </a:pPr>
            <a:r>
              <a:rPr lang="en-US" dirty="0"/>
              <a:t>Render with multiband blending</a:t>
            </a:r>
          </a:p>
        </p:txBody>
      </p:sp>
    </p:spTree>
    <p:extLst>
      <p:ext uri="{BB962C8B-B14F-4D97-AF65-F5344CB8AC3E}">
        <p14:creationId xmlns:p14="http://schemas.microsoft.com/office/powerpoint/2010/main" val="1261939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/>
              <a:t>Finding the panoramas</a:t>
            </a:r>
          </a:p>
        </p:txBody>
      </p:sp>
      <p:grpSp>
        <p:nvGrpSpPr>
          <p:cNvPr id="44035" name="Group 1028"/>
          <p:cNvGrpSpPr>
            <a:grpSpLocks noChangeAspect="1"/>
          </p:cNvGrpSpPr>
          <p:nvPr/>
        </p:nvGrpSpPr>
        <p:grpSpPr bwMode="auto">
          <a:xfrm>
            <a:off x="1614488" y="3709988"/>
            <a:ext cx="5959475" cy="3022600"/>
            <a:chOff x="9504" y="5904"/>
            <a:chExt cx="8160" cy="4137"/>
          </a:xfrm>
        </p:grpSpPr>
        <p:pic>
          <p:nvPicPr>
            <p:cNvPr id="44062" name="Picture 1029" descr="C:\WINDOWS\Desktop\is2003\images\rohr2Large.jpg"/>
            <p:cNvPicPr preferRelativeResize="0"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16" y="5904"/>
              <a:ext cx="3840" cy="2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63" name="Picture 1030" descr="C:\WINDOWS\Desktop\is2003\images\rohr1Large.jpg"/>
            <p:cNvPicPr preferRelativeResize="0"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04" y="5904"/>
              <a:ext cx="3241" cy="4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64" name="Picture 1031" descr="C:\WINDOWS\Desktop\is2003\images\rohr3Large.jpg"/>
            <p:cNvPicPr preferRelativeResize="0"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16" y="8256"/>
              <a:ext cx="2496" cy="1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65" name="Picture 1032" descr="C:\WINDOWS\Desktop\is2003\images\rohr4Large.jpg"/>
            <p:cNvPicPr preferRelativeResize="0"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08" y="8256"/>
              <a:ext cx="2256" cy="1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4036" name="Group 1033"/>
          <p:cNvGrpSpPr>
            <a:grpSpLocks noChangeAspect="1"/>
          </p:cNvGrpSpPr>
          <p:nvPr/>
        </p:nvGrpSpPr>
        <p:grpSpPr bwMode="auto">
          <a:xfrm>
            <a:off x="990600" y="1371600"/>
            <a:ext cx="7010400" cy="1971675"/>
            <a:chOff x="9216" y="4176"/>
            <a:chExt cx="9216" cy="2592"/>
          </a:xfrm>
        </p:grpSpPr>
        <p:pic>
          <p:nvPicPr>
            <p:cNvPr id="44038" name="Picture 1034" descr="C:\WINDOWS\Desktop\is2003\images\thumb\0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68" y="4176"/>
              <a:ext cx="1152" cy="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39" name="Picture 1035" descr="C:\WINDOWS\Desktop\is2003\images\thumb\1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16" y="4176"/>
              <a:ext cx="1152" cy="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40" name="Picture 1036" descr="C:\WINDOWS\Desktop\is2003\images\thumb\2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0" y="4176"/>
              <a:ext cx="1152" cy="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41" name="Picture 1037" descr="C:\WINDOWS\Desktop\is2003\images\thumb\4.jp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24" y="4176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42" name="Picture 1038" descr="C:\WINDOWS\Desktop\is2003\images\thumb\5.jp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76" y="4176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43" name="Picture 1039" descr="C:\WINDOWS\Desktop\is2003\images\thumb\6.jpg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28" y="4176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44" name="Picture 1040" descr="C:\WINDOWS\Desktop\is2003\images\thumb\7.jpg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0" y="4176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45" name="Picture 1041" descr="C:\WINDOWS\Desktop\is2003\images\thumb\8.jpg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16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46" name="Picture 1042" descr="C:\WINDOWS\Desktop\is2003\images\thumb\9.jpg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68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47" name="Picture 1043" descr="C:\WINDOWS\Desktop\is2003\images\thumb\10.jpg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0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48" name="Picture 1044" descr="C:\WINDOWS\Desktop\is2003\images\thumb\11.jpg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72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49" name="Picture 1045" descr="C:\WINDOWS\Desktop\is2003\images\thumb\12.jpg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24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50" name="Picture 1046" descr="C:\WINDOWS\Desktop\is2003\images\thumb\13.jpg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76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51" name="Picture 1047" descr="C:\WINDOWS\Desktop\is2003\images\thumb\14.jpg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28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52" name="Picture 1048" descr="C:\WINDOWS\Desktop\is2003\images\thumb\15.jpg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0" y="5040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53" name="Picture 1049" descr="C:\WINDOWS\Desktop\is2003\images\thumb\19.jpg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72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54" name="Picture 1050" descr="C:\WINDOWS\Desktop\is2003\images\thumb\20.jpg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24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55" name="Picture 1051" descr="C:\WINDOWS\Desktop\is2003\images\thumb\21.jpg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976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56" name="Picture 1052" descr="C:\WINDOWS\Desktop\is2003\images\thumb\22.jpg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28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57" name="Picture 1053" descr="C:\WINDOWS\Desktop\is2003\images\thumb\23.jpg"/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0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58" name="Picture 1054" descr="C:\WINDOWS\Desktop\is2003\images\thumb\3.jpg"/>
            <p:cNvPicPr>
              <a:picLocks noChangeAspect="1" noChangeArrowheads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72" y="4176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59" name="Picture 1055" descr="C:\WINDOWS\Desktop\is2003\images\thumb\16.jpg"/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16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60" name="Picture 1056" descr="C:\WINDOWS\Desktop\is2003\images\thumb\17.jpg"/>
            <p:cNvPicPr>
              <a:picLocks noChangeAspect="1" noChangeArrowheads="1"/>
            </p:cNvPicPr>
            <p:nvPr/>
          </p:nvPicPr>
          <p:blipFill>
            <a:blip r:embed="rId2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68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61" name="Picture 1057" descr="C:\WINDOWS\Desktop\is2003\images\thumb\18.jpg"/>
            <p:cNvPicPr>
              <a:picLocks noChangeAspect="1" noChangeArrowheads="1"/>
            </p:cNvPicPr>
            <p:nvPr/>
          </p:nvPicPr>
          <p:blipFill>
            <a:blip r:embed="rId2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0" y="5904"/>
              <a:ext cx="1152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4037" name="AutoShape 1058"/>
          <p:cNvSpPr>
            <a:spLocks noChangeArrowheads="1"/>
          </p:cNvSpPr>
          <p:nvPr/>
        </p:nvSpPr>
        <p:spPr bwMode="auto">
          <a:xfrm>
            <a:off x="4146550" y="3125788"/>
            <a:ext cx="739775" cy="1090612"/>
          </a:xfrm>
          <a:prstGeom prst="downArrow">
            <a:avLst>
              <a:gd name="adj1" fmla="val 50000"/>
              <a:gd name="adj2" fmla="val 36856"/>
            </a:avLst>
          </a:prstGeom>
          <a:solidFill>
            <a:schemeClr val="accent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033019"/>
      </p:ext>
    </p:extLst>
  </p:cSld>
  <p:clrMapOvr>
    <a:masterClrMapping/>
  </p:clrMapOvr>
  <p:transition>
    <p:dissolve/>
  </p:transition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Homework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lang="en-US" dirty="0"/>
              <a:t>CREATING PANORAMAS!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85</a:t>
            </a:fld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626" y="3237877"/>
            <a:ext cx="8250475" cy="2413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4359857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Useful structures (defined in </a:t>
            </a:r>
            <a:r>
              <a:rPr lang="en-US" dirty="0" err="1"/>
              <a:t>image.h</a:t>
            </a:r>
            <a:r>
              <a:rPr lang="en-US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414603" cy="4950502"/>
          </a:xfrm>
        </p:spPr>
        <p:txBody>
          <a:bodyPr>
            <a:normAutofit/>
          </a:bodyPr>
          <a:lstStyle/>
          <a:p>
            <a:r>
              <a:rPr lang="en-US" sz="2400" b="1" dirty="0"/>
              <a:t>Data structure for an point</a:t>
            </a:r>
          </a:p>
          <a:p>
            <a:pPr marL="0" indent="0">
              <a:buNone/>
            </a:pPr>
            <a:r>
              <a:rPr lang="en-US" sz="2000" dirty="0" err="1">
                <a:latin typeface="Consolas" charset="0"/>
                <a:ea typeface="Consolas" charset="0"/>
                <a:cs typeface="Consolas" charset="0"/>
              </a:rPr>
              <a:t>typedef</a:t>
            </a:r>
            <a:r>
              <a:rPr lang="en-US" sz="2000" dirty="0">
                <a:latin typeface="Consolas" charset="0"/>
                <a:ea typeface="Consolas" charset="0"/>
                <a:cs typeface="Consolas" charset="0"/>
              </a:rPr>
              <a:t> </a:t>
            </a:r>
            <a:r>
              <a:rPr lang="en-US" sz="2000" dirty="0" err="1">
                <a:latin typeface="Consolas" charset="0"/>
                <a:ea typeface="Consolas" charset="0"/>
                <a:cs typeface="Consolas" charset="0"/>
              </a:rPr>
              <a:t>struct</a:t>
            </a:r>
            <a:r>
              <a:rPr lang="en-US" sz="2000" dirty="0">
                <a:latin typeface="Consolas" charset="0"/>
                <a:ea typeface="Consolas" charset="0"/>
                <a:cs typeface="Consolas" charset="0"/>
              </a:rPr>
              <a:t>{</a:t>
            </a:r>
          </a:p>
          <a:p>
            <a:pPr marL="0" indent="0">
              <a:buNone/>
            </a:pPr>
            <a:r>
              <a:rPr lang="en-US" sz="2000" dirty="0">
                <a:latin typeface="Consolas" charset="0"/>
                <a:ea typeface="Consolas" charset="0"/>
                <a:cs typeface="Consolas" charset="0"/>
              </a:rPr>
              <a:t>    float x, y;</a:t>
            </a:r>
          </a:p>
          <a:p>
            <a:pPr marL="0" indent="0">
              <a:buNone/>
            </a:pPr>
            <a:r>
              <a:rPr lang="en-US" sz="2000" dirty="0">
                <a:latin typeface="Consolas" charset="0"/>
                <a:ea typeface="Consolas" charset="0"/>
                <a:cs typeface="Consolas" charset="0"/>
              </a:rPr>
              <a:t>} point;</a:t>
            </a:r>
          </a:p>
          <a:p>
            <a:pPr marL="0" indent="0">
              <a:buNone/>
            </a:pPr>
            <a:endParaRPr lang="en-US" sz="2200" dirty="0">
              <a:latin typeface="Consolas" charset="0"/>
              <a:ea typeface="Consolas" charset="0"/>
              <a:cs typeface="Consolas" charset="0"/>
            </a:endParaRPr>
          </a:p>
          <a:p>
            <a:r>
              <a:rPr lang="en-US" sz="2400" b="1" dirty="0"/>
              <a:t>Data structure for a descriptor</a:t>
            </a:r>
          </a:p>
          <a:p>
            <a:pPr marL="0" indent="0">
              <a:buNone/>
            </a:pPr>
            <a:r>
              <a:rPr lang="en-US" sz="2000" dirty="0" err="1">
                <a:latin typeface="Consolas" charset="0"/>
                <a:ea typeface="Consolas" charset="0"/>
                <a:cs typeface="Consolas" charset="0"/>
              </a:rPr>
              <a:t>typedef</a:t>
            </a:r>
            <a:r>
              <a:rPr lang="en-US" sz="2000" dirty="0">
                <a:latin typeface="Consolas" charset="0"/>
                <a:ea typeface="Consolas" charset="0"/>
                <a:cs typeface="Consolas" charset="0"/>
              </a:rPr>
              <a:t> </a:t>
            </a:r>
            <a:r>
              <a:rPr lang="en-US" sz="2000" dirty="0" err="1">
                <a:latin typeface="Consolas" charset="0"/>
                <a:ea typeface="Consolas" charset="0"/>
                <a:cs typeface="Consolas" charset="0"/>
              </a:rPr>
              <a:t>struct</a:t>
            </a:r>
            <a:r>
              <a:rPr lang="en-US" sz="2000" dirty="0">
                <a:latin typeface="Consolas" charset="0"/>
                <a:ea typeface="Consolas" charset="0"/>
                <a:cs typeface="Consolas" charset="0"/>
              </a:rPr>
              <a:t>{</a:t>
            </a:r>
          </a:p>
          <a:p>
            <a:pPr marL="0" indent="0">
              <a:buNone/>
            </a:pPr>
            <a:r>
              <a:rPr lang="en-US" sz="2000" dirty="0">
                <a:latin typeface="Consolas" charset="0"/>
                <a:ea typeface="Consolas" charset="0"/>
                <a:cs typeface="Consolas" charset="0"/>
              </a:rPr>
              <a:t>    point p; </a:t>
            </a:r>
            <a:r>
              <a:rPr lang="en-US" sz="2000" dirty="0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  <a:t>&lt;-pixel location</a:t>
            </a:r>
            <a:endParaRPr lang="en-US" sz="2000" dirty="0">
              <a:latin typeface="Consolas" charset="0"/>
              <a:ea typeface="Consolas" charset="0"/>
              <a:cs typeface="Consolas" charset="0"/>
            </a:endParaRPr>
          </a:p>
          <a:p>
            <a:pPr marL="0" indent="0">
              <a:buNone/>
            </a:pPr>
            <a:r>
              <a:rPr lang="en-US" sz="2000" dirty="0">
                <a:latin typeface="Consolas" charset="0"/>
                <a:ea typeface="Consolas" charset="0"/>
                <a:cs typeface="Consolas" charset="0"/>
              </a:rPr>
              <a:t>    </a:t>
            </a:r>
            <a:r>
              <a:rPr lang="en-US" sz="2000" dirty="0" err="1">
                <a:latin typeface="Consolas" charset="0"/>
                <a:ea typeface="Consolas" charset="0"/>
                <a:cs typeface="Consolas" charset="0"/>
              </a:rPr>
              <a:t>int</a:t>
            </a:r>
            <a:r>
              <a:rPr lang="en-US" sz="2000" dirty="0">
                <a:latin typeface="Consolas" charset="0"/>
                <a:ea typeface="Consolas" charset="0"/>
                <a:cs typeface="Consolas" charset="0"/>
              </a:rPr>
              <a:t> n; </a:t>
            </a:r>
            <a:r>
              <a:rPr lang="en-US" sz="2000" dirty="0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  <a:t>&lt;-size of data</a:t>
            </a:r>
          </a:p>
          <a:p>
            <a:pPr marL="0" indent="0">
              <a:buNone/>
            </a:pPr>
            <a:r>
              <a:rPr lang="en-US" sz="2000" dirty="0">
                <a:latin typeface="Consolas" charset="0"/>
                <a:ea typeface="Consolas" charset="0"/>
                <a:cs typeface="Consolas" charset="0"/>
              </a:rPr>
              <a:t>    float *data;</a:t>
            </a:r>
          </a:p>
          <a:p>
            <a:pPr marL="0" indent="0">
              <a:buNone/>
            </a:pPr>
            <a:r>
              <a:rPr lang="en-US" sz="2000" dirty="0">
                <a:latin typeface="Consolas" charset="0"/>
                <a:ea typeface="Consolas" charset="0"/>
                <a:cs typeface="Consolas" charset="0"/>
              </a:rPr>
              <a:t>} descriptor;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86</a:t>
            </a:fld>
            <a:endParaRPr lang="en-US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5001718" y="2199806"/>
            <a:ext cx="4414603" cy="4950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/>
              <a:t>Data structure for a match</a:t>
            </a:r>
          </a:p>
          <a:p>
            <a:pPr marL="0" indent="0">
              <a:buNone/>
            </a:pPr>
            <a:r>
              <a:rPr lang="en-US" sz="2000" dirty="0" err="1">
                <a:latin typeface="Consolas" charset="0"/>
                <a:ea typeface="Consolas" charset="0"/>
                <a:cs typeface="Consolas" charset="0"/>
              </a:rPr>
              <a:t>typedef</a:t>
            </a:r>
            <a:r>
              <a:rPr lang="en-US" sz="2000" dirty="0">
                <a:latin typeface="Consolas" charset="0"/>
                <a:ea typeface="Consolas" charset="0"/>
                <a:cs typeface="Consolas" charset="0"/>
              </a:rPr>
              <a:t> </a:t>
            </a:r>
            <a:r>
              <a:rPr lang="en-US" sz="2000" dirty="0" err="1">
                <a:latin typeface="Consolas" charset="0"/>
                <a:ea typeface="Consolas" charset="0"/>
                <a:cs typeface="Consolas" charset="0"/>
              </a:rPr>
              <a:t>struct</a:t>
            </a:r>
            <a:r>
              <a:rPr lang="en-US" sz="2000" dirty="0">
                <a:latin typeface="Consolas" charset="0"/>
                <a:ea typeface="Consolas" charset="0"/>
                <a:cs typeface="Consolas" charset="0"/>
              </a:rPr>
              <a:t>{</a:t>
            </a:r>
          </a:p>
          <a:p>
            <a:pPr marL="0" indent="0">
              <a:buNone/>
            </a:pPr>
            <a:r>
              <a:rPr lang="en-US" sz="2000" dirty="0">
                <a:latin typeface="Consolas" charset="0"/>
                <a:ea typeface="Consolas" charset="0"/>
                <a:cs typeface="Consolas" charset="0"/>
              </a:rPr>
              <a:t>    point p, q; </a:t>
            </a:r>
            <a:r>
              <a:rPr lang="en-US" sz="2000" dirty="0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  <a:t>&lt;-matching</a:t>
            </a:r>
          </a:p>
          <a:p>
            <a:pPr marL="0" indent="0">
              <a:buNone/>
            </a:pPr>
            <a:r>
              <a:rPr lang="en-US" sz="2000" dirty="0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  <a:t>points</a:t>
            </a:r>
            <a:endParaRPr lang="en-US" sz="2000" dirty="0">
              <a:latin typeface="Consolas" charset="0"/>
              <a:ea typeface="Consolas" charset="0"/>
              <a:cs typeface="Consolas" charset="0"/>
            </a:endParaRPr>
          </a:p>
          <a:p>
            <a:pPr marL="0" indent="0">
              <a:buNone/>
            </a:pPr>
            <a:r>
              <a:rPr lang="en-US" sz="2000" dirty="0">
                <a:latin typeface="Consolas" charset="0"/>
                <a:ea typeface="Consolas" charset="0"/>
                <a:cs typeface="Consolas" charset="0"/>
              </a:rPr>
              <a:t>    </a:t>
            </a:r>
            <a:r>
              <a:rPr lang="en-US" sz="2000" dirty="0" err="1">
                <a:latin typeface="Consolas" charset="0"/>
                <a:ea typeface="Consolas" charset="0"/>
                <a:cs typeface="Consolas" charset="0"/>
              </a:rPr>
              <a:t>int</a:t>
            </a:r>
            <a:r>
              <a:rPr lang="en-US" sz="2000" dirty="0">
                <a:latin typeface="Consolas" charset="0"/>
                <a:ea typeface="Consolas" charset="0"/>
                <a:cs typeface="Consolas" charset="0"/>
              </a:rPr>
              <a:t> </a:t>
            </a:r>
            <a:r>
              <a:rPr lang="en-US" sz="2000" dirty="0" err="1">
                <a:latin typeface="Consolas" charset="0"/>
                <a:ea typeface="Consolas" charset="0"/>
                <a:cs typeface="Consolas" charset="0"/>
              </a:rPr>
              <a:t>ai</a:t>
            </a:r>
            <a:r>
              <a:rPr lang="en-US" sz="2000" dirty="0">
                <a:latin typeface="Consolas" charset="0"/>
                <a:ea typeface="Consolas" charset="0"/>
                <a:cs typeface="Consolas" charset="0"/>
              </a:rPr>
              <a:t>, bi; </a:t>
            </a:r>
            <a:r>
              <a:rPr lang="en-US" sz="2000" dirty="0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  <a:t>&lt;-matching indices of descriptor arrays</a:t>
            </a:r>
            <a:endParaRPr lang="en-US" sz="2000" dirty="0">
              <a:latin typeface="Consolas" charset="0"/>
              <a:ea typeface="Consolas" charset="0"/>
              <a:cs typeface="Consolas" charset="0"/>
            </a:endParaRPr>
          </a:p>
          <a:p>
            <a:pPr marL="0" indent="0">
              <a:buNone/>
            </a:pPr>
            <a:r>
              <a:rPr lang="en-US" sz="2000" dirty="0">
                <a:latin typeface="Consolas" charset="0"/>
                <a:ea typeface="Consolas" charset="0"/>
                <a:cs typeface="Consolas" charset="0"/>
              </a:rPr>
              <a:t>    float distance; </a:t>
            </a:r>
            <a:r>
              <a:rPr lang="en-US" sz="2000" dirty="0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  <a:t>&lt;-dist.</a:t>
            </a:r>
          </a:p>
          <a:p>
            <a:pPr marL="0" indent="0">
              <a:buNone/>
            </a:pPr>
            <a:r>
              <a:rPr lang="en-US" sz="2000" dirty="0">
                <a:solidFill>
                  <a:srgbClr val="FF0000"/>
                </a:solidFill>
                <a:latin typeface="Consolas" charset="0"/>
                <a:ea typeface="Consolas" charset="0"/>
                <a:cs typeface="Consolas" charset="0"/>
              </a:rPr>
              <a:t>between matching descriptors</a:t>
            </a:r>
            <a:endParaRPr lang="en-US" sz="2000" dirty="0">
              <a:latin typeface="Consolas" charset="0"/>
              <a:ea typeface="Consolas" charset="0"/>
              <a:cs typeface="Consolas" charset="0"/>
            </a:endParaRPr>
          </a:p>
          <a:p>
            <a:pPr marL="0" indent="0">
              <a:buNone/>
            </a:pPr>
            <a:r>
              <a:rPr lang="en-US" sz="2000" dirty="0">
                <a:latin typeface="Consolas" charset="0"/>
                <a:ea typeface="Consolas" charset="0"/>
                <a:cs typeface="Consolas" charset="0"/>
              </a:rPr>
              <a:t>} match;</a:t>
            </a:r>
          </a:p>
        </p:txBody>
      </p:sp>
    </p:spTree>
    <p:extLst>
      <p:ext uri="{BB962C8B-B14F-4D97-AF65-F5344CB8AC3E}">
        <p14:creationId xmlns:p14="http://schemas.microsoft.com/office/powerpoint/2010/main" val="1036810796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Overall algorithm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4403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image 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panorama_image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(image a, image b, float sigma, float thresh, 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int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 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nms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, float 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inlier_thresh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, 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int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 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iters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, 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int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 cutoff)    </a:t>
            </a:r>
          </a:p>
          <a:p>
            <a:pPr marL="0" indent="0">
              <a:buNone/>
            </a:pP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{</a:t>
            </a:r>
          </a:p>
          <a:p>
            <a:pPr marL="0" indent="0">
              <a:buNone/>
            </a:pP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    </a:t>
            </a:r>
            <a:r>
              <a:rPr lang="en-US" sz="1600" i="1" dirty="0">
                <a:latin typeface="Consolas" charset="0"/>
                <a:ea typeface="Consolas" charset="0"/>
                <a:cs typeface="Consolas" charset="0"/>
              </a:rPr>
              <a:t>// Calculate corners and descriptors 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       						descriptor *ad = 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harris_corner_detector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(a, sigma, thresh, 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nms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, &amp;an);</a:t>
            </a:r>
          </a:p>
          <a:p>
            <a:pPr marL="0" indent="0">
              <a:buNone/>
            </a:pP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    descriptor *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bd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 = 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harris_corner_detector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(b, sigma, thresh, 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nms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, &amp;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bn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);</a:t>
            </a:r>
          </a:p>
          <a:p>
            <a:pPr marL="0" indent="0">
              <a:buNone/>
            </a:pPr>
            <a:endParaRPr lang="en-US" sz="1600" dirty="0">
              <a:latin typeface="Consolas" charset="0"/>
              <a:ea typeface="Consolas" charset="0"/>
              <a:cs typeface="Consolas" charset="0"/>
            </a:endParaRPr>
          </a:p>
          <a:p>
            <a:pPr marL="0" indent="0">
              <a:buNone/>
            </a:pP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    </a:t>
            </a:r>
            <a:r>
              <a:rPr lang="en-US" sz="1600" i="1" dirty="0">
                <a:latin typeface="Consolas" charset="0"/>
                <a:ea typeface="Consolas" charset="0"/>
                <a:cs typeface="Consolas" charset="0"/>
              </a:rPr>
              <a:t>// Find matches       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 </a:t>
            </a:r>
          </a:p>
          <a:p>
            <a:pPr marL="0" indent="0">
              <a:buNone/>
            </a:pP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	match *m = 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match_descriptors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(ad, an, 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bd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, 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bn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, &amp;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mn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);        </a:t>
            </a:r>
          </a:p>
          <a:p>
            <a:pPr marL="0" indent="0">
              <a:buNone/>
            </a:pPr>
            <a:endParaRPr lang="en-US" sz="1600" dirty="0">
              <a:latin typeface="Consolas" charset="0"/>
              <a:ea typeface="Consolas" charset="0"/>
              <a:cs typeface="Consolas" charset="0"/>
            </a:endParaRPr>
          </a:p>
          <a:p>
            <a:pPr marL="0" indent="0">
              <a:buNone/>
            </a:pP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	</a:t>
            </a:r>
            <a:r>
              <a:rPr lang="en-US" sz="1600" i="1" dirty="0">
                <a:latin typeface="Consolas" charset="0"/>
                <a:ea typeface="Consolas" charset="0"/>
                <a:cs typeface="Consolas" charset="0"/>
              </a:rPr>
              <a:t>// Run RANSAC to find the </a:t>
            </a:r>
            <a:r>
              <a:rPr lang="en-US" sz="1600" i="1" dirty="0" err="1">
                <a:latin typeface="Consolas" charset="0"/>
                <a:ea typeface="Consolas" charset="0"/>
                <a:cs typeface="Consolas" charset="0"/>
              </a:rPr>
              <a:t>homography</a:t>
            </a:r>
            <a:endParaRPr lang="en-US" sz="1600" i="1" dirty="0">
              <a:latin typeface="Consolas" charset="0"/>
              <a:ea typeface="Consolas" charset="0"/>
              <a:cs typeface="Consolas" charset="0"/>
            </a:endParaRPr>
          </a:p>
          <a:p>
            <a:pPr marL="0" indent="0">
              <a:buNone/>
            </a:pP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	matrix H = RANSAC(m, 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mn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, 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inlier_thresh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, 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iters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, cutoff);        </a:t>
            </a:r>
          </a:p>
          <a:p>
            <a:pPr marL="0" indent="0">
              <a:buNone/>
            </a:pP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	</a:t>
            </a:r>
          </a:p>
          <a:p>
            <a:pPr marL="0" indent="0">
              <a:buNone/>
            </a:pP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	</a:t>
            </a:r>
            <a:r>
              <a:rPr lang="en-US" sz="1600" i="1" dirty="0">
                <a:latin typeface="Consolas" charset="0"/>
                <a:ea typeface="Consolas" charset="0"/>
                <a:cs typeface="Consolas" charset="0"/>
              </a:rPr>
              <a:t>// Stitch the images together with the </a:t>
            </a:r>
            <a:r>
              <a:rPr lang="en-US" sz="1600" i="1" dirty="0" err="1">
                <a:latin typeface="Consolas" charset="0"/>
                <a:ea typeface="Consolas" charset="0"/>
                <a:cs typeface="Consolas" charset="0"/>
              </a:rPr>
              <a:t>homography</a:t>
            </a:r>
            <a:r>
              <a:rPr lang="en-US" sz="1600" i="1" dirty="0">
                <a:latin typeface="Consolas" charset="0"/>
                <a:ea typeface="Consolas" charset="0"/>
                <a:cs typeface="Consolas" charset="0"/>
              </a:rPr>
              <a:t>        </a:t>
            </a:r>
          </a:p>
          <a:p>
            <a:pPr marL="0" indent="0">
              <a:buNone/>
            </a:pP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	image combine = </a:t>
            </a:r>
            <a:r>
              <a:rPr lang="en-US" sz="1600" dirty="0" err="1">
                <a:latin typeface="Consolas" charset="0"/>
                <a:ea typeface="Consolas" charset="0"/>
                <a:cs typeface="Consolas" charset="0"/>
              </a:rPr>
              <a:t>combine_images</a:t>
            </a: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(a, b, H);        </a:t>
            </a:r>
          </a:p>
          <a:p>
            <a:pPr marL="0" indent="0">
              <a:buNone/>
            </a:pPr>
            <a:endParaRPr lang="en-US" sz="1600" dirty="0">
              <a:latin typeface="Consolas" charset="0"/>
              <a:ea typeface="Consolas" charset="0"/>
              <a:cs typeface="Consolas" charset="0"/>
            </a:endParaRPr>
          </a:p>
          <a:p>
            <a:pPr marL="0" indent="0">
              <a:buNone/>
            </a:pP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return combine;    </a:t>
            </a:r>
          </a:p>
          <a:p>
            <a:pPr marL="0" indent="0">
              <a:buNone/>
            </a:pPr>
            <a:r>
              <a:rPr lang="en-US" sz="1600" dirty="0">
                <a:latin typeface="Consolas" charset="0"/>
                <a:ea typeface="Consolas" charset="0"/>
                <a:cs typeface="Consolas" charset="0"/>
              </a:rPr>
              <a:t>}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167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0502"/>
          </a:xfrm>
        </p:spPr>
        <p:txBody>
          <a:bodyPr>
            <a:normAutofit/>
          </a:bodyPr>
          <a:lstStyle/>
          <a:p>
            <a:r>
              <a:rPr lang="en-US" sz="3000" dirty="0"/>
              <a:t>TODO #1.1: Compute structure matrix S</a:t>
            </a:r>
          </a:p>
          <a:p>
            <a:endParaRPr lang="en-US" sz="3000" dirty="0">
              <a:ea typeface="Calibri" charset="0"/>
              <a:cs typeface="Calibri" charset="0"/>
            </a:endParaRPr>
          </a:p>
          <a:p>
            <a:r>
              <a:rPr lang="en-US" sz="3000" dirty="0">
                <a:ea typeface="Calibri" charset="0"/>
                <a:cs typeface="Calibri" charset="0"/>
              </a:rPr>
              <a:t>TODO #1.2: Compute </a:t>
            </a:r>
            <a:r>
              <a:rPr lang="en-US" sz="3000" dirty="0" err="1">
                <a:ea typeface="Calibri" charset="0"/>
                <a:cs typeface="Calibri" charset="0"/>
              </a:rPr>
              <a:t>cornerness</a:t>
            </a:r>
            <a:r>
              <a:rPr lang="en-US" sz="3000" dirty="0">
                <a:ea typeface="Calibri" charset="0"/>
                <a:cs typeface="Calibri" charset="0"/>
              </a:rPr>
              <a:t> response map R from structure matrix S</a:t>
            </a:r>
          </a:p>
          <a:p>
            <a:endParaRPr lang="en-US" sz="3000" dirty="0">
              <a:ea typeface="Calibri" charset="0"/>
              <a:cs typeface="Calibri" charset="0"/>
            </a:endParaRPr>
          </a:p>
          <a:p>
            <a:r>
              <a:rPr lang="en-US" sz="3000" dirty="0">
                <a:ea typeface="Calibri" charset="0"/>
                <a:cs typeface="Calibri" charset="0"/>
              </a:rPr>
              <a:t>TODO #1.3: Find local maxes in map R using non-maximum suppression</a:t>
            </a:r>
          </a:p>
          <a:p>
            <a:endParaRPr lang="en-US" sz="3000" dirty="0">
              <a:ea typeface="Calibri" charset="0"/>
              <a:cs typeface="Calibri" charset="0"/>
            </a:endParaRPr>
          </a:p>
          <a:p>
            <a:r>
              <a:rPr lang="en-US" sz="3000" dirty="0">
                <a:ea typeface="Calibri" charset="0"/>
                <a:cs typeface="Calibri" charset="0"/>
              </a:rPr>
              <a:t>TODO #1.4: Compute descriptors for final corners </a:t>
            </a:r>
            <a:endParaRPr lang="en-US" sz="2600" dirty="0">
              <a:ea typeface="Calibri" charset="0"/>
              <a:cs typeface="Calibri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88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1. Harris corner detection</a:t>
            </a:r>
          </a:p>
        </p:txBody>
      </p:sp>
    </p:spTree>
    <p:extLst>
      <p:ext uri="{BB962C8B-B14F-4D97-AF65-F5344CB8AC3E}">
        <p14:creationId xmlns:p14="http://schemas.microsoft.com/office/powerpoint/2010/main" val="202093181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0502"/>
          </a:xfrm>
        </p:spPr>
        <p:txBody>
          <a:bodyPr>
            <a:normAutofit/>
          </a:bodyPr>
          <a:lstStyle/>
          <a:p>
            <a:r>
              <a:rPr lang="en-US" sz="3000" dirty="0">
                <a:ea typeface="Calibri" charset="0"/>
                <a:cs typeface="Calibri" charset="0"/>
              </a:rPr>
              <a:t>Compute Ix and </a:t>
            </a:r>
            <a:r>
              <a:rPr lang="en-US" sz="3000" dirty="0" err="1">
                <a:ea typeface="Calibri" charset="0"/>
                <a:cs typeface="Calibri" charset="0"/>
              </a:rPr>
              <a:t>Iy</a:t>
            </a:r>
            <a:r>
              <a:rPr lang="en-US" sz="3000" dirty="0">
                <a:ea typeface="Calibri" charset="0"/>
                <a:cs typeface="Calibri" charset="0"/>
              </a:rPr>
              <a:t> using Sobel filters from HW2</a:t>
            </a:r>
          </a:p>
          <a:p>
            <a:endParaRPr lang="en-US" sz="3000" dirty="0">
              <a:ea typeface="Calibri" charset="0"/>
              <a:cs typeface="Calibri" charset="0"/>
            </a:endParaRPr>
          </a:p>
          <a:p>
            <a:r>
              <a:rPr lang="en-US" sz="3000" dirty="0">
                <a:ea typeface="Calibri" charset="0"/>
                <a:cs typeface="Calibri" charset="0"/>
              </a:rPr>
              <a:t>Create an empty image of 3 channels</a:t>
            </a:r>
          </a:p>
          <a:p>
            <a:pPr lvl="1"/>
            <a:r>
              <a:rPr lang="en-US" sz="2600" dirty="0">
                <a:ea typeface="Calibri" charset="0"/>
                <a:cs typeface="Calibri" charset="0"/>
              </a:rPr>
              <a:t>Assign channel 1 to Ix</a:t>
            </a:r>
            <a:r>
              <a:rPr lang="en-US" sz="2600" baseline="30000" dirty="0">
                <a:ea typeface="Calibri" charset="0"/>
                <a:cs typeface="Calibri" charset="0"/>
              </a:rPr>
              <a:t>2</a:t>
            </a:r>
          </a:p>
          <a:p>
            <a:pPr lvl="1"/>
            <a:r>
              <a:rPr lang="en-US" sz="2600" dirty="0">
                <a:ea typeface="Calibri" charset="0"/>
                <a:cs typeface="Calibri" charset="0"/>
              </a:rPr>
              <a:t>Assign channel 2 to Iy</a:t>
            </a:r>
            <a:r>
              <a:rPr lang="en-US" sz="2600" baseline="30000" dirty="0">
                <a:ea typeface="Calibri" charset="0"/>
                <a:cs typeface="Calibri" charset="0"/>
              </a:rPr>
              <a:t>2</a:t>
            </a:r>
          </a:p>
          <a:p>
            <a:pPr lvl="1"/>
            <a:r>
              <a:rPr lang="en-US" sz="2600" dirty="0">
                <a:ea typeface="Calibri" charset="0"/>
                <a:cs typeface="Calibri" charset="0"/>
              </a:rPr>
              <a:t>Assign channel 3 to Ix</a:t>
            </a:r>
            <a:r>
              <a:rPr lang="en-US" sz="2600" baseline="30000" dirty="0">
                <a:ea typeface="Calibri" charset="0"/>
                <a:cs typeface="Calibri" charset="0"/>
              </a:rPr>
              <a:t> </a:t>
            </a:r>
            <a:r>
              <a:rPr lang="en-US" sz="2600" dirty="0">
                <a:ea typeface="Calibri" charset="0"/>
                <a:cs typeface="Calibri" charset="0"/>
              </a:rPr>
              <a:t>* </a:t>
            </a:r>
            <a:r>
              <a:rPr lang="en-US" sz="2600" dirty="0" err="1">
                <a:ea typeface="Calibri" charset="0"/>
                <a:cs typeface="Calibri" charset="0"/>
              </a:rPr>
              <a:t>Iy</a:t>
            </a:r>
            <a:endParaRPr lang="en-US" sz="2600" dirty="0">
              <a:ea typeface="Calibri" charset="0"/>
              <a:cs typeface="Calibri" charset="0"/>
            </a:endParaRPr>
          </a:p>
          <a:p>
            <a:endParaRPr lang="en-US" sz="3000" baseline="30000" dirty="0">
              <a:ea typeface="Calibri" charset="0"/>
              <a:cs typeface="Calibri" charset="0"/>
            </a:endParaRPr>
          </a:p>
          <a:p>
            <a:r>
              <a:rPr lang="en-US" sz="3000" dirty="0">
                <a:ea typeface="Calibri" charset="0"/>
                <a:cs typeface="Calibri" charset="0"/>
              </a:rPr>
              <a:t>Compute weighted sum of neighbors</a:t>
            </a:r>
          </a:p>
          <a:p>
            <a:pPr lvl="1"/>
            <a:r>
              <a:rPr lang="en-US" sz="2600" dirty="0">
                <a:ea typeface="Calibri" charset="0"/>
                <a:cs typeface="Calibri" charset="0"/>
              </a:rPr>
              <a:t>smooth the image with a </a:t>
            </a:r>
            <a:r>
              <a:rPr lang="en-US" sz="2600" dirty="0" err="1">
                <a:ea typeface="Calibri" charset="0"/>
                <a:cs typeface="Calibri" charset="0"/>
              </a:rPr>
              <a:t>gaussian</a:t>
            </a:r>
            <a:r>
              <a:rPr lang="en-US" sz="2600" dirty="0">
                <a:ea typeface="Calibri" charset="0"/>
                <a:cs typeface="Calibri" charset="0"/>
              </a:rPr>
              <a:t> of given sigma</a:t>
            </a:r>
          </a:p>
          <a:p>
            <a:pPr lvl="1"/>
            <a:endParaRPr lang="en-US" sz="2600" dirty="0">
              <a:ea typeface="Calibri" charset="0"/>
              <a:cs typeface="Calibri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89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TODO #1.1</a:t>
            </a:r>
            <a:r>
              <a:rPr lang="en-US" dirty="0"/>
              <a:t>: structure matrix</a:t>
            </a:r>
          </a:p>
        </p:txBody>
      </p:sp>
    </p:spTree>
    <p:extLst>
      <p:ext uri="{BB962C8B-B14F-4D97-AF65-F5344CB8AC3E}">
        <p14:creationId xmlns:p14="http://schemas.microsoft.com/office/powerpoint/2010/main" val="125784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b="1"/>
              <a:t>SIFT descriptor</a:t>
            </a:r>
          </a:p>
        </p:txBody>
      </p:sp>
      <p:sp>
        <p:nvSpPr>
          <p:cNvPr id="68612" name="Rectangle 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9600" y="914400"/>
            <a:ext cx="83058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2pPr>
            <a:lvl3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3pPr>
            <a:lvl4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4pPr>
            <a:lvl5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9pPr>
          </a:lstStyle>
          <a:p>
            <a:pPr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b="0" dirty="0">
                <a:solidFill>
                  <a:srgbClr val="000000"/>
                </a:solidFill>
                <a:latin typeface="Arial" charset="0"/>
              </a:rPr>
              <a:t>Full version</a:t>
            </a: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sz="1800" b="0" dirty="0">
                <a:solidFill>
                  <a:srgbClr val="000000"/>
                </a:solidFill>
                <a:latin typeface="Arial" charset="0"/>
              </a:rPr>
              <a:t>Divide the </a:t>
            </a:r>
            <a:r>
              <a:rPr lang="en-US" sz="1800" b="0" dirty="0">
                <a:solidFill>
                  <a:srgbClr val="FF0000"/>
                </a:solidFill>
                <a:latin typeface="Arial" charset="0"/>
              </a:rPr>
              <a:t>16x16 window </a:t>
            </a:r>
            <a:r>
              <a:rPr lang="en-US" sz="1800" b="0" dirty="0">
                <a:solidFill>
                  <a:srgbClr val="000000"/>
                </a:solidFill>
                <a:latin typeface="Arial" charset="0"/>
              </a:rPr>
              <a:t>into a 4x4 grid of cells</a:t>
            </a: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sz="1800" b="0" dirty="0">
                <a:solidFill>
                  <a:srgbClr val="000000"/>
                </a:solidFill>
                <a:latin typeface="Arial" charset="0"/>
              </a:rPr>
              <a:t>Compute an </a:t>
            </a:r>
            <a:r>
              <a:rPr lang="en-US" sz="1800" b="0" dirty="0">
                <a:solidFill>
                  <a:srgbClr val="FF0000"/>
                </a:solidFill>
                <a:latin typeface="Arial" charset="0"/>
              </a:rPr>
              <a:t>orientation histogram </a:t>
            </a:r>
            <a:r>
              <a:rPr lang="en-US" sz="1800" b="0" dirty="0">
                <a:solidFill>
                  <a:srgbClr val="000000"/>
                </a:solidFill>
                <a:latin typeface="Arial" charset="0"/>
              </a:rPr>
              <a:t>for each cell</a:t>
            </a: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sz="1800" b="0" dirty="0">
                <a:solidFill>
                  <a:srgbClr val="000000"/>
                </a:solidFill>
                <a:latin typeface="Arial" charset="0"/>
              </a:rPr>
              <a:t>16 cells * 8 orientations = </a:t>
            </a:r>
            <a:r>
              <a:rPr lang="en-US" sz="1800" b="0" dirty="0">
                <a:solidFill>
                  <a:srgbClr val="0000FF"/>
                </a:solidFill>
                <a:latin typeface="Arial" charset="0"/>
              </a:rPr>
              <a:t>128 dimensional descriptor</a:t>
            </a: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</a:pPr>
            <a:endParaRPr lang="en-US" sz="1800" b="0" dirty="0">
              <a:solidFill>
                <a:srgbClr val="0000FF"/>
              </a:solidFill>
              <a:latin typeface="Arial" charset="0"/>
            </a:endParaRPr>
          </a:p>
          <a:p>
            <a:pPr lvl="1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sz="1800" b="0" dirty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3074" name="Picture 2" descr="Image result for 16x16 gri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638424"/>
            <a:ext cx="3514725" cy="353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Connector 2"/>
          <p:cNvCxnSpPr/>
          <p:nvPr/>
        </p:nvCxnSpPr>
        <p:spPr bwMode="auto">
          <a:xfrm>
            <a:off x="4762500" y="4648200"/>
            <a:ext cx="36957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4"/>
          <p:cNvCxnSpPr/>
          <p:nvPr/>
        </p:nvCxnSpPr>
        <p:spPr bwMode="auto">
          <a:xfrm>
            <a:off x="5410200" y="4405312"/>
            <a:ext cx="0" cy="2428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/>
          <p:cNvCxnSpPr/>
          <p:nvPr/>
        </p:nvCxnSpPr>
        <p:spPr bwMode="auto">
          <a:xfrm>
            <a:off x="6096000" y="4405312"/>
            <a:ext cx="0" cy="2428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/>
          <p:cNvCxnSpPr/>
          <p:nvPr/>
        </p:nvCxnSpPr>
        <p:spPr bwMode="auto">
          <a:xfrm>
            <a:off x="4784109" y="4406946"/>
            <a:ext cx="0" cy="2428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Straight Connector 14"/>
          <p:cNvCxnSpPr/>
          <p:nvPr/>
        </p:nvCxnSpPr>
        <p:spPr bwMode="auto">
          <a:xfrm>
            <a:off x="8458200" y="4406946"/>
            <a:ext cx="0" cy="2428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/>
        </p:nvCxnSpPr>
        <p:spPr bwMode="auto">
          <a:xfrm>
            <a:off x="7848600" y="4406946"/>
            <a:ext cx="0" cy="2428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TextBox 7"/>
          <p:cNvSpPr txBox="1"/>
          <p:nvPr/>
        </p:nvSpPr>
        <p:spPr>
          <a:xfrm>
            <a:off x="4818228" y="4768334"/>
            <a:ext cx="35830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  8        8         </a:t>
            </a:r>
            <a:r>
              <a:rPr lang="en-US" b="1" dirty="0"/>
              <a:t>. . .                      </a:t>
            </a:r>
            <a:r>
              <a:rPr lang="en-US" dirty="0"/>
              <a:t>8 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609600" y="2638424"/>
            <a:ext cx="914400" cy="904876"/>
          </a:xfrm>
          <a:prstGeom prst="rect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 bwMode="auto">
          <a:xfrm>
            <a:off x="1066800" y="3090862"/>
            <a:ext cx="4038600" cy="143752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209BF-32E9-49CB-9F4C-066BCF3FD8AA}" type="slidenum">
              <a:rPr lang="en-US" smtClean="0">
                <a:solidFill>
                  <a:srgbClr val="000000"/>
                </a:solidFill>
              </a:rPr>
              <a:pPr/>
              <a:t>9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793937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0502"/>
          </a:xfrm>
        </p:spPr>
        <p:txBody>
          <a:bodyPr>
            <a:normAutofit/>
          </a:bodyPr>
          <a:lstStyle/>
          <a:p>
            <a:r>
              <a:rPr lang="en-US" sz="3000" dirty="0">
                <a:ea typeface="Calibri" charset="0"/>
                <a:cs typeface="Calibri" charset="0"/>
              </a:rPr>
              <a:t>Decompose a 2D gaussian to 2 1D convolutions.</a:t>
            </a:r>
          </a:p>
          <a:p>
            <a:endParaRPr lang="en-US" sz="3000" dirty="0">
              <a:ea typeface="Calibri" charset="0"/>
              <a:cs typeface="Calibri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90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TODO #1.1.1</a:t>
            </a:r>
            <a:r>
              <a:rPr lang="en-US" dirty="0"/>
              <a:t>: make a fast smoother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C65C400-B37B-5949-A1EA-513B6474B4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708184"/>
            <a:ext cx="2717800" cy="30353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DFC80A6-127D-344E-9AFE-077E6D0EF0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5000" y="4978739"/>
            <a:ext cx="4152900" cy="11049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9A7665-CE96-8947-980B-DB4D7B391E0C}"/>
              </a:ext>
            </a:extLst>
          </p:cNvPr>
          <p:cNvSpPr txBox="1"/>
          <p:nvPr/>
        </p:nvSpPr>
        <p:spPr>
          <a:xfrm>
            <a:off x="4271554" y="2534194"/>
            <a:ext cx="45328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Separable kernel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Factors into product of two 1D Gaussians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Discrete example: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3DE9C5A-E6C3-9647-A6B8-423B043925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9754" y="3461615"/>
            <a:ext cx="2667000" cy="11557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54BCB4A2-E166-D341-BE89-AB2F3ACC6415}"/>
              </a:ext>
            </a:extLst>
          </p:cNvPr>
          <p:cNvSpPr/>
          <p:nvPr/>
        </p:nvSpPr>
        <p:spPr>
          <a:xfrm>
            <a:off x="4153989" y="2429691"/>
            <a:ext cx="4532811" cy="2312126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9695449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0502"/>
          </a:xfrm>
        </p:spPr>
        <p:txBody>
          <a:bodyPr>
            <a:normAutofit/>
          </a:bodyPr>
          <a:lstStyle/>
          <a:p>
            <a:r>
              <a:rPr lang="en-US" sz="3000" dirty="0">
                <a:ea typeface="Calibri" charset="0"/>
                <a:cs typeface="Calibri" charset="0"/>
              </a:rPr>
              <a:t>For each pixel of the given structure matrix S:</a:t>
            </a:r>
          </a:p>
          <a:p>
            <a:endParaRPr lang="en-US" sz="3000" dirty="0">
              <a:ea typeface="Calibri" charset="0"/>
              <a:cs typeface="Calibri" charset="0"/>
            </a:endParaRPr>
          </a:p>
          <a:p>
            <a:pPr lvl="1"/>
            <a:r>
              <a:rPr lang="en-US" sz="2600" dirty="0">
                <a:ea typeface="Calibri" charset="0"/>
                <a:cs typeface="Calibri" charset="0"/>
              </a:rPr>
              <a:t>Get Ix</a:t>
            </a:r>
            <a:r>
              <a:rPr lang="en-US" sz="2600" baseline="30000" dirty="0">
                <a:ea typeface="Calibri" charset="0"/>
                <a:cs typeface="Calibri" charset="0"/>
              </a:rPr>
              <a:t>2</a:t>
            </a:r>
            <a:r>
              <a:rPr lang="en-US" sz="2600" dirty="0">
                <a:ea typeface="Calibri" charset="0"/>
                <a:cs typeface="Calibri" charset="0"/>
              </a:rPr>
              <a:t>, Iy</a:t>
            </a:r>
            <a:r>
              <a:rPr lang="en-US" sz="2600" baseline="30000" dirty="0">
                <a:ea typeface="Calibri" charset="0"/>
                <a:cs typeface="Calibri" charset="0"/>
              </a:rPr>
              <a:t>2</a:t>
            </a:r>
            <a:r>
              <a:rPr lang="en-US" sz="2600" dirty="0">
                <a:ea typeface="Calibri" charset="0"/>
                <a:cs typeface="Calibri" charset="0"/>
              </a:rPr>
              <a:t> and </a:t>
            </a:r>
            <a:r>
              <a:rPr lang="en-US" sz="2600" dirty="0" err="1">
                <a:ea typeface="Calibri" charset="0"/>
                <a:cs typeface="Calibri" charset="0"/>
              </a:rPr>
              <a:t>IxIy</a:t>
            </a:r>
            <a:r>
              <a:rPr lang="en-US" sz="2600" dirty="0">
                <a:ea typeface="Calibri" charset="0"/>
                <a:cs typeface="Calibri" charset="0"/>
              </a:rPr>
              <a:t> from the 3 channels</a:t>
            </a:r>
          </a:p>
          <a:p>
            <a:pPr lvl="1"/>
            <a:endParaRPr lang="en-US" sz="2600" dirty="0">
              <a:ea typeface="Calibri" charset="0"/>
              <a:cs typeface="Calibri" charset="0"/>
            </a:endParaRPr>
          </a:p>
          <a:p>
            <a:pPr lvl="1"/>
            <a:r>
              <a:rPr lang="en-US" sz="2600" dirty="0">
                <a:ea typeface="Calibri" charset="0"/>
                <a:cs typeface="Calibri" charset="0"/>
              </a:rPr>
              <a:t>Compute </a:t>
            </a:r>
            <a:r>
              <a:rPr lang="en-US" sz="2600" dirty="0" err="1">
                <a:ea typeface="Calibri" charset="0"/>
                <a:cs typeface="Calibri" charset="0"/>
              </a:rPr>
              <a:t>Det</a:t>
            </a:r>
            <a:r>
              <a:rPr lang="en-US" sz="2600" dirty="0">
                <a:ea typeface="Calibri" charset="0"/>
                <a:cs typeface="Calibri" charset="0"/>
              </a:rPr>
              <a:t>(S) = Ix</a:t>
            </a:r>
            <a:r>
              <a:rPr lang="en-US" sz="2600" baseline="30000" dirty="0">
                <a:ea typeface="Calibri" charset="0"/>
                <a:cs typeface="Calibri" charset="0"/>
              </a:rPr>
              <a:t>2</a:t>
            </a:r>
            <a:r>
              <a:rPr lang="en-US" sz="2600" dirty="0">
                <a:ea typeface="Calibri" charset="0"/>
                <a:cs typeface="Calibri" charset="0"/>
              </a:rPr>
              <a:t> * Iy</a:t>
            </a:r>
            <a:r>
              <a:rPr lang="en-US" sz="2600" baseline="30000" dirty="0">
                <a:ea typeface="Calibri" charset="0"/>
                <a:cs typeface="Calibri" charset="0"/>
              </a:rPr>
              <a:t>2 </a:t>
            </a:r>
            <a:r>
              <a:rPr lang="mr-IN" sz="2600" dirty="0">
                <a:ea typeface="Calibri" charset="0"/>
                <a:cs typeface="Calibri" charset="0"/>
              </a:rPr>
              <a:t>–</a:t>
            </a:r>
            <a:r>
              <a:rPr lang="en-US" sz="2600" dirty="0">
                <a:ea typeface="Calibri" charset="0"/>
                <a:cs typeface="Calibri" charset="0"/>
              </a:rPr>
              <a:t> </a:t>
            </a:r>
            <a:r>
              <a:rPr lang="en-US" sz="2600" dirty="0" err="1">
                <a:ea typeface="Calibri" charset="0"/>
                <a:cs typeface="Calibri" charset="0"/>
              </a:rPr>
              <a:t>IxIy</a:t>
            </a:r>
            <a:r>
              <a:rPr lang="en-US" sz="2600" dirty="0">
                <a:ea typeface="Calibri" charset="0"/>
                <a:cs typeface="Calibri" charset="0"/>
              </a:rPr>
              <a:t> * </a:t>
            </a:r>
            <a:r>
              <a:rPr lang="en-US" sz="2600" dirty="0" err="1">
                <a:ea typeface="Calibri" charset="0"/>
                <a:cs typeface="Calibri" charset="0"/>
              </a:rPr>
              <a:t>IxIy</a:t>
            </a:r>
            <a:endParaRPr lang="en-US" sz="2600" dirty="0">
              <a:ea typeface="Calibri" charset="0"/>
              <a:cs typeface="Calibri" charset="0"/>
            </a:endParaRPr>
          </a:p>
          <a:p>
            <a:pPr lvl="1"/>
            <a:endParaRPr lang="en-US" sz="2600" dirty="0">
              <a:ea typeface="Calibri" charset="0"/>
              <a:cs typeface="Calibri" charset="0"/>
            </a:endParaRPr>
          </a:p>
          <a:p>
            <a:pPr lvl="1"/>
            <a:r>
              <a:rPr lang="en-US" sz="2600" dirty="0">
                <a:ea typeface="Calibri" charset="0"/>
                <a:cs typeface="Calibri" charset="0"/>
              </a:rPr>
              <a:t>Compute </a:t>
            </a:r>
            <a:r>
              <a:rPr lang="en-US" sz="2600" dirty="0" err="1">
                <a:ea typeface="Calibri" charset="0"/>
                <a:cs typeface="Calibri" charset="0"/>
              </a:rPr>
              <a:t>Tr</a:t>
            </a:r>
            <a:r>
              <a:rPr lang="en-US" sz="2600" dirty="0">
                <a:ea typeface="Calibri" charset="0"/>
                <a:cs typeface="Calibri" charset="0"/>
              </a:rPr>
              <a:t>(S) = Ix</a:t>
            </a:r>
            <a:r>
              <a:rPr lang="en-US" sz="2600" baseline="30000" dirty="0">
                <a:ea typeface="Calibri" charset="0"/>
                <a:cs typeface="Calibri" charset="0"/>
              </a:rPr>
              <a:t>2</a:t>
            </a:r>
            <a:r>
              <a:rPr lang="en-US" sz="2600" dirty="0">
                <a:ea typeface="Calibri" charset="0"/>
                <a:cs typeface="Calibri" charset="0"/>
              </a:rPr>
              <a:t> + Iy</a:t>
            </a:r>
            <a:r>
              <a:rPr lang="en-US" sz="2600" baseline="30000" dirty="0">
                <a:ea typeface="Calibri" charset="0"/>
                <a:cs typeface="Calibri" charset="0"/>
              </a:rPr>
              <a:t>2</a:t>
            </a:r>
          </a:p>
          <a:p>
            <a:pPr lvl="1"/>
            <a:endParaRPr lang="en-US" sz="2600" baseline="30000" dirty="0">
              <a:ea typeface="Calibri" charset="0"/>
              <a:cs typeface="Calibri" charset="0"/>
            </a:endParaRPr>
          </a:p>
          <a:p>
            <a:pPr lvl="1"/>
            <a:r>
              <a:rPr lang="en-US" sz="2600" dirty="0">
                <a:ea typeface="Calibri" charset="0"/>
                <a:cs typeface="Calibri" charset="0"/>
              </a:rPr>
              <a:t>Compute R = </a:t>
            </a:r>
            <a:r>
              <a:rPr lang="en-US" sz="2600" dirty="0" err="1">
                <a:ea typeface="Calibri" charset="0"/>
                <a:cs typeface="Calibri" charset="0"/>
              </a:rPr>
              <a:t>Det</a:t>
            </a:r>
            <a:r>
              <a:rPr lang="en-US" sz="2600" dirty="0">
                <a:ea typeface="Calibri" charset="0"/>
                <a:cs typeface="Calibri" charset="0"/>
              </a:rPr>
              <a:t>(S) </a:t>
            </a:r>
            <a:r>
              <a:rPr lang="mr-IN" sz="2600" dirty="0">
                <a:ea typeface="Calibri" charset="0"/>
                <a:cs typeface="Calibri" charset="0"/>
              </a:rPr>
              <a:t>–</a:t>
            </a:r>
            <a:r>
              <a:rPr lang="en-US" sz="2600" dirty="0">
                <a:ea typeface="Calibri" charset="0"/>
                <a:cs typeface="Calibri" charset="0"/>
              </a:rPr>
              <a:t> 0.06 * </a:t>
            </a:r>
            <a:r>
              <a:rPr lang="en-US" sz="2600" dirty="0" err="1">
                <a:ea typeface="Calibri" charset="0"/>
                <a:cs typeface="Calibri" charset="0"/>
              </a:rPr>
              <a:t>Tr</a:t>
            </a:r>
            <a:r>
              <a:rPr lang="en-US" sz="2600" dirty="0">
                <a:ea typeface="Calibri" charset="0"/>
                <a:cs typeface="Calibri" charset="0"/>
              </a:rPr>
              <a:t>(S) * </a:t>
            </a:r>
            <a:r>
              <a:rPr lang="en-US" sz="2600" dirty="0" err="1">
                <a:ea typeface="Calibri" charset="0"/>
                <a:cs typeface="Calibri" charset="0"/>
              </a:rPr>
              <a:t>Tr</a:t>
            </a:r>
            <a:r>
              <a:rPr lang="en-US" sz="2600" dirty="0">
                <a:ea typeface="Calibri" charset="0"/>
                <a:cs typeface="Calibri" charset="0"/>
              </a:rPr>
              <a:t>(S)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91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TODO #1.2</a:t>
            </a:r>
            <a:r>
              <a:rPr lang="en-US" dirty="0"/>
              <a:t>: response map</a:t>
            </a:r>
          </a:p>
        </p:txBody>
      </p:sp>
    </p:spTree>
    <p:extLst>
      <p:ext uri="{BB962C8B-B14F-4D97-AF65-F5344CB8AC3E}">
        <p14:creationId xmlns:p14="http://schemas.microsoft.com/office/powerpoint/2010/main" val="959471194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0502"/>
          </a:xfrm>
        </p:spPr>
        <p:txBody>
          <a:bodyPr>
            <a:normAutofit/>
          </a:bodyPr>
          <a:lstStyle/>
          <a:p>
            <a:r>
              <a:rPr lang="en-US" sz="3000" dirty="0">
                <a:ea typeface="Calibri" charset="0"/>
                <a:cs typeface="Calibri" charset="0"/>
              </a:rPr>
              <a:t>For each pixel ‘p’ of the given response map R</a:t>
            </a:r>
          </a:p>
          <a:p>
            <a:endParaRPr lang="en-US" sz="3000" dirty="0">
              <a:ea typeface="Calibri" charset="0"/>
              <a:cs typeface="Calibri" charset="0"/>
            </a:endParaRPr>
          </a:p>
          <a:p>
            <a:pPr lvl="1"/>
            <a:r>
              <a:rPr lang="en-US" sz="2600" dirty="0">
                <a:ea typeface="Calibri" charset="0"/>
                <a:cs typeface="Calibri" charset="0"/>
              </a:rPr>
              <a:t>get value(p)</a:t>
            </a:r>
          </a:p>
          <a:p>
            <a:pPr lvl="1"/>
            <a:endParaRPr lang="en-US" sz="2600" dirty="0">
              <a:ea typeface="Calibri" charset="0"/>
              <a:cs typeface="Calibri" charset="0"/>
            </a:endParaRPr>
          </a:p>
          <a:p>
            <a:pPr lvl="1"/>
            <a:r>
              <a:rPr lang="en-US" sz="2600" dirty="0">
                <a:ea typeface="Calibri" charset="0"/>
                <a:cs typeface="Calibri" charset="0"/>
              </a:rPr>
              <a:t>loop over all neighboring pixels ‘q’ in a 2w+1 window</a:t>
            </a:r>
          </a:p>
          <a:p>
            <a:pPr lvl="2"/>
            <a:r>
              <a:rPr lang="en-US" sz="2200" dirty="0">
                <a:ea typeface="Calibri" charset="0"/>
                <a:cs typeface="Calibri" charset="0"/>
              </a:rPr>
              <a:t>+/- w around the current pixel location</a:t>
            </a:r>
            <a:endParaRPr lang="en-US" sz="2200" baseline="30000" dirty="0">
              <a:ea typeface="Calibri" charset="0"/>
              <a:cs typeface="Calibri" charset="0"/>
            </a:endParaRPr>
          </a:p>
          <a:p>
            <a:pPr lvl="2"/>
            <a:r>
              <a:rPr lang="en-US" sz="2200" dirty="0">
                <a:ea typeface="Calibri" charset="0"/>
                <a:cs typeface="Calibri" charset="0"/>
              </a:rPr>
              <a:t>if value(q) &gt; value (p), value(p) = -999999 (very low)</a:t>
            </a:r>
          </a:p>
          <a:p>
            <a:pPr lvl="2"/>
            <a:endParaRPr lang="en-US" sz="2200" dirty="0">
              <a:ea typeface="Calibri" charset="0"/>
              <a:cs typeface="Calibri" charset="0"/>
            </a:endParaRPr>
          </a:p>
          <a:p>
            <a:pPr lvl="1"/>
            <a:r>
              <a:rPr lang="en-US" sz="2600" dirty="0">
                <a:ea typeface="Calibri" charset="0"/>
                <a:cs typeface="Calibri" charset="0"/>
              </a:rPr>
              <a:t>set ‘p’ to value(p)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92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TODO #1.3</a:t>
            </a:r>
            <a:r>
              <a:rPr lang="en-US" dirty="0"/>
              <a:t>: NMS</a:t>
            </a:r>
          </a:p>
        </p:txBody>
      </p:sp>
    </p:spTree>
    <p:extLst>
      <p:ext uri="{BB962C8B-B14F-4D97-AF65-F5344CB8AC3E}">
        <p14:creationId xmlns:p14="http://schemas.microsoft.com/office/powerpoint/2010/main" val="1802514254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46956" cy="4950502"/>
          </a:xfrm>
        </p:spPr>
        <p:txBody>
          <a:bodyPr>
            <a:normAutofit/>
          </a:bodyPr>
          <a:lstStyle/>
          <a:p>
            <a:r>
              <a:rPr lang="en-US" sz="3000" dirty="0">
                <a:ea typeface="Calibri" charset="0"/>
                <a:cs typeface="Calibri" charset="0"/>
              </a:rPr>
              <a:t>Given: Response map after NMS</a:t>
            </a:r>
          </a:p>
          <a:p>
            <a:r>
              <a:rPr lang="en-US" sz="3000" dirty="0">
                <a:ea typeface="Calibri" charset="0"/>
                <a:cs typeface="Calibri" charset="0"/>
              </a:rPr>
              <a:t>Initialize count; loop over each pixel</a:t>
            </a:r>
          </a:p>
          <a:p>
            <a:pPr lvl="1"/>
            <a:r>
              <a:rPr lang="en-US" sz="2600" dirty="0">
                <a:ea typeface="Calibri" charset="0"/>
                <a:cs typeface="Calibri" charset="0"/>
              </a:rPr>
              <a:t>if pixel value &gt; threshold, increment count</a:t>
            </a:r>
          </a:p>
          <a:p>
            <a:pPr lvl="1"/>
            <a:endParaRPr lang="en-US" sz="2600" dirty="0">
              <a:ea typeface="Calibri" charset="0"/>
              <a:cs typeface="Calibri" charset="0"/>
            </a:endParaRPr>
          </a:p>
          <a:p>
            <a:r>
              <a:rPr lang="en-US" sz="3000" dirty="0">
                <a:ea typeface="Calibri" charset="0"/>
                <a:cs typeface="Calibri" charset="0"/>
              </a:rPr>
              <a:t>Initialize descriptor array of size ‘count’ </a:t>
            </a:r>
          </a:p>
          <a:p>
            <a:r>
              <a:rPr lang="en-US" sz="3000" dirty="0">
                <a:ea typeface="Calibri" charset="0"/>
                <a:cs typeface="Calibri" charset="0"/>
              </a:rPr>
              <a:t>Loop over each pixel again</a:t>
            </a:r>
          </a:p>
          <a:p>
            <a:pPr lvl="1"/>
            <a:r>
              <a:rPr lang="en-US" sz="2600" dirty="0">
                <a:ea typeface="Calibri" charset="0"/>
                <a:cs typeface="Calibri" charset="0"/>
              </a:rPr>
              <a:t>if pixel value &gt; threshold, create descriptor for that pixel</a:t>
            </a:r>
          </a:p>
          <a:p>
            <a:pPr lvl="2"/>
            <a:r>
              <a:rPr lang="en-US" sz="2200" dirty="0">
                <a:ea typeface="Calibri" charset="0"/>
                <a:cs typeface="Calibri" charset="0"/>
              </a:rPr>
              <a:t>use </a:t>
            </a:r>
            <a:r>
              <a:rPr lang="en-US" sz="2200" dirty="0" err="1">
                <a:ea typeface="Calibri" charset="0"/>
                <a:cs typeface="Calibri" charset="0"/>
              </a:rPr>
              <a:t>describe_index</a:t>
            </a:r>
            <a:r>
              <a:rPr lang="en-US" sz="2200" dirty="0">
                <a:ea typeface="Calibri" charset="0"/>
                <a:cs typeface="Calibri" charset="0"/>
              </a:rPr>
              <a:t>() defined in </a:t>
            </a:r>
            <a:r>
              <a:rPr lang="en-US" sz="2200" dirty="0" err="1">
                <a:ea typeface="Calibri" charset="0"/>
                <a:cs typeface="Calibri" charset="0"/>
              </a:rPr>
              <a:t>harris_image.c</a:t>
            </a:r>
            <a:endParaRPr lang="en-US" sz="2200" dirty="0">
              <a:ea typeface="Calibri" charset="0"/>
              <a:cs typeface="Calibri" charset="0"/>
            </a:endParaRPr>
          </a:p>
          <a:p>
            <a:pPr lvl="1"/>
            <a:r>
              <a:rPr lang="en-US" sz="2600" dirty="0">
                <a:ea typeface="Calibri" charset="0"/>
                <a:cs typeface="Calibri" charset="0"/>
              </a:rPr>
              <a:t>add this new descriptor to the array</a:t>
            </a:r>
          </a:p>
          <a:p>
            <a:pPr lvl="1"/>
            <a:endParaRPr lang="en-US" sz="2600" dirty="0">
              <a:ea typeface="Calibri" charset="0"/>
              <a:cs typeface="Calibri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93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TODO #1.4</a:t>
            </a:r>
            <a:r>
              <a:rPr lang="en-US" dirty="0"/>
              <a:t>: corner descriptors</a:t>
            </a:r>
          </a:p>
        </p:txBody>
      </p:sp>
    </p:spTree>
    <p:extLst>
      <p:ext uri="{BB962C8B-B14F-4D97-AF65-F5344CB8AC3E}">
        <p14:creationId xmlns:p14="http://schemas.microsoft.com/office/powerpoint/2010/main" val="933429113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2. Matching descriptors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5920"/>
            <a:ext cx="8394192" cy="4904782"/>
          </a:xfrm>
        </p:spPr>
        <p:txBody>
          <a:bodyPr>
            <a:normAutofit/>
          </a:bodyPr>
          <a:lstStyle/>
          <a:p>
            <a:r>
              <a:rPr lang="en-US" dirty="0"/>
              <a:t>TODO #2.1: Find best matches from descriptor array “a” to descriptor array “b”</a:t>
            </a:r>
            <a:endParaRPr lang="en-US" dirty="0">
              <a:ea typeface="Calibri" charset="0"/>
              <a:cs typeface="Calibri" charset="0"/>
            </a:endParaRPr>
          </a:p>
          <a:p>
            <a:r>
              <a:rPr lang="en-US" dirty="0">
                <a:ea typeface="Calibri" charset="0"/>
                <a:cs typeface="Calibri" charset="0"/>
              </a:rPr>
              <a:t>TODO #2.2: Eliminate duplicate matches to ensure one-to-one match between “a” and “b” </a:t>
            </a:r>
          </a:p>
          <a:p>
            <a:r>
              <a:rPr lang="en-US" dirty="0">
                <a:ea typeface="Calibri" charset="0"/>
                <a:cs typeface="Calibri" charset="0"/>
              </a:rPr>
              <a:t>TODO #2.3: Project points given a </a:t>
            </a:r>
            <a:r>
              <a:rPr lang="en-US" dirty="0" err="1">
                <a:ea typeface="Calibri" charset="0"/>
                <a:cs typeface="Calibri" charset="0"/>
              </a:rPr>
              <a:t>homography</a:t>
            </a:r>
            <a:r>
              <a:rPr lang="en-US" dirty="0">
                <a:ea typeface="Calibri" charset="0"/>
                <a:cs typeface="Calibri" charset="0"/>
              </a:rPr>
              <a:t> and compute inliers from an array of matches</a:t>
            </a:r>
          </a:p>
          <a:p>
            <a:r>
              <a:rPr lang="en-US" dirty="0">
                <a:ea typeface="Calibri" charset="0"/>
                <a:cs typeface="Calibri" charset="0"/>
              </a:rPr>
              <a:t>TODO #2.4: Implement RANSAC algorithm</a:t>
            </a:r>
          </a:p>
          <a:p>
            <a:r>
              <a:rPr lang="en-US" dirty="0">
                <a:ea typeface="Calibri" charset="0"/>
                <a:cs typeface="Calibri" charset="0"/>
              </a:rPr>
              <a:t>TODO #2.5: Combine images</a:t>
            </a:r>
          </a:p>
          <a:p>
            <a:endParaRPr lang="en-US" sz="2600" dirty="0">
              <a:ea typeface="Calibri" charset="0"/>
              <a:cs typeface="Calibri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501670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0502"/>
          </a:xfrm>
        </p:spPr>
        <p:txBody>
          <a:bodyPr>
            <a:normAutofit/>
          </a:bodyPr>
          <a:lstStyle/>
          <a:p>
            <a:r>
              <a:rPr lang="en-US" sz="3000" dirty="0">
                <a:ea typeface="Calibri" charset="0"/>
                <a:cs typeface="Calibri" charset="0"/>
              </a:rPr>
              <a:t>For each descriptor ‘</a:t>
            </a:r>
            <a:r>
              <a:rPr lang="en-US" sz="3000" dirty="0" err="1">
                <a:ea typeface="Calibri" charset="0"/>
                <a:cs typeface="Calibri" charset="0"/>
              </a:rPr>
              <a:t>a</a:t>
            </a:r>
            <a:r>
              <a:rPr lang="en-US" sz="3000" baseline="-25000" dirty="0" err="1">
                <a:ea typeface="Calibri" charset="0"/>
                <a:cs typeface="Calibri" charset="0"/>
              </a:rPr>
              <a:t>r</a:t>
            </a:r>
            <a:r>
              <a:rPr lang="en-US" sz="3000" dirty="0">
                <a:ea typeface="Calibri" charset="0"/>
                <a:cs typeface="Calibri" charset="0"/>
              </a:rPr>
              <a:t>’ in array ‘a’:</a:t>
            </a:r>
          </a:p>
          <a:p>
            <a:endParaRPr lang="en-US" sz="3000" dirty="0">
              <a:ea typeface="Calibri" charset="0"/>
              <a:cs typeface="Calibri" charset="0"/>
            </a:endParaRPr>
          </a:p>
          <a:p>
            <a:pPr lvl="1"/>
            <a:r>
              <a:rPr lang="en-US" sz="2600" dirty="0">
                <a:ea typeface="Calibri" charset="0"/>
                <a:cs typeface="Calibri" charset="0"/>
              </a:rPr>
              <a:t>initialize </a:t>
            </a:r>
            <a:r>
              <a:rPr lang="en-US" sz="2600" dirty="0" err="1">
                <a:ea typeface="Calibri" charset="0"/>
                <a:cs typeface="Calibri" charset="0"/>
              </a:rPr>
              <a:t>min_distance</a:t>
            </a:r>
            <a:r>
              <a:rPr lang="en-US" sz="2600" dirty="0">
                <a:ea typeface="Calibri" charset="0"/>
                <a:cs typeface="Calibri" charset="0"/>
              </a:rPr>
              <a:t> and </a:t>
            </a:r>
            <a:r>
              <a:rPr lang="en-US" sz="2600" dirty="0" err="1">
                <a:ea typeface="Calibri" charset="0"/>
                <a:cs typeface="Calibri" charset="0"/>
              </a:rPr>
              <a:t>best_index</a:t>
            </a:r>
            <a:endParaRPr lang="en-US" sz="2600" dirty="0">
              <a:ea typeface="Calibri" charset="0"/>
              <a:cs typeface="Calibri" charset="0"/>
            </a:endParaRPr>
          </a:p>
          <a:p>
            <a:pPr lvl="1"/>
            <a:endParaRPr lang="en-US" sz="2600" dirty="0">
              <a:ea typeface="Calibri" charset="0"/>
              <a:cs typeface="Calibri" charset="0"/>
            </a:endParaRPr>
          </a:p>
          <a:p>
            <a:pPr lvl="1"/>
            <a:r>
              <a:rPr lang="en-US" sz="2600" dirty="0">
                <a:ea typeface="Calibri" charset="0"/>
                <a:cs typeface="Calibri" charset="0"/>
              </a:rPr>
              <a:t>for each descriptor ‘</a:t>
            </a:r>
            <a:r>
              <a:rPr lang="en-US" sz="2600" dirty="0" err="1">
                <a:ea typeface="Calibri" charset="0"/>
                <a:cs typeface="Calibri" charset="0"/>
              </a:rPr>
              <a:t>b</a:t>
            </a:r>
            <a:r>
              <a:rPr lang="en-US" sz="2600" baseline="-25000" dirty="0" err="1">
                <a:ea typeface="Calibri" charset="0"/>
                <a:cs typeface="Calibri" charset="0"/>
              </a:rPr>
              <a:t>s</a:t>
            </a:r>
            <a:r>
              <a:rPr lang="en-US" sz="2600" dirty="0">
                <a:ea typeface="Calibri" charset="0"/>
                <a:cs typeface="Calibri" charset="0"/>
              </a:rPr>
              <a:t>’ in array ‘b’:</a:t>
            </a:r>
          </a:p>
          <a:p>
            <a:pPr lvl="1"/>
            <a:r>
              <a:rPr lang="en-US" sz="2600" dirty="0">
                <a:ea typeface="Calibri" charset="0"/>
                <a:cs typeface="Calibri" charset="0"/>
              </a:rPr>
              <a:t>compute L1 distance between </a:t>
            </a:r>
            <a:r>
              <a:rPr lang="en-US" sz="2400" dirty="0" err="1">
                <a:ea typeface="Calibri" charset="0"/>
                <a:cs typeface="Calibri" charset="0"/>
              </a:rPr>
              <a:t>a</a:t>
            </a:r>
            <a:r>
              <a:rPr lang="en-US" sz="2400" baseline="-25000" dirty="0" err="1">
                <a:ea typeface="Calibri" charset="0"/>
                <a:cs typeface="Calibri" charset="0"/>
              </a:rPr>
              <a:t>r</a:t>
            </a:r>
            <a:r>
              <a:rPr lang="en-US" sz="2400" baseline="-25000" dirty="0">
                <a:ea typeface="Calibri" charset="0"/>
                <a:cs typeface="Calibri" charset="0"/>
              </a:rPr>
              <a:t> </a:t>
            </a:r>
            <a:r>
              <a:rPr lang="en-US" sz="2400" dirty="0">
                <a:ea typeface="Calibri" charset="0"/>
                <a:cs typeface="Calibri" charset="0"/>
              </a:rPr>
              <a:t>and </a:t>
            </a:r>
            <a:r>
              <a:rPr lang="en-US" sz="2600" dirty="0" err="1">
                <a:ea typeface="Calibri" charset="0"/>
                <a:cs typeface="Calibri" charset="0"/>
              </a:rPr>
              <a:t>b</a:t>
            </a:r>
            <a:r>
              <a:rPr lang="en-US" sz="2600" baseline="-25000" dirty="0" err="1">
                <a:ea typeface="Calibri" charset="0"/>
                <a:cs typeface="Calibri" charset="0"/>
              </a:rPr>
              <a:t>s</a:t>
            </a:r>
            <a:endParaRPr lang="en-US" sz="2600" dirty="0">
              <a:ea typeface="Calibri" charset="0"/>
              <a:cs typeface="Calibri" charset="0"/>
            </a:endParaRPr>
          </a:p>
          <a:p>
            <a:pPr lvl="2"/>
            <a:r>
              <a:rPr lang="en-US" sz="2200" dirty="0">
                <a:ea typeface="Calibri" charset="0"/>
                <a:cs typeface="Calibri" charset="0"/>
              </a:rPr>
              <a:t>sum of absolute differences</a:t>
            </a:r>
          </a:p>
          <a:p>
            <a:pPr lvl="2"/>
            <a:endParaRPr lang="en-US" sz="2200" dirty="0">
              <a:ea typeface="Calibri" charset="0"/>
              <a:cs typeface="Calibri" charset="0"/>
            </a:endParaRPr>
          </a:p>
          <a:p>
            <a:pPr lvl="1"/>
            <a:r>
              <a:rPr lang="en-US" sz="2600" dirty="0">
                <a:ea typeface="Calibri" charset="0"/>
                <a:cs typeface="Calibri" charset="0"/>
              </a:rPr>
              <a:t>if distance &lt; </a:t>
            </a:r>
            <a:r>
              <a:rPr lang="en-US" sz="2600" dirty="0" err="1">
                <a:ea typeface="Calibri" charset="0"/>
                <a:cs typeface="Calibri" charset="0"/>
              </a:rPr>
              <a:t>min_distance</a:t>
            </a:r>
            <a:r>
              <a:rPr lang="en-US" sz="2600" dirty="0">
                <a:ea typeface="Calibri" charset="0"/>
                <a:cs typeface="Calibri" charset="0"/>
              </a:rPr>
              <a:t>:</a:t>
            </a:r>
          </a:p>
          <a:p>
            <a:pPr lvl="2"/>
            <a:r>
              <a:rPr lang="en-US" sz="2200" dirty="0">
                <a:ea typeface="Calibri" charset="0"/>
                <a:cs typeface="Calibri" charset="0"/>
              </a:rPr>
              <a:t>update </a:t>
            </a:r>
            <a:r>
              <a:rPr lang="en-US" sz="2200" dirty="0" err="1">
                <a:ea typeface="Calibri" charset="0"/>
                <a:cs typeface="Calibri" charset="0"/>
              </a:rPr>
              <a:t>min_distance</a:t>
            </a:r>
            <a:r>
              <a:rPr lang="en-US" sz="2200" dirty="0">
                <a:ea typeface="Calibri" charset="0"/>
                <a:cs typeface="Calibri" charset="0"/>
              </a:rPr>
              <a:t> and </a:t>
            </a:r>
            <a:r>
              <a:rPr lang="en-US" sz="2200" dirty="0" err="1">
                <a:ea typeface="Calibri" charset="0"/>
                <a:cs typeface="Calibri" charset="0"/>
              </a:rPr>
              <a:t>best_index</a:t>
            </a:r>
            <a:endParaRPr lang="en-US" sz="2600" dirty="0">
              <a:ea typeface="Calibri" charset="0"/>
              <a:cs typeface="Calibri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95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TODO #2.1</a:t>
            </a:r>
            <a:r>
              <a:rPr lang="en-US" dirty="0"/>
              <a:t>: best matches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03689286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0502"/>
          </a:xfrm>
        </p:spPr>
        <p:txBody>
          <a:bodyPr>
            <a:normAutofit/>
          </a:bodyPr>
          <a:lstStyle/>
          <a:p>
            <a:r>
              <a:rPr lang="en-US" sz="3000" dirty="0">
                <a:ea typeface="Calibri" charset="0"/>
                <a:cs typeface="Calibri" charset="0"/>
              </a:rPr>
              <a:t>Sort the matches based on distance (shortest is first)</a:t>
            </a:r>
          </a:p>
          <a:p>
            <a:r>
              <a:rPr lang="en-US" sz="3000" dirty="0">
                <a:ea typeface="Calibri" charset="0"/>
                <a:cs typeface="Calibri" charset="0"/>
              </a:rPr>
              <a:t>Initialize an array of 0s called ‘seen’</a:t>
            </a:r>
          </a:p>
          <a:p>
            <a:endParaRPr lang="en-US" sz="3000" dirty="0">
              <a:ea typeface="Calibri" charset="0"/>
              <a:cs typeface="Calibri" charset="0"/>
            </a:endParaRPr>
          </a:p>
          <a:p>
            <a:r>
              <a:rPr lang="en-US" sz="3000" dirty="0">
                <a:ea typeface="Calibri" charset="0"/>
                <a:cs typeface="Calibri" charset="0"/>
              </a:rPr>
              <a:t>Loop over all matches:</a:t>
            </a:r>
          </a:p>
          <a:p>
            <a:pPr lvl="1"/>
            <a:r>
              <a:rPr lang="en-US" sz="2600" dirty="0">
                <a:ea typeface="Calibri" charset="0"/>
                <a:cs typeface="Calibri" charset="0"/>
              </a:rPr>
              <a:t>if b-index of current match is ≠1 in ‘seen’</a:t>
            </a:r>
          </a:p>
          <a:p>
            <a:pPr lvl="2"/>
            <a:r>
              <a:rPr lang="en-US" sz="2200" dirty="0">
                <a:ea typeface="Calibri" charset="0"/>
                <a:cs typeface="Calibri" charset="0"/>
              </a:rPr>
              <a:t>set the corresponding value in ‘seen’ to 1</a:t>
            </a:r>
          </a:p>
          <a:p>
            <a:pPr lvl="2"/>
            <a:r>
              <a:rPr lang="en-US" sz="2200" dirty="0">
                <a:ea typeface="Calibri" charset="0"/>
                <a:cs typeface="Calibri" charset="0"/>
              </a:rPr>
              <a:t>retain the match</a:t>
            </a:r>
          </a:p>
          <a:p>
            <a:pPr lvl="1"/>
            <a:r>
              <a:rPr lang="en-US" sz="2600" dirty="0">
                <a:ea typeface="Calibri" charset="0"/>
                <a:cs typeface="Calibri" charset="0"/>
              </a:rPr>
              <a:t>else, discard the match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96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TODO #2.2</a:t>
            </a:r>
            <a:r>
              <a:rPr lang="en-US" dirty="0"/>
              <a:t>: remove duplicates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844982574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8386997" cy="4950502"/>
          </a:xfrm>
        </p:spPr>
        <p:txBody>
          <a:bodyPr>
            <a:normAutofit/>
          </a:bodyPr>
          <a:lstStyle/>
          <a:p>
            <a:r>
              <a:rPr lang="en-US" sz="3000" dirty="0">
                <a:ea typeface="Calibri" charset="0"/>
                <a:cs typeface="Calibri" charset="0"/>
              </a:rPr>
              <a:t>Given point p, set matrix c</a:t>
            </a:r>
            <a:r>
              <a:rPr lang="en-US" sz="3000" baseline="-25000" dirty="0">
                <a:ea typeface="Calibri" charset="0"/>
                <a:cs typeface="Calibri" charset="0"/>
              </a:rPr>
              <a:t>3x1</a:t>
            </a:r>
            <a:r>
              <a:rPr lang="en-US" sz="3000" dirty="0">
                <a:ea typeface="Calibri" charset="0"/>
                <a:cs typeface="Calibri" charset="0"/>
              </a:rPr>
              <a:t> = [x-</a:t>
            </a:r>
            <a:r>
              <a:rPr lang="en-US" sz="3000" dirty="0" err="1">
                <a:ea typeface="Calibri" charset="0"/>
                <a:cs typeface="Calibri" charset="0"/>
              </a:rPr>
              <a:t>coord</a:t>
            </a:r>
            <a:r>
              <a:rPr lang="en-US" sz="3000" dirty="0">
                <a:ea typeface="Calibri" charset="0"/>
                <a:cs typeface="Calibri" charset="0"/>
              </a:rPr>
              <a:t>, y-coord,1] </a:t>
            </a:r>
          </a:p>
          <a:p>
            <a:endParaRPr lang="en-US" sz="3000" dirty="0">
              <a:ea typeface="Calibri" charset="0"/>
              <a:cs typeface="Calibri" charset="0"/>
            </a:endParaRPr>
          </a:p>
          <a:p>
            <a:r>
              <a:rPr lang="en-US" sz="3000" dirty="0">
                <a:ea typeface="Calibri" charset="0"/>
                <a:cs typeface="Calibri" charset="0"/>
              </a:rPr>
              <a:t>Compute M</a:t>
            </a:r>
            <a:r>
              <a:rPr lang="en-US" sz="3000" baseline="-25000" dirty="0">
                <a:ea typeface="Calibri" charset="0"/>
                <a:cs typeface="Calibri" charset="0"/>
              </a:rPr>
              <a:t>3x1</a:t>
            </a:r>
            <a:r>
              <a:rPr lang="en-US" sz="3000" dirty="0">
                <a:ea typeface="Calibri" charset="0"/>
                <a:cs typeface="Calibri" charset="0"/>
              </a:rPr>
              <a:t> = H</a:t>
            </a:r>
            <a:r>
              <a:rPr lang="en-US" sz="3000" baseline="-25000" dirty="0">
                <a:ea typeface="Calibri" charset="0"/>
                <a:cs typeface="Calibri" charset="0"/>
              </a:rPr>
              <a:t>3x3</a:t>
            </a:r>
            <a:r>
              <a:rPr lang="en-US" sz="3000" dirty="0">
                <a:ea typeface="Calibri" charset="0"/>
                <a:cs typeface="Calibri" charset="0"/>
              </a:rPr>
              <a:t>* c</a:t>
            </a:r>
            <a:r>
              <a:rPr lang="en-US" sz="3000" baseline="-25000" dirty="0">
                <a:ea typeface="Calibri" charset="0"/>
                <a:cs typeface="Calibri" charset="0"/>
              </a:rPr>
              <a:t>3x1 </a:t>
            </a:r>
            <a:r>
              <a:rPr lang="en-US" sz="3000" dirty="0">
                <a:ea typeface="Calibri" charset="0"/>
                <a:cs typeface="Calibri" charset="0"/>
              </a:rPr>
              <a:t>with given </a:t>
            </a:r>
            <a:r>
              <a:rPr lang="en-US" sz="3000" dirty="0" err="1">
                <a:ea typeface="Calibri" charset="0"/>
                <a:cs typeface="Calibri" charset="0"/>
              </a:rPr>
              <a:t>Homography</a:t>
            </a:r>
            <a:endParaRPr lang="en-US" sz="3000" baseline="-25000" dirty="0">
              <a:ea typeface="Calibri" charset="0"/>
              <a:cs typeface="Calibri" charset="0"/>
            </a:endParaRPr>
          </a:p>
          <a:p>
            <a:endParaRPr lang="en-US" sz="3000" dirty="0">
              <a:ea typeface="Calibri" charset="0"/>
              <a:cs typeface="Calibri" charset="0"/>
            </a:endParaRPr>
          </a:p>
          <a:p>
            <a:r>
              <a:rPr lang="en-US" sz="3000" dirty="0">
                <a:ea typeface="Calibri" charset="0"/>
                <a:cs typeface="Calibri" charset="0"/>
              </a:rPr>
              <a:t>Compute </a:t>
            </a:r>
            <a:r>
              <a:rPr lang="en-US" sz="3000" dirty="0" err="1">
                <a:ea typeface="Calibri" charset="0"/>
                <a:cs typeface="Calibri" charset="0"/>
              </a:rPr>
              <a:t>x,y</a:t>
            </a:r>
            <a:r>
              <a:rPr lang="en-US" sz="3000" dirty="0">
                <a:ea typeface="Calibri" charset="0"/>
                <a:cs typeface="Calibri" charset="0"/>
              </a:rPr>
              <a:t> coordinates of a point ’q’:</a:t>
            </a:r>
          </a:p>
          <a:p>
            <a:pPr lvl="1"/>
            <a:r>
              <a:rPr lang="en-US" sz="2200" dirty="0">
                <a:ea typeface="Calibri" charset="0"/>
                <a:cs typeface="Calibri" charset="0"/>
              </a:rPr>
              <a:t>x-</a:t>
            </a:r>
            <a:r>
              <a:rPr lang="en-US" sz="2200" dirty="0" err="1">
                <a:ea typeface="Calibri" charset="0"/>
                <a:cs typeface="Calibri" charset="0"/>
              </a:rPr>
              <a:t>coord</a:t>
            </a:r>
            <a:r>
              <a:rPr lang="en-US" sz="2200" dirty="0">
                <a:ea typeface="Calibri" charset="0"/>
                <a:cs typeface="Calibri" charset="0"/>
              </a:rPr>
              <a:t>: M[0] / M[2]</a:t>
            </a:r>
          </a:p>
          <a:p>
            <a:pPr lvl="1"/>
            <a:r>
              <a:rPr lang="en-US" sz="2200" dirty="0">
                <a:ea typeface="Calibri" charset="0"/>
                <a:cs typeface="Calibri" charset="0"/>
              </a:rPr>
              <a:t>y-</a:t>
            </a:r>
            <a:r>
              <a:rPr lang="en-US" sz="2200" dirty="0" err="1">
                <a:ea typeface="Calibri" charset="0"/>
                <a:cs typeface="Calibri" charset="0"/>
              </a:rPr>
              <a:t>coord</a:t>
            </a:r>
            <a:r>
              <a:rPr lang="en-US" sz="2200" dirty="0">
                <a:ea typeface="Calibri" charset="0"/>
                <a:cs typeface="Calibri" charset="0"/>
              </a:rPr>
              <a:t>: M[1] / M[2]</a:t>
            </a:r>
          </a:p>
          <a:p>
            <a:endParaRPr lang="en-US" sz="3000" dirty="0">
              <a:ea typeface="Calibri" charset="0"/>
              <a:cs typeface="Calibri" charset="0"/>
            </a:endParaRPr>
          </a:p>
          <a:p>
            <a:r>
              <a:rPr lang="en-US" sz="3000" dirty="0">
                <a:ea typeface="Calibri" charset="0"/>
                <a:cs typeface="Calibri" charset="0"/>
              </a:rPr>
              <a:t>Return point ‘q’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97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TODO #2.3.1</a:t>
            </a:r>
            <a:r>
              <a:rPr lang="en-US" dirty="0"/>
              <a:t>: point projection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008045967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0502"/>
          </a:xfrm>
        </p:spPr>
        <p:txBody>
          <a:bodyPr>
            <a:normAutofit/>
          </a:bodyPr>
          <a:lstStyle/>
          <a:p>
            <a:r>
              <a:rPr lang="en-US" sz="3000" dirty="0">
                <a:ea typeface="Calibri" charset="0"/>
                <a:cs typeface="Calibri" charset="0"/>
              </a:rPr>
              <a:t>Loop over each match from array of matches (starting from end):</a:t>
            </a:r>
          </a:p>
          <a:p>
            <a:pPr lvl="1"/>
            <a:r>
              <a:rPr lang="en-US" sz="2600" dirty="0">
                <a:ea typeface="Calibri" charset="0"/>
                <a:cs typeface="Calibri" charset="0"/>
              </a:rPr>
              <a:t>project point ‘p’ of match using given ‘H’</a:t>
            </a:r>
          </a:p>
          <a:p>
            <a:pPr lvl="1"/>
            <a:endParaRPr lang="en-US" sz="2600" dirty="0">
              <a:ea typeface="Calibri" charset="0"/>
              <a:cs typeface="Calibri" charset="0"/>
            </a:endParaRPr>
          </a:p>
          <a:p>
            <a:pPr lvl="1"/>
            <a:r>
              <a:rPr lang="en-US" sz="2600" dirty="0">
                <a:ea typeface="Calibri" charset="0"/>
                <a:cs typeface="Calibri" charset="0"/>
              </a:rPr>
              <a:t>compute L2 distance between point ‘q’ of match and the projected point</a:t>
            </a:r>
          </a:p>
          <a:p>
            <a:pPr lvl="1"/>
            <a:endParaRPr lang="en-US" sz="2600" dirty="0">
              <a:ea typeface="Calibri" charset="0"/>
              <a:cs typeface="Calibri" charset="0"/>
            </a:endParaRPr>
          </a:p>
          <a:p>
            <a:pPr lvl="1"/>
            <a:r>
              <a:rPr lang="en-US" sz="2600" dirty="0">
                <a:ea typeface="Calibri" charset="0"/>
                <a:cs typeface="Calibri" charset="0"/>
              </a:rPr>
              <a:t>if distance &lt; given threshold:</a:t>
            </a:r>
          </a:p>
          <a:p>
            <a:pPr lvl="2"/>
            <a:r>
              <a:rPr lang="en-US" sz="2200" dirty="0">
                <a:ea typeface="Calibri" charset="0"/>
                <a:cs typeface="Calibri" charset="0"/>
              </a:rPr>
              <a:t>it is an inlier; bring match to the front of array (swap)</a:t>
            </a:r>
          </a:p>
          <a:p>
            <a:pPr lvl="2"/>
            <a:r>
              <a:rPr lang="en-US" sz="2200" dirty="0">
                <a:ea typeface="Calibri" charset="0"/>
                <a:cs typeface="Calibri" charset="0"/>
              </a:rPr>
              <a:t>update inlier count</a:t>
            </a:r>
            <a:endParaRPr lang="en-US" sz="2600" dirty="0">
              <a:ea typeface="Calibri" charset="0"/>
              <a:cs typeface="Calibri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98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TODO #2.3.2</a:t>
            </a:r>
            <a:r>
              <a:rPr lang="en-US" dirty="0"/>
              <a:t>: model inliers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466034335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77500" lnSpcReduction="20000"/>
          </a:bodyPr>
          <a:lstStyle/>
          <a:p>
            <a:r>
              <a:rPr lang="en-US" sz="3100" dirty="0">
                <a:ea typeface="Calibri" charset="0"/>
                <a:cs typeface="Calibri" charset="0"/>
              </a:rPr>
              <a:t>For each iteration</a:t>
            </a:r>
            <a:r>
              <a:rPr lang="en-US" sz="3000" dirty="0">
                <a:ea typeface="Calibri" charset="0"/>
                <a:cs typeface="Calibri" charset="0"/>
              </a:rPr>
              <a:t>:</a:t>
            </a:r>
          </a:p>
          <a:p>
            <a:endParaRPr lang="en-US" sz="3000" dirty="0">
              <a:ea typeface="Calibri" charset="0"/>
              <a:cs typeface="Calibri" charset="0"/>
            </a:endParaRPr>
          </a:p>
          <a:p>
            <a:pPr lvl="1"/>
            <a:r>
              <a:rPr lang="en-US" dirty="0">
                <a:ea typeface="Calibri" charset="0"/>
                <a:cs typeface="Calibri" charset="0"/>
              </a:rPr>
              <a:t>compute </a:t>
            </a:r>
            <a:r>
              <a:rPr lang="en-US" dirty="0" err="1">
                <a:ea typeface="Calibri" charset="0"/>
                <a:cs typeface="Calibri" charset="0"/>
              </a:rPr>
              <a:t>homography</a:t>
            </a:r>
            <a:r>
              <a:rPr lang="en-US" dirty="0">
                <a:ea typeface="Calibri" charset="0"/>
                <a:cs typeface="Calibri" charset="0"/>
              </a:rPr>
              <a:t> with 4 random matches</a:t>
            </a:r>
          </a:p>
          <a:p>
            <a:pPr lvl="2"/>
            <a:r>
              <a:rPr lang="en-US" sz="2300" dirty="0">
                <a:ea typeface="Calibri" charset="0"/>
                <a:cs typeface="Calibri" charset="0"/>
              </a:rPr>
              <a:t>call </a:t>
            </a:r>
            <a:r>
              <a:rPr lang="en-US" sz="2300" dirty="0" err="1">
                <a:ea typeface="Calibri" charset="0"/>
                <a:cs typeface="Calibri" charset="0"/>
              </a:rPr>
              <a:t>compute_homography</a:t>
            </a:r>
            <a:r>
              <a:rPr lang="en-US" sz="2300" dirty="0">
                <a:ea typeface="Calibri" charset="0"/>
                <a:cs typeface="Calibri" charset="0"/>
              </a:rPr>
              <a:t>() with argument 4</a:t>
            </a:r>
          </a:p>
          <a:p>
            <a:pPr lvl="2"/>
            <a:endParaRPr lang="en-US" sz="2200" dirty="0">
              <a:ea typeface="Calibri" charset="0"/>
              <a:cs typeface="Calibri" charset="0"/>
            </a:endParaRPr>
          </a:p>
          <a:p>
            <a:pPr lvl="1"/>
            <a:r>
              <a:rPr lang="en-US" dirty="0">
                <a:ea typeface="Calibri" charset="0"/>
                <a:cs typeface="Calibri" charset="0"/>
              </a:rPr>
              <a:t>if </a:t>
            </a:r>
            <a:r>
              <a:rPr lang="en-US" dirty="0" err="1">
                <a:ea typeface="Calibri" charset="0"/>
                <a:cs typeface="Calibri" charset="0"/>
              </a:rPr>
              <a:t>homography</a:t>
            </a:r>
            <a:r>
              <a:rPr lang="en-US" dirty="0">
                <a:ea typeface="Calibri" charset="0"/>
                <a:cs typeface="Calibri" charset="0"/>
              </a:rPr>
              <a:t> is empty matrix, continue</a:t>
            </a:r>
          </a:p>
          <a:p>
            <a:pPr lvl="1"/>
            <a:r>
              <a:rPr lang="en-US" dirty="0">
                <a:ea typeface="Calibri" charset="0"/>
                <a:cs typeface="Calibri" charset="0"/>
              </a:rPr>
              <a:t>else compute inliers with this </a:t>
            </a:r>
            <a:r>
              <a:rPr lang="en-US" dirty="0" err="1">
                <a:ea typeface="Calibri" charset="0"/>
                <a:cs typeface="Calibri" charset="0"/>
              </a:rPr>
              <a:t>homography</a:t>
            </a:r>
            <a:endParaRPr lang="en-US" dirty="0">
              <a:ea typeface="Calibri" charset="0"/>
              <a:cs typeface="Calibri" charset="0"/>
            </a:endParaRPr>
          </a:p>
          <a:p>
            <a:pPr lvl="1"/>
            <a:endParaRPr lang="en-US" sz="2600" dirty="0">
              <a:ea typeface="Calibri" charset="0"/>
              <a:cs typeface="Calibri" charset="0"/>
            </a:endParaRPr>
          </a:p>
          <a:p>
            <a:pPr lvl="1"/>
            <a:r>
              <a:rPr lang="en-US" dirty="0">
                <a:ea typeface="Calibri" charset="0"/>
                <a:cs typeface="Calibri" charset="0"/>
              </a:rPr>
              <a:t>if #inliers &gt; </a:t>
            </a:r>
            <a:r>
              <a:rPr lang="en-US" dirty="0" err="1">
                <a:ea typeface="Calibri" charset="0"/>
                <a:cs typeface="Calibri" charset="0"/>
              </a:rPr>
              <a:t>max_inliers</a:t>
            </a:r>
            <a:r>
              <a:rPr lang="en-US" sz="2600" dirty="0">
                <a:ea typeface="Calibri" charset="0"/>
                <a:cs typeface="Calibri" charset="0"/>
              </a:rPr>
              <a:t>:</a:t>
            </a:r>
          </a:p>
          <a:p>
            <a:pPr lvl="2"/>
            <a:r>
              <a:rPr lang="en-US" sz="2300" dirty="0">
                <a:ea typeface="Calibri" charset="0"/>
                <a:cs typeface="Calibri" charset="0"/>
              </a:rPr>
              <a:t>compute new </a:t>
            </a:r>
            <a:r>
              <a:rPr lang="en-US" sz="2300" dirty="0" err="1">
                <a:ea typeface="Calibri" charset="0"/>
                <a:cs typeface="Calibri" charset="0"/>
              </a:rPr>
              <a:t>homography</a:t>
            </a:r>
            <a:r>
              <a:rPr lang="en-US" sz="2300" dirty="0">
                <a:ea typeface="Calibri" charset="0"/>
                <a:cs typeface="Calibri" charset="0"/>
              </a:rPr>
              <a:t> with all inliers</a:t>
            </a:r>
          </a:p>
          <a:p>
            <a:pPr lvl="2"/>
            <a:r>
              <a:rPr lang="en-US" sz="2300" dirty="0">
                <a:ea typeface="Calibri" charset="0"/>
                <a:cs typeface="Calibri" charset="0"/>
              </a:rPr>
              <a:t>update </a:t>
            </a:r>
            <a:r>
              <a:rPr lang="en-US" sz="2300" dirty="0" err="1">
                <a:ea typeface="Calibri" charset="0"/>
                <a:cs typeface="Calibri" charset="0"/>
              </a:rPr>
              <a:t>best_homography</a:t>
            </a:r>
            <a:r>
              <a:rPr lang="en-US" sz="2300" dirty="0">
                <a:ea typeface="Calibri" charset="0"/>
                <a:cs typeface="Calibri" charset="0"/>
              </a:rPr>
              <a:t> with this new </a:t>
            </a:r>
            <a:r>
              <a:rPr lang="en-US" sz="2300" dirty="0" err="1">
                <a:ea typeface="Calibri" charset="0"/>
                <a:cs typeface="Calibri" charset="0"/>
              </a:rPr>
              <a:t>homography</a:t>
            </a:r>
            <a:endParaRPr lang="en-US" sz="2300" dirty="0">
              <a:ea typeface="Calibri" charset="0"/>
              <a:cs typeface="Calibri" charset="0"/>
            </a:endParaRPr>
          </a:p>
          <a:p>
            <a:pPr lvl="2"/>
            <a:r>
              <a:rPr lang="en-US" sz="2300" dirty="0">
                <a:ea typeface="Calibri" charset="0"/>
                <a:cs typeface="Calibri" charset="0"/>
              </a:rPr>
              <a:t>update </a:t>
            </a:r>
            <a:r>
              <a:rPr lang="en-US" sz="2300" dirty="0" err="1">
                <a:ea typeface="Calibri" charset="0"/>
                <a:cs typeface="Calibri" charset="0"/>
              </a:rPr>
              <a:t>max_inliers</a:t>
            </a:r>
            <a:r>
              <a:rPr lang="en-US" sz="2300" dirty="0">
                <a:ea typeface="Calibri" charset="0"/>
                <a:cs typeface="Calibri" charset="0"/>
              </a:rPr>
              <a:t> with #inliers computed with this new </a:t>
            </a:r>
            <a:r>
              <a:rPr lang="en-US" sz="2300" dirty="0" err="1">
                <a:ea typeface="Calibri" charset="0"/>
                <a:cs typeface="Calibri" charset="0"/>
              </a:rPr>
              <a:t>homography</a:t>
            </a:r>
            <a:r>
              <a:rPr lang="en-US" sz="2300" dirty="0">
                <a:ea typeface="Calibri" charset="0"/>
                <a:cs typeface="Calibri" charset="0"/>
              </a:rPr>
              <a:t> unless new </a:t>
            </a:r>
            <a:r>
              <a:rPr lang="en-US" sz="2300" dirty="0" err="1">
                <a:ea typeface="Calibri" charset="0"/>
                <a:cs typeface="Calibri" charset="0"/>
              </a:rPr>
              <a:t>homography</a:t>
            </a:r>
            <a:r>
              <a:rPr lang="en-US" sz="2300" dirty="0">
                <a:ea typeface="Calibri" charset="0"/>
                <a:cs typeface="Calibri" charset="0"/>
              </a:rPr>
              <a:t> is empty</a:t>
            </a:r>
          </a:p>
          <a:p>
            <a:pPr lvl="2"/>
            <a:r>
              <a:rPr lang="en-US" sz="2300" dirty="0">
                <a:ea typeface="Calibri" charset="0"/>
                <a:cs typeface="Calibri" charset="0"/>
              </a:rPr>
              <a:t>if updated </a:t>
            </a:r>
            <a:r>
              <a:rPr lang="en-US" sz="2300" dirty="0" err="1">
                <a:ea typeface="Calibri" charset="0"/>
                <a:cs typeface="Calibri" charset="0"/>
              </a:rPr>
              <a:t>max_inliers</a:t>
            </a:r>
            <a:r>
              <a:rPr lang="en-US" sz="2300" dirty="0">
                <a:ea typeface="Calibri" charset="0"/>
                <a:cs typeface="Calibri" charset="0"/>
              </a:rPr>
              <a:t> &gt; given cutoff: return </a:t>
            </a:r>
            <a:r>
              <a:rPr lang="en-US" sz="2300" dirty="0" err="1">
                <a:ea typeface="Calibri" charset="0"/>
                <a:cs typeface="Calibri" charset="0"/>
              </a:rPr>
              <a:t>best_homography</a:t>
            </a:r>
            <a:endParaRPr lang="en-US" sz="2300" dirty="0">
              <a:ea typeface="Calibri" charset="0"/>
              <a:cs typeface="Calibri" charset="0"/>
            </a:endParaRPr>
          </a:p>
          <a:p>
            <a:pPr lvl="2"/>
            <a:endParaRPr lang="en-US" sz="2200" dirty="0">
              <a:ea typeface="Calibri" charset="0"/>
              <a:cs typeface="Calibri" charset="0"/>
            </a:endParaRPr>
          </a:p>
          <a:p>
            <a:r>
              <a:rPr lang="en-US" sz="3100" dirty="0">
                <a:ea typeface="Calibri" charset="0"/>
                <a:cs typeface="Calibri" charset="0"/>
              </a:rPr>
              <a:t>Return </a:t>
            </a:r>
            <a:r>
              <a:rPr lang="en-US" sz="3100" dirty="0" err="1">
                <a:ea typeface="Calibri" charset="0"/>
                <a:cs typeface="Calibri" charset="0"/>
              </a:rPr>
              <a:t>best_homography</a:t>
            </a:r>
            <a:br>
              <a:rPr lang="en-US" sz="3400" dirty="0">
                <a:ea typeface="Calibri" charset="0"/>
                <a:cs typeface="Calibri" charset="0"/>
              </a:rPr>
            </a:br>
            <a:endParaRPr lang="en-US" sz="3400" dirty="0">
              <a:ea typeface="Calibri" charset="0"/>
              <a:cs typeface="Calibri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99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TODO #2.4</a:t>
            </a:r>
            <a:r>
              <a:rPr lang="en-US" dirty="0"/>
              <a:t>: implement RANSAC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675629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def\matrx #1#2{\left[&#10;    \begin{array}{#1} #2&#10;    \end{array} \right]} % real matrix (square brackets)&#10;\def\Rm{{\bf R}} % rotation matrix&#10;\[&#10; \matrx{c}{x'_i \\ y'_i \\ 1} \cong&#10; \matrx{cccc}{h_{00} &amp; h_{01} &amp; h_{02} \\&#10;       h_{10} &amp; h_{11} &amp; h_{12} \\&#10;       h_{20} &amp; h_{21} &amp; h_{22}}&#10; \matrx{c}{x_i \\ y_i \\  1}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1161.875"/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def\matrx #1#2{\left[&#10;    \begin{array}{#1} #2&#10;    \end{array} \right]} % real matrix (square brackets)&#10;\def\Rm{{\bf R}} % rotation matrix&#10;\begin{eqnarray*}&#10;x'_i &amp;=&amp; \frac{&#10;h_{00} x_i + h_{01} y_i  + h_{02}&#10;}{&#10;h_{20} x_i + h_{21} y_i  + h_{22} \quad&#10;} \\&#10;\\&#10;y'_i  &amp;=&amp; \frac{&#10;h_{10} x_i + h_{11} y_i  + h_{12}&#10;}{&#10;h_{20} x_i + h_{21} y_i  + h_{22} \quad&#10;}&#10;\end{eqnarray*}&#10;\end{document}&#10;"/>
  <p:tag name="EXTERNALNAME" val="Edittex"/>
  <p:tag name="BLEND" val="False"/>
  <p:tag name="TRANSPARENT" val="False"/>
  <p:tag name="BITMAPFORMAT" val="bmpmono"/>
  <p:tag name="DEBUGINTERACTIVE" val="True"/>
  <p:tag name="ORIGWIDTH" val="1083.625"/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def\matrx #1#2{\left[&#10;    \begin{array}{#1} #2&#10;    \end{array} \right]} % real matrix (square brackets)&#10;\def\Rm{{\bf R}} % rotation matrix&#10;\begin{eqnarray*}&#10;x'_i (&#10;h_{20} x_i + h_{21} y_i  + h_{22}) &amp; = &amp; h_{00} x_i +h_{01} y_i +  h_{02} \\&#10;y'_i (&#10;h_{20} x_i + h_{21} y_i  + h_{22}) &amp; = &amp; &#10;h_{10} x_i + h_{11} y_i + h_{12}&#10;\end{eqnarray*}&#10;\end{document}&#10;"/>
  <p:tag name="EXTERNALNAME" val="Edittex"/>
  <p:tag name="BLEND" val="False"/>
  <p:tag name="TRANSPARENT" val="False"/>
  <p:tag name="BITMAPFORMAT" val="bmpmono"/>
  <p:tag name="DEBUGINTERACTIVE" val="True"/>
  <p:tag name="ORIGWIDTH" val="1773"/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def\matrx #1#2{\left[&#10;    \begin{array}{#1} #2&#10;    \end{array} \right]} % real matrix (square brackets)&#10;\def\Rm{{\bf R}} % rotation matrix&#10;\[ &#10;\matrx{ccccccccc}{x_i &amp; y_i &amp; 1 &amp; 0 &amp; 0 &amp; 0 &amp; -x'_i x_i &amp; -x'_i y_i  &amp; -x'_i \\&#10;0 &amp; 0 &amp; 0 &amp; x_i &amp; y_i &amp; 1 &amp;  -y'_i x_i &amp; -y'_i y_i  &amp; -y'_i}&#10;\matrx{c}{ h_{00} \\ h_{01} \\ h_{02}  \\ h_{10} \\ h_{11} \\ h_{12} \\  h_{20} \\ h_{21} \\ h_{22} } =&#10; \matrx{c}{0 \\0}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2039.375"/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def\matrx #1#2{\left[&#10;    \begin{array}{#1} #2&#10;    \end{array} \right]} % real matrix (square brackets)&#10;\def\Rm{{\bf R}} % rotation matrix&#10;\begin{eqnarray*}&#10;x'_i (&#10;h_{20} x_i + h_{21} y_i  + h_{22}) &amp; = &amp; h_{00} x_i +h_{01} y_i +  h_{02} \\&#10;y'_i (&#10;h_{20} x_i + h_{21} y_i  + h_{22}) &amp; = &amp; &#10;h_{10} x_i + h_{11} y_i + h_{12}&#10;\end{eqnarray*}&#10;\end{document}&#10;"/>
  <p:tag name="EXTERNALNAME" val="Edittex"/>
  <p:tag name="BLEND" val="False"/>
  <p:tag name="TRANSPARENT" val="False"/>
  <p:tag name="BITMAPFORMAT" val="bmpmono"/>
  <p:tag name="DEBUGINTERACTIVE" val="True"/>
  <p:tag name="ORIGWIDTH" val="1773"/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def\matrx #1#2{\left[&#10;    \begin{array}{#1} #2&#10;    \end{array} \right]} % real matrix (square brackets)&#10;\def\Rm{{\bf R}} % rotation matrix&#10;\[ &#10;\matrx{ccccccccc}{x_1 &amp; y_1 &amp; 1 &amp; 0 &amp; 0 &amp; 0 &amp; -x'_1 x_1 &amp; -x'_1 y_1  &amp; -x'_1 \\&#10;0 &amp; 0 &amp; 0 &amp; x_1 &amp; y_1 &amp; 1 &amp;  -y'_1 x_1 &amp; -y'_1 y_1  &amp; -y'_1 \\&#10;\multicolumn{9}{c}{\vdots} \\&#10;x_n &amp; y_n &amp; 1 &amp; 0 &amp; 0 &amp; 0 &amp; -x'_n x_n &amp; -x'_n y_n  &amp; -x'_n \\&#10;0 &amp; 0 &amp; 0 &amp; x_n &amp; y_n &amp; 1 &amp;  -y'_n x_n &amp; -y'_n y_n  &amp; -y'_n \\&#10;}&#10;\matrx{c}{ h_{00} \\ h_{01} \\ h_{02}  \\ h_{10} \\ h_{11} \\ h_{12} \\  h_{20} \\ h_{21} \\ h_{22} } =&#10; \matrx{c}{0 \\0 \\ \vdots \\0 \\ 0}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2215.75"/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minimize $\|\bf Ah - 0\|^2$&#10;\end{document}&#10;"/>
  <p:tag name="EXTERNALNAME" val="Edittex"/>
  <p:tag name="BLEND" val="False"/>
  <p:tag name="TRANSPARENT" val="False"/>
  <p:tag name="KEEPFILES" val="False"/>
  <p:tag name="DEBUGPAUSE" val="False"/>
  <p:tag name="RESOLUTION" val="300"/>
  <p:tag name="TIMEOUT" val="(none)"/>
  <p:tag name="BOXWIDTH" val="348"/>
  <p:tag name="BOXHEIGHT" val="276"/>
  <p:tag name="BOXFONT" val="10"/>
  <p:tag name="BOXWRAP" val="False"/>
  <p:tag name="WORKAROUNDTRANSPARENCYBUG" val="False"/>
  <p:tag name="BITMAPFORMAT" val="bmp256"/>
  <p:tag name="DEBUGINTERACTIVE" val="True"/>
  <p:tag name="ORIGWIDTH" val="193.875"/>
  <p:tag name="PICTUREFILESIZE" val="81878"/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\def\matrx #1#2{\left[&#10;    \begin{array}{#1} #2&#10;    \end{array} \right]} % real matrix (square brackets)&#10;\def\Rm{{\bf R}} % rotation matrix&#10;\[&#10; \matrx{c}{x'_i \\ y'_i \\ 1} \cong&#10; \matrx{cccc}{h_{00} &amp; h_{01} &amp; h_{02} \\&#10;       h_{10} &amp; h_{11} &amp; h_{12} \\&#10;       h_{20} &amp; h_{21} &amp; h_{22}}&#10; \matrx{c}{x_i \\ y_i \\  1}&#10;\]&#10;\end{document}&#10;"/>
  <p:tag name="EXTERNALNAME" val="Edittex"/>
  <p:tag name="BLEND" val="False"/>
  <p:tag name="TRANSPARENT" val="False"/>
  <p:tag name="BITMAPFORMAT" val="bmpmono"/>
  <p:tag name="DEBUGINTERACTIVE" val="True"/>
  <p:tag name="ORIGWIDTH" val="1161.875"/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3490</TotalTime>
  <Words>2794</Words>
  <Application>Microsoft Office PowerPoint</Application>
  <PresentationFormat>On-screen Show (4:3)</PresentationFormat>
  <Paragraphs>481</Paragraphs>
  <Slides>102</Slides>
  <Notes>49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102</vt:i4>
      </vt:variant>
    </vt:vector>
  </HeadingPairs>
  <TitlesOfParts>
    <vt:vector size="113" baseType="lpstr">
      <vt:lpstr>ＭＳ Ｐゴシック</vt:lpstr>
      <vt:lpstr>Arial</vt:lpstr>
      <vt:lpstr>Arial Rounded MT Bold</vt:lpstr>
      <vt:lpstr>AvantGarde Bk BT</vt:lpstr>
      <vt:lpstr>Calibri</vt:lpstr>
      <vt:lpstr>Consolas</vt:lpstr>
      <vt:lpstr>Symbol</vt:lpstr>
      <vt:lpstr>Times New Roman</vt:lpstr>
      <vt:lpstr>Times New Roman Bold</vt:lpstr>
      <vt:lpstr>ヒラギノ明朝 ProN W3</vt:lpstr>
      <vt:lpstr>Office Theme</vt:lpstr>
      <vt:lpstr>  Computer Vision   CSE/ECE 576 Matching and Blending  Linda Shapiro Professor of Computer Science &amp; Engineering Professor of Electrical &amp; Computer Engineering</vt:lpstr>
      <vt:lpstr>Review</vt:lpstr>
      <vt:lpstr>Simple Normalized Descriptor</vt:lpstr>
      <vt:lpstr>Properties of our Descriptor</vt:lpstr>
      <vt:lpstr>PowerPoint Presentation</vt:lpstr>
      <vt:lpstr>PowerPoint Presentation</vt:lpstr>
      <vt:lpstr>  </vt:lpstr>
      <vt:lpstr>SIFT descriptor</vt:lpstr>
      <vt:lpstr>SIFT descriptor</vt:lpstr>
      <vt:lpstr>Matching with Features</vt:lpstr>
      <vt:lpstr>Matching with Features</vt:lpstr>
      <vt:lpstr>Find the best matches</vt:lpstr>
      <vt:lpstr>PowerPoint Presentation</vt:lpstr>
      <vt:lpstr>Simple case: translations</vt:lpstr>
      <vt:lpstr>Solving for homographies</vt:lpstr>
      <vt:lpstr>Solving for homographies</vt:lpstr>
      <vt:lpstr>Solving for homographies</vt:lpstr>
      <vt:lpstr>Direct Linear Transforms (n points)</vt:lpstr>
      <vt:lpstr>Direct Linear Transforms</vt:lpstr>
      <vt:lpstr>Answer from Sameer Agarwal (Dr. Rome in a Day)</vt:lpstr>
      <vt:lpstr>Matching features</vt:lpstr>
      <vt:lpstr>RANSAC for estimating homography</vt:lpstr>
      <vt:lpstr>Panorama algorithm:</vt:lpstr>
      <vt:lpstr>Stitching panoramas:</vt:lpstr>
      <vt:lpstr>In practice:</vt:lpstr>
      <vt:lpstr>In practice:</vt:lpstr>
      <vt:lpstr>In practice:</vt:lpstr>
      <vt:lpstr>In practice:</vt:lpstr>
      <vt:lpstr>In practice:</vt:lpstr>
      <vt:lpstr>In practice:</vt:lpstr>
      <vt:lpstr>What’s happening?</vt:lpstr>
      <vt:lpstr>What’s happening?</vt:lpstr>
      <vt:lpstr>What’s happening?</vt:lpstr>
      <vt:lpstr>What’s happening?</vt:lpstr>
      <vt:lpstr>What’s happening?</vt:lpstr>
      <vt:lpstr>What’s happening?</vt:lpstr>
      <vt:lpstr>What’s happening?</vt:lpstr>
      <vt:lpstr>What’s happening?</vt:lpstr>
      <vt:lpstr>What’s happening?</vt:lpstr>
      <vt:lpstr>Very bad for big panoramas!</vt:lpstr>
      <vt:lpstr>Very bad for big panoramas!</vt:lpstr>
      <vt:lpstr>Very bad for big panoramas!</vt:lpstr>
      <vt:lpstr>Fails :-(</vt:lpstr>
      <vt:lpstr>How do we fix it? Cylinders!</vt:lpstr>
      <vt:lpstr>How do we fix it? Cylinders!</vt:lpstr>
      <vt:lpstr>How do we fix it? Cylinders!</vt:lpstr>
      <vt:lpstr>How do we fix it? Cylinders!</vt:lpstr>
      <vt:lpstr>How do we fix it? Cylinders!</vt:lpstr>
      <vt:lpstr>How do we fix it? Cylinders!</vt:lpstr>
      <vt:lpstr>How do we fix it? Cylinders!</vt:lpstr>
      <vt:lpstr>Dependant on focal length!</vt:lpstr>
      <vt:lpstr>  f = 300         f = 500</vt:lpstr>
      <vt:lpstr>f = 1000</vt:lpstr>
      <vt:lpstr>f = 1400</vt:lpstr>
      <vt:lpstr>f = 10,000</vt:lpstr>
      <vt:lpstr>f = 10,000</vt:lpstr>
      <vt:lpstr>Does it work?</vt:lpstr>
      <vt:lpstr>Does it work?</vt:lpstr>
      <vt:lpstr>Does it work?</vt:lpstr>
      <vt:lpstr>Does it work?</vt:lpstr>
      <vt:lpstr>Does it work?</vt:lpstr>
      <vt:lpstr>Does it work? Yay!</vt:lpstr>
      <vt:lpstr>Where are we?</vt:lpstr>
      <vt:lpstr>RANSAC for Homography</vt:lpstr>
      <vt:lpstr>RANSAC for Homography</vt:lpstr>
      <vt:lpstr>RANSAC for Homography</vt:lpstr>
      <vt:lpstr>Image Blending</vt:lpstr>
      <vt:lpstr>Feathering</vt:lpstr>
      <vt:lpstr>Effect of window (ramp-width) size</vt:lpstr>
      <vt:lpstr>Effect of window size</vt:lpstr>
      <vt:lpstr>Good window size</vt:lpstr>
      <vt:lpstr>Pyramid blending</vt:lpstr>
      <vt:lpstr>Alpha Blending</vt:lpstr>
      <vt:lpstr>Gain Compensation: Getting rid of artifacts</vt:lpstr>
      <vt:lpstr>Blending Comparison</vt:lpstr>
      <vt:lpstr>Recognizing Panoramas</vt:lpstr>
      <vt:lpstr>Recognizing Panoramas</vt:lpstr>
      <vt:lpstr>PowerPoint Presentation</vt:lpstr>
      <vt:lpstr>Recognizing Panoramas</vt:lpstr>
      <vt:lpstr>Recognizing Panoramas (cont.)</vt:lpstr>
      <vt:lpstr>Finding the panoramas</vt:lpstr>
      <vt:lpstr>Finding the panoramas</vt:lpstr>
      <vt:lpstr>Recognizing Panoramas (cont.)</vt:lpstr>
      <vt:lpstr>Finding the panoramas</vt:lpstr>
      <vt:lpstr>Homework 3</vt:lpstr>
      <vt:lpstr>Useful structures (defined in image.h)</vt:lpstr>
      <vt:lpstr>Overall algorithm</vt:lpstr>
      <vt:lpstr>1. Harris corner detection</vt:lpstr>
      <vt:lpstr>TODO #1.1: structure matrix</vt:lpstr>
      <vt:lpstr>TODO #1.1.1: make a fast smoother</vt:lpstr>
      <vt:lpstr>TODO #1.2: response map</vt:lpstr>
      <vt:lpstr>TODO #1.3: NMS</vt:lpstr>
      <vt:lpstr>TODO #1.4: corner descriptors</vt:lpstr>
      <vt:lpstr>2. Matching descriptors</vt:lpstr>
      <vt:lpstr>TODO #2.1: best matches</vt:lpstr>
      <vt:lpstr>TODO #2.2: remove duplicates</vt:lpstr>
      <vt:lpstr>TODO #2.3.1: point projection</vt:lpstr>
      <vt:lpstr>TODO #2.3.2: model inliers </vt:lpstr>
      <vt:lpstr>TODO #2.4: implement RANSAC</vt:lpstr>
      <vt:lpstr>TODO #2.5: combine images</vt:lpstr>
      <vt:lpstr>3. Cylindrical Projection</vt:lpstr>
      <vt:lpstr>PowerPoint Presentation</vt:lpstr>
    </vt:vector>
  </TitlesOfParts>
  <Company>University of Illinois Computer Science Dept.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Visual Recognition and Learning</dc:title>
  <dc:creator>David Forsyth</dc:creator>
  <cp:lastModifiedBy>shapiro</cp:lastModifiedBy>
  <cp:revision>298</cp:revision>
  <dcterms:created xsi:type="dcterms:W3CDTF">2013-01-06T19:09:38Z</dcterms:created>
  <dcterms:modified xsi:type="dcterms:W3CDTF">2021-04-21T17:15:33Z</dcterms:modified>
</cp:coreProperties>
</file>