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9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8" r:id="rId72"/>
    <p:sldId id="329" r:id="rId73"/>
    <p:sldId id="330" r:id="rId74"/>
    <p:sldId id="326" r:id="rId75"/>
    <p:sldId id="327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433" r:id="rId92"/>
    <p:sldId id="435" r:id="rId93"/>
    <p:sldId id="549" r:id="rId94"/>
    <p:sldId id="550" r:id="rId95"/>
    <p:sldId id="551" r:id="rId96"/>
    <p:sldId id="552" r:id="rId9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440" autoAdjust="0"/>
    <p:restoredTop sz="94660"/>
  </p:normalViewPr>
  <p:slideViewPr>
    <p:cSldViewPr snapToGrid="0" snapToObjects="1">
      <p:cViewPr varScale="1">
        <p:scale>
          <a:sx n="73" d="100"/>
          <a:sy n="73" d="100"/>
        </p:scale>
        <p:origin x="70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2041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E19B3-802B-1146-9D96-BE86CEF1F5AA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4832AD-E9BF-E541-A889-1B2F77DEA0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381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g3756a210c2_0_5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8" name="Google Shape;558;g3756a210c2_0_5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21645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g3756a210c2_0_6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4" name="Google Shape;634;g3756a210c2_0_6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464135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g3756a210c2_0_6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3" name="Google Shape;643;g3756a210c2_0_6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500826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g3756a210c2_0_6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2" name="Google Shape;652;g3756a210c2_0_6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185995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3756a210c2_0_6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" name="Google Shape;661;g3756a210c2_0_6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79593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g3756a210c2_0_6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0" name="Google Shape;670;g3756a210c2_0_6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935749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g3756a210c2_0_6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9" name="Google Shape;679;g3756a210c2_0_6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08951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g3756a210c2_0_6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8" name="Google Shape;688;g3756a210c2_0_6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42878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g3756a210c2_0_6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7" name="Google Shape;697;g3756a210c2_0_6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768796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g3756a210c2_0_6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6" name="Google Shape;706;g3756a210c2_0_6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948263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g3756a210c2_0_6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5" name="Google Shape;715;g3756a210c2_0_6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4308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3756a210c2_0_5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3756a210c2_0_5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35175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3756a210c2_0_6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3756a210c2_0_6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905672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g3756a210c2_0_7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3" name="Google Shape;733;g3756a210c2_0_7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767244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g3756a210c2_0_7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2" name="Google Shape;742;g3756a210c2_0_7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943623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g3756a210c2_0_7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1" name="Google Shape;751;g3756a210c2_0_7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667488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g3756a210c2_0_7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0" name="Google Shape;760;g3756a210c2_0_7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172912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g3756a210c2_0_7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9" name="Google Shape;769;g3756a210c2_0_7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39584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g3756a210c2_0_7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8" name="Google Shape;778;g3756a210c2_0_7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527055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g3756a210c2_0_7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" name="Google Shape;787;g3756a210c2_0_7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377637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g3756a210c2_0_7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6" name="Google Shape;796;g3756a210c2_0_7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65222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g3756a210c2_0_7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5" name="Google Shape;805;g3756a210c2_0_7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54223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g3756a210c2_0_5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0" name="Google Shape;570;g3756a210c2_0_5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63850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g3756a210c2_0_7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4" name="Google Shape;814;g3756a210c2_0_7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98075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g3756a210c2_0_7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3" name="Google Shape;823;g3756a210c2_0_7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032240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g3756a210c2_0_8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2" name="Google Shape;832;g3756a210c2_0_8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204098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g3756a210c2_0_8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1" name="Google Shape;841;g3756a210c2_0_8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77856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g3756a210c2_0_8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0" name="Google Shape;850;g3756a210c2_0_8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9528918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g3756a210c2_0_8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9" name="Google Shape;859;g3756a210c2_0_8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902117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g3756a210c2_0_8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8" name="Google Shape;868;g3756a210c2_0_8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6543175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g3756a210c2_0_8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7" name="Google Shape;877;g3756a210c2_0_8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3047608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g3756a210c2_0_8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6" name="Google Shape;886;g3756a210c2_0_8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370304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g3756a210c2_0_8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5" name="Google Shape;895;g3756a210c2_0_8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23018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g3756a210c2_0_5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9" name="Google Shape;579;g3756a210c2_0_5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066680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g3756a210c2_0_8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4" name="Google Shape;904;g3756a210c2_0_8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442193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g3756a210c2_0_9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4" name="Google Shape;914;g3756a210c2_0_9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797268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g3756a210c2_0_8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3" name="Google Shape;923;g3756a210c2_0_8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087509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g3756a210c2_0_9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2" name="Google Shape;932;g3756a210c2_0_9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4835061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g3756a210c2_0_9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9" name="Google Shape;939;g3756a210c2_0_9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6680123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g3756a210c2_0_9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6" name="Google Shape;946;g3756a210c2_0_9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5681819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g3756a210c2_0_9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4" name="Google Shape;954;g3756a210c2_0_9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699360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g3756a210c2_0_9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2" name="Google Shape;962;g3756a210c2_0_9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759141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g3756a210c2_0_10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1" name="Google Shape;971;g3756a210c2_0_10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324721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g3756a210c2_0_1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6" name="Google Shape;986;g3756a210c2_0_1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38396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g3756a210c2_0_5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8" name="Google Shape;588;g3756a210c2_0_5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0593418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Google Shape;993;g3756a210c2_0_1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4" name="Google Shape;994;g3756a210c2_0_1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1654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Google Shape;1001;g3756a210c2_0_1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2" name="Google Shape;1002;g3756a210c2_0_11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3607210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g3756a210c2_0_11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9" name="Google Shape;1009;g3756a210c2_0_11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419897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Google Shape;1016;g3756a210c2_0_1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7" name="Google Shape;1017;g3756a210c2_0_11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7993634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g3756a210c2_0_1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4" name="Google Shape;1024;g3756a210c2_0_1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1776096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Google Shape;1030;g3756a210c2_0_1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1" name="Google Shape;1031;g3756a210c2_0_11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809118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Google Shape;1039;g3756a210c2_0_11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0" name="Google Shape;1040;g3756a210c2_0_11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8805000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Google Shape;1052;g3756a210c2_0_1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3" name="Google Shape;1053;g3756a210c2_0_11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4242724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" name="Google Shape;1065;g3756a210c2_0_11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6" name="Google Shape;1066;g3756a210c2_0_11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0020746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" name="Google Shape;1078;g3756a210c2_0_12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9" name="Google Shape;1079;g3756a210c2_0_12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253475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g3756a210c2_0_5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7" name="Google Shape;597;g3756a210c2_0_5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38691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" name="Google Shape;1089;g3756a210c2_0_12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0" name="Google Shape;1090;g3756a210c2_0_12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4510086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" name="Google Shape;1096;g3756a210c2_0_12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7" name="Google Shape;1097;g3756a210c2_0_12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50455992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Google Shape;1104;g3756a210c2_0_1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5" name="Google Shape;1105;g3756a210c2_0_1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6680706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" name="Google Shape;1114;g3756a210c2_0_1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5" name="Google Shape;1115;g3756a210c2_0_1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2521207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" name="Google Shape;1125;g3756a210c2_0_14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6" name="Google Shape;1126;g3756a210c2_0_14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380643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" name="Google Shape;1141;g3756a210c2_0_15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2" name="Google Shape;1142;g3756a210c2_0_15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6475814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" name="Google Shape;1157;g3756a210c2_0_15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8" name="Google Shape;1158;g3756a210c2_0_15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7414651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g3756a210c2_0_12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4" name="Google Shape;1174;g3756a210c2_0_12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0546941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Google Shape;1184;g3756a210c2_0_12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5" name="Google Shape;1185;g3756a210c2_0_12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297506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" name="Google Shape;1192;g3756a210c2_0_13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3" name="Google Shape;1193;g3756a210c2_0_13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24831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g3756a210c2_0_5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6" name="Google Shape;606;g3756a210c2_0_5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30152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Google Shape;1201;g3756a210c2_0_13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2" name="Google Shape;1202;g3756a210c2_0_13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3167659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" name="Google Shape;1212;g3756a210c2_0_13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3" name="Google Shape;1213;g3756a210c2_0_13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9704681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g3768f206e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1" name="Google Shape;1221;g3768f206e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81069197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" name="Google Shape;1235;g3756a210c2_0_14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" name="Google Shape;1236;g3756a210c2_0_14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3936839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" name="Google Shape;1235;g3756a210c2_0_14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" name="Google Shape;1236;g3756a210c2_0_14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3936839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" name="Google Shape;1242;g3756a210c2_0_14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3" name="Google Shape;1243;g3756a210c2_0_14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3806272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" name="Google Shape;1249;g3756a210c2_0_15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0" name="Google Shape;1250;g3756a210c2_0_15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8591725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" name="Google Shape;1256;g3756a210c2_0_13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7" name="Google Shape;1257;g3756a210c2_0_13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9777500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" name="Google Shape;1264;g3756a210c2_0_13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5" name="Google Shape;1265;g3756a210c2_0_13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9832828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" name="Google Shape;1273;g3756a210c2_0_13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4" name="Google Shape;1274;g3756a210c2_0_13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9050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g3756a210c2_0_5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6" name="Google Shape;616;g3756a210c2_0_5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52365918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" name="Google Shape;1281;g3756a210c2_0_13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2" name="Google Shape;1282;g3756a210c2_0_13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242831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" name="Google Shape;1290;g3756a210c2_0_13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1" name="Google Shape;1291;g3756a210c2_0_13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1388321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" name="Google Shape;1298;g3756a210c2_0_13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9" name="Google Shape;1299;g3756a210c2_0_13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09982094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" name="Google Shape;1307;g3756a210c2_0_13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8" name="Google Shape;1308;g3756a210c2_0_13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44452134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" name="Google Shape;1315;g3756a210c2_0_14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6" name="Google Shape;1316;g3756a210c2_0_14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65349264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" name="Google Shape;1324;g3756a210c2_0_14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5" name="Google Shape;1325;g3756a210c2_0_14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9126602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" name="Google Shape;1333;g3756a210c2_0_14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4" name="Google Shape;1334;g3756a210c2_0_14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51465333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" name="Google Shape;1344;g3756a210c2_0_14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5" name="Google Shape;1345;g3756a210c2_0_14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9865780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" name="Google Shape;1354;g3756a210c2_0_14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5" name="Google Shape;1355;g3756a210c2_0_14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2948168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Google Shape;1361;g3756a210c2_0_14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2" name="Google Shape;1362;g3756a210c2_0_14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120652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g3756a210c2_0_5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5" name="Google Shape;625;g3756a210c2_0_5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5986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AB09-923F-4DCB-90FC-FFB32A7BC7D1}" type="datetime1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681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B328-89B8-415B-AD16-27FE65978378}" type="datetime1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27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3CED-5EBB-4EE8-AC70-8FB7853314A0}" type="datetime1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91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867800"/>
            <a:ext cx="85206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l"/>
            <a:fld id="{00000000-1234-1234-1234-123412341234}" type="slidenum">
              <a:rPr lang="en" smtClean="0"/>
              <a:pPr algn="l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59507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127950" y="256233"/>
            <a:ext cx="8888100" cy="76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223800" y="1019833"/>
            <a:ext cx="8696400" cy="567440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●"/>
              <a:defRPr sz="2400">
                <a:solidFill>
                  <a:srgbClr val="000000"/>
                </a:solidFill>
              </a:defRPr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 sz="1800">
                <a:solidFill>
                  <a:srgbClr val="000000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l"/>
            <a:fld id="{00000000-1234-1234-1234-123412341234}" type="slidenum">
              <a:rPr lang="en" smtClean="0"/>
              <a:pPr algn="l"/>
              <a:t>‹#›</a:t>
            </a:fld>
            <a:endParaRPr lang="en"/>
          </a:p>
        </p:txBody>
      </p:sp>
      <p:cxnSp>
        <p:nvCxnSpPr>
          <p:cNvPr id="20" name="Google Shape;20;p4"/>
          <p:cNvCxnSpPr/>
          <p:nvPr/>
        </p:nvCxnSpPr>
        <p:spPr>
          <a:xfrm>
            <a:off x="223801" y="897915"/>
            <a:ext cx="86964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Google Shape;21;p4"/>
          <p:cNvSpPr txBox="1">
            <a:spLocks noGrp="1"/>
          </p:cNvSpPr>
          <p:nvPr>
            <p:ph type="title" idx="2"/>
          </p:nvPr>
        </p:nvSpPr>
        <p:spPr>
          <a:xfrm>
            <a:off x="229500" y="6390200"/>
            <a:ext cx="8685000" cy="3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53635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33E80-BFA1-45B5-AA82-AF4AACDF648A}" type="datetime1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369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B145A-7472-48CC-A41C-50BD4EA63025}" type="datetime1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861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706C-6FE7-47D2-BBEA-7B874C6080C0}" type="datetime1">
              <a:rPr lang="en-US" smtClean="0"/>
              <a:t>4/5/2021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68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798F5-73D9-4B73-9B53-D0728E337984}" type="datetime1">
              <a:rPr lang="en-US" smtClean="0"/>
              <a:t>4/5/2021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059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F8379-F04B-4DF1-B514-5681BA338F51}" type="datetime1">
              <a:rPr lang="en-US" smtClean="0"/>
              <a:t>4/5/2021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561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04149-9A1F-479F-885E-A372E7C6C342}" type="datetime1">
              <a:rPr lang="en-US" smtClean="0"/>
              <a:t>4/5/2021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495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39D0-21B5-45CD-89FB-3C54BE6AE57E}" type="datetime1">
              <a:rPr lang="en-US" smtClean="0"/>
              <a:t>4/5/2021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61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E09A3-DE17-4CA3-B8B8-1B1B82E8989A}" type="datetime1">
              <a:rPr lang="en-US" smtClean="0"/>
              <a:t>4/5/2021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930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E41E3-BB4B-4869-A77B-6B041B0655E2}" type="datetime1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179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0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png"/><Relationship Id="rId5" Type="http://schemas.openxmlformats.org/officeDocument/2006/relationships/image" Target="../media/image35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9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png"/><Relationship Id="rId4" Type="http://schemas.openxmlformats.org/officeDocument/2006/relationships/image" Target="../media/image49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png"/><Relationship Id="rId4" Type="http://schemas.openxmlformats.org/officeDocument/2006/relationships/image" Target="../media/image49.jp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0.png"/><Relationship Id="rId4" Type="http://schemas.openxmlformats.org/officeDocument/2006/relationships/image" Target="../media/image4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9.jpg"/><Relationship Id="rId4" Type="http://schemas.openxmlformats.org/officeDocument/2006/relationships/image" Target="../media/image1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2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1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2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2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7.jpg"/><Relationship Id="rId4" Type="http://schemas.openxmlformats.org/officeDocument/2006/relationships/image" Target="../media/image56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8.jpg"/><Relationship Id="rId4" Type="http://schemas.openxmlformats.org/officeDocument/2006/relationships/image" Target="../media/image51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2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2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3.jpg"/><Relationship Id="rId4" Type="http://schemas.openxmlformats.org/officeDocument/2006/relationships/image" Target="../media/image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6.jpg"/><Relationship Id="rId4" Type="http://schemas.openxmlformats.org/officeDocument/2006/relationships/image" Target="../media/image1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8.jpg"/><Relationship Id="rId4" Type="http://schemas.openxmlformats.org/officeDocument/2006/relationships/image" Target="../media/image1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72.jp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1.jp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3.jp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Computer Vision</a:t>
            </a: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ECE/CSE 576</a:t>
            </a: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Filters</a:t>
            </a:r>
            <a:br>
              <a:rPr lang="en-US" sz="3600" dirty="0">
                <a:cs typeface="Arial Rounded MT Bold"/>
              </a:rPr>
            </a:br>
            <a:br>
              <a:rPr lang="en-US" sz="3600" dirty="0">
                <a:cs typeface="Arial Rounded MT Bold"/>
              </a:rPr>
            </a:br>
            <a:r>
              <a:rPr lang="en-US" sz="3600" dirty="0">
                <a:cs typeface="Arial Rounded MT Bold"/>
              </a:rPr>
              <a:t>Linda Shapiro</a:t>
            </a:r>
            <a:br>
              <a:rPr lang="en-US" sz="36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Computer Science &amp; Engineering</a:t>
            </a:r>
            <a:br>
              <a:rPr lang="en-US" sz="28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Electrical &amp; Computer Engineering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0" y="914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70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8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28" name="Google Shape;628;p8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29" name="Google Shape;629;p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30" name="Google Shape;630;p83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31" name="Google Shape;631;p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8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37" name="Google Shape;637;p8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38" name="Google Shape;638;p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39" name="Google Shape;639;p84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40" name="Google Shape;640;p8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8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46" name="Google Shape;646;p8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47" name="Google Shape;647;p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48" name="Google Shape;648;p85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49" name="Google Shape;649;p8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8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55" name="Google Shape;655;p8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56" name="Google Shape;656;p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57" name="Google Shape;657;p86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58" name="Google Shape;658;p8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8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64" name="Google Shape;664;p8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65" name="Google Shape;665;p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66" name="Google Shape;666;p87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67" name="Google Shape;667;p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8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73" name="Google Shape;673;p8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74" name="Google Shape;674;p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75" name="Google Shape;675;p88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76" name="Google Shape;676;p8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8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82" name="Google Shape;682;p8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83" name="Google Shape;683;p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84" name="Google Shape;684;p89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85" name="Google Shape;685;p8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9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91" name="Google Shape;691;p9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92" name="Google Shape;692;p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93" name="Google Shape;693;p90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94" name="Google Shape;694;p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9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00" name="Google Shape;700;p9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01" name="Google Shape;701;p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02" name="Google Shape;702;p91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03" name="Google Shape;703;p9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9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09" name="Google Shape;709;p9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10" name="Google Shape;710;p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11" name="Google Shape;711;p92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12" name="Google Shape;712;p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75"/>
          <p:cNvSpPr txBox="1">
            <a:spLocks noGrp="1"/>
          </p:cNvSpPr>
          <p:nvPr>
            <p:ph type="title"/>
          </p:nvPr>
        </p:nvSpPr>
        <p:spPr>
          <a:xfrm>
            <a:off x="311700" y="3008100"/>
            <a:ext cx="8520600" cy="841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r>
              <a:rPr lang="en"/>
              <a:t>Let’s do something interesting already!!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9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18" name="Google Shape;718;p9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19" name="Google Shape;719;p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20" name="Google Shape;720;p93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21" name="Google Shape;721;p9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9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27" name="Google Shape;727;p9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28" name="Google Shape;728;p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29" name="Google Shape;729;p94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30" name="Google Shape;730;p9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9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36" name="Google Shape;736;p9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37" name="Google Shape;737;p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38" name="Google Shape;738;p95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39" name="Google Shape;739;p9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9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45" name="Google Shape;745;p9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46" name="Google Shape;746;p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47" name="Google Shape;747;p96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48" name="Google Shape;748;p9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9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54" name="Google Shape;754;p9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55" name="Google Shape;755;p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56" name="Google Shape;756;p97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57" name="Google Shape;757;p9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p9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63" name="Google Shape;763;p9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64" name="Google Shape;764;p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65" name="Google Shape;765;p98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66" name="Google Shape;766;p9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Google Shape;771;p9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72" name="Google Shape;772;p9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73" name="Google Shape;773;p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74" name="Google Shape;774;p99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75" name="Google Shape;775;p9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10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81" name="Google Shape;781;p10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82" name="Google Shape;782;p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83" name="Google Shape;783;p100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84" name="Google Shape;784;p1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10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90" name="Google Shape;790;p10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91" name="Google Shape;791;p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792" name="Google Shape;792;p101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793" name="Google Shape;793;p1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p10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799" name="Google Shape;799;p10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00" name="Google Shape;800;p1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01" name="Google Shape;801;p102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02" name="Google Shape;802;p10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7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Want to make image smaller</a:t>
            </a:r>
            <a:endParaRPr/>
          </a:p>
        </p:txBody>
      </p:sp>
      <p:sp>
        <p:nvSpPr>
          <p:cNvPr id="566" name="Google Shape;566;p7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67" name="Google Shape;567;p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0664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p10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08" name="Google Shape;808;p10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09" name="Google Shape;809;p1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10" name="Google Shape;810;p103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11" name="Google Shape;811;p1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10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17" name="Google Shape;817;p10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18" name="Google Shape;818;p1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19" name="Google Shape;819;p104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20" name="Google Shape;820;p10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10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26" name="Google Shape;826;p10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27" name="Google Shape;827;p10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28" name="Google Shape;828;p105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29" name="Google Shape;829;p10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10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35" name="Google Shape;835;p10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36" name="Google Shape;836;p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37" name="Google Shape;837;p106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38" name="Google Shape;838;p10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10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44" name="Google Shape;844;p10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45" name="Google Shape;845;p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46" name="Google Shape;846;p107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47" name="Google Shape;847;p1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10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53" name="Google Shape;853;p10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54" name="Google Shape;854;p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55" name="Google Shape;855;p108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56" name="Google Shape;856;p10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p10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62" name="Google Shape;862;p10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63" name="Google Shape;863;p10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64" name="Google Shape;864;p109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65" name="Google Shape;865;p1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11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71" name="Google Shape;871;p11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72" name="Google Shape;872;p1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73" name="Google Shape;873;p110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74" name="Google Shape;874;p1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p11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80" name="Google Shape;880;p11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81" name="Google Shape;881;p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82" name="Google Shape;882;p111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83" name="Google Shape;883;p1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11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89" name="Google Shape;889;p11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90" name="Google Shape;890;p1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891" name="Google Shape;891;p112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892" name="Google Shape;892;p1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7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573" name="Google Shape;573;p7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74" name="Google Shape;574;p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489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" name="Google Shape;575;p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98213" y="3029213"/>
            <a:ext cx="609600" cy="609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" name="Google Shape;576;p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98213" y="3868088"/>
            <a:ext cx="609600" cy="60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Google Shape;897;p11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898" name="Google Shape;898;p11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899" name="Google Shape;899;p1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900" name="Google Shape;900;p113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901" name="Google Shape;901;p1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6" name="Google Shape;906;p11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907" name="Google Shape;907;p11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08" name="Google Shape;908;p1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909" name="Google Shape;909;p114"/>
          <p:cNvSpPr/>
          <p:nvPr/>
        </p:nvSpPr>
        <p:spPr>
          <a:xfrm>
            <a:off x="127950" y="1883800"/>
            <a:ext cx="378900" cy="378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910" name="Google Shape;910;p1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1622125"/>
            <a:ext cx="1915250" cy="1915250"/>
          </a:xfrm>
          <a:prstGeom prst="rect">
            <a:avLst/>
          </a:prstGeom>
          <a:noFill/>
          <a:ln>
            <a:noFill/>
          </a:ln>
        </p:spPr>
      </p:pic>
      <p:sp>
        <p:nvSpPr>
          <p:cNvPr id="911" name="Google Shape;911;p114"/>
          <p:cNvSpPr/>
          <p:nvPr/>
        </p:nvSpPr>
        <p:spPr>
          <a:xfrm>
            <a:off x="5773950" y="1661900"/>
            <a:ext cx="378900" cy="378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p11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917" name="Google Shape;917;p11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18" name="Google Shape;918;p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919" name="Google Shape;919;p115"/>
          <p:cNvSpPr/>
          <p:nvPr/>
        </p:nvSpPr>
        <p:spPr>
          <a:xfrm>
            <a:off x="127950" y="1883800"/>
            <a:ext cx="378900" cy="378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920" name="Google Shape;920;p1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11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926" name="Google Shape;926;p11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27" name="Google Shape;927;p1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8" name="Google Shape;928;p1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  <p:sp>
        <p:nvSpPr>
          <p:cNvPr id="929" name="Google Shape;929;p116"/>
          <p:cNvSpPr/>
          <p:nvPr/>
        </p:nvSpPr>
        <p:spPr>
          <a:xfrm>
            <a:off x="127950" y="1883800"/>
            <a:ext cx="378900" cy="378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11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IS THIS ALL THERE IS??</a:t>
            </a:r>
            <a:endParaRPr/>
          </a:p>
        </p:txBody>
      </p:sp>
      <p:sp>
        <p:nvSpPr>
          <p:cNvPr id="935" name="Google Shape;935;p11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36" name="Google Shape;936;p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0664" y="1622126"/>
            <a:ext cx="4262675" cy="42626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11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THERE IS A BETTER WAY!</a:t>
            </a:r>
            <a:endParaRPr/>
          </a:p>
        </p:txBody>
      </p:sp>
      <p:sp>
        <p:nvSpPr>
          <p:cNvPr id="942" name="Google Shape;942;p11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43" name="Google Shape;943;p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0664" y="1622126"/>
            <a:ext cx="4262675" cy="42626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Google Shape;948;p11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LOOK AT HOW MUCH BETTER</a:t>
            </a:r>
            <a:endParaRPr/>
          </a:p>
        </p:txBody>
      </p:sp>
      <p:sp>
        <p:nvSpPr>
          <p:cNvPr id="949" name="Google Shape;949;p11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50" name="Google Shape;950;p1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86200" y="3124200"/>
            <a:ext cx="609600" cy="6096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51" name="Google Shape;951;p1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48200" y="3124200"/>
            <a:ext cx="609600" cy="609600"/>
          </a:xfrm>
          <a:prstGeom prst="rect">
            <a:avLst/>
          </a:prstGeom>
          <a:noFill/>
          <a:ln w="28575" cap="flat" cmpd="sng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p12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How do?</a:t>
            </a:r>
            <a:endParaRPr/>
          </a:p>
        </p:txBody>
      </p:sp>
      <p:sp>
        <p:nvSpPr>
          <p:cNvPr id="957" name="Google Shape;957;p12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58" name="Google Shape;958;p1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959" name="Google Shape;959;p120"/>
          <p:cNvSpPr/>
          <p:nvPr/>
        </p:nvSpPr>
        <p:spPr>
          <a:xfrm>
            <a:off x="463400" y="2871500"/>
            <a:ext cx="378900" cy="378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4" name="Google Shape;964;p12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How do? Averaging!</a:t>
            </a:r>
            <a:endParaRPr/>
          </a:p>
        </p:txBody>
      </p:sp>
      <p:sp>
        <p:nvSpPr>
          <p:cNvPr id="965" name="Google Shape;965;p12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66" name="Google Shape;966;p1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967" name="Google Shape;967;p121"/>
          <p:cNvSpPr/>
          <p:nvPr/>
        </p:nvSpPr>
        <p:spPr>
          <a:xfrm>
            <a:off x="463400" y="2871500"/>
            <a:ext cx="378900" cy="378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968" name="Google Shape;968;p1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" name="Google Shape;973;p12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How do? Averaging!</a:t>
            </a:r>
            <a:endParaRPr/>
          </a:p>
        </p:txBody>
      </p:sp>
      <p:sp>
        <p:nvSpPr>
          <p:cNvPr id="974" name="Google Shape;974;p12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75" name="Google Shape;975;p1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68613" y="3950800"/>
            <a:ext cx="1934000" cy="193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6" name="Google Shape;976;p1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05000" y="1783825"/>
            <a:ext cx="1934000" cy="193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7" name="Google Shape;977;p1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41388" y="3950800"/>
            <a:ext cx="1934000" cy="1934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78" name="Google Shape;978;p122"/>
          <p:cNvCxnSpPr/>
          <p:nvPr/>
        </p:nvCxnSpPr>
        <p:spPr>
          <a:xfrm flipH="1">
            <a:off x="3158700" y="3904225"/>
            <a:ext cx="736200" cy="77340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979" name="Google Shape;979;p122"/>
          <p:cNvCxnSpPr/>
          <p:nvPr/>
        </p:nvCxnSpPr>
        <p:spPr>
          <a:xfrm>
            <a:off x="5128175" y="3950800"/>
            <a:ext cx="804300" cy="80430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80" name="Google Shape;980;p122"/>
          <p:cNvSpPr txBox="1"/>
          <p:nvPr/>
        </p:nvSpPr>
        <p:spPr>
          <a:xfrm rot="-2521793">
            <a:off x="3431723" y="3714689"/>
            <a:ext cx="479001" cy="1056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4800">
                <a:solidFill>
                  <a:srgbClr val="FF0000"/>
                </a:solidFill>
                <a:latin typeface="Ubuntu"/>
                <a:ea typeface="Ubuntu"/>
                <a:cs typeface="Ubuntu"/>
                <a:sym typeface="Ubuntu"/>
              </a:rPr>
              <a:t>X</a:t>
            </a:r>
            <a:endParaRPr sz="4800">
              <a:solidFill>
                <a:srgbClr val="FF0000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981" name="Google Shape;981;p122"/>
          <p:cNvSpPr txBox="1"/>
          <p:nvPr/>
        </p:nvSpPr>
        <p:spPr>
          <a:xfrm>
            <a:off x="922600" y="3559450"/>
            <a:ext cx="1971600" cy="3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>
                <a:latin typeface="Consolas"/>
                <a:ea typeface="Consolas"/>
                <a:cs typeface="Consolas"/>
                <a:sym typeface="Consolas"/>
              </a:rPr>
              <a:t>“interpolation”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982" name="Google Shape;982;p122"/>
          <p:cNvSpPr txBox="1"/>
          <p:nvPr/>
        </p:nvSpPr>
        <p:spPr>
          <a:xfrm>
            <a:off x="6249800" y="3559450"/>
            <a:ext cx="1971600" cy="3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>
                <a:latin typeface="Consolas"/>
                <a:ea typeface="Consolas"/>
                <a:cs typeface="Consolas"/>
                <a:sym typeface="Consolas"/>
              </a:rPr>
              <a:t>averaging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  <p:pic>
        <p:nvPicPr>
          <p:cNvPr id="983" name="Google Shape;983;p1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96800" y="3832950"/>
            <a:ext cx="467050" cy="467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7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582" name="Google Shape;582;p7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83" name="Google Shape;583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489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" name="Google Shape;584;p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1622125"/>
            <a:ext cx="1915250" cy="191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" name="Google Shape;585;p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3969550"/>
            <a:ext cx="1915250" cy="191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" name="Google Shape;988;p12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What is averaging?</a:t>
            </a:r>
            <a:endParaRPr/>
          </a:p>
        </p:txBody>
      </p:sp>
      <p:sp>
        <p:nvSpPr>
          <p:cNvPr id="989" name="Google Shape;989;p12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90" name="Google Shape;990;p1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91526" y="1926914"/>
            <a:ext cx="3722975" cy="372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1" name="Google Shape;991;p1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2692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p12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What is averaging? A weighted sum</a:t>
            </a:r>
            <a:endParaRPr/>
          </a:p>
        </p:txBody>
      </p:sp>
      <p:sp>
        <p:nvSpPr>
          <p:cNvPr id="997" name="Google Shape;997;p12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98" name="Google Shape;998;p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926926"/>
            <a:ext cx="3722975" cy="372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9" name="Google Shape;999;p1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92692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Google Shape;1004;p12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What is averaging? A weighted sum</a:t>
            </a:r>
            <a:endParaRPr/>
          </a:p>
        </p:txBody>
      </p:sp>
      <p:sp>
        <p:nvSpPr>
          <p:cNvPr id="1005" name="Google Shape;1005;p12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06" name="Google Shape;1006;p1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28639" y="2207314"/>
            <a:ext cx="4886725" cy="24433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" name="Google Shape;1011;p12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Call this operation “</a:t>
            </a:r>
            <a:r>
              <a:rPr lang="en" i="1"/>
              <a:t>convolution</a:t>
            </a:r>
            <a:r>
              <a:rPr lang="en"/>
              <a:t>”</a:t>
            </a:r>
            <a:endParaRPr/>
          </a:p>
        </p:txBody>
      </p:sp>
      <p:sp>
        <p:nvSpPr>
          <p:cNvPr id="1012" name="Google Shape;1012;p12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13" name="Google Shape;1013;p1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9025" y="1926926"/>
            <a:ext cx="7445950" cy="3722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14" name="Google Shape;1014;p126"/>
          <p:cNvSpPr txBox="1"/>
          <p:nvPr/>
        </p:nvSpPr>
        <p:spPr>
          <a:xfrm>
            <a:off x="1453600" y="1854250"/>
            <a:ext cx="5367000" cy="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2400" i="1">
                <a:latin typeface="Consolas"/>
                <a:ea typeface="Consolas"/>
                <a:cs typeface="Consolas"/>
                <a:sym typeface="Consolas"/>
              </a:rPr>
              <a:t>Filter</a:t>
            </a:r>
            <a:r>
              <a:rPr lang="en" sz="2400">
                <a:latin typeface="Consolas"/>
                <a:ea typeface="Consolas"/>
                <a:cs typeface="Consolas"/>
                <a:sym typeface="Consolas"/>
              </a:rPr>
              <a:t> or </a:t>
            </a:r>
            <a:r>
              <a:rPr lang="en" sz="2400" i="1">
                <a:latin typeface="Consolas"/>
                <a:ea typeface="Consolas"/>
                <a:cs typeface="Consolas"/>
                <a:sym typeface="Consolas"/>
              </a:rPr>
              <a:t>kernel</a:t>
            </a:r>
            <a:endParaRPr sz="2400" i="1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" y="5884800"/>
            <a:ext cx="87972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Note: multiplying an image section by a filter is actually called “correlation” and convolution</a:t>
            </a:r>
          </a:p>
          <a:p>
            <a:r>
              <a:rPr lang="en-US" dirty="0">
                <a:solidFill>
                  <a:srgbClr val="0000FF"/>
                </a:solidFill>
              </a:rPr>
              <a:t>Involves inverting the filter first, but since our filters are generally symmetric, we call</a:t>
            </a:r>
          </a:p>
          <a:p>
            <a:r>
              <a:rPr lang="en-US" dirty="0">
                <a:solidFill>
                  <a:srgbClr val="0000FF"/>
                </a:solidFill>
              </a:rPr>
              <a:t>Everything convolution. This is what all computer vision people do.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p12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Convolutions on larger images</a:t>
            </a:r>
            <a:endParaRPr/>
          </a:p>
        </p:txBody>
      </p:sp>
      <p:sp>
        <p:nvSpPr>
          <p:cNvPr id="1020" name="Google Shape;1020;p12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21" name="Google Shape;1021;p1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9025" y="1926914"/>
            <a:ext cx="7445950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p12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Kernel slides across image</a:t>
            </a:r>
            <a:endParaRPr/>
          </a:p>
        </p:txBody>
      </p:sp>
      <p:sp>
        <p:nvSpPr>
          <p:cNvPr id="1027" name="Google Shape;1027;p12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28" name="Google Shape;1028;p1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9326" y="1622125"/>
            <a:ext cx="8525349" cy="4262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Google Shape;1033;p12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Convolutions on larger images</a:t>
            </a:r>
            <a:endParaRPr/>
          </a:p>
        </p:txBody>
      </p:sp>
      <p:sp>
        <p:nvSpPr>
          <p:cNvPr id="1034" name="Google Shape;1034;p12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35" name="Google Shape;1035;p1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1"/>
            <a:ext cx="4918775" cy="245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6" name="Google Shape;1036;p1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56026" y="3691438"/>
            <a:ext cx="1958475" cy="19584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037" name="Google Shape;1037;p129"/>
          <p:cNvCxnSpPr/>
          <p:nvPr/>
        </p:nvCxnSpPr>
        <p:spPr>
          <a:xfrm>
            <a:off x="5277275" y="3512850"/>
            <a:ext cx="1301100" cy="57780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Google Shape;1042;p13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This is called box filter</a:t>
            </a:r>
            <a:endParaRPr/>
          </a:p>
        </p:txBody>
      </p:sp>
      <p:sp>
        <p:nvSpPr>
          <p:cNvPr id="1043" name="Google Shape;1043;p13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44" name="Google Shape;1044;p1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1"/>
            <a:ext cx="4918775" cy="245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5" name="Google Shape;1045;p1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56026" y="3691438"/>
            <a:ext cx="1958475" cy="19584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046" name="Google Shape;1046;p130"/>
          <p:cNvCxnSpPr/>
          <p:nvPr/>
        </p:nvCxnSpPr>
        <p:spPr>
          <a:xfrm>
            <a:off x="5277275" y="3512850"/>
            <a:ext cx="1301100" cy="57780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047" name="Google Shape;1047;p1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67475" y="4189175"/>
            <a:ext cx="2260824" cy="169561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48" name="Google Shape;1048;p130"/>
          <p:cNvCxnSpPr/>
          <p:nvPr/>
        </p:nvCxnSpPr>
        <p:spPr>
          <a:xfrm rot="10800000" flipH="1">
            <a:off x="1565425" y="3811150"/>
            <a:ext cx="18600" cy="8385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49" name="Google Shape;1049;p130"/>
          <p:cNvCxnSpPr/>
          <p:nvPr/>
        </p:nvCxnSpPr>
        <p:spPr>
          <a:xfrm>
            <a:off x="1789050" y="4752150"/>
            <a:ext cx="866400" cy="93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50" name="Google Shape;1050;p130"/>
          <p:cNvSpPr txBox="1"/>
          <p:nvPr/>
        </p:nvSpPr>
        <p:spPr>
          <a:xfrm>
            <a:off x="559050" y="4557225"/>
            <a:ext cx="5367000" cy="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>
                <a:latin typeface="Consolas"/>
                <a:ea typeface="Consolas"/>
                <a:cs typeface="Consolas"/>
                <a:sym typeface="Consolas"/>
              </a:rPr>
              <a:t>Box filters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Google Shape;1055;p13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Box filters smooth image</a:t>
            </a:r>
            <a:endParaRPr/>
          </a:p>
        </p:txBody>
      </p:sp>
      <p:sp>
        <p:nvSpPr>
          <p:cNvPr id="1056" name="Google Shape;1056;p13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57" name="Google Shape;1057;p1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1"/>
            <a:ext cx="4918775" cy="245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8" name="Google Shape;1058;p1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56026" y="3691438"/>
            <a:ext cx="1958475" cy="19584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059" name="Google Shape;1059;p131"/>
          <p:cNvCxnSpPr/>
          <p:nvPr/>
        </p:nvCxnSpPr>
        <p:spPr>
          <a:xfrm>
            <a:off x="5277275" y="3512850"/>
            <a:ext cx="1301100" cy="57780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060" name="Google Shape;1060;p1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67475" y="4189175"/>
            <a:ext cx="2260824" cy="169561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61" name="Google Shape;1061;p131"/>
          <p:cNvCxnSpPr/>
          <p:nvPr/>
        </p:nvCxnSpPr>
        <p:spPr>
          <a:xfrm rot="10800000" flipH="1">
            <a:off x="1565425" y="3811150"/>
            <a:ext cx="18600" cy="8385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62" name="Google Shape;1062;p131"/>
          <p:cNvCxnSpPr/>
          <p:nvPr/>
        </p:nvCxnSpPr>
        <p:spPr>
          <a:xfrm>
            <a:off x="1789050" y="4752150"/>
            <a:ext cx="866400" cy="93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63" name="Google Shape;1063;p131"/>
          <p:cNvSpPr txBox="1"/>
          <p:nvPr/>
        </p:nvSpPr>
        <p:spPr>
          <a:xfrm>
            <a:off x="559050" y="4557225"/>
            <a:ext cx="5367000" cy="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>
                <a:latin typeface="Consolas"/>
                <a:ea typeface="Consolas"/>
                <a:cs typeface="Consolas"/>
                <a:sym typeface="Consolas"/>
              </a:rPr>
              <a:t>Box filters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" name="Google Shape;1068;p13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Box filters smooth image</a:t>
            </a:r>
            <a:endParaRPr/>
          </a:p>
        </p:txBody>
      </p:sp>
      <p:sp>
        <p:nvSpPr>
          <p:cNvPr id="1069" name="Google Shape;1069;p13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70" name="Google Shape;1070;p1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1"/>
            <a:ext cx="4918775" cy="245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1" name="Google Shape;1071;p1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56026" y="3691438"/>
            <a:ext cx="1958475" cy="19584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072" name="Google Shape;1072;p132"/>
          <p:cNvCxnSpPr/>
          <p:nvPr/>
        </p:nvCxnSpPr>
        <p:spPr>
          <a:xfrm>
            <a:off x="5277275" y="3512850"/>
            <a:ext cx="1301100" cy="57780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073" name="Google Shape;1073;p1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67475" y="4189175"/>
            <a:ext cx="2260824" cy="169561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74" name="Google Shape;1074;p132"/>
          <p:cNvCxnSpPr/>
          <p:nvPr/>
        </p:nvCxnSpPr>
        <p:spPr>
          <a:xfrm rot="10800000" flipH="1">
            <a:off x="1565425" y="3811150"/>
            <a:ext cx="18600" cy="8385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75" name="Google Shape;1075;p132"/>
          <p:cNvCxnSpPr/>
          <p:nvPr/>
        </p:nvCxnSpPr>
        <p:spPr>
          <a:xfrm>
            <a:off x="1789050" y="4752150"/>
            <a:ext cx="866400" cy="93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76" name="Google Shape;1076;p132"/>
          <p:cNvSpPr txBox="1"/>
          <p:nvPr/>
        </p:nvSpPr>
        <p:spPr>
          <a:xfrm>
            <a:off x="559050" y="4557225"/>
            <a:ext cx="5367000" cy="6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>
                <a:latin typeface="Consolas"/>
                <a:ea typeface="Consolas"/>
                <a:cs typeface="Consolas"/>
                <a:sym typeface="Consolas"/>
              </a:rPr>
              <a:t>Box filters</a:t>
            </a:r>
            <a:endParaRPr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7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591" name="Google Shape;591;p7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92" name="Google Shape;592;p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489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Google Shape;593;p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1622125"/>
            <a:ext cx="1915250" cy="191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" name="Google Shape;594;p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3969550"/>
            <a:ext cx="1915250" cy="191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p13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Now we resize our smoothed image</a:t>
            </a:r>
            <a:endParaRPr/>
          </a:p>
        </p:txBody>
      </p:sp>
      <p:sp>
        <p:nvSpPr>
          <p:cNvPr id="1082" name="Google Shape;1082;p13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83" name="Google Shape;1083;p1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84093" y="1622118"/>
            <a:ext cx="3287975" cy="32879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084" name="Google Shape;1084;p1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13" y="1622126"/>
            <a:ext cx="3287963" cy="3287963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085" name="Google Shape;1085;p1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75175" y="3377225"/>
            <a:ext cx="609600" cy="609600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086" name="Google Shape;1086;p133"/>
          <p:cNvCxnSpPr/>
          <p:nvPr/>
        </p:nvCxnSpPr>
        <p:spPr>
          <a:xfrm>
            <a:off x="7390475" y="2599700"/>
            <a:ext cx="716100" cy="48450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087" name="Google Shape;1087;p133"/>
          <p:cNvCxnSpPr/>
          <p:nvPr/>
        </p:nvCxnSpPr>
        <p:spPr>
          <a:xfrm>
            <a:off x="3359125" y="3186750"/>
            <a:ext cx="843300" cy="0"/>
          </a:xfrm>
          <a:prstGeom prst="straightConnector1">
            <a:avLst/>
          </a:prstGeom>
          <a:noFill/>
          <a:ln w="762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" name="Google Shape;1092;p13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So much better!</a:t>
            </a:r>
            <a:endParaRPr/>
          </a:p>
        </p:txBody>
      </p:sp>
      <p:sp>
        <p:nvSpPr>
          <p:cNvPr id="1093" name="Google Shape;1093;p13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94" name="Google Shape;1094;p1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0651" y="1622126"/>
            <a:ext cx="4262675" cy="42626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13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3000"/>
              <a:t>Box filters have artifacts</a:t>
            </a:r>
            <a:endParaRPr sz="3000"/>
          </a:p>
        </p:txBody>
      </p:sp>
      <p:sp>
        <p:nvSpPr>
          <p:cNvPr id="1100" name="Google Shape;1100;p13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01" name="Google Shape;1101;p1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2" name="Google Shape;1102;p1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7" name="Google Shape;1107;p1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483938" y="652276"/>
            <a:ext cx="12111875" cy="12111875"/>
          </a:xfrm>
          <a:prstGeom prst="rect">
            <a:avLst/>
          </a:prstGeom>
          <a:noFill/>
          <a:ln>
            <a:noFill/>
          </a:ln>
        </p:spPr>
      </p:pic>
      <p:sp>
        <p:nvSpPr>
          <p:cNvPr id="1108" name="Google Shape;1108;p13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3000"/>
              <a:t>Box filters have artifacts</a:t>
            </a:r>
            <a:endParaRPr sz="3000"/>
          </a:p>
        </p:txBody>
      </p:sp>
      <p:sp>
        <p:nvSpPr>
          <p:cNvPr id="1109" name="Google Shape;1109;p13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10" name="Google Shape;1110;p1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sp>
        <p:nvSpPr>
          <p:cNvPr id="1111" name="Google Shape;1111;p136"/>
          <p:cNvSpPr/>
          <p:nvPr/>
        </p:nvSpPr>
        <p:spPr>
          <a:xfrm>
            <a:off x="5413725" y="1622125"/>
            <a:ext cx="3360000" cy="25158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12" name="Google Shape;1112;p136"/>
          <p:cNvSpPr/>
          <p:nvPr/>
        </p:nvSpPr>
        <p:spPr>
          <a:xfrm>
            <a:off x="4457275" y="3932175"/>
            <a:ext cx="779400" cy="786900"/>
          </a:xfrm>
          <a:prstGeom prst="rect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" name="Google Shape;1117;p13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2400"/>
              <a:t>Box filters: vertical + horizontal streaking</a:t>
            </a:r>
            <a:endParaRPr sz="2400"/>
          </a:p>
        </p:txBody>
      </p:sp>
      <p:sp>
        <p:nvSpPr>
          <p:cNvPr id="1118" name="Google Shape;1118;p13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19" name="Google Shape;1119;p1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0" name="Google Shape;1120;p1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21" name="Google Shape;1121;p137"/>
          <p:cNvGrpSpPr/>
          <p:nvPr/>
        </p:nvGrpSpPr>
        <p:grpSpPr>
          <a:xfrm>
            <a:off x="4028700" y="2258475"/>
            <a:ext cx="1086600" cy="1086600"/>
            <a:chOff x="4028700" y="1401225"/>
            <a:chExt cx="1086600" cy="1086600"/>
          </a:xfrm>
        </p:grpSpPr>
        <p:sp>
          <p:nvSpPr>
            <p:cNvPr id="1122" name="Google Shape;1122;p137"/>
            <p:cNvSpPr/>
            <p:nvPr/>
          </p:nvSpPr>
          <p:spPr>
            <a:xfrm>
              <a:off x="4028700" y="1401225"/>
              <a:ext cx="1086600" cy="10866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23" name="Google Shape;1123;p137"/>
            <p:cNvSpPr/>
            <p:nvPr/>
          </p:nvSpPr>
          <p:spPr>
            <a:xfrm>
              <a:off x="4285650" y="1658175"/>
              <a:ext cx="572700" cy="5727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" name="Google Shape;1128;p13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2400"/>
              <a:t>Box filters: vertical + horizontal streaking</a:t>
            </a:r>
            <a:endParaRPr sz="2400"/>
          </a:p>
        </p:txBody>
      </p:sp>
      <p:sp>
        <p:nvSpPr>
          <p:cNvPr id="1129" name="Google Shape;1129;p13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30" name="Google Shape;1130;p1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91526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1" name="Google Shape;1131;p138"/>
          <p:cNvSpPr/>
          <p:nvPr/>
        </p:nvSpPr>
        <p:spPr>
          <a:xfrm>
            <a:off x="229500" y="2281513"/>
            <a:ext cx="2709000" cy="2709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cxnSp>
        <p:nvCxnSpPr>
          <p:cNvPr id="1132" name="Google Shape;1132;p138"/>
          <p:cNvCxnSpPr/>
          <p:nvPr/>
        </p:nvCxnSpPr>
        <p:spPr>
          <a:xfrm>
            <a:off x="2152450" y="2748800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3" name="Google Shape;1133;p138"/>
          <p:cNvCxnSpPr/>
          <p:nvPr/>
        </p:nvCxnSpPr>
        <p:spPr>
          <a:xfrm>
            <a:off x="1261225" y="2876563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4" name="Google Shape;1134;p138"/>
          <p:cNvCxnSpPr/>
          <p:nvPr/>
        </p:nvCxnSpPr>
        <p:spPr>
          <a:xfrm>
            <a:off x="1646575" y="244193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5" name="Google Shape;1135;p138"/>
          <p:cNvCxnSpPr/>
          <p:nvPr/>
        </p:nvCxnSpPr>
        <p:spPr>
          <a:xfrm>
            <a:off x="783325" y="319068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6" name="Google Shape;1136;p138"/>
          <p:cNvCxnSpPr/>
          <p:nvPr/>
        </p:nvCxnSpPr>
        <p:spPr>
          <a:xfrm>
            <a:off x="497775" y="274878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137" name="Google Shape;1137;p138"/>
          <p:cNvGrpSpPr/>
          <p:nvPr/>
        </p:nvGrpSpPr>
        <p:grpSpPr>
          <a:xfrm>
            <a:off x="2031925" y="2216300"/>
            <a:ext cx="1086600" cy="1086600"/>
            <a:chOff x="4028700" y="1401225"/>
            <a:chExt cx="1086600" cy="1086600"/>
          </a:xfrm>
        </p:grpSpPr>
        <p:sp>
          <p:nvSpPr>
            <p:cNvPr id="1138" name="Google Shape;1138;p138"/>
            <p:cNvSpPr/>
            <p:nvPr/>
          </p:nvSpPr>
          <p:spPr>
            <a:xfrm>
              <a:off x="4028700" y="1401225"/>
              <a:ext cx="1086600" cy="1086600"/>
            </a:xfrm>
            <a:prstGeom prst="rect">
              <a:avLst/>
            </a:prstGeom>
            <a:solidFill>
              <a:srgbClr val="000000">
                <a:alpha val="442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39" name="Google Shape;1139;p138"/>
            <p:cNvSpPr/>
            <p:nvPr/>
          </p:nvSpPr>
          <p:spPr>
            <a:xfrm>
              <a:off x="4285650" y="1658175"/>
              <a:ext cx="572700" cy="5727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Google Shape;1144;p13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2400"/>
              <a:t>Box filters: vertical + horizontal streaking</a:t>
            </a:r>
            <a:endParaRPr sz="2400"/>
          </a:p>
        </p:txBody>
      </p:sp>
      <p:sp>
        <p:nvSpPr>
          <p:cNvPr id="1145" name="Google Shape;1145;p13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46" name="Google Shape;1146;p1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91526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sp>
        <p:nvSpPr>
          <p:cNvPr id="1147" name="Google Shape;1147;p139"/>
          <p:cNvSpPr/>
          <p:nvPr/>
        </p:nvSpPr>
        <p:spPr>
          <a:xfrm>
            <a:off x="229500" y="2281513"/>
            <a:ext cx="2709000" cy="2709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cxnSp>
        <p:nvCxnSpPr>
          <p:cNvPr id="1148" name="Google Shape;1148;p139"/>
          <p:cNvCxnSpPr/>
          <p:nvPr/>
        </p:nvCxnSpPr>
        <p:spPr>
          <a:xfrm>
            <a:off x="2152450" y="2748800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49" name="Google Shape;1149;p139"/>
          <p:cNvCxnSpPr/>
          <p:nvPr/>
        </p:nvCxnSpPr>
        <p:spPr>
          <a:xfrm>
            <a:off x="1261225" y="2876563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50" name="Google Shape;1150;p139"/>
          <p:cNvCxnSpPr/>
          <p:nvPr/>
        </p:nvCxnSpPr>
        <p:spPr>
          <a:xfrm>
            <a:off x="1646575" y="244193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51" name="Google Shape;1151;p139"/>
          <p:cNvCxnSpPr/>
          <p:nvPr/>
        </p:nvCxnSpPr>
        <p:spPr>
          <a:xfrm>
            <a:off x="783325" y="319068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52" name="Google Shape;1152;p139"/>
          <p:cNvCxnSpPr/>
          <p:nvPr/>
        </p:nvCxnSpPr>
        <p:spPr>
          <a:xfrm>
            <a:off x="497775" y="274878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153" name="Google Shape;1153;p139"/>
          <p:cNvGrpSpPr/>
          <p:nvPr/>
        </p:nvGrpSpPr>
        <p:grpSpPr>
          <a:xfrm>
            <a:off x="1955725" y="2216300"/>
            <a:ext cx="1086600" cy="1086600"/>
            <a:chOff x="4028700" y="1401225"/>
            <a:chExt cx="1086600" cy="1086600"/>
          </a:xfrm>
        </p:grpSpPr>
        <p:sp>
          <p:nvSpPr>
            <p:cNvPr id="1154" name="Google Shape;1154;p139"/>
            <p:cNvSpPr/>
            <p:nvPr/>
          </p:nvSpPr>
          <p:spPr>
            <a:xfrm>
              <a:off x="4028700" y="1401225"/>
              <a:ext cx="1086600" cy="1086600"/>
            </a:xfrm>
            <a:prstGeom prst="rect">
              <a:avLst/>
            </a:prstGeom>
            <a:solidFill>
              <a:srgbClr val="000000">
                <a:alpha val="442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55" name="Google Shape;1155;p139"/>
            <p:cNvSpPr/>
            <p:nvPr/>
          </p:nvSpPr>
          <p:spPr>
            <a:xfrm>
              <a:off x="4285650" y="1658175"/>
              <a:ext cx="572700" cy="5727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" name="Google Shape;1160;p14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2400"/>
              <a:t>Box filters: vertical + horizontal streaking</a:t>
            </a:r>
            <a:endParaRPr sz="2400"/>
          </a:p>
        </p:txBody>
      </p:sp>
      <p:sp>
        <p:nvSpPr>
          <p:cNvPr id="1161" name="Google Shape;1161;p14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62" name="Google Shape;1162;p1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91526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sp>
        <p:nvSpPr>
          <p:cNvPr id="1163" name="Google Shape;1163;p140"/>
          <p:cNvSpPr/>
          <p:nvPr/>
        </p:nvSpPr>
        <p:spPr>
          <a:xfrm>
            <a:off x="229500" y="2281513"/>
            <a:ext cx="2709000" cy="27090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cxnSp>
        <p:nvCxnSpPr>
          <p:cNvPr id="1164" name="Google Shape;1164;p140"/>
          <p:cNvCxnSpPr/>
          <p:nvPr/>
        </p:nvCxnSpPr>
        <p:spPr>
          <a:xfrm>
            <a:off x="2152450" y="2748800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5" name="Google Shape;1165;p140"/>
          <p:cNvCxnSpPr/>
          <p:nvPr/>
        </p:nvCxnSpPr>
        <p:spPr>
          <a:xfrm>
            <a:off x="1261225" y="2876563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6" name="Google Shape;1166;p140"/>
          <p:cNvCxnSpPr/>
          <p:nvPr/>
        </p:nvCxnSpPr>
        <p:spPr>
          <a:xfrm>
            <a:off x="1646575" y="244193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7" name="Google Shape;1167;p140"/>
          <p:cNvCxnSpPr/>
          <p:nvPr/>
        </p:nvCxnSpPr>
        <p:spPr>
          <a:xfrm>
            <a:off x="783325" y="319068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8" name="Google Shape;1168;p140"/>
          <p:cNvCxnSpPr/>
          <p:nvPr/>
        </p:nvCxnSpPr>
        <p:spPr>
          <a:xfrm>
            <a:off x="497775" y="2748788"/>
            <a:ext cx="0" cy="1518900"/>
          </a:xfrm>
          <a:prstGeom prst="straightConnector1">
            <a:avLst/>
          </a:prstGeom>
          <a:noFill/>
          <a:ln w="1524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169" name="Google Shape;1169;p140"/>
          <p:cNvGrpSpPr/>
          <p:nvPr/>
        </p:nvGrpSpPr>
        <p:grpSpPr>
          <a:xfrm>
            <a:off x="1879525" y="2216300"/>
            <a:ext cx="1086600" cy="1086600"/>
            <a:chOff x="4028700" y="1401225"/>
            <a:chExt cx="1086600" cy="1086600"/>
          </a:xfrm>
        </p:grpSpPr>
        <p:sp>
          <p:nvSpPr>
            <p:cNvPr id="1170" name="Google Shape;1170;p140"/>
            <p:cNvSpPr/>
            <p:nvPr/>
          </p:nvSpPr>
          <p:spPr>
            <a:xfrm>
              <a:off x="4028700" y="1401225"/>
              <a:ext cx="1086600" cy="1086600"/>
            </a:xfrm>
            <a:prstGeom prst="rect">
              <a:avLst/>
            </a:prstGeom>
            <a:solidFill>
              <a:srgbClr val="000000">
                <a:alpha val="442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171" name="Google Shape;1171;p140"/>
            <p:cNvSpPr/>
            <p:nvPr/>
          </p:nvSpPr>
          <p:spPr>
            <a:xfrm>
              <a:off x="4285650" y="1658175"/>
              <a:ext cx="572700" cy="572700"/>
            </a:xfrm>
            <a:prstGeom prst="rect">
              <a:avLst/>
            </a:prstGeom>
            <a:solidFill>
              <a:srgbClr val="EFEF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" name="Google Shape;1176;p14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We want a smoothly weighted kernel</a:t>
            </a:r>
            <a:endParaRPr/>
          </a:p>
        </p:txBody>
      </p:sp>
      <p:sp>
        <p:nvSpPr>
          <p:cNvPr id="1177" name="Google Shape;1177;p14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78" name="Google Shape;1178;p1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9" name="Google Shape;1179;p1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77452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" name="Google Shape;1187;p14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Gaussians</a:t>
            </a:r>
            <a:endParaRPr/>
          </a:p>
        </p:txBody>
      </p:sp>
      <p:sp>
        <p:nvSpPr>
          <p:cNvPr id="1188" name="Google Shape;1188;p14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89" name="Google Shape;1189;p1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76301" y="1926926"/>
            <a:ext cx="5191399" cy="3722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0" name="Google Shape;1190;p1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53251" y="2426775"/>
            <a:ext cx="1628775" cy="53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Google Shape;599;p8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00" name="Google Shape;600;p8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01" name="Google Shape;601;p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" name="Google Shape;602;p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1622125"/>
            <a:ext cx="1915250" cy="1915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3" name="Google Shape;603;p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3969550"/>
            <a:ext cx="1915250" cy="1915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5" name="Google Shape;1195;p1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0" y="2687114"/>
            <a:ext cx="3950374" cy="2962787"/>
          </a:xfrm>
          <a:prstGeom prst="rect">
            <a:avLst/>
          </a:prstGeom>
          <a:noFill/>
          <a:ln>
            <a:noFill/>
          </a:ln>
        </p:spPr>
      </p:pic>
      <p:sp>
        <p:nvSpPr>
          <p:cNvPr id="1196" name="Google Shape;1196;p14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2d Gaussian</a:t>
            </a:r>
            <a:endParaRPr/>
          </a:p>
        </p:txBody>
      </p:sp>
      <p:sp>
        <p:nvSpPr>
          <p:cNvPr id="1197" name="Google Shape;1197;p14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198" name="Google Shape;1198;p1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2038" y="1718625"/>
            <a:ext cx="1823900" cy="486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9" name="Google Shape;1199;p1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179888" y="1622126"/>
            <a:ext cx="4027775" cy="4027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" name="Google Shape;1204;p14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Better smoothing with Gaussians</a:t>
            </a:r>
            <a:endParaRPr/>
          </a:p>
        </p:txBody>
      </p:sp>
      <p:sp>
        <p:nvSpPr>
          <p:cNvPr id="1205" name="Google Shape;1205;p14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06" name="Google Shape;1206;p1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76210" y="2824151"/>
            <a:ext cx="991575" cy="99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7" name="Google Shape;1207;p1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475" y="2076175"/>
            <a:ext cx="2705650" cy="2705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8" name="Google Shape;1208;p1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08853" y="1967112"/>
            <a:ext cx="2705650" cy="2705650"/>
          </a:xfrm>
          <a:prstGeom prst="rect">
            <a:avLst/>
          </a:prstGeom>
          <a:noFill/>
          <a:ln>
            <a:noFill/>
          </a:ln>
        </p:spPr>
      </p:pic>
      <p:sp>
        <p:nvSpPr>
          <p:cNvPr id="1209" name="Google Shape;1209;p144"/>
          <p:cNvSpPr txBox="1"/>
          <p:nvPr/>
        </p:nvSpPr>
        <p:spPr>
          <a:xfrm>
            <a:off x="3063125" y="2725500"/>
            <a:ext cx="838500" cy="14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9600">
                <a:latin typeface="Consolas"/>
                <a:ea typeface="Consolas"/>
                <a:cs typeface="Consolas"/>
                <a:sym typeface="Consolas"/>
              </a:rPr>
              <a:t>*</a:t>
            </a:r>
            <a:endParaRPr sz="9600">
              <a:latin typeface="Consolas"/>
              <a:ea typeface="Consolas"/>
              <a:cs typeface="Consolas"/>
              <a:sym typeface="Consolas"/>
            </a:endParaRPr>
          </a:p>
        </p:txBody>
      </p:sp>
      <p:sp>
        <p:nvSpPr>
          <p:cNvPr id="1210" name="Google Shape;1210;p144"/>
          <p:cNvSpPr txBox="1"/>
          <p:nvPr/>
        </p:nvSpPr>
        <p:spPr>
          <a:xfrm>
            <a:off x="5284100" y="2408725"/>
            <a:ext cx="838500" cy="140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9600">
                <a:latin typeface="Consolas"/>
                <a:ea typeface="Consolas"/>
                <a:cs typeface="Consolas"/>
                <a:sym typeface="Consolas"/>
              </a:rPr>
              <a:t>=</a:t>
            </a:r>
            <a:endParaRPr sz="9600">
              <a:latin typeface="Consolas"/>
              <a:ea typeface="Consolas"/>
              <a:cs typeface="Consolas"/>
              <a:sym typeface="Consolas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" name="Google Shape;1215;p14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Better smoothing with Gaussians</a:t>
            </a:r>
            <a:endParaRPr/>
          </a:p>
        </p:txBody>
      </p:sp>
      <p:sp>
        <p:nvSpPr>
          <p:cNvPr id="1216" name="Google Shape;1216;p14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17" name="Google Shape;1217;p1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86751" y="1622114"/>
            <a:ext cx="4027748" cy="4027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8" name="Google Shape;1218;p1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0" y="1622113"/>
            <a:ext cx="4027750" cy="4027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p14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Better smoothing with Gaussians</a:t>
            </a:r>
            <a:endParaRPr/>
          </a:p>
        </p:txBody>
      </p:sp>
      <p:sp>
        <p:nvSpPr>
          <p:cNvPr id="1224" name="Google Shape;1224;p14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25" name="Google Shape;1225;p146"/>
          <p:cNvPicPr preferRelativeResize="0"/>
          <p:nvPr/>
        </p:nvPicPr>
        <p:blipFill rotWithShape="1">
          <a:blip r:embed="rId3">
            <a:alphaModFix/>
          </a:blip>
          <a:srcRect l="50072" t="10212" r="25512" b="65371"/>
          <a:stretch/>
        </p:blipFill>
        <p:spPr>
          <a:xfrm>
            <a:off x="4651826" y="1622151"/>
            <a:ext cx="4262675" cy="426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6" name="Google Shape;1226;p146"/>
          <p:cNvPicPr preferRelativeResize="0"/>
          <p:nvPr/>
        </p:nvPicPr>
        <p:blipFill rotWithShape="1">
          <a:blip r:embed="rId4">
            <a:alphaModFix/>
          </a:blip>
          <a:srcRect l="50074" t="9981" r="25509" b="65602"/>
          <a:stretch/>
        </p:blipFill>
        <p:spPr>
          <a:xfrm>
            <a:off x="229490" y="1622157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932044-FBF0-4C31-9AF8-E764C4EFB191}"/>
              </a:ext>
            </a:extLst>
          </p:cNvPr>
          <p:cNvSpPr txBox="1"/>
          <p:nvPr/>
        </p:nvSpPr>
        <p:spPr>
          <a:xfrm>
            <a:off x="1420599" y="5918698"/>
            <a:ext cx="78909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Box Filtered                                                            Gaussian Filtered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" name="Google Shape;1238;p14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3000"/>
              <a:t>Wow, so what was that convolution thing??</a:t>
            </a:r>
            <a:endParaRPr sz="3000"/>
          </a:p>
        </p:txBody>
      </p:sp>
      <p:sp>
        <p:nvSpPr>
          <p:cNvPr id="1239" name="Google Shape;1239;p14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40" name="Google Shape;1240;p1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9025" y="1926926"/>
            <a:ext cx="7445950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" name="Google Shape;1238;p14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3000"/>
              <a:t>Wow, so what was that convolution thing??</a:t>
            </a:r>
            <a:endParaRPr sz="3000"/>
          </a:p>
        </p:txBody>
      </p:sp>
      <p:sp>
        <p:nvSpPr>
          <p:cNvPr id="1239" name="Google Shape;1239;p14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40" name="Google Shape;1240;p1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9025" y="1926926"/>
            <a:ext cx="7445950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" name="Google Shape;1245;p14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3000"/>
              <a:t>Calculate it, go!</a:t>
            </a:r>
            <a:endParaRPr sz="3000"/>
          </a:p>
        </p:txBody>
      </p:sp>
      <p:sp>
        <p:nvSpPr>
          <p:cNvPr id="1246" name="Google Shape;1246;p14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47" name="Google Shape;1247;p1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9025" y="1926926"/>
            <a:ext cx="7445950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" name="Google Shape;1252;p15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sz="3000"/>
              <a:t>Calculate it, go!</a:t>
            </a:r>
            <a:endParaRPr sz="3000"/>
          </a:p>
        </p:txBody>
      </p:sp>
      <p:sp>
        <p:nvSpPr>
          <p:cNvPr id="1253" name="Google Shape;1253;p15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54" name="Google Shape;1254;p1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9025" y="1926926"/>
            <a:ext cx="7445950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" name="Google Shape;1259;p15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Guess that kernel!</a:t>
            </a:r>
            <a:endParaRPr/>
          </a:p>
        </p:txBody>
      </p:sp>
      <p:sp>
        <p:nvSpPr>
          <p:cNvPr id="1260" name="Google Shape;1260;p15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61" name="Google Shape;1261;p1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2" name="Google Shape;1262;p1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" name="Google Shape;1267;p15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Highpass Kernel: finds edges</a:t>
            </a:r>
            <a:br>
              <a:rPr lang="en" dirty="0"/>
            </a:br>
            <a:r>
              <a:rPr lang="en" dirty="0"/>
              <a:t>(applied to the graytone image!)</a:t>
            </a:r>
            <a:endParaRPr dirty="0"/>
          </a:p>
        </p:txBody>
      </p:sp>
      <p:sp>
        <p:nvSpPr>
          <p:cNvPr id="1268" name="Google Shape;1268;p15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69" name="Google Shape;1269;p1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0" name="Google Shape;1270;p1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1" name="Google Shape;1271;p15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39226" y="1998376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Google Shape;608;p8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09" name="Google Shape;609;p8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10" name="Google Shape;610;p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11" name="Google Shape;611;p81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12" name="Google Shape;612;p8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6999" y="1622125"/>
            <a:ext cx="1915250" cy="1915250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Google Shape;613;p81"/>
          <p:cNvSpPr/>
          <p:nvPr/>
        </p:nvSpPr>
        <p:spPr>
          <a:xfrm>
            <a:off x="6006875" y="2043925"/>
            <a:ext cx="378900" cy="3789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" name="Google Shape;1276;p15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Guess that kernel!</a:t>
            </a:r>
            <a:endParaRPr/>
          </a:p>
        </p:txBody>
      </p:sp>
      <p:pic>
        <p:nvPicPr>
          <p:cNvPr id="1277" name="Google Shape;1277;p1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sp>
        <p:nvSpPr>
          <p:cNvPr id="1278" name="Google Shape;1278;p15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79" name="Google Shape;1279;p1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" name="Google Shape;1284;p15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Identity Kernel: Does nothing!</a:t>
            </a:r>
            <a:endParaRPr/>
          </a:p>
        </p:txBody>
      </p:sp>
      <p:pic>
        <p:nvPicPr>
          <p:cNvPr id="1285" name="Google Shape;1285;p1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sp>
        <p:nvSpPr>
          <p:cNvPr id="1286" name="Google Shape;1286;p15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87" name="Google Shape;1287;p1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8" name="Google Shape;1288;p1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39226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3" name="Google Shape;1293;p1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sp>
        <p:nvSpPr>
          <p:cNvPr id="1294" name="Google Shape;1294;p15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Guess that kernel!</a:t>
            </a:r>
            <a:endParaRPr/>
          </a:p>
        </p:txBody>
      </p:sp>
      <p:sp>
        <p:nvSpPr>
          <p:cNvPr id="1295" name="Google Shape;1295;p15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96" name="Google Shape;1296;p1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1" name="Google Shape;1301;p1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sp>
        <p:nvSpPr>
          <p:cNvPr id="1302" name="Google Shape;1302;p15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Sharpen Kernel: sharpens!</a:t>
            </a:r>
            <a:br>
              <a:rPr lang="en" dirty="0"/>
            </a:br>
            <a:r>
              <a:rPr lang="en" dirty="0"/>
              <a:t>(applied to all three bands)</a:t>
            </a:r>
            <a:endParaRPr dirty="0"/>
          </a:p>
        </p:txBody>
      </p:sp>
      <p:sp>
        <p:nvSpPr>
          <p:cNvPr id="1303" name="Google Shape;1303;p15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Note: sharpen = highpass + identity!</a:t>
            </a:r>
            <a:endParaRPr/>
          </a:p>
        </p:txBody>
      </p:sp>
      <p:pic>
        <p:nvPicPr>
          <p:cNvPr id="1304" name="Google Shape;1304;p1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5" name="Google Shape;1305;p15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39226" y="1998376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" name="Google Shape;1310;p1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sp>
        <p:nvSpPr>
          <p:cNvPr id="1311" name="Google Shape;1311;p15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Guess that kernel!</a:t>
            </a:r>
            <a:endParaRPr/>
          </a:p>
        </p:txBody>
      </p:sp>
      <p:sp>
        <p:nvSpPr>
          <p:cNvPr id="1312" name="Google Shape;1312;p15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313" name="Google Shape;1313;p1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8" name="Google Shape;1318;p1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0075" y="2437075"/>
            <a:ext cx="1983850" cy="1983850"/>
          </a:xfrm>
          <a:prstGeom prst="rect">
            <a:avLst/>
          </a:prstGeom>
          <a:noFill/>
          <a:ln>
            <a:noFill/>
          </a:ln>
        </p:spPr>
      </p:pic>
      <p:sp>
        <p:nvSpPr>
          <p:cNvPr id="1319" name="Google Shape;1319;p15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Emboss Kernel: stylin’ (</a:t>
            </a:r>
            <a:r>
              <a:rPr lang="en-US" dirty="0"/>
              <a:t>applied to all three bands)</a:t>
            </a:r>
            <a:endParaRPr dirty="0"/>
          </a:p>
        </p:txBody>
      </p:sp>
      <p:sp>
        <p:nvSpPr>
          <p:cNvPr id="1320" name="Google Shape;1320;p15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321" name="Google Shape;1321;p1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2" name="Google Shape;1322;p15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39226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p15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Guess those kernels!</a:t>
            </a:r>
            <a:endParaRPr/>
          </a:p>
        </p:txBody>
      </p:sp>
      <p:sp>
        <p:nvSpPr>
          <p:cNvPr id="1328" name="Google Shape;1328;p15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329" name="Google Shape;1329;p1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0" name="Google Shape;1330;p15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80075" y="377467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1" name="Google Shape;1331;p15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80075" y="1706475"/>
            <a:ext cx="1983850" cy="198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" name="Google Shape;1336;p16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Sobel Kernels: edges (applied to a graytone image and thresholded)</a:t>
            </a:r>
            <a:endParaRPr dirty="0"/>
          </a:p>
        </p:txBody>
      </p:sp>
      <p:sp>
        <p:nvSpPr>
          <p:cNvPr id="1337" name="Google Shape;1337;p16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338" name="Google Shape;1338;p1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9" name="Google Shape;1339;p1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80075" y="377467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0" name="Google Shape;1340;p16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80075" y="170647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1" name="Google Shape;1341;p16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290250" y="179082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2" name="Google Shape;1342;p16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290253" y="3900951"/>
            <a:ext cx="1983850" cy="1983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" name="Google Shape;1347;p16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Sobel Kernels: edges and gradient!</a:t>
            </a:r>
            <a:endParaRPr dirty="0"/>
          </a:p>
        </p:txBody>
      </p:sp>
      <p:sp>
        <p:nvSpPr>
          <p:cNvPr id="1348" name="Google Shape;1348;p16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349" name="Google Shape;1349;p1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998364"/>
            <a:ext cx="3275275" cy="3275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0" name="Google Shape;1350;p1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80075" y="377467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1" name="Google Shape;1351;p16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80075" y="1706475"/>
            <a:ext cx="1983850" cy="1983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2" name="Google Shape;1352;p16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39226" y="1998376"/>
            <a:ext cx="3275275" cy="327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" name="Google Shape;1357;p16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Sobel Kernels: edges and gradient!</a:t>
            </a:r>
            <a:endParaRPr dirty="0"/>
          </a:p>
        </p:txBody>
      </p:sp>
      <p:sp>
        <p:nvSpPr>
          <p:cNvPr id="1358" name="Google Shape;1358;p16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359" name="Google Shape;1359;p1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40664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8F634A0-D8BB-4A72-A7DC-ABFA3B15F98C}"/>
              </a:ext>
            </a:extLst>
          </p:cNvPr>
          <p:cNvSpPr txBox="1"/>
          <p:nvPr/>
        </p:nvSpPr>
        <p:spPr>
          <a:xfrm flipH="1">
            <a:off x="391158" y="5649899"/>
            <a:ext cx="81229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</a:rPr>
              <a:t>This visualization is showing the magnitude and direction of the gradient. We will talk further about this when we discuss edges.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8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448x448 -&gt; 64x64</a:t>
            </a:r>
            <a:endParaRPr/>
          </a:p>
        </p:txBody>
      </p:sp>
      <p:sp>
        <p:nvSpPr>
          <p:cNvPr id="619" name="Google Shape;619;p8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20" name="Google Shape;620;p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621" name="Google Shape;621;p82"/>
          <p:cNvSpPr/>
          <p:nvPr/>
        </p:nvSpPr>
        <p:spPr>
          <a:xfrm>
            <a:off x="447250" y="2869925"/>
            <a:ext cx="456600" cy="456600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pic>
        <p:nvPicPr>
          <p:cNvPr id="622" name="Google Shape;622;p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91526" y="1891976"/>
            <a:ext cx="3722975" cy="3722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Google Shape;1364;p16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And so much more!!</a:t>
            </a:r>
            <a:endParaRPr/>
          </a:p>
        </p:txBody>
      </p:sp>
      <p:sp>
        <p:nvSpPr>
          <p:cNvPr id="1365" name="Google Shape;1365;p163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8700"/>
            <a:ext cx="8229600" cy="1143000"/>
          </a:xfrm>
        </p:spPr>
        <p:txBody>
          <a:bodyPr/>
          <a:lstStyle/>
          <a:p>
            <a:r>
              <a:rPr lang="en-US" dirty="0"/>
              <a:t>Assignment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99784"/>
            <a:ext cx="8229600" cy="4525963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dirty="0"/>
              <a:t>Image resizing and filtering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73909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First things first!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r>
              <a:rPr lang="en-US" sz="2500" dirty="0"/>
              <a:t>First, you need to run </a:t>
            </a:r>
            <a:r>
              <a:rPr lang="en-US" sz="2500" dirty="0">
                <a:highlight>
                  <a:srgbClr val="C0C0C0"/>
                </a:highlight>
                <a:latin typeface="Simplified Arabic Fixed" panose="020F0502020204030204" pitchFamily="34" charset="0"/>
                <a:cs typeface="Simplified Arabic Fixed" panose="020F0502020204030204" pitchFamily="34" charset="0"/>
              </a:rPr>
              <a:t>git pull</a:t>
            </a:r>
            <a:r>
              <a:rPr lang="en-US" sz="2500" dirty="0">
                <a:cs typeface="Simplified Arabic Fixed" panose="020F0502020204030204" pitchFamily="34" charset="0"/>
              </a:rPr>
              <a:t> </a:t>
            </a:r>
            <a:r>
              <a:rPr lang="en-US" sz="2500" dirty="0"/>
              <a:t>from inside your </a:t>
            </a:r>
            <a:r>
              <a:rPr lang="en-US" sz="2500" dirty="0" err="1"/>
              <a:t>homeworks</a:t>
            </a:r>
            <a:r>
              <a:rPr lang="en-US" sz="2500" dirty="0"/>
              <a:t> folder to get the latest changes from GitHub. </a:t>
            </a:r>
          </a:p>
          <a:p>
            <a:endParaRPr lang="en-US" sz="2500" dirty="0"/>
          </a:p>
          <a:p>
            <a:r>
              <a:rPr lang="en-US" sz="2500" dirty="0"/>
              <a:t>Remember that you might need some of your code from the previous </a:t>
            </a:r>
            <a:r>
              <a:rPr lang="en-US" sz="2500" dirty="0" err="1"/>
              <a:t>hw</a:t>
            </a:r>
            <a:r>
              <a:rPr lang="en-US" sz="2500" dirty="0"/>
              <a:t> (e.g. </a:t>
            </a:r>
            <a:r>
              <a:rPr lang="en-US" sz="2500" dirty="0" err="1"/>
              <a:t>set_pixel</a:t>
            </a:r>
            <a:r>
              <a:rPr lang="en-US" sz="2500" dirty="0"/>
              <a:t>) for this </a:t>
            </a:r>
            <a:r>
              <a:rPr lang="en-US" sz="2500" dirty="0" err="1"/>
              <a:t>hw</a:t>
            </a:r>
            <a:r>
              <a:rPr lang="en-US" sz="2500" dirty="0"/>
              <a:t> as well. Have your code from hw1 in your </a:t>
            </a:r>
            <a:r>
              <a:rPr lang="en-US" sz="2500" dirty="0" err="1"/>
              <a:t>src</a:t>
            </a:r>
            <a:r>
              <a:rPr lang="en-US" sz="2500" dirty="0"/>
              <a:t> folder.</a:t>
            </a:r>
          </a:p>
          <a:p>
            <a:pPr marL="0" indent="0">
              <a:buNone/>
            </a:pPr>
            <a:endParaRPr lang="en-US" sz="2500" dirty="0"/>
          </a:p>
          <a:p>
            <a:r>
              <a:rPr lang="en-US" sz="2500" dirty="0"/>
              <a:t>Then run:</a:t>
            </a:r>
          </a:p>
          <a:p>
            <a:pPr lvl="1"/>
            <a:r>
              <a:rPr lang="en-US" sz="2500" dirty="0">
                <a:highlight>
                  <a:srgbClr val="C0C0C0"/>
                </a:highlight>
                <a:latin typeface="Simplified Arabic Fixed" panose="02070309020205020404" pitchFamily="49" charset="-78"/>
                <a:cs typeface="Simplified Arabic Fixed" panose="02070309020205020404" pitchFamily="49" charset="-78"/>
              </a:rPr>
              <a:t>make clean </a:t>
            </a:r>
          </a:p>
          <a:p>
            <a:pPr lvl="1"/>
            <a:r>
              <a:rPr lang="en-US" sz="2500" dirty="0">
                <a:highlight>
                  <a:srgbClr val="C0C0C0"/>
                </a:highlight>
                <a:latin typeface="Simplified Arabic Fixed" panose="02070309020205020404" pitchFamily="49" charset="-78"/>
                <a:cs typeface="Simplified Arabic Fixed" panose="02070309020205020404" pitchFamily="49" charset="-78"/>
              </a:rPr>
              <a:t>make</a:t>
            </a:r>
          </a:p>
          <a:p>
            <a:pPr marL="457200" lvl="1" indent="0">
              <a:buNone/>
            </a:pPr>
            <a:endParaRPr lang="en-US" sz="2400" dirty="0">
              <a:highlight>
                <a:srgbClr val="C0C0C0"/>
              </a:highlight>
              <a:latin typeface="Simplified Arabic Fixed" panose="02070309020205020404" pitchFamily="49" charset="-78"/>
              <a:cs typeface="Simplified Arabic Fixed" panose="02070309020205020404" pitchFamily="49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8332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 2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373291" cy="49505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Nearest Neighbor Interpolation and Resizing</a:t>
            </a:r>
          </a:p>
          <a:p>
            <a:r>
              <a:rPr lang="en-US" sz="3000" dirty="0"/>
              <a:t>float </a:t>
            </a:r>
            <a:r>
              <a:rPr lang="en-US" sz="3000" dirty="0" err="1"/>
              <a:t>nn_interpolate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, float x, float y, int c); in </a:t>
            </a:r>
            <a:r>
              <a:rPr lang="en-US" sz="3000" dirty="0" err="1"/>
              <a:t>src</a:t>
            </a:r>
            <a:r>
              <a:rPr lang="en-US" sz="3000" dirty="0"/>
              <a:t>/</a:t>
            </a:r>
            <a:r>
              <a:rPr lang="en-US" sz="3000" dirty="0" err="1"/>
              <a:t>modify_image.c</a:t>
            </a:r>
            <a:endParaRPr lang="en-US" sz="3000" dirty="0"/>
          </a:p>
          <a:p>
            <a:r>
              <a:rPr lang="en-US" sz="3000" dirty="0"/>
              <a:t>image </a:t>
            </a:r>
            <a:r>
              <a:rPr lang="en-US" sz="3000" dirty="0" err="1"/>
              <a:t>nn_resize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, int w, int h);</a:t>
            </a:r>
          </a:p>
          <a:p>
            <a:endParaRPr lang="en-US" sz="3000" dirty="0"/>
          </a:p>
          <a:p>
            <a:pPr marL="0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Bilinear Interpolation and Resizing</a:t>
            </a:r>
          </a:p>
          <a:p>
            <a:r>
              <a:rPr lang="en-US" sz="3000" dirty="0"/>
              <a:t>float </a:t>
            </a:r>
            <a:r>
              <a:rPr lang="en-US" sz="3000" dirty="0" err="1"/>
              <a:t>bilinear_interpolate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, float x, float y, int c);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bilinear_resize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, int w, int h);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64805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 2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Box Filter</a:t>
            </a:r>
          </a:p>
          <a:p>
            <a:r>
              <a:rPr lang="de-DE" sz="3000" dirty="0"/>
              <a:t>void l1_normalize(image im) 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make_box_filter</a:t>
            </a:r>
            <a:r>
              <a:rPr lang="en-US" sz="3000" dirty="0"/>
              <a:t>(int w)</a:t>
            </a:r>
          </a:p>
          <a:p>
            <a:pPr marL="0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Convolution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convolve_image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, image filter, int preserve)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make_highpass_filter</a:t>
            </a:r>
            <a:r>
              <a:rPr lang="en-US" sz="3000" dirty="0"/>
              <a:t>()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make_sharpen_filter</a:t>
            </a:r>
            <a:r>
              <a:rPr lang="en-US" sz="3000" dirty="0"/>
              <a:t>()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make_emboss_filter</a:t>
            </a:r>
            <a:r>
              <a:rPr lang="en-US" sz="3000" dirty="0"/>
              <a:t>()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95561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 2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Gaussian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make_gaussian_filter</a:t>
            </a:r>
            <a:r>
              <a:rPr lang="en-US" sz="3000" dirty="0"/>
              <a:t>(float sigma)</a:t>
            </a:r>
          </a:p>
          <a:p>
            <a:pPr marL="0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Hybrid Images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add_image</a:t>
            </a:r>
            <a:r>
              <a:rPr lang="en-US" sz="3000" dirty="0"/>
              <a:t>(image a, image b)  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sub_image</a:t>
            </a:r>
            <a:r>
              <a:rPr lang="en-US" sz="3000" dirty="0"/>
              <a:t>(image a, image b)</a:t>
            </a:r>
          </a:p>
          <a:p>
            <a:pPr marL="0" indent="0">
              <a:buNone/>
            </a:pPr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93604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Assignment 2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>
                <a:solidFill>
                  <a:srgbClr val="FF0000"/>
                </a:solidFill>
              </a:rPr>
              <a:t>Sobel Operator (next lecture)</a:t>
            </a:r>
            <a:endParaRPr lang="en-US" sz="3000" dirty="0"/>
          </a:p>
          <a:p>
            <a:r>
              <a:rPr lang="en-US" sz="3000" dirty="0"/>
              <a:t>image </a:t>
            </a:r>
            <a:r>
              <a:rPr lang="en-US" sz="3000" dirty="0" err="1"/>
              <a:t>make_gx_filter</a:t>
            </a:r>
            <a:r>
              <a:rPr lang="en-US" sz="3000" dirty="0"/>
              <a:t>() 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make_gy_filter</a:t>
            </a:r>
            <a:r>
              <a:rPr lang="en-US" sz="3000" dirty="0"/>
              <a:t>()</a:t>
            </a:r>
          </a:p>
          <a:p>
            <a:r>
              <a:rPr lang="en-US" sz="3000" dirty="0"/>
              <a:t>void </a:t>
            </a:r>
            <a:r>
              <a:rPr lang="en-US" sz="3000" dirty="0" err="1"/>
              <a:t>feature_normalize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)</a:t>
            </a:r>
          </a:p>
          <a:p>
            <a:r>
              <a:rPr lang="en-US" sz="3000" dirty="0"/>
              <a:t>image *</a:t>
            </a:r>
            <a:r>
              <a:rPr lang="en-US" sz="3000" dirty="0" err="1"/>
              <a:t>sobel_image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)</a:t>
            </a:r>
          </a:p>
          <a:p>
            <a:r>
              <a:rPr lang="en-US" sz="3000" dirty="0"/>
              <a:t>image </a:t>
            </a:r>
            <a:r>
              <a:rPr lang="en-US" sz="3000" dirty="0" err="1"/>
              <a:t>colorize_sobel</a:t>
            </a:r>
            <a:r>
              <a:rPr lang="en-US" sz="3000" dirty="0"/>
              <a:t>(image </a:t>
            </a:r>
            <a:r>
              <a:rPr lang="en-US" sz="3000" dirty="0" err="1"/>
              <a:t>im</a:t>
            </a:r>
            <a:r>
              <a:rPr lang="en-US" sz="3000" dirty="0"/>
              <a:t>)</a:t>
            </a:r>
          </a:p>
          <a:p>
            <a:endParaRPr lang="en-US" sz="3000" dirty="0"/>
          </a:p>
          <a:p>
            <a:pPr marL="0" indent="0">
              <a:buNone/>
            </a:pPr>
            <a:endParaRPr lang="en-US" sz="3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54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2079</TotalTime>
  <Words>836</Words>
  <Application>Microsoft Office PowerPoint</Application>
  <PresentationFormat>On-screen Show (4:3)</PresentationFormat>
  <Paragraphs>151</Paragraphs>
  <Slides>96</Slides>
  <Notes>89</Notes>
  <HiddenSlides>4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96</vt:i4>
      </vt:variant>
    </vt:vector>
  </HeadingPairs>
  <TitlesOfParts>
    <vt:vector size="103" baseType="lpstr">
      <vt:lpstr>Arial</vt:lpstr>
      <vt:lpstr>Arial Rounded MT Bold</vt:lpstr>
      <vt:lpstr>Calibri</vt:lpstr>
      <vt:lpstr>Consolas</vt:lpstr>
      <vt:lpstr>Simplified Arabic Fixed</vt:lpstr>
      <vt:lpstr>Ubuntu</vt:lpstr>
      <vt:lpstr>Office Theme</vt:lpstr>
      <vt:lpstr>  Computer Vision   ECE/CSE 576 Filters  Linda Shapiro Professor of Computer Science &amp; Engineering Professor of Electrical &amp; Computer Engineering</vt:lpstr>
      <vt:lpstr>Let’s do something interesting already!!</vt:lpstr>
      <vt:lpstr>Want to make image smaller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448x448 -&gt; 64x64</vt:lpstr>
      <vt:lpstr>IS THIS ALL THERE IS??</vt:lpstr>
      <vt:lpstr>THERE IS A BETTER WAY!</vt:lpstr>
      <vt:lpstr>LOOK AT HOW MUCH BETTER</vt:lpstr>
      <vt:lpstr>How do?</vt:lpstr>
      <vt:lpstr>How do? Averaging!</vt:lpstr>
      <vt:lpstr>How do? Averaging!</vt:lpstr>
      <vt:lpstr>What is averaging?</vt:lpstr>
      <vt:lpstr>What is averaging? A weighted sum</vt:lpstr>
      <vt:lpstr>What is averaging? A weighted sum</vt:lpstr>
      <vt:lpstr>Call this operation “convolution”</vt:lpstr>
      <vt:lpstr>Convolutions on larger images</vt:lpstr>
      <vt:lpstr>Kernel slides across image</vt:lpstr>
      <vt:lpstr>Convolutions on larger images</vt:lpstr>
      <vt:lpstr>This is called box filter</vt:lpstr>
      <vt:lpstr>Box filters smooth image</vt:lpstr>
      <vt:lpstr>Box filters smooth image</vt:lpstr>
      <vt:lpstr>Now we resize our smoothed image</vt:lpstr>
      <vt:lpstr>So much better!</vt:lpstr>
      <vt:lpstr>Box filters have artifacts</vt:lpstr>
      <vt:lpstr>Box filters have artifacts</vt:lpstr>
      <vt:lpstr>Box filters: vertical + horizontal streaking</vt:lpstr>
      <vt:lpstr>Box filters: vertical + horizontal streaking</vt:lpstr>
      <vt:lpstr>Box filters: vertical + horizontal streaking</vt:lpstr>
      <vt:lpstr>Box filters: vertical + horizontal streaking</vt:lpstr>
      <vt:lpstr>We want a smoothly weighted kernel</vt:lpstr>
      <vt:lpstr>Gaussians</vt:lpstr>
      <vt:lpstr>2d Gaussian</vt:lpstr>
      <vt:lpstr>Better smoothing with Gaussians</vt:lpstr>
      <vt:lpstr>Better smoothing with Gaussians</vt:lpstr>
      <vt:lpstr>Better smoothing with Gaussians</vt:lpstr>
      <vt:lpstr>Wow, so what was that convolution thing??</vt:lpstr>
      <vt:lpstr>Wow, so what was that convolution thing??</vt:lpstr>
      <vt:lpstr>Calculate it, go!</vt:lpstr>
      <vt:lpstr>Calculate it, go!</vt:lpstr>
      <vt:lpstr>Guess that kernel!</vt:lpstr>
      <vt:lpstr>Highpass Kernel: finds edges (applied to the graytone image!)</vt:lpstr>
      <vt:lpstr>Guess that kernel!</vt:lpstr>
      <vt:lpstr>Identity Kernel: Does nothing!</vt:lpstr>
      <vt:lpstr>Guess that kernel!</vt:lpstr>
      <vt:lpstr>Sharpen Kernel: sharpens! (applied to all three bands)</vt:lpstr>
      <vt:lpstr>Guess that kernel!</vt:lpstr>
      <vt:lpstr>Emboss Kernel: stylin’ (applied to all three bands)</vt:lpstr>
      <vt:lpstr>Guess those kernels!</vt:lpstr>
      <vt:lpstr>Sobel Kernels: edges (applied to a graytone image and thresholded)</vt:lpstr>
      <vt:lpstr>Sobel Kernels: edges and gradient!</vt:lpstr>
      <vt:lpstr>Sobel Kernels: edges and gradient!</vt:lpstr>
      <vt:lpstr>And so much more!!</vt:lpstr>
      <vt:lpstr>Assignment 2</vt:lpstr>
      <vt:lpstr>First things first!</vt:lpstr>
      <vt:lpstr>Assignment 2</vt:lpstr>
      <vt:lpstr>Assignment 2</vt:lpstr>
      <vt:lpstr>Assignment 2</vt:lpstr>
      <vt:lpstr>Assignment 2</vt:lpstr>
    </vt:vector>
  </TitlesOfParts>
  <Company>University of Illinois Computer Science Dept.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Recognition and Learning</dc:title>
  <dc:creator>David Forsyth</dc:creator>
  <cp:lastModifiedBy>Bindita Chaudhuri</cp:lastModifiedBy>
  <cp:revision>230</cp:revision>
  <dcterms:created xsi:type="dcterms:W3CDTF">2013-01-06T19:09:38Z</dcterms:created>
  <dcterms:modified xsi:type="dcterms:W3CDTF">2021-04-05T21:03:49Z</dcterms:modified>
</cp:coreProperties>
</file>