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7"/>
  </p:notesMasterIdLst>
  <p:sldIdLst>
    <p:sldId id="584" r:id="rId2"/>
    <p:sldId id="282" r:id="rId3"/>
    <p:sldId id="283" r:id="rId4"/>
    <p:sldId id="29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311" r:id="rId15"/>
    <p:sldId id="294" r:id="rId16"/>
    <p:sldId id="276" r:id="rId17"/>
    <p:sldId id="277" r:id="rId18"/>
    <p:sldId id="278" r:id="rId19"/>
    <p:sldId id="358" r:id="rId20"/>
    <p:sldId id="257" r:id="rId21"/>
    <p:sldId id="271" r:id="rId22"/>
    <p:sldId id="270" r:id="rId23"/>
    <p:sldId id="258" r:id="rId24"/>
    <p:sldId id="259" r:id="rId25"/>
    <p:sldId id="260" r:id="rId26"/>
    <p:sldId id="266" r:id="rId27"/>
    <p:sldId id="265" r:id="rId28"/>
    <p:sldId id="267" r:id="rId29"/>
    <p:sldId id="268" r:id="rId30"/>
    <p:sldId id="269" r:id="rId31"/>
    <p:sldId id="272" r:id="rId32"/>
    <p:sldId id="273" r:id="rId33"/>
    <p:sldId id="274" r:id="rId34"/>
    <p:sldId id="395" r:id="rId35"/>
    <p:sldId id="388" r:id="rId36"/>
    <p:sldId id="359" r:id="rId37"/>
    <p:sldId id="280" r:id="rId38"/>
    <p:sldId id="386" r:id="rId39"/>
    <p:sldId id="387" r:id="rId40"/>
    <p:sldId id="367" r:id="rId41"/>
    <p:sldId id="371" r:id="rId42"/>
    <p:sldId id="381" r:id="rId43"/>
    <p:sldId id="373" r:id="rId44"/>
    <p:sldId id="375" r:id="rId45"/>
    <p:sldId id="382" r:id="rId46"/>
    <p:sldId id="377" r:id="rId47"/>
    <p:sldId id="384" r:id="rId48"/>
    <p:sldId id="383" r:id="rId49"/>
    <p:sldId id="385" r:id="rId50"/>
    <p:sldId id="345" r:id="rId51"/>
    <p:sldId id="349" r:id="rId52"/>
    <p:sldId id="351" r:id="rId53"/>
    <p:sldId id="356" r:id="rId54"/>
    <p:sldId id="396" r:id="rId55"/>
    <p:sldId id="398" r:id="rId56"/>
    <p:sldId id="401" r:id="rId57"/>
    <p:sldId id="402" r:id="rId58"/>
    <p:sldId id="403" r:id="rId59"/>
    <p:sldId id="404" r:id="rId60"/>
    <p:sldId id="256" r:id="rId61"/>
    <p:sldId id="262" r:id="rId62"/>
    <p:sldId id="360" r:id="rId63"/>
    <p:sldId id="361" r:id="rId64"/>
    <p:sldId id="362" r:id="rId65"/>
    <p:sldId id="391" r:id="rId66"/>
    <p:sldId id="392" r:id="rId67"/>
    <p:sldId id="394" r:id="rId68"/>
    <p:sldId id="389" r:id="rId69"/>
    <p:sldId id="261" r:id="rId70"/>
    <p:sldId id="390" r:id="rId71"/>
    <p:sldId id="263" r:id="rId72"/>
    <p:sldId id="264" r:id="rId73"/>
    <p:sldId id="363" r:id="rId74"/>
    <p:sldId id="364" r:id="rId75"/>
    <p:sldId id="365" r:id="rId7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00D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6" autoAdjust="0"/>
    <p:restoredTop sz="94660"/>
  </p:normalViewPr>
  <p:slideViewPr>
    <p:cSldViewPr snapToGrid="0">
      <p:cViewPr varScale="1">
        <p:scale>
          <a:sx n="63" d="100"/>
          <a:sy n="63" d="100"/>
        </p:scale>
        <p:origin x="72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28EE63-5A1C-4BF2-BF5B-37B9E53E1370}" type="datetimeFigureOut">
              <a:rPr lang="en-US" smtClean="0"/>
              <a:t>5/3/2021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CD538C-F3BE-4851-87ED-8795D377BF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391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" name="Google Shape;1040;g379fb3be33_0_10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1" name="Google Shape;1041;g379fb3be33_0_10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8049a0cd4f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8049a0cd4f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921644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8049a0cd4f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8049a0cd4f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917929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8049a0cd4f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8049a0cd4f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181239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3883c1a335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3883c1a335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91023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8049a0cd4f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8049a0cd4f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8049a0cd4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8049a0cd4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8049a0cd4f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8049a0cd4f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CD538C-F3BE-4851-87ED-8795D377BFD6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8971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855a581e8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855a581e8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CD538C-F3BE-4851-87ED-8795D377BFD6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1974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855a581e84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855a581e84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855a581e84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855a581e84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855a581e84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855a581e84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855a581e84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855a581e84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8049a0cd4f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8049a0cd4f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8049a0cd4f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8049a0cd4f_0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8049a0cd4f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8049a0cd4f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3883c1a335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3883c1a335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802166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CD538C-F3BE-4851-87ED-8795D377BFD6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7446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4" name="Google Shape;904;g379fb3be33_0_7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5" name="Google Shape;905;g379fb3be33_0_7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8" name="Google Shape;938;g379fb3be33_0_8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9" name="Google Shape;939;g379fb3be33_0_8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1" name="Google Shape;971;g379fb3be33_0_8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2" name="Google Shape;972;g379fb3be33_0_8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8" name="Google Shape;1018;g379fb3be33_0_9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9" name="Google Shape;1019;g379fb3be33_0_9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8049a0cd4f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8049a0cd4f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29266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9E2BB-9524-4CF0-95D3-5E692E4108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EEF201-A185-4CC1-BA7F-77B4F654A2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75C0CE-B0CA-4AB2-8EE9-574FA9142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50C54-0E79-4E28-BC5D-EB3331E9DC36}" type="datetimeFigureOut">
              <a:rPr lang="en-US" smtClean="0"/>
              <a:t>5/3/2021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3741AB-5D90-47F0-BDB9-EC2C6AFE7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4A0322-4349-41CC-9C8E-9FBC74903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652B2-63D4-4B68-BF0A-2ACAE9BAC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892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901413-93CE-49AC-AEAE-8419474C9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D8F1BB-1CFC-42D9-99C2-F09A9DF82B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51B43F-D162-4E0B-BB5E-2524A61D6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50C54-0E79-4E28-BC5D-EB3331E9DC36}" type="datetimeFigureOut">
              <a:rPr lang="en-US" smtClean="0"/>
              <a:t>5/3/2021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032806-2D80-4BE0-9CDA-30BC45D1E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F39BFC-0175-4F2F-88AC-19D9275E4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652B2-63D4-4B68-BF0A-2ACAE9BAC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72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581B652-8626-4E73-853B-0C97C26D35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328AA1-332D-4F96-AD26-B010F24DF4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F94F4E-B241-46E6-9978-394EE21EA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50C54-0E79-4E28-BC5D-EB3331E9DC36}" type="datetimeFigureOut">
              <a:rPr lang="en-US" smtClean="0"/>
              <a:t>5/3/2021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5301D4-28B6-4A8F-9C2E-DA77A1931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7B3D26-438F-49BF-8F7B-48691BEDA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652B2-63D4-4B68-BF0A-2ACAE9BAC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830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170600" y="256233"/>
            <a:ext cx="11850800" cy="7636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298400" y="1019833"/>
            <a:ext cx="11595200" cy="5674400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507987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  <a:defRPr sz="3200">
                <a:solidFill>
                  <a:srgbClr val="000000"/>
                </a:solidFill>
              </a:defRPr>
            </a:lvl1pPr>
            <a:lvl2pPr marL="1219170" lvl="1" indent="-457189">
              <a:spcBef>
                <a:spcPts val="2133"/>
              </a:spcBef>
              <a:spcAft>
                <a:spcPts val="0"/>
              </a:spcAft>
              <a:buClr>
                <a:srgbClr val="000000"/>
              </a:buClr>
              <a:buSzPts val="1800"/>
              <a:buChar char="○"/>
              <a:defRPr sz="2400">
                <a:solidFill>
                  <a:srgbClr val="000000"/>
                </a:solidFill>
              </a:defRPr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  <a:defRPr>
                <a:solidFill>
                  <a:srgbClr val="000000"/>
                </a:solidFill>
              </a:defRPr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  <a:defRPr>
                <a:solidFill>
                  <a:srgbClr val="000000"/>
                </a:solidFill>
              </a:defRPr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>
                <a:solidFill>
                  <a:srgbClr val="000000"/>
                </a:solidFill>
              </a:defRPr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  <a:defRPr>
                <a:solidFill>
                  <a:srgbClr val="000000"/>
                </a:solidFill>
              </a:defRPr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  <a:defRPr>
                <a:solidFill>
                  <a:srgbClr val="000000"/>
                </a:solidFill>
              </a:defRPr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>
                <a:solidFill>
                  <a:srgbClr val="000000"/>
                </a:solidFill>
              </a:defRPr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Clr>
                <a:srgbClr val="000000"/>
              </a:buClr>
              <a:buSzPts val="1400"/>
              <a:buChar char="■"/>
              <a:defRPr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l"/>
            <a:fld id="{00000000-1234-1234-1234-123412341234}" type="slidenum">
              <a:rPr lang="en" smtClean="0"/>
              <a:pPr algn="l"/>
              <a:t>‹#›</a:t>
            </a:fld>
            <a:endParaRPr lang="en"/>
          </a:p>
        </p:txBody>
      </p:sp>
      <p:cxnSp>
        <p:nvCxnSpPr>
          <p:cNvPr id="20" name="Google Shape;20;p4"/>
          <p:cNvCxnSpPr/>
          <p:nvPr/>
        </p:nvCxnSpPr>
        <p:spPr>
          <a:xfrm>
            <a:off x="298401" y="897915"/>
            <a:ext cx="11595200" cy="0"/>
          </a:xfrm>
          <a:prstGeom prst="straightConnector1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1" name="Google Shape;21;p4"/>
          <p:cNvSpPr txBox="1">
            <a:spLocks noGrp="1"/>
          </p:cNvSpPr>
          <p:nvPr>
            <p:ph type="title" idx="2"/>
          </p:nvPr>
        </p:nvSpPr>
        <p:spPr>
          <a:xfrm>
            <a:off x="298400" y="6381033"/>
            <a:ext cx="11595200" cy="3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67"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067"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067"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067"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067"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067"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067"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067"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067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733806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1_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820893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66E93D-82A4-41FA-A8E9-21F6D8A829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4737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4C841-63A1-48A1-99AA-B929C2523A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879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153DC9-0D21-468D-ABE5-401875468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754D19-AED7-4024-B9CA-FD1EF8EC27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DFA81B-D10C-4FA1-8EB7-F2B8A5D90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50C54-0E79-4E28-BC5D-EB3331E9DC36}" type="datetimeFigureOut">
              <a:rPr lang="en-US" smtClean="0"/>
              <a:t>5/3/2021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EBB9BD-42ED-446F-96B7-A588ECFD9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3CFDB6-960A-4988-BE71-0F022FC31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652B2-63D4-4B68-BF0A-2ACAE9BAC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989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E7D90-9B6E-4115-A362-59E50E7E7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26C96-3C8D-466E-BB84-D4655ED246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3C5E37-D466-43B4-84B9-F57E46D4F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50C54-0E79-4E28-BC5D-EB3331E9DC36}" type="datetimeFigureOut">
              <a:rPr lang="en-US" smtClean="0"/>
              <a:t>5/3/2021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5D89C4-CB20-4198-9BF3-7F261E326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F5108F-E8DA-4ED7-A6C7-C2F58883C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652B2-63D4-4B68-BF0A-2ACAE9BAC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009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31441-1C28-4613-9B63-E83E35C4E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402CA4-47ED-4330-811A-E21798052C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6C86E-6716-4D16-8088-0D9E8ABC93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750FED-B837-4DA2-A8EC-3279571C6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50C54-0E79-4E28-BC5D-EB3331E9DC36}" type="datetimeFigureOut">
              <a:rPr lang="en-US" smtClean="0"/>
              <a:t>5/3/2021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40B0F6-9386-40E3-9447-7E6B0FFBA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3131A5-6726-4BF5-B489-32AD7E791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652B2-63D4-4B68-BF0A-2ACAE9BAC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951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ADC056-4D8F-4F64-860C-D5701A2B00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5205C-9B93-416A-8604-D3882CB17F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CF204A-75A8-4D7E-A9CA-3F7A42A3F3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517B684-6BE5-4B65-BD0B-2AD3FFCE7D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31D85F-885F-4EFB-84CE-F6285723BE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892A25-0C72-4597-A16A-232700EAC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50C54-0E79-4E28-BC5D-EB3331E9DC36}" type="datetimeFigureOut">
              <a:rPr lang="en-US" smtClean="0"/>
              <a:t>5/3/2021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11F44FC-8374-4F7E-9251-AE625094F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038A8F2-275F-4843-B1C8-56D5EBB12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652B2-63D4-4B68-BF0A-2ACAE9BAC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324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89BDB-93EF-4268-B169-763D33C32E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8740A8-DA6A-469B-8A75-36B8C4132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50C54-0E79-4E28-BC5D-EB3331E9DC36}" type="datetimeFigureOut">
              <a:rPr lang="en-US" smtClean="0"/>
              <a:t>5/3/2021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AD052F-8E04-4598-A163-8B6BC7CEE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DBC551-E6A1-4D82-9BBA-26D57087E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652B2-63D4-4B68-BF0A-2ACAE9BAC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174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0392CB-FE79-48FD-9CBB-CBB486C1D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50C54-0E79-4E28-BC5D-EB3331E9DC36}" type="datetimeFigureOut">
              <a:rPr lang="en-US" smtClean="0"/>
              <a:t>5/3/2021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4D94FE-936C-4AF0-AD65-A8ECAB92C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F7EF25-8DA9-45AC-8526-F8D836AB1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652B2-63D4-4B68-BF0A-2ACAE9BAC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710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23758-D552-4864-B624-82C75BBBA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430E42-401E-4977-8CF3-E397C71D0C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D4C965-C87D-4012-930F-7AB11DDCA3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1AAAC7-3213-4B8D-9DCF-8BA5E4E4D4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50C54-0E79-4E28-BC5D-EB3331E9DC36}" type="datetimeFigureOut">
              <a:rPr lang="en-US" smtClean="0"/>
              <a:t>5/3/2021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726122-50F0-4587-AD52-3535B0938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9C0240-7AFD-4BC0-BAC5-339778280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652B2-63D4-4B68-BF0A-2ACAE9BAC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490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433CD5-ECA7-479A-B667-82FEFE74A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A905A9-0718-4063-B2A0-BC7A543B47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EEDB3F-97A2-4837-BBA9-65C3E89A23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080031-AE1A-4682-9662-EAC1A5766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50C54-0E79-4E28-BC5D-EB3331E9DC36}" type="datetimeFigureOut">
              <a:rPr lang="en-US" smtClean="0"/>
              <a:t>5/3/2021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51AA86-9E2A-4903-9B12-2E909CE0D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7BA9D8-AC8E-4DD6-9DCB-E8DB5E832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652B2-63D4-4B68-BF0A-2ACAE9BAC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565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9B89DF-6F76-40C9-9B20-0AF6C0624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793388-BF33-460C-B1C0-95E3996AB9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4952A2-B7B1-4B85-9133-7DF593E862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50C54-0E79-4E28-BC5D-EB3331E9DC36}" type="datetimeFigureOut">
              <a:rPr lang="en-US" smtClean="0"/>
              <a:t>5/3/2021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660ADB-27BF-4841-9053-5AD4F34923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3C8F20-CC53-421B-8F25-F802E29B57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652B2-63D4-4B68-BF0A-2ACAE9BAC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123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  <p:sldLayoutId id="2147483664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s.mtu.edu/~nilufer/classes/cs4811/2016-spring/lecture-slides/cs4811-neural-net-algorithms.pdf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0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png"/><Relationship Id="rId3" Type="http://schemas.openxmlformats.org/officeDocument/2006/relationships/image" Target="../media/image110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1.png"/><Relationship Id="rId5" Type="http://schemas.openxmlformats.org/officeDocument/2006/relationships/image" Target="../media/image130.png"/><Relationship Id="rId4" Type="http://schemas.openxmlformats.org/officeDocument/2006/relationships/image" Target="../media/image120.png"/><Relationship Id="rId9" Type="http://schemas.openxmlformats.org/officeDocument/2006/relationships/image" Target="../media/image16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10.png"/><Relationship Id="rId7" Type="http://schemas.openxmlformats.org/officeDocument/2006/relationships/image" Target="../media/image18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0.png"/><Relationship Id="rId5" Type="http://schemas.openxmlformats.org/officeDocument/2006/relationships/image" Target="../media/image17.png"/><Relationship Id="rId4" Type="http://schemas.openxmlformats.org/officeDocument/2006/relationships/image" Target="../media/image120.png"/><Relationship Id="rId9" Type="http://schemas.openxmlformats.org/officeDocument/2006/relationships/image" Target="../media/image20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00.png"/><Relationship Id="rId7" Type="http://schemas.openxmlformats.org/officeDocument/2006/relationships/image" Target="../media/image1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1.png"/><Relationship Id="rId5" Type="http://schemas.openxmlformats.org/officeDocument/2006/relationships/image" Target="../media/image140.png"/><Relationship Id="rId15" Type="http://schemas.openxmlformats.org/officeDocument/2006/relationships/image" Target="../media/image22.png"/><Relationship Id="rId10" Type="http://schemas.openxmlformats.org/officeDocument/2006/relationships/image" Target="../media/image120.png"/><Relationship Id="rId4" Type="http://schemas.openxmlformats.org/officeDocument/2006/relationships/image" Target="../media/image110.png"/><Relationship Id="rId9" Type="http://schemas.openxmlformats.org/officeDocument/2006/relationships/image" Target="../media/image130.png"/><Relationship Id="rId14" Type="http://schemas.openxmlformats.org/officeDocument/2006/relationships/image" Target="../media/image24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10.png"/><Relationship Id="rId7" Type="http://schemas.openxmlformats.org/officeDocument/2006/relationships/image" Target="../media/image23.png"/><Relationship Id="rId12" Type="http://schemas.openxmlformats.org/officeDocument/2006/relationships/image" Target="../media/image29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0.png"/><Relationship Id="rId11" Type="http://schemas.openxmlformats.org/officeDocument/2006/relationships/image" Target="../media/image28.png"/><Relationship Id="rId5" Type="http://schemas.openxmlformats.org/officeDocument/2006/relationships/image" Target="../media/image130.png"/><Relationship Id="rId10" Type="http://schemas.openxmlformats.org/officeDocument/2006/relationships/image" Target="../media/image27.png"/><Relationship Id="rId4" Type="http://schemas.openxmlformats.org/officeDocument/2006/relationships/image" Target="../media/image120.png"/><Relationship Id="rId9" Type="http://schemas.openxmlformats.org/officeDocument/2006/relationships/image" Target="../media/image26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0.png"/><Relationship Id="rId3" Type="http://schemas.openxmlformats.org/officeDocument/2006/relationships/image" Target="../media/image110.png"/><Relationship Id="rId7" Type="http://schemas.openxmlformats.org/officeDocument/2006/relationships/image" Target="../media/image260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12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0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6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60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7.png"/><Relationship Id="rId4" Type="http://schemas.openxmlformats.org/officeDocument/2006/relationships/image" Target="../media/image6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0.png"/><Relationship Id="rId4" Type="http://schemas.openxmlformats.org/officeDocument/2006/relationships/image" Target="../media/image6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hyperlink" Target="https://www.youtube.com/channel/UCYO_jab_esuFRV4b17AJtAw" TargetMode="External"/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90.png"/><Relationship Id="rId4" Type="http://schemas.openxmlformats.org/officeDocument/2006/relationships/image" Target="../media/image380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0.png"/><Relationship Id="rId2" Type="http://schemas.openxmlformats.org/officeDocument/2006/relationships/image" Target="../media/image40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40.png"/><Relationship Id="rId5" Type="http://schemas.openxmlformats.org/officeDocument/2006/relationships/image" Target="../media/image43.png"/><Relationship Id="rId4" Type="http://schemas.openxmlformats.org/officeDocument/2006/relationships/image" Target="../media/image420.png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5735637"/>
          </a:xfrm>
        </p:spPr>
        <p:txBody>
          <a:bodyPr>
            <a:noAutofit/>
          </a:bodyPr>
          <a:lstStyle/>
          <a:p>
            <a:br>
              <a:rPr lang="en-US" dirty="0">
                <a:cs typeface="Arial Rounded MT Bold"/>
              </a:rPr>
            </a:br>
            <a:br>
              <a:rPr lang="en-US" dirty="0">
                <a:cs typeface="Arial Rounded MT Bold"/>
              </a:rPr>
            </a:br>
            <a:r>
              <a:rPr lang="en-US" dirty="0">
                <a:cs typeface="Arial Rounded MT Bold"/>
              </a:rPr>
              <a:t>Computer Vision</a:t>
            </a:r>
            <a:br>
              <a:rPr lang="en-US" dirty="0">
                <a:cs typeface="Arial Rounded MT Bold"/>
              </a:rPr>
            </a:br>
            <a:br>
              <a:rPr lang="en-US" dirty="0">
                <a:cs typeface="Arial Rounded MT Bold"/>
              </a:rPr>
            </a:br>
            <a:br>
              <a:rPr lang="en-US" dirty="0">
                <a:cs typeface="Arial Rounded MT Bold"/>
              </a:rPr>
            </a:br>
            <a:r>
              <a:rPr lang="en-US" dirty="0">
                <a:cs typeface="Arial Rounded MT Bold"/>
              </a:rPr>
              <a:t>CSE/EE 576</a:t>
            </a:r>
            <a:br>
              <a:rPr lang="en-US" dirty="0">
                <a:cs typeface="Arial Rounded MT Bold"/>
              </a:rPr>
            </a:br>
            <a:r>
              <a:rPr lang="en-US" dirty="0">
                <a:cs typeface="Arial Rounded MT Bold"/>
              </a:rPr>
              <a:t>SVMs and Neural Nets</a:t>
            </a:r>
            <a:br>
              <a:rPr lang="en-US" sz="3600" dirty="0">
                <a:cs typeface="Arial Rounded MT Bold"/>
              </a:rPr>
            </a:br>
            <a:br>
              <a:rPr lang="en-US" sz="3600" dirty="0">
                <a:cs typeface="Arial Rounded MT Bold"/>
              </a:rPr>
            </a:br>
            <a:r>
              <a:rPr lang="en-US" sz="3600" dirty="0">
                <a:cs typeface="Arial Rounded MT Bold"/>
              </a:rPr>
              <a:t>Linda Shapiro</a:t>
            </a:r>
            <a:br>
              <a:rPr lang="en-US" sz="3600" dirty="0">
                <a:cs typeface="Arial Rounded MT Bold"/>
              </a:rPr>
            </a:br>
            <a:r>
              <a:rPr lang="en-US" sz="2800" dirty="0">
                <a:cs typeface="Arial Rounded MT Bold"/>
              </a:rPr>
              <a:t>Professor of Computer Science &amp; Engineering</a:t>
            </a:r>
            <a:br>
              <a:rPr lang="en-US" sz="2800" dirty="0">
                <a:cs typeface="Arial Rounded MT Bold"/>
              </a:rPr>
            </a:br>
            <a:r>
              <a:rPr lang="en-US" sz="2800" dirty="0">
                <a:cs typeface="Arial Rounded MT Bold"/>
              </a:rPr>
              <a:t>Professor of Electrical &amp; Computer Engineering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924801" y="914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2635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EF9D830-3D5E-4EEF-A733-27114F7F53A6}" type="slidenum">
              <a:rPr lang="en-US" altLang="en-US" sz="1400"/>
              <a:pPr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/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solidFill>
                  <a:srgbClr val="0033CC"/>
                </a:solidFill>
              </a:rPr>
              <a:t>The Kernel Trick</a:t>
            </a:r>
          </a:p>
        </p:txBody>
      </p:sp>
      <p:sp>
        <p:nvSpPr>
          <p:cNvPr id="41988" name="Text Box 3"/>
          <p:cNvSpPr txBox="1">
            <a:spLocks noChangeArrowheads="1"/>
          </p:cNvSpPr>
          <p:nvPr/>
        </p:nvSpPr>
        <p:spPr bwMode="auto">
          <a:xfrm>
            <a:off x="2955925" y="1870075"/>
            <a:ext cx="700384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The SVM algorithm implicitly maps the original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data to a feature space of possibly infinite dimension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in which data (which is not separable in the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original  space) becomes separable in the feature space.</a:t>
            </a:r>
          </a:p>
        </p:txBody>
      </p:sp>
      <p:sp>
        <p:nvSpPr>
          <p:cNvPr id="41989" name="Line 4"/>
          <p:cNvSpPr>
            <a:spLocks noChangeShapeType="1"/>
          </p:cNvSpPr>
          <p:nvPr/>
        </p:nvSpPr>
        <p:spPr bwMode="auto">
          <a:xfrm>
            <a:off x="3429000" y="4191000"/>
            <a:ext cx="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1990" name="Line 5"/>
          <p:cNvSpPr>
            <a:spLocks noChangeShapeType="1"/>
          </p:cNvSpPr>
          <p:nvPr/>
        </p:nvSpPr>
        <p:spPr bwMode="auto">
          <a:xfrm>
            <a:off x="3429000" y="6400800"/>
            <a:ext cx="289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1991" name="Text Box 6"/>
          <p:cNvSpPr txBox="1">
            <a:spLocks noChangeArrowheads="1"/>
          </p:cNvSpPr>
          <p:nvPr/>
        </p:nvSpPr>
        <p:spPr bwMode="auto">
          <a:xfrm>
            <a:off x="3794125" y="4613275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0</a:t>
            </a:r>
          </a:p>
        </p:txBody>
      </p:sp>
      <p:sp>
        <p:nvSpPr>
          <p:cNvPr id="41992" name="Text Box 7"/>
          <p:cNvSpPr txBox="1">
            <a:spLocks noChangeArrowheads="1"/>
          </p:cNvSpPr>
          <p:nvPr/>
        </p:nvSpPr>
        <p:spPr bwMode="auto">
          <a:xfrm>
            <a:off x="4403725" y="4460875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0</a:t>
            </a:r>
          </a:p>
        </p:txBody>
      </p:sp>
      <p:sp>
        <p:nvSpPr>
          <p:cNvPr id="41993" name="Text Box 8"/>
          <p:cNvSpPr txBox="1">
            <a:spLocks noChangeArrowheads="1"/>
          </p:cNvSpPr>
          <p:nvPr/>
        </p:nvSpPr>
        <p:spPr bwMode="auto">
          <a:xfrm>
            <a:off x="3717925" y="5299075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0</a:t>
            </a:r>
          </a:p>
        </p:txBody>
      </p:sp>
      <p:sp>
        <p:nvSpPr>
          <p:cNvPr id="41994" name="Text Box 9"/>
          <p:cNvSpPr txBox="1">
            <a:spLocks noChangeArrowheads="1"/>
          </p:cNvSpPr>
          <p:nvPr/>
        </p:nvSpPr>
        <p:spPr bwMode="auto">
          <a:xfrm>
            <a:off x="4327525" y="5451475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0</a:t>
            </a:r>
          </a:p>
        </p:txBody>
      </p:sp>
      <p:sp>
        <p:nvSpPr>
          <p:cNvPr id="41995" name="Text Box 10"/>
          <p:cNvSpPr txBox="1">
            <a:spLocks noChangeArrowheads="1"/>
          </p:cNvSpPr>
          <p:nvPr/>
        </p:nvSpPr>
        <p:spPr bwMode="auto">
          <a:xfrm>
            <a:off x="4784725" y="4994275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0</a:t>
            </a:r>
          </a:p>
        </p:txBody>
      </p:sp>
      <p:sp>
        <p:nvSpPr>
          <p:cNvPr id="41996" name="Text Box 11"/>
          <p:cNvSpPr txBox="1">
            <a:spLocks noChangeArrowheads="1"/>
          </p:cNvSpPr>
          <p:nvPr/>
        </p:nvSpPr>
        <p:spPr bwMode="auto">
          <a:xfrm>
            <a:off x="4327525" y="4918075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1</a:t>
            </a:r>
          </a:p>
        </p:txBody>
      </p:sp>
      <p:sp>
        <p:nvSpPr>
          <p:cNvPr id="41997" name="Text Box 12"/>
          <p:cNvSpPr txBox="1">
            <a:spLocks noChangeArrowheads="1"/>
          </p:cNvSpPr>
          <p:nvPr/>
        </p:nvSpPr>
        <p:spPr bwMode="auto">
          <a:xfrm>
            <a:off x="3565525" y="5908675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1</a:t>
            </a:r>
          </a:p>
        </p:txBody>
      </p:sp>
      <p:sp>
        <p:nvSpPr>
          <p:cNvPr id="41998" name="Text Box 13"/>
          <p:cNvSpPr txBox="1">
            <a:spLocks noChangeArrowheads="1"/>
          </p:cNvSpPr>
          <p:nvPr/>
        </p:nvSpPr>
        <p:spPr bwMode="auto">
          <a:xfrm>
            <a:off x="4098925" y="5908675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1</a:t>
            </a:r>
          </a:p>
        </p:txBody>
      </p:sp>
      <p:sp>
        <p:nvSpPr>
          <p:cNvPr id="41999" name="Text Box 14"/>
          <p:cNvSpPr txBox="1">
            <a:spLocks noChangeArrowheads="1"/>
          </p:cNvSpPr>
          <p:nvPr/>
        </p:nvSpPr>
        <p:spPr bwMode="auto">
          <a:xfrm>
            <a:off x="3336925" y="3775075"/>
            <a:ext cx="23320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Original space R</a:t>
            </a:r>
            <a:r>
              <a:rPr lang="en-US" altLang="en-US" sz="2400" baseline="30000">
                <a:latin typeface="Times New Roman" pitchFamily="16" charset="0"/>
              </a:rPr>
              <a:t>k</a:t>
            </a:r>
          </a:p>
        </p:txBody>
      </p:sp>
      <p:sp>
        <p:nvSpPr>
          <p:cNvPr id="42000" name="Line 15"/>
          <p:cNvSpPr>
            <a:spLocks noChangeShapeType="1"/>
          </p:cNvSpPr>
          <p:nvPr/>
        </p:nvSpPr>
        <p:spPr bwMode="auto">
          <a:xfrm>
            <a:off x="6950075" y="4149725"/>
            <a:ext cx="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2001" name="Line 16"/>
          <p:cNvSpPr>
            <a:spLocks noChangeShapeType="1"/>
          </p:cNvSpPr>
          <p:nvPr/>
        </p:nvSpPr>
        <p:spPr bwMode="auto">
          <a:xfrm>
            <a:off x="6950075" y="6359525"/>
            <a:ext cx="289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2002" name="Text Box 17"/>
          <p:cNvSpPr txBox="1">
            <a:spLocks noChangeArrowheads="1"/>
          </p:cNvSpPr>
          <p:nvPr/>
        </p:nvSpPr>
        <p:spPr bwMode="auto">
          <a:xfrm>
            <a:off x="7315200" y="4572000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0</a:t>
            </a:r>
          </a:p>
        </p:txBody>
      </p:sp>
      <p:sp>
        <p:nvSpPr>
          <p:cNvPr id="42003" name="Text Box 18"/>
          <p:cNvSpPr txBox="1">
            <a:spLocks noChangeArrowheads="1"/>
          </p:cNvSpPr>
          <p:nvPr/>
        </p:nvSpPr>
        <p:spPr bwMode="auto">
          <a:xfrm>
            <a:off x="7543800" y="4953000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0</a:t>
            </a:r>
          </a:p>
        </p:txBody>
      </p:sp>
      <p:sp>
        <p:nvSpPr>
          <p:cNvPr id="42004" name="Text Box 19"/>
          <p:cNvSpPr txBox="1">
            <a:spLocks noChangeArrowheads="1"/>
          </p:cNvSpPr>
          <p:nvPr/>
        </p:nvSpPr>
        <p:spPr bwMode="auto">
          <a:xfrm>
            <a:off x="7239000" y="5257800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0</a:t>
            </a:r>
          </a:p>
        </p:txBody>
      </p:sp>
      <p:sp>
        <p:nvSpPr>
          <p:cNvPr id="42005" name="Text Box 20"/>
          <p:cNvSpPr txBox="1">
            <a:spLocks noChangeArrowheads="1"/>
          </p:cNvSpPr>
          <p:nvPr/>
        </p:nvSpPr>
        <p:spPr bwMode="auto">
          <a:xfrm>
            <a:off x="7848600" y="5410200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0</a:t>
            </a:r>
          </a:p>
        </p:txBody>
      </p:sp>
      <p:sp>
        <p:nvSpPr>
          <p:cNvPr id="42006" name="Text Box 21"/>
          <p:cNvSpPr txBox="1">
            <a:spLocks noChangeArrowheads="1"/>
          </p:cNvSpPr>
          <p:nvPr/>
        </p:nvSpPr>
        <p:spPr bwMode="auto">
          <a:xfrm>
            <a:off x="7467600" y="5638800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0</a:t>
            </a:r>
          </a:p>
        </p:txBody>
      </p:sp>
      <p:sp>
        <p:nvSpPr>
          <p:cNvPr id="42007" name="Text Box 22"/>
          <p:cNvSpPr txBox="1">
            <a:spLocks noChangeArrowheads="1"/>
          </p:cNvSpPr>
          <p:nvPr/>
        </p:nvSpPr>
        <p:spPr bwMode="auto">
          <a:xfrm>
            <a:off x="8686800" y="4419600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1</a:t>
            </a:r>
          </a:p>
        </p:txBody>
      </p:sp>
      <p:sp>
        <p:nvSpPr>
          <p:cNvPr id="42008" name="Text Box 23"/>
          <p:cNvSpPr txBox="1">
            <a:spLocks noChangeArrowheads="1"/>
          </p:cNvSpPr>
          <p:nvPr/>
        </p:nvSpPr>
        <p:spPr bwMode="auto">
          <a:xfrm>
            <a:off x="8534400" y="3962400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1</a:t>
            </a:r>
          </a:p>
        </p:txBody>
      </p:sp>
      <p:sp>
        <p:nvSpPr>
          <p:cNvPr id="42009" name="Text Box 24"/>
          <p:cNvSpPr txBox="1">
            <a:spLocks noChangeArrowheads="1"/>
          </p:cNvSpPr>
          <p:nvPr/>
        </p:nvSpPr>
        <p:spPr bwMode="auto">
          <a:xfrm>
            <a:off x="8839200" y="5029200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1</a:t>
            </a:r>
          </a:p>
        </p:txBody>
      </p:sp>
      <p:sp>
        <p:nvSpPr>
          <p:cNvPr id="42010" name="AutoShape 25"/>
          <p:cNvSpPr>
            <a:spLocks noChangeArrowheads="1"/>
          </p:cNvSpPr>
          <p:nvPr/>
        </p:nvSpPr>
        <p:spPr bwMode="auto">
          <a:xfrm>
            <a:off x="6019800" y="4953000"/>
            <a:ext cx="533400" cy="457200"/>
          </a:xfrm>
          <a:prstGeom prst="rightArrow">
            <a:avLst>
              <a:gd name="adj1" fmla="val 50000"/>
              <a:gd name="adj2" fmla="val 291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42011" name="Line 26"/>
          <p:cNvSpPr>
            <a:spLocks noChangeShapeType="1"/>
          </p:cNvSpPr>
          <p:nvPr/>
        </p:nvSpPr>
        <p:spPr bwMode="auto">
          <a:xfrm>
            <a:off x="7848600" y="4343400"/>
            <a:ext cx="129540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2012" name="Text Box 27"/>
          <p:cNvSpPr txBox="1">
            <a:spLocks noChangeArrowheads="1"/>
          </p:cNvSpPr>
          <p:nvPr/>
        </p:nvSpPr>
        <p:spPr bwMode="auto">
          <a:xfrm>
            <a:off x="6705600" y="3657600"/>
            <a:ext cx="22304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Feature space R</a:t>
            </a:r>
            <a:r>
              <a:rPr lang="en-US" altLang="en-US" sz="2400" baseline="30000">
                <a:latin typeface="Times New Roman" pitchFamily="16" charset="0"/>
              </a:rPr>
              <a:t>n</a:t>
            </a:r>
          </a:p>
        </p:txBody>
      </p:sp>
      <p:sp>
        <p:nvSpPr>
          <p:cNvPr id="42013" name="Text Box 28"/>
          <p:cNvSpPr txBox="1">
            <a:spLocks noChangeArrowheads="1"/>
          </p:cNvSpPr>
          <p:nvPr/>
        </p:nvSpPr>
        <p:spPr bwMode="auto">
          <a:xfrm>
            <a:off x="5165725" y="4384675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1</a:t>
            </a:r>
          </a:p>
        </p:txBody>
      </p:sp>
      <p:sp>
        <p:nvSpPr>
          <p:cNvPr id="42014" name="Text Box 29"/>
          <p:cNvSpPr txBox="1">
            <a:spLocks noChangeArrowheads="1"/>
          </p:cNvSpPr>
          <p:nvPr/>
        </p:nvSpPr>
        <p:spPr bwMode="auto">
          <a:xfrm>
            <a:off x="9128125" y="5375275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1</a:t>
            </a:r>
          </a:p>
        </p:txBody>
      </p:sp>
      <p:sp>
        <p:nvSpPr>
          <p:cNvPr id="42015" name="Text Box 30"/>
          <p:cNvSpPr txBox="1">
            <a:spLocks noChangeArrowheads="1"/>
          </p:cNvSpPr>
          <p:nvPr/>
        </p:nvSpPr>
        <p:spPr bwMode="auto">
          <a:xfrm>
            <a:off x="5775326" y="5375276"/>
            <a:ext cx="102143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Kernel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trick</a:t>
            </a:r>
          </a:p>
        </p:txBody>
      </p:sp>
    </p:spTree>
    <p:extLst>
      <p:ext uri="{BB962C8B-B14F-4D97-AF65-F5344CB8AC3E}">
        <p14:creationId xmlns:p14="http://schemas.microsoft.com/office/powerpoint/2010/main" val="3113946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1BBC448-6B59-43E3-AD79-BCE1EAE16122}" type="slidenum">
              <a:rPr lang="en-US" altLang="en-US" sz="1400"/>
              <a:pPr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400"/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solidFill>
                  <a:srgbClr val="0033CC"/>
                </a:solidFill>
              </a:rPr>
              <a:t>Kernel Functions</a:t>
            </a:r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2400" dirty="0"/>
              <a:t>The kernel function is designed by the developer of the SVM.</a:t>
            </a:r>
          </a:p>
          <a:p>
            <a:pPr eaLnBrk="1" hangingPunct="1">
              <a:lnSpc>
                <a:spcPct val="90000"/>
              </a:lnSpc>
            </a:pPr>
            <a:endParaRPr lang="en-US" altLang="en-US" sz="2400" dirty="0"/>
          </a:p>
          <a:p>
            <a:pPr eaLnBrk="1" hangingPunct="1">
              <a:lnSpc>
                <a:spcPct val="90000"/>
              </a:lnSpc>
            </a:pPr>
            <a:r>
              <a:rPr lang="en-US" altLang="en-US" sz="2400" dirty="0"/>
              <a:t>It is applied to pairs of input data to evaluate </a:t>
            </a:r>
            <a:r>
              <a:rPr lang="en-US" altLang="en-US" sz="2400" dirty="0">
                <a:solidFill>
                  <a:srgbClr val="0000FF"/>
                </a:solidFill>
              </a:rPr>
              <a:t>dot products </a:t>
            </a:r>
            <a:r>
              <a:rPr lang="en-US" altLang="en-US" sz="2400" dirty="0"/>
              <a:t>in some corresponding feature space.</a:t>
            </a:r>
          </a:p>
          <a:p>
            <a:pPr eaLnBrk="1" hangingPunct="1">
              <a:lnSpc>
                <a:spcPct val="90000"/>
              </a:lnSpc>
            </a:pPr>
            <a:endParaRPr lang="en-US" altLang="en-US" sz="2400" dirty="0"/>
          </a:p>
          <a:p>
            <a:pPr eaLnBrk="1" hangingPunct="1">
              <a:lnSpc>
                <a:spcPct val="90000"/>
              </a:lnSpc>
            </a:pPr>
            <a:r>
              <a:rPr lang="en-US" altLang="en-US" sz="2400" dirty="0"/>
              <a:t>Kernels can be all sorts of functions including polynomials and exponentials.</a:t>
            </a:r>
          </a:p>
          <a:p>
            <a:pPr eaLnBrk="1" hangingPunct="1">
              <a:lnSpc>
                <a:spcPct val="90000"/>
              </a:lnSpc>
            </a:pPr>
            <a:endParaRPr lang="en-US" altLang="en-US" sz="2400" dirty="0"/>
          </a:p>
          <a:p>
            <a:pPr>
              <a:lnSpc>
                <a:spcPct val="90000"/>
              </a:lnSpc>
            </a:pPr>
            <a:r>
              <a:rPr lang="en-US" altLang="en-US" sz="2400" dirty="0"/>
              <a:t>Simplest is just the </a:t>
            </a:r>
            <a:r>
              <a:rPr lang="en-US" altLang="en-US" sz="2400" dirty="0">
                <a:solidFill>
                  <a:srgbClr val="C00000"/>
                </a:solidFill>
              </a:rPr>
              <a:t>plain</a:t>
            </a:r>
            <a:r>
              <a:rPr lang="en-US" altLang="en-US" sz="2400" dirty="0"/>
              <a:t> dot product: </a:t>
            </a:r>
            <a:r>
              <a:rPr lang="en-US" altLang="en-US" sz="2400" dirty="0" err="1">
                <a:solidFill>
                  <a:srgbClr val="0000FF"/>
                </a:solidFill>
              </a:rPr>
              <a:t>xi•xj</a:t>
            </a:r>
            <a:endParaRPr lang="en-US" altLang="en-US" sz="2400" dirty="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</a:pPr>
            <a:endParaRPr lang="en-US" altLang="en-US" sz="2400" dirty="0"/>
          </a:p>
          <a:p>
            <a:pPr>
              <a:lnSpc>
                <a:spcPct val="90000"/>
              </a:lnSpc>
            </a:pPr>
            <a:r>
              <a:rPr lang="en-US" altLang="en-US" sz="2400" dirty="0"/>
              <a:t>The </a:t>
            </a:r>
            <a:r>
              <a:rPr lang="en-US" altLang="en-US" sz="2400" dirty="0">
                <a:solidFill>
                  <a:srgbClr val="C00000"/>
                </a:solidFill>
              </a:rPr>
              <a:t>polynomial</a:t>
            </a:r>
            <a:r>
              <a:rPr lang="en-US" altLang="en-US" sz="2400" dirty="0"/>
              <a:t> kernel </a:t>
            </a:r>
            <a:r>
              <a:rPr lang="en-US" altLang="en-US" sz="2400" dirty="0">
                <a:solidFill>
                  <a:srgbClr val="0000FF"/>
                </a:solidFill>
              </a:rPr>
              <a:t>K(</a:t>
            </a:r>
            <a:r>
              <a:rPr lang="en-US" altLang="en-US" sz="2400" dirty="0" err="1">
                <a:solidFill>
                  <a:srgbClr val="0000FF"/>
                </a:solidFill>
              </a:rPr>
              <a:t>xi,xj</a:t>
            </a:r>
            <a:r>
              <a:rPr lang="en-US" altLang="en-US" sz="2400" dirty="0">
                <a:solidFill>
                  <a:srgbClr val="0000FF"/>
                </a:solidFill>
              </a:rPr>
              <a:t>) = (</a:t>
            </a:r>
            <a:r>
              <a:rPr lang="en-US" altLang="en-US" sz="2400" dirty="0" err="1">
                <a:solidFill>
                  <a:srgbClr val="0000FF"/>
                </a:solidFill>
              </a:rPr>
              <a:t>xi•xj</a:t>
            </a:r>
            <a:r>
              <a:rPr lang="en-US" altLang="en-US" sz="2400" dirty="0">
                <a:solidFill>
                  <a:srgbClr val="0000FF"/>
                </a:solidFill>
              </a:rPr>
              <a:t> + 1)</a:t>
            </a:r>
            <a:r>
              <a:rPr lang="en-US" altLang="en-US" sz="2400" baseline="30000" dirty="0">
                <a:solidFill>
                  <a:srgbClr val="0000FF"/>
                </a:solidFill>
              </a:rPr>
              <a:t>p</a:t>
            </a:r>
            <a:r>
              <a:rPr lang="en-US" altLang="en-US" sz="2400" dirty="0"/>
              <a:t>, where p is a tunable parameter.</a:t>
            </a:r>
          </a:p>
          <a:p>
            <a:pPr eaLnBrk="1" hangingPunct="1">
              <a:lnSpc>
                <a:spcPct val="90000"/>
              </a:lnSpc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49617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BD8CFAD-6606-48ED-9032-476EECF1ECAA}" type="slidenum">
              <a:rPr lang="en-US" altLang="en-US" sz="1400"/>
              <a:pPr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400"/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 sz="4000">
                <a:solidFill>
                  <a:srgbClr val="0033CC"/>
                </a:solidFill>
              </a:rPr>
              <a:t>Kernel Function used in our 3D Computer Vision Work</a:t>
            </a:r>
          </a:p>
        </p:txBody>
      </p:sp>
      <p:sp>
        <p:nvSpPr>
          <p:cNvPr id="4403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133600" y="2133600"/>
            <a:ext cx="4724400" cy="34290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sz="2400"/>
              <a:t>k(A,B) = exp(-</a:t>
            </a:r>
            <a:r>
              <a:rPr lang="en-US" altLang="en-US" sz="2400">
                <a:sym typeface="Symbol" pitchFamily="16" charset="2"/>
              </a:rPr>
              <a:t></a:t>
            </a:r>
            <a:r>
              <a:rPr lang="en-US" altLang="en-US" sz="2400" baseline="30000">
                <a:sym typeface="Symbol" pitchFamily="16" charset="2"/>
              </a:rPr>
              <a:t>2</a:t>
            </a:r>
            <a:r>
              <a:rPr lang="en-US" altLang="en-US" sz="2400" baseline="-25000">
                <a:sym typeface="Symbol" pitchFamily="16" charset="2"/>
              </a:rPr>
              <a:t>AB</a:t>
            </a:r>
            <a:r>
              <a:rPr lang="en-US" altLang="en-US" sz="2400">
                <a:sym typeface="Symbol" pitchFamily="16" charset="2"/>
              </a:rPr>
              <a:t>/</a:t>
            </a:r>
            <a:r>
              <a:rPr lang="en-US" altLang="en-US" sz="2400" baseline="30000">
                <a:sym typeface="Symbol" pitchFamily="16" charset="2"/>
              </a:rPr>
              <a:t>2</a:t>
            </a:r>
            <a:r>
              <a:rPr lang="en-US" altLang="en-US" sz="2400">
                <a:sym typeface="Symbol" pitchFamily="16" charset="2"/>
              </a:rPr>
              <a:t>)</a:t>
            </a:r>
          </a:p>
          <a:p>
            <a:pPr eaLnBrk="1" hangingPunct="1">
              <a:lnSpc>
                <a:spcPct val="80000"/>
              </a:lnSpc>
            </a:pPr>
            <a:endParaRPr lang="en-US" altLang="en-US" sz="2400">
              <a:sym typeface="Symbol" pitchFamily="16" charset="2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2400">
                <a:sym typeface="Symbol" pitchFamily="16" charset="2"/>
              </a:rPr>
              <a:t>A and B are shape descriptors (big vectors).</a:t>
            </a:r>
          </a:p>
          <a:p>
            <a:pPr eaLnBrk="1" hangingPunct="1">
              <a:lnSpc>
                <a:spcPct val="80000"/>
              </a:lnSpc>
            </a:pPr>
            <a:endParaRPr lang="en-US" altLang="en-US" sz="2400">
              <a:sym typeface="Symbol" pitchFamily="16" charset="2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2400">
                <a:sym typeface="Symbol" pitchFamily="16" charset="2"/>
              </a:rPr>
              <a:t> is the angle between these vectors. </a:t>
            </a:r>
          </a:p>
          <a:p>
            <a:pPr eaLnBrk="1" hangingPunct="1">
              <a:lnSpc>
                <a:spcPct val="80000"/>
              </a:lnSpc>
            </a:pPr>
            <a:endParaRPr lang="en-US" altLang="en-US" sz="2400">
              <a:sym typeface="Symbol" pitchFamily="16" charset="2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2400">
                <a:sym typeface="Symbol" pitchFamily="16" charset="2"/>
              </a:rPr>
              <a:t></a:t>
            </a:r>
            <a:r>
              <a:rPr lang="en-US" altLang="en-US" sz="2400" baseline="30000">
                <a:sym typeface="Symbol" pitchFamily="16" charset="2"/>
              </a:rPr>
              <a:t>2</a:t>
            </a:r>
            <a:r>
              <a:rPr lang="en-US" altLang="en-US" sz="2400">
                <a:sym typeface="Symbol" pitchFamily="16" charset="2"/>
              </a:rPr>
              <a:t> is the “width” of the kernel.</a:t>
            </a:r>
          </a:p>
          <a:p>
            <a:pPr eaLnBrk="1" hangingPunct="1">
              <a:lnSpc>
                <a:spcPct val="80000"/>
              </a:lnSpc>
            </a:pPr>
            <a:endParaRPr lang="en-US" altLang="en-US" sz="2400">
              <a:sym typeface="Symbol" pitchFamily="16" charset="2"/>
            </a:endParaRPr>
          </a:p>
        </p:txBody>
      </p:sp>
      <p:pic>
        <p:nvPicPr>
          <p:cNvPr id="44037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26" t="32031" r="45000" b="28125"/>
          <a:stretch>
            <a:fillRect/>
          </a:stretch>
        </p:blipFill>
        <p:spPr>
          <a:xfrm>
            <a:off x="7391400" y="1600200"/>
            <a:ext cx="2819400" cy="4876800"/>
          </a:xfrm>
          <a:noFill/>
        </p:spPr>
      </p:pic>
    </p:spTree>
    <p:extLst>
      <p:ext uri="{BB962C8B-B14F-4D97-AF65-F5344CB8AC3E}">
        <p14:creationId xmlns:p14="http://schemas.microsoft.com/office/powerpoint/2010/main" val="39060045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0033CC"/>
                </a:solidFill>
              </a:rPr>
              <a:t>What does SVM learning  solve?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7863" y="1676401"/>
            <a:ext cx="8229600" cy="4525963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  <a:defRPr/>
            </a:pPr>
            <a:r>
              <a:rPr lang="en-US" sz="2400" dirty="0"/>
              <a:t>The SVM is looking for the </a:t>
            </a:r>
            <a:r>
              <a:rPr lang="en-US" sz="2400" dirty="0">
                <a:solidFill>
                  <a:srgbClr val="0033CC"/>
                </a:solidFill>
              </a:rPr>
              <a:t>best separating plane </a:t>
            </a:r>
            <a:r>
              <a:rPr lang="en-US" sz="2400" dirty="0"/>
              <a:t>in its alternate space.</a:t>
            </a:r>
          </a:p>
          <a:p>
            <a:pPr>
              <a:spcAft>
                <a:spcPts val="1200"/>
              </a:spcAft>
              <a:defRPr/>
            </a:pPr>
            <a:r>
              <a:rPr lang="en-US" sz="2400" dirty="0"/>
              <a:t>It solves a </a:t>
            </a:r>
            <a:r>
              <a:rPr lang="en-US" sz="2400" dirty="0">
                <a:solidFill>
                  <a:srgbClr val="0033CC"/>
                </a:solidFill>
              </a:rPr>
              <a:t>quadratic programming optimization </a:t>
            </a:r>
            <a:r>
              <a:rPr lang="en-US" sz="2400" dirty="0"/>
              <a:t>problem </a:t>
            </a:r>
          </a:p>
          <a:p>
            <a:pPr marL="0" indent="0">
              <a:spcAft>
                <a:spcPts val="1200"/>
              </a:spcAft>
              <a:buNone/>
              <a:defRPr/>
            </a:pPr>
            <a:r>
              <a:rPr lang="en-US" dirty="0"/>
              <a:t>    </a:t>
            </a:r>
            <a:r>
              <a:rPr lang="en-US" i="1" dirty="0"/>
              <a:t>argmax</a:t>
            </a:r>
            <a:r>
              <a:rPr lang="en-US" dirty="0"/>
              <a:t>   </a:t>
            </a:r>
            <a:r>
              <a:rPr lang="el-GR" dirty="0"/>
              <a:t>Σα</a:t>
            </a:r>
            <a:r>
              <a:rPr lang="en-US" baseline="-25000" dirty="0"/>
              <a:t>j    </a:t>
            </a:r>
            <a:r>
              <a:rPr lang="en-US" dirty="0"/>
              <a:t>- 1/2 </a:t>
            </a:r>
            <a:r>
              <a:rPr lang="el-GR" dirty="0"/>
              <a:t>Σα</a:t>
            </a:r>
            <a:r>
              <a:rPr lang="en-US" baseline="-25000" dirty="0"/>
              <a:t>j </a:t>
            </a:r>
            <a:r>
              <a:rPr lang="el-GR" dirty="0"/>
              <a:t>α</a:t>
            </a:r>
            <a:r>
              <a:rPr lang="en-US" baseline="-25000" dirty="0"/>
              <a:t>k </a:t>
            </a:r>
            <a:r>
              <a:rPr lang="en-US" dirty="0" err="1"/>
              <a:t>y</a:t>
            </a:r>
            <a:r>
              <a:rPr lang="en-US" baseline="-25000" dirty="0" err="1"/>
              <a:t>j</a:t>
            </a:r>
            <a:r>
              <a:rPr lang="en-US" baseline="-25000" dirty="0"/>
              <a:t> </a:t>
            </a:r>
            <a:r>
              <a:rPr lang="en-US" dirty="0" err="1"/>
              <a:t>y</a:t>
            </a:r>
            <a:r>
              <a:rPr lang="en-US" baseline="-25000" dirty="0" err="1"/>
              <a:t>k</a:t>
            </a:r>
            <a:r>
              <a:rPr lang="en-US" baseline="-25000" dirty="0"/>
              <a:t> </a:t>
            </a:r>
            <a:r>
              <a:rPr lang="en-US" dirty="0"/>
              <a:t>(</a:t>
            </a:r>
            <a:r>
              <a:rPr lang="en-US" b="1" dirty="0" err="1"/>
              <a:t>x</a:t>
            </a:r>
            <a:r>
              <a:rPr lang="en-US" baseline="-25000" dirty="0" err="1"/>
              <a:t>j</a:t>
            </a:r>
            <a:r>
              <a:rPr lang="en-US" dirty="0" err="1"/>
              <a:t>•</a:t>
            </a:r>
            <a:r>
              <a:rPr lang="en-US" b="1" dirty="0" err="1"/>
              <a:t>x</a:t>
            </a:r>
            <a:r>
              <a:rPr lang="en-US" baseline="-25000" dirty="0" err="1"/>
              <a:t>k</a:t>
            </a:r>
            <a:r>
              <a:rPr lang="en-US" dirty="0"/>
              <a:t>)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  <a:defRPr/>
            </a:pPr>
            <a:r>
              <a:rPr lang="en-US" sz="2400" dirty="0"/>
              <a:t>subject to </a:t>
            </a:r>
            <a:r>
              <a:rPr lang="el-GR" sz="2400" dirty="0"/>
              <a:t>α</a:t>
            </a:r>
            <a:r>
              <a:rPr lang="en-US" sz="2400" baseline="-25000" dirty="0"/>
              <a:t>j</a:t>
            </a:r>
            <a:r>
              <a:rPr lang="en-US" sz="2400" dirty="0"/>
              <a:t> &gt; 0 and </a:t>
            </a:r>
            <a:r>
              <a:rPr lang="el-GR" sz="2400" dirty="0"/>
              <a:t>Σα</a:t>
            </a:r>
            <a:r>
              <a:rPr lang="en-US" sz="2400" baseline="-25000" dirty="0" err="1"/>
              <a:t>j</a:t>
            </a:r>
            <a:r>
              <a:rPr lang="en-US" sz="2400" dirty="0" err="1"/>
              <a:t>y</a:t>
            </a:r>
            <a:r>
              <a:rPr lang="en-US" sz="2400" baseline="-25000" dirty="0" err="1"/>
              <a:t>j</a:t>
            </a:r>
            <a:r>
              <a:rPr lang="en-US" sz="2400" dirty="0"/>
              <a:t> = 0.</a:t>
            </a:r>
          </a:p>
          <a:p>
            <a:pPr>
              <a:spcBef>
                <a:spcPts val="1200"/>
              </a:spcBef>
              <a:spcAft>
                <a:spcPts val="1200"/>
              </a:spcAft>
              <a:defRPr/>
            </a:pPr>
            <a:r>
              <a:rPr lang="en-US" sz="2400" dirty="0"/>
              <a:t>The </a:t>
            </a:r>
            <a:r>
              <a:rPr lang="en-US" sz="2400" dirty="0">
                <a:solidFill>
                  <a:srgbClr val="FF0000"/>
                </a:solidFill>
              </a:rPr>
              <a:t>equation for the separator </a:t>
            </a:r>
            <a:r>
              <a:rPr lang="en-US" sz="2400" dirty="0"/>
              <a:t>for these optimal </a:t>
            </a:r>
            <a:r>
              <a:rPr lang="el-GR" sz="2400" dirty="0"/>
              <a:t>α</a:t>
            </a:r>
            <a:r>
              <a:rPr lang="en-US" sz="2400" baseline="-25000" dirty="0"/>
              <a:t>j </a:t>
            </a:r>
            <a:r>
              <a:rPr lang="en-US" sz="2400" dirty="0"/>
              <a:t>is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  <a:defRPr/>
            </a:pPr>
            <a:r>
              <a:rPr lang="en-US" sz="2400" dirty="0"/>
              <a:t>   h(</a:t>
            </a:r>
            <a:r>
              <a:rPr lang="en-US" sz="2400" b="1" dirty="0"/>
              <a:t>x</a:t>
            </a:r>
            <a:r>
              <a:rPr lang="en-US" sz="2400" dirty="0"/>
              <a:t>) = sign(</a:t>
            </a:r>
            <a:r>
              <a:rPr lang="el-GR" sz="2400" dirty="0"/>
              <a:t>Σα</a:t>
            </a:r>
            <a:r>
              <a:rPr lang="en-US" sz="2400" baseline="-25000" dirty="0"/>
              <a:t>j</a:t>
            </a:r>
            <a:r>
              <a:rPr lang="en-US" sz="2400" dirty="0"/>
              <a:t> </a:t>
            </a:r>
            <a:r>
              <a:rPr lang="en-US" sz="2400" dirty="0" err="1"/>
              <a:t>y</a:t>
            </a:r>
            <a:r>
              <a:rPr lang="en-US" sz="2400" baseline="-25000" dirty="0" err="1"/>
              <a:t>j</a:t>
            </a:r>
            <a:r>
              <a:rPr lang="en-US" sz="2400" dirty="0"/>
              <a:t> (</a:t>
            </a:r>
            <a:r>
              <a:rPr lang="en-US" sz="2400" dirty="0" err="1"/>
              <a:t>x•x</a:t>
            </a:r>
            <a:r>
              <a:rPr lang="en-US" sz="2400" baseline="-25000" dirty="0" err="1"/>
              <a:t>j</a:t>
            </a:r>
            <a:r>
              <a:rPr lang="en-US" sz="2400" dirty="0"/>
              <a:t>) – b)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  <a:defRPr/>
            </a:pPr>
            <a:endParaRPr lang="en-US" sz="2400" dirty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BEF215C-825C-4F23-B3F7-1836DAEC9BC8}" type="slidenum">
              <a:rPr lang="en-US" altLang="en-US" sz="1400"/>
              <a:pPr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400"/>
          </a:p>
        </p:txBody>
      </p:sp>
      <p:sp>
        <p:nvSpPr>
          <p:cNvPr id="45061" name="TextBox 4"/>
          <p:cNvSpPr txBox="1">
            <a:spLocks noChangeArrowheads="1"/>
          </p:cNvSpPr>
          <p:nvPr/>
        </p:nvSpPr>
        <p:spPr bwMode="auto">
          <a:xfrm>
            <a:off x="2956561" y="3484562"/>
            <a:ext cx="26082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l-GR" altLang="en-US" sz="2400" dirty="0"/>
              <a:t>α</a:t>
            </a:r>
            <a:r>
              <a:rPr lang="en-US" altLang="en-US" sz="2400" dirty="0"/>
              <a:t>       j               </a:t>
            </a:r>
            <a:r>
              <a:rPr lang="en-US" altLang="en-US" sz="2400" dirty="0" err="1"/>
              <a:t>j,k</a:t>
            </a:r>
            <a:endParaRPr lang="en-US" altLang="en-US" sz="2400" dirty="0"/>
          </a:p>
        </p:txBody>
      </p:sp>
      <p:sp>
        <p:nvSpPr>
          <p:cNvPr id="45062" name="TextBox 5"/>
          <p:cNvSpPr txBox="1">
            <a:spLocks noChangeArrowheads="1"/>
          </p:cNvSpPr>
          <p:nvPr/>
        </p:nvSpPr>
        <p:spPr bwMode="auto">
          <a:xfrm>
            <a:off x="4865688" y="4267201"/>
            <a:ext cx="26962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/>
              <a:t> </a:t>
            </a:r>
          </a:p>
        </p:txBody>
      </p:sp>
      <p:sp>
        <p:nvSpPr>
          <p:cNvPr id="45063" name="TextBox 6"/>
          <p:cNvSpPr txBox="1">
            <a:spLocks noChangeArrowheads="1"/>
          </p:cNvSpPr>
          <p:nvPr/>
        </p:nvSpPr>
        <p:spPr bwMode="auto">
          <a:xfrm>
            <a:off x="3578517" y="5496719"/>
            <a:ext cx="2295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/>
              <a:t>j</a:t>
            </a:r>
          </a:p>
        </p:txBody>
      </p:sp>
      <p:sp>
        <p:nvSpPr>
          <p:cNvPr id="2" name="Rectangle 1"/>
          <p:cNvSpPr/>
          <p:nvPr/>
        </p:nvSpPr>
        <p:spPr>
          <a:xfrm>
            <a:off x="2108200" y="5017475"/>
            <a:ext cx="3657600" cy="10223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3996269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152400"/>
            <a:ext cx="8229600" cy="1143000"/>
          </a:xfrm>
        </p:spPr>
        <p:txBody>
          <a:bodyPr/>
          <a:lstStyle/>
          <a:p>
            <a:r>
              <a:rPr lang="en-US" dirty="0"/>
              <a:t>Simple Example of Classification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86465" y="988599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/>
              <a:t>K(A,B) = A </a:t>
            </a:r>
            <a:r>
              <a:rPr lang="en-US" dirty="0">
                <a:sym typeface="Symbol"/>
              </a:rPr>
              <a:t> B</a:t>
            </a:r>
          </a:p>
          <a:p>
            <a:r>
              <a:rPr lang="en-US" dirty="0">
                <a:sym typeface="Symbol"/>
              </a:rPr>
              <a:t>known positive class points </a:t>
            </a:r>
            <a:r>
              <a:rPr lang="en-US" dirty="0">
                <a:solidFill>
                  <a:srgbClr val="0000FF"/>
                </a:solidFill>
                <a:sym typeface="Symbol"/>
              </a:rPr>
              <a:t>{(3,1),(3,-1),(6,1),(6,-1)}</a:t>
            </a:r>
          </a:p>
          <a:p>
            <a:r>
              <a:rPr lang="en-US" dirty="0">
                <a:sym typeface="Symbol"/>
              </a:rPr>
              <a:t>known negative class points</a:t>
            </a:r>
            <a:r>
              <a:rPr lang="en-US" dirty="0">
                <a:solidFill>
                  <a:srgbClr val="0000FF"/>
                </a:solidFill>
                <a:sym typeface="Symbol"/>
              </a:rPr>
              <a:t> </a:t>
            </a:r>
            <a:r>
              <a:rPr lang="en-US" dirty="0">
                <a:solidFill>
                  <a:srgbClr val="C00000"/>
                </a:solidFill>
                <a:sym typeface="Symbol"/>
              </a:rPr>
              <a:t>{(1,0),(0,1),(0,-1),(-1,0)}</a:t>
            </a:r>
          </a:p>
          <a:p>
            <a:r>
              <a:rPr lang="en-US" dirty="0">
                <a:sym typeface="Symbol"/>
              </a:rPr>
              <a:t>support vectors: </a:t>
            </a:r>
            <a:r>
              <a:rPr lang="en-US" dirty="0">
                <a:solidFill>
                  <a:srgbClr val="FF0000"/>
                </a:solidFill>
                <a:sym typeface="Symbol"/>
              </a:rPr>
              <a:t>s = {(1,0),(3,1),(3,-1)} </a:t>
            </a:r>
            <a:r>
              <a:rPr lang="en-US" dirty="0">
                <a:sym typeface="Symbol"/>
              </a:rPr>
              <a:t>with weights </a:t>
            </a:r>
            <a:r>
              <a:rPr lang="el-GR" dirty="0">
                <a:latin typeface="Arial"/>
                <a:cs typeface="Arial"/>
                <a:sym typeface="Symbol"/>
              </a:rPr>
              <a:t>α</a:t>
            </a:r>
            <a:r>
              <a:rPr lang="en-US" dirty="0">
                <a:sym typeface="Symbol"/>
              </a:rPr>
              <a:t> = -3.5, .75, .75</a:t>
            </a:r>
            <a:endParaRPr lang="en-US" dirty="0">
              <a:solidFill>
                <a:srgbClr val="FF0000"/>
              </a:solidFill>
              <a:sym typeface="Symbol"/>
            </a:endParaRPr>
          </a:p>
          <a:p>
            <a:r>
              <a:rPr lang="en-US" dirty="0">
                <a:sym typeface="Symbol"/>
              </a:rPr>
              <a:t>classifier equation: f(x) = sign(</a:t>
            </a:r>
            <a:r>
              <a:rPr lang="el-GR" dirty="0">
                <a:latin typeface="Arial"/>
                <a:cs typeface="Arial"/>
                <a:sym typeface="Symbol"/>
              </a:rPr>
              <a:t>Σ</a:t>
            </a:r>
            <a:r>
              <a:rPr lang="en-US" baseline="-25000" dirty="0" err="1">
                <a:latin typeface="Arial"/>
                <a:cs typeface="Arial"/>
                <a:sym typeface="Symbol"/>
              </a:rPr>
              <a:t>i</a:t>
            </a:r>
            <a:r>
              <a:rPr lang="en-US" baseline="-25000" dirty="0">
                <a:latin typeface="Arial"/>
                <a:cs typeface="Arial"/>
                <a:sym typeface="Symbol"/>
              </a:rPr>
              <a:t> </a:t>
            </a:r>
            <a:r>
              <a:rPr lang="en-US" dirty="0">
                <a:latin typeface="Arial"/>
                <a:cs typeface="Arial"/>
                <a:sym typeface="Symbol"/>
              </a:rPr>
              <a:t>[</a:t>
            </a:r>
            <a:r>
              <a:rPr lang="el-GR" dirty="0">
                <a:latin typeface="Arial"/>
                <a:cs typeface="Arial"/>
                <a:sym typeface="Symbol"/>
              </a:rPr>
              <a:t>α</a:t>
            </a:r>
            <a:r>
              <a:rPr lang="en-US" baseline="-25000" dirty="0" err="1">
                <a:latin typeface="Arial"/>
                <a:cs typeface="Arial"/>
                <a:sym typeface="Symbol"/>
              </a:rPr>
              <a:t>i</a:t>
            </a:r>
            <a:r>
              <a:rPr lang="en-US" dirty="0">
                <a:latin typeface="Arial"/>
                <a:cs typeface="Arial"/>
                <a:sym typeface="Symbol"/>
              </a:rPr>
              <a:t>*K(</a:t>
            </a:r>
            <a:r>
              <a:rPr lang="en-US" dirty="0" err="1">
                <a:latin typeface="Arial"/>
                <a:cs typeface="Arial"/>
                <a:sym typeface="Symbol"/>
              </a:rPr>
              <a:t>s</a:t>
            </a:r>
            <a:r>
              <a:rPr lang="en-US" baseline="-25000" dirty="0" err="1">
                <a:latin typeface="Arial"/>
                <a:cs typeface="Arial"/>
                <a:sym typeface="Symbol"/>
              </a:rPr>
              <a:t>i</a:t>
            </a:r>
            <a:r>
              <a:rPr lang="en-US" dirty="0" err="1">
                <a:latin typeface="Arial"/>
                <a:cs typeface="Arial"/>
                <a:sym typeface="Symbol"/>
              </a:rPr>
              <a:t>,x</a:t>
            </a:r>
            <a:r>
              <a:rPr lang="en-US" dirty="0">
                <a:latin typeface="Arial"/>
                <a:cs typeface="Arial"/>
                <a:sym typeface="Symbol"/>
              </a:rPr>
              <a:t>)]-b) </a:t>
            </a:r>
            <a:endParaRPr lang="en-US" dirty="0"/>
          </a:p>
        </p:txBody>
      </p:sp>
      <p:pic>
        <p:nvPicPr>
          <p:cNvPr id="4" name="Picture 3" descr="C:\Users\shapiro\AppData\Local\Microsoft\Windows\Temporary Internet Files\Content.IE5\CT7EEUT8\1185px-2D_Cartesian_Coordinates.svg[1]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466" y="4038601"/>
            <a:ext cx="2903855" cy="2508885"/>
          </a:xfrm>
          <a:prstGeom prst="rect">
            <a:avLst/>
          </a:prstGeom>
          <a:noFill/>
        </p:spPr>
      </p:pic>
      <p:sp>
        <p:nvSpPr>
          <p:cNvPr id="6" name="Oval 5"/>
          <p:cNvSpPr/>
          <p:nvPr/>
        </p:nvSpPr>
        <p:spPr>
          <a:xfrm>
            <a:off x="3200400" y="5343962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048000" y="5178742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048000" y="55626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581400" y="5134591"/>
            <a:ext cx="76200" cy="76200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819400" y="5343962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597876" y="5524500"/>
            <a:ext cx="76200" cy="76200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114800" y="5134591"/>
            <a:ext cx="76200" cy="76200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177614" y="5524500"/>
            <a:ext cx="76200" cy="76200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3467100" y="5000032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3467100" y="542840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3086100" y="5233445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 rot="60000">
            <a:off x="3435694" y="4267201"/>
            <a:ext cx="31407" cy="228028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9432325" y="3563551"/>
            <a:ext cx="6559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b=2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105400" y="4068917"/>
            <a:ext cx="381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f(</a:t>
            </a:r>
            <a:r>
              <a:rPr lang="en-US" sz="2000" dirty="0">
                <a:solidFill>
                  <a:srgbClr val="0000FF"/>
                </a:solidFill>
              </a:rPr>
              <a:t>1,1</a:t>
            </a:r>
            <a:r>
              <a:rPr lang="en-US" sz="2000" dirty="0"/>
              <a:t>) = sign(</a:t>
            </a:r>
            <a:r>
              <a:rPr lang="el-GR" sz="2000" dirty="0">
                <a:latin typeface="Arial"/>
                <a:cs typeface="Arial"/>
                <a:sym typeface="Symbol"/>
              </a:rPr>
              <a:t>Σ</a:t>
            </a:r>
            <a:r>
              <a:rPr lang="en-US" sz="2000" baseline="-25000" dirty="0" err="1">
                <a:latin typeface="Arial"/>
                <a:cs typeface="Arial"/>
                <a:sym typeface="Symbol"/>
              </a:rPr>
              <a:t>i</a:t>
            </a:r>
            <a:r>
              <a:rPr lang="en-US" sz="2000" baseline="-25000" dirty="0">
                <a:latin typeface="Arial"/>
                <a:cs typeface="Arial"/>
                <a:sym typeface="Symbol"/>
              </a:rPr>
              <a:t>  </a:t>
            </a:r>
            <a:r>
              <a:rPr lang="el-GR" sz="2000" dirty="0">
                <a:latin typeface="Arial"/>
                <a:cs typeface="Arial"/>
                <a:sym typeface="Symbol"/>
              </a:rPr>
              <a:t>α</a:t>
            </a:r>
            <a:r>
              <a:rPr lang="en-US" sz="2000" baseline="-25000" dirty="0" err="1">
                <a:latin typeface="Arial"/>
                <a:cs typeface="Arial"/>
                <a:sym typeface="Symbol"/>
              </a:rPr>
              <a:t>i</a:t>
            </a:r>
            <a:r>
              <a:rPr lang="en-US" sz="2000" dirty="0">
                <a:latin typeface="Arial"/>
                <a:cs typeface="Arial"/>
                <a:sym typeface="Symbol"/>
              </a:rPr>
              <a:t>  </a:t>
            </a:r>
            <a:r>
              <a:rPr lang="en-US" sz="2000" dirty="0" err="1">
                <a:latin typeface="Arial"/>
                <a:cs typeface="Arial"/>
                <a:sym typeface="Symbol"/>
              </a:rPr>
              <a:t>s</a:t>
            </a:r>
            <a:r>
              <a:rPr lang="en-US" sz="2000" baseline="-25000" dirty="0" err="1">
                <a:latin typeface="Arial"/>
                <a:cs typeface="Arial"/>
                <a:sym typeface="Symbol"/>
              </a:rPr>
              <a:t>i</a:t>
            </a:r>
            <a:r>
              <a:rPr lang="en-US" sz="2000" dirty="0">
                <a:latin typeface="Arial"/>
                <a:cs typeface="Arial"/>
                <a:sym typeface="Symbol"/>
              </a:rPr>
              <a:t>   (</a:t>
            </a:r>
            <a:r>
              <a:rPr lang="en-US" sz="2000" dirty="0">
                <a:solidFill>
                  <a:srgbClr val="0000FF"/>
                </a:solidFill>
                <a:latin typeface="Arial"/>
                <a:cs typeface="Arial"/>
                <a:sym typeface="Symbol"/>
              </a:rPr>
              <a:t>1,1</a:t>
            </a:r>
            <a:r>
              <a:rPr lang="en-US" sz="2000" dirty="0">
                <a:latin typeface="Arial"/>
                <a:cs typeface="Arial"/>
                <a:sym typeface="Symbol"/>
              </a:rPr>
              <a:t>)    - 2)</a:t>
            </a:r>
            <a:endParaRPr lang="en-US" sz="2000" dirty="0"/>
          </a:p>
        </p:txBody>
      </p:sp>
      <p:sp>
        <p:nvSpPr>
          <p:cNvPr id="28" name="TextBox 27"/>
          <p:cNvSpPr txBox="1"/>
          <p:nvPr/>
        </p:nvSpPr>
        <p:spPr>
          <a:xfrm>
            <a:off x="4784143" y="4467208"/>
            <a:ext cx="59683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= sign(.75*(3,1) </a:t>
            </a:r>
            <a:r>
              <a:rPr lang="en-US" dirty="0">
                <a:sym typeface="Symbol"/>
              </a:rPr>
              <a:t> (1,1) + .75*(3,-1)(1,1)+(-3.5)*(1,0)(1,1) -2)</a:t>
            </a:r>
          </a:p>
          <a:p>
            <a:r>
              <a:rPr lang="en-US" dirty="0"/>
              <a:t>= sign(1 – 2) = sign(-1) = -  </a:t>
            </a:r>
            <a:r>
              <a:rPr lang="en-US" dirty="0">
                <a:solidFill>
                  <a:srgbClr val="C00000"/>
                </a:solidFill>
              </a:rPr>
              <a:t>negative class</a:t>
            </a:r>
          </a:p>
          <a:p>
            <a:r>
              <a:rPr lang="en-US" dirty="0">
                <a:solidFill>
                  <a:srgbClr val="C00000"/>
                </a:solidFill>
              </a:rPr>
              <a:t>CORRECT</a:t>
            </a:r>
          </a:p>
        </p:txBody>
      </p:sp>
    </p:spTree>
    <p:extLst>
      <p:ext uri="{BB962C8B-B14F-4D97-AF65-F5344CB8AC3E}">
        <p14:creationId xmlns:p14="http://schemas.microsoft.com/office/powerpoint/2010/main" val="186441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3600" y="381001"/>
            <a:ext cx="6269986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 taken to build model: 0.15 seconds</a:t>
            </a:r>
          </a:p>
          <a:p>
            <a:endParaRPr lang="en-US" dirty="0"/>
          </a:p>
          <a:p>
            <a:r>
              <a:rPr lang="en-US" dirty="0"/>
              <a:t>Correctly Classified Instances         319               </a:t>
            </a:r>
            <a:r>
              <a:rPr lang="en-US" dirty="0">
                <a:solidFill>
                  <a:srgbClr val="0000FF"/>
                </a:solidFill>
              </a:rPr>
              <a:t>83.5079 %</a:t>
            </a:r>
          </a:p>
          <a:p>
            <a:r>
              <a:rPr lang="en-US" dirty="0"/>
              <a:t>Incorrectly Classified Instances        63               16.4921 %</a:t>
            </a:r>
          </a:p>
          <a:p>
            <a:r>
              <a:rPr lang="en-US" dirty="0"/>
              <a:t>Kappa statistic                          0.6685</a:t>
            </a:r>
          </a:p>
          <a:p>
            <a:r>
              <a:rPr lang="en-US" dirty="0"/>
              <a:t>Mean absolute error                      0.1649</a:t>
            </a:r>
          </a:p>
          <a:p>
            <a:r>
              <a:rPr lang="en-US" dirty="0"/>
              <a:t>Root mean squared error                  0.4061</a:t>
            </a:r>
          </a:p>
          <a:p>
            <a:r>
              <a:rPr lang="en-US" dirty="0"/>
              <a:t>Relative absolute error                 33.0372 %</a:t>
            </a:r>
          </a:p>
          <a:p>
            <a:r>
              <a:rPr lang="en-US" dirty="0"/>
              <a:t>Root relative squared error             81.1136 %</a:t>
            </a:r>
          </a:p>
          <a:p>
            <a:r>
              <a:rPr lang="en-US" dirty="0"/>
              <a:t>Total Number of Instances              382     </a:t>
            </a:r>
          </a:p>
          <a:p>
            <a:endParaRPr lang="en-US" dirty="0"/>
          </a:p>
          <a:p>
            <a:r>
              <a:rPr lang="en-US" dirty="0"/>
              <a:t>TP Rate   FP Rate   Precision   Recall  F-Measure   ROC Area  Class</a:t>
            </a:r>
          </a:p>
          <a:p>
            <a:r>
              <a:rPr lang="en-US" dirty="0"/>
              <a:t>                 0.722     0.056      0.925     0.722     0.811      0.833    </a:t>
            </a:r>
            <a:r>
              <a:rPr lang="en-US" dirty="0" err="1"/>
              <a:t>cal</a:t>
            </a:r>
            <a:endParaRPr lang="en-US" dirty="0"/>
          </a:p>
          <a:p>
            <a:r>
              <a:rPr lang="en-US" dirty="0"/>
              <a:t>                 0.944     0.278      0.78       0.944     0.854      0.833    </a:t>
            </a:r>
            <a:r>
              <a:rPr lang="en-US" dirty="0" err="1"/>
              <a:t>dor</a:t>
            </a:r>
            <a:endParaRPr lang="en-US" dirty="0"/>
          </a:p>
          <a:p>
            <a:r>
              <a:rPr lang="en-US" dirty="0"/>
              <a:t>W Avg.    0.835     0.17         0.851     0.835     0.833      0.833</a:t>
            </a:r>
          </a:p>
          <a:p>
            <a:endParaRPr lang="en-US" dirty="0"/>
          </a:p>
          <a:p>
            <a:r>
              <a:rPr lang="en-US" dirty="0"/>
              <a:t>=== Confusion Matrix ===</a:t>
            </a:r>
          </a:p>
          <a:p>
            <a:endParaRPr lang="en-US" dirty="0"/>
          </a:p>
          <a:p>
            <a:r>
              <a:rPr lang="en-US" dirty="0"/>
              <a:t>   a   b   &lt;-- classified as</a:t>
            </a:r>
          </a:p>
          <a:p>
            <a:r>
              <a:rPr lang="en-US" dirty="0"/>
              <a:t> 135  52 |   a = </a:t>
            </a:r>
            <a:r>
              <a:rPr lang="en-US" dirty="0" err="1"/>
              <a:t>cal</a:t>
            </a:r>
            <a:endParaRPr lang="en-US" dirty="0"/>
          </a:p>
          <a:p>
            <a:r>
              <a:rPr lang="en-US" dirty="0"/>
              <a:t>  11 184 |   b = </a:t>
            </a:r>
            <a:r>
              <a:rPr lang="en-US" dirty="0" err="1"/>
              <a:t>dor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4537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2B2EFF0-F3AB-41C0-93F7-B4F04EFAFEFD}" type="slidenum">
              <a:rPr lang="en-US" altLang="en-US" sz="1400"/>
              <a:pPr eaLnBrk="1" hangingPunct="1">
                <a:spcBef>
                  <a:spcPct val="0"/>
                </a:spcBef>
                <a:buFontTx/>
                <a:buNone/>
              </a:pPr>
              <a:t>16</a:t>
            </a:fld>
            <a:endParaRPr lang="en-US" altLang="en-US" sz="140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solidFill>
                  <a:srgbClr val="0033CC"/>
                </a:solidFill>
              </a:rPr>
              <a:t>Neural Net Learning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ln>
            <a:noFill/>
            <a:miter lim="800000"/>
            <a:headEnd/>
            <a:tailEnd/>
          </a:ln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dirty="0"/>
              <a:t>Motivated by studies of the </a:t>
            </a:r>
            <a:r>
              <a:rPr lang="en-US" altLang="en-US" dirty="0">
                <a:solidFill>
                  <a:srgbClr val="FF0000"/>
                </a:solidFill>
              </a:rPr>
              <a:t>brain</a:t>
            </a:r>
            <a:r>
              <a:rPr lang="en-US" altLang="en-US" dirty="0"/>
              <a:t>.</a:t>
            </a:r>
          </a:p>
          <a:p>
            <a:pPr eaLnBrk="1" hangingPunct="1">
              <a:lnSpc>
                <a:spcPct val="80000"/>
              </a:lnSpc>
            </a:pPr>
            <a:endParaRPr lang="en-US" altLang="en-US" dirty="0"/>
          </a:p>
          <a:p>
            <a:pPr eaLnBrk="1" hangingPunct="1">
              <a:lnSpc>
                <a:spcPct val="80000"/>
              </a:lnSpc>
            </a:pPr>
            <a:r>
              <a:rPr lang="en-US" altLang="en-US" dirty="0"/>
              <a:t>A network of </a:t>
            </a:r>
            <a:r>
              <a:rPr lang="en-US" altLang="en-US" dirty="0">
                <a:solidFill>
                  <a:srgbClr val="FF0000"/>
                </a:solidFill>
              </a:rPr>
              <a:t>“artificial neurons”</a:t>
            </a:r>
            <a:r>
              <a:rPr lang="en-US" altLang="en-US" dirty="0"/>
              <a:t> that learns a function.</a:t>
            </a:r>
          </a:p>
          <a:p>
            <a:pPr eaLnBrk="1" hangingPunct="1">
              <a:lnSpc>
                <a:spcPct val="80000"/>
              </a:lnSpc>
            </a:pPr>
            <a:endParaRPr lang="en-US" altLang="en-US" dirty="0"/>
          </a:p>
          <a:p>
            <a:pPr eaLnBrk="1" hangingPunct="1">
              <a:lnSpc>
                <a:spcPct val="80000"/>
              </a:lnSpc>
            </a:pPr>
            <a:r>
              <a:rPr lang="en-US" altLang="en-US" dirty="0"/>
              <a:t>Doesn’t have clear decision rules like decision trees, but highly successful in many different applications. (e.g. </a:t>
            </a:r>
            <a:r>
              <a:rPr lang="en-US" altLang="en-US" dirty="0">
                <a:solidFill>
                  <a:srgbClr val="FF0000"/>
                </a:solidFill>
              </a:rPr>
              <a:t>face detection</a:t>
            </a:r>
            <a:r>
              <a:rPr lang="en-US" altLang="en-US" dirty="0"/>
              <a:t>)</a:t>
            </a:r>
          </a:p>
          <a:p>
            <a:pPr eaLnBrk="1" hangingPunct="1">
              <a:lnSpc>
                <a:spcPct val="80000"/>
              </a:lnSpc>
            </a:pPr>
            <a:endParaRPr lang="en-US" altLang="en-US" dirty="0"/>
          </a:p>
          <a:p>
            <a:pPr eaLnBrk="1" hangingPunct="1">
              <a:lnSpc>
                <a:spcPct val="80000"/>
              </a:lnSpc>
            </a:pPr>
            <a:r>
              <a:rPr lang="en-US" altLang="en-US" dirty="0"/>
              <a:t>We use them frequently in our research.</a:t>
            </a:r>
          </a:p>
          <a:p>
            <a:pPr eaLnBrk="1" hangingPunct="1">
              <a:lnSpc>
                <a:spcPct val="80000"/>
              </a:lnSpc>
            </a:pPr>
            <a:endParaRPr lang="en-US" altLang="en-US" dirty="0"/>
          </a:p>
          <a:p>
            <a:r>
              <a:rPr lang="en-US" dirty="0"/>
              <a:t>I’ll be using algorithms from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http://www.cs.mtu.edu/~nilufer/classes/cs4811/2016-spring/lecture-slides/cs4811-neural-net-algorithms.pdf</a:t>
            </a:r>
            <a:endParaRPr lang="en-US" dirty="0"/>
          </a:p>
          <a:p>
            <a:pPr eaLnBrk="1" hangingPunct="1">
              <a:lnSpc>
                <a:spcPct val="80000"/>
              </a:lnSpc>
            </a:pPr>
            <a:endParaRPr lang="en-US" alt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33600" y="120650"/>
            <a:ext cx="8229600" cy="6396038"/>
          </a:xfr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82576"/>
            <a:ext cx="8153400" cy="647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Google Shape;1043;p115"/>
          <p:cNvSpPr txBox="1">
            <a:spLocks noGrp="1"/>
          </p:cNvSpPr>
          <p:nvPr>
            <p:ph type="title"/>
          </p:nvPr>
        </p:nvSpPr>
        <p:spPr>
          <a:xfrm>
            <a:off x="170600" y="256233"/>
            <a:ext cx="1185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r>
              <a:rPr lang="en" sz="4000" dirty="0"/>
              <a:t>Common activation functions </a:t>
            </a:r>
            <a:r>
              <a:rPr lang="en" sz="4000" dirty="0">
                <a:latin typeface="Arial"/>
                <a:ea typeface="Arial"/>
                <a:cs typeface="Arial"/>
                <a:sym typeface="Arial"/>
              </a:rPr>
              <a:t>φ</a:t>
            </a:r>
            <a:endParaRPr sz="4000" i="1" dirty="0"/>
          </a:p>
        </p:txBody>
      </p:sp>
      <p:sp>
        <p:nvSpPr>
          <p:cNvPr id="1045" name="Google Shape;1045;p115"/>
          <p:cNvSpPr txBox="1">
            <a:spLocks noGrp="1"/>
          </p:cNvSpPr>
          <p:nvPr>
            <p:ph type="title" idx="2"/>
          </p:nvPr>
        </p:nvSpPr>
        <p:spPr>
          <a:xfrm>
            <a:off x="298400" y="6381033"/>
            <a:ext cx="11595200" cy="313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endParaRPr/>
          </a:p>
        </p:txBody>
      </p:sp>
      <p:pic>
        <p:nvPicPr>
          <p:cNvPr id="1046" name="Google Shape;1046;p1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27134" y="1329251"/>
            <a:ext cx="9537703" cy="5364968"/>
          </a:xfrm>
          <a:prstGeom prst="rect">
            <a:avLst/>
          </a:prstGeom>
          <a:noFill/>
          <a:ln>
            <a:noFill/>
          </a:ln>
        </p:spPr>
      </p:pic>
      <p:sp>
        <p:nvSpPr>
          <p:cNvPr id="1047" name="Google Shape;1047;p115"/>
          <p:cNvSpPr txBox="1"/>
          <p:nvPr/>
        </p:nvSpPr>
        <p:spPr>
          <a:xfrm>
            <a:off x="2053892" y="1799240"/>
            <a:ext cx="2492000" cy="654893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2133"/>
              </a:spcAft>
            </a:pPr>
            <a:r>
              <a:rPr lang="en" sz="2400" dirty="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linear</a:t>
            </a:r>
          </a:p>
          <a:p>
            <a:pPr algn="ctr">
              <a:lnSpc>
                <a:spcPct val="115000"/>
              </a:lnSpc>
              <a:spcAft>
                <a:spcPts val="2133"/>
              </a:spcAft>
            </a:pPr>
            <a:endParaRPr sz="2400" dirty="0"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048" name="Google Shape;1048;p115"/>
          <p:cNvSpPr txBox="1"/>
          <p:nvPr/>
        </p:nvSpPr>
        <p:spPr>
          <a:xfrm>
            <a:off x="4850000" y="981733"/>
            <a:ext cx="2492000" cy="5744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2133"/>
              </a:spcAft>
            </a:pPr>
            <a:r>
              <a:rPr lang="en" sz="2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logistic</a:t>
            </a:r>
            <a:endParaRPr sz="2400"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049" name="Google Shape;1049;p115"/>
          <p:cNvSpPr txBox="1"/>
          <p:nvPr/>
        </p:nvSpPr>
        <p:spPr>
          <a:xfrm>
            <a:off x="7707500" y="1825767"/>
            <a:ext cx="2492000" cy="5744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2133"/>
              </a:spcAft>
            </a:pPr>
            <a:r>
              <a:rPr lang="en" sz="2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tanh</a:t>
            </a:r>
            <a:endParaRPr sz="2400"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050" name="Google Shape;1050;p115"/>
          <p:cNvSpPr txBox="1"/>
          <p:nvPr/>
        </p:nvSpPr>
        <p:spPr>
          <a:xfrm>
            <a:off x="3097400" y="4403867"/>
            <a:ext cx="2492000" cy="6888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2133"/>
              </a:spcAft>
            </a:pPr>
            <a:r>
              <a:rPr lang="en" sz="16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REctified Linear Unit (RELU)</a:t>
            </a:r>
            <a:endParaRPr sz="1600"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051" name="Google Shape;1051;p115"/>
          <p:cNvSpPr txBox="1"/>
          <p:nvPr/>
        </p:nvSpPr>
        <p:spPr>
          <a:xfrm>
            <a:off x="6522318" y="4426299"/>
            <a:ext cx="2492000" cy="5744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2133"/>
              </a:spcAft>
            </a:pPr>
            <a:r>
              <a:rPr lang="en" sz="2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Leaky RELU</a:t>
            </a:r>
            <a:endParaRPr sz="2400"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0D843CB6-068A-4CC0-BBB9-FF39AC006678}" type="slidenum">
              <a:rPr lang="en-US" altLang="en-US" sz="1400"/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/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solidFill>
                  <a:srgbClr val="0033CC"/>
                </a:solidFill>
              </a:rPr>
              <a:t>Kernel Machines </a:t>
            </a:r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400"/>
              <a:t>A relatively new learning methodology (1992) derived from statistical learning theory.</a:t>
            </a:r>
          </a:p>
          <a:p>
            <a:pPr eaLnBrk="1" hangingPunct="1">
              <a:lnSpc>
                <a:spcPct val="90000"/>
              </a:lnSpc>
            </a:pPr>
            <a:endParaRPr lang="en-US" altLang="en-US" sz="2400"/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Became famous when it gave accuracy comparable to neural nets in a handwriting recognition class.</a:t>
            </a:r>
          </a:p>
          <a:p>
            <a:pPr eaLnBrk="1" hangingPunct="1">
              <a:lnSpc>
                <a:spcPct val="90000"/>
              </a:lnSpc>
            </a:pPr>
            <a:endParaRPr lang="en-US" altLang="en-US" sz="2400"/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Was introduced to computer vision researchers by Tomaso Poggio at MIT who started using it for face detection and got better results than neural nets.</a:t>
            </a:r>
          </a:p>
          <a:p>
            <a:pPr eaLnBrk="1" hangingPunct="1">
              <a:lnSpc>
                <a:spcPct val="90000"/>
              </a:lnSpc>
            </a:pPr>
            <a:endParaRPr lang="en-US" altLang="en-US" sz="2400"/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Has become very popular and widely used with packages available.</a:t>
            </a:r>
          </a:p>
        </p:txBody>
      </p:sp>
    </p:spTree>
    <p:extLst>
      <p:ext uri="{BB962C8B-B14F-4D97-AF65-F5344CB8AC3E}">
        <p14:creationId xmlns:p14="http://schemas.microsoft.com/office/powerpoint/2010/main" val="30561459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Feed-Forward </a:t>
            </a:r>
            <a:r>
              <a:rPr lang="en-US" dirty="0" err="1"/>
              <a:t>Perceptrons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90800" y="1828801"/>
            <a:ext cx="473206" cy="46166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/>
              <a:t>x1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90800" y="2738736"/>
            <a:ext cx="473206" cy="46166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/>
              <a:t>x2</a:t>
            </a:r>
          </a:p>
        </p:txBody>
      </p:sp>
      <p:sp>
        <p:nvSpPr>
          <p:cNvPr id="6" name="Oval 5"/>
          <p:cNvSpPr/>
          <p:nvPr/>
        </p:nvSpPr>
        <p:spPr>
          <a:xfrm>
            <a:off x="3886200" y="2290465"/>
            <a:ext cx="533400" cy="44827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581400" y="3505201"/>
            <a:ext cx="344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ym typeface="Symbol"/>
              </a:rPr>
              <a:t></a:t>
            </a:r>
            <a:endParaRPr lang="en-US" sz="2400" dirty="0"/>
          </a:p>
        </p:txBody>
      </p:sp>
      <p:cxnSp>
        <p:nvCxnSpPr>
          <p:cNvPr id="9" name="Straight Arrow Connector 8"/>
          <p:cNvCxnSpPr>
            <a:stCxn id="4" idx="3"/>
            <a:endCxn id="6" idx="2"/>
          </p:cNvCxnSpPr>
          <p:nvPr/>
        </p:nvCxnSpPr>
        <p:spPr>
          <a:xfrm>
            <a:off x="3064006" y="2059634"/>
            <a:ext cx="822194" cy="4549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5" idx="3"/>
          </p:cNvCxnSpPr>
          <p:nvPr/>
        </p:nvCxnSpPr>
        <p:spPr>
          <a:xfrm flipV="1">
            <a:off x="3064006" y="2667000"/>
            <a:ext cx="822194" cy="3025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7" idx="0"/>
          </p:cNvCxnSpPr>
          <p:nvPr/>
        </p:nvCxnSpPr>
        <p:spPr>
          <a:xfrm flipV="1">
            <a:off x="3753884" y="2818284"/>
            <a:ext cx="208517" cy="6869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352801" y="-6096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352800" y="1828800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00400" y="2792410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W2</a:t>
            </a:r>
          </a:p>
        </p:txBody>
      </p:sp>
      <p:cxnSp>
        <p:nvCxnSpPr>
          <p:cNvPr id="19" name="Straight Arrow Connector 18"/>
          <p:cNvCxnSpPr>
            <a:stCxn id="6" idx="6"/>
          </p:cNvCxnSpPr>
          <p:nvPr/>
        </p:nvCxnSpPr>
        <p:spPr>
          <a:xfrm>
            <a:off x="4419600" y="25146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29009" y="2329934"/>
            <a:ext cx="609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g(in)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181601" y="2277071"/>
            <a:ext cx="8396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out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148599" y="1634229"/>
            <a:ext cx="1832553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in = (∑ </a:t>
            </a:r>
            <a:r>
              <a:rPr lang="en-US" sz="2000" dirty="0" err="1">
                <a:solidFill>
                  <a:srgbClr val="FF0000"/>
                </a:solidFill>
              </a:rPr>
              <a:t>W</a:t>
            </a:r>
            <a:r>
              <a:rPr lang="en-US" sz="2000" baseline="-25000" dirty="0" err="1">
                <a:solidFill>
                  <a:srgbClr val="FF0000"/>
                </a:solidFill>
              </a:rPr>
              <a:t>j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x</a:t>
            </a:r>
            <a:r>
              <a:rPr lang="en-US" sz="2000" baseline="-25000" dirty="0" err="1">
                <a:solidFill>
                  <a:srgbClr val="FF0000"/>
                </a:solidFill>
              </a:rPr>
              <a:t>j</a:t>
            </a:r>
            <a:r>
              <a:rPr lang="en-US" sz="2000" dirty="0">
                <a:solidFill>
                  <a:srgbClr val="FF0000"/>
                </a:solidFill>
              </a:rPr>
              <a:t>) + </a:t>
            </a:r>
            <a:r>
              <a:rPr lang="en-US" sz="2000" dirty="0">
                <a:solidFill>
                  <a:srgbClr val="FF0000"/>
                </a:solidFill>
                <a:sym typeface="Symbol"/>
              </a:rPr>
              <a:t></a:t>
            </a:r>
          </a:p>
          <a:p>
            <a:r>
              <a:rPr lang="en-US" sz="2000" dirty="0">
                <a:sym typeface="Symbol"/>
              </a:rPr>
              <a:t>out = g[in]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111529" y="2514601"/>
            <a:ext cx="329930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 is the activation function</a:t>
            </a:r>
          </a:p>
          <a:p>
            <a:endParaRPr lang="en-US" dirty="0"/>
          </a:p>
          <a:p>
            <a:r>
              <a:rPr lang="en-US" dirty="0"/>
              <a:t>It can be a step function:</a:t>
            </a:r>
          </a:p>
          <a:p>
            <a:r>
              <a:rPr lang="en-US" dirty="0">
                <a:solidFill>
                  <a:srgbClr val="FF0000"/>
                </a:solidFill>
              </a:rPr>
              <a:t>g(x) = 1 if x &gt;=0 and 0 (or -1) else.</a:t>
            </a:r>
          </a:p>
          <a:p>
            <a:endParaRPr lang="en-US" dirty="0"/>
          </a:p>
          <a:p>
            <a:r>
              <a:rPr lang="en-US" dirty="0"/>
              <a:t>It can be a sigmoid function:</a:t>
            </a:r>
          </a:p>
          <a:p>
            <a:r>
              <a:rPr lang="en-US" dirty="0">
                <a:solidFill>
                  <a:srgbClr val="FF0000"/>
                </a:solidFill>
              </a:rPr>
              <a:t>g(x) = 1/(1+exp(-x)).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1529" y="4720282"/>
            <a:ext cx="2447925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362200" y="4876800"/>
            <a:ext cx="37276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The sigmoid function is differentiable</a:t>
            </a:r>
          </a:p>
          <a:p>
            <a:r>
              <a:rPr lang="en-US" dirty="0">
                <a:solidFill>
                  <a:srgbClr val="0000FF"/>
                </a:solidFill>
              </a:rPr>
              <a:t>and can be used in a gradient descent</a:t>
            </a:r>
          </a:p>
          <a:p>
            <a:r>
              <a:rPr lang="en-US" dirty="0">
                <a:solidFill>
                  <a:srgbClr val="0000FF"/>
                </a:solidFill>
              </a:rPr>
              <a:t>algorithm to update the weights.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EB7165D-D698-48FE-BAE3-26A5769A4053}"/>
              </a:ext>
            </a:extLst>
          </p:cNvPr>
          <p:cNvSpPr txBox="1"/>
          <p:nvPr/>
        </p:nvSpPr>
        <p:spPr>
          <a:xfrm>
            <a:off x="10410830" y="4876800"/>
            <a:ext cx="16897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and other things…</a:t>
            </a:r>
          </a:p>
        </p:txBody>
      </p:sp>
    </p:spTree>
    <p:extLst>
      <p:ext uri="{BB962C8B-B14F-4D97-AF65-F5344CB8AC3E}">
        <p14:creationId xmlns:p14="http://schemas.microsoft.com/office/powerpoint/2010/main" val="1189802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Gradient Descent</a:t>
            </a:r>
            <a:br>
              <a:rPr lang="en-US" dirty="0"/>
            </a:br>
            <a:r>
              <a:rPr lang="en-US" sz="2400" dirty="0">
                <a:solidFill>
                  <a:srgbClr val="0000FF"/>
                </a:solidFill>
              </a:rPr>
              <a:t>takes steps proportional to the </a:t>
            </a:r>
            <a:r>
              <a:rPr lang="en-US" sz="2400" b="1" dirty="0">
                <a:solidFill>
                  <a:srgbClr val="0000FF"/>
                </a:solidFill>
              </a:rPr>
              <a:t>negative</a:t>
            </a:r>
            <a:r>
              <a:rPr lang="en-US" sz="2400" dirty="0">
                <a:solidFill>
                  <a:srgbClr val="0000FF"/>
                </a:solidFill>
              </a:rPr>
              <a:t> of the gradient of a function to find its local minimum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Let </a:t>
            </a:r>
            <a:r>
              <a:rPr lang="en-US" b="1" dirty="0"/>
              <a:t>X </a:t>
            </a:r>
            <a:r>
              <a:rPr lang="en-US" dirty="0"/>
              <a:t>be the inputs, y the class, </a:t>
            </a:r>
            <a:r>
              <a:rPr lang="en-US" b="1" dirty="0"/>
              <a:t>W</a:t>
            </a:r>
            <a:r>
              <a:rPr lang="en-US" dirty="0"/>
              <a:t> the weights</a:t>
            </a:r>
          </a:p>
          <a:p>
            <a:r>
              <a:rPr lang="en-US" dirty="0"/>
              <a:t>in = ∑ </a:t>
            </a:r>
            <a:r>
              <a:rPr lang="en-US" dirty="0" err="1"/>
              <a:t>W</a:t>
            </a:r>
            <a:r>
              <a:rPr lang="en-US" baseline="-25000" dirty="0" err="1"/>
              <a:t>j</a:t>
            </a:r>
            <a:r>
              <a:rPr lang="en-US" dirty="0"/>
              <a:t> </a:t>
            </a:r>
            <a:r>
              <a:rPr lang="en-US" dirty="0" err="1"/>
              <a:t>x</a:t>
            </a:r>
            <a:r>
              <a:rPr lang="en-US" baseline="-25000" dirty="0" err="1"/>
              <a:t>j</a:t>
            </a:r>
            <a:endParaRPr lang="en-US" baseline="-25000" dirty="0"/>
          </a:p>
          <a:p>
            <a:r>
              <a:rPr lang="en-US" dirty="0"/>
              <a:t>Err = y – g(in)</a:t>
            </a:r>
          </a:p>
          <a:p>
            <a:r>
              <a:rPr lang="en-US" dirty="0">
                <a:solidFill>
                  <a:srgbClr val="0000FF"/>
                </a:solidFill>
              </a:rPr>
              <a:t>E = ½ Err</a:t>
            </a:r>
            <a:r>
              <a:rPr lang="en-US" baseline="30000" dirty="0">
                <a:solidFill>
                  <a:srgbClr val="0000FF"/>
                </a:solidFill>
              </a:rPr>
              <a:t>2</a:t>
            </a:r>
            <a:r>
              <a:rPr lang="en-US" dirty="0">
                <a:solidFill>
                  <a:srgbClr val="0000FF"/>
                </a:solidFill>
              </a:rPr>
              <a:t> is the squared error to minimize</a:t>
            </a:r>
          </a:p>
          <a:p>
            <a:r>
              <a:rPr lang="en-US" dirty="0">
                <a:sym typeface="Symbol"/>
              </a:rPr>
              <a:t>E/</a:t>
            </a:r>
            <a:r>
              <a:rPr lang="en-US" dirty="0" err="1">
                <a:sym typeface="Symbol"/>
              </a:rPr>
              <a:t>W</a:t>
            </a:r>
            <a:r>
              <a:rPr lang="en-US" baseline="-25000" dirty="0" err="1">
                <a:sym typeface="Symbol"/>
              </a:rPr>
              <a:t>j</a:t>
            </a:r>
            <a:r>
              <a:rPr lang="en-US" dirty="0">
                <a:sym typeface="Symbol"/>
              </a:rPr>
              <a:t> = Err * Err/</a:t>
            </a:r>
            <a:r>
              <a:rPr lang="en-US" dirty="0" err="1">
                <a:sym typeface="Symbol"/>
              </a:rPr>
              <a:t>W</a:t>
            </a:r>
            <a:r>
              <a:rPr lang="en-US" baseline="-25000" dirty="0" err="1">
                <a:sym typeface="Symbol"/>
              </a:rPr>
              <a:t>j</a:t>
            </a:r>
            <a:r>
              <a:rPr lang="en-US" baseline="-25000" dirty="0">
                <a:sym typeface="Symbol"/>
              </a:rPr>
              <a:t> </a:t>
            </a:r>
            <a:r>
              <a:rPr lang="en-US" dirty="0">
                <a:sym typeface="Symbol"/>
              </a:rPr>
              <a:t>= Err * /</a:t>
            </a:r>
            <a:r>
              <a:rPr lang="en-US" dirty="0" err="1">
                <a:sym typeface="Symbol"/>
              </a:rPr>
              <a:t>W</a:t>
            </a:r>
            <a:r>
              <a:rPr lang="en-US" baseline="-25000" dirty="0" err="1">
                <a:sym typeface="Symbol"/>
              </a:rPr>
              <a:t>j</a:t>
            </a:r>
            <a:r>
              <a:rPr lang="en-US" dirty="0">
                <a:sym typeface="Symbol"/>
              </a:rPr>
              <a:t>(g(in))(-1)</a:t>
            </a:r>
          </a:p>
          <a:p>
            <a:r>
              <a:rPr lang="en-US" dirty="0">
                <a:sym typeface="Symbol"/>
              </a:rPr>
              <a:t>= </a:t>
            </a:r>
            <a:r>
              <a:rPr lang="en-US" dirty="0">
                <a:solidFill>
                  <a:srgbClr val="0000FF"/>
                </a:solidFill>
                <a:sym typeface="Symbol"/>
              </a:rPr>
              <a:t>-Err * g’(in) * </a:t>
            </a:r>
            <a:r>
              <a:rPr lang="en-US" dirty="0" err="1">
                <a:solidFill>
                  <a:srgbClr val="0000FF"/>
                </a:solidFill>
                <a:sym typeface="Symbol"/>
              </a:rPr>
              <a:t>x</a:t>
            </a:r>
            <a:r>
              <a:rPr lang="en-US" baseline="-25000" dirty="0" err="1">
                <a:solidFill>
                  <a:srgbClr val="0000FF"/>
                </a:solidFill>
                <a:sym typeface="Symbol"/>
              </a:rPr>
              <a:t>j</a:t>
            </a:r>
            <a:endParaRPr lang="en-US" baseline="-25000" dirty="0">
              <a:solidFill>
                <a:srgbClr val="0000FF"/>
              </a:solidFill>
              <a:sym typeface="Symbol"/>
            </a:endParaRPr>
          </a:p>
          <a:p>
            <a:r>
              <a:rPr lang="en-US" dirty="0">
                <a:sym typeface="Symbol"/>
              </a:rPr>
              <a:t>The update is </a:t>
            </a:r>
            <a:r>
              <a:rPr lang="en-US" dirty="0" err="1">
                <a:solidFill>
                  <a:srgbClr val="FF0000"/>
                </a:solidFill>
                <a:sym typeface="Symbol"/>
              </a:rPr>
              <a:t>W</a:t>
            </a:r>
            <a:r>
              <a:rPr lang="en-US" baseline="-25000" dirty="0" err="1">
                <a:solidFill>
                  <a:srgbClr val="FF0000"/>
                </a:solidFill>
                <a:sym typeface="Symbol"/>
              </a:rPr>
              <a:t>j</a:t>
            </a:r>
            <a:r>
              <a:rPr lang="en-US" dirty="0">
                <a:solidFill>
                  <a:srgbClr val="FF0000"/>
                </a:solidFill>
                <a:sym typeface="Symbol"/>
              </a:rPr>
              <a:t> &lt;- </a:t>
            </a:r>
            <a:r>
              <a:rPr lang="en-US" dirty="0" err="1">
                <a:solidFill>
                  <a:srgbClr val="FF0000"/>
                </a:solidFill>
                <a:sym typeface="Symbol"/>
              </a:rPr>
              <a:t>W</a:t>
            </a:r>
            <a:r>
              <a:rPr lang="en-US" baseline="-25000" dirty="0" err="1">
                <a:solidFill>
                  <a:srgbClr val="FF0000"/>
                </a:solidFill>
                <a:sym typeface="Symbol"/>
              </a:rPr>
              <a:t>j</a:t>
            </a:r>
            <a:r>
              <a:rPr lang="en-US" dirty="0">
                <a:solidFill>
                  <a:srgbClr val="FF0000"/>
                </a:solidFill>
                <a:sym typeface="Symbol"/>
              </a:rPr>
              <a:t> + </a:t>
            </a:r>
            <a:r>
              <a:rPr lang="el-GR" dirty="0">
                <a:solidFill>
                  <a:srgbClr val="FF0000"/>
                </a:solidFill>
                <a:latin typeface="Arial"/>
                <a:cs typeface="Arial"/>
                <a:sym typeface="Symbol"/>
              </a:rPr>
              <a:t>α</a:t>
            </a:r>
            <a:r>
              <a:rPr lang="en-US" dirty="0">
                <a:solidFill>
                  <a:srgbClr val="FF0000"/>
                </a:solidFill>
                <a:latin typeface="Arial"/>
                <a:cs typeface="Arial"/>
                <a:sym typeface="Symbol"/>
              </a:rPr>
              <a:t> * Err * g’(in) * </a:t>
            </a:r>
            <a:r>
              <a:rPr lang="en-US" dirty="0" err="1">
                <a:solidFill>
                  <a:srgbClr val="FF0000"/>
                </a:solidFill>
                <a:latin typeface="Arial"/>
                <a:cs typeface="Arial"/>
                <a:sym typeface="Symbol"/>
              </a:rPr>
              <a:t>x</a:t>
            </a:r>
            <a:r>
              <a:rPr lang="en-US" baseline="-25000" dirty="0" err="1">
                <a:solidFill>
                  <a:srgbClr val="FF0000"/>
                </a:solidFill>
                <a:latin typeface="Arial"/>
                <a:cs typeface="Arial"/>
                <a:sym typeface="Symbol"/>
              </a:rPr>
              <a:t>j</a:t>
            </a:r>
            <a:endParaRPr lang="en-US" baseline="-25000" dirty="0">
              <a:solidFill>
                <a:srgbClr val="FF0000"/>
              </a:solidFill>
              <a:latin typeface="Arial"/>
              <a:cs typeface="Arial"/>
              <a:sym typeface="Symbol"/>
            </a:endParaRPr>
          </a:p>
          <a:p>
            <a:r>
              <a:rPr lang="en-US" dirty="0">
                <a:latin typeface="Arial"/>
                <a:cs typeface="Arial"/>
                <a:sym typeface="Symbol"/>
              </a:rPr>
              <a:t>α is called the learning rate.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786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Feed-Forward </a:t>
            </a:r>
            <a:r>
              <a:rPr lang="en-US" dirty="0" err="1"/>
              <a:t>Perceptrons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90800" y="1828801"/>
            <a:ext cx="473206" cy="46166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/>
              <a:t>x1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90800" y="2738736"/>
            <a:ext cx="473206" cy="46166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/>
              <a:t>x2</a:t>
            </a:r>
          </a:p>
        </p:txBody>
      </p:sp>
      <p:sp>
        <p:nvSpPr>
          <p:cNvPr id="6" name="Oval 5"/>
          <p:cNvSpPr/>
          <p:nvPr/>
        </p:nvSpPr>
        <p:spPr>
          <a:xfrm>
            <a:off x="3886200" y="2290465"/>
            <a:ext cx="533400" cy="44827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581400" y="3505201"/>
            <a:ext cx="344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ym typeface="Symbol"/>
              </a:rPr>
              <a:t></a:t>
            </a:r>
            <a:endParaRPr lang="en-US" sz="2400" dirty="0"/>
          </a:p>
        </p:txBody>
      </p:sp>
      <p:cxnSp>
        <p:nvCxnSpPr>
          <p:cNvPr id="9" name="Straight Arrow Connector 8"/>
          <p:cNvCxnSpPr>
            <a:stCxn id="4" idx="3"/>
            <a:endCxn id="6" idx="2"/>
          </p:cNvCxnSpPr>
          <p:nvPr/>
        </p:nvCxnSpPr>
        <p:spPr>
          <a:xfrm>
            <a:off x="3064006" y="2059634"/>
            <a:ext cx="822194" cy="4549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5" idx="3"/>
          </p:cNvCxnSpPr>
          <p:nvPr/>
        </p:nvCxnSpPr>
        <p:spPr>
          <a:xfrm flipV="1">
            <a:off x="3064006" y="2667000"/>
            <a:ext cx="822194" cy="3025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7" idx="0"/>
          </p:cNvCxnSpPr>
          <p:nvPr/>
        </p:nvCxnSpPr>
        <p:spPr>
          <a:xfrm flipV="1">
            <a:off x="3753884" y="2818284"/>
            <a:ext cx="208517" cy="6869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352801" y="-6096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352800" y="1828800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00400" y="2792410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W2</a:t>
            </a:r>
          </a:p>
        </p:txBody>
      </p:sp>
      <p:cxnSp>
        <p:nvCxnSpPr>
          <p:cNvPr id="19" name="Straight Arrow Connector 18"/>
          <p:cNvCxnSpPr>
            <a:stCxn id="6" idx="6"/>
          </p:cNvCxnSpPr>
          <p:nvPr/>
        </p:nvCxnSpPr>
        <p:spPr>
          <a:xfrm>
            <a:off x="4419600" y="25146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29009" y="2329934"/>
            <a:ext cx="609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g(in)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181601" y="2277071"/>
            <a:ext cx="8396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out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324601" y="1729770"/>
            <a:ext cx="3221523" cy="193899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/>
              <a:t>repeat</a:t>
            </a:r>
          </a:p>
          <a:p>
            <a:r>
              <a:rPr lang="en-US" sz="2000" dirty="0"/>
              <a:t>   for each e in examples do</a:t>
            </a:r>
          </a:p>
          <a:p>
            <a:r>
              <a:rPr lang="en-US" sz="2000" dirty="0"/>
              <a:t>      in = (∑ </a:t>
            </a:r>
            <a:r>
              <a:rPr lang="en-US" sz="2000" dirty="0" err="1"/>
              <a:t>W</a:t>
            </a:r>
            <a:r>
              <a:rPr lang="en-US" sz="2000" baseline="-25000" dirty="0" err="1"/>
              <a:t>j</a:t>
            </a:r>
            <a:r>
              <a:rPr lang="en-US" sz="2000" dirty="0"/>
              <a:t> </a:t>
            </a:r>
            <a:r>
              <a:rPr lang="en-US" sz="2000" dirty="0" err="1"/>
              <a:t>x</a:t>
            </a:r>
            <a:r>
              <a:rPr lang="en-US" sz="2000" baseline="-25000" dirty="0" err="1"/>
              <a:t>j</a:t>
            </a:r>
            <a:r>
              <a:rPr lang="en-US" sz="2000" dirty="0"/>
              <a:t>) + </a:t>
            </a:r>
            <a:r>
              <a:rPr lang="en-US" sz="2000" dirty="0">
                <a:sym typeface="Symbol"/>
              </a:rPr>
              <a:t></a:t>
            </a:r>
          </a:p>
          <a:p>
            <a:r>
              <a:rPr lang="en-US" sz="2000" dirty="0">
                <a:sym typeface="Symbol"/>
              </a:rPr>
              <a:t>      Err = y[e] – g[in]</a:t>
            </a:r>
          </a:p>
          <a:p>
            <a:r>
              <a:rPr lang="en-US" sz="2000" dirty="0">
                <a:sym typeface="Symbol"/>
              </a:rPr>
              <a:t>      </a:t>
            </a:r>
            <a:r>
              <a:rPr lang="en-US" sz="2000" dirty="0" err="1">
                <a:sym typeface="Symbol"/>
              </a:rPr>
              <a:t>W</a:t>
            </a:r>
            <a:r>
              <a:rPr lang="en-US" sz="2000" baseline="-25000" dirty="0" err="1">
                <a:sym typeface="Symbol"/>
              </a:rPr>
              <a:t>j</a:t>
            </a:r>
            <a:r>
              <a:rPr lang="en-US" sz="2000" dirty="0">
                <a:sym typeface="Symbol"/>
              </a:rPr>
              <a:t> = </a:t>
            </a:r>
            <a:r>
              <a:rPr lang="en-US" sz="2000" dirty="0" err="1">
                <a:sym typeface="Symbol"/>
              </a:rPr>
              <a:t>W</a:t>
            </a:r>
            <a:r>
              <a:rPr lang="en-US" sz="2000" baseline="-25000" dirty="0" err="1">
                <a:sym typeface="Symbol"/>
              </a:rPr>
              <a:t>j</a:t>
            </a:r>
            <a:r>
              <a:rPr lang="en-US" sz="2000" dirty="0">
                <a:sym typeface="Symbol"/>
              </a:rPr>
              <a:t> + </a:t>
            </a:r>
            <a:r>
              <a:rPr lang="el-GR" sz="2000" dirty="0">
                <a:sym typeface="Symbol"/>
              </a:rPr>
              <a:t>α</a:t>
            </a:r>
            <a:r>
              <a:rPr lang="en-US" sz="2000" dirty="0">
                <a:sym typeface="Symbol"/>
              </a:rPr>
              <a:t> Err </a:t>
            </a:r>
            <a:r>
              <a:rPr lang="en-US" sz="2000" dirty="0">
                <a:solidFill>
                  <a:srgbClr val="0000FF"/>
                </a:solidFill>
                <a:sym typeface="Symbol"/>
              </a:rPr>
              <a:t>g’(in) </a:t>
            </a:r>
            <a:r>
              <a:rPr lang="en-US" sz="2000" dirty="0" err="1">
                <a:sym typeface="Symbol"/>
              </a:rPr>
              <a:t>x</a:t>
            </a:r>
            <a:r>
              <a:rPr lang="en-US" sz="2000" baseline="-25000" dirty="0" err="1">
                <a:sym typeface="Symbol"/>
              </a:rPr>
              <a:t>j</a:t>
            </a:r>
            <a:r>
              <a:rPr lang="en-US" sz="2000" dirty="0">
                <a:sym typeface="Symbol"/>
              </a:rPr>
              <a:t>[e]</a:t>
            </a:r>
          </a:p>
          <a:p>
            <a:r>
              <a:rPr lang="en-US" sz="2000" dirty="0">
                <a:sym typeface="Symbol"/>
              </a:rPr>
              <a:t>until done</a:t>
            </a:r>
            <a:endParaRPr lang="en-US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2160050" y="4114801"/>
            <a:ext cx="68748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Examples: A=[(.5,1.5),+1], B=[(-.5,.5),-1], C=[(.5,.5),+1]</a:t>
            </a:r>
          </a:p>
          <a:p>
            <a:r>
              <a:rPr lang="en-US" sz="2400" dirty="0">
                <a:solidFill>
                  <a:srgbClr val="C00000"/>
                </a:solidFill>
              </a:rPr>
              <a:t>Initialization: W</a:t>
            </a:r>
            <a:r>
              <a:rPr lang="en-US" sz="2400" baseline="-25000" dirty="0">
                <a:solidFill>
                  <a:srgbClr val="C00000"/>
                </a:solidFill>
              </a:rPr>
              <a:t>1</a:t>
            </a:r>
            <a:r>
              <a:rPr lang="en-US" sz="2400" dirty="0">
                <a:solidFill>
                  <a:srgbClr val="C00000"/>
                </a:solidFill>
              </a:rPr>
              <a:t> = 1, W</a:t>
            </a:r>
            <a:r>
              <a:rPr lang="en-US" sz="2400" baseline="-25000" dirty="0">
                <a:solidFill>
                  <a:srgbClr val="C00000"/>
                </a:solidFill>
              </a:rPr>
              <a:t>2</a:t>
            </a:r>
            <a:r>
              <a:rPr lang="en-US" sz="2400" dirty="0">
                <a:solidFill>
                  <a:srgbClr val="C00000"/>
                </a:solidFill>
              </a:rPr>
              <a:t> = 2, </a:t>
            </a:r>
            <a:r>
              <a:rPr lang="en-US" sz="2400" dirty="0">
                <a:solidFill>
                  <a:srgbClr val="C00000"/>
                </a:solidFill>
                <a:sym typeface="Symbol"/>
              </a:rPr>
              <a:t> = -2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60050" y="5486400"/>
            <a:ext cx="56875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Note1: when g is a step function, the g’(in) is removed.</a:t>
            </a:r>
          </a:p>
          <a:p>
            <a:r>
              <a:rPr lang="en-US" dirty="0">
                <a:solidFill>
                  <a:srgbClr val="0000FF"/>
                </a:solidFill>
              </a:rPr>
              <a:t>Note2: later in back propagation, Err * g’(in) will be called   </a:t>
            </a:r>
          </a:p>
          <a:p>
            <a:r>
              <a:rPr lang="en-US" dirty="0">
                <a:solidFill>
                  <a:srgbClr val="0000FF"/>
                </a:solidFill>
              </a:rPr>
              <a:t>We’ll let g(x) = 1 if x &gt;=0 else -1</a:t>
            </a:r>
          </a:p>
        </p:txBody>
      </p:sp>
      <p:pic>
        <p:nvPicPr>
          <p:cNvPr id="3075" name="Picture 3" descr="C:\Users\shapiro\AppData\Local\Microsoft\Windows\Temporary Internet Files\Content.IE5\EVIHS3PZ\100px-Greek_uc_delta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6396" y="5810779"/>
            <a:ext cx="198965" cy="274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9316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Graphically</a:t>
            </a:r>
          </a:p>
        </p:txBody>
      </p:sp>
      <p:sp>
        <p:nvSpPr>
          <p:cNvPr id="3" name="Rectangle 2"/>
          <p:cNvSpPr/>
          <p:nvPr/>
        </p:nvSpPr>
        <p:spPr>
          <a:xfrm>
            <a:off x="2743200" y="1600201"/>
            <a:ext cx="7315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Examples: A=[(.5,1.5),+1], B=[(-.5,.5),-1], C=[(.5,.5),+1]</a:t>
            </a:r>
          </a:p>
          <a:p>
            <a:r>
              <a:rPr lang="en-US" sz="2400" dirty="0">
                <a:solidFill>
                  <a:srgbClr val="C00000"/>
                </a:solidFill>
              </a:rPr>
              <a:t>Initialization: W</a:t>
            </a:r>
            <a:r>
              <a:rPr lang="en-US" sz="2400" baseline="-25000" dirty="0">
                <a:solidFill>
                  <a:srgbClr val="C00000"/>
                </a:solidFill>
              </a:rPr>
              <a:t>1</a:t>
            </a:r>
            <a:r>
              <a:rPr lang="en-US" sz="2400" dirty="0">
                <a:solidFill>
                  <a:srgbClr val="C00000"/>
                </a:solidFill>
              </a:rPr>
              <a:t> = 1, W</a:t>
            </a:r>
            <a:r>
              <a:rPr lang="en-US" sz="2400" baseline="-25000" dirty="0">
                <a:solidFill>
                  <a:srgbClr val="C00000"/>
                </a:solidFill>
              </a:rPr>
              <a:t>2</a:t>
            </a:r>
            <a:r>
              <a:rPr lang="en-US" sz="2400" dirty="0">
                <a:solidFill>
                  <a:srgbClr val="C00000"/>
                </a:solidFill>
              </a:rPr>
              <a:t> = 2, </a:t>
            </a:r>
            <a:r>
              <a:rPr lang="en-US" sz="2400" dirty="0">
                <a:solidFill>
                  <a:srgbClr val="C00000"/>
                </a:solidFill>
                <a:sym typeface="Symbol"/>
              </a:rPr>
              <a:t> = -2</a:t>
            </a:r>
            <a:endParaRPr lang="en-US" sz="2400" dirty="0">
              <a:solidFill>
                <a:srgbClr val="C0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581400" y="5105400"/>
            <a:ext cx="3429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4419600" y="2790290"/>
            <a:ext cx="0" cy="2590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Shapiro\AppData\Local\Microsoft\Windows\Temporary Internet Files\Content.IE5\N8G9AB0X\6vT1S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053815"/>
            <a:ext cx="2070100" cy="206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7012969" y="4908210"/>
            <a:ext cx="46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</a:t>
            </a:r>
            <a:r>
              <a:rPr lang="en-US" baseline="-25000" dirty="0"/>
              <a:t>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990654" y="2445972"/>
            <a:ext cx="46839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</a:t>
            </a:r>
            <a:r>
              <a:rPr lang="en-US" baseline="-25000" dirty="0"/>
              <a:t>2</a:t>
            </a:r>
          </a:p>
          <a:p>
            <a:endParaRPr lang="en-US" baseline="-25000" dirty="0"/>
          </a:p>
        </p:txBody>
      </p:sp>
      <p:sp>
        <p:nvSpPr>
          <p:cNvPr id="21" name="Oval 20"/>
          <p:cNvSpPr/>
          <p:nvPr/>
        </p:nvSpPr>
        <p:spPr>
          <a:xfrm>
            <a:off x="4705921" y="404759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4729682" y="479391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/>
          <p:cNvSpPr/>
          <p:nvPr/>
        </p:nvSpPr>
        <p:spPr>
          <a:xfrm>
            <a:off x="4036099" y="4809151"/>
            <a:ext cx="76200" cy="4571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05882" y="38862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805882" y="462448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733800" y="4670203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3657600" y="4047590"/>
            <a:ext cx="2146300" cy="1045286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 rot="300000">
            <a:off x="1981201" y="3886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24" name="TextBox 1023"/>
          <p:cNvSpPr txBox="1"/>
          <p:nvPr/>
        </p:nvSpPr>
        <p:spPr>
          <a:xfrm>
            <a:off x="2491486" y="3662755"/>
            <a:ext cx="10899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wrong</a:t>
            </a:r>
          </a:p>
          <a:p>
            <a:r>
              <a:rPr lang="en-US" dirty="0">
                <a:solidFill>
                  <a:srgbClr val="C00000"/>
                </a:solidFill>
              </a:rPr>
              <a:t>boundary</a:t>
            </a:r>
          </a:p>
        </p:txBody>
      </p:sp>
      <p:sp>
        <p:nvSpPr>
          <p:cNvPr id="1025" name="TextBox 1024"/>
          <p:cNvSpPr txBox="1"/>
          <p:nvPr/>
        </p:nvSpPr>
        <p:spPr>
          <a:xfrm>
            <a:off x="6553200" y="2895600"/>
            <a:ext cx="34849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Boundary is W</a:t>
            </a:r>
            <a:r>
              <a:rPr lang="en-US" sz="2000" baseline="-25000" dirty="0"/>
              <a:t>1</a:t>
            </a:r>
            <a:r>
              <a:rPr lang="en-US" sz="2000" dirty="0"/>
              <a:t>x</a:t>
            </a:r>
            <a:r>
              <a:rPr lang="en-US" sz="2000" baseline="-25000" dirty="0"/>
              <a:t>1</a:t>
            </a:r>
            <a:r>
              <a:rPr lang="en-US" sz="2000" dirty="0"/>
              <a:t> + W</a:t>
            </a:r>
            <a:r>
              <a:rPr lang="en-US" sz="2000" baseline="-25000" dirty="0"/>
              <a:t>2</a:t>
            </a:r>
            <a:r>
              <a:rPr lang="en-US" sz="2000" dirty="0"/>
              <a:t>x</a:t>
            </a:r>
            <a:r>
              <a:rPr lang="en-US" sz="2000" baseline="-25000" dirty="0"/>
              <a:t>2</a:t>
            </a:r>
            <a:r>
              <a:rPr lang="en-US" sz="2000" dirty="0"/>
              <a:t> + </a:t>
            </a:r>
            <a:r>
              <a:rPr lang="en-US" sz="2000" dirty="0">
                <a:sym typeface="Symbol"/>
              </a:rPr>
              <a:t> = 0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118817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56063"/>
            <a:ext cx="10515600" cy="1325563"/>
          </a:xfrm>
        </p:spPr>
        <p:txBody>
          <a:bodyPr/>
          <a:lstStyle/>
          <a:p>
            <a:r>
              <a:rPr lang="en-US" dirty="0"/>
              <a:t>Learning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46156" y="1018119"/>
            <a:ext cx="450956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Examples: </a:t>
            </a:r>
          </a:p>
          <a:p>
            <a:r>
              <a:rPr lang="en-US" sz="2400" dirty="0">
                <a:solidFill>
                  <a:srgbClr val="C00000"/>
                </a:solidFill>
              </a:rPr>
              <a:t>A=[(.5,1.5),+1], </a:t>
            </a:r>
          </a:p>
          <a:p>
            <a:r>
              <a:rPr lang="en-US" sz="2400" dirty="0">
                <a:solidFill>
                  <a:srgbClr val="C00000"/>
                </a:solidFill>
              </a:rPr>
              <a:t>B=[(-.5,.5),-1], </a:t>
            </a:r>
          </a:p>
          <a:p>
            <a:r>
              <a:rPr lang="en-US" sz="2400" dirty="0">
                <a:solidFill>
                  <a:srgbClr val="C00000"/>
                </a:solidFill>
              </a:rPr>
              <a:t>C=[(.5,.5),+1]</a:t>
            </a:r>
          </a:p>
          <a:p>
            <a:r>
              <a:rPr lang="en-US" sz="2400" dirty="0">
                <a:solidFill>
                  <a:srgbClr val="C00000"/>
                </a:solidFill>
              </a:rPr>
              <a:t>Initialization: W</a:t>
            </a:r>
            <a:r>
              <a:rPr lang="en-US" sz="2400" baseline="-25000" dirty="0">
                <a:solidFill>
                  <a:srgbClr val="C00000"/>
                </a:solidFill>
              </a:rPr>
              <a:t>1</a:t>
            </a:r>
            <a:r>
              <a:rPr lang="en-US" sz="2400" dirty="0">
                <a:solidFill>
                  <a:srgbClr val="C00000"/>
                </a:solidFill>
              </a:rPr>
              <a:t> = 1, W</a:t>
            </a:r>
            <a:r>
              <a:rPr lang="en-US" sz="2400" baseline="-25000" dirty="0">
                <a:solidFill>
                  <a:srgbClr val="C00000"/>
                </a:solidFill>
              </a:rPr>
              <a:t>2</a:t>
            </a:r>
            <a:r>
              <a:rPr lang="en-US" sz="2400" dirty="0">
                <a:solidFill>
                  <a:srgbClr val="C00000"/>
                </a:solidFill>
              </a:rPr>
              <a:t> = 2, </a:t>
            </a:r>
            <a:r>
              <a:rPr lang="en-US" sz="2400" dirty="0">
                <a:solidFill>
                  <a:srgbClr val="C00000"/>
                </a:solidFill>
                <a:sym typeface="Symbol"/>
              </a:rPr>
              <a:t> = -2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46156" y="3014031"/>
            <a:ext cx="3329758" cy="224676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A=[(.5,1.5),+1]</a:t>
            </a:r>
          </a:p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in = </a:t>
            </a:r>
            <a:r>
              <a:rPr lang="en-US" sz="2000" dirty="0">
                <a:solidFill>
                  <a:srgbClr val="C00000"/>
                </a:solidFill>
              </a:rPr>
              <a:t>.5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(1) + </a:t>
            </a:r>
            <a:r>
              <a:rPr lang="en-US" sz="2000" dirty="0">
                <a:solidFill>
                  <a:srgbClr val="C00000"/>
                </a:solidFill>
              </a:rPr>
              <a:t>(1.5)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(2) </a:t>
            </a:r>
            <a:r>
              <a:rPr lang="en-US" sz="2000" dirty="0">
                <a:solidFill>
                  <a:srgbClr val="C00000"/>
                </a:solidFill>
              </a:rPr>
              <a:t>-2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 = 1.5</a:t>
            </a:r>
          </a:p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g(in) = 1; Err = 0; NO CHANGE</a:t>
            </a:r>
          </a:p>
          <a:p>
            <a:endParaRPr lang="en-US" sz="20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2000" dirty="0">
                <a:solidFill>
                  <a:srgbClr val="C00000"/>
                </a:solidFill>
              </a:rPr>
              <a:t>B=[(-.5,.5),-1]</a:t>
            </a:r>
          </a:p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In = </a:t>
            </a:r>
            <a:r>
              <a:rPr lang="en-US" sz="2000" dirty="0">
                <a:solidFill>
                  <a:srgbClr val="C00000"/>
                </a:solidFill>
              </a:rPr>
              <a:t>(-.5)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(1) + </a:t>
            </a:r>
            <a:r>
              <a:rPr lang="en-US" sz="2000" dirty="0">
                <a:solidFill>
                  <a:srgbClr val="C00000"/>
                </a:solidFill>
              </a:rPr>
              <a:t>(.5)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(2) </a:t>
            </a:r>
            <a:r>
              <a:rPr lang="en-US" sz="2000" dirty="0">
                <a:solidFill>
                  <a:srgbClr val="C00000"/>
                </a:solidFill>
              </a:rPr>
              <a:t>-2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 = -1.5</a:t>
            </a:r>
          </a:p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g(in) = -1; Err = 0; NO CHANGE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46156" y="5374641"/>
            <a:ext cx="3031599" cy="1015663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C=[(.5,.5),+1]</a:t>
            </a:r>
          </a:p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in = </a:t>
            </a:r>
            <a:r>
              <a:rPr lang="en-US" sz="2000" dirty="0">
                <a:solidFill>
                  <a:srgbClr val="C00000"/>
                </a:solidFill>
              </a:rPr>
              <a:t>(.5)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(1) + </a:t>
            </a:r>
            <a:r>
              <a:rPr lang="en-US" sz="2000" dirty="0">
                <a:solidFill>
                  <a:srgbClr val="C00000"/>
                </a:solidFill>
              </a:rPr>
              <a:t>(.5)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(2) </a:t>
            </a:r>
            <a:r>
              <a:rPr lang="en-US" sz="2000" dirty="0">
                <a:solidFill>
                  <a:srgbClr val="C00000"/>
                </a:solidFill>
              </a:rPr>
              <a:t>– 2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 = -.5</a:t>
            </a:r>
          </a:p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g(in) = -1; </a:t>
            </a:r>
            <a:r>
              <a:rPr lang="en-US" sz="2000" dirty="0">
                <a:solidFill>
                  <a:srgbClr val="FF0000"/>
                </a:solidFill>
              </a:rPr>
              <a:t>Err = 1-(-1)=2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62600" y="3014031"/>
            <a:ext cx="3930628" cy="255454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</a:rPr>
              <a:t>Let </a:t>
            </a:r>
            <a:r>
              <a:rPr lang="el-GR" sz="2000" dirty="0">
                <a:solidFill>
                  <a:srgbClr val="0000FF"/>
                </a:solidFill>
                <a:latin typeface="Arial"/>
                <a:cs typeface="Arial"/>
              </a:rPr>
              <a:t>α</a:t>
            </a:r>
            <a:r>
              <a:rPr lang="en-US" sz="2000" dirty="0">
                <a:solidFill>
                  <a:srgbClr val="0000FF"/>
                </a:solidFill>
                <a:latin typeface="Arial"/>
                <a:cs typeface="Arial"/>
              </a:rPr>
              <a:t>=.5</a:t>
            </a: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dirty="0"/>
              <a:t>W1 &lt;- W1 + .5(2) (.5)   </a:t>
            </a:r>
            <a:r>
              <a:rPr lang="en-US" sz="2000" dirty="0">
                <a:solidFill>
                  <a:srgbClr val="00B050"/>
                </a:solidFill>
              </a:rPr>
              <a:t>leaving out g’</a:t>
            </a:r>
          </a:p>
          <a:p>
            <a:r>
              <a:rPr lang="en-US" sz="2000" dirty="0"/>
              <a:t>       &lt;-  1 + 1(.5) = </a:t>
            </a:r>
            <a:r>
              <a:rPr lang="en-US" sz="2000" dirty="0">
                <a:solidFill>
                  <a:srgbClr val="FF0000"/>
                </a:solidFill>
              </a:rPr>
              <a:t>1.5</a:t>
            </a:r>
          </a:p>
          <a:p>
            <a:r>
              <a:rPr lang="en-US" sz="2000" dirty="0"/>
              <a:t>W2 &lt;- W2 + .5(2) (.5)</a:t>
            </a:r>
          </a:p>
          <a:p>
            <a:r>
              <a:rPr lang="en-US" sz="2000" dirty="0"/>
              <a:t>       &lt;-  2 + 1(.5) = </a:t>
            </a:r>
            <a:r>
              <a:rPr lang="en-US" sz="2000" dirty="0">
                <a:solidFill>
                  <a:srgbClr val="FF0000"/>
                </a:solidFill>
              </a:rPr>
              <a:t>2.5</a:t>
            </a:r>
          </a:p>
          <a:p>
            <a:pPr marL="342900" indent="-342900">
              <a:buFont typeface="Symbol"/>
              <a:buChar char="q"/>
            </a:pPr>
            <a:r>
              <a:rPr lang="en-US" sz="2000" dirty="0">
                <a:sym typeface="Symbol"/>
              </a:rPr>
              <a:t>&lt;-   + .5(+1 – (-1))</a:t>
            </a:r>
          </a:p>
          <a:p>
            <a:pPr marL="342900" indent="-342900">
              <a:buFont typeface="Symbol"/>
              <a:buChar char="q"/>
            </a:pPr>
            <a:r>
              <a:rPr lang="en-US" sz="2000" dirty="0">
                <a:sym typeface="Symbol"/>
              </a:rPr>
              <a:t>&lt;- -2 + .5(2) = </a:t>
            </a:r>
            <a:r>
              <a:rPr lang="en-US" sz="2000" dirty="0">
                <a:solidFill>
                  <a:srgbClr val="FF0000"/>
                </a:solidFill>
                <a:sym typeface="Symbol"/>
              </a:rPr>
              <a:t>-1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230800" y="229106"/>
            <a:ext cx="3221523" cy="193899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/>
              <a:t>repeat</a:t>
            </a:r>
          </a:p>
          <a:p>
            <a:r>
              <a:rPr lang="en-US" sz="2000" dirty="0"/>
              <a:t>   for each e in examples do</a:t>
            </a:r>
          </a:p>
          <a:p>
            <a:r>
              <a:rPr lang="en-US" sz="2000" dirty="0"/>
              <a:t>      in = (∑ </a:t>
            </a:r>
            <a:r>
              <a:rPr lang="en-US" sz="2000" dirty="0" err="1"/>
              <a:t>W</a:t>
            </a:r>
            <a:r>
              <a:rPr lang="en-US" sz="2000" baseline="-25000" dirty="0" err="1"/>
              <a:t>j</a:t>
            </a:r>
            <a:r>
              <a:rPr lang="en-US" sz="2000" dirty="0"/>
              <a:t> </a:t>
            </a:r>
            <a:r>
              <a:rPr lang="en-US" sz="2000" dirty="0" err="1"/>
              <a:t>x</a:t>
            </a:r>
            <a:r>
              <a:rPr lang="en-US" sz="2000" baseline="-25000" dirty="0" err="1"/>
              <a:t>j</a:t>
            </a:r>
            <a:r>
              <a:rPr lang="en-US" sz="2000" dirty="0"/>
              <a:t>) + </a:t>
            </a:r>
            <a:r>
              <a:rPr lang="en-US" sz="2000" dirty="0">
                <a:sym typeface="Symbol"/>
              </a:rPr>
              <a:t></a:t>
            </a:r>
          </a:p>
          <a:p>
            <a:r>
              <a:rPr lang="en-US" sz="2000" dirty="0">
                <a:sym typeface="Symbol"/>
              </a:rPr>
              <a:t>      Err = y[e] – g[in]</a:t>
            </a:r>
          </a:p>
          <a:p>
            <a:r>
              <a:rPr lang="en-US" sz="2000" dirty="0">
                <a:sym typeface="Symbol"/>
              </a:rPr>
              <a:t>      </a:t>
            </a:r>
            <a:r>
              <a:rPr lang="en-US" sz="2000" dirty="0" err="1">
                <a:sym typeface="Symbol"/>
              </a:rPr>
              <a:t>W</a:t>
            </a:r>
            <a:r>
              <a:rPr lang="en-US" sz="2000" baseline="-25000" dirty="0" err="1">
                <a:sym typeface="Symbol"/>
              </a:rPr>
              <a:t>j</a:t>
            </a:r>
            <a:r>
              <a:rPr lang="en-US" sz="2000" dirty="0">
                <a:sym typeface="Symbol"/>
              </a:rPr>
              <a:t> = </a:t>
            </a:r>
            <a:r>
              <a:rPr lang="en-US" sz="2000" dirty="0" err="1">
                <a:sym typeface="Symbol"/>
              </a:rPr>
              <a:t>W</a:t>
            </a:r>
            <a:r>
              <a:rPr lang="en-US" sz="2000" baseline="-25000" dirty="0" err="1">
                <a:sym typeface="Symbol"/>
              </a:rPr>
              <a:t>j</a:t>
            </a:r>
            <a:r>
              <a:rPr lang="en-US" sz="2000" dirty="0">
                <a:sym typeface="Symbol"/>
              </a:rPr>
              <a:t> + </a:t>
            </a:r>
            <a:r>
              <a:rPr lang="el-GR" sz="2000" dirty="0">
                <a:sym typeface="Symbol"/>
              </a:rPr>
              <a:t>α</a:t>
            </a:r>
            <a:r>
              <a:rPr lang="en-US" sz="2000" dirty="0">
                <a:sym typeface="Symbol"/>
              </a:rPr>
              <a:t> Err </a:t>
            </a: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  <a:sym typeface="Symbol"/>
              </a:rPr>
              <a:t>g’(in) </a:t>
            </a:r>
            <a:r>
              <a:rPr lang="en-US" sz="2000" dirty="0" err="1">
                <a:sym typeface="Symbol"/>
              </a:rPr>
              <a:t>x</a:t>
            </a:r>
            <a:r>
              <a:rPr lang="en-US" sz="2000" baseline="-25000" dirty="0" err="1">
                <a:sym typeface="Symbol"/>
              </a:rPr>
              <a:t>j</a:t>
            </a:r>
            <a:r>
              <a:rPr lang="en-US" sz="2000" dirty="0">
                <a:sym typeface="Symbol"/>
              </a:rPr>
              <a:t>[e]</a:t>
            </a:r>
          </a:p>
          <a:p>
            <a:r>
              <a:rPr lang="en-US" sz="2000" dirty="0">
                <a:sym typeface="Symbol"/>
              </a:rPr>
              <a:t>until done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46982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Graphically</a:t>
            </a:r>
          </a:p>
        </p:txBody>
      </p:sp>
      <p:sp>
        <p:nvSpPr>
          <p:cNvPr id="3" name="Rectangle 2"/>
          <p:cNvSpPr/>
          <p:nvPr/>
        </p:nvSpPr>
        <p:spPr>
          <a:xfrm>
            <a:off x="2743200" y="1600201"/>
            <a:ext cx="7315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Examples: A=[(.5,1.5),+1], B=[(-.5,.5),-1], C=[(.5,.5),+1]</a:t>
            </a:r>
          </a:p>
          <a:p>
            <a:r>
              <a:rPr lang="en-US" sz="2400" dirty="0">
                <a:solidFill>
                  <a:srgbClr val="C00000"/>
                </a:solidFill>
              </a:rPr>
              <a:t>Initialization: W</a:t>
            </a:r>
            <a:r>
              <a:rPr lang="en-US" sz="2400" baseline="-25000" dirty="0">
                <a:solidFill>
                  <a:srgbClr val="C00000"/>
                </a:solidFill>
              </a:rPr>
              <a:t>1</a:t>
            </a:r>
            <a:r>
              <a:rPr lang="en-US" sz="2400" dirty="0">
                <a:solidFill>
                  <a:srgbClr val="C00000"/>
                </a:solidFill>
              </a:rPr>
              <a:t> = 1, W</a:t>
            </a:r>
            <a:r>
              <a:rPr lang="en-US" sz="2400" baseline="-25000" dirty="0">
                <a:solidFill>
                  <a:srgbClr val="C00000"/>
                </a:solidFill>
              </a:rPr>
              <a:t>2</a:t>
            </a:r>
            <a:r>
              <a:rPr lang="en-US" sz="2400" dirty="0">
                <a:solidFill>
                  <a:srgbClr val="C00000"/>
                </a:solidFill>
              </a:rPr>
              <a:t> = 2, </a:t>
            </a:r>
            <a:r>
              <a:rPr lang="en-US" sz="2400" dirty="0">
                <a:solidFill>
                  <a:srgbClr val="C00000"/>
                </a:solidFill>
                <a:sym typeface="Symbol"/>
              </a:rPr>
              <a:t> = -2</a:t>
            </a:r>
            <a:endParaRPr lang="en-US" sz="2400" dirty="0">
              <a:solidFill>
                <a:srgbClr val="C0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581400" y="5105400"/>
            <a:ext cx="3429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4419600" y="2790290"/>
            <a:ext cx="0" cy="2590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Shapiro\AppData\Local\Microsoft\Windows\Temporary Internet Files\Content.IE5\N8G9AB0X\6vT1S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053815"/>
            <a:ext cx="2070100" cy="206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7012969" y="4908210"/>
            <a:ext cx="46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</a:t>
            </a:r>
            <a:r>
              <a:rPr lang="en-US" baseline="-25000" dirty="0"/>
              <a:t>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990654" y="2445972"/>
            <a:ext cx="46839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</a:t>
            </a:r>
            <a:r>
              <a:rPr lang="en-US" baseline="-25000" dirty="0"/>
              <a:t>2</a:t>
            </a:r>
          </a:p>
          <a:p>
            <a:r>
              <a:rPr lang="en-US" baseline="-25000" dirty="0"/>
              <a:t>a</a:t>
            </a:r>
          </a:p>
        </p:txBody>
      </p:sp>
      <p:sp>
        <p:nvSpPr>
          <p:cNvPr id="21" name="Oval 20"/>
          <p:cNvSpPr/>
          <p:nvPr/>
        </p:nvSpPr>
        <p:spPr>
          <a:xfrm>
            <a:off x="4705921" y="404759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4729682" y="479391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/>
          <p:cNvSpPr/>
          <p:nvPr/>
        </p:nvSpPr>
        <p:spPr>
          <a:xfrm>
            <a:off x="4036099" y="4809151"/>
            <a:ext cx="76200" cy="4571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05882" y="38862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805882" y="462448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733800" y="4670203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3657600" y="4047590"/>
            <a:ext cx="2146300" cy="1045286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 rot="300000">
            <a:off x="1981201" y="3886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24" name="TextBox 1023"/>
          <p:cNvSpPr txBox="1"/>
          <p:nvPr/>
        </p:nvSpPr>
        <p:spPr>
          <a:xfrm>
            <a:off x="2491486" y="3662755"/>
            <a:ext cx="10899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wrong</a:t>
            </a:r>
          </a:p>
          <a:p>
            <a:r>
              <a:rPr lang="en-US" dirty="0">
                <a:solidFill>
                  <a:srgbClr val="C00000"/>
                </a:solidFill>
              </a:rPr>
              <a:t>boundary</a:t>
            </a:r>
          </a:p>
        </p:txBody>
      </p:sp>
      <p:sp>
        <p:nvSpPr>
          <p:cNvPr id="1025" name="TextBox 1024"/>
          <p:cNvSpPr txBox="1"/>
          <p:nvPr/>
        </p:nvSpPr>
        <p:spPr>
          <a:xfrm>
            <a:off x="6553200" y="2895600"/>
            <a:ext cx="34849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Boundary is W</a:t>
            </a:r>
            <a:r>
              <a:rPr lang="en-US" sz="2000" baseline="-25000" dirty="0"/>
              <a:t>1</a:t>
            </a:r>
            <a:r>
              <a:rPr lang="en-US" sz="2000" dirty="0"/>
              <a:t>x</a:t>
            </a:r>
            <a:r>
              <a:rPr lang="en-US" sz="2000" baseline="-25000" dirty="0"/>
              <a:t>1</a:t>
            </a:r>
            <a:r>
              <a:rPr lang="en-US" sz="2000" dirty="0"/>
              <a:t> + W</a:t>
            </a:r>
            <a:r>
              <a:rPr lang="en-US" sz="2000" baseline="-25000" dirty="0"/>
              <a:t>2</a:t>
            </a:r>
            <a:r>
              <a:rPr lang="en-US" sz="2000" dirty="0"/>
              <a:t>x</a:t>
            </a:r>
            <a:r>
              <a:rPr lang="en-US" sz="2000" baseline="-25000" dirty="0"/>
              <a:t>2</a:t>
            </a:r>
            <a:r>
              <a:rPr lang="en-US" sz="2000" dirty="0"/>
              <a:t> + </a:t>
            </a:r>
            <a:r>
              <a:rPr lang="en-US" sz="2000" dirty="0">
                <a:sym typeface="Symbol"/>
              </a:rPr>
              <a:t> = 0</a:t>
            </a:r>
            <a:endParaRPr lang="en-US" sz="20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3733800" y="4262880"/>
            <a:ext cx="1380180" cy="1014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132396" y="5150828"/>
            <a:ext cx="3200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approximately correct boundary</a:t>
            </a:r>
          </a:p>
        </p:txBody>
      </p:sp>
    </p:spTree>
    <p:extLst>
      <p:ext uri="{BB962C8B-B14F-4D97-AF65-F5344CB8AC3E}">
        <p14:creationId xmlns:p14="http://schemas.microsoft.com/office/powerpoint/2010/main" val="8317204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 Propagation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Simple single layer networks with feed forward learning were not powerful enough.</a:t>
            </a:r>
          </a:p>
          <a:p>
            <a:r>
              <a:rPr lang="en-US" dirty="0"/>
              <a:t>Could only produce simple linear classifiers.</a:t>
            </a:r>
          </a:p>
          <a:p>
            <a:r>
              <a:rPr lang="en-US" dirty="0"/>
              <a:t>More powerful networks have multiple hidden layers.</a:t>
            </a:r>
          </a:p>
          <a:p>
            <a:r>
              <a:rPr lang="en-US" dirty="0"/>
              <a:t>The learning algorithm is called </a:t>
            </a:r>
            <a:r>
              <a:rPr lang="en-US" dirty="0">
                <a:solidFill>
                  <a:srgbClr val="FF0000"/>
                </a:solidFill>
              </a:rPr>
              <a:t>back propagation</a:t>
            </a:r>
            <a:r>
              <a:rPr lang="en-US" dirty="0"/>
              <a:t>, because it computes the error at the end and propagates it back through the weights of the network to the beginning.</a:t>
            </a:r>
          </a:p>
        </p:txBody>
      </p:sp>
    </p:spTree>
    <p:extLst>
      <p:ext uri="{BB962C8B-B14F-4D97-AF65-F5344CB8AC3E}">
        <p14:creationId xmlns:p14="http://schemas.microsoft.com/office/powerpoint/2010/main" val="658900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72" t="12144" r="22309" b="8234"/>
          <a:stretch/>
        </p:blipFill>
        <p:spPr bwMode="auto">
          <a:xfrm>
            <a:off x="2817342" y="152401"/>
            <a:ext cx="5812625" cy="6586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629967" y="2514601"/>
            <a:ext cx="13798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Let’s break it</a:t>
            </a:r>
          </a:p>
          <a:p>
            <a:r>
              <a:rPr lang="en-US" dirty="0">
                <a:solidFill>
                  <a:srgbClr val="0000FF"/>
                </a:solidFill>
              </a:rPr>
              <a:t>into steps.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81601" y="2189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616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110846"/>
            <a:ext cx="10515600" cy="1325563"/>
          </a:xfrm>
        </p:spPr>
        <p:txBody>
          <a:bodyPr/>
          <a:lstStyle/>
          <a:p>
            <a:r>
              <a:rPr lang="en-US" dirty="0"/>
              <a:t>Initialize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72" t="12144" r="22309" b="55041"/>
          <a:stretch/>
        </p:blipFill>
        <p:spPr bwMode="auto">
          <a:xfrm>
            <a:off x="2220362" y="110564"/>
            <a:ext cx="9301078" cy="4343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84375" y="5001741"/>
            <a:ext cx="40107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x1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84375" y="5567415"/>
            <a:ext cx="40107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x2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84375" y="6096000"/>
            <a:ext cx="40107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x3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43183" y="5182291"/>
            <a:ext cx="42351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n1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57599" y="5927845"/>
            <a:ext cx="42351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n2</a:t>
            </a:r>
          </a:p>
        </p:txBody>
      </p:sp>
      <p:cxnSp>
        <p:nvCxnSpPr>
          <p:cNvPr id="10" name="Straight Arrow Connector 9"/>
          <p:cNvCxnSpPr>
            <a:stCxn id="4" idx="3"/>
            <a:endCxn id="7" idx="1"/>
          </p:cNvCxnSpPr>
          <p:nvPr/>
        </p:nvCxnSpPr>
        <p:spPr>
          <a:xfrm>
            <a:off x="2985447" y="5186407"/>
            <a:ext cx="657736" cy="1805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6" idx="3"/>
          </p:cNvCxnSpPr>
          <p:nvPr/>
        </p:nvCxnSpPr>
        <p:spPr>
          <a:xfrm flipV="1">
            <a:off x="2985447" y="5551624"/>
            <a:ext cx="657736" cy="7290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5" idx="3"/>
          </p:cNvCxnSpPr>
          <p:nvPr/>
        </p:nvCxnSpPr>
        <p:spPr>
          <a:xfrm flipV="1">
            <a:off x="2985447" y="5486401"/>
            <a:ext cx="657736" cy="2656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057912" y="4632409"/>
            <a:ext cx="3321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layer 1                   2                    3=L</a:t>
            </a:r>
          </a:p>
        </p:txBody>
      </p:sp>
      <p:cxnSp>
        <p:nvCxnSpPr>
          <p:cNvPr id="22" name="Straight Arrow Connector 21"/>
          <p:cNvCxnSpPr>
            <a:stCxn id="7" idx="3"/>
          </p:cNvCxnSpPr>
          <p:nvPr/>
        </p:nvCxnSpPr>
        <p:spPr>
          <a:xfrm>
            <a:off x="4066698" y="5366958"/>
            <a:ext cx="733903" cy="2522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8" idx="3"/>
          </p:cNvCxnSpPr>
          <p:nvPr/>
        </p:nvCxnSpPr>
        <p:spPr>
          <a:xfrm flipV="1">
            <a:off x="4081114" y="5619241"/>
            <a:ext cx="719487" cy="493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800600" y="5383430"/>
            <a:ext cx="37568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/>
              <a:t>nf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059369" y="4907350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w11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926794" y="5276682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w21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926794" y="5726668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w31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267201" y="5182291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w1f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281441" y="5752762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w2f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5772D2A-BA92-4D13-A382-A7B81FD7C945}"/>
              </a:ext>
            </a:extLst>
          </p:cNvPr>
          <p:cNvSpPr/>
          <p:nvPr/>
        </p:nvSpPr>
        <p:spPr>
          <a:xfrm>
            <a:off x="2057912" y="3626755"/>
            <a:ext cx="4251558" cy="9697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0053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304800"/>
            <a:ext cx="8229600" cy="1143000"/>
          </a:xfrm>
        </p:spPr>
        <p:txBody>
          <a:bodyPr/>
          <a:lstStyle/>
          <a:p>
            <a:r>
              <a:rPr lang="en-US" dirty="0"/>
              <a:t>Forward Computation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72" t="44958" r="22309" b="35024"/>
          <a:stretch/>
        </p:blipFill>
        <p:spPr bwMode="auto">
          <a:xfrm>
            <a:off x="1548715" y="1447800"/>
            <a:ext cx="9094881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84375" y="5001741"/>
            <a:ext cx="40107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x1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84375" y="5567415"/>
            <a:ext cx="40107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x2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84375" y="6096000"/>
            <a:ext cx="40107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x3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43183" y="5182291"/>
            <a:ext cx="42351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n1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57599" y="5927845"/>
            <a:ext cx="42351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n2</a:t>
            </a:r>
          </a:p>
        </p:txBody>
      </p:sp>
      <p:cxnSp>
        <p:nvCxnSpPr>
          <p:cNvPr id="9" name="Straight Arrow Connector 8"/>
          <p:cNvCxnSpPr>
            <a:stCxn id="4" idx="3"/>
            <a:endCxn id="7" idx="1"/>
          </p:cNvCxnSpPr>
          <p:nvPr/>
        </p:nvCxnSpPr>
        <p:spPr>
          <a:xfrm>
            <a:off x="2985447" y="5186407"/>
            <a:ext cx="657736" cy="1805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6" idx="3"/>
          </p:cNvCxnSpPr>
          <p:nvPr/>
        </p:nvCxnSpPr>
        <p:spPr>
          <a:xfrm flipV="1">
            <a:off x="2985447" y="5551624"/>
            <a:ext cx="657736" cy="7290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5" idx="3"/>
          </p:cNvCxnSpPr>
          <p:nvPr/>
        </p:nvCxnSpPr>
        <p:spPr>
          <a:xfrm flipV="1">
            <a:off x="2985447" y="5486401"/>
            <a:ext cx="657736" cy="2656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057912" y="4632409"/>
            <a:ext cx="3321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layer 1                   2                    3=L</a:t>
            </a:r>
          </a:p>
        </p:txBody>
      </p:sp>
      <p:cxnSp>
        <p:nvCxnSpPr>
          <p:cNvPr id="13" name="Straight Arrow Connector 12"/>
          <p:cNvCxnSpPr>
            <a:stCxn id="7" idx="3"/>
          </p:cNvCxnSpPr>
          <p:nvPr/>
        </p:nvCxnSpPr>
        <p:spPr>
          <a:xfrm>
            <a:off x="4066698" y="5366958"/>
            <a:ext cx="733903" cy="2522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8" idx="3"/>
          </p:cNvCxnSpPr>
          <p:nvPr/>
        </p:nvCxnSpPr>
        <p:spPr>
          <a:xfrm flipV="1">
            <a:off x="4081114" y="5619241"/>
            <a:ext cx="719487" cy="493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800600" y="5383430"/>
            <a:ext cx="37568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/>
              <a:t>nf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059369" y="4907350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w11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926794" y="5276682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w21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926794" y="5726668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w31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267201" y="5182291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w1f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281441" y="5752762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w2f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CDE3334-38EA-4FFB-B971-CDEFFFC869EE}"/>
              </a:ext>
            </a:extLst>
          </p:cNvPr>
          <p:cNvSpPr txBox="1"/>
          <p:nvPr/>
        </p:nvSpPr>
        <p:spPr>
          <a:xfrm>
            <a:off x="5941062" y="5383431"/>
            <a:ext cx="1432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g(</a:t>
            </a:r>
            <a:r>
              <a:rPr lang="en-US" dirty="0" err="1">
                <a:solidFill>
                  <a:srgbClr val="FF0000"/>
                </a:solidFill>
              </a:rPr>
              <a:t>in</a:t>
            </a:r>
            <a:r>
              <a:rPr lang="en-US" baseline="-25000" dirty="0" err="1">
                <a:solidFill>
                  <a:srgbClr val="FF0000"/>
                </a:solidFill>
              </a:rPr>
              <a:t>nf</a:t>
            </a:r>
            <a:r>
              <a:rPr lang="en-US" dirty="0">
                <a:solidFill>
                  <a:srgbClr val="FF0000"/>
                </a:solidFill>
              </a:rPr>
              <a:t>) = </a:t>
            </a:r>
            <a:r>
              <a:rPr lang="en-US" dirty="0" err="1">
                <a:solidFill>
                  <a:srgbClr val="FF0000"/>
                </a:solidFill>
              </a:rPr>
              <a:t>a</a:t>
            </a:r>
            <a:r>
              <a:rPr lang="en-US" baseline="-25000" dirty="0" err="1">
                <a:solidFill>
                  <a:srgbClr val="FF0000"/>
                </a:solidFill>
              </a:rPr>
              <a:t>nf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A603089-F8CF-4713-8ABE-626A3B8DE4EC}"/>
              </a:ext>
            </a:extLst>
          </p:cNvPr>
          <p:cNvSpPr txBox="1"/>
          <p:nvPr/>
        </p:nvSpPr>
        <p:spPr>
          <a:xfrm>
            <a:off x="4395138" y="4307840"/>
            <a:ext cx="1436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g(in</a:t>
            </a:r>
            <a:r>
              <a:rPr lang="en-US" baseline="-25000" dirty="0">
                <a:solidFill>
                  <a:srgbClr val="FF0000"/>
                </a:solidFill>
              </a:rPr>
              <a:t>n1</a:t>
            </a:r>
            <a:r>
              <a:rPr lang="en-US" dirty="0">
                <a:solidFill>
                  <a:srgbClr val="FF0000"/>
                </a:solidFill>
              </a:rPr>
              <a:t>) = a</a:t>
            </a:r>
            <a:r>
              <a:rPr lang="en-US" baseline="-25000" dirty="0">
                <a:solidFill>
                  <a:srgbClr val="FF0000"/>
                </a:solidFill>
              </a:rPr>
              <a:t>n1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EF4AC32-E3CD-4AA3-8C15-BDC390E9F88D}"/>
              </a:ext>
            </a:extLst>
          </p:cNvPr>
          <p:cNvSpPr txBox="1"/>
          <p:nvPr/>
        </p:nvSpPr>
        <p:spPr>
          <a:xfrm>
            <a:off x="4221482" y="6410960"/>
            <a:ext cx="2230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g(in</a:t>
            </a:r>
            <a:r>
              <a:rPr lang="en-US" baseline="-25000" dirty="0">
                <a:solidFill>
                  <a:srgbClr val="FF0000"/>
                </a:solidFill>
              </a:rPr>
              <a:t>n2</a:t>
            </a:r>
            <a:r>
              <a:rPr lang="en-US" dirty="0">
                <a:solidFill>
                  <a:srgbClr val="FF0000"/>
                </a:solidFill>
              </a:rPr>
              <a:t>) = a</a:t>
            </a:r>
            <a:r>
              <a:rPr lang="en-US" baseline="-25000" dirty="0">
                <a:solidFill>
                  <a:srgbClr val="FF0000"/>
                </a:solidFill>
              </a:rPr>
              <a:t>n2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4AD28BF-A0AC-4C97-94ED-636B08D07016}"/>
              </a:ext>
            </a:extLst>
          </p:cNvPr>
          <p:cNvCxnSpPr/>
          <p:nvPr/>
        </p:nvCxnSpPr>
        <p:spPr>
          <a:xfrm flipV="1">
            <a:off x="4066697" y="4677172"/>
            <a:ext cx="469167" cy="32456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D68D5EB-DF25-4DA8-BF62-FB1412DFD20D}"/>
              </a:ext>
            </a:extLst>
          </p:cNvPr>
          <p:cNvCxnSpPr/>
          <p:nvPr/>
        </p:nvCxnSpPr>
        <p:spPr>
          <a:xfrm>
            <a:off x="4145279" y="6246032"/>
            <a:ext cx="173656" cy="29931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34BB4E1-143A-4EC0-ADE8-407B4D511975}"/>
              </a:ext>
            </a:extLst>
          </p:cNvPr>
          <p:cNvCxnSpPr>
            <a:stCxn id="15" idx="3"/>
            <a:endCxn id="23" idx="1"/>
          </p:cNvCxnSpPr>
          <p:nvPr/>
        </p:nvCxnSpPr>
        <p:spPr>
          <a:xfrm>
            <a:off x="5176280" y="5568096"/>
            <a:ext cx="764782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8151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032101A-5050-47C8-8A8B-413B05CF5702}" type="slidenum">
              <a:rPr lang="en-US" altLang="en-US" sz="1400"/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solidFill>
                  <a:srgbClr val="0033CC"/>
                </a:solidFill>
              </a:rPr>
              <a:t>Support Vector Machines (SVM)</a:t>
            </a:r>
          </a:p>
        </p:txBody>
      </p:sp>
      <p:sp>
        <p:nvSpPr>
          <p:cNvPr id="35844" name="Text Box 3"/>
          <p:cNvSpPr txBox="1">
            <a:spLocks noChangeArrowheads="1"/>
          </p:cNvSpPr>
          <p:nvPr/>
        </p:nvSpPr>
        <p:spPr bwMode="auto">
          <a:xfrm>
            <a:off x="2819400" y="1600200"/>
            <a:ext cx="7194550" cy="4483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914400" indent="-4572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2400">
                <a:latin typeface="Times New Roman" pitchFamily="16" charset="0"/>
              </a:rPr>
              <a:t>Support vector machines are learning algorithms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      that try to find a </a:t>
            </a:r>
            <a:r>
              <a:rPr lang="en-US" altLang="en-US" sz="2400">
                <a:solidFill>
                  <a:srgbClr val="CC0000"/>
                </a:solidFill>
                <a:latin typeface="Times New Roman" pitchFamily="16" charset="0"/>
              </a:rPr>
              <a:t>hyperplane</a:t>
            </a:r>
            <a:r>
              <a:rPr lang="en-US" altLang="en-US" sz="2400">
                <a:latin typeface="Times New Roman" pitchFamily="16" charset="0"/>
              </a:rPr>
              <a:t> that separates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       the different classes of data the most.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itchFamily="16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2400">
                <a:latin typeface="Times New Roman" pitchFamily="16" charset="0"/>
              </a:rPr>
              <a:t>They are a specific kind of kernel machines based on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	two key ideas: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itchFamily="16" charset="0"/>
            </a:endParaRP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en-US" altLang="en-US" sz="2400">
                <a:solidFill>
                  <a:srgbClr val="CC0000"/>
                </a:solidFill>
                <a:latin typeface="Times New Roman" pitchFamily="16" charset="0"/>
              </a:rPr>
              <a:t>maximum margin hyperplanes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solidFill>
                <a:srgbClr val="CC0000"/>
              </a:solidFill>
              <a:latin typeface="Times New Roman" pitchFamily="16" charset="0"/>
            </a:endParaRP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en-US" altLang="en-US" sz="2400">
                <a:solidFill>
                  <a:srgbClr val="CC0000"/>
                </a:solidFill>
                <a:latin typeface="Times New Roman" pitchFamily="16" charset="0"/>
              </a:rPr>
              <a:t>a kernel ‘trick’</a:t>
            </a:r>
          </a:p>
          <a:p>
            <a:pPr eaLnBrk="1" hangingPunct="1">
              <a:spcBef>
                <a:spcPct val="0"/>
              </a:spcBef>
            </a:pPr>
            <a:endParaRPr lang="en-US" altLang="en-US" sz="2400">
              <a:solidFill>
                <a:srgbClr val="CC0000"/>
              </a:solidFill>
              <a:latin typeface="Times New Roman" pitchFamily="16" charset="0"/>
            </a:endParaRPr>
          </a:p>
          <a:p>
            <a:pPr eaLnBrk="1" hangingPunct="1">
              <a:spcBef>
                <a:spcPct val="0"/>
              </a:spcBef>
            </a:pPr>
            <a:endParaRPr lang="en-US" altLang="en-US" sz="2400">
              <a:solidFill>
                <a:srgbClr val="CC0000"/>
              </a:solidFill>
              <a:latin typeface="Times New Roman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53814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Backward Propagation 1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21" t="64677" r="22360" b="30816"/>
          <a:stretch/>
        </p:blipFill>
        <p:spPr bwMode="auto">
          <a:xfrm>
            <a:off x="1524000" y="1524001"/>
            <a:ext cx="8991600" cy="576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20885" y="4337223"/>
            <a:ext cx="40107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x1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20885" y="4902897"/>
            <a:ext cx="40107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x2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20885" y="5431482"/>
            <a:ext cx="40107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x3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79693" y="4517773"/>
            <a:ext cx="42351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n1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94109" y="5263327"/>
            <a:ext cx="42351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n2</a:t>
            </a:r>
          </a:p>
        </p:txBody>
      </p:sp>
      <p:cxnSp>
        <p:nvCxnSpPr>
          <p:cNvPr id="9" name="Straight Arrow Connector 8"/>
          <p:cNvCxnSpPr>
            <a:stCxn id="4" idx="3"/>
            <a:endCxn id="7" idx="1"/>
          </p:cNvCxnSpPr>
          <p:nvPr/>
        </p:nvCxnSpPr>
        <p:spPr>
          <a:xfrm>
            <a:off x="3121957" y="4521889"/>
            <a:ext cx="657736" cy="1805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6" idx="3"/>
          </p:cNvCxnSpPr>
          <p:nvPr/>
        </p:nvCxnSpPr>
        <p:spPr>
          <a:xfrm flipV="1">
            <a:off x="3121957" y="4887106"/>
            <a:ext cx="657736" cy="7290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5" idx="3"/>
          </p:cNvCxnSpPr>
          <p:nvPr/>
        </p:nvCxnSpPr>
        <p:spPr>
          <a:xfrm flipV="1">
            <a:off x="3121957" y="4821883"/>
            <a:ext cx="657736" cy="2656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194422" y="3967891"/>
            <a:ext cx="3321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layer 1                   2                    3=L</a:t>
            </a:r>
          </a:p>
        </p:txBody>
      </p:sp>
      <p:cxnSp>
        <p:nvCxnSpPr>
          <p:cNvPr id="13" name="Straight Arrow Connector 12"/>
          <p:cNvCxnSpPr>
            <a:stCxn id="7" idx="3"/>
          </p:cNvCxnSpPr>
          <p:nvPr/>
        </p:nvCxnSpPr>
        <p:spPr>
          <a:xfrm>
            <a:off x="4203208" y="4702440"/>
            <a:ext cx="733903" cy="2522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8" idx="3"/>
          </p:cNvCxnSpPr>
          <p:nvPr/>
        </p:nvCxnSpPr>
        <p:spPr>
          <a:xfrm flipV="1">
            <a:off x="4217624" y="4954723"/>
            <a:ext cx="719487" cy="493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937110" y="4718912"/>
            <a:ext cx="37568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/>
              <a:t>nf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195879" y="4242832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w11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63304" y="461216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w21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063304" y="5062150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w31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403711" y="4517773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w1f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417951" y="5088244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w2f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686598" y="2667000"/>
            <a:ext cx="78290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Node </a:t>
            </a:r>
            <a:r>
              <a:rPr lang="en-US" dirty="0" err="1">
                <a:solidFill>
                  <a:srgbClr val="0000FF"/>
                </a:solidFill>
              </a:rPr>
              <a:t>nf</a:t>
            </a:r>
            <a:r>
              <a:rPr lang="en-US" dirty="0"/>
              <a:t> is the only node in our output layer.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Compute the </a:t>
            </a:r>
            <a:r>
              <a:rPr lang="en-US" dirty="0">
                <a:solidFill>
                  <a:srgbClr val="0000FF"/>
                </a:solidFill>
              </a:rPr>
              <a:t>error</a:t>
            </a:r>
            <a:r>
              <a:rPr lang="en-US" dirty="0"/>
              <a:t> at that node and multiply by the derivative of the weighted</a:t>
            </a:r>
          </a:p>
          <a:p>
            <a:r>
              <a:rPr lang="en-US" dirty="0"/>
              <a:t>      input sum to get the </a:t>
            </a:r>
            <a:r>
              <a:rPr lang="en-US" dirty="0">
                <a:solidFill>
                  <a:srgbClr val="0000FF"/>
                </a:solidFill>
              </a:rPr>
              <a:t>change delta</a:t>
            </a:r>
            <a:r>
              <a:rPr lang="en-US" dirty="0"/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9202E36-030E-4145-8AD6-0EB3200E6E4F}"/>
                  </a:ext>
                </a:extLst>
              </p:cNvPr>
              <p:cNvSpPr txBox="1"/>
              <p:nvPr/>
            </p:nvSpPr>
            <p:spPr>
              <a:xfrm>
                <a:off x="5811520" y="4702438"/>
                <a:ext cx="267716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en-US" baseline="-25000" dirty="0" err="1">
                    <a:solidFill>
                      <a:srgbClr val="FF0000"/>
                    </a:solidFill>
                  </a:rPr>
                  <a:t>nf</a:t>
                </a:r>
                <a:r>
                  <a:rPr lang="en-US" dirty="0">
                    <a:solidFill>
                      <a:srgbClr val="FF0000"/>
                    </a:solidFill>
                  </a:rPr>
                  <a:t> = g’(</a:t>
                </a:r>
                <a:r>
                  <a:rPr lang="en-US" dirty="0" err="1">
                    <a:solidFill>
                      <a:srgbClr val="FF0000"/>
                    </a:solidFill>
                  </a:rPr>
                  <a:t>in</a:t>
                </a:r>
                <a:r>
                  <a:rPr lang="en-US" baseline="-25000" dirty="0" err="1">
                    <a:solidFill>
                      <a:srgbClr val="FF0000"/>
                    </a:solidFill>
                  </a:rPr>
                  <a:t>nf</a:t>
                </a:r>
                <a:r>
                  <a:rPr lang="en-US" dirty="0">
                    <a:solidFill>
                      <a:srgbClr val="FF0000"/>
                    </a:solidFill>
                  </a:rPr>
                  <a:t>) * (</a:t>
                </a:r>
                <a:r>
                  <a:rPr lang="en-US" dirty="0" err="1">
                    <a:solidFill>
                      <a:srgbClr val="FF0000"/>
                    </a:solidFill>
                  </a:rPr>
                  <a:t>y</a:t>
                </a:r>
                <a:r>
                  <a:rPr lang="en-US" baseline="-25000" dirty="0" err="1">
                    <a:solidFill>
                      <a:srgbClr val="FF0000"/>
                    </a:solidFill>
                  </a:rPr>
                  <a:t>nf</a:t>
                </a:r>
                <a:r>
                  <a:rPr lang="en-US" dirty="0">
                    <a:solidFill>
                      <a:srgbClr val="FF0000"/>
                    </a:solidFill>
                  </a:rPr>
                  <a:t> – </a:t>
                </a:r>
                <a:r>
                  <a:rPr lang="en-US" dirty="0" err="1">
                    <a:solidFill>
                      <a:srgbClr val="FF0000"/>
                    </a:solidFill>
                  </a:rPr>
                  <a:t>a</a:t>
                </a:r>
                <a:r>
                  <a:rPr lang="en-US" baseline="-25000" dirty="0" err="1">
                    <a:solidFill>
                      <a:srgbClr val="FF0000"/>
                    </a:solidFill>
                  </a:rPr>
                  <a:t>nf</a:t>
                </a:r>
                <a:r>
                  <a:rPr lang="en-US" dirty="0">
                    <a:solidFill>
                      <a:srgbClr val="FF0000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9202E36-030E-4145-8AD6-0EB3200E6E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1520" y="4702438"/>
                <a:ext cx="2677161" cy="369332"/>
              </a:xfrm>
              <a:prstGeom prst="rect">
                <a:avLst/>
              </a:prstGeom>
              <a:blipFill>
                <a:blip r:embed="rId3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81071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Backward Propagation 2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21" t="68797" r="22360" b="21836"/>
          <a:stretch/>
        </p:blipFill>
        <p:spPr bwMode="auto">
          <a:xfrm>
            <a:off x="1524000" y="2051223"/>
            <a:ext cx="8991600" cy="1198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84375" y="5001741"/>
            <a:ext cx="40107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x1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84375" y="5567415"/>
            <a:ext cx="40107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x2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84375" y="6096000"/>
            <a:ext cx="40107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x3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43183" y="5182291"/>
            <a:ext cx="42351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n1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57599" y="5927845"/>
            <a:ext cx="42351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n2</a:t>
            </a:r>
          </a:p>
        </p:txBody>
      </p:sp>
      <p:cxnSp>
        <p:nvCxnSpPr>
          <p:cNvPr id="9" name="Straight Arrow Connector 8"/>
          <p:cNvCxnSpPr>
            <a:stCxn id="4" idx="3"/>
            <a:endCxn id="7" idx="1"/>
          </p:cNvCxnSpPr>
          <p:nvPr/>
        </p:nvCxnSpPr>
        <p:spPr>
          <a:xfrm>
            <a:off x="2985447" y="5186407"/>
            <a:ext cx="657736" cy="1805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6" idx="3"/>
          </p:cNvCxnSpPr>
          <p:nvPr/>
        </p:nvCxnSpPr>
        <p:spPr>
          <a:xfrm flipV="1">
            <a:off x="2985447" y="5551624"/>
            <a:ext cx="657736" cy="7290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5" idx="3"/>
          </p:cNvCxnSpPr>
          <p:nvPr/>
        </p:nvCxnSpPr>
        <p:spPr>
          <a:xfrm flipV="1">
            <a:off x="2985447" y="5486401"/>
            <a:ext cx="657736" cy="2656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057912" y="4632409"/>
            <a:ext cx="3321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layer 1                   2                    3=L</a:t>
            </a:r>
          </a:p>
        </p:txBody>
      </p:sp>
      <p:cxnSp>
        <p:nvCxnSpPr>
          <p:cNvPr id="13" name="Straight Arrow Connector 12"/>
          <p:cNvCxnSpPr>
            <a:stCxn id="7" idx="3"/>
          </p:cNvCxnSpPr>
          <p:nvPr/>
        </p:nvCxnSpPr>
        <p:spPr>
          <a:xfrm>
            <a:off x="4066698" y="5366958"/>
            <a:ext cx="733903" cy="2522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8" idx="3"/>
          </p:cNvCxnSpPr>
          <p:nvPr/>
        </p:nvCxnSpPr>
        <p:spPr>
          <a:xfrm flipV="1">
            <a:off x="4081114" y="5619241"/>
            <a:ext cx="719487" cy="493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800600" y="5383430"/>
            <a:ext cx="37568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/>
              <a:t>nf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059369" y="4907350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w11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926794" y="5276682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w21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926794" y="5726668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w31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267201" y="5182291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w1f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281441" y="5752762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w2f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614136" y="3249828"/>
            <a:ext cx="47486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FF"/>
                </a:solidFill>
              </a:rPr>
              <a:t>At each of the other layers, the deltas use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FF"/>
                </a:solidFill>
              </a:rPr>
              <a:t>the derivative of its input sum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FF"/>
                </a:solidFill>
              </a:rPr>
              <a:t>the sum of its output weights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FF"/>
                </a:solidFill>
              </a:rPr>
              <a:t>the delta computed for the output error </a:t>
            </a:r>
          </a:p>
        </p:txBody>
      </p:sp>
      <p:cxnSp>
        <p:nvCxnSpPr>
          <p:cNvPr id="23" name="Straight Arrow Connector 22"/>
          <p:cNvCxnSpPr>
            <a:stCxn id="4" idx="3"/>
          </p:cNvCxnSpPr>
          <p:nvPr/>
        </p:nvCxnSpPr>
        <p:spPr>
          <a:xfrm>
            <a:off x="2985447" y="5186408"/>
            <a:ext cx="732982" cy="751021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1F052C9E-FC4E-4E12-819D-43C609D06AB6}"/>
              </a:ext>
            </a:extLst>
          </p:cNvPr>
          <p:cNvSpPr txBox="1"/>
          <p:nvPr/>
        </p:nvSpPr>
        <p:spPr>
          <a:xfrm>
            <a:off x="10477338" y="2880496"/>
            <a:ext cx="381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ht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53A9053F-A3CC-4E27-868F-ED31BD85723C}"/>
                  </a:ext>
                </a:extLst>
              </p:cNvPr>
              <p:cNvSpPr txBox="1"/>
              <p:nvPr/>
            </p:nvSpPr>
            <p:spPr>
              <a:xfrm>
                <a:off x="4895338" y="5434575"/>
                <a:ext cx="125553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m:rPr>
                          <m:sty m:val="p"/>
                        </m:rPr>
                        <a:rPr lang="en-US" b="0" i="0" baseline="-2500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nf</m:t>
                      </m:r>
                    </m:oMath>
                  </m:oMathPara>
                </a14:m>
                <a:endParaRPr lang="en-US" baseline="-250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53A9053F-A3CC-4E27-868F-ED31BD8572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5338" y="5434575"/>
                <a:ext cx="1255531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152E1703-D240-44D7-B34E-799D31960741}"/>
                  </a:ext>
                </a:extLst>
              </p:cNvPr>
              <p:cNvSpPr txBox="1"/>
              <p:nvPr/>
            </p:nvSpPr>
            <p:spPr>
              <a:xfrm>
                <a:off x="4856405" y="4882991"/>
                <a:ext cx="30480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m:rPr>
                        <m:sty m:val="p"/>
                      </m:rPr>
                      <a:rPr lang="en-US" b="0" i="0" baseline="-2500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n</m:t>
                    </m:r>
                    <m:r>
                      <a:rPr lang="en-US" b="0" i="0" baseline="-2500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1=</m:t>
                    </m:r>
                    <m:sSup>
                      <m:sSupPr>
                        <m:ctrlPr>
                          <a:rPr lang="en-US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g</m:t>
                        </m:r>
                      </m:e>
                      <m:sup>
                        <m:r>
                          <a:rPr lang="en-US" b="0" i="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US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in</m:t>
                        </m:r>
                        <m:r>
                          <m:rPr>
                            <m:sty m:val="p"/>
                          </m:rPr>
                          <a:rPr lang="en-US" b="0" i="0" baseline="-2500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n-US" b="0" i="0" baseline="-2500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m:rPr>
                        <m:sty m:val="p"/>
                      </m:rPr>
                      <a:rPr lang="en-US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w</m:t>
                    </m:r>
                    <m:r>
                      <a:rPr lang="en-US" b="0" i="0" baseline="-2500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m:rPr>
                        <m:sty m:val="p"/>
                      </m:rPr>
                      <a:rPr lang="en-US" b="0" i="0" baseline="-2500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f</m:t>
                    </m:r>
                    <m:r>
                      <a:rPr lang="en-US" b="0" i="0" baseline="-2500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en-US" baseline="-25000" dirty="0" err="1">
                    <a:solidFill>
                      <a:srgbClr val="FF0000"/>
                    </a:solidFill>
                  </a:rPr>
                  <a:t>nf</a:t>
                </a:r>
                <a:endParaRPr lang="en-US" baseline="-25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152E1703-D240-44D7-B34E-799D319607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6405" y="4882991"/>
                <a:ext cx="3048001" cy="369332"/>
              </a:xfrm>
              <a:prstGeom prst="rect">
                <a:avLst/>
              </a:prstGeom>
              <a:blipFill>
                <a:blip r:embed="rId4"/>
                <a:stretch>
                  <a:fillRect b="-213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602C196-7378-4064-B85F-904E2138BC0A}"/>
              </a:ext>
            </a:extLst>
          </p:cNvPr>
          <p:cNvCxnSpPr>
            <a:endCxn id="25" idx="1"/>
          </p:cNvCxnSpPr>
          <p:nvPr/>
        </p:nvCxnSpPr>
        <p:spPr>
          <a:xfrm flipV="1">
            <a:off x="4081113" y="5067657"/>
            <a:ext cx="775292" cy="11463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A9A2BDAF-6120-475D-84FD-0D9C90DCBE81}"/>
              </a:ext>
            </a:extLst>
          </p:cNvPr>
          <p:cNvSpPr txBox="1"/>
          <p:nvPr/>
        </p:nvSpPr>
        <p:spPr>
          <a:xfrm>
            <a:off x="7169990" y="4678677"/>
            <a:ext cx="28607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If there were two output nodes, there would be a summation.</a:t>
            </a:r>
          </a:p>
        </p:txBody>
      </p:sp>
    </p:spTree>
    <p:extLst>
      <p:ext uri="{BB962C8B-B14F-4D97-AF65-F5344CB8AC3E}">
        <p14:creationId xmlns:p14="http://schemas.microsoft.com/office/powerpoint/2010/main" val="1131108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Backward Propagation 3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21" t="77972" r="22360" b="15156"/>
          <a:stretch/>
        </p:blipFill>
        <p:spPr bwMode="auto">
          <a:xfrm>
            <a:off x="1524000" y="1447800"/>
            <a:ext cx="8991600" cy="879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20885" y="4090773"/>
            <a:ext cx="40107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x1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20885" y="4656447"/>
            <a:ext cx="40107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x2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20885" y="5185032"/>
            <a:ext cx="40107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x3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79693" y="4271323"/>
            <a:ext cx="42351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n1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94109" y="5016877"/>
            <a:ext cx="42351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n2</a:t>
            </a:r>
          </a:p>
        </p:txBody>
      </p:sp>
      <p:cxnSp>
        <p:nvCxnSpPr>
          <p:cNvPr id="9" name="Straight Arrow Connector 8"/>
          <p:cNvCxnSpPr>
            <a:stCxn id="4" idx="3"/>
            <a:endCxn id="7" idx="1"/>
          </p:cNvCxnSpPr>
          <p:nvPr/>
        </p:nvCxnSpPr>
        <p:spPr>
          <a:xfrm>
            <a:off x="3121957" y="4275439"/>
            <a:ext cx="657736" cy="1805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6" idx="3"/>
          </p:cNvCxnSpPr>
          <p:nvPr/>
        </p:nvCxnSpPr>
        <p:spPr>
          <a:xfrm flipV="1">
            <a:off x="3121957" y="4640656"/>
            <a:ext cx="657736" cy="7290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5" idx="3"/>
          </p:cNvCxnSpPr>
          <p:nvPr/>
        </p:nvCxnSpPr>
        <p:spPr>
          <a:xfrm flipV="1">
            <a:off x="3121957" y="4575433"/>
            <a:ext cx="657736" cy="2656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194422" y="3721441"/>
            <a:ext cx="3321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layer 1                   2                    3=L</a:t>
            </a:r>
          </a:p>
        </p:txBody>
      </p:sp>
      <p:cxnSp>
        <p:nvCxnSpPr>
          <p:cNvPr id="13" name="Straight Arrow Connector 12"/>
          <p:cNvCxnSpPr>
            <a:stCxn id="7" idx="3"/>
          </p:cNvCxnSpPr>
          <p:nvPr/>
        </p:nvCxnSpPr>
        <p:spPr>
          <a:xfrm>
            <a:off x="4203208" y="4455990"/>
            <a:ext cx="733903" cy="2522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8" idx="3"/>
          </p:cNvCxnSpPr>
          <p:nvPr/>
        </p:nvCxnSpPr>
        <p:spPr>
          <a:xfrm flipV="1">
            <a:off x="4217624" y="4708273"/>
            <a:ext cx="719487" cy="493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937110" y="4472462"/>
            <a:ext cx="37568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/>
              <a:t>nf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195879" y="3996382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w11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63304" y="436571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w21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063304" y="4815700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w31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403711" y="4271323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w1f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417951" y="4841794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w2f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286001" y="2895600"/>
            <a:ext cx="6683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Now that all the deltas are defined, the weight updates just use them.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DE27A8B-4AB3-47AA-811B-564260E60E74}"/>
              </a:ext>
            </a:extLst>
          </p:cNvPr>
          <p:cNvSpPr txBox="1"/>
          <p:nvPr/>
        </p:nvSpPr>
        <p:spPr>
          <a:xfrm flipH="1">
            <a:off x="6476999" y="4640655"/>
            <a:ext cx="533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i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9F47E95-E921-43C5-B012-5BB21C767CD4}"/>
              </a:ext>
            </a:extLst>
          </p:cNvPr>
          <p:cNvSpPr txBox="1"/>
          <p:nvPr/>
        </p:nvSpPr>
        <p:spPr>
          <a:xfrm>
            <a:off x="7935441" y="4605756"/>
            <a:ext cx="239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2D6AD2E-F094-40BC-B92D-E636EBE42CAE}"/>
              </a:ext>
            </a:extLst>
          </p:cNvPr>
          <p:cNvCxnSpPr>
            <a:endCxn id="23" idx="1"/>
          </p:cNvCxnSpPr>
          <p:nvPr/>
        </p:nvCxnSpPr>
        <p:spPr>
          <a:xfrm flipV="1">
            <a:off x="6743699" y="4790422"/>
            <a:ext cx="1191742" cy="252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AF9E3128-389E-4832-8C84-969A0BA7A1A0}"/>
              </a:ext>
            </a:extLst>
          </p:cNvPr>
          <p:cNvSpPr txBox="1"/>
          <p:nvPr/>
        </p:nvSpPr>
        <p:spPr>
          <a:xfrm flipH="1">
            <a:off x="7056121" y="4455989"/>
            <a:ext cx="787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w</a:t>
            </a:r>
            <a:r>
              <a:rPr lang="en-US" baseline="-25000" dirty="0" err="1"/>
              <a:t>ij</a:t>
            </a:r>
            <a:endParaRPr lang="en-US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264F24F-7EA1-457B-ACD7-4D27F0590842}"/>
                  </a:ext>
                </a:extLst>
              </p:cNvPr>
              <p:cNvSpPr txBox="1"/>
              <p:nvPr/>
            </p:nvSpPr>
            <p:spPr>
              <a:xfrm>
                <a:off x="7436787" y="4467256"/>
                <a:ext cx="178406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m:rPr>
                          <m:sty m:val="p"/>
                        </m:rPr>
                        <a:rPr lang="en-US" b="0" i="0" baseline="-2500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oMath>
                  </m:oMathPara>
                </a14:m>
                <a:endParaRPr lang="en-US" baseline="-2500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264F24F-7EA1-457B-ACD7-4D27F05908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6787" y="4467256"/>
                <a:ext cx="1784068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2999C2B5-95D0-46EE-A719-28BFB4F9C5E7}"/>
              </a:ext>
            </a:extLst>
          </p:cNvPr>
          <p:cNvSpPr txBox="1"/>
          <p:nvPr/>
        </p:nvSpPr>
        <p:spPr>
          <a:xfrm flipH="1">
            <a:off x="6166268" y="4421090"/>
            <a:ext cx="485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</a:t>
            </a:r>
            <a:r>
              <a:rPr lang="en-US" baseline="-25000" dirty="0">
                <a:solidFill>
                  <a:srgbClr val="FF0000"/>
                </a:solidFill>
              </a:rPr>
              <a:t>i</a:t>
            </a:r>
          </a:p>
        </p:txBody>
      </p:sp>
    </p:spTree>
    <p:extLst>
      <p:ext uri="{BB962C8B-B14F-4D97-AF65-F5344CB8AC3E}">
        <p14:creationId xmlns:p14="http://schemas.microsoft.com/office/powerpoint/2010/main" val="7610234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 Propagation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Compute delta values for the output units using observed errors.</a:t>
            </a:r>
          </a:p>
          <a:p>
            <a:r>
              <a:rPr lang="en-US" dirty="0"/>
              <a:t>Starting at the </a:t>
            </a:r>
            <a:r>
              <a:rPr lang="en-US" dirty="0">
                <a:solidFill>
                  <a:srgbClr val="0000FF"/>
                </a:solidFill>
              </a:rPr>
              <a:t>output-1</a:t>
            </a:r>
            <a:r>
              <a:rPr lang="en-US" dirty="0"/>
              <a:t> layer</a:t>
            </a:r>
          </a:p>
          <a:p>
            <a:pPr lvl="1"/>
            <a:r>
              <a:rPr lang="en-US" dirty="0"/>
              <a:t>repeat</a:t>
            </a:r>
          </a:p>
          <a:p>
            <a:pPr lvl="2"/>
            <a:r>
              <a:rPr lang="en-US" dirty="0"/>
              <a:t>propagate delta values back to previous layer</a:t>
            </a:r>
          </a:p>
          <a:p>
            <a:pPr lvl="2"/>
            <a:r>
              <a:rPr lang="en-US" dirty="0"/>
              <a:t>till done with all layers</a:t>
            </a:r>
          </a:p>
          <a:p>
            <a:pPr lvl="1"/>
            <a:r>
              <a:rPr lang="en-US" dirty="0"/>
              <a:t>update weights for all layers </a:t>
            </a:r>
          </a:p>
          <a:p>
            <a:pPr lvl="2"/>
            <a:endParaRPr lang="en-US" dirty="0"/>
          </a:p>
          <a:p>
            <a:r>
              <a:rPr lang="en-US" dirty="0">
                <a:solidFill>
                  <a:srgbClr val="0000FF"/>
                </a:solidFill>
              </a:rPr>
              <a:t>This is done for all examples and multiple epochs, till convergence or enough iterations.</a:t>
            </a:r>
          </a:p>
        </p:txBody>
      </p:sp>
    </p:spTree>
    <p:extLst>
      <p:ext uri="{BB962C8B-B14F-4D97-AF65-F5344CB8AC3E}">
        <p14:creationId xmlns:p14="http://schemas.microsoft.com/office/powerpoint/2010/main" val="67067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09801" y="609601"/>
            <a:ext cx="6986977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 taken to build model: </a:t>
            </a:r>
            <a:r>
              <a:rPr lang="en-US" dirty="0">
                <a:solidFill>
                  <a:srgbClr val="0000FF"/>
                </a:solidFill>
              </a:rPr>
              <a:t>16.2 seconds</a:t>
            </a:r>
          </a:p>
          <a:p>
            <a:endParaRPr lang="en-US" dirty="0"/>
          </a:p>
          <a:p>
            <a:r>
              <a:rPr lang="en-US" dirty="0"/>
              <a:t>Correctly Classified Instances         307               </a:t>
            </a:r>
            <a:r>
              <a:rPr lang="en-US" dirty="0">
                <a:solidFill>
                  <a:srgbClr val="0000FF"/>
                </a:solidFill>
              </a:rPr>
              <a:t>80.3665 % (did not boost)</a:t>
            </a:r>
          </a:p>
          <a:p>
            <a:r>
              <a:rPr lang="en-US" dirty="0"/>
              <a:t>Incorrectly Classified Instances        75               19.6335 %</a:t>
            </a:r>
          </a:p>
          <a:p>
            <a:r>
              <a:rPr lang="en-US" dirty="0"/>
              <a:t>Kappa statistic                          0.6056</a:t>
            </a:r>
          </a:p>
          <a:p>
            <a:r>
              <a:rPr lang="en-US" dirty="0"/>
              <a:t>Mean absolute error                      0.1982</a:t>
            </a:r>
          </a:p>
          <a:p>
            <a:r>
              <a:rPr lang="en-US" dirty="0"/>
              <a:t>Root mean squared error                  0.41  </a:t>
            </a:r>
          </a:p>
          <a:p>
            <a:r>
              <a:rPr lang="en-US" dirty="0"/>
              <a:t>Relative absolute error                 39.7113 %</a:t>
            </a:r>
          </a:p>
          <a:p>
            <a:r>
              <a:rPr lang="en-US" dirty="0"/>
              <a:t>Root relative squared error             81.9006 %</a:t>
            </a:r>
          </a:p>
          <a:p>
            <a:r>
              <a:rPr lang="en-US" dirty="0"/>
              <a:t>Total Number of Instances              382     </a:t>
            </a:r>
          </a:p>
          <a:p>
            <a:endParaRPr lang="en-US" dirty="0"/>
          </a:p>
          <a:p>
            <a:r>
              <a:rPr lang="en-US" dirty="0"/>
              <a:t>               TP Rate   FP Rate   Precision   Recall  F-Measure   ROC Area  Class</a:t>
            </a:r>
          </a:p>
          <a:p>
            <a:r>
              <a:rPr lang="en-US" dirty="0"/>
              <a:t>                 0.706     0.103      0.868     0.706     0.779      0.872    </a:t>
            </a:r>
            <a:r>
              <a:rPr lang="en-US" dirty="0" err="1"/>
              <a:t>cal</a:t>
            </a:r>
            <a:endParaRPr lang="en-US" dirty="0"/>
          </a:p>
          <a:p>
            <a:r>
              <a:rPr lang="en-US" dirty="0"/>
              <a:t>                 0.897     0.294      0.761     0.897     0.824      0.872    </a:t>
            </a:r>
            <a:r>
              <a:rPr lang="en-US" dirty="0" err="1"/>
              <a:t>dor</a:t>
            </a:r>
            <a:endParaRPr lang="en-US" dirty="0"/>
          </a:p>
          <a:p>
            <a:r>
              <a:rPr lang="en-US" dirty="0"/>
              <a:t>W Avg.    0.804     0.2           0.814     0.804     0.802      0.872</a:t>
            </a:r>
          </a:p>
          <a:p>
            <a:endParaRPr lang="en-US" dirty="0"/>
          </a:p>
          <a:p>
            <a:r>
              <a:rPr lang="en-US" dirty="0"/>
              <a:t>=== Confusion Matrix ===</a:t>
            </a:r>
          </a:p>
          <a:p>
            <a:endParaRPr lang="en-US" dirty="0"/>
          </a:p>
          <a:p>
            <a:r>
              <a:rPr lang="en-US" dirty="0"/>
              <a:t>   a   b   &lt;-- classified as</a:t>
            </a:r>
          </a:p>
          <a:p>
            <a:r>
              <a:rPr lang="en-US" dirty="0"/>
              <a:t> 132  55 |   a = </a:t>
            </a:r>
            <a:r>
              <a:rPr lang="en-US" dirty="0" err="1"/>
              <a:t>cal</a:t>
            </a:r>
            <a:endParaRPr lang="en-US" dirty="0"/>
          </a:p>
          <a:p>
            <a:r>
              <a:rPr lang="en-US" dirty="0"/>
              <a:t>  20 175 |   b = </a:t>
            </a:r>
            <a:r>
              <a:rPr lang="en-US" dirty="0" err="1"/>
              <a:t>dor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91529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B0359-23D7-470C-9975-289D4FA95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010" y="226378"/>
            <a:ext cx="10515600" cy="2852737"/>
          </a:xfrm>
        </p:spPr>
        <p:txBody>
          <a:bodyPr/>
          <a:lstStyle/>
          <a:p>
            <a:r>
              <a:rPr lang="en-US" dirty="0"/>
              <a:t>Multi-Class Classification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733823-254E-4B61-9E2A-A4E254FB13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92336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F7F60C-1C93-4A71-BC58-7F817106C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F2C4FC-3764-4184-8F14-FCE0777390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75791"/>
            <a:ext cx="6035261" cy="4401172"/>
          </a:xfrm>
        </p:spPr>
        <p:txBody>
          <a:bodyPr>
            <a:normAutofit fontScale="92500"/>
          </a:bodyPr>
          <a:lstStyle/>
          <a:p>
            <a:r>
              <a:rPr lang="en-US" dirty="0"/>
              <a:t>Traditional Method: 1-vs-other method</a:t>
            </a:r>
          </a:p>
          <a:p>
            <a:pPr lvl="1"/>
            <a:r>
              <a:rPr lang="en-US" dirty="0"/>
              <a:t>Too slow. If we have n-classes, we need to train n models</a:t>
            </a:r>
          </a:p>
          <a:p>
            <a:pPr lvl="1"/>
            <a:r>
              <a:rPr lang="en-US" dirty="0"/>
              <a:t>Performance is not great, because the sample size is different for positive and negative classes</a:t>
            </a:r>
          </a:p>
          <a:p>
            <a:r>
              <a:rPr lang="en-US" dirty="0"/>
              <a:t>Multiple Neurons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Use n output neuron to correspond n classes.</a:t>
            </a:r>
          </a:p>
          <a:p>
            <a:pPr lvl="1"/>
            <a:r>
              <a:rPr lang="en-US" dirty="0"/>
              <a:t>Easy, fast, and robust</a:t>
            </a:r>
          </a:p>
          <a:p>
            <a:pPr lvl="1"/>
            <a:r>
              <a:rPr lang="en-US" dirty="0"/>
              <a:t>Problem: how to model the probability? The values in the neural network can be negative or greater than 1.</a:t>
            </a:r>
          </a:p>
        </p:txBody>
      </p:sp>
      <p:pic>
        <p:nvPicPr>
          <p:cNvPr id="1028" name="Picture 4" descr="Classify Sentences via a Multilayer Perceptron (MLP) - Austin G ...">
            <a:extLst>
              <a:ext uri="{FF2B5EF4-FFF2-40B4-BE49-F238E27FC236}">
                <a16:creationId xmlns:a16="http://schemas.microsoft.com/office/drawing/2014/main" id="{B9A6503D-4458-4204-A0E7-662C6906B3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3819" y="1487488"/>
            <a:ext cx="3828520" cy="4343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629230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>
            <a:spLocks noGrp="1"/>
          </p:cNvSpPr>
          <p:nvPr>
            <p:ph type="title"/>
          </p:nvPr>
        </p:nvSpPr>
        <p:spPr>
          <a:xfrm>
            <a:off x="170600" y="256233"/>
            <a:ext cx="1185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r>
              <a:rPr lang="en"/>
              <a:t>Softmax: normalized exponential</a:t>
            </a:r>
            <a:endParaRPr sz="3200"/>
          </a:p>
        </p:txBody>
      </p:sp>
      <p:sp>
        <p:nvSpPr>
          <p:cNvPr id="77" name="Google Shape;77;p16"/>
          <p:cNvSpPr txBox="1">
            <a:spLocks noGrp="1"/>
          </p:cNvSpPr>
          <p:nvPr>
            <p:ph type="body" idx="1"/>
          </p:nvPr>
        </p:nvSpPr>
        <p:spPr>
          <a:xfrm>
            <a:off x="298400" y="1019833"/>
            <a:ext cx="11595200" cy="5674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lnSpc>
                <a:spcPct val="115000"/>
              </a:lnSpc>
              <a:spcBef>
                <a:spcPts val="2133"/>
              </a:spcBef>
              <a:buNone/>
            </a:pPr>
            <a:endParaRPr lang="en" dirty="0">
              <a:solidFill>
                <a:schemeClr val="dk1"/>
              </a:solidFill>
            </a:endParaRPr>
          </a:p>
          <a:p>
            <a:pPr marL="0" indent="0">
              <a:lnSpc>
                <a:spcPct val="115000"/>
              </a:lnSpc>
              <a:spcBef>
                <a:spcPts val="2133"/>
              </a:spcBef>
              <a:buNone/>
            </a:pPr>
            <a:r>
              <a:rPr lang="en" dirty="0">
                <a:solidFill>
                  <a:schemeClr val="dk1"/>
                </a:solidFill>
              </a:rPr>
              <a:t>Input: vector of reals</a:t>
            </a:r>
            <a:br>
              <a:rPr lang="en" dirty="0">
                <a:solidFill>
                  <a:schemeClr val="dk1"/>
                </a:solidFill>
              </a:rPr>
            </a:br>
            <a:r>
              <a:rPr lang="en" dirty="0">
                <a:solidFill>
                  <a:schemeClr val="dk1"/>
                </a:solidFill>
              </a:rPr>
              <a:t>Output: </a:t>
            </a:r>
            <a:r>
              <a:rPr lang="en" b="1" dirty="0">
                <a:solidFill>
                  <a:schemeClr val="dk1"/>
                </a:solidFill>
              </a:rPr>
              <a:t>probability</a:t>
            </a:r>
            <a:r>
              <a:rPr lang="en" dirty="0">
                <a:solidFill>
                  <a:schemeClr val="dk1"/>
                </a:solidFill>
              </a:rPr>
              <a:t> distribution</a:t>
            </a:r>
            <a:endParaRPr dirty="0">
              <a:solidFill>
                <a:schemeClr val="dk1"/>
              </a:solidFill>
            </a:endParaRPr>
          </a:p>
          <a:p>
            <a:pPr marL="0" indent="0">
              <a:lnSpc>
                <a:spcPct val="115000"/>
              </a:lnSpc>
              <a:spcBef>
                <a:spcPts val="2133"/>
              </a:spcBef>
              <a:buNone/>
            </a:pPr>
            <a:r>
              <a:rPr lang="en" dirty="0">
                <a:solidFill>
                  <a:schemeClr val="dk1"/>
                </a:solidFill>
              </a:rPr>
              <a:t>softmax([1,2,7,3,2]):</a:t>
            </a:r>
            <a:br>
              <a:rPr lang="en" sz="2400" dirty="0">
                <a:solidFill>
                  <a:schemeClr val="dk1"/>
                </a:solidFill>
              </a:rPr>
            </a:br>
            <a:r>
              <a:rPr lang="en" sz="2400" dirty="0">
                <a:solidFill>
                  <a:schemeClr val="dk1"/>
                </a:solidFill>
              </a:rPr>
              <a:t>	Calculate e</a:t>
            </a:r>
            <a:r>
              <a:rPr lang="en" sz="2400" baseline="30000" dirty="0">
                <a:solidFill>
                  <a:schemeClr val="dk1"/>
                </a:solidFill>
              </a:rPr>
              <a:t>x</a:t>
            </a:r>
            <a:r>
              <a:rPr lang="en" sz="2400" dirty="0">
                <a:solidFill>
                  <a:schemeClr val="dk1"/>
                </a:solidFill>
              </a:rPr>
              <a:t>: [2.72, 7.39, 1096.63, 20.09, 7.39]</a:t>
            </a:r>
            <a:br>
              <a:rPr lang="en" sz="2400" dirty="0">
                <a:solidFill>
                  <a:schemeClr val="dk1"/>
                </a:solidFill>
              </a:rPr>
            </a:br>
            <a:r>
              <a:rPr lang="en" sz="2400" dirty="0">
                <a:solidFill>
                  <a:schemeClr val="dk1"/>
                </a:solidFill>
              </a:rPr>
              <a:t>	Calculate sum(e</a:t>
            </a:r>
            <a:r>
              <a:rPr lang="en" sz="2400" baseline="30000" dirty="0">
                <a:solidFill>
                  <a:schemeClr val="dk1"/>
                </a:solidFill>
              </a:rPr>
              <a:t>x</a:t>
            </a:r>
            <a:r>
              <a:rPr lang="en" sz="2400" dirty="0">
                <a:solidFill>
                  <a:schemeClr val="dk1"/>
                </a:solidFill>
              </a:rPr>
              <a:t>): 2.72+7.39+1096.63+20.09+7.39 = 1134.22</a:t>
            </a:r>
            <a:br>
              <a:rPr lang="en" sz="2400" dirty="0">
                <a:solidFill>
                  <a:schemeClr val="dk1"/>
                </a:solidFill>
              </a:rPr>
            </a:br>
            <a:r>
              <a:rPr lang="en" sz="2400" dirty="0">
                <a:solidFill>
                  <a:schemeClr val="dk1"/>
                </a:solidFill>
              </a:rPr>
              <a:t>	Normalize: e</a:t>
            </a:r>
            <a:r>
              <a:rPr lang="en" sz="2400" baseline="30000" dirty="0">
                <a:solidFill>
                  <a:schemeClr val="dk1"/>
                </a:solidFill>
              </a:rPr>
              <a:t>x</a:t>
            </a:r>
            <a:r>
              <a:rPr lang="en" sz="2400" dirty="0">
                <a:solidFill>
                  <a:schemeClr val="dk1"/>
                </a:solidFill>
              </a:rPr>
              <a:t>/sum(e</a:t>
            </a:r>
            <a:r>
              <a:rPr lang="en" sz="2400" baseline="30000" dirty="0">
                <a:solidFill>
                  <a:schemeClr val="dk1"/>
                </a:solidFill>
              </a:rPr>
              <a:t>x</a:t>
            </a:r>
            <a:r>
              <a:rPr lang="en" sz="2400" dirty="0">
                <a:solidFill>
                  <a:schemeClr val="dk1"/>
                </a:solidFill>
              </a:rPr>
              <a:t>) = [0.002, 0.007, 0.967, 0.017, 0.007]</a:t>
            </a:r>
          </a:p>
          <a:p>
            <a:pPr marL="0" indent="0">
              <a:lnSpc>
                <a:spcPct val="115000"/>
              </a:lnSpc>
              <a:spcBef>
                <a:spcPts val="2133"/>
              </a:spcBef>
              <a:buNone/>
            </a:pPr>
            <a:r>
              <a:rPr lang="en" sz="2400" dirty="0">
                <a:solidFill>
                  <a:schemeClr val="dk1"/>
                </a:solidFill>
              </a:rPr>
              <a:t>              </a:t>
            </a:r>
            <a:r>
              <a:rPr lang="en" sz="2400" dirty="0">
                <a:solidFill>
                  <a:srgbClr val="FF0000"/>
                </a:solidFill>
              </a:rPr>
              <a:t>Result is a vector of reals.</a:t>
            </a:r>
            <a:br>
              <a:rPr lang="en" sz="2400" dirty="0">
                <a:solidFill>
                  <a:srgbClr val="FF0000"/>
                </a:solidFill>
              </a:rPr>
            </a:br>
            <a:br>
              <a:rPr lang="en" sz="2400" dirty="0">
                <a:solidFill>
                  <a:schemeClr val="dk1"/>
                </a:solidFill>
              </a:rPr>
            </a:br>
            <a:endParaRPr sz="2400" dirty="0">
              <a:solidFill>
                <a:schemeClr val="dk1"/>
              </a:solidFill>
            </a:endParaRPr>
          </a:p>
          <a:p>
            <a:pPr marL="0" indent="0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None/>
            </a:pPr>
            <a:endParaRPr dirty="0">
              <a:solidFill>
                <a:schemeClr val="dk1"/>
              </a:solidFill>
            </a:endParaRPr>
          </a:p>
        </p:txBody>
      </p:sp>
      <p:sp>
        <p:nvSpPr>
          <p:cNvPr id="78" name="Google Shape;78;p16"/>
          <p:cNvSpPr txBox="1">
            <a:spLocks noGrp="1"/>
          </p:cNvSpPr>
          <p:nvPr>
            <p:ph type="title" idx="2"/>
          </p:nvPr>
        </p:nvSpPr>
        <p:spPr>
          <a:xfrm>
            <a:off x="298400" y="6381033"/>
            <a:ext cx="11595200" cy="313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endParaRPr/>
          </a:p>
        </p:txBody>
      </p:sp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13969" y="1178435"/>
            <a:ext cx="4927659" cy="168986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638536A-3E84-4C15-8016-98B688E9CB9C}"/>
              </a:ext>
            </a:extLst>
          </p:cNvPr>
          <p:cNvSpPr txBox="1"/>
          <p:nvPr/>
        </p:nvSpPr>
        <p:spPr>
          <a:xfrm>
            <a:off x="2621280" y="3075057"/>
            <a:ext cx="3866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</a:rPr>
              <a:t>z</a:t>
            </a:r>
          </a:p>
        </p:txBody>
      </p:sp>
    </p:spTree>
    <p:extLst>
      <p:ext uri="{BB962C8B-B14F-4D97-AF65-F5344CB8AC3E}">
        <p14:creationId xmlns:p14="http://schemas.microsoft.com/office/powerpoint/2010/main" val="117230904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B0359-23D7-470C-9975-289D4FA95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927418"/>
            <a:ext cx="10515600" cy="2852737"/>
          </a:xfrm>
        </p:spPr>
        <p:txBody>
          <a:bodyPr/>
          <a:lstStyle/>
          <a:p>
            <a:r>
              <a:rPr lang="en-US" dirty="0"/>
              <a:t>A Simple Example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733823-254E-4B61-9E2A-A4E254FB13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Here, we will go over a simple 2-layer neural network (no bias).</a:t>
            </a:r>
          </a:p>
        </p:txBody>
      </p:sp>
    </p:spTree>
    <p:extLst>
      <p:ext uri="{BB962C8B-B14F-4D97-AF65-F5344CB8AC3E}">
        <p14:creationId xmlns:p14="http://schemas.microsoft.com/office/powerpoint/2010/main" val="67102776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7C3C9-9000-49FB-8E77-1952DB485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Mini-batch for Machine Learning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B9F8AE-7956-41DA-831D-80590C5412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0000FF"/>
                </a:solidFill>
              </a:rPr>
              <a:t>We use a matrix to represent data. </a:t>
            </a:r>
          </a:p>
          <a:p>
            <a:r>
              <a:rPr lang="en-US" dirty="0"/>
              <a:t>If there are 10,000 images, and each image contains 784 features, we can use a 10,000 x 784 matrix to represent the whole dataset.</a:t>
            </a:r>
          </a:p>
          <a:p>
            <a:r>
              <a:rPr lang="en-US" dirty="0"/>
              <a:t>Hard to load a large dataset at once; so, we can </a:t>
            </a:r>
            <a:r>
              <a:rPr lang="en-US" dirty="0">
                <a:solidFill>
                  <a:srgbClr val="0000FF"/>
                </a:solidFill>
              </a:rPr>
              <a:t>split the dataset </a:t>
            </a:r>
            <a:r>
              <a:rPr lang="en-US" dirty="0"/>
              <a:t>into smaller batches. </a:t>
            </a:r>
          </a:p>
          <a:p>
            <a:r>
              <a:rPr lang="en-US" dirty="0"/>
              <a:t>For instance, in </a:t>
            </a:r>
            <a:r>
              <a:rPr lang="en-US" dirty="0">
                <a:solidFill>
                  <a:srgbClr val="FF0000"/>
                </a:solidFill>
              </a:rPr>
              <a:t>homework 5, we use batch size 128</a:t>
            </a:r>
            <a:r>
              <a:rPr lang="en-US" dirty="0"/>
              <a:t>. Then, each batch contains 128 images, and the corresponding data is stored in a 128 x 784 matrix.</a:t>
            </a:r>
          </a:p>
          <a:p>
            <a:r>
              <a:rPr lang="en-US" dirty="0"/>
              <a:t>Then, we can feed batches one-by-one to the ML model, and train it for each batch.</a:t>
            </a:r>
          </a:p>
        </p:txBody>
      </p:sp>
    </p:spTree>
    <p:extLst>
      <p:ext uri="{BB962C8B-B14F-4D97-AF65-F5344CB8AC3E}">
        <p14:creationId xmlns:p14="http://schemas.microsoft.com/office/powerpoint/2010/main" val="3265744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SVM Equation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295401"/>
            <a:ext cx="8229600" cy="4525963"/>
          </a:xfrm>
        </p:spPr>
        <p:txBody>
          <a:bodyPr/>
          <a:lstStyle/>
          <a:p>
            <a:r>
              <a:rPr lang="en-US" dirty="0" err="1"/>
              <a:t>y</a:t>
            </a:r>
            <a:r>
              <a:rPr lang="en-US" baseline="-25000" dirty="0" err="1"/>
              <a:t>SVM</a:t>
            </a:r>
            <a:r>
              <a:rPr lang="en-US" dirty="0"/>
              <a:t>(</a:t>
            </a:r>
            <a:r>
              <a:rPr lang="en-US" dirty="0" err="1"/>
              <a:t>x</a:t>
            </a:r>
            <a:r>
              <a:rPr lang="en-US" baseline="-25000" dirty="0" err="1"/>
              <a:t>q</a:t>
            </a:r>
            <a:r>
              <a:rPr lang="en-US" dirty="0"/>
              <a:t>) = </a:t>
            </a:r>
            <a:r>
              <a:rPr lang="en-US" dirty="0" err="1"/>
              <a:t>argmax</a:t>
            </a:r>
            <a:r>
              <a:rPr lang="en-US" dirty="0"/>
              <a:t> </a:t>
            </a:r>
            <a:r>
              <a:rPr lang="el-GR" dirty="0">
                <a:latin typeface="Arial"/>
                <a:cs typeface="Arial"/>
              </a:rPr>
              <a:t>Σ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l-GR" dirty="0">
                <a:latin typeface="Arial"/>
                <a:cs typeface="Arial"/>
              </a:rPr>
              <a:t>α</a:t>
            </a:r>
            <a:r>
              <a:rPr lang="en-US" baseline="-25000" dirty="0" err="1">
                <a:latin typeface="Arial"/>
                <a:cs typeface="Arial"/>
              </a:rPr>
              <a:t>i,c</a:t>
            </a:r>
            <a:r>
              <a:rPr lang="en-US" dirty="0">
                <a:latin typeface="Arial"/>
                <a:cs typeface="Arial"/>
              </a:rPr>
              <a:t> K(</a:t>
            </a:r>
            <a:r>
              <a:rPr lang="en-US" dirty="0" err="1">
                <a:latin typeface="Arial"/>
                <a:cs typeface="Arial"/>
              </a:rPr>
              <a:t>x</a:t>
            </a:r>
            <a:r>
              <a:rPr lang="en-US" baseline="-25000" dirty="0" err="1">
                <a:latin typeface="Arial"/>
                <a:cs typeface="Arial"/>
              </a:rPr>
              <a:t>i</a:t>
            </a:r>
            <a:r>
              <a:rPr lang="en-US" dirty="0" err="1">
                <a:latin typeface="Arial"/>
                <a:cs typeface="Arial"/>
              </a:rPr>
              <a:t>,x</a:t>
            </a:r>
            <a:r>
              <a:rPr lang="en-US" baseline="-25000" dirty="0" err="1">
                <a:latin typeface="Arial"/>
                <a:cs typeface="Arial"/>
              </a:rPr>
              <a:t>q</a:t>
            </a:r>
            <a:r>
              <a:rPr lang="en-US" dirty="0">
                <a:latin typeface="Arial"/>
                <a:cs typeface="Arial"/>
              </a:rPr>
              <a:t>)</a:t>
            </a: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dirty="0" err="1">
                <a:solidFill>
                  <a:srgbClr val="0000FF"/>
                </a:solidFill>
                <a:latin typeface="Arial"/>
                <a:cs typeface="Arial"/>
              </a:rPr>
              <a:t>x</a:t>
            </a:r>
            <a:r>
              <a:rPr lang="en-US" baseline="-25000" dirty="0" err="1">
                <a:solidFill>
                  <a:srgbClr val="0000FF"/>
                </a:solidFill>
                <a:latin typeface="Arial"/>
                <a:cs typeface="Arial"/>
              </a:rPr>
              <a:t>q</a:t>
            </a:r>
            <a:r>
              <a:rPr lang="en-US" dirty="0">
                <a:latin typeface="Arial"/>
                <a:cs typeface="Arial"/>
              </a:rPr>
              <a:t> is a query or unknown object</a:t>
            </a:r>
          </a:p>
          <a:p>
            <a:r>
              <a:rPr lang="en-US" dirty="0">
                <a:solidFill>
                  <a:srgbClr val="0000FF"/>
                </a:solidFill>
                <a:latin typeface="Arial"/>
                <a:cs typeface="Arial"/>
              </a:rPr>
              <a:t>c</a:t>
            </a:r>
            <a:r>
              <a:rPr lang="en-US" dirty="0">
                <a:latin typeface="Arial"/>
                <a:cs typeface="Arial"/>
              </a:rPr>
              <a:t> indexes the classes</a:t>
            </a:r>
          </a:p>
          <a:p>
            <a:r>
              <a:rPr lang="en-US" dirty="0">
                <a:latin typeface="Arial"/>
                <a:cs typeface="Arial"/>
              </a:rPr>
              <a:t>there are m </a:t>
            </a:r>
            <a:r>
              <a:rPr lang="en-US" dirty="0">
                <a:solidFill>
                  <a:srgbClr val="0000FF"/>
                </a:solidFill>
                <a:latin typeface="Arial"/>
                <a:cs typeface="Arial"/>
              </a:rPr>
              <a:t>support vectors x</a:t>
            </a:r>
            <a:r>
              <a:rPr lang="en-US" baseline="-25000" dirty="0">
                <a:solidFill>
                  <a:srgbClr val="0000FF"/>
                </a:solidFill>
                <a:latin typeface="Arial"/>
                <a:cs typeface="Arial"/>
              </a:rPr>
              <a:t>i</a:t>
            </a:r>
            <a:r>
              <a:rPr lang="en-US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with </a:t>
            </a:r>
            <a:r>
              <a:rPr lang="en-US" dirty="0">
                <a:solidFill>
                  <a:srgbClr val="0000FF"/>
                </a:solidFill>
                <a:latin typeface="Arial"/>
                <a:cs typeface="Arial"/>
              </a:rPr>
              <a:t>weights </a:t>
            </a:r>
            <a:r>
              <a:rPr lang="el-GR" dirty="0">
                <a:solidFill>
                  <a:srgbClr val="0000FF"/>
                </a:solidFill>
                <a:latin typeface="Arial"/>
                <a:cs typeface="Arial"/>
              </a:rPr>
              <a:t>α</a:t>
            </a:r>
            <a:r>
              <a:rPr lang="en-US" baseline="-25000" dirty="0" err="1">
                <a:solidFill>
                  <a:srgbClr val="0000FF"/>
                </a:solidFill>
                <a:latin typeface="Arial"/>
                <a:cs typeface="Arial"/>
              </a:rPr>
              <a:t>i,c</a:t>
            </a:r>
            <a:r>
              <a:rPr lang="en-US" dirty="0">
                <a:latin typeface="Arial"/>
                <a:cs typeface="Arial"/>
              </a:rPr>
              <a:t>, </a:t>
            </a:r>
            <a:r>
              <a:rPr lang="en-US" dirty="0" err="1">
                <a:latin typeface="Arial"/>
                <a:cs typeface="Arial"/>
              </a:rPr>
              <a:t>i</a:t>
            </a:r>
            <a:r>
              <a:rPr lang="en-US" dirty="0">
                <a:latin typeface="Arial"/>
                <a:cs typeface="Arial"/>
              </a:rPr>
              <a:t>=1 to m for class </a:t>
            </a:r>
            <a:r>
              <a:rPr lang="en-US" dirty="0">
                <a:solidFill>
                  <a:srgbClr val="0000FF"/>
                </a:solidFill>
                <a:latin typeface="Arial"/>
                <a:cs typeface="Arial"/>
              </a:rPr>
              <a:t>c</a:t>
            </a:r>
          </a:p>
          <a:p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K</a:t>
            </a:r>
            <a:r>
              <a:rPr lang="en-US" dirty="0">
                <a:latin typeface="Arial"/>
                <a:cs typeface="Arial"/>
              </a:rPr>
              <a:t> is the </a:t>
            </a:r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kernel function </a:t>
            </a:r>
            <a:r>
              <a:rPr lang="en-US" dirty="0">
                <a:latin typeface="Arial"/>
                <a:cs typeface="Arial"/>
              </a:rPr>
              <a:t>that compares x</a:t>
            </a:r>
            <a:r>
              <a:rPr lang="en-US" baseline="-25000" dirty="0">
                <a:latin typeface="Arial"/>
                <a:cs typeface="Arial"/>
              </a:rPr>
              <a:t>i</a:t>
            </a:r>
            <a:r>
              <a:rPr lang="en-US" dirty="0">
                <a:latin typeface="Arial"/>
                <a:cs typeface="Arial"/>
              </a:rPr>
              <a:t> to </a:t>
            </a:r>
            <a:r>
              <a:rPr lang="en-US" dirty="0" err="1">
                <a:latin typeface="Arial"/>
                <a:cs typeface="Arial"/>
              </a:rPr>
              <a:t>x</a:t>
            </a:r>
            <a:r>
              <a:rPr lang="en-US" baseline="-25000" dirty="0" err="1">
                <a:latin typeface="Arial"/>
                <a:cs typeface="Arial"/>
              </a:rPr>
              <a:t>q</a:t>
            </a:r>
            <a:endParaRPr lang="en-US" baseline="-25000" dirty="0"/>
          </a:p>
        </p:txBody>
      </p:sp>
      <p:sp>
        <p:nvSpPr>
          <p:cNvPr id="4" name="TextBox 3"/>
          <p:cNvSpPr txBox="1"/>
          <p:nvPr/>
        </p:nvSpPr>
        <p:spPr>
          <a:xfrm>
            <a:off x="3997960" y="1598662"/>
            <a:ext cx="1497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            </a:t>
            </a:r>
            <a:r>
              <a:rPr lang="en-US" dirty="0" err="1"/>
              <a:t>i</a:t>
            </a:r>
            <a:r>
              <a:rPr lang="en-US" dirty="0"/>
              <a:t>=1,m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77996" y="5791201"/>
            <a:ext cx="824058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FF"/>
                </a:solidFill>
              </a:rPr>
              <a:t>*** This is for multiple class SVMs with support vectors</a:t>
            </a:r>
          </a:p>
          <a:p>
            <a:r>
              <a:rPr lang="en-US" sz="2800" dirty="0">
                <a:solidFill>
                  <a:srgbClr val="0000FF"/>
                </a:solidFill>
              </a:rPr>
              <a:t>for every class; we’ll see a simpler equation for 2 class.</a:t>
            </a:r>
          </a:p>
        </p:txBody>
      </p:sp>
    </p:spTree>
    <p:extLst>
      <p:ext uri="{BB962C8B-B14F-4D97-AF65-F5344CB8AC3E}">
        <p14:creationId xmlns:p14="http://schemas.microsoft.com/office/powerpoint/2010/main" val="1091128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376E6-F9EC-40AC-B683-FD3A7C370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Neural Network Easy Example</a:t>
            </a:r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D88B6E2B-ACD8-40D0-A194-EBBB8B845030}"/>
              </a:ext>
            </a:extLst>
          </p:cNvPr>
          <p:cNvSpPr/>
          <p:nvPr/>
        </p:nvSpPr>
        <p:spPr>
          <a:xfrm>
            <a:off x="2688259" y="1942607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5" name="Flowchart: Connector 4">
            <a:extLst>
              <a:ext uri="{FF2B5EF4-FFF2-40B4-BE49-F238E27FC236}">
                <a16:creationId xmlns:a16="http://schemas.microsoft.com/office/drawing/2014/main" id="{74029BB5-180D-4061-87D2-268717D365C0}"/>
              </a:ext>
            </a:extLst>
          </p:cNvPr>
          <p:cNvSpPr/>
          <p:nvPr/>
        </p:nvSpPr>
        <p:spPr>
          <a:xfrm>
            <a:off x="2688259" y="2856026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EFC7F1DF-0A57-4DB1-AFBB-35EE8B62450C}"/>
              </a:ext>
            </a:extLst>
          </p:cNvPr>
          <p:cNvSpPr/>
          <p:nvPr/>
        </p:nvSpPr>
        <p:spPr>
          <a:xfrm>
            <a:off x="2688259" y="3841877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7" name="Flowchart: Connector 6">
            <a:extLst>
              <a:ext uri="{FF2B5EF4-FFF2-40B4-BE49-F238E27FC236}">
                <a16:creationId xmlns:a16="http://schemas.microsoft.com/office/drawing/2014/main" id="{701307C2-3DC2-4DEB-8DDC-3B19F5F0A7E1}"/>
              </a:ext>
            </a:extLst>
          </p:cNvPr>
          <p:cNvSpPr/>
          <p:nvPr/>
        </p:nvSpPr>
        <p:spPr>
          <a:xfrm>
            <a:off x="5332198" y="1350393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9FC147E6-59EB-4253-AE11-016E6DC4414C}"/>
              </a:ext>
            </a:extLst>
          </p:cNvPr>
          <p:cNvSpPr/>
          <p:nvPr/>
        </p:nvSpPr>
        <p:spPr>
          <a:xfrm>
            <a:off x="5345283" y="4226557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71BF752A-36D5-4386-B4B1-6781ED37E787}"/>
              </a:ext>
            </a:extLst>
          </p:cNvPr>
          <p:cNvSpPr/>
          <p:nvPr/>
        </p:nvSpPr>
        <p:spPr>
          <a:xfrm>
            <a:off x="8273091" y="1562763"/>
            <a:ext cx="694310" cy="694944"/>
          </a:xfrm>
          <a:prstGeom prst="flowChartConnector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lowchart: Connector 10">
            <a:extLst>
              <a:ext uri="{FF2B5EF4-FFF2-40B4-BE49-F238E27FC236}">
                <a16:creationId xmlns:a16="http://schemas.microsoft.com/office/drawing/2014/main" id="{85C60F83-841E-4899-95C8-C6286714461A}"/>
              </a:ext>
            </a:extLst>
          </p:cNvPr>
          <p:cNvSpPr/>
          <p:nvPr/>
        </p:nvSpPr>
        <p:spPr>
          <a:xfrm>
            <a:off x="8286176" y="3648155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5A2288-3F01-43D2-8A77-689FC5DA08A6}"/>
              </a:ext>
            </a:extLst>
          </p:cNvPr>
          <p:cNvSpPr txBox="1"/>
          <p:nvPr/>
        </p:nvSpPr>
        <p:spPr>
          <a:xfrm>
            <a:off x="2437095" y="5082017"/>
            <a:ext cx="1255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Input Layer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F8A03F-5676-4FC5-A057-34FCBE4061C5}"/>
              </a:ext>
            </a:extLst>
          </p:cNvPr>
          <p:cNvSpPr txBox="1"/>
          <p:nvPr/>
        </p:nvSpPr>
        <p:spPr>
          <a:xfrm>
            <a:off x="4997755" y="5015386"/>
            <a:ext cx="182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1-st Layer (</a:t>
            </a:r>
            <a:r>
              <a:rPr lang="en-US" dirty="0" err="1"/>
              <a:t>ReLU</a:t>
            </a:r>
            <a:r>
              <a:rPr lang="en-US" dirty="0"/>
              <a:t>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5E768AE-B09C-4312-8B50-42614DFBCD1D}"/>
              </a:ext>
            </a:extLst>
          </p:cNvPr>
          <p:cNvSpPr txBox="1"/>
          <p:nvPr/>
        </p:nvSpPr>
        <p:spPr>
          <a:xfrm>
            <a:off x="7843038" y="4879573"/>
            <a:ext cx="1554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Output Layer</a:t>
            </a:r>
          </a:p>
          <a:p>
            <a:r>
              <a:rPr lang="en-US" dirty="0"/>
              <a:t>with </a:t>
            </a:r>
            <a:r>
              <a:rPr lang="en-US" dirty="0" err="1"/>
              <a:t>Softmax</a:t>
            </a:r>
            <a:endParaRPr lang="en-US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DE04F80-0C15-4B32-BF2B-5F7E7C8D54C6}"/>
              </a:ext>
            </a:extLst>
          </p:cNvPr>
          <p:cNvCxnSpPr>
            <a:cxnSpLocks/>
            <a:stCxn id="4" idx="6"/>
            <a:endCxn id="7" idx="2"/>
          </p:cNvCxnSpPr>
          <p:nvPr/>
        </p:nvCxnSpPr>
        <p:spPr>
          <a:xfrm flipV="1">
            <a:off x="3382569" y="1697865"/>
            <a:ext cx="1949629" cy="5922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7F4E9C5-F507-468B-953C-E1A78F64DE89}"/>
              </a:ext>
            </a:extLst>
          </p:cNvPr>
          <p:cNvSpPr txBox="1"/>
          <p:nvPr/>
        </p:nvSpPr>
        <p:spPr>
          <a:xfrm>
            <a:off x="4143308" y="166905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1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D8D4177-5DBE-4642-94F4-EFE708A2751B}"/>
              </a:ext>
            </a:extLst>
          </p:cNvPr>
          <p:cNvCxnSpPr>
            <a:cxnSpLocks/>
            <a:stCxn id="5" idx="6"/>
            <a:endCxn id="7" idx="2"/>
          </p:cNvCxnSpPr>
          <p:nvPr/>
        </p:nvCxnSpPr>
        <p:spPr>
          <a:xfrm flipV="1">
            <a:off x="3382569" y="1697865"/>
            <a:ext cx="1949629" cy="15056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0568D8C-6461-4F85-BF3C-D6921308B140}"/>
              </a:ext>
            </a:extLst>
          </p:cNvPr>
          <p:cNvCxnSpPr>
            <a:cxnSpLocks/>
            <a:stCxn id="6" idx="6"/>
            <a:endCxn id="7" idx="2"/>
          </p:cNvCxnSpPr>
          <p:nvPr/>
        </p:nvCxnSpPr>
        <p:spPr>
          <a:xfrm flipV="1">
            <a:off x="3382569" y="1697865"/>
            <a:ext cx="1949629" cy="24914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CB42A11-A875-4D21-86F8-198B7C82A9B3}"/>
              </a:ext>
            </a:extLst>
          </p:cNvPr>
          <p:cNvSpPr txBox="1"/>
          <p:nvPr/>
        </p:nvSpPr>
        <p:spPr>
          <a:xfrm>
            <a:off x="4055945" y="209755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0.1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1E39A6-C311-46E4-A724-E2D096F2EE83}"/>
              </a:ext>
            </a:extLst>
          </p:cNvPr>
          <p:cNvSpPr txBox="1"/>
          <p:nvPr/>
        </p:nvSpPr>
        <p:spPr>
          <a:xfrm>
            <a:off x="4588121" y="2320999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-2.3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8168C16-01E6-4273-A277-E130BCA3051E}"/>
              </a:ext>
            </a:extLst>
          </p:cNvPr>
          <p:cNvCxnSpPr>
            <a:cxnSpLocks/>
            <a:stCxn id="4" idx="6"/>
            <a:endCxn id="8" idx="2"/>
          </p:cNvCxnSpPr>
          <p:nvPr/>
        </p:nvCxnSpPr>
        <p:spPr>
          <a:xfrm>
            <a:off x="3382569" y="2290079"/>
            <a:ext cx="1962714" cy="22839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FBB9571-17B1-43E7-9FDE-A9DCFD791E89}"/>
              </a:ext>
            </a:extLst>
          </p:cNvPr>
          <p:cNvCxnSpPr>
            <a:cxnSpLocks/>
            <a:stCxn id="5" idx="6"/>
            <a:endCxn id="8" idx="2"/>
          </p:cNvCxnSpPr>
          <p:nvPr/>
        </p:nvCxnSpPr>
        <p:spPr>
          <a:xfrm>
            <a:off x="3382569" y="3203498"/>
            <a:ext cx="1962714" cy="13705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C208CC8-2BD3-4894-9630-6B18AB4FD819}"/>
              </a:ext>
            </a:extLst>
          </p:cNvPr>
          <p:cNvCxnSpPr>
            <a:cxnSpLocks/>
            <a:stCxn id="6" idx="6"/>
            <a:endCxn id="8" idx="2"/>
          </p:cNvCxnSpPr>
          <p:nvPr/>
        </p:nvCxnSpPr>
        <p:spPr>
          <a:xfrm>
            <a:off x="3382569" y="4189349"/>
            <a:ext cx="1962714" cy="3846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1729C734-8A42-405E-9156-4E90B87A1923}"/>
              </a:ext>
            </a:extLst>
          </p:cNvPr>
          <p:cNvSpPr txBox="1"/>
          <p:nvPr/>
        </p:nvSpPr>
        <p:spPr>
          <a:xfrm>
            <a:off x="4722647" y="3647882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0.5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56474A3-E933-48D1-B3A6-66315D373E0B}"/>
              </a:ext>
            </a:extLst>
          </p:cNvPr>
          <p:cNvSpPr txBox="1"/>
          <p:nvPr/>
        </p:nvSpPr>
        <p:spPr>
          <a:xfrm>
            <a:off x="4478581" y="393303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7033A55-4501-4AC6-A819-F7CA7890124A}"/>
              </a:ext>
            </a:extLst>
          </p:cNvPr>
          <p:cNvSpPr txBox="1"/>
          <p:nvPr/>
        </p:nvSpPr>
        <p:spPr>
          <a:xfrm>
            <a:off x="4205109" y="4399072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-0.5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CBB67C3-FAB9-479D-AAA1-527EE9198D2E}"/>
              </a:ext>
            </a:extLst>
          </p:cNvPr>
          <p:cNvCxnSpPr>
            <a:cxnSpLocks/>
            <a:stCxn id="7" idx="6"/>
            <a:endCxn id="10" idx="2"/>
          </p:cNvCxnSpPr>
          <p:nvPr/>
        </p:nvCxnSpPr>
        <p:spPr>
          <a:xfrm>
            <a:off x="6026508" y="1697865"/>
            <a:ext cx="2246583" cy="21237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CC64A4CA-CCA4-47CE-8F0D-1C03F6363B2C}"/>
              </a:ext>
            </a:extLst>
          </p:cNvPr>
          <p:cNvCxnSpPr>
            <a:cxnSpLocks/>
            <a:stCxn id="8" idx="6"/>
            <a:endCxn id="10" idx="2"/>
          </p:cNvCxnSpPr>
          <p:nvPr/>
        </p:nvCxnSpPr>
        <p:spPr>
          <a:xfrm flipV="1">
            <a:off x="6039593" y="1910235"/>
            <a:ext cx="2233498" cy="2663794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8323AD68-8FAC-47F3-BBBE-AF9FA9493534}"/>
              </a:ext>
            </a:extLst>
          </p:cNvPr>
          <p:cNvCxnSpPr>
            <a:cxnSpLocks/>
            <a:stCxn id="7" idx="6"/>
            <a:endCxn id="11" idx="2"/>
          </p:cNvCxnSpPr>
          <p:nvPr/>
        </p:nvCxnSpPr>
        <p:spPr>
          <a:xfrm>
            <a:off x="6026508" y="1697865"/>
            <a:ext cx="2259668" cy="22977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B99F680C-86FE-4DDD-81BD-A07B4338D88C}"/>
              </a:ext>
            </a:extLst>
          </p:cNvPr>
          <p:cNvCxnSpPr>
            <a:cxnSpLocks/>
            <a:stCxn id="8" idx="6"/>
            <a:endCxn id="11" idx="2"/>
          </p:cNvCxnSpPr>
          <p:nvPr/>
        </p:nvCxnSpPr>
        <p:spPr>
          <a:xfrm flipV="1">
            <a:off x="6039593" y="3995627"/>
            <a:ext cx="2246583" cy="5784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50BD7B53-0ADA-4ACC-AC90-177A15E9D5BA}"/>
              </a:ext>
            </a:extLst>
          </p:cNvPr>
          <p:cNvSpPr txBox="1"/>
          <p:nvPr/>
        </p:nvSpPr>
        <p:spPr>
          <a:xfrm>
            <a:off x="7519558" y="1562763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0.7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2F62F58-2A22-4601-8A4E-C0297EC9D411}"/>
              </a:ext>
            </a:extLst>
          </p:cNvPr>
          <p:cNvSpPr txBox="1"/>
          <p:nvPr/>
        </p:nvSpPr>
        <p:spPr>
          <a:xfrm>
            <a:off x="7389670" y="3484344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-2.1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BCEDC54D-2648-4978-A198-574C82F22AA1}"/>
              </a:ext>
            </a:extLst>
          </p:cNvPr>
          <p:cNvSpPr txBox="1"/>
          <p:nvPr/>
        </p:nvSpPr>
        <p:spPr>
          <a:xfrm>
            <a:off x="7389670" y="4152890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-0.2</a:t>
            </a:r>
          </a:p>
        </p:txBody>
      </p:sp>
      <p:graphicFrame>
        <p:nvGraphicFramePr>
          <p:cNvPr id="52" name="Table 15">
            <a:extLst>
              <a:ext uri="{FF2B5EF4-FFF2-40B4-BE49-F238E27FC236}">
                <a16:creationId xmlns:a16="http://schemas.microsoft.com/office/drawing/2014/main" id="{34EF56D9-1E0B-46C9-9AE8-DF3D61446E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0551459"/>
              </p:ext>
            </p:extLst>
          </p:nvPr>
        </p:nvGraphicFramePr>
        <p:xfrm>
          <a:off x="1688341" y="5402774"/>
          <a:ext cx="1771332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3099286457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79639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1627602"/>
                  </a:ext>
                </a:extLst>
              </a:tr>
            </a:tbl>
          </a:graphicData>
        </a:graphic>
      </p:graphicFrame>
      <p:graphicFrame>
        <p:nvGraphicFramePr>
          <p:cNvPr id="53" name="Table 15">
            <a:extLst>
              <a:ext uri="{FF2B5EF4-FFF2-40B4-BE49-F238E27FC236}">
                <a16:creationId xmlns:a16="http://schemas.microsoft.com/office/drawing/2014/main" id="{F5289D3B-8415-4950-927B-166539F92E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2102735"/>
              </p:ext>
            </p:extLst>
          </p:nvPr>
        </p:nvGraphicFramePr>
        <p:xfrm>
          <a:off x="4486236" y="5629193"/>
          <a:ext cx="1180888" cy="10972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-2.3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-0.5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1627602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F42422C6-FD05-4D83-BE9C-907B3E8CE50E}"/>
                  </a:ext>
                </a:extLst>
              </p:cNvPr>
              <p:cNvSpPr txBox="1"/>
              <p:nvPr/>
            </p:nvSpPr>
            <p:spPr>
              <a:xfrm>
                <a:off x="993444" y="6003224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F42422C6-FD05-4D83-BE9C-907B3E8CE5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3444" y="6003224"/>
                <a:ext cx="523589" cy="64633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C88D663C-3C11-4F52-85DF-EAC1D677C5C8}"/>
                  </a:ext>
                </a:extLst>
              </p:cNvPr>
              <p:cNvSpPr txBox="1"/>
              <p:nvPr/>
            </p:nvSpPr>
            <p:spPr>
              <a:xfrm>
                <a:off x="3923243" y="5978581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C88D663C-3C11-4F52-85DF-EAC1D677C5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243" y="5978581"/>
                <a:ext cx="523589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240359FB-B2D9-47AF-9BB9-5A87F1D4FA4F}"/>
                  </a:ext>
                </a:extLst>
              </p:cNvPr>
              <p:cNvSpPr txBox="1"/>
              <p:nvPr/>
            </p:nvSpPr>
            <p:spPr>
              <a:xfrm>
                <a:off x="7613047" y="5885165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240359FB-B2D9-47AF-9BB9-5A87F1D4FA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3047" y="5885165"/>
                <a:ext cx="523589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7" name="Table 15">
            <a:extLst>
              <a:ext uri="{FF2B5EF4-FFF2-40B4-BE49-F238E27FC236}">
                <a16:creationId xmlns:a16="http://schemas.microsoft.com/office/drawing/2014/main" id="{D9EE9B3E-E524-472E-A75B-126E7115F9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6510320"/>
              </p:ext>
            </p:extLst>
          </p:nvPr>
        </p:nvGraphicFramePr>
        <p:xfrm>
          <a:off x="8071631" y="5725383"/>
          <a:ext cx="1180888" cy="731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-2.1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-0.2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34ED8B10-4AC0-45A6-9F3A-C82BAD488692}"/>
              </a:ext>
            </a:extLst>
          </p:cNvPr>
          <p:cNvSpPr txBox="1"/>
          <p:nvPr/>
        </p:nvSpPr>
        <p:spPr>
          <a:xfrm>
            <a:off x="9554117" y="331951"/>
            <a:ext cx="2546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Here, we use batch size of 4, and we only visualize the first sample  for simplicity.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6D94A49-3575-47F4-A5B4-7BB9FCE818B7}"/>
              </a:ext>
            </a:extLst>
          </p:cNvPr>
          <p:cNvSpPr txBox="1"/>
          <p:nvPr/>
        </p:nvSpPr>
        <p:spPr>
          <a:xfrm>
            <a:off x="7379116" y="2222648"/>
            <a:ext cx="568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5371DB5-4018-41D1-BFD4-474306D6CF3A}"/>
              </a:ext>
            </a:extLst>
          </p:cNvPr>
          <p:cNvSpPr txBox="1"/>
          <p:nvPr/>
        </p:nvSpPr>
        <p:spPr>
          <a:xfrm>
            <a:off x="1306434" y="2070567"/>
            <a:ext cx="1353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First pixel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192626C-A913-45BD-A6D8-EADDC2F59ED7}"/>
              </a:ext>
            </a:extLst>
          </p:cNvPr>
          <p:cNvSpPr txBox="1"/>
          <p:nvPr/>
        </p:nvSpPr>
        <p:spPr>
          <a:xfrm>
            <a:off x="1334316" y="3058878"/>
            <a:ext cx="1353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Second pixel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BA8598B-86D8-49F9-90CE-9DB344324E0E}"/>
              </a:ext>
            </a:extLst>
          </p:cNvPr>
          <p:cNvSpPr txBox="1"/>
          <p:nvPr/>
        </p:nvSpPr>
        <p:spPr>
          <a:xfrm>
            <a:off x="1334673" y="4029740"/>
            <a:ext cx="1353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Third pixel</a:t>
            </a:r>
          </a:p>
        </p:txBody>
      </p:sp>
    </p:spTree>
    <p:extLst>
      <p:ext uri="{BB962C8B-B14F-4D97-AF65-F5344CB8AC3E}">
        <p14:creationId xmlns:p14="http://schemas.microsoft.com/office/powerpoint/2010/main" val="150718554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376E6-F9EC-40AC-B683-FD3A7C370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240" y="-58907"/>
            <a:ext cx="10515600" cy="1325563"/>
          </a:xfrm>
        </p:spPr>
        <p:txBody>
          <a:bodyPr/>
          <a:lstStyle/>
          <a:p>
            <a:r>
              <a:rPr lang="en-US" dirty="0"/>
              <a:t>[Example] Forward Pass</a:t>
            </a:r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D88B6E2B-ACD8-40D0-A194-EBBB8B845030}"/>
              </a:ext>
            </a:extLst>
          </p:cNvPr>
          <p:cNvSpPr/>
          <p:nvPr/>
        </p:nvSpPr>
        <p:spPr>
          <a:xfrm>
            <a:off x="2688259" y="1942607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5" name="Flowchart: Connector 4">
            <a:extLst>
              <a:ext uri="{FF2B5EF4-FFF2-40B4-BE49-F238E27FC236}">
                <a16:creationId xmlns:a16="http://schemas.microsoft.com/office/drawing/2014/main" id="{74029BB5-180D-4061-87D2-268717D365C0}"/>
              </a:ext>
            </a:extLst>
          </p:cNvPr>
          <p:cNvSpPr/>
          <p:nvPr/>
        </p:nvSpPr>
        <p:spPr>
          <a:xfrm>
            <a:off x="2688259" y="2856026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EFC7F1DF-0A57-4DB1-AFBB-35EE8B62450C}"/>
              </a:ext>
            </a:extLst>
          </p:cNvPr>
          <p:cNvSpPr/>
          <p:nvPr/>
        </p:nvSpPr>
        <p:spPr>
          <a:xfrm>
            <a:off x="2688259" y="3841877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7" name="Flowchart: Connector 6">
            <a:extLst>
              <a:ext uri="{FF2B5EF4-FFF2-40B4-BE49-F238E27FC236}">
                <a16:creationId xmlns:a16="http://schemas.microsoft.com/office/drawing/2014/main" id="{701307C2-3DC2-4DEB-8DDC-3B19F5F0A7E1}"/>
              </a:ext>
            </a:extLst>
          </p:cNvPr>
          <p:cNvSpPr/>
          <p:nvPr/>
        </p:nvSpPr>
        <p:spPr>
          <a:xfrm>
            <a:off x="5332198" y="1350393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0</a:t>
            </a:r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9FC147E6-59EB-4253-AE11-016E6DC4414C}"/>
              </a:ext>
            </a:extLst>
          </p:cNvPr>
          <p:cNvSpPr/>
          <p:nvPr/>
        </p:nvSpPr>
        <p:spPr>
          <a:xfrm>
            <a:off x="5345283" y="4226557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1.5</a:t>
            </a:r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71BF752A-36D5-4386-B4B1-6781ED37E787}"/>
              </a:ext>
            </a:extLst>
          </p:cNvPr>
          <p:cNvSpPr/>
          <p:nvPr/>
        </p:nvSpPr>
        <p:spPr>
          <a:xfrm>
            <a:off x="8273091" y="1562763"/>
            <a:ext cx="694310" cy="694944"/>
          </a:xfrm>
          <a:prstGeom prst="flowChartConnector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.61</a:t>
            </a:r>
          </a:p>
        </p:txBody>
      </p:sp>
      <p:sp>
        <p:nvSpPr>
          <p:cNvPr id="11" name="Flowchart: Connector 10">
            <a:extLst>
              <a:ext uri="{FF2B5EF4-FFF2-40B4-BE49-F238E27FC236}">
                <a16:creationId xmlns:a16="http://schemas.microsoft.com/office/drawing/2014/main" id="{85C60F83-841E-4899-95C8-C6286714461A}"/>
              </a:ext>
            </a:extLst>
          </p:cNvPr>
          <p:cNvSpPr/>
          <p:nvPr/>
        </p:nvSpPr>
        <p:spPr>
          <a:xfrm>
            <a:off x="8286176" y="3648155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.39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5A2288-3F01-43D2-8A77-689FC5DA08A6}"/>
              </a:ext>
            </a:extLst>
          </p:cNvPr>
          <p:cNvSpPr txBox="1"/>
          <p:nvPr/>
        </p:nvSpPr>
        <p:spPr>
          <a:xfrm>
            <a:off x="2437095" y="5082017"/>
            <a:ext cx="1255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Input Layer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F8A03F-5676-4FC5-A057-34FCBE4061C5}"/>
              </a:ext>
            </a:extLst>
          </p:cNvPr>
          <p:cNvSpPr txBox="1"/>
          <p:nvPr/>
        </p:nvSpPr>
        <p:spPr>
          <a:xfrm>
            <a:off x="4871553" y="4863624"/>
            <a:ext cx="182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1-st Layer (</a:t>
            </a:r>
            <a:r>
              <a:rPr lang="en-US" dirty="0" err="1"/>
              <a:t>ReLU</a:t>
            </a:r>
            <a:r>
              <a:rPr lang="en-US" dirty="0"/>
              <a:t>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5E768AE-B09C-4312-8B50-42614DFBCD1D}"/>
              </a:ext>
            </a:extLst>
          </p:cNvPr>
          <p:cNvSpPr txBox="1"/>
          <p:nvPr/>
        </p:nvSpPr>
        <p:spPr>
          <a:xfrm>
            <a:off x="7869898" y="4715980"/>
            <a:ext cx="1554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Output Layer</a:t>
            </a:r>
          </a:p>
          <a:p>
            <a:r>
              <a:rPr lang="en-US" dirty="0"/>
              <a:t>with </a:t>
            </a:r>
            <a:r>
              <a:rPr lang="en-US" dirty="0" err="1"/>
              <a:t>Softmax</a:t>
            </a:r>
            <a:endParaRPr lang="en-US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DE04F80-0C15-4B32-BF2B-5F7E7C8D54C6}"/>
              </a:ext>
            </a:extLst>
          </p:cNvPr>
          <p:cNvCxnSpPr>
            <a:cxnSpLocks/>
            <a:stCxn id="4" idx="6"/>
            <a:endCxn id="7" idx="2"/>
          </p:cNvCxnSpPr>
          <p:nvPr/>
        </p:nvCxnSpPr>
        <p:spPr>
          <a:xfrm flipV="1">
            <a:off x="3382569" y="1697865"/>
            <a:ext cx="1949629" cy="5922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7F4E9C5-F507-468B-953C-E1A78F64DE89}"/>
              </a:ext>
            </a:extLst>
          </p:cNvPr>
          <p:cNvSpPr txBox="1"/>
          <p:nvPr/>
        </p:nvSpPr>
        <p:spPr>
          <a:xfrm>
            <a:off x="4143308" y="166905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1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D8D4177-5DBE-4642-94F4-EFE708A2751B}"/>
              </a:ext>
            </a:extLst>
          </p:cNvPr>
          <p:cNvCxnSpPr>
            <a:cxnSpLocks/>
            <a:stCxn id="5" idx="6"/>
            <a:endCxn id="7" idx="2"/>
          </p:cNvCxnSpPr>
          <p:nvPr/>
        </p:nvCxnSpPr>
        <p:spPr>
          <a:xfrm flipV="1">
            <a:off x="3382569" y="1697865"/>
            <a:ext cx="1949629" cy="15056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0568D8C-6461-4F85-BF3C-D6921308B140}"/>
              </a:ext>
            </a:extLst>
          </p:cNvPr>
          <p:cNvCxnSpPr>
            <a:cxnSpLocks/>
            <a:stCxn id="6" idx="6"/>
            <a:endCxn id="7" idx="2"/>
          </p:cNvCxnSpPr>
          <p:nvPr/>
        </p:nvCxnSpPr>
        <p:spPr>
          <a:xfrm flipV="1">
            <a:off x="3382569" y="1697865"/>
            <a:ext cx="1949629" cy="24914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CB42A11-A875-4D21-86F8-198B7C82A9B3}"/>
              </a:ext>
            </a:extLst>
          </p:cNvPr>
          <p:cNvSpPr txBox="1"/>
          <p:nvPr/>
        </p:nvSpPr>
        <p:spPr>
          <a:xfrm>
            <a:off x="4055945" y="209755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0.1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1E39A6-C311-46E4-A724-E2D096F2EE83}"/>
              </a:ext>
            </a:extLst>
          </p:cNvPr>
          <p:cNvSpPr txBox="1"/>
          <p:nvPr/>
        </p:nvSpPr>
        <p:spPr>
          <a:xfrm>
            <a:off x="4588121" y="2320999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-2.3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8168C16-01E6-4273-A277-E130BCA3051E}"/>
              </a:ext>
            </a:extLst>
          </p:cNvPr>
          <p:cNvCxnSpPr>
            <a:cxnSpLocks/>
            <a:stCxn id="4" idx="6"/>
            <a:endCxn id="8" idx="2"/>
          </p:cNvCxnSpPr>
          <p:nvPr/>
        </p:nvCxnSpPr>
        <p:spPr>
          <a:xfrm>
            <a:off x="3382569" y="2290079"/>
            <a:ext cx="1962714" cy="22839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FBB9571-17B1-43E7-9FDE-A9DCFD791E89}"/>
              </a:ext>
            </a:extLst>
          </p:cNvPr>
          <p:cNvCxnSpPr>
            <a:cxnSpLocks/>
            <a:stCxn id="5" idx="6"/>
            <a:endCxn id="8" idx="2"/>
          </p:cNvCxnSpPr>
          <p:nvPr/>
        </p:nvCxnSpPr>
        <p:spPr>
          <a:xfrm>
            <a:off x="3382569" y="3203498"/>
            <a:ext cx="1962714" cy="13705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C208CC8-2BD3-4894-9630-6B18AB4FD819}"/>
              </a:ext>
            </a:extLst>
          </p:cNvPr>
          <p:cNvCxnSpPr>
            <a:cxnSpLocks/>
            <a:stCxn id="6" idx="6"/>
            <a:endCxn id="8" idx="2"/>
          </p:cNvCxnSpPr>
          <p:nvPr/>
        </p:nvCxnSpPr>
        <p:spPr>
          <a:xfrm>
            <a:off x="3382569" y="4189349"/>
            <a:ext cx="1962714" cy="3846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1729C734-8A42-405E-9156-4E90B87A1923}"/>
              </a:ext>
            </a:extLst>
          </p:cNvPr>
          <p:cNvSpPr txBox="1"/>
          <p:nvPr/>
        </p:nvSpPr>
        <p:spPr>
          <a:xfrm>
            <a:off x="4722647" y="3647882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0.5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56474A3-E933-48D1-B3A6-66315D373E0B}"/>
              </a:ext>
            </a:extLst>
          </p:cNvPr>
          <p:cNvSpPr txBox="1"/>
          <p:nvPr/>
        </p:nvSpPr>
        <p:spPr>
          <a:xfrm>
            <a:off x="4478581" y="393303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7033A55-4501-4AC6-A819-F7CA7890124A}"/>
              </a:ext>
            </a:extLst>
          </p:cNvPr>
          <p:cNvSpPr txBox="1"/>
          <p:nvPr/>
        </p:nvSpPr>
        <p:spPr>
          <a:xfrm>
            <a:off x="4205109" y="4399072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-0.5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CBB67C3-FAB9-479D-AAA1-527EE9198D2E}"/>
              </a:ext>
            </a:extLst>
          </p:cNvPr>
          <p:cNvCxnSpPr>
            <a:cxnSpLocks/>
            <a:stCxn id="7" idx="6"/>
            <a:endCxn id="10" idx="2"/>
          </p:cNvCxnSpPr>
          <p:nvPr/>
        </p:nvCxnSpPr>
        <p:spPr>
          <a:xfrm>
            <a:off x="6026508" y="1697865"/>
            <a:ext cx="2246583" cy="21237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CC64A4CA-CCA4-47CE-8F0D-1C03F6363B2C}"/>
              </a:ext>
            </a:extLst>
          </p:cNvPr>
          <p:cNvCxnSpPr>
            <a:cxnSpLocks/>
            <a:stCxn id="8" idx="6"/>
            <a:endCxn id="10" idx="2"/>
          </p:cNvCxnSpPr>
          <p:nvPr/>
        </p:nvCxnSpPr>
        <p:spPr>
          <a:xfrm flipV="1">
            <a:off x="6039593" y="1910235"/>
            <a:ext cx="2233498" cy="2663794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8323AD68-8FAC-47F3-BBBE-AF9FA9493534}"/>
              </a:ext>
            </a:extLst>
          </p:cNvPr>
          <p:cNvCxnSpPr>
            <a:cxnSpLocks/>
            <a:stCxn id="7" idx="6"/>
            <a:endCxn id="11" idx="2"/>
          </p:cNvCxnSpPr>
          <p:nvPr/>
        </p:nvCxnSpPr>
        <p:spPr>
          <a:xfrm>
            <a:off x="6026508" y="1697865"/>
            <a:ext cx="2259668" cy="22977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B99F680C-86FE-4DDD-81BD-A07B4338D88C}"/>
              </a:ext>
            </a:extLst>
          </p:cNvPr>
          <p:cNvCxnSpPr>
            <a:cxnSpLocks/>
            <a:stCxn id="8" idx="6"/>
            <a:endCxn id="11" idx="2"/>
          </p:cNvCxnSpPr>
          <p:nvPr/>
        </p:nvCxnSpPr>
        <p:spPr>
          <a:xfrm flipV="1">
            <a:off x="6039593" y="3995627"/>
            <a:ext cx="2246583" cy="5784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50BD7B53-0ADA-4ACC-AC90-177A15E9D5BA}"/>
              </a:ext>
            </a:extLst>
          </p:cNvPr>
          <p:cNvSpPr txBox="1"/>
          <p:nvPr/>
        </p:nvSpPr>
        <p:spPr>
          <a:xfrm>
            <a:off x="7519558" y="1562763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0.7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24E268B-6EFD-446E-BD83-9D4B598E60BA}"/>
              </a:ext>
            </a:extLst>
          </p:cNvPr>
          <p:cNvSpPr txBox="1"/>
          <p:nvPr/>
        </p:nvSpPr>
        <p:spPr>
          <a:xfrm>
            <a:off x="7379116" y="2222648"/>
            <a:ext cx="568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0.1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2F62F58-2A22-4601-8A4E-C0297EC9D411}"/>
              </a:ext>
            </a:extLst>
          </p:cNvPr>
          <p:cNvSpPr txBox="1"/>
          <p:nvPr/>
        </p:nvSpPr>
        <p:spPr>
          <a:xfrm>
            <a:off x="7389670" y="3484344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-2.1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BCEDC54D-2648-4978-A198-574C82F22AA1}"/>
              </a:ext>
            </a:extLst>
          </p:cNvPr>
          <p:cNvSpPr txBox="1"/>
          <p:nvPr/>
        </p:nvSpPr>
        <p:spPr>
          <a:xfrm>
            <a:off x="7389670" y="4152890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-0.2</a:t>
            </a:r>
          </a:p>
        </p:txBody>
      </p:sp>
      <p:graphicFrame>
        <p:nvGraphicFramePr>
          <p:cNvPr id="44" name="Table 15">
            <a:extLst>
              <a:ext uri="{FF2B5EF4-FFF2-40B4-BE49-F238E27FC236}">
                <a16:creationId xmlns:a16="http://schemas.microsoft.com/office/drawing/2014/main" id="{8D90FABC-2D78-41BF-8744-18EED5415A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5533341"/>
              </p:ext>
            </p:extLst>
          </p:nvPr>
        </p:nvGraphicFramePr>
        <p:xfrm>
          <a:off x="4486236" y="5629193"/>
          <a:ext cx="1180888" cy="10972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-2.3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-0.5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1627602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E00FF19-B6A0-46FA-8480-2D364817044C}"/>
                  </a:ext>
                </a:extLst>
              </p:cNvPr>
              <p:cNvSpPr txBox="1"/>
              <p:nvPr/>
            </p:nvSpPr>
            <p:spPr>
              <a:xfrm>
                <a:off x="993444" y="6003224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E00FF19-B6A0-46FA-8480-2D36481704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3444" y="6003224"/>
                <a:ext cx="523589" cy="64633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6597EC71-A5DD-471E-BD7A-60103B9B08CE}"/>
                  </a:ext>
                </a:extLst>
              </p:cNvPr>
              <p:cNvSpPr txBox="1"/>
              <p:nvPr/>
            </p:nvSpPr>
            <p:spPr>
              <a:xfrm>
                <a:off x="3923243" y="5978581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6597EC71-A5DD-471E-BD7A-60103B9B08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243" y="5978581"/>
                <a:ext cx="523589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FC48BBE-6BBA-4D64-A282-45A74AD1368A}"/>
                  </a:ext>
                </a:extLst>
              </p:cNvPr>
              <p:cNvSpPr txBox="1"/>
              <p:nvPr/>
            </p:nvSpPr>
            <p:spPr>
              <a:xfrm>
                <a:off x="7613047" y="5885165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FC48BBE-6BBA-4D64-A282-45A74AD136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3047" y="5885165"/>
                <a:ext cx="523589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1" name="Table 15">
            <a:extLst>
              <a:ext uri="{FF2B5EF4-FFF2-40B4-BE49-F238E27FC236}">
                <a16:creationId xmlns:a16="http://schemas.microsoft.com/office/drawing/2014/main" id="{FB37E468-9CD0-4EE9-B403-5192596C00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0686991"/>
              </p:ext>
            </p:extLst>
          </p:nvPr>
        </p:nvGraphicFramePr>
        <p:xfrm>
          <a:off x="8071631" y="5725383"/>
          <a:ext cx="1180888" cy="731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-2.1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-0.2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</a:tbl>
          </a:graphicData>
        </a:graphic>
      </p:graphicFrame>
      <p:sp>
        <p:nvSpPr>
          <p:cNvPr id="39" name="TextBox 38">
            <a:extLst>
              <a:ext uri="{FF2B5EF4-FFF2-40B4-BE49-F238E27FC236}">
                <a16:creationId xmlns:a16="http://schemas.microsoft.com/office/drawing/2014/main" id="{3A0B8885-C79A-40AD-AA08-E5E8446E7E83}"/>
              </a:ext>
            </a:extLst>
          </p:cNvPr>
          <p:cNvSpPr txBox="1"/>
          <p:nvPr/>
        </p:nvSpPr>
        <p:spPr>
          <a:xfrm>
            <a:off x="8423869" y="1203502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0.15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8835D9A-6F1A-4680-8E06-D8413D07B30D}"/>
              </a:ext>
            </a:extLst>
          </p:cNvPr>
          <p:cNvSpPr txBox="1"/>
          <p:nvPr/>
        </p:nvSpPr>
        <p:spPr>
          <a:xfrm>
            <a:off x="8336094" y="3299678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-0.3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EDFA16E-6ECE-4F48-B34F-0FC421FC2C3A}"/>
                  </a:ext>
                </a:extLst>
              </p:cNvPr>
              <p:cNvSpPr txBox="1"/>
              <p:nvPr/>
            </p:nvSpPr>
            <p:spPr>
              <a:xfrm>
                <a:off x="9294437" y="6041967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EDFA16E-6ECE-4F48-B34F-0FC421FC2C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94437" y="6041967"/>
                <a:ext cx="523589" cy="64633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E5D47596-6346-42C1-AF67-F3069B138B8B}"/>
                  </a:ext>
                </a:extLst>
              </p:cNvPr>
              <p:cNvSpPr txBox="1"/>
              <p:nvPr/>
            </p:nvSpPr>
            <p:spPr>
              <a:xfrm>
                <a:off x="5802761" y="5953385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E5D47596-6346-42C1-AF67-F3069B138B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2761" y="5953385"/>
                <a:ext cx="523589" cy="64633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4" name="Table 15">
            <a:extLst>
              <a:ext uri="{FF2B5EF4-FFF2-40B4-BE49-F238E27FC236}">
                <a16:creationId xmlns:a16="http://schemas.microsoft.com/office/drawing/2014/main" id="{F7198104-3CCC-481D-80C8-142D301229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7238651"/>
              </p:ext>
            </p:extLst>
          </p:nvPr>
        </p:nvGraphicFramePr>
        <p:xfrm>
          <a:off x="6202624" y="5359623"/>
          <a:ext cx="1180888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1.5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2506693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9797671"/>
                  </a:ext>
                </a:extLst>
              </a:tr>
            </a:tbl>
          </a:graphicData>
        </a:graphic>
      </p:graphicFrame>
      <p:graphicFrame>
        <p:nvGraphicFramePr>
          <p:cNvPr id="56" name="Table 15">
            <a:extLst>
              <a:ext uri="{FF2B5EF4-FFF2-40B4-BE49-F238E27FC236}">
                <a16:creationId xmlns:a16="http://schemas.microsoft.com/office/drawing/2014/main" id="{70A2C8CB-1538-4572-B039-CA45B6C2BA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4987534"/>
              </p:ext>
            </p:extLst>
          </p:nvPr>
        </p:nvGraphicFramePr>
        <p:xfrm>
          <a:off x="1688341" y="5402774"/>
          <a:ext cx="1771332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3099286457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79639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1627602"/>
                  </a:ext>
                </a:extLst>
              </a:tr>
            </a:tbl>
          </a:graphicData>
        </a:graphic>
      </p:graphicFrame>
      <p:graphicFrame>
        <p:nvGraphicFramePr>
          <p:cNvPr id="57" name="Table 15">
            <a:extLst>
              <a:ext uri="{FF2B5EF4-FFF2-40B4-BE49-F238E27FC236}">
                <a16:creationId xmlns:a16="http://schemas.microsoft.com/office/drawing/2014/main" id="{E3EE1F9F-09A9-4639-8CA5-82FF79FFDD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4848847"/>
              </p:ext>
            </p:extLst>
          </p:nvPr>
        </p:nvGraphicFramePr>
        <p:xfrm>
          <a:off x="9780823" y="5310447"/>
          <a:ext cx="1180888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0.61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0.39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603503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979767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B8982F9-CB41-4388-A966-30DCEC631433}"/>
                  </a:ext>
                </a:extLst>
              </p:cNvPr>
              <p:cNvSpPr txBox="1"/>
              <p:nvPr/>
            </p:nvSpPr>
            <p:spPr>
              <a:xfrm>
                <a:off x="8777462" y="2246904"/>
                <a:ext cx="3458254" cy="56432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t-B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0.15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0.15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−0.3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pt-B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1.16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1.16+0.74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=0.61</m:t>
                      </m:r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B8982F9-CB41-4388-A966-30DCEC6314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7462" y="2246904"/>
                <a:ext cx="3458254" cy="56432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38FAF429-8568-48B5-AA28-EA50EF7A18A5}"/>
                  </a:ext>
                </a:extLst>
              </p:cNvPr>
              <p:cNvSpPr txBox="1"/>
              <p:nvPr/>
            </p:nvSpPr>
            <p:spPr>
              <a:xfrm>
                <a:off x="8720585" y="4146659"/>
                <a:ext cx="3455048" cy="5604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t-B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−0.3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0.15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−0.3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pt-B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0.74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1.16+0.74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=0.39</m:t>
                      </m:r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38FAF429-8568-48B5-AA28-EA50EF7A18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20585" y="4146659"/>
                <a:ext cx="3455048" cy="56041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Box 42">
            <a:extLst>
              <a:ext uri="{FF2B5EF4-FFF2-40B4-BE49-F238E27FC236}">
                <a16:creationId xmlns:a16="http://schemas.microsoft.com/office/drawing/2014/main" id="{5272FE31-A193-4F7B-9A3F-F6120737B88F}"/>
              </a:ext>
            </a:extLst>
          </p:cNvPr>
          <p:cNvSpPr txBox="1"/>
          <p:nvPr/>
        </p:nvSpPr>
        <p:spPr>
          <a:xfrm flipH="1">
            <a:off x="5368067" y="983933"/>
            <a:ext cx="13168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-6.0</a:t>
            </a:r>
          </a:p>
          <a:p>
            <a:endParaRPr lang="en-US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B99C3E3-2448-4BEF-86A1-2F6C3599DF41}"/>
              </a:ext>
            </a:extLst>
          </p:cNvPr>
          <p:cNvSpPr txBox="1"/>
          <p:nvPr/>
        </p:nvSpPr>
        <p:spPr>
          <a:xfrm>
            <a:off x="5435828" y="3889970"/>
            <a:ext cx="733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1.5</a:t>
            </a:r>
          </a:p>
        </p:txBody>
      </p:sp>
    </p:spTree>
    <p:extLst>
      <p:ext uri="{BB962C8B-B14F-4D97-AF65-F5344CB8AC3E}">
        <p14:creationId xmlns:p14="http://schemas.microsoft.com/office/powerpoint/2010/main" val="379702358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376E6-F9EC-40AC-B683-FD3A7C370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[Example] Ground Truth and Loss</a:t>
            </a:r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D88B6E2B-ACD8-40D0-A194-EBBB8B845030}"/>
              </a:ext>
            </a:extLst>
          </p:cNvPr>
          <p:cNvSpPr/>
          <p:nvPr/>
        </p:nvSpPr>
        <p:spPr>
          <a:xfrm>
            <a:off x="2688259" y="1942607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5" name="Flowchart: Connector 4">
            <a:extLst>
              <a:ext uri="{FF2B5EF4-FFF2-40B4-BE49-F238E27FC236}">
                <a16:creationId xmlns:a16="http://schemas.microsoft.com/office/drawing/2014/main" id="{74029BB5-180D-4061-87D2-268717D365C0}"/>
              </a:ext>
            </a:extLst>
          </p:cNvPr>
          <p:cNvSpPr/>
          <p:nvPr/>
        </p:nvSpPr>
        <p:spPr>
          <a:xfrm>
            <a:off x="2688259" y="2856026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EFC7F1DF-0A57-4DB1-AFBB-35EE8B62450C}"/>
              </a:ext>
            </a:extLst>
          </p:cNvPr>
          <p:cNvSpPr/>
          <p:nvPr/>
        </p:nvSpPr>
        <p:spPr>
          <a:xfrm>
            <a:off x="2688259" y="3841877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7" name="Flowchart: Connector 6">
            <a:extLst>
              <a:ext uri="{FF2B5EF4-FFF2-40B4-BE49-F238E27FC236}">
                <a16:creationId xmlns:a16="http://schemas.microsoft.com/office/drawing/2014/main" id="{701307C2-3DC2-4DEB-8DDC-3B19F5F0A7E1}"/>
              </a:ext>
            </a:extLst>
          </p:cNvPr>
          <p:cNvSpPr/>
          <p:nvPr/>
        </p:nvSpPr>
        <p:spPr>
          <a:xfrm>
            <a:off x="5332198" y="1350393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0</a:t>
            </a:r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9FC147E6-59EB-4253-AE11-016E6DC4414C}"/>
              </a:ext>
            </a:extLst>
          </p:cNvPr>
          <p:cNvSpPr/>
          <p:nvPr/>
        </p:nvSpPr>
        <p:spPr>
          <a:xfrm>
            <a:off x="5345283" y="4226557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1.5</a:t>
            </a:r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71BF752A-36D5-4386-B4B1-6781ED37E787}"/>
              </a:ext>
            </a:extLst>
          </p:cNvPr>
          <p:cNvSpPr/>
          <p:nvPr/>
        </p:nvSpPr>
        <p:spPr>
          <a:xfrm>
            <a:off x="8273091" y="1562763"/>
            <a:ext cx="694310" cy="694944"/>
          </a:xfrm>
          <a:prstGeom prst="flowChartConnector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.61</a:t>
            </a:r>
          </a:p>
        </p:txBody>
      </p:sp>
      <p:sp>
        <p:nvSpPr>
          <p:cNvPr id="11" name="Flowchart: Connector 10">
            <a:extLst>
              <a:ext uri="{FF2B5EF4-FFF2-40B4-BE49-F238E27FC236}">
                <a16:creationId xmlns:a16="http://schemas.microsoft.com/office/drawing/2014/main" id="{85C60F83-841E-4899-95C8-C6286714461A}"/>
              </a:ext>
            </a:extLst>
          </p:cNvPr>
          <p:cNvSpPr/>
          <p:nvPr/>
        </p:nvSpPr>
        <p:spPr>
          <a:xfrm>
            <a:off x="8286176" y="3648155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.39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5A2288-3F01-43D2-8A77-689FC5DA08A6}"/>
              </a:ext>
            </a:extLst>
          </p:cNvPr>
          <p:cNvSpPr txBox="1"/>
          <p:nvPr/>
        </p:nvSpPr>
        <p:spPr>
          <a:xfrm>
            <a:off x="2437095" y="5082017"/>
            <a:ext cx="1255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Input Layer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F8A03F-5676-4FC5-A057-34FCBE4061C5}"/>
              </a:ext>
            </a:extLst>
          </p:cNvPr>
          <p:cNvSpPr txBox="1"/>
          <p:nvPr/>
        </p:nvSpPr>
        <p:spPr>
          <a:xfrm>
            <a:off x="4997755" y="5015386"/>
            <a:ext cx="182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1-st Layer (</a:t>
            </a:r>
            <a:r>
              <a:rPr lang="en-US" dirty="0" err="1"/>
              <a:t>ReLU</a:t>
            </a:r>
            <a:r>
              <a:rPr lang="en-US" dirty="0"/>
              <a:t>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5E768AE-B09C-4312-8B50-42614DFBCD1D}"/>
              </a:ext>
            </a:extLst>
          </p:cNvPr>
          <p:cNvSpPr txBox="1"/>
          <p:nvPr/>
        </p:nvSpPr>
        <p:spPr>
          <a:xfrm>
            <a:off x="7843038" y="4879573"/>
            <a:ext cx="1554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Output Layer</a:t>
            </a:r>
          </a:p>
          <a:p>
            <a:r>
              <a:rPr lang="en-US" dirty="0"/>
              <a:t>with </a:t>
            </a:r>
            <a:r>
              <a:rPr lang="en-US" dirty="0" err="1"/>
              <a:t>Softmax</a:t>
            </a:r>
            <a:endParaRPr lang="en-US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DE04F80-0C15-4B32-BF2B-5F7E7C8D54C6}"/>
              </a:ext>
            </a:extLst>
          </p:cNvPr>
          <p:cNvCxnSpPr>
            <a:cxnSpLocks/>
            <a:stCxn id="4" idx="6"/>
            <a:endCxn id="7" idx="2"/>
          </p:cNvCxnSpPr>
          <p:nvPr/>
        </p:nvCxnSpPr>
        <p:spPr>
          <a:xfrm flipV="1">
            <a:off x="3382569" y="1697865"/>
            <a:ext cx="1949629" cy="5922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7F4E9C5-F507-468B-953C-E1A78F64DE89}"/>
              </a:ext>
            </a:extLst>
          </p:cNvPr>
          <p:cNvSpPr txBox="1"/>
          <p:nvPr/>
        </p:nvSpPr>
        <p:spPr>
          <a:xfrm>
            <a:off x="4143308" y="166905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1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D8D4177-5DBE-4642-94F4-EFE708A2751B}"/>
              </a:ext>
            </a:extLst>
          </p:cNvPr>
          <p:cNvCxnSpPr>
            <a:cxnSpLocks/>
            <a:stCxn id="5" idx="6"/>
            <a:endCxn id="7" idx="2"/>
          </p:cNvCxnSpPr>
          <p:nvPr/>
        </p:nvCxnSpPr>
        <p:spPr>
          <a:xfrm flipV="1">
            <a:off x="3382569" y="1697865"/>
            <a:ext cx="1949629" cy="15056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0568D8C-6461-4F85-BF3C-D6921308B140}"/>
              </a:ext>
            </a:extLst>
          </p:cNvPr>
          <p:cNvCxnSpPr>
            <a:cxnSpLocks/>
            <a:stCxn id="6" idx="6"/>
            <a:endCxn id="7" idx="2"/>
          </p:cNvCxnSpPr>
          <p:nvPr/>
        </p:nvCxnSpPr>
        <p:spPr>
          <a:xfrm flipV="1">
            <a:off x="3382569" y="1697865"/>
            <a:ext cx="1949629" cy="24914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CB42A11-A875-4D21-86F8-198B7C82A9B3}"/>
              </a:ext>
            </a:extLst>
          </p:cNvPr>
          <p:cNvSpPr txBox="1"/>
          <p:nvPr/>
        </p:nvSpPr>
        <p:spPr>
          <a:xfrm>
            <a:off x="4055945" y="209755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0.1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1E39A6-C311-46E4-A724-E2D096F2EE83}"/>
              </a:ext>
            </a:extLst>
          </p:cNvPr>
          <p:cNvSpPr txBox="1"/>
          <p:nvPr/>
        </p:nvSpPr>
        <p:spPr>
          <a:xfrm>
            <a:off x="4588121" y="2320999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-2.3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8168C16-01E6-4273-A277-E130BCA3051E}"/>
              </a:ext>
            </a:extLst>
          </p:cNvPr>
          <p:cNvCxnSpPr>
            <a:cxnSpLocks/>
            <a:stCxn id="4" idx="6"/>
            <a:endCxn id="8" idx="2"/>
          </p:cNvCxnSpPr>
          <p:nvPr/>
        </p:nvCxnSpPr>
        <p:spPr>
          <a:xfrm>
            <a:off x="3382569" y="2290079"/>
            <a:ext cx="1962714" cy="22839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FBB9571-17B1-43E7-9FDE-A9DCFD791E89}"/>
              </a:ext>
            </a:extLst>
          </p:cNvPr>
          <p:cNvCxnSpPr>
            <a:cxnSpLocks/>
            <a:stCxn id="5" idx="6"/>
            <a:endCxn id="8" idx="2"/>
          </p:cNvCxnSpPr>
          <p:nvPr/>
        </p:nvCxnSpPr>
        <p:spPr>
          <a:xfrm>
            <a:off x="3382569" y="3203498"/>
            <a:ext cx="1962714" cy="13705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C208CC8-2BD3-4894-9630-6B18AB4FD819}"/>
              </a:ext>
            </a:extLst>
          </p:cNvPr>
          <p:cNvCxnSpPr>
            <a:cxnSpLocks/>
            <a:stCxn id="6" idx="6"/>
            <a:endCxn id="8" idx="2"/>
          </p:cNvCxnSpPr>
          <p:nvPr/>
        </p:nvCxnSpPr>
        <p:spPr>
          <a:xfrm>
            <a:off x="3382569" y="4189349"/>
            <a:ext cx="1962714" cy="3846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1729C734-8A42-405E-9156-4E90B87A1923}"/>
              </a:ext>
            </a:extLst>
          </p:cNvPr>
          <p:cNvSpPr txBox="1"/>
          <p:nvPr/>
        </p:nvSpPr>
        <p:spPr>
          <a:xfrm>
            <a:off x="4722647" y="3647882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0.5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56474A3-E933-48D1-B3A6-66315D373E0B}"/>
              </a:ext>
            </a:extLst>
          </p:cNvPr>
          <p:cNvSpPr txBox="1"/>
          <p:nvPr/>
        </p:nvSpPr>
        <p:spPr>
          <a:xfrm>
            <a:off x="4478581" y="393303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7033A55-4501-4AC6-A819-F7CA7890124A}"/>
              </a:ext>
            </a:extLst>
          </p:cNvPr>
          <p:cNvSpPr txBox="1"/>
          <p:nvPr/>
        </p:nvSpPr>
        <p:spPr>
          <a:xfrm>
            <a:off x="4205109" y="4399072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-0.5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CBB67C3-FAB9-479D-AAA1-527EE9198D2E}"/>
              </a:ext>
            </a:extLst>
          </p:cNvPr>
          <p:cNvCxnSpPr>
            <a:cxnSpLocks/>
            <a:stCxn id="7" idx="6"/>
            <a:endCxn id="10" idx="2"/>
          </p:cNvCxnSpPr>
          <p:nvPr/>
        </p:nvCxnSpPr>
        <p:spPr>
          <a:xfrm>
            <a:off x="6026508" y="1697865"/>
            <a:ext cx="2246583" cy="21237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CC64A4CA-CCA4-47CE-8F0D-1C03F6363B2C}"/>
              </a:ext>
            </a:extLst>
          </p:cNvPr>
          <p:cNvCxnSpPr>
            <a:cxnSpLocks/>
            <a:stCxn id="8" idx="6"/>
            <a:endCxn id="10" idx="2"/>
          </p:cNvCxnSpPr>
          <p:nvPr/>
        </p:nvCxnSpPr>
        <p:spPr>
          <a:xfrm flipV="1">
            <a:off x="6039593" y="1910235"/>
            <a:ext cx="2233498" cy="2663794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8323AD68-8FAC-47F3-BBBE-AF9FA9493534}"/>
              </a:ext>
            </a:extLst>
          </p:cNvPr>
          <p:cNvCxnSpPr>
            <a:cxnSpLocks/>
            <a:stCxn id="7" idx="6"/>
            <a:endCxn id="11" idx="2"/>
          </p:cNvCxnSpPr>
          <p:nvPr/>
        </p:nvCxnSpPr>
        <p:spPr>
          <a:xfrm>
            <a:off x="6026508" y="1697865"/>
            <a:ext cx="2259668" cy="22977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B99F680C-86FE-4DDD-81BD-A07B4338D88C}"/>
              </a:ext>
            </a:extLst>
          </p:cNvPr>
          <p:cNvCxnSpPr>
            <a:cxnSpLocks/>
            <a:stCxn id="8" idx="6"/>
            <a:endCxn id="11" idx="2"/>
          </p:cNvCxnSpPr>
          <p:nvPr/>
        </p:nvCxnSpPr>
        <p:spPr>
          <a:xfrm flipV="1">
            <a:off x="6039593" y="3995627"/>
            <a:ext cx="2246583" cy="5784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50BD7B53-0ADA-4ACC-AC90-177A15E9D5BA}"/>
              </a:ext>
            </a:extLst>
          </p:cNvPr>
          <p:cNvSpPr txBox="1"/>
          <p:nvPr/>
        </p:nvSpPr>
        <p:spPr>
          <a:xfrm>
            <a:off x="7519558" y="1562763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0.7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24E268B-6EFD-446E-BD83-9D4B598E60BA}"/>
              </a:ext>
            </a:extLst>
          </p:cNvPr>
          <p:cNvSpPr txBox="1"/>
          <p:nvPr/>
        </p:nvSpPr>
        <p:spPr>
          <a:xfrm>
            <a:off x="7379116" y="2222648"/>
            <a:ext cx="568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0.1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2F62F58-2A22-4601-8A4E-C0297EC9D411}"/>
              </a:ext>
            </a:extLst>
          </p:cNvPr>
          <p:cNvSpPr txBox="1"/>
          <p:nvPr/>
        </p:nvSpPr>
        <p:spPr>
          <a:xfrm>
            <a:off x="7389670" y="3484344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-2.1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BCEDC54D-2648-4978-A198-574C82F22AA1}"/>
              </a:ext>
            </a:extLst>
          </p:cNvPr>
          <p:cNvSpPr txBox="1"/>
          <p:nvPr/>
        </p:nvSpPr>
        <p:spPr>
          <a:xfrm>
            <a:off x="7389670" y="4152890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-0.2</a:t>
            </a:r>
          </a:p>
        </p:txBody>
      </p:sp>
      <p:graphicFrame>
        <p:nvGraphicFramePr>
          <p:cNvPr id="44" name="Table 15">
            <a:extLst>
              <a:ext uri="{FF2B5EF4-FFF2-40B4-BE49-F238E27FC236}">
                <a16:creationId xmlns:a16="http://schemas.microsoft.com/office/drawing/2014/main" id="{8D90FABC-2D78-41BF-8744-18EED5415A43}"/>
              </a:ext>
            </a:extLst>
          </p:cNvPr>
          <p:cNvGraphicFramePr>
            <a:graphicFrameLocks noGrp="1"/>
          </p:cNvGraphicFramePr>
          <p:nvPr/>
        </p:nvGraphicFramePr>
        <p:xfrm>
          <a:off x="4486236" y="5629193"/>
          <a:ext cx="1180888" cy="10972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-2.3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-0.5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1627602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E00FF19-B6A0-46FA-8480-2D364817044C}"/>
                  </a:ext>
                </a:extLst>
              </p:cNvPr>
              <p:cNvSpPr txBox="1"/>
              <p:nvPr/>
            </p:nvSpPr>
            <p:spPr>
              <a:xfrm>
                <a:off x="993444" y="6003224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E00FF19-B6A0-46FA-8480-2D36481704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3444" y="6003224"/>
                <a:ext cx="523589" cy="64633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6597EC71-A5DD-471E-BD7A-60103B9B08CE}"/>
                  </a:ext>
                </a:extLst>
              </p:cNvPr>
              <p:cNvSpPr txBox="1"/>
              <p:nvPr/>
            </p:nvSpPr>
            <p:spPr>
              <a:xfrm>
                <a:off x="3923243" y="5978581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6597EC71-A5DD-471E-BD7A-60103B9B08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243" y="5978581"/>
                <a:ext cx="523589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FC48BBE-6BBA-4D64-A282-45A74AD1368A}"/>
                  </a:ext>
                </a:extLst>
              </p:cNvPr>
              <p:cNvSpPr txBox="1"/>
              <p:nvPr/>
            </p:nvSpPr>
            <p:spPr>
              <a:xfrm>
                <a:off x="7613047" y="5885165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FC48BBE-6BBA-4D64-A282-45A74AD136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3047" y="5885165"/>
                <a:ext cx="523589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1" name="Table 15">
            <a:extLst>
              <a:ext uri="{FF2B5EF4-FFF2-40B4-BE49-F238E27FC236}">
                <a16:creationId xmlns:a16="http://schemas.microsoft.com/office/drawing/2014/main" id="{FB37E468-9CD0-4EE9-B403-5192596C001F}"/>
              </a:ext>
            </a:extLst>
          </p:cNvPr>
          <p:cNvGraphicFramePr>
            <a:graphicFrameLocks noGrp="1"/>
          </p:cNvGraphicFramePr>
          <p:nvPr/>
        </p:nvGraphicFramePr>
        <p:xfrm>
          <a:off x="8071631" y="5725383"/>
          <a:ext cx="1180888" cy="731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-2.1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-0.2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</a:tbl>
          </a:graphicData>
        </a:graphic>
      </p:graphicFrame>
      <p:sp>
        <p:nvSpPr>
          <p:cNvPr id="39" name="TextBox 38">
            <a:extLst>
              <a:ext uri="{FF2B5EF4-FFF2-40B4-BE49-F238E27FC236}">
                <a16:creationId xmlns:a16="http://schemas.microsoft.com/office/drawing/2014/main" id="{3A0B8885-C79A-40AD-AA08-E5E8446E7E83}"/>
              </a:ext>
            </a:extLst>
          </p:cNvPr>
          <p:cNvSpPr txBox="1"/>
          <p:nvPr/>
        </p:nvSpPr>
        <p:spPr>
          <a:xfrm>
            <a:off x="8423869" y="1203502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0.15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8835D9A-6F1A-4680-8E06-D8413D07B30D}"/>
              </a:ext>
            </a:extLst>
          </p:cNvPr>
          <p:cNvSpPr txBox="1"/>
          <p:nvPr/>
        </p:nvSpPr>
        <p:spPr>
          <a:xfrm>
            <a:off x="8336094" y="3299678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-0.3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EDFA16E-6ECE-4F48-B34F-0FC421FC2C3A}"/>
                  </a:ext>
                </a:extLst>
              </p:cNvPr>
              <p:cNvSpPr txBox="1"/>
              <p:nvPr/>
            </p:nvSpPr>
            <p:spPr>
              <a:xfrm>
                <a:off x="9294437" y="6041967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EDFA16E-6ECE-4F48-B34F-0FC421FC2C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94437" y="6041967"/>
                <a:ext cx="523589" cy="64633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E5D47596-6346-42C1-AF67-F3069B138B8B}"/>
                  </a:ext>
                </a:extLst>
              </p:cNvPr>
              <p:cNvSpPr txBox="1"/>
              <p:nvPr/>
            </p:nvSpPr>
            <p:spPr>
              <a:xfrm>
                <a:off x="5656038" y="6041967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E5D47596-6346-42C1-AF67-F3069B138B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6038" y="6041967"/>
                <a:ext cx="523589" cy="64633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Flowchart: Connector 58">
            <a:extLst>
              <a:ext uri="{FF2B5EF4-FFF2-40B4-BE49-F238E27FC236}">
                <a16:creationId xmlns:a16="http://schemas.microsoft.com/office/drawing/2014/main" id="{01C2C80B-CB89-4007-A539-CA31C1530CFA}"/>
              </a:ext>
            </a:extLst>
          </p:cNvPr>
          <p:cNvSpPr/>
          <p:nvPr/>
        </p:nvSpPr>
        <p:spPr>
          <a:xfrm>
            <a:off x="10193795" y="1595135"/>
            <a:ext cx="694310" cy="694944"/>
          </a:xfrm>
          <a:prstGeom prst="flowChartConnector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60" name="Flowchart: Connector 59">
            <a:extLst>
              <a:ext uri="{FF2B5EF4-FFF2-40B4-BE49-F238E27FC236}">
                <a16:creationId xmlns:a16="http://schemas.microsoft.com/office/drawing/2014/main" id="{AC6C915A-5B9E-45A2-8D04-C27D73E4FCBA}"/>
              </a:ext>
            </a:extLst>
          </p:cNvPr>
          <p:cNvSpPr/>
          <p:nvPr/>
        </p:nvSpPr>
        <p:spPr>
          <a:xfrm>
            <a:off x="10228461" y="3642612"/>
            <a:ext cx="694310" cy="694944"/>
          </a:xfrm>
          <a:prstGeom prst="flowChartConnector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0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04F0DA1-14D4-4FDA-81E6-8198CE4B9A23}"/>
              </a:ext>
            </a:extLst>
          </p:cNvPr>
          <p:cNvSpPr txBox="1"/>
          <p:nvPr/>
        </p:nvSpPr>
        <p:spPr>
          <a:xfrm>
            <a:off x="9856979" y="4711056"/>
            <a:ext cx="1554415" cy="369332"/>
          </a:xfrm>
          <a:prstGeom prst="rect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Label</a:t>
            </a:r>
          </a:p>
        </p:txBody>
      </p:sp>
      <p:sp>
        <p:nvSpPr>
          <p:cNvPr id="62" name="Rectangle: Diagonal Corners Snipped 61">
            <a:extLst>
              <a:ext uri="{FF2B5EF4-FFF2-40B4-BE49-F238E27FC236}">
                <a16:creationId xmlns:a16="http://schemas.microsoft.com/office/drawing/2014/main" id="{72AFBDA0-B8AA-4573-A546-4EFDA6C8DB6B}"/>
              </a:ext>
            </a:extLst>
          </p:cNvPr>
          <p:cNvSpPr/>
          <p:nvPr/>
        </p:nvSpPr>
        <p:spPr>
          <a:xfrm>
            <a:off x="8231989" y="2313680"/>
            <a:ext cx="816166" cy="251385"/>
          </a:xfrm>
          <a:prstGeom prst="snip2Diag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0.39</a:t>
            </a:r>
          </a:p>
        </p:txBody>
      </p:sp>
      <p:sp>
        <p:nvSpPr>
          <p:cNvPr id="63" name="Rectangle: Diagonal Corners Snipped 62">
            <a:extLst>
              <a:ext uri="{FF2B5EF4-FFF2-40B4-BE49-F238E27FC236}">
                <a16:creationId xmlns:a16="http://schemas.microsoft.com/office/drawing/2014/main" id="{4D34A137-A545-42B1-9921-18AF5C600BA9}"/>
              </a:ext>
            </a:extLst>
          </p:cNvPr>
          <p:cNvSpPr/>
          <p:nvPr/>
        </p:nvSpPr>
        <p:spPr>
          <a:xfrm>
            <a:off x="8239839" y="4399072"/>
            <a:ext cx="816166" cy="251385"/>
          </a:xfrm>
          <a:prstGeom prst="snip2Diag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-0.39</a:t>
            </a:r>
          </a:p>
        </p:txBody>
      </p:sp>
      <p:graphicFrame>
        <p:nvGraphicFramePr>
          <p:cNvPr id="64" name="Table 15">
            <a:extLst>
              <a:ext uri="{FF2B5EF4-FFF2-40B4-BE49-F238E27FC236}">
                <a16:creationId xmlns:a16="http://schemas.microsoft.com/office/drawing/2014/main" id="{0959F183-D018-4CE8-8C68-6B7DA3DA1D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4987534"/>
              </p:ext>
            </p:extLst>
          </p:nvPr>
        </p:nvGraphicFramePr>
        <p:xfrm>
          <a:off x="1688341" y="5402774"/>
          <a:ext cx="1771332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3099286457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79639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1627602"/>
                  </a:ext>
                </a:extLst>
              </a:tr>
            </a:tbl>
          </a:graphicData>
        </a:graphic>
      </p:graphicFrame>
      <p:graphicFrame>
        <p:nvGraphicFramePr>
          <p:cNvPr id="65" name="Table 15">
            <a:extLst>
              <a:ext uri="{FF2B5EF4-FFF2-40B4-BE49-F238E27FC236}">
                <a16:creationId xmlns:a16="http://schemas.microsoft.com/office/drawing/2014/main" id="{2B7F22D9-0653-49C2-95F4-C461520DD2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5630772"/>
              </p:ext>
            </p:extLst>
          </p:nvPr>
        </p:nvGraphicFramePr>
        <p:xfrm>
          <a:off x="6202624" y="5359623"/>
          <a:ext cx="1180888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1.5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2506693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9797671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F5884FBF-902E-4670-8F78-25A60F9ECD52}"/>
              </a:ext>
            </a:extLst>
          </p:cNvPr>
          <p:cNvSpPr txBox="1"/>
          <p:nvPr/>
        </p:nvSpPr>
        <p:spPr>
          <a:xfrm flipH="1">
            <a:off x="9922861" y="834170"/>
            <a:ext cx="1430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Ground truth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4D11106-7B2B-45E5-8CBB-BFCF974220CC}"/>
                  </a:ext>
                </a:extLst>
              </p:cNvPr>
              <p:cNvSpPr txBox="1"/>
              <p:nvPr/>
            </p:nvSpPr>
            <p:spPr>
              <a:xfrm>
                <a:off x="9039424" y="2269195"/>
                <a:ext cx="6112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4D11106-7B2B-45E5-8CBB-BFCF974220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39424" y="2269195"/>
                <a:ext cx="611226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969330F-B678-4603-9A2F-A996215CDF06}"/>
                  </a:ext>
                </a:extLst>
              </p:cNvPr>
              <p:cNvSpPr txBox="1"/>
              <p:nvPr/>
            </p:nvSpPr>
            <p:spPr>
              <a:xfrm flipH="1">
                <a:off x="9083244" y="4329147"/>
                <a:ext cx="5235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969330F-B678-4603-9A2F-A996215CDF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9083244" y="4329147"/>
                <a:ext cx="523587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72DB821-8358-4815-A199-1CA9AE25D6F3}"/>
              </a:ext>
            </a:extLst>
          </p:cNvPr>
          <p:cNvCxnSpPr/>
          <p:nvPr/>
        </p:nvCxnSpPr>
        <p:spPr>
          <a:xfrm>
            <a:off x="9271660" y="2579924"/>
            <a:ext cx="670342" cy="2966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0A7EFC3-1C81-497D-8C63-B0DDE7D3027A}"/>
              </a:ext>
            </a:extLst>
          </p:cNvPr>
          <p:cNvCxnSpPr/>
          <p:nvPr/>
        </p:nvCxnSpPr>
        <p:spPr>
          <a:xfrm flipV="1">
            <a:off x="9503741" y="3203498"/>
            <a:ext cx="419120" cy="9493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40328C8-54C8-4F9A-A5B4-45F672E5825C}"/>
                  </a:ext>
                </a:extLst>
              </p:cNvPr>
              <p:cNvSpPr txBox="1"/>
              <p:nvPr/>
            </p:nvSpPr>
            <p:spPr>
              <a:xfrm>
                <a:off x="9606831" y="2756273"/>
                <a:ext cx="11277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lang="en-US" b="0" i="0" baseline="-2500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baseline="-2500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40328C8-54C8-4F9A-A5B4-45F672E582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6831" y="2756273"/>
                <a:ext cx="1127760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6" name="Table 15">
            <a:extLst>
              <a:ext uri="{FF2B5EF4-FFF2-40B4-BE49-F238E27FC236}">
                <a16:creationId xmlns:a16="http://schemas.microsoft.com/office/drawing/2014/main" id="{CC3624D5-9DF0-4706-B690-9C375C639D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8867503"/>
              </p:ext>
            </p:extLst>
          </p:nvPr>
        </p:nvGraphicFramePr>
        <p:xfrm>
          <a:off x="9780823" y="5310447"/>
          <a:ext cx="1180888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0.61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0.39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603503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97976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077095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376E6-F9EC-40AC-B683-FD3A7C370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[Example] Backpropagation</a:t>
            </a:r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D88B6E2B-ACD8-40D0-A194-EBBB8B845030}"/>
              </a:ext>
            </a:extLst>
          </p:cNvPr>
          <p:cNvSpPr/>
          <p:nvPr/>
        </p:nvSpPr>
        <p:spPr>
          <a:xfrm>
            <a:off x="2688259" y="1942607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5" name="Flowchart: Connector 4">
            <a:extLst>
              <a:ext uri="{FF2B5EF4-FFF2-40B4-BE49-F238E27FC236}">
                <a16:creationId xmlns:a16="http://schemas.microsoft.com/office/drawing/2014/main" id="{74029BB5-180D-4061-87D2-268717D365C0}"/>
              </a:ext>
            </a:extLst>
          </p:cNvPr>
          <p:cNvSpPr/>
          <p:nvPr/>
        </p:nvSpPr>
        <p:spPr>
          <a:xfrm>
            <a:off x="2688259" y="2856026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EFC7F1DF-0A57-4DB1-AFBB-35EE8B62450C}"/>
              </a:ext>
            </a:extLst>
          </p:cNvPr>
          <p:cNvSpPr/>
          <p:nvPr/>
        </p:nvSpPr>
        <p:spPr>
          <a:xfrm>
            <a:off x="2688259" y="3841877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7" name="Flowchart: Connector 6">
            <a:extLst>
              <a:ext uri="{FF2B5EF4-FFF2-40B4-BE49-F238E27FC236}">
                <a16:creationId xmlns:a16="http://schemas.microsoft.com/office/drawing/2014/main" id="{701307C2-3DC2-4DEB-8DDC-3B19F5F0A7E1}"/>
              </a:ext>
            </a:extLst>
          </p:cNvPr>
          <p:cNvSpPr/>
          <p:nvPr/>
        </p:nvSpPr>
        <p:spPr>
          <a:xfrm>
            <a:off x="5332198" y="1350393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0</a:t>
            </a:r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9FC147E6-59EB-4253-AE11-016E6DC4414C}"/>
              </a:ext>
            </a:extLst>
          </p:cNvPr>
          <p:cNvSpPr/>
          <p:nvPr/>
        </p:nvSpPr>
        <p:spPr>
          <a:xfrm>
            <a:off x="5345283" y="4226557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1.5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5A2288-3F01-43D2-8A77-689FC5DA08A6}"/>
              </a:ext>
            </a:extLst>
          </p:cNvPr>
          <p:cNvSpPr txBox="1"/>
          <p:nvPr/>
        </p:nvSpPr>
        <p:spPr>
          <a:xfrm>
            <a:off x="2437095" y="5082017"/>
            <a:ext cx="1255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Input Layer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F8A03F-5676-4FC5-A057-34FCBE4061C5}"/>
              </a:ext>
            </a:extLst>
          </p:cNvPr>
          <p:cNvSpPr txBox="1"/>
          <p:nvPr/>
        </p:nvSpPr>
        <p:spPr>
          <a:xfrm>
            <a:off x="4997755" y="5015386"/>
            <a:ext cx="182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1-st Layer (</a:t>
            </a:r>
            <a:r>
              <a:rPr lang="en-US" dirty="0" err="1"/>
              <a:t>ReLU</a:t>
            </a:r>
            <a:r>
              <a:rPr lang="en-US" dirty="0"/>
              <a:t>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5E768AE-B09C-4312-8B50-42614DFBCD1D}"/>
              </a:ext>
            </a:extLst>
          </p:cNvPr>
          <p:cNvSpPr txBox="1"/>
          <p:nvPr/>
        </p:nvSpPr>
        <p:spPr>
          <a:xfrm>
            <a:off x="7843038" y="4879573"/>
            <a:ext cx="1554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Output Layer</a:t>
            </a:r>
          </a:p>
          <a:p>
            <a:r>
              <a:rPr lang="en-US" dirty="0"/>
              <a:t>with </a:t>
            </a:r>
            <a:r>
              <a:rPr lang="en-US" dirty="0" err="1"/>
              <a:t>Softmax</a:t>
            </a:r>
            <a:endParaRPr lang="en-US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DE04F80-0C15-4B32-BF2B-5F7E7C8D54C6}"/>
              </a:ext>
            </a:extLst>
          </p:cNvPr>
          <p:cNvCxnSpPr>
            <a:cxnSpLocks/>
            <a:stCxn id="4" idx="6"/>
            <a:endCxn id="7" idx="2"/>
          </p:cNvCxnSpPr>
          <p:nvPr/>
        </p:nvCxnSpPr>
        <p:spPr>
          <a:xfrm flipV="1">
            <a:off x="3382569" y="1697865"/>
            <a:ext cx="1949629" cy="5922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7F4E9C5-F507-468B-953C-E1A78F64DE89}"/>
              </a:ext>
            </a:extLst>
          </p:cNvPr>
          <p:cNvSpPr txBox="1"/>
          <p:nvPr/>
        </p:nvSpPr>
        <p:spPr>
          <a:xfrm>
            <a:off x="4143308" y="166905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1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D8D4177-5DBE-4642-94F4-EFE708A2751B}"/>
              </a:ext>
            </a:extLst>
          </p:cNvPr>
          <p:cNvCxnSpPr>
            <a:cxnSpLocks/>
            <a:stCxn id="5" idx="6"/>
            <a:endCxn id="7" idx="2"/>
          </p:cNvCxnSpPr>
          <p:nvPr/>
        </p:nvCxnSpPr>
        <p:spPr>
          <a:xfrm flipV="1">
            <a:off x="3382569" y="1697865"/>
            <a:ext cx="1949629" cy="15056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0568D8C-6461-4F85-BF3C-D6921308B140}"/>
              </a:ext>
            </a:extLst>
          </p:cNvPr>
          <p:cNvCxnSpPr>
            <a:cxnSpLocks/>
            <a:stCxn id="6" idx="6"/>
            <a:endCxn id="7" idx="2"/>
          </p:cNvCxnSpPr>
          <p:nvPr/>
        </p:nvCxnSpPr>
        <p:spPr>
          <a:xfrm flipV="1">
            <a:off x="3382569" y="1697865"/>
            <a:ext cx="1949629" cy="24914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CB42A11-A875-4D21-86F8-198B7C82A9B3}"/>
              </a:ext>
            </a:extLst>
          </p:cNvPr>
          <p:cNvSpPr txBox="1"/>
          <p:nvPr/>
        </p:nvSpPr>
        <p:spPr>
          <a:xfrm>
            <a:off x="4055945" y="209755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0.1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1E39A6-C311-46E4-A724-E2D096F2EE83}"/>
              </a:ext>
            </a:extLst>
          </p:cNvPr>
          <p:cNvSpPr txBox="1"/>
          <p:nvPr/>
        </p:nvSpPr>
        <p:spPr>
          <a:xfrm>
            <a:off x="4588121" y="2320999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-2.3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8168C16-01E6-4273-A277-E130BCA3051E}"/>
              </a:ext>
            </a:extLst>
          </p:cNvPr>
          <p:cNvCxnSpPr>
            <a:cxnSpLocks/>
            <a:stCxn id="4" idx="6"/>
            <a:endCxn id="8" idx="2"/>
          </p:cNvCxnSpPr>
          <p:nvPr/>
        </p:nvCxnSpPr>
        <p:spPr>
          <a:xfrm>
            <a:off x="3382569" y="2290079"/>
            <a:ext cx="1962714" cy="22839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FBB9571-17B1-43E7-9FDE-A9DCFD791E89}"/>
              </a:ext>
            </a:extLst>
          </p:cNvPr>
          <p:cNvCxnSpPr>
            <a:cxnSpLocks/>
            <a:stCxn id="5" idx="6"/>
            <a:endCxn id="8" idx="2"/>
          </p:cNvCxnSpPr>
          <p:nvPr/>
        </p:nvCxnSpPr>
        <p:spPr>
          <a:xfrm>
            <a:off x="3382569" y="3203498"/>
            <a:ext cx="1962714" cy="13705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C208CC8-2BD3-4894-9630-6B18AB4FD819}"/>
              </a:ext>
            </a:extLst>
          </p:cNvPr>
          <p:cNvCxnSpPr>
            <a:cxnSpLocks/>
            <a:stCxn id="6" idx="6"/>
            <a:endCxn id="8" idx="2"/>
          </p:cNvCxnSpPr>
          <p:nvPr/>
        </p:nvCxnSpPr>
        <p:spPr>
          <a:xfrm>
            <a:off x="3382569" y="4189349"/>
            <a:ext cx="1962714" cy="3846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1729C734-8A42-405E-9156-4E90B87A1923}"/>
              </a:ext>
            </a:extLst>
          </p:cNvPr>
          <p:cNvSpPr txBox="1"/>
          <p:nvPr/>
        </p:nvSpPr>
        <p:spPr>
          <a:xfrm>
            <a:off x="4722647" y="3647882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0.5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56474A3-E933-48D1-B3A6-66315D373E0B}"/>
              </a:ext>
            </a:extLst>
          </p:cNvPr>
          <p:cNvSpPr txBox="1"/>
          <p:nvPr/>
        </p:nvSpPr>
        <p:spPr>
          <a:xfrm>
            <a:off x="4478581" y="393303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7033A55-4501-4AC6-A819-F7CA7890124A}"/>
              </a:ext>
            </a:extLst>
          </p:cNvPr>
          <p:cNvSpPr txBox="1"/>
          <p:nvPr/>
        </p:nvSpPr>
        <p:spPr>
          <a:xfrm>
            <a:off x="4205109" y="4399072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-0.5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CBB67C3-FAB9-479D-AAA1-527EE9198D2E}"/>
              </a:ext>
            </a:extLst>
          </p:cNvPr>
          <p:cNvCxnSpPr>
            <a:cxnSpLocks/>
            <a:stCxn id="7" idx="6"/>
          </p:cNvCxnSpPr>
          <p:nvPr/>
        </p:nvCxnSpPr>
        <p:spPr>
          <a:xfrm>
            <a:off x="6026508" y="1697865"/>
            <a:ext cx="2246583" cy="21237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CC64A4CA-CCA4-47CE-8F0D-1C03F6363B2C}"/>
              </a:ext>
            </a:extLst>
          </p:cNvPr>
          <p:cNvCxnSpPr>
            <a:cxnSpLocks/>
            <a:stCxn id="8" idx="6"/>
          </p:cNvCxnSpPr>
          <p:nvPr/>
        </p:nvCxnSpPr>
        <p:spPr>
          <a:xfrm flipV="1">
            <a:off x="6039593" y="1910235"/>
            <a:ext cx="2233498" cy="2663794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8323AD68-8FAC-47F3-BBBE-AF9FA9493534}"/>
              </a:ext>
            </a:extLst>
          </p:cNvPr>
          <p:cNvCxnSpPr>
            <a:cxnSpLocks/>
            <a:stCxn id="7" idx="6"/>
          </p:cNvCxnSpPr>
          <p:nvPr/>
        </p:nvCxnSpPr>
        <p:spPr>
          <a:xfrm>
            <a:off x="6026508" y="1697865"/>
            <a:ext cx="2259668" cy="22977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B99F680C-86FE-4DDD-81BD-A07B4338D88C}"/>
              </a:ext>
            </a:extLst>
          </p:cNvPr>
          <p:cNvCxnSpPr>
            <a:cxnSpLocks/>
            <a:stCxn id="8" idx="6"/>
          </p:cNvCxnSpPr>
          <p:nvPr/>
        </p:nvCxnSpPr>
        <p:spPr>
          <a:xfrm flipV="1">
            <a:off x="6039593" y="3995627"/>
            <a:ext cx="2246583" cy="5784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50BD7B53-0ADA-4ACC-AC90-177A15E9D5BA}"/>
              </a:ext>
            </a:extLst>
          </p:cNvPr>
          <p:cNvSpPr txBox="1"/>
          <p:nvPr/>
        </p:nvSpPr>
        <p:spPr>
          <a:xfrm>
            <a:off x="7519558" y="1562763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0.7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2F62F58-2A22-4601-8A4E-C0297EC9D411}"/>
              </a:ext>
            </a:extLst>
          </p:cNvPr>
          <p:cNvSpPr txBox="1"/>
          <p:nvPr/>
        </p:nvSpPr>
        <p:spPr>
          <a:xfrm>
            <a:off x="7389670" y="3484344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-2.1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BCEDC54D-2648-4978-A198-574C82F22AA1}"/>
              </a:ext>
            </a:extLst>
          </p:cNvPr>
          <p:cNvSpPr txBox="1"/>
          <p:nvPr/>
        </p:nvSpPr>
        <p:spPr>
          <a:xfrm>
            <a:off x="7389670" y="4152890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-0.2</a:t>
            </a:r>
          </a:p>
        </p:txBody>
      </p:sp>
      <p:graphicFrame>
        <p:nvGraphicFramePr>
          <p:cNvPr id="55" name="Table 15">
            <a:extLst>
              <a:ext uri="{FF2B5EF4-FFF2-40B4-BE49-F238E27FC236}">
                <a16:creationId xmlns:a16="http://schemas.microsoft.com/office/drawing/2014/main" id="{457FA890-1752-445A-96D0-762E253D9AE1}"/>
              </a:ext>
            </a:extLst>
          </p:cNvPr>
          <p:cNvGraphicFramePr>
            <a:graphicFrameLocks noGrp="1"/>
          </p:cNvGraphicFramePr>
          <p:nvPr/>
        </p:nvGraphicFramePr>
        <p:xfrm>
          <a:off x="4486236" y="5629193"/>
          <a:ext cx="1180888" cy="10972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-2.3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-0.5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1627602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D04298D-99C7-411E-8EAB-B19EA9FAEF8C}"/>
                  </a:ext>
                </a:extLst>
              </p:cNvPr>
              <p:cNvSpPr txBox="1"/>
              <p:nvPr/>
            </p:nvSpPr>
            <p:spPr>
              <a:xfrm>
                <a:off x="993444" y="6003224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D04298D-99C7-411E-8EAB-B19EA9FAEF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3444" y="6003224"/>
                <a:ext cx="523589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D343B005-7CBF-41FE-A057-DA02D3DE4D6B}"/>
                  </a:ext>
                </a:extLst>
              </p:cNvPr>
              <p:cNvSpPr txBox="1"/>
              <p:nvPr/>
            </p:nvSpPr>
            <p:spPr>
              <a:xfrm>
                <a:off x="3923243" y="5978581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D343B005-7CBF-41FE-A057-DA02D3DE4D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243" y="5978581"/>
                <a:ext cx="523589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EFBE21A4-FFF1-4B6B-A7B9-700C0F4206F8}"/>
                  </a:ext>
                </a:extLst>
              </p:cNvPr>
              <p:cNvSpPr txBox="1"/>
              <p:nvPr/>
            </p:nvSpPr>
            <p:spPr>
              <a:xfrm>
                <a:off x="5656038" y="6041967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EFBE21A4-FFF1-4B6B-A7B9-700C0F4206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6038" y="6041967"/>
                <a:ext cx="523589" cy="64633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2424426F-6EB3-4550-942B-35F9BA22BE43}"/>
                  </a:ext>
                </a:extLst>
              </p:cNvPr>
              <p:cNvSpPr txBox="1"/>
              <p:nvPr/>
            </p:nvSpPr>
            <p:spPr>
              <a:xfrm>
                <a:off x="9824695" y="3268694"/>
                <a:ext cx="2447752" cy="6501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US" dirty="0">
                              <a:solidFill>
                                <a:srgbClr val="FF0000"/>
                              </a:solidFill>
                            </a:rPr>
                            <m:t>)</m:t>
                          </m:r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∘</m:t>
                          </m:r>
                          <m:r>
                            <m:rPr>
                              <m:sty m:val="p"/>
                            </m:rPr>
                            <a:rPr lang="en-US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bSup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2424426F-6EB3-4550-942B-35F9BA22BE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24695" y="3268694"/>
                <a:ext cx="2447752" cy="65017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CE6CCADB-A2DF-4712-B1D1-185C49337A27}"/>
                  </a:ext>
                </a:extLst>
              </p:cNvPr>
              <p:cNvSpPr txBox="1"/>
              <p:nvPr/>
            </p:nvSpPr>
            <p:spPr>
              <a:xfrm>
                <a:off x="9618859" y="169579"/>
                <a:ext cx="243316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b="0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b="0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0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b="0" i="0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US" b="0" dirty="0">
                              <a:solidFill>
                                <a:srgbClr val="FF0000"/>
                              </a:solidFill>
                            </a:rPr>
                            <m:t>)</m:t>
                          </m:r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∘</m:t>
                          </m:r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CE6CCADB-A2DF-4712-B1D1-185C49337A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859" y="169579"/>
                <a:ext cx="2433167" cy="64633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4" name="Table 15">
            <a:extLst>
              <a:ext uri="{FF2B5EF4-FFF2-40B4-BE49-F238E27FC236}">
                <a16:creationId xmlns:a16="http://schemas.microsoft.com/office/drawing/2014/main" id="{7032F58D-ADF1-41B6-9268-57CAFDB357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5111941"/>
              </p:ext>
            </p:extLst>
          </p:nvPr>
        </p:nvGraphicFramePr>
        <p:xfrm>
          <a:off x="10152417" y="500003"/>
          <a:ext cx="1579755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59767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819988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31274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FF0000"/>
                          </a:solidFill>
                        </a:rPr>
                        <a:t>0.39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FF0000"/>
                          </a:solidFill>
                        </a:rPr>
                        <a:t>-0.39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979767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912761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5FF7F8A0-860B-4E13-8AD3-C9208A2A4713}"/>
                  </a:ext>
                </a:extLst>
              </p:cNvPr>
              <p:cNvSpPr txBox="1"/>
              <p:nvPr/>
            </p:nvSpPr>
            <p:spPr>
              <a:xfrm>
                <a:off x="9839281" y="1941811"/>
                <a:ext cx="2433166" cy="1203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bSup>
                      <m:sSub>
                        <m:sSubPr>
                          <m:ctrlP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US" dirty="0">
                              <a:solidFill>
                                <a:srgbClr val="FF0000"/>
                              </a:solidFill>
                            </a:rPr>
                            <m:t>)</m:t>
                          </m:r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∘</m:t>
                          </m:r>
                          <m:r>
                            <m:rPr>
                              <m:sty m:val="p"/>
                            </m:rPr>
                            <a:rPr lang="en-US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dirty="0"/>
                        <m:t> </m:t>
                      </m:r>
                    </m:oMath>
                  </m:oMathPara>
                </a14:m>
                <a:endParaRPr lang="en-US" dirty="0"/>
              </a:p>
              <a:p>
                <a:endParaRPr lang="en-US" b="0" dirty="0">
                  <a:solidFill>
                    <a:srgbClr val="FF0000"/>
                  </a:solidFill>
                </a:endParaRPr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5FF7F8A0-860B-4E13-8AD3-C9208A2A47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9281" y="1941811"/>
                <a:ext cx="2433166" cy="120366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8" name="Table 15">
            <a:extLst>
              <a:ext uri="{FF2B5EF4-FFF2-40B4-BE49-F238E27FC236}">
                <a16:creationId xmlns:a16="http://schemas.microsoft.com/office/drawing/2014/main" id="{B16AAFCB-D70E-4777-94EA-9E4CF0E659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3099083"/>
              </p:ext>
            </p:extLst>
          </p:nvPr>
        </p:nvGraphicFramePr>
        <p:xfrm>
          <a:off x="10099499" y="2320999"/>
          <a:ext cx="1579704" cy="731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89852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789852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0.585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-0.585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</a:tbl>
          </a:graphicData>
        </a:graphic>
      </p:graphicFrame>
      <p:graphicFrame>
        <p:nvGraphicFramePr>
          <p:cNvPr id="90" name="Table 15">
            <a:extLst>
              <a:ext uri="{FF2B5EF4-FFF2-40B4-BE49-F238E27FC236}">
                <a16:creationId xmlns:a16="http://schemas.microsoft.com/office/drawing/2014/main" id="{9E3084ED-3761-4264-9688-9BFFCB5C4B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9123259"/>
              </p:ext>
            </p:extLst>
          </p:nvPr>
        </p:nvGraphicFramePr>
        <p:xfrm>
          <a:off x="9997660" y="3647882"/>
          <a:ext cx="1931230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965615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965615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1.092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0.117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37901"/>
                  </a:ext>
                </a:extLst>
              </a:tr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282825"/>
                  </a:ext>
                </a:extLst>
              </a:tr>
              <a:tr h="232498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9318602"/>
                  </a:ext>
                </a:extLst>
              </a:tr>
            </a:tbl>
          </a:graphicData>
        </a:graphic>
      </p:graphicFrame>
      <p:sp>
        <p:nvSpPr>
          <p:cNvPr id="92" name="TextBox 91">
            <a:extLst>
              <a:ext uri="{FF2B5EF4-FFF2-40B4-BE49-F238E27FC236}">
                <a16:creationId xmlns:a16="http://schemas.microsoft.com/office/drawing/2014/main" id="{03F1FC78-C564-4A26-9EA6-F67F4D47E326}"/>
              </a:ext>
            </a:extLst>
          </p:cNvPr>
          <p:cNvSpPr txBox="1"/>
          <p:nvPr/>
        </p:nvSpPr>
        <p:spPr>
          <a:xfrm>
            <a:off x="7379116" y="2222648"/>
            <a:ext cx="568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0.1</a:t>
            </a:r>
          </a:p>
        </p:txBody>
      </p:sp>
      <p:sp>
        <p:nvSpPr>
          <p:cNvPr id="93" name="Flowchart: Connector 92">
            <a:extLst>
              <a:ext uri="{FF2B5EF4-FFF2-40B4-BE49-F238E27FC236}">
                <a16:creationId xmlns:a16="http://schemas.microsoft.com/office/drawing/2014/main" id="{4854059D-81BD-48A8-9167-DF1CCEF1F749}"/>
              </a:ext>
            </a:extLst>
          </p:cNvPr>
          <p:cNvSpPr/>
          <p:nvPr/>
        </p:nvSpPr>
        <p:spPr>
          <a:xfrm>
            <a:off x="8273091" y="1562763"/>
            <a:ext cx="694310" cy="694944"/>
          </a:xfrm>
          <a:prstGeom prst="flowChartConnector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.61</a:t>
            </a:r>
          </a:p>
        </p:txBody>
      </p:sp>
      <p:sp>
        <p:nvSpPr>
          <p:cNvPr id="94" name="Flowchart: Connector 93">
            <a:extLst>
              <a:ext uri="{FF2B5EF4-FFF2-40B4-BE49-F238E27FC236}">
                <a16:creationId xmlns:a16="http://schemas.microsoft.com/office/drawing/2014/main" id="{3A1608D6-1C77-47F9-8649-178F1B8BC92E}"/>
              </a:ext>
            </a:extLst>
          </p:cNvPr>
          <p:cNvSpPr/>
          <p:nvPr/>
        </p:nvSpPr>
        <p:spPr>
          <a:xfrm>
            <a:off x="8286176" y="3648155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.39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E0A677C9-5FA4-41B7-B37B-EC2346F24244}"/>
              </a:ext>
            </a:extLst>
          </p:cNvPr>
          <p:cNvSpPr txBox="1"/>
          <p:nvPr/>
        </p:nvSpPr>
        <p:spPr>
          <a:xfrm>
            <a:off x="8423869" y="1203502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0.15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B20C622-CAD8-4F6D-AF29-AF5D0D547CFB}"/>
              </a:ext>
            </a:extLst>
          </p:cNvPr>
          <p:cNvSpPr txBox="1"/>
          <p:nvPr/>
        </p:nvSpPr>
        <p:spPr>
          <a:xfrm>
            <a:off x="8336094" y="3299678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-0.3</a:t>
            </a:r>
          </a:p>
        </p:txBody>
      </p:sp>
      <p:graphicFrame>
        <p:nvGraphicFramePr>
          <p:cNvPr id="97" name="Table 15">
            <a:extLst>
              <a:ext uri="{FF2B5EF4-FFF2-40B4-BE49-F238E27FC236}">
                <a16:creationId xmlns:a16="http://schemas.microsoft.com/office/drawing/2014/main" id="{A00F7B66-323E-4508-92AF-1AD64230455B}"/>
              </a:ext>
            </a:extLst>
          </p:cNvPr>
          <p:cNvGraphicFramePr>
            <a:graphicFrameLocks noGrp="1"/>
          </p:cNvGraphicFramePr>
          <p:nvPr/>
        </p:nvGraphicFramePr>
        <p:xfrm>
          <a:off x="8071631" y="5725383"/>
          <a:ext cx="1180888" cy="731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-2.1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-0.2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2615657B-E098-4E90-B286-56035DCD14C6}"/>
                  </a:ext>
                </a:extLst>
              </p:cNvPr>
              <p:cNvSpPr txBox="1"/>
              <p:nvPr/>
            </p:nvSpPr>
            <p:spPr>
              <a:xfrm>
                <a:off x="9294437" y="6041967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2615657B-E098-4E90-B286-56035DCD14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94437" y="6041967"/>
                <a:ext cx="523589" cy="646331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" name="Rectangle: Diagonal Corners Snipped 101">
            <a:extLst>
              <a:ext uri="{FF2B5EF4-FFF2-40B4-BE49-F238E27FC236}">
                <a16:creationId xmlns:a16="http://schemas.microsoft.com/office/drawing/2014/main" id="{3C180536-9BFC-4BA1-ACE6-E8AEC9AF5E94}"/>
              </a:ext>
            </a:extLst>
          </p:cNvPr>
          <p:cNvSpPr/>
          <p:nvPr/>
        </p:nvSpPr>
        <p:spPr>
          <a:xfrm>
            <a:off x="8231989" y="2313680"/>
            <a:ext cx="816166" cy="251385"/>
          </a:xfrm>
          <a:prstGeom prst="snip2Diag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0.39</a:t>
            </a:r>
          </a:p>
        </p:txBody>
      </p:sp>
      <p:sp>
        <p:nvSpPr>
          <p:cNvPr id="103" name="Rectangle: Diagonal Corners Snipped 102">
            <a:extLst>
              <a:ext uri="{FF2B5EF4-FFF2-40B4-BE49-F238E27FC236}">
                <a16:creationId xmlns:a16="http://schemas.microsoft.com/office/drawing/2014/main" id="{E0289505-DFA5-4D45-888D-F9FF5A782AE8}"/>
              </a:ext>
            </a:extLst>
          </p:cNvPr>
          <p:cNvSpPr/>
          <p:nvPr/>
        </p:nvSpPr>
        <p:spPr>
          <a:xfrm>
            <a:off x="8239839" y="4399072"/>
            <a:ext cx="816166" cy="251385"/>
          </a:xfrm>
          <a:prstGeom prst="snip2Diag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-0.39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A98C8652-A6A5-4F8F-BB69-08291497445A}"/>
                  </a:ext>
                </a:extLst>
              </p:cNvPr>
              <p:cNvSpPr txBox="1"/>
              <p:nvPr/>
            </p:nvSpPr>
            <p:spPr>
              <a:xfrm>
                <a:off x="7613047" y="5885165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A98C8652-A6A5-4F8F-BB69-0829149744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3047" y="5885165"/>
                <a:ext cx="523589" cy="64633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14" name="Table 15">
            <a:extLst>
              <a:ext uri="{FF2B5EF4-FFF2-40B4-BE49-F238E27FC236}">
                <a16:creationId xmlns:a16="http://schemas.microsoft.com/office/drawing/2014/main" id="{AEECB6C9-74DC-47AC-BA37-B11CBBD8DA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4987534"/>
              </p:ext>
            </p:extLst>
          </p:nvPr>
        </p:nvGraphicFramePr>
        <p:xfrm>
          <a:off x="1688341" y="5402774"/>
          <a:ext cx="1771332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3099286457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79639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1627602"/>
                  </a:ext>
                </a:extLst>
              </a:tr>
            </a:tbl>
          </a:graphicData>
        </a:graphic>
      </p:graphicFrame>
      <p:graphicFrame>
        <p:nvGraphicFramePr>
          <p:cNvPr id="115" name="Table 15">
            <a:extLst>
              <a:ext uri="{FF2B5EF4-FFF2-40B4-BE49-F238E27FC236}">
                <a16:creationId xmlns:a16="http://schemas.microsoft.com/office/drawing/2014/main" id="{A7AE7066-C312-453E-B8A0-888FFCE1C0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5630772"/>
              </p:ext>
            </p:extLst>
          </p:nvPr>
        </p:nvGraphicFramePr>
        <p:xfrm>
          <a:off x="6202624" y="5359623"/>
          <a:ext cx="1180888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1.5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2506693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9797671"/>
                  </a:ext>
                </a:extLst>
              </a:tr>
            </a:tbl>
          </a:graphicData>
        </a:graphic>
      </p:graphicFrame>
      <p:sp>
        <p:nvSpPr>
          <p:cNvPr id="117" name="Rectangle 116">
            <a:extLst>
              <a:ext uri="{FF2B5EF4-FFF2-40B4-BE49-F238E27FC236}">
                <a16:creationId xmlns:a16="http://schemas.microsoft.com/office/drawing/2014/main" id="{A1FCDE04-5B60-4B9E-81DD-48CA9F01147F}"/>
              </a:ext>
            </a:extLst>
          </p:cNvPr>
          <p:cNvSpPr/>
          <p:nvPr/>
        </p:nvSpPr>
        <p:spPr>
          <a:xfrm>
            <a:off x="7535371" y="529413"/>
            <a:ext cx="2245452" cy="44316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Assume g’(.) = 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C86E3251-0709-4B04-A559-EE718F97A34E}"/>
                  </a:ext>
                </a:extLst>
              </p:cNvPr>
              <p:cNvSpPr/>
              <p:nvPr/>
            </p:nvSpPr>
            <p:spPr>
              <a:xfrm>
                <a:off x="271974" y="1774042"/>
                <a:ext cx="2245452" cy="89721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rgbClr val="FF0000"/>
                    </a:solidFill>
                  </a:rPr>
                  <a:t>We 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to represent the weight gradient for layer 2. </a:t>
                </a:r>
              </a:p>
            </p:txBody>
          </p:sp>
        </mc:Choice>
        <mc:Fallback xmlns=""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C86E3251-0709-4B04-A559-EE718F97A3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974" y="1774042"/>
                <a:ext cx="2245452" cy="897212"/>
              </a:xfrm>
              <a:prstGeom prst="rect">
                <a:avLst/>
              </a:prstGeom>
              <a:blipFill>
                <a:blip r:embed="rId14"/>
                <a:stretch>
                  <a:fillRect t="-4027" r="-1351" b="-11409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9" name="Table 15">
            <a:extLst>
              <a:ext uri="{FF2B5EF4-FFF2-40B4-BE49-F238E27FC236}">
                <a16:creationId xmlns:a16="http://schemas.microsoft.com/office/drawing/2014/main" id="{D7E910C9-A4DC-4CF3-B9BD-3AC0D6895F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8867503"/>
              </p:ext>
            </p:extLst>
          </p:nvPr>
        </p:nvGraphicFramePr>
        <p:xfrm>
          <a:off x="9780823" y="5310447"/>
          <a:ext cx="1180888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0.61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0.39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603503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979767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FF62357C-E5DA-4E18-BCAC-EE165426DC3F}"/>
                  </a:ext>
                </a:extLst>
              </p:cNvPr>
              <p:cNvSpPr/>
              <p:nvPr/>
            </p:nvSpPr>
            <p:spPr>
              <a:xfrm>
                <a:off x="4631368" y="265980"/>
                <a:ext cx="2662051" cy="89721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rgbClr val="FF0000"/>
                    </a:solidFill>
                  </a:rPr>
                  <a:t>“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∘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” represents elementwise multiplication for matrix</a:t>
                </a:r>
              </a:p>
            </p:txBody>
          </p:sp>
        </mc:Choice>
        <mc:Fallback xmlns=""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FF62357C-E5DA-4E18-BCAC-EE165426DC3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1368" y="265980"/>
                <a:ext cx="2662051" cy="897212"/>
              </a:xfrm>
              <a:prstGeom prst="rect">
                <a:avLst/>
              </a:prstGeom>
              <a:blipFill>
                <a:blip r:embed="rId15"/>
                <a:stretch>
                  <a:fillRect t="-4027" b="-10738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1923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83" grpId="0"/>
      <p:bldP spid="85" grpId="0"/>
      <p:bldP spid="117" grpId="0" animBg="1"/>
      <p:bldP spid="58" grpId="0" animBg="1"/>
      <p:bldP spid="60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376E6-F9EC-40AC-B683-FD3A7C370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          Backpropagation [Cont.]</a:t>
            </a:r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D88B6E2B-ACD8-40D0-A194-EBBB8B845030}"/>
              </a:ext>
            </a:extLst>
          </p:cNvPr>
          <p:cNvSpPr/>
          <p:nvPr/>
        </p:nvSpPr>
        <p:spPr>
          <a:xfrm>
            <a:off x="2688259" y="1942607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5" name="Flowchart: Connector 4">
            <a:extLst>
              <a:ext uri="{FF2B5EF4-FFF2-40B4-BE49-F238E27FC236}">
                <a16:creationId xmlns:a16="http://schemas.microsoft.com/office/drawing/2014/main" id="{74029BB5-180D-4061-87D2-268717D365C0}"/>
              </a:ext>
            </a:extLst>
          </p:cNvPr>
          <p:cNvSpPr/>
          <p:nvPr/>
        </p:nvSpPr>
        <p:spPr>
          <a:xfrm>
            <a:off x="2688259" y="2856026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EFC7F1DF-0A57-4DB1-AFBB-35EE8B62450C}"/>
              </a:ext>
            </a:extLst>
          </p:cNvPr>
          <p:cNvSpPr/>
          <p:nvPr/>
        </p:nvSpPr>
        <p:spPr>
          <a:xfrm>
            <a:off x="2688259" y="3841877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7" name="Flowchart: Connector 6">
            <a:extLst>
              <a:ext uri="{FF2B5EF4-FFF2-40B4-BE49-F238E27FC236}">
                <a16:creationId xmlns:a16="http://schemas.microsoft.com/office/drawing/2014/main" id="{701307C2-3DC2-4DEB-8DDC-3B19F5F0A7E1}"/>
              </a:ext>
            </a:extLst>
          </p:cNvPr>
          <p:cNvSpPr/>
          <p:nvPr/>
        </p:nvSpPr>
        <p:spPr>
          <a:xfrm>
            <a:off x="5332198" y="1350393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0</a:t>
            </a:r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9FC147E6-59EB-4253-AE11-016E6DC4414C}"/>
              </a:ext>
            </a:extLst>
          </p:cNvPr>
          <p:cNvSpPr/>
          <p:nvPr/>
        </p:nvSpPr>
        <p:spPr>
          <a:xfrm>
            <a:off x="5345283" y="4226557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1.5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5A2288-3F01-43D2-8A77-689FC5DA08A6}"/>
              </a:ext>
            </a:extLst>
          </p:cNvPr>
          <p:cNvSpPr txBox="1"/>
          <p:nvPr/>
        </p:nvSpPr>
        <p:spPr>
          <a:xfrm>
            <a:off x="2437095" y="5082017"/>
            <a:ext cx="1255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Input Layer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F8A03F-5676-4FC5-A057-34FCBE4061C5}"/>
              </a:ext>
            </a:extLst>
          </p:cNvPr>
          <p:cNvSpPr txBox="1"/>
          <p:nvPr/>
        </p:nvSpPr>
        <p:spPr>
          <a:xfrm>
            <a:off x="4997755" y="5015386"/>
            <a:ext cx="182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1-st Layer (</a:t>
            </a:r>
            <a:r>
              <a:rPr lang="en-US" dirty="0" err="1"/>
              <a:t>ReLU</a:t>
            </a:r>
            <a:r>
              <a:rPr lang="en-US" dirty="0"/>
              <a:t>)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DE04F80-0C15-4B32-BF2B-5F7E7C8D54C6}"/>
              </a:ext>
            </a:extLst>
          </p:cNvPr>
          <p:cNvCxnSpPr>
            <a:cxnSpLocks/>
            <a:stCxn id="4" idx="6"/>
            <a:endCxn id="7" idx="2"/>
          </p:cNvCxnSpPr>
          <p:nvPr/>
        </p:nvCxnSpPr>
        <p:spPr>
          <a:xfrm flipV="1">
            <a:off x="3382569" y="1697865"/>
            <a:ext cx="1949629" cy="5922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7F4E9C5-F507-468B-953C-E1A78F64DE89}"/>
              </a:ext>
            </a:extLst>
          </p:cNvPr>
          <p:cNvSpPr txBox="1"/>
          <p:nvPr/>
        </p:nvSpPr>
        <p:spPr>
          <a:xfrm>
            <a:off x="4143308" y="166905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1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D8D4177-5DBE-4642-94F4-EFE708A2751B}"/>
              </a:ext>
            </a:extLst>
          </p:cNvPr>
          <p:cNvCxnSpPr>
            <a:cxnSpLocks/>
            <a:stCxn id="5" idx="6"/>
            <a:endCxn id="7" idx="2"/>
          </p:cNvCxnSpPr>
          <p:nvPr/>
        </p:nvCxnSpPr>
        <p:spPr>
          <a:xfrm flipV="1">
            <a:off x="3382569" y="1697865"/>
            <a:ext cx="1949629" cy="15056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0568D8C-6461-4F85-BF3C-D6921308B140}"/>
              </a:ext>
            </a:extLst>
          </p:cNvPr>
          <p:cNvCxnSpPr>
            <a:cxnSpLocks/>
            <a:stCxn id="6" idx="6"/>
            <a:endCxn id="7" idx="2"/>
          </p:cNvCxnSpPr>
          <p:nvPr/>
        </p:nvCxnSpPr>
        <p:spPr>
          <a:xfrm flipV="1">
            <a:off x="3382569" y="1697865"/>
            <a:ext cx="1949629" cy="24914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CB42A11-A875-4D21-86F8-198B7C82A9B3}"/>
              </a:ext>
            </a:extLst>
          </p:cNvPr>
          <p:cNvSpPr txBox="1"/>
          <p:nvPr/>
        </p:nvSpPr>
        <p:spPr>
          <a:xfrm>
            <a:off x="4055945" y="209755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0.1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1E39A6-C311-46E4-A724-E2D096F2EE83}"/>
              </a:ext>
            </a:extLst>
          </p:cNvPr>
          <p:cNvSpPr txBox="1"/>
          <p:nvPr/>
        </p:nvSpPr>
        <p:spPr>
          <a:xfrm>
            <a:off x="4588121" y="2320999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-2.3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8168C16-01E6-4273-A277-E130BCA3051E}"/>
              </a:ext>
            </a:extLst>
          </p:cNvPr>
          <p:cNvCxnSpPr>
            <a:cxnSpLocks/>
            <a:stCxn id="4" idx="6"/>
            <a:endCxn id="8" idx="2"/>
          </p:cNvCxnSpPr>
          <p:nvPr/>
        </p:nvCxnSpPr>
        <p:spPr>
          <a:xfrm>
            <a:off x="3382569" y="2290079"/>
            <a:ext cx="1962714" cy="22839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FBB9571-17B1-43E7-9FDE-A9DCFD791E89}"/>
              </a:ext>
            </a:extLst>
          </p:cNvPr>
          <p:cNvCxnSpPr>
            <a:cxnSpLocks/>
            <a:stCxn id="5" idx="6"/>
            <a:endCxn id="8" idx="2"/>
          </p:cNvCxnSpPr>
          <p:nvPr/>
        </p:nvCxnSpPr>
        <p:spPr>
          <a:xfrm>
            <a:off x="3382569" y="3203498"/>
            <a:ext cx="1962714" cy="13705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C208CC8-2BD3-4894-9630-6B18AB4FD819}"/>
              </a:ext>
            </a:extLst>
          </p:cNvPr>
          <p:cNvCxnSpPr>
            <a:cxnSpLocks/>
            <a:stCxn id="6" idx="6"/>
            <a:endCxn id="8" idx="2"/>
          </p:cNvCxnSpPr>
          <p:nvPr/>
        </p:nvCxnSpPr>
        <p:spPr>
          <a:xfrm>
            <a:off x="3382569" y="4189349"/>
            <a:ext cx="1962714" cy="3846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1729C734-8A42-405E-9156-4E90B87A1923}"/>
              </a:ext>
            </a:extLst>
          </p:cNvPr>
          <p:cNvSpPr txBox="1"/>
          <p:nvPr/>
        </p:nvSpPr>
        <p:spPr>
          <a:xfrm>
            <a:off x="4722647" y="3647882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0.5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56474A3-E933-48D1-B3A6-66315D373E0B}"/>
              </a:ext>
            </a:extLst>
          </p:cNvPr>
          <p:cNvSpPr txBox="1"/>
          <p:nvPr/>
        </p:nvSpPr>
        <p:spPr>
          <a:xfrm>
            <a:off x="4478581" y="393303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7033A55-4501-4AC6-A819-F7CA7890124A}"/>
              </a:ext>
            </a:extLst>
          </p:cNvPr>
          <p:cNvSpPr txBox="1"/>
          <p:nvPr/>
        </p:nvSpPr>
        <p:spPr>
          <a:xfrm>
            <a:off x="4205109" y="4399072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-0.5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CBB67C3-FAB9-479D-AAA1-527EE9198D2E}"/>
              </a:ext>
            </a:extLst>
          </p:cNvPr>
          <p:cNvCxnSpPr>
            <a:cxnSpLocks/>
            <a:stCxn id="7" idx="6"/>
          </p:cNvCxnSpPr>
          <p:nvPr/>
        </p:nvCxnSpPr>
        <p:spPr>
          <a:xfrm>
            <a:off x="6026508" y="1697865"/>
            <a:ext cx="2246583" cy="21237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CC64A4CA-CCA4-47CE-8F0D-1C03F6363B2C}"/>
              </a:ext>
            </a:extLst>
          </p:cNvPr>
          <p:cNvCxnSpPr>
            <a:cxnSpLocks/>
            <a:stCxn id="8" idx="6"/>
          </p:cNvCxnSpPr>
          <p:nvPr/>
        </p:nvCxnSpPr>
        <p:spPr>
          <a:xfrm flipV="1">
            <a:off x="6039593" y="1910235"/>
            <a:ext cx="2233498" cy="2663794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8323AD68-8FAC-47F3-BBBE-AF9FA9493534}"/>
              </a:ext>
            </a:extLst>
          </p:cNvPr>
          <p:cNvCxnSpPr>
            <a:cxnSpLocks/>
            <a:stCxn id="7" idx="6"/>
          </p:cNvCxnSpPr>
          <p:nvPr/>
        </p:nvCxnSpPr>
        <p:spPr>
          <a:xfrm>
            <a:off x="6026508" y="1697865"/>
            <a:ext cx="2259668" cy="22977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B99F680C-86FE-4DDD-81BD-A07B4338D88C}"/>
              </a:ext>
            </a:extLst>
          </p:cNvPr>
          <p:cNvCxnSpPr>
            <a:cxnSpLocks/>
            <a:stCxn id="8" idx="6"/>
          </p:cNvCxnSpPr>
          <p:nvPr/>
        </p:nvCxnSpPr>
        <p:spPr>
          <a:xfrm flipV="1">
            <a:off x="6039593" y="3995627"/>
            <a:ext cx="2246583" cy="5784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50BD7B53-0ADA-4ACC-AC90-177A15E9D5BA}"/>
              </a:ext>
            </a:extLst>
          </p:cNvPr>
          <p:cNvSpPr txBox="1"/>
          <p:nvPr/>
        </p:nvSpPr>
        <p:spPr>
          <a:xfrm>
            <a:off x="7519558" y="1562763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0.7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2F62F58-2A22-4601-8A4E-C0297EC9D411}"/>
              </a:ext>
            </a:extLst>
          </p:cNvPr>
          <p:cNvSpPr txBox="1"/>
          <p:nvPr/>
        </p:nvSpPr>
        <p:spPr>
          <a:xfrm>
            <a:off x="7389670" y="3484344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-2.1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BCEDC54D-2648-4978-A198-574C82F22AA1}"/>
              </a:ext>
            </a:extLst>
          </p:cNvPr>
          <p:cNvSpPr txBox="1"/>
          <p:nvPr/>
        </p:nvSpPr>
        <p:spPr>
          <a:xfrm>
            <a:off x="7389670" y="4152890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-0.2</a:t>
            </a:r>
          </a:p>
        </p:txBody>
      </p:sp>
      <p:graphicFrame>
        <p:nvGraphicFramePr>
          <p:cNvPr id="55" name="Table 15">
            <a:extLst>
              <a:ext uri="{FF2B5EF4-FFF2-40B4-BE49-F238E27FC236}">
                <a16:creationId xmlns:a16="http://schemas.microsoft.com/office/drawing/2014/main" id="{457FA890-1752-445A-96D0-762E253D9A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9859007"/>
              </p:ext>
            </p:extLst>
          </p:nvPr>
        </p:nvGraphicFramePr>
        <p:xfrm>
          <a:off x="4486236" y="5629193"/>
          <a:ext cx="1180888" cy="10972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-2.3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-0.5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1627602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D04298D-99C7-411E-8EAB-B19EA9FAEF8C}"/>
                  </a:ext>
                </a:extLst>
              </p:cNvPr>
              <p:cNvSpPr txBox="1"/>
              <p:nvPr/>
            </p:nvSpPr>
            <p:spPr>
              <a:xfrm>
                <a:off x="993444" y="6003224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D04298D-99C7-411E-8EAB-B19EA9FAEF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3444" y="6003224"/>
                <a:ext cx="523589" cy="64633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D343B005-7CBF-41FE-A057-DA02D3DE4D6B}"/>
                  </a:ext>
                </a:extLst>
              </p:cNvPr>
              <p:cNvSpPr txBox="1"/>
              <p:nvPr/>
            </p:nvSpPr>
            <p:spPr>
              <a:xfrm>
                <a:off x="3923243" y="5978581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D343B005-7CBF-41FE-A057-DA02D3DE4D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243" y="5978581"/>
                <a:ext cx="523589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C664CFF-6CEC-4626-9EE2-B4063DBA920F}"/>
                  </a:ext>
                </a:extLst>
              </p:cNvPr>
              <p:cNvSpPr txBox="1"/>
              <p:nvPr/>
            </p:nvSpPr>
            <p:spPr>
              <a:xfrm>
                <a:off x="7613047" y="5885165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C664CFF-6CEC-4626-9EE2-B4063DBA92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3047" y="5885165"/>
                <a:ext cx="523589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B8674CBD-95DB-4184-99EF-8466F2637E25}"/>
                  </a:ext>
                </a:extLst>
              </p:cNvPr>
              <p:cNvSpPr txBox="1"/>
              <p:nvPr/>
            </p:nvSpPr>
            <p:spPr>
              <a:xfrm>
                <a:off x="9294437" y="6041967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B8674CBD-95DB-4184-99EF-8466F2637E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94437" y="6041967"/>
                <a:ext cx="523589" cy="64633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EFBE21A4-FFF1-4B6B-A7B9-700C0F4206F8}"/>
                  </a:ext>
                </a:extLst>
              </p:cNvPr>
              <p:cNvSpPr txBox="1"/>
              <p:nvPr/>
            </p:nvSpPr>
            <p:spPr>
              <a:xfrm>
                <a:off x="5656038" y="6041967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EFBE21A4-FFF1-4B6B-A7B9-700C0F4206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6038" y="6041967"/>
                <a:ext cx="523589" cy="64633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Rectangle: Diagonal Corners Snipped 69">
            <a:extLst>
              <a:ext uri="{FF2B5EF4-FFF2-40B4-BE49-F238E27FC236}">
                <a16:creationId xmlns:a16="http://schemas.microsoft.com/office/drawing/2014/main" id="{80748C93-3772-4DE8-A0B3-D53CA522EDC1}"/>
              </a:ext>
            </a:extLst>
          </p:cNvPr>
          <p:cNvSpPr/>
          <p:nvPr/>
        </p:nvSpPr>
        <p:spPr>
          <a:xfrm>
            <a:off x="5331844" y="2164513"/>
            <a:ext cx="1292221" cy="302369"/>
          </a:xfrm>
          <a:prstGeom prst="snip2Diag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1.092 (</a:t>
            </a:r>
            <a:r>
              <a:rPr lang="en-US" b="1" dirty="0">
                <a:solidFill>
                  <a:srgbClr val="FF0000"/>
                </a:solidFill>
              </a:rPr>
              <a:t>0</a:t>
            </a:r>
            <a:r>
              <a:rPr lang="en-US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72" name="Rectangle: Diagonal Corners Snipped 71">
            <a:extLst>
              <a:ext uri="{FF2B5EF4-FFF2-40B4-BE49-F238E27FC236}">
                <a16:creationId xmlns:a16="http://schemas.microsoft.com/office/drawing/2014/main" id="{801A6F27-AB34-4C06-96E6-5D2129BA6CF3}"/>
              </a:ext>
            </a:extLst>
          </p:cNvPr>
          <p:cNvSpPr/>
          <p:nvPr/>
        </p:nvSpPr>
        <p:spPr>
          <a:xfrm>
            <a:off x="5694894" y="4804959"/>
            <a:ext cx="929171" cy="251385"/>
          </a:xfrm>
          <a:prstGeom prst="snip2Diag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0" dirty="0"/>
              <a:t>0.117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B984FBBD-8C18-4D95-8FA0-F6F79EB54DAF}"/>
                  </a:ext>
                </a:extLst>
              </p:cNvPr>
              <p:cNvSpPr txBox="1"/>
              <p:nvPr/>
            </p:nvSpPr>
            <p:spPr>
              <a:xfrm>
                <a:off x="150422" y="1776885"/>
                <a:ext cx="2624376" cy="9289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bSup>
                      <m:sSup>
                        <m:sSupPr>
                          <m:ctrlP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m:rPr>
                          <m:nor/>
                        </m:rPr>
                        <a:rPr lang="en-US" dirty="0">
                          <a:solidFill>
                            <a:srgbClr val="FF0000"/>
                          </a:solidFill>
                        </a:rPr>
                        <m:t>)</m:t>
                      </m:r>
                      <m:r>
                        <a:rPr lang="en-US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∘</m:t>
                      </m:r>
                      <m:r>
                        <m:rPr>
                          <m:sty m:val="p"/>
                        </m:rPr>
                        <a:rPr lang="en-US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  <a:p>
                <a:endParaRPr lang="en-US" b="0" dirty="0">
                  <a:solidFill>
                    <a:srgbClr val="FF0000"/>
                  </a:solidFill>
                </a:endParaRPr>
              </a:p>
              <a:p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B984FBBD-8C18-4D95-8FA0-F6F79EB54D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422" y="1776885"/>
                <a:ext cx="2624376" cy="92890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1" name="Table 15">
            <a:extLst>
              <a:ext uri="{FF2B5EF4-FFF2-40B4-BE49-F238E27FC236}">
                <a16:creationId xmlns:a16="http://schemas.microsoft.com/office/drawing/2014/main" id="{96A68419-0FFF-4E9D-A59F-D646CE807E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5172708"/>
              </p:ext>
            </p:extLst>
          </p:nvPr>
        </p:nvGraphicFramePr>
        <p:xfrm>
          <a:off x="414685" y="2245490"/>
          <a:ext cx="1579704" cy="10972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89852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789852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0.351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0.234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0.468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250199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20AAEBFC-2425-44AD-B2AF-C22C3D24822E}"/>
                  </a:ext>
                </a:extLst>
              </p:cNvPr>
              <p:cNvSpPr txBox="1"/>
              <p:nvPr/>
            </p:nvSpPr>
            <p:spPr>
              <a:xfrm>
                <a:off x="-162560" y="3438087"/>
                <a:ext cx="2993197" cy="649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m:rPr>
                          <m:nor/>
                        </m:rPr>
                        <a:rPr lang="en-US" dirty="0">
                          <a:solidFill>
                            <a:srgbClr val="FF0000"/>
                          </a:solidFill>
                        </a:rPr>
                        <m:t>)</m:t>
                      </m:r>
                      <m:r>
                        <a:rPr lang="en-US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∘</m:t>
                      </m:r>
                      <m:r>
                        <m:rPr>
                          <m:sty m:val="p"/>
                        </m:rPr>
                        <a:rPr lang="en-US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Sup>
                        <m:sSubSupPr>
                          <m:ctrlP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bSup>
                    </m:oMath>
                  </m:oMathPara>
                </a14:m>
                <a:endParaRPr lang="en-US" b="0" dirty="0">
                  <a:solidFill>
                    <a:srgbClr val="FF0000"/>
                  </a:solidFill>
                </a:endParaRPr>
              </a:p>
              <a:p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20AAEBFC-2425-44AD-B2AF-C22C3D2482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62560" y="3438087"/>
                <a:ext cx="2993197" cy="6496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4" name="Table 15">
            <a:extLst>
              <a:ext uri="{FF2B5EF4-FFF2-40B4-BE49-F238E27FC236}">
                <a16:creationId xmlns:a16="http://schemas.microsoft.com/office/drawing/2014/main" id="{4EC0A640-2444-4CFD-9F14-C3AE0B9591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9022037"/>
              </p:ext>
            </p:extLst>
          </p:nvPr>
        </p:nvGraphicFramePr>
        <p:xfrm>
          <a:off x="23461" y="3790702"/>
          <a:ext cx="2690763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896921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896921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  <a:gridCol w="896921">
                  <a:extLst>
                    <a:ext uri="{9D8B030D-6E8A-4147-A177-3AD203B41FA5}">
                      <a16:colId xmlns:a16="http://schemas.microsoft.com/office/drawing/2014/main" val="3099286457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0.0585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0.117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-0.0585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1627602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7853379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AFB7570A-FD16-4DB8-B877-5815877A9956}"/>
                  </a:ext>
                </a:extLst>
              </p:cNvPr>
              <p:cNvSpPr txBox="1"/>
              <p:nvPr/>
            </p:nvSpPr>
            <p:spPr>
              <a:xfrm>
                <a:off x="263110" y="31427"/>
                <a:ext cx="16192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b="0" i="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m:rPr>
                          <m:nor/>
                        </m:rPr>
                        <a:rPr lang="en-US" b="0" dirty="0">
                          <a:solidFill>
                            <a:srgbClr val="FF0000"/>
                          </a:solidFill>
                        </a:rPr>
                        <m:t>)</m:t>
                      </m:r>
                      <m:r>
                        <a:rPr lang="en-US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∘</m:t>
                      </m:r>
                      <m:r>
                        <m:rPr>
                          <m:sty m:val="p"/>
                        </m:rPr>
                        <a:rPr lang="en-US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b="0" i="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AFB7570A-FD16-4DB8-B877-5815877A99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110" y="31427"/>
                <a:ext cx="1619296" cy="369332"/>
              </a:xfrm>
              <a:prstGeom prst="rect">
                <a:avLst/>
              </a:prstGeom>
              <a:blipFill>
                <a:blip r:embed="rId9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8" name="Table 15">
            <a:extLst>
              <a:ext uri="{FF2B5EF4-FFF2-40B4-BE49-F238E27FC236}">
                <a16:creationId xmlns:a16="http://schemas.microsoft.com/office/drawing/2014/main" id="{01286918-6B30-4528-83A1-E60EB87748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2637329"/>
              </p:ext>
            </p:extLst>
          </p:nvPr>
        </p:nvGraphicFramePr>
        <p:xfrm>
          <a:off x="737381" y="308751"/>
          <a:ext cx="1410794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05397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705397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0.117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979767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1650660"/>
                  </a:ext>
                </a:extLst>
              </a:tr>
            </a:tbl>
          </a:graphicData>
        </a:graphic>
      </p:graphicFrame>
      <p:graphicFrame>
        <p:nvGraphicFramePr>
          <p:cNvPr id="92" name="Table 15">
            <a:extLst>
              <a:ext uri="{FF2B5EF4-FFF2-40B4-BE49-F238E27FC236}">
                <a16:creationId xmlns:a16="http://schemas.microsoft.com/office/drawing/2014/main" id="{72290808-30C7-4DD3-9736-6D83535F72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960797"/>
              </p:ext>
            </p:extLst>
          </p:nvPr>
        </p:nvGraphicFramePr>
        <p:xfrm>
          <a:off x="10099499" y="2320999"/>
          <a:ext cx="1579704" cy="731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89852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789852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0.585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-0.585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</a:tbl>
          </a:graphicData>
        </a:graphic>
      </p:graphicFrame>
      <p:graphicFrame>
        <p:nvGraphicFramePr>
          <p:cNvPr id="93" name="Table 15">
            <a:extLst>
              <a:ext uri="{FF2B5EF4-FFF2-40B4-BE49-F238E27FC236}">
                <a16:creationId xmlns:a16="http://schemas.microsoft.com/office/drawing/2014/main" id="{C3935A82-6510-435E-89FE-46D80E1388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2886191"/>
              </p:ext>
            </p:extLst>
          </p:nvPr>
        </p:nvGraphicFramePr>
        <p:xfrm>
          <a:off x="9997660" y="3647882"/>
          <a:ext cx="1931230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965615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965615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1.092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0.117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37901"/>
                  </a:ext>
                </a:extLst>
              </a:tr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282825"/>
                  </a:ext>
                </a:extLst>
              </a:tr>
              <a:tr h="232498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561378"/>
                  </a:ext>
                </a:extLst>
              </a:tr>
            </a:tbl>
          </a:graphicData>
        </a:graphic>
      </p:graphicFrame>
      <p:sp>
        <p:nvSpPr>
          <p:cNvPr id="94" name="Flowchart: Connector 93">
            <a:extLst>
              <a:ext uri="{FF2B5EF4-FFF2-40B4-BE49-F238E27FC236}">
                <a16:creationId xmlns:a16="http://schemas.microsoft.com/office/drawing/2014/main" id="{95A837A1-7A03-45FC-A3DB-FD824D9BF355}"/>
              </a:ext>
            </a:extLst>
          </p:cNvPr>
          <p:cNvSpPr/>
          <p:nvPr/>
        </p:nvSpPr>
        <p:spPr>
          <a:xfrm>
            <a:off x="8273091" y="1562763"/>
            <a:ext cx="694310" cy="694944"/>
          </a:xfrm>
          <a:prstGeom prst="flowChartConnector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.61</a:t>
            </a:r>
          </a:p>
        </p:txBody>
      </p:sp>
      <p:sp>
        <p:nvSpPr>
          <p:cNvPr id="95" name="Flowchart: Connector 94">
            <a:extLst>
              <a:ext uri="{FF2B5EF4-FFF2-40B4-BE49-F238E27FC236}">
                <a16:creationId xmlns:a16="http://schemas.microsoft.com/office/drawing/2014/main" id="{D96C8135-F319-4967-BF39-01F5F1E46101}"/>
              </a:ext>
            </a:extLst>
          </p:cNvPr>
          <p:cNvSpPr/>
          <p:nvPr/>
        </p:nvSpPr>
        <p:spPr>
          <a:xfrm>
            <a:off x="8286176" y="3648155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.39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8CA5A32-A3A6-43A5-965F-D32B1BE4BB4D}"/>
              </a:ext>
            </a:extLst>
          </p:cNvPr>
          <p:cNvSpPr txBox="1"/>
          <p:nvPr/>
        </p:nvSpPr>
        <p:spPr>
          <a:xfrm>
            <a:off x="7843038" y="4879573"/>
            <a:ext cx="1554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Output Layer</a:t>
            </a:r>
          </a:p>
          <a:p>
            <a:r>
              <a:rPr lang="en-US" dirty="0"/>
              <a:t>with </a:t>
            </a:r>
            <a:r>
              <a:rPr lang="en-US" dirty="0" err="1"/>
              <a:t>Softmax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EE198E37-D6C2-4F18-84C6-3927F475CA3A}"/>
                  </a:ext>
                </a:extLst>
              </p:cNvPr>
              <p:cNvSpPr txBox="1"/>
              <p:nvPr/>
            </p:nvSpPr>
            <p:spPr>
              <a:xfrm>
                <a:off x="7613047" y="5885165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EE198E37-D6C2-4F18-84C6-3927F475CA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3047" y="5885165"/>
                <a:ext cx="523589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8" name="Table 15">
            <a:extLst>
              <a:ext uri="{FF2B5EF4-FFF2-40B4-BE49-F238E27FC236}">
                <a16:creationId xmlns:a16="http://schemas.microsoft.com/office/drawing/2014/main" id="{9BBDC25A-1F42-4130-BD3B-884944109A9E}"/>
              </a:ext>
            </a:extLst>
          </p:cNvPr>
          <p:cNvGraphicFramePr>
            <a:graphicFrameLocks noGrp="1"/>
          </p:cNvGraphicFramePr>
          <p:nvPr/>
        </p:nvGraphicFramePr>
        <p:xfrm>
          <a:off x="8071631" y="5725383"/>
          <a:ext cx="1180888" cy="731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-2.1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-0.2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</a:tbl>
          </a:graphicData>
        </a:graphic>
      </p:graphicFrame>
      <p:sp>
        <p:nvSpPr>
          <p:cNvPr id="99" name="TextBox 98">
            <a:extLst>
              <a:ext uri="{FF2B5EF4-FFF2-40B4-BE49-F238E27FC236}">
                <a16:creationId xmlns:a16="http://schemas.microsoft.com/office/drawing/2014/main" id="{51A4689B-32FC-4D86-BCB8-A40CCA277F9B}"/>
              </a:ext>
            </a:extLst>
          </p:cNvPr>
          <p:cNvSpPr txBox="1"/>
          <p:nvPr/>
        </p:nvSpPr>
        <p:spPr>
          <a:xfrm>
            <a:off x="8423869" y="1203502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0.15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2831DB04-4F30-4775-950D-119EBE8CADE5}"/>
              </a:ext>
            </a:extLst>
          </p:cNvPr>
          <p:cNvSpPr txBox="1"/>
          <p:nvPr/>
        </p:nvSpPr>
        <p:spPr>
          <a:xfrm>
            <a:off x="8336094" y="3299678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-0.3</a:t>
            </a:r>
          </a:p>
        </p:txBody>
      </p:sp>
      <p:sp>
        <p:nvSpPr>
          <p:cNvPr id="101" name="Rectangle: Diagonal Corners Snipped 100">
            <a:extLst>
              <a:ext uri="{FF2B5EF4-FFF2-40B4-BE49-F238E27FC236}">
                <a16:creationId xmlns:a16="http://schemas.microsoft.com/office/drawing/2014/main" id="{889165F5-0FF0-4720-8BC6-91AF68F40211}"/>
              </a:ext>
            </a:extLst>
          </p:cNvPr>
          <p:cNvSpPr/>
          <p:nvPr/>
        </p:nvSpPr>
        <p:spPr>
          <a:xfrm>
            <a:off x="8231989" y="2313680"/>
            <a:ext cx="816166" cy="251385"/>
          </a:xfrm>
          <a:prstGeom prst="snip2Diag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0.39</a:t>
            </a:r>
          </a:p>
        </p:txBody>
      </p:sp>
      <p:sp>
        <p:nvSpPr>
          <p:cNvPr id="102" name="Rectangle: Diagonal Corners Snipped 101">
            <a:extLst>
              <a:ext uri="{FF2B5EF4-FFF2-40B4-BE49-F238E27FC236}">
                <a16:creationId xmlns:a16="http://schemas.microsoft.com/office/drawing/2014/main" id="{56B0B985-DEA0-492A-B2E3-589549C659E2}"/>
              </a:ext>
            </a:extLst>
          </p:cNvPr>
          <p:cNvSpPr/>
          <p:nvPr/>
        </p:nvSpPr>
        <p:spPr>
          <a:xfrm>
            <a:off x="8239839" y="4399072"/>
            <a:ext cx="816166" cy="251385"/>
          </a:xfrm>
          <a:prstGeom prst="snip2Diag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-0.39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3F101073-EA8D-4CE9-B355-4DE81CAF4185}"/>
              </a:ext>
            </a:extLst>
          </p:cNvPr>
          <p:cNvSpPr txBox="1"/>
          <p:nvPr/>
        </p:nvSpPr>
        <p:spPr>
          <a:xfrm>
            <a:off x="7379116" y="2222648"/>
            <a:ext cx="568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0.1</a:t>
            </a:r>
          </a:p>
        </p:txBody>
      </p:sp>
      <p:graphicFrame>
        <p:nvGraphicFramePr>
          <p:cNvPr id="105" name="Table 15">
            <a:extLst>
              <a:ext uri="{FF2B5EF4-FFF2-40B4-BE49-F238E27FC236}">
                <a16:creationId xmlns:a16="http://schemas.microsoft.com/office/drawing/2014/main" id="{9722D36B-B395-428F-AEAF-D178A121F8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4987534"/>
              </p:ext>
            </p:extLst>
          </p:nvPr>
        </p:nvGraphicFramePr>
        <p:xfrm>
          <a:off x="1688341" y="5402774"/>
          <a:ext cx="1771332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3099286457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79639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1627602"/>
                  </a:ext>
                </a:extLst>
              </a:tr>
            </a:tbl>
          </a:graphicData>
        </a:graphic>
      </p:graphicFrame>
      <p:graphicFrame>
        <p:nvGraphicFramePr>
          <p:cNvPr id="106" name="Table 15">
            <a:extLst>
              <a:ext uri="{FF2B5EF4-FFF2-40B4-BE49-F238E27FC236}">
                <a16:creationId xmlns:a16="http://schemas.microsoft.com/office/drawing/2014/main" id="{C4D54BDB-548C-4888-AD76-EE5E920D3C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5630772"/>
              </p:ext>
            </p:extLst>
          </p:nvPr>
        </p:nvGraphicFramePr>
        <p:xfrm>
          <a:off x="6202624" y="5359623"/>
          <a:ext cx="1180888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1.5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2506693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9797671"/>
                  </a:ext>
                </a:extLst>
              </a:tr>
            </a:tbl>
          </a:graphicData>
        </a:graphic>
      </p:graphicFrame>
      <p:graphicFrame>
        <p:nvGraphicFramePr>
          <p:cNvPr id="63" name="Table 15">
            <a:extLst>
              <a:ext uri="{FF2B5EF4-FFF2-40B4-BE49-F238E27FC236}">
                <a16:creationId xmlns:a16="http://schemas.microsoft.com/office/drawing/2014/main" id="{886B602C-A38E-46D3-946F-C1A94E4C2C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2294469"/>
              </p:ext>
            </p:extLst>
          </p:nvPr>
        </p:nvGraphicFramePr>
        <p:xfrm>
          <a:off x="10152417" y="500003"/>
          <a:ext cx="1579755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59767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819988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31274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FF0000"/>
                          </a:solidFill>
                        </a:rPr>
                        <a:t>0.39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FF0000"/>
                          </a:solidFill>
                        </a:rPr>
                        <a:t>-0.39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979767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9127611"/>
                  </a:ext>
                </a:extLst>
              </a:tr>
            </a:tbl>
          </a:graphicData>
        </a:graphic>
      </p:graphicFrame>
      <p:graphicFrame>
        <p:nvGraphicFramePr>
          <p:cNvPr id="67" name="Table 15">
            <a:extLst>
              <a:ext uri="{FF2B5EF4-FFF2-40B4-BE49-F238E27FC236}">
                <a16:creationId xmlns:a16="http://schemas.microsoft.com/office/drawing/2014/main" id="{90E64D10-3A6D-4B44-AA1E-C4D48E9156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8867503"/>
              </p:ext>
            </p:extLst>
          </p:nvPr>
        </p:nvGraphicFramePr>
        <p:xfrm>
          <a:off x="9780823" y="5310447"/>
          <a:ext cx="1180888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0.61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0.39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603503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979767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9CB7C16E-480E-4B38-9201-E5BA55ABAFC2}"/>
                  </a:ext>
                </a:extLst>
              </p:cNvPr>
              <p:cNvSpPr txBox="1"/>
              <p:nvPr/>
            </p:nvSpPr>
            <p:spPr>
              <a:xfrm>
                <a:off x="9824695" y="3268694"/>
                <a:ext cx="2447752" cy="6501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US" dirty="0">
                              <a:solidFill>
                                <a:schemeClr val="tx1"/>
                              </a:solidFill>
                            </a:rPr>
                            <m:t>)</m:t>
                          </m:r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∘</m:t>
                          </m:r>
                          <m:r>
                            <m:rPr>
                              <m:sty m:val="p"/>
                            </m:rPr>
                            <a:rPr lang="en-US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bSup>
                    </m:oMath>
                  </m:oMathPara>
                </a14:m>
                <a:endParaRPr lang="en-US" b="0" dirty="0">
                  <a:solidFill>
                    <a:schemeClr val="tx1"/>
                  </a:solidFill>
                </a:endParaRPr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9CB7C16E-480E-4B38-9201-E5BA55ABAF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24695" y="3268694"/>
                <a:ext cx="2447752" cy="650178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072D6BD0-9FA7-4C8B-A817-B35693E00BEE}"/>
                  </a:ext>
                </a:extLst>
              </p:cNvPr>
              <p:cNvSpPr txBox="1"/>
              <p:nvPr/>
            </p:nvSpPr>
            <p:spPr>
              <a:xfrm>
                <a:off x="9618859" y="169579"/>
                <a:ext cx="243316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US" b="0" dirty="0">
                              <a:solidFill>
                                <a:schemeClr val="tx1"/>
                              </a:solidFill>
                            </a:rPr>
                            <m:t>)</m:t>
                          </m:r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∘</m:t>
                          </m:r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b="0" dirty="0">
                  <a:solidFill>
                    <a:schemeClr val="tx1"/>
                  </a:solidFill>
                </a:endParaRPr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072D6BD0-9FA7-4C8B-A817-B35693E00B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859" y="169579"/>
                <a:ext cx="2433167" cy="646331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9F825E63-28C7-4967-B4B8-A4215A943956}"/>
                  </a:ext>
                </a:extLst>
              </p:cNvPr>
              <p:cNvSpPr txBox="1"/>
              <p:nvPr/>
            </p:nvSpPr>
            <p:spPr>
              <a:xfrm>
                <a:off x="9839281" y="1941811"/>
                <a:ext cx="2433166" cy="1203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bSup>
                      <m:sSub>
                        <m:sSubPr>
                          <m:ctrlP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US" dirty="0">
                              <a:solidFill>
                                <a:schemeClr val="tx1"/>
                              </a:solidFill>
                            </a:rPr>
                            <m:t>)</m:t>
                          </m:r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∘</m:t>
                          </m:r>
                          <m:r>
                            <m:rPr>
                              <m:sty m:val="p"/>
                            </m:rPr>
                            <a:rPr lang="en-US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dirty="0">
                          <a:solidFill>
                            <a:schemeClr val="tx1"/>
                          </a:solidFill>
                        </a:rPr>
                        <m:t> 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endParaRPr lang="en-US" b="0" dirty="0">
                  <a:solidFill>
                    <a:schemeClr val="tx1"/>
                  </a:solidFill>
                </a:endParaRPr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9F825E63-28C7-4967-B4B8-A4215A9439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9281" y="1941811"/>
                <a:ext cx="2433166" cy="1203663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33336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2" grpId="0"/>
      <p:bldP spid="8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376E6-F9EC-40AC-B683-FD3A7C370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[Example] </a:t>
            </a:r>
            <a:r>
              <a:rPr lang="en-US" altLang="zh-CN" dirty="0"/>
              <a:t>Update with Learning Rate 0.1</a:t>
            </a:r>
            <a:endParaRPr lang="en-US" dirty="0"/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D88B6E2B-ACD8-40D0-A194-EBBB8B845030}"/>
              </a:ext>
            </a:extLst>
          </p:cNvPr>
          <p:cNvSpPr/>
          <p:nvPr/>
        </p:nvSpPr>
        <p:spPr>
          <a:xfrm>
            <a:off x="2688259" y="1942607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5" name="Flowchart: Connector 4">
            <a:extLst>
              <a:ext uri="{FF2B5EF4-FFF2-40B4-BE49-F238E27FC236}">
                <a16:creationId xmlns:a16="http://schemas.microsoft.com/office/drawing/2014/main" id="{74029BB5-180D-4061-87D2-268717D365C0}"/>
              </a:ext>
            </a:extLst>
          </p:cNvPr>
          <p:cNvSpPr/>
          <p:nvPr/>
        </p:nvSpPr>
        <p:spPr>
          <a:xfrm>
            <a:off x="2688259" y="2856026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EFC7F1DF-0A57-4DB1-AFBB-35EE8B62450C}"/>
              </a:ext>
            </a:extLst>
          </p:cNvPr>
          <p:cNvSpPr/>
          <p:nvPr/>
        </p:nvSpPr>
        <p:spPr>
          <a:xfrm>
            <a:off x="2688259" y="3841877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7" name="Flowchart: Connector 6">
            <a:extLst>
              <a:ext uri="{FF2B5EF4-FFF2-40B4-BE49-F238E27FC236}">
                <a16:creationId xmlns:a16="http://schemas.microsoft.com/office/drawing/2014/main" id="{701307C2-3DC2-4DEB-8DDC-3B19F5F0A7E1}"/>
              </a:ext>
            </a:extLst>
          </p:cNvPr>
          <p:cNvSpPr/>
          <p:nvPr/>
        </p:nvSpPr>
        <p:spPr>
          <a:xfrm>
            <a:off x="5332198" y="1350393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0</a:t>
            </a:r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9FC147E6-59EB-4253-AE11-016E6DC4414C}"/>
              </a:ext>
            </a:extLst>
          </p:cNvPr>
          <p:cNvSpPr/>
          <p:nvPr/>
        </p:nvSpPr>
        <p:spPr>
          <a:xfrm>
            <a:off x="5345283" y="4226557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1.5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5A2288-3F01-43D2-8A77-689FC5DA08A6}"/>
              </a:ext>
            </a:extLst>
          </p:cNvPr>
          <p:cNvSpPr txBox="1"/>
          <p:nvPr/>
        </p:nvSpPr>
        <p:spPr>
          <a:xfrm>
            <a:off x="2437095" y="5082017"/>
            <a:ext cx="1255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Input Layer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F8A03F-5676-4FC5-A057-34FCBE4061C5}"/>
              </a:ext>
            </a:extLst>
          </p:cNvPr>
          <p:cNvSpPr txBox="1"/>
          <p:nvPr/>
        </p:nvSpPr>
        <p:spPr>
          <a:xfrm>
            <a:off x="4997755" y="5015386"/>
            <a:ext cx="182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1-st Layer (</a:t>
            </a:r>
            <a:r>
              <a:rPr lang="en-US" dirty="0" err="1"/>
              <a:t>ReLU</a:t>
            </a:r>
            <a:r>
              <a:rPr lang="en-US" dirty="0"/>
              <a:t>)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DE04F80-0C15-4B32-BF2B-5F7E7C8D54C6}"/>
              </a:ext>
            </a:extLst>
          </p:cNvPr>
          <p:cNvCxnSpPr>
            <a:cxnSpLocks/>
            <a:stCxn id="4" idx="6"/>
            <a:endCxn id="7" idx="2"/>
          </p:cNvCxnSpPr>
          <p:nvPr/>
        </p:nvCxnSpPr>
        <p:spPr>
          <a:xfrm flipV="1">
            <a:off x="3382569" y="1697865"/>
            <a:ext cx="1949629" cy="5922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7F4E9C5-F507-468B-953C-E1A78F64DE89}"/>
              </a:ext>
            </a:extLst>
          </p:cNvPr>
          <p:cNvSpPr txBox="1"/>
          <p:nvPr/>
        </p:nvSpPr>
        <p:spPr>
          <a:xfrm>
            <a:off x="4143308" y="166905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1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D8D4177-5DBE-4642-94F4-EFE708A2751B}"/>
              </a:ext>
            </a:extLst>
          </p:cNvPr>
          <p:cNvCxnSpPr>
            <a:cxnSpLocks/>
            <a:stCxn id="5" idx="6"/>
            <a:endCxn id="7" idx="2"/>
          </p:cNvCxnSpPr>
          <p:nvPr/>
        </p:nvCxnSpPr>
        <p:spPr>
          <a:xfrm flipV="1">
            <a:off x="3382569" y="1697865"/>
            <a:ext cx="1949629" cy="15056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0568D8C-6461-4F85-BF3C-D6921308B140}"/>
              </a:ext>
            </a:extLst>
          </p:cNvPr>
          <p:cNvCxnSpPr>
            <a:cxnSpLocks/>
            <a:stCxn id="6" idx="6"/>
            <a:endCxn id="7" idx="2"/>
          </p:cNvCxnSpPr>
          <p:nvPr/>
        </p:nvCxnSpPr>
        <p:spPr>
          <a:xfrm flipV="1">
            <a:off x="3382569" y="1697865"/>
            <a:ext cx="1949629" cy="24914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CB42A11-A875-4D21-86F8-198B7C82A9B3}"/>
              </a:ext>
            </a:extLst>
          </p:cNvPr>
          <p:cNvSpPr txBox="1"/>
          <p:nvPr/>
        </p:nvSpPr>
        <p:spPr>
          <a:xfrm>
            <a:off x="4055945" y="209755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0.1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1E39A6-C311-46E4-A724-E2D096F2EE83}"/>
              </a:ext>
            </a:extLst>
          </p:cNvPr>
          <p:cNvSpPr txBox="1"/>
          <p:nvPr/>
        </p:nvSpPr>
        <p:spPr>
          <a:xfrm>
            <a:off x="4588121" y="2320999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-2.3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8168C16-01E6-4273-A277-E130BCA3051E}"/>
              </a:ext>
            </a:extLst>
          </p:cNvPr>
          <p:cNvCxnSpPr>
            <a:cxnSpLocks/>
            <a:stCxn id="4" idx="6"/>
            <a:endCxn id="8" idx="2"/>
          </p:cNvCxnSpPr>
          <p:nvPr/>
        </p:nvCxnSpPr>
        <p:spPr>
          <a:xfrm>
            <a:off x="3382569" y="2290079"/>
            <a:ext cx="1962714" cy="22839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FBB9571-17B1-43E7-9FDE-A9DCFD791E89}"/>
              </a:ext>
            </a:extLst>
          </p:cNvPr>
          <p:cNvCxnSpPr>
            <a:cxnSpLocks/>
            <a:stCxn id="5" idx="6"/>
            <a:endCxn id="8" idx="2"/>
          </p:cNvCxnSpPr>
          <p:nvPr/>
        </p:nvCxnSpPr>
        <p:spPr>
          <a:xfrm>
            <a:off x="3382569" y="3203498"/>
            <a:ext cx="1962714" cy="13705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C208CC8-2BD3-4894-9630-6B18AB4FD819}"/>
              </a:ext>
            </a:extLst>
          </p:cNvPr>
          <p:cNvCxnSpPr>
            <a:cxnSpLocks/>
            <a:stCxn id="6" idx="6"/>
            <a:endCxn id="8" idx="2"/>
          </p:cNvCxnSpPr>
          <p:nvPr/>
        </p:nvCxnSpPr>
        <p:spPr>
          <a:xfrm>
            <a:off x="3382569" y="4189349"/>
            <a:ext cx="1962714" cy="3846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1729C734-8A42-405E-9156-4E90B87A1923}"/>
              </a:ext>
            </a:extLst>
          </p:cNvPr>
          <p:cNvSpPr txBox="1"/>
          <p:nvPr/>
        </p:nvSpPr>
        <p:spPr>
          <a:xfrm>
            <a:off x="4722647" y="3647882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0.5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56474A3-E933-48D1-B3A6-66315D373E0B}"/>
              </a:ext>
            </a:extLst>
          </p:cNvPr>
          <p:cNvSpPr txBox="1"/>
          <p:nvPr/>
        </p:nvSpPr>
        <p:spPr>
          <a:xfrm>
            <a:off x="4478581" y="393303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7033A55-4501-4AC6-A819-F7CA7890124A}"/>
              </a:ext>
            </a:extLst>
          </p:cNvPr>
          <p:cNvSpPr txBox="1"/>
          <p:nvPr/>
        </p:nvSpPr>
        <p:spPr>
          <a:xfrm>
            <a:off x="4205109" y="4399072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-0.5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CBB67C3-FAB9-479D-AAA1-527EE9198D2E}"/>
              </a:ext>
            </a:extLst>
          </p:cNvPr>
          <p:cNvCxnSpPr>
            <a:cxnSpLocks/>
            <a:stCxn id="7" idx="6"/>
          </p:cNvCxnSpPr>
          <p:nvPr/>
        </p:nvCxnSpPr>
        <p:spPr>
          <a:xfrm>
            <a:off x="6026508" y="1697865"/>
            <a:ext cx="2246583" cy="21237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CC64A4CA-CCA4-47CE-8F0D-1C03F6363B2C}"/>
              </a:ext>
            </a:extLst>
          </p:cNvPr>
          <p:cNvCxnSpPr>
            <a:cxnSpLocks/>
            <a:stCxn id="8" idx="6"/>
          </p:cNvCxnSpPr>
          <p:nvPr/>
        </p:nvCxnSpPr>
        <p:spPr>
          <a:xfrm flipV="1">
            <a:off x="6039593" y="1910235"/>
            <a:ext cx="2233498" cy="2663794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8323AD68-8FAC-47F3-BBBE-AF9FA9493534}"/>
              </a:ext>
            </a:extLst>
          </p:cNvPr>
          <p:cNvCxnSpPr>
            <a:cxnSpLocks/>
            <a:stCxn id="7" idx="6"/>
          </p:cNvCxnSpPr>
          <p:nvPr/>
        </p:nvCxnSpPr>
        <p:spPr>
          <a:xfrm>
            <a:off x="6026508" y="1697865"/>
            <a:ext cx="2259668" cy="22977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B99F680C-86FE-4DDD-81BD-A07B4338D88C}"/>
              </a:ext>
            </a:extLst>
          </p:cNvPr>
          <p:cNvCxnSpPr>
            <a:cxnSpLocks/>
            <a:stCxn id="8" idx="6"/>
          </p:cNvCxnSpPr>
          <p:nvPr/>
        </p:nvCxnSpPr>
        <p:spPr>
          <a:xfrm flipV="1">
            <a:off x="6039593" y="3995627"/>
            <a:ext cx="2246583" cy="5784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50BD7B53-0ADA-4ACC-AC90-177A15E9D5BA}"/>
              </a:ext>
            </a:extLst>
          </p:cNvPr>
          <p:cNvSpPr txBox="1"/>
          <p:nvPr/>
        </p:nvSpPr>
        <p:spPr>
          <a:xfrm>
            <a:off x="7519558" y="1562763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0.7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2F62F58-2A22-4601-8A4E-C0297EC9D411}"/>
              </a:ext>
            </a:extLst>
          </p:cNvPr>
          <p:cNvSpPr txBox="1"/>
          <p:nvPr/>
        </p:nvSpPr>
        <p:spPr>
          <a:xfrm>
            <a:off x="7389670" y="3484344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-2.1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BCEDC54D-2648-4978-A198-574C82F22AA1}"/>
              </a:ext>
            </a:extLst>
          </p:cNvPr>
          <p:cNvSpPr txBox="1"/>
          <p:nvPr/>
        </p:nvSpPr>
        <p:spPr>
          <a:xfrm>
            <a:off x="7389670" y="4152890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-0.2</a:t>
            </a:r>
          </a:p>
        </p:txBody>
      </p:sp>
      <p:graphicFrame>
        <p:nvGraphicFramePr>
          <p:cNvPr id="55" name="Table 15">
            <a:extLst>
              <a:ext uri="{FF2B5EF4-FFF2-40B4-BE49-F238E27FC236}">
                <a16:creationId xmlns:a16="http://schemas.microsoft.com/office/drawing/2014/main" id="{457FA890-1752-445A-96D0-762E253D9AE1}"/>
              </a:ext>
            </a:extLst>
          </p:cNvPr>
          <p:cNvGraphicFramePr>
            <a:graphicFrameLocks noGrp="1"/>
          </p:cNvGraphicFramePr>
          <p:nvPr/>
        </p:nvGraphicFramePr>
        <p:xfrm>
          <a:off x="4486236" y="5629193"/>
          <a:ext cx="1180888" cy="10972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-2.3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-0.5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1627602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D04298D-99C7-411E-8EAB-B19EA9FAEF8C}"/>
                  </a:ext>
                </a:extLst>
              </p:cNvPr>
              <p:cNvSpPr txBox="1"/>
              <p:nvPr/>
            </p:nvSpPr>
            <p:spPr>
              <a:xfrm>
                <a:off x="993444" y="6003224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D04298D-99C7-411E-8EAB-B19EA9FAEF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3444" y="6003224"/>
                <a:ext cx="523589" cy="64633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D343B005-7CBF-41FE-A057-DA02D3DE4D6B}"/>
                  </a:ext>
                </a:extLst>
              </p:cNvPr>
              <p:cNvSpPr txBox="1"/>
              <p:nvPr/>
            </p:nvSpPr>
            <p:spPr>
              <a:xfrm>
                <a:off x="3923243" y="5978581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D343B005-7CBF-41FE-A057-DA02D3DE4D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243" y="5978581"/>
                <a:ext cx="523589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C664CFF-6CEC-4626-9EE2-B4063DBA920F}"/>
                  </a:ext>
                </a:extLst>
              </p:cNvPr>
              <p:cNvSpPr txBox="1"/>
              <p:nvPr/>
            </p:nvSpPr>
            <p:spPr>
              <a:xfrm>
                <a:off x="7613047" y="5885165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C664CFF-6CEC-4626-9EE2-B4063DBA92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3047" y="5885165"/>
                <a:ext cx="523589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Rectangle: Diagonal Corners Snipped 69">
            <a:extLst>
              <a:ext uri="{FF2B5EF4-FFF2-40B4-BE49-F238E27FC236}">
                <a16:creationId xmlns:a16="http://schemas.microsoft.com/office/drawing/2014/main" id="{80748C93-3772-4DE8-A0B3-D53CA522EDC1}"/>
              </a:ext>
            </a:extLst>
          </p:cNvPr>
          <p:cNvSpPr/>
          <p:nvPr/>
        </p:nvSpPr>
        <p:spPr>
          <a:xfrm>
            <a:off x="5331844" y="2164513"/>
            <a:ext cx="1292221" cy="302369"/>
          </a:xfrm>
          <a:prstGeom prst="snip2Diag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1.092 (</a:t>
            </a:r>
            <a:r>
              <a:rPr lang="en-US" b="1" dirty="0">
                <a:solidFill>
                  <a:srgbClr val="FF0000"/>
                </a:solidFill>
              </a:rPr>
              <a:t>0</a:t>
            </a:r>
            <a:r>
              <a:rPr lang="en-US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72" name="Rectangle: Diagonal Corners Snipped 71">
            <a:extLst>
              <a:ext uri="{FF2B5EF4-FFF2-40B4-BE49-F238E27FC236}">
                <a16:creationId xmlns:a16="http://schemas.microsoft.com/office/drawing/2014/main" id="{801A6F27-AB34-4C06-96E6-5D2129BA6CF3}"/>
              </a:ext>
            </a:extLst>
          </p:cNvPr>
          <p:cNvSpPr/>
          <p:nvPr/>
        </p:nvSpPr>
        <p:spPr>
          <a:xfrm>
            <a:off x="5694894" y="4804959"/>
            <a:ext cx="929171" cy="251385"/>
          </a:xfrm>
          <a:prstGeom prst="snip2Diag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0" dirty="0"/>
              <a:t>0.117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B984FBBD-8C18-4D95-8FA0-F6F79EB54DAF}"/>
                  </a:ext>
                </a:extLst>
              </p:cNvPr>
              <p:cNvSpPr txBox="1"/>
              <p:nvPr/>
            </p:nvSpPr>
            <p:spPr>
              <a:xfrm>
                <a:off x="170011" y="1681261"/>
                <a:ext cx="2636983" cy="9289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bSup>
                      <m:sSup>
                        <m:sSupPr>
                          <m:ctrlP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m:rPr>
                          <m:nor/>
                        </m:rPr>
                        <a:rPr lang="en-US" dirty="0">
                          <a:solidFill>
                            <a:schemeClr val="tx1"/>
                          </a:solidFill>
                        </a:rPr>
                        <m:t>)</m:t>
                      </m:r>
                      <m:r>
                        <a:rPr lang="en-US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∘</m:t>
                      </m:r>
                      <m:r>
                        <m:rPr>
                          <m:sty m:val="p"/>
                        </m:rPr>
                        <a:rPr lang="en-US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endParaRPr lang="en-US" dirty="0">
                  <a:solidFill>
                    <a:schemeClr val="tx1"/>
                  </a:solidFill>
                </a:endParaRPr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B984FBBD-8C18-4D95-8FA0-F6F79EB54D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011" y="1681261"/>
                <a:ext cx="2636983" cy="92890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1" name="Table 15">
            <a:extLst>
              <a:ext uri="{FF2B5EF4-FFF2-40B4-BE49-F238E27FC236}">
                <a16:creationId xmlns:a16="http://schemas.microsoft.com/office/drawing/2014/main" id="{96A68419-0FFF-4E9D-A59F-D646CE807E7E}"/>
              </a:ext>
            </a:extLst>
          </p:cNvPr>
          <p:cNvGraphicFramePr>
            <a:graphicFrameLocks noGrp="1"/>
          </p:cNvGraphicFramePr>
          <p:nvPr/>
        </p:nvGraphicFramePr>
        <p:xfrm>
          <a:off x="434275" y="2149866"/>
          <a:ext cx="1579704" cy="10972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89852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789852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0.351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0.234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0.468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250199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FBD82D4A-0720-4477-BACF-DA5E95169316}"/>
                  </a:ext>
                </a:extLst>
              </p:cNvPr>
              <p:cNvSpPr txBox="1"/>
              <p:nvPr/>
            </p:nvSpPr>
            <p:spPr>
              <a:xfrm>
                <a:off x="9839281" y="1941811"/>
                <a:ext cx="2522840" cy="1203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bSup>
                      <m:sSub>
                        <m:sSubPr>
                          <m:ctrlP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US" dirty="0">
                              <a:solidFill>
                                <a:schemeClr val="tx1"/>
                              </a:solidFill>
                            </a:rPr>
                            <m:t>)</m:t>
                          </m:r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∘</m:t>
                          </m:r>
                          <m:r>
                            <m:rPr>
                              <m:sty m:val="p"/>
                            </m:rPr>
                            <a:rPr lang="en-US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dirty="0">
                          <a:solidFill>
                            <a:schemeClr val="tx1"/>
                          </a:solidFill>
                        </a:rPr>
                        <m:t> 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endParaRPr lang="en-US" dirty="0">
                  <a:solidFill>
                    <a:schemeClr val="tx1"/>
                  </a:solidFill>
                </a:endParaRPr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FBD82D4A-0720-4477-BACF-DA5E951693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9281" y="1941811"/>
                <a:ext cx="2522840" cy="120366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2" name="Table 15">
            <a:extLst>
              <a:ext uri="{FF2B5EF4-FFF2-40B4-BE49-F238E27FC236}">
                <a16:creationId xmlns:a16="http://schemas.microsoft.com/office/drawing/2014/main" id="{72290808-30C7-4DD3-9736-6D83535F72D9}"/>
              </a:ext>
            </a:extLst>
          </p:cNvPr>
          <p:cNvGraphicFramePr>
            <a:graphicFrameLocks noGrp="1"/>
          </p:cNvGraphicFramePr>
          <p:nvPr/>
        </p:nvGraphicFramePr>
        <p:xfrm>
          <a:off x="10099499" y="2320999"/>
          <a:ext cx="1579704" cy="731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89852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789852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0.585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-0.585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</a:tbl>
          </a:graphicData>
        </a:graphic>
      </p:graphicFrame>
      <p:sp>
        <p:nvSpPr>
          <p:cNvPr id="94" name="Flowchart: Connector 93">
            <a:extLst>
              <a:ext uri="{FF2B5EF4-FFF2-40B4-BE49-F238E27FC236}">
                <a16:creationId xmlns:a16="http://schemas.microsoft.com/office/drawing/2014/main" id="{95A837A1-7A03-45FC-A3DB-FD824D9BF355}"/>
              </a:ext>
            </a:extLst>
          </p:cNvPr>
          <p:cNvSpPr/>
          <p:nvPr/>
        </p:nvSpPr>
        <p:spPr>
          <a:xfrm>
            <a:off x="8273091" y="1562763"/>
            <a:ext cx="694310" cy="694944"/>
          </a:xfrm>
          <a:prstGeom prst="flowChartConnector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.61</a:t>
            </a:r>
          </a:p>
        </p:txBody>
      </p:sp>
      <p:sp>
        <p:nvSpPr>
          <p:cNvPr id="95" name="Flowchart: Connector 94">
            <a:extLst>
              <a:ext uri="{FF2B5EF4-FFF2-40B4-BE49-F238E27FC236}">
                <a16:creationId xmlns:a16="http://schemas.microsoft.com/office/drawing/2014/main" id="{D96C8135-F319-4967-BF39-01F5F1E46101}"/>
              </a:ext>
            </a:extLst>
          </p:cNvPr>
          <p:cNvSpPr/>
          <p:nvPr/>
        </p:nvSpPr>
        <p:spPr>
          <a:xfrm>
            <a:off x="8286176" y="3648155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.39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8CA5A32-A3A6-43A5-965F-D32B1BE4BB4D}"/>
              </a:ext>
            </a:extLst>
          </p:cNvPr>
          <p:cNvSpPr txBox="1"/>
          <p:nvPr/>
        </p:nvSpPr>
        <p:spPr>
          <a:xfrm>
            <a:off x="7843038" y="4879573"/>
            <a:ext cx="1554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Output Layer</a:t>
            </a:r>
          </a:p>
          <a:p>
            <a:r>
              <a:rPr lang="en-US" dirty="0"/>
              <a:t>with </a:t>
            </a:r>
            <a:r>
              <a:rPr lang="en-US" dirty="0" err="1"/>
              <a:t>Softmax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EE198E37-D6C2-4F18-84C6-3927F475CA3A}"/>
                  </a:ext>
                </a:extLst>
              </p:cNvPr>
              <p:cNvSpPr txBox="1"/>
              <p:nvPr/>
            </p:nvSpPr>
            <p:spPr>
              <a:xfrm>
                <a:off x="7613047" y="5885165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EE198E37-D6C2-4F18-84C6-3927F475CA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3047" y="5885165"/>
                <a:ext cx="523589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8" name="Table 15">
            <a:extLst>
              <a:ext uri="{FF2B5EF4-FFF2-40B4-BE49-F238E27FC236}">
                <a16:creationId xmlns:a16="http://schemas.microsoft.com/office/drawing/2014/main" id="{9BBDC25A-1F42-4130-BD3B-884944109A9E}"/>
              </a:ext>
            </a:extLst>
          </p:cNvPr>
          <p:cNvGraphicFramePr>
            <a:graphicFrameLocks noGrp="1"/>
          </p:cNvGraphicFramePr>
          <p:nvPr/>
        </p:nvGraphicFramePr>
        <p:xfrm>
          <a:off x="8071631" y="5725383"/>
          <a:ext cx="1180888" cy="731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-2.1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-0.2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</a:tbl>
          </a:graphicData>
        </a:graphic>
      </p:graphicFrame>
      <p:sp>
        <p:nvSpPr>
          <p:cNvPr id="99" name="TextBox 98">
            <a:extLst>
              <a:ext uri="{FF2B5EF4-FFF2-40B4-BE49-F238E27FC236}">
                <a16:creationId xmlns:a16="http://schemas.microsoft.com/office/drawing/2014/main" id="{51A4689B-32FC-4D86-BCB8-A40CCA277F9B}"/>
              </a:ext>
            </a:extLst>
          </p:cNvPr>
          <p:cNvSpPr txBox="1"/>
          <p:nvPr/>
        </p:nvSpPr>
        <p:spPr>
          <a:xfrm>
            <a:off x="8423869" y="1203502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0.15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2831DB04-4F30-4775-950D-119EBE8CADE5}"/>
              </a:ext>
            </a:extLst>
          </p:cNvPr>
          <p:cNvSpPr txBox="1"/>
          <p:nvPr/>
        </p:nvSpPr>
        <p:spPr>
          <a:xfrm>
            <a:off x="8336094" y="3299678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-0.3</a:t>
            </a:r>
          </a:p>
        </p:txBody>
      </p:sp>
      <p:sp>
        <p:nvSpPr>
          <p:cNvPr id="101" name="Rectangle: Diagonal Corners Snipped 100">
            <a:extLst>
              <a:ext uri="{FF2B5EF4-FFF2-40B4-BE49-F238E27FC236}">
                <a16:creationId xmlns:a16="http://schemas.microsoft.com/office/drawing/2014/main" id="{889165F5-0FF0-4720-8BC6-91AF68F40211}"/>
              </a:ext>
            </a:extLst>
          </p:cNvPr>
          <p:cNvSpPr/>
          <p:nvPr/>
        </p:nvSpPr>
        <p:spPr>
          <a:xfrm>
            <a:off x="8231989" y="2313680"/>
            <a:ext cx="816166" cy="251385"/>
          </a:xfrm>
          <a:prstGeom prst="snip2Diag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0.39</a:t>
            </a:r>
          </a:p>
        </p:txBody>
      </p:sp>
      <p:sp>
        <p:nvSpPr>
          <p:cNvPr id="102" name="Rectangle: Diagonal Corners Snipped 101">
            <a:extLst>
              <a:ext uri="{FF2B5EF4-FFF2-40B4-BE49-F238E27FC236}">
                <a16:creationId xmlns:a16="http://schemas.microsoft.com/office/drawing/2014/main" id="{56B0B985-DEA0-492A-B2E3-589549C659E2}"/>
              </a:ext>
            </a:extLst>
          </p:cNvPr>
          <p:cNvSpPr/>
          <p:nvPr/>
        </p:nvSpPr>
        <p:spPr>
          <a:xfrm>
            <a:off x="8239839" y="4399072"/>
            <a:ext cx="816166" cy="251385"/>
          </a:xfrm>
          <a:prstGeom prst="snip2Diag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-0.39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3F101073-EA8D-4CE9-B355-4DE81CAF4185}"/>
              </a:ext>
            </a:extLst>
          </p:cNvPr>
          <p:cNvSpPr txBox="1"/>
          <p:nvPr/>
        </p:nvSpPr>
        <p:spPr>
          <a:xfrm>
            <a:off x="7379116" y="2222648"/>
            <a:ext cx="568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755665CB-8DC6-4986-8F42-1B06A05740FF}"/>
                  </a:ext>
                </a:extLst>
              </p:cNvPr>
              <p:cNvSpPr txBox="1"/>
              <p:nvPr/>
            </p:nvSpPr>
            <p:spPr>
              <a:xfrm>
                <a:off x="114514" y="3438286"/>
                <a:ext cx="22630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sSub>
                        <m:sSubPr>
                          <m:ctrlP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755665CB-8DC6-4986-8F42-1B06A05740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514" y="3438286"/>
                <a:ext cx="2263038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5" name="Table 15">
            <a:extLst>
              <a:ext uri="{FF2B5EF4-FFF2-40B4-BE49-F238E27FC236}">
                <a16:creationId xmlns:a16="http://schemas.microsoft.com/office/drawing/2014/main" id="{ABCDAC78-049C-41C2-BBFD-FDF3973BBE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8438923"/>
              </p:ext>
            </p:extLst>
          </p:nvPr>
        </p:nvGraphicFramePr>
        <p:xfrm>
          <a:off x="360597" y="3968288"/>
          <a:ext cx="1827814" cy="10972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913907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913907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FF0000"/>
                          </a:solidFill>
                        </a:rPr>
                        <a:t>.5351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FF0000"/>
                          </a:solidFill>
                        </a:rPr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FF0000"/>
                          </a:solidFill>
                        </a:rPr>
                        <a:t>1.0234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FF0000"/>
                          </a:solidFill>
                        </a:rPr>
                        <a:t>-2.3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FF0000"/>
                          </a:solidFill>
                        </a:rPr>
                        <a:t>-0.4532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250199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915A310B-155F-4FC5-944D-C23E2C653254}"/>
                  </a:ext>
                </a:extLst>
              </p:cNvPr>
              <p:cNvSpPr txBox="1"/>
              <p:nvPr/>
            </p:nvSpPr>
            <p:spPr>
              <a:xfrm>
                <a:off x="9646159" y="3487212"/>
                <a:ext cx="22630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sSub>
                        <m:sSubPr>
                          <m:ctrlP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915A310B-155F-4FC5-944D-C23E2C6532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46159" y="3487212"/>
                <a:ext cx="2263038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7" name="Table 15">
            <a:extLst>
              <a:ext uri="{FF2B5EF4-FFF2-40B4-BE49-F238E27FC236}">
                <a16:creationId xmlns:a16="http://schemas.microsoft.com/office/drawing/2014/main" id="{1A9258D3-6A6D-4E6F-BD52-9A55885F44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1931135"/>
              </p:ext>
            </p:extLst>
          </p:nvPr>
        </p:nvGraphicFramePr>
        <p:xfrm>
          <a:off x="9841316" y="3997379"/>
          <a:ext cx="2019379" cy="731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083749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935630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FF0000"/>
                          </a:solidFill>
                        </a:rPr>
                        <a:t>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FF0000"/>
                          </a:solidFill>
                        </a:rPr>
                        <a:t>-2.1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FF0000"/>
                          </a:solidFill>
                        </a:rPr>
                        <a:t>0.1585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FF0000"/>
                          </a:solidFill>
                        </a:rPr>
                        <a:t>-0.2585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</a:tbl>
          </a:graphicData>
        </a:graphic>
      </p:graphicFrame>
      <p:graphicFrame>
        <p:nvGraphicFramePr>
          <p:cNvPr id="68" name="Table 15">
            <a:extLst>
              <a:ext uri="{FF2B5EF4-FFF2-40B4-BE49-F238E27FC236}">
                <a16:creationId xmlns:a16="http://schemas.microsoft.com/office/drawing/2014/main" id="{92C653D0-66BB-48DC-9B36-E0BF2B64E3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4987534"/>
              </p:ext>
            </p:extLst>
          </p:nvPr>
        </p:nvGraphicFramePr>
        <p:xfrm>
          <a:off x="1688341" y="5402774"/>
          <a:ext cx="1771332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3099286457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79639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16276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8667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376E6-F9EC-40AC-B683-FD3A7C370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[Example] Done</a:t>
            </a:r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D88B6E2B-ACD8-40D0-A194-EBBB8B845030}"/>
              </a:ext>
            </a:extLst>
          </p:cNvPr>
          <p:cNvSpPr/>
          <p:nvPr/>
        </p:nvSpPr>
        <p:spPr>
          <a:xfrm>
            <a:off x="2688259" y="1942607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5" name="Flowchart: Connector 4">
            <a:extLst>
              <a:ext uri="{FF2B5EF4-FFF2-40B4-BE49-F238E27FC236}">
                <a16:creationId xmlns:a16="http://schemas.microsoft.com/office/drawing/2014/main" id="{74029BB5-180D-4061-87D2-268717D365C0}"/>
              </a:ext>
            </a:extLst>
          </p:cNvPr>
          <p:cNvSpPr/>
          <p:nvPr/>
        </p:nvSpPr>
        <p:spPr>
          <a:xfrm>
            <a:off x="2688259" y="2856026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EFC7F1DF-0A57-4DB1-AFBB-35EE8B62450C}"/>
              </a:ext>
            </a:extLst>
          </p:cNvPr>
          <p:cNvSpPr/>
          <p:nvPr/>
        </p:nvSpPr>
        <p:spPr>
          <a:xfrm>
            <a:off x="2688259" y="3841877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7" name="Flowchart: Connector 6">
            <a:extLst>
              <a:ext uri="{FF2B5EF4-FFF2-40B4-BE49-F238E27FC236}">
                <a16:creationId xmlns:a16="http://schemas.microsoft.com/office/drawing/2014/main" id="{701307C2-3DC2-4DEB-8DDC-3B19F5F0A7E1}"/>
              </a:ext>
            </a:extLst>
          </p:cNvPr>
          <p:cNvSpPr/>
          <p:nvPr/>
        </p:nvSpPr>
        <p:spPr>
          <a:xfrm>
            <a:off x="5332198" y="1350393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9FC147E6-59EB-4253-AE11-016E6DC4414C}"/>
              </a:ext>
            </a:extLst>
          </p:cNvPr>
          <p:cNvSpPr/>
          <p:nvPr/>
        </p:nvSpPr>
        <p:spPr>
          <a:xfrm>
            <a:off x="5345283" y="4226557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71BF752A-36D5-4386-B4B1-6781ED37E787}"/>
              </a:ext>
            </a:extLst>
          </p:cNvPr>
          <p:cNvSpPr/>
          <p:nvPr/>
        </p:nvSpPr>
        <p:spPr>
          <a:xfrm>
            <a:off x="8273091" y="1562763"/>
            <a:ext cx="694310" cy="694944"/>
          </a:xfrm>
          <a:prstGeom prst="flowChartConnector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lowchart: Connector 10">
            <a:extLst>
              <a:ext uri="{FF2B5EF4-FFF2-40B4-BE49-F238E27FC236}">
                <a16:creationId xmlns:a16="http://schemas.microsoft.com/office/drawing/2014/main" id="{85C60F83-841E-4899-95C8-C6286714461A}"/>
              </a:ext>
            </a:extLst>
          </p:cNvPr>
          <p:cNvSpPr/>
          <p:nvPr/>
        </p:nvSpPr>
        <p:spPr>
          <a:xfrm>
            <a:off x="8286176" y="3648155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5A2288-3F01-43D2-8A77-689FC5DA08A6}"/>
              </a:ext>
            </a:extLst>
          </p:cNvPr>
          <p:cNvSpPr txBox="1"/>
          <p:nvPr/>
        </p:nvSpPr>
        <p:spPr>
          <a:xfrm>
            <a:off x="2437095" y="5082017"/>
            <a:ext cx="1255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Input Layer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F8A03F-5676-4FC5-A057-34FCBE4061C5}"/>
              </a:ext>
            </a:extLst>
          </p:cNvPr>
          <p:cNvSpPr txBox="1"/>
          <p:nvPr/>
        </p:nvSpPr>
        <p:spPr>
          <a:xfrm>
            <a:off x="4997755" y="5015386"/>
            <a:ext cx="182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1-st Layer (</a:t>
            </a:r>
            <a:r>
              <a:rPr lang="en-US" dirty="0" err="1"/>
              <a:t>ReLU</a:t>
            </a:r>
            <a:r>
              <a:rPr lang="en-US" dirty="0"/>
              <a:t>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5E768AE-B09C-4312-8B50-42614DFBCD1D}"/>
              </a:ext>
            </a:extLst>
          </p:cNvPr>
          <p:cNvSpPr txBox="1"/>
          <p:nvPr/>
        </p:nvSpPr>
        <p:spPr>
          <a:xfrm>
            <a:off x="7843038" y="4879573"/>
            <a:ext cx="1554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Output Layer</a:t>
            </a:r>
          </a:p>
          <a:p>
            <a:r>
              <a:rPr lang="en-US" dirty="0"/>
              <a:t>with </a:t>
            </a:r>
            <a:r>
              <a:rPr lang="en-US" dirty="0" err="1"/>
              <a:t>Softmax</a:t>
            </a:r>
            <a:endParaRPr lang="en-US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DE04F80-0C15-4B32-BF2B-5F7E7C8D54C6}"/>
              </a:ext>
            </a:extLst>
          </p:cNvPr>
          <p:cNvCxnSpPr>
            <a:cxnSpLocks/>
            <a:stCxn id="4" idx="6"/>
            <a:endCxn id="7" idx="2"/>
          </p:cNvCxnSpPr>
          <p:nvPr/>
        </p:nvCxnSpPr>
        <p:spPr>
          <a:xfrm flipV="1">
            <a:off x="3382569" y="1697865"/>
            <a:ext cx="1949629" cy="5922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7F4E9C5-F507-468B-953C-E1A78F64DE89}"/>
              </a:ext>
            </a:extLst>
          </p:cNvPr>
          <p:cNvSpPr txBox="1"/>
          <p:nvPr/>
        </p:nvSpPr>
        <p:spPr>
          <a:xfrm>
            <a:off x="4143308" y="166905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1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D8D4177-5DBE-4642-94F4-EFE708A2751B}"/>
              </a:ext>
            </a:extLst>
          </p:cNvPr>
          <p:cNvCxnSpPr>
            <a:cxnSpLocks/>
            <a:stCxn id="5" idx="6"/>
            <a:endCxn id="7" idx="2"/>
          </p:cNvCxnSpPr>
          <p:nvPr/>
        </p:nvCxnSpPr>
        <p:spPr>
          <a:xfrm flipV="1">
            <a:off x="3382569" y="1697865"/>
            <a:ext cx="1949629" cy="15056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0568D8C-6461-4F85-BF3C-D6921308B140}"/>
              </a:ext>
            </a:extLst>
          </p:cNvPr>
          <p:cNvCxnSpPr>
            <a:cxnSpLocks/>
            <a:stCxn id="6" idx="6"/>
            <a:endCxn id="7" idx="2"/>
          </p:cNvCxnSpPr>
          <p:nvPr/>
        </p:nvCxnSpPr>
        <p:spPr>
          <a:xfrm flipV="1">
            <a:off x="3382569" y="1697865"/>
            <a:ext cx="1949629" cy="24914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CB42A11-A875-4D21-86F8-198B7C82A9B3}"/>
              </a:ext>
            </a:extLst>
          </p:cNvPr>
          <p:cNvSpPr txBox="1"/>
          <p:nvPr/>
        </p:nvSpPr>
        <p:spPr>
          <a:xfrm>
            <a:off x="4055945" y="209755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0.1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1E39A6-C311-46E4-A724-E2D096F2EE83}"/>
              </a:ext>
            </a:extLst>
          </p:cNvPr>
          <p:cNvSpPr txBox="1"/>
          <p:nvPr/>
        </p:nvSpPr>
        <p:spPr>
          <a:xfrm>
            <a:off x="4588121" y="2320999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-2.3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8168C16-01E6-4273-A277-E130BCA3051E}"/>
              </a:ext>
            </a:extLst>
          </p:cNvPr>
          <p:cNvCxnSpPr>
            <a:cxnSpLocks/>
            <a:stCxn id="4" idx="6"/>
            <a:endCxn id="8" idx="2"/>
          </p:cNvCxnSpPr>
          <p:nvPr/>
        </p:nvCxnSpPr>
        <p:spPr>
          <a:xfrm>
            <a:off x="3382569" y="2290079"/>
            <a:ext cx="1962714" cy="22839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FBB9571-17B1-43E7-9FDE-A9DCFD791E89}"/>
              </a:ext>
            </a:extLst>
          </p:cNvPr>
          <p:cNvCxnSpPr>
            <a:cxnSpLocks/>
            <a:stCxn id="5" idx="6"/>
            <a:endCxn id="8" idx="2"/>
          </p:cNvCxnSpPr>
          <p:nvPr/>
        </p:nvCxnSpPr>
        <p:spPr>
          <a:xfrm>
            <a:off x="3382569" y="3203498"/>
            <a:ext cx="1962714" cy="13705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C208CC8-2BD3-4894-9630-6B18AB4FD819}"/>
              </a:ext>
            </a:extLst>
          </p:cNvPr>
          <p:cNvCxnSpPr>
            <a:cxnSpLocks/>
            <a:stCxn id="6" idx="6"/>
            <a:endCxn id="8" idx="2"/>
          </p:cNvCxnSpPr>
          <p:nvPr/>
        </p:nvCxnSpPr>
        <p:spPr>
          <a:xfrm>
            <a:off x="3382569" y="4189349"/>
            <a:ext cx="1962714" cy="3846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1729C734-8A42-405E-9156-4E90B87A1923}"/>
              </a:ext>
            </a:extLst>
          </p:cNvPr>
          <p:cNvSpPr txBox="1"/>
          <p:nvPr/>
        </p:nvSpPr>
        <p:spPr>
          <a:xfrm>
            <a:off x="4620219" y="3547974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.5351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56474A3-E933-48D1-B3A6-66315D373E0B}"/>
              </a:ext>
            </a:extLst>
          </p:cNvPr>
          <p:cNvSpPr txBox="1"/>
          <p:nvPr/>
        </p:nvSpPr>
        <p:spPr>
          <a:xfrm>
            <a:off x="4151142" y="3957715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1.0234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7033A55-4501-4AC6-A819-F7CA7890124A}"/>
              </a:ext>
            </a:extLst>
          </p:cNvPr>
          <p:cNvSpPr txBox="1"/>
          <p:nvPr/>
        </p:nvSpPr>
        <p:spPr>
          <a:xfrm>
            <a:off x="4100175" y="4414424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-0.4532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CBB67C3-FAB9-479D-AAA1-527EE9198D2E}"/>
              </a:ext>
            </a:extLst>
          </p:cNvPr>
          <p:cNvCxnSpPr>
            <a:cxnSpLocks/>
            <a:stCxn id="7" idx="6"/>
            <a:endCxn id="10" idx="2"/>
          </p:cNvCxnSpPr>
          <p:nvPr/>
        </p:nvCxnSpPr>
        <p:spPr>
          <a:xfrm>
            <a:off x="6026508" y="1697865"/>
            <a:ext cx="2246583" cy="21237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CC64A4CA-CCA4-47CE-8F0D-1C03F6363B2C}"/>
              </a:ext>
            </a:extLst>
          </p:cNvPr>
          <p:cNvCxnSpPr>
            <a:cxnSpLocks/>
            <a:stCxn id="8" idx="6"/>
            <a:endCxn id="10" idx="2"/>
          </p:cNvCxnSpPr>
          <p:nvPr/>
        </p:nvCxnSpPr>
        <p:spPr>
          <a:xfrm flipV="1">
            <a:off x="6039593" y="1910235"/>
            <a:ext cx="2233498" cy="2663794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8323AD68-8FAC-47F3-BBBE-AF9FA9493534}"/>
              </a:ext>
            </a:extLst>
          </p:cNvPr>
          <p:cNvCxnSpPr>
            <a:cxnSpLocks/>
            <a:stCxn id="7" idx="6"/>
            <a:endCxn id="11" idx="2"/>
          </p:cNvCxnSpPr>
          <p:nvPr/>
        </p:nvCxnSpPr>
        <p:spPr>
          <a:xfrm>
            <a:off x="6026508" y="1697865"/>
            <a:ext cx="2259668" cy="22977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B99F680C-86FE-4DDD-81BD-A07B4338D88C}"/>
              </a:ext>
            </a:extLst>
          </p:cNvPr>
          <p:cNvCxnSpPr>
            <a:cxnSpLocks/>
            <a:stCxn id="8" idx="6"/>
            <a:endCxn id="11" idx="2"/>
          </p:cNvCxnSpPr>
          <p:nvPr/>
        </p:nvCxnSpPr>
        <p:spPr>
          <a:xfrm flipV="1">
            <a:off x="6039593" y="3995627"/>
            <a:ext cx="2246583" cy="5784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50BD7B53-0ADA-4ACC-AC90-177A15E9D5BA}"/>
              </a:ext>
            </a:extLst>
          </p:cNvPr>
          <p:cNvSpPr txBox="1"/>
          <p:nvPr/>
        </p:nvSpPr>
        <p:spPr>
          <a:xfrm>
            <a:off x="7519558" y="1562763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0.7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24E268B-6EFD-446E-BD83-9D4B598E60BA}"/>
              </a:ext>
            </a:extLst>
          </p:cNvPr>
          <p:cNvSpPr txBox="1"/>
          <p:nvPr/>
        </p:nvSpPr>
        <p:spPr>
          <a:xfrm>
            <a:off x="7132886" y="2262043"/>
            <a:ext cx="1068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0.1585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2F62F58-2A22-4601-8A4E-C0297EC9D411}"/>
              </a:ext>
            </a:extLst>
          </p:cNvPr>
          <p:cNvSpPr txBox="1"/>
          <p:nvPr/>
        </p:nvSpPr>
        <p:spPr>
          <a:xfrm>
            <a:off x="7185154" y="3390800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-2.1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BCEDC54D-2648-4978-A198-574C82F22AA1}"/>
              </a:ext>
            </a:extLst>
          </p:cNvPr>
          <p:cNvSpPr txBox="1"/>
          <p:nvPr/>
        </p:nvSpPr>
        <p:spPr>
          <a:xfrm>
            <a:off x="7238633" y="4192375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-0.2585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D04298D-99C7-411E-8EAB-B19EA9FAEF8C}"/>
                  </a:ext>
                </a:extLst>
              </p:cNvPr>
              <p:cNvSpPr txBox="1"/>
              <p:nvPr/>
            </p:nvSpPr>
            <p:spPr>
              <a:xfrm>
                <a:off x="993444" y="6003224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D04298D-99C7-411E-8EAB-B19EA9FAEF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3444" y="6003224"/>
                <a:ext cx="523589" cy="64633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D343B005-7CBF-41FE-A057-DA02D3DE4D6B}"/>
                  </a:ext>
                </a:extLst>
              </p:cNvPr>
              <p:cNvSpPr txBox="1"/>
              <p:nvPr/>
            </p:nvSpPr>
            <p:spPr>
              <a:xfrm>
                <a:off x="4210068" y="5885165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D343B005-7CBF-41FE-A057-DA02D3DE4D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0068" y="5885165"/>
                <a:ext cx="523589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C664CFF-6CEC-4626-9EE2-B4063DBA920F}"/>
                  </a:ext>
                </a:extLst>
              </p:cNvPr>
              <p:cNvSpPr txBox="1"/>
              <p:nvPr/>
            </p:nvSpPr>
            <p:spPr>
              <a:xfrm>
                <a:off x="7613047" y="5885165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C664CFF-6CEC-4626-9EE2-B4063DBA92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3047" y="5885165"/>
                <a:ext cx="523589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3" name="Table 15">
            <a:extLst>
              <a:ext uri="{FF2B5EF4-FFF2-40B4-BE49-F238E27FC236}">
                <a16:creationId xmlns:a16="http://schemas.microsoft.com/office/drawing/2014/main" id="{E8B200FA-ACE5-4282-94F7-F4C01D2EB3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771565"/>
              </p:ext>
            </p:extLst>
          </p:nvPr>
        </p:nvGraphicFramePr>
        <p:xfrm>
          <a:off x="8193041" y="5639250"/>
          <a:ext cx="2019379" cy="731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083749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935630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-2.1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0.1585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</a:tbl>
          </a:graphicData>
        </a:graphic>
      </p:graphicFrame>
      <p:graphicFrame>
        <p:nvGraphicFramePr>
          <p:cNvPr id="84" name="Table 15">
            <a:extLst>
              <a:ext uri="{FF2B5EF4-FFF2-40B4-BE49-F238E27FC236}">
                <a16:creationId xmlns:a16="http://schemas.microsoft.com/office/drawing/2014/main" id="{F298014B-FAFA-4A2E-A31C-4BD9A692F7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7334744"/>
              </p:ext>
            </p:extLst>
          </p:nvPr>
        </p:nvGraphicFramePr>
        <p:xfrm>
          <a:off x="4790062" y="5533590"/>
          <a:ext cx="1827814" cy="10972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913907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913907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0.5351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1.0234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-0.4532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250199"/>
                  </a:ext>
                </a:extLst>
              </a:tr>
            </a:tbl>
          </a:graphicData>
        </a:graphic>
      </p:graphicFrame>
      <p:graphicFrame>
        <p:nvGraphicFramePr>
          <p:cNvPr id="85" name="Table 15">
            <a:extLst>
              <a:ext uri="{FF2B5EF4-FFF2-40B4-BE49-F238E27FC236}">
                <a16:creationId xmlns:a16="http://schemas.microsoft.com/office/drawing/2014/main" id="{E2D4EDEF-5365-4439-936F-0C9605CB34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4987534"/>
              </p:ext>
            </p:extLst>
          </p:nvPr>
        </p:nvGraphicFramePr>
        <p:xfrm>
          <a:off x="1688341" y="5402774"/>
          <a:ext cx="1771332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3099286457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79639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16276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568376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376E6-F9EC-40AC-B683-FD3A7C370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86612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Think: What will happen if we go forward again?</a:t>
            </a:r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D88B6E2B-ACD8-40D0-A194-EBBB8B845030}"/>
              </a:ext>
            </a:extLst>
          </p:cNvPr>
          <p:cNvSpPr/>
          <p:nvPr/>
        </p:nvSpPr>
        <p:spPr>
          <a:xfrm>
            <a:off x="2688259" y="1942607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5" name="Flowchart: Connector 4">
            <a:extLst>
              <a:ext uri="{FF2B5EF4-FFF2-40B4-BE49-F238E27FC236}">
                <a16:creationId xmlns:a16="http://schemas.microsoft.com/office/drawing/2014/main" id="{74029BB5-180D-4061-87D2-268717D365C0}"/>
              </a:ext>
            </a:extLst>
          </p:cNvPr>
          <p:cNvSpPr/>
          <p:nvPr/>
        </p:nvSpPr>
        <p:spPr>
          <a:xfrm>
            <a:off x="2688259" y="2856026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EFC7F1DF-0A57-4DB1-AFBB-35EE8B62450C}"/>
              </a:ext>
            </a:extLst>
          </p:cNvPr>
          <p:cNvSpPr/>
          <p:nvPr/>
        </p:nvSpPr>
        <p:spPr>
          <a:xfrm>
            <a:off x="2688259" y="3841877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7" name="Flowchart: Connector 6">
            <a:extLst>
              <a:ext uri="{FF2B5EF4-FFF2-40B4-BE49-F238E27FC236}">
                <a16:creationId xmlns:a16="http://schemas.microsoft.com/office/drawing/2014/main" id="{701307C2-3DC2-4DEB-8DDC-3B19F5F0A7E1}"/>
              </a:ext>
            </a:extLst>
          </p:cNvPr>
          <p:cNvSpPr/>
          <p:nvPr/>
        </p:nvSpPr>
        <p:spPr>
          <a:xfrm>
            <a:off x="5332198" y="1350393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9FC147E6-59EB-4253-AE11-016E6DC4414C}"/>
              </a:ext>
            </a:extLst>
          </p:cNvPr>
          <p:cNvSpPr/>
          <p:nvPr/>
        </p:nvSpPr>
        <p:spPr>
          <a:xfrm>
            <a:off x="5345283" y="4226557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71BF752A-36D5-4386-B4B1-6781ED37E787}"/>
              </a:ext>
            </a:extLst>
          </p:cNvPr>
          <p:cNvSpPr/>
          <p:nvPr/>
        </p:nvSpPr>
        <p:spPr>
          <a:xfrm>
            <a:off x="8273091" y="1562763"/>
            <a:ext cx="694310" cy="694944"/>
          </a:xfrm>
          <a:prstGeom prst="flowChartConnector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lowchart: Connector 10">
            <a:extLst>
              <a:ext uri="{FF2B5EF4-FFF2-40B4-BE49-F238E27FC236}">
                <a16:creationId xmlns:a16="http://schemas.microsoft.com/office/drawing/2014/main" id="{85C60F83-841E-4899-95C8-C6286714461A}"/>
              </a:ext>
            </a:extLst>
          </p:cNvPr>
          <p:cNvSpPr/>
          <p:nvPr/>
        </p:nvSpPr>
        <p:spPr>
          <a:xfrm>
            <a:off x="8286176" y="3648155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5A2288-3F01-43D2-8A77-689FC5DA08A6}"/>
              </a:ext>
            </a:extLst>
          </p:cNvPr>
          <p:cNvSpPr txBox="1"/>
          <p:nvPr/>
        </p:nvSpPr>
        <p:spPr>
          <a:xfrm>
            <a:off x="2437095" y="5082017"/>
            <a:ext cx="1255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Input Layer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F8A03F-5676-4FC5-A057-34FCBE4061C5}"/>
              </a:ext>
            </a:extLst>
          </p:cNvPr>
          <p:cNvSpPr txBox="1"/>
          <p:nvPr/>
        </p:nvSpPr>
        <p:spPr>
          <a:xfrm>
            <a:off x="4997755" y="5015386"/>
            <a:ext cx="182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1-st Layer (</a:t>
            </a:r>
            <a:r>
              <a:rPr lang="en-US" dirty="0" err="1"/>
              <a:t>ReLU</a:t>
            </a:r>
            <a:r>
              <a:rPr lang="en-US" dirty="0"/>
              <a:t>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5E768AE-B09C-4312-8B50-42614DFBCD1D}"/>
              </a:ext>
            </a:extLst>
          </p:cNvPr>
          <p:cNvSpPr txBox="1"/>
          <p:nvPr/>
        </p:nvSpPr>
        <p:spPr>
          <a:xfrm>
            <a:off x="7843038" y="4879573"/>
            <a:ext cx="1554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Output Layer</a:t>
            </a:r>
          </a:p>
          <a:p>
            <a:r>
              <a:rPr lang="en-US" dirty="0"/>
              <a:t>with </a:t>
            </a:r>
            <a:r>
              <a:rPr lang="en-US" dirty="0" err="1"/>
              <a:t>Softmax</a:t>
            </a:r>
            <a:endParaRPr lang="en-US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DE04F80-0C15-4B32-BF2B-5F7E7C8D54C6}"/>
              </a:ext>
            </a:extLst>
          </p:cNvPr>
          <p:cNvCxnSpPr>
            <a:cxnSpLocks/>
            <a:stCxn id="4" idx="6"/>
            <a:endCxn id="7" idx="2"/>
          </p:cNvCxnSpPr>
          <p:nvPr/>
        </p:nvCxnSpPr>
        <p:spPr>
          <a:xfrm flipV="1">
            <a:off x="3382569" y="1697865"/>
            <a:ext cx="1949629" cy="5922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7F4E9C5-F507-468B-953C-E1A78F64DE89}"/>
              </a:ext>
            </a:extLst>
          </p:cNvPr>
          <p:cNvSpPr txBox="1"/>
          <p:nvPr/>
        </p:nvSpPr>
        <p:spPr>
          <a:xfrm>
            <a:off x="4143308" y="166905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1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D8D4177-5DBE-4642-94F4-EFE708A2751B}"/>
              </a:ext>
            </a:extLst>
          </p:cNvPr>
          <p:cNvCxnSpPr>
            <a:cxnSpLocks/>
            <a:stCxn id="5" idx="6"/>
            <a:endCxn id="7" idx="2"/>
          </p:cNvCxnSpPr>
          <p:nvPr/>
        </p:nvCxnSpPr>
        <p:spPr>
          <a:xfrm flipV="1">
            <a:off x="3382569" y="1697865"/>
            <a:ext cx="1949629" cy="15056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0568D8C-6461-4F85-BF3C-D6921308B140}"/>
              </a:ext>
            </a:extLst>
          </p:cNvPr>
          <p:cNvCxnSpPr>
            <a:cxnSpLocks/>
            <a:stCxn id="6" idx="6"/>
            <a:endCxn id="7" idx="2"/>
          </p:cNvCxnSpPr>
          <p:nvPr/>
        </p:nvCxnSpPr>
        <p:spPr>
          <a:xfrm flipV="1">
            <a:off x="3382569" y="1697865"/>
            <a:ext cx="1949629" cy="24914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CB42A11-A875-4D21-86F8-198B7C82A9B3}"/>
              </a:ext>
            </a:extLst>
          </p:cNvPr>
          <p:cNvSpPr txBox="1"/>
          <p:nvPr/>
        </p:nvSpPr>
        <p:spPr>
          <a:xfrm>
            <a:off x="4055945" y="209755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0.1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1E39A6-C311-46E4-A724-E2D096F2EE83}"/>
              </a:ext>
            </a:extLst>
          </p:cNvPr>
          <p:cNvSpPr txBox="1"/>
          <p:nvPr/>
        </p:nvSpPr>
        <p:spPr>
          <a:xfrm>
            <a:off x="4588121" y="2320999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-2.3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8168C16-01E6-4273-A277-E130BCA3051E}"/>
              </a:ext>
            </a:extLst>
          </p:cNvPr>
          <p:cNvCxnSpPr>
            <a:cxnSpLocks/>
            <a:stCxn id="4" idx="6"/>
            <a:endCxn id="8" idx="2"/>
          </p:cNvCxnSpPr>
          <p:nvPr/>
        </p:nvCxnSpPr>
        <p:spPr>
          <a:xfrm>
            <a:off x="3382569" y="2290079"/>
            <a:ext cx="1962714" cy="22839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FBB9571-17B1-43E7-9FDE-A9DCFD791E89}"/>
              </a:ext>
            </a:extLst>
          </p:cNvPr>
          <p:cNvCxnSpPr>
            <a:cxnSpLocks/>
            <a:stCxn id="5" idx="6"/>
            <a:endCxn id="8" idx="2"/>
          </p:cNvCxnSpPr>
          <p:nvPr/>
        </p:nvCxnSpPr>
        <p:spPr>
          <a:xfrm>
            <a:off x="3382569" y="3203498"/>
            <a:ext cx="1962714" cy="13705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C208CC8-2BD3-4894-9630-6B18AB4FD819}"/>
              </a:ext>
            </a:extLst>
          </p:cNvPr>
          <p:cNvCxnSpPr>
            <a:cxnSpLocks/>
            <a:stCxn id="6" idx="6"/>
            <a:endCxn id="8" idx="2"/>
          </p:cNvCxnSpPr>
          <p:nvPr/>
        </p:nvCxnSpPr>
        <p:spPr>
          <a:xfrm>
            <a:off x="3382569" y="4189349"/>
            <a:ext cx="1962714" cy="3846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1729C734-8A42-405E-9156-4E90B87A1923}"/>
              </a:ext>
            </a:extLst>
          </p:cNvPr>
          <p:cNvSpPr txBox="1"/>
          <p:nvPr/>
        </p:nvSpPr>
        <p:spPr>
          <a:xfrm>
            <a:off x="4620219" y="3547974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.5351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56474A3-E933-48D1-B3A6-66315D373E0B}"/>
              </a:ext>
            </a:extLst>
          </p:cNvPr>
          <p:cNvSpPr txBox="1"/>
          <p:nvPr/>
        </p:nvSpPr>
        <p:spPr>
          <a:xfrm>
            <a:off x="4151142" y="3957715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1.0234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7033A55-4501-4AC6-A819-F7CA7890124A}"/>
              </a:ext>
            </a:extLst>
          </p:cNvPr>
          <p:cNvSpPr txBox="1"/>
          <p:nvPr/>
        </p:nvSpPr>
        <p:spPr>
          <a:xfrm>
            <a:off x="4100175" y="4414424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-0.4532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CBB67C3-FAB9-479D-AAA1-527EE9198D2E}"/>
              </a:ext>
            </a:extLst>
          </p:cNvPr>
          <p:cNvCxnSpPr>
            <a:cxnSpLocks/>
            <a:stCxn id="7" idx="6"/>
            <a:endCxn id="10" idx="2"/>
          </p:cNvCxnSpPr>
          <p:nvPr/>
        </p:nvCxnSpPr>
        <p:spPr>
          <a:xfrm>
            <a:off x="6026508" y="1697865"/>
            <a:ext cx="2246583" cy="21237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CC64A4CA-CCA4-47CE-8F0D-1C03F6363B2C}"/>
              </a:ext>
            </a:extLst>
          </p:cNvPr>
          <p:cNvCxnSpPr>
            <a:cxnSpLocks/>
            <a:stCxn id="8" idx="6"/>
            <a:endCxn id="10" idx="2"/>
          </p:cNvCxnSpPr>
          <p:nvPr/>
        </p:nvCxnSpPr>
        <p:spPr>
          <a:xfrm flipV="1">
            <a:off x="6039593" y="1910235"/>
            <a:ext cx="2233498" cy="2663794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8323AD68-8FAC-47F3-BBBE-AF9FA9493534}"/>
              </a:ext>
            </a:extLst>
          </p:cNvPr>
          <p:cNvCxnSpPr>
            <a:cxnSpLocks/>
            <a:stCxn id="7" idx="6"/>
            <a:endCxn id="11" idx="2"/>
          </p:cNvCxnSpPr>
          <p:nvPr/>
        </p:nvCxnSpPr>
        <p:spPr>
          <a:xfrm>
            <a:off x="6026508" y="1697865"/>
            <a:ext cx="2259668" cy="22977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B99F680C-86FE-4DDD-81BD-A07B4338D88C}"/>
              </a:ext>
            </a:extLst>
          </p:cNvPr>
          <p:cNvCxnSpPr>
            <a:cxnSpLocks/>
            <a:stCxn id="8" idx="6"/>
            <a:endCxn id="11" idx="2"/>
          </p:cNvCxnSpPr>
          <p:nvPr/>
        </p:nvCxnSpPr>
        <p:spPr>
          <a:xfrm flipV="1">
            <a:off x="6039593" y="3995627"/>
            <a:ext cx="2246583" cy="5784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50BD7B53-0ADA-4ACC-AC90-177A15E9D5BA}"/>
              </a:ext>
            </a:extLst>
          </p:cNvPr>
          <p:cNvSpPr txBox="1"/>
          <p:nvPr/>
        </p:nvSpPr>
        <p:spPr>
          <a:xfrm>
            <a:off x="7519558" y="1562763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0.7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24E268B-6EFD-446E-BD83-9D4B598E60BA}"/>
              </a:ext>
            </a:extLst>
          </p:cNvPr>
          <p:cNvSpPr txBox="1"/>
          <p:nvPr/>
        </p:nvSpPr>
        <p:spPr>
          <a:xfrm>
            <a:off x="7132886" y="2262043"/>
            <a:ext cx="1068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0.1585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2F62F58-2A22-4601-8A4E-C0297EC9D411}"/>
              </a:ext>
            </a:extLst>
          </p:cNvPr>
          <p:cNvSpPr txBox="1"/>
          <p:nvPr/>
        </p:nvSpPr>
        <p:spPr>
          <a:xfrm>
            <a:off x="7185154" y="3390800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-2.1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BCEDC54D-2648-4978-A198-574C82F22AA1}"/>
              </a:ext>
            </a:extLst>
          </p:cNvPr>
          <p:cNvSpPr txBox="1"/>
          <p:nvPr/>
        </p:nvSpPr>
        <p:spPr>
          <a:xfrm>
            <a:off x="7238633" y="4192375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-0.2585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D04298D-99C7-411E-8EAB-B19EA9FAEF8C}"/>
                  </a:ext>
                </a:extLst>
              </p:cNvPr>
              <p:cNvSpPr txBox="1"/>
              <p:nvPr/>
            </p:nvSpPr>
            <p:spPr>
              <a:xfrm>
                <a:off x="993444" y="6003224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D04298D-99C7-411E-8EAB-B19EA9FAEF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3444" y="6003224"/>
                <a:ext cx="523589" cy="64633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D343B005-7CBF-41FE-A057-DA02D3DE4D6B}"/>
                  </a:ext>
                </a:extLst>
              </p:cNvPr>
              <p:cNvSpPr txBox="1"/>
              <p:nvPr/>
            </p:nvSpPr>
            <p:spPr>
              <a:xfrm>
                <a:off x="4210068" y="5885165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D343B005-7CBF-41FE-A057-DA02D3DE4D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0068" y="5885165"/>
                <a:ext cx="523589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C664CFF-6CEC-4626-9EE2-B4063DBA920F}"/>
                  </a:ext>
                </a:extLst>
              </p:cNvPr>
              <p:cNvSpPr txBox="1"/>
              <p:nvPr/>
            </p:nvSpPr>
            <p:spPr>
              <a:xfrm>
                <a:off x="7613047" y="5885165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C664CFF-6CEC-4626-9EE2-B4063DBA92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3047" y="5885165"/>
                <a:ext cx="523589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3" name="Table 15">
            <a:extLst>
              <a:ext uri="{FF2B5EF4-FFF2-40B4-BE49-F238E27FC236}">
                <a16:creationId xmlns:a16="http://schemas.microsoft.com/office/drawing/2014/main" id="{E8B200FA-ACE5-4282-94F7-F4C01D2EB3B7}"/>
              </a:ext>
            </a:extLst>
          </p:cNvPr>
          <p:cNvGraphicFramePr>
            <a:graphicFrameLocks noGrp="1"/>
          </p:cNvGraphicFramePr>
          <p:nvPr/>
        </p:nvGraphicFramePr>
        <p:xfrm>
          <a:off x="8193041" y="5639250"/>
          <a:ext cx="2019379" cy="731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083749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935630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-2.1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0.1585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</a:tbl>
          </a:graphicData>
        </a:graphic>
      </p:graphicFrame>
      <p:graphicFrame>
        <p:nvGraphicFramePr>
          <p:cNvPr id="84" name="Table 15">
            <a:extLst>
              <a:ext uri="{FF2B5EF4-FFF2-40B4-BE49-F238E27FC236}">
                <a16:creationId xmlns:a16="http://schemas.microsoft.com/office/drawing/2014/main" id="{F298014B-FAFA-4A2E-A31C-4BD9A692F775}"/>
              </a:ext>
            </a:extLst>
          </p:cNvPr>
          <p:cNvGraphicFramePr>
            <a:graphicFrameLocks noGrp="1"/>
          </p:cNvGraphicFramePr>
          <p:nvPr/>
        </p:nvGraphicFramePr>
        <p:xfrm>
          <a:off x="4790062" y="5533590"/>
          <a:ext cx="1827814" cy="10972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913907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913907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0.5351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1.0234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-0.4532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250199"/>
                  </a:ext>
                </a:extLst>
              </a:tr>
            </a:tbl>
          </a:graphicData>
        </a:graphic>
      </p:graphicFrame>
      <p:graphicFrame>
        <p:nvGraphicFramePr>
          <p:cNvPr id="39" name="Table 15">
            <a:extLst>
              <a:ext uri="{FF2B5EF4-FFF2-40B4-BE49-F238E27FC236}">
                <a16:creationId xmlns:a16="http://schemas.microsoft.com/office/drawing/2014/main" id="{C81B2D51-34E8-43F0-B082-7F28C10628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4987534"/>
              </p:ext>
            </p:extLst>
          </p:nvPr>
        </p:nvGraphicFramePr>
        <p:xfrm>
          <a:off x="1688341" y="5402774"/>
          <a:ext cx="1771332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3099286457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79639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16276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34188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7E65B52D-CE28-42F5-9DF7-5D69A6C5BBC0}"/>
              </a:ext>
            </a:extLst>
          </p:cNvPr>
          <p:cNvSpPr/>
          <p:nvPr/>
        </p:nvSpPr>
        <p:spPr>
          <a:xfrm>
            <a:off x="10971883" y="1159202"/>
            <a:ext cx="1090485" cy="36757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Previous</a:t>
            </a:r>
          </a:p>
          <a:p>
            <a:pPr algn="ctr"/>
            <a:r>
              <a:rPr lang="en-US" dirty="0"/>
              <a:t>Output</a:t>
            </a:r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D88B6E2B-ACD8-40D0-A194-EBBB8B845030}"/>
              </a:ext>
            </a:extLst>
          </p:cNvPr>
          <p:cNvSpPr/>
          <p:nvPr/>
        </p:nvSpPr>
        <p:spPr>
          <a:xfrm>
            <a:off x="2688259" y="1942607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5" name="Flowchart: Connector 4">
            <a:extLst>
              <a:ext uri="{FF2B5EF4-FFF2-40B4-BE49-F238E27FC236}">
                <a16:creationId xmlns:a16="http://schemas.microsoft.com/office/drawing/2014/main" id="{74029BB5-180D-4061-87D2-268717D365C0}"/>
              </a:ext>
            </a:extLst>
          </p:cNvPr>
          <p:cNvSpPr/>
          <p:nvPr/>
        </p:nvSpPr>
        <p:spPr>
          <a:xfrm>
            <a:off x="2688259" y="2856026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EFC7F1DF-0A57-4DB1-AFBB-35EE8B62450C}"/>
              </a:ext>
            </a:extLst>
          </p:cNvPr>
          <p:cNvSpPr/>
          <p:nvPr/>
        </p:nvSpPr>
        <p:spPr>
          <a:xfrm>
            <a:off x="2688259" y="3841877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7" name="Flowchart: Connector 6">
            <a:extLst>
              <a:ext uri="{FF2B5EF4-FFF2-40B4-BE49-F238E27FC236}">
                <a16:creationId xmlns:a16="http://schemas.microsoft.com/office/drawing/2014/main" id="{701307C2-3DC2-4DEB-8DDC-3B19F5F0A7E1}"/>
              </a:ext>
            </a:extLst>
          </p:cNvPr>
          <p:cNvSpPr/>
          <p:nvPr/>
        </p:nvSpPr>
        <p:spPr>
          <a:xfrm>
            <a:off x="5332198" y="1350393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0</a:t>
            </a:r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9FC147E6-59EB-4253-AE11-016E6DC4414C}"/>
              </a:ext>
            </a:extLst>
          </p:cNvPr>
          <p:cNvSpPr/>
          <p:nvPr/>
        </p:nvSpPr>
        <p:spPr>
          <a:xfrm>
            <a:off x="5345283" y="4327047"/>
            <a:ext cx="863218" cy="594454"/>
          </a:xfrm>
          <a:prstGeom prst="flowChartConnecto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1.84</a:t>
            </a:r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71BF752A-36D5-4386-B4B1-6781ED37E787}"/>
              </a:ext>
            </a:extLst>
          </p:cNvPr>
          <p:cNvSpPr/>
          <p:nvPr/>
        </p:nvSpPr>
        <p:spPr>
          <a:xfrm>
            <a:off x="8273091" y="1562763"/>
            <a:ext cx="694310" cy="694944"/>
          </a:xfrm>
          <a:prstGeom prst="flowChartConnector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.68</a:t>
            </a:r>
          </a:p>
        </p:txBody>
      </p:sp>
      <p:sp>
        <p:nvSpPr>
          <p:cNvPr id="11" name="Flowchart: Connector 10">
            <a:extLst>
              <a:ext uri="{FF2B5EF4-FFF2-40B4-BE49-F238E27FC236}">
                <a16:creationId xmlns:a16="http://schemas.microsoft.com/office/drawing/2014/main" id="{85C60F83-841E-4899-95C8-C6286714461A}"/>
              </a:ext>
            </a:extLst>
          </p:cNvPr>
          <p:cNvSpPr/>
          <p:nvPr/>
        </p:nvSpPr>
        <p:spPr>
          <a:xfrm>
            <a:off x="8286176" y="3648155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.32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5A2288-3F01-43D2-8A77-689FC5DA08A6}"/>
              </a:ext>
            </a:extLst>
          </p:cNvPr>
          <p:cNvSpPr txBox="1"/>
          <p:nvPr/>
        </p:nvSpPr>
        <p:spPr>
          <a:xfrm>
            <a:off x="2437095" y="5082017"/>
            <a:ext cx="1255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Input Layer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F8A03F-5676-4FC5-A057-34FCBE4061C5}"/>
              </a:ext>
            </a:extLst>
          </p:cNvPr>
          <p:cNvSpPr txBox="1"/>
          <p:nvPr/>
        </p:nvSpPr>
        <p:spPr>
          <a:xfrm>
            <a:off x="4997755" y="5015386"/>
            <a:ext cx="182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1-st Layer (</a:t>
            </a:r>
            <a:r>
              <a:rPr lang="en-US" dirty="0" err="1"/>
              <a:t>ReLU</a:t>
            </a:r>
            <a:r>
              <a:rPr lang="en-US" dirty="0"/>
              <a:t>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5E768AE-B09C-4312-8B50-42614DFBCD1D}"/>
              </a:ext>
            </a:extLst>
          </p:cNvPr>
          <p:cNvSpPr txBox="1"/>
          <p:nvPr/>
        </p:nvSpPr>
        <p:spPr>
          <a:xfrm>
            <a:off x="7843038" y="4879573"/>
            <a:ext cx="1554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Output Layer</a:t>
            </a:r>
          </a:p>
          <a:p>
            <a:r>
              <a:rPr lang="en-US" dirty="0"/>
              <a:t>with </a:t>
            </a:r>
            <a:r>
              <a:rPr lang="en-US" dirty="0" err="1"/>
              <a:t>Softmax</a:t>
            </a:r>
            <a:endParaRPr lang="en-US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DE04F80-0C15-4B32-BF2B-5F7E7C8D54C6}"/>
              </a:ext>
            </a:extLst>
          </p:cNvPr>
          <p:cNvCxnSpPr>
            <a:cxnSpLocks/>
            <a:stCxn id="4" idx="6"/>
            <a:endCxn id="7" idx="2"/>
          </p:cNvCxnSpPr>
          <p:nvPr/>
        </p:nvCxnSpPr>
        <p:spPr>
          <a:xfrm flipV="1">
            <a:off x="3382569" y="1697865"/>
            <a:ext cx="1949629" cy="5922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7F4E9C5-F507-468B-953C-E1A78F64DE89}"/>
              </a:ext>
            </a:extLst>
          </p:cNvPr>
          <p:cNvSpPr txBox="1"/>
          <p:nvPr/>
        </p:nvSpPr>
        <p:spPr>
          <a:xfrm>
            <a:off x="4143308" y="166905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1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D8D4177-5DBE-4642-94F4-EFE708A2751B}"/>
              </a:ext>
            </a:extLst>
          </p:cNvPr>
          <p:cNvCxnSpPr>
            <a:cxnSpLocks/>
            <a:stCxn id="5" idx="6"/>
            <a:endCxn id="7" idx="2"/>
          </p:cNvCxnSpPr>
          <p:nvPr/>
        </p:nvCxnSpPr>
        <p:spPr>
          <a:xfrm flipV="1">
            <a:off x="3382569" y="1697865"/>
            <a:ext cx="1949629" cy="15056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0568D8C-6461-4F85-BF3C-D6921308B140}"/>
              </a:ext>
            </a:extLst>
          </p:cNvPr>
          <p:cNvCxnSpPr>
            <a:cxnSpLocks/>
            <a:stCxn id="6" idx="6"/>
            <a:endCxn id="7" idx="2"/>
          </p:cNvCxnSpPr>
          <p:nvPr/>
        </p:nvCxnSpPr>
        <p:spPr>
          <a:xfrm flipV="1">
            <a:off x="3382569" y="1697865"/>
            <a:ext cx="1949629" cy="24914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CB42A11-A875-4D21-86F8-198B7C82A9B3}"/>
              </a:ext>
            </a:extLst>
          </p:cNvPr>
          <p:cNvSpPr txBox="1"/>
          <p:nvPr/>
        </p:nvSpPr>
        <p:spPr>
          <a:xfrm>
            <a:off x="4055945" y="209755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0.1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1E39A6-C311-46E4-A724-E2D096F2EE83}"/>
              </a:ext>
            </a:extLst>
          </p:cNvPr>
          <p:cNvSpPr txBox="1"/>
          <p:nvPr/>
        </p:nvSpPr>
        <p:spPr>
          <a:xfrm>
            <a:off x="4588121" y="2320999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-2.3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8168C16-01E6-4273-A277-E130BCA3051E}"/>
              </a:ext>
            </a:extLst>
          </p:cNvPr>
          <p:cNvCxnSpPr>
            <a:cxnSpLocks/>
            <a:stCxn id="4" idx="6"/>
            <a:endCxn id="8" idx="2"/>
          </p:cNvCxnSpPr>
          <p:nvPr/>
        </p:nvCxnSpPr>
        <p:spPr>
          <a:xfrm>
            <a:off x="3382569" y="2290079"/>
            <a:ext cx="1962714" cy="23341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FBB9571-17B1-43E7-9FDE-A9DCFD791E89}"/>
              </a:ext>
            </a:extLst>
          </p:cNvPr>
          <p:cNvCxnSpPr>
            <a:cxnSpLocks/>
            <a:stCxn id="5" idx="6"/>
            <a:endCxn id="8" idx="2"/>
          </p:cNvCxnSpPr>
          <p:nvPr/>
        </p:nvCxnSpPr>
        <p:spPr>
          <a:xfrm>
            <a:off x="3382569" y="3203498"/>
            <a:ext cx="1962714" cy="14207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C208CC8-2BD3-4894-9630-6B18AB4FD819}"/>
              </a:ext>
            </a:extLst>
          </p:cNvPr>
          <p:cNvCxnSpPr>
            <a:cxnSpLocks/>
            <a:stCxn id="6" idx="6"/>
            <a:endCxn id="8" idx="2"/>
          </p:cNvCxnSpPr>
          <p:nvPr/>
        </p:nvCxnSpPr>
        <p:spPr>
          <a:xfrm>
            <a:off x="3382569" y="4189349"/>
            <a:ext cx="1962714" cy="4349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1729C734-8A42-405E-9156-4E90B87A1923}"/>
              </a:ext>
            </a:extLst>
          </p:cNvPr>
          <p:cNvSpPr txBox="1"/>
          <p:nvPr/>
        </p:nvSpPr>
        <p:spPr>
          <a:xfrm>
            <a:off x="4620219" y="3547974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.5351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56474A3-E933-48D1-B3A6-66315D373E0B}"/>
              </a:ext>
            </a:extLst>
          </p:cNvPr>
          <p:cNvSpPr txBox="1"/>
          <p:nvPr/>
        </p:nvSpPr>
        <p:spPr>
          <a:xfrm>
            <a:off x="4151142" y="3957715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1.0234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7033A55-4501-4AC6-A819-F7CA7890124A}"/>
              </a:ext>
            </a:extLst>
          </p:cNvPr>
          <p:cNvSpPr txBox="1"/>
          <p:nvPr/>
        </p:nvSpPr>
        <p:spPr>
          <a:xfrm>
            <a:off x="4100175" y="4414424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-0.4532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CBB67C3-FAB9-479D-AAA1-527EE9198D2E}"/>
              </a:ext>
            </a:extLst>
          </p:cNvPr>
          <p:cNvCxnSpPr>
            <a:cxnSpLocks/>
            <a:stCxn id="7" idx="6"/>
            <a:endCxn id="10" idx="2"/>
          </p:cNvCxnSpPr>
          <p:nvPr/>
        </p:nvCxnSpPr>
        <p:spPr>
          <a:xfrm>
            <a:off x="6026508" y="1697865"/>
            <a:ext cx="2246583" cy="21237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CC64A4CA-CCA4-47CE-8F0D-1C03F6363B2C}"/>
              </a:ext>
            </a:extLst>
          </p:cNvPr>
          <p:cNvCxnSpPr>
            <a:cxnSpLocks/>
            <a:stCxn id="8" idx="6"/>
            <a:endCxn id="10" idx="2"/>
          </p:cNvCxnSpPr>
          <p:nvPr/>
        </p:nvCxnSpPr>
        <p:spPr>
          <a:xfrm flipV="1">
            <a:off x="6208501" y="1910235"/>
            <a:ext cx="2064590" cy="2714039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8323AD68-8FAC-47F3-BBBE-AF9FA9493534}"/>
              </a:ext>
            </a:extLst>
          </p:cNvPr>
          <p:cNvCxnSpPr>
            <a:cxnSpLocks/>
            <a:stCxn id="7" idx="6"/>
            <a:endCxn id="11" idx="2"/>
          </p:cNvCxnSpPr>
          <p:nvPr/>
        </p:nvCxnSpPr>
        <p:spPr>
          <a:xfrm>
            <a:off x="6026508" y="1697865"/>
            <a:ext cx="2259668" cy="22977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B99F680C-86FE-4DDD-81BD-A07B4338D88C}"/>
              </a:ext>
            </a:extLst>
          </p:cNvPr>
          <p:cNvCxnSpPr>
            <a:cxnSpLocks/>
            <a:stCxn id="8" idx="6"/>
            <a:endCxn id="11" idx="2"/>
          </p:cNvCxnSpPr>
          <p:nvPr/>
        </p:nvCxnSpPr>
        <p:spPr>
          <a:xfrm flipV="1">
            <a:off x="6208501" y="3995627"/>
            <a:ext cx="2077675" cy="6286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50BD7B53-0ADA-4ACC-AC90-177A15E9D5BA}"/>
              </a:ext>
            </a:extLst>
          </p:cNvPr>
          <p:cNvSpPr txBox="1"/>
          <p:nvPr/>
        </p:nvSpPr>
        <p:spPr>
          <a:xfrm>
            <a:off x="7519558" y="1562763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0.7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24E268B-6EFD-446E-BD83-9D4B598E60BA}"/>
              </a:ext>
            </a:extLst>
          </p:cNvPr>
          <p:cNvSpPr txBox="1"/>
          <p:nvPr/>
        </p:nvSpPr>
        <p:spPr>
          <a:xfrm>
            <a:off x="7132886" y="2262043"/>
            <a:ext cx="1068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0.1585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2F62F58-2A22-4601-8A4E-C0297EC9D411}"/>
              </a:ext>
            </a:extLst>
          </p:cNvPr>
          <p:cNvSpPr txBox="1"/>
          <p:nvPr/>
        </p:nvSpPr>
        <p:spPr>
          <a:xfrm>
            <a:off x="7185154" y="3390800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-2.1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BCEDC54D-2648-4978-A198-574C82F22AA1}"/>
              </a:ext>
            </a:extLst>
          </p:cNvPr>
          <p:cNvSpPr txBox="1"/>
          <p:nvPr/>
        </p:nvSpPr>
        <p:spPr>
          <a:xfrm>
            <a:off x="7238633" y="4192375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-0.2585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D04298D-99C7-411E-8EAB-B19EA9FAEF8C}"/>
                  </a:ext>
                </a:extLst>
              </p:cNvPr>
              <p:cNvSpPr txBox="1"/>
              <p:nvPr/>
            </p:nvSpPr>
            <p:spPr>
              <a:xfrm>
                <a:off x="993444" y="6003224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D04298D-99C7-411E-8EAB-B19EA9FAEF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3444" y="6003224"/>
                <a:ext cx="523589" cy="64633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D343B005-7CBF-41FE-A057-DA02D3DE4D6B}"/>
                  </a:ext>
                </a:extLst>
              </p:cNvPr>
              <p:cNvSpPr txBox="1"/>
              <p:nvPr/>
            </p:nvSpPr>
            <p:spPr>
              <a:xfrm>
                <a:off x="4210068" y="5885165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D343B005-7CBF-41FE-A057-DA02D3DE4D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0068" y="5885165"/>
                <a:ext cx="523589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C664CFF-6CEC-4626-9EE2-B4063DBA920F}"/>
                  </a:ext>
                </a:extLst>
              </p:cNvPr>
              <p:cNvSpPr txBox="1"/>
              <p:nvPr/>
            </p:nvSpPr>
            <p:spPr>
              <a:xfrm>
                <a:off x="7613047" y="5885165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C664CFF-6CEC-4626-9EE2-B4063DBA92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3047" y="5885165"/>
                <a:ext cx="523589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3" name="Table 15">
            <a:extLst>
              <a:ext uri="{FF2B5EF4-FFF2-40B4-BE49-F238E27FC236}">
                <a16:creationId xmlns:a16="http://schemas.microsoft.com/office/drawing/2014/main" id="{E8B200FA-ACE5-4282-94F7-F4C01D2EB3B7}"/>
              </a:ext>
            </a:extLst>
          </p:cNvPr>
          <p:cNvGraphicFramePr>
            <a:graphicFrameLocks noGrp="1"/>
          </p:cNvGraphicFramePr>
          <p:nvPr/>
        </p:nvGraphicFramePr>
        <p:xfrm>
          <a:off x="8193041" y="5639250"/>
          <a:ext cx="2019379" cy="731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083749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935630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-2.1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0.1585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</a:tbl>
          </a:graphicData>
        </a:graphic>
      </p:graphicFrame>
      <p:graphicFrame>
        <p:nvGraphicFramePr>
          <p:cNvPr id="84" name="Table 15">
            <a:extLst>
              <a:ext uri="{FF2B5EF4-FFF2-40B4-BE49-F238E27FC236}">
                <a16:creationId xmlns:a16="http://schemas.microsoft.com/office/drawing/2014/main" id="{F298014B-FAFA-4A2E-A31C-4BD9A692F775}"/>
              </a:ext>
            </a:extLst>
          </p:cNvPr>
          <p:cNvGraphicFramePr>
            <a:graphicFrameLocks noGrp="1"/>
          </p:cNvGraphicFramePr>
          <p:nvPr/>
        </p:nvGraphicFramePr>
        <p:xfrm>
          <a:off x="4790062" y="5533590"/>
          <a:ext cx="1827814" cy="10972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913907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913907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0.5351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1.0234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-0.4532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250199"/>
                  </a:ext>
                </a:extLst>
              </a:tr>
            </a:tbl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D937314F-D83A-4A16-907B-AC1A557F2E64}"/>
              </a:ext>
            </a:extLst>
          </p:cNvPr>
          <p:cNvSpPr txBox="1"/>
          <p:nvPr/>
        </p:nvSpPr>
        <p:spPr>
          <a:xfrm>
            <a:off x="8423869" y="1203502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0.292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BA77DCB-33FA-4B59-B725-EA4936FCF1F6}"/>
              </a:ext>
            </a:extLst>
          </p:cNvPr>
          <p:cNvSpPr txBox="1"/>
          <p:nvPr/>
        </p:nvSpPr>
        <p:spPr>
          <a:xfrm>
            <a:off x="8336094" y="3299678"/>
            <a:ext cx="78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-0.475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01D518A-5EC0-481F-B3B8-7B68E114158F}"/>
              </a:ext>
            </a:extLst>
          </p:cNvPr>
          <p:cNvSpPr txBox="1"/>
          <p:nvPr/>
        </p:nvSpPr>
        <p:spPr>
          <a:xfrm>
            <a:off x="8468169" y="2563907"/>
            <a:ext cx="2546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The final output is closer to the actual label</a:t>
            </a:r>
          </a:p>
        </p:txBody>
      </p:sp>
      <p:sp>
        <p:nvSpPr>
          <p:cNvPr id="52" name="Flowchart: Connector 51">
            <a:extLst>
              <a:ext uri="{FF2B5EF4-FFF2-40B4-BE49-F238E27FC236}">
                <a16:creationId xmlns:a16="http://schemas.microsoft.com/office/drawing/2014/main" id="{3003E8E0-6660-4B50-AA83-0D7C2E69CAAF}"/>
              </a:ext>
            </a:extLst>
          </p:cNvPr>
          <p:cNvSpPr/>
          <p:nvPr/>
        </p:nvSpPr>
        <p:spPr>
          <a:xfrm>
            <a:off x="11182419" y="1688346"/>
            <a:ext cx="694310" cy="694944"/>
          </a:xfrm>
          <a:prstGeom prst="flowChartConnector">
            <a:avLst/>
          </a:prstGeom>
          <a:solidFill>
            <a:srgbClr val="7030A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.61</a:t>
            </a:r>
          </a:p>
        </p:txBody>
      </p:sp>
      <p:sp>
        <p:nvSpPr>
          <p:cNvPr id="53" name="Flowchart: Connector 52">
            <a:extLst>
              <a:ext uri="{FF2B5EF4-FFF2-40B4-BE49-F238E27FC236}">
                <a16:creationId xmlns:a16="http://schemas.microsoft.com/office/drawing/2014/main" id="{349D196B-C702-4385-9B52-64FD12C976EF}"/>
              </a:ext>
            </a:extLst>
          </p:cNvPr>
          <p:cNvSpPr/>
          <p:nvPr/>
        </p:nvSpPr>
        <p:spPr>
          <a:xfrm>
            <a:off x="11195504" y="3773738"/>
            <a:ext cx="694310" cy="694944"/>
          </a:xfrm>
          <a:prstGeom prst="flowChartConnector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.39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95C432C-CF34-4C0B-85B0-955A6D3FE7E9}"/>
              </a:ext>
            </a:extLst>
          </p:cNvPr>
          <p:cNvSpPr txBox="1"/>
          <p:nvPr/>
        </p:nvSpPr>
        <p:spPr>
          <a:xfrm>
            <a:off x="11333197" y="1329085"/>
            <a:ext cx="593432" cy="36933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0.15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9A00864-0773-49EF-A07C-5F8FA0D95468}"/>
              </a:ext>
            </a:extLst>
          </p:cNvPr>
          <p:cNvSpPr txBox="1"/>
          <p:nvPr/>
        </p:nvSpPr>
        <p:spPr>
          <a:xfrm>
            <a:off x="11245422" y="3425261"/>
            <a:ext cx="546945" cy="36933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-0.3</a:t>
            </a:r>
          </a:p>
        </p:txBody>
      </p:sp>
      <p:sp>
        <p:nvSpPr>
          <p:cNvPr id="60" name="Flowchart: Connector 59">
            <a:extLst>
              <a:ext uri="{FF2B5EF4-FFF2-40B4-BE49-F238E27FC236}">
                <a16:creationId xmlns:a16="http://schemas.microsoft.com/office/drawing/2014/main" id="{1E7C6B95-E135-4CFE-A6B6-9E59351058DB}"/>
              </a:ext>
            </a:extLst>
          </p:cNvPr>
          <p:cNvSpPr/>
          <p:nvPr/>
        </p:nvSpPr>
        <p:spPr>
          <a:xfrm>
            <a:off x="9737595" y="1554222"/>
            <a:ext cx="694310" cy="694944"/>
          </a:xfrm>
          <a:prstGeom prst="flowChartConnector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61" name="Flowchart: Connector 60">
            <a:extLst>
              <a:ext uri="{FF2B5EF4-FFF2-40B4-BE49-F238E27FC236}">
                <a16:creationId xmlns:a16="http://schemas.microsoft.com/office/drawing/2014/main" id="{5C4F92E2-E57D-4635-A474-1DF2CE2A4C5E}"/>
              </a:ext>
            </a:extLst>
          </p:cNvPr>
          <p:cNvSpPr/>
          <p:nvPr/>
        </p:nvSpPr>
        <p:spPr>
          <a:xfrm>
            <a:off x="9772261" y="3601699"/>
            <a:ext cx="694310" cy="694944"/>
          </a:xfrm>
          <a:prstGeom prst="flowChartConnector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0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5C0585E-F049-4749-B876-655F93D0CD4F}"/>
              </a:ext>
            </a:extLst>
          </p:cNvPr>
          <p:cNvSpPr txBox="1"/>
          <p:nvPr/>
        </p:nvSpPr>
        <p:spPr>
          <a:xfrm>
            <a:off x="9383081" y="5041104"/>
            <a:ext cx="1554415" cy="369332"/>
          </a:xfrm>
          <a:prstGeom prst="rect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Label</a:t>
            </a:r>
          </a:p>
        </p:txBody>
      </p:sp>
      <p:graphicFrame>
        <p:nvGraphicFramePr>
          <p:cNvPr id="63" name="Table 15">
            <a:extLst>
              <a:ext uri="{FF2B5EF4-FFF2-40B4-BE49-F238E27FC236}">
                <a16:creationId xmlns:a16="http://schemas.microsoft.com/office/drawing/2014/main" id="{AC044C32-BF02-45B3-B2DF-8055CD89B9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4987534"/>
              </p:ext>
            </p:extLst>
          </p:nvPr>
        </p:nvGraphicFramePr>
        <p:xfrm>
          <a:off x="1688341" y="5402774"/>
          <a:ext cx="1771332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3099286457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79639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1627602"/>
                  </a:ext>
                </a:extLst>
              </a:tr>
            </a:tbl>
          </a:graphicData>
        </a:graphic>
      </p:graphicFrame>
      <p:sp>
        <p:nvSpPr>
          <p:cNvPr id="64" name="Title 1">
            <a:extLst>
              <a:ext uri="{FF2B5EF4-FFF2-40B4-BE49-F238E27FC236}">
                <a16:creationId xmlns:a16="http://schemas.microsoft.com/office/drawing/2014/main" id="{BAE51F61-C4D5-4C63-B95F-8213C2456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86612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Think: What will happen if we go forward again?</a:t>
            </a:r>
          </a:p>
        </p:txBody>
      </p:sp>
    </p:spTree>
    <p:extLst>
      <p:ext uri="{BB962C8B-B14F-4D97-AF65-F5344CB8AC3E}">
        <p14:creationId xmlns:p14="http://schemas.microsoft.com/office/powerpoint/2010/main" val="3072766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B0359-23D7-470C-9975-289D4FA95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3450" y="576263"/>
            <a:ext cx="10515600" cy="2852737"/>
          </a:xfrm>
        </p:spPr>
        <p:txBody>
          <a:bodyPr/>
          <a:lstStyle/>
          <a:p>
            <a:r>
              <a:rPr lang="en-US" dirty="0"/>
              <a:t>Tricks for Neural Network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733823-254E-4B61-9E2A-A4E254FB13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740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1021031-E04C-4DC4-BFB8-9C5FE5DE7B58}" type="slidenum">
              <a:rPr lang="en-US" altLang="en-US" sz="1400"/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/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>
                <a:solidFill>
                  <a:srgbClr val="0033CC"/>
                </a:solidFill>
              </a:rPr>
              <a:t>Maximal Margin (2 class problem)</a:t>
            </a:r>
          </a:p>
        </p:txBody>
      </p:sp>
      <p:sp>
        <p:nvSpPr>
          <p:cNvPr id="36868" name="Text Box 26"/>
          <p:cNvSpPr txBox="1">
            <a:spLocks noChangeArrowheads="1"/>
          </p:cNvSpPr>
          <p:nvPr/>
        </p:nvSpPr>
        <p:spPr bwMode="auto">
          <a:xfrm>
            <a:off x="3336926" y="5375275"/>
            <a:ext cx="64690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Find the </a:t>
            </a:r>
            <a:r>
              <a:rPr lang="en-US" altLang="en-US" sz="2400">
                <a:solidFill>
                  <a:srgbClr val="FF0000"/>
                </a:solidFill>
                <a:latin typeface="Times New Roman" pitchFamily="16" charset="0"/>
              </a:rPr>
              <a:t>hyperplane</a:t>
            </a:r>
            <a:r>
              <a:rPr lang="en-US" altLang="en-US" sz="2400">
                <a:latin typeface="Times New Roman" pitchFamily="16" charset="0"/>
              </a:rPr>
              <a:t> with maximal margin for all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the points. This originates an optimization problem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which has a unique solution.</a:t>
            </a:r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390900" y="3162300"/>
            <a:ext cx="2819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00600" y="4572000"/>
            <a:ext cx="3657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5867400" y="2057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7239000" y="1752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629400" y="2438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7848600" y="23622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7239000" y="2895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6705600" y="2971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7696200" y="3352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8153400" y="31242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105400" y="3200400"/>
            <a:ext cx="152400" cy="1524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105400" y="3962400"/>
            <a:ext cx="152400" cy="1524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5410200" y="3657600"/>
            <a:ext cx="152400" cy="1524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4876800" y="2590800"/>
            <a:ext cx="152400" cy="1524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6096000" y="4191000"/>
            <a:ext cx="152400" cy="1524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019800" y="3886200"/>
            <a:ext cx="152400" cy="1524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562600" y="4114800"/>
            <a:ext cx="152400" cy="1524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 rot="16200000" flipH="1">
            <a:off x="4762500" y="1790700"/>
            <a:ext cx="2819400" cy="27432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16200000" flipH="1">
            <a:off x="5372100" y="1790700"/>
            <a:ext cx="2514600" cy="243840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16200000" flipH="1">
            <a:off x="4610100" y="2247900"/>
            <a:ext cx="2514600" cy="243840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5715000" y="2743200"/>
            <a:ext cx="685800" cy="533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90" name="TextBox 34"/>
          <p:cNvSpPr txBox="1">
            <a:spLocks noChangeArrowheads="1"/>
          </p:cNvSpPr>
          <p:nvPr/>
        </p:nvSpPr>
        <p:spPr bwMode="auto">
          <a:xfrm>
            <a:off x="7239001" y="4114800"/>
            <a:ext cx="13255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</a:rPr>
              <a:t>hyperplane</a:t>
            </a:r>
          </a:p>
        </p:txBody>
      </p:sp>
      <p:sp>
        <p:nvSpPr>
          <p:cNvPr id="36891" name="TextBox 35"/>
          <p:cNvSpPr txBox="1">
            <a:spLocks noChangeArrowheads="1"/>
          </p:cNvSpPr>
          <p:nvPr/>
        </p:nvSpPr>
        <p:spPr bwMode="auto">
          <a:xfrm>
            <a:off x="5410200" y="2667000"/>
            <a:ext cx="8905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margin</a:t>
            </a:r>
          </a:p>
        </p:txBody>
      </p:sp>
      <p:sp>
        <p:nvSpPr>
          <p:cNvPr id="36892" name="TextBox 36"/>
          <p:cNvSpPr txBox="1">
            <a:spLocks noChangeArrowheads="1"/>
          </p:cNvSpPr>
          <p:nvPr/>
        </p:nvSpPr>
        <p:spPr bwMode="auto">
          <a:xfrm>
            <a:off x="1905000" y="1981201"/>
            <a:ext cx="2274888" cy="2308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In 2D space,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a hyperplane is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a line.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In 3D space,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it is a plane.</a:t>
            </a:r>
          </a:p>
        </p:txBody>
      </p:sp>
    </p:spTree>
    <p:extLst>
      <p:ext uri="{BB962C8B-B14F-4D97-AF65-F5344CB8AC3E}">
        <p14:creationId xmlns:p14="http://schemas.microsoft.com/office/powerpoint/2010/main" val="302783167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" name="Google Shape;907;p102"/>
          <p:cNvSpPr txBox="1">
            <a:spLocks noGrp="1"/>
          </p:cNvSpPr>
          <p:nvPr>
            <p:ph type="title"/>
          </p:nvPr>
        </p:nvSpPr>
        <p:spPr>
          <a:xfrm>
            <a:off x="170600" y="256233"/>
            <a:ext cx="1185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r>
              <a:rPr lang="en-US" dirty="0"/>
              <a:t>Problem: </a:t>
            </a:r>
            <a:r>
              <a:rPr lang="en" dirty="0"/>
              <a:t>Under and Overfitting</a:t>
            </a:r>
            <a:endParaRPr dirty="0"/>
          </a:p>
        </p:txBody>
      </p:sp>
      <p:sp>
        <p:nvSpPr>
          <p:cNvPr id="908" name="Google Shape;908;p102"/>
          <p:cNvSpPr txBox="1">
            <a:spLocks noGrp="1"/>
          </p:cNvSpPr>
          <p:nvPr>
            <p:ph type="body" idx="1"/>
          </p:nvPr>
        </p:nvSpPr>
        <p:spPr>
          <a:xfrm>
            <a:off x="298400" y="1019833"/>
            <a:ext cx="11595200" cy="5674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buNone/>
            </a:pPr>
            <a:r>
              <a:rPr lang="en"/>
              <a:t>Underfitting: model not powerful enough, too much bias</a:t>
            </a:r>
            <a:endParaRPr/>
          </a:p>
          <a:p>
            <a:pPr marL="0" indent="0">
              <a:spcBef>
                <a:spcPts val="2133"/>
              </a:spcBef>
              <a:buNone/>
            </a:pPr>
            <a:r>
              <a:rPr lang="en"/>
              <a:t>Overfitting: model too powerful, fits to noise, doesn’t generalize well</a:t>
            </a:r>
            <a:endParaRPr/>
          </a:p>
          <a:p>
            <a:pPr marL="0" indent="0">
              <a:spcBef>
                <a:spcPts val="2133"/>
              </a:spcBef>
              <a:spcAft>
                <a:spcPts val="2133"/>
              </a:spcAft>
              <a:buNone/>
            </a:pPr>
            <a:r>
              <a:rPr lang="en"/>
              <a:t>Want the happy medium, how?</a:t>
            </a:r>
            <a:endParaRPr/>
          </a:p>
        </p:txBody>
      </p:sp>
      <p:sp>
        <p:nvSpPr>
          <p:cNvPr id="909" name="Google Shape;909;p102"/>
          <p:cNvSpPr txBox="1">
            <a:spLocks noGrp="1"/>
          </p:cNvSpPr>
          <p:nvPr>
            <p:ph type="title" idx="2"/>
          </p:nvPr>
        </p:nvSpPr>
        <p:spPr>
          <a:xfrm>
            <a:off x="298400" y="6381033"/>
            <a:ext cx="11595200" cy="313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endParaRPr/>
          </a:p>
        </p:txBody>
      </p:sp>
      <p:pic>
        <p:nvPicPr>
          <p:cNvPr id="910" name="Google Shape;910;p1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4334" y="4502233"/>
            <a:ext cx="3340103" cy="1878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911" name="Google Shape;911;p10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25951" y="4502233"/>
            <a:ext cx="3340103" cy="1878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912" name="Google Shape;912;p10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337601" y="4502233"/>
            <a:ext cx="3340103" cy="1878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1" name="Google Shape;941;p106"/>
          <p:cNvSpPr txBox="1">
            <a:spLocks noGrp="1"/>
          </p:cNvSpPr>
          <p:nvPr>
            <p:ph type="title"/>
          </p:nvPr>
        </p:nvSpPr>
        <p:spPr>
          <a:xfrm>
            <a:off x="170600" y="256233"/>
            <a:ext cx="1185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r>
              <a:rPr lang="en" sz="4000" i="1"/>
              <a:t>Weight decay</a:t>
            </a:r>
            <a:r>
              <a:rPr lang="en" sz="3200"/>
              <a:t>: neural network regularization</a:t>
            </a:r>
            <a:endParaRPr sz="3200" i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2" name="Google Shape;942;p106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298400" y="1019832"/>
                <a:ext cx="11723000" cy="5838167"/>
              </a:xfrm>
              <a:prstGeom prst="rect">
                <a:avLst/>
              </a:prstGeom>
            </p:spPr>
            <p:txBody>
              <a:bodyPr spcFirstLastPara="1" vert="horz" wrap="square" lIns="121900" tIns="121900" rIns="121900" bIns="121900" rtlCol="0" anchor="t" anchorCtr="0">
                <a:noAutofit/>
              </a:bodyPr>
              <a:lstStyle/>
              <a:p>
                <a:pPr marL="0" indent="0">
                  <a:buNone/>
                </a:pPr>
                <a:r>
                  <a:rPr lang="en-US" sz="4000" baseline="-25000" dirty="0">
                    <a:solidFill>
                      <a:srgbClr val="FF0000"/>
                    </a:solidFill>
                  </a:rPr>
                  <a:t>We want the weights to be close to 0.</a:t>
                </a:r>
              </a:p>
              <a:p>
                <a:pPr marL="0" indent="0">
                  <a:buNone/>
                </a:pPr>
                <a:endParaRPr lang="en-US" sz="2800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r>
                  <a:rPr lang="en-US" sz="2800" dirty="0">
                    <a:solidFill>
                      <a:srgbClr val="FF0000"/>
                    </a:solidFill>
                  </a:rPr>
                  <a:t>Let L be the “loss” function; </a:t>
                </a:r>
                <a:r>
                  <a:rPr lang="en-US" sz="2800" dirty="0">
                    <a:solidFill>
                      <a:schemeClr val="tx1"/>
                    </a:solidFill>
                  </a:rPr>
                  <a:t>(e.g.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8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= |</m:t>
                    </m:r>
                    <m:r>
                      <a:rPr lang="en-US" sz="28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28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– </m:t>
                    </m:r>
                    <m:r>
                      <a:rPr lang="en-US" sz="28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sz="28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8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𝑖𝑛</m:t>
                    </m:r>
                    <m:r>
                      <a:rPr lang="en-US" sz="28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zh-CN" sz="28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8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= </m:t>
                    </m:r>
                    <m:sSup>
                      <m:sSupPr>
                        <m:ctrlPr>
                          <a:rPr lang="ar-AE" sz="28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ar-AE" sz="280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ar-AE" sz="280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ar-AE" sz="280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– </m:t>
                            </m:r>
                            <m:r>
                              <a:rPr lang="ar-AE" sz="280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  <m:d>
                              <m:dPr>
                                <m:ctrlPr>
                                  <a:rPr lang="ar-AE" sz="280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ar-AE" sz="280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𝑖𝑛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ar-AE" sz="28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ar-AE" sz="28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, etc.)</a:t>
                </a:r>
                <a:endParaRPr lang="ar-AE" sz="2800" dirty="0">
                  <a:solidFill>
                    <a:schemeClr val="tx1"/>
                  </a:solidFill>
                </a:endParaRPr>
              </a:p>
              <a:p>
                <a:pPr marL="0" indent="0">
                  <a:spcBef>
                    <a:spcPts val="2133"/>
                  </a:spcBef>
                  <a:buNone/>
                </a:pPr>
                <a:r>
                  <a:rPr lang="el-GR" sz="2400" dirty="0">
                    <a:solidFill>
                      <a:schemeClr val="tx1"/>
                    </a:solidFill>
                  </a:rPr>
                  <a:t>λ </a:t>
                </a:r>
                <a:r>
                  <a:rPr lang="en-US" sz="2400" dirty="0">
                    <a:solidFill>
                      <a:schemeClr val="tx1"/>
                    </a:solidFill>
                  </a:rPr>
                  <a:t>is a regularization parameter </a:t>
                </a:r>
                <a:r>
                  <a:rPr lang="en-US" sz="2400" dirty="0">
                    <a:solidFill>
                      <a:srgbClr val="FF0000"/>
                    </a:solidFill>
                  </a:rPr>
                  <a:t>(for decay)</a:t>
                </a:r>
                <a:br>
                  <a:rPr lang="en-US" sz="2400" dirty="0">
                    <a:solidFill>
                      <a:srgbClr val="FF0000"/>
                    </a:solidFill>
                  </a:rPr>
                </a:br>
                <a:r>
                  <a:rPr lang="en-US" sz="2400" dirty="0">
                    <a:solidFill>
                      <a:schemeClr val="tx1"/>
                    </a:solidFill>
                  </a:rPr>
                  <a:t>	Higher: more penalty for large weights, less powerful model</a:t>
                </a:r>
                <a:br>
                  <a:rPr lang="en-US" sz="2400" dirty="0">
                    <a:solidFill>
                      <a:schemeClr val="tx1"/>
                    </a:solidFill>
                  </a:rPr>
                </a:br>
                <a:r>
                  <a:rPr lang="en-US" sz="2400" dirty="0">
                    <a:solidFill>
                      <a:schemeClr val="tx1"/>
                    </a:solidFill>
                  </a:rPr>
                  <a:t>	Lower: less penalty, more overfitting</a:t>
                </a:r>
              </a:p>
              <a:p>
                <a:pPr marL="0" indent="0">
                  <a:spcBef>
                    <a:spcPts val="2133"/>
                  </a:spcBef>
                  <a:buNone/>
                </a:pPr>
                <a:r>
                  <a:rPr lang="en-US" sz="2400" dirty="0">
                    <a:solidFill>
                      <a:schemeClr val="dk1"/>
                    </a:solidFill>
                  </a:rPr>
                  <a:t>Before:</a:t>
                </a:r>
                <a:br>
                  <a:rPr lang="en-US" sz="2400" dirty="0">
                    <a:solidFill>
                      <a:schemeClr val="dk1"/>
                    </a:solidFill>
                  </a:rPr>
                </a:br>
                <a:r>
                  <a:rPr lang="en-US" sz="2400" dirty="0">
                    <a:solidFill>
                      <a:schemeClr val="dk1"/>
                    </a:solidFill>
                  </a:rPr>
                  <a:t>	</a:t>
                </a:r>
                <a:r>
                  <a:rPr lang="el-GR" sz="2400" dirty="0">
                    <a:solidFill>
                      <a:schemeClr val="dk1"/>
                    </a:solidFill>
                  </a:rPr>
                  <a:t>Δ</a:t>
                </a:r>
                <a:r>
                  <a:rPr lang="en-US" sz="2400" dirty="0" err="1">
                    <a:solidFill>
                      <a:schemeClr val="dk1"/>
                    </a:solidFill>
                  </a:rPr>
                  <a:t>w</a:t>
                </a:r>
                <a:r>
                  <a:rPr lang="en-US" sz="2400" baseline="-25000" dirty="0" err="1">
                    <a:solidFill>
                      <a:schemeClr val="dk1"/>
                    </a:solidFill>
                  </a:rPr>
                  <a:t>t</a:t>
                </a:r>
                <a:r>
                  <a:rPr lang="en-US" sz="2400" dirty="0">
                    <a:solidFill>
                      <a:schemeClr val="dk1"/>
                    </a:solidFill>
                  </a:rPr>
                  <a:t> = -∂/∂</a:t>
                </a:r>
                <a:r>
                  <a:rPr lang="en-US" sz="2400" dirty="0" err="1">
                    <a:solidFill>
                      <a:schemeClr val="dk1"/>
                    </a:solidFill>
                  </a:rPr>
                  <a:t>w</a:t>
                </a:r>
                <a:r>
                  <a:rPr lang="en-US" sz="2400" baseline="-25000" dirty="0" err="1">
                    <a:solidFill>
                      <a:schemeClr val="dk1"/>
                    </a:solidFill>
                  </a:rPr>
                  <a:t>t</a:t>
                </a:r>
                <a:r>
                  <a:rPr lang="en-US" sz="2400" dirty="0">
                    <a:solidFill>
                      <a:schemeClr val="dk1"/>
                    </a:solidFill>
                  </a:rPr>
                  <a:t> L(</a:t>
                </a:r>
                <a:r>
                  <a:rPr lang="en-US" sz="2400" dirty="0" err="1">
                    <a:solidFill>
                      <a:schemeClr val="dk1"/>
                    </a:solidFill>
                  </a:rPr>
                  <a:t>w</a:t>
                </a:r>
                <a:r>
                  <a:rPr lang="en-US" sz="2400" baseline="-25000" dirty="0" err="1">
                    <a:solidFill>
                      <a:schemeClr val="dk1"/>
                    </a:solidFill>
                  </a:rPr>
                  <a:t>t</a:t>
                </a:r>
                <a:r>
                  <a:rPr lang="en-US" sz="2400" dirty="0">
                    <a:solidFill>
                      <a:schemeClr val="dk1"/>
                    </a:solidFill>
                  </a:rPr>
                  <a:t>)</a:t>
                </a:r>
              </a:p>
              <a:p>
                <a:pPr marL="0" indent="0">
                  <a:spcBef>
                    <a:spcPts val="2133"/>
                  </a:spcBef>
                  <a:buNone/>
                </a:pPr>
                <a:r>
                  <a:rPr lang="en-US" sz="2400" dirty="0">
                    <a:solidFill>
                      <a:schemeClr val="dk1"/>
                    </a:solidFill>
                  </a:rPr>
                  <a:t>	w</a:t>
                </a:r>
                <a:r>
                  <a:rPr lang="en-US" sz="2400" baseline="-25000" dirty="0">
                    <a:solidFill>
                      <a:schemeClr val="dk1"/>
                    </a:solidFill>
                  </a:rPr>
                  <a:t>t+1</a:t>
                </a:r>
                <a:r>
                  <a:rPr lang="en-US" sz="2400" dirty="0">
                    <a:solidFill>
                      <a:schemeClr val="dk1"/>
                    </a:solidFill>
                  </a:rPr>
                  <a:t> = </a:t>
                </a:r>
                <a:r>
                  <a:rPr lang="en-US" sz="2400" dirty="0" err="1">
                    <a:solidFill>
                      <a:schemeClr val="dk1"/>
                    </a:solidFill>
                  </a:rPr>
                  <a:t>w</a:t>
                </a:r>
                <a:r>
                  <a:rPr lang="en-US" sz="2400" baseline="-25000" dirty="0" err="1">
                    <a:solidFill>
                      <a:schemeClr val="dk1"/>
                    </a:solidFill>
                  </a:rPr>
                  <a:t>t</a:t>
                </a:r>
                <a:r>
                  <a:rPr lang="en-US" sz="2400" dirty="0">
                    <a:solidFill>
                      <a:schemeClr val="dk1"/>
                    </a:solidFill>
                  </a:rPr>
                  <a:t> + </a:t>
                </a:r>
                <a:r>
                  <a:rPr lang="el-GR" sz="2400" dirty="0">
                    <a:solidFill>
                      <a:schemeClr val="tx1"/>
                    </a:solidFill>
                    <a:latin typeface="Arial"/>
                    <a:cs typeface="Arial"/>
                    <a:sym typeface="Symbol"/>
                  </a:rPr>
                  <a:t>α </a:t>
                </a:r>
                <a:r>
                  <a:rPr lang="el-GR" sz="2400" dirty="0">
                    <a:solidFill>
                      <a:schemeClr val="dk1"/>
                    </a:solidFill>
                  </a:rPr>
                  <a:t>Δ</a:t>
                </a:r>
                <a:r>
                  <a:rPr lang="en-US" sz="2400" dirty="0" err="1">
                    <a:solidFill>
                      <a:schemeClr val="dk1"/>
                    </a:solidFill>
                  </a:rPr>
                  <a:t>w</a:t>
                </a:r>
                <a:r>
                  <a:rPr lang="en-US" sz="2400" baseline="-25000" dirty="0" err="1">
                    <a:solidFill>
                      <a:schemeClr val="dk1"/>
                    </a:solidFill>
                  </a:rPr>
                  <a:t>t</a:t>
                </a:r>
                <a:endParaRPr lang="en-US" sz="2400" dirty="0">
                  <a:solidFill>
                    <a:schemeClr val="dk1"/>
                  </a:solidFill>
                </a:endParaRPr>
              </a:p>
              <a:p>
                <a:pPr marL="0" indent="0">
                  <a:spcBef>
                    <a:spcPts val="2133"/>
                  </a:spcBef>
                  <a:buNone/>
                </a:pPr>
                <a:r>
                  <a:rPr lang="en-US" sz="2400" dirty="0">
                    <a:solidFill>
                      <a:schemeClr val="dk1"/>
                    </a:solidFill>
                  </a:rPr>
                  <a:t>Now:</a:t>
                </a:r>
                <a:br>
                  <a:rPr lang="en-US" sz="2400" dirty="0">
                    <a:solidFill>
                      <a:schemeClr val="tx1"/>
                    </a:solidFill>
                  </a:rPr>
                </a:br>
                <a:r>
                  <a:rPr lang="en-US" sz="2400" dirty="0">
                    <a:solidFill>
                      <a:schemeClr val="tx1"/>
                    </a:solidFill>
                  </a:rPr>
                  <a:t>	w</a:t>
                </a:r>
                <a:r>
                  <a:rPr lang="en-US" sz="2400" baseline="-25000" dirty="0">
                    <a:solidFill>
                      <a:schemeClr val="tx1"/>
                    </a:solidFill>
                  </a:rPr>
                  <a:t>t+1</a:t>
                </a:r>
                <a:r>
                  <a:rPr lang="en-US" sz="2400" dirty="0">
                    <a:solidFill>
                      <a:schemeClr val="tx1"/>
                    </a:solidFill>
                  </a:rPr>
                  <a:t>	= w</a:t>
                </a:r>
                <a:r>
                  <a:rPr lang="en-US" sz="2400" baseline="-25000" dirty="0">
                    <a:solidFill>
                      <a:schemeClr val="tx1"/>
                    </a:solidFill>
                  </a:rPr>
                  <a:t>t</a:t>
                </a:r>
                <a:r>
                  <a:rPr lang="en-US" sz="2400" dirty="0">
                    <a:solidFill>
                      <a:schemeClr val="tx1"/>
                    </a:solidFill>
                  </a:rPr>
                  <a:t> - </a:t>
                </a:r>
                <a:r>
                  <a:rPr lang="el-GR" sz="2400" dirty="0">
                    <a:solidFill>
                      <a:schemeClr val="tx1"/>
                    </a:solidFill>
                    <a:latin typeface="Arial"/>
                    <a:cs typeface="Arial"/>
                    <a:sym typeface="Symbol"/>
                  </a:rPr>
                  <a:t>α</a:t>
                </a:r>
                <a:r>
                  <a:rPr lang="el-GR" sz="2400" dirty="0">
                    <a:solidFill>
                      <a:schemeClr val="tx1"/>
                    </a:solidFill>
                  </a:rPr>
                  <a:t>[∂/∂</a:t>
                </a:r>
                <a:r>
                  <a:rPr lang="en-US" sz="2400" dirty="0">
                    <a:solidFill>
                      <a:schemeClr val="tx1"/>
                    </a:solidFill>
                  </a:rPr>
                  <a:t>w</a:t>
                </a:r>
                <a:r>
                  <a:rPr lang="en-US" sz="2400" baseline="-25000" dirty="0">
                    <a:solidFill>
                      <a:schemeClr val="tx1"/>
                    </a:solidFill>
                  </a:rPr>
                  <a:t>t</a:t>
                </a:r>
                <a:r>
                  <a:rPr lang="en-US" sz="2400" dirty="0">
                    <a:solidFill>
                      <a:schemeClr val="tx1"/>
                    </a:solidFill>
                  </a:rPr>
                  <a:t> L(w</a:t>
                </a:r>
                <a:r>
                  <a:rPr lang="en-US" sz="2400" baseline="-25000" dirty="0">
                    <a:solidFill>
                      <a:schemeClr val="tx1"/>
                    </a:solidFill>
                  </a:rPr>
                  <a:t>t</a:t>
                </a:r>
                <a:r>
                  <a:rPr lang="en-US" sz="2400" dirty="0">
                    <a:solidFill>
                      <a:schemeClr val="tx1"/>
                    </a:solidFill>
                  </a:rPr>
                  <a:t>) + </a:t>
                </a:r>
                <a:r>
                  <a:rPr lang="el-GR" sz="2400" dirty="0">
                    <a:solidFill>
                      <a:schemeClr val="tx1"/>
                    </a:solidFill>
                  </a:rPr>
                  <a:t>λ</a:t>
                </a:r>
                <a:r>
                  <a:rPr lang="en-US" sz="2400" dirty="0">
                    <a:solidFill>
                      <a:schemeClr val="tx1"/>
                    </a:solidFill>
                  </a:rPr>
                  <a:t>w</a:t>
                </a:r>
                <a:r>
                  <a:rPr lang="en-US" sz="2400" baseline="-25000" dirty="0">
                    <a:solidFill>
                      <a:schemeClr val="tx1"/>
                    </a:solidFill>
                  </a:rPr>
                  <a:t>t</a:t>
                </a:r>
                <a:r>
                  <a:rPr lang="en-US" sz="2400" dirty="0">
                    <a:solidFill>
                      <a:schemeClr val="tx1"/>
                    </a:solidFill>
                  </a:rPr>
                  <a:t>]     =     w</a:t>
                </a:r>
                <a:r>
                  <a:rPr lang="en-US" sz="2400" baseline="-25000" dirty="0">
                    <a:solidFill>
                      <a:schemeClr val="tx1"/>
                    </a:solidFill>
                  </a:rPr>
                  <a:t>t</a:t>
                </a:r>
                <a:r>
                  <a:rPr lang="en-US" sz="2400" dirty="0">
                    <a:solidFill>
                      <a:schemeClr val="tx1"/>
                    </a:solidFill>
                  </a:rPr>
                  <a:t> - </a:t>
                </a:r>
                <a:r>
                  <a:rPr lang="el-GR" sz="2400" dirty="0">
                    <a:solidFill>
                      <a:schemeClr val="tx1"/>
                    </a:solidFill>
                    <a:latin typeface="Arial"/>
                    <a:cs typeface="Arial"/>
                    <a:sym typeface="Symbol"/>
                  </a:rPr>
                  <a:t>α</a:t>
                </a:r>
                <a:r>
                  <a:rPr lang="el-GR" sz="2400" dirty="0">
                    <a:solidFill>
                      <a:schemeClr val="tx1"/>
                    </a:solidFill>
                  </a:rPr>
                  <a:t>[-</a:t>
                </a:r>
                <a:r>
                  <a:rPr lang="el-GR" sz="2400" dirty="0">
                    <a:solidFill>
                      <a:schemeClr val="dk1"/>
                    </a:solidFill>
                  </a:rPr>
                  <a:t> Δ</a:t>
                </a:r>
                <a:r>
                  <a:rPr lang="en-US" sz="2400" dirty="0" err="1">
                    <a:solidFill>
                      <a:schemeClr val="dk1"/>
                    </a:solidFill>
                  </a:rPr>
                  <a:t>w</a:t>
                </a:r>
                <a:r>
                  <a:rPr lang="en-US" sz="2400" baseline="-25000" dirty="0" err="1">
                    <a:solidFill>
                      <a:schemeClr val="dk1"/>
                    </a:solidFill>
                  </a:rPr>
                  <a:t>t</a:t>
                </a:r>
                <a:r>
                  <a:rPr lang="en-US" sz="2400" dirty="0">
                    <a:solidFill>
                      <a:schemeClr val="dk1"/>
                    </a:solidFill>
                  </a:rPr>
                  <a:t> </a:t>
                </a:r>
                <a:r>
                  <a:rPr lang="en-US" sz="2400" dirty="0">
                    <a:solidFill>
                      <a:schemeClr val="tx1"/>
                    </a:solidFill>
                  </a:rPr>
                  <a:t>+ </a:t>
                </a:r>
                <a:r>
                  <a:rPr lang="el-GR" sz="2400" dirty="0">
                    <a:solidFill>
                      <a:schemeClr val="tx1"/>
                    </a:solidFill>
                  </a:rPr>
                  <a:t>λ</a:t>
                </a:r>
                <a:r>
                  <a:rPr lang="en-US" sz="2400" dirty="0">
                    <a:solidFill>
                      <a:schemeClr val="tx1"/>
                    </a:solidFill>
                  </a:rPr>
                  <a:t>w</a:t>
                </a:r>
                <a:r>
                  <a:rPr lang="en-US" sz="2400" baseline="-25000" dirty="0">
                    <a:solidFill>
                      <a:schemeClr val="tx1"/>
                    </a:solidFill>
                  </a:rPr>
                  <a:t>t</a:t>
                </a:r>
                <a:r>
                  <a:rPr lang="en-US" sz="2400" dirty="0">
                    <a:solidFill>
                      <a:schemeClr val="tx1"/>
                    </a:solidFill>
                  </a:rPr>
                  <a:t>] </a:t>
                </a:r>
              </a:p>
              <a:p>
                <a:pPr marL="0" indent="0">
                  <a:spcBef>
                    <a:spcPts val="2133"/>
                  </a:spcBef>
                  <a:spcAft>
                    <a:spcPts val="2133"/>
                  </a:spcAft>
                  <a:buClr>
                    <a:schemeClr val="dk1"/>
                  </a:buClr>
                  <a:buSzPts val="1100"/>
                  <a:buNone/>
                </a:pPr>
                <a:r>
                  <a:rPr lang="en-US" sz="2400" dirty="0">
                    <a:solidFill>
                      <a:schemeClr val="tx1"/>
                    </a:solidFill>
                  </a:rPr>
                  <a:t>		= w</a:t>
                </a:r>
                <a:r>
                  <a:rPr lang="en-US" sz="2400" baseline="-25000" dirty="0">
                    <a:solidFill>
                      <a:schemeClr val="tx1"/>
                    </a:solidFill>
                  </a:rPr>
                  <a:t>t</a:t>
                </a:r>
                <a:r>
                  <a:rPr lang="en-US" sz="2400" dirty="0">
                    <a:solidFill>
                      <a:schemeClr val="tx1"/>
                    </a:solidFill>
                  </a:rPr>
                  <a:t> - </a:t>
                </a:r>
                <a:r>
                  <a:rPr lang="el-GR" sz="2400" dirty="0">
                    <a:solidFill>
                      <a:schemeClr val="tx1"/>
                    </a:solidFill>
                    <a:latin typeface="Arial"/>
                    <a:cs typeface="Arial"/>
                    <a:sym typeface="Symbol"/>
                  </a:rPr>
                  <a:t>α </a:t>
                </a:r>
                <a:r>
                  <a:rPr lang="el-GR" sz="2400" dirty="0">
                    <a:solidFill>
                      <a:schemeClr val="tx1"/>
                    </a:solidFill>
                  </a:rPr>
                  <a:t>∂/∂</a:t>
                </a:r>
                <a:r>
                  <a:rPr lang="en-US" sz="2400" dirty="0">
                    <a:solidFill>
                      <a:schemeClr val="tx1"/>
                    </a:solidFill>
                  </a:rPr>
                  <a:t>w</a:t>
                </a:r>
                <a:r>
                  <a:rPr lang="en-US" sz="2400" baseline="-25000" dirty="0">
                    <a:solidFill>
                      <a:schemeClr val="tx1"/>
                    </a:solidFill>
                  </a:rPr>
                  <a:t>t</a:t>
                </a:r>
                <a:r>
                  <a:rPr lang="en-US" sz="2400" dirty="0">
                    <a:solidFill>
                      <a:schemeClr val="tx1"/>
                    </a:solidFill>
                  </a:rPr>
                  <a:t> L(w</a:t>
                </a:r>
                <a:r>
                  <a:rPr lang="en-US" sz="2400" baseline="-25000" dirty="0">
                    <a:solidFill>
                      <a:schemeClr val="tx1"/>
                    </a:solidFill>
                  </a:rPr>
                  <a:t>t</a:t>
                </a:r>
                <a:r>
                  <a:rPr lang="en-US" sz="2400" dirty="0">
                    <a:solidFill>
                      <a:schemeClr val="tx1"/>
                    </a:solidFill>
                  </a:rPr>
                  <a:t>) - </a:t>
                </a:r>
                <a:r>
                  <a:rPr lang="el-GR" sz="2400" dirty="0">
                    <a:solidFill>
                      <a:schemeClr val="tx1"/>
                    </a:solidFill>
                    <a:latin typeface="Arial"/>
                    <a:cs typeface="Arial"/>
                    <a:sym typeface="Symbol"/>
                  </a:rPr>
                  <a:t>α </a:t>
                </a:r>
                <a:r>
                  <a:rPr lang="el-GR" sz="2400" dirty="0">
                    <a:solidFill>
                      <a:schemeClr val="tx1"/>
                    </a:solidFill>
                  </a:rPr>
                  <a:t>λ</a:t>
                </a:r>
                <a:r>
                  <a:rPr lang="en-US" sz="2400" dirty="0">
                    <a:solidFill>
                      <a:schemeClr val="tx1"/>
                    </a:solidFill>
                  </a:rPr>
                  <a:t>w</a:t>
                </a:r>
                <a:r>
                  <a:rPr lang="en-US" sz="2400" baseline="-25000" dirty="0">
                    <a:solidFill>
                      <a:schemeClr val="tx1"/>
                    </a:solidFill>
                  </a:rPr>
                  <a:t>t</a:t>
                </a:r>
                <a:r>
                  <a:rPr lang="en-US" sz="2400" dirty="0">
                    <a:solidFill>
                      <a:schemeClr val="tx1"/>
                    </a:solidFill>
                  </a:rPr>
                  <a:t>   =     w</a:t>
                </a:r>
                <a:r>
                  <a:rPr lang="en-US" sz="2400" baseline="-25000" dirty="0">
                    <a:solidFill>
                      <a:schemeClr val="tx1"/>
                    </a:solidFill>
                  </a:rPr>
                  <a:t>t</a:t>
                </a:r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:r>
                  <a:rPr lang="en-US" sz="2400" dirty="0">
                    <a:solidFill>
                      <a:schemeClr val="dk1"/>
                    </a:solidFill>
                  </a:rPr>
                  <a:t>+ </a:t>
                </a:r>
                <a:r>
                  <a:rPr lang="el-GR" sz="2400" dirty="0">
                    <a:solidFill>
                      <a:schemeClr val="tx1"/>
                    </a:solidFill>
                    <a:latin typeface="Arial"/>
                    <a:cs typeface="Arial"/>
                    <a:sym typeface="Symbol"/>
                  </a:rPr>
                  <a:t>α </a:t>
                </a:r>
                <a:r>
                  <a:rPr lang="el-GR" sz="2400" dirty="0">
                    <a:solidFill>
                      <a:schemeClr val="dk1"/>
                    </a:solidFill>
                  </a:rPr>
                  <a:t>Δ</a:t>
                </a:r>
                <a:r>
                  <a:rPr lang="en-US" sz="2400" dirty="0" err="1">
                    <a:solidFill>
                      <a:schemeClr val="dk1"/>
                    </a:solidFill>
                  </a:rPr>
                  <a:t>w</a:t>
                </a:r>
                <a:r>
                  <a:rPr lang="en-US" sz="2400" baseline="-25000" dirty="0" err="1">
                    <a:solidFill>
                      <a:schemeClr val="dk1"/>
                    </a:solidFill>
                  </a:rPr>
                  <a:t>t</a:t>
                </a:r>
                <a:r>
                  <a:rPr lang="en-US" sz="2400" baseline="-25000" dirty="0">
                    <a:solidFill>
                      <a:schemeClr val="dk1"/>
                    </a:solidFill>
                  </a:rPr>
                  <a:t> </a:t>
                </a:r>
                <a:r>
                  <a:rPr lang="en-US" sz="2400" dirty="0">
                    <a:solidFill>
                      <a:schemeClr val="tx1"/>
                    </a:solidFill>
                  </a:rPr>
                  <a:t>- </a:t>
                </a:r>
                <a:r>
                  <a:rPr lang="el-GR" sz="2400" dirty="0">
                    <a:solidFill>
                      <a:schemeClr val="tx1"/>
                    </a:solidFill>
                    <a:latin typeface="Arial"/>
                    <a:cs typeface="Arial"/>
                    <a:sym typeface="Symbol"/>
                  </a:rPr>
                  <a:t>α </a:t>
                </a:r>
                <a:r>
                  <a:rPr lang="el-GR" sz="2400" dirty="0">
                    <a:solidFill>
                      <a:schemeClr val="tx1"/>
                    </a:solidFill>
                  </a:rPr>
                  <a:t>λ</a:t>
                </a:r>
                <a:r>
                  <a:rPr lang="en-US" sz="2400" dirty="0">
                    <a:solidFill>
                      <a:schemeClr val="tx1"/>
                    </a:solidFill>
                  </a:rPr>
                  <a:t>w</a:t>
                </a:r>
                <a:r>
                  <a:rPr lang="en-US" sz="2400" baseline="-25000" dirty="0">
                    <a:solidFill>
                      <a:schemeClr val="tx1"/>
                    </a:solidFill>
                  </a:rPr>
                  <a:t>t</a:t>
                </a:r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:endParaRPr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42" name="Google Shape;942;p106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98400" y="1019832"/>
                <a:ext cx="11723000" cy="5838167"/>
              </a:xfrm>
              <a:prstGeom prst="rect">
                <a:avLst/>
              </a:prstGeom>
              <a:blipFill>
                <a:blip r:embed="rId3"/>
                <a:stretch>
                  <a:fillRect l="-832" b="-4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44" name="Google Shape;944;p106"/>
          <p:cNvSpPr/>
          <p:nvPr/>
        </p:nvSpPr>
        <p:spPr>
          <a:xfrm>
            <a:off x="7705060" y="6100508"/>
            <a:ext cx="1006550" cy="757492"/>
          </a:xfrm>
          <a:custGeom>
            <a:avLst/>
            <a:gdLst/>
            <a:ahLst/>
            <a:cxnLst/>
            <a:rect l="l" t="t" r="r" b="b"/>
            <a:pathLst>
              <a:path w="28582" h="23781" extrusionOk="0">
                <a:moveTo>
                  <a:pt x="25285" y="358"/>
                </a:moveTo>
                <a:cubicBezTo>
                  <a:pt x="18803" y="358"/>
                  <a:pt x="12049" y="-786"/>
                  <a:pt x="5854" y="1120"/>
                </a:cubicBezTo>
                <a:cubicBezTo>
                  <a:pt x="2270" y="2223"/>
                  <a:pt x="-1157" y="7672"/>
                  <a:pt x="520" y="11026"/>
                </a:cubicBezTo>
                <a:cubicBezTo>
                  <a:pt x="4155" y="18297"/>
                  <a:pt x="14585" y="26472"/>
                  <a:pt x="21856" y="22837"/>
                </a:cubicBezTo>
                <a:cubicBezTo>
                  <a:pt x="26378" y="20576"/>
                  <a:pt x="29325" y="14079"/>
                  <a:pt x="28333" y="9121"/>
                </a:cubicBezTo>
                <a:cubicBezTo>
                  <a:pt x="27675" y="5833"/>
                  <a:pt x="24419" y="3666"/>
                  <a:pt x="22237" y="1120"/>
                </a:cubicBezTo>
              </a:path>
            </a:pathLst>
          </a:custGeom>
          <a:noFill/>
          <a:ln w="28575" cap="flat" cmpd="sng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45" name="Google Shape;945;p106"/>
          <p:cNvSpPr txBox="1"/>
          <p:nvPr/>
        </p:nvSpPr>
        <p:spPr>
          <a:xfrm>
            <a:off x="7538128" y="3721898"/>
            <a:ext cx="4582300" cy="1164800"/>
          </a:xfrm>
          <a:prstGeom prst="rect">
            <a:avLst/>
          </a:prstGeom>
          <a:solidFill>
            <a:srgbClr val="FFFFFF"/>
          </a:solidFill>
          <a:ln w="28575" cap="flat" cmpd="sng">
            <a:solidFill>
              <a:srgbClr val="FF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2133"/>
              </a:spcAft>
            </a:pPr>
            <a:r>
              <a:rPr lang="en" sz="2400" dirty="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Subtract a little bit of weight every iteration</a:t>
            </a:r>
            <a:endParaRPr sz="2400" dirty="0">
              <a:latin typeface="Consolas"/>
              <a:ea typeface="Consolas"/>
              <a:cs typeface="Consolas"/>
              <a:sym typeface="Consolas"/>
            </a:endParaRPr>
          </a:p>
        </p:txBody>
      </p:sp>
      <p:cxnSp>
        <p:nvCxnSpPr>
          <p:cNvPr id="5" name="Connector: Curved 4">
            <a:extLst>
              <a:ext uri="{FF2B5EF4-FFF2-40B4-BE49-F238E27FC236}">
                <a16:creationId xmlns:a16="http://schemas.microsoft.com/office/drawing/2014/main" id="{B7E2827A-BA2B-4176-B046-B0438124FE9C}"/>
              </a:ext>
            </a:extLst>
          </p:cNvPr>
          <p:cNvCxnSpPr>
            <a:cxnSpLocks/>
            <a:stCxn id="945" idx="2"/>
          </p:cNvCxnSpPr>
          <p:nvPr/>
        </p:nvCxnSpPr>
        <p:spPr>
          <a:xfrm rot="5400000">
            <a:off x="8474166" y="5124142"/>
            <a:ext cx="1592556" cy="1117668"/>
          </a:xfrm>
          <a:prstGeom prst="curvedConnector3">
            <a:avLst>
              <a:gd name="adj1" fmla="val 102521"/>
            </a:avLst>
          </a:prstGeom>
          <a:ln>
            <a:solidFill>
              <a:srgbClr val="CB00D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89AFC9FA-0896-43DF-82FB-8C5FFDFD667A}"/>
                  </a:ext>
                </a:extLst>
              </p:cNvPr>
              <p:cNvSpPr/>
              <p:nvPr/>
            </p:nvSpPr>
            <p:spPr>
              <a:xfrm>
                <a:off x="7538128" y="983638"/>
                <a:ext cx="4197899" cy="76695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rgbClr val="FF0000"/>
                    </a:solidFill>
                  </a:rPr>
                  <a:t>We 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to represent the weight gradient for timepoint </a:t>
                </a:r>
                <a:r>
                  <a:rPr lang="en-US" b="1" dirty="0">
                    <a:solidFill>
                      <a:srgbClr val="FF0000"/>
                    </a:solidFill>
                  </a:rPr>
                  <a:t>t</a:t>
                </a:r>
                <a:r>
                  <a:rPr lang="en-US" dirty="0">
                    <a:solidFill>
                      <a:srgbClr val="FF0000"/>
                    </a:solidFill>
                  </a:rPr>
                  <a:t> (the current step).</a:t>
                </a: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89AFC9FA-0896-43DF-82FB-8C5FFDFD667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8128" y="983638"/>
                <a:ext cx="4197899" cy="766959"/>
              </a:xfrm>
              <a:prstGeom prst="rect">
                <a:avLst/>
              </a:prstGeom>
              <a:blipFill>
                <a:blip r:embed="rId4"/>
                <a:stretch>
                  <a:fillRect l="-435" r="-290" b="-3906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4" name="Google Shape;974;p108"/>
          <p:cNvSpPr txBox="1">
            <a:spLocks noGrp="1"/>
          </p:cNvSpPr>
          <p:nvPr>
            <p:ph type="title"/>
          </p:nvPr>
        </p:nvSpPr>
        <p:spPr>
          <a:xfrm>
            <a:off x="170600" y="256233"/>
            <a:ext cx="1185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r>
              <a:rPr lang="en" sz="4000"/>
              <a:t>Momentum: speeding up SGD</a:t>
            </a:r>
            <a:endParaRPr sz="4000" i="1"/>
          </a:p>
        </p:txBody>
      </p:sp>
      <p:sp>
        <p:nvSpPr>
          <p:cNvPr id="975" name="Google Shape;975;p108"/>
          <p:cNvSpPr txBox="1">
            <a:spLocks noGrp="1"/>
          </p:cNvSpPr>
          <p:nvPr>
            <p:ph type="body" idx="1"/>
          </p:nvPr>
        </p:nvSpPr>
        <p:spPr>
          <a:xfrm>
            <a:off x="298400" y="1019833"/>
            <a:ext cx="11595200" cy="5674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buNone/>
            </a:pPr>
            <a:r>
              <a:rPr lang="en" dirty="0">
                <a:solidFill>
                  <a:schemeClr val="dk1"/>
                </a:solidFill>
              </a:rPr>
              <a:t>If we keep moving in same direction we should move further every round</a:t>
            </a:r>
            <a:endParaRPr dirty="0">
              <a:solidFill>
                <a:schemeClr val="dk1"/>
              </a:solidFill>
            </a:endParaRPr>
          </a:p>
          <a:p>
            <a:pPr marL="0" indent="0">
              <a:spcBef>
                <a:spcPts val="2133"/>
              </a:spcBef>
              <a:buNone/>
            </a:pPr>
            <a:r>
              <a:rPr lang="en" dirty="0">
                <a:solidFill>
                  <a:schemeClr val="dk1"/>
                </a:solidFill>
              </a:rPr>
              <a:t>Before:</a:t>
            </a:r>
            <a:br>
              <a:rPr lang="en" dirty="0">
                <a:solidFill>
                  <a:schemeClr val="dk1"/>
                </a:solidFill>
              </a:rPr>
            </a:br>
            <a:r>
              <a:rPr lang="en" dirty="0">
                <a:solidFill>
                  <a:schemeClr val="dk1"/>
                </a:solidFill>
              </a:rPr>
              <a:t>	Δw</a:t>
            </a:r>
            <a:r>
              <a:rPr lang="en" baseline="-25000" dirty="0">
                <a:solidFill>
                  <a:schemeClr val="dk1"/>
                </a:solidFill>
              </a:rPr>
              <a:t>t</a:t>
            </a:r>
            <a:r>
              <a:rPr lang="en" dirty="0">
                <a:solidFill>
                  <a:schemeClr val="dk1"/>
                </a:solidFill>
              </a:rPr>
              <a:t> = -∂/∂w</a:t>
            </a:r>
            <a:r>
              <a:rPr lang="en" baseline="-25000" dirty="0">
                <a:solidFill>
                  <a:schemeClr val="dk1"/>
                </a:solidFill>
              </a:rPr>
              <a:t>t</a:t>
            </a:r>
            <a:r>
              <a:rPr lang="en" dirty="0">
                <a:solidFill>
                  <a:schemeClr val="dk1"/>
                </a:solidFill>
              </a:rPr>
              <a:t> L(w</a:t>
            </a:r>
            <a:r>
              <a:rPr lang="en" baseline="-25000" dirty="0">
                <a:solidFill>
                  <a:schemeClr val="dk1"/>
                </a:solidFill>
              </a:rPr>
              <a:t>t</a:t>
            </a:r>
            <a:r>
              <a:rPr lang="en" dirty="0">
                <a:solidFill>
                  <a:schemeClr val="dk1"/>
                </a:solidFill>
              </a:rPr>
              <a:t>)</a:t>
            </a:r>
            <a:endParaRPr dirty="0">
              <a:solidFill>
                <a:schemeClr val="dk1"/>
              </a:solidFill>
            </a:endParaRPr>
          </a:p>
          <a:p>
            <a:pPr marL="0" indent="0">
              <a:spcBef>
                <a:spcPts val="2133"/>
              </a:spcBef>
              <a:buNone/>
            </a:pPr>
            <a:r>
              <a:rPr lang="en" dirty="0">
                <a:solidFill>
                  <a:schemeClr val="dk1"/>
                </a:solidFill>
              </a:rPr>
              <a:t>Now:</a:t>
            </a:r>
            <a:br>
              <a:rPr lang="en" dirty="0">
                <a:solidFill>
                  <a:schemeClr val="dk1"/>
                </a:solidFill>
              </a:rPr>
            </a:br>
            <a:r>
              <a:rPr lang="en" dirty="0">
                <a:solidFill>
                  <a:schemeClr val="dk1"/>
                </a:solidFill>
              </a:rPr>
              <a:t>	Δw</a:t>
            </a:r>
            <a:r>
              <a:rPr lang="en" baseline="-25000" dirty="0">
                <a:solidFill>
                  <a:schemeClr val="dk1"/>
                </a:solidFill>
              </a:rPr>
              <a:t>t</a:t>
            </a:r>
            <a:r>
              <a:rPr lang="en" dirty="0">
                <a:solidFill>
                  <a:schemeClr val="dk1"/>
                </a:solidFill>
              </a:rPr>
              <a:t> = -∂/∂w</a:t>
            </a:r>
            <a:r>
              <a:rPr lang="en" baseline="-25000" dirty="0">
                <a:solidFill>
                  <a:schemeClr val="dk1"/>
                </a:solidFill>
              </a:rPr>
              <a:t>t</a:t>
            </a:r>
            <a:r>
              <a:rPr lang="en" dirty="0">
                <a:solidFill>
                  <a:schemeClr val="dk1"/>
                </a:solidFill>
              </a:rPr>
              <a:t> L(w</a:t>
            </a:r>
            <a:r>
              <a:rPr lang="en" baseline="-25000" dirty="0">
                <a:solidFill>
                  <a:schemeClr val="dk1"/>
                </a:solidFill>
              </a:rPr>
              <a:t>t</a:t>
            </a:r>
            <a:r>
              <a:rPr lang="en" dirty="0">
                <a:solidFill>
                  <a:schemeClr val="dk1"/>
                </a:solidFill>
              </a:rPr>
              <a:t>) + mΔw</a:t>
            </a:r>
            <a:r>
              <a:rPr lang="en" baseline="-25000" dirty="0">
                <a:solidFill>
                  <a:schemeClr val="dk1"/>
                </a:solidFill>
              </a:rPr>
              <a:t>t-1</a:t>
            </a:r>
            <a:endParaRPr dirty="0">
              <a:solidFill>
                <a:schemeClr val="dk1"/>
              </a:solidFill>
            </a:endParaRPr>
          </a:p>
          <a:p>
            <a:pPr marL="0" indent="0">
              <a:spcBef>
                <a:spcPts val="2133"/>
              </a:spcBef>
              <a:buNone/>
            </a:pPr>
            <a:r>
              <a:rPr lang="en" dirty="0">
                <a:solidFill>
                  <a:schemeClr val="dk1"/>
                </a:solidFill>
              </a:rPr>
              <a:t>w</a:t>
            </a:r>
            <a:r>
              <a:rPr lang="en" baseline="-25000" dirty="0">
                <a:solidFill>
                  <a:schemeClr val="dk1"/>
                </a:solidFill>
              </a:rPr>
              <a:t>t+1</a:t>
            </a:r>
            <a:r>
              <a:rPr lang="en" dirty="0">
                <a:solidFill>
                  <a:schemeClr val="dk1"/>
                </a:solidFill>
              </a:rPr>
              <a:t> = w</a:t>
            </a:r>
            <a:r>
              <a:rPr lang="en" baseline="-25000" dirty="0">
                <a:solidFill>
                  <a:schemeClr val="dk1"/>
                </a:solidFill>
              </a:rPr>
              <a:t>t</a:t>
            </a:r>
            <a:r>
              <a:rPr lang="en" dirty="0">
                <a:solidFill>
                  <a:schemeClr val="dk1"/>
                </a:solidFill>
              </a:rPr>
              <a:t> + </a:t>
            </a:r>
            <a:r>
              <a:rPr lang="el-GR" dirty="0">
                <a:solidFill>
                  <a:schemeClr val="tx1"/>
                </a:solidFill>
                <a:latin typeface="Arial"/>
                <a:cs typeface="Arial"/>
                <a:sym typeface="Symbol"/>
              </a:rPr>
              <a:t>α </a:t>
            </a:r>
            <a:r>
              <a:rPr lang="en" dirty="0">
                <a:solidFill>
                  <a:schemeClr val="dk1"/>
                </a:solidFill>
              </a:rPr>
              <a:t>Δw</a:t>
            </a:r>
            <a:r>
              <a:rPr lang="en" baseline="-25000" dirty="0">
                <a:solidFill>
                  <a:schemeClr val="dk1"/>
                </a:solidFill>
              </a:rPr>
              <a:t>t</a:t>
            </a:r>
            <a:endParaRPr dirty="0">
              <a:solidFill>
                <a:schemeClr val="dk1"/>
              </a:solidFill>
            </a:endParaRPr>
          </a:p>
          <a:p>
            <a:pPr marL="0" indent="0">
              <a:spcBef>
                <a:spcPts val="2133"/>
              </a:spcBef>
              <a:spcAft>
                <a:spcPts val="2133"/>
              </a:spcAft>
              <a:buNone/>
            </a:pPr>
            <a:r>
              <a:rPr lang="en" sz="1867" dirty="0">
                <a:solidFill>
                  <a:schemeClr val="dk1"/>
                </a:solidFill>
              </a:rPr>
              <a:t>Side effect: </a:t>
            </a:r>
            <a:r>
              <a:rPr lang="en" sz="1867" b="1" dirty="0">
                <a:solidFill>
                  <a:schemeClr val="dk1"/>
                </a:solidFill>
              </a:rPr>
              <a:t>smooths</a:t>
            </a:r>
            <a:r>
              <a:rPr lang="en" sz="1867" dirty="0">
                <a:solidFill>
                  <a:schemeClr val="dk1"/>
                </a:solidFill>
              </a:rPr>
              <a:t> out updates if gradient is in different directions</a:t>
            </a:r>
            <a:endParaRPr sz="1867" dirty="0">
              <a:solidFill>
                <a:schemeClr val="dk1"/>
              </a:solidFill>
            </a:endParaRPr>
          </a:p>
        </p:txBody>
      </p:sp>
      <p:pic>
        <p:nvPicPr>
          <p:cNvPr id="1026" name="Picture 2" descr="Hyper Parameter—Momentum - AI³ | Theory, Practice, Business - Medium">
            <a:extLst>
              <a:ext uri="{FF2B5EF4-FFF2-40B4-BE49-F238E27FC236}">
                <a16:creationId xmlns:a16="http://schemas.microsoft.com/office/drawing/2014/main" id="{5AE16CC6-D0B3-45BE-85A8-B2C8085B4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2300" y="1877322"/>
            <a:ext cx="4719859" cy="3453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A62364B3-720D-4A84-A3C7-C51139C57A73}"/>
                  </a:ext>
                </a:extLst>
              </p:cNvPr>
              <p:cNvSpPr/>
              <p:nvPr/>
            </p:nvSpPr>
            <p:spPr>
              <a:xfrm>
                <a:off x="7697972" y="5472379"/>
                <a:ext cx="3664687" cy="76695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  <m:r>
                      <a:rPr lang="en-US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represent the gradient calculated in the previous step.</a:t>
                </a:r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A62364B3-720D-4A84-A3C7-C51139C57A7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7972" y="5472379"/>
                <a:ext cx="3664687" cy="766959"/>
              </a:xfrm>
              <a:prstGeom prst="rect">
                <a:avLst/>
              </a:prstGeom>
              <a:blipFill>
                <a:blip r:embed="rId4"/>
                <a:stretch>
                  <a:fillRect b="-3125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" name="Google Shape;1021;p113"/>
          <p:cNvSpPr txBox="1">
            <a:spLocks noGrp="1"/>
          </p:cNvSpPr>
          <p:nvPr>
            <p:ph type="title"/>
          </p:nvPr>
        </p:nvSpPr>
        <p:spPr>
          <a:xfrm>
            <a:off x="170600" y="256233"/>
            <a:ext cx="1185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r>
              <a:rPr lang="en" sz="4000"/>
              <a:t>NN updates with weight decay and momentum</a:t>
            </a:r>
            <a:endParaRPr sz="4000" i="1"/>
          </a:p>
        </p:txBody>
      </p:sp>
      <p:sp>
        <p:nvSpPr>
          <p:cNvPr id="1022" name="Google Shape;1022;p113"/>
          <p:cNvSpPr txBox="1">
            <a:spLocks noGrp="1"/>
          </p:cNvSpPr>
          <p:nvPr>
            <p:ph type="body" idx="1"/>
          </p:nvPr>
        </p:nvSpPr>
        <p:spPr>
          <a:xfrm>
            <a:off x="298400" y="1019833"/>
            <a:ext cx="11595200" cy="5674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buNone/>
            </a:pPr>
            <a:r>
              <a:rPr lang="en" dirty="0">
                <a:solidFill>
                  <a:schemeClr val="dk1"/>
                </a:solidFill>
              </a:rPr>
              <a:t>Δw’</a:t>
            </a:r>
            <a:r>
              <a:rPr lang="en" baseline="-25000" dirty="0">
                <a:solidFill>
                  <a:schemeClr val="dk1"/>
                </a:solidFill>
              </a:rPr>
              <a:t>t</a:t>
            </a:r>
            <a:r>
              <a:rPr lang="en" dirty="0">
                <a:solidFill>
                  <a:schemeClr val="dk1"/>
                </a:solidFill>
              </a:rPr>
              <a:t> = -∂/∂w</a:t>
            </a:r>
            <a:r>
              <a:rPr lang="en" baseline="-25000" dirty="0">
                <a:solidFill>
                  <a:schemeClr val="dk1"/>
                </a:solidFill>
              </a:rPr>
              <a:t>t</a:t>
            </a:r>
            <a:r>
              <a:rPr lang="en" dirty="0">
                <a:solidFill>
                  <a:schemeClr val="dk1"/>
                </a:solidFill>
              </a:rPr>
              <a:t> L(w</a:t>
            </a:r>
            <a:r>
              <a:rPr lang="en" baseline="-25000" dirty="0">
                <a:solidFill>
                  <a:schemeClr val="dk1"/>
                </a:solidFill>
              </a:rPr>
              <a:t>t</a:t>
            </a:r>
            <a:r>
              <a:rPr lang="en" dirty="0">
                <a:solidFill>
                  <a:schemeClr val="dk1"/>
                </a:solidFill>
              </a:rPr>
              <a:t>) - λw</a:t>
            </a:r>
            <a:r>
              <a:rPr lang="en" baseline="-25000" dirty="0">
                <a:solidFill>
                  <a:schemeClr val="dk1"/>
                </a:solidFill>
              </a:rPr>
              <a:t>t</a:t>
            </a:r>
            <a:r>
              <a:rPr lang="en" dirty="0">
                <a:solidFill>
                  <a:schemeClr val="dk1"/>
                </a:solidFill>
              </a:rPr>
              <a:t> + mΔw’</a:t>
            </a:r>
            <a:r>
              <a:rPr lang="en" baseline="-25000" dirty="0">
                <a:solidFill>
                  <a:schemeClr val="dk1"/>
                </a:solidFill>
              </a:rPr>
              <a:t>t-1</a:t>
            </a:r>
            <a:endParaRPr dirty="0">
              <a:solidFill>
                <a:schemeClr val="dk1"/>
              </a:solidFill>
            </a:endParaRPr>
          </a:p>
          <a:p>
            <a:pPr marL="0" indent="0">
              <a:spcBef>
                <a:spcPts val="2133"/>
              </a:spcBef>
              <a:buNone/>
            </a:pPr>
            <a:endParaRPr lang="en-US" dirty="0">
              <a:solidFill>
                <a:schemeClr val="dk1"/>
              </a:solidFill>
            </a:endParaRPr>
          </a:p>
          <a:p>
            <a:pPr marL="0" indent="0">
              <a:spcBef>
                <a:spcPts val="2133"/>
              </a:spcBef>
              <a:buNone/>
            </a:pPr>
            <a:endParaRPr dirty="0">
              <a:solidFill>
                <a:schemeClr val="dk1"/>
              </a:solidFill>
            </a:endParaRPr>
          </a:p>
          <a:p>
            <a:pPr marL="0" indent="0">
              <a:spcBef>
                <a:spcPts val="2133"/>
              </a:spcBef>
              <a:spcAft>
                <a:spcPts val="2133"/>
              </a:spcAft>
              <a:buNone/>
            </a:pPr>
            <a:r>
              <a:rPr lang="en" dirty="0">
                <a:solidFill>
                  <a:schemeClr val="dk1"/>
                </a:solidFill>
              </a:rPr>
              <a:t>w</a:t>
            </a:r>
            <a:r>
              <a:rPr lang="en" baseline="-25000" dirty="0">
                <a:solidFill>
                  <a:schemeClr val="dk1"/>
                </a:solidFill>
              </a:rPr>
              <a:t>t+1</a:t>
            </a:r>
            <a:r>
              <a:rPr lang="en" dirty="0">
                <a:solidFill>
                  <a:schemeClr val="dk1"/>
                </a:solidFill>
              </a:rPr>
              <a:t> = w</a:t>
            </a:r>
            <a:r>
              <a:rPr lang="en" baseline="-25000" dirty="0">
                <a:solidFill>
                  <a:schemeClr val="dk1"/>
                </a:solidFill>
              </a:rPr>
              <a:t>t</a:t>
            </a:r>
            <a:r>
              <a:rPr lang="en" dirty="0">
                <a:solidFill>
                  <a:schemeClr val="dk1"/>
                </a:solidFill>
              </a:rPr>
              <a:t> + </a:t>
            </a:r>
            <a:r>
              <a:rPr lang="el-GR" dirty="0">
                <a:solidFill>
                  <a:schemeClr val="tx1"/>
                </a:solidFill>
                <a:latin typeface="Arial"/>
                <a:cs typeface="Arial"/>
                <a:sym typeface="Symbol"/>
              </a:rPr>
              <a:t>α</a:t>
            </a:r>
            <a:r>
              <a:rPr lang="el-GR" dirty="0">
                <a:solidFill>
                  <a:srgbClr val="FF0000"/>
                </a:solidFill>
                <a:latin typeface="Arial"/>
                <a:cs typeface="Arial"/>
                <a:sym typeface="Symbol"/>
              </a:rPr>
              <a:t> </a:t>
            </a:r>
            <a:r>
              <a:rPr lang="en" dirty="0">
                <a:solidFill>
                  <a:schemeClr val="dk1"/>
                </a:solidFill>
              </a:rPr>
              <a:t>Δw’</a:t>
            </a:r>
            <a:r>
              <a:rPr lang="en" baseline="-25000" dirty="0">
                <a:solidFill>
                  <a:schemeClr val="dk1"/>
                </a:solidFill>
              </a:rPr>
              <a:t>t</a:t>
            </a:r>
            <a:endParaRPr sz="1867" dirty="0">
              <a:solidFill>
                <a:schemeClr val="dk1"/>
              </a:solidFill>
            </a:endParaRPr>
          </a:p>
        </p:txBody>
      </p:sp>
      <p:sp>
        <p:nvSpPr>
          <p:cNvPr id="1023" name="Google Shape;1023;p113"/>
          <p:cNvSpPr txBox="1">
            <a:spLocks noGrp="1"/>
          </p:cNvSpPr>
          <p:nvPr>
            <p:ph type="title" idx="2"/>
          </p:nvPr>
        </p:nvSpPr>
        <p:spPr>
          <a:xfrm>
            <a:off x="298400" y="6381033"/>
            <a:ext cx="11595200" cy="313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endParaRPr/>
          </a:p>
        </p:txBody>
      </p:sp>
      <p:sp>
        <p:nvSpPr>
          <p:cNvPr id="1024" name="Google Shape;1024;p113"/>
          <p:cNvSpPr/>
          <p:nvPr/>
        </p:nvSpPr>
        <p:spPr>
          <a:xfrm>
            <a:off x="1349111" y="972248"/>
            <a:ext cx="2111362" cy="853801"/>
          </a:xfrm>
          <a:custGeom>
            <a:avLst/>
            <a:gdLst/>
            <a:ahLst/>
            <a:cxnLst/>
            <a:rect l="l" t="t" r="r" b="b"/>
            <a:pathLst>
              <a:path w="84420" h="23889" extrusionOk="0">
                <a:moveTo>
                  <a:pt x="36448" y="1589"/>
                </a:moveTo>
                <a:cubicBezTo>
                  <a:pt x="25773" y="1589"/>
                  <a:pt x="14743" y="-77"/>
                  <a:pt x="4444" y="2732"/>
                </a:cubicBezTo>
                <a:cubicBezTo>
                  <a:pt x="489" y="3811"/>
                  <a:pt x="-1134" y="11052"/>
                  <a:pt x="1015" y="14543"/>
                </a:cubicBezTo>
                <a:cubicBezTo>
                  <a:pt x="9189" y="27826"/>
                  <a:pt x="31526" y="22989"/>
                  <a:pt x="47116" y="22544"/>
                </a:cubicBezTo>
                <a:cubicBezTo>
                  <a:pt x="59689" y="22185"/>
                  <a:pt x="81022" y="27127"/>
                  <a:pt x="84073" y="14924"/>
                </a:cubicBezTo>
                <a:cubicBezTo>
                  <a:pt x="88048" y="-974"/>
                  <a:pt x="53597" y="65"/>
                  <a:pt x="37210" y="65"/>
                </a:cubicBezTo>
              </a:path>
            </a:pathLst>
          </a:custGeom>
          <a:noFill/>
          <a:ln w="38100" cap="flat" cmpd="sng">
            <a:solidFill>
              <a:srgbClr val="00FF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25" name="Google Shape;1025;p113"/>
          <p:cNvSpPr/>
          <p:nvPr/>
        </p:nvSpPr>
        <p:spPr>
          <a:xfrm>
            <a:off x="3406439" y="1019833"/>
            <a:ext cx="1040845" cy="797958"/>
          </a:xfrm>
          <a:custGeom>
            <a:avLst/>
            <a:gdLst/>
            <a:ahLst/>
            <a:cxnLst/>
            <a:rect l="l" t="t" r="r" b="b"/>
            <a:pathLst>
              <a:path w="37719" h="23649" extrusionOk="0">
                <a:moveTo>
                  <a:pt x="22584" y="167"/>
                </a:moveTo>
                <a:cubicBezTo>
                  <a:pt x="15757" y="167"/>
                  <a:pt x="7853" y="-500"/>
                  <a:pt x="2391" y="3596"/>
                </a:cubicBezTo>
                <a:cubicBezTo>
                  <a:pt x="-268" y="5590"/>
                  <a:pt x="-684" y="10797"/>
                  <a:pt x="1248" y="13502"/>
                </a:cubicBezTo>
                <a:cubicBezTo>
                  <a:pt x="8129" y="23135"/>
                  <a:pt x="27929" y="27588"/>
                  <a:pt x="36300" y="19217"/>
                </a:cubicBezTo>
                <a:cubicBezTo>
                  <a:pt x="41785" y="13732"/>
                  <a:pt x="29197" y="1310"/>
                  <a:pt x="21441" y="1310"/>
                </a:cubicBezTo>
              </a:path>
            </a:pathLst>
          </a:custGeom>
          <a:noFill/>
          <a:ln w="38100" cap="flat" cmpd="sng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26" name="Google Shape;1026;p113"/>
          <p:cNvSpPr/>
          <p:nvPr/>
        </p:nvSpPr>
        <p:spPr>
          <a:xfrm>
            <a:off x="4638984" y="1019833"/>
            <a:ext cx="1605871" cy="620593"/>
          </a:xfrm>
          <a:custGeom>
            <a:avLst/>
            <a:gdLst/>
            <a:ahLst/>
            <a:cxnLst/>
            <a:rect l="l" t="t" r="r" b="b"/>
            <a:pathLst>
              <a:path w="44816" h="23172" extrusionOk="0">
                <a:moveTo>
                  <a:pt x="20562" y="466"/>
                </a:moveTo>
                <a:cubicBezTo>
                  <a:pt x="14445" y="466"/>
                  <a:pt x="7461" y="-1252"/>
                  <a:pt x="2274" y="1990"/>
                </a:cubicBezTo>
                <a:cubicBezTo>
                  <a:pt x="-331" y="3618"/>
                  <a:pt x="-573" y="8578"/>
                  <a:pt x="1131" y="11134"/>
                </a:cubicBezTo>
                <a:cubicBezTo>
                  <a:pt x="6599" y="19336"/>
                  <a:pt x="18714" y="21755"/>
                  <a:pt x="28563" y="22183"/>
                </a:cubicBezTo>
                <a:cubicBezTo>
                  <a:pt x="33526" y="22399"/>
                  <a:pt x="40151" y="24779"/>
                  <a:pt x="43422" y="21040"/>
                </a:cubicBezTo>
                <a:cubicBezTo>
                  <a:pt x="50254" y="13232"/>
                  <a:pt x="29261" y="4509"/>
                  <a:pt x="19419" y="1228"/>
                </a:cubicBezTo>
              </a:path>
            </a:pathLst>
          </a:custGeom>
          <a:noFill/>
          <a:ln w="38100" cap="flat" cmpd="sng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27" name="Google Shape;1027;p113"/>
          <p:cNvSpPr txBox="1"/>
          <p:nvPr/>
        </p:nvSpPr>
        <p:spPr>
          <a:xfrm>
            <a:off x="295434" y="1800366"/>
            <a:ext cx="3213634" cy="707077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00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2133"/>
              </a:spcAft>
            </a:pPr>
            <a:r>
              <a:rPr lang="en" sz="2400" dirty="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Gradient of loss</a:t>
            </a:r>
          </a:p>
        </p:txBody>
      </p:sp>
      <p:sp>
        <p:nvSpPr>
          <p:cNvPr id="1028" name="Google Shape;1028;p113"/>
          <p:cNvSpPr txBox="1"/>
          <p:nvPr/>
        </p:nvSpPr>
        <p:spPr>
          <a:xfrm>
            <a:off x="3700769" y="1800367"/>
            <a:ext cx="1534465" cy="1175726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2133"/>
              </a:spcAft>
            </a:pPr>
            <a:r>
              <a:rPr lang="en" sz="2400" dirty="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Weight decay</a:t>
            </a:r>
            <a:endParaRPr sz="2400" dirty="0"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029" name="Google Shape;1029;p113"/>
          <p:cNvSpPr txBox="1"/>
          <p:nvPr/>
        </p:nvSpPr>
        <p:spPr>
          <a:xfrm>
            <a:off x="5845548" y="1640427"/>
            <a:ext cx="2004106" cy="541576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FF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2133"/>
              </a:spcAft>
            </a:pPr>
            <a:r>
              <a:rPr lang="en" sz="2400" dirty="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Momentum</a:t>
            </a:r>
            <a:endParaRPr sz="2400" dirty="0"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030" name="Google Shape;1030;p113"/>
          <p:cNvSpPr/>
          <p:nvPr/>
        </p:nvSpPr>
        <p:spPr>
          <a:xfrm>
            <a:off x="2170314" y="3181118"/>
            <a:ext cx="382572" cy="707077"/>
          </a:xfrm>
          <a:custGeom>
            <a:avLst/>
            <a:gdLst/>
            <a:ahLst/>
            <a:cxnLst/>
            <a:rect l="l" t="t" r="r" b="b"/>
            <a:pathLst>
              <a:path w="12775" h="20720" extrusionOk="0">
                <a:moveTo>
                  <a:pt x="7800" y="0"/>
                </a:moveTo>
                <a:cubicBezTo>
                  <a:pt x="4700" y="0"/>
                  <a:pt x="565" y="2257"/>
                  <a:pt x="180" y="5334"/>
                </a:cubicBezTo>
                <a:cubicBezTo>
                  <a:pt x="-539" y="11087"/>
                  <a:pt x="2877" y="19437"/>
                  <a:pt x="8562" y="20574"/>
                </a:cubicBezTo>
                <a:cubicBezTo>
                  <a:pt x="14415" y="21745"/>
                  <a:pt x="13901" y="5336"/>
                  <a:pt x="8562" y="2667"/>
                </a:cubicBezTo>
              </a:path>
            </a:pathLst>
          </a:custGeom>
          <a:noFill/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31" name="Google Shape;1031;p113"/>
          <p:cNvSpPr txBox="1"/>
          <p:nvPr/>
        </p:nvSpPr>
        <p:spPr>
          <a:xfrm>
            <a:off x="2312295" y="3814257"/>
            <a:ext cx="2296355" cy="1009259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2133"/>
              </a:spcAft>
            </a:pPr>
            <a:r>
              <a:rPr lang="en" sz="2400" dirty="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Learning rate</a:t>
            </a:r>
            <a:endParaRPr sz="2400" dirty="0"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animBg="1"/>
      <p:bldP spid="1028" grpId="0" animBg="1"/>
      <p:bldP spid="1029" grpId="0" animBg="1"/>
      <p:bldP spid="1031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B0359-23D7-470C-9975-289D4FA95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3450" y="576263"/>
            <a:ext cx="10515600" cy="2852737"/>
          </a:xfrm>
        </p:spPr>
        <p:txBody>
          <a:bodyPr/>
          <a:lstStyle/>
          <a:p>
            <a:r>
              <a:rPr lang="en-US" altLang="zh-CN" dirty="0"/>
              <a:t>Activations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733823-254E-4B61-9E2A-A4E254FB13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09156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-US" dirty="0"/>
              <a:t>Linear Activation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Google Shape;61;p14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415600" y="1536633"/>
                <a:ext cx="9307044" cy="4555200"/>
              </a:xfrm>
              <a:prstGeom prst="rect">
                <a:avLst/>
              </a:prstGeom>
            </p:spPr>
            <p:txBody>
              <a:bodyPr spcFirstLastPara="1" vert="horz" wrap="square" lIns="121900" tIns="121900" rIns="121900" bIns="121900" rtlCol="0" anchor="t" anchorCtr="0">
                <a:no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) = 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’(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) = 1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US" dirty="0"/>
              </a:p>
              <a:p>
                <a:pPr marL="457200" indent="-457200">
                  <a:lnSpc>
                    <a:spcPct val="100000"/>
                  </a:lnSpc>
                </a:pPr>
                <a:r>
                  <a:rPr lang="en-US" dirty="0"/>
                  <a:t>Only offers linear effects.</a:t>
                </a:r>
              </a:p>
              <a:p>
                <a:pPr marL="457200" indent="-457200">
                  <a:lnSpc>
                    <a:spcPct val="100000"/>
                  </a:lnSpc>
                </a:pPr>
                <a:r>
                  <a:rPr lang="en-US" dirty="0"/>
                  <a:t>For a 2-layer NN with linear activations for both layers.</a:t>
                </a:r>
              </a:p>
              <a:p>
                <a:pPr marL="457200" indent="-457200">
                  <a:lnSpc>
                    <a:spcPct val="100000"/>
                  </a:lnSpc>
                </a:pPr>
                <a:endParaRPr lang="en-US" dirty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𝑋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𝑋𝑤</m:t>
                      </m:r>
                    </m:oMath>
                  </m:oMathPara>
                </a14:m>
                <a:endParaRPr lang="en-US" dirty="0"/>
              </a:p>
              <a:p>
                <a:pPr marL="457200" indent="-457200">
                  <a:lnSpc>
                    <a:spcPct val="100000"/>
                  </a:lnSpc>
                </a:pPr>
                <a:endParaRPr lang="en-US" dirty="0"/>
              </a:p>
              <a:p>
                <a:pPr marL="457200" indent="-457200">
                  <a:lnSpc>
                    <a:spcPct val="100000"/>
                  </a:lnSpc>
                </a:pPr>
                <a:r>
                  <a:rPr lang="en-US" dirty="0"/>
                  <a:t>Not so great, need Non-Linear activations to learn more complex data distribution.</a:t>
                </a:r>
                <a:endParaRPr dirty="0"/>
              </a:p>
            </p:txBody>
          </p:sp>
        </mc:Choice>
        <mc:Fallback xmlns="">
          <p:sp>
            <p:nvSpPr>
              <p:cNvPr id="61" name="Google Shape;61;p14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15600" y="1536633"/>
                <a:ext cx="9307044" cy="4555200"/>
              </a:xfrm>
              <a:prstGeom prst="rect">
                <a:avLst/>
              </a:prstGeom>
              <a:blipFill>
                <a:blip r:embed="rId3"/>
                <a:stretch>
                  <a:fillRect l="-65" b="-13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Google Shape;1046;p115">
            <a:extLst>
              <a:ext uri="{FF2B5EF4-FFF2-40B4-BE49-F238E27FC236}">
                <a16:creationId xmlns:a16="http://schemas.microsoft.com/office/drawing/2014/main" id="{32DBFFB9-DCE9-4311-8439-B8D5CA1F5BF4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6836" t="22363" r="68283" b="40944"/>
          <a:stretch/>
        </p:blipFill>
        <p:spPr>
          <a:xfrm>
            <a:off x="8200571" y="372683"/>
            <a:ext cx="3483429" cy="28640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7566242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-US" dirty="0"/>
              <a:t>Logistic Activation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Google Shape;61;p14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415600" y="1536633"/>
                <a:ext cx="8564094" cy="4555200"/>
              </a:xfrm>
              <a:prstGeom prst="rect">
                <a:avLst/>
              </a:prstGeom>
            </p:spPr>
            <p:txBody>
              <a:bodyPr spcFirstLastPara="1" vert="horz" wrap="square" lIns="121900" tIns="121900" rIns="121900" bIns="121900" rtlCol="0" anchor="t" anchorCtr="0">
                <a:no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’(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) =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(1−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US" dirty="0"/>
              </a:p>
              <a:p>
                <a:pPr marL="457200" indent="-457200">
                  <a:lnSpc>
                    <a:spcPct val="100000"/>
                  </a:lnSpc>
                </a:pPr>
                <a:r>
                  <a:rPr lang="en-US" sz="2400" dirty="0"/>
                  <a:t>Aka Sigmoid function (S-shape)</a:t>
                </a:r>
              </a:p>
              <a:p>
                <a:pPr marL="457200" indent="-457200">
                  <a:lnSpc>
                    <a:spcPct val="100000"/>
                  </a:lnSpc>
                </a:pPr>
                <a:r>
                  <a:rPr lang="en-US" sz="2400" dirty="0"/>
                  <a:t>Used in Logistic regression.</a:t>
                </a:r>
              </a:p>
              <a:p>
                <a:pPr marL="457200" indent="-457200">
                  <a:lnSpc>
                    <a:spcPct val="100000"/>
                  </a:lnSpc>
                </a:pPr>
                <a:r>
                  <a:rPr lang="en-US" sz="2400" dirty="0"/>
                  <a:t>The result is in range (0, 1),</a:t>
                </a:r>
              </a:p>
              <a:p>
                <a:pPr marL="457200" indent="-457200">
                  <a:lnSpc>
                    <a:spcPct val="100000"/>
                  </a:lnSpc>
                </a:pPr>
                <a:r>
                  <a:rPr lang="en-US" altLang="zh-CN" sz="2400" dirty="0"/>
                  <a:t>It can </a:t>
                </a:r>
                <a:r>
                  <a:rPr lang="en-US" sz="2400" dirty="0"/>
                  <a:t>represent probability.</a:t>
                </a:r>
              </a:p>
              <a:p>
                <a:pPr marL="457200" indent="-457200">
                  <a:lnSpc>
                    <a:spcPct val="100000"/>
                  </a:lnSpc>
                </a:pPr>
                <a:r>
                  <a:rPr lang="en-US" sz="2400" dirty="0"/>
                  <a:t>A special case of logistic growth (population model).</a:t>
                </a:r>
              </a:p>
            </p:txBody>
          </p:sp>
        </mc:Choice>
        <mc:Fallback xmlns="">
          <p:sp>
            <p:nvSpPr>
              <p:cNvPr id="61" name="Google Shape;61;p14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15600" y="1536633"/>
                <a:ext cx="8564094" cy="4555200"/>
              </a:xfrm>
              <a:prstGeom prst="rect">
                <a:avLst/>
              </a:prstGeom>
              <a:blipFill>
                <a:blip r:embed="rId3"/>
                <a:stretch>
                  <a:fillRect l="-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Google Shape;1046;p115">
            <a:extLst>
              <a:ext uri="{FF2B5EF4-FFF2-40B4-BE49-F238E27FC236}">
                <a16:creationId xmlns:a16="http://schemas.microsoft.com/office/drawing/2014/main" id="{32DBFFB9-DCE9-4311-8439-B8D5CA1F5BF4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38050" t="1061" r="39167" b="62246"/>
          <a:stretch/>
        </p:blipFill>
        <p:spPr>
          <a:xfrm>
            <a:off x="8513136" y="-75035"/>
            <a:ext cx="3189768" cy="28640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2" name="Picture 8" descr="The logistic (sigmoid) curve of population growth over time. The ...">
            <a:extLst>
              <a:ext uri="{FF2B5EF4-FFF2-40B4-BE49-F238E27FC236}">
                <a16:creationId xmlns:a16="http://schemas.microsoft.com/office/drawing/2014/main" id="{FEE6D38C-FF34-45E8-86C6-3EFDE11F98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6993" y="3593806"/>
            <a:ext cx="4545836" cy="3178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08730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-US" dirty="0" err="1"/>
              <a:t>ReLU</a:t>
            </a:r>
            <a:r>
              <a:rPr lang="en-US" dirty="0"/>
              <a:t> Activation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Google Shape;61;p14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415600" y="1536633"/>
                <a:ext cx="8678394" cy="4555200"/>
              </a:xfrm>
              <a:prstGeom prst="rect">
                <a:avLst/>
              </a:prstGeom>
            </p:spPr>
            <p:txBody>
              <a:bodyPr spcFirstLastPara="1" vert="horz" wrap="square" lIns="121900" tIns="121900" rIns="121900" bIns="121900" rtlCol="0" anchor="t" anchorCtr="0">
                <a:no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i="0" dirty="0" smtClean="0">
                          <a:latin typeface="Cambria Math" panose="02040503050406030204" pitchFamily="18" charset="0"/>
                        </a:rPr>
                        <m:t>max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⁡(0, 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’</m:t>
                      </m:r>
                      <m:d>
                        <m:d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𝑔</m:t>
                          </m:r>
                          <m:d>
                            <m:d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&gt;0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 marL="457200" indent="-457200">
                  <a:lnSpc>
                    <a:spcPct val="100000"/>
                  </a:lnSpc>
                </a:pPr>
                <a:r>
                  <a:rPr lang="en-US" sz="2400" dirty="0"/>
                  <a:t>Rectified linear unit</a:t>
                </a:r>
              </a:p>
              <a:p>
                <a:pPr marL="457200" indent="-457200">
                  <a:lnSpc>
                    <a:spcPct val="100000"/>
                  </a:lnSpc>
                </a:pPr>
                <a:r>
                  <a:rPr lang="en-US" sz="2400" b="1" i="1" dirty="0"/>
                  <a:t>Fast!</a:t>
                </a:r>
                <a:r>
                  <a:rPr lang="en-US" sz="2400" dirty="0"/>
                  <a:t> In backpropagation, 1 when positive, 0 otherwise.</a:t>
                </a:r>
              </a:p>
              <a:p>
                <a:pPr marL="457200" indent="-457200">
                  <a:lnSpc>
                    <a:spcPct val="100000"/>
                  </a:lnSpc>
                </a:pPr>
                <a:r>
                  <a:rPr lang="en-US" sz="2200" dirty="0"/>
                  <a:t>Optimizes important (positive) values and ignore the others.</a:t>
                </a:r>
              </a:p>
              <a:p>
                <a:pPr marL="457200" indent="-457200">
                  <a:lnSpc>
                    <a:spcPct val="100000"/>
                  </a:lnSpc>
                </a:pPr>
                <a:r>
                  <a:rPr lang="en-US" sz="2200" dirty="0"/>
                  <a:t>Analog to neurons</a:t>
                </a:r>
              </a:p>
              <a:p>
                <a:pPr marL="457200" indent="-457200">
                  <a:lnSpc>
                    <a:spcPct val="100000"/>
                  </a:lnSpc>
                </a:pPr>
                <a:r>
                  <a:rPr lang="en-US" sz="2200" dirty="0"/>
                  <a:t>Information loss is small (other neurons will carry information)</a:t>
                </a:r>
              </a:p>
            </p:txBody>
          </p:sp>
        </mc:Choice>
        <mc:Fallback xmlns="">
          <p:sp>
            <p:nvSpPr>
              <p:cNvPr id="61" name="Google Shape;61;p14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15600" y="1536633"/>
                <a:ext cx="8678394" cy="4555200"/>
              </a:xfrm>
              <a:prstGeom prst="rect">
                <a:avLst/>
              </a:prstGeom>
              <a:blipFill>
                <a:blip r:embed="rId3"/>
                <a:stretch>
                  <a:fillRect l="-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Google Shape;1046;p115">
            <a:extLst>
              <a:ext uri="{FF2B5EF4-FFF2-40B4-BE49-F238E27FC236}">
                <a16:creationId xmlns:a16="http://schemas.microsoft.com/office/drawing/2014/main" id="{32DBFFB9-DCE9-4311-8439-B8D5CA1F5BF4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18863" t="65167" r="58354" b="-1860"/>
          <a:stretch/>
        </p:blipFill>
        <p:spPr>
          <a:xfrm>
            <a:off x="8513136" y="-75035"/>
            <a:ext cx="3189768" cy="286400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52934D4C-01A2-49E6-A90E-E89EBB3E6E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9188" y="3690938"/>
            <a:ext cx="285750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592873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6136A0-D564-4B99-ADFD-CDED2C9A7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Visualization with </a:t>
            </a:r>
            <a:r>
              <a:rPr lang="en-US" dirty="0" err="1"/>
              <a:t>ReLU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24C7EF-1B19-4A93-AB63-82C8C8A596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600" y="6478772"/>
            <a:ext cx="11360800" cy="379228"/>
          </a:xfrm>
        </p:spPr>
        <p:txBody>
          <a:bodyPr/>
          <a:lstStyle/>
          <a:p>
            <a:pPr marL="152396" indent="0" algn="r">
              <a:buNone/>
            </a:pPr>
            <a:r>
              <a:rPr lang="en-US" sz="1600" dirty="0">
                <a:hlinkClick r:id="rId2"/>
              </a:rPr>
              <a:t>https://www.youtube.com/channel/UCYO_jab_esuFRV4b17AJtAw</a:t>
            </a:r>
            <a:endParaRPr lang="en-US" sz="1600" dirty="0"/>
          </a:p>
        </p:txBody>
      </p:sp>
      <p:pic>
        <p:nvPicPr>
          <p:cNvPr id="4" name="Picture 6" descr="Related image">
            <a:extLst>
              <a:ext uri="{FF2B5EF4-FFF2-40B4-BE49-F238E27FC236}">
                <a16:creationId xmlns:a16="http://schemas.microsoft.com/office/drawing/2014/main" id="{ECACE1CA-8640-4BD4-AEAA-2E2E531CFDB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7024" y="1536633"/>
            <a:ext cx="8356055" cy="4712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3388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-US" dirty="0" err="1"/>
              <a:t>LeakyReLU</a:t>
            </a:r>
            <a:r>
              <a:rPr lang="en-US" dirty="0"/>
              <a:t> Activation</a:t>
            </a:r>
            <a:endParaRPr dirty="0"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8678394" cy="4555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endParaRPr lang="en-US" dirty="0"/>
          </a:p>
          <a:p>
            <a:pPr marL="457200" indent="-457200">
              <a:lnSpc>
                <a:spcPct val="100000"/>
              </a:lnSpc>
            </a:pPr>
            <a:r>
              <a:rPr lang="en-US" sz="2400" dirty="0"/>
              <a:t>No information loss (compared to </a:t>
            </a:r>
            <a:r>
              <a:rPr lang="en-US" sz="2400" dirty="0" err="1"/>
              <a:t>ReLU</a:t>
            </a:r>
            <a:r>
              <a:rPr lang="en-US" sz="2400" dirty="0"/>
              <a:t>)</a:t>
            </a:r>
          </a:p>
          <a:p>
            <a:pPr marL="457200" indent="-457200">
              <a:lnSpc>
                <a:spcPct val="100000"/>
              </a:lnSpc>
            </a:pPr>
            <a:r>
              <a:rPr lang="en-US" sz="2400" dirty="0"/>
              <a:t>Solves “dying </a:t>
            </a:r>
            <a:r>
              <a:rPr lang="en-US" sz="2400" dirty="0" err="1"/>
              <a:t>ReLU</a:t>
            </a:r>
            <a:r>
              <a:rPr lang="en-US" sz="2400" dirty="0"/>
              <a:t>” problem (i.e. all neurons output 0)</a:t>
            </a:r>
          </a:p>
          <a:p>
            <a:pPr marL="457200" indent="-457200">
              <a:lnSpc>
                <a:spcPct val="100000"/>
              </a:lnSpc>
            </a:pPr>
            <a:r>
              <a:rPr lang="en-US" sz="2400" dirty="0"/>
              <a:t>Similar to </a:t>
            </a:r>
            <a:r>
              <a:rPr lang="en-US" sz="2400" dirty="0" err="1"/>
              <a:t>ReLU</a:t>
            </a:r>
            <a:r>
              <a:rPr lang="en-US" sz="2400" dirty="0"/>
              <a:t>, pays less attention to less important neurons</a:t>
            </a:r>
          </a:p>
          <a:p>
            <a:pPr marL="457200" indent="-457200">
              <a:lnSpc>
                <a:spcPct val="100000"/>
              </a:lnSpc>
            </a:pPr>
            <a:r>
              <a:rPr lang="en-US" sz="2200" dirty="0"/>
              <a:t>Not always better than </a:t>
            </a:r>
            <a:r>
              <a:rPr lang="en-US" sz="2200" dirty="0" err="1"/>
              <a:t>ReLU</a:t>
            </a:r>
            <a:endParaRPr lang="en-US" sz="2200" dirty="0"/>
          </a:p>
        </p:txBody>
      </p:sp>
      <p:pic>
        <p:nvPicPr>
          <p:cNvPr id="4" name="Google Shape;1046;p115">
            <a:extLst>
              <a:ext uri="{FF2B5EF4-FFF2-40B4-BE49-F238E27FC236}">
                <a16:creationId xmlns:a16="http://schemas.microsoft.com/office/drawing/2014/main" id="{32DBFFB9-DCE9-4311-8439-B8D5CA1F5BF4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56455" t="65552" r="20762" b="-2245"/>
          <a:stretch/>
        </p:blipFill>
        <p:spPr>
          <a:xfrm>
            <a:off x="8513136" y="-75035"/>
            <a:ext cx="3189768" cy="28640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76876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047A10B7-C448-478B-9190-CFB0EF8543F3}" type="slidenum">
              <a:rPr lang="en-US" altLang="en-US" sz="1400"/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/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solidFill>
                  <a:srgbClr val="0033CC"/>
                </a:solidFill>
              </a:rPr>
              <a:t>Support Vectors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/>
              <a:t>The </a:t>
            </a:r>
            <a:r>
              <a:rPr lang="en-US" altLang="en-US">
                <a:solidFill>
                  <a:srgbClr val="CC0000"/>
                </a:solidFill>
              </a:rPr>
              <a:t>weights </a:t>
            </a:r>
            <a:r>
              <a:rPr lang="en-US" altLang="en-US">
                <a:solidFill>
                  <a:srgbClr val="CC0000"/>
                </a:solidFill>
                <a:sym typeface="Symbol" pitchFamily="16" charset="2"/>
              </a:rPr>
              <a:t></a:t>
            </a:r>
            <a:r>
              <a:rPr lang="en-US" altLang="en-US" baseline="-25000">
                <a:solidFill>
                  <a:srgbClr val="CC0000"/>
                </a:solidFill>
                <a:sym typeface="Symbol" pitchFamily="16" charset="2"/>
              </a:rPr>
              <a:t>i</a:t>
            </a:r>
            <a:r>
              <a:rPr lang="en-US" altLang="en-US">
                <a:sym typeface="Symbol" pitchFamily="16" charset="2"/>
              </a:rPr>
              <a:t> associated with data points are </a:t>
            </a:r>
            <a:r>
              <a:rPr lang="en-US" altLang="en-US">
                <a:solidFill>
                  <a:srgbClr val="CC0000"/>
                </a:solidFill>
                <a:sym typeface="Symbol" pitchFamily="16" charset="2"/>
              </a:rPr>
              <a:t>zero</a:t>
            </a:r>
            <a:r>
              <a:rPr lang="en-US" altLang="en-US">
                <a:sym typeface="Symbol" pitchFamily="16" charset="2"/>
              </a:rPr>
              <a:t>, except for those points closest to the separator.</a:t>
            </a:r>
          </a:p>
          <a:p>
            <a:pPr eaLnBrk="1" hangingPunct="1">
              <a:lnSpc>
                <a:spcPct val="80000"/>
              </a:lnSpc>
            </a:pPr>
            <a:endParaRPr lang="en-US" altLang="en-US">
              <a:sym typeface="Symbol" pitchFamily="16" charset="2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>
                <a:sym typeface="Symbol" pitchFamily="16" charset="2"/>
              </a:rPr>
              <a:t>The points with nonzero weights are called the </a:t>
            </a:r>
            <a:r>
              <a:rPr lang="en-US" altLang="en-US">
                <a:solidFill>
                  <a:srgbClr val="CC0000"/>
                </a:solidFill>
                <a:sym typeface="Symbol" pitchFamily="16" charset="2"/>
              </a:rPr>
              <a:t>support vectors</a:t>
            </a:r>
            <a:r>
              <a:rPr lang="en-US" altLang="en-US">
                <a:sym typeface="Symbol" pitchFamily="16" charset="2"/>
              </a:rPr>
              <a:t> (because they hold up the separating plane).</a:t>
            </a:r>
          </a:p>
          <a:p>
            <a:pPr eaLnBrk="1" hangingPunct="1">
              <a:lnSpc>
                <a:spcPct val="80000"/>
              </a:lnSpc>
            </a:pPr>
            <a:endParaRPr lang="en-US" altLang="en-US">
              <a:sym typeface="Symbol" pitchFamily="16" charset="2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>
                <a:sym typeface="Symbol" pitchFamily="16" charset="2"/>
              </a:rPr>
              <a:t>Because there are many fewer support vectors than total data points, the number of parameters defining the optimal separator is </a:t>
            </a:r>
            <a:r>
              <a:rPr lang="en-US" altLang="en-US">
                <a:solidFill>
                  <a:srgbClr val="CC0000"/>
                </a:solidFill>
                <a:sym typeface="Symbol" pitchFamily="16" charset="2"/>
              </a:rPr>
              <a:t>small</a:t>
            </a:r>
            <a:r>
              <a:rPr lang="en-US" altLang="en-US">
                <a:sym typeface="Symbol" pitchFamily="16" charset="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5856916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415600" y="766267"/>
            <a:ext cx="11448000" cy="3268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" dirty="0"/>
              <a:t>Homework 4</a:t>
            </a:r>
            <a:endParaRPr dirty="0"/>
          </a:p>
          <a:p>
            <a:pPr>
              <a:spcBef>
                <a:spcPts val="0"/>
              </a:spcBef>
            </a:pPr>
            <a:r>
              <a:rPr lang="en" sz="4800" dirty="0"/>
              <a:t>Neural Network</a:t>
            </a:r>
            <a:endParaRPr sz="4800" dirty="0"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415600" y="5046921"/>
            <a:ext cx="11505600" cy="1071112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>
              <a:spcBef>
                <a:spcPts val="0"/>
              </a:spcBef>
            </a:pPr>
            <a:endParaRPr lang="en-US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9"/>
          <p:cNvSpPr txBox="1">
            <a:spLocks noGrp="1"/>
          </p:cNvSpPr>
          <p:nvPr>
            <p:ph type="title"/>
          </p:nvPr>
        </p:nvSpPr>
        <p:spPr>
          <a:xfrm>
            <a:off x="170600" y="256233"/>
            <a:ext cx="1185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r>
              <a:rPr lang="en"/>
              <a:t>MNIST: Handwriting recognition</a:t>
            </a:r>
            <a:endParaRPr/>
          </a:p>
        </p:txBody>
      </p:sp>
      <p:sp>
        <p:nvSpPr>
          <p:cNvPr id="101" name="Google Shape;101;p19"/>
          <p:cNvSpPr txBox="1">
            <a:spLocks noGrp="1"/>
          </p:cNvSpPr>
          <p:nvPr>
            <p:ph type="body" idx="1"/>
          </p:nvPr>
        </p:nvSpPr>
        <p:spPr>
          <a:xfrm>
            <a:off x="298400" y="1019833"/>
            <a:ext cx="11595200" cy="5674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lnSpc>
                <a:spcPct val="115000"/>
              </a:lnSpc>
              <a:buNone/>
            </a:pPr>
            <a:r>
              <a:rPr lang="en" dirty="0">
                <a:solidFill>
                  <a:schemeClr val="dk1"/>
                </a:solidFill>
              </a:rPr>
              <a:t>50,000 images of handwriting</a:t>
            </a:r>
            <a:br>
              <a:rPr lang="en" dirty="0">
                <a:solidFill>
                  <a:schemeClr val="dk1"/>
                </a:solidFill>
              </a:rPr>
            </a:br>
            <a:r>
              <a:rPr lang="en" dirty="0">
                <a:solidFill>
                  <a:schemeClr val="dk1"/>
                </a:solidFill>
              </a:rPr>
              <a:t>28 x 28 x 1 (grayscale)</a:t>
            </a:r>
            <a:br>
              <a:rPr lang="en" dirty="0">
                <a:solidFill>
                  <a:schemeClr val="dk1"/>
                </a:solidFill>
              </a:rPr>
            </a:br>
            <a:r>
              <a:rPr lang="en" dirty="0">
                <a:solidFill>
                  <a:schemeClr val="dk1"/>
                </a:solidFill>
              </a:rPr>
              <a:t>Numbers 0-9</a:t>
            </a:r>
            <a:endParaRPr dirty="0">
              <a:solidFill>
                <a:schemeClr val="dk1"/>
              </a:solidFill>
            </a:endParaRPr>
          </a:p>
          <a:p>
            <a:pPr marL="0" indent="0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None/>
            </a:pPr>
            <a:r>
              <a:rPr lang="en" dirty="0">
                <a:solidFill>
                  <a:schemeClr val="dk1"/>
                </a:solidFill>
              </a:rPr>
              <a:t>10 class softmax regression</a:t>
            </a:r>
            <a:br>
              <a:rPr lang="en" dirty="0">
                <a:solidFill>
                  <a:schemeClr val="dk1"/>
                </a:solidFill>
              </a:rPr>
            </a:br>
            <a:r>
              <a:rPr lang="en" dirty="0">
                <a:solidFill>
                  <a:schemeClr val="dk1"/>
                </a:solidFill>
              </a:rPr>
              <a:t>Input is 784 pixel values</a:t>
            </a:r>
            <a:br>
              <a:rPr lang="en" dirty="0">
                <a:solidFill>
                  <a:schemeClr val="dk1"/>
                </a:solidFill>
              </a:rPr>
            </a:br>
            <a:r>
              <a:rPr lang="en" dirty="0">
                <a:solidFill>
                  <a:schemeClr val="dk1"/>
                </a:solidFill>
              </a:rPr>
              <a:t>Train the model</a:t>
            </a:r>
            <a:br>
              <a:rPr lang="en" dirty="0">
                <a:solidFill>
                  <a:schemeClr val="dk1"/>
                </a:solidFill>
              </a:rPr>
            </a:br>
            <a:r>
              <a:rPr lang="en" dirty="0">
                <a:solidFill>
                  <a:schemeClr val="dk1"/>
                </a:solidFill>
              </a:rPr>
              <a:t>&gt; 95% accuracy</a:t>
            </a:r>
            <a:endParaRPr dirty="0">
              <a:solidFill>
                <a:schemeClr val="dk1"/>
              </a:solidFill>
            </a:endParaRPr>
          </a:p>
        </p:txBody>
      </p:sp>
      <p:sp>
        <p:nvSpPr>
          <p:cNvPr id="102" name="Google Shape;102;p19"/>
          <p:cNvSpPr txBox="1">
            <a:spLocks noGrp="1"/>
          </p:cNvSpPr>
          <p:nvPr>
            <p:ph type="title" idx="2"/>
          </p:nvPr>
        </p:nvSpPr>
        <p:spPr>
          <a:xfrm>
            <a:off x="298400" y="6381033"/>
            <a:ext cx="11595200" cy="313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endParaRPr/>
          </a:p>
        </p:txBody>
      </p:sp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91267" y="2999500"/>
            <a:ext cx="3556000" cy="3556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746387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/>
              <a:t>Functions You need to Code</a:t>
            </a: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" sz="3733" dirty="0">
                <a:solidFill>
                  <a:schemeClr val="dk1"/>
                </a:solidFill>
              </a:rPr>
              <a:t>Functions You need to Code (</a:t>
            </a:r>
            <a:r>
              <a:rPr lang="en" sz="3733" b="1" dirty="0">
                <a:solidFill>
                  <a:schemeClr val="dk1"/>
                </a:solidFill>
                <a:highlight>
                  <a:srgbClr val="FFFF00"/>
                </a:highlight>
              </a:rPr>
              <a:t>classifier.c</a:t>
            </a:r>
            <a:r>
              <a:rPr lang="en" sz="3733" dirty="0">
                <a:solidFill>
                  <a:schemeClr val="dk1"/>
                </a:solidFill>
              </a:rPr>
              <a:t>)</a:t>
            </a:r>
            <a:endParaRPr sz="1400" dirty="0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activate_matrix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(matrix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ACTIVATION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a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gradient_matrix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(matrix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ACTIVATION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a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matrix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matrix </a:t>
            </a:r>
            <a:r>
              <a:rPr lang="en" sz="1400" dirty="0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forward_layer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(layer *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matrix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matrix </a:t>
            </a:r>
            <a:r>
              <a:rPr lang="en" sz="1400" dirty="0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backward_layer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(layer *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matrix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delta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>
              <a:lnSpc>
                <a:spcPct val="135714"/>
              </a:lnSpc>
              <a:buNone/>
            </a:pP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update_layer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(layer *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double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rate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double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momentum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double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decay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00000"/>
              </a:lnSpc>
              <a:buClr>
                <a:schemeClr val="dk1"/>
              </a:buClr>
              <a:buSzPts val="1100"/>
              <a:buNone/>
            </a:pPr>
            <a:r>
              <a:rPr lang="en" sz="3733" dirty="0">
                <a:solidFill>
                  <a:schemeClr val="dk1"/>
                </a:solidFill>
              </a:rPr>
              <a:t>Run Experiments and Write a Report (</a:t>
            </a:r>
            <a:r>
              <a:rPr lang="en" sz="3733" b="1" dirty="0">
                <a:solidFill>
                  <a:schemeClr val="dk1"/>
                </a:solidFill>
                <a:highlight>
                  <a:srgbClr val="FFFF00"/>
                </a:highlight>
              </a:rPr>
              <a:t>hw4.pdf</a:t>
            </a:r>
            <a:r>
              <a:rPr lang="en" sz="3733" dirty="0">
                <a:solidFill>
                  <a:schemeClr val="dk1"/>
                </a:solidFill>
              </a:rPr>
              <a:t>)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buNone/>
            </a:pPr>
            <a:r>
              <a:rPr lang="en" dirty="0"/>
              <a:t>	Play around with tryhw4.py file, and answer the questions.</a:t>
            </a:r>
            <a:endParaRPr dirty="0"/>
          </a:p>
          <a:p>
            <a:pPr marL="0" indent="0">
              <a:spcBef>
                <a:spcPts val="2133"/>
              </a:spcBef>
              <a:spcAft>
                <a:spcPts val="2133"/>
              </a:spcAft>
              <a:buNone/>
            </a:pPr>
            <a:r>
              <a:rPr lang="en" dirty="0"/>
              <a:t>	Save your question to a PDF file and submit to Canvas for grading.</a:t>
            </a:r>
            <a:endParaRPr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/>
              <a:t>Important Data Structure (image.h)</a:t>
            </a:r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435200" cy="5110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endParaRPr sz="1400">
              <a:solidFill>
                <a:srgbClr val="569CD6"/>
              </a:solidFill>
              <a:highlight>
                <a:srgbClr val="1E1E1E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typedef</a:t>
            </a: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enum</a:t>
            </a: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{</a:t>
            </a:r>
            <a:r>
              <a:rPr lang="en" sz="1400">
                <a:solidFill>
                  <a:srgbClr val="09865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LINEAR</a:t>
            </a: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1400">
                <a:solidFill>
                  <a:srgbClr val="09865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LOGISTIC</a:t>
            </a: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1400">
                <a:solidFill>
                  <a:srgbClr val="09865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RELU</a:t>
            </a: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1400">
                <a:solidFill>
                  <a:srgbClr val="09865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LRELU</a:t>
            </a: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1400">
                <a:solidFill>
                  <a:srgbClr val="09865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SOFTMAX</a:t>
            </a: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} ACTIVATION;</a:t>
            </a:r>
            <a:endParaRPr sz="14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endParaRPr sz="14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typedef</a:t>
            </a: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struct</a:t>
            </a: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{</a:t>
            </a:r>
            <a:endParaRPr sz="14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matrix in;</a:t>
            </a:r>
            <a:r>
              <a:rPr lang="en" sz="14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  // Saved input to a layer</a:t>
            </a:r>
            <a:endParaRPr sz="1400">
              <a:solidFill>
                <a:srgbClr val="008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matrix w;</a:t>
            </a:r>
            <a:r>
              <a:rPr lang="en" sz="14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   // Current weights for a layer</a:t>
            </a:r>
            <a:endParaRPr sz="1400">
              <a:solidFill>
                <a:srgbClr val="008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matrix dw;</a:t>
            </a:r>
            <a:r>
              <a:rPr lang="en" sz="14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  // Current weight updates</a:t>
            </a:r>
            <a:endParaRPr sz="1400">
              <a:solidFill>
                <a:srgbClr val="008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matrix v;</a:t>
            </a:r>
            <a:r>
              <a:rPr lang="en" sz="14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   // Past weight updates (for use with momentum)</a:t>
            </a:r>
            <a:endParaRPr sz="1400">
              <a:solidFill>
                <a:srgbClr val="008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matrix out;</a:t>
            </a:r>
            <a:r>
              <a:rPr lang="en" sz="14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 // Saved output from the layer</a:t>
            </a:r>
            <a:endParaRPr sz="1400">
              <a:solidFill>
                <a:srgbClr val="008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ACTIVATION activation;</a:t>
            </a:r>
            <a:r>
              <a:rPr lang="en" sz="14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// Activation the layer uses</a:t>
            </a:r>
            <a:endParaRPr sz="1400">
              <a:solidFill>
                <a:srgbClr val="008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} </a:t>
            </a:r>
            <a:r>
              <a:rPr lang="en" sz="1400">
                <a:solidFill>
                  <a:srgbClr val="267F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layer</a:t>
            </a: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4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endParaRPr sz="14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typedef</a:t>
            </a: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struct</a:t>
            </a: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{</a:t>
            </a:r>
            <a:endParaRPr sz="14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layer *layers;</a:t>
            </a:r>
            <a:endParaRPr sz="14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140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n;</a:t>
            </a:r>
            <a:endParaRPr sz="14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} </a:t>
            </a:r>
            <a:r>
              <a:rPr lang="en" sz="1400">
                <a:solidFill>
                  <a:srgbClr val="267F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model</a:t>
            </a: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4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endParaRPr sz="14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endParaRPr sz="14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00000"/>
              </a:lnSpc>
              <a:spcAft>
                <a:spcPts val="2133"/>
              </a:spcAft>
              <a:buNone/>
            </a:pPr>
            <a:endParaRPr sz="1400">
              <a:solidFill>
                <a:srgbClr val="569CD6"/>
              </a:solidFill>
              <a:highlight>
                <a:srgbClr val="1E1E1E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 dirty="0"/>
              <a:t>Useful Matrix manipulation function</a:t>
            </a:r>
            <a:r>
              <a:rPr lang="en-US" dirty="0"/>
              <a:t>s</a:t>
            </a:r>
            <a:r>
              <a:rPr lang="en" dirty="0"/>
              <a:t> (matrix.c)</a:t>
            </a:r>
            <a:endParaRPr dirty="0"/>
          </a:p>
        </p:txBody>
      </p:sp>
      <p:sp>
        <p:nvSpPr>
          <p:cNvPr id="73" name="Google Shape;73;p16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rgbClr val="267F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matrix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matrix_mult_matrix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400" dirty="0">
                <a:solidFill>
                  <a:srgbClr val="267F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matrix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a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1400" dirty="0">
                <a:solidFill>
                  <a:srgbClr val="267F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matrix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b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);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rgbClr val="267F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matrix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transpose_matrix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400" dirty="0">
                <a:solidFill>
                  <a:srgbClr val="267F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matrix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);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rgbClr val="267F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matrix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axpy_matrix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double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a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1400" dirty="0">
                <a:solidFill>
                  <a:srgbClr val="267F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matrix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x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1400" dirty="0">
                <a:solidFill>
                  <a:srgbClr val="267F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matrix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y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);</a:t>
            </a:r>
            <a:r>
              <a:rPr lang="en" sz="14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// a * x + y</a:t>
            </a:r>
            <a:endParaRPr sz="1400" dirty="0">
              <a:solidFill>
                <a:srgbClr val="008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spcAft>
                <a:spcPts val="2133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66B87681-BB9A-4ADC-93BF-930B33F6BB16}"/>
              </a:ext>
            </a:extLst>
          </p:cNvPr>
          <p:cNvSpPr/>
          <p:nvPr/>
        </p:nvSpPr>
        <p:spPr>
          <a:xfrm>
            <a:off x="2374604" y="1381593"/>
            <a:ext cx="3494569" cy="497072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A453EA2-2A45-4803-9CE6-4EE8B28B251D}"/>
              </a:ext>
            </a:extLst>
          </p:cNvPr>
          <p:cNvSpPr/>
          <p:nvPr/>
        </p:nvSpPr>
        <p:spPr>
          <a:xfrm>
            <a:off x="3009016" y="4144287"/>
            <a:ext cx="2013098" cy="5599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forward_layer</a:t>
            </a:r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C7D4B63-AF7F-491E-8C7A-ADD67FBD1836}"/>
              </a:ext>
            </a:extLst>
          </p:cNvPr>
          <p:cNvCxnSpPr>
            <a:cxnSpLocks/>
            <a:stCxn id="18" idx="2"/>
            <a:endCxn id="6" idx="0"/>
          </p:cNvCxnSpPr>
          <p:nvPr/>
        </p:nvCxnSpPr>
        <p:spPr>
          <a:xfrm>
            <a:off x="4015565" y="3292097"/>
            <a:ext cx="0" cy="85219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Connector: Curved 10">
            <a:extLst>
              <a:ext uri="{FF2B5EF4-FFF2-40B4-BE49-F238E27FC236}">
                <a16:creationId xmlns:a16="http://schemas.microsoft.com/office/drawing/2014/main" id="{9FB1934D-8F9B-48B0-88AA-C524FB2577BA}"/>
              </a:ext>
            </a:extLst>
          </p:cNvPr>
          <p:cNvCxnSpPr>
            <a:cxnSpLocks/>
            <a:stCxn id="6" idx="3"/>
            <a:endCxn id="6" idx="0"/>
          </p:cNvCxnSpPr>
          <p:nvPr/>
        </p:nvCxnSpPr>
        <p:spPr>
          <a:xfrm flipH="1" flipV="1">
            <a:off x="4015565" y="4144287"/>
            <a:ext cx="1006549" cy="279991"/>
          </a:xfrm>
          <a:prstGeom prst="curvedConnector4">
            <a:avLst>
              <a:gd name="adj1" fmla="val -24120"/>
              <a:gd name="adj2" fmla="val 275316"/>
            </a:avLst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3194745-50E4-45B0-8912-4C8F2176A835}"/>
              </a:ext>
            </a:extLst>
          </p:cNvPr>
          <p:cNvSpPr txBox="1"/>
          <p:nvPr/>
        </p:nvSpPr>
        <p:spPr>
          <a:xfrm>
            <a:off x="3587402" y="5313869"/>
            <a:ext cx="85632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Output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16E6045-8C1B-4AF7-BB7D-FBF5592DFCC3}"/>
              </a:ext>
            </a:extLst>
          </p:cNvPr>
          <p:cNvSpPr txBox="1"/>
          <p:nvPr/>
        </p:nvSpPr>
        <p:spPr>
          <a:xfrm>
            <a:off x="2642193" y="2922765"/>
            <a:ext cx="274674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Input: model m, data X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EA2C514-6013-4E0A-A8C8-3684BADB8C4B}"/>
              </a:ext>
            </a:extLst>
          </p:cNvPr>
          <p:cNvCxnSpPr>
            <a:cxnSpLocks/>
            <a:stCxn id="6" idx="2"/>
            <a:endCxn id="17" idx="0"/>
          </p:cNvCxnSpPr>
          <p:nvPr/>
        </p:nvCxnSpPr>
        <p:spPr>
          <a:xfrm>
            <a:off x="4015565" y="4704269"/>
            <a:ext cx="0" cy="6096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B5222CDE-FE4D-4503-A72C-FC70BAED70A0}"/>
              </a:ext>
            </a:extLst>
          </p:cNvPr>
          <p:cNvSpPr txBox="1"/>
          <p:nvPr/>
        </p:nvSpPr>
        <p:spPr>
          <a:xfrm>
            <a:off x="2700671" y="1491095"/>
            <a:ext cx="2746743" cy="36933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/>
              <a:t>forward_model</a:t>
            </a:r>
            <a:endParaRPr lang="en-US" b="1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CB0AE66-033F-4965-BE4B-E2EDB5AC11C8}"/>
              </a:ext>
            </a:extLst>
          </p:cNvPr>
          <p:cNvSpPr/>
          <p:nvPr/>
        </p:nvSpPr>
        <p:spPr>
          <a:xfrm>
            <a:off x="6660212" y="1356967"/>
            <a:ext cx="3494569" cy="497072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C332561-CFE2-4D59-96AF-28680544C59B}"/>
              </a:ext>
            </a:extLst>
          </p:cNvPr>
          <p:cNvSpPr/>
          <p:nvPr/>
        </p:nvSpPr>
        <p:spPr>
          <a:xfrm>
            <a:off x="7294623" y="3107431"/>
            <a:ext cx="2013098" cy="5599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 = in * l-&gt;w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6B44DA37-EBBE-414A-82AB-C53A0ED05C44}"/>
              </a:ext>
            </a:extLst>
          </p:cNvPr>
          <p:cNvCxnSpPr>
            <a:cxnSpLocks/>
            <a:stCxn id="40" idx="2"/>
            <a:endCxn id="36" idx="0"/>
          </p:cNvCxnSpPr>
          <p:nvPr/>
        </p:nvCxnSpPr>
        <p:spPr>
          <a:xfrm flipH="1">
            <a:off x="8301172" y="2656282"/>
            <a:ext cx="1" cy="45114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E7B48BFA-1C86-468F-A78A-E18EDEDE8372}"/>
              </a:ext>
            </a:extLst>
          </p:cNvPr>
          <p:cNvSpPr txBox="1"/>
          <p:nvPr/>
        </p:nvSpPr>
        <p:spPr>
          <a:xfrm>
            <a:off x="7873008" y="5687482"/>
            <a:ext cx="85632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Output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7769F66-FF38-4EB6-928D-77FC4BEEFB7F}"/>
              </a:ext>
            </a:extLst>
          </p:cNvPr>
          <p:cNvSpPr txBox="1"/>
          <p:nvPr/>
        </p:nvSpPr>
        <p:spPr>
          <a:xfrm>
            <a:off x="6927801" y="2286950"/>
            <a:ext cx="274674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Input: layer l, data in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FB080C45-0484-4379-9514-D3EE81F376E3}"/>
              </a:ext>
            </a:extLst>
          </p:cNvPr>
          <p:cNvCxnSpPr>
            <a:cxnSpLocks/>
            <a:stCxn id="47" idx="2"/>
            <a:endCxn id="39" idx="0"/>
          </p:cNvCxnSpPr>
          <p:nvPr/>
        </p:nvCxnSpPr>
        <p:spPr>
          <a:xfrm flipH="1">
            <a:off x="8301171" y="5048939"/>
            <a:ext cx="1" cy="63854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6A93C9F4-BC3E-42C9-A878-52C2D4D53776}"/>
              </a:ext>
            </a:extLst>
          </p:cNvPr>
          <p:cNvSpPr txBox="1"/>
          <p:nvPr/>
        </p:nvSpPr>
        <p:spPr>
          <a:xfrm>
            <a:off x="6986279" y="1466469"/>
            <a:ext cx="2746743" cy="36933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rgbClr val="FF0000"/>
                </a:solidFill>
              </a:rPr>
              <a:t>forward_layer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013B134-4770-4651-B697-ABE2D7E662B8}"/>
              </a:ext>
            </a:extLst>
          </p:cNvPr>
          <p:cNvSpPr/>
          <p:nvPr/>
        </p:nvSpPr>
        <p:spPr>
          <a:xfrm>
            <a:off x="7224083" y="4144287"/>
            <a:ext cx="2154177" cy="9046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FFC000"/>
                </a:solidFill>
              </a:rPr>
              <a:t>activation_matrix</a:t>
            </a:r>
            <a:endParaRPr lang="en-US" dirty="0">
              <a:solidFill>
                <a:srgbClr val="FFC000"/>
              </a:solidFill>
            </a:endParaRPr>
          </a:p>
          <a:p>
            <a:pPr algn="ctr"/>
            <a:r>
              <a:rPr lang="en-US" dirty="0"/>
              <a:t>(X, l-&gt;activation)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19607C7F-5A89-4D73-96CE-B791D3F1C5C7}"/>
              </a:ext>
            </a:extLst>
          </p:cNvPr>
          <p:cNvCxnSpPr>
            <a:cxnSpLocks/>
            <a:stCxn id="36" idx="2"/>
            <a:endCxn id="47" idx="0"/>
          </p:cNvCxnSpPr>
          <p:nvPr/>
        </p:nvCxnSpPr>
        <p:spPr>
          <a:xfrm>
            <a:off x="8301172" y="3667413"/>
            <a:ext cx="0" cy="47687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3" name="Title 1">
            <a:extLst>
              <a:ext uri="{FF2B5EF4-FFF2-40B4-BE49-F238E27FC236}">
                <a16:creationId xmlns:a16="http://schemas.microsoft.com/office/drawing/2014/main" id="{6E6C923B-65DD-4785-B25B-5F3546809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</p:spPr>
        <p:txBody>
          <a:bodyPr/>
          <a:lstStyle/>
          <a:p>
            <a:r>
              <a:rPr lang="en-US" dirty="0"/>
              <a:t>Forward Pass in Homework</a:t>
            </a:r>
          </a:p>
        </p:txBody>
      </p:sp>
    </p:spTree>
    <p:extLst>
      <p:ext uri="{BB962C8B-B14F-4D97-AF65-F5344CB8AC3E}">
        <p14:creationId xmlns:p14="http://schemas.microsoft.com/office/powerpoint/2010/main" val="209860104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AF54D-C380-4EF3-9C5C-0DA2E32B9A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Backward Pass in Homework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F1D9C32-46C3-4E89-853B-4E756DDE4FF9}"/>
              </a:ext>
            </a:extLst>
          </p:cNvPr>
          <p:cNvSpPr/>
          <p:nvPr/>
        </p:nvSpPr>
        <p:spPr>
          <a:xfrm>
            <a:off x="2601431" y="1532433"/>
            <a:ext cx="3494569" cy="497072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6DDB15B-8E9A-4C7F-A0DA-FBC2621C0F9E}"/>
              </a:ext>
            </a:extLst>
          </p:cNvPr>
          <p:cNvSpPr/>
          <p:nvPr/>
        </p:nvSpPr>
        <p:spPr>
          <a:xfrm>
            <a:off x="3235843" y="4295127"/>
            <a:ext cx="2013098" cy="5599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backward_layer</a:t>
            </a:r>
            <a:endParaRPr lang="en-US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DE32745-CCB7-41CC-9507-5DFC20D6A7F2}"/>
              </a:ext>
            </a:extLst>
          </p:cNvPr>
          <p:cNvCxnSpPr>
            <a:cxnSpLocks/>
            <a:stCxn id="10" idx="2"/>
            <a:endCxn id="6" idx="0"/>
          </p:cNvCxnSpPr>
          <p:nvPr/>
        </p:nvCxnSpPr>
        <p:spPr>
          <a:xfrm>
            <a:off x="4242392" y="3442937"/>
            <a:ext cx="0" cy="85219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Connector: Curved 7">
            <a:extLst>
              <a:ext uri="{FF2B5EF4-FFF2-40B4-BE49-F238E27FC236}">
                <a16:creationId xmlns:a16="http://schemas.microsoft.com/office/drawing/2014/main" id="{D947E809-E213-4537-A7CF-296AD09DC92C}"/>
              </a:ext>
            </a:extLst>
          </p:cNvPr>
          <p:cNvCxnSpPr>
            <a:cxnSpLocks/>
            <a:stCxn id="6" idx="3"/>
            <a:endCxn id="6" idx="0"/>
          </p:cNvCxnSpPr>
          <p:nvPr/>
        </p:nvCxnSpPr>
        <p:spPr>
          <a:xfrm flipH="1" flipV="1">
            <a:off x="4242392" y="4295127"/>
            <a:ext cx="1006549" cy="279991"/>
          </a:xfrm>
          <a:prstGeom prst="curvedConnector4">
            <a:avLst>
              <a:gd name="adj1" fmla="val -24120"/>
              <a:gd name="adj2" fmla="val 275316"/>
            </a:avLst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2F86359-6A10-4355-9130-EE0B8FBE3827}"/>
              </a:ext>
            </a:extLst>
          </p:cNvPr>
          <p:cNvSpPr txBox="1"/>
          <p:nvPr/>
        </p:nvSpPr>
        <p:spPr>
          <a:xfrm>
            <a:off x="3814229" y="5464709"/>
            <a:ext cx="85632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Output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B4E799A-99FB-475E-8AAE-5628D8E92E78}"/>
              </a:ext>
            </a:extLst>
          </p:cNvPr>
          <p:cNvSpPr txBox="1"/>
          <p:nvPr/>
        </p:nvSpPr>
        <p:spPr>
          <a:xfrm>
            <a:off x="2869020" y="3073605"/>
            <a:ext cx="274674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Input: model m, matrix d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8E7D5C4-B934-4CDC-976B-F0EC0AF64888}"/>
              </a:ext>
            </a:extLst>
          </p:cNvPr>
          <p:cNvCxnSpPr>
            <a:cxnSpLocks/>
            <a:stCxn id="6" idx="2"/>
            <a:endCxn id="9" idx="0"/>
          </p:cNvCxnSpPr>
          <p:nvPr/>
        </p:nvCxnSpPr>
        <p:spPr>
          <a:xfrm>
            <a:off x="4242392" y="4855109"/>
            <a:ext cx="0" cy="6096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7303349-3D3F-44D1-A7CF-39125AB1A315}"/>
              </a:ext>
            </a:extLst>
          </p:cNvPr>
          <p:cNvSpPr txBox="1"/>
          <p:nvPr/>
        </p:nvSpPr>
        <p:spPr>
          <a:xfrm>
            <a:off x="2927498" y="1641935"/>
            <a:ext cx="2746743" cy="36933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/>
              <a:t>backward_model</a:t>
            </a:r>
            <a:endParaRPr lang="en-US" b="1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AB415D9-292A-41E7-88D9-F956B2FD7277}"/>
              </a:ext>
            </a:extLst>
          </p:cNvPr>
          <p:cNvSpPr/>
          <p:nvPr/>
        </p:nvSpPr>
        <p:spPr>
          <a:xfrm>
            <a:off x="6611418" y="1532433"/>
            <a:ext cx="3494569" cy="497072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FD5D576-6AB7-479F-845F-13AA12665B4A}"/>
              </a:ext>
            </a:extLst>
          </p:cNvPr>
          <p:cNvSpPr/>
          <p:nvPr/>
        </p:nvSpPr>
        <p:spPr>
          <a:xfrm>
            <a:off x="7153930" y="3456444"/>
            <a:ext cx="214930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FFC000"/>
                </a:solidFill>
              </a:rPr>
              <a:t>gradient_matrix</a:t>
            </a:r>
            <a:endParaRPr lang="en-US" dirty="0">
              <a:solidFill>
                <a:srgbClr val="FFC000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12852D9-A3DC-44B6-AB98-5662DA9C9777}"/>
              </a:ext>
            </a:extLst>
          </p:cNvPr>
          <p:cNvCxnSpPr>
            <a:cxnSpLocks/>
            <a:stCxn id="21" idx="2"/>
            <a:endCxn id="18" idx="0"/>
          </p:cNvCxnSpPr>
          <p:nvPr/>
        </p:nvCxnSpPr>
        <p:spPr>
          <a:xfrm flipH="1">
            <a:off x="8228583" y="2824490"/>
            <a:ext cx="2436" cy="63195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01DDD7D-2321-4DF1-A4C8-943942B2300C}"/>
                  </a:ext>
                </a:extLst>
              </p:cNvPr>
              <p:cNvSpPr txBox="1"/>
              <p:nvPr/>
            </p:nvSpPr>
            <p:spPr>
              <a:xfrm>
                <a:off x="7979057" y="5855690"/>
                <a:ext cx="503919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𝑜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01DDD7D-2321-4DF1-A4C8-943942B230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9057" y="5855690"/>
                <a:ext cx="503919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191C2889-5533-4AC7-839D-1080DBDC538F}"/>
              </a:ext>
            </a:extLst>
          </p:cNvPr>
          <p:cNvSpPr txBox="1"/>
          <p:nvPr/>
        </p:nvSpPr>
        <p:spPr>
          <a:xfrm>
            <a:off x="6857647" y="2455158"/>
            <a:ext cx="274674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Input: layer l, matrix delta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48DF36B-509D-4CE6-903B-88B7F88F2103}"/>
              </a:ext>
            </a:extLst>
          </p:cNvPr>
          <p:cNvCxnSpPr>
            <a:cxnSpLocks/>
            <a:stCxn id="35" idx="2"/>
            <a:endCxn id="20" idx="0"/>
          </p:cNvCxnSpPr>
          <p:nvPr/>
        </p:nvCxnSpPr>
        <p:spPr>
          <a:xfrm>
            <a:off x="8229568" y="5353212"/>
            <a:ext cx="1449" cy="50247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E0BC2B5-7674-4C6E-AF48-F42489D1AA6D}"/>
              </a:ext>
            </a:extLst>
          </p:cNvPr>
          <p:cNvSpPr txBox="1"/>
          <p:nvPr/>
        </p:nvSpPr>
        <p:spPr>
          <a:xfrm>
            <a:off x="6916125" y="1634677"/>
            <a:ext cx="2746743" cy="36933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rgbClr val="FF0000"/>
                </a:solidFill>
              </a:rPr>
              <a:t>backward_layer</a:t>
            </a:r>
            <a:endParaRPr lang="en-US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6382C845-E3B3-4EFA-A5AF-EB4F88F8EC7E}"/>
                  </a:ext>
                </a:extLst>
              </p:cNvPr>
              <p:cNvSpPr/>
              <p:nvPr/>
            </p:nvSpPr>
            <p:spPr>
              <a:xfrm>
                <a:off x="7153929" y="4216081"/>
                <a:ext cx="2149307" cy="3693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Calculate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6382C845-E3B3-4EFA-A5AF-EB4F88F8EC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3929" y="4216081"/>
                <a:ext cx="2149307" cy="369332"/>
              </a:xfrm>
              <a:prstGeom prst="rect">
                <a:avLst/>
              </a:prstGeom>
              <a:blipFill>
                <a:blip r:embed="rId4"/>
                <a:stretch>
                  <a:fillRect t="-8065" b="-241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230193A-4942-481E-A0A1-99721664CEBD}"/>
              </a:ext>
            </a:extLst>
          </p:cNvPr>
          <p:cNvCxnSpPr>
            <a:cxnSpLocks/>
            <a:stCxn id="18" idx="2"/>
            <a:endCxn id="24" idx="0"/>
          </p:cNvCxnSpPr>
          <p:nvPr/>
        </p:nvCxnSpPr>
        <p:spPr>
          <a:xfrm>
            <a:off x="8228583" y="3825776"/>
            <a:ext cx="0" cy="39030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7517941E-CCC7-423D-83B1-A373EE795A4D}"/>
                  </a:ext>
                </a:extLst>
              </p:cNvPr>
              <p:cNvSpPr/>
              <p:nvPr/>
            </p:nvSpPr>
            <p:spPr>
              <a:xfrm>
                <a:off x="7154914" y="4983880"/>
                <a:ext cx="2149307" cy="3693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Calculate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𝑜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7517941E-CCC7-423D-83B1-A373EE795A4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4914" y="4983880"/>
                <a:ext cx="2149307" cy="369332"/>
              </a:xfrm>
              <a:prstGeom prst="rect">
                <a:avLst/>
              </a:prstGeom>
              <a:blipFill>
                <a:blip r:embed="rId5"/>
                <a:stretch>
                  <a:fillRect t="-8065" b="-241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D9062A3-0A70-44A3-A8E3-08F79020337F}"/>
              </a:ext>
            </a:extLst>
          </p:cNvPr>
          <p:cNvCxnSpPr>
            <a:cxnSpLocks/>
            <a:stCxn id="24" idx="2"/>
            <a:endCxn id="35" idx="0"/>
          </p:cNvCxnSpPr>
          <p:nvPr/>
        </p:nvCxnSpPr>
        <p:spPr>
          <a:xfrm>
            <a:off x="8228583" y="4585413"/>
            <a:ext cx="985" cy="39846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485999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itle 1">
            <a:extLst>
              <a:ext uri="{FF2B5EF4-FFF2-40B4-BE49-F238E27FC236}">
                <a16:creationId xmlns:a16="http://schemas.microsoft.com/office/drawing/2014/main" id="{6E6C923B-65DD-4785-B25B-5F3546809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</p:spPr>
        <p:txBody>
          <a:bodyPr/>
          <a:lstStyle/>
          <a:p>
            <a:r>
              <a:rPr lang="en-US" dirty="0"/>
              <a:t>Weight Update in Homework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1838ED5-E5EB-4C68-BA35-B3A95D2C2AD7}"/>
              </a:ext>
            </a:extLst>
          </p:cNvPr>
          <p:cNvSpPr/>
          <p:nvPr/>
        </p:nvSpPr>
        <p:spPr>
          <a:xfrm>
            <a:off x="6864085" y="1532431"/>
            <a:ext cx="3494569" cy="497072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A75F6981-5CEC-45D9-8ACA-E4E052140589}"/>
                  </a:ext>
                </a:extLst>
              </p:cNvPr>
              <p:cNvSpPr/>
              <p:nvPr/>
            </p:nvSpPr>
            <p:spPr>
              <a:xfrm>
                <a:off x="7042104" y="3896520"/>
                <a:ext cx="3138532" cy="3695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A75F6981-5CEC-45D9-8ACA-E4E0521405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2104" y="3896520"/>
                <a:ext cx="3138532" cy="36954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5C14776-2E3F-42E6-A46D-B8629B01B28E}"/>
              </a:ext>
            </a:extLst>
          </p:cNvPr>
          <p:cNvCxnSpPr>
            <a:cxnSpLocks/>
            <a:stCxn id="25" idx="2"/>
            <a:endCxn id="22" idx="0"/>
          </p:cNvCxnSpPr>
          <p:nvPr/>
        </p:nvCxnSpPr>
        <p:spPr>
          <a:xfrm>
            <a:off x="8611369" y="3109472"/>
            <a:ext cx="1" cy="78704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2FDE0EA-4E95-4A2B-B227-24D2879EB5C4}"/>
                  </a:ext>
                </a:extLst>
              </p:cNvPr>
              <p:cNvSpPr txBox="1"/>
              <p:nvPr/>
            </p:nvSpPr>
            <p:spPr>
              <a:xfrm>
                <a:off x="6983237" y="2463141"/>
                <a:ext cx="3256264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Input: layer l, learning rate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,</a:t>
                </a:r>
              </a:p>
              <a:p>
                <a:pPr algn="ctr"/>
                <a:r>
                  <a:rPr lang="en-US" dirty="0"/>
                  <a:t>decay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dirty="0"/>
                  <a:t>, momentum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2FDE0EA-4E95-4A2B-B227-24D2879EB5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3237" y="2463141"/>
                <a:ext cx="3256264" cy="646331"/>
              </a:xfrm>
              <a:prstGeom prst="rect">
                <a:avLst/>
              </a:prstGeom>
              <a:blipFill>
                <a:blip r:embed="rId3"/>
                <a:stretch>
                  <a:fillRect t="-3704" b="-1296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3C9728B3-89F5-4A9A-9E11-37CA41D9A3B1}"/>
              </a:ext>
            </a:extLst>
          </p:cNvPr>
          <p:cNvSpPr txBox="1"/>
          <p:nvPr/>
        </p:nvSpPr>
        <p:spPr>
          <a:xfrm>
            <a:off x="7291811" y="1605614"/>
            <a:ext cx="2746743" cy="36933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rgbClr val="FF0000"/>
                </a:solidFill>
              </a:rPr>
              <a:t>update_layer</a:t>
            </a:r>
            <a:endParaRPr lang="en-US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C882EC32-4A46-48C8-BF8D-D0F0A854B314}"/>
                  </a:ext>
                </a:extLst>
              </p:cNvPr>
              <p:cNvSpPr/>
              <p:nvPr/>
            </p:nvSpPr>
            <p:spPr>
              <a:xfrm>
                <a:off x="7537024" y="5400589"/>
                <a:ext cx="2149307" cy="3693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w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w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C882EC32-4A46-48C8-BF8D-D0F0A854B3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7024" y="5400589"/>
                <a:ext cx="2149307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F4A1CBC-E14E-40F7-907C-B1D08CDE1F27}"/>
              </a:ext>
            </a:extLst>
          </p:cNvPr>
          <p:cNvCxnSpPr>
            <a:cxnSpLocks/>
            <a:stCxn id="22" idx="2"/>
            <a:endCxn id="27" idx="0"/>
          </p:cNvCxnSpPr>
          <p:nvPr/>
        </p:nvCxnSpPr>
        <p:spPr>
          <a:xfrm>
            <a:off x="8611370" y="4266063"/>
            <a:ext cx="308" cy="113452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3122B896-1D40-4C3D-9F61-1229543E1CD9}"/>
                  </a:ext>
                </a:extLst>
              </p:cNvPr>
              <p:cNvSpPr/>
              <p:nvPr/>
            </p:nvSpPr>
            <p:spPr>
              <a:xfrm>
                <a:off x="8185713" y="198039"/>
                <a:ext cx="3708575" cy="120057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en-US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  <m:r>
                      <a:rPr lang="en-US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represent the regularized gradient from the previous step.</a:t>
                </a:r>
              </a:p>
              <a:p>
                <a:pPr algn="ctr"/>
                <a:r>
                  <a:rPr lang="en-US" dirty="0">
                    <a:solidFill>
                      <a:srgbClr val="FF0000"/>
                    </a:solidFill>
                  </a:rPr>
                  <a:t>In the code, we use “l-&gt;v” to store this value.</a:t>
                </a:r>
              </a:p>
            </p:txBody>
          </p:sp>
        </mc:Choice>
        <mc:Fallback xmlns="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3122B896-1D40-4C3D-9F61-1229543E1CD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5713" y="198039"/>
                <a:ext cx="3708575" cy="1200574"/>
              </a:xfrm>
              <a:prstGeom prst="rect">
                <a:avLst/>
              </a:prstGeom>
              <a:blipFill>
                <a:blip r:embed="rId5"/>
                <a:stretch>
                  <a:fillRect t="-1508" b="-7035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Rectangle 30">
            <a:extLst>
              <a:ext uri="{FF2B5EF4-FFF2-40B4-BE49-F238E27FC236}">
                <a16:creationId xmlns:a16="http://schemas.microsoft.com/office/drawing/2014/main" id="{DBBBF275-C1C2-458F-BE19-A93C4C4B1659}"/>
              </a:ext>
            </a:extLst>
          </p:cNvPr>
          <p:cNvSpPr/>
          <p:nvPr/>
        </p:nvSpPr>
        <p:spPr>
          <a:xfrm>
            <a:off x="2495105" y="1532432"/>
            <a:ext cx="3494569" cy="497072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6C8A063-54D7-48CB-ADAA-41E891244DD7}"/>
              </a:ext>
            </a:extLst>
          </p:cNvPr>
          <p:cNvSpPr/>
          <p:nvPr/>
        </p:nvSpPr>
        <p:spPr>
          <a:xfrm>
            <a:off x="3235843" y="4295127"/>
            <a:ext cx="2013098" cy="5599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update_layer</a:t>
            </a:r>
            <a:endParaRPr lang="en-US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80D086D1-DBBE-4C0F-8343-AF598210D663}"/>
              </a:ext>
            </a:extLst>
          </p:cNvPr>
          <p:cNvCxnSpPr>
            <a:cxnSpLocks/>
            <a:stCxn id="44" idx="2"/>
            <a:endCxn id="32" idx="0"/>
          </p:cNvCxnSpPr>
          <p:nvPr/>
        </p:nvCxnSpPr>
        <p:spPr>
          <a:xfrm>
            <a:off x="4242391" y="3325911"/>
            <a:ext cx="1" cy="96921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8" name="Connector: Curved 37">
            <a:extLst>
              <a:ext uri="{FF2B5EF4-FFF2-40B4-BE49-F238E27FC236}">
                <a16:creationId xmlns:a16="http://schemas.microsoft.com/office/drawing/2014/main" id="{608920FB-1946-4A0B-93D1-7EFBC3BB9706}"/>
              </a:ext>
            </a:extLst>
          </p:cNvPr>
          <p:cNvCxnSpPr>
            <a:cxnSpLocks/>
            <a:stCxn id="32" idx="3"/>
            <a:endCxn id="32" idx="0"/>
          </p:cNvCxnSpPr>
          <p:nvPr/>
        </p:nvCxnSpPr>
        <p:spPr>
          <a:xfrm flipH="1" flipV="1">
            <a:off x="4242392" y="4295127"/>
            <a:ext cx="1006549" cy="279991"/>
          </a:xfrm>
          <a:prstGeom prst="curvedConnector4">
            <a:avLst>
              <a:gd name="adj1" fmla="val -24120"/>
              <a:gd name="adj2" fmla="val 275316"/>
            </a:avLst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BFA6B496-EB30-490F-852F-C608E4DBF8AE}"/>
              </a:ext>
            </a:extLst>
          </p:cNvPr>
          <p:cNvSpPr txBox="1"/>
          <p:nvPr/>
        </p:nvSpPr>
        <p:spPr>
          <a:xfrm>
            <a:off x="3814229" y="5464709"/>
            <a:ext cx="85632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Output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F1365C11-433B-439D-BA7B-640051E297FB}"/>
                  </a:ext>
                </a:extLst>
              </p:cNvPr>
              <p:cNvSpPr txBox="1"/>
              <p:nvPr/>
            </p:nvSpPr>
            <p:spPr>
              <a:xfrm>
                <a:off x="2657254" y="2679580"/>
                <a:ext cx="3170273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Input: model m, learning rate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,</a:t>
                </a:r>
              </a:p>
              <a:p>
                <a:pPr algn="ctr"/>
                <a:r>
                  <a:rPr lang="en-US" dirty="0"/>
                  <a:t>decay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dirty="0"/>
                  <a:t>, momentum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F1365C11-433B-439D-BA7B-640051E297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7254" y="2679580"/>
                <a:ext cx="3170273" cy="646331"/>
              </a:xfrm>
              <a:prstGeom prst="rect">
                <a:avLst/>
              </a:prstGeom>
              <a:blipFill>
                <a:blip r:embed="rId6"/>
                <a:stretch>
                  <a:fillRect l="-1341" t="-4630" r="-1341" b="-1296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7E7CE2F4-4478-4B01-9D1B-7E918CEF860F}"/>
              </a:ext>
            </a:extLst>
          </p:cNvPr>
          <p:cNvCxnSpPr>
            <a:cxnSpLocks/>
            <a:stCxn id="32" idx="2"/>
            <a:endCxn id="43" idx="0"/>
          </p:cNvCxnSpPr>
          <p:nvPr/>
        </p:nvCxnSpPr>
        <p:spPr>
          <a:xfrm>
            <a:off x="4242392" y="4855109"/>
            <a:ext cx="0" cy="6096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31933772-F0A2-4E8C-AC3B-CE606E889654}"/>
              </a:ext>
            </a:extLst>
          </p:cNvPr>
          <p:cNvSpPr txBox="1"/>
          <p:nvPr/>
        </p:nvSpPr>
        <p:spPr>
          <a:xfrm>
            <a:off x="2927498" y="1641935"/>
            <a:ext cx="2746743" cy="36933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/>
              <a:t>update_model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44637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>
              <a:lnSpc>
                <a:spcPct val="135714"/>
              </a:lnSpc>
            </a:pPr>
            <a:r>
              <a:rPr lang="en" sz="2400" b="1" dirty="0">
                <a:solidFill>
                  <a:srgbClr val="FF0000"/>
                </a:solidFill>
                <a:highlight>
                  <a:srgbClr val="FFFF00"/>
                </a:highlight>
                <a:latin typeface="Courier New"/>
                <a:ea typeface="Courier New"/>
                <a:cs typeface="Courier New"/>
                <a:sym typeface="Courier New"/>
              </a:rPr>
              <a:t>TODO</a:t>
            </a:r>
            <a:r>
              <a:rPr lang="en" sz="2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void</a:t>
            </a:r>
            <a:r>
              <a:rPr lang="en" sz="2400" dirty="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2400" dirty="0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activate_matrix</a:t>
            </a:r>
            <a:r>
              <a:rPr lang="en" sz="2400" dirty="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(matrix </a:t>
            </a:r>
            <a:r>
              <a:rPr lang="en" sz="2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</a:t>
            </a:r>
            <a:r>
              <a:rPr lang="en" sz="2400" dirty="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ACTIVATION </a:t>
            </a:r>
            <a:r>
              <a:rPr lang="en" sz="2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a</a:t>
            </a:r>
            <a:r>
              <a:rPr lang="en" sz="2400" dirty="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2400" dirty="0"/>
          </a:p>
        </p:txBody>
      </p:sp>
      <p:sp>
        <p:nvSpPr>
          <p:cNvPr id="79" name="Google Shape;79;p17"/>
          <p:cNvSpPr txBox="1">
            <a:spLocks noGrp="1"/>
          </p:cNvSpPr>
          <p:nvPr>
            <p:ph type="body" idx="1"/>
          </p:nvPr>
        </p:nvSpPr>
        <p:spPr>
          <a:xfrm>
            <a:off x="415600" y="1181967"/>
            <a:ext cx="11360800" cy="552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1267" dirty="0">
                <a:solidFill>
                  <a:srgbClr val="AF00D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(i = </a:t>
            </a:r>
            <a:r>
              <a:rPr lang="en" sz="1267" dirty="0">
                <a:solidFill>
                  <a:srgbClr val="09885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0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 i &lt; </a:t>
            </a:r>
            <a:r>
              <a:rPr lang="en" sz="1267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lang="en" sz="1267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rows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 ++i){</a:t>
            </a:r>
            <a:endParaRPr sz="1267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</a:t>
            </a:r>
            <a:r>
              <a:rPr lang="en" sz="1267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double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sum = </a:t>
            </a:r>
            <a:r>
              <a:rPr lang="en" sz="1267" dirty="0">
                <a:solidFill>
                  <a:srgbClr val="09885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0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267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</a:t>
            </a:r>
            <a:r>
              <a:rPr lang="en" sz="1267" dirty="0">
                <a:solidFill>
                  <a:srgbClr val="AF00D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(j = </a:t>
            </a:r>
            <a:r>
              <a:rPr lang="en" sz="1267" dirty="0">
                <a:solidFill>
                  <a:srgbClr val="09885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0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 j &lt; </a:t>
            </a:r>
            <a:r>
              <a:rPr lang="en" sz="1267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lang="en" sz="1267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cols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 ++j){</a:t>
            </a:r>
            <a:endParaRPr sz="1267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</a:t>
            </a:r>
            <a:r>
              <a:rPr lang="en" sz="1267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double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x = </a:t>
            </a:r>
            <a:r>
              <a:rPr lang="en" sz="1267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lang="en" sz="1267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data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[i][j];</a:t>
            </a:r>
            <a:endParaRPr sz="1267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</a:t>
            </a:r>
            <a:r>
              <a:rPr lang="en" sz="1267" dirty="0">
                <a:solidFill>
                  <a:srgbClr val="AF00D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if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(a == LOGISTIC){</a:t>
            </a:r>
            <a:endParaRPr sz="1267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267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    // TODO  m.data[i][j] should equals 1 / (1 + exp(-x));</a:t>
            </a:r>
            <a:endParaRPr sz="1267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} </a:t>
            </a:r>
            <a:r>
              <a:rPr lang="en" sz="1267" dirty="0">
                <a:solidFill>
                  <a:srgbClr val="AF00D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else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267" dirty="0">
                <a:solidFill>
                  <a:srgbClr val="AF00D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if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(a == RELU){</a:t>
            </a:r>
            <a:endParaRPr sz="1267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267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    // TODO  m.data[i][j] should equals x if x &gt; 0; otherwise, it should equal 0</a:t>
            </a:r>
            <a:endParaRPr sz="1267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} </a:t>
            </a:r>
            <a:r>
              <a:rPr lang="en" sz="1267" dirty="0">
                <a:solidFill>
                  <a:srgbClr val="AF00D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else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267" dirty="0">
                <a:solidFill>
                  <a:srgbClr val="AF00D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if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(a == LRELU){</a:t>
            </a:r>
            <a:endParaRPr sz="1267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267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    // TODO  m.data[i][j] should equals x if x &gt; 0; otherwise, it should equal 0.1 * x.</a:t>
            </a:r>
            <a:endParaRPr sz="1267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} </a:t>
            </a:r>
            <a:r>
              <a:rPr lang="en" sz="1267" dirty="0">
                <a:solidFill>
                  <a:srgbClr val="AF00D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else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267" dirty="0">
                <a:solidFill>
                  <a:srgbClr val="AF00D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if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(a == SOFTMAX){</a:t>
            </a:r>
            <a:endParaRPr sz="1267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267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    // TODO  m.data[i][j] should equals exp(x) here, and we will normalize it later.</a:t>
            </a:r>
            <a:endParaRPr sz="1267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}</a:t>
            </a:r>
            <a:endParaRPr sz="1267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sum += </a:t>
            </a:r>
            <a:r>
              <a:rPr lang="en" sz="1267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lang="en" sz="1267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data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[i][j];</a:t>
            </a:r>
            <a:endParaRPr sz="1267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}</a:t>
            </a:r>
            <a:endParaRPr sz="1267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</a:t>
            </a:r>
            <a:r>
              <a:rPr lang="en" sz="1267" dirty="0">
                <a:solidFill>
                  <a:srgbClr val="AF00D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if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(a == SOFTMAX) {</a:t>
            </a:r>
            <a:endParaRPr sz="1267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267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// TODO: have to normalize by sum if we are using SOFTMAX</a:t>
            </a:r>
            <a:endParaRPr sz="1267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609585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267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for all the possible j, we should normalize it as m.data[i][j] /= sum; </a:t>
            </a:r>
            <a:endParaRPr sz="1267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}</a:t>
            </a:r>
            <a:endParaRPr sz="1267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}</a:t>
            </a:r>
            <a:endParaRPr sz="1267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spcAft>
                <a:spcPts val="2133"/>
              </a:spcAft>
              <a:buNone/>
            </a:pPr>
            <a:endParaRPr sz="2267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B00AD86-BB6E-4EA0-9F67-66DF9FCE18D0}"/>
              </a:ext>
            </a:extLst>
          </p:cNvPr>
          <p:cNvSpPr txBox="1"/>
          <p:nvPr/>
        </p:nvSpPr>
        <p:spPr>
          <a:xfrm>
            <a:off x="7598735" y="1269994"/>
            <a:ext cx="406872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Apply activation “a” to the matrix “m”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 sz="2400" dirty="0"/>
              <a:t> </a:t>
            </a:r>
            <a:r>
              <a:rPr lang="en" sz="2400" b="1" dirty="0">
                <a:solidFill>
                  <a:srgbClr val="FF0000"/>
                </a:solidFill>
                <a:highlight>
                  <a:srgbClr val="FFFF00"/>
                </a:highlight>
                <a:latin typeface="Courier New"/>
                <a:ea typeface="Courier New"/>
                <a:cs typeface="Courier New"/>
                <a:sym typeface="Courier New"/>
              </a:rPr>
              <a:t>TODO </a:t>
            </a:r>
            <a:r>
              <a:rPr lang="en" sz="2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" sz="2400" dirty="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2400" dirty="0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gradient_matrix</a:t>
            </a:r>
            <a:r>
              <a:rPr lang="en" sz="2400" dirty="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(matrix </a:t>
            </a:r>
            <a:r>
              <a:rPr lang="en" sz="2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</a:t>
            </a:r>
            <a:r>
              <a:rPr lang="en" sz="2400" dirty="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ACTIVATION </a:t>
            </a:r>
            <a:r>
              <a:rPr lang="en" sz="2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a</a:t>
            </a:r>
            <a:r>
              <a:rPr lang="en" sz="2400" dirty="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matrix </a:t>
            </a:r>
            <a:r>
              <a:rPr lang="en" sz="2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</a:t>
            </a:r>
            <a:r>
              <a:rPr lang="en" sz="2400" dirty="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2400" dirty="0"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endParaRPr dirty="0"/>
          </a:p>
        </p:txBody>
      </p:sp>
      <p:sp>
        <p:nvSpPr>
          <p:cNvPr id="85" name="Google Shape;85;p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i, j;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1400" dirty="0">
                <a:solidFill>
                  <a:srgbClr val="AF00D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(i = </a:t>
            </a:r>
            <a:r>
              <a:rPr lang="en" sz="1400" dirty="0">
                <a:solidFill>
                  <a:srgbClr val="09885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0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 i &lt;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rows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 ++i){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</a:t>
            </a:r>
            <a:r>
              <a:rPr lang="en" sz="1400" dirty="0">
                <a:solidFill>
                  <a:srgbClr val="AF00D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(j = </a:t>
            </a:r>
            <a:r>
              <a:rPr lang="en" sz="1400" dirty="0">
                <a:solidFill>
                  <a:srgbClr val="09885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0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 j &lt;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cols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 ++j){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</a:t>
            </a: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double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x =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data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[i][j];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// TODO: multiply the correct element of d by the gradient</a:t>
            </a:r>
            <a:endParaRPr sz="1400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// if a is SOFTMAX or a is LINEAR, we should do nothing (multiply by 1)</a:t>
            </a:r>
            <a:endParaRPr sz="1400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1219170" indent="0">
              <a:lnSpc>
                <a:spcPct val="135714"/>
              </a:lnSpc>
              <a:buNone/>
            </a:pPr>
            <a:r>
              <a:rPr lang="en" sz="1400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if a is LOGISTIC,  d.data[i][j] should times x * (1.0 - x);</a:t>
            </a:r>
            <a:endParaRPr sz="1400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1219170" indent="0">
              <a:lnSpc>
                <a:spcPct val="135714"/>
              </a:lnSpc>
              <a:buNone/>
            </a:pPr>
            <a:r>
              <a:rPr lang="en" sz="1400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if a is RELU and x &lt;= 0, d.data[i][j] should be zero</a:t>
            </a:r>
            <a:endParaRPr sz="1400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121917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if a is LRELU and x &lt;= 0, d.data[i][j] should multiple 0.1</a:t>
            </a:r>
            <a:endParaRPr sz="1400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}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}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spcAft>
                <a:spcPts val="2133"/>
              </a:spcAft>
              <a:buNone/>
            </a:pP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B1EFC83-6CDD-45CA-8F17-64F885976AC6}"/>
                  </a:ext>
                </a:extLst>
              </p:cNvPr>
              <p:cNvSpPr txBox="1"/>
              <p:nvPr/>
            </p:nvSpPr>
            <p:spPr>
              <a:xfrm>
                <a:off x="4834270" y="1172301"/>
                <a:ext cx="7010400" cy="646331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Calculate g’(m) * d, and store in-place to matrix d.</a:t>
                </a:r>
              </a:p>
              <a:p>
                <a:r>
                  <a:rPr lang="en-US" dirty="0">
                    <a:solidFill>
                      <a:srgbClr val="FF0000"/>
                    </a:solidFill>
                  </a:rPr>
                  <a:t>The matrix “m” is the output of a layer, and matrix “d” is 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of output. 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B1EFC83-6CDD-45CA-8F17-64F885976A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4270" y="1172301"/>
                <a:ext cx="7010400" cy="646331"/>
              </a:xfrm>
              <a:prstGeom prst="rect">
                <a:avLst/>
              </a:prstGeom>
              <a:blipFill>
                <a:blip r:embed="rId3"/>
                <a:stretch>
                  <a:fillRect l="-608" t="-3704" r="-347" b="-12963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E5720F8-93AC-43FC-942D-42560817654C}" type="slidenum">
              <a:rPr lang="en-US" altLang="en-US" sz="1400"/>
              <a:pPr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/>
          </a:p>
        </p:txBody>
      </p:sp>
      <p:sp>
        <p:nvSpPr>
          <p:cNvPr id="3891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3891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1" t="35356" r="38637" b="14136"/>
          <a:stretch>
            <a:fillRect/>
          </a:stretch>
        </p:blipFill>
        <p:spPr>
          <a:xfrm>
            <a:off x="2057400" y="152401"/>
            <a:ext cx="8153400" cy="5965825"/>
          </a:xfrm>
          <a:noFill/>
        </p:spPr>
      </p:pic>
      <p:sp>
        <p:nvSpPr>
          <p:cNvPr id="2" name="Rectangle 1"/>
          <p:cNvSpPr/>
          <p:nvPr/>
        </p:nvSpPr>
        <p:spPr>
          <a:xfrm>
            <a:off x="7086600" y="4191000"/>
            <a:ext cx="1600200" cy="4572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705600" y="4648200"/>
            <a:ext cx="1600200" cy="4572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15399" y="5105400"/>
            <a:ext cx="1780403" cy="4572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180247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>
              <a:lnSpc>
                <a:spcPct val="135714"/>
              </a:lnSpc>
              <a:buClr>
                <a:schemeClr val="dk1"/>
              </a:buClr>
              <a:buSzPts val="1100"/>
            </a:pPr>
            <a:r>
              <a:rPr lang="en" sz="2400"/>
              <a:t> </a:t>
            </a:r>
            <a:r>
              <a:rPr lang="en" sz="2400" b="1">
                <a:solidFill>
                  <a:srgbClr val="FF0000"/>
                </a:solidFill>
                <a:highlight>
                  <a:srgbClr val="FFFF00"/>
                </a:highlight>
                <a:latin typeface="Courier New"/>
                <a:ea typeface="Courier New"/>
                <a:cs typeface="Courier New"/>
                <a:sym typeface="Courier New"/>
              </a:rPr>
              <a:t>TODO </a:t>
            </a:r>
            <a:r>
              <a:rPr lang="en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matrix </a:t>
            </a:r>
            <a:r>
              <a:rPr lang="en" sz="2400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forward_layer</a:t>
            </a:r>
            <a:r>
              <a:rPr lang="en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(layer *</a:t>
            </a:r>
            <a:r>
              <a:rPr lang="en" sz="240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</a:t>
            </a:r>
            <a:r>
              <a:rPr lang="en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matrix </a:t>
            </a:r>
            <a:r>
              <a:rPr lang="en" sz="240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en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2400"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endParaRPr sz="2400"/>
          </a:p>
        </p:txBody>
      </p:sp>
      <p:sp>
        <p:nvSpPr>
          <p:cNvPr id="91" name="Google Shape;91;p19"/>
          <p:cNvSpPr txBox="1">
            <a:spLocks noGrp="1"/>
          </p:cNvSpPr>
          <p:nvPr>
            <p:ph type="body" idx="1"/>
          </p:nvPr>
        </p:nvSpPr>
        <p:spPr>
          <a:xfrm>
            <a:off x="415600" y="2296633"/>
            <a:ext cx="11360800" cy="3795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= in;  </a:t>
            </a:r>
            <a:r>
              <a:rPr lang="en" sz="14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Save the input for backpropagation</a:t>
            </a:r>
            <a:endParaRPr sz="1400" dirty="0">
              <a:solidFill>
                <a:srgbClr val="008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// TODO: multiply input by weights and apply activation function.    </a:t>
            </a:r>
            <a:endParaRPr sz="1400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// Calculate out = in * l-&gt;w (note: matrix multiplication here)</a:t>
            </a:r>
            <a:endParaRPr sz="1400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// Then, apply activate_matrix function to out with l-&gt;activation </a:t>
            </a:r>
            <a:endParaRPr sz="1400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1400" dirty="0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free_matrix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out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);</a:t>
            </a:r>
            <a:r>
              <a:rPr lang="en" sz="14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free the old output</a:t>
            </a:r>
            <a:endParaRPr sz="1400" dirty="0">
              <a:solidFill>
                <a:srgbClr val="008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out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= out;       </a:t>
            </a:r>
            <a:r>
              <a:rPr lang="en" sz="14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Save the current output for gradient calculation</a:t>
            </a:r>
            <a:endParaRPr sz="1400" dirty="0">
              <a:solidFill>
                <a:srgbClr val="008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1400" dirty="0">
                <a:solidFill>
                  <a:srgbClr val="AF00D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return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out;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spcAft>
                <a:spcPts val="2133"/>
              </a:spcAft>
              <a:buNone/>
            </a:pPr>
            <a:endParaRPr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F96D2C-8BE5-4BE8-B774-D099194C8750}"/>
              </a:ext>
            </a:extLst>
          </p:cNvPr>
          <p:cNvSpPr txBox="1"/>
          <p:nvPr/>
        </p:nvSpPr>
        <p:spPr>
          <a:xfrm>
            <a:off x="5103628" y="1172301"/>
            <a:ext cx="6414977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Given the input data “in” and layer “l”, calculate the output data.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>
            <a:spLocks noGrp="1"/>
          </p:cNvSpPr>
          <p:nvPr>
            <p:ph type="title"/>
          </p:nvPr>
        </p:nvSpPr>
        <p:spPr>
          <a:xfrm>
            <a:off x="415600" y="175153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>
              <a:lnSpc>
                <a:spcPct val="135714"/>
              </a:lnSpc>
              <a:buClr>
                <a:schemeClr val="dk1"/>
              </a:buClr>
              <a:buSzPts val="1100"/>
            </a:pPr>
            <a:r>
              <a:rPr lang="en" sz="2400" dirty="0"/>
              <a:t> </a:t>
            </a:r>
            <a:r>
              <a:rPr lang="en" sz="2400" b="1" dirty="0">
                <a:solidFill>
                  <a:srgbClr val="FF0000"/>
                </a:solidFill>
                <a:highlight>
                  <a:srgbClr val="FFFF00"/>
                </a:highlight>
                <a:latin typeface="Courier New"/>
                <a:ea typeface="Courier New"/>
                <a:cs typeface="Courier New"/>
                <a:sym typeface="Courier New"/>
              </a:rPr>
              <a:t>TODO </a:t>
            </a:r>
            <a:r>
              <a:rPr lang="en" sz="2400" dirty="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matrix </a:t>
            </a:r>
            <a:r>
              <a:rPr lang="en" sz="2400" dirty="0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backward_layer</a:t>
            </a:r>
            <a:r>
              <a:rPr lang="en" sz="2400" dirty="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(layer *</a:t>
            </a:r>
            <a:r>
              <a:rPr lang="en" sz="2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</a:t>
            </a:r>
            <a:r>
              <a:rPr lang="en" sz="2400" dirty="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matrix </a:t>
            </a:r>
            <a:r>
              <a:rPr lang="en" sz="2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delta</a:t>
            </a:r>
            <a:r>
              <a:rPr lang="en" sz="2400" dirty="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2400" dirty="0"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endParaRPr sz="2400" dirty="0"/>
          </a:p>
        </p:txBody>
      </p:sp>
      <p:sp>
        <p:nvSpPr>
          <p:cNvPr id="97" name="Google Shape;97;p20"/>
          <p:cNvSpPr txBox="1">
            <a:spLocks noGrp="1"/>
          </p:cNvSpPr>
          <p:nvPr>
            <p:ph type="body" idx="1"/>
          </p:nvPr>
        </p:nvSpPr>
        <p:spPr>
          <a:xfrm>
            <a:off x="415600" y="1885507"/>
            <a:ext cx="11360800" cy="4721526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   // delta is</a:t>
            </a:r>
            <a:r>
              <a:rPr lang="el-GR" sz="1400" dirty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Δ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out</a:t>
            </a:r>
          </a:p>
          <a:p>
            <a:pPr marL="0" indent="0">
              <a:lnSpc>
                <a:spcPct val="135714"/>
              </a:lnSpc>
              <a:buNone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   // TODO: modify it in place to be “g'(out) * delta” out with // 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gradient_matrix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function.</a:t>
            </a: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chemeClr val="accent6">
                    <a:lumMod val="50000"/>
                  </a:schemeClr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// You can use gradient_matrix function with “l-&gt;out” and “l-&gt;activation” to “delta”</a:t>
            </a:r>
            <a:endParaRPr sz="1400" dirty="0">
              <a:solidFill>
                <a:schemeClr val="accent6">
                  <a:lumMod val="50000"/>
                </a:schemeClr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// TODO: then calculate dL/dw and save it in l-&gt;dw</a:t>
            </a:r>
            <a:endParaRPr sz="1400" dirty="0">
              <a:solidFill>
                <a:srgbClr val="008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1400" dirty="0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free_matrix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dw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);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// Calculate xt as the transpose matrix of “l-&gt;in” </a:t>
            </a:r>
            <a:endParaRPr sz="1400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// Calculate dw as xt times delta (matrix multiplication)</a:t>
            </a:r>
            <a:endParaRPr sz="1400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// free matrix xt to avoid memory leak</a:t>
            </a:r>
            <a:endParaRPr sz="1400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dw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= dw;</a:t>
            </a:r>
          </a:p>
          <a:p>
            <a:pPr marL="0" indent="0">
              <a:lnSpc>
                <a:spcPct val="135714"/>
              </a:lnSpc>
              <a:buNone/>
            </a:pP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// TODO: finally, calculate dL/dx and return it. (Similar to 1.4.2. Care memory leak)</a:t>
            </a:r>
            <a:endParaRPr sz="1400" dirty="0">
              <a:solidFill>
                <a:srgbClr val="008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// Calculate dx = delta * (l-&gt;w)^T,   where * is matrix multiplication and ^T is matrix transpose</a:t>
            </a:r>
            <a:endParaRPr sz="1400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1400" dirty="0">
                <a:solidFill>
                  <a:srgbClr val="AF00D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return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dx;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endParaRPr sz="1400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spcAft>
                <a:spcPts val="2133"/>
              </a:spcAft>
              <a:buNone/>
            </a:pP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493EF19-95BC-4060-8DAA-38B2F7F5C868}"/>
                  </a:ext>
                </a:extLst>
              </p:cNvPr>
              <p:cNvSpPr txBox="1"/>
              <p:nvPr/>
            </p:nvSpPr>
            <p:spPr>
              <a:xfrm>
                <a:off x="6202325" y="811966"/>
                <a:ext cx="5911702" cy="1200329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Given the layer “l” and delta, perform backward step:</a:t>
                </a:r>
              </a:p>
              <a:p>
                <a:pPr lvl="1"/>
                <a:r>
                  <a:rPr lang="en-US" dirty="0">
                    <a:solidFill>
                      <a:srgbClr val="FF0000"/>
                    </a:solidFill>
                  </a:rPr>
                  <a:t>1.4.1: Calculate the delta after considering the activation</a:t>
                </a:r>
              </a:p>
              <a:p>
                <a:pPr lvl="1"/>
                <a:r>
                  <a:rPr lang="en-US" dirty="0">
                    <a:solidFill>
                      <a:srgbClr val="FF0000"/>
                    </a:solidFill>
                  </a:rPr>
                  <a:t>1.4.2: Calculate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endParaRPr lang="en-US" dirty="0">
                  <a:solidFill>
                    <a:srgbClr val="FF0000"/>
                  </a:solidFill>
                </a:endParaRPr>
              </a:p>
              <a:p>
                <a:pPr lvl="1"/>
                <a:r>
                  <a:rPr lang="en-US" dirty="0">
                    <a:solidFill>
                      <a:srgbClr val="FF0000"/>
                    </a:solidFill>
                  </a:rPr>
                  <a:t>1.4.3: Calculate and Return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Δo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(aka “dx”). 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493EF19-95BC-4060-8DAA-38B2F7F5C8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2325" y="811966"/>
                <a:ext cx="5911702" cy="1200329"/>
              </a:xfrm>
              <a:prstGeom prst="rect">
                <a:avLst/>
              </a:prstGeom>
              <a:blipFill>
                <a:blip r:embed="rId3"/>
                <a:stretch>
                  <a:fillRect l="-720" t="-2010" r="-823" b="-6533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>
              <a:lnSpc>
                <a:spcPct val="135714"/>
              </a:lnSpc>
            </a:pPr>
            <a:r>
              <a:rPr lang="en" sz="2400" dirty="0"/>
              <a:t> </a:t>
            </a:r>
            <a:r>
              <a:rPr lang="en" sz="2400" b="1" dirty="0">
                <a:solidFill>
                  <a:srgbClr val="FF0000"/>
                </a:solidFill>
                <a:highlight>
                  <a:srgbClr val="FFFF00"/>
                </a:highlight>
                <a:latin typeface="Courier New"/>
                <a:ea typeface="Courier New"/>
                <a:cs typeface="Courier New"/>
                <a:sym typeface="Courier New"/>
              </a:rPr>
              <a:t>TODO </a:t>
            </a:r>
            <a:r>
              <a:rPr lang="en" sz="2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" sz="2400" dirty="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2400" dirty="0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update_layer</a:t>
            </a:r>
            <a:r>
              <a:rPr lang="en" sz="2400" dirty="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(layer *</a:t>
            </a:r>
            <a:r>
              <a:rPr lang="en" sz="2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</a:t>
            </a:r>
            <a:r>
              <a:rPr lang="en" sz="2400" dirty="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2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double</a:t>
            </a:r>
            <a:r>
              <a:rPr lang="en" sz="2400" dirty="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2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rate</a:t>
            </a:r>
            <a:r>
              <a:rPr lang="en" sz="2400" dirty="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2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double</a:t>
            </a:r>
            <a:r>
              <a:rPr lang="en" sz="2400" dirty="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2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momentum</a:t>
            </a:r>
            <a:r>
              <a:rPr lang="en" sz="2400" dirty="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2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double</a:t>
            </a:r>
            <a:r>
              <a:rPr lang="en" sz="2400" dirty="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2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decay</a:t>
            </a:r>
            <a:r>
              <a:rPr lang="en" sz="2400" dirty="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2400" dirty="0"/>
          </a:p>
        </p:txBody>
      </p:sp>
      <p:sp>
        <p:nvSpPr>
          <p:cNvPr id="103" name="Google Shape;103;p21"/>
          <p:cNvSpPr txBox="1">
            <a:spLocks noGrp="1"/>
          </p:cNvSpPr>
          <p:nvPr>
            <p:ph type="body" idx="1"/>
          </p:nvPr>
        </p:nvSpPr>
        <p:spPr>
          <a:xfrm>
            <a:off x="415600" y="1904829"/>
            <a:ext cx="11360800" cy="4581804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// Calculate Δw_t = dL/dw_t - λw_t + mΔw_{t-1}</a:t>
            </a:r>
            <a:endParaRPr sz="1400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// save it to l-&gt;v</a:t>
            </a:r>
            <a:endParaRPr sz="1400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// Note that You can use axpy_matrix to perform the matrix summation/subtraction</a:t>
            </a: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endParaRPr lang="en" sz="1400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endParaRPr lang="en" sz="1400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endParaRPr sz="1400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// Update l-&gt;w</a:t>
            </a:r>
            <a:endParaRPr sz="1400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// l-&gt;w = rate * l-&gt;v + l-&gt;w</a:t>
            </a:r>
            <a:endParaRPr lang="en-US" sz="1400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endParaRPr lang="en-US" sz="1400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endParaRPr lang="en-US" sz="1400" dirty="0">
              <a:solidFill>
                <a:srgbClr val="FF0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-US" sz="1400" dirty="0">
                <a:solidFill>
                  <a:srgbClr val="FF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Note the multiplication and </a:t>
            </a: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summ</a:t>
            </a:r>
            <a:r>
              <a:rPr lang="en" sz="1400" dirty="0">
                <a:solidFill>
                  <a:srgbClr val="FF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ation in this slides all mean matrix multiplication or matrix summation.</a:t>
            </a:r>
            <a:endParaRPr sz="1400" dirty="0">
              <a:solidFill>
                <a:srgbClr val="FF0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spcAft>
                <a:spcPts val="2133"/>
              </a:spcAft>
              <a:buNone/>
            </a:pPr>
            <a:endParaRPr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E04031-2414-4809-A222-B54D306C7555}"/>
              </a:ext>
            </a:extLst>
          </p:cNvPr>
          <p:cNvSpPr txBox="1"/>
          <p:nvPr/>
        </p:nvSpPr>
        <p:spPr>
          <a:xfrm>
            <a:off x="6166884" y="1141229"/>
            <a:ext cx="5793814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Given a layer “l”,  learning rate, momentum, and decay rate,</a:t>
            </a:r>
          </a:p>
          <a:p>
            <a:r>
              <a:rPr lang="en-US" dirty="0">
                <a:solidFill>
                  <a:srgbClr val="FF0000"/>
                </a:solidFill>
              </a:rPr>
              <a:t>Update the weight (i.e. l-&gt;w)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 dirty="0"/>
              <a:t>Functions You Need to Know </a:t>
            </a:r>
            <a:r>
              <a:rPr lang="en-US" dirty="0"/>
              <a:t>before</a:t>
            </a:r>
            <a:r>
              <a:rPr lang="en" dirty="0"/>
              <a:t> Experiments</a:t>
            </a:r>
            <a:endParaRPr dirty="0"/>
          </a:p>
        </p:txBody>
      </p:sp>
      <p:sp>
        <p:nvSpPr>
          <p:cNvPr id="79" name="Google Shape;79;p1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buNone/>
            </a:pPr>
            <a:r>
              <a:rPr lang="en" dirty="0"/>
              <a:t>For simplicity, we already filled the following functions for you. You should read and understand these functions (classifier.c) before running experiments.</a:t>
            </a:r>
            <a:endParaRPr dirty="0"/>
          </a:p>
          <a:p>
            <a:pPr marL="0" indent="0">
              <a:lnSpc>
                <a:spcPct val="135714"/>
              </a:lnSpc>
              <a:spcBef>
                <a:spcPts val="2133"/>
              </a:spcBef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layer </a:t>
            </a:r>
            <a:r>
              <a:rPr lang="en" sz="1400" dirty="0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make_layer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input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output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ACTIVATION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activation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matrix </a:t>
            </a:r>
            <a:r>
              <a:rPr lang="en" sz="1400" dirty="0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forward_model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(model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matrix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X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backward_model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(model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matrix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dL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update_model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(model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double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rate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double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momentum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double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decay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double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accuracy_model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(model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data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double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cross_entropy_loss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(matrix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y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matrix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train_model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(model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data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batch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iters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double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rate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double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momentum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double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decay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spcAft>
                <a:spcPts val="2133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/>
              <a:t>Get the Data</a:t>
            </a:r>
            <a:endParaRPr/>
          </a:p>
        </p:txBody>
      </p:sp>
      <p:sp>
        <p:nvSpPr>
          <p:cNvPr id="85" name="Google Shape;85;p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152396" indent="0">
              <a:buNone/>
            </a:pPr>
            <a:r>
              <a:rPr lang="en" dirty="0"/>
              <a:t>1. Download, Unzip, and Prepare the MNIST Dataset</a:t>
            </a:r>
            <a:endParaRPr dirty="0"/>
          </a:p>
          <a:p>
            <a:pPr marL="0" indent="0">
              <a:lnSpc>
                <a:spcPct val="135714"/>
              </a:lnSpc>
              <a:spcBef>
                <a:spcPts val="2133"/>
              </a:spcBef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wget https://pjreddie.com/media/files/mnist_train.tar.gz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wget https://pjreddie.com/media/files/mnist_test.tar.gz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tar xzf mnist_train.tar.gz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tar xzf mnist_test.tar.gz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find train -name \*.png &gt; mnist.train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find test -name \*.png &gt; mnist.test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152396" indent="0">
              <a:buNone/>
            </a:pPr>
            <a:r>
              <a:rPr lang="en" dirty="0"/>
              <a:t>2. Download, Unzip, and Prepare the CIFAR-10 Dataset</a:t>
            </a:r>
            <a:endParaRPr dirty="0"/>
          </a:p>
          <a:p>
            <a:pPr marL="0" indent="0">
              <a:lnSpc>
                <a:spcPct val="135714"/>
              </a:lnSpc>
              <a:spcBef>
                <a:spcPts val="2133"/>
              </a:spcBef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wget http://pjreddie.com/media/files/cifar.tgz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tar xzf cifar.tgz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find cifar/train -name \*.png &gt; cifar.train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find cifar/test -name \*.png &gt; cifar.test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203195" marR="203195" indent="0">
              <a:lnSpc>
                <a:spcPct val="145000"/>
              </a:lnSpc>
              <a:buNone/>
            </a:pPr>
            <a:endParaRPr sz="1333" dirty="0">
              <a:solidFill>
                <a:srgbClr val="24292E"/>
              </a:solidFill>
              <a:highlight>
                <a:srgbClr val="F6F8FA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203195" indent="0">
              <a:lnSpc>
                <a:spcPct val="145000"/>
              </a:lnSpc>
              <a:spcBef>
                <a:spcPts val="1600"/>
              </a:spcBef>
              <a:buClr>
                <a:schemeClr val="dk1"/>
              </a:buClr>
              <a:buSzPts val="1100"/>
              <a:buNone/>
            </a:pPr>
            <a:endParaRPr sz="1333" dirty="0">
              <a:solidFill>
                <a:srgbClr val="24292E"/>
              </a:solidFill>
              <a:highlight>
                <a:srgbClr val="F6F8FA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>
              <a:spcBef>
                <a:spcPts val="1600"/>
              </a:spcBef>
              <a:spcAft>
                <a:spcPts val="2133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 dirty="0"/>
              <a:t>Experiments (Write Your Answers to </a:t>
            </a:r>
            <a:r>
              <a:rPr lang="en" b="1" dirty="0"/>
              <a:t>hw4.pdf</a:t>
            </a:r>
            <a:r>
              <a:rPr lang="en" dirty="0"/>
              <a:t>)</a:t>
            </a:r>
            <a:endParaRPr dirty="0"/>
          </a:p>
        </p:txBody>
      </p:sp>
      <p:sp>
        <p:nvSpPr>
          <p:cNvPr id="91" name="Google Shape;91;p19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554000" cy="5019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>
              <a:buAutoNum type="arabicPeriod"/>
            </a:pPr>
            <a:r>
              <a:rPr lang="en" dirty="0"/>
              <a:t>Coding and Data prepare</a:t>
            </a:r>
            <a:endParaRPr dirty="0"/>
          </a:p>
          <a:p>
            <a:pPr>
              <a:buAutoNum type="arabicPeriod"/>
            </a:pPr>
            <a:r>
              <a:rPr lang="en" dirty="0"/>
              <a:t>MNIST Experiments</a:t>
            </a:r>
            <a:endParaRPr dirty="0"/>
          </a:p>
          <a:p>
            <a:pPr lvl="1">
              <a:spcBef>
                <a:spcPts val="0"/>
              </a:spcBef>
              <a:buAutoNum type="arabicPeriod"/>
            </a:pPr>
            <a:r>
              <a:rPr lang="en" dirty="0"/>
              <a:t>Linear Softmax Model (1-layer)</a:t>
            </a:r>
            <a:endParaRPr dirty="0"/>
          </a:p>
          <a:p>
            <a:pPr lvl="2">
              <a:spcBef>
                <a:spcPts val="0"/>
              </a:spcBef>
              <a:buAutoNum type="arabicPeriod"/>
            </a:pPr>
            <a:r>
              <a:rPr lang="en" dirty="0"/>
              <a:t>Run the basic model</a:t>
            </a:r>
            <a:endParaRPr dirty="0"/>
          </a:p>
          <a:p>
            <a:pPr lvl="2">
              <a:spcBef>
                <a:spcPts val="0"/>
              </a:spcBef>
              <a:buAutoNum type="arabicPeriod"/>
            </a:pPr>
            <a:r>
              <a:rPr lang="en" dirty="0"/>
              <a:t>Tune the learning rate</a:t>
            </a:r>
            <a:endParaRPr dirty="0"/>
          </a:p>
          <a:p>
            <a:pPr lvl="2">
              <a:spcBef>
                <a:spcPts val="0"/>
              </a:spcBef>
              <a:buAutoNum type="arabicPeriod"/>
            </a:pPr>
            <a:r>
              <a:rPr lang="en" dirty="0"/>
              <a:t>Tune the decay</a:t>
            </a:r>
            <a:endParaRPr dirty="0"/>
          </a:p>
          <a:p>
            <a:pPr lvl="1">
              <a:spcBef>
                <a:spcPts val="0"/>
              </a:spcBef>
              <a:buAutoNum type="arabicPeriod"/>
            </a:pPr>
            <a:r>
              <a:rPr lang="en" dirty="0"/>
              <a:t>Neural Network (2-layer NNs and 3-layer NNs)</a:t>
            </a:r>
            <a:endParaRPr dirty="0"/>
          </a:p>
          <a:p>
            <a:pPr lvl="2">
              <a:spcBef>
                <a:spcPts val="0"/>
              </a:spcBef>
              <a:buAutoNum type="arabicPeriod"/>
            </a:pPr>
            <a:r>
              <a:rPr lang="en" dirty="0"/>
              <a:t>Find the best activation</a:t>
            </a:r>
            <a:endParaRPr dirty="0"/>
          </a:p>
          <a:p>
            <a:pPr lvl="2">
              <a:spcBef>
                <a:spcPts val="0"/>
              </a:spcBef>
              <a:buAutoNum type="arabicPeriod"/>
            </a:pPr>
            <a:r>
              <a:rPr lang="en" dirty="0"/>
              <a:t>Tune the learning rate</a:t>
            </a:r>
            <a:endParaRPr dirty="0"/>
          </a:p>
          <a:p>
            <a:pPr lvl="2">
              <a:spcBef>
                <a:spcPts val="0"/>
              </a:spcBef>
              <a:buAutoNum type="arabicPeriod"/>
            </a:pPr>
            <a:r>
              <a:rPr lang="en" dirty="0"/>
              <a:t>Tune the decay</a:t>
            </a:r>
            <a:endParaRPr dirty="0"/>
          </a:p>
          <a:p>
            <a:pPr lvl="2">
              <a:spcBef>
                <a:spcPts val="0"/>
              </a:spcBef>
              <a:buAutoNum type="arabicPeriod"/>
            </a:pPr>
            <a:r>
              <a:rPr lang="en" dirty="0"/>
              <a:t>Tune the decay for 3-layer Neural Network</a:t>
            </a:r>
            <a:endParaRPr dirty="0"/>
          </a:p>
          <a:p>
            <a:pPr>
              <a:buAutoNum type="arabicPeriod"/>
            </a:pPr>
            <a:r>
              <a:rPr lang="en" dirty="0"/>
              <a:t>Experiments for CIFAR-10</a:t>
            </a:r>
            <a:endParaRPr dirty="0"/>
          </a:p>
          <a:p>
            <a:pPr lvl="1">
              <a:spcBef>
                <a:spcPts val="0"/>
              </a:spcBef>
              <a:buAutoNum type="arabicPeriod"/>
            </a:pPr>
            <a:r>
              <a:rPr lang="en" dirty="0"/>
              <a:t>Neural Network (3-layer NNs)</a:t>
            </a:r>
            <a:endParaRPr dirty="0"/>
          </a:p>
          <a:p>
            <a:pPr lvl="2">
              <a:spcBef>
                <a:spcPts val="0"/>
              </a:spcBef>
              <a:buAutoNum type="arabicPeriod"/>
            </a:pPr>
            <a:r>
              <a:rPr lang="en" dirty="0"/>
              <a:t>Tune the learning rate and decay</a:t>
            </a:r>
            <a:endParaRPr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0000FF"/>
                </a:solidFill>
              </a:rPr>
              <a:t>Kernels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A kernel is just a similarity function. It takes 2 inputs and decides how similar they are.</a:t>
            </a:r>
          </a:p>
          <a:p>
            <a:endParaRPr lang="en-US" altLang="en-US" dirty="0"/>
          </a:p>
          <a:p>
            <a:r>
              <a:rPr lang="en-US" altLang="en-US" dirty="0"/>
              <a:t>Kernels offer an alternative to standard feature vectors. Instead of using a bunch of features, you define a single kernel to decide the similarity between two objects.</a:t>
            </a:r>
          </a:p>
          <a:p>
            <a:endParaRPr lang="en-US" altLang="en-US" dirty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65531EF-4352-4BDA-B045-F190A2C5B8BB}" type="slidenum">
              <a:rPr lang="en-US" altLang="en-US" sz="1400"/>
              <a:pPr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2734113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0000FF"/>
                </a:solidFill>
              </a:rPr>
              <a:t>Kernels and SVMs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>
          <a:xfrm>
            <a:off x="1981200" y="1371601"/>
            <a:ext cx="8229600" cy="4525963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altLang="en-US" dirty="0"/>
              <a:t>Under some conditions, </a:t>
            </a:r>
            <a:r>
              <a:rPr lang="en-US" altLang="en-US" dirty="0">
                <a:solidFill>
                  <a:srgbClr val="0000FF"/>
                </a:solidFill>
              </a:rPr>
              <a:t>every kernel function can be expressed as a dot product </a:t>
            </a:r>
            <a:r>
              <a:rPr lang="en-US" altLang="en-US" dirty="0"/>
              <a:t>in a (possibly infinite dimensional) feature space (Mercer’s theorem)</a:t>
            </a:r>
          </a:p>
          <a:p>
            <a:pPr>
              <a:spcAft>
                <a:spcPts val="1200"/>
              </a:spcAft>
            </a:pPr>
            <a:r>
              <a:rPr lang="en-US" altLang="en-US" dirty="0"/>
              <a:t>SVM machine learning can be expressed in terms of dot products.</a:t>
            </a:r>
          </a:p>
          <a:p>
            <a:r>
              <a:rPr lang="en-US" altLang="en-US" dirty="0"/>
              <a:t>So SVM machines can use kernels instead of feature vectors.</a:t>
            </a:r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A91C60C-B501-47A3-85FA-436A735D264E}" type="slidenum">
              <a:rPr lang="en-US" altLang="en-US" sz="1400"/>
              <a:pPr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388751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4169</TotalTime>
  <Words>5999</Words>
  <Application>Microsoft Office PowerPoint</Application>
  <PresentationFormat>Widescreen</PresentationFormat>
  <Paragraphs>1321</Paragraphs>
  <Slides>75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75</vt:i4>
      </vt:variant>
    </vt:vector>
  </HeadingPairs>
  <TitlesOfParts>
    <vt:vector size="87" baseType="lpstr">
      <vt:lpstr>等线</vt:lpstr>
      <vt:lpstr>等线 Light</vt:lpstr>
      <vt:lpstr>Arial</vt:lpstr>
      <vt:lpstr>Arial Rounded MT Bold</vt:lpstr>
      <vt:lpstr>Calibri</vt:lpstr>
      <vt:lpstr>Calibri Light</vt:lpstr>
      <vt:lpstr>Cambria Math</vt:lpstr>
      <vt:lpstr>Consolas</vt:lpstr>
      <vt:lpstr>Courier New</vt:lpstr>
      <vt:lpstr>Symbol</vt:lpstr>
      <vt:lpstr>Times New Roman</vt:lpstr>
      <vt:lpstr>Office Theme</vt:lpstr>
      <vt:lpstr>  Computer Vision   CSE/EE 576 SVMs and Neural Nets  Linda Shapiro Professor of Computer Science &amp; Engineering Professor of Electrical &amp; Computer Engineering</vt:lpstr>
      <vt:lpstr>Kernel Machines </vt:lpstr>
      <vt:lpstr>Support Vector Machines (SVM)</vt:lpstr>
      <vt:lpstr>The SVM Equation</vt:lpstr>
      <vt:lpstr>Maximal Margin (2 class problem)</vt:lpstr>
      <vt:lpstr>Support Vectors</vt:lpstr>
      <vt:lpstr>PowerPoint Presentation</vt:lpstr>
      <vt:lpstr>Kernels</vt:lpstr>
      <vt:lpstr>Kernels and SVMs</vt:lpstr>
      <vt:lpstr>The Kernel Trick</vt:lpstr>
      <vt:lpstr>Kernel Functions</vt:lpstr>
      <vt:lpstr>Kernel Function used in our 3D Computer Vision Work</vt:lpstr>
      <vt:lpstr>What does SVM learning  solve?</vt:lpstr>
      <vt:lpstr>Simple Example of Classification</vt:lpstr>
      <vt:lpstr>PowerPoint Presentation</vt:lpstr>
      <vt:lpstr>Neural Net Learning</vt:lpstr>
      <vt:lpstr>PowerPoint Presentation</vt:lpstr>
      <vt:lpstr>PowerPoint Presentation</vt:lpstr>
      <vt:lpstr>Common activation functions φ</vt:lpstr>
      <vt:lpstr>Simple Feed-Forward Perceptrons</vt:lpstr>
      <vt:lpstr>Gradient Descent takes steps proportional to the negative of the gradient of a function to find its local minimum</vt:lpstr>
      <vt:lpstr>Simple Feed-Forward Perceptrons</vt:lpstr>
      <vt:lpstr>Graphically</vt:lpstr>
      <vt:lpstr>Learning</vt:lpstr>
      <vt:lpstr>Graphically</vt:lpstr>
      <vt:lpstr>Back Propagation</vt:lpstr>
      <vt:lpstr>PowerPoint Presentation</vt:lpstr>
      <vt:lpstr>Initialize</vt:lpstr>
      <vt:lpstr>Forward Computation</vt:lpstr>
      <vt:lpstr>Backward Propagation 1</vt:lpstr>
      <vt:lpstr>Backward Propagation 2</vt:lpstr>
      <vt:lpstr>Backward Propagation 3</vt:lpstr>
      <vt:lpstr>Back Propagation Summary</vt:lpstr>
      <vt:lpstr>PowerPoint Presentation</vt:lpstr>
      <vt:lpstr>Multi-Class Classification</vt:lpstr>
      <vt:lpstr>Solution</vt:lpstr>
      <vt:lpstr>Softmax: normalized exponential</vt:lpstr>
      <vt:lpstr>A Simple Example</vt:lpstr>
      <vt:lpstr>Mini-batch for Machine Learning</vt:lpstr>
      <vt:lpstr>Neural Network Easy Example</vt:lpstr>
      <vt:lpstr>[Example] Forward Pass</vt:lpstr>
      <vt:lpstr>[Example] Ground Truth and Loss</vt:lpstr>
      <vt:lpstr>[Example] Backpropagation</vt:lpstr>
      <vt:lpstr>            Backpropagation [Cont.]</vt:lpstr>
      <vt:lpstr>[Example] Update with Learning Rate 0.1</vt:lpstr>
      <vt:lpstr>[Example] Done</vt:lpstr>
      <vt:lpstr>Think: What will happen if we go forward again?</vt:lpstr>
      <vt:lpstr>Think: What will happen if we go forward again?</vt:lpstr>
      <vt:lpstr>Tricks for Neural Network</vt:lpstr>
      <vt:lpstr>Problem: Under and Overfitting</vt:lpstr>
      <vt:lpstr>Weight decay: neural network regularization</vt:lpstr>
      <vt:lpstr>Momentum: speeding up SGD</vt:lpstr>
      <vt:lpstr>NN updates with weight decay and momentum</vt:lpstr>
      <vt:lpstr>Activations</vt:lpstr>
      <vt:lpstr>Linear Activation</vt:lpstr>
      <vt:lpstr>Logistic Activation</vt:lpstr>
      <vt:lpstr>ReLU Activation</vt:lpstr>
      <vt:lpstr>Visualization with ReLU</vt:lpstr>
      <vt:lpstr>LeakyReLU Activation</vt:lpstr>
      <vt:lpstr>Homework 4 Neural Network</vt:lpstr>
      <vt:lpstr>MNIST: Handwriting recognition</vt:lpstr>
      <vt:lpstr>Functions You need to Code</vt:lpstr>
      <vt:lpstr>Important Data Structure (image.h)</vt:lpstr>
      <vt:lpstr>Useful Matrix manipulation functions (matrix.c)</vt:lpstr>
      <vt:lpstr>Forward Pass in Homework</vt:lpstr>
      <vt:lpstr>Backward Pass in Homework</vt:lpstr>
      <vt:lpstr>Weight Update in Homework</vt:lpstr>
      <vt:lpstr>TODO void activate_matrix(matrix m, ACTIVATION a)</vt:lpstr>
      <vt:lpstr> TODO void gradient_matrix(matrix m, ACTIVATION a, matrix d) </vt:lpstr>
      <vt:lpstr> TODO matrix forward_layer(layer *l, matrix in) </vt:lpstr>
      <vt:lpstr> TODO matrix backward_layer(layer *l, matrix delta) </vt:lpstr>
      <vt:lpstr> TODO void update_layer(layer *l, double rate, double momentum, double decay)</vt:lpstr>
      <vt:lpstr>Functions You Need to Know before Experiments</vt:lpstr>
      <vt:lpstr>Get the Data</vt:lpstr>
      <vt:lpstr>Experiments (Write Your Answers to hw4.pdf)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Beibin Li</dc:creator>
  <cp:lastModifiedBy>shapiro</cp:lastModifiedBy>
  <cp:revision>140</cp:revision>
  <dcterms:created xsi:type="dcterms:W3CDTF">2020-05-15T18:17:18Z</dcterms:created>
  <dcterms:modified xsi:type="dcterms:W3CDTF">2021-05-03T17:49:41Z</dcterms:modified>
</cp:coreProperties>
</file>