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6.xml" ContentType="application/vnd.openxmlformats-officedocument.presentationml.notesSlide+xml"/>
  <Override PartName="/ppt/tags/tag67.xml" ContentType="application/vnd.openxmlformats-officedocument.presentationml.tags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6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17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18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19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ink/ink2.xml" ContentType="application/inkml+xml"/>
  <Override PartName="/ppt/ink/ink3.xml" ContentType="application/inkml+xml"/>
  <Override PartName="/ppt/notesSlides/notesSlide25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4" r:id="rId2"/>
    <p:sldMasterId id="2147483697" r:id="rId3"/>
    <p:sldMasterId id="2147483709" r:id="rId4"/>
    <p:sldMasterId id="2147483745" r:id="rId5"/>
  </p:sldMasterIdLst>
  <p:notesMasterIdLst>
    <p:notesMasterId r:id="rId85"/>
  </p:notesMasterIdLst>
  <p:sldIdLst>
    <p:sldId id="584" r:id="rId6"/>
    <p:sldId id="516" r:id="rId7"/>
    <p:sldId id="527" r:id="rId8"/>
    <p:sldId id="528" r:id="rId9"/>
    <p:sldId id="529" r:id="rId10"/>
    <p:sldId id="530" r:id="rId11"/>
    <p:sldId id="531" r:id="rId12"/>
    <p:sldId id="532" r:id="rId13"/>
    <p:sldId id="533" r:id="rId14"/>
    <p:sldId id="375" r:id="rId15"/>
    <p:sldId id="406" r:id="rId16"/>
    <p:sldId id="405" r:id="rId17"/>
    <p:sldId id="534" r:id="rId18"/>
    <p:sldId id="431" r:id="rId19"/>
    <p:sldId id="407" r:id="rId20"/>
    <p:sldId id="411" r:id="rId21"/>
    <p:sldId id="432" r:id="rId22"/>
    <p:sldId id="515" r:id="rId23"/>
    <p:sldId id="412" r:id="rId24"/>
    <p:sldId id="518" r:id="rId25"/>
    <p:sldId id="416" r:id="rId26"/>
    <p:sldId id="438" r:id="rId27"/>
    <p:sldId id="439" r:id="rId28"/>
    <p:sldId id="440" r:id="rId29"/>
    <p:sldId id="441" r:id="rId30"/>
    <p:sldId id="442" r:id="rId31"/>
    <p:sldId id="443" r:id="rId32"/>
    <p:sldId id="448" r:id="rId33"/>
    <p:sldId id="444" r:id="rId34"/>
    <p:sldId id="445" r:id="rId35"/>
    <p:sldId id="421" r:id="rId36"/>
    <p:sldId id="422" r:id="rId37"/>
    <p:sldId id="424" r:id="rId38"/>
    <p:sldId id="425" r:id="rId39"/>
    <p:sldId id="426" r:id="rId40"/>
    <p:sldId id="427" r:id="rId41"/>
    <p:sldId id="428" r:id="rId42"/>
    <p:sldId id="429" r:id="rId43"/>
    <p:sldId id="446" r:id="rId44"/>
    <p:sldId id="544" r:id="rId45"/>
    <p:sldId id="545" r:id="rId46"/>
    <p:sldId id="546" r:id="rId47"/>
    <p:sldId id="547" r:id="rId48"/>
    <p:sldId id="548" r:id="rId49"/>
    <p:sldId id="549" r:id="rId50"/>
    <p:sldId id="550" r:id="rId51"/>
    <p:sldId id="551" r:id="rId52"/>
    <p:sldId id="552" r:id="rId53"/>
    <p:sldId id="553" r:id="rId54"/>
    <p:sldId id="554" r:id="rId55"/>
    <p:sldId id="555" r:id="rId56"/>
    <p:sldId id="556" r:id="rId57"/>
    <p:sldId id="557" r:id="rId58"/>
    <p:sldId id="558" r:id="rId59"/>
    <p:sldId id="559" r:id="rId60"/>
    <p:sldId id="560" r:id="rId61"/>
    <p:sldId id="561" r:id="rId62"/>
    <p:sldId id="562" r:id="rId63"/>
    <p:sldId id="563" r:id="rId64"/>
    <p:sldId id="564" r:id="rId65"/>
    <p:sldId id="565" r:id="rId66"/>
    <p:sldId id="566" r:id="rId67"/>
    <p:sldId id="567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583" r:id="rId8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CC"/>
    <a:srgbClr val="0033CC"/>
    <a:srgbClr val="35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2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tableStyles" Target="tableStyle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1:22:56.4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5901 13962 894 0,'2'3'20'0,"-3"-3"16"15,0 0 0-15,0 0-4 0,1 0 0 16,0 0 1-16,0 0 2 16,0 0 5-16,0 0 13 15,0 0 6-15,0 0 15 16,0 0 4-16,0 0 3 15,0 0-4-15,0 0-7 16,-2 0-5-16,2 0-13 16,-1 0-6-16,1 0-13 15,0 0-7-15,0 0-11 16,-1 0-9-16,0 0-13 16,0-1-6-16,-15-1-5 15,-39-2 3-15,34 4 7 16,-4 1 2-16,6 0 4 15,-1 3 0-15,-4 0 2 16,2 1 0-16,-3-1 0 0,-2 1 0 16,-2-2-1-16,4 3-2 15,-3-1 0-15,3 2 1 16,1-3-1-16,-2 1 2 16,3 1 0-16,0-1 0 15,0 0 1-15,1 1 0 16,5-3 1-16,1 2 0 15,8 1 0-15,-1 1-3 16,2 1-1-16,-5-1 0 0,2 0 0 16,1-1 3-16,2 0 0 15,1 5 2-15,-3 0-1 16,-2 1 0-16,-4-4 0 16,3 1-1-16,-1 8 0 15,-4-4-1-15,2 7-1 16,-3-2 1-16,-1-1-1 15,3 4 2-15,-4 2 0 16,2 0 0-16,-1-2 0 16,3 0 0-16,2-1-1 15,1-1-1-15,3-2-1 16,1-2 1-16,3 2-1 16,-1-2 1-16,4 0-1 15,-1-2 0-15,2-3 0 16,-2 2-6-16,2 3 0 15,0 0-1-15,2 5 1 16,0-1 6-16,1-2 1 0,1 5 1 16,1-8-1-16,-1 1 0 15,3 2 0-15,-1-4-1 16,2 7 1-16,1-3-1 16,2-4 1-16,1 3 0 15,3-2-1-15,0 2-6 16,2 5-2-16,-1-4-1 15,-1 1 2-15,2 2 6 0,-1-1 2 16,1 1-1-16,-1-1 0 16,-1-3-1-16,-2-4-2 15,1-1 0-15,-1-3-2 16,3 0 1-16,0-1 1 16,-6 1 1-16,6 1 2 15,-6-1 1-15,1-1 1 16,5 2-1-16,-8-3-3 15,5 0-2-15,2 1-1 16,1-5 1-16,3 0 4 16,-4 0 1-16,1-2 2 15,1 0 0-15,2 0 1 16,1-3-1-16,2 1 1 16,0-4-1-16,-1 3 0 15,3-1 0-15,-3 0 0 16,-1-4-1-16,2-1 1 15,-3 1 1-15,2-1 0 0,1 1 1 16,2-3 1-16,2-2-1 16,2-3 0-16,-2-4 1 15,0 1-2-15,-6-3 0 16,1 2 0 0,2 2-1-16,-2 3 0 0,8 2 0 15,-5 0-1-15,1 4 1 16,-4-5 0-16,0 2 0 0,2-1 0 15,0 0 0 1,-3 0 0-16,-2-2 0 0,-3 3 2 16,-4-3 1-16,-2 3 4 15,-2 0 2-15,0-2 1 16,-3 2-2-16,2-2-2 16,-3 2-2-16,-2 1 2 15,-1-4 0-15,-3 2 3 16,-1 0-1-16,0-1-1 15,-1 0-2-15,-1-2-3 16,3-5-1-16,-5-5-1 16,3-2 1-16,-1-1-1 15,-2 0 1-15,4 5 0 16,-3-2 1-16,2 2-1 16,-1 0-1-16,-2-3 1 15,4 0-1-15,-3-3 0 16,-1 4 0-16,2 2-1 0,-1 3-2 15,-1 1-5-15,-1 4-4 16,-2 1-6-16,-5 4-7 16,0 0-3-16,-2 0 0 15,5 0 1-15,0 0 5 16,1 0 6-16,5 1 4 16,-2 1 3-16,3 3-3 15,4 1-47-15,-6 1-60 16,4-4 74-16</inkml:trace>
  <inkml:trace contextRef="#ctx0" brushRef="#br0" timeOffset="714.073">4418 15588 268 0,'-33'29'135'0,"32"-30"-34"15,2 2-28-15,0 0-25 16,-2-1-9-16,1 0-19 16,0 0-10-16,0 0-12 15,0 0-7-15,0-1-17 0,0 0-9 16,0 1-8-16,0 0 2 15,0 0 17-15,0 0 11 16,0 0 13-16,0 0 3 16,0 0-2-16,-1 0-3 15,1 0-34-15,0 0-22 16,0 0-56-16,0 0 66 16</inkml:trace>
  <inkml:trace contextRef="#ctx0" brushRef="#br0" timeOffset="2050.553">4548 15410 237 0,'0'0'143'0,"-1"0"-16"15,-1-1-49-15,1 1-36 16,0-1-8-16,-1 1-5 16,1-1-5-16,0 0-12 15,0 0 4-15,0-1 18 0,0 2 14 16,0-1 29-16,-1 1 10 15,1 0 3-15,0 0 4 16,0-1-22-16,0 0-10 16,0 0-12-16,-1 0-10 15,-3 0-3-15,-1-1-2 16,-2 1-12-16,-1 0-6 16,-2-1-9-16,-1-1-2 0,-32-9 0 15,32 7-1-15,-2 1-1 16,1-2-2-16,-1 1-2 15,0 3-4-15,-5-2-3 16,1 1-2-16,0 1-2 16,-5-2 1-16,2 2 2 15,-1-3 2-15,-3 1 0 16,-2-1-3-16,-1-1-8 16,1 4-5-16,-3 1-4 15,0-1 0-15,2 3-1 16,4 1 5-16,2 0 4 15,1 2-2-15,0-1 0 16,5 1-2-16,1 3-3 16,3-2-4-16,1 3-9 15,0 1-2-15,6 1 1 16,-2 0 5-16,1 2 16 16,0 0 2-16,-3 6 5 0,5 3-2 15,4 10-9-15,-2 0-7 16,3 6-9-16,-1 1-1 15,1 0 11-15,-1 0 6 16,3 3 12-16,-2 7 4 16,-1-2 4-16,3 3 0 15,-6 0 1-15,2-6 0 16,4 4 1-16,-2-7 0 16,7-7 0-16,0-1 0 15,0-6 5-15,3-1 4 0,-4-3 6 16,3-1 3-16,-2-3 3 15,2-1-1 1,2 0-4-16,0 0-3 0,1-3-3 16,2 2-2-16,-1-3-3 15,-3-3-1-15,0-2-1 16,-1-1-1-16,-2-3 3 16,-1-1 4-16,1-2 5 15,-1 0 2-15,0-1 8 16,2-1 0-16,0-1 2 15,1-1 3-15,0-3-5 16,2-1-4-16,1-6-6 16,1-2-5-16,1-7-5 15,-2 2-1-15,-3-5-2 16,3 1 0-16,-2 2 0 16,0-4 0-16,3 5 1 0,-4 0 2 15,0-2 5-15,-2-1 1 16,1-5 2-16,1-4-1 15,-2-2-4-15,6-1-1 16,-5 6 0-16,-1 3 0 16,0-3 0-16,0 3 0 15,-1-2 0-15,0-2 0 0,-2 6 3 16,3-2 1-16,-4 5-1 16,4 4-1-16,-2 0-4 15,-2 3-2-15,3 0 0 16,0 0-1-16,-1-2 1 15,-1 4 0-15,-1-1 3 16,-4 2 5-16,0 5 11 16,0 2 6-16,0 1 8 15,-3 2-1 1,3 1-6-16,-1 0-5 0,0-1-9 16,0 1-4-16,0 0-6 15,-1 0-3-15,1 0-2 16,0 0-1-16,0-1 0 15,0 1 0-15,0 0-7 16,0 0-10-16,-1 0-60 16,1 0-70-16,0 0 93 15</inkml:trace>
  <inkml:trace contextRef="#ctx0" brushRef="#br0" timeOffset="16102.938">15817 14825 190 0,'4'0'89'0,"1"-1"-13"15,-1 2-79-15,0 0-5 16,-4-1 2-16,0 0 2 15,0 0 4-15,0 0 4 0,0 0 4 16,0 0 1-16,0 0 10 16,0 0 6-1,0 0 18-15,0 0 8 0,0 0 6 16,0 0-2-16,0 0-15 16,0 0-8-16,0 0-9 15,1 0 2-15,-1 0 8 16,0 0 1-16,0 0-4 15,1 0-5-15,3 1-10 16,-4-1 0-16,0 0 8 16,0 0 6-16,0 0 12 15,4 1 3-15,-1-1-5 16,3 1-3-16,-2-1-12 16,2 2-4-16,2-1-7 15,-3-1-2-15,5 1-5 16,-1 0-1-16,1 0-2 0,32 7 0 15,-28-8 2-15,-1 0 1 16,1 1 3-16,0 0 1 16,1 1 2-16,1-1 0 15,4-1-3-15,1 0 0 16,1-3-3-16,1 2-1 16,-3-1 1-16,3-1-1 15,-1-1 1-15,1 2 0 16,0 1-3-16,-2 0 0 0,5 2-2 15,-8 0 0-15,-1 1-1 16,3 3 0-16,1-3 0 16,1 0 0-16,3 2 1 15,-1-2 0-15,-3 0-1 16,1 0 1-16,-3-2 1 16,3-2-1-16,2 0 0 15,1-1 0-15,2-1 0 16,1 0-1-16,0-2 1 15,1 4 0-15,-5-5-1 16,1 2 0-16,0 5 1 16,-4-5-1-16,3 4 0 15,-1 1 0-15,-2-1 0 16,2 2-1-16,-1 0 1 16,-1 1 0-16,1 1 0 15,1-1 1-15,0 1-1 0,-1-2 0 16,0-1 1-16,-1 1-1 15,-1 1 0-15,0 1 1 16,2 1 0-16,-5-2-1 16,2 2 0-16,-3-1 0 15,-1-2-1-15,2 2-1 16,-3-1-10-16,1 0-24 16,-3 1-167-16,-1-4 141 15</inkml:trace>
  <inkml:trace contextRef="#ctx0" brushRef="#br0" timeOffset="17470.769">17938 14157 855 0,'0'0'284'16,"0"0"-306"-16,0 0-40 16,0 0-3-16,0 0 9 15,0 0 39-15,0 0 8 0,0 0 4 16,0 0 1-16,0 0 1 15,0 0 0-15,0 0 2 16,-1 13 0-16,1 4 1 16,-1 27 2-16,1-27 9 15,0-2 4-15,1 7 4 16,1 6-1-16,1 5-7 16,0 5-5-16,2 4-4 15,2-1-1-15,1 2-1 16,3 3 0-16,-2 0 0 15,0-1 0-15,-1-4 0 16,0-7 0-16,2-3-2 16,-1 2 0-16,2 0-3 15,0-3 1-15,-2-2-1 16,1-4 1-16,-4-9 0 16,2-4 0-16,-2-7 0 0,0-2 1 15,8-4 11-15,1-6 7 16,2-12 16-16,1-9 5 15,0-11-5-15,-1-4-4 16,1-2-14-16,3-2-5 16,2-3-4-16,-1-4 0 15,1-2 1-15,2 1 0 16,0-7-2-16,-1 6-2 16,-2 2-1-16,-1 6-2 15,-4 6 1-15,-1 6 1 16,-2 3 0-16,-3 5 1 0,-3 13-1 15,-2 2 1-15,-2 8-5 16,-1 2-13 0,-2 4-26-16,-1 0-13 0,0 0-12 15,0 0 13-15,0 0 26 16,1 10 18-16,3 15 22 16,6 30 6-16,-5-32 6 15,2 5 1-15,2-5-5 16,0 5-3-16,0 4-7 15,3 0-4-15,-2 11-4 16,-2 1-1-16,2 6 0 16,2 3 0-16,-2-5 1 15,0 2 0-15,-1-3-1 16,-2-5 1-16,1 2 0 16,0 1 0-16,-1 2 4 15,-2-2 7-15,-3-9 11 0,0-2 5 16,-2-8 1-16,5 0-3 15,-2-6-6-15,4 0-2 16,-3-7 1-16,-1-5 0 16,1-1-1-16,-4-3-1 15,4 0-3-15,-3-1 1 16,-1-3 3-16,0 0 1 16,0 0 3-16,0-1-1 15,4 0 1-15,7-6 1 0,-1-2 3 16,30-44 0-16,-30 22-4 15,4-4-3-15,-2-10-11 16,-1-1-1-16,1-2-3 16,-4 3 1-16,0 5 2 15,0 4 1-15,-2-4 3 16,-2-1 0-16,1 2-3 16,-2 1 0-16,0 8-3 15,0 2-1-15,0 3-1 16,-1 2-2-16,0-1-4 15,-1 4-5-15,0 2-8 16,-1 0-4-16,2 2-5 16,0 1 1-16,1-4 0 15,3 4 1-15,1 3-6 16,1-3-16-16,1 0-100 16,2-4-171-16,3-5 203 0</inkml:trace>
  <inkml:trace contextRef="#ctx0" brushRef="#br0" timeOffset="18336.418">19121 14679 620 0,'3'0'269'0,"-3"0"-160"15,2 0-61-15,-3 0-72 16,1 0-12-16,0 0 4 0,-1 0 7 16,1 0 11-16,0 0 6 15,0-1 8-15,14 0 5 16,11 0 10-16,30 0 5 15,-26-6 9-15,5 2 5 16,0-5 9-16,0-4 3 16,-1-3 3-16,-4-5-1 15,0 2-7-15,-1 2-6 16,-5 2-14-16,1 0-7 0,-6-1-9 16,-3 0-6-16,0 3-19 15,-5-1-9-15,1-1-17 16,-4-1-4-16,-4-2 7 15,0 1 8 1,-6 1 18-16,3-1 8 0,-3 2 8 16,-2 2 2-16,-4 2 3 15,-1 0 1-15,-7 4 1 16,-5-1-2-16,-7 3-5 16,-7 5-4-16,-7 7-4 15,-3 5-2-15,-3 11 0 16,-1 4 1-16,3 9-8 15,5 3-6-15,5 5-21 16,3 2-3-16,0 1 9 16,2 6 7-16,1-7 25 15,3 0 11-15,11-7 7 0,2-7 1 16,10 3-2-16,5 0 1 16,9 0 16-16,4-3 11 15,13-4 19-15,5-2 3 16,8-1-9-16,3 1-9 15,3-1-13-15,1-3-6 16,10-5-8-16,3-2-4 16,6-7-14-16,-4-1-16 15,-5-4-55-15,-3-1-40 16,-9-1-97-16,-3-3 126 0</inkml:trace>
  <inkml:trace contextRef="#ctx0" brushRef="#br0" timeOffset="18731.091">20054 14219 1017 0,'3'2'396'0,"-3"-2"-255"15,0 1-162-15,-1-1-24 16,1 0 0-16,0 9 8 15,2 21 34-15,7 45 2 16,-2-24-1-16,-1 2 1 16,1 5-14-16,1 2-12 0,-1-5-30 15,1 1-18-15,-1-13-33 16,1-3-12-16,-4-8-34 16,1-4-41-16,-2-9 129 15</inkml:trace>
  <inkml:trace contextRef="#ctx0" brushRef="#br0" timeOffset="18981.825">19986 14148 1058 0,'81'14'381'16,"-79"-16"-380"-16,4-1-118 16,5-3-152-1,-3-2 151-15</inkml:trace>
  <inkml:trace contextRef="#ctx0" brushRef="#br0" timeOffset="19781.372">20796 14382 548 0,'11'5'190'0,"3"-1"-167"16,-1 0-20-16,-5-2-1 15,-2 1 5-15,-4-3 24 16,-2 2 15-16,0-2 38 16,0 0 18-16,0 0 12 15,0 0 0-15,0 0-20 16,-1-2-11-16,0 1-14 15,0 0-10-15,-1 0-16 16,-3-8-11-16,-16-11-22 16,-39-27-7-16,23 32-5 0,-1 1-3 15,2 5-2 1,0 3-1-16,3 6 0 0,0 4 1 16,-2 2-7-16,5 3-8 15,7-1-40-15,6 2-7 16,7 3-18-16,5 3 8 15,4 3 43-15,4 3 12 16,7 5 31-16,5-2 4 16,11-1-2-16,-1 2-4 0,9-3-6 15,0 1-2-15,0-5-2 16,1-7-1-16,8-6-1 16,2-5 1-16,8-4-1 15,2-5 1-15,-3-4 2 16,-2-3 1-16,-6 0 3 15,-4 1 2-15,-6 6-1 16,-1 2 0-16,0 8-2 16,-1 2-4-16,2 13-13 15,-3 9-9-15,-2 13-7 16,-3 6 1-16,-3 7 9 16,-2 2 8-16,-5 11 2 15,-3 3-5-15,-8 11-2 16,-5 1 6-16,-5-10 11 15,-4 0 12-15,-7-4 16 16,-5 1 1-16,-9 3 0 0,-2 5 0 16,-6-7 1-1,-3-2 7-15,-3-5 15 0,-1-7 6 16,-5-1 4-16,-1-2 1 16,-1-13-10-16,-2-7-9 15,8-17-18-15,2-8-14 16,6-7-23-16,5-9-16 15,1-22-81-15,5-12-84 16,8-26 123-16</inkml:trace>
  <inkml:trace contextRef="#ctx0" brushRef="#br0" timeOffset="20627.895">21565 13584 1012 0,'0'0'360'0,"-1"0"-304"16,-1 4-93-16,1-4-6 15,0 0 3-15,-6 22 20 16,-8 44 16-16,13-25 0 0,4 8-3 16,2 6 0-1,3 13 1-15,-2 3 1 0,5 7 4 16,-2-3 1-16,-1-5 1 16,-3-1 3-16,-3 5 15 15,3-4 1-15,-1 4 4 16,-2-4 0-16,-1-11-12 15,-2-2 0-15,-8-14-4 16,4-7-2-16,4-6-3 16,-2-9 0-16,4-8 2 15,1-3 3-15,-1-9 16 16,3-1 6-16,-3-1 14 16,0-1 2-16,0 1-16 15,0 0-8-15,0 0-19 16,4-22-7-16,39-44-5 15,-23 26 0-15,-7-8 5 16,1-4 4-16,3 4 11 0,1-1 1 16,0 4 1-16,1 4-1 15,0 2-6-15,1 7-1 16,1 6-3-16,1 10-1 16,-3 5-6-16,0 1-9 15,0 10-19-15,2-3-9 16,3 8-6-16,4 5 6 15,-3 6 17-15,1 7 10 0,-3 11 11 16,-2 7 2-16,-1 7 3 16,0 1 3-16,-1 3 5 15,-3-1 1-15,-1 2-1 16,-2-2-2-16,-4-6-7 16,-2-3-13-16,-1-5-38 15,-1 2-37-15,-3-9-180 16,0-4 176-16</inkml:trace>
  <inkml:trace contextRef="#ctx0" brushRef="#br0" timeOffset="21113.42">22378 13838 794 0,'4'3'277'16,"2"5"-256"-16,4 7-19 15,1 14-10-15,1 7 1 16,-2 5 8-16,-2 3 5 15,1 4 2-15,-2-1 0 0,4 4 3 16,-3-2 0 0,0 2 4-16,-1-2 2 0,-3 3 1 15,-2-1 2-15,0-9 10 16,3-2 2-16,0-8 1 16,4-2-1-16,-1-3-7 15,1-5-3-15,4-4-1 16,0-2 0-16,6-2 2 15,5 1 0-15,9-4-3 16,5 2-4-16,7-5-8 16,3 0-4-16,5-4-14 15,0 2-10-15,-4-5-23 16,-5 1-10-16,-3 1-23 16,-1-1-19-16,-5-2-66 15,-1 0-40-15,-5-3 123 16</inkml:trace>
  <inkml:trace contextRef="#ctx0" brushRef="#br0" timeOffset="21682.055">21853 14092 707 0,'-12'6'292'0,"-5"0"-180"16,-6 0-58-16,0 1-50 16,2 1 10-16,7-1 37 15,3 0 13-15,2-1 8 0,2 2-9 16,0-1-34-16,1-3-11 15,5 1-6-15,-1-2-1 16,2 3 3-16,0-6 8 16,0 0 13-16,0 0 3 15,0 0 6-15,11 7-4 16,19-2-10-16,49 36-5 16,-17-27-12-16,6 2-4 15,8-2-6-15,3 2-3 16,9 0-3-16,0-1 0 15,-8 2-2-15,-7 0 1 0,-18-1-19 16,-4-1-24-16,-5 5-102 16,-3 3-120-16,-2 9 169 15</inkml:trace>
  <inkml:trace contextRef="#ctx0" brushRef="#br0" timeOffset="23224.089">9634 15491 271 0,'2'5'137'0,"-5"-4"-65"16,4-1-153-16,-1 0 39 0</inkml:trace>
  <inkml:trace contextRef="#ctx0" brushRef="#br0" timeOffset="24579.709">9618 15704 214 0,'0'3'143'16,"1"-3"6"-16,-2 0-22 0,1-1-40 15,-2 1-18-15,1 0-29 16,0-2-12-16,0 2-15 15,0 0-3-15,0 0-6 16,1 0-1-16,-2 0 1 16,1 0 1-16,1 0 4 15,0 0 2-15,0 0 7 16,0-1 2-16,0 1 7 16,0 0 2-16,0 0 0 15,0 0-2-15,0 0-8 16,0 0-5-16,0 0-8 15,0 0-2-15,0 0-1 16,0 3-2-16,3 9 0 16,-1 1 0-16,8 27-1 15,-9-28 0-15,2 0 0 16,0 1 0-16,-3-1 0 0,4 0 1 16,-4-4-1-16,3-1 1 15,-1-2 0-15,2-2-1 16,-3 1 0-16,-1-4 1 15,0 0 0-15,0 0 0 16,0 0-1-16,0 0 1 16,0 0-1-16,0 0 0 15,0 0 0-15,0 0 0 16,0 0 1-16,0 0 0 0,0 0 2 16,0 0 2-16,0 0 2 15,0 0 1-15,0 0-1 16,0 0-1-16,0 0-3 15,0 0-1-15,0 0-1 16,0 0-1-16,0 0 1 16,0 0-1-16,0 0 1 15,0 0 1-15,1 0-1 16,2 1 1-16,-3-1 0 16,0 0-2-16,1 0 1 15,1 1-1-15,4 3 0 16,-3-3 0-16,2 1 1 15,-2 0-1-15,2 0 1 16,0 8-1-16,-1-4 0 16,3-2 0-16,-1 4 0 15,1-2-1-15,0 2 1 0,27 29-1 16,-29-29 1-16,-1 1 0 16,-1-2 0-16,0 1 0 15,0-5 0-15,-1 0 0 16,-2-1-1-16,0-2-1 15,0 0-3-15,0 0-1 16,0 0-1-16,0-1 0 16,0 0 2-16,0 0 2 15,9-16 2-15,19-35 0 0,-18 28-1 16,4 2-1-16,-4-3-1 16,3 2 0-16,-4-5-2 15,-2-5-1-15,0 1-2 16,-1 0 0-16,-2 6 3 15,0 6 2-15,0 6 4 16,-1 6 1-16,1 2 0 16,-2 1-1-16,-1 1-10 15,0 3-13-15,-1 1-29 16,0 0-5-16,0 0 6 16,0 0 12-16,0 0 30 15,1 2 6-15,6 12 5 16,1-2 3-16,30 37-2 15,-28-31 0-15,0 2-2 16,1-2 0-16,0 0-1 16,0-1 0-16,5 0 0 0,-2 1 0 15,0-5 0-15,-1-1 1 16,-4-5 1-16,1 1 1 16,2-2 1-16,-2 1 2 15,2-2 0-15,-2 2-1 16,3 0-1-16,-1-2 0 15,-2-3 0-15,1-1 1 16,-1-2 2-16,3 0 1 16,0-3 3-16,0-2 1 0,-1 0 0 15,0-2-1-15,-2 1 1 16,-1 2 0-16,-2-1 2 16,-2-2 0-16,-1-2-1 15,1-3-2-15,-1 1-5 16,0 0-3-16,1-3-5 15,-2 2-4-15,0 0-5 16,-1 1-1-16,-1 3 3 16,0 7 1-16,-1-3-12 15,0 3-20-15,-1 2-102 16,0 0 94-16</inkml:trace>
  <inkml:trace contextRef="#ctx0" brushRef="#br0" timeOffset="25464.134">10400 15740 773 0,'2'-2'282'0,"0"3"-262"15,1 0-55-15,-3-1-23 16,0 0 4-16,0 0 41 15,3 0 4-15,5 2 3 16,0 1 2-16,3 1 4 16,27 14 1-16,-25-10 1 15,-7-5-1-15,-5-1 0 16,6 3 2-16,-5-5 7 16,4 2 7-16,2-3 10 15,1 1 3-15,2-6-3 16,2 1-5-16,2-5-10 15,-1 0-3-15,1-1-1 16,-2-8-1-16,0 4 1 0,-2-2-1 16,2 0-2-16,-1 3 0 15,2 0-3-15,0 1-1 16,-2 1-1-16,-1-1 0 16,-2 1-1-16,-1 0 1 15,-3 1 2-15,0 2 0 16,-4 4 5-16,0 4 2 15,-1-1 5-15,0 1 0 16,-1 0-10-16,0 0-7 0,0-1-21 16,-1 1-7-16,1 0-1 15,0 0-2-15,-12-4 1 16,-2 1 0-16,-34-6-2 16,29 10 2-16,-5 5 6 15,2 3 2-15,3 5 7 16,1-1 3-16,5 1-27 15,0-4-41-15,4 2-67 16,3 1-17-16,1 2 39 16,2 0 47-16,6-1 74 15,-2-1 18-15,8 3 7 16,5 0 8-16,-2 2 18 16,4 1 10-16,0 0 6 15,-4 1-10-15,4 3-17 16,-2-1-9-16,3-1-9 15,0-2-3-15,-2-2-1 16,5 3 1-16,-4 3 5 0,1 2 0 16,1-2-1-16,1-2-2 15,2 0-10-15,2-2-9 16,2-4-142-16,-1-1 108 16</inkml:trace>
  <inkml:trace contextRef="#ctx0" brushRef="#br0" timeOffset="25889.486">11313 15566 871 0,'-1'0'354'16,"1"1"-193"-16,0-1-144 16,0 0-18-16,-1 0-4 15,0 0 5-15,0 0-2 16,0 0-2-16,0 0 0 15,-1 0-2-15,-1 1-7 0,-5 4-9 16,1-3-8-16,-3 11 1 16,-27 25 9-16,30-28 8 15,1 9 7-15,3 2-3 16,1 10-7-16,2 1-3 16,0 1-3-16,0 1-1 15,2-4-19-15,-1-5-17 16,0 1-89-16,-1-3-108 15,1 3 165-15</inkml:trace>
  <inkml:trace contextRef="#ctx0" brushRef="#br0" timeOffset="26126.709">11195 15251 1064 0,'-1'-1'426'16,"1"0"-246"-16,0 4-328 15,0-3-88-15,0 0-162 16,-2 0 227-16</inkml:trace>
  <inkml:trace contextRef="#ctx0" brushRef="#br0" timeOffset="27177.423">11883 15454 807 0,'1'0'296'0,"-3"1"-245"16,-1-1-57-16,2-1-40 15,0 0-15-15,0 0 11 16,0 0 10-16,0 0 34 0,0-1 23 15,-1 1 20-15,1 0 5 16,0 0 11-16,0 0 6 16,0 0 10-16,0 0 2 15,-7-2-8-15,-4 0-12 16,-2-1-23-16,-27-1-10 16,22 5-16-16,-3 0-4 15,-5 6-5-15,-9 3-2 0,-1 4-2 16,-1 7-3-1,0 6-4-15,2 6-6 0,3 3-13 16,3 0-2-16,7 0-17 16,5-2-10-16,13 3-31 15,1-1-7 1,8-1 16-16,4-3 17 0,2-8 47 16,7-7 13-16,4-7 11 15,-1-4 2-15,6-4 6 16,0-2 3-16,5-4 0 15,0 0 1-15,-3-8-2 16,2-1 1-16,-4-5 0 16,1-2 2-16,-2 0 3 15,-3 0 0-15,-1 7-2 16,-3-2 0-16,-6 5 2 16,-2 4 1-16,-7 0 5 15,-1 7 0-15,-2 1 3 16,1 3-1-16,-1-4-2 0,0-2-1 15,0 1 0-15,0 0 1 16,-1 0 4-16,-1 0-1 16,2 0-7-16,0-1-6 15,0 1-12-15,0 1-9 16,0 0-10-16,0 0-2 16,0 0 4-16,3 10 6 15,14 16 8-15,29 34 3 16,-25-25 0-16,-1-2 2 0,-2 3 4 15,-2 5 5-15,-4 1 14 16,-3 2 7-16,-3-6 9 16,-2-8-2-16,0 3-7 15,-4 2-7-15,-4 2-10 16,-2 4-2-16,-3-5 1 16,0-6 7-16,-4 0 1 15,-3 3 0-15,-13 4-8 16,-5 7-7-16,-15-4-5 15,-3-1-6-15,-2-6-12 16,5-10-6-16,7-14-61 16,6-4-113-16,5-34 132 15</inkml:trace>
  <inkml:trace contextRef="#ctx0" brushRef="#br0" timeOffset="28521.592">12267 15412 927 0,'0'0'353'16,"0"0"-244"-16,-1 0-155 16,0-2-33-16,1 2-21 15,0 0 23-15,0 0 42 16,0 0 28-16,0-1 54 15,-2 0 16-15,1 1 3 16,0 0-3-16,0 0-16 16,0 0-8-16,0 0-15 15,-1-1-7-15,1 0-10 16,0 0-4-16,0-1-3 16,0 1 0-16,0 0 0 0,0 1 0 15,-1 0 0-15,1-1 0 16,0 0 1-1,0 0 0-15,-1 0 0 0,-2-1 0 16,3 1-1-16,-1 0-2 16,-1 0 0-16,0 0-1 15,-2 0-4-15,2-1-3 16,-1 1-2-16,1 0 2 16,1 0 5-16,-1 0 3 15,1 0 7-15,1 0 2 0,0-1-1 16,0 1 0-16,-1 0-6 15,1 0-4-15,0 0 0 16,0 0-2-16,0 0 3 16,0-1 1-16,0 1 2 15,-1 0 1-15,1 0 1 16,0 0-2-16,0 0 0 16,0 1 0-16,0 0 1 15,-1 0 0-15,1 0 1 16,0 0 1-16,0-2-1 15,0 2-2-15,0 0-5 16,0 0-4-16,-1 0-6 16,1 0 2-16,1 0 3 15,0 0 4-15,0 15 6 16,0 4 3-16,3 32 2 16,-3-26 1-16,0 4-1 0,0-4 0 15,1 3-2-15,1-2 0 16,0-6-1-16,1-2-1 15,0 0 0-15,-2-1-1 16,2 4 1-16,-1-2-1 16,-1-1 1-16,0-2-1 15,-1-5 1-15,-1 4 1 16,-1-2 0-16,1 1 0 16,1-3 0-1,0-3 0-15,0 2 1 0,-2-3-1 0,0-1 3 16,1 1 2-16,-1-3 6 15,-2-3 1-15,3-1 2 16,0 0-2-16,0 0-5 16,1 0-1-16,0 0-9 15,0 0 1-15,0 0-6 16,0-1-6-16,0 0 0 16,0-7-10-16,1-13-7 15,8-32-2-15,-3 25 1 16,2 2 5-16,0 0 9 15,2 5 7-15,2 8 5 16,1-2 1-16,-1 2 0 16,0 1-5-16,-2 3-16 15,3 6-8-15,0 3-13 16,1 1-3-16,1 5 7 16,-2 4 7-16,2 0 16 0,0 3 9 15,2 4 9-15,-4-4 3 16,0 6 3-16,-4 0 2 15,-6 1 9-15,10 1 2 16,-9-1 10-16,3 2 2 16,-2 0 2-16,-4-1-3 15,3-4-7-15,-1-3-4 16,3-3-10-16,-6-1-4 16,1-1-4-16,-2 0-3 0,-3-1-29 15,4 3-22-15,2-3-80 16,2-1-36-16,3-2-80 15,0-1 142-15</inkml:trace>
  <inkml:trace contextRef="#ctx0" brushRef="#br0" timeOffset="29060.28">13126 15361 907 0,'2'2'371'16,"-2"-2"-251"-16,0 0-147 16,0 0-85-16,-1 0-1 15,0 0 36-15,-3 11 42 16,-3 8 29-16,-11 35 2 0,12-23 2 16,2 3-1-16,-2 2-3 15,-1-4 0-15,-4 1 1 16,0 1 2-16,-2-2 5 15,2 5 4-15,-1 0 6 16,6-1 0-16,3-6-2 16,1-6-2-16,4-5-6 15,-3 1 1-15,5 2 5 16,5 1 3-16,2 1 4 16,9-2-1-16,3-5-3 15,6 1 0-15,4-5-5 16,5-1-1-16,6-4-1 15,0-1-4-15,1-2-23 16,-4-2-19-16,-3-2-59 16,-3-1-37-16,-10-8-111 15,2-1 152-15</inkml:trace>
  <inkml:trace contextRef="#ctx0" brushRef="#br0" timeOffset="29544.78">12530 15686 799 0,'0'0'293'0,"2"1"-274"16,-1 1-51-16,-1-2-38 15,0 0 13-15,13 7 50 0,13-4 7 16,37 40 2-16,-24-26 7 16,8-5 23-16,2-4 15 15,6-8 20-15,-1-4 2 16,6-11-12-16,2 0-12 15,0-6-23-15,10 3-8 16,1 0-50-16,0-3-102 16,12 4 94-16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0:48:09.3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10728 4572 602 0,'12'-1'4'0,"-2"0"4"0,-2-1-4 16,8-2-3-16,1 1 0 0,0 0 1 16,2 1 6-16,-2 1 2 15,2-1 4-15,-2 2 1 16,3 0-1-16,1 3-1 15,-1 3-1-15,2-3 2 16,0 1 3-16,0-2 1 16,4 0 1-16,2 0 1 0,2-2 2 15,2-2 1 1,2-1 0-16,-2-2 0 0,4 1-3 16,1 1-1-16,4 1-1 15,-1 2 0-15,2 0-4 16,-3 0-1-16,3 0-4 15,1-3-2-15,1 2 1 16,-1-3 0-16,0 1 2 16,-3 1 0-16,-2 2 2 15,1 3 1-15,-1 1 1 16,0 1 0-16,-1 3-3 16,3 0-3-16,-5 1-3 15,0 1-2-15,2-2-1 16,1-3 0-16,5 2 0 15,2-1 0-15,1-4 0 16,-1 1 1-16,5-3-1 16,4 0 0-16,2-3 0 0,0 0 0 15,1-4 0-15,-1 0-1 16,4 1 0-16,1 2-1 16,5 1 0-16,-4 1 0 15,-3 2 0-15,1-2 0 16,-6 1 0-16,-2 1 0 15,2 0 0-15,-1 3 0 16,1 3-1-16,4 1 1 16,-3 2 0-16,-2 3-1 0,-1-1 1 15,-1 2 0-15,3-4 0 16,0 1 0-16,6 0 1 16,4 0-1-16,1 0 1 15,3-2-1-15,-2-3 1 16,-3 1 1-16,1-4-1 15,0 0 2-15,3-2-1 16,4 0 1-16,-6-1 2 16,3-2 1-16,-2-2-1 15,-3-1 1-15,4 3-3 16,0-2 1-16,1 3 0 16,1 1-1-16,-3-1 1 15,0 0-1-15,-5 2-1 16,-1 0 0-16,-3 4 1 15,0 0-1-15,-3 7 1 16,-2-1-1-16,-6 4 0 16,-3 1 0-16,1 5-1 0,-2-3 0 15,3 1 0-15,3 2 1 16,-6-5 1-16,1 1 1 16,-1-2 4-16,-1-1 0 15,-2 0 0-15,-6 2-2 16,-3 4-13-16,-3-1-73 15,-18 10 58-15</inkml:trace>
  <inkml:trace contextRef="#ctx0" brushRef="#br0" timeOffset="7955.945">12796 8061 208 0,'33'51'52'16,"-28"-58"-24"-16,0 0-80 16,0 2 20-16,0 2 62 15,-3 2 18-15,5 1 8 16,-4-2-4-16,-3 2-23 16,0 0-10-16,0 0-6 15,0 0 3-15,0 0 13 16,0 0 8-16,0 0 17 15,0 0 1-15,0 0 2 0,0 0-7 16,16 0-17-16,31 0-7 16,-31 0-19-16,3 0-3 15,5 4-2-15,1-2-1 16,5 4 1 0,2 0 0-16,-2 4 0 0,-2 2 0 15,-1 3 0-15,-1 3 1 16,-3-1 0-16,1 1 0 15,-1-3 2-15,2 0 0 16,2-3 3-16,-1 0 3 0,2-3 5 16,0-3 4-16,-6 1 3 15,3-2-1-15,-3 0-4 16,0 0-5-16,2 0-5 16,-2-1-1-16,4 1-2 15,-2-2 1-15,2 3 2 16,3-4 3-16,0-1 4 15,1-1 3-15,-1-1 2 16,-1 1-2-16,2-1-3 16,-3 0-1-16,3 0-4 15,-3-3-1-15,-2 2-2 16,-1 0-1-16,-2-1-2 16,0 3-1-16,1-2-1 15,1 0 0-15,-1 0-1 16,2 1 0-16,-5 4-1 15,1-1 0-15,-2-2 1 0,-1-1-1 16,2 0 0-16,-1 1 0 16,4 3 0-16,0-2 0 15,3 2 0-15,0-2 0 16,1 0 0-16,-1 3 0 16,1-4 0-16,-3 2 0 15,-1-2 0-15,2 0 0 16,2 0 0-16,1 3 0 0,2-1 0 15,-3 2 0-15,1-1-1 16,1 1 0-16,-1 0 0 16,2 0 1-16,2 0 0 15,1 3 0-15,-2-1 0 16,3 1 0-16,-2 0 1 16,-2-2 0-16,0-3 0 15,2 1-1-15,0 2 0 16,4 1 0-16,3-1 0 15,-2 1 0-15,0-2 1 16,-1 0 0-16,-3 0 0 16,3 0 0-16,0 2-1 15,-4-4 1-15,1 0 0 16,-3-2 0-16,-1-3-1 16,6 3 0-16,-4 0 0 15,1 0 1-15,5 0 0 0,-2-1 1 16,6-1 1-16,1 1-1 15,2-3 1-15,-1-2 0 16,2 3 2-16,-3-4 2 16,-1-1 3-16,-1 2 1 15,0 0 1-15,1 0-1 16,0 0-4-16,3 0-2 16,-2 1-3-16,0 1 0 15,-2 1 0-15,-2 3 0 0,-4 0 0 16,-3 0 1-16,-1 0 0 15,0 0 1-15,6-1 0 16,1 1-1-16,0 3-1 16,2 1 0-16,-3 1-1 15,3 3-1-15,1-2 1 16,-2-1 0-16,0 1 1 16,-3-1-1-16,2-2 0 15,3 0 1-15,0-1 1 16,3 1 0-16,3-3 0 15,-12 0-1 1,-16 0 1-16,-1 0-1 0,50-3-1 16,2 1 0-16,-3 0-1 15,-26 2 1-15,-3 0-1 16,0 2 0-16,2 1 1 16,-2-3-1-16,4 2 0 0,-2 2 0 15,1-4 0 1,1 2 0-16,4-2 0 0,2 0 0 15,3 0 0-15,3-3 0 16,-1-3 0-16,2 0 0 16,3-1 0-16,-2-1 1 15,4 4-1-15,-4-3 0 16,-2 1 0-16,1 5 0 16,-3 0 0-16,2-2 0 0,2 3 1 15,2-4-1-15,-2 2 1 16,-3 2 0-16,-4-1-1 15,-4 1 1-15,-9 0 0 16,-5 3-1-16,-13 0 0 16,-4 3-1-16,1-2-1 15,-4 0-3-15,-2 2-13 16,1-3-20-16,-6 1-112 16,1-1 101-16</inkml:trace>
  <inkml:trace contextRef="#ctx0" brushRef="#br0" timeOffset="22648.304">13933 14931 271 0,'-3'-4'118'0,"1"0"-48"16,1 1-55-16,1 2-7 16,0 0 0-16,-1 0-1 15,1 1-7-15,0 0-10 16,0 0-41-16,0 0-26 15,0 0-30-15,-1-1 6 16,0 0 74-16,-1 0 57 16,1-1 86-16,-2 1 20 0,-3 0-7 15,1 0-21-15,2 0-40 16,-2 0-17-16,4-1-29 16,0 1-13-16,0 0-16 15,0 0-6-15,0 1 0 16,-1 0 1-16,1 0 3 15,0 0 2-15,0 0-5 16,0 0-3-16,0 0 0 16,-1 0 3-16,1 0 8 15,1 0 5-15,0 0 7 16,0 0 1-16,11 3 3 16,4 1 0-16,27 9-2 15,-24-10-2-15,4 3-5 16,-1 1-1-16,8-2-2 15,1-1-1-15,4-1 1 16,0-1 0-16,4-2 0 0,4 1 0 16,-3-1 0-16,3 0 0 15,-7-1 0-15,2-3 1 16,-1 2 0-16,-2-2 1 16,7 2 1-16,-4 0 0 15,5-2 0-15,-1 3-1 16,3-1-1-16,0 1 0 15,0 1 0-15,-3-2-1 16,-1 2 1-16,-2 0-1 0,-1 0 1 16,3-2 0-1,6-1 1-15,-1-1 0 0,7 0 0 16,-1 0 1-16,0 2-1 16,-2-2-1-16,-3 3 0 15,-2-1 1-15,0 1-1 16,3 0 0-16,3 1-1 15,1 0 1-15,-1 1-1 16,-1 3 0-16,-2 5 1 16,-2-1-1-16,-1 1 0 15,-5-1 1-15,-1 3-1 16,-2 1 1-16,-2 2 0 16,4 2-1-16,-2-6 0 15,6 1 0-15,-1-6 0 16,3-2 0-16,0-3 1 15,2 0-1-15,-3-3 1 16,-3 2-1-16,4-2 0 0,-1-1 0 16,5 4 0-16,2-3 0 15,2 2 1-15,-2 1-1 16,-1 0 1-16,0 3-1 16,-4 2 0-16,0 1 0 15,0 0 1-15,-1-2 3 16,3 2 6-16,0 2 3 15,2-1 4-15,2 3 0 0,2 2-4 16,-1-3-2-16,-2 2-3 16,-1 1-2-16,1-3-3 15,2 3-1-15,4-4 0 16,2 0 0-16,2-1 2 16,1-4 3-16,-1 3 3 15,-1 0 2-15,-5-3-1 16,0 4-3-16,0-5-4 15,3 2-1-15,4-3-1 16,1 2-1-16,3-3 1 16,-4 0 1-16,-2 0-1 15,0-2 0-15,0-1-1 16,8 3 0-16,4-4 0 16,-1 1 0-16,-2-1-1 15,0 0 1-15,1-2-1 16,-1 0 0-16,5 6 0 15,-2-1 0-15,-1 3 0 0,-1 1 0 16,-7-3 0-16,4-2 0 16,-1 2 1-16,3 0-1 15,8-3 1-15,-6 1 0 16,-1-1-1-16,-2-5 1 16,-3 4 0-16,5 0 2 15,-1-4 4-15,4 1 0 16,-4 1 2-16,-4-3-1 15,-4 2-2-15,3 2 0 0,0-5 0 16,3 3 0-16,3 3-2 16,-2-1 0-16,-5 4 1 31,-5 2 4-31,-8 0 10 0,0 5 4 0,-2 0 5 16,2 1-2-16,2 1-6 15,-2 0-4-15,-4 0-7 16,-4 0-2-16,-4 2-5 15,-1 1-2-15,-5-1-38 16,-1 3-77-16,9 7 77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0:50:42.3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13947 17675 295 0,'27'30'208'0,"-24"-29"1"16,-5 1-62-16,1-2-21 15,1-1-37-15,0 0-17 16,-1 0-24-16,0 1-8 16,1 0-13-16,-1 0-4 0,1 0-4 15,0-2 1 1,0 1 5-16,0 1 0 0,0 0 1 16,0 0-1-16,0 0-1 15,0 0 3-15,0 0 6 16,0 0 3-16,0-1 4 15,0 1 2-15,0 0-12 16,0 0-7 0,0 0-13-16,0 0-7 0,0 0-2 15,0 0 0-15,0 0 3 16,0 0 1-16,0 0 3 16,-1 0 0-16,1 0-4 15,0 0-1-15,-2 0-5 16,2 0-1-16,-1 0 0 15,1 0-1-15,0 0 3 16,0 0 0-16,0 0 1 16,0-1 1-16,0 0 0 15,0 0 0-15,0 0 0 0,0-1-1 16,-1 1 0-16,1 0 0 16,0 0-2-16,0 0-1 15,0 0-5-15,-1-1-5 16,0 1-6-16,0 0 0 15,0 0 3-15,-1 0 5 16,1 0 7-16,0 0 2 16,0-1 1-16,0 1 0 15,0 0-1-15,0 0 1 0,-1 0 0 16,1 0 1-16,0-1 0 16,0 1 1-16,0 0-1 15,0 0-1-15,-2-1 0 16,0-3 0-16,2 3 0 15,-3-2 1-15,1 2 0 16,-3 0-1-16,-6-2-3 16,4 2-6-16,-2-4-4 15,-27-30 1-15,30 32 3 16,-3-4 6-16,-2 4 4 16,2 0 0-16,0-3 1 15,1 2 1-15,5-1 2 16,-4 6 2-16,2 0 6 15,1 2 3-15,2-2 5 16,3-2 0-16,-1 1-1 16,0 0-1-16,0 0-8 0,-1 0-2 15,1 0-4-15,0-1-1 16,0 2-2-16,0-1-1 16,0 0 0-16,-9 0 0 15,3 0 4-15,1 0 2 16,0 0 0-16,-1-1 0 15,2 1-4-15,-1 0 0 16,1 0 1-16,0 1 2 0,-1 0 2 16,2 0 1-1,-1 0-1-15,3 0-1 0,-2 0-4 16,1 0 0-16,2-1 0 16,0 1 0-16,-1 0 1 15,1 0 1-15,0 0 0 16,0-1-2-16,0 0-1 15,0-1-1-15,0 1 0 16,-4 0 0-16,0 0 0 16,1 0 1-16,1 0 4 15,0-1 1-15,1 1 2 16,-1 0 0-16,0 0-5 16,-2-1-1-16,-2-2-2 15,-1 1 0-15,0-2 0 16,-1 1 0-16,0-1 0 15,-28-17 0-15,26 20 1 16,5 1 1-16,-1-1 0 16,-1 0 1-16,1 0-1 0,0-2-1 15,2 0 0-15,-1 1 0 16,-1 2 0-16,1-1-1 16,-1-3 0-16,1 2 0 15,1-2 0-15,-1 3 0 16,-4 2 0-16,3-3 0 15,-6 0 0-15,7 2 0 16,-4-1 0-16,3 1 0 0,2 1 1 16,-6-2-1-16,9 1 1 15,-4 0 0-15,3 0-1 16,2 0 1-16,-1 1-1 16,1-1 0-16,0 0 1 15,0-1 0-15,-1 2 1 16,-5-1 1-16,-2 0 1 15,0 0 1-15,3 0 0 16,-5 0-2-16,4-1-3 16,0 1 1-16,-2 0-1 15,2 0 1-15,0 0-1 16,0 0 1-16,-1 0-1 16,-1-1 0-16,0 1 0 15,-3 0-2-15,-27-2 0 16,28 3 1-16,-2-3-1 15,0 2 2-15,2 1 0 16,-1 0 1-16,1 0 1 16,3 2 0-16,1 0 1 0,1-4 0 15,-1 2 1-15,-1 0 0 16,1 0-2-16,0-1 0 16,0 2-1-16,0-1-1 15,-2 0 0-15,3 0 0 16,-4 0 0-16,3-3 0 15,1 2 0-15,0 1 1 16,1 0 0-16,-3 2 1 0,-4-3 0 16,1-1 1-16,1-1 1 15,5 2-1-15,-1 0 1 16,-1 1-2-16,0-3-1 16,-7 1-1-16,6 2 0 15,-2-2 0-15,-1 2 0 16,3-2 0-16,-4-2 0 15,-1 1 0-15,-3-3 0 16,-2-1 0-16,3-1 0 16,-1 1 0-16,0 2-2 15,-2-4 0-15,-4 0 0 16,-1-1-2-16,1-3 2 16,0 0 0-16,0 1 2 15,1 0 0-15,3 2 0 16,-1 1 0-16,0-1 0 15,0 1 0-15,0 0 0 0,-2-3 0 16,1 3-1-16,1 0 0 16,-1 1 1-1,4 2-1-15,5 0 1 0,-4 2 0 16,-2-1 0-16,-1 1 0 16,-6-2 0-16,4 0-1 15,-5 0 0-15,1 2 0 16,-3-1 0-16,3 2 0 15,1 3 1-15,-3-3-1 16,2 3 0-16,1-1 1 0,0 2 0 16,2 2 0-16,2-3 0 15,-3-4-4-15,1 2-4 16,4 2 0-16,1 3 0 16,0 3 3-16,6-1 4 15,-6-4 1-15,0 1 0 16,-4-2 0-16,0 1 0 15,6 3 1-15,-3-4-1 16,4 3 0-16,-2 1 0 16,-6-3 0-16,2 0 1 15,-1 1-1-15,-2 2 0 16,5 0 0-16,-4 4 0 16,-1-6 1-16,0 2 1 15,-1 0 2-15,2-2 1 16,1 3 0-16,1-2-2 15,-2 2 0-15,4 2-1 0,-4-3 0 16,2-3 2-16,3 3-1 16,-2-4 1-16,8 3 1 15,1 1 0 1,-3-3-1-16,1 2-1 0,-5-2-1 16,-1 2 0-16,0-2-1 15,-1 2 1-15,-2 0 0 16,0-2-1-16,-1 0 0 15,-4-1-1-15,3 0 1 0,-4 2-1 16,2-2 0 0,0 1 0-16,-2 3 0 0,2-4 0 15,-1 1 0-15,0 3 0 16,-2-4-1-16,-1 0 0 16,7 1 1-16,-1-1 0 15,2 0 0-15,-1 2-1 16,-4-2-1-16,0 1 1 15,0-1-1-15,0-2 1 16,-1 2-1-16,2 0 1 16,1-1-1-16,2 1 1 15,-1 0 1-15,3 0 0 16,0-1 0-16,3 2 0 16,0-1 0-16,2-1 0 15,0 1 0-15,-2-3 0 16,2 4-1-16,3 1 1 0,-2-1-1 15,4 1 1-15,-4-1 0 16,3 1 0-16,-1 3-1 16,2 0-1-16,2-1-2 15,-3 1 0-15,0-1 0 16,1 2 1-16,-1 0 2 16,3 0-2-16,-2 2-1 15,-4-1 1-15,2 1-1 16,0 3 3-16,-1-1 0 0,-1 1-1 15,-1 3 0-15,0-5-5 16,1 3-2-16,-4-3-3 16,1-2-2-16,-2 2 0 15,-1-1-1-15,-1-1 2 16,0-1 0-16,3 0 6 16,2-2 1-16,7 0 6 15,3-2 0-15,4-1-3 16,1-1-3-16,0 0-1 15,0 0-2-15,0 0-3 16,0 0 1-16,0 0-3 16,0 0 0-16,0 0 4 15,0 0 3-15,0 0 3 16,0 0 1-16,6 15 0 16,1 1 1-16,14 33 0 15,-14-31 1-15,-1 4 0 16,1 0 1-16,-1-6 0 15,0 0 1-15,-2-3 1 0,2-4 1 16,1 6 1 0,-1-3 1-16,1 1-2 0,-2 1 1 15,-1 0-3-15,0 1 1 16,1 1-1-16,0 2 0 16,0 0 1-16,-1 0-1 15,0-1 1-15,3 0-1 16,-1-6 1-16,1 3 0 0,0-5 2 15,-4 1 0-15,3-3 1 16,-1-3-1-16,-3-1-3 16,2-2-1-16,-4-1-7 15,0 0-7-15,0 0-16 16,0 0-6-16,0 0-7 16,0 0 0-16,0 0 8 15,0 0 3-15,0 0 4 16,0 0-2-16,0 0-24 15,12-1-38-15,0-1 59 16</inkml:trace>
  <inkml:trace contextRef="#ctx0" brushRef="#br0" timeOffset="15290.833">18962 18335 457 0,'78'-30'269'15,"-77"29"-17"-15,-2 1-130 16,1 1-86-16,0-1-13 15,0 0-21-15,0 0-4 16,0 0-7-16,0 0 0 0,0 0 9 16,0 0 9-16,0 0 17 15,0 0 5-15,0 0 2 16,0 0 4-16,0 0 7 16,0 0 6-16,0 0 7 15,0 0-3-15,0 0-10 16,0 0-8-16,0 0-13 15,0 0-6-15,9 4-8 16,14 6-3-16,38 28-4 16,-32-27-1-16,14 6-1 15,5 1 1-15,2-7-1 16,7 17 0-16,1 0 2 16,-1 1-2-16,0-3 1 15,-4-4-1-15,-3 3 0 16,-2-4-1-16,1 1-2 15,0 0-1-15,-1-4-1 0,-6-1-5 16,-6-2-22-16,-5 0-23 16,-3 0-106-16,-4-5-87 15,-1 2 153-15</inkml:trace>
  <inkml:trace contextRef="#ctx0" brushRef="#br0" timeOffset="15725.45">19852 17843 1181 0,'0'0'467'16,"0"0"-304"-16,0 0-124 16,-2 0-32-1,1 0-17-15,0 0-4 0,-14 11-9 16,-43 39-2-16,29-25 4 16,-1 4 4-16,1 6 13 15,5 2 4-15,-4-2 0 16,1-1 1-16,2-8 1 15,-3-1-1-15,2-2 0 0,0 2 0 16,-2 5-2-16,-1 7-8 16,3 16-23-16,1-13-14 15,1 5-22-15,0-1-5 16,3-15-8 0,0 17-5-16,4-6-36 0,2-9-30 15,2 10-82-15,6 0-57 16,1 3 184-16</inkml:trace>
  <inkml:trace contextRef="#ctx0" brushRef="#br0" timeOffset="16264.848">19018 18486 812 0,'-1'0'314'0,"0"0"-193"16,0 0-116-16,-1-1-9 16,1 1 4-16,0 0 6 15,0 0 18-15,0 0 13 16,0 0 31-16,0 0 11 0,-1 0 5 15,1 0-5-15,0 0-32 16,0 0-11-16,0 0-19 16,1-1-7-16,0 0 0 15,8-6-3-15,21-18-4 16,34-19-2-16,-20 18-4 16,5 1-1-16,13 3 0 15,3-13 0-15,12 22 1 16,0 2 1-16,-2 8-2 15,3 3-7-15,0 6-43 16,5 5-78-16,10 24 86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0:54:43.8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20322 6651 291 0,'1'5'102'16,"-1"-2"-45"-16,-1 6-91 16,0-1 10-16,0 0 26 15,-1-1 9-15,2-4 2 16,0-2 2-16,0-1 14 16,-1 0 15-16,1 0 44 15,0 0 9-15,0 0 6 16,0 0-15-16,0-1-38 15,0-1-10-15,0 1-18 16,0 0 1-16,0 0-7 16,0-1-6-16,1-8-17 15,1 0-11-15,-1-7-10 16,3-27 2-16,-4 22 8 16,0 0 7-16,0 3 10 15,0-5 2-15,0 8 4 16,-1-1 1-16,0 2-4 15,-1 1-5-15,-2 0-15 0,3-1-4 16,-5 0-22-16,2-1 4 16,-4-2 13-16,0 2 4 15,-2 0 27-15,-2-4 2 16,-4 4-1-16,-2-3-2 16,0 4-4-16,3 3-2 15,0 4-4-15,2 1-6 16,1 3-21-16,-3 3-6 0,2 2-1 15,-1 3 4-15,-2 4 14 16,2-1 2-16,-2 4-9 16,-3 3-5-16,1 2 4 15,-3 5 6-15,1 3 16 16,-2 2 8-16,0 2 7 16,-1-2-1-16,0 1-3 15,0 6-2-15,1 2-11 16,3 3-3-16,7 2 3 15,1-6 3-15,10-6 13 16,2-4 6-16,10-4 20 16,2 0 9-16,10-1 21 15,5-4 1-15,8 4-10 16,5 0 0-16,1-2-6 16,5 2 6-16,2-6-1 15,0 0-8-15,3 1-19 0,-2 0-9 16,-3-1-4-16,-3-1 0 15,-6-1 0-15,-6-1-4 16,-9 0-37-16,-6 1-50 16,-7 0 51-16</inkml:trace>
  <inkml:trace contextRef="#ctx0" brushRef="#br0" timeOffset="293.137">20478 6508 612 0,'30'10'153'16</inkml:trace>
  <inkml:trace contextRef="#ctx0" brushRef="#br0" timeOffset="914.929">20529 6558 438 0,'32'25'203'16,"-28"-29"-92"-16,-1 1-35 15,-1 0-32-15,-2 3-15 16,0 0-22-16,0 0-16 16,-1 0-17-16,1 0 0 0,0 6 12 15,3 19 11-15,7 33 5 16,-5-26 1-16,3-2 0 15,4 2 2-15,3 0-1 16,3 2 1-16,5-3-2 16,-2-5 0-16,3-2 0 15,0-5 2-15,-2-8 4 16,2 1 3-16,-2-9 11 16,3 1 8-1,-2-4 7-15,1 0-2 0,1-4-9 16,1-1-7-16,0-6-11 15,-3-5-2-15,-2 1 0 16,0-6 2-16,-4-2 3 16,0 1 8-16,-3-5-3 15,-4 4-2-15,-5 3 0 16,-1 0-8-16,-6 7-7 16,-2-2-5-16,-4 0-13 15,-2 1-2-15,-7-4 5 0,3 2 3 16,-5-3 9-16,-3 0 1 15,0-3 1-15,-3-1 1 16,-1 3 1-16,1-3 0 16,1 5 0-16,2 3-1 15,2-2 1-15,1 1-1 16,5-3-1-16,-1 0-1 16,4 1 1-16,3 2 1 15,3 6-1-15,0 0-1 0,1 2-5 16,1 4-8-16,-3 4-12 15,-1 4-3-15,-5 9 1 16,-2 4 9-16,-4 8 13 16,-1 1 6-16,4 2 1 15,1 4-15-15,1 10-71 16,2 4-57-16,-1 4 82 16</inkml:trace>
  <inkml:trace contextRef="#ctx0" brushRef="#br0" timeOffset="1933.122">21245 6506 247 0,'2'0'92'0,"-2"0"-78"15,0 0-3-15,0 0 54 16,0-2 29-16,0 2 40 16,0 0-1-16,0 0-50 15,0 0-27-15,0 0-32 16,0 0-8-16,0-1-8 15,0 0-1-15,17-2 2 16,35-7 2-16,-25 6 5 16,1-2 0-16,2 0 0 15,0-1-4-15,0 1-8 16,-1 0-4-16,0 1-2 16,1 2-1-16,-3 2-1 0,1-2 2 15,-5 0 2-15,-5-2 0 16,-4-1 1-16,-2 3 0 15,-6 1-3-15,-2 0-2 16,-3 4-3-16,-1-2-1 16,0 0-1-16,0 0 3 15,0 0 8-15,0 0 4 16,-1 0 10-16,1 0 1 0,-1 0-5 16,0 0-2-16,0 0-8 15,-7 0 0-15,-5 1-2 16,-3-1 0-16,-28 7-1 15,30 0 0-15,-1-4 0 16,5 4-1-16,-1 0 2 16,-2 0 0-16,0 0 1 15,-2-1 0-15,-2-1 1 16,3 0-1-16,-2-1 1 16,-2 3 1-16,-1 1 0 15,-1 4 1-15,-2 1 1 16,-1 1 0-16,4 3 1 15,-1 4-1-15,4-2-2 16,0 4-1-16,4-2 2 16,2 1 3-16,4 0 5 15,5 2 1-15,3 4 0 16,5-2 0-16,5 5 2 0,-2 0 3 16,6 2 2-16,3-1 0 15,4 1 2-15,3-1 0 16,3 3-2-16,3 0-4 15,-1 1-5-15,4-1-4 16,-5-8-6-16,-1-4-4 16,0-9-17-16,1-6-8 15,3-5-20-15,0-3-17 0,-1-4-29 16,-2-7-12-16,0-8-32 16,0-5-16-16,-2-11 103 15</inkml:trace>
  <inkml:trace contextRef="#ctx0" brushRef="#br0" timeOffset="3282.24">21373 6743 715 0,'2'1'214'16,"-2"2"-264"-16,3-1-101 15,-3-2 3-15,0 0 44 16,0 0 65-16,0 1 43 16,5 8 5-16,-2-2 30 15,-1-3 20-15,1 0 22 16,-1 1 6-16,-1-3-23 16,0 0-14-16,5 2-12 15,2-1-3-15,-1 0-3 16,1-1-4-16,1-1-12 15,-1 0-4-15,4 0-9 16,27 3-2-16,-26-3-1 16,-2-1 0-16,2 1 1 15,-1 0-1-15,1-1 1 0,0 0 0 16,-1 0 0-16,-1 0 1 16,-7-1 1-16,1 0 0 15,-4-2 0-15,-1 1 0 16,0 2 1-16,0 0 2 15,0 0 9-15,0 0 0 16,0-1-1-16,0 0-2 16,0-1-8-16,6-14 1 0,9-33 6 15,-11 29 2-15,-2-4 1 16,1 0-4-16,1-2-9 16,-3-2-4-16,3-4-12 15,-2 1-7-15,0 2-9 16,-2 1-1-16,0 4 5 15,4-1 8-15,-3-2 15 16,-1-2 4-16,-1 5 1 16,-4 1-2-16,-3 2-11 15,3 5-5-15,-5-1-18 16,1 3-9-16,-2 4 0 16,0-2 5-16,-4 5 18 15,2 0 10-15,3 5-1 16,-6 2-1-16,5 6-6 15,-4 3-3-15,-2 6 2 16,1 5-3-16,0-1-7 16,1 6-3-16,3 1-6 0,4 2 1 15,2-3-16-15,1-1-30 16,3-1 57-16</inkml:trace>
  <inkml:trace contextRef="#ctx0" brushRef="#br0" timeOffset="3569.135">23325 5908 706 0,'1'0'141'0,"-3"-2"-181"16</inkml:trace>
  <inkml:trace contextRef="#ctx0" brushRef="#br0" timeOffset="4046.595">23302 5906 327 0,'-14'-2'152'16,"-28"-6"-50"-16,27 1-24 15,-2-1 2-15,1-1 4 0,-1-3-10 16,-4-3-30-16,2-2-13 16,-3 1-11-16,-2-4-1 15,-2-2-3-15,1 1-1 16,-7-4-8-16,6 2-3 15,-5 1-4-15,-6 4-1 0,-1 6-2 16,-10 5 0 0,-3 12-2-16,3 3 0 0,-1 13-1 15,7 2-4-15,5 4-1 16,4 3 0-16,9 1 1 16,0 1 7-16,4 0 4 15,4 1 7-15,1 6 3 16,6 2 0-16,3 3 1 15,3 5-2-15,4 8 1 16,1 1 0-16,7 6 1 16,3-2 1-16,1-2 5 15,3-2 2-15,-6 1 1 16,9 2-2-16,1-4 1 16,0 3 3-16,8-7 6 15,-9-7 5-15,4-4 0 16,-5-5-3-16,-1-4-6 15,-3-3-5-15,0-6-7 16,-4-4-3-16,-4-5-5 0,-2-1-3 16,-1-4-6-16,-2-1-10 15,-1-4-37-15,0-4-22 16,-8-3-40-16,-4-5-45 16,-16-13 105-16</inkml:trace>
  <inkml:trace contextRef="#ctx0" brushRef="#br0" timeOffset="4331.366">21999 6284 1534 0,'33'-8'508'0,"-3"-14"-566"15,10-5-42-15,18 4-17 16,4 3 16-16,6 11 65 16,-4 8 44-16,8 6 9 15,2 7-19-15,-3 9-96 16,2 4-103-16,-11 11 126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5T20:56:22.65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17265 5112 403 0,'1'2'56'0,"-7"3"-170"16,-1 1 5-16,4-2 86 16,-1 0 47-16,5-1 26 15,-1-3 11-15,-1 0 15 0,0 0 9 16,0 0 15-16,0 0-6 16,-1 0-34-16,1 0-14 15,0 0-18-15,0-1-6 16,-12 0-12-16,-2 1-4 15,-34 1-5-15,25 1-1 16,-3 3-2-16,-3 2 0 16,-3 2 1-16,-2 2 0 15,-2 7 0-15,1-3 0 16,3 3-1-16,1 1-1 0,9 1-1 16,-2 3 0-16,6 1-2 15,3 0 0-15,-3 1 2 16,9 0 1-16,5 8 4 15,0 4 1-15,8 4 2 16,-2-1 0-16,0-1 1 16,2 0 1-16,1 1 2 15,3 5 0-15,6-1-1 16,1-3-1-16,-10-7 0 16,4 0-1-16,0-1 0 15,-2-1 1-15,11 0 0 16,-7-2-1-16,-3-7-2 15,4-3 1-15,-4-5-3 16,2-3-8-16,2 3-73 16,-3 3-135-16,2-1 140 0</inkml:trace>
  <inkml:trace contextRef="#ctx0" brushRef="#br0" timeOffset="454.547">17775 5401 131 0,'27'66'32'0</inkml:trace>
  <inkml:trace contextRef="#ctx0" brushRef="#br0" timeOffset="1437.492">17795 5537 235 0,'7'67'157'0,"-6"-66"-1"16,0 2-43-16,0-3-48 15,-1 0-14-15,0 0-14 16,0 0 1-16,0 0 3 15,0 0 7-15,0 0 16 16,0-2 6-16,0 1-12 16,0 0-10-16,0 0-24 15,0 0-11-15,0 0-9 16,0-3-3-16,0-10-1 16,0-4 0-16,-8-33 0 15,0 26 0-15,-1 2-2 16,-3 2-4-16,-1-1-8 15,1 2-1-15,-1 4 3 0,-1 1 4 16,1 4 7 0,-4 5 1-16,1-1-2 0,0 3-6 15,0 5-9-15,2 1-2 16,-3 4 1-16,3 3 4 16,0 4 8-16,-3-1 5 15,4 1 2-15,-1 3 0 16,2 1 0-16,0 4 0 15,1 2-1-15,0 0 2 0,0-2 0 16,0-1 0-16,0-5 0 16,3 0-1-16,-1-5 0 15,2 3-1-15,0 1 3 16,1-2 1-16,4 3 0 16,-1-3 0-16,2 2-3 15,0 1-1-15,1 0 0 16,0 0-1-16,0-2 0 15,2 1 0-15,3 0 0 16,1-2-1-16,2-1 1 16,2 1 0-16,6-7-1 15,4 1 0-15,8-2-1 16,2-4-1-16,5-4 1 16,1 0 2-16,-4-3 6 15,1-1 5-15,-8-5 8 16,-5 0 0-16,-2-5-4 15,-2-2-3-15,-2-3-9 0,0-1-1 16,-4-1-1-16,-1 1 0 16,-3 6 4-16,-1 1 3 15,-3 4 4-15,-4-1 3 16,-2 0-6-16,0 2-3 16,-1 2-3-16,3 5-2 15,-2 0 2-15,-1 0 0 16,1 2-3-16,0 1-1 15,2 1-2-15,2 1 0 0,0 0 2 16,0 0 2-16,0 0 2 16,0 0 2-16,0 0-1 15,0 0 0-15,0 0-1 16,12 12-2-16,31 30 0 16,-31-30 0-16,-1 1 1 15,1 3-1-15,2 5 1 16,0 4 0-16,1 9 2 15,-3-3 1-15,-3 1 1 16,1-1 1-16,-2-5-1 16,0-3-2-16,0-4 0 15,2-1-2-15,-4-2-1 16,4 2 0-16,-5-5-10 16,-2-3-24-16,0-6-92 15,-3-4-56-15,5-3 104 16</inkml:trace>
  <inkml:trace contextRef="#ctx0" brushRef="#br0" timeOffset="1713.205">18298 5540 772 0,'-2'-4'104'0,"4"5"-157"15</inkml:trace>
  <inkml:trace contextRef="#ctx0" brushRef="#br0" timeOffset="1958.384">18303 5580 270 0,'14'55'169'16,"-8"-42"-15"-16,0 3-58 15,-1 0-20-15,2 0-21 16,4 5-6-16,-3 3-17 0,1-1-7 15,1 3-11-15,-2 1-6 16,-1 1-5-16,0 3-1 16,-2 1 0-16,-2-4-1 15,2 1 1-15,-3-5 0 16,2-3-1-16,-2-3 0 16,-2-5-1-16,0 1-3 15,0 4-25-15,0 1-31 16,0-5-117-16,0-2 112 0</inkml:trace>
  <inkml:trace contextRef="#ctx0" brushRef="#br0" timeOffset="2666.818">18852 5769 904 0,'-2'6'298'0,"2"-6"-396"15,0 0-77-15,0 0-24 16,0-1 21-16,0-1 116 0,0 2 55 15,0 0 22-15,0-1 6 16,-1 0 19-16,1 1 5 16,0-1-3-16,0 1-9 15,0 0-22-15,0 0-4 16,0 0-4-16,-2 0-1 16,2 0-2-16,-1 0-1 15,0 0-2-15,0 0-1 0,0 0-4 16,0 0-1-1,0 0-5 1,-1 0-1-16,1 0-8 0,0 0-1 0,0-1-4 16,0 0 2-16,0-1 8 15,-3 0 5-15,2-9 11 16,-2-2 3-16,-27-29 7 16,28 26 0-16,-3 3 2 15,4-1 1-15,-5 1 5 16,2 3 8-16,4 5 11 15,0 2 2-15,3 3 8 16,-2 0-9-16,0 0-18 16,0 0-6-16,0 0-15 15,0 0 2-15,2 6 7 16,7 16 10-16,15 34 13 16,-13-29 7-16,1-1 11 15,-2-2-1-15,4 2-7 16,0 1-6-16,-1 2-16 0,-1 0-6 15,-4-1-7-15,0 0-2 16,-5-7-2-16,-1-3-1 16,-1-6-15-16,-1-5-14 15,0-5-40-15,0-1-16 16,0-1-22-16,0 0-9 16,-1-1 80-16</inkml:trace>
  <inkml:trace contextRef="#ctx0" brushRef="#br0" timeOffset="3081.333">19455 5711 463 0,'10'13'140'15,"7"3"-162"-15,2 9 2 16,3 5 31-16,-5 4 24 16,-4 4 34-16,0 0 15 15,-4 7-8-15,-2 3-19 16,-6 10-31-16,-4 3-17 16,-8-3-27-16,4-2-22 15,-3-19-41-15,-1-8-29 0,2-13-67 16,-2-9 110-16</inkml:trace>
  <inkml:trace contextRef="#ctx0" brushRef="#br0" timeOffset="3895.878">20284 5431 1461 0,'2'-14'440'0,"3"7"-654"16,-3-2-102-16,0-3-36 0,-2 6 59 15,-4-2 221-15,-2 1 120 16,-3 2 58-16,-3-4-23 16,-6 1-48-1,1-1-1-15,-9-8 14 0,0 3 8 16,1 0-9-16,0 2-9 16,10 8-19-16,-4-1-8 0,5 7-6 15,-2 3-4-15,-6 6-6 16,3 7-4-16,-4 4-4 15,4 5-2-15,4 4 0 16,5 5 0-16,6 6 2 16,4-1 1-16,2 4 0 15,3-1 1-15,4-1-4 16,0 3-6-16,1-6 0 16,2-5 3-16,-3-4 7 15,0-12 6-15,4 0 1 16,3 0 1-16,2-6 0 15,2 2 1-15,0-6 0 16,-6-4-2-16,8-3-2 16,1-3-2-16,3-9-8 15,8-3 1-15,-4-7 1 16,1-5 3-16,-2-3 10 0,-2-4 1 16,-4-6 1-16,-3 0-2 15,-6-5-5-15,-6 8 1 16,-7 5 4-16,-3 2 1 15,-9 4 0-15,1-2-2 16,-5 3-1-16,-1 1 2 16,-2 9 4-16,1 1 4 15,3 7 0-15,1 3 0 16,3 3-4-16,3 4 0 0,2 3 1 16,3 2 2-16,7 16 10 15,3 4 4-15,9 12 3 16,3 9-2-16,8 7-6 15,-1 2-5-15,0 1-5 16,-1-1-2-16,-6-3-5 16,1 0-21-16,-7-5-110 15,-4-3-115-15,-1-11 148 16</inkml:trace>
  <inkml:trace contextRef="#ctx0" brushRef="#br0" timeOffset="4271.669">20636 5793 1294 0,'4'1'425'0,"7"2"-442"16,10 6-80-16,0 5-2 15,2 10 13-15,-5 5 29 16,-13 5 25-16,-1 0-8 0,-2-2-12 16,-1-4-8-16,-1-12-15 15,0-5-10-15,-1-7-7 16,-1-3 9-16,2-1 39 15,-1-1 20-15,-1 0 11 16,1 0-1-16,0-1-12 16,-5-10-8-16,1-2-25 15,-10-31-22-15,13 26 50 16</inkml:trace>
  <inkml:trace contextRef="#ctx0" brushRef="#br0" timeOffset="4715.419">20722 5883 156 0,'36'-40'103'0,"-25"35"6"16,0 2-24-16,0-3-22 16,1 0 8-16,3 0 24 15,-1 3 13-15,4-4 9 0,0 0-13 16,4 2-36-16,0-1-17 16,1 1-25-16,-1 1-5 15,-1 3-6-15,4 2-2 16,-5 5 1-16,2 1-1 15,-3 1-2-15,-5 4-2 16,-1 2-6-16,-4 5-1 16,-4 3-3-16,-5 1-1 15,0 4-1-15,-3-2-1 16,-2-4 0-16,0-2-1 0,2-6 0 16,-3-5-2-16,2-2-3 15,-1-3 1-15,-3-1 6 16,-2-2 3-16,1 0 14 15,7-2 5-15,-1 1-2 16,2 1-4-16,1-1-15 16,0 0-6-16,3 0 4 15,27-11 2-15,49-4 9 16,-21 15 3-16,14 4 0 16,5 7-1-16,-3 2 0 15,-6 0 1-15,-13 6-34 16,-6 3-40-16,-10 9-140 15,-4 0 127-15</inkml:trace>
  <inkml:trace contextRef="#ctx0" brushRef="#br0" timeOffset="5047.995">21824 5854 1520 0,'9'1'435'15,"5"5"-576"-15,8 8-105 16,7 13-7-16,-3 14 75 16,-6 3 75-16,-10 11 106 15,-5 3 10-15,-5 4-26 16,-2 3-36-16,-2-13-151 16,-2-9 132-16</inkml:trace>
  <inkml:trace contextRef="#ctx0" brushRef="#br0" timeOffset="5306.792">22507 6046 1557 0,'4'3'408'0,"1"18"-446"15</inkml:trace>
  <inkml:trace contextRef="#ctx0" brushRef="#br0" timeOffset="5531.203">22725 5836 938 0,'18'3'284'16,"8"3"-358"-16,17 8-86 15,3 5 2-15,0 5 76 16,-4-1 91-16,-4-3 84 16,0-1 1-16,-1 3-48 0,0 0-53 15,-8-6-121-15,-4-4-74 16,-7-9 117-16</inkml:trace>
  <inkml:trace contextRef="#ctx0" brushRef="#br0" timeOffset="6348.407">23896 5241 1304 0,'-29'-8'373'16,"-11"1"-528"-16,-39-3-161 15,-11 7 2-15,-1 12 113 16,8 8 107-16,22 13 169 15,7 2 2-15,4 8-66 16,-3 3-17-16,6 5-1 0,6-4 7 16,15-5 22-16,10-4 6 15,13-3 9-15,4 4 1 16,11 1 3-16,6 3 0 16,11-6-10-16,5-2-9 15,9-8-19-15,5-3-7 16,-2-8-7-16,0-5 0 15,-3-5 8 1,-4-3 4-16,2-8 9 0,0-5 1 16,1-4-2-16,2-5-3 15,-4-3-6-15,-7-6-1 0,-7-1 11 16,-6 4 6-16,-9-1 7 16,-3 5-5-16,-6-6-31 15,-3-8-23-15,-9-8-30 16,-4-8 0-16,-6 6 25 15,1 5 26-15,4 10 49 16,1 5 12-16,8 9 4 16,4 8-9-16,-2 7-29 15,3 1-18-15,1 3-21 16,0-1-4-16,0 1 5 16,0 0 10-16,6 11 17 15,0 19 9-15,43 41 11 16,-28-17 6-16,0 12 10 15,2 11 2-15,-4 11-2 16,-4-3-3-16,-1 6-15 0,-2-5-6 16,-7-9-10-16,-2 2-3 15,0-13-10-15,0-8-5 16,0-20-7-16,2-13-1 16,-7-18 0-16,2-5 1 15,-1-3 7-15,1 0 2 16,0 0-1-16,0-1-17 15,5-30-166-15,4-43 139 16</inkml:trace>
  <inkml:trace contextRef="#ctx0" brushRef="#br0" timeOffset="6609.713">23960 5782 317 0,'0'-2'133'0,"2"2"-62"31,0 2-9-31,-2-2 21 0,0 0 11 0,6 10 8 16,-2 11-9-16,38 33-23 15,-24-24-6-15,-2 10-21 16,3-1-7-16,-4 10-19 16,-1 3-8-16,-3-3-17 15,-4 1-19-15,0-20-38 16,-5-7-16-16,-1-15-25 15,2-7 9-15,0-8-24 0,4-10-56 16,5-25 122-16</inkml:trace>
  <inkml:trace contextRef="#ctx0" brushRef="#br0" timeOffset="6849.76">24616 5700 799 0,'0'8'374'0,"0"-7"-126"15,0 0-467-15,-5-1 137 16</inkml:trace>
  <inkml:trace contextRef="#ctx0" brushRef="#br0" timeOffset="7103.122">24575 5711 424 0,'-47'12'207'0,"32"-5"-79"16,2-1-41-16,3-1-41 16,1 1-4-16,3-4 3 15,2 1 2-15,2 1-2 16,2 4-2-16,3 2-6 15,-3 1-5-15,1 3-11 0,-1 3-4 16,3 9-5-16,1 1-2 16,2 4-4-16,0-1 1 15,-2 0-5-15,1-1-1 16,-1-7-1-16,0-3-2 16,2-2-3-16,-3 0 0 15,4 2-8-15,-1-2-7 16,-1 0-44-16,2-3-44 15,-6-7-104-15,1 1-62 0,-2-10 166 16</inkml:trace>
  <inkml:trace contextRef="#ctx0" brushRef="#br0" timeOffset="7643.621">24931 5574 968 0,'0'1'313'0,"0"4"-371"16,-6 6-8-16,-1 17-1 15,-1 2 12-15,-2 9 53 0,1-4 6 16,-4-9 4-16,-4 1 4 16,-6-6 8-16,-1 1 4 15,-11-1 4-15,0 0-4 16,-2 0-6-16,-4-3-2 16,3 0-4-16,-1-1-3 15,5-1-2-15,5-4-1 16,10-3-2-16,4-2 0 15,9-4 0-15,0 1 2 16,4-4 7-16,-1 0 3 0,3-1 2 16,0-1-5-16,0 2-9 15,16 0-5-15,49 6-3 16,-18-1 2-16,4 1 2 16,5 0 0-16,3 5 0 15,-5 2 0-15,-6 11 0 16,-4 6 2-16,-5 15-1 15,-3 7 0-15,-6-1-10 16,-1 4-8-16,-12-8-24 16,-1 0-16-16,-9-4-56 15,-7-7-33-15,-7-13 91 16</inkml:trace>
  <inkml:trace contextRef="#ctx0" brushRef="#br0" timeOffset="8086.72">24141 4599 880 0,'28'-24'267'0,"15"2"-399"16,11 3-77-16,13 10 36 15,-2 8 43-15,1 11 176 16,0 6 77-16,3 11 3 16,4 6-16-16,3 20-55 15,-4 10-10-15,-8 18-16 16,-7 15-10-16,-12 18-10 16,-1 10-2-16,-8 12-3 15,-7-3-2-15,-12 10-28 0,-7 0-35 16,-10 10-205-16,-3 3 179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3F5F2E-4F06-C949-8A01-629B6EA24B49}" type="datetimeFigureOut">
              <a:rPr lang="en-US" smtClean="0"/>
              <a:t>5/5/2021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608ED-37D9-F24B-BCD9-FD10A567C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8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557CE-33E3-4EB7-B94C-77F79F415A7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12EF53-188F-476D-B031-1B370B2D2971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r>
              <a:rPr lang="en-US"/>
              <a:t>In general simple classifiers, while they are more efficient,  they are also weaker.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We could define a computational risk hierarchy (in analogy with structural risk minimization)…</a:t>
            </a:r>
          </a:p>
          <a:p>
            <a:pPr eaLnBrk="1" hangingPunct="1"/>
            <a:r>
              <a:rPr lang="en-US"/>
              <a:t>  A nested set of  classifier classes</a:t>
            </a:r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The training process is reminiscent of boosting…</a:t>
            </a:r>
          </a:p>
          <a:p>
            <a:pPr eaLnBrk="1" hangingPunct="1"/>
            <a:r>
              <a:rPr lang="en-US"/>
              <a:t>   - previous classifiers reweight the examples used to train subsequent classifiers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The goal of the training process is different</a:t>
            </a:r>
          </a:p>
          <a:p>
            <a:pPr eaLnBrk="1" hangingPunct="1"/>
            <a:r>
              <a:rPr lang="en-US"/>
              <a:t>   - instead of minimizing errors minimize false positives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F40C29-5DF3-4839-92EA-00F840C9A1B3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21329D-C39B-4D5B-816A-63F794147201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64B208-FB4F-4EE9-A0CE-AC6C9A54CA79}" type="slidenum">
              <a:rPr lang="en-US">
                <a:solidFill>
                  <a:prstClr val="black"/>
                </a:solidFill>
                <a:latin typeface="Calibri"/>
              </a:rPr>
              <a:pPr/>
              <a:t>28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6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16451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616452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2FA4A93A-65D8-468A-8447-ABEC06303692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F87B5A5-8592-45C0-B70A-60C90274E03F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r>
              <a:rPr lang="en-US"/>
              <a:t>This situation with negative examples is actually quite common…  where negative examples are free.</a:t>
            </a:r>
          </a:p>
          <a:p>
            <a:pPr eaLnBrk="1" hangingPunct="1"/>
            <a:endParaRPr lang="en-US"/>
          </a:p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47CF93-9A49-44A4-920E-851FBF3A0093}" type="slidenum">
              <a:rPr lang="en-US" smtClean="0"/>
              <a:pPr/>
              <a:t>30</a:t>
            </a:fld>
            <a:endParaRPr lang="en-US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7806B5-D1EE-423C-A40E-B197ACBA4597}" type="slidenum">
              <a:rPr lang="en-US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0546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1C8DD9A-A8FD-48E3-9774-FD6438459B5F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0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0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5302E-4B77-4A9F-A5E1-8E7AD46636B3}" type="slidenum">
              <a:rPr lang="en-US">
                <a:solidFill>
                  <a:prstClr val="black"/>
                </a:solidFill>
                <a:latin typeface="Calibri"/>
              </a:rPr>
              <a:pPr/>
              <a:t>35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2594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6541C994-F501-48F4-8C01-A9806440BBD6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622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25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E7A32B-DCBD-4AF4-9F45-17646A154127}" type="slidenum">
              <a:rPr lang="en-US">
                <a:solidFill>
                  <a:prstClr val="black"/>
                </a:solidFill>
                <a:latin typeface="Calibri"/>
              </a:rPr>
              <a:pPr/>
              <a:t>36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5A8DC23-A970-4EF4-BECC-E4971ECF9B9F}" type="slidenum">
              <a:rPr lang="en-US">
                <a:solidFill>
                  <a:prstClr val="black"/>
                </a:solidFill>
                <a:latin typeface="Calibri"/>
              </a:rPr>
              <a:pPr/>
              <a:t>37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99BD17-FB12-4AF1-90F8-698AAB4D4942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0563"/>
            <a:ext cx="4556125" cy="3417887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D07976-0B26-4938-BCF2-E93FFE4709E8}" type="slidenum">
              <a:rPr lang="en-US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1AE26-9DAB-4FB1-BA68-FA614A749E59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F91923-2B51-4274-9318-E12E686628C9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40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457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AC782F7-CD3A-47BD-AD1A-8A11D286F2B6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49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386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51E2F8-FE8A-4904-969F-BC4E7A1C0A6C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50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370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CF1033-7029-4551-A030-EDBF38168881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59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2486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498DAA1-2A0C-4DE0-B1B3-B147AE55A58B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63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3110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03FA2B-FECF-4D72-98BB-1C7236678402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64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4644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4D63C2-3675-4D61-9133-23C4B4F8C9C3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68</a:t>
            </a:fld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0906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9CE980-7CF1-4EB2-B453-079FECA805CC}" type="slidenum">
              <a:rPr lang="en-US"/>
              <a:pPr/>
              <a:t>70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0104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4BABC1-11E5-46F6-AAB8-E72E62887842}" type="slidenum">
              <a:rPr lang="en-US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1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1635" name="Notes Placeholder 2"/>
          <p:cNvSpPr>
            <a:spLocks noGrp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1432" tIns="45716" rIns="91432" bIns="45716"/>
          <a:lstStyle/>
          <a:p>
            <a:pPr>
              <a:spcBef>
                <a:spcPct val="0"/>
              </a:spcBef>
            </a:pPr>
            <a:endParaRPr lang="en-US"/>
          </a:p>
        </p:txBody>
      </p:sp>
      <p:sp>
        <p:nvSpPr>
          <p:cNvPr id="581636" name="Slide Number Placeholder 3"/>
          <p:cNvSpPr txBox="1">
            <a:spLocks noGrp="1"/>
          </p:cNvSpPr>
          <p:nvPr/>
        </p:nvSpPr>
        <p:spPr bwMode="auto">
          <a:xfrm>
            <a:off x="3884414" y="8685894"/>
            <a:ext cx="2972098" cy="456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966788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9667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EB15E8E2-A828-46BE-A9A7-F1CD75ECF7D7}" type="slidenum">
              <a:rPr lang="de-CH" sz="1200" b="1">
                <a:solidFill>
                  <a:srgbClr val="EEECE1"/>
                </a:solidFill>
                <a:latin typeface="Trebuchet MS" pitchFamily="34" charset="0"/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de-CH" sz="1200" b="1">
              <a:solidFill>
                <a:srgbClr val="EEECE1"/>
              </a:solidFill>
              <a:latin typeface="Trebuchet MS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C0374E-4968-4C2A-9A07-22289999B2B0}" type="slidenum">
              <a:rPr lang="en-US"/>
              <a:pPr/>
              <a:t>71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9637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17E215-4F9F-4C18-ABB1-CD892116A8F5}" type="slidenum">
              <a:rPr lang="en-US"/>
              <a:pPr/>
              <a:t>72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6274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698C49-978E-4F32-87CD-F33064687765}" type="slidenum">
              <a:rPr lang="en-US">
                <a:solidFill>
                  <a:prstClr val="black"/>
                </a:solidFill>
                <a:latin typeface="Calibri"/>
              </a:rPr>
              <a:pPr/>
              <a:t>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3682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C71FD2C-2F05-41EC-B5D0-DC377D6BAD4E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3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3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6AB80-869A-434D-A4EB-C97162DC92B9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7E224C-32EE-44FB-AB02-2E336849A56D}" type="slidenum">
              <a:rPr lang="en-US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85730" name="Rectangle 7"/>
          <p:cNvSpPr txBox="1">
            <a:spLocks noGrp="1" noChangeArrowheads="1"/>
          </p:cNvSpPr>
          <p:nvPr/>
        </p:nvSpPr>
        <p:spPr bwMode="auto">
          <a:xfrm>
            <a:off x="3884414" y="8687405"/>
            <a:ext cx="2972098" cy="45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652" tIns="48327" rIns="96652" bIns="48327" anchor="b"/>
          <a:lstStyle>
            <a:lvl1pPr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85813" indent="-303213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208088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92275" indent="-242888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174875" indent="-241300" defTabSz="10223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6320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0892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5464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003675" indent="-241300" defTabSz="1022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D3CB8A2-C095-44CB-BB4C-7E0A5387187D}" type="slidenum">
              <a:rPr lang="en-US" sz="1300">
                <a:solidFill>
                  <a:srgbClr val="000000"/>
                </a:solidFill>
                <a:latin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30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585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585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6098" y="4343704"/>
            <a:ext cx="5485805" cy="4113892"/>
          </a:xfrm>
          <a:ln/>
        </p:spPr>
        <p:txBody>
          <a:bodyPr lIns="96652" tIns="48327" rIns="96652" bIns="48327"/>
          <a:lstStyle/>
          <a:p>
            <a:pPr>
              <a:spcBef>
                <a:spcPct val="0"/>
              </a:spcBef>
            </a:pP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EA2CF4-C81C-44D7-95DB-8009BB4A4C8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1C77FB-3C66-49FE-9B46-60FFC930A9A1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4C9DE-B5AB-4AE4-80F6-9E2673B3697D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518B3A4-F075-40B2-81B8-614E8825083F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5518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5EF145E-4D98-4EFE-A2EC-499DA0C419D4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744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FB8408B-212A-4AAC-B5CD-009FD38EE673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89576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9624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3714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2090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2266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41282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916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2452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7038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C577530-F841-445A-9BBF-C142C1C9EEB7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408789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71453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56494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9381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B9BE1-CC02-4630-A187-1FA3D78B1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3919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C1639-4E2F-4550-BAEE-C5BDC1CB80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9122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FF34-FEDA-430E-8462-E7A209AF30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138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9BF50-AC92-44AF-92A4-620F182E35C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85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26E91-021D-4B32-926D-DC16A89D51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719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56749-8CA8-49DA-A68F-85171B0F52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6452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6D7BB-2806-4694-9201-C1DF6EA7CF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981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FB5C2203-1A54-4B40-9D28-67CFE83A4C59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93867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D4D2A-A0A1-4AB1-BF3F-4E3C9BF559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1389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DC858-3513-47BE-8939-E01A91F098A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3463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D7741-022D-4361-BD74-799334698C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0234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C337E-79AB-43D3-B7D5-9A8EDE49DF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7060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B9BE1-CC02-4630-A187-1FA3D78B1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3270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C1639-4E2F-4550-BAEE-C5BDC1CB80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280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FF34-FEDA-430E-8462-E7A209AF30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7572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9BF50-AC92-44AF-92A4-620F182E35C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6992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26E91-021D-4B32-926D-DC16A89D51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20423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56749-8CA8-49DA-A68F-85171B0F52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330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A8F8274-9A3A-4D3F-B883-4F0268AE9B6A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94028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6D7BB-2806-4694-9201-C1DF6EA7CF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0001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D4D2A-A0A1-4AB1-BF3F-4E3C9BF559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0438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DC858-3513-47BE-8939-E01A91F098A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3361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D7741-022D-4361-BD74-799334698C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6422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C337E-79AB-43D3-B7D5-9A8EDE49DF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9494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B9BE1-CC02-4630-A187-1FA3D78B1A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21585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C1639-4E2F-4550-BAEE-C5BDC1CB80D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7072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1FF34-FEDA-430E-8462-E7A209AF30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09412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9BF50-AC92-44AF-92A4-620F182E35C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40959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26E91-021D-4B32-926D-DC16A89D51C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106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7CBB8D0-63F1-4333-8B68-4F833FF6310E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6421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756749-8CA8-49DA-A68F-85171B0F527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4054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36D7BB-2806-4694-9201-C1DF6EA7CF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3755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AD4D2A-A0A1-4AB1-BF3F-4E3C9BF5598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5641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DC858-3513-47BE-8939-E01A91F098A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4936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D7741-022D-4361-BD74-799334698C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423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8C337E-79AB-43D3-B7D5-9A8EDE49DF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987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2A1F748-6AC3-41A0-80E9-5E243F3D64A3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5914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B8138ED-CFD4-4439-98B5-D554D0B40B4D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700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7E0B9DC-22BC-4D85-995C-96D3930A00E8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85566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4E065F8-D59F-4C04-88BB-AB4D5FF65E2C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460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55331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222706"/>
            <a:ext cx="7772400" cy="4949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5408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048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D615FC6-65EA-469E-A2AC-6B14F4DC4664}" type="slidenum">
              <a:rPr lang="en-US">
                <a:solidFill>
                  <a:srgbClr val="000000"/>
                </a:solidFill>
                <a:cs typeface="Arial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92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D615FC6-65EA-469E-A2AC-6B14F4DC4664}" type="slidenum">
              <a:rPr lang="en-US">
                <a:solidFill>
                  <a:srgbClr val="000000"/>
                </a:solidFill>
                <a:cs typeface="Arial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585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Times New Roman" pitchFamily="18" charset="0"/>
              </a:defRPr>
            </a:lvl1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D615FC6-65EA-469E-A2AC-6B14F4DC4664}" type="slidenum">
              <a:rPr lang="en-US">
                <a:solidFill>
                  <a:srgbClr val="000000"/>
                </a:solidFill>
                <a:cs typeface="Arial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9223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49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vision.ucsd.edu/~bbabenko/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2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0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tags" Target="../tags/tag27.xml"/><Relationship Id="rId18" Type="http://schemas.openxmlformats.org/officeDocument/2006/relationships/tags" Target="../tags/tag32.xml"/><Relationship Id="rId26" Type="http://schemas.openxmlformats.org/officeDocument/2006/relationships/tags" Target="../tags/tag40.xml"/><Relationship Id="rId39" Type="http://schemas.openxmlformats.org/officeDocument/2006/relationships/tags" Target="../tags/tag53.xml"/><Relationship Id="rId21" Type="http://schemas.openxmlformats.org/officeDocument/2006/relationships/tags" Target="../tags/tag35.xml"/><Relationship Id="rId34" Type="http://schemas.openxmlformats.org/officeDocument/2006/relationships/tags" Target="../tags/tag48.xml"/><Relationship Id="rId42" Type="http://schemas.openxmlformats.org/officeDocument/2006/relationships/tags" Target="../tags/tag56.xml"/><Relationship Id="rId47" Type="http://schemas.openxmlformats.org/officeDocument/2006/relationships/tags" Target="../tags/tag61.xml"/><Relationship Id="rId50" Type="http://schemas.openxmlformats.org/officeDocument/2006/relationships/tags" Target="../tags/tag64.xml"/><Relationship Id="rId55" Type="http://schemas.openxmlformats.org/officeDocument/2006/relationships/image" Target="../media/image20.png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6" Type="http://schemas.openxmlformats.org/officeDocument/2006/relationships/tags" Target="../tags/tag30.xml"/><Relationship Id="rId29" Type="http://schemas.openxmlformats.org/officeDocument/2006/relationships/tags" Target="../tags/tag43.xml"/><Relationship Id="rId11" Type="http://schemas.openxmlformats.org/officeDocument/2006/relationships/tags" Target="../tags/tag25.xml"/><Relationship Id="rId24" Type="http://schemas.openxmlformats.org/officeDocument/2006/relationships/tags" Target="../tags/tag38.xml"/><Relationship Id="rId32" Type="http://schemas.openxmlformats.org/officeDocument/2006/relationships/tags" Target="../tags/tag46.xml"/><Relationship Id="rId37" Type="http://schemas.openxmlformats.org/officeDocument/2006/relationships/tags" Target="../tags/tag51.xml"/><Relationship Id="rId40" Type="http://schemas.openxmlformats.org/officeDocument/2006/relationships/tags" Target="../tags/tag54.xml"/><Relationship Id="rId45" Type="http://schemas.openxmlformats.org/officeDocument/2006/relationships/tags" Target="../tags/tag59.xml"/><Relationship Id="rId53" Type="http://schemas.openxmlformats.org/officeDocument/2006/relationships/slideLayout" Target="../slideLayouts/slideLayout7.xml"/><Relationship Id="rId58" Type="http://schemas.openxmlformats.org/officeDocument/2006/relationships/image" Target="../media/image24.png"/><Relationship Id="rId5" Type="http://schemas.openxmlformats.org/officeDocument/2006/relationships/tags" Target="../tags/tag19.xml"/><Relationship Id="rId19" Type="http://schemas.openxmlformats.org/officeDocument/2006/relationships/tags" Target="../tags/tag33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Relationship Id="rId22" Type="http://schemas.openxmlformats.org/officeDocument/2006/relationships/tags" Target="../tags/tag36.xml"/><Relationship Id="rId27" Type="http://schemas.openxmlformats.org/officeDocument/2006/relationships/tags" Target="../tags/tag41.xml"/><Relationship Id="rId30" Type="http://schemas.openxmlformats.org/officeDocument/2006/relationships/tags" Target="../tags/tag44.xml"/><Relationship Id="rId35" Type="http://schemas.openxmlformats.org/officeDocument/2006/relationships/tags" Target="../tags/tag49.xml"/><Relationship Id="rId43" Type="http://schemas.openxmlformats.org/officeDocument/2006/relationships/tags" Target="../tags/tag57.xml"/><Relationship Id="rId48" Type="http://schemas.openxmlformats.org/officeDocument/2006/relationships/tags" Target="../tags/tag62.xml"/><Relationship Id="rId56" Type="http://schemas.openxmlformats.org/officeDocument/2006/relationships/image" Target="../media/image23.png"/><Relationship Id="rId8" Type="http://schemas.openxmlformats.org/officeDocument/2006/relationships/tags" Target="../tags/tag22.xml"/><Relationship Id="rId51" Type="http://schemas.openxmlformats.org/officeDocument/2006/relationships/tags" Target="../tags/tag65.xml"/><Relationship Id="rId3" Type="http://schemas.openxmlformats.org/officeDocument/2006/relationships/tags" Target="../tags/tag17.xml"/><Relationship Id="rId12" Type="http://schemas.openxmlformats.org/officeDocument/2006/relationships/tags" Target="../tags/tag26.xml"/><Relationship Id="rId17" Type="http://schemas.openxmlformats.org/officeDocument/2006/relationships/tags" Target="../tags/tag31.xml"/><Relationship Id="rId25" Type="http://schemas.openxmlformats.org/officeDocument/2006/relationships/tags" Target="../tags/tag39.xml"/><Relationship Id="rId33" Type="http://schemas.openxmlformats.org/officeDocument/2006/relationships/tags" Target="../tags/tag47.xml"/><Relationship Id="rId38" Type="http://schemas.openxmlformats.org/officeDocument/2006/relationships/tags" Target="../tags/tag52.xml"/><Relationship Id="rId46" Type="http://schemas.openxmlformats.org/officeDocument/2006/relationships/tags" Target="../tags/tag60.xml"/><Relationship Id="rId20" Type="http://schemas.openxmlformats.org/officeDocument/2006/relationships/tags" Target="../tags/tag34.xml"/><Relationship Id="rId41" Type="http://schemas.openxmlformats.org/officeDocument/2006/relationships/tags" Target="../tags/tag55.xml"/><Relationship Id="rId54" Type="http://schemas.openxmlformats.org/officeDocument/2006/relationships/notesSlide" Target="../notesSlides/notesSlide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5" Type="http://schemas.openxmlformats.org/officeDocument/2006/relationships/tags" Target="../tags/tag29.xml"/><Relationship Id="rId23" Type="http://schemas.openxmlformats.org/officeDocument/2006/relationships/tags" Target="../tags/tag37.xml"/><Relationship Id="rId28" Type="http://schemas.openxmlformats.org/officeDocument/2006/relationships/tags" Target="../tags/tag42.xml"/><Relationship Id="rId36" Type="http://schemas.openxmlformats.org/officeDocument/2006/relationships/tags" Target="../tags/tag50.xml"/><Relationship Id="rId49" Type="http://schemas.openxmlformats.org/officeDocument/2006/relationships/tags" Target="../tags/tag63.xml"/><Relationship Id="rId57" Type="http://schemas.openxmlformats.org/officeDocument/2006/relationships/image" Target="../media/image22.png"/><Relationship Id="rId10" Type="http://schemas.openxmlformats.org/officeDocument/2006/relationships/tags" Target="../tags/tag24.xml"/><Relationship Id="rId31" Type="http://schemas.openxmlformats.org/officeDocument/2006/relationships/tags" Target="../tags/tag45.xml"/><Relationship Id="rId44" Type="http://schemas.openxmlformats.org/officeDocument/2006/relationships/tags" Target="../tags/tag58.xml"/><Relationship Id="rId52" Type="http://schemas.openxmlformats.org/officeDocument/2006/relationships/tags" Target="../tags/tag6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5" Type="http://schemas.openxmlformats.org/officeDocument/2006/relationships/image" Target="../media/image26.png"/><Relationship Id="rId4" Type="http://schemas.openxmlformats.org/officeDocument/2006/relationships/customXml" Target="../ink/ink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tags" Target="../tags/tag80.xml"/><Relationship Id="rId18" Type="http://schemas.openxmlformats.org/officeDocument/2006/relationships/tags" Target="../tags/tag85.xml"/><Relationship Id="rId26" Type="http://schemas.openxmlformats.org/officeDocument/2006/relationships/tags" Target="../tags/tag93.xml"/><Relationship Id="rId39" Type="http://schemas.openxmlformats.org/officeDocument/2006/relationships/image" Target="../media/image34.png"/><Relationship Id="rId21" Type="http://schemas.openxmlformats.org/officeDocument/2006/relationships/tags" Target="../tags/tag88.xml"/><Relationship Id="rId34" Type="http://schemas.openxmlformats.org/officeDocument/2006/relationships/image" Target="../media/image29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tags" Target="../tags/tag84.xml"/><Relationship Id="rId25" Type="http://schemas.openxmlformats.org/officeDocument/2006/relationships/tags" Target="../tags/tag92.xml"/><Relationship Id="rId33" Type="http://schemas.openxmlformats.org/officeDocument/2006/relationships/image" Target="../media/image24.png"/><Relationship Id="rId38" Type="http://schemas.openxmlformats.org/officeDocument/2006/relationships/image" Target="../media/image33.jpeg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tags" Target="../tags/tag87.xml"/><Relationship Id="rId29" Type="http://schemas.openxmlformats.org/officeDocument/2006/relationships/tags" Target="../tags/tag96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24" Type="http://schemas.openxmlformats.org/officeDocument/2006/relationships/tags" Target="../tags/tag91.xml"/><Relationship Id="rId32" Type="http://schemas.openxmlformats.org/officeDocument/2006/relationships/notesSlide" Target="../notesSlides/notesSlide13.xml"/><Relationship Id="rId37" Type="http://schemas.openxmlformats.org/officeDocument/2006/relationships/image" Target="../media/image32.png"/><Relationship Id="rId40" Type="http://schemas.openxmlformats.org/officeDocument/2006/relationships/image" Target="../media/image35.png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tags" Target="../tags/tag90.xml"/><Relationship Id="rId28" Type="http://schemas.openxmlformats.org/officeDocument/2006/relationships/tags" Target="../tags/tag95.xml"/><Relationship Id="rId36" Type="http://schemas.openxmlformats.org/officeDocument/2006/relationships/image" Target="../media/image31.png"/><Relationship Id="rId10" Type="http://schemas.openxmlformats.org/officeDocument/2006/relationships/tags" Target="../tags/tag77.xml"/><Relationship Id="rId19" Type="http://schemas.openxmlformats.org/officeDocument/2006/relationships/tags" Target="../tags/tag86.xml"/><Relationship Id="rId31" Type="http://schemas.openxmlformats.org/officeDocument/2006/relationships/slideLayout" Target="../slideLayouts/slideLayout51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tags" Target="../tags/tag89.xml"/><Relationship Id="rId27" Type="http://schemas.openxmlformats.org/officeDocument/2006/relationships/tags" Target="../tags/tag94.xml"/><Relationship Id="rId30" Type="http://schemas.openxmlformats.org/officeDocument/2006/relationships/tags" Target="../tags/tag97.xml"/><Relationship Id="rId35" Type="http://schemas.openxmlformats.org/officeDocument/2006/relationships/image" Target="../media/image30.jpeg"/><Relationship Id="rId8" Type="http://schemas.openxmlformats.org/officeDocument/2006/relationships/tags" Target="../tags/tag75.xml"/><Relationship Id="rId3" Type="http://schemas.openxmlformats.org/officeDocument/2006/relationships/tags" Target="../tags/tag7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vasc.ri.cmu.edu/NNFaceDetector/" TargetMode="External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3.xml"/><Relationship Id="rId5" Type="http://schemas.openxmlformats.org/officeDocument/2006/relationships/hyperlink" Target="http://www.hpl.hp.com/techreports/Compaq-DEC/CRL-98-11.pdf" TargetMode="External"/><Relationship Id="rId4" Type="http://schemas.openxmlformats.org/officeDocument/2006/relationships/image" Target="../media/image2.w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9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42.jpe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image" Target="../media/image41.jpe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tags" Target="../tags/tag109.xml"/><Relationship Id="rId7" Type="http://schemas.openxmlformats.org/officeDocument/2006/relationships/image" Target="../media/image43.jpe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1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image" Target="../media/image47.jpeg"/><Relationship Id="rId5" Type="http://schemas.openxmlformats.org/officeDocument/2006/relationships/tags" Target="../tags/tag115.xml"/><Relationship Id="rId10" Type="http://schemas.openxmlformats.org/officeDocument/2006/relationships/image" Target="../media/image46.jpeg"/><Relationship Id="rId4" Type="http://schemas.openxmlformats.org/officeDocument/2006/relationships/tags" Target="../tags/tag114.xml"/><Relationship Id="rId9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6.jpeg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2.wmf"/><Relationship Id="rId10" Type="http://schemas.openxmlformats.org/officeDocument/2006/relationships/image" Target="../media/image56.png"/><Relationship Id="rId4" Type="http://schemas.openxmlformats.org/officeDocument/2006/relationships/oleObject" Target="../embeddings/oleObject2.bin"/><Relationship Id="rId9" Type="http://schemas.openxmlformats.org/officeDocument/2006/relationships/image" Target="../media/image64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5.png"/><Relationship Id="rId4" Type="http://schemas.openxmlformats.org/officeDocument/2006/relationships/oleObject" Target="../embeddings/oleObject5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3" Type="http://schemas.openxmlformats.org/officeDocument/2006/relationships/tags" Target="../tags/tag119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70.pn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69.png"/><Relationship Id="rId5" Type="http://schemas.openxmlformats.org/officeDocument/2006/relationships/tags" Target="../tags/tag121.xml"/><Relationship Id="rId10" Type="http://schemas.openxmlformats.org/officeDocument/2006/relationships/image" Target="../media/image68.png"/><Relationship Id="rId4" Type="http://schemas.openxmlformats.org/officeDocument/2006/relationships/tags" Target="../tags/tag120.xml"/><Relationship Id="rId9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tags" Target="../tags/tag125.xml"/><Relationship Id="rId7" Type="http://schemas.openxmlformats.org/officeDocument/2006/relationships/image" Target="../media/image66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1.png"/><Relationship Id="rId5" Type="http://schemas.openxmlformats.org/officeDocument/2006/relationships/tags" Target="../tags/tag127.xml"/><Relationship Id="rId10" Type="http://schemas.openxmlformats.org/officeDocument/2006/relationships/image" Target="../media/image70.png"/><Relationship Id="rId4" Type="http://schemas.openxmlformats.org/officeDocument/2006/relationships/tags" Target="../tags/tag126.xml"/><Relationship Id="rId9" Type="http://schemas.openxmlformats.org/officeDocument/2006/relationships/image" Target="../media/image69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135.xml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tags" Target="../tags/tag130.xml"/><Relationship Id="rId7" Type="http://schemas.openxmlformats.org/officeDocument/2006/relationships/tags" Target="../tags/tag134.xml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" Type="http://schemas.openxmlformats.org/officeDocument/2006/relationships/tags" Target="../tags/tag129.xml"/><Relationship Id="rId16" Type="http://schemas.openxmlformats.org/officeDocument/2006/relationships/image" Target="../media/image72.png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image" Target="../media/image66.png"/><Relationship Id="rId5" Type="http://schemas.openxmlformats.org/officeDocument/2006/relationships/tags" Target="../tags/tag132.xml"/><Relationship Id="rId15" Type="http://schemas.openxmlformats.org/officeDocument/2006/relationships/image" Target="../media/image71.png"/><Relationship Id="rId10" Type="http://schemas.openxmlformats.org/officeDocument/2006/relationships/slideLayout" Target="../slideLayouts/slideLayout2.xml"/><Relationship Id="rId19" Type="http://schemas.openxmlformats.org/officeDocument/2006/relationships/image" Target="../media/image75.png"/><Relationship Id="rId4" Type="http://schemas.openxmlformats.org/officeDocument/2006/relationships/tags" Target="../tags/tag131.xml"/><Relationship Id="rId9" Type="http://schemas.openxmlformats.org/officeDocument/2006/relationships/tags" Target="../tags/tag136.xml"/><Relationship Id="rId14" Type="http://schemas.openxmlformats.org/officeDocument/2006/relationships/image" Target="../media/image7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83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5" Type="http://schemas.openxmlformats.org/officeDocument/2006/relationships/image" Target="../media/image82.jpeg"/><Relationship Id="rId4" Type="http://schemas.openxmlformats.org/officeDocument/2006/relationships/image" Target="../media/image8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image" Target="../media/image84.png"/><Relationship Id="rId4" Type="http://schemas.openxmlformats.org/officeDocument/2006/relationships/image" Target="../media/image8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20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5" Type="http://schemas.openxmlformats.org/officeDocument/2006/relationships/image" Target="../media/image105.png"/><Relationship Id="rId10" Type="http://schemas.openxmlformats.org/officeDocument/2006/relationships/image" Target="../media/image100.png"/><Relationship Id="rId19" Type="http://schemas.openxmlformats.org/officeDocument/2006/relationships/customXml" Target="../ink/ink4.xml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4" Type="http://schemas.openxmlformats.org/officeDocument/2006/relationships/image" Target="../media/image10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png"/><Relationship Id="rId4" Type="http://schemas.openxmlformats.org/officeDocument/2006/relationships/customXml" Target="../ink/ink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7.png"/><Relationship Id="rId4" Type="http://schemas.openxmlformats.org/officeDocument/2006/relationships/image" Target="../media/image116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7" Type="http://schemas.openxmlformats.org/officeDocument/2006/relationships/image" Target="../media/image1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2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ucsb.edu/~mturk/Papers/mturk-CVPR91.pdf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graphics.cs.cmu.edu/courses/15-463/2005_fall/www/Papers/faces.pdf" TargetMode="Externa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graphics.cs.cmu.edu/courses/15-463/2005_fall/www/Papers/faces.pdf" TargetMode="Externa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beautycheck.de/" TargetMode="External"/><Relationship Id="rId4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CSE/EE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Face/Flesh Detection and Face Recognition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731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Face detection</a:t>
            </a:r>
          </a:p>
        </p:txBody>
      </p:sp>
      <p:pic>
        <p:nvPicPr>
          <p:cNvPr id="8" name="Picture 7" descr="fas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03600" y="2286000"/>
            <a:ext cx="2235200" cy="1676400"/>
          </a:xfrm>
          <a:prstGeom prst="rect">
            <a:avLst/>
          </a:prstGeom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828800" y="4267200"/>
            <a:ext cx="511229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0" dirty="0"/>
              <a:t>State-of-the-art face detection demo</a:t>
            </a:r>
          </a:p>
          <a:p>
            <a:pPr algn="ctr"/>
            <a:r>
              <a:rPr lang="en-US" b="0" dirty="0"/>
              <a:t>(Courtesy </a:t>
            </a:r>
            <a:r>
              <a:rPr lang="en-US" b="0" dirty="0">
                <a:hlinkClick r:id="rId4"/>
              </a:rPr>
              <a:t>Boris </a:t>
            </a:r>
            <a:r>
              <a:rPr lang="en-US" b="0" dirty="0" err="1">
                <a:hlinkClick r:id="rId4"/>
              </a:rPr>
              <a:t>Babenko</a:t>
            </a:r>
            <a:r>
              <a:rPr lang="en-US" b="0" dirty="0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7530-F841-445A-9BBF-C142C1C9EEB7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10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9907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 detection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are the faces? </a:t>
            </a:r>
          </a:p>
        </p:txBody>
      </p:sp>
      <p:pic>
        <p:nvPicPr>
          <p:cNvPr id="6146" name="Picture 2" descr="http://scien.stanford.edu/pages/labsite/2007/psych221/projects/07/face%20detection/images/shuttle2_face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147" y="2057400"/>
            <a:ext cx="5158653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7530-F841-445A-9BBF-C142C1C9EEB7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11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548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 Detection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33CC"/>
                </a:solidFill>
              </a:rPr>
              <a:t>What kind of features?</a:t>
            </a:r>
          </a:p>
          <a:p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Rowley: 32 x 32 </a:t>
            </a:r>
            <a:r>
              <a:rPr lang="en-US" dirty="0" err="1"/>
              <a:t>subimages</a:t>
            </a:r>
            <a:r>
              <a:rPr lang="en-US" dirty="0"/>
              <a:t> at different levels of a pyramid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Viola/Jones: rectangular features</a:t>
            </a:r>
          </a:p>
          <a:p>
            <a:endParaRPr lang="en-US" dirty="0"/>
          </a:p>
          <a:p>
            <a:r>
              <a:rPr lang="en-US" dirty="0">
                <a:solidFill>
                  <a:srgbClr val="0033CC"/>
                </a:solidFill>
              </a:rPr>
              <a:t>What kind of classifiers?</a:t>
            </a:r>
          </a:p>
          <a:p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Rowley: neural nets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Viola/Jones: </a:t>
            </a:r>
            <a:r>
              <a:rPr lang="en-US" dirty="0" err="1">
                <a:solidFill>
                  <a:srgbClr val="FF0000"/>
                </a:solidFill>
              </a:rPr>
              <a:t>Adaboost</a:t>
            </a:r>
            <a:r>
              <a:rPr lang="en-US" dirty="0">
                <a:solidFill>
                  <a:srgbClr val="FF0000"/>
                </a:solidFill>
              </a:rPr>
              <a:t> over simple one-node decision trees (stumps)</a:t>
            </a:r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7530-F841-445A-9BBF-C142C1C9EEB7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12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92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9166252-0A01-48AE-AB30-AF9C68B2D85B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40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617538"/>
            <a:ext cx="7953375" cy="1143000"/>
          </a:xfrm>
        </p:spPr>
        <p:txBody>
          <a:bodyPr>
            <a:normAutofit fontScale="90000"/>
          </a:bodyPr>
          <a:lstStyle/>
          <a:p>
            <a:r>
              <a:rPr lang="en-US" altLang="en-US" sz="3600"/>
              <a:t> Object Detection:</a:t>
            </a:r>
            <a:br>
              <a:rPr lang="en-US" altLang="en-US" sz="3600"/>
            </a:br>
            <a:r>
              <a:rPr lang="en-US" altLang="en-US" sz="3600"/>
              <a:t> Rowley’s Face Finder</a:t>
            </a:r>
            <a:endParaRPr lang="en-US" altLang="en-US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0" y="2867025"/>
            <a:ext cx="9144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900">
                <a:latin typeface="Times New Roman" pitchFamily="18" charset="0"/>
              </a:rPr>
              <a:t> </a:t>
            </a: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0" y="3141663"/>
            <a:ext cx="914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441325" y="2630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Script MT Bold" pitchFamily="66" charset="0"/>
            </a:endParaRP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441325" y="22494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Script MT Bold" pitchFamily="66" charset="0"/>
            </a:endParaRPr>
          </a:p>
        </p:txBody>
      </p:sp>
      <p:pic>
        <p:nvPicPr>
          <p:cNvPr id="10248" name="Picture 8" descr="rowley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00" y="1806574"/>
            <a:ext cx="4495800" cy="29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41325" y="2243138"/>
            <a:ext cx="2749471" cy="14773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/>
              <a:t>1. convert to gray scale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2"/>
                </a:solidFill>
              </a:rPr>
              <a:t>2. normalize for lighting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008000"/>
                </a:solidFill>
              </a:rPr>
              <a:t>3. histogram equalization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A50021"/>
                </a:solidFill>
              </a:rPr>
              <a:t>4. apply neural net(s)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A50021"/>
                </a:solidFill>
              </a:rPr>
              <a:t>    trained on 16K images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84111" y="4605338"/>
            <a:ext cx="215900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What data is fed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the classifier?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20 x 20 windows in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a pyramid structure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3717925" y="5822950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chemeClr val="tx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3111" y="4868442"/>
            <a:ext cx="2240319" cy="17085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229600" cy="838200"/>
          </a:xfrm>
        </p:spPr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Viola/Jones: Image Features</a:t>
            </a:r>
          </a:p>
        </p:txBody>
      </p:sp>
      <p:pic>
        <p:nvPicPr>
          <p:cNvPr id="12291" name="Picture 4" descr="featu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447800"/>
            <a:ext cx="342900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517525" y="1600200"/>
            <a:ext cx="35210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“Rectangle filters”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12293" name="Picture 6" descr="que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1447800"/>
            <a:ext cx="1600200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96393" name="Text Box 9"/>
          <p:cNvSpPr txBox="1">
            <a:spLocks noChangeArrowheads="1"/>
          </p:cNvSpPr>
          <p:nvPr/>
        </p:nvSpPr>
        <p:spPr bwMode="auto">
          <a:xfrm>
            <a:off x="685800" y="4248150"/>
            <a:ext cx="4541838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000000"/>
                </a:solidFill>
                <a:latin typeface="Arial" charset="0"/>
                <a:cs typeface="Arial" charset="0"/>
              </a:rPr>
              <a:t>Value = 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i="1" dirty="0">
                <a:solidFill>
                  <a:srgbClr val="000000"/>
                </a:solidFill>
                <a:latin typeface="Arial" charset="0"/>
                <a:cs typeface="Arial" charset="0"/>
              </a:rPr>
              <a:t>∑ (pixels in white area) – </a:t>
            </a:r>
            <a:br>
              <a:rPr lang="en-US" sz="2800" i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sz="2800" i="1" dirty="0">
                <a:solidFill>
                  <a:srgbClr val="000000"/>
                </a:solidFill>
                <a:latin typeface="Arial" charset="0"/>
                <a:cs typeface="Arial" charset="0"/>
              </a:rPr>
              <a:t>∑ (pixels in black area)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2800" i="1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15664" y="1502819"/>
            <a:ext cx="367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+1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49614" y="1507702"/>
            <a:ext cx="367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-1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756749-8CA8-49DA-A68F-85171B0F5274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087" y="2915682"/>
            <a:ext cx="38395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People call them </a:t>
            </a:r>
            <a:r>
              <a:rPr lang="en-US" dirty="0" err="1">
                <a:solidFill>
                  <a:srgbClr val="FF0000"/>
                </a:solidFill>
              </a:rPr>
              <a:t>Haar</a:t>
            </a:r>
            <a:r>
              <a:rPr lang="en-US" dirty="0">
                <a:solidFill>
                  <a:srgbClr val="FF0000"/>
                </a:solidFill>
              </a:rPr>
              <a:t>-like features,</a:t>
            </a:r>
          </a:p>
          <a:p>
            <a:r>
              <a:rPr lang="en-US" dirty="0">
                <a:solidFill>
                  <a:srgbClr val="FF0000"/>
                </a:solidFill>
              </a:rPr>
              <a:t>since similar to 2D </a:t>
            </a:r>
            <a:r>
              <a:rPr lang="en-US" dirty="0" err="1">
                <a:solidFill>
                  <a:srgbClr val="FF0000"/>
                </a:solidFill>
              </a:rPr>
              <a:t>Haar</a:t>
            </a:r>
            <a:r>
              <a:rPr lang="en-US" dirty="0">
                <a:solidFill>
                  <a:srgbClr val="FF0000"/>
                </a:solidFill>
              </a:rPr>
              <a:t> wavelets.</a:t>
            </a:r>
          </a:p>
        </p:txBody>
      </p:sp>
    </p:spTree>
    <p:extLst>
      <p:ext uri="{BB962C8B-B14F-4D97-AF65-F5344CB8AC3E}">
        <p14:creationId xmlns:p14="http://schemas.microsoft.com/office/powerpoint/2010/main" val="84778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63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/>
          <a:lstStyle/>
          <a:p>
            <a:r>
              <a:rPr lang="en-US"/>
              <a:t>Feature extraction</a:t>
            </a:r>
          </a:p>
        </p:txBody>
      </p:sp>
      <p:sp>
        <p:nvSpPr>
          <p:cNvPr id="580612" name="Footer Placeholder 3"/>
          <p:cNvSpPr txBox="1">
            <a:spLocks noGrp="1"/>
          </p:cNvSpPr>
          <p:nvPr>
            <p:custDataLst>
              <p:tags r:id="rId2"/>
            </p:custDataLst>
          </p:nvPr>
        </p:nvSpPr>
        <p:spPr bwMode="auto">
          <a:xfrm>
            <a:off x="2376488" y="6553200"/>
            <a:ext cx="4572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1200">
                <a:solidFill>
                  <a:srgbClr val="000000"/>
                </a:solidFill>
                <a:latin typeface="Trebuchet MS" pitchFamily="34" charset="0"/>
              </a:rPr>
              <a:t>K. Grauman, B. Leibe</a:t>
            </a:r>
          </a:p>
        </p:txBody>
      </p:sp>
      <p:pic>
        <p:nvPicPr>
          <p:cNvPr id="580613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t="38481" r="18179" b="29387"/>
          <a:stretch>
            <a:fillRect/>
          </a:stretch>
        </p:blipFill>
        <p:spPr bwMode="auto">
          <a:xfrm>
            <a:off x="628650" y="1530350"/>
            <a:ext cx="1390650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061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14775" y="1528763"/>
            <a:ext cx="4856163" cy="2416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400050" lvl="1" indent="-34290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Filters can be different sizes.</a:t>
            </a:r>
          </a:p>
          <a:p>
            <a:pPr marL="400050" lvl="1" indent="-34290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Filters can be anywhere in the</a:t>
            </a:r>
          </a:p>
          <a:p>
            <a:pPr lvl="1" defTabSz="91440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     box being analyzed.</a:t>
            </a:r>
          </a:p>
          <a:p>
            <a:pPr marL="400050" lvl="1" indent="-34290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Feature output is very simple </a:t>
            </a:r>
          </a:p>
          <a:p>
            <a:pPr lvl="1" defTabSz="91440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     convolution.</a:t>
            </a:r>
          </a:p>
          <a:p>
            <a:pPr marL="400050" lvl="1" indent="-342900" defTabSz="9144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Requires sums of large boxes.</a:t>
            </a:r>
          </a:p>
        </p:txBody>
      </p:sp>
      <p:sp>
        <p:nvSpPr>
          <p:cNvPr id="580615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pic>
        <p:nvPicPr>
          <p:cNvPr id="580618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4" t="41776" r="17699" b="7678"/>
          <a:stretch>
            <a:fillRect/>
          </a:stretch>
        </p:blipFill>
        <p:spPr bwMode="auto">
          <a:xfrm>
            <a:off x="2198688" y="1530350"/>
            <a:ext cx="1579562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2138" y="3502025"/>
            <a:ext cx="3286125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 defTabSz="9144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Efficiently computable with </a:t>
            </a:r>
            <a:r>
              <a:rPr lang="en-US" sz="2100" b="1" dirty="0">
                <a:solidFill>
                  <a:srgbClr val="FF0000"/>
                </a:solidFill>
                <a:latin typeface="Trebuchet MS" pitchFamily="34" charset="0"/>
              </a:rPr>
              <a:t>integral image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: any sum can be computed in constant time</a:t>
            </a:r>
          </a:p>
          <a:p>
            <a:pPr lvl="1" defTabSz="914400" eaLnBrk="0" fontAlgn="base" hangingPunct="0">
              <a:spcBef>
                <a:spcPct val="0"/>
              </a:spcBef>
              <a:spcAft>
                <a:spcPts val="120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Avoid scaling images 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  <a:sym typeface="Wingdings" pitchFamily="2" charset="2"/>
              </a:rPr>
              <a:t>scale features directly for same cost</a:t>
            </a:r>
            <a:endParaRPr lang="en-US" sz="2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580620" name="TextBox 12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8650" y="1092200"/>
            <a:ext cx="324961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“Rectangular” filters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15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353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6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/>
          <a:lstStyle/>
          <a:p>
            <a:r>
              <a:rPr lang="en-US"/>
              <a:t>Large library of filters</a:t>
            </a:r>
          </a:p>
        </p:txBody>
      </p:sp>
      <p:pic>
        <p:nvPicPr>
          <p:cNvPr id="582658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0341"/>
          <a:stretch>
            <a:fillRect/>
          </a:stretch>
        </p:blipFill>
        <p:spPr bwMode="auto">
          <a:xfrm>
            <a:off x="446088" y="982663"/>
            <a:ext cx="6180137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2660" name="Text 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626225" y="1311275"/>
            <a:ext cx="241776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lvl="1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Considering all possible filter parameters: </a:t>
            </a:r>
            <a:r>
              <a:rPr lang="en-US" sz="2100" b="1" dirty="0">
                <a:solidFill>
                  <a:srgbClr val="3506BA"/>
                </a:solidFill>
                <a:latin typeface="Trebuchet MS" pitchFamily="34" charset="0"/>
              </a:rPr>
              <a:t>position, scale, and type: 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FF0000"/>
                </a:solidFill>
                <a:latin typeface="Trebuchet MS" pitchFamily="34" charset="0"/>
              </a:rPr>
              <a:t>160,000+ 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possible features associated with each 24 x 24 window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endParaRPr lang="en-US" sz="2100" b="1" dirty="0">
              <a:solidFill>
                <a:srgbClr val="000000"/>
              </a:solidFill>
              <a:latin typeface="Trebuchet MS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41463" y="5108575"/>
            <a:ext cx="64992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Use </a:t>
            </a:r>
            <a:r>
              <a:rPr lang="en-US" sz="2100" b="1" dirty="0" err="1">
                <a:solidFill>
                  <a:srgbClr val="FF0000"/>
                </a:solidFill>
                <a:latin typeface="Trebuchet MS" pitchFamily="34" charset="0"/>
              </a:rPr>
              <a:t>AdaBoost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 both to select the informative features and to form the classifier</a:t>
            </a:r>
          </a:p>
        </p:txBody>
      </p:sp>
      <p:sp>
        <p:nvSpPr>
          <p:cNvPr id="582662" name="Text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16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771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Feature selection</a:t>
            </a:r>
          </a:p>
        </p:txBody>
      </p:sp>
      <p:sp>
        <p:nvSpPr>
          <p:cNvPr id="135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  <a:buFontTx/>
              <a:buChar char="•"/>
            </a:pPr>
            <a:r>
              <a:rPr lang="en-US" dirty="0"/>
              <a:t>For a 24x24 detection region, the number of possible rectangle features is ~160,000! </a:t>
            </a:r>
          </a:p>
          <a:p>
            <a:pPr>
              <a:spcBef>
                <a:spcPct val="0"/>
              </a:spcBef>
              <a:buFontTx/>
              <a:buChar char="•"/>
            </a:pPr>
            <a:endParaRPr lang="en-US" dirty="0"/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/>
              <a:t>At test time, it is impractical to evaluate the entire feature set </a:t>
            </a:r>
          </a:p>
          <a:p>
            <a:pPr>
              <a:spcBef>
                <a:spcPct val="0"/>
              </a:spcBef>
              <a:buFontTx/>
              <a:buChar char="•"/>
            </a:pPr>
            <a:endParaRPr lang="en-US" dirty="0"/>
          </a:p>
          <a:p>
            <a:pPr>
              <a:spcBef>
                <a:spcPct val="0"/>
              </a:spcBef>
              <a:buFontTx/>
              <a:buChar char="•"/>
            </a:pPr>
            <a:r>
              <a:rPr lang="en-US" dirty="0">
                <a:solidFill>
                  <a:srgbClr val="FF0000"/>
                </a:solidFill>
              </a:rPr>
              <a:t>Can we create a good classifier using just a small subset of all possible features?</a:t>
            </a:r>
          </a:p>
          <a:p>
            <a:pPr>
              <a:spcBef>
                <a:spcPct val="0"/>
              </a:spcBef>
              <a:buFontTx/>
              <a:buChar char="•"/>
            </a:pPr>
            <a:endParaRPr lang="en-US" dirty="0"/>
          </a:p>
          <a:p>
            <a:pPr>
              <a:buFontTx/>
              <a:buChar char="•"/>
            </a:pPr>
            <a:r>
              <a:rPr lang="en-US" dirty="0"/>
              <a:t>How to select such a subset?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US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86587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</a:t>
            </a:r>
            <a:r>
              <a:rPr lang="en-US" dirty="0" err="1"/>
              <a:t>AdaBoost</a:t>
            </a:r>
            <a:r>
              <a:rPr lang="en-US" dirty="0"/>
              <a:t>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Input</a:t>
            </a:r>
            <a:r>
              <a:rPr lang="en-US" sz="2400" dirty="0"/>
              <a:t> is a set of training examples (X</a:t>
            </a:r>
            <a:r>
              <a:rPr lang="en-US" sz="2400" baseline="-25000" dirty="0"/>
              <a:t>i</a:t>
            </a:r>
            <a:r>
              <a:rPr lang="en-US" sz="2400" dirty="0"/>
              <a:t>, </a:t>
            </a:r>
            <a:r>
              <a:rPr lang="en-US" sz="2400" dirty="0" err="1"/>
              <a:t>y</a:t>
            </a:r>
            <a:r>
              <a:rPr lang="en-US" sz="2400" baseline="-25000" dirty="0" err="1"/>
              <a:t>i</a:t>
            </a:r>
            <a:r>
              <a:rPr lang="en-US" sz="2400" dirty="0"/>
              <a:t>) </a:t>
            </a:r>
            <a:r>
              <a:rPr lang="en-US" sz="2400" dirty="0" err="1"/>
              <a:t>i</a:t>
            </a:r>
            <a:r>
              <a:rPr lang="en-US" sz="2400" dirty="0"/>
              <a:t> = 1 to m.</a:t>
            </a:r>
          </a:p>
          <a:p>
            <a:r>
              <a:rPr lang="en-US" sz="2400" dirty="0"/>
              <a:t>We train a </a:t>
            </a:r>
            <a:r>
              <a:rPr lang="en-US" sz="2400" dirty="0">
                <a:solidFill>
                  <a:srgbClr val="FF0000"/>
                </a:solidFill>
              </a:rPr>
              <a:t>sequence of weak classifiers</a:t>
            </a:r>
            <a:r>
              <a:rPr lang="en-US" sz="2400" dirty="0"/>
              <a:t>, such as decision trees, neural nets or SVMs. Weak because not as strong as the final classifier.</a:t>
            </a:r>
          </a:p>
          <a:p>
            <a:r>
              <a:rPr lang="en-US" sz="2400" dirty="0"/>
              <a:t>The training examples will have </a:t>
            </a:r>
            <a:r>
              <a:rPr lang="en-US" sz="2400" dirty="0">
                <a:solidFill>
                  <a:srgbClr val="FF0000"/>
                </a:solidFill>
              </a:rPr>
              <a:t>weights</a:t>
            </a:r>
            <a:r>
              <a:rPr lang="en-US" sz="2400" dirty="0"/>
              <a:t>, initially all equal.</a:t>
            </a:r>
          </a:p>
          <a:p>
            <a:r>
              <a:rPr lang="en-US" sz="2400" dirty="0"/>
              <a:t>At each step, we use the current weights, train a new classifier, and use its performance on the training data to produce </a:t>
            </a:r>
            <a:r>
              <a:rPr lang="en-US" sz="2400" dirty="0">
                <a:solidFill>
                  <a:srgbClr val="FF0000"/>
                </a:solidFill>
              </a:rPr>
              <a:t>new weights </a:t>
            </a:r>
            <a:r>
              <a:rPr lang="en-US" sz="2400" dirty="0"/>
              <a:t>for the next step (normalized).</a:t>
            </a:r>
          </a:p>
          <a:p>
            <a:r>
              <a:rPr lang="en-US" sz="2400" dirty="0"/>
              <a:t>But we </a:t>
            </a:r>
            <a:r>
              <a:rPr lang="en-US" sz="2400" dirty="0">
                <a:solidFill>
                  <a:srgbClr val="3506BA"/>
                </a:solidFill>
              </a:rPr>
              <a:t>keep ALL </a:t>
            </a:r>
            <a:r>
              <a:rPr lang="en-US" sz="2400" dirty="0"/>
              <a:t>the weak classifiers.</a:t>
            </a:r>
          </a:p>
          <a:p>
            <a:r>
              <a:rPr lang="en-US" sz="2400" dirty="0"/>
              <a:t>When it’s time for testing on a new feature vector, we will </a:t>
            </a:r>
            <a:r>
              <a:rPr lang="en-US" sz="2400" dirty="0">
                <a:solidFill>
                  <a:srgbClr val="FF0000"/>
                </a:solidFill>
              </a:rPr>
              <a:t>combine the results from all of the weak classifiers</a:t>
            </a:r>
            <a:r>
              <a:rPr lang="en-US" sz="2400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18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220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7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948613" cy="609600"/>
          </a:xfrm>
        </p:spPr>
        <p:txBody>
          <a:bodyPr/>
          <a:lstStyle/>
          <a:p>
            <a:r>
              <a:rPr lang="en-US"/>
              <a:t>AdaBoost for feature+classifier selection</a:t>
            </a:r>
          </a:p>
        </p:txBody>
      </p:sp>
      <p:sp>
        <p:nvSpPr>
          <p:cNvPr id="584708" name="Rectangle 3"/>
          <p:cNvSpPr>
            <a:spLocks noGrp="1" noChangeArrowheads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-1" y="1066800"/>
            <a:ext cx="9144001" cy="109537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100" dirty="0"/>
              <a:t>Want to select the single rectangle feature and threshold that best separates </a:t>
            </a:r>
            <a:r>
              <a:rPr lang="en-US" sz="2100" dirty="0">
                <a:solidFill>
                  <a:srgbClr val="FF0000"/>
                </a:solidFill>
              </a:rPr>
              <a:t>positive</a:t>
            </a:r>
            <a:r>
              <a:rPr lang="en-US" sz="2100" dirty="0"/>
              <a:t> (faces) and </a:t>
            </a:r>
            <a:r>
              <a:rPr lang="en-US" sz="2100" dirty="0">
                <a:solidFill>
                  <a:schemeClr val="accent2"/>
                </a:solidFill>
              </a:rPr>
              <a:t>negative</a:t>
            </a:r>
            <a:r>
              <a:rPr lang="en-US" sz="2100" dirty="0"/>
              <a:t> (non-faces) training examples, in terms of </a:t>
            </a:r>
            <a:r>
              <a:rPr lang="en-US" sz="2100" i="1" dirty="0"/>
              <a:t>weighted</a:t>
            </a:r>
            <a:r>
              <a:rPr lang="en-US" sz="2100" dirty="0"/>
              <a:t> error.</a:t>
            </a:r>
          </a:p>
        </p:txBody>
      </p:sp>
      <p:cxnSp>
        <p:nvCxnSpPr>
          <p:cNvPr id="61" name="Straight Arrow Connector 60"/>
          <p:cNvCxnSpPr>
            <a:cxnSpLocks noChangeShapeType="1"/>
          </p:cNvCxnSpPr>
          <p:nvPr>
            <p:custDataLst>
              <p:tags r:id="rId3"/>
            </p:custDataLst>
          </p:nvPr>
        </p:nvCxnSpPr>
        <p:spPr bwMode="auto">
          <a:xfrm>
            <a:off x="1906588" y="4941888"/>
            <a:ext cx="1533525" cy="1587"/>
          </a:xfrm>
          <a:prstGeom prst="straightConnector1">
            <a:avLst/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517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6" t="76900" r="54482" b="13509"/>
          <a:stretch>
            <a:fillRect/>
          </a:stretch>
        </p:blipFill>
        <p:spPr bwMode="auto">
          <a:xfrm>
            <a:off x="5046663" y="3298825"/>
            <a:ext cx="360045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6006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95413" y="5160963"/>
            <a:ext cx="25138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fontAlgn="base">
              <a:spcAft>
                <a:spcPct val="0"/>
              </a:spcAft>
            </a:pPr>
            <a:r>
              <a:rPr lang="en-US" sz="1800" dirty="0">
                <a:solidFill>
                  <a:srgbClr val="3506BA"/>
                </a:solidFill>
                <a:latin typeface="Trebuchet MS" pitchFamily="34" charset="0"/>
              </a:rPr>
              <a:t>Outputs of a possible rectangle feature </a:t>
            </a:r>
            <a:r>
              <a:rPr lang="en-US" sz="1800" dirty="0">
                <a:solidFill>
                  <a:srgbClr val="000000"/>
                </a:solidFill>
                <a:latin typeface="Trebuchet MS" pitchFamily="34" charset="0"/>
              </a:rPr>
              <a:t>on training examples x (faces and non faces)</a:t>
            </a:r>
          </a:p>
        </p:txBody>
      </p:sp>
      <p:pic>
        <p:nvPicPr>
          <p:cNvPr id="896015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464" r="60167" b="17628"/>
          <a:stretch>
            <a:fillRect/>
          </a:stretch>
        </p:blipFill>
        <p:spPr bwMode="auto">
          <a:xfrm>
            <a:off x="2381250" y="4759325"/>
            <a:ext cx="6096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62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482600" y="2824163"/>
            <a:ext cx="4052888" cy="600075"/>
            <a:chOff x="482544" y="2735253"/>
            <a:chExt cx="4052942" cy="600698"/>
          </a:xfrm>
        </p:grpSpPr>
        <p:pic>
          <p:nvPicPr>
            <p:cNvPr id="584716" name="Picture 4"/>
            <p:cNvPicPr>
              <a:picLocks noChangeAspect="1" noChangeArrowheads="1"/>
            </p:cNvPicPr>
            <p:nvPr>
              <p:custDataLst>
                <p:tags r:id="rId4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24305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7" name="Picture 4"/>
            <p:cNvPicPr>
              <a:picLocks noChangeAspect="1" noChangeArrowheads="1"/>
            </p:cNvPicPr>
            <p:nvPr>
              <p:custDataLst>
                <p:tags r:id="rId4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344707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8" name="Picture 4"/>
            <p:cNvPicPr>
              <a:picLocks noChangeAspect="1" noChangeArrowheads="1"/>
            </p:cNvPicPr>
            <p:nvPr>
              <p:custDataLst>
                <p:tags r:id="rId4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870038" y="2943234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19" name="Picture 4"/>
            <p:cNvPicPr>
              <a:picLocks noChangeAspect="1" noChangeArrowheads="1"/>
            </p:cNvPicPr>
            <p:nvPr>
              <p:custDataLst>
                <p:tags r:id="rId4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257532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0" name="Picture 4"/>
            <p:cNvPicPr>
              <a:picLocks noChangeAspect="1" noChangeArrowheads="1"/>
            </p:cNvPicPr>
            <p:nvPr>
              <p:custDataLst>
                <p:tags r:id="rId4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476610" y="2954331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1" name="Picture 4"/>
            <p:cNvPicPr>
              <a:picLocks noChangeAspect="1" noChangeArrowheads="1"/>
            </p:cNvPicPr>
            <p:nvPr>
              <p:custDataLst>
                <p:tags r:id="rId4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805227" y="2979747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2" name="Picture 4"/>
            <p:cNvPicPr>
              <a:picLocks noChangeAspect="1" noChangeArrowheads="1"/>
            </p:cNvPicPr>
            <p:nvPr>
              <p:custDataLst>
                <p:tags r:id="rId4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577934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3" name="Picture 4"/>
            <p:cNvPicPr>
              <a:picLocks noChangeAspect="1" noChangeArrowheads="1"/>
            </p:cNvPicPr>
            <p:nvPr>
              <p:custDataLst>
                <p:tags r:id="rId4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5830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4" name="Picture 4"/>
            <p:cNvPicPr>
              <a:picLocks noChangeAspect="1" noChangeArrowheads="1"/>
            </p:cNvPicPr>
            <p:nvPr>
              <p:custDataLst>
                <p:tags r:id="rId5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5889" y="2954331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5" name="Picture 4"/>
            <p:cNvPicPr>
              <a:picLocks noChangeAspect="1" noChangeArrowheads="1"/>
            </p:cNvPicPr>
            <p:nvPr>
              <p:custDataLst>
                <p:tags r:id="rId51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656" t="70761" r="69067" b="16591"/>
            <a:stretch>
              <a:fillRect/>
            </a:stretch>
          </p:blipFill>
          <p:spPr bwMode="auto">
            <a:xfrm>
              <a:off x="482544" y="2735253"/>
              <a:ext cx="620721" cy="60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26" name="Straight Arrow Connector 54"/>
            <p:cNvCxnSpPr>
              <a:cxnSpLocks noChangeShapeType="1"/>
            </p:cNvCxnSpPr>
            <p:nvPr>
              <p:custDataLst>
                <p:tags r:id="rId52"/>
              </p:custDataLst>
            </p:nvPr>
          </p:nvCxnSpPr>
          <p:spPr bwMode="auto">
            <a:xfrm rot="10800000" flipH="1" flipV="1">
              <a:off x="1285829" y="304532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" name="Group 63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19113" y="3481388"/>
            <a:ext cx="3979862" cy="547687"/>
            <a:chOff x="519057" y="3392487"/>
            <a:chExt cx="3979917" cy="547695"/>
          </a:xfrm>
        </p:grpSpPr>
        <p:pic>
          <p:nvPicPr>
            <p:cNvPr id="584728" name="Picture 4"/>
            <p:cNvPicPr>
              <a:picLocks noChangeAspect="1" noChangeArrowheads="1"/>
            </p:cNvPicPr>
            <p:nvPr>
              <p:custDataLst>
                <p:tags r:id="rId31"/>
              </p:custDataLst>
            </p:nvPr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02" t="56004" r="36253" b="31348"/>
            <a:stretch>
              <a:fillRect/>
            </a:stretch>
          </p:blipFill>
          <p:spPr bwMode="auto">
            <a:xfrm>
              <a:off x="519057" y="3392487"/>
              <a:ext cx="547695" cy="54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29" name="Picture 4"/>
            <p:cNvPicPr>
              <a:picLocks noChangeAspect="1" noChangeArrowheads="1"/>
            </p:cNvPicPr>
            <p:nvPr>
              <p:custDataLst>
                <p:tags r:id="rId3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19920" y="3586149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0" name="Picture 4"/>
            <p:cNvPicPr>
              <a:picLocks noChangeAspect="1" noChangeArrowheads="1"/>
            </p:cNvPicPr>
            <p:nvPr>
              <p:custDataLst>
                <p:tags r:id="rId3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136726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1" name="Picture 4"/>
            <p:cNvPicPr>
              <a:picLocks noChangeAspect="1" noChangeArrowheads="1"/>
            </p:cNvPicPr>
            <p:nvPr>
              <p:custDataLst>
                <p:tags r:id="rId3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074967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2" name="Picture 4"/>
            <p:cNvPicPr>
              <a:picLocks noChangeAspect="1" noChangeArrowheads="1"/>
            </p:cNvPicPr>
            <p:nvPr>
              <p:custDataLst>
                <p:tags r:id="rId3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376835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3" name="Picture 4"/>
            <p:cNvPicPr>
              <a:picLocks noChangeAspect="1" noChangeArrowheads="1"/>
            </p:cNvPicPr>
            <p:nvPr>
              <p:custDataLst>
                <p:tags r:id="rId3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362686" y="3575052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4" name="Picture 4"/>
            <p:cNvPicPr>
              <a:picLocks noChangeAspect="1" noChangeArrowheads="1"/>
            </p:cNvPicPr>
            <p:nvPr>
              <p:custDataLst>
                <p:tags r:id="rId3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1870038" y="3611565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5" name="Picture 4"/>
            <p:cNvPicPr>
              <a:picLocks noChangeAspect="1" noChangeArrowheads="1"/>
            </p:cNvPicPr>
            <p:nvPr>
              <p:custDataLst>
                <p:tags r:id="rId3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805227" y="3575052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6" name="Picture 4"/>
            <p:cNvPicPr>
              <a:picLocks noChangeAspect="1" noChangeArrowheads="1"/>
            </p:cNvPicPr>
            <p:nvPr>
              <p:custDataLst>
                <p:tags r:id="rId3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281445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37" name="Picture 4"/>
            <p:cNvPicPr>
              <a:picLocks noChangeAspect="1" noChangeArrowheads="1"/>
            </p:cNvPicPr>
            <p:nvPr>
              <p:custDataLst>
                <p:tags r:id="rId40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851504" y="3586149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38" name="Straight Arrow Connector 55"/>
            <p:cNvCxnSpPr>
              <a:cxnSpLocks noChangeShapeType="1"/>
            </p:cNvCxnSpPr>
            <p:nvPr>
              <p:custDataLst>
                <p:tags r:id="rId41"/>
              </p:custDataLst>
            </p:nvPr>
          </p:nvCxnSpPr>
          <p:spPr bwMode="auto">
            <a:xfrm rot="10800000" flipH="1" flipV="1">
              <a:off x="1249317" y="3666043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Group 64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519113" y="4102100"/>
            <a:ext cx="4016375" cy="1570038"/>
            <a:chOff x="519057" y="4013208"/>
            <a:chExt cx="4016431" cy="1570058"/>
          </a:xfrm>
        </p:grpSpPr>
        <p:pic>
          <p:nvPicPr>
            <p:cNvPr id="584740" name="Picture 4"/>
            <p:cNvPicPr>
              <a:picLocks noChangeAspect="1" noChangeArrowheads="1"/>
            </p:cNvPicPr>
            <p:nvPr>
              <p:custDataLst>
                <p:tags r:id="rId19"/>
              </p:custDataLst>
            </p:nvPr>
          </p:nvPicPr>
          <p:blipFill>
            <a:blip r:embed="rId5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926" t="56004" r="58130" b="31348"/>
            <a:stretch>
              <a:fillRect/>
            </a:stretch>
          </p:blipFill>
          <p:spPr bwMode="auto">
            <a:xfrm>
              <a:off x="519057" y="4013208"/>
              <a:ext cx="584208" cy="584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4741" name="TextBox 34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5400000">
              <a:off x="379933" y="4882592"/>
              <a:ext cx="985851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00" b="1">
                  <a:solidFill>
                    <a:srgbClr val="000000"/>
                  </a:solidFill>
                  <a:latin typeface="Trebuchet MS" pitchFamily="34" charset="0"/>
                </a:rPr>
                <a:t>…</a:t>
              </a:r>
            </a:p>
          </p:txBody>
        </p:sp>
        <p:pic>
          <p:nvPicPr>
            <p:cNvPr id="584742" name="Picture 4"/>
            <p:cNvPicPr>
              <a:picLocks noChangeAspect="1" noChangeArrowheads="1"/>
            </p:cNvPicPr>
            <p:nvPr>
              <p:custDataLst>
                <p:tags r:id="rId21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4056433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3" name="Picture 4"/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2595913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4" name="Picture 4"/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1902166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5" name="Picture 4"/>
            <p:cNvPicPr>
              <a:picLocks noChangeAspect="1" noChangeArrowheads="1"/>
            </p:cNvPicPr>
            <p:nvPr>
              <p:custDataLst>
                <p:tags r:id="rId24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2230783" y="4195773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6" name="Picture 4"/>
            <p:cNvPicPr>
              <a:picLocks noChangeAspect="1" noChangeArrowheads="1"/>
            </p:cNvPicPr>
            <p:nvPr>
              <p:custDataLst>
                <p:tags r:id="rId25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77" t="28741" r="55986" b="68793"/>
            <a:stretch>
              <a:fillRect/>
            </a:stretch>
          </p:blipFill>
          <p:spPr bwMode="auto">
            <a:xfrm>
              <a:off x="3508738" y="4206870"/>
              <a:ext cx="259976" cy="207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7" name="Picture 4"/>
            <p:cNvPicPr>
              <a:picLocks noChangeAspect="1" noChangeArrowheads="1"/>
            </p:cNvPicPr>
            <p:nvPr>
              <p:custDataLst>
                <p:tags r:id="rId26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865" t="29050" r="55986" b="68793"/>
            <a:stretch>
              <a:fillRect/>
            </a:stretch>
          </p:blipFill>
          <p:spPr bwMode="auto">
            <a:xfrm>
              <a:off x="3001941" y="4232286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8" name="Picture 4"/>
            <p:cNvPicPr>
              <a:picLocks noChangeAspect="1" noChangeArrowheads="1"/>
            </p:cNvPicPr>
            <p:nvPr>
              <p:custDataLst>
                <p:tags r:id="rId27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610062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49" name="Picture 4"/>
            <p:cNvPicPr>
              <a:picLocks noChangeAspect="1" noChangeArrowheads="1"/>
            </p:cNvPicPr>
            <p:nvPr>
              <p:custDataLst>
                <p:tags r:id="rId28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1317958" y="4206870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750" name="Picture 4"/>
            <p:cNvPicPr>
              <a:picLocks noChangeAspect="1" noChangeArrowheads="1"/>
            </p:cNvPicPr>
            <p:nvPr>
              <p:custDataLst>
                <p:tags r:id="rId29"/>
              </p:custDataLst>
            </p:nvPr>
          </p:nvPicPr>
          <p:blipFill>
            <a:blip r:embed="rId5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28" t="23193" r="55421" b="74649"/>
            <a:stretch>
              <a:fillRect/>
            </a:stretch>
          </p:blipFill>
          <p:spPr bwMode="auto">
            <a:xfrm>
              <a:off x="3268629" y="4232868"/>
              <a:ext cx="207981" cy="181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84751" name="Straight Arrow Connector 56"/>
            <p:cNvCxnSpPr>
              <a:cxnSpLocks noChangeShapeType="1"/>
            </p:cNvCxnSpPr>
            <p:nvPr>
              <p:custDataLst>
                <p:tags r:id="rId30"/>
              </p:custDataLst>
            </p:nvPr>
          </p:nvCxnSpPr>
          <p:spPr bwMode="auto">
            <a:xfrm rot="10800000" flipH="1" flipV="1">
              <a:off x="1285831" y="4305312"/>
              <a:ext cx="3249657" cy="18547"/>
            </a:xfrm>
            <a:prstGeom prst="straightConnector1">
              <a:avLst/>
            </a:prstGeom>
            <a:noFill/>
            <a:ln w="12700" cap="sq" algn="ctr">
              <a:solidFill>
                <a:schemeClr val="bg2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70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2" r="60495" b="90565"/>
          <a:stretch>
            <a:fillRect/>
          </a:stretch>
        </p:blipFill>
        <p:spPr bwMode="auto">
          <a:xfrm>
            <a:off x="5353050" y="3189288"/>
            <a:ext cx="401638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1" name="Picture 5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17" t="78839" r="63316" b="17628"/>
          <a:stretch>
            <a:fillRect/>
          </a:stretch>
        </p:blipFill>
        <p:spPr bwMode="auto">
          <a:xfrm>
            <a:off x="665163" y="2459038"/>
            <a:ext cx="219075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71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3208338" y="2495550"/>
            <a:ext cx="414337" cy="1042988"/>
            <a:chOff x="1688269" y="2406636"/>
            <a:chExt cx="413543" cy="1042974"/>
          </a:xfrm>
        </p:grpSpPr>
        <p:cxnSp>
          <p:nvCxnSpPr>
            <p:cNvPr id="584758" name="Straight Connector 13"/>
            <p:cNvCxnSpPr>
              <a:cxnSpLocks noChangeShapeType="1"/>
            </p:cNvCxnSpPr>
            <p:nvPr>
              <p:custDataLst>
                <p:tags r:id="rId17"/>
              </p:custDataLst>
            </p:nvPr>
          </p:nvCxnSpPr>
          <p:spPr bwMode="auto">
            <a:xfrm rot="16200000" flipH="1">
              <a:off x="1209643" y="2959084"/>
              <a:ext cx="969152" cy="11900"/>
            </a:xfrm>
            <a:prstGeom prst="line">
              <a:avLst/>
            </a:prstGeom>
            <a:noFill/>
            <a:ln w="38100" algn="ctr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84759" name="Picture 55"/>
            <p:cNvPicPr>
              <a:picLocks noChangeAspect="1" noChangeArrowheads="1"/>
            </p:cNvPicPr>
            <p:nvPr>
              <p:custDataLst>
                <p:tags r:id="rId18"/>
              </p:custDataLst>
            </p:nvPr>
          </p:nvPicPr>
          <p:blipFill>
            <a:blip r:embed="rId5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91" t="78464" r="55251" b="16847"/>
            <a:stretch>
              <a:fillRect/>
            </a:stretch>
          </p:blipFill>
          <p:spPr bwMode="auto">
            <a:xfrm>
              <a:off x="1797012" y="2406636"/>
              <a:ext cx="3048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5" name="Text Box 56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72000" y="2552700"/>
            <a:ext cx="42354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Resulting </a:t>
            </a:r>
            <a:r>
              <a:rPr lang="en-US" sz="2100" b="1" dirty="0">
                <a:solidFill>
                  <a:srgbClr val="FF0000"/>
                </a:solidFill>
                <a:latin typeface="Trebuchet MS" pitchFamily="34" charset="0"/>
              </a:rPr>
              <a:t>weak classifier</a:t>
            </a: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:</a:t>
            </a:r>
          </a:p>
        </p:txBody>
      </p:sp>
      <p:sp>
        <p:nvSpPr>
          <p:cNvPr id="76" name="Rectangle 7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27013" y="2406650"/>
            <a:ext cx="4600575" cy="1095375"/>
          </a:xfrm>
          <a:prstGeom prst="rect">
            <a:avLst/>
          </a:prstGeom>
          <a:noFill/>
          <a:ln w="38100" cap="sq" algn="ctr">
            <a:solidFill>
              <a:srgbClr val="FFC0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80" name="Text Box 58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046663" y="4560888"/>
            <a:ext cx="42354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2100" b="1" dirty="0">
                <a:solidFill>
                  <a:srgbClr val="000000"/>
                </a:solidFill>
                <a:latin typeface="Trebuchet MS" pitchFamily="34" charset="0"/>
              </a:rPr>
              <a:t>For next round, reweight the examples according to errors, choose another filter/threshold combo.</a:t>
            </a:r>
          </a:p>
        </p:txBody>
      </p:sp>
      <p:sp>
        <p:nvSpPr>
          <p:cNvPr id="584763" name="TextBox 80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2600" y="6350000"/>
            <a:ext cx="30749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dirty="0">
                <a:solidFill>
                  <a:srgbClr val="000000"/>
                </a:solidFill>
                <a:latin typeface="Trebuchet MS" pitchFamily="34" charset="0"/>
              </a:rPr>
              <a:t>Viola &amp; Jones, CVPR 2001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19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3216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46663" y="2162175"/>
            <a:ext cx="3669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000" dirty="0">
                <a:solidFill>
                  <a:srgbClr val="3506BA"/>
                </a:solidFill>
              </a:rPr>
              <a:t>θ</a:t>
            </a:r>
            <a:r>
              <a:rPr lang="en-US" sz="2000" baseline="-25000" dirty="0">
                <a:solidFill>
                  <a:srgbClr val="3506BA"/>
                </a:solidFill>
              </a:rPr>
              <a:t>t</a:t>
            </a:r>
            <a:r>
              <a:rPr lang="en-US" sz="2000" dirty="0">
                <a:solidFill>
                  <a:srgbClr val="3506BA"/>
                </a:solidFill>
              </a:rPr>
              <a:t> is a threshold for classifier </a:t>
            </a:r>
            <a:r>
              <a:rPr lang="en-US" sz="2000" dirty="0" err="1">
                <a:solidFill>
                  <a:srgbClr val="3506BA"/>
                </a:solidFill>
              </a:rPr>
              <a:t>h</a:t>
            </a:r>
            <a:r>
              <a:rPr lang="en-US" sz="2000" baseline="-25000" dirty="0" err="1">
                <a:solidFill>
                  <a:srgbClr val="3506BA"/>
                </a:solidFill>
              </a:rPr>
              <a:t>t</a:t>
            </a:r>
            <a:endParaRPr lang="en-US" sz="2000" baseline="-25000" dirty="0">
              <a:solidFill>
                <a:srgbClr val="3506BA"/>
              </a:solidFill>
            </a:endParaRPr>
          </a:p>
        </p:txBody>
      </p:sp>
      <p:cxnSp>
        <p:nvCxnSpPr>
          <p:cNvPr id="10" name="Straight Arrow Connector 9"/>
          <p:cNvCxnSpPr>
            <a:stCxn id="8" idx="1"/>
          </p:cNvCxnSpPr>
          <p:nvPr/>
        </p:nvCxnSpPr>
        <p:spPr bwMode="auto">
          <a:xfrm flipH="1">
            <a:off x="3622675" y="2362230"/>
            <a:ext cx="1423988" cy="2071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TextBox 8"/>
          <p:cNvSpPr txBox="1"/>
          <p:nvPr/>
        </p:nvSpPr>
        <p:spPr>
          <a:xfrm>
            <a:off x="6471229" y="3841690"/>
            <a:ext cx="312906" cy="369332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939782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6006" grpId="0"/>
      <p:bldP spid="75" grpId="0"/>
      <p:bldP spid="75" grpId="1"/>
      <p:bldP spid="7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Coming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Review of </a:t>
            </a:r>
            <a:r>
              <a:rPr lang="en-US" dirty="0" err="1"/>
              <a:t>Bakic</a:t>
            </a:r>
            <a:r>
              <a:rPr lang="en-US" dirty="0"/>
              <a:t> flesh detector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Fleck and Forsyth flesh detector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Review of Rowley face detector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 Viola Jones face detector with </a:t>
            </a:r>
            <a:r>
              <a:rPr lang="en-US" dirty="0" err="1"/>
              <a:t>Adaboost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Face recognition with PCA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2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40758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Weak Classifiers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Each weak classifier works on exactly </a:t>
            </a:r>
            <a:r>
              <a:rPr lang="en-US" dirty="0">
                <a:solidFill>
                  <a:srgbClr val="FF0000"/>
                </a:solidFill>
              </a:rPr>
              <a:t>one rectangle feature.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Each weak classifier has 3 associated variables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its threshold </a:t>
            </a:r>
            <a:r>
              <a:rPr lang="el-GR" dirty="0">
                <a:solidFill>
                  <a:srgbClr val="FF0000"/>
                </a:solidFill>
              </a:rPr>
              <a:t>θ</a:t>
            </a:r>
            <a:endParaRPr lang="en-US" dirty="0">
              <a:solidFill>
                <a:srgbClr val="FF0000"/>
              </a:solidFill>
            </a:endParaRPr>
          </a:p>
          <a:p>
            <a:pPr marL="857250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its polarity p </a:t>
            </a:r>
          </a:p>
          <a:p>
            <a:pPr marL="857250" lvl="1" indent="-457200">
              <a:buFont typeface="+mj-lt"/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its weight </a:t>
            </a:r>
            <a:r>
              <a:rPr lang="el-GR" dirty="0">
                <a:solidFill>
                  <a:srgbClr val="FF0000"/>
                </a:solidFill>
                <a:latin typeface="Arial"/>
                <a:cs typeface="Arial"/>
              </a:rPr>
              <a:t>α</a:t>
            </a:r>
            <a:endParaRPr lang="en-US" dirty="0">
              <a:solidFill>
                <a:srgbClr val="FF0000"/>
              </a:solidFill>
              <a:latin typeface="Arial"/>
              <a:cs typeface="Arial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 polarity can be 0 or 1 (in our code)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 weak classifier computes its one feature f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506BA"/>
                </a:solidFill>
                <a:latin typeface="Arial"/>
                <a:cs typeface="Arial"/>
              </a:rPr>
              <a:t>When the polarity is 1, we want f &gt; </a:t>
            </a:r>
            <a:r>
              <a:rPr lang="el-GR" dirty="0">
                <a:solidFill>
                  <a:srgbClr val="3506BA"/>
                </a:solidFill>
                <a:latin typeface="Arial"/>
                <a:cs typeface="Arial"/>
              </a:rPr>
              <a:t>θ</a:t>
            </a:r>
            <a:r>
              <a:rPr lang="en-US" dirty="0">
                <a:solidFill>
                  <a:srgbClr val="3506BA"/>
                </a:solidFill>
                <a:latin typeface="Arial"/>
                <a:cs typeface="Arial"/>
              </a:rPr>
              <a:t> for face</a:t>
            </a:r>
          </a:p>
          <a:p>
            <a:pPr marL="857250" lvl="1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3506BA"/>
                </a:solidFill>
                <a:latin typeface="Arial"/>
                <a:cs typeface="Arial"/>
              </a:rPr>
              <a:t>When the polarity is 0, we want f &lt; </a:t>
            </a:r>
            <a:r>
              <a:rPr lang="el-GR" dirty="0">
                <a:solidFill>
                  <a:srgbClr val="3506BA"/>
                </a:solidFill>
                <a:latin typeface="Arial"/>
                <a:cs typeface="Arial"/>
              </a:rPr>
              <a:t>θ</a:t>
            </a:r>
            <a:r>
              <a:rPr lang="en-US" dirty="0">
                <a:solidFill>
                  <a:srgbClr val="3506BA"/>
                </a:solidFill>
                <a:latin typeface="Arial"/>
                <a:cs typeface="Arial"/>
              </a:rPr>
              <a:t> for face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The weight will be used in the final classification by </a:t>
            </a:r>
            <a:r>
              <a:rPr lang="en-US" dirty="0" err="1">
                <a:latin typeface="Arial"/>
                <a:cs typeface="Arial"/>
              </a:rPr>
              <a:t>AdaBoost</a:t>
            </a:r>
            <a:r>
              <a:rPr lang="en-US" dirty="0">
                <a:latin typeface="Arial"/>
                <a:cs typeface="Arial"/>
              </a:rPr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7530-F841-445A-9BBF-C142C1C9EEB7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20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05152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82930" y="4371243"/>
            <a:ext cx="8423910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285750" indent="-285750" defTabSz="914400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99">
                    <a:lumMod val="60000"/>
                    <a:lumOff val="40000"/>
                  </a:srgbClr>
                </a:solidFill>
                <a:latin typeface="Trebuchet MS" pitchFamily="34" charset="0"/>
              </a:rPr>
              <a:t>Final classifier is combination of the weak ones, weighted according to error they had.</a:t>
            </a:r>
          </a:p>
          <a:p>
            <a:pPr marL="285750" indent="-285750" defTabSz="914400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99">
                    <a:lumMod val="60000"/>
                    <a:lumOff val="40000"/>
                  </a:srgbClr>
                </a:solidFill>
                <a:latin typeface="Trebuchet MS" pitchFamily="34" charset="0"/>
              </a:rPr>
              <a:t>E.g. </a:t>
            </a:r>
            <a:r>
              <a:rPr lang="el-GR" sz="1800" dirty="0">
                <a:solidFill>
                  <a:srgbClr val="FF0000"/>
                </a:solidFill>
                <a:latin typeface="Arial"/>
                <a:cs typeface="Arial"/>
              </a:rPr>
              <a:t>β</a:t>
            </a:r>
            <a:r>
              <a:rPr lang="en-US" sz="1800" baseline="-25000" dirty="0">
                <a:solidFill>
                  <a:srgbClr val="FF0000"/>
                </a:solidFill>
                <a:latin typeface="Arial"/>
                <a:cs typeface="Arial"/>
              </a:rPr>
              <a:t>t </a:t>
            </a:r>
            <a:r>
              <a:rPr lang="en-US" sz="1800" dirty="0">
                <a:solidFill>
                  <a:srgbClr val="FF0000"/>
                </a:solidFill>
                <a:latin typeface="Arial"/>
                <a:cs typeface="Arial"/>
              </a:rPr>
              <a:t>= </a:t>
            </a:r>
            <a:r>
              <a:rPr lang="en-US" sz="1800" dirty="0">
                <a:solidFill>
                  <a:srgbClr val="FF0000"/>
                </a:solidFill>
                <a:latin typeface="Trebuchet MS" pitchFamily="34" charset="0"/>
              </a:rPr>
              <a:t>.25/.75 = .3333. 1/.3333 = 3; log</a:t>
            </a:r>
            <a:r>
              <a:rPr lang="en-US" sz="1800" baseline="-25000" dirty="0">
                <a:solidFill>
                  <a:srgbClr val="FF0000"/>
                </a:solidFill>
                <a:latin typeface="Trebuchet MS" pitchFamily="34" charset="0"/>
              </a:rPr>
              <a:t>2</a:t>
            </a:r>
            <a:r>
              <a:rPr lang="en-US" sz="1800" dirty="0">
                <a:solidFill>
                  <a:srgbClr val="FF0000"/>
                </a:solidFill>
                <a:latin typeface="Trebuchet MS" pitchFamily="34" charset="0"/>
              </a:rPr>
              <a:t>3 = 1.58, </a:t>
            </a:r>
          </a:p>
          <a:p>
            <a:pPr marL="285750" indent="-285750" defTabSz="914400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l-GR" sz="1800" dirty="0">
                <a:solidFill>
                  <a:srgbClr val="9900CC"/>
                </a:solidFill>
                <a:latin typeface="Arial"/>
                <a:cs typeface="Arial"/>
              </a:rPr>
              <a:t>β</a:t>
            </a:r>
            <a:r>
              <a:rPr lang="en-US" sz="1800" baseline="-25000" dirty="0">
                <a:solidFill>
                  <a:srgbClr val="9900CC"/>
                </a:solidFill>
                <a:latin typeface="Arial"/>
                <a:cs typeface="Arial"/>
              </a:rPr>
              <a:t>t</a:t>
            </a:r>
            <a:r>
              <a:rPr lang="en-US" sz="1800" dirty="0">
                <a:solidFill>
                  <a:srgbClr val="9900CC"/>
                </a:solidFill>
                <a:latin typeface="Arial"/>
                <a:cs typeface="Arial"/>
              </a:rPr>
              <a:t> = </a:t>
            </a:r>
            <a:r>
              <a:rPr lang="en-US" sz="1800" dirty="0">
                <a:solidFill>
                  <a:srgbClr val="9900CC"/>
                </a:solidFill>
                <a:latin typeface="Trebuchet MS" pitchFamily="34" charset="0"/>
              </a:rPr>
              <a:t>.1/.9; log</a:t>
            </a:r>
            <a:r>
              <a:rPr lang="en-US" sz="1800" baseline="-25000" dirty="0">
                <a:solidFill>
                  <a:srgbClr val="9900CC"/>
                </a:solidFill>
                <a:latin typeface="Trebuchet MS" pitchFamily="34" charset="0"/>
              </a:rPr>
              <a:t>2</a:t>
            </a:r>
            <a:r>
              <a:rPr lang="en-US" sz="1800" dirty="0">
                <a:solidFill>
                  <a:srgbClr val="9900CC"/>
                </a:solidFill>
                <a:latin typeface="Trebuchet MS" pitchFamily="34" charset="0"/>
              </a:rPr>
              <a:t>9 = 3.16</a:t>
            </a:r>
          </a:p>
          <a:p>
            <a:pPr marL="285750" indent="-285750" defTabSz="914400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Trebuchet MS" pitchFamily="34" charset="0"/>
              </a:rPr>
              <a:t>If the error were 0, </a:t>
            </a:r>
            <a:r>
              <a:rPr lang="el-GR" sz="1800" dirty="0">
                <a:latin typeface="Arial"/>
                <a:cs typeface="Arial"/>
              </a:rPr>
              <a:t>β</a:t>
            </a:r>
            <a:r>
              <a:rPr lang="en-US" sz="1800" baseline="-25000" dirty="0">
                <a:latin typeface="Arial"/>
                <a:cs typeface="Arial"/>
              </a:rPr>
              <a:t>t </a:t>
            </a:r>
            <a:r>
              <a:rPr lang="en-US" sz="1800" dirty="0">
                <a:latin typeface="Arial"/>
                <a:cs typeface="Arial"/>
              </a:rPr>
              <a:t>= 0/1 = 0, and 1/0 is infinite, so code has to handle that but the weight should be large!</a:t>
            </a:r>
            <a:endParaRPr lang="en-US" sz="1800" dirty="0">
              <a:latin typeface="Trebuchet MS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016946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21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5400" y="3617258"/>
            <a:ext cx="6973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2400" dirty="0">
                <a:solidFill>
                  <a:srgbClr val="FF0000"/>
                </a:solidFill>
                <a:latin typeface="Arial"/>
                <a:cs typeface="Arial"/>
              </a:rPr>
              <a:t>β</a:t>
            </a:r>
            <a:r>
              <a:rPr lang="en-US" sz="2400" baseline="-25000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sz="2400" dirty="0">
                <a:solidFill>
                  <a:srgbClr val="FF0000"/>
                </a:solidFill>
                <a:latin typeface="Arial"/>
                <a:cs typeface="Arial"/>
              </a:rPr>
              <a:t> = </a:t>
            </a:r>
            <a:r>
              <a:rPr lang="el-GR" sz="2400" dirty="0">
                <a:solidFill>
                  <a:srgbClr val="FF0000"/>
                </a:solidFill>
                <a:latin typeface="Arial"/>
                <a:cs typeface="Arial"/>
              </a:rPr>
              <a:t>ε</a:t>
            </a:r>
            <a:r>
              <a:rPr lang="en-US" sz="2400" baseline="-25000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sz="2400" dirty="0">
                <a:solidFill>
                  <a:srgbClr val="FF0000"/>
                </a:solidFill>
                <a:latin typeface="Arial"/>
                <a:cs typeface="Arial"/>
              </a:rPr>
              <a:t> / (1-</a:t>
            </a:r>
            <a:r>
              <a:rPr lang="el-GR" sz="2400" dirty="0">
                <a:solidFill>
                  <a:srgbClr val="FF0000"/>
                </a:solidFill>
                <a:cs typeface="Arial"/>
              </a:rPr>
              <a:t> ε</a:t>
            </a:r>
            <a:r>
              <a:rPr lang="en-US" sz="2400" baseline="-25000" dirty="0">
                <a:solidFill>
                  <a:srgbClr val="FF0000"/>
                </a:solidFill>
                <a:cs typeface="Arial"/>
              </a:rPr>
              <a:t>t</a:t>
            </a:r>
            <a:r>
              <a:rPr lang="en-US" sz="2400" dirty="0">
                <a:solidFill>
                  <a:srgbClr val="FF0000"/>
                </a:solidFill>
                <a:cs typeface="Arial"/>
              </a:rPr>
              <a:t>): the training error of the classifier </a:t>
            </a:r>
            <a:r>
              <a:rPr lang="en-US" sz="2400" dirty="0" err="1">
                <a:solidFill>
                  <a:srgbClr val="FF0000"/>
                </a:solidFill>
                <a:cs typeface="Arial"/>
              </a:rPr>
              <a:t>h</a:t>
            </a:r>
            <a:r>
              <a:rPr lang="en-US" sz="2400" baseline="-25000" dirty="0" err="1">
                <a:solidFill>
                  <a:srgbClr val="FF0000"/>
                </a:solidFill>
                <a:cs typeface="Arial"/>
              </a:rPr>
              <a:t>t</a:t>
            </a:r>
            <a:r>
              <a:rPr lang="en-US" sz="24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701162" y="1382806"/>
            <a:ext cx="4382584" cy="1196788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895334C-E477-4751-AE7A-E79EBE2F564D}"/>
                  </a:ext>
                </a:extLst>
              </p14:cNvPr>
              <p14:cNvContentPartPr/>
              <p14:nvPr/>
            </p14:nvContentPartPr>
            <p14:xfrm>
              <a:off x="1388160" y="4890240"/>
              <a:ext cx="6944040" cy="1079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895334C-E477-4751-AE7A-E79EBE2F564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378800" y="4880880"/>
                <a:ext cx="6962760" cy="109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90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Boosting for face detection</a:t>
            </a:r>
          </a:p>
        </p:txBody>
      </p:sp>
      <p:sp>
        <p:nvSpPr>
          <p:cNvPr id="25603" name="Rectangle 5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772400" cy="5638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First two features selected by boosting: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r>
              <a:rPr lang="en-US"/>
              <a:t>This feature combination can yield 100% detection rate and 50% false positive rate</a:t>
            </a: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1524000"/>
            <a:ext cx="6477000" cy="398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22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8993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Boosting for face detection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4582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A 200-feature classifier can yield 95% detection rate and a false positive rate of 1 in 14084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989138"/>
            <a:ext cx="5257800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497667" y="3725333"/>
            <a:ext cx="3995004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Is this good enough?</a:t>
            </a:r>
          </a:p>
        </p:txBody>
      </p:sp>
      <p:sp>
        <p:nvSpPr>
          <p:cNvPr id="26630" name="Text Box 65"/>
          <p:cNvSpPr txBox="1">
            <a:spLocks noChangeArrowheads="1"/>
          </p:cNvSpPr>
          <p:nvPr/>
        </p:nvSpPr>
        <p:spPr bwMode="auto">
          <a:xfrm>
            <a:off x="2057400" y="6411913"/>
            <a:ext cx="4876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0"/>
              <a:t>Receiver operating characteristic (ROC) curve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70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38200"/>
          </a:xfrm>
        </p:spPr>
        <p:txBody>
          <a:bodyPr/>
          <a:lstStyle/>
          <a:p>
            <a:r>
              <a:rPr lang="en-US" dirty="0">
                <a:solidFill>
                  <a:srgbClr val="3506BA"/>
                </a:solidFill>
              </a:rPr>
              <a:t>Attentional cascade (from Viola-Jones)</a:t>
            </a:r>
            <a:br>
              <a:rPr lang="en-US" dirty="0">
                <a:solidFill>
                  <a:srgbClr val="3506BA"/>
                </a:solidFill>
              </a:rPr>
            </a:br>
            <a:endParaRPr lang="en-US" sz="2000" dirty="0">
              <a:solidFill>
                <a:srgbClr val="3506BA"/>
              </a:solidFill>
            </a:endParaRPr>
          </a:p>
        </p:txBody>
      </p:sp>
      <p:sp>
        <p:nvSpPr>
          <p:cNvPr id="1263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7724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We start with </a:t>
            </a:r>
            <a:r>
              <a:rPr lang="en-US" dirty="0">
                <a:solidFill>
                  <a:srgbClr val="C00000"/>
                </a:solidFill>
              </a:rPr>
              <a:t>simple classifiers </a:t>
            </a:r>
            <a:r>
              <a:rPr lang="en-US" dirty="0"/>
              <a:t>which reject many of the negative sub-windows while detecting almost all positive sub-windows</a:t>
            </a:r>
          </a:p>
          <a:p>
            <a:pPr>
              <a:buFontTx/>
              <a:buChar char="•"/>
            </a:pPr>
            <a:r>
              <a:rPr lang="en-US" dirty="0"/>
              <a:t>Positive response from the first classifier triggers the evaluation of a second (more complex) classifier, and so on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C00000"/>
                </a:solidFill>
              </a:rPr>
              <a:t>A negative outcome at any point leads to the immediate rejection of the sub-window</a:t>
            </a:r>
          </a:p>
        </p:txBody>
      </p:sp>
      <p:grpSp>
        <p:nvGrpSpPr>
          <p:cNvPr id="2" name="Group 87"/>
          <p:cNvGrpSpPr>
            <a:grpSpLocks/>
          </p:cNvGrpSpPr>
          <p:nvPr/>
        </p:nvGrpSpPr>
        <p:grpSpPr bwMode="auto">
          <a:xfrm>
            <a:off x="914400" y="5291138"/>
            <a:ext cx="7016750" cy="1338262"/>
            <a:chOff x="576" y="3333"/>
            <a:chExt cx="4420" cy="843"/>
          </a:xfrm>
        </p:grpSpPr>
        <p:sp>
          <p:nvSpPr>
            <p:cNvPr id="27653" name="Text Box 60"/>
            <p:cNvSpPr txBox="1">
              <a:spLocks noChangeArrowheads="1"/>
            </p:cNvSpPr>
            <p:nvPr/>
          </p:nvSpPr>
          <p:spPr bwMode="auto">
            <a:xfrm>
              <a:off x="4512" y="3417"/>
              <a:ext cx="4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 b="0">
                  <a:latin typeface="Times New Roman" pitchFamily="18" charset="0"/>
                </a:rPr>
                <a:t>FACE</a:t>
              </a:r>
            </a:p>
          </p:txBody>
        </p:sp>
        <p:sp>
          <p:nvSpPr>
            <p:cNvPr id="27654" name="Text Box 61"/>
            <p:cNvSpPr txBox="1">
              <a:spLocks noChangeArrowheads="1"/>
            </p:cNvSpPr>
            <p:nvPr/>
          </p:nvSpPr>
          <p:spPr bwMode="auto">
            <a:xfrm>
              <a:off x="576" y="3427"/>
              <a:ext cx="863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0">
                  <a:latin typeface="Times New Roman" pitchFamily="18" charset="0"/>
                </a:rPr>
                <a:t>IMAGE</a:t>
              </a:r>
            </a:p>
            <a:p>
              <a:r>
                <a:rPr lang="en-US" sz="1400" b="0">
                  <a:latin typeface="Times New Roman" pitchFamily="18" charset="0"/>
                </a:rPr>
                <a:t>SUB-WINDOW</a:t>
              </a:r>
            </a:p>
          </p:txBody>
        </p:sp>
        <p:sp>
          <p:nvSpPr>
            <p:cNvPr id="27655" name="Line 62"/>
            <p:cNvSpPr>
              <a:spLocks noChangeShapeType="1"/>
            </p:cNvSpPr>
            <p:nvPr/>
          </p:nvSpPr>
          <p:spPr bwMode="auto">
            <a:xfrm>
              <a:off x="1296" y="357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6" name="Text Box 63"/>
            <p:cNvSpPr txBox="1">
              <a:spLocks noChangeArrowheads="1"/>
            </p:cNvSpPr>
            <p:nvPr/>
          </p:nvSpPr>
          <p:spPr bwMode="auto">
            <a:xfrm>
              <a:off x="1632" y="3496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1</a:t>
              </a:r>
            </a:p>
          </p:txBody>
        </p:sp>
        <p:sp>
          <p:nvSpPr>
            <p:cNvPr id="27657" name="Line 64"/>
            <p:cNvSpPr>
              <a:spLocks noChangeShapeType="1"/>
            </p:cNvSpPr>
            <p:nvPr/>
          </p:nvSpPr>
          <p:spPr bwMode="auto">
            <a:xfrm>
              <a:off x="2271" y="3571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8" name="Line 65"/>
            <p:cNvSpPr>
              <a:spLocks noChangeShapeType="1"/>
            </p:cNvSpPr>
            <p:nvPr/>
          </p:nvSpPr>
          <p:spPr bwMode="auto">
            <a:xfrm>
              <a:off x="1914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59" name="Text Box 66"/>
            <p:cNvSpPr txBox="1">
              <a:spLocks noChangeArrowheads="1"/>
            </p:cNvSpPr>
            <p:nvPr/>
          </p:nvSpPr>
          <p:spPr bwMode="auto">
            <a:xfrm>
              <a:off x="2322" y="3379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0" name="Oval 67"/>
            <p:cNvSpPr>
              <a:spLocks noChangeArrowheads="1"/>
            </p:cNvSpPr>
            <p:nvPr/>
          </p:nvSpPr>
          <p:spPr bwMode="auto">
            <a:xfrm>
              <a:off x="3553" y="3342"/>
              <a:ext cx="659" cy="459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Text Box 68"/>
            <p:cNvSpPr txBox="1">
              <a:spLocks noChangeArrowheads="1"/>
            </p:cNvSpPr>
            <p:nvPr/>
          </p:nvSpPr>
          <p:spPr bwMode="auto">
            <a:xfrm>
              <a:off x="3607" y="3474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3</a:t>
              </a:r>
            </a:p>
          </p:txBody>
        </p:sp>
        <p:sp>
          <p:nvSpPr>
            <p:cNvPr id="27662" name="Line 69"/>
            <p:cNvSpPr>
              <a:spLocks noChangeShapeType="1"/>
            </p:cNvSpPr>
            <p:nvPr/>
          </p:nvSpPr>
          <p:spPr bwMode="auto">
            <a:xfrm>
              <a:off x="4218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3" name="Text Box 70"/>
            <p:cNvSpPr txBox="1">
              <a:spLocks noChangeArrowheads="1"/>
            </p:cNvSpPr>
            <p:nvPr/>
          </p:nvSpPr>
          <p:spPr bwMode="auto">
            <a:xfrm>
              <a:off x="4266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4" name="Line 71"/>
            <p:cNvSpPr>
              <a:spLocks noChangeShapeType="1"/>
            </p:cNvSpPr>
            <p:nvPr/>
          </p:nvSpPr>
          <p:spPr bwMode="auto">
            <a:xfrm>
              <a:off x="3873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5" name="Text Box 72"/>
            <p:cNvSpPr txBox="1">
              <a:spLocks noChangeArrowheads="1"/>
            </p:cNvSpPr>
            <p:nvPr/>
          </p:nvSpPr>
          <p:spPr bwMode="auto">
            <a:xfrm>
              <a:off x="3863" y="3784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66" name="Text Box 73"/>
            <p:cNvSpPr txBox="1">
              <a:spLocks noChangeArrowheads="1"/>
            </p:cNvSpPr>
            <p:nvPr/>
          </p:nvSpPr>
          <p:spPr bwMode="auto">
            <a:xfrm>
              <a:off x="3592" y="4003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  <p:sp>
          <p:nvSpPr>
            <p:cNvPr id="27667" name="Line 74"/>
            <p:cNvSpPr>
              <a:spLocks noChangeShapeType="1"/>
            </p:cNvSpPr>
            <p:nvPr/>
          </p:nvSpPr>
          <p:spPr bwMode="auto">
            <a:xfrm>
              <a:off x="2269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68" name="Text Box 75"/>
            <p:cNvSpPr txBox="1">
              <a:spLocks noChangeArrowheads="1"/>
            </p:cNvSpPr>
            <p:nvPr/>
          </p:nvSpPr>
          <p:spPr bwMode="auto">
            <a:xfrm>
              <a:off x="2320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69" name="Text Box 76"/>
            <p:cNvSpPr txBox="1">
              <a:spLocks noChangeArrowheads="1"/>
            </p:cNvSpPr>
            <p:nvPr/>
          </p:nvSpPr>
          <p:spPr bwMode="auto">
            <a:xfrm>
              <a:off x="2673" y="3474"/>
              <a:ext cx="55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Classifier 2</a:t>
              </a:r>
            </a:p>
          </p:txBody>
        </p:sp>
        <p:sp>
          <p:nvSpPr>
            <p:cNvPr id="27670" name="Line 77"/>
            <p:cNvSpPr>
              <a:spLocks noChangeShapeType="1"/>
            </p:cNvSpPr>
            <p:nvPr/>
          </p:nvSpPr>
          <p:spPr bwMode="auto">
            <a:xfrm>
              <a:off x="3249" y="3570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1" name="Text Box 78"/>
            <p:cNvSpPr txBox="1">
              <a:spLocks noChangeArrowheads="1"/>
            </p:cNvSpPr>
            <p:nvPr/>
          </p:nvSpPr>
          <p:spPr bwMode="auto">
            <a:xfrm>
              <a:off x="3312" y="3378"/>
              <a:ext cx="18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T</a:t>
              </a:r>
            </a:p>
          </p:txBody>
        </p:sp>
        <p:sp>
          <p:nvSpPr>
            <p:cNvPr id="27672" name="Line 79"/>
            <p:cNvSpPr>
              <a:spLocks noChangeShapeType="1"/>
            </p:cNvSpPr>
            <p:nvPr/>
          </p:nvSpPr>
          <p:spPr bwMode="auto">
            <a:xfrm>
              <a:off x="2954" y="3789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3" name="Text Box 80"/>
            <p:cNvSpPr txBox="1">
              <a:spLocks noChangeArrowheads="1"/>
            </p:cNvSpPr>
            <p:nvPr/>
          </p:nvSpPr>
          <p:spPr bwMode="auto">
            <a:xfrm>
              <a:off x="2944" y="3762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74" name="Text Box 81"/>
            <p:cNvSpPr txBox="1">
              <a:spLocks noChangeArrowheads="1"/>
            </p:cNvSpPr>
            <p:nvPr/>
          </p:nvSpPr>
          <p:spPr bwMode="auto">
            <a:xfrm>
              <a:off x="2673" y="3981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  <p:sp>
          <p:nvSpPr>
            <p:cNvPr id="27675" name="Oval 82"/>
            <p:cNvSpPr>
              <a:spLocks noChangeArrowheads="1"/>
            </p:cNvSpPr>
            <p:nvPr/>
          </p:nvSpPr>
          <p:spPr bwMode="auto">
            <a:xfrm>
              <a:off x="2592" y="3333"/>
              <a:ext cx="659" cy="459"/>
            </a:xfrm>
            <a:prstGeom prst="ellips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6" name="Oval 83"/>
            <p:cNvSpPr>
              <a:spLocks noChangeArrowheads="1"/>
            </p:cNvSpPr>
            <p:nvPr/>
          </p:nvSpPr>
          <p:spPr bwMode="auto">
            <a:xfrm>
              <a:off x="1584" y="3333"/>
              <a:ext cx="659" cy="459"/>
            </a:xfrm>
            <a:prstGeom prst="ellipse">
              <a:avLst/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7" name="Line 84"/>
            <p:cNvSpPr>
              <a:spLocks noChangeShapeType="1"/>
            </p:cNvSpPr>
            <p:nvPr/>
          </p:nvSpPr>
          <p:spPr bwMode="auto">
            <a:xfrm>
              <a:off x="1913" y="3811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678" name="Text Box 85"/>
            <p:cNvSpPr txBox="1">
              <a:spLocks noChangeArrowheads="1"/>
            </p:cNvSpPr>
            <p:nvPr/>
          </p:nvSpPr>
          <p:spPr bwMode="auto">
            <a:xfrm>
              <a:off x="1903" y="3784"/>
              <a:ext cx="17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>
                  <a:latin typeface="Times New Roman" pitchFamily="18" charset="0"/>
                </a:rPr>
                <a:t>F</a:t>
              </a:r>
            </a:p>
          </p:txBody>
        </p:sp>
        <p:sp>
          <p:nvSpPr>
            <p:cNvPr id="27679" name="Text Box 86"/>
            <p:cNvSpPr txBox="1">
              <a:spLocks noChangeArrowheads="1"/>
            </p:cNvSpPr>
            <p:nvPr/>
          </p:nvSpPr>
          <p:spPr bwMode="auto">
            <a:xfrm>
              <a:off x="1632" y="4003"/>
              <a:ext cx="60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200" b="0">
                  <a:latin typeface="Times New Roman" pitchFamily="18" charset="0"/>
                </a:rPr>
                <a:t>NON-FACE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6898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3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3619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Attentional cascade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990600"/>
            <a:ext cx="5562600" cy="2057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Chain of classifiers that are progressively more complex and have lower false positive rates:</a:t>
            </a:r>
          </a:p>
          <a:p>
            <a:pPr>
              <a:buFontTx/>
              <a:buChar char="•"/>
            </a:pPr>
            <a:endParaRPr lang="en-US" dirty="0"/>
          </a:p>
          <a:p>
            <a:pPr>
              <a:buFontTx/>
              <a:buChar char="•"/>
            </a:pPr>
            <a:endParaRPr lang="en-US" dirty="0"/>
          </a:p>
        </p:txBody>
      </p:sp>
      <p:grpSp>
        <p:nvGrpSpPr>
          <p:cNvPr id="28676" name="Group 4"/>
          <p:cNvGrpSpPr>
            <a:grpSpLocks/>
          </p:cNvGrpSpPr>
          <p:nvPr/>
        </p:nvGrpSpPr>
        <p:grpSpPr bwMode="auto">
          <a:xfrm>
            <a:off x="5943600" y="1981200"/>
            <a:ext cx="2984500" cy="2887663"/>
            <a:chOff x="3744" y="1248"/>
            <a:chExt cx="1880" cy="1819"/>
          </a:xfrm>
        </p:grpSpPr>
        <p:sp>
          <p:nvSpPr>
            <p:cNvPr id="28711" name="Rectangle 5"/>
            <p:cNvSpPr>
              <a:spLocks noChangeArrowheads="1"/>
            </p:cNvSpPr>
            <p:nvPr/>
          </p:nvSpPr>
          <p:spPr bwMode="auto">
            <a:xfrm>
              <a:off x="4056" y="1616"/>
              <a:ext cx="11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vs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2" name="Rectangle 6"/>
            <p:cNvSpPr>
              <a:spLocks noChangeArrowheads="1"/>
            </p:cNvSpPr>
            <p:nvPr/>
          </p:nvSpPr>
          <p:spPr bwMode="auto">
            <a:xfrm>
              <a:off x="4158" y="1616"/>
              <a:ext cx="30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 false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3" name="Rectangle 7"/>
            <p:cNvSpPr>
              <a:spLocks noChangeArrowheads="1"/>
            </p:cNvSpPr>
            <p:nvPr/>
          </p:nvSpPr>
          <p:spPr bwMode="auto">
            <a:xfrm>
              <a:off x="4454" y="1616"/>
              <a:ext cx="21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neg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4" name="Rectangle 8"/>
            <p:cNvSpPr>
              <a:spLocks noChangeArrowheads="1"/>
            </p:cNvSpPr>
            <p:nvPr/>
          </p:nvSpPr>
          <p:spPr bwMode="auto">
            <a:xfrm>
              <a:off x="4649" y="1616"/>
              <a:ext cx="73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600" b="0">
                  <a:solidFill>
                    <a:srgbClr val="000000"/>
                  </a:solidFill>
                  <a:latin typeface="Times New Roman" pitchFamily="18" charset="0"/>
                </a:rPr>
                <a:t>determined by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15" name="Rectangle 9"/>
            <p:cNvSpPr>
              <a:spLocks noChangeArrowheads="1"/>
            </p:cNvSpPr>
            <p:nvPr/>
          </p:nvSpPr>
          <p:spPr bwMode="auto">
            <a:xfrm>
              <a:off x="3775" y="1279"/>
              <a:ext cx="1849" cy="1788"/>
            </a:xfrm>
            <a:prstGeom prst="rect">
              <a:avLst/>
            </a:prstGeom>
            <a:solidFill>
              <a:srgbClr val="96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6" name="Rectangle 10"/>
            <p:cNvSpPr>
              <a:spLocks noChangeArrowheads="1"/>
            </p:cNvSpPr>
            <p:nvPr/>
          </p:nvSpPr>
          <p:spPr bwMode="auto">
            <a:xfrm>
              <a:off x="3744" y="1248"/>
              <a:ext cx="1842" cy="17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C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7" name="Rectangle 11"/>
            <p:cNvSpPr>
              <a:spLocks noChangeArrowheads="1"/>
            </p:cNvSpPr>
            <p:nvPr/>
          </p:nvSpPr>
          <p:spPr bwMode="auto">
            <a:xfrm>
              <a:off x="4143" y="1616"/>
              <a:ext cx="1412" cy="1321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8" name="Rectangle 12"/>
            <p:cNvSpPr>
              <a:spLocks noChangeArrowheads="1"/>
            </p:cNvSpPr>
            <p:nvPr/>
          </p:nvSpPr>
          <p:spPr bwMode="auto">
            <a:xfrm>
              <a:off x="4527" y="1279"/>
              <a:ext cx="522" cy="1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19" name="Rectangle 13"/>
            <p:cNvSpPr>
              <a:spLocks noChangeArrowheads="1"/>
            </p:cNvSpPr>
            <p:nvPr/>
          </p:nvSpPr>
          <p:spPr bwMode="auto">
            <a:xfrm>
              <a:off x="4573" y="1302"/>
              <a:ext cx="46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% False Pos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0" name="Rectangle 14"/>
            <p:cNvSpPr>
              <a:spLocks noChangeArrowheads="1"/>
            </p:cNvSpPr>
            <p:nvPr/>
          </p:nvSpPr>
          <p:spPr bwMode="auto">
            <a:xfrm rot="-5400000">
              <a:off x="3611" y="2248"/>
              <a:ext cx="479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% Detection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1" name="Rectangle 15"/>
            <p:cNvSpPr>
              <a:spLocks noChangeArrowheads="1"/>
            </p:cNvSpPr>
            <p:nvPr/>
          </p:nvSpPr>
          <p:spPr bwMode="auto">
            <a:xfrm>
              <a:off x="4673" y="2076"/>
              <a:ext cx="77" cy="1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2" name="Rectangle 16"/>
            <p:cNvSpPr>
              <a:spLocks noChangeArrowheads="1"/>
            </p:cNvSpPr>
            <p:nvPr/>
          </p:nvSpPr>
          <p:spPr bwMode="auto">
            <a:xfrm>
              <a:off x="4143" y="1462"/>
              <a:ext cx="1389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723" name="Rectangle 17"/>
            <p:cNvSpPr>
              <a:spLocks noChangeArrowheads="1"/>
            </p:cNvSpPr>
            <p:nvPr/>
          </p:nvSpPr>
          <p:spPr bwMode="auto">
            <a:xfrm>
              <a:off x="4226" y="1486"/>
              <a:ext cx="984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0                                      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4" name="Rectangle 18"/>
            <p:cNvSpPr>
              <a:spLocks noChangeArrowheads="1"/>
            </p:cNvSpPr>
            <p:nvPr/>
          </p:nvSpPr>
          <p:spPr bwMode="auto">
            <a:xfrm>
              <a:off x="5234" y="1486"/>
              <a:ext cx="120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     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5" name="Rectangle 19"/>
            <p:cNvSpPr>
              <a:spLocks noChangeArrowheads="1"/>
            </p:cNvSpPr>
            <p:nvPr/>
          </p:nvSpPr>
          <p:spPr bwMode="auto">
            <a:xfrm>
              <a:off x="5372" y="1486"/>
              <a:ext cx="121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 50</a:t>
              </a:r>
              <a:endParaRPr lang="en-US" sz="3200" b="0">
                <a:latin typeface="Times New Roman" pitchFamily="18" charset="0"/>
              </a:endParaRPr>
            </a:p>
          </p:txBody>
        </p:sp>
        <p:sp>
          <p:nvSpPr>
            <p:cNvPr id="28726" name="Rectangle 20"/>
            <p:cNvSpPr>
              <a:spLocks noChangeArrowheads="1"/>
            </p:cNvSpPr>
            <p:nvPr/>
          </p:nvSpPr>
          <p:spPr bwMode="auto">
            <a:xfrm rot="-5400000">
              <a:off x="3462" y="2194"/>
              <a:ext cx="116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sz="1200" b="0">
                  <a:solidFill>
                    <a:srgbClr val="000000"/>
                  </a:solidFill>
                  <a:latin typeface="Times New Roman" pitchFamily="18" charset="0"/>
                </a:rPr>
                <a:t>0                                        100</a:t>
              </a:r>
              <a:endParaRPr lang="en-US" sz="3200" b="0">
                <a:latin typeface="Times New Roman" pitchFamily="18" charset="0"/>
              </a:endParaRPr>
            </a:p>
          </p:txBody>
        </p:sp>
      </p:grpSp>
      <p:sp>
        <p:nvSpPr>
          <p:cNvPr id="28677" name="Text Box 23"/>
          <p:cNvSpPr txBox="1">
            <a:spLocks noChangeArrowheads="1"/>
          </p:cNvSpPr>
          <p:nvPr/>
        </p:nvSpPr>
        <p:spPr bwMode="auto">
          <a:xfrm>
            <a:off x="7162800" y="5424488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0">
                <a:latin typeface="Times New Roman" pitchFamily="18" charset="0"/>
              </a:rPr>
              <a:t>FACE</a:t>
            </a:r>
          </a:p>
        </p:txBody>
      </p:sp>
      <p:sp>
        <p:nvSpPr>
          <p:cNvPr id="28678" name="Text Box 24"/>
          <p:cNvSpPr txBox="1">
            <a:spLocks noChangeArrowheads="1"/>
          </p:cNvSpPr>
          <p:nvPr/>
        </p:nvSpPr>
        <p:spPr bwMode="auto">
          <a:xfrm>
            <a:off x="914400" y="5440363"/>
            <a:ext cx="13700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0">
                <a:latin typeface="Times New Roman" pitchFamily="18" charset="0"/>
              </a:rPr>
              <a:t>IMAGE</a:t>
            </a:r>
          </a:p>
          <a:p>
            <a:r>
              <a:rPr lang="en-US" sz="1400" b="0">
                <a:latin typeface="Times New Roman" pitchFamily="18" charset="0"/>
              </a:rPr>
              <a:t>SUB-WINDOW</a:t>
            </a:r>
          </a:p>
        </p:txBody>
      </p:sp>
      <p:sp>
        <p:nvSpPr>
          <p:cNvPr id="28679" name="Line 25"/>
          <p:cNvSpPr>
            <a:spLocks noChangeShapeType="1"/>
          </p:cNvSpPr>
          <p:nvPr/>
        </p:nvSpPr>
        <p:spPr bwMode="auto">
          <a:xfrm>
            <a:off x="2057400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0" name="Text Box 28"/>
          <p:cNvSpPr txBox="1">
            <a:spLocks noChangeArrowheads="1"/>
          </p:cNvSpPr>
          <p:nvPr/>
        </p:nvSpPr>
        <p:spPr bwMode="auto">
          <a:xfrm>
            <a:off x="2590800" y="5549900"/>
            <a:ext cx="884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1</a:t>
            </a:r>
          </a:p>
        </p:txBody>
      </p:sp>
      <p:sp>
        <p:nvSpPr>
          <p:cNvPr id="28681" name="Line 29"/>
          <p:cNvSpPr>
            <a:spLocks noChangeShapeType="1"/>
          </p:cNvSpPr>
          <p:nvPr/>
        </p:nvSpPr>
        <p:spPr bwMode="auto">
          <a:xfrm>
            <a:off x="3605213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2" name="Line 30"/>
          <p:cNvSpPr>
            <a:spLocks noChangeShapeType="1"/>
          </p:cNvSpPr>
          <p:nvPr/>
        </p:nvSpPr>
        <p:spPr bwMode="auto">
          <a:xfrm>
            <a:off x="3038475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3" name="Text Box 32"/>
          <p:cNvSpPr txBox="1">
            <a:spLocks noChangeArrowheads="1"/>
          </p:cNvSpPr>
          <p:nvPr/>
        </p:nvSpPr>
        <p:spPr bwMode="auto">
          <a:xfrm>
            <a:off x="3686175" y="5364163"/>
            <a:ext cx="28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84" name="Oval 34"/>
          <p:cNvSpPr>
            <a:spLocks noChangeArrowheads="1"/>
          </p:cNvSpPr>
          <p:nvPr/>
        </p:nvSpPr>
        <p:spPr bwMode="auto">
          <a:xfrm>
            <a:off x="5640388" y="5305425"/>
            <a:ext cx="1046162" cy="7286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85" name="Text Box 35"/>
          <p:cNvSpPr txBox="1">
            <a:spLocks noChangeArrowheads="1"/>
          </p:cNvSpPr>
          <p:nvPr/>
        </p:nvSpPr>
        <p:spPr bwMode="auto">
          <a:xfrm>
            <a:off x="5726113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3</a:t>
            </a:r>
          </a:p>
        </p:txBody>
      </p:sp>
      <p:sp>
        <p:nvSpPr>
          <p:cNvPr id="28686" name="Line 36"/>
          <p:cNvSpPr>
            <a:spLocks noChangeShapeType="1"/>
          </p:cNvSpPr>
          <p:nvPr/>
        </p:nvSpPr>
        <p:spPr bwMode="auto">
          <a:xfrm>
            <a:off x="6696075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7" name="Text Box 37"/>
          <p:cNvSpPr txBox="1">
            <a:spLocks noChangeArrowheads="1"/>
          </p:cNvSpPr>
          <p:nvPr/>
        </p:nvSpPr>
        <p:spPr bwMode="auto">
          <a:xfrm>
            <a:off x="6772275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88" name="Line 38"/>
          <p:cNvSpPr>
            <a:spLocks noChangeShapeType="1"/>
          </p:cNvSpPr>
          <p:nvPr/>
        </p:nvSpPr>
        <p:spPr bwMode="auto">
          <a:xfrm>
            <a:off x="61483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89" name="Text Box 39"/>
          <p:cNvSpPr txBox="1">
            <a:spLocks noChangeArrowheads="1"/>
          </p:cNvSpPr>
          <p:nvPr/>
        </p:nvSpPr>
        <p:spPr bwMode="auto">
          <a:xfrm>
            <a:off x="61325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690" name="Text Box 40"/>
          <p:cNvSpPr txBox="1">
            <a:spLocks noChangeArrowheads="1"/>
          </p:cNvSpPr>
          <p:nvPr/>
        </p:nvSpPr>
        <p:spPr bwMode="auto">
          <a:xfrm>
            <a:off x="57023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691" name="Line 41"/>
          <p:cNvSpPr>
            <a:spLocks noChangeShapeType="1"/>
          </p:cNvSpPr>
          <p:nvPr/>
        </p:nvSpPr>
        <p:spPr bwMode="auto">
          <a:xfrm>
            <a:off x="360203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2" name="Text Box 44"/>
          <p:cNvSpPr txBox="1">
            <a:spLocks noChangeArrowheads="1"/>
          </p:cNvSpPr>
          <p:nvPr/>
        </p:nvSpPr>
        <p:spPr bwMode="auto">
          <a:xfrm>
            <a:off x="36830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93" name="Text Box 47"/>
          <p:cNvSpPr txBox="1">
            <a:spLocks noChangeArrowheads="1"/>
          </p:cNvSpPr>
          <p:nvPr/>
        </p:nvSpPr>
        <p:spPr bwMode="auto">
          <a:xfrm>
            <a:off x="4243388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2</a:t>
            </a:r>
          </a:p>
        </p:txBody>
      </p:sp>
      <p:sp>
        <p:nvSpPr>
          <p:cNvPr id="28694" name="Line 48"/>
          <p:cNvSpPr>
            <a:spLocks noChangeShapeType="1"/>
          </p:cNvSpPr>
          <p:nvPr/>
        </p:nvSpPr>
        <p:spPr bwMode="auto">
          <a:xfrm>
            <a:off x="515778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5" name="Text Box 49"/>
          <p:cNvSpPr txBox="1">
            <a:spLocks noChangeArrowheads="1"/>
          </p:cNvSpPr>
          <p:nvPr/>
        </p:nvSpPr>
        <p:spPr bwMode="auto">
          <a:xfrm>
            <a:off x="52578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8696" name="Line 50"/>
          <p:cNvSpPr>
            <a:spLocks noChangeShapeType="1"/>
          </p:cNvSpPr>
          <p:nvPr/>
        </p:nvSpPr>
        <p:spPr bwMode="auto">
          <a:xfrm>
            <a:off x="4689475" y="60150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697" name="Text Box 51"/>
          <p:cNvSpPr txBox="1">
            <a:spLocks noChangeArrowheads="1"/>
          </p:cNvSpPr>
          <p:nvPr/>
        </p:nvSpPr>
        <p:spPr bwMode="auto">
          <a:xfrm>
            <a:off x="4673600" y="5972175"/>
            <a:ext cx="277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698" name="Text Box 52"/>
          <p:cNvSpPr txBox="1">
            <a:spLocks noChangeArrowheads="1"/>
          </p:cNvSpPr>
          <p:nvPr/>
        </p:nvSpPr>
        <p:spPr bwMode="auto">
          <a:xfrm>
            <a:off x="4243388" y="6319838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699" name="Freeform 53"/>
          <p:cNvSpPr>
            <a:spLocks/>
          </p:cNvSpPr>
          <p:nvPr/>
        </p:nvSpPr>
        <p:spPr bwMode="auto">
          <a:xfrm>
            <a:off x="6621463" y="2563813"/>
            <a:ext cx="2143125" cy="2044700"/>
          </a:xfrm>
          <a:custGeom>
            <a:avLst/>
            <a:gdLst>
              <a:gd name="T0" fmla="*/ 0 w 1056"/>
              <a:gd name="T1" fmla="*/ 2147483647 h 1008"/>
              <a:gd name="T2" fmla="*/ 2147483647 w 1056"/>
              <a:gd name="T3" fmla="*/ 2147483647 h 1008"/>
              <a:gd name="T4" fmla="*/ 2147483647 w 1056"/>
              <a:gd name="T5" fmla="*/ 2147483647 h 1008"/>
              <a:gd name="T6" fmla="*/ 2147483647 w 1056"/>
              <a:gd name="T7" fmla="*/ 2147483647 h 1008"/>
              <a:gd name="T8" fmla="*/ 2147483647 w 1056"/>
              <a:gd name="T9" fmla="*/ 0 h 100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56"/>
              <a:gd name="T16" fmla="*/ 0 h 1008"/>
              <a:gd name="T17" fmla="*/ 1056 w 1056"/>
              <a:gd name="T18" fmla="*/ 1008 h 100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56" h="1008">
                <a:moveTo>
                  <a:pt x="0" y="1008"/>
                </a:moveTo>
                <a:cubicBezTo>
                  <a:pt x="0" y="832"/>
                  <a:pt x="0" y="656"/>
                  <a:pt x="48" y="528"/>
                </a:cubicBezTo>
                <a:cubicBezTo>
                  <a:pt x="96" y="400"/>
                  <a:pt x="192" y="320"/>
                  <a:pt x="288" y="240"/>
                </a:cubicBezTo>
                <a:cubicBezTo>
                  <a:pt x="384" y="160"/>
                  <a:pt x="496" y="88"/>
                  <a:pt x="624" y="48"/>
                </a:cubicBezTo>
                <a:cubicBezTo>
                  <a:pt x="752" y="8"/>
                  <a:pt x="904" y="4"/>
                  <a:pt x="1056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0" name="Oval 54"/>
          <p:cNvSpPr>
            <a:spLocks noChangeArrowheads="1"/>
          </p:cNvSpPr>
          <p:nvPr/>
        </p:nvSpPr>
        <p:spPr bwMode="auto">
          <a:xfrm>
            <a:off x="2819400" y="3581400"/>
            <a:ext cx="457200" cy="4572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1" name="Freeform 55"/>
          <p:cNvSpPr>
            <a:spLocks/>
          </p:cNvSpPr>
          <p:nvPr/>
        </p:nvSpPr>
        <p:spPr bwMode="auto">
          <a:xfrm>
            <a:off x="6581775" y="2536825"/>
            <a:ext cx="2197100" cy="2128838"/>
          </a:xfrm>
          <a:custGeom>
            <a:avLst/>
            <a:gdLst>
              <a:gd name="T0" fmla="*/ 2147483647 w 1879"/>
              <a:gd name="T1" fmla="*/ 2147483647 h 1821"/>
              <a:gd name="T2" fmla="*/ 2147483647 w 1879"/>
              <a:gd name="T3" fmla="*/ 2147483647 h 1821"/>
              <a:gd name="T4" fmla="*/ 2147483647 w 1879"/>
              <a:gd name="T5" fmla="*/ 2147483647 h 1821"/>
              <a:gd name="T6" fmla="*/ 2147483647 w 1879"/>
              <a:gd name="T7" fmla="*/ 2147483647 h 1821"/>
              <a:gd name="T8" fmla="*/ 2147483647 w 1879"/>
              <a:gd name="T9" fmla="*/ 2147483647 h 18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79"/>
              <a:gd name="T16" fmla="*/ 0 h 1821"/>
              <a:gd name="T17" fmla="*/ 1879 w 1879"/>
              <a:gd name="T18" fmla="*/ 1821 h 182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79" h="1821">
                <a:moveTo>
                  <a:pt x="35" y="1821"/>
                </a:moveTo>
                <a:cubicBezTo>
                  <a:pt x="36" y="1682"/>
                  <a:pt x="0" y="1236"/>
                  <a:pt x="45" y="983"/>
                </a:cubicBezTo>
                <a:cubicBezTo>
                  <a:pt x="90" y="730"/>
                  <a:pt x="174" y="454"/>
                  <a:pt x="305" y="298"/>
                </a:cubicBezTo>
                <a:cubicBezTo>
                  <a:pt x="436" y="142"/>
                  <a:pt x="572" y="88"/>
                  <a:pt x="834" y="44"/>
                </a:cubicBezTo>
                <a:cubicBezTo>
                  <a:pt x="1096" y="0"/>
                  <a:pt x="1661" y="36"/>
                  <a:pt x="1879" y="34"/>
                </a:cubicBezTo>
              </a:path>
            </a:pathLst>
          </a:custGeom>
          <a:noFill/>
          <a:ln w="28575">
            <a:solidFill>
              <a:srgbClr val="33CC33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702" name="Oval 56"/>
          <p:cNvSpPr>
            <a:spLocks noChangeArrowheads="1"/>
          </p:cNvSpPr>
          <p:nvPr/>
        </p:nvSpPr>
        <p:spPr bwMode="auto">
          <a:xfrm>
            <a:off x="2286000" y="3124200"/>
            <a:ext cx="1524000" cy="1295400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703" name="Freeform 57"/>
          <p:cNvSpPr>
            <a:spLocks/>
          </p:cNvSpPr>
          <p:nvPr/>
        </p:nvSpPr>
        <p:spPr bwMode="auto">
          <a:xfrm>
            <a:off x="6546850" y="2565400"/>
            <a:ext cx="2284413" cy="2108200"/>
          </a:xfrm>
          <a:custGeom>
            <a:avLst/>
            <a:gdLst>
              <a:gd name="T0" fmla="*/ 2147483647 w 1953"/>
              <a:gd name="T1" fmla="*/ 2147483647 h 1803"/>
              <a:gd name="T2" fmla="*/ 2147483647 w 1953"/>
              <a:gd name="T3" fmla="*/ 2147483647 h 1803"/>
              <a:gd name="T4" fmla="*/ 2147483647 w 1953"/>
              <a:gd name="T5" fmla="*/ 2147483647 h 1803"/>
              <a:gd name="T6" fmla="*/ 2147483647 w 1953"/>
              <a:gd name="T7" fmla="*/ 2147483647 h 1803"/>
              <a:gd name="T8" fmla="*/ 2147483647 w 1953"/>
              <a:gd name="T9" fmla="*/ 2147483647 h 180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53"/>
              <a:gd name="T16" fmla="*/ 0 h 1803"/>
              <a:gd name="T17" fmla="*/ 1953 w 1953"/>
              <a:gd name="T18" fmla="*/ 1803 h 180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53" h="1803">
                <a:moveTo>
                  <a:pt x="36" y="1803"/>
                </a:moveTo>
                <a:cubicBezTo>
                  <a:pt x="57" y="1408"/>
                  <a:pt x="14" y="1045"/>
                  <a:pt x="31" y="750"/>
                </a:cubicBezTo>
                <a:cubicBezTo>
                  <a:pt x="0" y="478"/>
                  <a:pt x="108" y="266"/>
                  <a:pt x="222" y="152"/>
                </a:cubicBezTo>
                <a:cubicBezTo>
                  <a:pt x="336" y="37"/>
                  <a:pt x="277" y="61"/>
                  <a:pt x="558" y="9"/>
                </a:cubicBezTo>
                <a:cubicBezTo>
                  <a:pt x="861" y="0"/>
                  <a:pt x="1755" y="22"/>
                  <a:pt x="1953" y="11"/>
                </a:cubicBezTo>
              </a:path>
            </a:pathLst>
          </a:custGeom>
          <a:noFill/>
          <a:ln w="28575">
            <a:solidFill>
              <a:srgbClr val="FF0F0F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8704" name="Oval 58"/>
          <p:cNvSpPr>
            <a:spLocks noChangeArrowheads="1"/>
          </p:cNvSpPr>
          <p:nvPr/>
        </p:nvSpPr>
        <p:spPr bwMode="auto">
          <a:xfrm>
            <a:off x="1676400" y="2971800"/>
            <a:ext cx="2819400" cy="1905000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8705" name="Oval 60"/>
          <p:cNvSpPr>
            <a:spLocks noChangeArrowheads="1"/>
          </p:cNvSpPr>
          <p:nvPr/>
        </p:nvSpPr>
        <p:spPr bwMode="auto">
          <a:xfrm>
            <a:off x="4114800" y="5291138"/>
            <a:ext cx="1046163" cy="728662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6" name="Oval 61"/>
          <p:cNvSpPr>
            <a:spLocks noChangeArrowheads="1"/>
          </p:cNvSpPr>
          <p:nvPr/>
        </p:nvSpPr>
        <p:spPr bwMode="auto">
          <a:xfrm>
            <a:off x="2514600" y="5291138"/>
            <a:ext cx="1046163" cy="728662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707" name="Line 62"/>
          <p:cNvSpPr>
            <a:spLocks noChangeShapeType="1"/>
          </p:cNvSpPr>
          <p:nvPr/>
        </p:nvSpPr>
        <p:spPr bwMode="auto">
          <a:xfrm>
            <a:off x="30368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708" name="Text Box 63"/>
          <p:cNvSpPr txBox="1">
            <a:spLocks noChangeArrowheads="1"/>
          </p:cNvSpPr>
          <p:nvPr/>
        </p:nvSpPr>
        <p:spPr bwMode="auto">
          <a:xfrm>
            <a:off x="30210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8709" name="Text Box 64"/>
          <p:cNvSpPr txBox="1">
            <a:spLocks noChangeArrowheads="1"/>
          </p:cNvSpPr>
          <p:nvPr/>
        </p:nvSpPr>
        <p:spPr bwMode="auto">
          <a:xfrm>
            <a:off x="25908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8710" name="Text Box 65"/>
          <p:cNvSpPr txBox="1">
            <a:spLocks noChangeArrowheads="1"/>
          </p:cNvSpPr>
          <p:nvPr/>
        </p:nvSpPr>
        <p:spPr bwMode="auto">
          <a:xfrm>
            <a:off x="5927725" y="1295400"/>
            <a:ext cx="2911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0"/>
              <a:t>Receiver operating characteristic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9107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Attentional cascade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14400"/>
            <a:ext cx="80772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The detection rate and the false positive rate of the cascade are found by multiplying the respective rates of the individual stages</a:t>
            </a:r>
          </a:p>
          <a:p>
            <a:pPr>
              <a:buFontTx/>
              <a:buChar char="•"/>
            </a:pPr>
            <a:r>
              <a:rPr lang="en-US"/>
              <a:t>A detection rate of 0.9 and a false positive rate on the order of 10</a:t>
            </a:r>
            <a:r>
              <a:rPr lang="en-US" baseline="30000"/>
              <a:t>-6</a:t>
            </a:r>
            <a:r>
              <a:rPr lang="en-US"/>
              <a:t> can be achieved by a </a:t>
            </a:r>
            <a:br>
              <a:rPr lang="en-US"/>
            </a:br>
            <a:r>
              <a:rPr lang="en-US"/>
              <a:t>10-stage cascade if each stage has a detection rate of 0.99 (0.99</a:t>
            </a:r>
            <a:r>
              <a:rPr lang="en-US" baseline="30000"/>
              <a:t>10</a:t>
            </a:r>
            <a:r>
              <a:rPr lang="en-US"/>
              <a:t> ≈ 0.9) and a false positive rate of about 0.30 (0.3</a:t>
            </a:r>
            <a:r>
              <a:rPr lang="en-US" baseline="30000"/>
              <a:t>10</a:t>
            </a:r>
            <a:r>
              <a:rPr lang="en-US"/>
              <a:t> ≈ 6×10</a:t>
            </a:r>
            <a:r>
              <a:rPr lang="en-US" baseline="30000"/>
              <a:t>-6</a:t>
            </a:r>
            <a:r>
              <a:rPr lang="en-US"/>
              <a:t>) </a:t>
            </a:r>
          </a:p>
          <a:p>
            <a:endParaRPr lang="en-US"/>
          </a:p>
        </p:txBody>
      </p:sp>
      <p:sp>
        <p:nvSpPr>
          <p:cNvPr id="29700" name="Text Box 23"/>
          <p:cNvSpPr txBox="1">
            <a:spLocks noChangeArrowheads="1"/>
          </p:cNvSpPr>
          <p:nvPr/>
        </p:nvSpPr>
        <p:spPr bwMode="auto">
          <a:xfrm>
            <a:off x="7162800" y="5424488"/>
            <a:ext cx="768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0">
                <a:latin typeface="Times New Roman" pitchFamily="18" charset="0"/>
              </a:rPr>
              <a:t>FACE</a:t>
            </a:r>
          </a:p>
        </p:txBody>
      </p:sp>
      <p:sp>
        <p:nvSpPr>
          <p:cNvPr id="29701" name="Text Box 24"/>
          <p:cNvSpPr txBox="1">
            <a:spLocks noChangeArrowheads="1"/>
          </p:cNvSpPr>
          <p:nvPr/>
        </p:nvSpPr>
        <p:spPr bwMode="auto">
          <a:xfrm>
            <a:off x="914400" y="5440363"/>
            <a:ext cx="13700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0">
                <a:latin typeface="Times New Roman" pitchFamily="18" charset="0"/>
              </a:rPr>
              <a:t>IMAGE</a:t>
            </a:r>
          </a:p>
          <a:p>
            <a:r>
              <a:rPr lang="en-US" sz="1400" b="0">
                <a:latin typeface="Times New Roman" pitchFamily="18" charset="0"/>
              </a:rPr>
              <a:t>SUB-WINDOW</a:t>
            </a:r>
          </a:p>
        </p:txBody>
      </p:sp>
      <p:sp>
        <p:nvSpPr>
          <p:cNvPr id="29702" name="Line 25"/>
          <p:cNvSpPr>
            <a:spLocks noChangeShapeType="1"/>
          </p:cNvSpPr>
          <p:nvPr/>
        </p:nvSpPr>
        <p:spPr bwMode="auto">
          <a:xfrm>
            <a:off x="2057400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3" name="Text Box 28"/>
          <p:cNvSpPr txBox="1">
            <a:spLocks noChangeArrowheads="1"/>
          </p:cNvSpPr>
          <p:nvPr/>
        </p:nvSpPr>
        <p:spPr bwMode="auto">
          <a:xfrm>
            <a:off x="2590800" y="5549900"/>
            <a:ext cx="8842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1</a:t>
            </a:r>
          </a:p>
        </p:txBody>
      </p:sp>
      <p:sp>
        <p:nvSpPr>
          <p:cNvPr id="29704" name="Line 29"/>
          <p:cNvSpPr>
            <a:spLocks noChangeShapeType="1"/>
          </p:cNvSpPr>
          <p:nvPr/>
        </p:nvSpPr>
        <p:spPr bwMode="auto">
          <a:xfrm>
            <a:off x="3605213" y="56689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5" name="Line 30"/>
          <p:cNvSpPr>
            <a:spLocks noChangeShapeType="1"/>
          </p:cNvSpPr>
          <p:nvPr/>
        </p:nvSpPr>
        <p:spPr bwMode="auto">
          <a:xfrm>
            <a:off x="3038475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6" name="Text Box 32"/>
          <p:cNvSpPr txBox="1">
            <a:spLocks noChangeArrowheads="1"/>
          </p:cNvSpPr>
          <p:nvPr/>
        </p:nvSpPr>
        <p:spPr bwMode="auto">
          <a:xfrm>
            <a:off x="3686175" y="5364163"/>
            <a:ext cx="285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07" name="Oval 34"/>
          <p:cNvSpPr>
            <a:spLocks noChangeArrowheads="1"/>
          </p:cNvSpPr>
          <p:nvPr/>
        </p:nvSpPr>
        <p:spPr bwMode="auto">
          <a:xfrm>
            <a:off x="5640388" y="5305425"/>
            <a:ext cx="1046162" cy="7286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8" name="Text Box 35"/>
          <p:cNvSpPr txBox="1">
            <a:spLocks noChangeArrowheads="1"/>
          </p:cNvSpPr>
          <p:nvPr/>
        </p:nvSpPr>
        <p:spPr bwMode="auto">
          <a:xfrm>
            <a:off x="5726113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3</a:t>
            </a:r>
          </a:p>
        </p:txBody>
      </p:sp>
      <p:sp>
        <p:nvSpPr>
          <p:cNvPr id="29709" name="Line 36"/>
          <p:cNvSpPr>
            <a:spLocks noChangeShapeType="1"/>
          </p:cNvSpPr>
          <p:nvPr/>
        </p:nvSpPr>
        <p:spPr bwMode="auto">
          <a:xfrm>
            <a:off x="6696075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0" name="Text Box 37"/>
          <p:cNvSpPr txBox="1">
            <a:spLocks noChangeArrowheads="1"/>
          </p:cNvSpPr>
          <p:nvPr/>
        </p:nvSpPr>
        <p:spPr bwMode="auto">
          <a:xfrm>
            <a:off x="6772275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1" name="Line 38"/>
          <p:cNvSpPr>
            <a:spLocks noChangeShapeType="1"/>
          </p:cNvSpPr>
          <p:nvPr/>
        </p:nvSpPr>
        <p:spPr bwMode="auto">
          <a:xfrm>
            <a:off x="61483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2" name="Text Box 39"/>
          <p:cNvSpPr txBox="1">
            <a:spLocks noChangeArrowheads="1"/>
          </p:cNvSpPr>
          <p:nvPr/>
        </p:nvSpPr>
        <p:spPr bwMode="auto">
          <a:xfrm>
            <a:off x="61325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13" name="Text Box 40"/>
          <p:cNvSpPr txBox="1">
            <a:spLocks noChangeArrowheads="1"/>
          </p:cNvSpPr>
          <p:nvPr/>
        </p:nvSpPr>
        <p:spPr bwMode="auto">
          <a:xfrm>
            <a:off x="57023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9714" name="Line 41"/>
          <p:cNvSpPr>
            <a:spLocks noChangeShapeType="1"/>
          </p:cNvSpPr>
          <p:nvPr/>
        </p:nvSpPr>
        <p:spPr bwMode="auto">
          <a:xfrm>
            <a:off x="360203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5" name="Text Box 44"/>
          <p:cNvSpPr txBox="1">
            <a:spLocks noChangeArrowheads="1"/>
          </p:cNvSpPr>
          <p:nvPr/>
        </p:nvSpPr>
        <p:spPr bwMode="auto">
          <a:xfrm>
            <a:off x="36830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6" name="Text Box 47"/>
          <p:cNvSpPr txBox="1">
            <a:spLocks noChangeArrowheads="1"/>
          </p:cNvSpPr>
          <p:nvPr/>
        </p:nvSpPr>
        <p:spPr bwMode="auto">
          <a:xfrm>
            <a:off x="4243388" y="5514975"/>
            <a:ext cx="884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Classifier 2</a:t>
            </a:r>
          </a:p>
        </p:txBody>
      </p:sp>
      <p:sp>
        <p:nvSpPr>
          <p:cNvPr id="29717" name="Line 48"/>
          <p:cNvSpPr>
            <a:spLocks noChangeShapeType="1"/>
          </p:cNvSpPr>
          <p:nvPr/>
        </p:nvSpPr>
        <p:spPr bwMode="auto">
          <a:xfrm>
            <a:off x="5157788" y="566737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18" name="Text Box 49"/>
          <p:cNvSpPr txBox="1">
            <a:spLocks noChangeArrowheads="1"/>
          </p:cNvSpPr>
          <p:nvPr/>
        </p:nvSpPr>
        <p:spPr bwMode="auto">
          <a:xfrm>
            <a:off x="5257800" y="5362575"/>
            <a:ext cx="285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T</a:t>
            </a:r>
          </a:p>
        </p:txBody>
      </p:sp>
      <p:sp>
        <p:nvSpPr>
          <p:cNvPr id="29719" name="Line 50"/>
          <p:cNvSpPr>
            <a:spLocks noChangeShapeType="1"/>
          </p:cNvSpPr>
          <p:nvPr/>
        </p:nvSpPr>
        <p:spPr bwMode="auto">
          <a:xfrm>
            <a:off x="4689475" y="6015038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0" name="Text Box 51"/>
          <p:cNvSpPr txBox="1">
            <a:spLocks noChangeArrowheads="1"/>
          </p:cNvSpPr>
          <p:nvPr/>
        </p:nvSpPr>
        <p:spPr bwMode="auto">
          <a:xfrm>
            <a:off x="4673600" y="5972175"/>
            <a:ext cx="277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21" name="Text Box 52"/>
          <p:cNvSpPr txBox="1">
            <a:spLocks noChangeArrowheads="1"/>
          </p:cNvSpPr>
          <p:nvPr/>
        </p:nvSpPr>
        <p:spPr bwMode="auto">
          <a:xfrm>
            <a:off x="4243388" y="6319838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9722" name="Oval 60"/>
          <p:cNvSpPr>
            <a:spLocks noChangeArrowheads="1"/>
          </p:cNvSpPr>
          <p:nvPr/>
        </p:nvSpPr>
        <p:spPr bwMode="auto">
          <a:xfrm>
            <a:off x="4114800" y="5291138"/>
            <a:ext cx="1046163" cy="728662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3" name="Oval 61"/>
          <p:cNvSpPr>
            <a:spLocks noChangeArrowheads="1"/>
          </p:cNvSpPr>
          <p:nvPr/>
        </p:nvSpPr>
        <p:spPr bwMode="auto">
          <a:xfrm>
            <a:off x="2514600" y="5291138"/>
            <a:ext cx="1046163" cy="728662"/>
          </a:xfrm>
          <a:prstGeom prst="ellips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24" name="Line 62"/>
          <p:cNvSpPr>
            <a:spLocks noChangeShapeType="1"/>
          </p:cNvSpPr>
          <p:nvPr/>
        </p:nvSpPr>
        <p:spPr bwMode="auto">
          <a:xfrm>
            <a:off x="3036888" y="60499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25" name="Text Box 63"/>
          <p:cNvSpPr txBox="1">
            <a:spLocks noChangeArrowheads="1"/>
          </p:cNvSpPr>
          <p:nvPr/>
        </p:nvSpPr>
        <p:spPr bwMode="auto">
          <a:xfrm>
            <a:off x="3021013" y="6007100"/>
            <a:ext cx="2778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F</a:t>
            </a:r>
          </a:p>
        </p:txBody>
      </p:sp>
      <p:sp>
        <p:nvSpPr>
          <p:cNvPr id="29726" name="Text Box 64"/>
          <p:cNvSpPr txBox="1">
            <a:spLocks noChangeArrowheads="1"/>
          </p:cNvSpPr>
          <p:nvPr/>
        </p:nvSpPr>
        <p:spPr bwMode="auto">
          <a:xfrm>
            <a:off x="2590800" y="6354763"/>
            <a:ext cx="9525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b="0">
                <a:latin typeface="Times New Roman" pitchFamily="18" charset="0"/>
              </a:rPr>
              <a:t>NON-FACE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0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Training the cascade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8001000" cy="5943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Set target detection and false positive rates for each stage</a:t>
            </a:r>
          </a:p>
          <a:p>
            <a:pPr>
              <a:buFontTx/>
              <a:buChar char="•"/>
            </a:pPr>
            <a:r>
              <a:rPr lang="en-US" dirty="0"/>
              <a:t>Keep adding features to the current stage until its target rates have been met </a:t>
            </a:r>
          </a:p>
          <a:p>
            <a:pPr lvl="1"/>
            <a:r>
              <a:rPr lang="en-US" dirty="0"/>
              <a:t>Need to lower </a:t>
            </a:r>
            <a:r>
              <a:rPr lang="en-US" dirty="0" err="1"/>
              <a:t>AdaBoost</a:t>
            </a:r>
            <a:r>
              <a:rPr lang="en-US" dirty="0"/>
              <a:t> threshold to maximize detection </a:t>
            </a:r>
            <a:br>
              <a:rPr lang="en-US" dirty="0"/>
            </a:br>
            <a:r>
              <a:rPr lang="en-US" dirty="0"/>
              <a:t>(as opposed to minimizing total classification error)</a:t>
            </a:r>
          </a:p>
          <a:p>
            <a:pPr lvl="1"/>
            <a:r>
              <a:rPr lang="en-US" dirty="0"/>
              <a:t>Test on a </a:t>
            </a:r>
            <a:r>
              <a:rPr lang="en-US" i="1" dirty="0"/>
              <a:t>validation set</a:t>
            </a:r>
          </a:p>
          <a:p>
            <a:pPr>
              <a:buFontTx/>
              <a:buChar char="•"/>
            </a:pPr>
            <a:r>
              <a:rPr lang="en-US" dirty="0"/>
              <a:t>If the overall false positive rate is not low enough, then add another stage</a:t>
            </a:r>
          </a:p>
          <a:p>
            <a:pPr>
              <a:buFontTx/>
              <a:buChar char="•"/>
            </a:pPr>
            <a:r>
              <a:rPr lang="en-US" dirty="0"/>
              <a:t>Use false positives from current stage as the negative training examples for the next stage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2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8" name="Title 1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38421" y="135467"/>
            <a:ext cx="8864600" cy="609600"/>
          </a:xfrm>
        </p:spPr>
        <p:txBody>
          <a:bodyPr/>
          <a:lstStyle/>
          <a:p>
            <a:r>
              <a:rPr lang="en-US" dirty="0"/>
              <a:t>Viola-Jones Face Detector: Summary</a:t>
            </a:r>
          </a:p>
        </p:txBody>
      </p:sp>
      <p:sp>
        <p:nvSpPr>
          <p:cNvPr id="615429" name="Content Placeholder 6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457200" y="4760913"/>
            <a:ext cx="8686800" cy="1954212"/>
          </a:xfrm>
        </p:spPr>
        <p:txBody>
          <a:bodyPr/>
          <a:lstStyle/>
          <a:p>
            <a:r>
              <a:rPr lang="en-US" sz="2100" dirty="0"/>
              <a:t>Train with 5K positives, 350M negatives</a:t>
            </a:r>
          </a:p>
          <a:p>
            <a:r>
              <a:rPr lang="en-US" sz="2100" dirty="0"/>
              <a:t>Real-time detector using 38 layer cascade</a:t>
            </a:r>
          </a:p>
          <a:p>
            <a:r>
              <a:rPr lang="en-US" sz="2100" dirty="0"/>
              <a:t>6061 features in final layer</a:t>
            </a:r>
          </a:p>
          <a:p>
            <a:r>
              <a:rPr lang="en-US" sz="1800" dirty="0"/>
              <a:t>[Implementation available in </a:t>
            </a:r>
            <a:r>
              <a:rPr lang="en-US" sz="1800" dirty="0" err="1"/>
              <a:t>OpenCV</a:t>
            </a:r>
            <a:r>
              <a:rPr lang="en-US" sz="1800" dirty="0"/>
              <a:t>: http://</a:t>
            </a:r>
            <a:r>
              <a:rPr lang="en-US" sz="1800" dirty="0" err="1"/>
              <a:t>www.intel.com</a:t>
            </a:r>
            <a:r>
              <a:rPr lang="en-US" sz="1800" dirty="0"/>
              <a:t>/technology/computing/</a:t>
            </a:r>
            <a:r>
              <a:rPr lang="en-US" sz="1800" dirty="0" err="1"/>
              <a:t>opencv</a:t>
            </a:r>
            <a:r>
              <a:rPr lang="en-US" sz="1800" dirty="0"/>
              <a:t>/]</a:t>
            </a:r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  <a:p>
            <a:endParaRPr lang="en-US" sz="2100" dirty="0"/>
          </a:p>
        </p:txBody>
      </p:sp>
      <p:sp>
        <p:nvSpPr>
          <p:cNvPr id="72" name="Rectangle 7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09863" y="3063875"/>
            <a:ext cx="2373312" cy="160655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615427" name="Rectangle 6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5625" y="1201738"/>
            <a:ext cx="1752600" cy="3505200"/>
          </a:xfrm>
          <a:prstGeom prst="rect">
            <a:avLst/>
          </a:prstGeom>
          <a:solidFill>
            <a:schemeClr val="tx1"/>
          </a:solidFill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61543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1311275"/>
            <a:ext cx="1420812" cy="139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grpSp>
        <p:nvGrpSpPr>
          <p:cNvPr id="615433" name="Group 17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738188" y="2954338"/>
            <a:ext cx="1423987" cy="1447800"/>
            <a:chOff x="3330558" y="1384272"/>
            <a:chExt cx="4538043" cy="3870378"/>
          </a:xfrm>
        </p:grpSpPr>
        <p:pic>
          <p:nvPicPr>
            <p:cNvPr id="615434" name="Picture 12" descr="untitled.bmp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3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43" r="33049" b="7195"/>
            <a:stretch>
              <a:fillRect/>
            </a:stretch>
          </p:blipFill>
          <p:spPr bwMode="auto">
            <a:xfrm>
              <a:off x="3330558" y="1384272"/>
              <a:ext cx="4538043" cy="3870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5" name="Picture 13" descr="untitled.bmp"/>
            <p:cNvPicPr>
              <a:picLocks noChangeAspect="1"/>
            </p:cNvPicPr>
            <p:nvPr>
              <p:custDataLst>
                <p:tags r:id="rId22"/>
              </p:custDataLst>
            </p:nvPr>
          </p:nvPicPr>
          <p:blipFill>
            <a:blip r:embed="rId3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5400000">
              <a:off x="3345641" y="2866223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6" name="Picture 14" descr="untitled.bmp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36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>
              <a:off x="3805227" y="3282948"/>
              <a:ext cx="511182" cy="541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7" name="Picture 15" descr="untitled.bmp"/>
            <p:cNvPicPr>
              <a:picLocks noChangeAspect="1"/>
            </p:cNvPicPr>
            <p:nvPr>
              <p:custDataLst>
                <p:tags r:id="rId24"/>
              </p:custDataLst>
            </p:nvPr>
          </p:nvPicPr>
          <p:blipFill>
            <a:blip r:embed="rId37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692" t="1443" r="53766" b="85777"/>
            <a:stretch>
              <a:fillRect/>
            </a:stretch>
          </p:blipFill>
          <p:spPr bwMode="auto">
            <a:xfrm rot="-5400000">
              <a:off x="4294346" y="2851771"/>
              <a:ext cx="489753" cy="518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8" name="Picture 17" descr="untitled.bmp"/>
            <p:cNvPicPr>
              <a:picLocks noChangeAspect="1"/>
            </p:cNvPicPr>
            <p:nvPr>
              <p:custDataLst>
                <p:tags r:id="rId25"/>
              </p:custDataLst>
            </p:nvPr>
          </p:nvPicPr>
          <p:blipFill>
            <a:blip r:embed="rId3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6689754" y="1895454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39" name="Picture 18" descr="untitled.bmp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3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59" t="24715" r="42899" b="64079"/>
            <a:stretch>
              <a:fillRect/>
            </a:stretch>
          </p:blipFill>
          <p:spPr bwMode="auto">
            <a:xfrm>
              <a:off x="7200936" y="1420785"/>
              <a:ext cx="511182" cy="474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440" name="Isosceles Triangle 19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3403584" y="2479662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1" name="Isosceles Triangle 20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4827591" y="1968480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2" name="Isosceles Triangle 21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5448312" y="4278894"/>
              <a:ext cx="219078" cy="8297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43" name="Isosceles Triangle 22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6799293" y="4341825"/>
              <a:ext cx="365130" cy="292104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12700" cap="sq" algn="ctr">
              <a:solidFill>
                <a:schemeClr val="bg2"/>
              </a:solidFill>
              <a:round/>
              <a:headEnd type="none" w="sm" len="sm"/>
              <a:tailEnd type="triangle" w="sm" len="sm"/>
            </a:ln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</p:grpSp>
      <p:sp>
        <p:nvSpPr>
          <p:cNvPr id="615444" name="Text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39825" y="2662238"/>
            <a:ext cx="723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Faces</a:t>
            </a:r>
          </a:p>
        </p:txBody>
      </p:sp>
      <p:sp>
        <p:nvSpPr>
          <p:cNvPr id="615445" name="Text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76313" y="4357688"/>
            <a:ext cx="12874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Non-faces</a:t>
            </a:r>
          </a:p>
        </p:txBody>
      </p:sp>
      <p:sp>
        <p:nvSpPr>
          <p:cNvPr id="24" name="TextBox 23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454275" y="1490663"/>
            <a:ext cx="2811463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Train cascade of classifiers with AdaBoost</a:t>
            </a:r>
          </a:p>
        </p:txBody>
      </p:sp>
      <p:sp>
        <p:nvSpPr>
          <p:cNvPr id="25" name="Rounded Rectangle 2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636838" y="1311275"/>
            <a:ext cx="2446337" cy="1314450"/>
          </a:xfrm>
          <a:prstGeom prst="roundRect">
            <a:avLst>
              <a:gd name="adj" fmla="val 16667"/>
            </a:avLst>
          </a:prstGeom>
          <a:noFill/>
          <a:ln w="12700" cap="sq" algn="ctr">
            <a:solidFill>
              <a:schemeClr val="bg2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pic>
        <p:nvPicPr>
          <p:cNvPr id="65" name="Picture 4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2" t="38298" r="24236" b="16170"/>
          <a:stretch>
            <a:fillRect/>
          </a:stretch>
        </p:blipFill>
        <p:spPr bwMode="auto">
          <a:xfrm>
            <a:off x="3001963" y="3100388"/>
            <a:ext cx="1716087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ight Arrow 67"/>
          <p:cNvSpPr/>
          <p:nvPr>
            <p:custDataLst>
              <p:tags r:id="rId12"/>
            </p:custDataLst>
          </p:nvPr>
        </p:nvSpPr>
        <p:spPr bwMode="auto">
          <a:xfrm>
            <a:off x="2198688" y="1530350"/>
            <a:ext cx="438150" cy="830263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0" name="Right Arrow 69"/>
          <p:cNvSpPr/>
          <p:nvPr>
            <p:custDataLst>
              <p:tags r:id="rId13"/>
            </p:custDataLst>
          </p:nvPr>
        </p:nvSpPr>
        <p:spPr bwMode="auto">
          <a:xfrm rot="5400000">
            <a:off x="3549651" y="2430462"/>
            <a:ext cx="438150" cy="828675"/>
          </a:xfrm>
          <a:prstGeom prst="rightArrow">
            <a:avLst/>
          </a:prstGeom>
          <a:solidFill>
            <a:schemeClr val="accent4">
              <a:lumMod val="75000"/>
            </a:schemeClr>
          </a:solidFill>
          <a:ln w="12700" cap="rnd" cmpd="sng" algn="ctr">
            <a:solidFill>
              <a:schemeClr val="bg2"/>
            </a:solidFill>
            <a:prstDash val="solid"/>
            <a:round/>
            <a:headEnd type="none" w="sm" len="sm"/>
            <a:tailEnd type="triangle" w="sm" len="sm"/>
          </a:ln>
          <a:effectLst/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sp>
        <p:nvSpPr>
          <p:cNvPr id="71" name="TextBox 7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819400" y="4159250"/>
            <a:ext cx="215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Selected features, thresholds, and weights</a:t>
            </a:r>
          </a:p>
        </p:txBody>
      </p:sp>
      <p:pic>
        <p:nvPicPr>
          <p:cNvPr id="74" name="Picture 28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7" t="42818" r="24835" b="40144"/>
          <a:stretch>
            <a:fillRect/>
          </a:stretch>
        </p:blipFill>
        <p:spPr bwMode="auto">
          <a:xfrm>
            <a:off x="5849938" y="1165225"/>
            <a:ext cx="2263775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" name="TextBox 7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86450" y="2771775"/>
            <a:ext cx="21542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>
                <a:solidFill>
                  <a:srgbClr val="000000"/>
                </a:solidFill>
                <a:latin typeface="Trebuchet MS" pitchFamily="34" charset="0"/>
              </a:rPr>
              <a:t>New image</a:t>
            </a:r>
          </a:p>
        </p:txBody>
      </p:sp>
      <p:sp>
        <p:nvSpPr>
          <p:cNvPr id="78" name="Rectangle 7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886450" y="1238250"/>
            <a:ext cx="365125" cy="417513"/>
          </a:xfrm>
          <a:prstGeom prst="rect">
            <a:avLst/>
          </a:prstGeom>
          <a:noFill/>
          <a:ln w="38100" cap="sq" algn="ctr">
            <a:solidFill>
              <a:srgbClr val="FFFF00"/>
            </a:solidFill>
            <a:round/>
            <a:headEnd type="none" w="sm" len="sm"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b="1">
              <a:solidFill>
                <a:srgbClr val="000000"/>
              </a:solidFill>
              <a:latin typeface="Trebuchet MS"/>
            </a:endParaRPr>
          </a:p>
        </p:txBody>
      </p:sp>
      <p:grpSp>
        <p:nvGrpSpPr>
          <p:cNvPr id="3" name="Group 79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5083175" y="1566863"/>
            <a:ext cx="766763" cy="2405062"/>
            <a:chOff x="5083182" y="1566450"/>
            <a:chExt cx="766773" cy="2405781"/>
          </a:xfrm>
        </p:grpSpPr>
        <p:sp>
          <p:nvSpPr>
            <p:cNvPr id="77" name="Up Arrow 76"/>
            <p:cNvSpPr/>
            <p:nvPr>
              <p:custDataLst>
                <p:tags r:id="rId19"/>
              </p:custDataLst>
            </p:nvPr>
          </p:nvSpPr>
          <p:spPr bwMode="auto">
            <a:xfrm rot="1715709">
              <a:off x="5083182" y="1634732"/>
              <a:ext cx="766773" cy="2337499"/>
            </a:xfrm>
            <a:prstGeom prst="upArrow">
              <a:avLst/>
            </a:prstGeom>
            <a:solidFill>
              <a:schemeClr val="tx1">
                <a:lumMod val="65000"/>
              </a:schemeClr>
            </a:solidFill>
            <a:ln w="12700" cap="sq" cmpd="sng" algn="ctr">
              <a:solidFill>
                <a:schemeClr val="bg2"/>
              </a:solidFill>
              <a:prstDash val="solid"/>
              <a:round/>
              <a:headEnd type="none" w="sm" len="sm"/>
              <a:tailEnd type="triangle" w="sm" len="sm"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100" b="1">
                <a:solidFill>
                  <a:srgbClr val="000000"/>
                </a:solidFill>
                <a:latin typeface="Trebuchet MS"/>
              </a:endParaRPr>
            </a:p>
          </p:txBody>
        </p:sp>
        <p:sp>
          <p:nvSpPr>
            <p:cNvPr id="615457" name="TextBox 78"/>
            <p:cNvSpPr txBox="1"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 rot="-3602014">
              <a:off x="4449764" y="2369452"/>
              <a:ext cx="219078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>
                  <a:solidFill>
                    <a:srgbClr val="000000"/>
                  </a:solidFill>
                  <a:latin typeface="Trebuchet MS" pitchFamily="34" charset="0"/>
                </a:rPr>
                <a:t>Apply to each subwindow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36D7BB-2806-4694-9201-C1DF6EA7CF15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71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948 -0.00254 0.18976 -0.00508 0.18872 -0.00277 C 0.18768 -0.00046 0.00278 0.0081 -0.00607 0.01365 C -0.01493 0.0192 0.11164 0.0273 0.13507 0.03008 " pathEditMode="relative" ptsTypes="aaaA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24" grpId="0"/>
      <p:bldP spid="25" grpId="0" animBg="1"/>
      <p:bldP spid="68" grpId="0" animBg="1"/>
      <p:bldP spid="70" grpId="0" animBg="1"/>
      <p:bldP spid="71" grpId="0"/>
      <p:bldP spid="75" grpId="0"/>
      <p:bldP spid="78" grpId="0" animBg="1"/>
      <p:bldP spid="78" grpId="1" animBg="1"/>
      <p:bldP spid="78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implemented system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066800"/>
            <a:ext cx="7772400" cy="4876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Training Data</a:t>
            </a:r>
          </a:p>
          <a:p>
            <a:pPr lvl="1"/>
            <a:r>
              <a:rPr lang="en-US"/>
              <a:t>5000 faces</a:t>
            </a:r>
          </a:p>
          <a:p>
            <a:pPr lvl="2"/>
            <a:r>
              <a:rPr lang="en-US"/>
              <a:t>All frontal, rescaled to </a:t>
            </a:r>
            <a:br>
              <a:rPr lang="en-US"/>
            </a:br>
            <a:r>
              <a:rPr lang="en-US"/>
              <a:t>24x24 pixels</a:t>
            </a:r>
          </a:p>
          <a:p>
            <a:pPr lvl="1"/>
            <a:r>
              <a:rPr lang="en-US"/>
              <a:t>300 million non-faces</a:t>
            </a:r>
          </a:p>
          <a:p>
            <a:pPr lvl="2"/>
            <a:r>
              <a:rPr lang="en-US"/>
              <a:t>9500 non-face images</a:t>
            </a:r>
          </a:p>
          <a:p>
            <a:pPr lvl="1"/>
            <a:r>
              <a:rPr lang="en-US"/>
              <a:t>Faces are normalized</a:t>
            </a:r>
          </a:p>
          <a:p>
            <a:pPr lvl="2"/>
            <a:r>
              <a:rPr lang="en-US"/>
              <a:t>Scale, translation</a:t>
            </a:r>
          </a:p>
          <a:p>
            <a:pPr>
              <a:buFontTx/>
              <a:buChar char="•"/>
            </a:pPr>
            <a:r>
              <a:rPr lang="en-US"/>
              <a:t>Many variations</a:t>
            </a:r>
          </a:p>
          <a:p>
            <a:pPr lvl="1"/>
            <a:r>
              <a:rPr lang="en-US"/>
              <a:t>Across individuals</a:t>
            </a:r>
          </a:p>
          <a:p>
            <a:pPr lvl="1"/>
            <a:r>
              <a:rPr lang="en-US"/>
              <a:t>Illumination</a:t>
            </a:r>
          </a:p>
          <a:p>
            <a:pPr lvl="1"/>
            <a:r>
              <a:rPr lang="en-US"/>
              <a:t>Pose</a:t>
            </a:r>
          </a:p>
          <a:p>
            <a:pPr>
              <a:buFontTx/>
              <a:buChar char="•"/>
            </a:pPr>
            <a:endParaRPr lang="en-US"/>
          </a:p>
        </p:txBody>
      </p:sp>
      <p:pic>
        <p:nvPicPr>
          <p:cNvPr id="31748" name="Picture 4" descr="training_fa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19200"/>
            <a:ext cx="42672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97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Person Detection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altLang="en-US" sz="2000"/>
              <a:t>Example: Face Detection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pPr>
              <a:buFontTx/>
              <a:buNone/>
            </a:pPr>
            <a:endParaRPr lang="en-US" altLang="en-US"/>
          </a:p>
          <a:p>
            <a:r>
              <a:rPr lang="en-US" altLang="en-US" sz="2000"/>
              <a:t>Example: Skin Detection</a:t>
            </a:r>
            <a:endParaRPr lang="en-US" alt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69"/>
          <a:stretch>
            <a:fillRect/>
          </a:stretch>
        </p:blipFill>
        <p:spPr bwMode="auto">
          <a:xfrm>
            <a:off x="838200" y="1600200"/>
            <a:ext cx="5638800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6477000" y="2971800"/>
            <a:ext cx="201771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Times New Roman" pitchFamily="18" charset="0"/>
              </a:rPr>
              <a:t>(</a:t>
            </a:r>
            <a:r>
              <a:rPr lang="en-US" altLang="en-US" sz="1400">
                <a:latin typeface="Times New Roman" pitchFamily="18" charset="0"/>
                <a:hlinkClick r:id="rId3"/>
              </a:rPr>
              <a:t>Rowley, Baluja &amp; Kanade, 1998</a:t>
            </a:r>
            <a:r>
              <a:rPr lang="en-US" altLang="en-US" sz="1400">
                <a:latin typeface="Times New Roman" pitchFamily="18" charset="0"/>
              </a:rPr>
              <a:t>)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54"/>
          <a:stretch>
            <a:fillRect/>
          </a:stretch>
        </p:blipFill>
        <p:spPr bwMode="auto">
          <a:xfrm>
            <a:off x="838200" y="4267200"/>
            <a:ext cx="5791200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477000" y="6248400"/>
            <a:ext cx="19700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latin typeface="Times New Roman" pitchFamily="18" charset="0"/>
              </a:rPr>
              <a:t>(</a:t>
            </a:r>
            <a:r>
              <a:rPr lang="en-US" altLang="en-US" sz="1600">
                <a:latin typeface="Times New Roman" pitchFamily="18" charset="0"/>
                <a:hlinkClick r:id="rId5"/>
              </a:rPr>
              <a:t>Jones &amp; Rehg, 1999</a:t>
            </a:r>
            <a:r>
              <a:rPr lang="en-US" altLang="en-US" sz="1600"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System performance</a:t>
            </a:r>
          </a:p>
        </p:txBody>
      </p:sp>
      <p:sp>
        <p:nvSpPr>
          <p:cNvPr id="136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 dirty="0"/>
              <a:t>Training time: “weeks” on 466 MHz Sun workstation</a:t>
            </a:r>
          </a:p>
          <a:p>
            <a:pPr>
              <a:buFontTx/>
              <a:buChar char="•"/>
            </a:pPr>
            <a:r>
              <a:rPr lang="en-US" dirty="0"/>
              <a:t>38 layers, total of 6061 features</a:t>
            </a:r>
          </a:p>
          <a:p>
            <a:pPr>
              <a:buFontTx/>
              <a:buChar char="•"/>
            </a:pPr>
            <a:r>
              <a:rPr lang="en-US" dirty="0"/>
              <a:t>Average of 10 features evaluated per window on test set</a:t>
            </a:r>
          </a:p>
          <a:p>
            <a:pPr>
              <a:buFontTx/>
              <a:buChar char="•"/>
            </a:pPr>
            <a:r>
              <a:rPr lang="en-US" dirty="0"/>
              <a:t>“On a 700 </a:t>
            </a:r>
            <a:r>
              <a:rPr lang="en-US" dirty="0" err="1"/>
              <a:t>Mhz</a:t>
            </a:r>
            <a:r>
              <a:rPr lang="en-US" dirty="0"/>
              <a:t> Pentium III processor, the face detector can process a 384 by 288 pixel image in about .067 seconds” </a:t>
            </a:r>
          </a:p>
          <a:p>
            <a:pPr lvl="1"/>
            <a:r>
              <a:rPr lang="en-US" dirty="0"/>
              <a:t>15 Hz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15 times faster than previous detector of comparable accuracy (Rowley et al., 1998)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C1639-4E2F-4550-BAEE-C5BDC1CB80DD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04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6019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defTabSz="914400"/>
            <a:r>
              <a:rPr lang="en-US" dirty="0">
                <a:solidFill>
                  <a:srgbClr val="000099"/>
                </a:solidFill>
                <a:latin typeface="Trebuchet MS"/>
              </a:rPr>
              <a:t>Non-maximal suppression (NMS)</a:t>
            </a:r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09800" y="563880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0000"/>
                </a:solidFill>
                <a:latin typeface="Trebuchet MS"/>
              </a:rPr>
              <a:t>Many detections above threshold.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31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01332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rebuchet MS" pitchFamily="34" charset="0"/>
              </a:defRPr>
            </a:lvl9pPr>
          </a:lstStyle>
          <a:p>
            <a:pPr defTabSz="914400"/>
            <a:r>
              <a:rPr lang="en-US" dirty="0">
                <a:solidFill>
                  <a:srgbClr val="000099"/>
                </a:solidFill>
                <a:latin typeface="Trebuchet MS"/>
              </a:rPr>
              <a:t>Non-maximal suppression (NMS)</a:t>
            </a:r>
          </a:p>
        </p:txBody>
      </p:sp>
      <p:pic>
        <p:nvPicPr>
          <p:cNvPr id="6146" name="Picture 2" descr="C:\larryz\classes\UW576S11\Assignment4\query\Befo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larryz\classes\UW576S11\Assignment4\query\Aft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850" y="1666875"/>
            <a:ext cx="4781550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32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21308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09600"/>
            <a:ext cx="6286500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0" y="5848350"/>
            <a:ext cx="3429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C00000"/>
                </a:solidFill>
                <a:latin typeface="Trebuchet MS"/>
              </a:rPr>
              <a:t>Similar accuracy, but 10x faster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62561" y="1882478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dirty="0">
                <a:solidFill>
                  <a:srgbClr val="0066FF">
                    <a:lumMod val="75000"/>
                  </a:srgbClr>
                </a:solidFill>
                <a:latin typeface="Trebuchet MS"/>
              </a:rPr>
              <a:t>Is this good?</a:t>
            </a:r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 flipV="1">
            <a:off x="2705100" y="1524000"/>
            <a:ext cx="685800" cy="4894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33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80075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52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39484" r="24835" b="8292"/>
          <a:stretch>
            <a:fillRect/>
          </a:stretch>
        </p:blipFill>
        <p:spPr bwMode="auto">
          <a:xfrm>
            <a:off x="1066800" y="1165225"/>
            <a:ext cx="7119938" cy="514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9523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287863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 dirty="0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34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36630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570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t="36972" r="24269" b="8212"/>
          <a:stretch>
            <a:fillRect/>
          </a:stretch>
        </p:blipFill>
        <p:spPr bwMode="auto">
          <a:xfrm>
            <a:off x="665163" y="982663"/>
            <a:ext cx="7812087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1571" name="Title 1"/>
          <p:cNvSpPr txBox="1">
            <a:spLocks/>
          </p:cNvSpPr>
          <p:nvPr>
            <p:custDataLst>
              <p:tags r:id="rId2"/>
            </p:custDataLst>
          </p:nvPr>
        </p:nvSpPr>
        <p:spPr bwMode="auto">
          <a:xfrm>
            <a:off x="457200" y="381000"/>
            <a:ext cx="73152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35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57499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3618" name="Picture 3" descr="three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1238250"/>
            <a:ext cx="4914900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619" name="Picture 4" descr="brez-out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4350" y="1231900"/>
            <a:ext cx="3200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3620" name="Title 1"/>
          <p:cNvSpPr txBox="1">
            <a:spLocks/>
          </p:cNvSpPr>
          <p:nvPr>
            <p:custDataLst>
              <p:tags r:id="rId3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36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507741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2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381000"/>
            <a:ext cx="7315200" cy="609600"/>
          </a:xfrm>
        </p:spPr>
        <p:txBody>
          <a:bodyPr/>
          <a:lstStyle/>
          <a:p>
            <a:r>
              <a:rPr lang="en-US"/>
              <a:t>Detecting profile faces?</a:t>
            </a:r>
          </a:p>
        </p:txBody>
      </p:sp>
      <p:pic>
        <p:nvPicPr>
          <p:cNvPr id="44035" name="Picture 4" descr="features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67"/>
          <a:stretch>
            <a:fillRect/>
          </a:stretch>
        </p:blipFill>
        <p:spPr bwMode="auto">
          <a:xfrm>
            <a:off x="4572000" y="2260600"/>
            <a:ext cx="373380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0750" y="1238250"/>
            <a:ext cx="74850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b="1">
                <a:solidFill>
                  <a:srgbClr val="000000"/>
                </a:solidFill>
                <a:latin typeface="Trebuchet MS" pitchFamily="34" charset="0"/>
              </a:rPr>
              <a:t>Detecting profile faces requires training separate detector with profile examples.</a:t>
            </a:r>
          </a:p>
        </p:txBody>
      </p:sp>
      <p:pic>
        <p:nvPicPr>
          <p:cNvPr id="44037" name="Picture 3" descr="examples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78" b="3342"/>
          <a:stretch>
            <a:fillRect/>
          </a:stretch>
        </p:blipFill>
        <p:spPr bwMode="auto">
          <a:xfrm>
            <a:off x="957263" y="2187575"/>
            <a:ext cx="3268662" cy="326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37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2741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7714" name="Group 9"/>
          <p:cNvGrpSpPr>
            <a:grpSpLocks/>
          </p:cNvGrpSpPr>
          <p:nvPr>
            <p:custDataLst>
              <p:tags r:id="rId1"/>
            </p:custDataLst>
          </p:nvPr>
        </p:nvGrpSpPr>
        <p:grpSpPr bwMode="auto">
          <a:xfrm>
            <a:off x="738188" y="1384300"/>
            <a:ext cx="4125912" cy="2606675"/>
            <a:chOff x="1322343" y="3611565"/>
            <a:chExt cx="4125969" cy="2606675"/>
          </a:xfrm>
        </p:grpSpPr>
        <p:pic>
          <p:nvPicPr>
            <p:cNvPr id="627715" name="Picture 3" descr="fdr-out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369" y="3684591"/>
              <a:ext cx="4052943" cy="2432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7716" name="Picture 4" descr="fdr-right-out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158"/>
            <a:stretch>
              <a:fillRect/>
            </a:stretch>
          </p:blipFill>
          <p:spPr bwMode="auto">
            <a:xfrm>
              <a:off x="1322343" y="3611565"/>
              <a:ext cx="1600200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27717" name="Picture 5" descr="olym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225" y="1493838"/>
            <a:ext cx="3030538" cy="387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7718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6553200"/>
            <a:ext cx="3352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>
                <a:solidFill>
                  <a:srgbClr val="FFFFFF"/>
                </a:solidFill>
                <a:latin typeface="Arial" pitchFamily="34" charset="0"/>
              </a:rPr>
              <a:t>Paul Viola, ICCV tutorial</a:t>
            </a:r>
          </a:p>
        </p:txBody>
      </p:sp>
      <p:sp>
        <p:nvSpPr>
          <p:cNvPr id="627719" name="Title 1"/>
          <p:cNvSpPr txBox="1">
            <a:spLocks/>
          </p:cNvSpPr>
          <p:nvPr>
            <p:custDataLst>
              <p:tags r:id="rId4"/>
            </p:custDataLst>
          </p:nvPr>
        </p:nvSpPr>
        <p:spPr bwMode="auto">
          <a:xfrm>
            <a:off x="609600" y="361950"/>
            <a:ext cx="7723188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sz="3200" b="1">
                <a:solidFill>
                  <a:srgbClr val="000099"/>
                </a:solidFill>
                <a:latin typeface="Trebuchet MS" pitchFamily="34" charset="0"/>
              </a:rPr>
              <a:t>Viola-Jones Face Detector: Results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138ED-CFD4-4439-98B5-D554D0B40B4D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38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680650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Summary: Viola/Jones detector</a:t>
            </a:r>
          </a:p>
        </p:txBody>
      </p:sp>
      <p:sp>
        <p:nvSpPr>
          <p:cNvPr id="136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Rectangle features</a:t>
            </a:r>
          </a:p>
          <a:p>
            <a:pPr>
              <a:buFontTx/>
              <a:buChar char="•"/>
            </a:pPr>
            <a:r>
              <a:rPr lang="en-US"/>
              <a:t>Integral images for fast computation</a:t>
            </a:r>
          </a:p>
          <a:p>
            <a:pPr>
              <a:buFontTx/>
              <a:buChar char="•"/>
            </a:pPr>
            <a:r>
              <a:rPr lang="en-US"/>
              <a:t>Boosting for feature selection</a:t>
            </a:r>
          </a:p>
          <a:p>
            <a:pPr>
              <a:buFontTx/>
              <a:buChar char="•"/>
            </a:pPr>
            <a:r>
              <a:rPr lang="en-US"/>
              <a:t>Attentional cascade for fast rejection of negative windows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77530-F841-445A-9BBF-C142C1C9EEB7}" type="slidenum">
              <a:rPr lang="en-US" smtClean="0">
                <a:solidFill>
                  <a:srgbClr val="000000"/>
                </a:solidFill>
                <a:latin typeface="Arial"/>
              </a:rPr>
              <a:pPr/>
              <a:t>39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329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39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Review:  Bakic Flesh Finder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Convert pixels to </a:t>
            </a:r>
            <a:r>
              <a:rPr lang="en-US" altLang="en-US" dirty="0">
                <a:solidFill>
                  <a:srgbClr val="FF0000"/>
                </a:solidFill>
              </a:rPr>
              <a:t>normalized (</a:t>
            </a:r>
            <a:r>
              <a:rPr lang="en-US" altLang="en-US" dirty="0" err="1">
                <a:solidFill>
                  <a:srgbClr val="FF0000"/>
                </a:solidFill>
              </a:rPr>
              <a:t>r,g</a:t>
            </a:r>
            <a:r>
              <a:rPr lang="en-US" altLang="en-US" dirty="0">
                <a:solidFill>
                  <a:srgbClr val="FF0000"/>
                </a:solidFill>
              </a:rPr>
              <a:t>) </a:t>
            </a:r>
            <a:r>
              <a:rPr lang="en-US" altLang="en-US" dirty="0"/>
              <a:t>space</a:t>
            </a:r>
          </a:p>
          <a:p>
            <a:r>
              <a:rPr lang="en-US" altLang="en-US" dirty="0"/>
              <a:t>Train a binary </a:t>
            </a:r>
            <a:r>
              <a:rPr lang="en-US" altLang="en-US" dirty="0">
                <a:solidFill>
                  <a:srgbClr val="FF0000"/>
                </a:solidFill>
              </a:rPr>
              <a:t>classifier</a:t>
            </a:r>
            <a:r>
              <a:rPr lang="en-US" altLang="en-US" dirty="0"/>
              <a:t> to recognize pixels in this space as skin or not skin by giving it lots of examples of both classes.</a:t>
            </a:r>
          </a:p>
          <a:p>
            <a:r>
              <a:rPr lang="en-US" altLang="en-US" dirty="0"/>
              <a:t>On test images, have the classifier </a:t>
            </a:r>
            <a:r>
              <a:rPr lang="en-US" altLang="en-US" dirty="0">
                <a:solidFill>
                  <a:srgbClr val="FF0000"/>
                </a:solidFill>
              </a:rPr>
              <a:t>label the skin pixels.</a:t>
            </a:r>
          </a:p>
          <a:p>
            <a:r>
              <a:rPr lang="en-US" altLang="en-US" dirty="0"/>
              <a:t>Find large </a:t>
            </a:r>
            <a:r>
              <a:rPr lang="en-US" altLang="en-US" dirty="0">
                <a:solidFill>
                  <a:srgbClr val="FF0000"/>
                </a:solidFill>
              </a:rPr>
              <a:t>connected components</a:t>
            </a:r>
            <a:r>
              <a:rPr lang="en-US" altLang="en-US" dirty="0"/>
              <a:t>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98475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Face recognition: </a:t>
            </a:r>
            <a:r>
              <a:rPr lang="en-US" dirty="0"/>
              <a:t>once you’ve detected and cropped a face, try to recognize it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4267200" cy="337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6565" name="AutoShape 5"/>
          <p:cNvSpPr>
            <a:spLocks noChangeArrowheads="1"/>
          </p:cNvSpPr>
          <p:nvPr/>
        </p:nvSpPr>
        <p:spPr bwMode="auto">
          <a:xfrm>
            <a:off x="3810000" y="3276600"/>
            <a:ext cx="1295400" cy="838200"/>
          </a:xfrm>
          <a:prstGeom prst="rightArrow">
            <a:avLst>
              <a:gd name="adj1" fmla="val 50000"/>
              <a:gd name="adj2" fmla="val 38636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Arial" charset="0"/>
              </a:rPr>
              <a:t>Detection</a:t>
            </a:r>
          </a:p>
        </p:txBody>
      </p:sp>
      <p:graphicFrame>
        <p:nvGraphicFramePr>
          <p:cNvPr id="1346567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5181600" y="3200400"/>
          <a:ext cx="977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Image" r:id="rId5" imgW="977778" imgH="1002821" progId="Photoshop.Image.10">
                  <p:embed/>
                </p:oleObj>
              </mc:Choice>
              <mc:Fallback>
                <p:oleObj name="Image" r:id="rId5" imgW="977778" imgH="1002821" progId="Photoshop.Image.10">
                  <p:embed/>
                  <p:pic>
                    <p:nvPicPr>
                      <p:cNvPr id="1346567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200400"/>
                        <a:ext cx="977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6569" name="AutoShape 9"/>
          <p:cNvSpPr>
            <a:spLocks noChangeArrowheads="1"/>
          </p:cNvSpPr>
          <p:nvPr/>
        </p:nvSpPr>
        <p:spPr bwMode="auto">
          <a:xfrm>
            <a:off x="6324600" y="3276600"/>
            <a:ext cx="1447800" cy="838200"/>
          </a:xfrm>
          <a:prstGeom prst="rightArrow">
            <a:avLst>
              <a:gd name="adj1" fmla="val 50000"/>
              <a:gd name="adj2" fmla="val 43182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Arial" charset="0"/>
              </a:rPr>
              <a:t>Recognition</a:t>
            </a:r>
          </a:p>
        </p:txBody>
      </p:sp>
      <p:sp>
        <p:nvSpPr>
          <p:cNvPr id="1346570" name="Text Box 10"/>
          <p:cNvSpPr txBox="1">
            <a:spLocks noChangeArrowheads="1"/>
          </p:cNvSpPr>
          <p:nvPr/>
        </p:nvSpPr>
        <p:spPr bwMode="auto">
          <a:xfrm>
            <a:off x="7848600" y="3505200"/>
            <a:ext cx="104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“Sally”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565" grpId="0" animBg="1"/>
      <p:bldP spid="1346569" grpId="0" animBg="1"/>
      <p:bldP spid="134657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Face recognition: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715000"/>
          </a:xfrm>
        </p:spPr>
        <p:txBody>
          <a:bodyPr>
            <a:normAutofit/>
          </a:bodyPr>
          <a:lstStyle/>
          <a:p>
            <a:r>
              <a:rPr lang="en-US" sz="3600" dirty="0"/>
              <a:t>Typical scenario: few examples per face, identify or verify test example</a:t>
            </a:r>
          </a:p>
          <a:p>
            <a:r>
              <a:rPr lang="en-US" sz="3600" dirty="0"/>
              <a:t>What’s hard: changes in expression, lighting, age, </a:t>
            </a:r>
            <a:r>
              <a:rPr lang="en-US" sz="3600" dirty="0">
                <a:solidFill>
                  <a:srgbClr val="FF0000"/>
                </a:solidFill>
              </a:rPr>
              <a:t>occlusion</a:t>
            </a:r>
            <a:r>
              <a:rPr lang="en-US" sz="3600" dirty="0"/>
              <a:t>, </a:t>
            </a:r>
            <a:r>
              <a:rPr lang="en-US" sz="3600" b="1" dirty="0">
                <a:solidFill>
                  <a:srgbClr val="FF0000"/>
                </a:solidFill>
              </a:rPr>
              <a:t>viewpoint</a:t>
            </a:r>
          </a:p>
          <a:p>
            <a:r>
              <a:rPr lang="en-US" sz="3600" dirty="0"/>
              <a:t>Basic approaches (all nearest neighbor)</a:t>
            </a:r>
          </a:p>
          <a:p>
            <a:pPr marL="971550" lvl="1" indent="-457200">
              <a:buFont typeface="Calibri" pitchFamily="34" charset="0"/>
              <a:buAutoNum type="arabicPeriod"/>
            </a:pPr>
            <a:r>
              <a:rPr lang="en-US" dirty="0">
                <a:solidFill>
                  <a:srgbClr val="000099"/>
                </a:solidFill>
              </a:rPr>
              <a:t>Project into a new subspace (or kernel space) (e.g., “</a:t>
            </a:r>
            <a:r>
              <a:rPr lang="en-US" dirty="0" err="1">
                <a:solidFill>
                  <a:srgbClr val="000099"/>
                </a:solidFill>
              </a:rPr>
              <a:t>Eigenfaces</a:t>
            </a:r>
            <a:r>
              <a:rPr lang="en-US" dirty="0">
                <a:solidFill>
                  <a:srgbClr val="000099"/>
                </a:solidFill>
              </a:rPr>
              <a:t>”=PCA)</a:t>
            </a:r>
          </a:p>
          <a:p>
            <a:pPr marL="971550" lvl="1" indent="-457200">
              <a:buFont typeface="Calibri" pitchFamily="34" charset="0"/>
              <a:buAutoNum type="arabicPeriod"/>
            </a:pPr>
            <a:r>
              <a:rPr lang="en-US" dirty="0">
                <a:solidFill>
                  <a:srgbClr val="C00000"/>
                </a:solidFill>
              </a:rPr>
              <a:t>Measure face features</a:t>
            </a:r>
          </a:p>
          <a:p>
            <a:pPr>
              <a:buFont typeface="Arial" charset="0"/>
              <a:buNone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955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face recognition scenarios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Verification:</a:t>
            </a:r>
            <a:r>
              <a:rPr lang="en-US" dirty="0"/>
              <a:t> a person is claiming a particular identity; verify whether that is true</a:t>
            </a:r>
          </a:p>
          <a:p>
            <a:pPr lvl="1"/>
            <a:r>
              <a:rPr lang="en-US" dirty="0"/>
              <a:t>E.g., security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Closed-world identification</a:t>
            </a:r>
            <a:r>
              <a:rPr lang="en-US" dirty="0"/>
              <a:t>: assign a face to one person from among a known set</a:t>
            </a:r>
          </a:p>
          <a:p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General identification</a:t>
            </a:r>
            <a:r>
              <a:rPr lang="en-US" dirty="0"/>
              <a:t>: assign a face to a known person or to “unknown”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861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1600200"/>
            <a:ext cx="196399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Expression</a:t>
            </a:r>
          </a:p>
        </p:txBody>
      </p:sp>
      <p:pic>
        <p:nvPicPr>
          <p:cNvPr id="337924" name="Picture 4" descr="http://ursispaltenstein.ch/blog/images/uploads_img/hillary_clintons_many_fa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5334000" cy="3333750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9076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44</a:t>
            </a:fld>
            <a:endParaRPr lang="en-US"/>
          </a:p>
        </p:txBody>
      </p:sp>
      <p:sp>
        <p:nvSpPr>
          <p:cNvPr id="3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308" y="572154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036" y="2404222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 descr="Relate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958" y="4670424"/>
            <a:ext cx="2705100" cy="1685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8" descr="Related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989" y="4756150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989" y="2437559"/>
            <a:ext cx="2619375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89813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0422" y="1938716"/>
            <a:ext cx="144623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Lighting</a:t>
            </a:r>
          </a:p>
        </p:txBody>
      </p:sp>
      <p:pic>
        <p:nvPicPr>
          <p:cNvPr id="95284" name="Picture 52" descr="C:\Users\Hoiem\Documents\Classes\Spring 2012 - Computer Vision\hws\hw5\faces\person01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8" y="2590800"/>
            <a:ext cx="2189680" cy="218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6" name="Picture 54" descr="C:\Users\Hoiem\Documents\Classes\Spring 2012 - Computer Vision\hws\hw5\faces\person01_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800" y="2590800"/>
            <a:ext cx="2189680" cy="218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7" name="Picture 55" descr="C:\Users\Hoiem\Documents\Classes\Spring 2012 - Computer Vision\hws\hw5\faces\person01_4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786" y="2590800"/>
            <a:ext cx="2189679" cy="218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8" name="Picture 56" descr="C:\Users\Hoiem\Documents\Classes\Spring 2012 - Computer Vision\hws\hw5\faces\person01_4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82" y="2590801"/>
            <a:ext cx="2189679" cy="218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40573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1752600"/>
            <a:ext cx="176362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Occlusion</a:t>
            </a:r>
          </a:p>
        </p:txBody>
      </p:sp>
      <p:pic>
        <p:nvPicPr>
          <p:cNvPr id="340994" name="Picture 2" descr="http://farm1.static.flickr.com/110/273004917_7914351d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438400"/>
            <a:ext cx="4762500" cy="3171826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7989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480810"/>
            <a:ext cx="173791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Viewpoint</a:t>
            </a:r>
          </a:p>
        </p:txBody>
      </p:sp>
      <p:pic>
        <p:nvPicPr>
          <p:cNvPr id="5" name="Picture 2" descr="http://gps-tsc.upc.es/GTAV/ResearchAreas/UPCFaceDatabase/Imatges/FacePoseI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014210"/>
            <a:ext cx="5410200" cy="4050094"/>
          </a:xfrm>
          <a:prstGeom prst="rect">
            <a:avLst/>
          </a:prstGeom>
          <a:noFill/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2758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itle 1"/>
          <p:cNvSpPr>
            <a:spLocks noGrp="1"/>
          </p:cNvSpPr>
          <p:nvPr>
            <p:ph type="title"/>
          </p:nvPr>
        </p:nvSpPr>
        <p:spPr>
          <a:xfrm>
            <a:off x="457200" y="-3192"/>
            <a:ext cx="8229600" cy="1143000"/>
          </a:xfrm>
        </p:spPr>
        <p:txBody>
          <a:bodyPr/>
          <a:lstStyle/>
          <a:p>
            <a:r>
              <a:rPr lang="en-US" dirty="0"/>
              <a:t>Simple idea for face recognition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34" y="990600"/>
            <a:ext cx="8534400" cy="5135563"/>
          </a:xfrm>
        </p:spPr>
        <p:txBody>
          <a:bodyPr/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US" dirty="0"/>
              <a:t>Treat face image as a vector of intensities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en-US" dirty="0"/>
          </a:p>
          <a:p>
            <a:pPr marL="514350" indent="-514350">
              <a:buFont typeface="Calibri" pitchFamily="34" charset="0"/>
              <a:buAutoNum type="arabicPeriod"/>
            </a:pPr>
            <a:endParaRPr lang="en-US" dirty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dirty="0"/>
              <a:t>Recognize face by nearest neighbor in database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505200" y="1905000"/>
            <a:ext cx="9144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Picture 11" descr="training_fa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53932"/>
            <a:ext cx="2675467" cy="26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581400" y="4267200"/>
            <a:ext cx="9144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495800" y="1905000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8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205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905000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4648200" y="4191000"/>
          <a:ext cx="17383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9" name="Equation" r:id="rId6" imgW="419040" imgH="228600" progId="Equation.3">
                  <p:embed/>
                </p:oleObj>
              </mc:Choice>
              <mc:Fallback>
                <p:oleObj name="Equation" r:id="rId6" imgW="419040" imgH="228600" progId="Equation.3">
                  <p:embed/>
                  <p:pic>
                    <p:nvPicPr>
                      <p:cNvPr id="12595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4191000"/>
                        <a:ext cx="17383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5965"/>
              </p:ext>
            </p:extLst>
          </p:nvPr>
        </p:nvGraphicFramePr>
        <p:xfrm>
          <a:off x="4302125" y="5365750"/>
          <a:ext cx="41116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0" name="Equation" r:id="rId8" imgW="1168200" imgH="317160" progId="Equation.3">
                  <p:embed/>
                </p:oleObj>
              </mc:Choice>
              <mc:Fallback>
                <p:oleObj name="Equation" r:id="rId8" imgW="1168200" imgH="317160" progId="Equation.3">
                  <p:embed/>
                  <p:pic>
                    <p:nvPicPr>
                      <p:cNvPr id="125956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25" y="5365750"/>
                        <a:ext cx="4111625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2" descr="C:\Users\Hoiem\Documents\Classes\Spring 2012 - Computer Vision\hws\hw5\faces\person01_0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289" y="1437643"/>
            <a:ext cx="924557" cy="92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0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>
          <a:xfrm>
            <a:off x="449262" y="-114324"/>
            <a:ext cx="8229600" cy="1143000"/>
          </a:xfrm>
        </p:spPr>
        <p:txBody>
          <a:bodyPr/>
          <a:lstStyle/>
          <a:p>
            <a:r>
              <a:rPr lang="en-US" dirty="0"/>
              <a:t>The space of all face images</a:t>
            </a:r>
          </a:p>
        </p:txBody>
      </p:sp>
      <p:sp>
        <p:nvSpPr>
          <p:cNvPr id="12195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3276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400" dirty="0"/>
              <a:t>When viewed as vectors of pixel values, face images are extremely high-dimensional</a:t>
            </a:r>
          </a:p>
          <a:p>
            <a:pPr lvl="1"/>
            <a:r>
              <a:rPr lang="en-US" sz="2000" dirty="0"/>
              <a:t>100x100 image = 10,000 dimensions</a:t>
            </a:r>
          </a:p>
          <a:p>
            <a:pPr lvl="1"/>
            <a:r>
              <a:rPr lang="en-US" sz="2000" dirty="0"/>
              <a:t>Slow and lots of storage</a:t>
            </a:r>
          </a:p>
          <a:p>
            <a:pPr>
              <a:buFontTx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But very few 10,000-dimensional vectors are valid face images</a:t>
            </a:r>
          </a:p>
          <a:p>
            <a:pPr>
              <a:buFontTx/>
              <a:buChar char="•"/>
            </a:pPr>
            <a:r>
              <a:rPr lang="en-US" sz="2400" dirty="0"/>
              <a:t>We want to effectively model the subspace of face images</a:t>
            </a:r>
          </a:p>
        </p:txBody>
      </p:sp>
      <p:pic>
        <p:nvPicPr>
          <p:cNvPr id="19460" name="Picture 11" descr="training_fa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386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8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59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Finding a face in a video frame</a:t>
            </a:r>
          </a:p>
        </p:txBody>
      </p:sp>
      <p:sp>
        <p:nvSpPr>
          <p:cNvPr id="5123" name="Slide Number Placeholder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183A6BF-5F6D-4CFC-92DB-BE32CD9A1E02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400"/>
          </a:p>
        </p:txBody>
      </p:sp>
      <p:pic>
        <p:nvPicPr>
          <p:cNvPr id="5124" name="Picture 4" descr="f00_i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2895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6" descr="f00_i01_c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47800"/>
            <a:ext cx="2514600" cy="188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7" descr="f00_i01_fac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47800"/>
            <a:ext cx="2514600" cy="1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Box 6"/>
          <p:cNvSpPr txBox="1">
            <a:spLocks noChangeArrowheads="1"/>
          </p:cNvSpPr>
          <p:nvPr/>
        </p:nvSpPr>
        <p:spPr bwMode="auto">
          <a:xfrm>
            <a:off x="2286000" y="5638800"/>
            <a:ext cx="380047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(all work contributed by Vera Bakic)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5128" name="TextBox 7"/>
          <p:cNvSpPr txBox="1">
            <a:spLocks noChangeArrowheads="1"/>
          </p:cNvSpPr>
          <p:nvPr/>
        </p:nvSpPr>
        <p:spPr bwMode="auto">
          <a:xfrm>
            <a:off x="838200" y="3581400"/>
            <a:ext cx="77771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input video frame                pixels classified in               largest connected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                                        normalized r-g space        component with aspect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                                                                                        similar to a face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90800" y="2209800"/>
          <a:ext cx="3810000" cy="436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Image" r:id="rId4" imgW="6374603" imgH="7301587" progId="Photoshop.Image.10">
                  <p:embed/>
                </p:oleObj>
              </mc:Choice>
              <mc:Fallback>
                <p:oleObj name="Image" r:id="rId4" imgW="6374603" imgH="7301587" progId="Photoshop.Image.10">
                  <p:embed/>
                  <p:pic>
                    <p:nvPicPr>
                      <p:cNvPr id="307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09800"/>
                        <a:ext cx="3810000" cy="436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69890"/>
            <a:ext cx="8229600" cy="1143000"/>
          </a:xfrm>
        </p:spPr>
        <p:txBody>
          <a:bodyPr/>
          <a:lstStyle/>
          <a:p>
            <a:r>
              <a:rPr lang="en-US" dirty="0"/>
              <a:t>The space of all face images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14400"/>
            <a:ext cx="8001000" cy="5486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800" dirty="0" err="1"/>
              <a:t>Eigenface</a:t>
            </a:r>
            <a:r>
              <a:rPr lang="en-US" sz="2800" dirty="0"/>
              <a:t> idea: construct a </a:t>
            </a:r>
            <a:r>
              <a:rPr lang="en-US" sz="2800" dirty="0">
                <a:solidFill>
                  <a:srgbClr val="FF0000"/>
                </a:solidFill>
              </a:rPr>
              <a:t>low-dimensional linear subspace</a:t>
            </a:r>
            <a:r>
              <a:rPr lang="en-US" sz="2800" dirty="0"/>
              <a:t> that best explains the variation in the set of face images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6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/>
              <a:t>Linear subspaces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419600"/>
            <a:ext cx="7772400" cy="762000"/>
          </a:xfrm>
        </p:spPr>
        <p:txBody>
          <a:bodyPr/>
          <a:lstStyle/>
          <a:p>
            <a:r>
              <a:rPr lang="en-US" altLang="en-US" sz="2000" dirty="0"/>
              <a:t>Classification (to what class does x belong) can be expensive</a:t>
            </a:r>
          </a:p>
          <a:p>
            <a:pPr lvl="1"/>
            <a:r>
              <a:rPr lang="en-US" altLang="en-US" sz="1800" dirty="0"/>
              <a:t>Big search problem</a:t>
            </a:r>
          </a:p>
        </p:txBody>
      </p:sp>
      <p:grpSp>
        <p:nvGrpSpPr>
          <p:cNvPr id="15364" name="Group 5"/>
          <p:cNvGrpSpPr>
            <a:grpSpLocks/>
          </p:cNvGrpSpPr>
          <p:nvPr/>
        </p:nvGrpSpPr>
        <p:grpSpPr bwMode="auto">
          <a:xfrm>
            <a:off x="1368425" y="990600"/>
            <a:ext cx="2819400" cy="2819400"/>
            <a:chOff x="2064" y="336"/>
            <a:chExt cx="2016" cy="2016"/>
          </a:xfrm>
        </p:grpSpPr>
        <p:sp>
          <p:nvSpPr>
            <p:cNvPr id="15436" name="Line 6"/>
            <p:cNvSpPr>
              <a:spLocks noChangeShapeType="1"/>
            </p:cNvSpPr>
            <p:nvPr/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37" name="Line 7"/>
            <p:cNvSpPr>
              <a:spLocks noChangeShapeType="1"/>
            </p:cNvSpPr>
            <p:nvPr/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65" name="Oval 10"/>
          <p:cNvSpPr>
            <a:spLocks noChangeArrowheads="1"/>
          </p:cNvSpPr>
          <p:nvPr/>
        </p:nvSpPr>
        <p:spPr bwMode="auto">
          <a:xfrm>
            <a:off x="3352800" y="1828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66" name="Oval 11"/>
          <p:cNvSpPr>
            <a:spLocks noChangeArrowheads="1"/>
          </p:cNvSpPr>
          <p:nvPr/>
        </p:nvSpPr>
        <p:spPr bwMode="auto">
          <a:xfrm>
            <a:off x="24384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67" name="Oval 13"/>
          <p:cNvSpPr>
            <a:spLocks noChangeArrowheads="1"/>
          </p:cNvSpPr>
          <p:nvPr/>
        </p:nvSpPr>
        <p:spPr bwMode="auto">
          <a:xfrm>
            <a:off x="2819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68" name="Oval 14"/>
          <p:cNvSpPr>
            <a:spLocks noChangeArrowheads="1"/>
          </p:cNvSpPr>
          <p:nvPr/>
        </p:nvSpPr>
        <p:spPr bwMode="auto">
          <a:xfrm>
            <a:off x="3048000" y="2057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69" name="Oval 15"/>
          <p:cNvSpPr>
            <a:spLocks noChangeArrowheads="1"/>
          </p:cNvSpPr>
          <p:nvPr/>
        </p:nvSpPr>
        <p:spPr bwMode="auto">
          <a:xfrm>
            <a:off x="26670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0" name="Oval 16"/>
          <p:cNvSpPr>
            <a:spLocks noChangeArrowheads="1"/>
          </p:cNvSpPr>
          <p:nvPr/>
        </p:nvSpPr>
        <p:spPr bwMode="auto">
          <a:xfrm>
            <a:off x="26670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1" name="Oval 17"/>
          <p:cNvSpPr>
            <a:spLocks noChangeArrowheads="1"/>
          </p:cNvSpPr>
          <p:nvPr/>
        </p:nvSpPr>
        <p:spPr bwMode="auto">
          <a:xfrm>
            <a:off x="24384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2" name="Oval 18"/>
          <p:cNvSpPr>
            <a:spLocks noChangeArrowheads="1"/>
          </p:cNvSpPr>
          <p:nvPr/>
        </p:nvSpPr>
        <p:spPr bwMode="auto">
          <a:xfrm>
            <a:off x="28956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3" name="Oval 19"/>
          <p:cNvSpPr>
            <a:spLocks noChangeArrowheads="1"/>
          </p:cNvSpPr>
          <p:nvPr/>
        </p:nvSpPr>
        <p:spPr bwMode="auto">
          <a:xfrm>
            <a:off x="3124200" y="1905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4" name="Oval 20"/>
          <p:cNvSpPr>
            <a:spLocks noChangeArrowheads="1"/>
          </p:cNvSpPr>
          <p:nvPr/>
        </p:nvSpPr>
        <p:spPr bwMode="auto">
          <a:xfrm>
            <a:off x="3200400" y="1981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5" name="Oval 21"/>
          <p:cNvSpPr>
            <a:spLocks noChangeArrowheads="1"/>
          </p:cNvSpPr>
          <p:nvPr/>
        </p:nvSpPr>
        <p:spPr bwMode="auto">
          <a:xfrm>
            <a:off x="1981200" y="3048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6" name="Oval 23"/>
          <p:cNvSpPr>
            <a:spLocks noChangeArrowheads="1"/>
          </p:cNvSpPr>
          <p:nvPr/>
        </p:nvSpPr>
        <p:spPr bwMode="auto">
          <a:xfrm>
            <a:off x="28194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7" name="Oval 24"/>
          <p:cNvSpPr>
            <a:spLocks noChangeArrowheads="1"/>
          </p:cNvSpPr>
          <p:nvPr/>
        </p:nvSpPr>
        <p:spPr bwMode="auto">
          <a:xfrm>
            <a:off x="3048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8" name="Oval 25"/>
          <p:cNvSpPr>
            <a:spLocks noChangeArrowheads="1"/>
          </p:cNvSpPr>
          <p:nvPr/>
        </p:nvSpPr>
        <p:spPr bwMode="auto">
          <a:xfrm>
            <a:off x="3657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79" name="Oval 26"/>
          <p:cNvSpPr>
            <a:spLocks noChangeArrowheads="1"/>
          </p:cNvSpPr>
          <p:nvPr/>
        </p:nvSpPr>
        <p:spPr bwMode="auto">
          <a:xfrm>
            <a:off x="29718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0" name="Oval 27"/>
          <p:cNvSpPr>
            <a:spLocks noChangeArrowheads="1"/>
          </p:cNvSpPr>
          <p:nvPr/>
        </p:nvSpPr>
        <p:spPr bwMode="auto">
          <a:xfrm>
            <a:off x="2743200" y="2971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1" name="Oval 28"/>
          <p:cNvSpPr>
            <a:spLocks noChangeArrowheads="1"/>
          </p:cNvSpPr>
          <p:nvPr/>
        </p:nvSpPr>
        <p:spPr bwMode="auto">
          <a:xfrm>
            <a:off x="31242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2" name="Oval 29"/>
          <p:cNvSpPr>
            <a:spLocks noChangeArrowheads="1"/>
          </p:cNvSpPr>
          <p:nvPr/>
        </p:nvSpPr>
        <p:spPr bwMode="auto">
          <a:xfrm>
            <a:off x="23622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3" name="Oval 30"/>
          <p:cNvSpPr>
            <a:spLocks noChangeArrowheads="1"/>
          </p:cNvSpPr>
          <p:nvPr/>
        </p:nvSpPr>
        <p:spPr bwMode="auto">
          <a:xfrm>
            <a:off x="1981200" y="1828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4" name="Oval 31"/>
          <p:cNvSpPr>
            <a:spLocks noChangeArrowheads="1"/>
          </p:cNvSpPr>
          <p:nvPr/>
        </p:nvSpPr>
        <p:spPr bwMode="auto">
          <a:xfrm>
            <a:off x="1905000" y="2438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5" name="Oval 32"/>
          <p:cNvSpPr>
            <a:spLocks noChangeArrowheads="1"/>
          </p:cNvSpPr>
          <p:nvPr/>
        </p:nvSpPr>
        <p:spPr bwMode="auto">
          <a:xfrm>
            <a:off x="1828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6" name="Oval 33"/>
          <p:cNvSpPr>
            <a:spLocks noChangeArrowheads="1"/>
          </p:cNvSpPr>
          <p:nvPr/>
        </p:nvSpPr>
        <p:spPr bwMode="auto">
          <a:xfrm>
            <a:off x="2590800" y="3276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7" name="Oval 34"/>
          <p:cNvSpPr>
            <a:spLocks noChangeArrowheads="1"/>
          </p:cNvSpPr>
          <p:nvPr/>
        </p:nvSpPr>
        <p:spPr bwMode="auto">
          <a:xfrm>
            <a:off x="22860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8" name="Oval 35"/>
          <p:cNvSpPr>
            <a:spLocks noChangeArrowheads="1"/>
          </p:cNvSpPr>
          <p:nvPr/>
        </p:nvSpPr>
        <p:spPr bwMode="auto">
          <a:xfrm>
            <a:off x="16764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89" name="Oval 36"/>
          <p:cNvSpPr>
            <a:spLocks noChangeArrowheads="1"/>
          </p:cNvSpPr>
          <p:nvPr/>
        </p:nvSpPr>
        <p:spPr bwMode="auto">
          <a:xfrm>
            <a:off x="2819400" y="1676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0" name="Oval 37"/>
          <p:cNvSpPr>
            <a:spLocks noChangeArrowheads="1"/>
          </p:cNvSpPr>
          <p:nvPr/>
        </p:nvSpPr>
        <p:spPr bwMode="auto">
          <a:xfrm>
            <a:off x="2209800" y="1981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1" name="Oval 38"/>
          <p:cNvSpPr>
            <a:spLocks noChangeArrowheads="1"/>
          </p:cNvSpPr>
          <p:nvPr/>
        </p:nvSpPr>
        <p:spPr bwMode="auto">
          <a:xfrm>
            <a:off x="3200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2" name="Oval 39"/>
          <p:cNvSpPr>
            <a:spLocks noChangeArrowheads="1"/>
          </p:cNvSpPr>
          <p:nvPr/>
        </p:nvSpPr>
        <p:spPr bwMode="auto">
          <a:xfrm>
            <a:off x="32004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3" name="Oval 40"/>
          <p:cNvSpPr>
            <a:spLocks noChangeArrowheads="1"/>
          </p:cNvSpPr>
          <p:nvPr/>
        </p:nvSpPr>
        <p:spPr bwMode="auto">
          <a:xfrm>
            <a:off x="3429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4" name="Oval 41"/>
          <p:cNvSpPr>
            <a:spLocks noChangeArrowheads="1"/>
          </p:cNvSpPr>
          <p:nvPr/>
        </p:nvSpPr>
        <p:spPr bwMode="auto">
          <a:xfrm>
            <a:off x="2438400" y="1752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5" name="Oval 42"/>
          <p:cNvSpPr>
            <a:spLocks noChangeArrowheads="1"/>
          </p:cNvSpPr>
          <p:nvPr/>
        </p:nvSpPr>
        <p:spPr bwMode="auto">
          <a:xfrm>
            <a:off x="2971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6" name="Oval 43"/>
          <p:cNvSpPr>
            <a:spLocks noChangeArrowheads="1"/>
          </p:cNvSpPr>
          <p:nvPr/>
        </p:nvSpPr>
        <p:spPr bwMode="auto">
          <a:xfrm>
            <a:off x="3581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7" name="Oval 44"/>
          <p:cNvSpPr>
            <a:spLocks noChangeArrowheads="1"/>
          </p:cNvSpPr>
          <p:nvPr/>
        </p:nvSpPr>
        <p:spPr bwMode="auto">
          <a:xfrm>
            <a:off x="3657600" y="2057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8" name="Oval 45"/>
          <p:cNvSpPr>
            <a:spLocks noChangeArrowheads="1"/>
          </p:cNvSpPr>
          <p:nvPr/>
        </p:nvSpPr>
        <p:spPr bwMode="auto">
          <a:xfrm>
            <a:off x="2590800" y="1371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399" name="Oval 46"/>
          <p:cNvSpPr>
            <a:spLocks noChangeArrowheads="1"/>
          </p:cNvSpPr>
          <p:nvPr/>
        </p:nvSpPr>
        <p:spPr bwMode="auto">
          <a:xfrm>
            <a:off x="3657600" y="3048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0" name="Oval 49"/>
          <p:cNvSpPr>
            <a:spLocks noChangeArrowheads="1"/>
          </p:cNvSpPr>
          <p:nvPr/>
        </p:nvSpPr>
        <p:spPr bwMode="auto">
          <a:xfrm>
            <a:off x="16002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1" name="Oval 51"/>
          <p:cNvSpPr>
            <a:spLocks noChangeArrowheads="1"/>
          </p:cNvSpPr>
          <p:nvPr/>
        </p:nvSpPr>
        <p:spPr bwMode="auto">
          <a:xfrm>
            <a:off x="3200400" y="1447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2" name="Oval 53"/>
          <p:cNvSpPr>
            <a:spLocks noChangeArrowheads="1"/>
          </p:cNvSpPr>
          <p:nvPr/>
        </p:nvSpPr>
        <p:spPr bwMode="auto">
          <a:xfrm>
            <a:off x="1905000" y="2133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3" name="Oval 54"/>
          <p:cNvSpPr>
            <a:spLocks noChangeArrowheads="1"/>
          </p:cNvSpPr>
          <p:nvPr/>
        </p:nvSpPr>
        <p:spPr bwMode="auto">
          <a:xfrm>
            <a:off x="3276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4" name="Oval 55"/>
          <p:cNvSpPr>
            <a:spLocks noChangeArrowheads="1"/>
          </p:cNvSpPr>
          <p:nvPr/>
        </p:nvSpPr>
        <p:spPr bwMode="auto">
          <a:xfrm>
            <a:off x="35814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5" name="Oval 57"/>
          <p:cNvSpPr>
            <a:spLocks noChangeArrowheads="1"/>
          </p:cNvSpPr>
          <p:nvPr/>
        </p:nvSpPr>
        <p:spPr bwMode="auto">
          <a:xfrm>
            <a:off x="2209800" y="2971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6" name="Oval 58"/>
          <p:cNvSpPr>
            <a:spLocks noChangeArrowheads="1"/>
          </p:cNvSpPr>
          <p:nvPr/>
        </p:nvSpPr>
        <p:spPr bwMode="auto">
          <a:xfrm>
            <a:off x="2286000" y="2743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7" name="Oval 59"/>
          <p:cNvSpPr>
            <a:spLocks noChangeArrowheads="1"/>
          </p:cNvSpPr>
          <p:nvPr/>
        </p:nvSpPr>
        <p:spPr bwMode="auto">
          <a:xfrm>
            <a:off x="2057400" y="2819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5408" name="Oval 60"/>
          <p:cNvSpPr>
            <a:spLocks noChangeArrowheads="1"/>
          </p:cNvSpPr>
          <p:nvPr/>
        </p:nvSpPr>
        <p:spPr bwMode="auto">
          <a:xfrm>
            <a:off x="2057400" y="2286000"/>
            <a:ext cx="76200" cy="76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443453" name="Rectangle 61"/>
          <p:cNvSpPr>
            <a:spLocks noChangeArrowheads="1"/>
          </p:cNvSpPr>
          <p:nvPr/>
        </p:nvSpPr>
        <p:spPr bwMode="auto">
          <a:xfrm>
            <a:off x="685800" y="5181600"/>
            <a:ext cx="7772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/>
              <a:t>Suppose the data points are arranged as above</a:t>
            </a:r>
          </a:p>
          <a:p>
            <a:pPr lvl="1" eaLnBrk="1" hangingPunct="1">
              <a:buFontTx/>
              <a:buChar char="•"/>
            </a:pPr>
            <a:r>
              <a:rPr lang="en-US" altLang="en-US" sz="1800"/>
              <a:t>Idea—fit a line, classifier measures distance to line</a:t>
            </a:r>
          </a:p>
        </p:txBody>
      </p:sp>
      <p:pic>
        <p:nvPicPr>
          <p:cNvPr id="15410" name="Picture 70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1301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11" name="Line 68"/>
          <p:cNvSpPr>
            <a:spLocks noChangeShapeType="1"/>
          </p:cNvSpPr>
          <p:nvPr/>
        </p:nvSpPr>
        <p:spPr bwMode="auto">
          <a:xfrm>
            <a:off x="2133600" y="22860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18506" name="Picture 77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3446463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507" name="Text Box 78"/>
          <p:cNvSpPr txBox="1">
            <a:spLocks noChangeArrowheads="1"/>
          </p:cNvSpPr>
          <p:nvPr/>
        </p:nvSpPr>
        <p:spPr bwMode="auto">
          <a:xfrm>
            <a:off x="4648200" y="1295400"/>
            <a:ext cx="3657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1 </a:t>
            </a:r>
            <a:r>
              <a:rPr lang="en-US" altLang="en-US" sz="1600" dirty="0">
                <a:solidFill>
                  <a:srgbClr val="FF0000"/>
                </a:solidFill>
              </a:rPr>
              <a:t>is the major direction of the orange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rgbClr val="FF0000"/>
                </a:solidFill>
              </a:rPr>
              <a:t>points and 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altLang="en-US" sz="1600" dirty="0">
                <a:solidFill>
                  <a:srgbClr val="FF0000"/>
                </a:solidFill>
              </a:rPr>
              <a:t> is perpendicular to</a:t>
            </a:r>
            <a:r>
              <a:rPr lang="en-US" altLang="en-US" sz="1600" b="1" dirty="0">
                <a:solidFill>
                  <a:srgbClr val="FF0000"/>
                </a:solidFill>
              </a:rPr>
              <a:t> 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1.</a:t>
            </a:r>
            <a:endParaRPr lang="en-US" altLang="en-US" sz="16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/>
              <a:t>Convert </a:t>
            </a:r>
            <a:r>
              <a:rPr lang="en-US" altLang="en-US" sz="1600" b="1" dirty="0"/>
              <a:t>x</a:t>
            </a:r>
            <a:r>
              <a:rPr lang="en-US" altLang="en-US" sz="1600" dirty="0"/>
              <a:t> into </a:t>
            </a:r>
            <a:r>
              <a:rPr lang="en-US" altLang="en-US" sz="1600" b="1" dirty="0"/>
              <a:t>v</a:t>
            </a:r>
            <a:r>
              <a:rPr lang="en-US" altLang="en-US" sz="1600" b="1" baseline="-25000" dirty="0"/>
              <a:t>1</a:t>
            </a:r>
            <a:r>
              <a:rPr lang="en-US" altLang="en-US" sz="1600" dirty="0"/>
              <a:t>, </a:t>
            </a:r>
            <a:r>
              <a:rPr lang="en-US" altLang="en-US" sz="1600" b="1" dirty="0"/>
              <a:t>v</a:t>
            </a:r>
            <a:r>
              <a:rPr lang="en-US" altLang="en-US" sz="1600" b="1" baseline="-25000" dirty="0"/>
              <a:t>2</a:t>
            </a:r>
            <a:r>
              <a:rPr lang="en-US" altLang="en-US" sz="1600" dirty="0"/>
              <a:t> coordinates</a:t>
            </a:r>
          </a:p>
        </p:txBody>
      </p:sp>
      <p:grpSp>
        <p:nvGrpSpPr>
          <p:cNvPr id="3" name="Group 87"/>
          <p:cNvGrpSpPr>
            <a:grpSpLocks/>
          </p:cNvGrpSpPr>
          <p:nvPr/>
        </p:nvGrpSpPr>
        <p:grpSpPr bwMode="auto">
          <a:xfrm>
            <a:off x="2133600" y="2286000"/>
            <a:ext cx="609600" cy="381000"/>
            <a:chOff x="1728" y="1440"/>
            <a:chExt cx="384" cy="240"/>
          </a:xfrm>
        </p:grpSpPr>
        <p:sp>
          <p:nvSpPr>
            <p:cNvPr id="15434" name="Line 84"/>
            <p:cNvSpPr>
              <a:spLocks noChangeShapeType="1"/>
            </p:cNvSpPr>
            <p:nvPr/>
          </p:nvSpPr>
          <p:spPr bwMode="auto">
            <a:xfrm flipH="1">
              <a:off x="1968" y="1536"/>
              <a:ext cx="144" cy="1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35" name="Line 85"/>
            <p:cNvSpPr>
              <a:spLocks noChangeShapeType="1"/>
            </p:cNvSpPr>
            <p:nvPr/>
          </p:nvSpPr>
          <p:spPr bwMode="auto">
            <a:xfrm>
              <a:off x="1728" y="1440"/>
              <a:ext cx="240" cy="2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09"/>
          <p:cNvGrpSpPr>
            <a:grpSpLocks/>
          </p:cNvGrpSpPr>
          <p:nvPr/>
        </p:nvGrpSpPr>
        <p:grpSpPr bwMode="auto">
          <a:xfrm>
            <a:off x="76200" y="1660525"/>
            <a:ext cx="3200400" cy="992188"/>
            <a:chOff x="48" y="1046"/>
            <a:chExt cx="2016" cy="625"/>
          </a:xfrm>
        </p:grpSpPr>
        <p:grpSp>
          <p:nvGrpSpPr>
            <p:cNvPr id="15427" name="Group 79"/>
            <p:cNvGrpSpPr>
              <a:grpSpLocks/>
            </p:cNvGrpSpPr>
            <p:nvPr/>
          </p:nvGrpSpPr>
          <p:grpSpPr bwMode="auto">
            <a:xfrm>
              <a:off x="1488" y="1243"/>
              <a:ext cx="576" cy="428"/>
              <a:chOff x="1872" y="1243"/>
              <a:chExt cx="576" cy="428"/>
            </a:xfrm>
          </p:grpSpPr>
          <p:pic>
            <p:nvPicPr>
              <p:cNvPr id="15429" name="Picture 67" descr="Edittex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1243"/>
                <a:ext cx="14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30" name="Line 62"/>
              <p:cNvSpPr>
                <a:spLocks noChangeShapeType="1"/>
              </p:cNvSpPr>
              <p:nvPr/>
            </p:nvSpPr>
            <p:spPr bwMode="auto">
              <a:xfrm flipV="1">
                <a:off x="2112" y="1296"/>
                <a:ext cx="240" cy="24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431" name="Line 63"/>
              <p:cNvSpPr>
                <a:spLocks noChangeShapeType="1"/>
              </p:cNvSpPr>
              <p:nvPr/>
            </p:nvSpPr>
            <p:spPr bwMode="auto">
              <a:xfrm rot="16200000" flipV="1">
                <a:off x="1872" y="1296"/>
                <a:ext cx="240" cy="24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5432" name="Picture 65" descr="Edittex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4" y="1392"/>
                <a:ext cx="14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5433" name="Picture 75" descr="Edittex"/>
              <p:cNvPicPr>
                <a:picLocks noChangeAspect="1" noChangeArrowheads="1"/>
              </p:cNvPicPr>
              <p:nvPr>
                <p:custDataLst>
                  <p:tags r:id="rId6"/>
                </p:custDataLst>
              </p:nvPr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2" y="1573"/>
                <a:ext cx="98" cy="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5428" name="Picture 105" descr="Edittex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1046"/>
              <a:ext cx="77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115"/>
          <p:cNvGrpSpPr>
            <a:grpSpLocks/>
          </p:cNvGrpSpPr>
          <p:nvPr/>
        </p:nvGrpSpPr>
        <p:grpSpPr bwMode="auto">
          <a:xfrm>
            <a:off x="3946525" y="2514600"/>
            <a:ext cx="5197475" cy="1660525"/>
            <a:chOff x="2400" y="1200"/>
            <a:chExt cx="3274" cy="1046"/>
          </a:xfrm>
        </p:grpSpPr>
        <p:sp>
          <p:nvSpPr>
            <p:cNvPr id="15420" name="Oval 47"/>
            <p:cNvSpPr>
              <a:spLocks noChangeArrowheads="1"/>
            </p:cNvSpPr>
            <p:nvPr/>
          </p:nvSpPr>
          <p:spPr bwMode="auto">
            <a:xfrm>
              <a:off x="2400" y="168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imes New Roman" pitchFamily="18" charset="0"/>
              </a:endParaRPr>
            </a:p>
          </p:txBody>
        </p:sp>
        <p:sp>
          <p:nvSpPr>
            <p:cNvPr id="15421" name="Oval 48"/>
            <p:cNvSpPr>
              <a:spLocks noChangeArrowheads="1"/>
            </p:cNvSpPr>
            <p:nvPr/>
          </p:nvSpPr>
          <p:spPr bwMode="auto">
            <a:xfrm>
              <a:off x="2400" y="1488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imes New Roman" pitchFamily="18" charset="0"/>
              </a:endParaRPr>
            </a:p>
          </p:txBody>
        </p:sp>
        <p:sp>
          <p:nvSpPr>
            <p:cNvPr id="15422" name="Oval 50"/>
            <p:cNvSpPr>
              <a:spLocks noChangeArrowheads="1"/>
            </p:cNvSpPr>
            <p:nvPr/>
          </p:nvSpPr>
          <p:spPr bwMode="auto">
            <a:xfrm>
              <a:off x="2448" y="1200"/>
              <a:ext cx="48" cy="48"/>
            </a:xfrm>
            <a:prstGeom prst="ellipse">
              <a:avLst/>
            </a:prstGeom>
            <a:solidFill>
              <a:schemeClr val="folHlink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Times New Roman" pitchFamily="18" charset="0"/>
              </a:endParaRPr>
            </a:p>
          </p:txBody>
        </p:sp>
        <p:sp>
          <p:nvSpPr>
            <p:cNvPr id="15423" name="Text Box 82"/>
            <p:cNvSpPr txBox="1">
              <a:spLocks noChangeArrowheads="1"/>
            </p:cNvSpPr>
            <p:nvPr/>
          </p:nvSpPr>
          <p:spPr bwMode="auto">
            <a:xfrm>
              <a:off x="2928" y="1248"/>
              <a:ext cx="274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rgbClr val="000099"/>
                  </a:solidFill>
                </a:rPr>
                <a:t>What does the </a:t>
              </a:r>
              <a:r>
                <a:rPr lang="en-US" altLang="en-US" sz="1600" b="1" dirty="0">
                  <a:solidFill>
                    <a:srgbClr val="000099"/>
                  </a:solidFill>
                </a:rPr>
                <a:t>v</a:t>
              </a:r>
              <a:r>
                <a:rPr lang="en-US" altLang="en-US" sz="1600" b="1" baseline="-25000" dirty="0">
                  <a:solidFill>
                    <a:srgbClr val="000099"/>
                  </a:solidFill>
                </a:rPr>
                <a:t>2</a:t>
              </a:r>
              <a:r>
                <a:rPr lang="en-US" altLang="en-US" sz="1600" dirty="0">
                  <a:solidFill>
                    <a:srgbClr val="000099"/>
                  </a:solidFill>
                </a:rPr>
                <a:t> coordinate measure?</a:t>
              </a:r>
            </a:p>
          </p:txBody>
        </p:sp>
        <p:sp>
          <p:nvSpPr>
            <p:cNvPr id="15424" name="Text Box 83"/>
            <p:cNvSpPr txBox="1">
              <a:spLocks noChangeArrowheads="1"/>
            </p:cNvSpPr>
            <p:nvPr/>
          </p:nvSpPr>
          <p:spPr bwMode="auto">
            <a:xfrm>
              <a:off x="2890" y="1728"/>
              <a:ext cx="233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dirty="0">
                  <a:solidFill>
                    <a:srgbClr val="000099"/>
                  </a:solidFill>
                </a:rPr>
                <a:t>What does the </a:t>
              </a:r>
              <a:r>
                <a:rPr lang="en-US" altLang="en-US" sz="1600" b="1" dirty="0">
                  <a:solidFill>
                    <a:srgbClr val="000099"/>
                  </a:solidFill>
                </a:rPr>
                <a:t>v</a:t>
              </a:r>
              <a:r>
                <a:rPr lang="en-US" altLang="en-US" sz="1600" b="1" baseline="-25000" dirty="0">
                  <a:solidFill>
                    <a:srgbClr val="000099"/>
                  </a:solidFill>
                </a:rPr>
                <a:t>1</a:t>
              </a:r>
              <a:r>
                <a:rPr lang="en-US" altLang="en-US" sz="1600" dirty="0">
                  <a:solidFill>
                    <a:srgbClr val="000099"/>
                  </a:solidFill>
                </a:rPr>
                <a:t> coordinate measure?</a:t>
              </a:r>
            </a:p>
          </p:txBody>
        </p:sp>
        <p:sp>
          <p:nvSpPr>
            <p:cNvPr id="15425" name="Text Box 110"/>
            <p:cNvSpPr txBox="1">
              <a:spLocks noChangeArrowheads="1"/>
            </p:cNvSpPr>
            <p:nvPr/>
          </p:nvSpPr>
          <p:spPr bwMode="auto">
            <a:xfrm>
              <a:off x="2928" y="1440"/>
              <a:ext cx="274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1" eaLnBrk="1" hangingPunct="1">
                <a:spcBef>
                  <a:spcPct val="0"/>
                </a:spcBef>
                <a:buFontTx/>
                <a:buChar char="-"/>
              </a:pPr>
              <a:r>
                <a:rPr lang="en-US" altLang="en-US" sz="1400" dirty="0"/>
                <a:t> distance to line</a:t>
              </a:r>
            </a:p>
            <a:p>
              <a:pPr lvl="1" eaLnBrk="1" hangingPunct="1">
                <a:spcBef>
                  <a:spcPct val="0"/>
                </a:spcBef>
                <a:buFontTx/>
                <a:buChar char="-"/>
              </a:pPr>
              <a:r>
                <a:rPr lang="en-US" altLang="en-US" sz="1400" dirty="0"/>
                <a:t> use it for classification—near 0 for orange pts</a:t>
              </a:r>
            </a:p>
          </p:txBody>
        </p:sp>
        <p:sp>
          <p:nvSpPr>
            <p:cNvPr id="15426" name="Text Box 113"/>
            <p:cNvSpPr txBox="1">
              <a:spLocks noChangeArrowheads="1"/>
            </p:cNvSpPr>
            <p:nvPr/>
          </p:nvSpPr>
          <p:spPr bwMode="auto">
            <a:xfrm>
              <a:off x="2928" y="1920"/>
              <a:ext cx="274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lvl="1" eaLnBrk="1" hangingPunct="1">
                <a:spcBef>
                  <a:spcPct val="0"/>
                </a:spcBef>
                <a:buFontTx/>
                <a:buChar char="-"/>
              </a:pPr>
              <a:r>
                <a:rPr lang="en-US" altLang="en-US" sz="1400" dirty="0"/>
                <a:t> position along line</a:t>
              </a:r>
            </a:p>
            <a:p>
              <a:pPr lvl="1" eaLnBrk="1" hangingPunct="1">
                <a:spcBef>
                  <a:spcPct val="0"/>
                </a:spcBef>
                <a:buFontTx/>
                <a:buChar char="-"/>
              </a:pPr>
              <a:r>
                <a:rPr lang="en-US" altLang="en-US" sz="1400" dirty="0"/>
                <a:t> use it to specify which orange point it is</a:t>
              </a:r>
            </a:p>
          </p:txBody>
        </p:sp>
      </p:grpSp>
      <p:sp>
        <p:nvSpPr>
          <p:cNvPr id="15417" name="Text Box 79"/>
          <p:cNvSpPr txBox="1">
            <a:spLocks noChangeArrowheads="1"/>
          </p:cNvSpPr>
          <p:nvPr/>
        </p:nvSpPr>
        <p:spPr bwMode="auto">
          <a:xfrm>
            <a:off x="4114800" y="6400800"/>
            <a:ext cx="48355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1400">
                <a:latin typeface="Times New Roman" pitchFamily="18" charset="0"/>
              </a:rPr>
              <a:t>Selected slides adapted from Steve Seitz, Linda Shapiro, Raj Rao</a:t>
            </a:r>
          </a:p>
        </p:txBody>
      </p:sp>
      <p:sp>
        <p:nvSpPr>
          <p:cNvPr id="15418" name="Text Box 80"/>
          <p:cNvSpPr txBox="1">
            <a:spLocks noChangeArrowheads="1"/>
          </p:cNvSpPr>
          <p:nvPr/>
        </p:nvSpPr>
        <p:spPr bwMode="auto">
          <a:xfrm>
            <a:off x="3167063" y="3810000"/>
            <a:ext cx="1100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1</a:t>
            </a:r>
          </a:p>
        </p:txBody>
      </p:sp>
      <p:sp>
        <p:nvSpPr>
          <p:cNvPr id="15419" name="Text Box 81"/>
          <p:cNvSpPr txBox="1">
            <a:spLocks noChangeArrowheads="1"/>
          </p:cNvSpPr>
          <p:nvPr/>
        </p:nvSpPr>
        <p:spPr bwMode="auto">
          <a:xfrm>
            <a:off x="228600" y="990600"/>
            <a:ext cx="1100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2</a:t>
            </a:r>
          </a:p>
        </p:txBody>
      </p:sp>
      <p:sp>
        <p:nvSpPr>
          <p:cNvPr id="2" name="Rectangle 1"/>
          <p:cNvSpPr/>
          <p:nvPr/>
        </p:nvSpPr>
        <p:spPr>
          <a:xfrm>
            <a:off x="4724400" y="2125663"/>
            <a:ext cx="3733800" cy="44926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57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4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07" grpId="0"/>
      <p:bldP spid="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000"/>
              <a:t>Dimensionality red</a:t>
            </a:r>
            <a:r>
              <a:rPr lang="en-US" altLang="en-US"/>
              <a:t>uction</a:t>
            </a:r>
          </a:p>
        </p:txBody>
      </p:sp>
      <p:grpSp>
        <p:nvGrpSpPr>
          <p:cNvPr id="16387" name="Group 4"/>
          <p:cNvGrpSpPr>
            <a:grpSpLocks/>
          </p:cNvGrpSpPr>
          <p:nvPr/>
        </p:nvGrpSpPr>
        <p:grpSpPr bwMode="auto">
          <a:xfrm>
            <a:off x="1368425" y="990600"/>
            <a:ext cx="2819400" cy="2819400"/>
            <a:chOff x="2064" y="336"/>
            <a:chExt cx="2016" cy="2016"/>
          </a:xfrm>
        </p:grpSpPr>
        <p:sp>
          <p:nvSpPr>
            <p:cNvPr id="16447" name="Line 5"/>
            <p:cNvSpPr>
              <a:spLocks noChangeShapeType="1"/>
            </p:cNvSpPr>
            <p:nvPr/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48" name="Line 6"/>
            <p:cNvSpPr>
              <a:spLocks noChangeShapeType="1"/>
            </p:cNvSpPr>
            <p:nvPr/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388" name="Oval 9"/>
          <p:cNvSpPr>
            <a:spLocks noChangeArrowheads="1"/>
          </p:cNvSpPr>
          <p:nvPr/>
        </p:nvSpPr>
        <p:spPr bwMode="auto">
          <a:xfrm>
            <a:off x="3352800" y="1828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89" name="Oval 10"/>
          <p:cNvSpPr>
            <a:spLocks noChangeArrowheads="1"/>
          </p:cNvSpPr>
          <p:nvPr/>
        </p:nvSpPr>
        <p:spPr bwMode="auto">
          <a:xfrm>
            <a:off x="24384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0" name="Oval 11"/>
          <p:cNvSpPr>
            <a:spLocks noChangeArrowheads="1"/>
          </p:cNvSpPr>
          <p:nvPr/>
        </p:nvSpPr>
        <p:spPr bwMode="auto">
          <a:xfrm>
            <a:off x="2819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1" name="Oval 12"/>
          <p:cNvSpPr>
            <a:spLocks noChangeArrowheads="1"/>
          </p:cNvSpPr>
          <p:nvPr/>
        </p:nvSpPr>
        <p:spPr bwMode="auto">
          <a:xfrm>
            <a:off x="3048000" y="2057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2" name="Oval 13"/>
          <p:cNvSpPr>
            <a:spLocks noChangeArrowheads="1"/>
          </p:cNvSpPr>
          <p:nvPr/>
        </p:nvSpPr>
        <p:spPr bwMode="auto">
          <a:xfrm>
            <a:off x="26670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3" name="Oval 14"/>
          <p:cNvSpPr>
            <a:spLocks noChangeArrowheads="1"/>
          </p:cNvSpPr>
          <p:nvPr/>
        </p:nvSpPr>
        <p:spPr bwMode="auto">
          <a:xfrm>
            <a:off x="26670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4" name="Oval 15"/>
          <p:cNvSpPr>
            <a:spLocks noChangeArrowheads="1"/>
          </p:cNvSpPr>
          <p:nvPr/>
        </p:nvSpPr>
        <p:spPr bwMode="auto">
          <a:xfrm>
            <a:off x="24384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5" name="Oval 16"/>
          <p:cNvSpPr>
            <a:spLocks noChangeArrowheads="1"/>
          </p:cNvSpPr>
          <p:nvPr/>
        </p:nvSpPr>
        <p:spPr bwMode="auto">
          <a:xfrm>
            <a:off x="28956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6" name="Oval 17"/>
          <p:cNvSpPr>
            <a:spLocks noChangeArrowheads="1"/>
          </p:cNvSpPr>
          <p:nvPr/>
        </p:nvSpPr>
        <p:spPr bwMode="auto">
          <a:xfrm>
            <a:off x="3124200" y="1905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7" name="Oval 18"/>
          <p:cNvSpPr>
            <a:spLocks noChangeArrowheads="1"/>
          </p:cNvSpPr>
          <p:nvPr/>
        </p:nvSpPr>
        <p:spPr bwMode="auto">
          <a:xfrm>
            <a:off x="3200400" y="1981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8" name="Oval 19"/>
          <p:cNvSpPr>
            <a:spLocks noChangeArrowheads="1"/>
          </p:cNvSpPr>
          <p:nvPr/>
        </p:nvSpPr>
        <p:spPr bwMode="auto">
          <a:xfrm>
            <a:off x="1981200" y="3048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399" name="Oval 20"/>
          <p:cNvSpPr>
            <a:spLocks noChangeArrowheads="1"/>
          </p:cNvSpPr>
          <p:nvPr/>
        </p:nvSpPr>
        <p:spPr bwMode="auto">
          <a:xfrm>
            <a:off x="28194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0" name="Oval 21"/>
          <p:cNvSpPr>
            <a:spLocks noChangeArrowheads="1"/>
          </p:cNvSpPr>
          <p:nvPr/>
        </p:nvSpPr>
        <p:spPr bwMode="auto">
          <a:xfrm>
            <a:off x="3048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1" name="Oval 22"/>
          <p:cNvSpPr>
            <a:spLocks noChangeArrowheads="1"/>
          </p:cNvSpPr>
          <p:nvPr/>
        </p:nvSpPr>
        <p:spPr bwMode="auto">
          <a:xfrm>
            <a:off x="3657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2" name="Oval 23"/>
          <p:cNvSpPr>
            <a:spLocks noChangeArrowheads="1"/>
          </p:cNvSpPr>
          <p:nvPr/>
        </p:nvSpPr>
        <p:spPr bwMode="auto">
          <a:xfrm>
            <a:off x="29718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3" name="Oval 24"/>
          <p:cNvSpPr>
            <a:spLocks noChangeArrowheads="1"/>
          </p:cNvSpPr>
          <p:nvPr/>
        </p:nvSpPr>
        <p:spPr bwMode="auto">
          <a:xfrm>
            <a:off x="2743200" y="2971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4" name="Oval 25"/>
          <p:cNvSpPr>
            <a:spLocks noChangeArrowheads="1"/>
          </p:cNvSpPr>
          <p:nvPr/>
        </p:nvSpPr>
        <p:spPr bwMode="auto">
          <a:xfrm>
            <a:off x="31242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5" name="Oval 26"/>
          <p:cNvSpPr>
            <a:spLocks noChangeArrowheads="1"/>
          </p:cNvSpPr>
          <p:nvPr/>
        </p:nvSpPr>
        <p:spPr bwMode="auto">
          <a:xfrm>
            <a:off x="23622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6" name="Oval 27"/>
          <p:cNvSpPr>
            <a:spLocks noChangeArrowheads="1"/>
          </p:cNvSpPr>
          <p:nvPr/>
        </p:nvSpPr>
        <p:spPr bwMode="auto">
          <a:xfrm>
            <a:off x="1981200" y="1828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7" name="Oval 28"/>
          <p:cNvSpPr>
            <a:spLocks noChangeArrowheads="1"/>
          </p:cNvSpPr>
          <p:nvPr/>
        </p:nvSpPr>
        <p:spPr bwMode="auto">
          <a:xfrm>
            <a:off x="1905000" y="2438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8" name="Oval 29"/>
          <p:cNvSpPr>
            <a:spLocks noChangeArrowheads="1"/>
          </p:cNvSpPr>
          <p:nvPr/>
        </p:nvSpPr>
        <p:spPr bwMode="auto">
          <a:xfrm>
            <a:off x="1828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09" name="Oval 30"/>
          <p:cNvSpPr>
            <a:spLocks noChangeArrowheads="1"/>
          </p:cNvSpPr>
          <p:nvPr/>
        </p:nvSpPr>
        <p:spPr bwMode="auto">
          <a:xfrm>
            <a:off x="2590800" y="3276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0" name="Oval 31"/>
          <p:cNvSpPr>
            <a:spLocks noChangeArrowheads="1"/>
          </p:cNvSpPr>
          <p:nvPr/>
        </p:nvSpPr>
        <p:spPr bwMode="auto">
          <a:xfrm>
            <a:off x="22860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1" name="Oval 32"/>
          <p:cNvSpPr>
            <a:spLocks noChangeArrowheads="1"/>
          </p:cNvSpPr>
          <p:nvPr/>
        </p:nvSpPr>
        <p:spPr bwMode="auto">
          <a:xfrm>
            <a:off x="16764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2" name="Oval 33"/>
          <p:cNvSpPr>
            <a:spLocks noChangeArrowheads="1"/>
          </p:cNvSpPr>
          <p:nvPr/>
        </p:nvSpPr>
        <p:spPr bwMode="auto">
          <a:xfrm>
            <a:off x="2819400" y="1676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3" name="Oval 34"/>
          <p:cNvSpPr>
            <a:spLocks noChangeArrowheads="1"/>
          </p:cNvSpPr>
          <p:nvPr/>
        </p:nvSpPr>
        <p:spPr bwMode="auto">
          <a:xfrm>
            <a:off x="2209800" y="1981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4" name="Oval 35"/>
          <p:cNvSpPr>
            <a:spLocks noChangeArrowheads="1"/>
          </p:cNvSpPr>
          <p:nvPr/>
        </p:nvSpPr>
        <p:spPr bwMode="auto">
          <a:xfrm>
            <a:off x="3200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5" name="Oval 36"/>
          <p:cNvSpPr>
            <a:spLocks noChangeArrowheads="1"/>
          </p:cNvSpPr>
          <p:nvPr/>
        </p:nvSpPr>
        <p:spPr bwMode="auto">
          <a:xfrm>
            <a:off x="32004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6" name="Oval 37"/>
          <p:cNvSpPr>
            <a:spLocks noChangeArrowheads="1"/>
          </p:cNvSpPr>
          <p:nvPr/>
        </p:nvSpPr>
        <p:spPr bwMode="auto">
          <a:xfrm>
            <a:off x="3429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7" name="Oval 38"/>
          <p:cNvSpPr>
            <a:spLocks noChangeArrowheads="1"/>
          </p:cNvSpPr>
          <p:nvPr/>
        </p:nvSpPr>
        <p:spPr bwMode="auto">
          <a:xfrm>
            <a:off x="2438400" y="1752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8" name="Oval 39"/>
          <p:cNvSpPr>
            <a:spLocks noChangeArrowheads="1"/>
          </p:cNvSpPr>
          <p:nvPr/>
        </p:nvSpPr>
        <p:spPr bwMode="auto">
          <a:xfrm>
            <a:off x="2971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19" name="Oval 40"/>
          <p:cNvSpPr>
            <a:spLocks noChangeArrowheads="1"/>
          </p:cNvSpPr>
          <p:nvPr/>
        </p:nvSpPr>
        <p:spPr bwMode="auto">
          <a:xfrm>
            <a:off x="3581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0" name="Oval 41"/>
          <p:cNvSpPr>
            <a:spLocks noChangeArrowheads="1"/>
          </p:cNvSpPr>
          <p:nvPr/>
        </p:nvSpPr>
        <p:spPr bwMode="auto">
          <a:xfrm>
            <a:off x="3657600" y="2057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1" name="Oval 42"/>
          <p:cNvSpPr>
            <a:spLocks noChangeArrowheads="1"/>
          </p:cNvSpPr>
          <p:nvPr/>
        </p:nvSpPr>
        <p:spPr bwMode="auto">
          <a:xfrm>
            <a:off x="2590800" y="1371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2" name="Oval 43"/>
          <p:cNvSpPr>
            <a:spLocks noChangeArrowheads="1"/>
          </p:cNvSpPr>
          <p:nvPr/>
        </p:nvSpPr>
        <p:spPr bwMode="auto">
          <a:xfrm>
            <a:off x="3657600" y="3048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3" name="Oval 44"/>
          <p:cNvSpPr>
            <a:spLocks noChangeArrowheads="1"/>
          </p:cNvSpPr>
          <p:nvPr/>
        </p:nvSpPr>
        <p:spPr bwMode="auto">
          <a:xfrm>
            <a:off x="3810000" y="2667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4" name="Oval 45"/>
          <p:cNvSpPr>
            <a:spLocks noChangeArrowheads="1"/>
          </p:cNvSpPr>
          <p:nvPr/>
        </p:nvSpPr>
        <p:spPr bwMode="auto">
          <a:xfrm>
            <a:off x="3810000" y="2362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5" name="Oval 46"/>
          <p:cNvSpPr>
            <a:spLocks noChangeArrowheads="1"/>
          </p:cNvSpPr>
          <p:nvPr/>
        </p:nvSpPr>
        <p:spPr bwMode="auto">
          <a:xfrm>
            <a:off x="16002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6" name="Oval 47"/>
          <p:cNvSpPr>
            <a:spLocks noChangeArrowheads="1"/>
          </p:cNvSpPr>
          <p:nvPr/>
        </p:nvSpPr>
        <p:spPr bwMode="auto">
          <a:xfrm>
            <a:off x="3886200" y="1905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7" name="Oval 48"/>
          <p:cNvSpPr>
            <a:spLocks noChangeArrowheads="1"/>
          </p:cNvSpPr>
          <p:nvPr/>
        </p:nvSpPr>
        <p:spPr bwMode="auto">
          <a:xfrm>
            <a:off x="3200400" y="1447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8" name="Oval 49"/>
          <p:cNvSpPr>
            <a:spLocks noChangeArrowheads="1"/>
          </p:cNvSpPr>
          <p:nvPr/>
        </p:nvSpPr>
        <p:spPr bwMode="auto">
          <a:xfrm>
            <a:off x="1905000" y="2133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29" name="Oval 50"/>
          <p:cNvSpPr>
            <a:spLocks noChangeArrowheads="1"/>
          </p:cNvSpPr>
          <p:nvPr/>
        </p:nvSpPr>
        <p:spPr bwMode="auto">
          <a:xfrm>
            <a:off x="3276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30" name="Oval 51"/>
          <p:cNvSpPr>
            <a:spLocks noChangeArrowheads="1"/>
          </p:cNvSpPr>
          <p:nvPr/>
        </p:nvSpPr>
        <p:spPr bwMode="auto">
          <a:xfrm>
            <a:off x="35814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31" name="Oval 52"/>
          <p:cNvSpPr>
            <a:spLocks noChangeArrowheads="1"/>
          </p:cNvSpPr>
          <p:nvPr/>
        </p:nvSpPr>
        <p:spPr bwMode="auto">
          <a:xfrm>
            <a:off x="2209800" y="2971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32" name="Oval 53"/>
          <p:cNvSpPr>
            <a:spLocks noChangeArrowheads="1"/>
          </p:cNvSpPr>
          <p:nvPr/>
        </p:nvSpPr>
        <p:spPr bwMode="auto">
          <a:xfrm>
            <a:off x="2286000" y="2743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33" name="Oval 54"/>
          <p:cNvSpPr>
            <a:spLocks noChangeArrowheads="1"/>
          </p:cNvSpPr>
          <p:nvPr/>
        </p:nvSpPr>
        <p:spPr bwMode="auto">
          <a:xfrm>
            <a:off x="2057400" y="2819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6434" name="Oval 55"/>
          <p:cNvSpPr>
            <a:spLocks noChangeArrowheads="1"/>
          </p:cNvSpPr>
          <p:nvPr/>
        </p:nvSpPr>
        <p:spPr bwMode="auto">
          <a:xfrm>
            <a:off x="2057400" y="2286000"/>
            <a:ext cx="76200" cy="76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pic>
        <p:nvPicPr>
          <p:cNvPr id="16435" name="Picture 57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1301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36" name="Group 67"/>
          <p:cNvGrpSpPr>
            <a:grpSpLocks/>
          </p:cNvGrpSpPr>
          <p:nvPr/>
        </p:nvGrpSpPr>
        <p:grpSpPr bwMode="auto">
          <a:xfrm>
            <a:off x="76200" y="1660525"/>
            <a:ext cx="3200400" cy="992188"/>
            <a:chOff x="48" y="1046"/>
            <a:chExt cx="2016" cy="625"/>
          </a:xfrm>
        </p:grpSpPr>
        <p:grpSp>
          <p:nvGrpSpPr>
            <p:cNvPr id="16440" name="Group 68"/>
            <p:cNvGrpSpPr>
              <a:grpSpLocks/>
            </p:cNvGrpSpPr>
            <p:nvPr/>
          </p:nvGrpSpPr>
          <p:grpSpPr bwMode="auto">
            <a:xfrm>
              <a:off x="1488" y="1243"/>
              <a:ext cx="576" cy="428"/>
              <a:chOff x="1872" y="1243"/>
              <a:chExt cx="576" cy="428"/>
            </a:xfrm>
          </p:grpSpPr>
          <p:pic>
            <p:nvPicPr>
              <p:cNvPr id="16442" name="Picture 69" descr="Edittex"/>
              <p:cNvPicPr>
                <a:picLocks noChangeAspect="1" noChangeArrowheads="1"/>
              </p:cNvPicPr>
              <p:nvPr>
                <p:custDataLst>
                  <p:tags r:id="rId3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1243"/>
                <a:ext cx="14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443" name="Line 70"/>
              <p:cNvSpPr>
                <a:spLocks noChangeShapeType="1"/>
              </p:cNvSpPr>
              <p:nvPr/>
            </p:nvSpPr>
            <p:spPr bwMode="auto">
              <a:xfrm flipV="1">
                <a:off x="2112" y="1296"/>
                <a:ext cx="240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44" name="Line 71"/>
              <p:cNvSpPr>
                <a:spLocks noChangeShapeType="1"/>
              </p:cNvSpPr>
              <p:nvPr/>
            </p:nvSpPr>
            <p:spPr bwMode="auto">
              <a:xfrm rot="16200000" flipV="1">
                <a:off x="1872" y="1296"/>
                <a:ext cx="240" cy="24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pic>
            <p:nvPicPr>
              <p:cNvPr id="16445" name="Picture 72" descr="Edittex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04" y="1392"/>
                <a:ext cx="14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6446" name="Picture 73" descr="Edittex"/>
              <p:cNvPicPr>
                <a:picLocks noChangeAspect="1" noChangeArrowheads="1"/>
              </p:cNvPicPr>
              <p:nvPr>
                <p:custDataLst>
                  <p:tags r:id="rId5"/>
                </p:custDataLst>
              </p:nvPr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12" y="1573"/>
                <a:ext cx="98" cy="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6441" name="Picture 74" descr="Edittex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" y="1046"/>
              <a:ext cx="77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37" name="Rectangle 78"/>
          <p:cNvSpPr>
            <a:spLocks noChangeArrowheads="1"/>
          </p:cNvSpPr>
          <p:nvPr/>
        </p:nvSpPr>
        <p:spPr bwMode="auto">
          <a:xfrm>
            <a:off x="685800" y="4343400"/>
            <a:ext cx="7848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000"/>
              <a:t>Dimensionality reduction</a:t>
            </a:r>
          </a:p>
          <a:p>
            <a:pPr lvl="1" eaLnBrk="1" hangingPunct="1">
              <a:buFontTx/>
              <a:buChar char="•"/>
            </a:pPr>
            <a:r>
              <a:rPr lang="en-US" altLang="en-US" sz="1800"/>
              <a:t>We can represent the orange points with </a:t>
            </a:r>
            <a:r>
              <a:rPr lang="en-US" altLang="en-US" sz="1800" i="1"/>
              <a:t>only</a:t>
            </a:r>
            <a:r>
              <a:rPr lang="en-US" altLang="en-US" sz="1800"/>
              <a:t> their </a:t>
            </a:r>
            <a:r>
              <a:rPr lang="en-US" altLang="en-US" sz="1800" b="1"/>
              <a:t>v</a:t>
            </a:r>
            <a:r>
              <a:rPr lang="en-US" altLang="en-US" sz="1800" b="1" baseline="-25000"/>
              <a:t>1</a:t>
            </a:r>
            <a:r>
              <a:rPr lang="en-US" altLang="en-US" sz="1800"/>
              <a:t> coordinates</a:t>
            </a:r>
          </a:p>
          <a:p>
            <a:pPr lvl="2" eaLnBrk="1" hangingPunct="1">
              <a:buFontTx/>
              <a:buChar char="–"/>
            </a:pPr>
            <a:r>
              <a:rPr lang="en-US" altLang="en-US" sz="1600"/>
              <a:t>since </a:t>
            </a:r>
            <a:r>
              <a:rPr lang="en-US" altLang="en-US" sz="1600" b="1"/>
              <a:t>v</a:t>
            </a:r>
            <a:r>
              <a:rPr lang="en-US" altLang="en-US" sz="1600" b="1" baseline="-25000"/>
              <a:t>2</a:t>
            </a:r>
            <a:r>
              <a:rPr lang="en-US" altLang="en-US" sz="1600"/>
              <a:t> coordinates are all essentially 0</a:t>
            </a:r>
          </a:p>
          <a:p>
            <a:pPr lvl="1" eaLnBrk="1" hangingPunct="1">
              <a:buFontTx/>
              <a:buChar char="•"/>
            </a:pPr>
            <a:r>
              <a:rPr lang="en-US" altLang="en-US" sz="1800"/>
              <a:t>This makes it much cheaper to store and compare points</a:t>
            </a:r>
          </a:p>
          <a:p>
            <a:pPr lvl="1" eaLnBrk="1" hangingPunct="1">
              <a:buFontTx/>
              <a:buChar char="•"/>
            </a:pPr>
            <a:r>
              <a:rPr lang="en-US" altLang="en-US" sz="1800"/>
              <a:t>A bigger deal for higher dimensional problems (like images!)</a:t>
            </a:r>
          </a:p>
        </p:txBody>
      </p:sp>
      <p:sp>
        <p:nvSpPr>
          <p:cNvPr id="16438" name="Text Box 66"/>
          <p:cNvSpPr txBox="1">
            <a:spLocks noChangeArrowheads="1"/>
          </p:cNvSpPr>
          <p:nvPr/>
        </p:nvSpPr>
        <p:spPr bwMode="auto">
          <a:xfrm>
            <a:off x="3167063" y="3810000"/>
            <a:ext cx="1100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1</a:t>
            </a:r>
          </a:p>
        </p:txBody>
      </p:sp>
      <p:sp>
        <p:nvSpPr>
          <p:cNvPr id="16439" name="Text Box 67"/>
          <p:cNvSpPr txBox="1">
            <a:spLocks noChangeArrowheads="1"/>
          </p:cNvSpPr>
          <p:nvPr/>
        </p:nvSpPr>
        <p:spPr bwMode="auto">
          <a:xfrm>
            <a:off x="228600" y="990600"/>
            <a:ext cx="1100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2</a:t>
            </a:r>
          </a:p>
        </p:txBody>
      </p:sp>
    </p:spTree>
    <p:extLst>
      <p:ext uri="{BB962C8B-B14F-4D97-AF65-F5344CB8AC3E}">
        <p14:creationId xmlns:p14="http://schemas.microsoft.com/office/powerpoint/2010/main" val="303101074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229600" cy="1143000"/>
          </a:xfrm>
        </p:spPr>
        <p:txBody>
          <a:bodyPr/>
          <a:lstStyle/>
          <a:p>
            <a:r>
              <a:rPr lang="en-US" altLang="en-US" sz="3600"/>
              <a:t>Eigenvectors and Eigenvalues</a:t>
            </a:r>
          </a:p>
        </p:txBody>
      </p:sp>
      <p:grpSp>
        <p:nvGrpSpPr>
          <p:cNvPr id="17411" name="Group 4"/>
          <p:cNvGrpSpPr>
            <a:grpSpLocks/>
          </p:cNvGrpSpPr>
          <p:nvPr/>
        </p:nvGrpSpPr>
        <p:grpSpPr bwMode="auto">
          <a:xfrm>
            <a:off x="1368425" y="990600"/>
            <a:ext cx="2819400" cy="2819400"/>
            <a:chOff x="2064" y="336"/>
            <a:chExt cx="2016" cy="2016"/>
          </a:xfrm>
        </p:grpSpPr>
        <p:sp>
          <p:nvSpPr>
            <p:cNvPr id="17481" name="Line 5"/>
            <p:cNvSpPr>
              <a:spLocks noChangeShapeType="1"/>
            </p:cNvSpPr>
            <p:nvPr/>
          </p:nvSpPr>
          <p:spPr bwMode="auto">
            <a:xfrm>
              <a:off x="2064" y="2352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82" name="Line 6"/>
            <p:cNvSpPr>
              <a:spLocks noChangeShapeType="1"/>
            </p:cNvSpPr>
            <p:nvPr/>
          </p:nvSpPr>
          <p:spPr bwMode="auto">
            <a:xfrm rot="-5400000">
              <a:off x="1056" y="1344"/>
              <a:ext cx="201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12" name="Oval 9"/>
          <p:cNvSpPr>
            <a:spLocks noChangeArrowheads="1"/>
          </p:cNvSpPr>
          <p:nvPr/>
        </p:nvSpPr>
        <p:spPr bwMode="auto">
          <a:xfrm>
            <a:off x="3352800" y="1828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3" name="Oval 10"/>
          <p:cNvSpPr>
            <a:spLocks noChangeArrowheads="1"/>
          </p:cNvSpPr>
          <p:nvPr/>
        </p:nvSpPr>
        <p:spPr bwMode="auto">
          <a:xfrm>
            <a:off x="2438400" y="2590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4" name="Oval 11"/>
          <p:cNvSpPr>
            <a:spLocks noChangeArrowheads="1"/>
          </p:cNvSpPr>
          <p:nvPr/>
        </p:nvSpPr>
        <p:spPr bwMode="auto">
          <a:xfrm>
            <a:off x="2819400" y="2362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5" name="Oval 12"/>
          <p:cNvSpPr>
            <a:spLocks noChangeArrowheads="1"/>
          </p:cNvSpPr>
          <p:nvPr/>
        </p:nvSpPr>
        <p:spPr bwMode="auto">
          <a:xfrm>
            <a:off x="3048000" y="2057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6" name="Oval 13"/>
          <p:cNvSpPr>
            <a:spLocks noChangeArrowheads="1"/>
          </p:cNvSpPr>
          <p:nvPr/>
        </p:nvSpPr>
        <p:spPr bwMode="auto">
          <a:xfrm>
            <a:off x="26670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7" name="Oval 14"/>
          <p:cNvSpPr>
            <a:spLocks noChangeArrowheads="1"/>
          </p:cNvSpPr>
          <p:nvPr/>
        </p:nvSpPr>
        <p:spPr bwMode="auto">
          <a:xfrm>
            <a:off x="26670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8" name="Oval 15"/>
          <p:cNvSpPr>
            <a:spLocks noChangeArrowheads="1"/>
          </p:cNvSpPr>
          <p:nvPr/>
        </p:nvSpPr>
        <p:spPr bwMode="auto">
          <a:xfrm>
            <a:off x="2438400" y="2438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19" name="Oval 16"/>
          <p:cNvSpPr>
            <a:spLocks noChangeArrowheads="1"/>
          </p:cNvSpPr>
          <p:nvPr/>
        </p:nvSpPr>
        <p:spPr bwMode="auto">
          <a:xfrm>
            <a:off x="2895600" y="2209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0" name="Oval 17"/>
          <p:cNvSpPr>
            <a:spLocks noChangeArrowheads="1"/>
          </p:cNvSpPr>
          <p:nvPr/>
        </p:nvSpPr>
        <p:spPr bwMode="auto">
          <a:xfrm>
            <a:off x="3124200" y="1905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1" name="Oval 18"/>
          <p:cNvSpPr>
            <a:spLocks noChangeArrowheads="1"/>
          </p:cNvSpPr>
          <p:nvPr/>
        </p:nvSpPr>
        <p:spPr bwMode="auto">
          <a:xfrm>
            <a:off x="3200400" y="1981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2" name="Oval 19"/>
          <p:cNvSpPr>
            <a:spLocks noChangeArrowheads="1"/>
          </p:cNvSpPr>
          <p:nvPr/>
        </p:nvSpPr>
        <p:spPr bwMode="auto">
          <a:xfrm>
            <a:off x="1981200" y="30480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3" name="Oval 20"/>
          <p:cNvSpPr>
            <a:spLocks noChangeArrowheads="1"/>
          </p:cNvSpPr>
          <p:nvPr/>
        </p:nvSpPr>
        <p:spPr bwMode="auto">
          <a:xfrm>
            <a:off x="28194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4" name="Oval 21"/>
          <p:cNvSpPr>
            <a:spLocks noChangeArrowheads="1"/>
          </p:cNvSpPr>
          <p:nvPr/>
        </p:nvSpPr>
        <p:spPr bwMode="auto">
          <a:xfrm>
            <a:off x="3048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5" name="Oval 22"/>
          <p:cNvSpPr>
            <a:spLocks noChangeArrowheads="1"/>
          </p:cNvSpPr>
          <p:nvPr/>
        </p:nvSpPr>
        <p:spPr bwMode="auto">
          <a:xfrm>
            <a:off x="3657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6" name="Oval 23"/>
          <p:cNvSpPr>
            <a:spLocks noChangeArrowheads="1"/>
          </p:cNvSpPr>
          <p:nvPr/>
        </p:nvSpPr>
        <p:spPr bwMode="auto">
          <a:xfrm>
            <a:off x="29718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7" name="Oval 24"/>
          <p:cNvSpPr>
            <a:spLocks noChangeArrowheads="1"/>
          </p:cNvSpPr>
          <p:nvPr/>
        </p:nvSpPr>
        <p:spPr bwMode="auto">
          <a:xfrm>
            <a:off x="2743200" y="2971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8" name="Oval 25"/>
          <p:cNvSpPr>
            <a:spLocks noChangeArrowheads="1"/>
          </p:cNvSpPr>
          <p:nvPr/>
        </p:nvSpPr>
        <p:spPr bwMode="auto">
          <a:xfrm>
            <a:off x="3124200" y="3505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29" name="Oval 26"/>
          <p:cNvSpPr>
            <a:spLocks noChangeArrowheads="1"/>
          </p:cNvSpPr>
          <p:nvPr/>
        </p:nvSpPr>
        <p:spPr bwMode="auto">
          <a:xfrm>
            <a:off x="23622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0" name="Oval 27"/>
          <p:cNvSpPr>
            <a:spLocks noChangeArrowheads="1"/>
          </p:cNvSpPr>
          <p:nvPr/>
        </p:nvSpPr>
        <p:spPr bwMode="auto">
          <a:xfrm>
            <a:off x="1981200" y="1828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1" name="Oval 28"/>
          <p:cNvSpPr>
            <a:spLocks noChangeArrowheads="1"/>
          </p:cNvSpPr>
          <p:nvPr/>
        </p:nvSpPr>
        <p:spPr bwMode="auto">
          <a:xfrm>
            <a:off x="1905000" y="2438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2" name="Oval 29"/>
          <p:cNvSpPr>
            <a:spLocks noChangeArrowheads="1"/>
          </p:cNvSpPr>
          <p:nvPr/>
        </p:nvSpPr>
        <p:spPr bwMode="auto">
          <a:xfrm>
            <a:off x="1828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3" name="Oval 30"/>
          <p:cNvSpPr>
            <a:spLocks noChangeArrowheads="1"/>
          </p:cNvSpPr>
          <p:nvPr/>
        </p:nvSpPr>
        <p:spPr bwMode="auto">
          <a:xfrm>
            <a:off x="2590800" y="3276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4" name="Oval 31"/>
          <p:cNvSpPr>
            <a:spLocks noChangeArrowheads="1"/>
          </p:cNvSpPr>
          <p:nvPr/>
        </p:nvSpPr>
        <p:spPr bwMode="auto">
          <a:xfrm>
            <a:off x="22860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5" name="Oval 32"/>
          <p:cNvSpPr>
            <a:spLocks noChangeArrowheads="1"/>
          </p:cNvSpPr>
          <p:nvPr/>
        </p:nvSpPr>
        <p:spPr bwMode="auto">
          <a:xfrm>
            <a:off x="16764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6" name="Oval 33"/>
          <p:cNvSpPr>
            <a:spLocks noChangeArrowheads="1"/>
          </p:cNvSpPr>
          <p:nvPr/>
        </p:nvSpPr>
        <p:spPr bwMode="auto">
          <a:xfrm>
            <a:off x="2819400" y="1676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7" name="Oval 34"/>
          <p:cNvSpPr>
            <a:spLocks noChangeArrowheads="1"/>
          </p:cNvSpPr>
          <p:nvPr/>
        </p:nvSpPr>
        <p:spPr bwMode="auto">
          <a:xfrm>
            <a:off x="2209800" y="1981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8" name="Oval 35"/>
          <p:cNvSpPr>
            <a:spLocks noChangeArrowheads="1"/>
          </p:cNvSpPr>
          <p:nvPr/>
        </p:nvSpPr>
        <p:spPr bwMode="auto">
          <a:xfrm>
            <a:off x="3200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39" name="Oval 36"/>
          <p:cNvSpPr>
            <a:spLocks noChangeArrowheads="1"/>
          </p:cNvSpPr>
          <p:nvPr/>
        </p:nvSpPr>
        <p:spPr bwMode="auto">
          <a:xfrm>
            <a:off x="3200400" y="3124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0" name="Oval 37"/>
          <p:cNvSpPr>
            <a:spLocks noChangeArrowheads="1"/>
          </p:cNvSpPr>
          <p:nvPr/>
        </p:nvSpPr>
        <p:spPr bwMode="auto">
          <a:xfrm>
            <a:off x="3429000" y="2819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1" name="Oval 38"/>
          <p:cNvSpPr>
            <a:spLocks noChangeArrowheads="1"/>
          </p:cNvSpPr>
          <p:nvPr/>
        </p:nvSpPr>
        <p:spPr bwMode="auto">
          <a:xfrm>
            <a:off x="2438400" y="1752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2" name="Oval 39"/>
          <p:cNvSpPr>
            <a:spLocks noChangeArrowheads="1"/>
          </p:cNvSpPr>
          <p:nvPr/>
        </p:nvSpPr>
        <p:spPr bwMode="auto">
          <a:xfrm>
            <a:off x="2971800" y="1524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3" name="Oval 40"/>
          <p:cNvSpPr>
            <a:spLocks noChangeArrowheads="1"/>
          </p:cNvSpPr>
          <p:nvPr/>
        </p:nvSpPr>
        <p:spPr bwMode="auto">
          <a:xfrm>
            <a:off x="3581400" y="3352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4" name="Oval 41"/>
          <p:cNvSpPr>
            <a:spLocks noChangeArrowheads="1"/>
          </p:cNvSpPr>
          <p:nvPr/>
        </p:nvSpPr>
        <p:spPr bwMode="auto">
          <a:xfrm>
            <a:off x="3657600" y="20574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5" name="Oval 42"/>
          <p:cNvSpPr>
            <a:spLocks noChangeArrowheads="1"/>
          </p:cNvSpPr>
          <p:nvPr/>
        </p:nvSpPr>
        <p:spPr bwMode="auto">
          <a:xfrm>
            <a:off x="2590800" y="1371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6" name="Oval 43"/>
          <p:cNvSpPr>
            <a:spLocks noChangeArrowheads="1"/>
          </p:cNvSpPr>
          <p:nvPr/>
        </p:nvSpPr>
        <p:spPr bwMode="auto">
          <a:xfrm>
            <a:off x="3657600" y="3048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7" name="Oval 44"/>
          <p:cNvSpPr>
            <a:spLocks noChangeArrowheads="1"/>
          </p:cNvSpPr>
          <p:nvPr/>
        </p:nvSpPr>
        <p:spPr bwMode="auto">
          <a:xfrm>
            <a:off x="3810000" y="2667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8" name="Oval 45"/>
          <p:cNvSpPr>
            <a:spLocks noChangeArrowheads="1"/>
          </p:cNvSpPr>
          <p:nvPr/>
        </p:nvSpPr>
        <p:spPr bwMode="auto">
          <a:xfrm>
            <a:off x="3810000" y="23622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49" name="Oval 46"/>
          <p:cNvSpPr>
            <a:spLocks noChangeArrowheads="1"/>
          </p:cNvSpPr>
          <p:nvPr/>
        </p:nvSpPr>
        <p:spPr bwMode="auto">
          <a:xfrm>
            <a:off x="16002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0" name="Oval 47"/>
          <p:cNvSpPr>
            <a:spLocks noChangeArrowheads="1"/>
          </p:cNvSpPr>
          <p:nvPr/>
        </p:nvSpPr>
        <p:spPr bwMode="auto">
          <a:xfrm>
            <a:off x="3886200" y="19050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1" name="Oval 48"/>
          <p:cNvSpPr>
            <a:spLocks noChangeArrowheads="1"/>
          </p:cNvSpPr>
          <p:nvPr/>
        </p:nvSpPr>
        <p:spPr bwMode="auto">
          <a:xfrm>
            <a:off x="3200400" y="1447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2" name="Oval 49"/>
          <p:cNvSpPr>
            <a:spLocks noChangeArrowheads="1"/>
          </p:cNvSpPr>
          <p:nvPr/>
        </p:nvSpPr>
        <p:spPr bwMode="auto">
          <a:xfrm>
            <a:off x="1905000" y="2133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3" name="Oval 50"/>
          <p:cNvSpPr>
            <a:spLocks noChangeArrowheads="1"/>
          </p:cNvSpPr>
          <p:nvPr/>
        </p:nvSpPr>
        <p:spPr bwMode="auto">
          <a:xfrm>
            <a:off x="3276600" y="25146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4" name="Oval 51"/>
          <p:cNvSpPr>
            <a:spLocks noChangeArrowheads="1"/>
          </p:cNvSpPr>
          <p:nvPr/>
        </p:nvSpPr>
        <p:spPr bwMode="auto">
          <a:xfrm>
            <a:off x="3581400" y="2209800"/>
            <a:ext cx="76200" cy="76200"/>
          </a:xfrm>
          <a:prstGeom prst="ellipse">
            <a:avLst/>
          </a:prstGeom>
          <a:solidFill>
            <a:schemeClr val="folHlink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5" name="Oval 52"/>
          <p:cNvSpPr>
            <a:spLocks noChangeArrowheads="1"/>
          </p:cNvSpPr>
          <p:nvPr/>
        </p:nvSpPr>
        <p:spPr bwMode="auto">
          <a:xfrm>
            <a:off x="2209800" y="29718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6" name="Oval 53"/>
          <p:cNvSpPr>
            <a:spLocks noChangeArrowheads="1"/>
          </p:cNvSpPr>
          <p:nvPr/>
        </p:nvSpPr>
        <p:spPr bwMode="auto">
          <a:xfrm>
            <a:off x="2286000" y="27432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7" name="Oval 54"/>
          <p:cNvSpPr>
            <a:spLocks noChangeArrowheads="1"/>
          </p:cNvSpPr>
          <p:nvPr/>
        </p:nvSpPr>
        <p:spPr bwMode="auto">
          <a:xfrm>
            <a:off x="2057400" y="2819400"/>
            <a:ext cx="76200" cy="76200"/>
          </a:xfrm>
          <a:prstGeom prst="ellipse">
            <a:avLst/>
          </a:prstGeom>
          <a:solidFill>
            <a:srgbClr val="FFCC6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sp>
        <p:nvSpPr>
          <p:cNvPr id="17458" name="Oval 55"/>
          <p:cNvSpPr>
            <a:spLocks noChangeArrowheads="1"/>
          </p:cNvSpPr>
          <p:nvPr/>
        </p:nvSpPr>
        <p:spPr bwMode="auto">
          <a:xfrm>
            <a:off x="2057400" y="2286000"/>
            <a:ext cx="76200" cy="76200"/>
          </a:xfrm>
          <a:prstGeom prst="ellips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Times New Roman" pitchFamily="18" charset="0"/>
            </a:endParaRPr>
          </a:p>
        </p:txBody>
      </p:sp>
      <p:pic>
        <p:nvPicPr>
          <p:cNvPr id="17459" name="Picture 57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1301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60" name="Group 58"/>
          <p:cNvGrpSpPr>
            <a:grpSpLocks/>
          </p:cNvGrpSpPr>
          <p:nvPr/>
        </p:nvGrpSpPr>
        <p:grpSpPr bwMode="auto">
          <a:xfrm>
            <a:off x="2362200" y="1973263"/>
            <a:ext cx="914400" cy="679450"/>
            <a:chOff x="1872" y="1243"/>
            <a:chExt cx="576" cy="428"/>
          </a:xfrm>
        </p:grpSpPr>
        <p:pic>
          <p:nvPicPr>
            <p:cNvPr id="17476" name="Picture 59" descr="Edittex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8" y="1243"/>
              <a:ext cx="14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77" name="Line 60"/>
            <p:cNvSpPr>
              <a:spLocks noChangeShapeType="1"/>
            </p:cNvSpPr>
            <p:nvPr/>
          </p:nvSpPr>
          <p:spPr bwMode="auto">
            <a:xfrm flipV="1">
              <a:off x="2112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78" name="Line 61"/>
            <p:cNvSpPr>
              <a:spLocks noChangeShapeType="1"/>
            </p:cNvSpPr>
            <p:nvPr/>
          </p:nvSpPr>
          <p:spPr bwMode="auto">
            <a:xfrm rot="16200000" flipV="1">
              <a:off x="1872" y="1296"/>
              <a:ext cx="24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17479" name="Picture 62" descr="Edittex"/>
            <p:cNvPicPr>
              <a:picLocks noChangeAspect="1" noChangeArrowheads="1"/>
            </p:cNvPicPr>
            <p:nvPr>
              <p:custDataLst>
                <p:tags r:id="rId8"/>
              </p:custDataLst>
            </p:nvPr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1392"/>
              <a:ext cx="14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80" name="Picture 63" descr="Edittex"/>
            <p:cNvPicPr>
              <a:picLocks noChangeAspect="1" noChangeArrowheads="1"/>
            </p:cNvPicPr>
            <p:nvPr>
              <p:custDataLst>
                <p:tags r:id="rId9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1573"/>
              <a:ext cx="98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61" name="Line 65"/>
          <p:cNvSpPr>
            <a:spLocks noChangeShapeType="1"/>
          </p:cNvSpPr>
          <p:nvPr/>
        </p:nvSpPr>
        <p:spPr bwMode="auto">
          <a:xfrm>
            <a:off x="2133600" y="228600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2" name="Text Box 67"/>
          <p:cNvSpPr txBox="1">
            <a:spLocks noChangeArrowheads="1"/>
          </p:cNvSpPr>
          <p:nvPr/>
        </p:nvSpPr>
        <p:spPr bwMode="auto">
          <a:xfrm>
            <a:off x="4616450" y="1050925"/>
            <a:ext cx="39179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/>
              <a:t>Consider the variation along a direction </a:t>
            </a:r>
            <a:r>
              <a:rPr lang="en-US" altLang="en-US" sz="1600" b="1"/>
              <a:t>v</a:t>
            </a:r>
            <a:r>
              <a:rPr lang="en-US" altLang="en-US" sz="1600"/>
              <a:t> among all of the orange points:</a:t>
            </a:r>
          </a:p>
        </p:txBody>
      </p:sp>
      <p:sp>
        <p:nvSpPr>
          <p:cNvPr id="444489" name="Text Box 73"/>
          <p:cNvSpPr txBox="1">
            <a:spLocks noChangeArrowheads="1"/>
          </p:cNvSpPr>
          <p:nvPr/>
        </p:nvSpPr>
        <p:spPr bwMode="auto">
          <a:xfrm>
            <a:off x="4616450" y="2406650"/>
            <a:ext cx="3235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rgbClr val="000099"/>
                </a:solidFill>
              </a:rPr>
              <a:t>What unit vector </a:t>
            </a:r>
            <a:r>
              <a:rPr lang="en-US" altLang="en-US" sz="1600" b="1" dirty="0">
                <a:solidFill>
                  <a:srgbClr val="000099"/>
                </a:solidFill>
              </a:rPr>
              <a:t>v</a:t>
            </a:r>
            <a:r>
              <a:rPr lang="en-US" altLang="en-US" sz="1600" dirty="0">
                <a:solidFill>
                  <a:srgbClr val="000099"/>
                </a:solidFill>
              </a:rPr>
              <a:t> minimizes </a:t>
            </a:r>
            <a:r>
              <a:rPr lang="en-US" altLang="en-US" sz="1600" i="1" dirty="0" err="1">
                <a:solidFill>
                  <a:srgbClr val="000099"/>
                </a:solidFill>
              </a:rPr>
              <a:t>var</a:t>
            </a:r>
            <a:r>
              <a:rPr lang="en-US" altLang="en-US" sz="1600" dirty="0">
                <a:solidFill>
                  <a:srgbClr val="000099"/>
                </a:solidFill>
              </a:rPr>
              <a:t>?</a:t>
            </a:r>
          </a:p>
        </p:txBody>
      </p:sp>
      <p:pic>
        <p:nvPicPr>
          <p:cNvPr id="17464" name="Picture 74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60525"/>
            <a:ext cx="12239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4506" name="Text Box 90"/>
          <p:cNvSpPr txBox="1">
            <a:spLocks noChangeArrowheads="1"/>
          </p:cNvSpPr>
          <p:nvPr/>
        </p:nvSpPr>
        <p:spPr bwMode="auto">
          <a:xfrm>
            <a:off x="4648200" y="3092450"/>
            <a:ext cx="3292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rgbClr val="000099"/>
                </a:solidFill>
              </a:rPr>
              <a:t>What unit vector </a:t>
            </a:r>
            <a:r>
              <a:rPr lang="en-US" altLang="en-US" sz="1600" b="1" dirty="0">
                <a:solidFill>
                  <a:srgbClr val="000099"/>
                </a:solidFill>
              </a:rPr>
              <a:t>v</a:t>
            </a:r>
            <a:r>
              <a:rPr lang="en-US" altLang="en-US" sz="1600" dirty="0">
                <a:solidFill>
                  <a:srgbClr val="000099"/>
                </a:solidFill>
              </a:rPr>
              <a:t> maximizes </a:t>
            </a:r>
            <a:r>
              <a:rPr lang="en-US" altLang="en-US" sz="1600" i="1" dirty="0" err="1">
                <a:solidFill>
                  <a:srgbClr val="000099"/>
                </a:solidFill>
              </a:rPr>
              <a:t>var</a:t>
            </a:r>
            <a:r>
              <a:rPr lang="en-US" altLang="en-US" sz="1600" dirty="0">
                <a:solidFill>
                  <a:srgbClr val="000099"/>
                </a:solidFill>
              </a:rPr>
              <a:t>?</a:t>
            </a:r>
          </a:p>
        </p:txBody>
      </p:sp>
      <p:sp>
        <p:nvSpPr>
          <p:cNvPr id="444515" name="Text Box 99"/>
          <p:cNvSpPr txBox="1">
            <a:spLocks noChangeArrowheads="1"/>
          </p:cNvSpPr>
          <p:nvPr/>
        </p:nvSpPr>
        <p:spPr bwMode="auto">
          <a:xfrm>
            <a:off x="1143000" y="6096000"/>
            <a:ext cx="5284788" cy="5810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dirty="0">
                <a:solidFill>
                  <a:srgbClr val="FF0000"/>
                </a:solidFill>
              </a:rPr>
              <a:t>Solution:	</a:t>
            </a:r>
            <a:r>
              <a:rPr lang="en-US" altLang="en-US" sz="1600" b="1" dirty="0">
                <a:solidFill>
                  <a:srgbClr val="FF0000"/>
                </a:solidFill>
              </a:rPr>
              <a:t>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1</a:t>
            </a:r>
            <a:r>
              <a:rPr lang="en-US" altLang="en-US" sz="1600" dirty="0">
                <a:solidFill>
                  <a:srgbClr val="FF0000"/>
                </a:solidFill>
              </a:rPr>
              <a:t> is eigenvector of </a:t>
            </a:r>
            <a:r>
              <a:rPr lang="en-US" altLang="en-US" sz="1600" b="1" dirty="0">
                <a:solidFill>
                  <a:srgbClr val="FF0000"/>
                </a:solidFill>
              </a:rPr>
              <a:t>A</a:t>
            </a:r>
            <a:r>
              <a:rPr lang="en-US" altLang="en-US" sz="1600" dirty="0">
                <a:solidFill>
                  <a:srgbClr val="FF0000"/>
                </a:solidFill>
              </a:rPr>
              <a:t> with </a:t>
            </a:r>
            <a:r>
              <a:rPr lang="en-US" altLang="en-US" sz="1600" i="1" dirty="0">
                <a:solidFill>
                  <a:srgbClr val="FF0000"/>
                </a:solidFill>
              </a:rPr>
              <a:t>largest</a:t>
            </a:r>
            <a:r>
              <a:rPr lang="en-US" altLang="en-US" sz="1600" dirty="0">
                <a:solidFill>
                  <a:srgbClr val="FF0000"/>
                </a:solidFill>
              </a:rPr>
              <a:t> eigenvalue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 dirty="0">
                <a:solidFill>
                  <a:srgbClr val="FF0000"/>
                </a:solidFill>
              </a:rPr>
              <a:t>              	v</a:t>
            </a:r>
            <a:r>
              <a:rPr lang="en-US" altLang="en-US" sz="1600" b="1" baseline="-25000" dirty="0">
                <a:solidFill>
                  <a:srgbClr val="FF0000"/>
                </a:solidFill>
              </a:rPr>
              <a:t>2</a:t>
            </a:r>
            <a:r>
              <a:rPr lang="en-US" altLang="en-US" sz="1600" dirty="0">
                <a:solidFill>
                  <a:srgbClr val="FF0000"/>
                </a:solidFill>
              </a:rPr>
              <a:t> is eigenvector of </a:t>
            </a:r>
            <a:r>
              <a:rPr lang="en-US" altLang="en-US" sz="1600" b="1" dirty="0">
                <a:solidFill>
                  <a:srgbClr val="FF0000"/>
                </a:solidFill>
              </a:rPr>
              <a:t>A</a:t>
            </a:r>
            <a:r>
              <a:rPr lang="en-US" altLang="en-US" sz="1600" dirty="0">
                <a:solidFill>
                  <a:srgbClr val="FF0000"/>
                </a:solidFill>
              </a:rPr>
              <a:t> with </a:t>
            </a:r>
            <a:r>
              <a:rPr lang="en-US" altLang="en-US" sz="1600" i="1" dirty="0">
                <a:solidFill>
                  <a:srgbClr val="FF0000"/>
                </a:solidFill>
              </a:rPr>
              <a:t>smallest</a:t>
            </a:r>
            <a:r>
              <a:rPr lang="en-US" altLang="en-US" sz="1600" dirty="0">
                <a:solidFill>
                  <a:srgbClr val="FF0000"/>
                </a:solidFill>
              </a:rPr>
              <a:t> eigenvalue</a:t>
            </a:r>
          </a:p>
        </p:txBody>
      </p:sp>
      <p:pic>
        <p:nvPicPr>
          <p:cNvPr id="444517" name="Picture 101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2798763"/>
            <a:ext cx="2360612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518" name="Picture 102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433763"/>
            <a:ext cx="2397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519" name="Picture 103" descr="Edittex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4275138"/>
            <a:ext cx="462280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70" name="Picture 104" descr="Edittex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1757363"/>
            <a:ext cx="41814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71" name="Text Box 73"/>
          <p:cNvSpPr txBox="1">
            <a:spLocks noChangeArrowheads="1"/>
          </p:cNvSpPr>
          <p:nvPr/>
        </p:nvSpPr>
        <p:spPr bwMode="auto">
          <a:xfrm>
            <a:off x="3167063" y="3810000"/>
            <a:ext cx="1100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1</a:t>
            </a:r>
          </a:p>
        </p:txBody>
      </p:sp>
      <p:sp>
        <p:nvSpPr>
          <p:cNvPr id="17472" name="Text Box 74"/>
          <p:cNvSpPr txBox="1">
            <a:spLocks noChangeArrowheads="1"/>
          </p:cNvSpPr>
          <p:nvPr/>
        </p:nvSpPr>
        <p:spPr bwMode="auto">
          <a:xfrm>
            <a:off x="228600" y="990600"/>
            <a:ext cx="1100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Pixel 2</a:t>
            </a:r>
          </a:p>
        </p:txBody>
      </p:sp>
      <p:sp>
        <p:nvSpPr>
          <p:cNvPr id="20555" name="Text Box 75"/>
          <p:cNvSpPr txBox="1">
            <a:spLocks noChangeArrowheads="1"/>
          </p:cNvSpPr>
          <p:nvPr/>
        </p:nvSpPr>
        <p:spPr bwMode="auto">
          <a:xfrm>
            <a:off x="6989763" y="4343400"/>
            <a:ext cx="21542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/>
              <a:t>A = </a:t>
            </a:r>
            <a:r>
              <a:rPr lang="en-US" altLang="en-US" sz="2000" dirty="0">
                <a:solidFill>
                  <a:srgbClr val="FF0000"/>
                </a:solidFill>
              </a:rPr>
              <a:t>covariance matrix </a:t>
            </a:r>
            <a:r>
              <a:rPr lang="en-US" altLang="en-US" sz="2000" dirty="0"/>
              <a:t>of data points (if divided by no. of points)</a:t>
            </a:r>
          </a:p>
        </p:txBody>
      </p:sp>
      <p:sp>
        <p:nvSpPr>
          <p:cNvPr id="20556" name="Line 76"/>
          <p:cNvSpPr>
            <a:spLocks noChangeShapeType="1"/>
          </p:cNvSpPr>
          <p:nvPr/>
        </p:nvSpPr>
        <p:spPr bwMode="auto">
          <a:xfrm flipH="1">
            <a:off x="6400800" y="5105400"/>
            <a:ext cx="609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57" name="Text Box 77"/>
          <p:cNvSpPr txBox="1">
            <a:spLocks noChangeArrowheads="1"/>
          </p:cNvSpPr>
          <p:nvPr/>
        </p:nvSpPr>
        <p:spPr bwMode="auto">
          <a:xfrm>
            <a:off x="4908550" y="4191000"/>
            <a:ext cx="273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Times New Roman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7294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4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4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4489" grpId="0" build="p" autoUpdateAnimBg="0"/>
      <p:bldP spid="444506" grpId="0" build="p" autoUpdateAnimBg="0"/>
      <p:bldP spid="444515" grpId="0" animBg="1"/>
      <p:bldP spid="20555" grpId="0"/>
      <p:bldP spid="20556" grpId="0" animBg="1"/>
      <p:bldP spid="20557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4612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Principal component analysis (PCA)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000" dirty="0"/>
              <a:t>Suppose each data point is N-dimensional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Same procedure applies:</a:t>
            </a:r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r>
              <a:rPr lang="en-US" sz="1800" dirty="0">
                <a:solidFill>
                  <a:srgbClr val="C00000"/>
                </a:solidFill>
              </a:rPr>
              <a:t>The eigenvectors of </a:t>
            </a:r>
            <a:r>
              <a:rPr lang="en-US" sz="1800" dirty="0">
                <a:solidFill>
                  <a:srgbClr val="C00000"/>
                </a:solidFill>
                <a:latin typeface="Arial Bold" charset="0"/>
                <a:cs typeface="Arial Bold" charset="0"/>
                <a:sym typeface="Arial Bold" charset="0"/>
              </a:rPr>
              <a:t>A</a:t>
            </a:r>
            <a:r>
              <a:rPr lang="en-US" sz="1800" dirty="0">
                <a:solidFill>
                  <a:srgbClr val="C00000"/>
                </a:solidFill>
              </a:rPr>
              <a:t> define a new coordinate system</a:t>
            </a:r>
          </a:p>
          <a:p>
            <a:pPr marL="1182688" lvl="2">
              <a:buClr>
                <a:srgbClr val="000000"/>
              </a:buClr>
            </a:pPr>
            <a:r>
              <a:rPr lang="en-US" sz="1600" dirty="0">
                <a:solidFill>
                  <a:srgbClr val="C00000"/>
                </a:solidFill>
              </a:rPr>
              <a:t>eigenvector with largest eigenvalue captures the most variation among training vectors </a:t>
            </a:r>
            <a:r>
              <a:rPr lang="en-US" sz="1600" dirty="0">
                <a:solidFill>
                  <a:srgbClr val="C00000"/>
                </a:solidFill>
                <a:latin typeface="Arial Bold" charset="0"/>
                <a:cs typeface="Arial Bold" charset="0"/>
                <a:sym typeface="Arial Bold" charset="0"/>
              </a:rPr>
              <a:t>x</a:t>
            </a:r>
            <a:endParaRPr lang="en-US" sz="1600" dirty="0">
              <a:solidFill>
                <a:srgbClr val="C00000"/>
              </a:solidFill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1182688" lvl="2">
              <a:buClr>
                <a:srgbClr val="000000"/>
              </a:buClr>
            </a:pPr>
            <a:r>
              <a:rPr lang="en-US" sz="1600" dirty="0">
                <a:solidFill>
                  <a:srgbClr val="C00000"/>
                </a:solidFill>
              </a:rPr>
              <a:t>eigenvector with smallest eigenvalue has least variation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We can compress the data by only using the top few eigenvectors</a:t>
            </a:r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corresponds to choosing a </a:t>
            </a:r>
            <a:r>
              <a:rPr lang="ja-JP" altLang="en-US" sz="1600" dirty="0">
                <a:latin typeface="Arial"/>
              </a:rPr>
              <a:t>“</a:t>
            </a:r>
            <a:r>
              <a:rPr lang="en-US" sz="1600" dirty="0"/>
              <a:t>linear subspace</a:t>
            </a:r>
            <a:r>
              <a:rPr lang="ja-JP" altLang="en-US" sz="1600" dirty="0">
                <a:latin typeface="Arial"/>
              </a:rPr>
              <a:t>”</a:t>
            </a:r>
            <a:endParaRPr lang="en-US" sz="1600" dirty="0"/>
          </a:p>
          <a:p>
            <a:pPr marL="1639888" lvl="3">
              <a:buClr>
                <a:srgbClr val="000000"/>
              </a:buClr>
            </a:pPr>
            <a:r>
              <a:rPr lang="en-US" sz="1400" dirty="0"/>
              <a:t>represent points on a line, plane, or </a:t>
            </a:r>
            <a:r>
              <a:rPr lang="ja-JP" altLang="en-US" sz="1400" dirty="0">
                <a:latin typeface="Arial"/>
              </a:rPr>
              <a:t>“</a:t>
            </a:r>
            <a:r>
              <a:rPr lang="en-US" sz="1400" dirty="0"/>
              <a:t>hyper-plane</a:t>
            </a:r>
            <a:r>
              <a:rPr lang="ja-JP" altLang="en-US" sz="1400" dirty="0">
                <a:latin typeface="Arial"/>
              </a:rPr>
              <a:t>”</a:t>
            </a:r>
            <a:endParaRPr lang="en-US" sz="1400" dirty="0"/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these eigenvectors are known as the </a:t>
            </a:r>
            <a:r>
              <a:rPr lang="en-US" sz="1600" dirty="0">
                <a:solidFill>
                  <a:srgbClr val="C00000"/>
                </a:solidFill>
                <a:latin typeface="Arial Bold Italic" charset="0"/>
                <a:cs typeface="Arial Bold Italic" charset="0"/>
                <a:sym typeface="Arial Bold Italic" charset="0"/>
              </a:rPr>
              <a:t>principal components</a:t>
            </a:r>
            <a:endParaRPr lang="en-US" sz="1600" dirty="0">
              <a:solidFill>
                <a:srgbClr val="C00000"/>
              </a:solidFill>
              <a:latin typeface="Arial Bold Italic" charset="0"/>
              <a:ea typeface="ヒラギノ角ゴ ProN W6" charset="0"/>
              <a:cs typeface="ヒラギノ角ゴ ProN W6" charset="0"/>
              <a:sym typeface="Arial Bold Italic" charset="0"/>
            </a:endParaRPr>
          </a:p>
        </p:txBody>
      </p:sp>
      <p:pic>
        <p:nvPicPr>
          <p:cNvPr id="43012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2087562"/>
            <a:ext cx="4622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84540B9-80C6-4954-886E-76083E24129B}"/>
                  </a:ext>
                </a:extLst>
              </p14:cNvPr>
              <p14:cNvContentPartPr/>
              <p14:nvPr/>
            </p14:nvContentPartPr>
            <p14:xfrm>
              <a:off x="3862080" y="1635480"/>
              <a:ext cx="3733920" cy="38311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84540B9-80C6-4954-886E-76083E24129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52720" y="1626120"/>
                <a:ext cx="3752640" cy="384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239537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The space of faces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181600"/>
            <a:ext cx="7772400" cy="1676400"/>
          </a:xfrm>
          <a:ln/>
        </p:spPr>
        <p:txBody>
          <a:bodyPr rIns="132080"/>
          <a:lstStyle/>
          <a:p>
            <a:pPr marL="382588" indent="-342900"/>
            <a:r>
              <a:rPr lang="en-US" sz="2000" dirty="0"/>
              <a:t>An image is a point in a high dimensional space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An N x M image is a point in R</a:t>
            </a:r>
            <a:r>
              <a:rPr lang="en-US" sz="1800" baseline="30000" dirty="0"/>
              <a:t>NM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We can define vectors in this space as we did in the 2D case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rot="10800000" flipH="1">
            <a:off x="1676400" y="2362200"/>
            <a:ext cx="2819400" cy="24384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rot="10800000" flipH="1">
            <a:off x="1676400" y="1752600"/>
            <a:ext cx="1588" cy="30480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rot="10800000" flipH="1">
            <a:off x="1676400" y="4800600"/>
            <a:ext cx="41910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rot="10800000" flipH="1">
            <a:off x="1676400" y="2514600"/>
            <a:ext cx="762000" cy="2286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 rot="10800000" flipH="1">
            <a:off x="1676400" y="3657600"/>
            <a:ext cx="1905000" cy="1143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2438400" y="2514600"/>
            <a:ext cx="1143000" cy="1143000"/>
          </a:xfrm>
          <a:prstGeom prst="line">
            <a:avLst/>
          </a:prstGeom>
          <a:noFill/>
          <a:ln w="28575" cap="flat">
            <a:solidFill>
              <a:srgbClr val="3333CC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4042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213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Picture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6708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432050"/>
            <a:ext cx="7127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8" name="Line 2"/>
          <p:cNvSpPr>
            <a:spLocks noChangeShapeType="1"/>
          </p:cNvSpPr>
          <p:nvPr/>
        </p:nvSpPr>
        <p:spPr bwMode="auto">
          <a:xfrm rot="10800000" flipH="1">
            <a:off x="1676400" y="2362200"/>
            <a:ext cx="2819400" cy="24384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9" name="AutoShape 3"/>
          <p:cNvSpPr>
            <a:spLocks/>
          </p:cNvSpPr>
          <p:nvPr/>
        </p:nvSpPr>
        <p:spPr bwMode="auto">
          <a:xfrm rot="-4680000">
            <a:off x="1547813" y="1601788"/>
            <a:ext cx="3276600" cy="25146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480" y="0"/>
                </a:moveTo>
                <a:lnTo>
                  <a:pt x="0" y="21600"/>
                </a:lnTo>
                <a:lnTo>
                  <a:pt x="15120" y="21600"/>
                </a:lnTo>
                <a:lnTo>
                  <a:pt x="21600" y="0"/>
                </a:lnTo>
                <a:close/>
                <a:moveTo>
                  <a:pt x="6480" y="0"/>
                </a:moveTo>
              </a:path>
            </a:pathLst>
          </a:custGeom>
          <a:solidFill>
            <a:srgbClr val="DDDDDD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Dimensionality reduction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4953000"/>
            <a:ext cx="7772400" cy="1905000"/>
          </a:xfrm>
          <a:ln/>
        </p:spPr>
        <p:txBody>
          <a:bodyPr rIns="132080"/>
          <a:lstStyle/>
          <a:p>
            <a:pPr marL="382588" indent="-342900">
              <a:lnSpc>
                <a:spcPct val="90000"/>
              </a:lnSpc>
            </a:pPr>
            <a:r>
              <a:rPr lang="en-US" sz="2000" dirty="0"/>
              <a:t>The set of faces is a </a:t>
            </a:r>
            <a:r>
              <a:rPr lang="ja-JP" altLang="en-US" sz="2000" dirty="0">
                <a:latin typeface="Arial"/>
              </a:rPr>
              <a:t>“</a:t>
            </a:r>
            <a:r>
              <a:rPr lang="en-US" sz="2000" dirty="0"/>
              <a:t>subspace</a:t>
            </a:r>
            <a:r>
              <a:rPr lang="ja-JP" altLang="en-US" sz="2000" dirty="0">
                <a:latin typeface="Arial"/>
              </a:rPr>
              <a:t>”</a:t>
            </a:r>
            <a:r>
              <a:rPr lang="en-US" sz="2000" dirty="0"/>
              <a:t> of the set of images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Suppose it is K dimensional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We can find the best subspace using PCA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This is like fitting a </a:t>
            </a:r>
            <a:r>
              <a:rPr lang="ja-JP" altLang="en-US" sz="1800" dirty="0">
                <a:latin typeface="Arial"/>
              </a:rPr>
              <a:t>“</a:t>
            </a:r>
            <a:r>
              <a:rPr lang="en-US" sz="1800" dirty="0"/>
              <a:t>hyper-plane</a:t>
            </a:r>
            <a:r>
              <a:rPr lang="ja-JP" altLang="en-US" sz="1800" dirty="0">
                <a:latin typeface="Arial"/>
              </a:rPr>
              <a:t>”</a:t>
            </a:r>
            <a:r>
              <a:rPr lang="en-US" sz="1800" dirty="0"/>
              <a:t> to the set of faces</a:t>
            </a: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 dirty="0"/>
              <a:t>spanned by vectors 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, v</a:t>
            </a:r>
            <a:r>
              <a:rPr lang="en-US" sz="1600" baseline="-25000" dirty="0">
                <a:latin typeface="Arial Bold" charset="0"/>
                <a:cs typeface="Arial Bold" charset="0"/>
                <a:sym typeface="Arial Bold" charset="0"/>
              </a:rPr>
              <a:t>2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, ..., </a:t>
            </a:r>
            <a:r>
              <a:rPr lang="en-US" sz="1600" dirty="0" err="1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 dirty="0" err="1">
                <a:latin typeface="Arial Bold" charset="0"/>
                <a:cs typeface="Arial Bold" charset="0"/>
                <a:sym typeface="Arial Bold" charset="0"/>
              </a:rPr>
              <a:t>K</a:t>
            </a:r>
            <a:endParaRPr lang="en-US" sz="1600" baseline="-25000" dirty="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 dirty="0"/>
              <a:t>any face </a:t>
            </a: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rot="10800000" flipH="1">
            <a:off x="1676400" y="1752600"/>
            <a:ext cx="1588" cy="30480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rot="10800000" flipH="1">
            <a:off x="1676400" y="4800600"/>
            <a:ext cx="41910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 rot="10800000" flipH="1">
            <a:off x="1676400" y="2514600"/>
            <a:ext cx="762000" cy="2286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rot="10800000" flipH="1">
            <a:off x="1676400" y="3657600"/>
            <a:ext cx="1905000" cy="1143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2438400" y="2514600"/>
            <a:ext cx="1143000" cy="1143000"/>
          </a:xfrm>
          <a:prstGeom prst="line">
            <a:avLst/>
          </a:prstGeom>
          <a:noFill/>
          <a:ln w="28575" cap="flat">
            <a:solidFill>
              <a:srgbClr val="3333CC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5067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213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6708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6516688"/>
            <a:ext cx="39179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56</a:t>
            </a:fld>
            <a:endParaRPr lang="en-US"/>
          </a:p>
        </p:txBody>
      </p:sp>
      <p:pic>
        <p:nvPicPr>
          <p:cNvPr id="4098" name="Picture 2" descr="C:\Users\shapiro\AppData\Local\Temp\hilar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57600" y="2794254"/>
            <a:ext cx="789594" cy="157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shapiro\AppData\Local\Temp\hilar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043603" y="1284797"/>
            <a:ext cx="789594" cy="1574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B345923-A02D-4880-A731-E84C237E85B9}"/>
                  </a:ext>
                </a:extLst>
              </p14:cNvPr>
              <p14:cNvContentPartPr/>
              <p14:nvPr/>
            </p14:nvContentPartPr>
            <p14:xfrm>
              <a:off x="3688560" y="6165360"/>
              <a:ext cx="3516480" cy="581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B345923-A02D-4880-A731-E84C237E85B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679200" y="6156000"/>
                <a:ext cx="3535200" cy="599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440443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8" name="Line 2"/>
          <p:cNvSpPr>
            <a:spLocks noChangeShapeType="1"/>
          </p:cNvSpPr>
          <p:nvPr/>
        </p:nvSpPr>
        <p:spPr bwMode="auto">
          <a:xfrm rot="10800000" flipH="1">
            <a:off x="1676400" y="2362200"/>
            <a:ext cx="2819400" cy="24384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9" name="AutoShape 3"/>
          <p:cNvSpPr>
            <a:spLocks/>
          </p:cNvSpPr>
          <p:nvPr/>
        </p:nvSpPr>
        <p:spPr bwMode="auto">
          <a:xfrm rot="-4680000">
            <a:off x="1547813" y="1601788"/>
            <a:ext cx="3276600" cy="25146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480" y="0"/>
                </a:moveTo>
                <a:lnTo>
                  <a:pt x="0" y="21600"/>
                </a:lnTo>
                <a:lnTo>
                  <a:pt x="15120" y="21600"/>
                </a:lnTo>
                <a:lnTo>
                  <a:pt x="21600" y="0"/>
                </a:lnTo>
                <a:close/>
                <a:moveTo>
                  <a:pt x="6480" y="0"/>
                </a:moveTo>
              </a:path>
            </a:pathLst>
          </a:custGeom>
          <a:solidFill>
            <a:srgbClr val="DDDDDD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Dimensionality reduction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4953000"/>
            <a:ext cx="7772400" cy="1905000"/>
          </a:xfrm>
          <a:ln/>
        </p:spPr>
        <p:txBody>
          <a:bodyPr rIns="132080"/>
          <a:lstStyle/>
          <a:p>
            <a:pPr marL="382588" indent="-342900">
              <a:lnSpc>
                <a:spcPct val="90000"/>
              </a:lnSpc>
            </a:pPr>
            <a:r>
              <a:rPr lang="en-US" sz="2000" dirty="0"/>
              <a:t>The set of faces is a </a:t>
            </a:r>
            <a:r>
              <a:rPr lang="ja-JP" altLang="en-US" sz="2000" dirty="0">
                <a:latin typeface="Arial"/>
              </a:rPr>
              <a:t>“</a:t>
            </a:r>
            <a:r>
              <a:rPr lang="en-US" sz="2000" dirty="0"/>
              <a:t>subspace</a:t>
            </a:r>
            <a:r>
              <a:rPr lang="ja-JP" altLang="en-US" sz="2000" dirty="0">
                <a:latin typeface="Arial"/>
              </a:rPr>
              <a:t>”</a:t>
            </a:r>
            <a:r>
              <a:rPr lang="en-US" sz="2000" dirty="0"/>
              <a:t> of the set of images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Suppose it is K dimensional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We can find the best subspace using PCA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 dirty="0"/>
              <a:t>This is like fitting a </a:t>
            </a:r>
            <a:r>
              <a:rPr lang="ja-JP" altLang="en-US" sz="1800" dirty="0">
                <a:latin typeface="Arial"/>
              </a:rPr>
              <a:t>“</a:t>
            </a:r>
            <a:r>
              <a:rPr lang="en-US" sz="1800" dirty="0"/>
              <a:t>hyper-plane</a:t>
            </a:r>
            <a:r>
              <a:rPr lang="ja-JP" altLang="en-US" sz="1800" dirty="0">
                <a:latin typeface="Arial"/>
              </a:rPr>
              <a:t>”</a:t>
            </a:r>
            <a:r>
              <a:rPr lang="en-US" sz="1800" dirty="0"/>
              <a:t> to the set of faces</a:t>
            </a: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 dirty="0"/>
              <a:t>spanned by vectors 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, v</a:t>
            </a:r>
            <a:r>
              <a:rPr lang="en-US" sz="1600" baseline="-25000" dirty="0">
                <a:latin typeface="Arial Bold" charset="0"/>
                <a:cs typeface="Arial Bold" charset="0"/>
                <a:sym typeface="Arial Bold" charset="0"/>
              </a:rPr>
              <a:t>2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, ..., </a:t>
            </a:r>
            <a:r>
              <a:rPr lang="en-US" sz="1600" dirty="0" err="1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 dirty="0" err="1">
                <a:latin typeface="Arial Bold" charset="0"/>
                <a:cs typeface="Arial Bold" charset="0"/>
                <a:sym typeface="Arial Bold" charset="0"/>
              </a:rPr>
              <a:t>K</a:t>
            </a:r>
            <a:endParaRPr lang="en-US" sz="1600" baseline="-25000" dirty="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 dirty="0"/>
              <a:t>any face </a:t>
            </a: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rot="10800000" flipH="1">
            <a:off x="1676400" y="1752600"/>
            <a:ext cx="1588" cy="30480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rot="10800000" flipH="1">
            <a:off x="1676400" y="4800600"/>
            <a:ext cx="41910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 rot="10800000" flipH="1">
            <a:off x="1676400" y="2514600"/>
            <a:ext cx="762000" cy="2286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rot="10800000" flipH="1">
            <a:off x="1676400" y="3657600"/>
            <a:ext cx="1905000" cy="1143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2438400" y="2514600"/>
            <a:ext cx="1143000" cy="1143000"/>
          </a:xfrm>
          <a:prstGeom prst="line">
            <a:avLst/>
          </a:prstGeom>
          <a:noFill/>
          <a:ln w="28575" cap="flat">
            <a:solidFill>
              <a:srgbClr val="3333CC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5067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213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6708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6516688"/>
            <a:ext cx="39179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57</a:t>
            </a:fld>
            <a:endParaRPr lang="en-US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2"/>
          <a:stretch/>
        </p:blipFill>
        <p:spPr bwMode="auto">
          <a:xfrm>
            <a:off x="1987313" y="1317812"/>
            <a:ext cx="968875" cy="119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Image result for orangutan face hair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57600" y="3086100"/>
            <a:ext cx="893583" cy="1040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9501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90512"/>
            <a:ext cx="8229600" cy="1143000"/>
          </a:xfrm>
          <a:ln/>
        </p:spPr>
        <p:txBody>
          <a:bodyPr rIns="132080"/>
          <a:lstStyle/>
          <a:p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52488"/>
            <a:ext cx="8229600" cy="4525963"/>
          </a:xfrm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400" dirty="0"/>
              <a:t>PCA extracts the eigenvectors of </a:t>
            </a:r>
            <a:r>
              <a:rPr lang="en-US" sz="2400" dirty="0">
                <a:latin typeface="Arial Bold" charset="0"/>
                <a:cs typeface="Arial Bold" charset="0"/>
                <a:sym typeface="Arial Bold" charset="0"/>
              </a:rPr>
              <a:t>A</a:t>
            </a:r>
            <a:endParaRPr lang="en-US" sz="2400" dirty="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782638" lvl="1">
              <a:buClr>
                <a:srgbClr val="000000"/>
              </a:buClr>
            </a:pPr>
            <a:r>
              <a:rPr lang="en-US" sz="2000" dirty="0"/>
              <a:t>Gives a set of vectors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2000" dirty="0"/>
              <a:t>,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2</a:t>
            </a:r>
            <a:r>
              <a:rPr lang="en-US" sz="2000" dirty="0"/>
              <a:t>,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3</a:t>
            </a:r>
            <a:r>
              <a:rPr lang="en-US" sz="2000" dirty="0"/>
              <a:t>, ...</a:t>
            </a:r>
          </a:p>
          <a:p>
            <a:pPr marL="782638" lvl="1">
              <a:buClr>
                <a:srgbClr val="000000"/>
              </a:buClr>
            </a:pPr>
            <a:r>
              <a:rPr lang="en-US" sz="2000" dirty="0"/>
              <a:t>Each one of these vectors is a direction in face space</a:t>
            </a:r>
          </a:p>
          <a:p>
            <a:pPr marL="1182688" lvl="2">
              <a:buClr>
                <a:srgbClr val="000000"/>
              </a:buClr>
            </a:pPr>
            <a:r>
              <a:rPr lang="en-US" sz="1800" dirty="0"/>
              <a:t>what do these look like?</a:t>
            </a:r>
          </a:p>
        </p:txBody>
      </p:sp>
      <p:grpSp>
        <p:nvGrpSpPr>
          <p:cNvPr id="46089" name="Group 9"/>
          <p:cNvGrpSpPr>
            <a:grpSpLocks/>
          </p:cNvGrpSpPr>
          <p:nvPr/>
        </p:nvGrpSpPr>
        <p:grpSpPr bwMode="auto">
          <a:xfrm>
            <a:off x="2268538" y="2514600"/>
            <a:ext cx="4437062" cy="4114800"/>
            <a:chOff x="0" y="0"/>
            <a:chExt cx="2795" cy="2592"/>
          </a:xfrm>
        </p:grpSpPr>
        <p:pic>
          <p:nvPicPr>
            <p:cNvPr id="46084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" y="0"/>
              <a:ext cx="2592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5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1"/>
              <a:ext cx="155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6" name="Picture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" y="48"/>
              <a:ext cx="18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7" name="Picture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" y="45"/>
              <a:ext cx="18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8" name="Picture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5" y="45"/>
              <a:ext cx="19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0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73076" y="44436"/>
            <a:ext cx="8229600" cy="1143000"/>
          </a:xfrm>
        </p:spPr>
        <p:txBody>
          <a:bodyPr/>
          <a:lstStyle/>
          <a:p>
            <a:r>
              <a:rPr lang="en-US" dirty="0"/>
              <a:t>Visualization of </a:t>
            </a:r>
            <a:r>
              <a:rPr lang="en-US" dirty="0" err="1"/>
              <a:t>eigenfaces</a:t>
            </a:r>
            <a:endParaRPr lang="en-US" dirty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143000"/>
            <a:ext cx="78200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1995488" y="1143000"/>
            <a:ext cx="568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Principal component (eigenvector) </a:t>
            </a:r>
            <a:r>
              <a:rPr lang="en-US" dirty="0" err="1">
                <a:solidFill>
                  <a:prstClr val="black"/>
                </a:solidFill>
              </a:rPr>
              <a:t>u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3810000" y="3119438"/>
            <a:ext cx="1495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μ + 3</a:t>
            </a:r>
            <a:r>
              <a:rPr lang="el-GR" dirty="0">
                <a:solidFill>
                  <a:prstClr val="black"/>
                </a:solidFill>
              </a:rPr>
              <a:t>σ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r>
              <a:rPr lang="en-US" dirty="0" err="1">
                <a:solidFill>
                  <a:prstClr val="black"/>
                </a:solidFill>
              </a:rPr>
              <a:t>u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endParaRPr lang="en-US" baseline="-14000" dirty="0">
              <a:solidFill>
                <a:prstClr val="black"/>
              </a:solidFill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3810000" y="5100638"/>
            <a:ext cx="147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μ – 3</a:t>
            </a:r>
            <a:r>
              <a:rPr lang="el-GR">
                <a:solidFill>
                  <a:prstClr val="black"/>
                </a:solidFill>
              </a:rPr>
              <a:t>σ</a:t>
            </a:r>
            <a:r>
              <a:rPr lang="en-US" baseline="-14000">
                <a:solidFill>
                  <a:prstClr val="black"/>
                </a:solidFill>
              </a:rPr>
              <a:t>k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14000">
                <a:solidFill>
                  <a:prstClr val="black"/>
                </a:solidFill>
              </a:rPr>
              <a:t>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174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72F0DAC-E4BF-4D2B-BC30-05AB3964D009}" type="slidenum">
              <a:rPr lang="en-US" altLang="en-US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400"/>
          </a:p>
        </p:txBody>
      </p:sp>
      <p:sp>
        <p:nvSpPr>
          <p:cNvPr id="6147" name="Rectangle 1026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en-US"/>
              <a:t>Fleck and Forsyth’s </a:t>
            </a:r>
            <a:br>
              <a:rPr lang="en-US" altLang="en-US"/>
            </a:br>
            <a:r>
              <a:rPr lang="en-US" altLang="en-US"/>
              <a:t>Flesh Detector</a:t>
            </a:r>
          </a:p>
        </p:txBody>
      </p:sp>
      <p:sp>
        <p:nvSpPr>
          <p:cNvPr id="6148" name="Text Box 1028"/>
          <p:cNvSpPr txBox="1">
            <a:spLocks noChangeArrowheads="1"/>
          </p:cNvSpPr>
          <p:nvPr/>
        </p:nvSpPr>
        <p:spPr bwMode="auto">
          <a:xfrm>
            <a:off x="1066800" y="2209800"/>
            <a:ext cx="5919788" cy="23082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1800"/>
              <a:t> Convert RGB to HSI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/>
              <a:t> Use the intensity component to compute a texture map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   texture = med2 ( | I - med1(I) | 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1800"/>
              <a:t> </a:t>
            </a:r>
            <a:r>
              <a:rPr lang="en-US" altLang="en-US" sz="1800">
                <a:solidFill>
                  <a:srgbClr val="FF0000"/>
                </a:solidFill>
              </a:rPr>
              <a:t>If a pixel falls into either of the following ranges,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</a:rPr>
              <a:t>   it’s a potential skin pixel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</a:rPr>
              <a:t>   texture &lt; 5, 110 &lt; hue &lt; 150, 20 &lt; saturation &lt; 60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</a:rPr>
              <a:t>   texture &lt; 5, 130 &lt; hue &lt; 170, 30 &lt; saturation &lt; 130</a:t>
            </a:r>
          </a:p>
        </p:txBody>
      </p:sp>
      <p:sp>
        <p:nvSpPr>
          <p:cNvPr id="6149" name="Text Box 1029"/>
          <p:cNvSpPr txBox="1">
            <a:spLocks noChangeArrowheads="1"/>
          </p:cNvSpPr>
          <p:nvPr/>
        </p:nvSpPr>
        <p:spPr bwMode="auto">
          <a:xfrm>
            <a:off x="7010400" y="2667000"/>
            <a:ext cx="18938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median filters of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hlink"/>
                </a:solidFill>
              </a:rPr>
              <a:t>radii 4 and 6</a:t>
            </a:r>
          </a:p>
        </p:txBody>
      </p:sp>
      <p:sp>
        <p:nvSpPr>
          <p:cNvPr id="6150" name="TextBox 7"/>
          <p:cNvSpPr txBox="1">
            <a:spLocks noChangeArrowheads="1"/>
          </p:cNvSpPr>
          <p:nvPr/>
        </p:nvSpPr>
        <p:spPr bwMode="auto">
          <a:xfrm>
            <a:off x="1143000" y="5181600"/>
            <a:ext cx="62896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* Margaret Fleck, David Forsyth, and Chris Bregler (1996)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 “Finding Naked People,” 1996 </a:t>
            </a:r>
            <a:r>
              <a:rPr lang="en-US" altLang="en-US" sz="1800" b="1"/>
              <a:t>European Conference on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/>
              <a:t>  Computer Vision </a:t>
            </a:r>
            <a:r>
              <a:rPr lang="en-US" altLang="en-US" sz="1800"/>
              <a:t>, Volume II, pp. 592-602.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114299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Projecting onto the </a:t>
            </a:r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7276"/>
            <a:ext cx="8229600" cy="4525963"/>
          </a:xfrm>
          <a:ln/>
        </p:spPr>
        <p:txBody>
          <a:bodyPr rIns="132080"/>
          <a:lstStyle/>
          <a:p>
            <a:pPr marL="382588" indent="-342900"/>
            <a:r>
              <a:rPr lang="en-US" sz="2000" dirty="0"/>
              <a:t>The </a:t>
            </a:r>
            <a:r>
              <a:rPr lang="en-US" sz="2000" dirty="0" err="1"/>
              <a:t>eigenfaces</a:t>
            </a:r>
            <a:r>
              <a:rPr lang="en-US" sz="2000" dirty="0"/>
              <a:t>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2000" dirty="0"/>
              <a:t>, ..., </a:t>
            </a:r>
            <a:r>
              <a:rPr lang="en-US" sz="2000" dirty="0" err="1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 err="1">
                <a:latin typeface="Arial Bold" charset="0"/>
                <a:cs typeface="Arial Bold" charset="0"/>
                <a:sym typeface="Arial Bold" charset="0"/>
              </a:rPr>
              <a:t>K</a:t>
            </a:r>
            <a:r>
              <a:rPr lang="en-US" sz="2000" dirty="0"/>
              <a:t> span the space of faces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A face is converted to </a:t>
            </a:r>
            <a:r>
              <a:rPr lang="en-US" sz="1800" dirty="0" err="1"/>
              <a:t>eigenface</a:t>
            </a:r>
            <a:r>
              <a:rPr lang="en-US" sz="1800" dirty="0"/>
              <a:t> coordinates by</a:t>
            </a:r>
          </a:p>
        </p:txBody>
      </p:sp>
      <p:pic>
        <p:nvPicPr>
          <p:cNvPr id="47108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3" y="1830388"/>
            <a:ext cx="557053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21" name="Group 17"/>
          <p:cNvGrpSpPr>
            <a:grpSpLocks/>
          </p:cNvGrpSpPr>
          <p:nvPr/>
        </p:nvGrpSpPr>
        <p:grpSpPr bwMode="auto">
          <a:xfrm>
            <a:off x="228600" y="3505200"/>
            <a:ext cx="7189788" cy="1871663"/>
            <a:chOff x="0" y="0"/>
            <a:chExt cx="4529" cy="1179"/>
          </a:xfrm>
        </p:grpSpPr>
        <p:pic>
          <p:nvPicPr>
            <p:cNvPr id="47109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116"/>
              <a:ext cx="3521" cy="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0" name="Line 6"/>
            <p:cNvSpPr>
              <a:spLocks noChangeShapeType="1"/>
            </p:cNvSpPr>
            <p:nvPr/>
          </p:nvSpPr>
          <p:spPr bwMode="auto">
            <a:xfrm>
              <a:off x="624" y="519"/>
              <a:ext cx="295" cy="1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47111" name="Picture 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48" t="16777" r="27960" b="20270"/>
            <a:stretch>
              <a:fillRect/>
            </a:stretch>
          </p:blipFill>
          <p:spPr bwMode="auto">
            <a:xfrm>
              <a:off x="0" y="0"/>
              <a:ext cx="52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2" name="Picture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1070"/>
              <a:ext cx="12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3" name="Picture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4" name="Picture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5" name="Picture 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5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6" name="Picture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7" name="Picture 1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9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8" name="Picture 14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9" name="Picture 15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8" y="1041"/>
              <a:ext cx="33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20" name="Picture 16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3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22" name="Freeform 18"/>
          <p:cNvSpPr>
            <a:spLocks/>
          </p:cNvSpPr>
          <p:nvPr/>
        </p:nvSpPr>
        <p:spPr bwMode="auto">
          <a:xfrm rot="-5400000">
            <a:off x="28194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7123" name="Picture 1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55850"/>
            <a:ext cx="32067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24" name="Freeform 20"/>
          <p:cNvSpPr>
            <a:spLocks/>
          </p:cNvSpPr>
          <p:nvPr/>
        </p:nvSpPr>
        <p:spPr bwMode="auto">
          <a:xfrm rot="-5400000">
            <a:off x="43434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125" name="Freeform 21"/>
          <p:cNvSpPr>
            <a:spLocks/>
          </p:cNvSpPr>
          <p:nvPr/>
        </p:nvSpPr>
        <p:spPr bwMode="auto">
          <a:xfrm rot="-5400000">
            <a:off x="63246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7126" name="Picture 2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13" y="2359025"/>
            <a:ext cx="334962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7" name="Picture 2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2351088"/>
            <a:ext cx="4175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31" name="Group 27"/>
          <p:cNvGrpSpPr>
            <a:grpSpLocks/>
          </p:cNvGrpSpPr>
          <p:nvPr/>
        </p:nvGrpSpPr>
        <p:grpSpPr bwMode="auto">
          <a:xfrm>
            <a:off x="6858000" y="3048000"/>
            <a:ext cx="2130425" cy="2044700"/>
            <a:chOff x="0" y="0"/>
            <a:chExt cx="1342" cy="1288"/>
          </a:xfrm>
        </p:grpSpPr>
        <p:pic>
          <p:nvPicPr>
            <p:cNvPr id="47128" name="Picture 24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39" t="19997" r="2151" b="52223"/>
            <a:stretch>
              <a:fillRect/>
            </a:stretch>
          </p:blipFill>
          <p:spPr bwMode="auto">
            <a:xfrm>
              <a:off x="847" y="288"/>
              <a:ext cx="495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29" name="Line 25"/>
            <p:cNvSpPr>
              <a:spLocks noChangeShapeType="1"/>
            </p:cNvSpPr>
            <p:nvPr/>
          </p:nvSpPr>
          <p:spPr bwMode="auto">
            <a:xfrm>
              <a:off x="473" y="831"/>
              <a:ext cx="295" cy="1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7130" name="Line 26"/>
            <p:cNvSpPr>
              <a:spLocks noChangeShapeType="1"/>
            </p:cNvSpPr>
            <p:nvPr/>
          </p:nvSpPr>
          <p:spPr bwMode="auto">
            <a:xfrm>
              <a:off x="0" y="0"/>
              <a:ext cx="768" cy="2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pic>
        <p:nvPicPr>
          <p:cNvPr id="47132" name="Picture 28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2890838"/>
            <a:ext cx="52832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67AD81F-F4B6-4C4A-992D-ECACC86CD651}"/>
                  </a:ext>
                </a:extLst>
              </p14:cNvPr>
              <p14:cNvContentPartPr/>
              <p14:nvPr/>
            </p14:nvContentPartPr>
            <p14:xfrm>
              <a:off x="7134120" y="2031120"/>
              <a:ext cx="1263600" cy="5518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67AD81F-F4B6-4C4A-992D-ECACC86CD651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124760" y="2021760"/>
                <a:ext cx="1282320" cy="570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61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8760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Recognition with </a:t>
            </a:r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5676900"/>
          </a:xfrm>
          <a:ln/>
        </p:spPr>
        <p:txBody>
          <a:bodyPr rIns="132080"/>
          <a:lstStyle/>
          <a:p>
            <a:pPr marL="496888" indent="-457200"/>
            <a:r>
              <a:rPr lang="en-US" sz="2000" dirty="0"/>
              <a:t>Algorithm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Process the image database (set of images with labels)</a:t>
            </a:r>
          </a:p>
          <a:p>
            <a:pPr marL="1296988" lvl="2" indent="-342900">
              <a:buClr>
                <a:srgbClr val="000000"/>
              </a:buClr>
              <a:buFont typeface="Arial" charset="0"/>
              <a:buChar char="•"/>
            </a:pPr>
            <a:r>
              <a:rPr lang="en-US" sz="1600" dirty="0"/>
              <a:t>Run PCA—compute </a:t>
            </a:r>
            <a:r>
              <a:rPr lang="en-US" sz="1600" dirty="0" err="1"/>
              <a:t>eigenfaces</a:t>
            </a:r>
            <a:endParaRPr lang="en-US" sz="1600" dirty="0"/>
          </a:p>
          <a:p>
            <a:pPr marL="1296988" lvl="2" indent="-342900">
              <a:buClr>
                <a:srgbClr val="000000"/>
              </a:buClr>
              <a:buFont typeface="Arial" charset="0"/>
              <a:buChar char="•"/>
            </a:pPr>
            <a:r>
              <a:rPr lang="en-US" sz="1600" dirty="0"/>
              <a:t>Calculate the K coefficients for each image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Given a new image (to be recognized) </a:t>
            </a:r>
            <a:r>
              <a:rPr lang="en-US" sz="1800" dirty="0">
                <a:solidFill>
                  <a:srgbClr val="FF0000"/>
                </a:solidFill>
                <a:latin typeface="Arial Bold" charset="0"/>
                <a:cs typeface="Arial Bold" charset="0"/>
                <a:sym typeface="Arial Bold" charset="0"/>
              </a:rPr>
              <a:t>x</a:t>
            </a:r>
            <a:r>
              <a:rPr lang="en-US" sz="1800" dirty="0">
                <a:solidFill>
                  <a:srgbClr val="FF0000"/>
                </a:solidFill>
              </a:rPr>
              <a:t>, calculate K coefficients</a:t>
            </a:r>
            <a:br>
              <a:rPr lang="en-US" sz="1800" dirty="0"/>
            </a:br>
            <a:br>
              <a:rPr lang="en-US" dirty="0"/>
            </a:br>
            <a:endParaRPr lang="en-US" dirty="0"/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>
                <a:solidFill>
                  <a:srgbClr val="FF0000"/>
                </a:solidFill>
              </a:rPr>
              <a:t>Detect if x is a face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endParaRPr lang="en-US" sz="1800" dirty="0"/>
          </a:p>
          <a:p>
            <a:pPr marL="877888" lvl="1" indent="-381000">
              <a:buSzPct val="99000"/>
              <a:buFont typeface="Arial" charset="0"/>
              <a:buAutoNum type="arabicPeriod"/>
            </a:pPr>
            <a:endParaRPr lang="en-US" dirty="0"/>
          </a:p>
          <a:p>
            <a:pPr marL="877888" lvl="1" indent="-381000">
              <a:buSzPct val="99000"/>
              <a:buFont typeface="Arial" charset="0"/>
              <a:buAutoNum type="arabicPeriod" startAt="4"/>
            </a:pPr>
            <a:r>
              <a:rPr lang="en-US" sz="1800" dirty="0">
                <a:solidFill>
                  <a:srgbClr val="FF0000"/>
                </a:solidFill>
              </a:rPr>
              <a:t>If it is a face, who is it?</a:t>
            </a:r>
          </a:p>
        </p:txBody>
      </p:sp>
      <p:pic>
        <p:nvPicPr>
          <p:cNvPr id="48132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67000"/>
            <a:ext cx="29940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5"/>
          <p:cNvSpPr>
            <a:spLocks/>
          </p:cNvSpPr>
          <p:nvPr/>
        </p:nvSpPr>
        <p:spPr bwMode="auto">
          <a:xfrm>
            <a:off x="901700" y="5020733"/>
            <a:ext cx="7785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1296988" indent="-342900">
              <a:spcBef>
                <a:spcPts val="3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Find closest labeled face in database</a:t>
            </a:r>
          </a:p>
          <a:p>
            <a:pPr marL="1296988" indent="-342900">
              <a:spcBef>
                <a:spcPts val="313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dirty="0">
                <a:latin typeface="Arial" charset="0"/>
                <a:ea typeface="ＭＳ Ｐゴシック" charset="0"/>
                <a:cs typeface="Arial" charset="0"/>
                <a:sym typeface="Arial" charset="0"/>
              </a:rPr>
              <a:t>N</a:t>
            </a:r>
            <a:r>
              <a:rPr lang="en-US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earest-neighbor in K-dimensional space</a:t>
            </a:r>
          </a:p>
        </p:txBody>
      </p:sp>
      <p:pic>
        <p:nvPicPr>
          <p:cNvPr id="48134" name="Picture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3705225"/>
            <a:ext cx="732155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75E59FD4-8F42-4AC8-9F05-E1B0D81E51E9}"/>
                  </a:ext>
                </a:extLst>
              </p14:cNvPr>
              <p14:cNvContentPartPr/>
              <p14:nvPr/>
            </p14:nvContentPartPr>
            <p14:xfrm>
              <a:off x="6030720" y="1628640"/>
              <a:ext cx="3013560" cy="705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75E59FD4-8F42-4AC8-9F05-E1B0D81E51E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021360" y="1619280"/>
                <a:ext cx="3032280" cy="72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86759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9380"/>
            <a:ext cx="7772400" cy="990600"/>
          </a:xfrm>
          <a:ln/>
        </p:spPr>
        <p:txBody>
          <a:bodyPr rIns="132080"/>
          <a:lstStyle/>
          <a:p>
            <a:r>
              <a:rPr lang="en-US" dirty="0"/>
              <a:t>Choosing the dimension K</a:t>
            </a:r>
          </a:p>
        </p:txBody>
      </p:sp>
      <p:grpSp>
        <p:nvGrpSpPr>
          <p:cNvPr id="49162" name="Group 10"/>
          <p:cNvGrpSpPr>
            <a:grpSpLocks/>
          </p:cNvGrpSpPr>
          <p:nvPr/>
        </p:nvGrpSpPr>
        <p:grpSpPr bwMode="auto">
          <a:xfrm>
            <a:off x="2814638" y="1066800"/>
            <a:ext cx="3236912" cy="2520950"/>
            <a:chOff x="0" y="0"/>
            <a:chExt cx="2038" cy="1588"/>
          </a:xfrm>
        </p:grpSpPr>
        <p:grpSp>
          <p:nvGrpSpPr>
            <p:cNvPr id="49158" name="Group 6"/>
            <p:cNvGrpSpPr>
              <a:grpSpLocks/>
            </p:cNvGrpSpPr>
            <p:nvPr/>
          </p:nvGrpSpPr>
          <p:grpSpPr bwMode="auto">
            <a:xfrm>
              <a:off x="0" y="0"/>
              <a:ext cx="1932" cy="1429"/>
              <a:chOff x="0" y="0"/>
              <a:chExt cx="1932" cy="1429"/>
            </a:xfrm>
          </p:grpSpPr>
          <p:pic>
            <p:nvPicPr>
              <p:cNvPr id="49155" name="Picture 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051" b="7906"/>
              <a:stretch>
                <a:fillRect/>
              </a:stretch>
            </p:blipFill>
            <p:spPr bwMode="auto">
              <a:xfrm>
                <a:off x="0" y="0"/>
                <a:ext cx="1931" cy="1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56" name="Rectangle 4"/>
              <p:cNvSpPr>
                <a:spLocks/>
              </p:cNvSpPr>
              <p:nvPr/>
            </p:nvSpPr>
            <p:spPr bwMode="auto">
              <a:xfrm>
                <a:off x="630" y="214"/>
                <a:ext cx="144" cy="15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9157" name="Rectangle 5"/>
              <p:cNvSpPr>
                <a:spLocks/>
              </p:cNvSpPr>
              <p:nvPr/>
            </p:nvSpPr>
            <p:spPr bwMode="auto">
              <a:xfrm>
                <a:off x="246" y="214"/>
                <a:ext cx="144" cy="15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49159" name="Rectangle 7"/>
            <p:cNvSpPr>
              <a:spLocks/>
            </p:cNvSpPr>
            <p:nvPr/>
          </p:nvSpPr>
          <p:spPr bwMode="auto">
            <a:xfrm>
              <a:off x="389" y="1388"/>
              <a:ext cx="189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K</a:t>
              </a:r>
            </a:p>
          </p:txBody>
        </p:sp>
        <p:sp>
          <p:nvSpPr>
            <p:cNvPr id="49160" name="Rectangle 8"/>
            <p:cNvSpPr>
              <a:spLocks/>
            </p:cNvSpPr>
            <p:nvPr/>
          </p:nvSpPr>
          <p:spPr bwMode="auto">
            <a:xfrm>
              <a:off x="1749" y="1388"/>
              <a:ext cx="289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latin typeface="Times New Roman Italic" charset="0"/>
                  <a:ea typeface="ＭＳ Ｐゴシック" charset="0"/>
                  <a:cs typeface="Times New Roman Italic" charset="0"/>
                  <a:sym typeface="Times New Roman Italic" charset="0"/>
                </a:rPr>
                <a:t>NM</a:t>
              </a:r>
            </a:p>
          </p:txBody>
        </p:sp>
        <p:sp>
          <p:nvSpPr>
            <p:cNvPr id="49161" name="Rectangle 9"/>
            <p:cNvSpPr>
              <a:spLocks/>
            </p:cNvSpPr>
            <p:nvPr/>
          </p:nvSpPr>
          <p:spPr bwMode="auto">
            <a:xfrm>
              <a:off x="61" y="1388"/>
              <a:ext cx="268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latin typeface="Times New Roman Italic" charset="0"/>
                  <a:ea typeface="ＭＳ Ｐゴシック" charset="0"/>
                  <a:cs typeface="Times New Roman Italic" charset="0"/>
                  <a:sym typeface="Times New Roman Italic" charset="0"/>
                </a:rPr>
                <a:t>i </a:t>
              </a:r>
              <a:r>
                <a:rPr lang="en-US" sz="16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= </a:t>
              </a:r>
            </a:p>
          </p:txBody>
        </p:sp>
      </p:grpSp>
      <p:sp>
        <p:nvSpPr>
          <p:cNvPr id="49163" name="Rectangle 11"/>
          <p:cNvSpPr>
            <a:spLocks/>
          </p:cNvSpPr>
          <p:nvPr/>
        </p:nvSpPr>
        <p:spPr bwMode="auto">
          <a:xfrm>
            <a:off x="1447800" y="1330325"/>
            <a:ext cx="1238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39688" bIns="0">
            <a:spAutoFit/>
          </a:bodyPr>
          <a:lstStyle/>
          <a:p>
            <a:pPr marL="39688">
              <a:lnSpc>
                <a:spcPct val="105000"/>
              </a:lnSpc>
              <a:spcBef>
                <a:spcPts val="350"/>
              </a:spcBef>
            </a:pPr>
            <a:r>
              <a:rPr lang="en-US" sz="1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eigenvalues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685800" y="3733800"/>
            <a:ext cx="7772400" cy="3124200"/>
          </a:xfrm>
          <a:ln/>
        </p:spPr>
        <p:txBody>
          <a:bodyPr rIns="132080"/>
          <a:lstStyle/>
          <a:p>
            <a:pPr marL="382588" indent="-342900"/>
            <a:r>
              <a:rPr lang="en-US"/>
              <a:t>How many eigenfaces to use?</a:t>
            </a:r>
          </a:p>
          <a:p>
            <a:pPr marL="382588" indent="-342900"/>
            <a:r>
              <a:rPr lang="en-US"/>
              <a:t>Look at the decay of the eigenvalues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eigenvalue tells you the amount of variance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in the direction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of that eigenface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ignore eigenfaces with low variance</a:t>
            </a:r>
          </a:p>
        </p:txBody>
      </p:sp>
      <p:pic>
        <p:nvPicPr>
          <p:cNvPr id="49165" name="Picture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1419225"/>
            <a:ext cx="19843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9196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Representation and reconstruction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Face </a:t>
            </a:r>
            <a:r>
              <a:rPr lang="en-US" b="1"/>
              <a:t>x</a:t>
            </a:r>
            <a:r>
              <a:rPr lang="en-US"/>
              <a:t> in “face space” coordinates: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2209800"/>
            <a:ext cx="68786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6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048000"/>
            <a:ext cx="22336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Text Box 15"/>
          <p:cNvSpPr txBox="1">
            <a:spLocks noChangeArrowheads="1"/>
          </p:cNvSpPr>
          <p:nvPr/>
        </p:nvSpPr>
        <p:spPr bwMode="auto">
          <a:xfrm>
            <a:off x="2533650" y="2863850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prstClr val="black"/>
                </a:solidFill>
                <a:latin typeface="Times New Roman" pitchFamily="18" charset="0"/>
              </a:rPr>
              <a:t>=</a:t>
            </a:r>
          </a:p>
        </p:txBody>
      </p:sp>
      <p:pic>
        <p:nvPicPr>
          <p:cNvPr id="27655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384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21945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Representation and reconstruction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r>
              <a:rPr lang="en-US"/>
              <a:t>Face </a:t>
            </a:r>
            <a:r>
              <a:rPr lang="en-US" b="1"/>
              <a:t>x</a:t>
            </a:r>
            <a:r>
              <a:rPr lang="en-US"/>
              <a:t> in “face space” coordinates: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  <a:p>
            <a:pPr>
              <a:buFontTx/>
              <a:buChar char="•"/>
            </a:pPr>
            <a:r>
              <a:rPr lang="en-US"/>
              <a:t>Reconstruction:</a:t>
            </a:r>
          </a:p>
        </p:txBody>
      </p:sp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0563" y="2209800"/>
            <a:ext cx="6878637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6"/>
          <p:cNvPicPr>
            <a:picLocks noChangeAspect="1" noChangeArrowheads="1"/>
          </p:cNvPicPr>
          <p:nvPr/>
        </p:nvPicPr>
        <p:blipFill>
          <a:blip r:embed="rId4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048000"/>
            <a:ext cx="2233613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11"/>
          <p:cNvSpPr txBox="1">
            <a:spLocks noChangeArrowheads="1"/>
          </p:cNvSpPr>
          <p:nvPr/>
        </p:nvSpPr>
        <p:spPr bwMode="auto">
          <a:xfrm>
            <a:off x="1162050" y="5029200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=</a:t>
            </a:r>
          </a:p>
        </p:txBody>
      </p:sp>
      <p:sp>
        <p:nvSpPr>
          <p:cNvPr id="28679" name="Text Box 12"/>
          <p:cNvSpPr txBox="1">
            <a:spLocks noChangeArrowheads="1"/>
          </p:cNvSpPr>
          <p:nvPr/>
        </p:nvSpPr>
        <p:spPr bwMode="auto">
          <a:xfrm>
            <a:off x="2613025" y="5029200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+</a:t>
            </a:r>
          </a:p>
        </p:txBody>
      </p:sp>
      <p:sp>
        <p:nvSpPr>
          <p:cNvPr id="28680" name="Text Box 13"/>
          <p:cNvSpPr txBox="1">
            <a:spLocks noChangeArrowheads="1"/>
          </p:cNvSpPr>
          <p:nvPr/>
        </p:nvSpPr>
        <p:spPr bwMode="auto">
          <a:xfrm>
            <a:off x="1831975" y="586740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µ       +    w</a:t>
            </a:r>
            <a:r>
              <a:rPr lang="en-US" baseline="-25000">
                <a:solidFill>
                  <a:prstClr val="black"/>
                </a:solidFill>
              </a:rPr>
              <a:t>1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25000">
                <a:solidFill>
                  <a:prstClr val="black"/>
                </a:solidFill>
              </a:rPr>
              <a:t>1</a:t>
            </a:r>
            <a:r>
              <a:rPr lang="en-US">
                <a:solidFill>
                  <a:prstClr val="black"/>
                </a:solidFill>
              </a:rPr>
              <a:t>+w</a:t>
            </a:r>
            <a:r>
              <a:rPr lang="en-US" baseline="-25000">
                <a:solidFill>
                  <a:prstClr val="black"/>
                </a:solidFill>
              </a:rPr>
              <a:t>2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25000">
                <a:solidFill>
                  <a:prstClr val="black"/>
                </a:solidFill>
              </a:rPr>
              <a:t>2</a:t>
            </a:r>
            <a:r>
              <a:rPr lang="en-US">
                <a:solidFill>
                  <a:prstClr val="black"/>
                </a:solidFill>
              </a:rPr>
              <a:t>+w</a:t>
            </a:r>
            <a:r>
              <a:rPr lang="en-US" baseline="-25000">
                <a:solidFill>
                  <a:prstClr val="black"/>
                </a:solidFill>
              </a:rPr>
              <a:t>3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25000">
                <a:solidFill>
                  <a:prstClr val="black"/>
                </a:solidFill>
              </a:rPr>
              <a:t>3</a:t>
            </a:r>
            <a:r>
              <a:rPr lang="en-US">
                <a:solidFill>
                  <a:prstClr val="black"/>
                </a:solidFill>
              </a:rPr>
              <a:t>+w</a:t>
            </a:r>
            <a:r>
              <a:rPr lang="en-US" baseline="-25000">
                <a:solidFill>
                  <a:prstClr val="black"/>
                </a:solidFill>
              </a:rPr>
              <a:t>4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25000">
                <a:solidFill>
                  <a:prstClr val="black"/>
                </a:solidFill>
              </a:rPr>
              <a:t>4</a:t>
            </a:r>
            <a:r>
              <a:rPr lang="en-US">
                <a:solidFill>
                  <a:prstClr val="black"/>
                </a:solidFill>
              </a:rPr>
              <a:t>+ …</a:t>
            </a:r>
          </a:p>
        </p:txBody>
      </p:sp>
      <p:sp>
        <p:nvSpPr>
          <p:cNvPr id="28681" name="Text Box 14"/>
          <p:cNvSpPr txBox="1">
            <a:spLocks noChangeArrowheads="1"/>
          </p:cNvSpPr>
          <p:nvPr/>
        </p:nvSpPr>
        <p:spPr bwMode="auto">
          <a:xfrm>
            <a:off x="2533650" y="2863850"/>
            <a:ext cx="4445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600">
                <a:solidFill>
                  <a:prstClr val="black"/>
                </a:solidFill>
                <a:latin typeface="Times New Roman" pitchFamily="18" charset="0"/>
              </a:rPr>
              <a:t>=</a:t>
            </a:r>
          </a:p>
        </p:txBody>
      </p:sp>
      <p:sp>
        <p:nvSpPr>
          <p:cNvPr id="28682" name="Text Box 15"/>
          <p:cNvSpPr txBox="1">
            <a:spLocks noChangeArrowheads="1"/>
          </p:cNvSpPr>
          <p:nvPr/>
        </p:nvSpPr>
        <p:spPr bwMode="auto">
          <a:xfrm>
            <a:off x="400050" y="5715000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^</a:t>
            </a:r>
          </a:p>
        </p:txBody>
      </p:sp>
      <p:sp>
        <p:nvSpPr>
          <p:cNvPr id="28683" name="Text Box 16"/>
          <p:cNvSpPr txBox="1">
            <a:spLocks noChangeArrowheads="1"/>
          </p:cNvSpPr>
          <p:nvPr/>
        </p:nvSpPr>
        <p:spPr bwMode="auto">
          <a:xfrm>
            <a:off x="407988" y="5867400"/>
            <a:ext cx="354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x</a:t>
            </a:r>
          </a:p>
        </p:txBody>
      </p:sp>
      <p:sp>
        <p:nvSpPr>
          <p:cNvPr id="28684" name="Text Box 17"/>
          <p:cNvSpPr txBox="1">
            <a:spLocks noChangeArrowheads="1"/>
          </p:cNvSpPr>
          <p:nvPr/>
        </p:nvSpPr>
        <p:spPr bwMode="auto">
          <a:xfrm>
            <a:off x="1162050" y="5867400"/>
            <a:ext cx="361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=</a:t>
            </a:r>
          </a:p>
        </p:txBody>
      </p:sp>
      <p:pic>
        <p:nvPicPr>
          <p:cNvPr id="28685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05000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6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876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7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876800"/>
            <a:ext cx="8382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8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0"/>
          <a:stretch>
            <a:fillRect/>
          </a:stretch>
        </p:blipFill>
        <p:spPr bwMode="auto">
          <a:xfrm>
            <a:off x="3048000" y="4876800"/>
            <a:ext cx="56038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3616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recon_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752600"/>
            <a:ext cx="7010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5"/>
          <p:cNvSpPr>
            <a:spLocks noChangeArrowheads="1"/>
          </p:cNvSpPr>
          <p:nvPr/>
        </p:nvSpPr>
        <p:spPr bwMode="auto">
          <a:xfrm>
            <a:off x="609600" y="19812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40458C"/>
                </a:solidFill>
                <a:latin typeface="Arial" charset="0"/>
                <a:ea typeface="宋体"/>
              </a:rPr>
              <a:t>P = 4</a:t>
            </a:r>
          </a:p>
        </p:txBody>
      </p:sp>
      <p:pic>
        <p:nvPicPr>
          <p:cNvPr id="31748" name="Picture 6" descr="reon_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971800"/>
            <a:ext cx="70104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7" descr="recon_4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14800"/>
            <a:ext cx="70231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Rectangle 8"/>
          <p:cNvSpPr>
            <a:spLocks noChangeArrowheads="1"/>
          </p:cNvSpPr>
          <p:nvPr/>
        </p:nvSpPr>
        <p:spPr bwMode="auto">
          <a:xfrm>
            <a:off x="685800" y="31242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40458C"/>
                </a:solidFill>
                <a:latin typeface="Arial" charset="0"/>
                <a:ea typeface="宋体"/>
              </a:rPr>
              <a:t>P = 200</a:t>
            </a:r>
          </a:p>
        </p:txBody>
      </p:sp>
      <p:sp>
        <p:nvSpPr>
          <p:cNvPr id="31751" name="Rectangle 9"/>
          <p:cNvSpPr>
            <a:spLocks noChangeArrowheads="1"/>
          </p:cNvSpPr>
          <p:nvPr/>
        </p:nvSpPr>
        <p:spPr bwMode="auto">
          <a:xfrm>
            <a:off x="685800" y="43434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40458C"/>
                </a:solidFill>
                <a:latin typeface="Arial" charset="0"/>
                <a:ea typeface="宋体"/>
              </a:rPr>
              <a:t>P = 400</a:t>
            </a:r>
          </a:p>
        </p:txBody>
      </p:sp>
      <p:sp>
        <p:nvSpPr>
          <p:cNvPr id="31752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Reconstruction</a:t>
            </a:r>
          </a:p>
        </p:txBody>
      </p:sp>
      <p:sp>
        <p:nvSpPr>
          <p:cNvPr id="31753" name="TextBox 11"/>
          <p:cNvSpPr txBox="1">
            <a:spLocks noChangeArrowheads="1"/>
          </p:cNvSpPr>
          <p:nvPr/>
        </p:nvSpPr>
        <p:spPr bwMode="auto">
          <a:xfrm>
            <a:off x="838200" y="5638800"/>
            <a:ext cx="7543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</a:rPr>
              <a:t>After computing </a:t>
            </a:r>
            <a:r>
              <a:rPr lang="en-US" sz="2800" dirty="0" err="1">
                <a:solidFill>
                  <a:prstClr val="black"/>
                </a:solidFill>
              </a:rPr>
              <a:t>eigenfaces</a:t>
            </a:r>
            <a:r>
              <a:rPr lang="en-US" sz="2800" dirty="0">
                <a:solidFill>
                  <a:prstClr val="black"/>
                </a:solidFill>
              </a:rPr>
              <a:t> using 400 face images from ORL face database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382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/>
          <p:cNvSpPr txBox="1">
            <a:spLocks/>
          </p:cNvSpPr>
          <p:nvPr/>
        </p:nvSpPr>
        <p:spPr>
          <a:xfrm>
            <a:off x="457200" y="0"/>
            <a:ext cx="8229600" cy="914400"/>
          </a:xfrm>
          <a:prstGeom prst="rect">
            <a:avLst/>
          </a:prstGeom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600" dirty="0" err="1">
                <a:solidFill>
                  <a:prstClr val="black"/>
                </a:solidFill>
                <a:latin typeface="Calibri"/>
              </a:rPr>
              <a:t>Eigenvalues</a:t>
            </a:r>
            <a:r>
              <a:rPr lang="en-US" sz="3600" dirty="0">
                <a:solidFill>
                  <a:prstClr val="black"/>
                </a:solidFill>
                <a:latin typeface="Calibri"/>
              </a:rPr>
              <a:t> (variance along eigenvectors)</a:t>
            </a:r>
          </a:p>
        </p:txBody>
      </p:sp>
      <p:grpSp>
        <p:nvGrpSpPr>
          <p:cNvPr id="32771" name="Group 8"/>
          <p:cNvGrpSpPr>
            <a:grpSpLocks/>
          </p:cNvGrpSpPr>
          <p:nvPr/>
        </p:nvGrpSpPr>
        <p:grpSpPr bwMode="auto">
          <a:xfrm>
            <a:off x="990600" y="1458913"/>
            <a:ext cx="6858000" cy="5143500"/>
            <a:chOff x="990600" y="1458913"/>
            <a:chExt cx="6858000" cy="5143500"/>
          </a:xfrm>
        </p:grpSpPr>
        <p:pic>
          <p:nvPicPr>
            <p:cNvPr id="32772" name="Picture 3" descr="eigenvalues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1458913"/>
              <a:ext cx="6858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Straight Connector 7"/>
            <p:cNvCxnSpPr/>
            <p:nvPr/>
          </p:nvCxnSpPr>
          <p:spPr>
            <a:xfrm>
              <a:off x="1889125" y="5426075"/>
              <a:ext cx="5181600" cy="1588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58665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z="2800"/>
              <a:t>	Preserving variance (minimizing MSE) does not necessarily lead to qualitatively good reconstruction.</a:t>
            </a:r>
          </a:p>
        </p:txBody>
      </p:sp>
      <p:pic>
        <p:nvPicPr>
          <p:cNvPr id="33796" name="Picture 6" descr="reon_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076450"/>
            <a:ext cx="70104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Rectangle 8"/>
          <p:cNvSpPr>
            <a:spLocks noChangeArrowheads="1"/>
          </p:cNvSpPr>
          <p:nvPr/>
        </p:nvSpPr>
        <p:spPr bwMode="auto">
          <a:xfrm>
            <a:off x="914400" y="22098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40458C"/>
                </a:solidFill>
                <a:latin typeface="Arial" charset="0"/>
                <a:ea typeface="宋体"/>
              </a:rPr>
              <a:t>P = 200</a:t>
            </a:r>
          </a:p>
        </p:txBody>
      </p:sp>
      <p:grpSp>
        <p:nvGrpSpPr>
          <p:cNvPr id="33798" name="Group 6"/>
          <p:cNvGrpSpPr>
            <a:grpSpLocks noChangeAspect="1"/>
          </p:cNvGrpSpPr>
          <p:nvPr/>
        </p:nvGrpSpPr>
        <p:grpSpPr bwMode="auto">
          <a:xfrm>
            <a:off x="2667000" y="3379788"/>
            <a:ext cx="4332288" cy="3249612"/>
            <a:chOff x="990600" y="1458913"/>
            <a:chExt cx="6858000" cy="5143500"/>
          </a:xfrm>
        </p:grpSpPr>
        <p:pic>
          <p:nvPicPr>
            <p:cNvPr id="33799" name="Picture 3" descr="eigenvalues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1458913"/>
              <a:ext cx="6858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9" name="Straight Connector 8"/>
            <p:cNvCxnSpPr/>
            <p:nvPr/>
          </p:nvCxnSpPr>
          <p:spPr>
            <a:xfrm>
              <a:off x="1890257" y="5426469"/>
              <a:ext cx="5181823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803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Recognition with </a:t>
            </a:r>
            <a:r>
              <a:rPr lang="en-US" dirty="0" err="1"/>
              <a:t>eigenfaces</a:t>
            </a:r>
            <a:br>
              <a:rPr lang="en-US" dirty="0"/>
            </a:br>
            <a:endParaRPr lang="en-US" dirty="0"/>
          </a:p>
        </p:txBody>
      </p:sp>
      <p:sp>
        <p:nvSpPr>
          <p:cNvPr id="1238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458200" cy="5638800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>
                <a:solidFill>
                  <a:srgbClr val="C00000"/>
                </a:solidFill>
              </a:rPr>
              <a:t>Process labeled training images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Find mean </a:t>
            </a:r>
            <a:r>
              <a:rPr lang="en-US" sz="2400" b="1" dirty="0">
                <a:cs typeface="Arial" charset="0"/>
              </a:rPr>
              <a:t>µ</a:t>
            </a:r>
            <a:r>
              <a:rPr lang="en-US" sz="2400" dirty="0">
                <a:cs typeface="Arial" charset="0"/>
              </a:rPr>
              <a:t> and covariance matrix </a:t>
            </a:r>
            <a:r>
              <a:rPr lang="el-GR" sz="2400" b="1" dirty="0">
                <a:cs typeface="Arial" charset="0"/>
              </a:rPr>
              <a:t>Σ</a:t>
            </a:r>
            <a:endParaRPr lang="en-US" sz="2400" b="1" dirty="0">
              <a:cs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Find k principal components (eigenvectors of </a:t>
            </a:r>
            <a:r>
              <a:rPr lang="el-GR" sz="2400" b="1" dirty="0">
                <a:cs typeface="Arial" charset="0"/>
              </a:rPr>
              <a:t>Σ</a:t>
            </a:r>
            <a:r>
              <a:rPr lang="en-US" sz="2400" dirty="0">
                <a:cs typeface="Arial" charset="0"/>
              </a:rPr>
              <a:t>) </a:t>
            </a:r>
            <a:r>
              <a:rPr lang="en-US" sz="2400" b="1" dirty="0"/>
              <a:t>u</a:t>
            </a:r>
            <a:r>
              <a:rPr lang="en-US" sz="2400" baseline="-25000" dirty="0"/>
              <a:t>1</a:t>
            </a:r>
            <a:r>
              <a:rPr lang="en-US" sz="2400" dirty="0"/>
              <a:t>,…</a:t>
            </a:r>
            <a:r>
              <a:rPr lang="en-US" sz="2400" b="1" dirty="0" err="1"/>
              <a:t>u</a:t>
            </a:r>
            <a:r>
              <a:rPr lang="en-US" sz="2400" baseline="-25000" dirty="0" err="1"/>
              <a:t>k</a:t>
            </a:r>
            <a:endParaRPr lang="en-US" sz="2400" baseline="-25000" dirty="0"/>
          </a:p>
          <a:p>
            <a:pPr>
              <a:lnSpc>
                <a:spcPct val="90000"/>
              </a:lnSpc>
            </a:pPr>
            <a:r>
              <a:rPr lang="en-US" sz="2400" dirty="0"/>
              <a:t>Project each training image </a:t>
            </a:r>
            <a:r>
              <a:rPr lang="en-US" sz="2400" b="1" dirty="0"/>
              <a:t>x</a:t>
            </a:r>
            <a:r>
              <a:rPr lang="en-US" sz="2400" baseline="-25000" dirty="0"/>
              <a:t>i</a:t>
            </a:r>
            <a:r>
              <a:rPr lang="en-US" sz="2400" dirty="0"/>
              <a:t> onto subspace spanned by principal components:</a:t>
            </a:r>
            <a:br>
              <a:rPr lang="en-US" sz="2400" dirty="0"/>
            </a:br>
            <a:r>
              <a:rPr lang="en-US" sz="2400" dirty="0"/>
              <a:t>(w</a:t>
            </a:r>
            <a:r>
              <a:rPr lang="en-US" sz="2400" baseline="-25000" dirty="0"/>
              <a:t>i1</a:t>
            </a:r>
            <a:r>
              <a:rPr lang="en-US" sz="2400" dirty="0"/>
              <a:t>,…,</a:t>
            </a:r>
            <a:r>
              <a:rPr lang="en-US" sz="2400" dirty="0" err="1"/>
              <a:t>w</a:t>
            </a:r>
            <a:r>
              <a:rPr lang="en-US" sz="2400" baseline="-25000" dirty="0" err="1"/>
              <a:t>ik</a:t>
            </a:r>
            <a:r>
              <a:rPr lang="en-US" sz="2400" dirty="0"/>
              <a:t>) = (</a:t>
            </a:r>
            <a:r>
              <a:rPr lang="en-US" sz="2400" b="1" dirty="0"/>
              <a:t>u</a:t>
            </a:r>
            <a:r>
              <a:rPr lang="en-US" sz="2400" baseline="-25000" dirty="0"/>
              <a:t>1</a:t>
            </a:r>
            <a:r>
              <a:rPr lang="en-US" sz="2400" baseline="30000" dirty="0"/>
              <a:t>T</a:t>
            </a:r>
            <a:r>
              <a:rPr lang="en-US" sz="2400" dirty="0"/>
              <a:t>(</a:t>
            </a:r>
            <a:r>
              <a:rPr lang="en-US" sz="2400" b="1" dirty="0"/>
              <a:t>x</a:t>
            </a:r>
            <a:r>
              <a:rPr lang="en-US" sz="2400" baseline="-25000" dirty="0"/>
              <a:t>i </a:t>
            </a:r>
            <a:r>
              <a:rPr lang="en-US" sz="2400" dirty="0"/>
              <a:t>– </a:t>
            </a:r>
            <a:r>
              <a:rPr lang="en-US" sz="2400" b="1" dirty="0">
                <a:cs typeface="Arial" charset="0"/>
              </a:rPr>
              <a:t>µ</a:t>
            </a:r>
            <a:r>
              <a:rPr lang="en-US" sz="2400" dirty="0">
                <a:cs typeface="Arial" charset="0"/>
              </a:rPr>
              <a:t>), … , </a:t>
            </a:r>
            <a:r>
              <a:rPr lang="en-US" sz="2400" b="1" dirty="0" err="1"/>
              <a:t>u</a:t>
            </a:r>
            <a:r>
              <a:rPr lang="en-US" sz="2400" baseline="-25000" dirty="0" err="1"/>
              <a:t>k</a:t>
            </a:r>
            <a:r>
              <a:rPr lang="en-US" sz="2400" baseline="30000" dirty="0" err="1"/>
              <a:t>T</a:t>
            </a:r>
            <a:r>
              <a:rPr lang="en-US" sz="2400" dirty="0"/>
              <a:t>(</a:t>
            </a:r>
            <a:r>
              <a:rPr lang="en-US" sz="2400" b="1" dirty="0"/>
              <a:t>x</a:t>
            </a:r>
            <a:r>
              <a:rPr lang="en-US" sz="2400" baseline="-25000" dirty="0"/>
              <a:t>i </a:t>
            </a:r>
            <a:r>
              <a:rPr lang="en-US" sz="2400" dirty="0"/>
              <a:t>– </a:t>
            </a:r>
            <a:r>
              <a:rPr lang="en-US" sz="2400" b="1" dirty="0">
                <a:cs typeface="Arial" charset="0"/>
              </a:rPr>
              <a:t>µ</a:t>
            </a:r>
            <a:r>
              <a:rPr lang="en-US" sz="2400" dirty="0">
                <a:cs typeface="Arial" charset="0"/>
              </a:rPr>
              <a:t>))</a:t>
            </a:r>
            <a:endParaRPr lang="en-US" sz="2400" dirty="0"/>
          </a:p>
          <a:p>
            <a:pPr>
              <a:lnSpc>
                <a:spcPct val="90000"/>
              </a:lnSpc>
              <a:buFontTx/>
              <a:buChar char="•"/>
            </a:pPr>
            <a:endParaRPr lang="en-US" sz="2400" dirty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>
                <a:solidFill>
                  <a:srgbClr val="C00000"/>
                </a:solidFill>
              </a:rPr>
              <a:t>Given novel image </a:t>
            </a:r>
            <a:r>
              <a:rPr lang="en-US" sz="2800" b="1" dirty="0">
                <a:solidFill>
                  <a:srgbClr val="C00000"/>
                </a:solidFill>
              </a:rPr>
              <a:t>x</a:t>
            </a:r>
            <a:endParaRPr lang="en-US" sz="2800" dirty="0">
              <a:solidFill>
                <a:srgbClr val="C0000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/>
              <a:t>Project onto subspace:</a:t>
            </a:r>
            <a:br>
              <a:rPr lang="en-US" sz="2400" dirty="0"/>
            </a:br>
            <a:r>
              <a:rPr lang="en-US" sz="2400" dirty="0"/>
              <a:t>(w</a:t>
            </a:r>
            <a:r>
              <a:rPr lang="en-US" sz="2400" baseline="-25000" dirty="0"/>
              <a:t>1</a:t>
            </a:r>
            <a:r>
              <a:rPr lang="en-US" sz="2400" dirty="0"/>
              <a:t>,…,</a:t>
            </a:r>
            <a:r>
              <a:rPr lang="en-US" sz="2400" dirty="0" err="1"/>
              <a:t>w</a:t>
            </a:r>
            <a:r>
              <a:rPr lang="en-US" sz="2400" baseline="-25000" dirty="0" err="1"/>
              <a:t>k</a:t>
            </a:r>
            <a:r>
              <a:rPr lang="en-US" sz="2400" dirty="0"/>
              <a:t>) = (</a:t>
            </a:r>
            <a:r>
              <a:rPr lang="en-US" sz="2400" b="1" dirty="0"/>
              <a:t>u</a:t>
            </a:r>
            <a:r>
              <a:rPr lang="en-US" sz="2400" baseline="-25000" dirty="0"/>
              <a:t>1</a:t>
            </a:r>
            <a:r>
              <a:rPr lang="en-US" sz="2400" baseline="30000" dirty="0"/>
              <a:t>T</a:t>
            </a:r>
            <a:r>
              <a:rPr lang="en-US" sz="2400" dirty="0"/>
              <a:t>(</a:t>
            </a:r>
            <a:r>
              <a:rPr lang="en-US" sz="2400" b="1" dirty="0"/>
              <a:t>x</a:t>
            </a:r>
            <a:r>
              <a:rPr lang="en-US" sz="2400" baseline="-25000" dirty="0"/>
              <a:t> </a:t>
            </a:r>
            <a:r>
              <a:rPr lang="en-US" sz="2400" dirty="0"/>
              <a:t>– </a:t>
            </a:r>
            <a:r>
              <a:rPr lang="en-US" sz="2400" b="1" dirty="0">
                <a:cs typeface="Arial" charset="0"/>
              </a:rPr>
              <a:t>µ</a:t>
            </a:r>
            <a:r>
              <a:rPr lang="en-US" sz="2400" dirty="0">
                <a:cs typeface="Arial" charset="0"/>
              </a:rPr>
              <a:t>), … , </a:t>
            </a:r>
            <a:r>
              <a:rPr lang="en-US" sz="2400" b="1" dirty="0" err="1"/>
              <a:t>u</a:t>
            </a:r>
            <a:r>
              <a:rPr lang="en-US" sz="2400" baseline="-25000" dirty="0" err="1"/>
              <a:t>k</a:t>
            </a:r>
            <a:r>
              <a:rPr lang="en-US" sz="2400" baseline="30000" dirty="0" err="1"/>
              <a:t>T</a:t>
            </a:r>
            <a:r>
              <a:rPr lang="en-US" sz="2400" dirty="0"/>
              <a:t>(</a:t>
            </a:r>
            <a:r>
              <a:rPr lang="en-US" sz="2400" b="1" dirty="0"/>
              <a:t>x</a:t>
            </a:r>
            <a:r>
              <a:rPr lang="en-US" sz="2400" baseline="-25000" dirty="0"/>
              <a:t> </a:t>
            </a:r>
            <a:r>
              <a:rPr lang="en-US" sz="2400" dirty="0"/>
              <a:t>– </a:t>
            </a:r>
            <a:r>
              <a:rPr lang="en-US" sz="2400" b="1" dirty="0">
                <a:cs typeface="Arial" charset="0"/>
              </a:rPr>
              <a:t>µ</a:t>
            </a:r>
            <a:r>
              <a:rPr lang="en-US" sz="2400" dirty="0">
                <a:cs typeface="Arial" charset="0"/>
              </a:rPr>
              <a:t>))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Optional: check reconstruction error </a:t>
            </a:r>
            <a:r>
              <a:rPr lang="en-US" sz="2400" b="1" dirty="0"/>
              <a:t>x</a:t>
            </a:r>
            <a:r>
              <a:rPr lang="en-US" sz="2400" dirty="0"/>
              <a:t> – </a:t>
            </a:r>
            <a:r>
              <a:rPr lang="en-US" sz="2400" b="1" dirty="0"/>
              <a:t>x</a:t>
            </a:r>
            <a:r>
              <a:rPr lang="en-US" sz="2400" dirty="0"/>
              <a:t> to determine whether image is really a face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Classify as closest training face in k-dimensional subspace</a:t>
            </a:r>
          </a:p>
        </p:txBody>
      </p:sp>
      <p:sp>
        <p:nvSpPr>
          <p:cNvPr id="1238020" name="Text Box 4"/>
          <p:cNvSpPr txBox="1">
            <a:spLocks noChangeArrowheads="1"/>
          </p:cNvSpPr>
          <p:nvPr/>
        </p:nvSpPr>
        <p:spPr bwMode="auto">
          <a:xfrm>
            <a:off x="5807075" y="4724400"/>
            <a:ext cx="304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prstClr val="black"/>
                </a:solidFill>
              </a:rPr>
              <a:t>^</a:t>
            </a:r>
          </a:p>
        </p:txBody>
      </p:sp>
      <p:sp>
        <p:nvSpPr>
          <p:cNvPr id="34821" name="Text Box 4"/>
          <p:cNvSpPr txBox="1">
            <a:spLocks noChangeArrowheads="1"/>
          </p:cNvSpPr>
          <p:nvPr/>
        </p:nvSpPr>
        <p:spPr bwMode="auto">
          <a:xfrm>
            <a:off x="844550" y="6415088"/>
            <a:ext cx="76898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M. Turk and A. </a:t>
            </a:r>
            <a:r>
              <a:rPr lang="en-US" dirty="0" err="1">
                <a:solidFill>
                  <a:prstClr val="black"/>
                </a:solidFill>
              </a:rPr>
              <a:t>Pentland</a:t>
            </a:r>
            <a:r>
              <a:rPr lang="en-US" dirty="0">
                <a:solidFill>
                  <a:prstClr val="black"/>
                </a:solidFill>
              </a:rPr>
              <a:t>, </a:t>
            </a:r>
            <a:r>
              <a:rPr lang="en-US" dirty="0">
                <a:solidFill>
                  <a:prstClr val="black"/>
                </a:solidFill>
                <a:hlinkClick r:id="rId3"/>
              </a:rPr>
              <a:t>Face Recognition using Eigenfaces</a:t>
            </a:r>
            <a:r>
              <a:rPr lang="en-US" dirty="0">
                <a:solidFill>
                  <a:prstClr val="black"/>
                </a:solidFill>
              </a:rPr>
              <a:t>, CVPR 1991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1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80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8020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endParaRPr lang="en-US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General dimensionality reduction technique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/>
              <a:t>Preserves most of variance with a much more compact representation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/>
              <a:t>Lower storage requirements (eigenvectors + a few numbers per face)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/>
              <a:t>Faster matching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/>
          </a:p>
          <a:p>
            <a:pPr>
              <a:buFont typeface="Arial" pitchFamily="34" charset="0"/>
              <a:buChar char="•"/>
              <a:defRPr/>
            </a:pPr>
            <a:r>
              <a:rPr lang="en-US" dirty="0">
                <a:solidFill>
                  <a:srgbClr val="000099"/>
                </a:solidFill>
              </a:rPr>
              <a:t>What other applications?</a:t>
            </a:r>
          </a:p>
          <a:p>
            <a:pPr lvl="1"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7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Algorithm 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1524000" y="24384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4" name="TextBox 3"/>
          <p:cNvSpPr txBox="1"/>
          <p:nvPr/>
        </p:nvSpPr>
        <p:spPr>
          <a:xfrm>
            <a:off x="838200" y="1524000"/>
            <a:ext cx="7815263" cy="4800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en-US" b="1" dirty="0"/>
              <a:t>Skin Filter</a:t>
            </a:r>
            <a:r>
              <a:rPr lang="en-US" dirty="0"/>
              <a:t>: The algorithm first locates images containing large areas </a:t>
            </a:r>
          </a:p>
          <a:p>
            <a:pPr marL="342900" indent="-342900">
              <a:defRPr/>
            </a:pPr>
            <a:r>
              <a:rPr lang="en-US" dirty="0"/>
              <a:t>     whose color and texture is appropriate for skin.</a:t>
            </a:r>
          </a:p>
          <a:p>
            <a:pPr marL="342900" indent="-342900">
              <a:defRPr/>
            </a:pPr>
            <a:endParaRPr lang="en-US" dirty="0"/>
          </a:p>
          <a:p>
            <a:pPr>
              <a:defRPr/>
            </a:pPr>
            <a:r>
              <a:rPr lang="en-US" b="1" dirty="0"/>
              <a:t>2.  Grouper</a:t>
            </a:r>
            <a:r>
              <a:rPr lang="en-US" dirty="0"/>
              <a:t>: Within these areas, the algorithm finds elongated regions</a:t>
            </a:r>
          </a:p>
          <a:p>
            <a:pPr>
              <a:defRPr/>
            </a:pPr>
            <a:r>
              <a:rPr lang="en-US" dirty="0"/>
              <a:t>     and groups them into possible human limbs and connected groups</a:t>
            </a:r>
          </a:p>
          <a:p>
            <a:pPr>
              <a:defRPr/>
            </a:pPr>
            <a:r>
              <a:rPr lang="en-US" dirty="0"/>
              <a:t>     of limbs, using specialized groupers which incorporate substantial </a:t>
            </a:r>
          </a:p>
          <a:p>
            <a:pPr>
              <a:defRPr/>
            </a:pPr>
            <a:r>
              <a:rPr lang="en-US" dirty="0"/>
              <a:t>     amounts of information about object structure.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3.   Images containing sufficiently </a:t>
            </a:r>
            <a:r>
              <a:rPr lang="en-US" dirty="0">
                <a:solidFill>
                  <a:srgbClr val="FF0000"/>
                </a:solidFill>
              </a:rPr>
              <a:t>large skin-colored groups of 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      possible limbs</a:t>
            </a:r>
            <a:r>
              <a:rPr lang="en-US" dirty="0"/>
              <a:t> are reported as potentially containing naked people.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This algorithm was tested on a database of 4854 images: 565 images </a:t>
            </a:r>
          </a:p>
          <a:p>
            <a:pPr>
              <a:defRPr/>
            </a:pPr>
            <a:r>
              <a:rPr lang="en-US" dirty="0"/>
              <a:t>of naked people and 4289 control images from a variety of sources. </a:t>
            </a:r>
          </a:p>
          <a:p>
            <a:pPr>
              <a:defRPr/>
            </a:pPr>
            <a:r>
              <a:rPr lang="en-US" dirty="0"/>
              <a:t>The skin filter identified 448 test images and 485 control images as </a:t>
            </a:r>
          </a:p>
          <a:p>
            <a:pPr>
              <a:defRPr/>
            </a:pPr>
            <a:r>
              <a:rPr lang="en-US" dirty="0"/>
              <a:t>containing substantial areas of skin. Of these, the grouper identified </a:t>
            </a:r>
          </a:p>
          <a:p>
            <a:pPr>
              <a:defRPr/>
            </a:pPr>
            <a:r>
              <a:rPr lang="en-US" dirty="0"/>
              <a:t>241 test images and 182 control images as containing people-like shapes. </a:t>
            </a:r>
          </a:p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076"/>
            <a:ext cx="8229600" cy="1143000"/>
          </a:xfrm>
        </p:spPr>
        <p:txBody>
          <a:bodyPr/>
          <a:lstStyle/>
          <a:p>
            <a:r>
              <a:rPr lang="en-US" dirty="0"/>
              <a:t>Enhancing gender</a:t>
            </a:r>
          </a:p>
        </p:txBody>
      </p:sp>
      <p:sp>
        <p:nvSpPr>
          <p:cNvPr id="79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5042" y="5181600"/>
            <a:ext cx="8572500" cy="83026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         more                  same                </a:t>
            </a:r>
            <a:r>
              <a:rPr lang="en-US" sz="1800" b="1" dirty="0"/>
              <a:t>original</a:t>
            </a:r>
            <a:r>
              <a:rPr lang="en-US" sz="1800" dirty="0"/>
              <a:t>          androgynous     more opposite</a:t>
            </a:r>
          </a:p>
        </p:txBody>
      </p:sp>
      <p:pic>
        <p:nvPicPr>
          <p:cNvPr id="792580" name="Picture 4" descr="Rowland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066800"/>
            <a:ext cx="7239000" cy="4073525"/>
          </a:xfrm>
          <a:prstGeom prst="rect">
            <a:avLst/>
          </a:prstGeom>
          <a:noFill/>
        </p:spPr>
      </p:pic>
      <p:sp>
        <p:nvSpPr>
          <p:cNvPr id="792581" name="Rectangle 5"/>
          <p:cNvSpPr>
            <a:spLocks noChangeArrowheads="1"/>
          </p:cNvSpPr>
          <p:nvPr/>
        </p:nvSpPr>
        <p:spPr bwMode="auto">
          <a:xfrm>
            <a:off x="685800" y="58674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800" dirty="0">
                <a:solidFill>
                  <a:schemeClr val="tx2"/>
                </a:solidFill>
              </a:rPr>
              <a:t>D. Rowland and D. </a:t>
            </a:r>
            <a:r>
              <a:rPr lang="en-US" sz="1800" dirty="0" err="1">
                <a:solidFill>
                  <a:schemeClr val="tx2"/>
                </a:solidFill>
              </a:rPr>
              <a:t>Perrett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>
                <a:solidFill>
                  <a:schemeClr val="tx2"/>
                </a:solidFill>
                <a:hlinkClick r:id="rId4"/>
              </a:rPr>
              <a:t>“Manipulating Facial Appearance through Shape and Color,”</a:t>
            </a:r>
            <a:r>
              <a:rPr lang="en-US" sz="1800" dirty="0">
                <a:solidFill>
                  <a:schemeClr val="tx2"/>
                </a:solidFill>
              </a:rPr>
              <a:t> IEEE CG&amp;A, September 1995</a:t>
            </a:r>
          </a:p>
        </p:txBody>
      </p:sp>
      <p:sp>
        <p:nvSpPr>
          <p:cNvPr id="792582" name="Text Box 6"/>
          <p:cNvSpPr txBox="1">
            <a:spLocks noChangeArrowheads="1"/>
          </p:cNvSpPr>
          <p:nvPr/>
        </p:nvSpPr>
        <p:spPr bwMode="auto">
          <a:xfrm>
            <a:off x="7294563" y="6477000"/>
            <a:ext cx="1792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Slide credit: A. Efros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30016"/>
      </p:ext>
    </p:extLst>
  </p:cSld>
  <p:clrMapOvr>
    <a:masterClrMapping/>
  </p:clrMapOvr>
  <p:transition advClick="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326"/>
            <a:ext cx="8229600" cy="1143000"/>
          </a:xfrm>
        </p:spPr>
        <p:txBody>
          <a:bodyPr/>
          <a:lstStyle/>
          <a:p>
            <a:r>
              <a:rPr lang="en-US" dirty="0"/>
              <a:t>Changing age</a:t>
            </a:r>
          </a:p>
        </p:txBody>
      </p:sp>
      <p:sp>
        <p:nvSpPr>
          <p:cNvPr id="793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914400"/>
            <a:ext cx="2667000" cy="5257800"/>
          </a:xfrm>
        </p:spPr>
        <p:txBody>
          <a:bodyPr/>
          <a:lstStyle/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Face becomes “rounder” and “more textured” and “grayer”</a:t>
            </a:r>
          </a:p>
        </p:txBody>
      </p:sp>
      <p:sp>
        <p:nvSpPr>
          <p:cNvPr id="7936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429000" y="1447800"/>
            <a:ext cx="5410200" cy="4343400"/>
          </a:xfrm>
        </p:spPr>
        <p:txBody>
          <a:bodyPr/>
          <a:lstStyle/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original			                        shape</a:t>
            </a:r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    color				           both</a:t>
            </a:r>
          </a:p>
        </p:txBody>
      </p:sp>
      <p:pic>
        <p:nvPicPr>
          <p:cNvPr id="793605" name="Picture 5" descr="Rowland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1368" y="1143000"/>
            <a:ext cx="3200400" cy="4357688"/>
          </a:xfrm>
          <a:prstGeom prst="rect">
            <a:avLst/>
          </a:prstGeom>
          <a:noFill/>
        </p:spPr>
      </p:pic>
      <p:sp>
        <p:nvSpPr>
          <p:cNvPr id="793606" name="Rectangle 6"/>
          <p:cNvSpPr>
            <a:spLocks noChangeArrowheads="1"/>
          </p:cNvSpPr>
          <p:nvPr/>
        </p:nvSpPr>
        <p:spPr bwMode="auto">
          <a:xfrm>
            <a:off x="685800" y="58674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800" dirty="0">
                <a:solidFill>
                  <a:schemeClr val="tx2"/>
                </a:solidFill>
              </a:rPr>
              <a:t>D. Rowland and D. </a:t>
            </a:r>
            <a:r>
              <a:rPr lang="en-US" sz="1800" dirty="0" err="1">
                <a:solidFill>
                  <a:schemeClr val="tx2"/>
                </a:solidFill>
              </a:rPr>
              <a:t>Perrett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>
                <a:solidFill>
                  <a:schemeClr val="tx2"/>
                </a:solidFill>
                <a:hlinkClick r:id="rId4"/>
              </a:rPr>
              <a:t>“Manipulating Facial Appearance through Shape and Color,”</a:t>
            </a:r>
            <a:r>
              <a:rPr lang="en-US" sz="1800" dirty="0">
                <a:solidFill>
                  <a:schemeClr val="tx2"/>
                </a:solidFill>
              </a:rPr>
              <a:t> IEEE CG&amp;A, September 1995</a:t>
            </a:r>
          </a:p>
        </p:txBody>
      </p:sp>
      <p:sp>
        <p:nvSpPr>
          <p:cNvPr id="793607" name="Text Box 7"/>
          <p:cNvSpPr txBox="1">
            <a:spLocks noChangeArrowheads="1"/>
          </p:cNvSpPr>
          <p:nvPr/>
        </p:nvSpPr>
        <p:spPr bwMode="auto">
          <a:xfrm>
            <a:off x="7294563" y="6477000"/>
            <a:ext cx="1792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Slide credit: A. Efros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13748"/>
      </p:ext>
    </p:extLst>
  </p:cSld>
  <p:clrMapOvr>
    <a:masterClrMapping/>
  </p:clrMapOvr>
  <p:transition advClick="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9701"/>
            <a:ext cx="8229600" cy="1143000"/>
          </a:xfrm>
        </p:spPr>
        <p:txBody>
          <a:bodyPr/>
          <a:lstStyle/>
          <a:p>
            <a:r>
              <a:rPr lang="en-US" dirty="0"/>
              <a:t>Which face is more attractive?</a:t>
            </a:r>
          </a:p>
        </p:txBody>
      </p:sp>
      <p:pic>
        <p:nvPicPr>
          <p:cNvPr id="979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799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8363" y="1143000"/>
            <a:ext cx="37798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9976" name="Text Box 8"/>
          <p:cNvSpPr txBox="1">
            <a:spLocks noChangeArrowheads="1"/>
          </p:cNvSpPr>
          <p:nvPr/>
        </p:nvSpPr>
        <p:spPr bwMode="auto">
          <a:xfrm>
            <a:off x="2651125" y="6288088"/>
            <a:ext cx="382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hlinkClick r:id="rId5"/>
              </a:rPr>
              <a:t>http://www.beautycheck.de</a:t>
            </a:r>
            <a:endParaRPr lang="en-US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1598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in Cleft Severity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have a large database of normal 3D faces.</a:t>
            </a:r>
          </a:p>
          <a:p>
            <a:r>
              <a:rPr lang="en-US" dirty="0">
                <a:solidFill>
                  <a:srgbClr val="FF0000"/>
                </a:solidFill>
              </a:rPr>
              <a:t>We construct their principal components</a:t>
            </a:r>
            <a:r>
              <a:rPr lang="en-US" dirty="0"/>
              <a:t>.</a:t>
            </a:r>
          </a:p>
          <a:p>
            <a:r>
              <a:rPr lang="en-US" dirty="0"/>
              <a:t>We can reconstruct any normal face accurately using these components.</a:t>
            </a:r>
          </a:p>
          <a:p>
            <a:r>
              <a:rPr lang="en-US" dirty="0"/>
              <a:t>But when we reconstruct a cleft face from the normal components, there is a </a:t>
            </a:r>
            <a:r>
              <a:rPr lang="en-US" dirty="0">
                <a:solidFill>
                  <a:srgbClr val="FF0000"/>
                </a:solidFill>
              </a:rPr>
              <a:t>lot of error.</a:t>
            </a:r>
          </a:p>
          <a:p>
            <a:r>
              <a:rPr lang="en-US" dirty="0"/>
              <a:t>This error can be used to measure the </a:t>
            </a:r>
            <a:r>
              <a:rPr lang="en-US" dirty="0">
                <a:solidFill>
                  <a:srgbClr val="FF0000"/>
                </a:solidFill>
              </a:rPr>
              <a:t>severit</a:t>
            </a:r>
            <a:r>
              <a:rPr lang="en-US" dirty="0"/>
              <a:t>y of the cleft.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1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 of PCA Reconstruction Error to Judge Cleft Severity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74</a:t>
            </a:fld>
            <a:endParaRPr lang="en-US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935" y="1600200"/>
            <a:ext cx="498212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10673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Question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pPr>
              <a:buFont typeface="Arial" charset="0"/>
              <a:buNone/>
            </a:pPr>
            <a:r>
              <a:rPr lang="en-US" dirty="0"/>
              <a:t>	Would PCA on image pixels work well as a general compression technique?</a:t>
            </a:r>
          </a:p>
        </p:txBody>
      </p:sp>
      <p:pic>
        <p:nvPicPr>
          <p:cNvPr id="4" name="Picture 6" descr="reon_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419600"/>
            <a:ext cx="70104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09600" y="4572000"/>
            <a:ext cx="1143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40458C"/>
                </a:solidFill>
                <a:latin typeface="Arial" charset="0"/>
                <a:ea typeface="宋体"/>
              </a:rPr>
              <a:t>P = 200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6415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Extension to 3D Objects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09600" y="1676400"/>
            <a:ext cx="8197850" cy="4121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chemeClr val="accent1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latin typeface="Times New Roman" pitchFamily="18" charset="0"/>
              </a:rPr>
              <a:t>Murase and Nayar (1994, 1995) extended this idea to 3D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objects.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The training set had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multiple views of each object</a:t>
            </a:r>
            <a:r>
              <a:rPr lang="en-US" altLang="en-US" sz="2400">
                <a:latin typeface="Times New Roman" pitchFamily="18" charset="0"/>
              </a:rPr>
              <a:t>, on 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dark background.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The views included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multiple (discrete) rotations</a:t>
            </a:r>
            <a:r>
              <a:rPr lang="en-US" altLang="en-US" sz="2400">
                <a:latin typeface="Times New Roman" pitchFamily="18" charset="0"/>
              </a:rPr>
              <a:t> of the object on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a turntable and also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multiple (discrete) illuminations</a:t>
            </a:r>
            <a:r>
              <a:rPr lang="en-US" altLang="en-US" sz="2400">
                <a:latin typeface="Times New Roman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The system could be used first to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identify</a:t>
            </a:r>
            <a:r>
              <a:rPr lang="en-US" altLang="en-US" sz="2400">
                <a:latin typeface="Times New Roman" pitchFamily="18" charset="0"/>
              </a:rPr>
              <a:t> the object and then 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 determine its (approximate)</a:t>
            </a:r>
            <a:r>
              <a:rPr lang="en-US" altLang="en-US" sz="240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pose </a:t>
            </a:r>
            <a:r>
              <a:rPr lang="en-US" altLang="en-US" sz="2400">
                <a:latin typeface="Times New Roman" pitchFamily="18" charset="0"/>
              </a:rPr>
              <a:t>and illumination.</a:t>
            </a:r>
          </a:p>
        </p:txBody>
      </p:sp>
    </p:spTree>
    <p:extLst>
      <p:ext uri="{BB962C8B-B14F-4D97-AF65-F5344CB8AC3E}">
        <p14:creationId xmlns:p14="http://schemas.microsoft.com/office/powerpoint/2010/main" val="120999656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 sz="3600"/>
              <a:t>Sample Objects</a:t>
            </a:r>
            <a:br>
              <a:rPr lang="en-US" altLang="en-US" sz="3600"/>
            </a:br>
            <a:r>
              <a:rPr lang="en-US" altLang="en-US" sz="3600"/>
              <a:t>Columbia Object Recognition Database</a:t>
            </a: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27" t="30556" r="21529" b="13889"/>
          <a:stretch>
            <a:fillRect/>
          </a:stretch>
        </p:blipFill>
        <p:spPr bwMode="auto">
          <a:xfrm>
            <a:off x="2209800" y="1676400"/>
            <a:ext cx="4876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232994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Significance of this work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09600" y="1828800"/>
            <a:ext cx="7788275" cy="4121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The extension to 3D objects was an important contribution.</a:t>
            </a:r>
          </a:p>
          <a:p>
            <a:pPr eaLnBrk="1" hangingPunct="1">
              <a:spcBef>
                <a:spcPct val="0"/>
              </a:spcBef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Instead of using brute force search, the authors observed that</a:t>
            </a:r>
          </a:p>
          <a:p>
            <a:pPr eaLnBrk="1" hangingPunct="1">
              <a:spcBef>
                <a:spcPct val="0"/>
              </a:spcBef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All the views of a single object, when transformed into the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eigenvector space became points on a manifold in that space.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Using this, they developed fast algorithms to find the closest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object manifold to an unknown input image.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</a:t>
            </a: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Recognition with pose finding took less than a second.</a:t>
            </a:r>
          </a:p>
        </p:txBody>
      </p:sp>
    </p:spTree>
    <p:extLst>
      <p:ext uri="{BB962C8B-B14F-4D97-AF65-F5344CB8AC3E}">
        <p14:creationId xmlns:p14="http://schemas.microsoft.com/office/powerpoint/2010/main" val="3266292194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en-US"/>
              <a:t>Appearance-Based Recognition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85800" y="1066800"/>
            <a:ext cx="7562850" cy="5216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en-US" sz="2400">
                <a:latin typeface="Times New Roman" pitchFamily="18" charset="0"/>
              </a:rPr>
              <a:t> Training images must be representative of the instances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latin typeface="Times New Roman" pitchFamily="18" charset="0"/>
              </a:rPr>
              <a:t>  of objects to be recognized.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The object must be well-framed.</a:t>
            </a:r>
          </a:p>
          <a:p>
            <a:pPr eaLnBrk="1" hangingPunct="1">
              <a:spcBef>
                <a:spcPct val="0"/>
              </a:spcBef>
            </a:pPr>
            <a:endParaRPr lang="en-US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Positions and sizes must be controlled.</a:t>
            </a:r>
          </a:p>
          <a:p>
            <a:pPr eaLnBrk="1" hangingPunct="1">
              <a:spcBef>
                <a:spcPct val="0"/>
              </a:spcBef>
            </a:pPr>
            <a:endParaRPr lang="en-US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Dimensionality reduction is needed.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It is not powerful enough to handle general scenes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FF0000"/>
                </a:solidFill>
                <a:latin typeface="Times New Roman" pitchFamily="18" charset="0"/>
              </a:rPr>
              <a:t>  without prior segmentation into relevant objects.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FF0000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3333FF"/>
                </a:solidFill>
                <a:latin typeface="Times New Roman" pitchFamily="18" charset="0"/>
              </a:rPr>
              <a:t>* The newer systems that use “parts” from interest operators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>
                <a:solidFill>
                  <a:srgbClr val="3333FF"/>
                </a:solidFill>
                <a:latin typeface="Times New Roman" pitchFamily="18" charset="0"/>
              </a:rPr>
              <a:t>   are an answer to these restrictions.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593725" y="568007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062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Grouping</a:t>
            </a: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37500" r="28751" b="35156"/>
          <a:stretch>
            <a:fillRect/>
          </a:stretch>
        </p:blipFill>
        <p:spPr bwMode="auto">
          <a:xfrm>
            <a:off x="685800" y="1752600"/>
            <a:ext cx="7585075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514600"/>
            <a:ext cx="1828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2438400"/>
            <a:ext cx="1828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590800"/>
            <a:ext cx="1828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7244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648200"/>
            <a:ext cx="1828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648200"/>
            <a:ext cx="16764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Box 7"/>
          <p:cNvSpPr txBox="1">
            <a:spLocks noChangeArrowheads="1"/>
          </p:cNvSpPr>
          <p:nvPr/>
        </p:nvSpPr>
        <p:spPr bwMode="auto">
          <a:xfrm>
            <a:off x="3200400" y="3810000"/>
            <a:ext cx="2300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Some True Positives</a:t>
            </a:r>
          </a:p>
        </p:txBody>
      </p:sp>
      <p:sp>
        <p:nvSpPr>
          <p:cNvPr id="9225" name="TextBox 8"/>
          <p:cNvSpPr txBox="1">
            <a:spLocks noChangeArrowheads="1"/>
          </p:cNvSpPr>
          <p:nvPr/>
        </p:nvSpPr>
        <p:spPr bwMode="auto">
          <a:xfrm>
            <a:off x="2057400" y="6096000"/>
            <a:ext cx="5903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False Negatives                                         True Negative</a:t>
            </a:r>
          </a:p>
        </p:txBody>
      </p:sp>
      <p:sp>
        <p:nvSpPr>
          <p:cNvPr id="9226" name="TextBox 9"/>
          <p:cNvSpPr txBox="1">
            <a:spLocks noChangeArrowheads="1"/>
          </p:cNvSpPr>
          <p:nvPr/>
        </p:nvSpPr>
        <p:spPr bwMode="auto">
          <a:xfrm>
            <a:off x="3505200" y="228600"/>
            <a:ext cx="20669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400"/>
              <a:t>Results</a:t>
            </a:r>
          </a:p>
        </p:txBody>
      </p:sp>
      <p:pic>
        <p:nvPicPr>
          <p:cNvPr id="9227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1" t="44531" r="33749" b="41406"/>
          <a:stretch>
            <a:fillRect/>
          </a:stretch>
        </p:blipFill>
        <p:spPr bwMode="auto">
          <a:xfrm>
            <a:off x="2286000" y="990600"/>
            <a:ext cx="457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0.5"/>
  <p:tag name="PICTUREFILESIZE" val="39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bf x \rightarrow \left(&#10;(x - \overline{x}) \cdot v_1, (x - \overline{x}) \cdot v_2&#10;\right)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1071.875"/>
  <p:tag name="PICTUREFILESIZE" val="1328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{\bf \overline{x}}&#10;$ \tiny is the mean \\ of the orange \\&#10;points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382.5"/>
  <p:tag name="PICTUREFILESIZE" val="1075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2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1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bf \overline{x}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8.625"/>
  <p:tag name="PICTUREFILESIZE" val="49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0.5"/>
  <p:tag name="PICTUREFILESIZE" val="39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{\bf \overline{x}}&#10;$ \tiny is the mean \\ of the orange \\&#10;points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382.5"/>
  <p:tag name="PICTUREFILESIZE" val="10758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2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1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bf \overline{x}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8.625"/>
  <p:tag name="PICTUREFILESIZE" val="49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x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0.5"/>
  <p:tag name="PICTUREFILESIZE" val="39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&#10;{\bf \overline{x}}&#10;$ \tiny is the mean \\ of the orange \\&#10;points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382.5"/>
  <p:tag name="PICTUREFILESIZE" val="107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v}_2 = min_{\bf v}~\{var(\bf v)\} 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734.37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{\bf v}_1 = max_{\bf v}~\{var(\bf v)\} 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746.12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begin{eqnarray*}&#10;var({\bf v}) &amp; = &amp; \bf \sum_x \|(x - \overline{\bf x})^T \cdot v\| \\&#10;&amp; = &amp; \bf \sum_x v^T (x - \overline{\bf x}) (x - \overline{\bf x})^T v  \\&#10;&amp; = &amp;\bf  v^T \left[\sum_x (x - \overline{\bf x}) (x - \overline{\bf x})^T\right] v  \\&#10;&amp; = &amp; \bf v^T A v~~\mbox{where}~A = \sum_x (x - \overline{\bf x}) (x - \overline{\bf x})^T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803.62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ar(\bf v) = \sum_{\mbox{\tiny orange point}~{\bf x}} \|(\bf x - \overline{\bf x})^T \cdot v\|^2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300.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2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v_1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71.125"/>
  <p:tag name="PICTUREFILESIZE" val="758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[&#10;\bf \overline{x}&#10;\]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BITMAPFORMAT" val="bmpmono"/>
  <p:tag name="DEBUGINTERACTIVE" val="True"/>
  <p:tag name="ORIGWIDTH" val="48.625"/>
  <p:tag name="PICTUREFILESIZE" val="49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3|0.1|0.2|0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mosaic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mosa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sai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saic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saic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7961</TotalTime>
  <Words>3674</Words>
  <Application>Microsoft Office PowerPoint</Application>
  <PresentationFormat>On-screen Show (4:3)</PresentationFormat>
  <Paragraphs>661</Paragraphs>
  <Slides>79</Slides>
  <Notes>31</Notes>
  <HiddenSlides>7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79</vt:i4>
      </vt:variant>
    </vt:vector>
  </HeadingPairs>
  <TitlesOfParts>
    <vt:vector size="99" baseType="lpstr">
      <vt:lpstr>ＭＳ Ｐゴシック</vt:lpstr>
      <vt:lpstr>宋体</vt:lpstr>
      <vt:lpstr>Arial</vt:lpstr>
      <vt:lpstr>Arial Bold</vt:lpstr>
      <vt:lpstr>Arial Bold Italic</vt:lpstr>
      <vt:lpstr>Arial Rounded MT Bold</vt:lpstr>
      <vt:lpstr>Calibri</vt:lpstr>
      <vt:lpstr>Script MT Bold</vt:lpstr>
      <vt:lpstr>Times New Roman</vt:lpstr>
      <vt:lpstr>Times New Roman Italic</vt:lpstr>
      <vt:lpstr>Trebuchet MS</vt:lpstr>
      <vt:lpstr>Wingdings</vt:lpstr>
      <vt:lpstr>ヒラギノ角ゴ ProN W6</vt:lpstr>
      <vt:lpstr>mosaic</vt:lpstr>
      <vt:lpstr>2_Office Theme</vt:lpstr>
      <vt:lpstr>Blank Presentation</vt:lpstr>
      <vt:lpstr>1_Blank Presentation</vt:lpstr>
      <vt:lpstr>2_Blank Presentation</vt:lpstr>
      <vt:lpstr>Image</vt:lpstr>
      <vt:lpstr>Equation</vt:lpstr>
      <vt:lpstr>  Computer Vision   CSE/EE 576 Face/Flesh Detection and Face Recognition  Linda Shapiro Professor of Computer Science &amp; Engineering Professor of Electrical &amp; Computer Engineering</vt:lpstr>
      <vt:lpstr>What’s Coming</vt:lpstr>
      <vt:lpstr>Person Detection</vt:lpstr>
      <vt:lpstr>Review:  Bakic Flesh Finder</vt:lpstr>
      <vt:lpstr>Finding a face in a video frame</vt:lpstr>
      <vt:lpstr>Fleck and Forsyth’s  Flesh Detector</vt:lpstr>
      <vt:lpstr>Algorithm </vt:lpstr>
      <vt:lpstr>Grouping</vt:lpstr>
      <vt:lpstr>PowerPoint Presentation</vt:lpstr>
      <vt:lpstr>Face detection</vt:lpstr>
      <vt:lpstr>Face detection</vt:lpstr>
      <vt:lpstr>Face Detection</vt:lpstr>
      <vt:lpstr> Object Detection:  Rowley’s Face Finder</vt:lpstr>
      <vt:lpstr>Viola/Jones: Image Features</vt:lpstr>
      <vt:lpstr>Feature extraction</vt:lpstr>
      <vt:lpstr>Large library of filters</vt:lpstr>
      <vt:lpstr>Feature selection</vt:lpstr>
      <vt:lpstr>Basic AdaBoost Review</vt:lpstr>
      <vt:lpstr>AdaBoost for feature+classifier selection</vt:lpstr>
      <vt:lpstr>Weak Classifiers</vt:lpstr>
      <vt:lpstr>PowerPoint Presentation</vt:lpstr>
      <vt:lpstr>Boosting for face detection</vt:lpstr>
      <vt:lpstr>Boosting for face detection</vt:lpstr>
      <vt:lpstr>Attentional cascade (from Viola-Jones) </vt:lpstr>
      <vt:lpstr>Attentional cascade</vt:lpstr>
      <vt:lpstr>Attentional cascade</vt:lpstr>
      <vt:lpstr>Training the cascade</vt:lpstr>
      <vt:lpstr>Viola-Jones Face Detector: Summary</vt:lpstr>
      <vt:lpstr>The implemented system</vt:lpstr>
      <vt:lpstr>System performance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Detecting profile faces?</vt:lpstr>
      <vt:lpstr>PowerPoint Presentation</vt:lpstr>
      <vt:lpstr>Summary: Viola/Jones detector</vt:lpstr>
      <vt:lpstr>Face recognition: once you’ve detected and cropped a face, try to recognize it</vt:lpstr>
      <vt:lpstr>Face recognition: overview</vt:lpstr>
      <vt:lpstr>Typical face recognition scenarios</vt:lpstr>
      <vt:lpstr>What makes face recognition hard?</vt:lpstr>
      <vt:lpstr>PowerPoint Presentation</vt:lpstr>
      <vt:lpstr>What makes face recognition hard?</vt:lpstr>
      <vt:lpstr>What makes face recognition hard?</vt:lpstr>
      <vt:lpstr>What makes face recognition hard?</vt:lpstr>
      <vt:lpstr>Simple idea for face recognition</vt:lpstr>
      <vt:lpstr>The space of all face images</vt:lpstr>
      <vt:lpstr>The space of all face images</vt:lpstr>
      <vt:lpstr>Linear subspaces</vt:lpstr>
      <vt:lpstr>Dimensionality reduction</vt:lpstr>
      <vt:lpstr>Eigenvectors and Eigenvalues</vt:lpstr>
      <vt:lpstr>Principal component analysis (PCA)</vt:lpstr>
      <vt:lpstr>The space of faces</vt:lpstr>
      <vt:lpstr>Dimensionality reduction</vt:lpstr>
      <vt:lpstr>Dimensionality reduction</vt:lpstr>
      <vt:lpstr>Eigenfaces</vt:lpstr>
      <vt:lpstr>Visualization of eigenfaces</vt:lpstr>
      <vt:lpstr>Projecting onto the eigenfaces</vt:lpstr>
      <vt:lpstr>Recognition with eigenfaces</vt:lpstr>
      <vt:lpstr>Choosing the dimension K</vt:lpstr>
      <vt:lpstr>Representation and reconstruction</vt:lpstr>
      <vt:lpstr>Representation and reconstruction</vt:lpstr>
      <vt:lpstr>Reconstruction</vt:lpstr>
      <vt:lpstr>PowerPoint Presentation</vt:lpstr>
      <vt:lpstr>Note</vt:lpstr>
      <vt:lpstr>Recognition with eigenfaces </vt:lpstr>
      <vt:lpstr>PCA</vt:lpstr>
      <vt:lpstr>Enhancing gender</vt:lpstr>
      <vt:lpstr>Changing age</vt:lpstr>
      <vt:lpstr>Which face is more attractive?</vt:lpstr>
      <vt:lpstr>Use in Cleft Severity Analysis</vt:lpstr>
      <vt:lpstr>Use of PCA Reconstruction Error to Judge Cleft Severity</vt:lpstr>
      <vt:lpstr>Question</vt:lpstr>
      <vt:lpstr>Extension to 3D Objects</vt:lpstr>
      <vt:lpstr>Sample Objects Columbia Object Recognition Database</vt:lpstr>
      <vt:lpstr>Significance of this work</vt:lpstr>
      <vt:lpstr>Appearance-Based Recognition </vt:lpstr>
    </vt:vector>
  </TitlesOfParts>
  <Company>UW CSE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Recognition</dc:title>
  <dc:creator>Ali Farhadi</dc:creator>
  <cp:lastModifiedBy>shapiro</cp:lastModifiedBy>
  <cp:revision>115</cp:revision>
  <dcterms:created xsi:type="dcterms:W3CDTF">2013-05-20T23:23:00Z</dcterms:created>
  <dcterms:modified xsi:type="dcterms:W3CDTF">2021-05-05T21:04:35Z</dcterms:modified>
</cp:coreProperties>
</file>