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ppt/notesSlides/notesSlide45.xml" ContentType="application/vnd.openxmlformats-officedocument.presentationml.notesSlide+xml"/>
  <Override PartName="/ppt/notesSlides/notesSlide46.xml" ContentType="application/vnd.openxmlformats-officedocument.presentationml.notesSlide+xml"/>
  <Override PartName="/ppt/notesSlides/notesSlide47.xml" ContentType="application/vnd.openxmlformats-officedocument.presentationml.notesSlide+xml"/>
  <Override PartName="/ppt/notesSlides/notesSlide48.xml" ContentType="application/vnd.openxmlformats-officedocument.presentationml.notesSlide+xml"/>
  <Override PartName="/ppt/notesSlides/notesSlide49.xml" ContentType="application/vnd.openxmlformats-officedocument.presentationml.notesSlide+xml"/>
  <Override PartName="/ppt/notesSlides/notesSlide50.xml" ContentType="application/vnd.openxmlformats-officedocument.presentationml.notesSlide+xml"/>
  <Override PartName="/ppt/notesSlides/notesSlide51.xml" ContentType="application/vnd.openxmlformats-officedocument.presentationml.notesSlide+xml"/>
  <Override PartName="/ppt/notesSlides/notesSlide52.xml" ContentType="application/vnd.openxmlformats-officedocument.presentationml.notesSlide+xml"/>
  <Override PartName="/ppt/notesSlides/notesSlide53.xml" ContentType="application/vnd.openxmlformats-officedocument.presentationml.notesSlide+xml"/>
  <Override PartName="/ppt/notesSlides/notesSlide54.xml" ContentType="application/vnd.openxmlformats-officedocument.presentationml.notesSlide+xml"/>
  <Override PartName="/ppt/notesSlides/notesSlide55.xml" ContentType="application/vnd.openxmlformats-officedocument.presentationml.notesSlide+xml"/>
  <Override PartName="/ppt/notesSlides/notesSlide56.xml" ContentType="application/vnd.openxmlformats-officedocument.presentationml.notesSlide+xml"/>
  <Override PartName="/ppt/notesSlides/notesSlide57.xml" ContentType="application/vnd.openxmlformats-officedocument.presentationml.notesSlide+xml"/>
  <Override PartName="/ppt/notesSlides/notesSlide58.xml" ContentType="application/vnd.openxmlformats-officedocument.presentationml.notesSlide+xml"/>
  <Override PartName="/ppt/notesSlides/notesSlide59.xml" ContentType="application/vnd.openxmlformats-officedocument.presentationml.notesSlide+xml"/>
  <Override PartName="/ppt/notesSlides/notesSlide60.xml" ContentType="application/vnd.openxmlformats-officedocument.presentationml.notesSlide+xml"/>
  <Override PartName="/ppt/notesSlides/notesSlide61.xml" ContentType="application/vnd.openxmlformats-officedocument.presentationml.notesSlide+xml"/>
  <Override PartName="/ppt/notesSlides/notesSlide62.xml" ContentType="application/vnd.openxmlformats-officedocument.presentationml.notesSlide+xml"/>
  <Override PartName="/ppt/notesSlides/notesSlide63.xml" ContentType="application/vnd.openxmlformats-officedocument.presentationml.notesSlide+xml"/>
  <Override PartName="/ppt/notesSlides/notesSlide64.xml" ContentType="application/vnd.openxmlformats-officedocument.presentationml.notesSlide+xml"/>
  <Override PartName="/ppt/notesSlides/notesSlide65.xml" ContentType="application/vnd.openxmlformats-officedocument.presentationml.notesSlide+xml"/>
  <Override PartName="/ppt/notesSlides/notesSlide66.xml" ContentType="application/vnd.openxmlformats-officedocument.presentationml.notesSlide+xml"/>
  <Override PartName="/ppt/notesSlides/notesSlide67.xml" ContentType="application/vnd.openxmlformats-officedocument.presentationml.notesSlide+xml"/>
  <Override PartName="/ppt/notesSlides/notesSlide68.xml" ContentType="application/vnd.openxmlformats-officedocument.presentationml.notesSlide+xml"/>
  <Override PartName="/ppt/notesSlides/notesSlide69.xml" ContentType="application/vnd.openxmlformats-officedocument.presentationml.notesSlide+xml"/>
  <Override PartName="/ppt/notesSlides/notesSlide70.xml" ContentType="application/vnd.openxmlformats-officedocument.presentationml.notesSlide+xml"/>
  <Override PartName="/ppt/notesSlides/notesSlide71.xml" ContentType="application/vnd.openxmlformats-officedocument.presentationml.notesSlide+xml"/>
  <Override PartName="/ppt/notesSlides/notesSlide72.xml" ContentType="application/vnd.openxmlformats-officedocument.presentationml.notesSlide+xml"/>
  <Override PartName="/ppt/notesSlides/notesSlide73.xml" ContentType="application/vnd.openxmlformats-officedocument.presentationml.notesSlide+xml"/>
  <Override PartName="/ppt/notesSlides/notesSlide74.xml" ContentType="application/vnd.openxmlformats-officedocument.presentationml.notesSlide+xml"/>
  <Override PartName="/ppt/notesSlides/notesSlide75.xml" ContentType="application/vnd.openxmlformats-officedocument.presentationml.notesSlide+xml"/>
  <Override PartName="/ppt/notesSlides/notesSlide76.xml" ContentType="application/vnd.openxmlformats-officedocument.presentationml.notesSlide+xml"/>
  <Override PartName="/ppt/notesSlides/notesSlide7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ppt/metadata" ContentType="application/binary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 autoCompressPictures="0">
  <p:sldMasterIdLst>
    <p:sldMasterId id="2147483648" r:id="rId1"/>
  </p:sldMasterIdLst>
  <p:notesMasterIdLst>
    <p:notesMasterId r:id="rId8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336" r:id="rId18"/>
    <p:sldId id="272" r:id="rId19"/>
    <p:sldId id="273" r:id="rId20"/>
    <p:sldId id="274" r:id="rId21"/>
    <p:sldId id="275" r:id="rId22"/>
    <p:sldId id="276" r:id="rId23"/>
    <p:sldId id="277" r:id="rId24"/>
    <p:sldId id="278" r:id="rId25"/>
    <p:sldId id="279" r:id="rId26"/>
    <p:sldId id="280" r:id="rId27"/>
    <p:sldId id="281" r:id="rId28"/>
    <p:sldId id="282" r:id="rId29"/>
    <p:sldId id="283" r:id="rId30"/>
    <p:sldId id="334" r:id="rId31"/>
    <p:sldId id="333" r:id="rId32"/>
    <p:sldId id="284" r:id="rId33"/>
    <p:sldId id="285" r:id="rId34"/>
    <p:sldId id="286" r:id="rId35"/>
    <p:sldId id="287" r:id="rId36"/>
    <p:sldId id="288" r:id="rId37"/>
    <p:sldId id="289" r:id="rId38"/>
    <p:sldId id="290" r:id="rId39"/>
    <p:sldId id="291" r:id="rId40"/>
    <p:sldId id="292" r:id="rId41"/>
    <p:sldId id="293" r:id="rId42"/>
    <p:sldId id="294" r:id="rId43"/>
    <p:sldId id="295" r:id="rId44"/>
    <p:sldId id="296" r:id="rId45"/>
    <p:sldId id="297" r:id="rId46"/>
    <p:sldId id="298" r:id="rId47"/>
    <p:sldId id="299" r:id="rId48"/>
    <p:sldId id="300" r:id="rId49"/>
    <p:sldId id="301" r:id="rId50"/>
    <p:sldId id="302" r:id="rId51"/>
    <p:sldId id="303" r:id="rId52"/>
    <p:sldId id="304" r:id="rId53"/>
    <p:sldId id="305" r:id="rId54"/>
    <p:sldId id="306" r:id="rId55"/>
    <p:sldId id="307" r:id="rId56"/>
    <p:sldId id="308" r:id="rId57"/>
    <p:sldId id="309" r:id="rId58"/>
    <p:sldId id="310" r:id="rId59"/>
    <p:sldId id="311" r:id="rId60"/>
    <p:sldId id="312" r:id="rId61"/>
    <p:sldId id="335" r:id="rId62"/>
    <p:sldId id="313" r:id="rId63"/>
    <p:sldId id="317" r:id="rId64"/>
    <p:sldId id="314" r:id="rId65"/>
    <p:sldId id="318" r:id="rId66"/>
    <p:sldId id="319" r:id="rId67"/>
    <p:sldId id="321" r:id="rId68"/>
    <p:sldId id="322" r:id="rId69"/>
    <p:sldId id="332" r:id="rId70"/>
    <p:sldId id="329" r:id="rId71"/>
    <p:sldId id="323" r:id="rId72"/>
    <p:sldId id="324" r:id="rId73"/>
    <p:sldId id="325" r:id="rId74"/>
    <p:sldId id="326" r:id="rId75"/>
    <p:sldId id="327" r:id="rId76"/>
    <p:sldId id="328" r:id="rId77"/>
    <p:sldId id="331" r:id="rId78"/>
    <p:sldId id="330" r:id="rId79"/>
    <p:sldId id="316" r:id="rId80"/>
  </p:sldIdLst>
  <p:sldSz cx="9144000" cy="5143500" type="screen16x9"/>
  <p:notesSz cx="6858000" cy="9144000"/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xmlns:p15="http://schemas.microsoft.com/office/powerpoint/2012/main" xmlns:p14="http://schemas.microsoft.com/office/powerpoint/2010/main" xmlns:com="http://schemas.openxmlformats.org/drawingml/2006/compatibility" xmlns:pvml="urn:schemas-microsoft-com:office:powerpoint" xmlns:v="urn:schemas-microsoft-com:vml" xmlns:o="urn:schemas-microsoft-com:office:office" xmlns:dgm="http://schemas.openxmlformats.org/drawingml/2006/diagram" xmlns:c="http://schemas.openxmlformats.org/drawingml/2006/chart" xmlns:mv="urn:schemas-microsoft-com:mac:vml" xmlns:mc="http://schemas.openxmlformats.org/markup-compatibility/2006" xmlns="" r:id="rId82" roundtripDataSignature="AMtx7miQbM9gh1kkVcZPRDqhb7d8H8Fam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142" d="100"/>
          <a:sy n="142" d="100"/>
        </p:scale>
        <p:origin x="714" y="126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viewProps" Target="viewProps.xml"/><Relationship Id="rId16" Type="http://schemas.openxmlformats.org/officeDocument/2006/relationships/slide" Target="slides/slide15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notesMaster" Target="notesMasters/notesMaster1.xml"/><Relationship Id="rId86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61" Type="http://schemas.openxmlformats.org/officeDocument/2006/relationships/slide" Target="slides/slide60.xml"/><Relationship Id="rId82" Type="http://customschemas.google.com/relationships/presentationmetadata" Target="meta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29845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sz="11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4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4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4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4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5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5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5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5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5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5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7.xml"/><Relationship Id="rId1" Type="http://schemas.openxmlformats.org/officeDocument/2006/relationships/notesMaster" Target="../notesMasters/notesMaster1.xml"/></Relationships>
</file>

<file path=ppt/notesSlides/_rels/notesSlide5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8.xml"/><Relationship Id="rId1" Type="http://schemas.openxmlformats.org/officeDocument/2006/relationships/notesMaster" Target="../notesMasters/notesMaster1.xml"/></Relationships>
</file>

<file path=ppt/notesSlides/_rels/notesSlide5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9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6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6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6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6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6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6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6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9.xml"/><Relationship Id="rId1" Type="http://schemas.openxmlformats.org/officeDocument/2006/relationships/notesMaster" Target="../notesMasters/notesMaster1.xml"/></Relationships>
</file>

<file path=ppt/notesSlides/_rels/notesSlide6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_rels/notesSlide6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2.xml"/><Relationship Id="rId1" Type="http://schemas.openxmlformats.org/officeDocument/2006/relationships/notesMaster" Target="../notesMasters/notesMaster1.xml"/></Relationships>
</file>

<file path=ppt/notesSlides/_rels/notesSlide7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7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4.xml"/><Relationship Id="rId1" Type="http://schemas.openxmlformats.org/officeDocument/2006/relationships/notesMaster" Target="../notesMasters/notesMaster1.xml"/></Relationships>
</file>

<file path=ppt/notesSlides/_rels/notesSlide7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5.xml"/><Relationship Id="rId1" Type="http://schemas.openxmlformats.org/officeDocument/2006/relationships/notesMaster" Target="../notesMasters/notesMaster1.xml"/></Relationships>
</file>

<file path=ppt/notesSlides/_rels/notesSlide7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6.xml"/><Relationship Id="rId1" Type="http://schemas.openxmlformats.org/officeDocument/2006/relationships/notesMaster" Target="../notesMasters/notesMaster1.xml"/></Relationships>
</file>

<file path=ppt/notesSlides/_rels/notesSlide7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7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7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2" name="Google Shape;52;p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p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14" name="Google Shape;114;p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27" name="Google Shape;127;p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" name="Google Shape;140;p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41" name="Google Shape;141;p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58" name="Google Shape;158;p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" name="Google Shape;175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76" name="Google Shape;176;p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1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190" name="Google Shape;190;p1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Google Shape;205;p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06" name="Google Shape;206;p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1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22" name="Google Shape;222;p1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p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41" name="Google Shape;241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58" name="Google Shape;58;p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7" name="Google Shape;247;p1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248" name="Google Shape;248;p1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2" name="Google Shape;262;p1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3" name="Google Shape;263;p1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9" name="Google Shape;269;p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Fails when there is occlusion, too dark surfaces, specular highlights, outdoor where IR is abundant</a:t>
            </a:r>
            <a:endParaRPr/>
          </a:p>
        </p:txBody>
      </p:sp>
      <p:sp>
        <p:nvSpPr>
          <p:cNvPr id="270" name="Google Shape;270;p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7" name="Google Shape;277;p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78" name="Google Shape;278;p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3" name="Google Shape;283;p1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84" name="Google Shape;284;p1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9" name="Google Shape;289;p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0" name="Google Shape;290;p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" name="Google Shape;296;p2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97" name="Google Shape;297;p2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3" name="Google Shape;303;p2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04" name="Google Shape;304;p2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0" name="Google Shape;310;p2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1" name="Google Shape;311;p2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" name="Google Shape;317;p2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18" name="Google Shape;318;p2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p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" name="Google Shape;64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4" name="Google Shape;324;p2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5" name="Google Shape;325;p2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1" name="Google Shape;331;p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32" name="Google Shape;332;p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9" name="Google Shape;339;p2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0" name="Google Shape;340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6" name="Google Shape;346;p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47" name="Google Shape;347;p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3" name="Google Shape;353;p28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54" name="Google Shape;354;p28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0" name="Google Shape;360;g85d1f6c4f6_0_16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1" name="Google Shape;361;g85d1f6c4f6_0_16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6" name="Google Shape;366;p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67" name="Google Shape;367;p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2" name="Google Shape;372;g8079f7cd21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73" name="Google Shape;373;g8079f7cd21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0" name="Google Shape;7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2" name="Google Shape;382;g8079f7cd21_0_1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83" name="Google Shape;383;g8079f7cd21_0_1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2" name="Google Shape;392;g8079f7cd21_0_2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93" name="Google Shape;393;g8079f7cd21_0_2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4" name="Google Shape;404;g8079f7cd21_0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05" name="Google Shape;405;g8079f7cd21_0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3" name="Google Shape;423;g8079f7cd21_0_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24" name="Google Shape;424;g8079f7cd21_0_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3" name="Google Shape;443;g85d1f6c4f6_0_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44" name="Google Shape;444;g85d1f6c4f6_0_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4" name="Google Shape;464;g8079f7cd21_0_10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65" name="Google Shape;465;g8079f7cd21_0_10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" name="Google Shape;471;g8079f7cd21_0_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72" name="Google Shape;472;g8079f7cd21_0_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3" name="Google Shape;493;g85d1f6c4f6_0_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94" name="Google Shape;494;g85d1f6c4f6_0_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5" name="Google Shape;505;g85d1f6c4f6_0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06" name="Google Shape;506;g85d1f6c4f6_0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4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" name="Google Shape;517;g85d1f6c4f6_0_6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18" name="Google Shape;518;g85d1f6c4f6_0_6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85d1f6c4f6_0_11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76" name="Google Shape;76;g85d1f6c4f6_0_11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5d1f6c4f6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g85d1f6c4f6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5" name="Google Shape;535;g85d1f6c4f6_0_8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36" name="Google Shape;536;g85d1f6c4f6_0_8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" name="Google Shape;542;g85d1f6c4f6_0_9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3" name="Google Shape;543;g85d1f6c4f6_0_9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9" name="Google Shape;549;g85d1f6c4f6_0_10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0" name="Google Shape;550;g85d1f6c4f6_0_10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6" name="Google Shape;556;g85d1f6c4f6_0_15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57" name="Google Shape;557;g85d1f6c4f6_0_15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8" name="Google Shape;568;g85d1f6c4f6_0_17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69" name="Google Shape;569;g85d1f6c4f6_0_17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" name="Google Shape;579;g85d1f6c4f6_0_18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80" name="Google Shape;580;g85d1f6c4f6_0_18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1" name="Google Shape;591;g85d1f6c4f6_0_20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2" name="Google Shape;592;g85d1f6c4f6_0_20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9" name="Google Shape;599;g85d1f6c4f6_0_216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0" name="Google Shape;600;g85d1f6c4f6_0_216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5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7" name="Google Shape;607;g85d1f6c4f6_0_2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08" name="Google Shape;608;g85d1f6c4f6_0_2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85d1f6c4f6_0_125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83" name="Google Shape;83;g85d1f6c4f6_0_125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6" name="Google Shape;616;g85d1f6c4f6_0_24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17" name="Google Shape;617;g85d1f6c4f6_0_24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9" name="Google Shape;529;g85d1f6c4f6_0_25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0" name="Google Shape;530;g85d1f6c4f6_0_25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" name="Google Shape;624;g85d1f6c4f6_0_2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25" name="Google Shape;625;g85d1f6c4f6_0_2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6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0" name="Google Shape;630;p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31" name="Google Shape;631;p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1" name="Google Shape;301;g8522ce8767_2_45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02" name="Google Shape;302;g8522ce8767_2_45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This is a video showing the rendering of novel-viewpoints. Please note how accurately the neural rendering predicts specular highlights for novel-view synthesis.</a:t>
            </a:r>
            <a:endParaRPr dirty="0"/>
          </a:p>
        </p:txBody>
      </p:sp>
      <p:sp>
        <p:nvSpPr>
          <p:cNvPr id="303" name="Google Shape;303;g8522ce8767_2_452:notes"/>
          <p:cNvSpPr txBox="1">
            <a:spLocks noGrp="1"/>
          </p:cNvSpPr>
          <p:nvPr>
            <p:ph type="sldNum" idx="12"/>
          </p:nvPr>
        </p:nvSpPr>
        <p:spPr>
          <a:xfrm>
            <a:off x="3884613" y="8685213"/>
            <a:ext cx="2971800" cy="458700"/>
          </a:xfrm>
          <a:prstGeom prst="rect">
            <a:avLst/>
          </a:prstGeom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r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buNone/>
            </a:pPr>
            <a:fld id="{00000000-1234-1234-1234-123412341234}" type="slidenum">
              <a:rPr lang="en-US"/>
              <a:t>67</a:t>
            </a:fld>
            <a:endParaRPr/>
          </a:p>
        </p:txBody>
      </p:sp>
    </p:spTree>
  </p:cSld>
  <p:clrMapOvr>
    <a:masterClrMapping/>
  </p:clrMapOvr>
</p:notes>
</file>

<file path=ppt/notesSlides/notesSlide6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697894145"/>
      </p:ext>
    </p:extLst>
  </p:cSld>
  <p:clrMapOvr>
    <a:masterClrMapping/>
  </p:clrMapOvr>
</p:notes>
</file>

<file path=ppt/notesSlides/notesSlide6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g5aa2ec86d1_1_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7" name="Google Shape;67;g5aa2ec86d1_1_13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18402825"/>
      </p:ext>
    </p:extLst>
  </p:cSld>
  <p:clrMapOvr>
    <a:masterClrMapping/>
  </p:clrMapOvr>
</p:notes>
</file>

<file path=ppt/notesSlides/notesSlide6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Google Shape;84;g5aa2ec86d1_1_3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5" name="Google Shape;85;g5aa2ec86d1_1_3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28054907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85d1f6c4f6_0_1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0" name="Google Shape;90;g85d1f6c4f6_0_1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" name="Google Shape;113;g5aa2ec86d1_1_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4" name="Google Shape;114;g5aa2ec86d1_1_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7260519"/>
      </p:ext>
    </p:extLst>
  </p:cSld>
  <p:clrMapOvr>
    <a:masterClrMapping/>
  </p:clrMapOvr>
</p:notes>
</file>

<file path=ppt/notesSlides/notesSlide7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" name="Google Shape;147;g5aa2ec86d1_4_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8" name="Google Shape;148;g5aa2ec86d1_4_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88763000"/>
      </p:ext>
    </p:extLst>
  </p:cSld>
  <p:clrMapOvr>
    <a:masterClrMapping/>
  </p:clrMapOvr>
</p:notes>
</file>

<file path=ppt/notesSlides/notesSlide7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5aa2ec86d1_4_3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5aa2ec86d1_4_3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911280514"/>
      </p:ext>
    </p:extLst>
  </p:cSld>
  <p:clrMapOvr>
    <a:masterClrMapping/>
  </p:clrMapOvr>
</p:notes>
</file>

<file path=ppt/notesSlides/notesSlide7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Google Shape;212;g5aa2ec86d1_1_4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3" name="Google Shape;213;g5aa2ec86d1_1_4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8228394"/>
      </p:ext>
    </p:extLst>
  </p:cSld>
  <p:clrMapOvr>
    <a:masterClrMapping/>
  </p:clrMapOvr>
</p:notes>
</file>

<file path=ppt/notesSlides/notesSlide7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g5aa2ec86d1_1_5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42" name="Google Shape;242;g5aa2ec86d1_1_5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7007505"/>
      </p:ext>
    </p:extLst>
  </p:cSld>
  <p:clrMapOvr>
    <a:masterClrMapping/>
  </p:clrMapOvr>
</p:notes>
</file>

<file path=ppt/notesSlides/notesSlide7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5a9aee56cf_0_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5a9aee56cf_0_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43216341"/>
      </p:ext>
    </p:extLst>
  </p:cSld>
  <p:clrMapOvr>
    <a:masterClrMapping/>
  </p:clrMapOvr>
</p:notes>
</file>

<file path=ppt/notesSlides/notesSlide7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4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1" name="Google Shape;411;g5ab147ab79_0_111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412" name="Google Shape;412;g5ab147ab79_0_111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634721243"/>
      </p:ext>
    </p:extLst>
  </p:cSld>
  <p:clrMapOvr>
    <a:masterClrMapping/>
  </p:clrMapOvr>
</p:notes>
</file>

<file path=ppt/notesSlides/notesSlide7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6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2" name="Google Shape;642;p3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43" name="Google Shape;643;p3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85d1f6c4f6_0_1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7" name="Google Shape;97;g85d1f6c4f6_0_1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85d1f6c4f6_0_147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5" name="Google Shape;105;g85d1f6c4f6_0_147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34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1" name="Google Shape;11;p34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  <p:sp>
        <p:nvSpPr>
          <p:cNvPr id="12" name="Google Shape;12;p3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_NUMBER">
    <p:spTree>
      <p:nvGrpSpPr>
        <p:cNvPr id="1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43"/>
          <p:cNvSpPr txBox="1">
            <a:spLocks noGrp="1"/>
          </p:cNvSpPr>
          <p:nvPr>
            <p:ph type="title" hasCustomPrompt="1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43"/>
          <p:cNvSpPr txBox="1">
            <a:spLocks noGrp="1"/>
          </p:cNvSpPr>
          <p:nvPr>
            <p:ph type="body" idx="1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ctr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ctr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7" name="Google Shape;47;p4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44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36"/>
          <p:cNvSpPr txBox="1"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36"/>
          <p:cNvSpPr txBox="1"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57175" algn="l">
              <a:lnSpc>
                <a:spcPct val="90000"/>
              </a:lnSpc>
              <a:spcBef>
                <a:spcPts val="75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685800" lvl="1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028700" lvl="2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371600" lvl="3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1714500" lvl="4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057400" lvl="5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2400300" lvl="6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2743200" lvl="7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3086100" lvl="8" indent="-257175" algn="l">
              <a:lnSpc>
                <a:spcPct val="90000"/>
              </a:lnSpc>
              <a:spcBef>
                <a:spcPts val="375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36"/>
          <p:cNvSpPr txBox="1">
            <a:spLocks noGrp="1"/>
          </p:cNvSpPr>
          <p:nvPr>
            <p:ph type="dt" idx="10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36"/>
          <p:cNvSpPr txBox="1">
            <a:spLocks noGrp="1"/>
          </p:cNvSpPr>
          <p:nvPr>
            <p:ph type="ftr" idx="11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36"/>
          <p:cNvSpPr txBox="1">
            <a:spLocks noGrp="1"/>
          </p:cNvSpPr>
          <p:nvPr>
            <p:ph type="sldNum" idx="12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607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_AND_BODY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15" name="Google Shape;15;p3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16" name="Google Shape;16;p35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36"/>
          <p:cNvSpPr txBox="1">
            <a:spLocks noGrp="1"/>
          </p:cNvSpPr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sp>
        <p:nvSpPr>
          <p:cNvPr id="19" name="Google Shape;19;p36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_AND_TWO_COLUMNS">
    <p:spTree>
      <p:nvGrpSpPr>
        <p:cNvPr id="1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3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2" name="Google Shape;22;p3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3" name="Google Shape;23;p37"/>
          <p:cNvSpPr txBox="1">
            <a:spLocks noGrp="1"/>
          </p:cNvSpPr>
          <p:nvPr>
            <p:ph type="body" idx="2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24" name="Google Shape;24;p37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_ONLY">
    <p:spTree>
      <p:nvGrpSpPr>
        <p:cNvPr id="1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3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" name="Google Shape;27;p38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_COLUMN_TEXT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39"/>
          <p:cNvSpPr txBox="1">
            <a:spLocks noGrp="1"/>
          </p:cNvSpPr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>
            <a:endParaRPr/>
          </a:p>
        </p:txBody>
      </p:sp>
      <p:sp>
        <p:nvSpPr>
          <p:cNvPr id="30" name="Google Shape;30;p39"/>
          <p:cNvSpPr txBox="1">
            <a:spLocks noGrp="1"/>
          </p:cNvSpPr>
          <p:nvPr>
            <p:ph type="body" idx="1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0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marL="914400" lvl="1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marL="1371600" lvl="2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marL="1828800" lvl="3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marL="2286000" lvl="4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marL="2743200" lvl="5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marL="3200400" lvl="6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marL="3657600" lvl="7" indent="-3048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marL="4114800" lvl="8" indent="-3048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>
            <a:endParaRPr/>
          </a:p>
        </p:txBody>
      </p:sp>
      <p:sp>
        <p:nvSpPr>
          <p:cNvPr id="31" name="Google Shape;31;p39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_POINT">
    <p:spTree>
      <p:nvGrpSpPr>
        <p:cNvPr id="1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40"/>
          <p:cNvSpPr txBox="1">
            <a:spLocks noGrp="1"/>
          </p:cNvSpPr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>
            <a:endParaRPr/>
          </a:p>
        </p:txBody>
      </p:sp>
      <p:sp>
        <p:nvSpPr>
          <p:cNvPr id="34" name="Google Shape;34;p40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_TITLE_AND_DESCRIPTION">
    <p:spTree>
      <p:nvGrpSpPr>
        <p:cNvPr id="1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41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41"/>
          <p:cNvSpPr txBox="1">
            <a:spLocks noGrp="1"/>
          </p:cNvSpPr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>
            <a:endParaRPr/>
          </a:p>
        </p:txBody>
      </p:sp>
      <p:sp>
        <p:nvSpPr>
          <p:cNvPr id="38" name="Google Shape;38;p41"/>
          <p:cNvSpPr txBox="1">
            <a:spLocks noGrp="1"/>
          </p:cNvSpPr>
          <p:nvPr>
            <p:ph type="subTitle" idx="1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>
            <a:endParaRPr/>
          </a:p>
        </p:txBody>
      </p:sp>
      <p:sp>
        <p:nvSpPr>
          <p:cNvPr id="39" name="Google Shape;39;p41"/>
          <p:cNvSpPr txBox="1">
            <a:spLocks noGrp="1"/>
          </p:cNvSpPr>
          <p:nvPr>
            <p:ph type="body" idx="2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3429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marL="914400" lvl="1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marL="1371600" lvl="2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marL="1828800" lvl="3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marL="2286000" lvl="4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marL="2743200" lvl="5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marL="3200400" lvl="6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marL="3657600" lvl="7" indent="-317500" algn="l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marL="4114800" lvl="8" indent="-317500" algn="l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40" name="Google Shape;40;p41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_ONLY"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42"/>
          <p:cNvSpPr txBox="1">
            <a:spLocks noGrp="1"/>
          </p:cNvSpPr>
          <p:nvPr>
            <p:ph type="body" idx="1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457200" lvl="0" indent="-2286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>
            <a:endParaRPr/>
          </a:p>
        </p:txBody>
      </p:sp>
      <p:sp>
        <p:nvSpPr>
          <p:cNvPr id="43" name="Google Shape;43;p42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3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7" name="Google Shape;7;p3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marR="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sz="18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17500" algn="l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Arial"/>
              <a:buChar char="■"/>
              <a:defRPr sz="14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33"/>
          <p:cNvSpPr txBox="1">
            <a:spLocks noGrp="1"/>
          </p:cNvSpPr>
          <p:nvPr>
            <p:ph type="sldNum" idx="12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sz="1000" b="0" i="0" u="none" strike="noStrike" cap="non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quGhaggn3cQ" TargetMode="External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JC94Y063x58" TargetMode="Externa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hyperlink" Target="https://www.youtube.com/watch?v=kPMHcanq0xM" TargetMode="Externa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1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notesSlide" Target="../notesSlides/notesSlide4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0.xml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51.xml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2.xml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3.xml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4.png"/><Relationship Id="rId7" Type="http://schemas.openxmlformats.org/officeDocument/2006/relationships/image" Target="../media/image37.png"/><Relationship Id="rId2" Type="http://schemas.openxmlformats.org/officeDocument/2006/relationships/notesSlide" Target="../notesSlides/notesSlide5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3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55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comp.nus.edu.sg/~lowkl/publications/lowk_point-to-plane_icp_techrep.pdf" TargetMode="External"/><Relationship Id="rId2" Type="http://schemas.openxmlformats.org/officeDocument/2006/relationships/notesSlide" Target="../notesSlides/notesSlide5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9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3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5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5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61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2.xml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63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64.xml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notesSlide" Target="../notesSlides/notesSlide65.xml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48.png"/><Relationship Id="rId4" Type="http://schemas.openxmlformats.org/officeDocument/2006/relationships/notesSlide" Target="../notesSlides/notesSlide6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2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7.xml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8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69.xml"/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0.xml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1.xml"/><Relationship Id="rId1" Type="http://schemas.openxmlformats.org/officeDocument/2006/relationships/slideLayout" Target="../slideLayouts/slideLayout2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notesSlide" Target="../notesSlides/notesSlide72.xml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2" Type="http://schemas.openxmlformats.org/officeDocument/2006/relationships/notesSlide" Target="../notesSlides/notesSlide7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5.png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2" Type="http://schemas.openxmlformats.org/officeDocument/2006/relationships/notesSlide" Target="../notesSlides/notesSlide7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png"/><Relationship Id="rId5" Type="http://schemas.openxmlformats.org/officeDocument/2006/relationships/image" Target="../media/image58.png"/><Relationship Id="rId4" Type="http://schemas.openxmlformats.org/officeDocument/2006/relationships/image" Target="../media/image57.pn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5" Type="http://schemas.openxmlformats.org/officeDocument/2006/relationships/image" Target="../media/image62.png"/><Relationship Id="rId4" Type="http://schemas.openxmlformats.org/officeDocument/2006/relationships/notesSlide" Target="../notesSlides/notesSlide75.xml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notesSlide" Target="../notesSlides/notesSlide76.xml"/><Relationship Id="rId1" Type="http://schemas.openxmlformats.org/officeDocument/2006/relationships/slideLayout" Target="../slideLayouts/slideLayout2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hyperlink" Target="https://www.youtube.com/watch?v=uq9SEJxZiUg" TargetMode="External"/><Relationship Id="rId3" Type="http://schemas.openxmlformats.org/officeDocument/2006/relationships/hyperlink" Target="https://www.microsoft.com/en-us/research/wp-content/uploads/2016/02/ismar2011.pdf" TargetMode="External"/><Relationship Id="rId7" Type="http://schemas.openxmlformats.org/officeDocument/2006/relationships/hyperlink" Target="https://courses.cs.washington.edu/courses/cse571/16au/slides/10-sdf.pdf" TargetMode="External"/><Relationship Id="rId2" Type="http://schemas.openxmlformats.org/officeDocument/2006/relationships/notesSlide" Target="../notesSlides/notesSlide77.xml"/><Relationship Id="rId1" Type="http://schemas.openxmlformats.org/officeDocument/2006/relationships/slideLayout" Target="../slideLayouts/slideLayout2.xml"/><Relationship Id="rId6" Type="http://schemas.openxmlformats.org/officeDocument/2006/relationships/hyperlink" Target="https://arxiv.org/abs/1901.05103" TargetMode="External"/><Relationship Id="rId5" Type="http://schemas.openxmlformats.org/officeDocument/2006/relationships/hyperlink" Target="https://youtu.be/9t_Rx6n1HGA" TargetMode="External"/><Relationship Id="rId10" Type="http://schemas.openxmlformats.org/officeDocument/2006/relationships/hyperlink" Target="https://www.comp.nus.edu.sg/~lowkl/publications/lowk_point-to-plane_icp_techrep.pdf" TargetMode="External"/><Relationship Id="rId4" Type="http://schemas.openxmlformats.org/officeDocument/2006/relationships/hyperlink" Target="https://graphics.stanford.edu/papers/volrange/volrange.pdf" TargetMode="External"/><Relationship Id="rId9" Type="http://schemas.openxmlformats.org/officeDocument/2006/relationships/hyperlink" Target="http://www.cs.carleton.edu/cs_comps/0405/shape/marching_cubes.html" TargetMode="Externa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rPr lang="en-US" sz="3600"/>
              <a:t>Depth Camera, 3D Reconstruction, and Applications</a:t>
            </a:r>
            <a:endParaRPr sz="3600"/>
          </a:p>
        </p:txBody>
      </p:sp>
      <p:sp>
        <p:nvSpPr>
          <p:cNvPr id="55" name="Google Shape;55;p1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Jeong Joon Park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" name="Google Shape;116;p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Stereo-Based Depth</a:t>
            </a:r>
            <a:endParaRPr/>
          </a:p>
        </p:txBody>
      </p:sp>
      <p:sp>
        <p:nvSpPr>
          <p:cNvPr id="117" name="Google Shape;117;p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grpSp>
        <p:nvGrpSpPr>
          <p:cNvPr id="118" name="Google Shape;118;p5"/>
          <p:cNvGrpSpPr/>
          <p:nvPr/>
        </p:nvGrpSpPr>
        <p:grpSpPr>
          <a:xfrm>
            <a:off x="3229758" y="1369044"/>
            <a:ext cx="3857483" cy="3199919"/>
            <a:chOff x="3543200" y="1777375"/>
            <a:chExt cx="2963875" cy="2233800"/>
          </a:xfrm>
        </p:grpSpPr>
        <p:cxnSp>
          <p:nvCxnSpPr>
            <p:cNvPr id="119" name="Google Shape;119;p5"/>
            <p:cNvCxnSpPr/>
            <p:nvPr/>
          </p:nvCxnSpPr>
          <p:spPr>
            <a:xfrm rot="10800000" flipH="1">
              <a:off x="3543200" y="1879375"/>
              <a:ext cx="2666700" cy="2131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0" name="Google Shape;120;p5"/>
            <p:cNvCxnSpPr/>
            <p:nvPr/>
          </p:nvCxnSpPr>
          <p:spPr>
            <a:xfrm rot="10800000" flipH="1">
              <a:off x="3550625" y="1777375"/>
              <a:ext cx="12000" cy="2233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21" name="Google Shape;121;p5"/>
            <p:cNvCxnSpPr/>
            <p:nvPr/>
          </p:nvCxnSpPr>
          <p:spPr>
            <a:xfrm rot="10800000" flipH="1">
              <a:off x="3558075" y="3996250"/>
              <a:ext cx="2949000" cy="7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22" name="Google Shape;122;p5"/>
          <p:cNvPicPr preferRelativeResize="0"/>
          <p:nvPr/>
        </p:nvPicPr>
        <p:blipFill rotWithShape="1">
          <a:blip r:embed="rId3">
            <a:alphaModFix/>
          </a:blip>
          <a:srcRect l="18714" r="23984" b="1671"/>
          <a:stretch/>
        </p:blipFill>
        <p:spPr>
          <a:xfrm>
            <a:off x="4836525" y="1326550"/>
            <a:ext cx="1161675" cy="19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3" name="Google Shape;123;p5"/>
          <p:cNvPicPr preferRelativeResize="0"/>
          <p:nvPr/>
        </p:nvPicPr>
        <p:blipFill rotWithShape="1">
          <a:blip r:embed="rId4">
            <a:alphaModFix/>
          </a:blip>
          <a:srcRect l="31779" t="26161" r="31566" b="25781"/>
          <a:stretch/>
        </p:blipFill>
        <p:spPr>
          <a:xfrm rot="-5400000">
            <a:off x="3966626" y="3988025"/>
            <a:ext cx="928500" cy="8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24" name="Google Shape;124;p5"/>
          <p:cNvSpPr txBox="1"/>
          <p:nvPr/>
        </p:nvSpPr>
        <p:spPr>
          <a:xfrm>
            <a:off x="6073125" y="132655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Stereo-Based Depth</a:t>
            </a:r>
            <a:endParaRPr/>
          </a:p>
        </p:txBody>
      </p:sp>
      <p:sp>
        <p:nvSpPr>
          <p:cNvPr id="130" name="Google Shape;130;p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grpSp>
        <p:nvGrpSpPr>
          <p:cNvPr id="131" name="Google Shape;131;p6"/>
          <p:cNvGrpSpPr/>
          <p:nvPr/>
        </p:nvGrpSpPr>
        <p:grpSpPr>
          <a:xfrm>
            <a:off x="3229758" y="1369044"/>
            <a:ext cx="3857483" cy="3199919"/>
            <a:chOff x="3543200" y="1777375"/>
            <a:chExt cx="2963875" cy="2233800"/>
          </a:xfrm>
        </p:grpSpPr>
        <p:cxnSp>
          <p:nvCxnSpPr>
            <p:cNvPr id="132" name="Google Shape;132;p6"/>
            <p:cNvCxnSpPr/>
            <p:nvPr/>
          </p:nvCxnSpPr>
          <p:spPr>
            <a:xfrm rot="10800000" flipH="1">
              <a:off x="3543200" y="1879375"/>
              <a:ext cx="2666700" cy="2131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3" name="Google Shape;133;p6"/>
            <p:cNvCxnSpPr/>
            <p:nvPr/>
          </p:nvCxnSpPr>
          <p:spPr>
            <a:xfrm rot="10800000" flipH="1">
              <a:off x="3550625" y="1777375"/>
              <a:ext cx="12000" cy="2233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34" name="Google Shape;134;p6"/>
            <p:cNvCxnSpPr/>
            <p:nvPr/>
          </p:nvCxnSpPr>
          <p:spPr>
            <a:xfrm rot="10800000" flipH="1">
              <a:off x="3558075" y="3996250"/>
              <a:ext cx="2949000" cy="7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35" name="Google Shape;135;p6"/>
          <p:cNvPicPr preferRelativeResize="0"/>
          <p:nvPr/>
        </p:nvPicPr>
        <p:blipFill rotWithShape="1">
          <a:blip r:embed="rId3">
            <a:alphaModFix/>
          </a:blip>
          <a:srcRect l="18714" r="23984" b="1671"/>
          <a:stretch/>
        </p:blipFill>
        <p:spPr>
          <a:xfrm>
            <a:off x="4836525" y="1326550"/>
            <a:ext cx="1161675" cy="19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6"/>
          <p:cNvPicPr preferRelativeResize="0"/>
          <p:nvPr/>
        </p:nvPicPr>
        <p:blipFill rotWithShape="1">
          <a:blip r:embed="rId4">
            <a:alphaModFix/>
          </a:blip>
          <a:srcRect l="31779" t="26161" r="31566" b="25781"/>
          <a:stretch/>
        </p:blipFill>
        <p:spPr>
          <a:xfrm rot="-5400000">
            <a:off x="3966626" y="3988025"/>
            <a:ext cx="928500" cy="8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37" name="Google Shape;137;p6"/>
          <p:cNvSpPr txBox="1"/>
          <p:nvPr/>
        </p:nvSpPr>
        <p:spPr>
          <a:xfrm>
            <a:off x="6073125" y="132655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38" name="Google Shape;138;p6"/>
          <p:cNvPicPr preferRelativeResize="0"/>
          <p:nvPr/>
        </p:nvPicPr>
        <p:blipFill rotWithShape="1">
          <a:blip r:embed="rId4">
            <a:alphaModFix/>
          </a:blip>
          <a:srcRect l="31779" t="26161" r="31566" b="25781"/>
          <a:stretch/>
        </p:blipFill>
        <p:spPr>
          <a:xfrm rot="-5400000">
            <a:off x="5939201" y="3988025"/>
            <a:ext cx="928500" cy="810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Stereo-Based Depth</a:t>
            </a:r>
            <a:endParaRPr/>
          </a:p>
        </p:txBody>
      </p:sp>
      <p:sp>
        <p:nvSpPr>
          <p:cNvPr id="144" name="Google Shape;144;p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grpSp>
        <p:nvGrpSpPr>
          <p:cNvPr id="145" name="Google Shape;145;p7"/>
          <p:cNvGrpSpPr/>
          <p:nvPr/>
        </p:nvGrpSpPr>
        <p:grpSpPr>
          <a:xfrm>
            <a:off x="3229758" y="1369044"/>
            <a:ext cx="3857483" cy="3199919"/>
            <a:chOff x="3543200" y="1777375"/>
            <a:chExt cx="2963875" cy="2233800"/>
          </a:xfrm>
        </p:grpSpPr>
        <p:cxnSp>
          <p:nvCxnSpPr>
            <p:cNvPr id="146" name="Google Shape;146;p7"/>
            <p:cNvCxnSpPr/>
            <p:nvPr/>
          </p:nvCxnSpPr>
          <p:spPr>
            <a:xfrm rot="10800000" flipH="1">
              <a:off x="3543200" y="1879375"/>
              <a:ext cx="2666700" cy="2131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7" name="Google Shape;147;p7"/>
            <p:cNvCxnSpPr/>
            <p:nvPr/>
          </p:nvCxnSpPr>
          <p:spPr>
            <a:xfrm rot="10800000" flipH="1">
              <a:off x="3550625" y="1777375"/>
              <a:ext cx="12000" cy="2233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48" name="Google Shape;148;p7"/>
            <p:cNvCxnSpPr/>
            <p:nvPr/>
          </p:nvCxnSpPr>
          <p:spPr>
            <a:xfrm rot="10800000" flipH="1">
              <a:off x="3558075" y="3996250"/>
              <a:ext cx="2949000" cy="7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49" name="Google Shape;149;p7"/>
          <p:cNvPicPr preferRelativeResize="0"/>
          <p:nvPr/>
        </p:nvPicPr>
        <p:blipFill rotWithShape="1">
          <a:blip r:embed="rId3">
            <a:alphaModFix/>
          </a:blip>
          <a:srcRect l="18714" r="23984" b="1671"/>
          <a:stretch/>
        </p:blipFill>
        <p:spPr>
          <a:xfrm>
            <a:off x="4836525" y="1326550"/>
            <a:ext cx="1161675" cy="19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7"/>
          <p:cNvPicPr preferRelativeResize="0"/>
          <p:nvPr/>
        </p:nvPicPr>
        <p:blipFill rotWithShape="1">
          <a:blip r:embed="rId4">
            <a:alphaModFix/>
          </a:blip>
          <a:srcRect l="31779" t="26161" r="31566" b="25781"/>
          <a:stretch/>
        </p:blipFill>
        <p:spPr>
          <a:xfrm rot="-5400000">
            <a:off x="3966626" y="3988025"/>
            <a:ext cx="928500" cy="8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51" name="Google Shape;151;p7"/>
          <p:cNvSpPr txBox="1"/>
          <p:nvPr/>
        </p:nvSpPr>
        <p:spPr>
          <a:xfrm>
            <a:off x="6073125" y="132655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52" name="Google Shape;152;p7"/>
          <p:cNvPicPr preferRelativeResize="0"/>
          <p:nvPr/>
        </p:nvPicPr>
        <p:blipFill rotWithShape="1">
          <a:blip r:embed="rId4">
            <a:alphaModFix/>
          </a:blip>
          <a:srcRect l="31779" t="26161" r="31566" b="25781"/>
          <a:stretch/>
        </p:blipFill>
        <p:spPr>
          <a:xfrm rot="-5400000">
            <a:off x="5939201" y="3988025"/>
            <a:ext cx="928500" cy="810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3" name="Google Shape;153;p7"/>
          <p:cNvCxnSpPr/>
          <p:nvPr/>
        </p:nvCxnSpPr>
        <p:spPr>
          <a:xfrm rot="10800000" flipH="1">
            <a:off x="4583150" y="2169000"/>
            <a:ext cx="772500" cy="1797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4" name="Google Shape;154;p7"/>
          <p:cNvCxnSpPr>
            <a:endCxn id="152" idx="3"/>
          </p:cNvCxnSpPr>
          <p:nvPr/>
        </p:nvCxnSpPr>
        <p:spPr>
          <a:xfrm>
            <a:off x="5370551" y="2168925"/>
            <a:ext cx="1032900" cy="1760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55" name="Google Shape;155;p7"/>
          <p:cNvCxnSpPr>
            <a:endCxn id="152" idx="3"/>
          </p:cNvCxnSpPr>
          <p:nvPr/>
        </p:nvCxnSpPr>
        <p:spPr>
          <a:xfrm rot="10800000" flipH="1">
            <a:off x="4590551" y="3929025"/>
            <a:ext cx="1812900" cy="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Stereo-Based Depth</a:t>
            </a:r>
            <a:endParaRPr/>
          </a:p>
        </p:txBody>
      </p:sp>
      <p:sp>
        <p:nvSpPr>
          <p:cNvPr id="161" name="Google Shape;161;p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grpSp>
        <p:nvGrpSpPr>
          <p:cNvPr id="162" name="Google Shape;162;p8"/>
          <p:cNvGrpSpPr/>
          <p:nvPr/>
        </p:nvGrpSpPr>
        <p:grpSpPr>
          <a:xfrm>
            <a:off x="3229758" y="1369044"/>
            <a:ext cx="3857483" cy="3199919"/>
            <a:chOff x="3543200" y="1777375"/>
            <a:chExt cx="2963875" cy="2233800"/>
          </a:xfrm>
        </p:grpSpPr>
        <p:cxnSp>
          <p:nvCxnSpPr>
            <p:cNvPr id="163" name="Google Shape;163;p8"/>
            <p:cNvCxnSpPr/>
            <p:nvPr/>
          </p:nvCxnSpPr>
          <p:spPr>
            <a:xfrm rot="10800000" flipH="1">
              <a:off x="3543200" y="1879375"/>
              <a:ext cx="2666700" cy="2131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4" name="Google Shape;164;p8"/>
            <p:cNvCxnSpPr/>
            <p:nvPr/>
          </p:nvCxnSpPr>
          <p:spPr>
            <a:xfrm rot="10800000" flipH="1">
              <a:off x="3550625" y="1777375"/>
              <a:ext cx="12000" cy="2233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65" name="Google Shape;165;p8"/>
            <p:cNvCxnSpPr/>
            <p:nvPr/>
          </p:nvCxnSpPr>
          <p:spPr>
            <a:xfrm rot="10800000" flipH="1">
              <a:off x="3558075" y="3996250"/>
              <a:ext cx="2949000" cy="7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66" name="Google Shape;166;p8"/>
          <p:cNvPicPr preferRelativeResize="0"/>
          <p:nvPr/>
        </p:nvPicPr>
        <p:blipFill rotWithShape="1">
          <a:blip r:embed="rId3">
            <a:alphaModFix/>
          </a:blip>
          <a:srcRect l="18714" r="23984" b="1671"/>
          <a:stretch/>
        </p:blipFill>
        <p:spPr>
          <a:xfrm>
            <a:off x="4836525" y="1326550"/>
            <a:ext cx="1161675" cy="1993599"/>
          </a:xfrm>
          <a:prstGeom prst="rect">
            <a:avLst/>
          </a:prstGeom>
          <a:noFill/>
          <a:ln>
            <a:noFill/>
          </a:ln>
        </p:spPr>
      </p:pic>
      <p:pic>
        <p:nvPicPr>
          <p:cNvPr id="167" name="Google Shape;167;p8"/>
          <p:cNvPicPr preferRelativeResize="0"/>
          <p:nvPr/>
        </p:nvPicPr>
        <p:blipFill rotWithShape="1">
          <a:blip r:embed="rId4">
            <a:alphaModFix/>
          </a:blip>
          <a:srcRect l="31779" t="26161" r="31566" b="25781"/>
          <a:stretch/>
        </p:blipFill>
        <p:spPr>
          <a:xfrm rot="-5400000">
            <a:off x="3966626" y="3988025"/>
            <a:ext cx="928500" cy="8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68" name="Google Shape;168;p8"/>
          <p:cNvSpPr txBox="1"/>
          <p:nvPr/>
        </p:nvSpPr>
        <p:spPr>
          <a:xfrm>
            <a:off x="6073125" y="132655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69" name="Google Shape;169;p8"/>
          <p:cNvPicPr preferRelativeResize="0"/>
          <p:nvPr/>
        </p:nvPicPr>
        <p:blipFill rotWithShape="1">
          <a:blip r:embed="rId4">
            <a:alphaModFix/>
          </a:blip>
          <a:srcRect l="31779" t="26161" r="31566" b="25781"/>
          <a:stretch/>
        </p:blipFill>
        <p:spPr>
          <a:xfrm rot="-5400000">
            <a:off x="5939201" y="3988025"/>
            <a:ext cx="928500" cy="810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70" name="Google Shape;170;p8"/>
          <p:cNvCxnSpPr/>
          <p:nvPr/>
        </p:nvCxnSpPr>
        <p:spPr>
          <a:xfrm rot="10800000" flipH="1">
            <a:off x="4583150" y="2169000"/>
            <a:ext cx="772500" cy="17976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1" name="Google Shape;171;p8"/>
          <p:cNvCxnSpPr>
            <a:endCxn id="169" idx="3"/>
          </p:cNvCxnSpPr>
          <p:nvPr/>
        </p:nvCxnSpPr>
        <p:spPr>
          <a:xfrm>
            <a:off x="5370551" y="2168925"/>
            <a:ext cx="1032900" cy="17601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2" name="Google Shape;172;p8"/>
          <p:cNvCxnSpPr>
            <a:endCxn id="169" idx="3"/>
          </p:cNvCxnSpPr>
          <p:nvPr/>
        </p:nvCxnSpPr>
        <p:spPr>
          <a:xfrm rot="10800000" flipH="1">
            <a:off x="4590551" y="3929025"/>
            <a:ext cx="1812900" cy="3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173" name="Google Shape;173;p8"/>
          <p:cNvCxnSpPr/>
          <p:nvPr/>
        </p:nvCxnSpPr>
        <p:spPr>
          <a:xfrm flipH="1">
            <a:off x="5333400" y="2161575"/>
            <a:ext cx="29700" cy="1775400"/>
          </a:xfrm>
          <a:prstGeom prst="straightConnector1">
            <a:avLst/>
          </a:prstGeom>
          <a:noFill/>
          <a:ln w="19050" cap="flat" cmpd="sng">
            <a:solidFill>
              <a:srgbClr val="FF000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Stereo-Based Depth -- fails for textureless case</a:t>
            </a:r>
            <a:endParaRPr/>
          </a:p>
        </p:txBody>
      </p:sp>
      <p:sp>
        <p:nvSpPr>
          <p:cNvPr id="179" name="Google Shape;179;p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grpSp>
        <p:nvGrpSpPr>
          <p:cNvPr id="180" name="Google Shape;180;p9"/>
          <p:cNvGrpSpPr/>
          <p:nvPr/>
        </p:nvGrpSpPr>
        <p:grpSpPr>
          <a:xfrm>
            <a:off x="3229758" y="1369044"/>
            <a:ext cx="3857483" cy="3199919"/>
            <a:chOff x="3543200" y="1777375"/>
            <a:chExt cx="2963875" cy="2233800"/>
          </a:xfrm>
        </p:grpSpPr>
        <p:cxnSp>
          <p:nvCxnSpPr>
            <p:cNvPr id="181" name="Google Shape;181;p9"/>
            <p:cNvCxnSpPr/>
            <p:nvPr/>
          </p:nvCxnSpPr>
          <p:spPr>
            <a:xfrm rot="10800000" flipH="1">
              <a:off x="3543200" y="1879375"/>
              <a:ext cx="2666700" cy="2131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2" name="Google Shape;182;p9"/>
            <p:cNvCxnSpPr/>
            <p:nvPr/>
          </p:nvCxnSpPr>
          <p:spPr>
            <a:xfrm rot="10800000" flipH="1">
              <a:off x="3550625" y="1777375"/>
              <a:ext cx="12000" cy="2233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83" name="Google Shape;183;p9"/>
            <p:cNvCxnSpPr/>
            <p:nvPr/>
          </p:nvCxnSpPr>
          <p:spPr>
            <a:xfrm rot="10800000" flipH="1">
              <a:off x="3558075" y="3996250"/>
              <a:ext cx="2949000" cy="7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84" name="Google Shape;184;p9"/>
          <p:cNvPicPr preferRelativeResize="0"/>
          <p:nvPr/>
        </p:nvPicPr>
        <p:blipFill rotWithShape="1">
          <a:blip r:embed="rId3">
            <a:alphaModFix/>
          </a:blip>
          <a:srcRect l="31779" t="26161" r="31566" b="25781"/>
          <a:stretch/>
        </p:blipFill>
        <p:spPr>
          <a:xfrm rot="-5400000">
            <a:off x="3966626" y="3988025"/>
            <a:ext cx="928500" cy="8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85" name="Google Shape;185;p9"/>
          <p:cNvSpPr txBox="1"/>
          <p:nvPr/>
        </p:nvSpPr>
        <p:spPr>
          <a:xfrm>
            <a:off x="6073125" y="132655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6" name="Google Shape;186;p9"/>
          <p:cNvPicPr preferRelativeResize="0"/>
          <p:nvPr/>
        </p:nvPicPr>
        <p:blipFill rotWithShape="1">
          <a:blip r:embed="rId3">
            <a:alphaModFix/>
          </a:blip>
          <a:srcRect l="31779" t="26161" r="31566" b="25781"/>
          <a:stretch/>
        </p:blipFill>
        <p:spPr>
          <a:xfrm rot="-5400000">
            <a:off x="5939201" y="3988025"/>
            <a:ext cx="928500" cy="8105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9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6126" y="1387995"/>
            <a:ext cx="1228896" cy="205768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Stereo-Based Depth -- fails for textureless case</a:t>
            </a:r>
            <a:endParaRPr/>
          </a:p>
        </p:txBody>
      </p:sp>
      <p:sp>
        <p:nvSpPr>
          <p:cNvPr id="193" name="Google Shape;193;p1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grpSp>
        <p:nvGrpSpPr>
          <p:cNvPr id="194" name="Google Shape;194;p10"/>
          <p:cNvGrpSpPr/>
          <p:nvPr/>
        </p:nvGrpSpPr>
        <p:grpSpPr>
          <a:xfrm>
            <a:off x="3229758" y="1369044"/>
            <a:ext cx="3857483" cy="3199919"/>
            <a:chOff x="3543200" y="1777375"/>
            <a:chExt cx="2963875" cy="2233800"/>
          </a:xfrm>
        </p:grpSpPr>
        <p:cxnSp>
          <p:nvCxnSpPr>
            <p:cNvPr id="195" name="Google Shape;195;p10"/>
            <p:cNvCxnSpPr/>
            <p:nvPr/>
          </p:nvCxnSpPr>
          <p:spPr>
            <a:xfrm rot="10800000" flipH="1">
              <a:off x="3543200" y="1879375"/>
              <a:ext cx="2666700" cy="2131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6" name="Google Shape;196;p10"/>
            <p:cNvCxnSpPr/>
            <p:nvPr/>
          </p:nvCxnSpPr>
          <p:spPr>
            <a:xfrm rot="10800000" flipH="1">
              <a:off x="3550625" y="1777375"/>
              <a:ext cx="12000" cy="2233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197" name="Google Shape;197;p10"/>
            <p:cNvCxnSpPr/>
            <p:nvPr/>
          </p:nvCxnSpPr>
          <p:spPr>
            <a:xfrm rot="10800000" flipH="1">
              <a:off x="3558075" y="3996250"/>
              <a:ext cx="2949000" cy="7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198" name="Google Shape;198;p10"/>
          <p:cNvPicPr preferRelativeResize="0"/>
          <p:nvPr/>
        </p:nvPicPr>
        <p:blipFill rotWithShape="1">
          <a:blip r:embed="rId3">
            <a:alphaModFix/>
          </a:blip>
          <a:srcRect l="31779" t="26161" r="31566" b="25781"/>
          <a:stretch/>
        </p:blipFill>
        <p:spPr>
          <a:xfrm rot="-5400000">
            <a:off x="3966626" y="3988025"/>
            <a:ext cx="928500" cy="8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199" name="Google Shape;199;p10"/>
          <p:cNvSpPr txBox="1"/>
          <p:nvPr/>
        </p:nvSpPr>
        <p:spPr>
          <a:xfrm>
            <a:off x="6073125" y="132655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200" name="Google Shape;200;p10" descr="A picture containing drawing&#10;&#10;Description automatically generated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4836126" y="1387995"/>
            <a:ext cx="1228896" cy="2057687"/>
          </a:xfrm>
          <a:prstGeom prst="rect">
            <a:avLst/>
          </a:prstGeom>
          <a:noFill/>
          <a:ln>
            <a:noFill/>
          </a:ln>
        </p:spPr>
      </p:pic>
      <p:sp>
        <p:nvSpPr>
          <p:cNvPr id="201" name="Google Shape;201;p10"/>
          <p:cNvSpPr/>
          <p:nvPr/>
        </p:nvSpPr>
        <p:spPr>
          <a:xfrm>
            <a:off x="5990665" y="3991025"/>
            <a:ext cx="470647" cy="8665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02" name="Google Shape;202;p10"/>
          <p:cNvCxnSpPr>
            <a:stCxn id="201" idx="0"/>
          </p:cNvCxnSpPr>
          <p:nvPr/>
        </p:nvCxnSpPr>
        <p:spPr>
          <a:xfrm rot="10800000">
            <a:off x="6064888" y="3792125"/>
            <a:ext cx="161100" cy="1989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03" name="Google Shape;203;p10"/>
          <p:cNvCxnSpPr>
            <a:stCxn id="201" idx="0"/>
          </p:cNvCxnSpPr>
          <p:nvPr/>
        </p:nvCxnSpPr>
        <p:spPr>
          <a:xfrm rot="10800000" flipH="1">
            <a:off x="6225988" y="3802925"/>
            <a:ext cx="147900" cy="1881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 dirty="0"/>
              <a:t>Active Depth Camera – IR Projector</a:t>
            </a:r>
            <a:endParaRPr dirty="0"/>
          </a:p>
        </p:txBody>
      </p:sp>
      <p:sp>
        <p:nvSpPr>
          <p:cNvPr id="209" name="Google Shape;209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grpSp>
        <p:nvGrpSpPr>
          <p:cNvPr id="210" name="Google Shape;210;p11"/>
          <p:cNvGrpSpPr/>
          <p:nvPr/>
        </p:nvGrpSpPr>
        <p:grpSpPr>
          <a:xfrm>
            <a:off x="3229758" y="1369044"/>
            <a:ext cx="3857483" cy="3199919"/>
            <a:chOff x="3543200" y="1777375"/>
            <a:chExt cx="2963875" cy="2233800"/>
          </a:xfrm>
        </p:grpSpPr>
        <p:cxnSp>
          <p:nvCxnSpPr>
            <p:cNvPr id="211" name="Google Shape;211;p11"/>
            <p:cNvCxnSpPr/>
            <p:nvPr/>
          </p:nvCxnSpPr>
          <p:spPr>
            <a:xfrm rot="10800000" flipH="1">
              <a:off x="3543200" y="1879375"/>
              <a:ext cx="2666700" cy="2131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2" name="Google Shape;212;p11"/>
            <p:cNvCxnSpPr/>
            <p:nvPr/>
          </p:nvCxnSpPr>
          <p:spPr>
            <a:xfrm rot="10800000" flipH="1">
              <a:off x="3550625" y="1777375"/>
              <a:ext cx="12000" cy="2233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3" name="Google Shape;213;p11"/>
            <p:cNvCxnSpPr/>
            <p:nvPr/>
          </p:nvCxnSpPr>
          <p:spPr>
            <a:xfrm rot="10800000" flipH="1">
              <a:off x="3558075" y="3996250"/>
              <a:ext cx="2949000" cy="7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14" name="Google Shape;214;p11"/>
          <p:cNvPicPr preferRelativeResize="0"/>
          <p:nvPr/>
        </p:nvPicPr>
        <p:blipFill rotWithShape="1">
          <a:blip r:embed="rId3">
            <a:alphaModFix/>
          </a:blip>
          <a:srcRect l="31779" t="26161" r="31566" b="25781"/>
          <a:stretch/>
        </p:blipFill>
        <p:spPr>
          <a:xfrm rot="-5400000">
            <a:off x="3966626" y="3988025"/>
            <a:ext cx="928500" cy="8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1"/>
          <p:cNvSpPr txBox="1"/>
          <p:nvPr/>
        </p:nvSpPr>
        <p:spPr>
          <a:xfrm>
            <a:off x="6073125" y="132655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>
            <a:off x="5990665" y="3991025"/>
            <a:ext cx="470647" cy="8665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7" name="Google Shape;217;p11"/>
          <p:cNvCxnSpPr>
            <a:stCxn id="216" idx="0"/>
          </p:cNvCxnSpPr>
          <p:nvPr/>
        </p:nvCxnSpPr>
        <p:spPr>
          <a:xfrm rot="10800000">
            <a:off x="6064888" y="3792125"/>
            <a:ext cx="161100" cy="1989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8" name="Google Shape;218;p11"/>
          <p:cNvCxnSpPr>
            <a:stCxn id="216" idx="0"/>
          </p:cNvCxnSpPr>
          <p:nvPr/>
        </p:nvCxnSpPr>
        <p:spPr>
          <a:xfrm rot="10800000" flipH="1">
            <a:off x="6225988" y="3802925"/>
            <a:ext cx="147900" cy="1881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1026" name="Picture 2" descr="Years 4 – 8 One of Thirty Six | Aiming High Teacher Network">
            <a:extLst>
              <a:ext uri="{FF2B5EF4-FFF2-40B4-BE49-F238E27FC236}">
                <a16:creationId xmlns:a16="http://schemas.microsoft.com/office/drawing/2014/main" id="{CDA4CE79-A7A3-4D99-93CD-44D492EC1F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duotone>
              <a:prstClr val="black"/>
              <a:srgbClr val="FF0000">
                <a:tint val="45000"/>
                <a:satMod val="400000"/>
              </a:srgbClr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46442" y="1299750"/>
            <a:ext cx="2227446" cy="2235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Straight Arrow Connector 2">
            <a:extLst>
              <a:ext uri="{FF2B5EF4-FFF2-40B4-BE49-F238E27FC236}">
                <a16:creationId xmlns:a16="http://schemas.microsoft.com/office/drawing/2014/main" id="{210628F0-C0CF-4475-B7E2-5B148E00B215}"/>
              </a:ext>
            </a:extLst>
          </p:cNvPr>
          <p:cNvCxnSpPr/>
          <p:nvPr/>
        </p:nvCxnSpPr>
        <p:spPr>
          <a:xfrm flipH="1" flipV="1">
            <a:off x="4146442" y="3526701"/>
            <a:ext cx="1918445" cy="254877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" name="Straight Arrow Connector 4">
            <a:extLst>
              <a:ext uri="{FF2B5EF4-FFF2-40B4-BE49-F238E27FC236}">
                <a16:creationId xmlns:a16="http://schemas.microsoft.com/office/drawing/2014/main" id="{13C35788-4228-4896-98B4-502BC9DBBBDC}"/>
              </a:ext>
            </a:extLst>
          </p:cNvPr>
          <p:cNvCxnSpPr/>
          <p:nvPr/>
        </p:nvCxnSpPr>
        <p:spPr>
          <a:xfrm flipV="1">
            <a:off x="6373888" y="3534772"/>
            <a:ext cx="0" cy="268153"/>
          </a:xfrm>
          <a:prstGeom prst="straightConnector1">
            <a:avLst/>
          </a:prstGeom>
          <a:ln w="28575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8" name="Google Shape;208;p1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Active Depth Camera -- Projector</a:t>
            </a:r>
            <a:endParaRPr/>
          </a:p>
        </p:txBody>
      </p:sp>
      <p:sp>
        <p:nvSpPr>
          <p:cNvPr id="209" name="Google Shape;209;p1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grpSp>
        <p:nvGrpSpPr>
          <p:cNvPr id="210" name="Google Shape;210;p11"/>
          <p:cNvGrpSpPr/>
          <p:nvPr/>
        </p:nvGrpSpPr>
        <p:grpSpPr>
          <a:xfrm>
            <a:off x="3229758" y="1369044"/>
            <a:ext cx="3857483" cy="3199919"/>
            <a:chOff x="3543200" y="1777375"/>
            <a:chExt cx="2963875" cy="2233800"/>
          </a:xfrm>
        </p:grpSpPr>
        <p:cxnSp>
          <p:nvCxnSpPr>
            <p:cNvPr id="211" name="Google Shape;211;p11"/>
            <p:cNvCxnSpPr/>
            <p:nvPr/>
          </p:nvCxnSpPr>
          <p:spPr>
            <a:xfrm rot="10800000" flipH="1">
              <a:off x="3543200" y="1879375"/>
              <a:ext cx="2666700" cy="2131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2" name="Google Shape;212;p11"/>
            <p:cNvCxnSpPr/>
            <p:nvPr/>
          </p:nvCxnSpPr>
          <p:spPr>
            <a:xfrm rot="10800000" flipH="1">
              <a:off x="3550625" y="1777375"/>
              <a:ext cx="12000" cy="2233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13" name="Google Shape;213;p11"/>
            <p:cNvCxnSpPr/>
            <p:nvPr/>
          </p:nvCxnSpPr>
          <p:spPr>
            <a:xfrm rot="10800000" flipH="1">
              <a:off x="3558075" y="3996250"/>
              <a:ext cx="2949000" cy="7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14" name="Google Shape;214;p11"/>
          <p:cNvPicPr preferRelativeResize="0"/>
          <p:nvPr/>
        </p:nvPicPr>
        <p:blipFill rotWithShape="1">
          <a:blip r:embed="rId3">
            <a:alphaModFix/>
          </a:blip>
          <a:srcRect l="31779" t="26161" r="31566" b="25781"/>
          <a:stretch/>
        </p:blipFill>
        <p:spPr>
          <a:xfrm rot="-5400000">
            <a:off x="3966626" y="3988025"/>
            <a:ext cx="928500" cy="8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15" name="Google Shape;215;p11"/>
          <p:cNvSpPr txBox="1"/>
          <p:nvPr/>
        </p:nvSpPr>
        <p:spPr>
          <a:xfrm>
            <a:off x="6073125" y="132655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216" name="Google Shape;216;p11"/>
          <p:cNvSpPr/>
          <p:nvPr/>
        </p:nvSpPr>
        <p:spPr>
          <a:xfrm>
            <a:off x="5990665" y="3991025"/>
            <a:ext cx="470647" cy="866500"/>
          </a:xfrm>
          <a:prstGeom prst="rect">
            <a:avLst/>
          </a:prstGeom>
          <a:solidFill>
            <a:schemeClr val="accent3"/>
          </a:solidFill>
          <a:ln w="25400" cap="flat" cmpd="sng">
            <a:solidFill>
              <a:schemeClr val="dk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17" name="Google Shape;217;p11"/>
          <p:cNvCxnSpPr>
            <a:stCxn id="216" idx="0"/>
          </p:cNvCxnSpPr>
          <p:nvPr/>
        </p:nvCxnSpPr>
        <p:spPr>
          <a:xfrm rot="10800000">
            <a:off x="6064888" y="3792125"/>
            <a:ext cx="161100" cy="1989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18" name="Google Shape;218;p11"/>
          <p:cNvCxnSpPr>
            <a:stCxn id="216" idx="0"/>
          </p:cNvCxnSpPr>
          <p:nvPr/>
        </p:nvCxnSpPr>
        <p:spPr>
          <a:xfrm rot="10800000" flipH="1">
            <a:off x="6225988" y="3802925"/>
            <a:ext cx="147900" cy="188100"/>
          </a:xfrm>
          <a:prstGeom prst="straightConnector1">
            <a:avLst/>
          </a:prstGeom>
          <a:noFill/>
          <a:ln w="38100" cap="flat" cmpd="sng">
            <a:solidFill>
              <a:schemeClr val="accent2"/>
            </a:solidFill>
            <a:prstDash val="solid"/>
            <a:round/>
            <a:headEnd type="none" w="sm" len="sm"/>
            <a:tailEnd type="none" w="sm" len="sm"/>
          </a:ln>
        </p:spPr>
      </p:cxnSp>
      <p:pic>
        <p:nvPicPr>
          <p:cNvPr id="219" name="Google Shape;219;p11"/>
          <p:cNvPicPr preferRelativeResize="0"/>
          <p:nvPr/>
        </p:nvPicPr>
        <p:blipFill rotWithShape="1">
          <a:blip r:embed="rId4">
            <a:alphaModFix/>
          </a:blip>
          <a:srcRect l="9468" r="7729"/>
          <a:stretch/>
        </p:blipFill>
        <p:spPr>
          <a:xfrm>
            <a:off x="3914004" y="1564619"/>
            <a:ext cx="2715398" cy="1876328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715531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1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Active Depth Camera -- Projector</a:t>
            </a:r>
            <a:endParaRPr/>
          </a:p>
        </p:txBody>
      </p:sp>
      <p:sp>
        <p:nvSpPr>
          <p:cNvPr id="225" name="Google Shape;225;p1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grpSp>
        <p:nvGrpSpPr>
          <p:cNvPr id="226" name="Google Shape;226;p12"/>
          <p:cNvGrpSpPr/>
          <p:nvPr/>
        </p:nvGrpSpPr>
        <p:grpSpPr>
          <a:xfrm>
            <a:off x="3229758" y="1369044"/>
            <a:ext cx="3857483" cy="3199919"/>
            <a:chOff x="3543200" y="1777375"/>
            <a:chExt cx="2963875" cy="2233800"/>
          </a:xfrm>
        </p:grpSpPr>
        <p:cxnSp>
          <p:nvCxnSpPr>
            <p:cNvPr id="227" name="Google Shape;227;p12"/>
            <p:cNvCxnSpPr/>
            <p:nvPr/>
          </p:nvCxnSpPr>
          <p:spPr>
            <a:xfrm rot="10800000" flipH="1">
              <a:off x="3543200" y="1879375"/>
              <a:ext cx="2666700" cy="2131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8" name="Google Shape;228;p12"/>
            <p:cNvCxnSpPr/>
            <p:nvPr/>
          </p:nvCxnSpPr>
          <p:spPr>
            <a:xfrm rot="10800000" flipH="1">
              <a:off x="3550625" y="1777375"/>
              <a:ext cx="12000" cy="22338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29" name="Google Shape;229;p12"/>
            <p:cNvCxnSpPr/>
            <p:nvPr/>
          </p:nvCxnSpPr>
          <p:spPr>
            <a:xfrm rot="10800000" flipH="1">
              <a:off x="3558075" y="3996250"/>
              <a:ext cx="2949000" cy="7500"/>
            </a:xfrm>
            <a:prstGeom prst="straightConnector1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30" name="Google Shape;230;p12"/>
          <p:cNvPicPr preferRelativeResize="0"/>
          <p:nvPr/>
        </p:nvPicPr>
        <p:blipFill rotWithShape="1">
          <a:blip r:embed="rId3">
            <a:alphaModFix/>
          </a:blip>
          <a:srcRect l="31779" t="26161" r="31566" b="25781"/>
          <a:stretch/>
        </p:blipFill>
        <p:spPr>
          <a:xfrm rot="-5400000">
            <a:off x="3966626" y="3988025"/>
            <a:ext cx="928500" cy="810500"/>
          </a:xfrm>
          <a:prstGeom prst="rect">
            <a:avLst/>
          </a:prstGeom>
          <a:noFill/>
          <a:ln>
            <a:noFill/>
          </a:ln>
        </p:spPr>
      </p:pic>
      <p:sp>
        <p:nvSpPr>
          <p:cNvPr id="231" name="Google Shape;231;p12"/>
          <p:cNvSpPr txBox="1"/>
          <p:nvPr/>
        </p:nvSpPr>
        <p:spPr>
          <a:xfrm>
            <a:off x="6073125" y="1326550"/>
            <a:ext cx="1371600" cy="45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marR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endParaRPr sz="1400" b="0" i="0" u="none" strike="noStrike" cap="non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grpSp>
        <p:nvGrpSpPr>
          <p:cNvPr id="232" name="Google Shape;232;p12"/>
          <p:cNvGrpSpPr/>
          <p:nvPr/>
        </p:nvGrpSpPr>
        <p:grpSpPr>
          <a:xfrm>
            <a:off x="5990665" y="3792125"/>
            <a:ext cx="470647" cy="1065400"/>
            <a:chOff x="5990665" y="3792125"/>
            <a:chExt cx="470647" cy="1065400"/>
          </a:xfrm>
        </p:grpSpPr>
        <p:sp>
          <p:nvSpPr>
            <p:cNvPr id="233" name="Google Shape;233;p12"/>
            <p:cNvSpPr/>
            <p:nvPr/>
          </p:nvSpPr>
          <p:spPr>
            <a:xfrm>
              <a:off x="5990665" y="3991025"/>
              <a:ext cx="470647" cy="866500"/>
            </a:xfrm>
            <a:prstGeom prst="rect">
              <a:avLst/>
            </a:prstGeom>
            <a:solidFill>
              <a:schemeClr val="accent3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34" name="Google Shape;234;p12"/>
            <p:cNvCxnSpPr>
              <a:stCxn id="233" idx="0"/>
            </p:cNvCxnSpPr>
            <p:nvPr/>
          </p:nvCxnSpPr>
          <p:spPr>
            <a:xfrm rot="10800000">
              <a:off x="6064888" y="3792125"/>
              <a:ext cx="161100" cy="1989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35" name="Google Shape;235;p12"/>
            <p:cNvCxnSpPr>
              <a:stCxn id="233" idx="0"/>
            </p:cNvCxnSpPr>
            <p:nvPr/>
          </p:nvCxnSpPr>
          <p:spPr>
            <a:xfrm rot="10800000" flipH="1">
              <a:off x="6225988" y="3802925"/>
              <a:ext cx="147900" cy="1881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pic>
        <p:nvPicPr>
          <p:cNvPr id="236" name="Google Shape;236;p12"/>
          <p:cNvPicPr preferRelativeResize="0"/>
          <p:nvPr/>
        </p:nvPicPr>
        <p:blipFill rotWithShape="1">
          <a:blip r:embed="rId4">
            <a:alphaModFix/>
          </a:blip>
          <a:srcRect l="9468" r="7729"/>
          <a:stretch/>
        </p:blipFill>
        <p:spPr>
          <a:xfrm>
            <a:off x="3914004" y="1564619"/>
            <a:ext cx="2715398" cy="1876328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7" name="Google Shape;237;p12"/>
          <p:cNvCxnSpPr/>
          <p:nvPr/>
        </p:nvCxnSpPr>
        <p:spPr>
          <a:xfrm flipH="1">
            <a:off x="4572000" y="2622176"/>
            <a:ext cx="968188" cy="1306849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38" name="Google Shape;238;p12"/>
          <p:cNvCxnSpPr/>
          <p:nvPr/>
        </p:nvCxnSpPr>
        <p:spPr>
          <a:xfrm>
            <a:off x="5546912" y="2622176"/>
            <a:ext cx="679077" cy="1169895"/>
          </a:xfrm>
          <a:prstGeom prst="straightConnector1">
            <a:avLst/>
          </a:prstGeom>
          <a:noFill/>
          <a:ln w="28575" cap="flat" cmpd="sng">
            <a:solidFill>
              <a:srgbClr val="00B050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3" name="Google Shape;243;p1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Active Depth Camera – Speckle Pattern</a:t>
            </a:r>
            <a:endParaRPr/>
          </a:p>
        </p:txBody>
      </p:sp>
      <p:sp>
        <p:nvSpPr>
          <p:cNvPr id="244" name="Google Shape;244;p1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45" name="Google Shape;245;p13" descr="Update 3: Getting acquainted with the technology behind Kinect ..."/>
          <p:cNvPicPr preferRelativeResize="0"/>
          <p:nvPr/>
        </p:nvPicPr>
        <p:blipFill rotWithShape="1">
          <a:blip r:embed="rId3">
            <a:alphaModFix/>
          </a:blip>
          <a:srcRect l="11925" t="30858" r="10320" b="1499"/>
          <a:stretch/>
        </p:blipFill>
        <p:spPr>
          <a:xfrm>
            <a:off x="1936377" y="1250577"/>
            <a:ext cx="5954477" cy="389292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" name="Google Shape;60;p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Overview</a:t>
            </a:r>
            <a:endParaRPr/>
          </a:p>
        </p:txBody>
      </p:sp>
      <p:sp>
        <p:nvSpPr>
          <p:cNvPr id="61" name="Google Shape;61;p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dirty="0"/>
              <a:t>Range Imaging -- Why use it? How does it work?</a:t>
            </a:r>
            <a:endParaRPr dirty="0"/>
          </a:p>
          <a:p>
            <a:pPr marL="571500" lvl="1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en-US" dirty="0"/>
              <a:t>a.    Structured Light Sensor Mechanism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 dirty="0"/>
              <a:t>Depth Sensor-based 3D reconstruction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 dirty="0"/>
              <a:t>Explicit vs Implicit Representation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 dirty="0"/>
              <a:t>Signed Distance Function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 dirty="0"/>
              <a:t>SDF Fusion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 dirty="0"/>
              <a:t>Depth-based Tracking</a:t>
            </a: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AutoNum type="arabicPeriod" startAt="3"/>
            </a:pPr>
            <a:r>
              <a:rPr lang="en-US" dirty="0"/>
              <a:t>Recent Developments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 dirty="0" err="1"/>
              <a:t>DynamicFusion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 dirty="0"/>
              <a:t>Appearance Reconstruction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AutoNum type="alphaLcPeriod"/>
            </a:pPr>
            <a:r>
              <a:rPr lang="en-US" dirty="0"/>
              <a:t>Learning on SDF</a:t>
            </a:r>
            <a:endParaRPr dirty="0"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0" name="Google Shape;250;p1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endParaRPr/>
          </a:p>
        </p:txBody>
      </p:sp>
      <p:sp>
        <p:nvSpPr>
          <p:cNvPr id="251" name="Google Shape;251;p1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15000"/>
              </a:lnSpc>
              <a:spcBef>
                <a:spcPts val="0"/>
              </a:spcBef>
              <a:spcAft>
                <a:spcPts val="1600"/>
              </a:spcAft>
              <a:buSzPts val="1800"/>
              <a:buNone/>
            </a:pPr>
            <a:endParaRPr/>
          </a:p>
        </p:txBody>
      </p:sp>
      <p:pic>
        <p:nvPicPr>
          <p:cNvPr id="252" name="Google Shape;252;p14" descr="November | 2015 | kaseygenaway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28346" y="349147"/>
            <a:ext cx="6287308" cy="3521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253" name="Google Shape;253;p14"/>
          <p:cNvPicPr preferRelativeResize="0"/>
          <p:nvPr/>
        </p:nvPicPr>
        <p:blipFill rotWithShape="1">
          <a:blip r:embed="rId4">
            <a:alphaModFix/>
          </a:blip>
          <a:srcRect l="31779" t="26161" r="31566" b="25781"/>
          <a:stretch/>
        </p:blipFill>
        <p:spPr>
          <a:xfrm rot="-5400000">
            <a:off x="3247209" y="4163625"/>
            <a:ext cx="928500" cy="8105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54" name="Google Shape;254;p14"/>
          <p:cNvGrpSpPr/>
          <p:nvPr/>
        </p:nvGrpSpPr>
        <p:grpSpPr>
          <a:xfrm>
            <a:off x="5271248" y="3967725"/>
            <a:ext cx="470647" cy="1065400"/>
            <a:chOff x="5990665" y="3792125"/>
            <a:chExt cx="470647" cy="1065400"/>
          </a:xfrm>
        </p:grpSpPr>
        <p:sp>
          <p:nvSpPr>
            <p:cNvPr id="255" name="Google Shape;255;p14"/>
            <p:cNvSpPr/>
            <p:nvPr/>
          </p:nvSpPr>
          <p:spPr>
            <a:xfrm>
              <a:off x="5990665" y="3991025"/>
              <a:ext cx="470647" cy="866500"/>
            </a:xfrm>
            <a:prstGeom prst="rect">
              <a:avLst/>
            </a:prstGeom>
            <a:solidFill>
              <a:schemeClr val="accent3"/>
            </a:solidFill>
            <a:ln w="25400" cap="flat" cmpd="sng">
              <a:solidFill>
                <a:schemeClr val="dk1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45700" rIns="91425" bIns="45700" anchor="ctr" anchorCtr="0">
              <a:noAutofit/>
            </a:bodyPr>
            <a:lstStyle/>
            <a:p>
              <a:pPr marL="0" marR="0" lvl="0" indent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</a:pPr>
              <a:endParaRPr sz="1400" b="0" i="0" u="none" strike="noStrike" cap="none">
                <a:solidFill>
                  <a:schemeClr val="lt1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cxnSp>
          <p:nvCxnSpPr>
            <p:cNvPr id="256" name="Google Shape;256;p14"/>
            <p:cNvCxnSpPr>
              <a:stCxn id="255" idx="0"/>
            </p:cNvCxnSpPr>
            <p:nvPr/>
          </p:nvCxnSpPr>
          <p:spPr>
            <a:xfrm rot="10800000">
              <a:off x="6064888" y="3792125"/>
              <a:ext cx="161100" cy="1989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  <p:cxnSp>
          <p:nvCxnSpPr>
            <p:cNvPr id="257" name="Google Shape;257;p14"/>
            <p:cNvCxnSpPr>
              <a:stCxn id="255" idx="0"/>
            </p:cNvCxnSpPr>
            <p:nvPr/>
          </p:nvCxnSpPr>
          <p:spPr>
            <a:xfrm rot="10800000" flipH="1">
              <a:off x="6225988" y="3802925"/>
              <a:ext cx="147900" cy="188100"/>
            </a:xfrm>
            <a:prstGeom prst="straightConnector1">
              <a:avLst/>
            </a:prstGeom>
            <a:noFill/>
            <a:ln w="38100" cap="flat" cmpd="sng">
              <a:solidFill>
                <a:schemeClr val="accent2"/>
              </a:solidFill>
              <a:prstDash val="solid"/>
              <a:round/>
              <a:headEnd type="none" w="sm" len="sm"/>
              <a:tailEnd type="none" w="sm" len="sm"/>
            </a:ln>
          </p:spPr>
        </p:cxnSp>
      </p:grpSp>
      <p:sp>
        <p:nvSpPr>
          <p:cNvPr id="258" name="Google Shape;258;p14"/>
          <p:cNvSpPr/>
          <p:nvPr/>
        </p:nvSpPr>
        <p:spPr>
          <a:xfrm>
            <a:off x="3381935" y="1862418"/>
            <a:ext cx="242047" cy="235323"/>
          </a:xfrm>
          <a:prstGeom prst="ellipse">
            <a:avLst/>
          </a:prstGeom>
          <a:noFill/>
          <a:ln w="25400" cap="flat" cmpd="sng">
            <a:solidFill>
              <a:srgbClr val="FFCC8B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4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cxnSp>
        <p:nvCxnSpPr>
          <p:cNvPr id="259" name="Google Shape;259;p14"/>
          <p:cNvCxnSpPr>
            <a:stCxn id="258" idx="4"/>
          </p:cNvCxnSpPr>
          <p:nvPr/>
        </p:nvCxnSpPr>
        <p:spPr>
          <a:xfrm>
            <a:off x="3502959" y="2097741"/>
            <a:ext cx="369900" cy="20070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  <p:cxnSp>
        <p:nvCxnSpPr>
          <p:cNvPr id="260" name="Google Shape;260;p14"/>
          <p:cNvCxnSpPr>
            <a:stCxn id="258" idx="4"/>
          </p:cNvCxnSpPr>
          <p:nvPr/>
        </p:nvCxnSpPr>
        <p:spPr>
          <a:xfrm>
            <a:off x="3502959" y="2097741"/>
            <a:ext cx="2003700" cy="1880700"/>
          </a:xfrm>
          <a:prstGeom prst="straightConnector1">
            <a:avLst/>
          </a:prstGeom>
          <a:noFill/>
          <a:ln w="28575" cap="flat" cmpd="sng">
            <a:solidFill>
              <a:srgbClr val="D8D8D8"/>
            </a:solidFill>
            <a:prstDash val="solid"/>
            <a:round/>
            <a:headEnd type="none" w="sm" len="sm"/>
            <a:tailEnd type="none" w="sm" len="sm"/>
          </a:ln>
        </p:spPr>
      </p:cxn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5" name="Google Shape;265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Active Depth Camera</a:t>
            </a:r>
            <a:endParaRPr/>
          </a:p>
        </p:txBody>
      </p:sp>
      <p:sp>
        <p:nvSpPr>
          <p:cNvPr id="266" name="Google Shape;266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67" name="Google Shape;267;p15" descr="Kinect for Windows v2 - Video_IR_Depth_PointCloud streams - YouTube"/>
          <p:cNvPicPr preferRelativeResize="0"/>
          <p:nvPr/>
        </p:nvPicPr>
        <p:blipFill rotWithShape="1">
          <a:blip r:embed="rId3">
            <a:alphaModFix/>
          </a:blip>
          <a:srcRect l="31177" t="14117" r="18602" b="12417"/>
          <a:stretch/>
        </p:blipFill>
        <p:spPr>
          <a:xfrm>
            <a:off x="2440641" y="1350691"/>
            <a:ext cx="4262718" cy="350753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2" name="Google Shape;272;p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Failure Modes</a:t>
            </a:r>
            <a:endParaRPr/>
          </a:p>
        </p:txBody>
      </p:sp>
      <p:sp>
        <p:nvSpPr>
          <p:cNvPr id="273" name="Google Shape;273;p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74" name="Google Shape;274;p1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700" y="1376502"/>
            <a:ext cx="4117529" cy="3177147"/>
          </a:xfrm>
          <a:prstGeom prst="rect">
            <a:avLst/>
          </a:prstGeom>
          <a:noFill/>
          <a:ln>
            <a:noFill/>
          </a:ln>
        </p:spPr>
      </p:pic>
      <p:pic>
        <p:nvPicPr>
          <p:cNvPr id="275" name="Google Shape;275;p16"/>
          <p:cNvPicPr preferRelativeResize="0"/>
          <p:nvPr/>
        </p:nvPicPr>
        <p:blipFill rotWithShape="1">
          <a:blip r:embed="rId4">
            <a:alphaModFix/>
          </a:blip>
          <a:srcRect b="19737"/>
          <a:stretch/>
        </p:blipFill>
        <p:spPr>
          <a:xfrm>
            <a:off x="4644185" y="900951"/>
            <a:ext cx="3973159" cy="412824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0" name="Google Shape;280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KinectFusion Video</a:t>
            </a:r>
            <a:endParaRPr/>
          </a:p>
        </p:txBody>
      </p:sp>
      <p:sp>
        <p:nvSpPr>
          <p:cNvPr id="281" name="Google Shape;281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u="sng" dirty="0">
                <a:solidFill>
                  <a:schemeClr val="hlink"/>
                </a:solidFill>
                <a:hlinkClick r:id="rId3"/>
              </a:rPr>
              <a:t>https://www.youtube.com/watch?v=quGhaggn3cQ</a:t>
            </a:r>
            <a:endParaRPr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D795149F-BEFA-4E3E-9623-EE8773ECD168}"/>
              </a:ext>
            </a:extLst>
          </p:cNvPr>
          <p:cNvSpPr txBox="1"/>
          <p:nvPr/>
        </p:nvSpPr>
        <p:spPr>
          <a:xfrm>
            <a:off x="0" y="4882498"/>
            <a:ext cx="81892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Newcombe, Richard A., et al. "</a:t>
            </a:r>
            <a:r>
              <a:rPr lang="en-US" sz="7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KinectFusion</a:t>
            </a:r>
            <a:r>
              <a:rPr lang="en-US" sz="7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Real-time dense surface mapping and tracking." </a:t>
            </a:r>
            <a:r>
              <a:rPr lang="en-US" sz="7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2011 10th IEEE International Symposium on Mixed and Augmented Reality</a:t>
            </a:r>
            <a:r>
              <a:rPr lang="en-US" sz="7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IEEE, 2011.</a:t>
            </a:r>
            <a:endParaRPr lang="en-US" sz="7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Dense 3D Reconstruction (KinectFusion 2011)</a:t>
            </a:r>
            <a:endParaRPr/>
          </a:p>
        </p:txBody>
      </p:sp>
      <p:sp>
        <p:nvSpPr>
          <p:cNvPr id="287" name="Google Shape;287;p1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Signed Distance Function (SDF)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Raycasting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SDF Fusion [Curless 1996]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Tracking (Iterative Closest Point) [Rusinkiewicz 2001]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2" name="Google Shape;29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Explicit Surface Representation</a:t>
            </a:r>
            <a:endParaRPr/>
          </a:p>
        </p:txBody>
      </p:sp>
      <p:sp>
        <p:nvSpPr>
          <p:cNvPr id="293" name="Google Shape;293;p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Explicitly Carry List of Vertices and Lines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E.g. Triangle Mesh </a:t>
            </a:r>
            <a:endParaRPr/>
          </a:p>
        </p:txBody>
      </p:sp>
      <p:pic>
        <p:nvPicPr>
          <p:cNvPr id="294" name="Google Shape;294;p19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46997" y="1969993"/>
            <a:ext cx="4861809" cy="30726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9" name="Google Shape;299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Implicit Surface Representation</a:t>
            </a:r>
            <a:endParaRPr/>
          </a:p>
        </p:txBody>
      </p:sp>
      <p:sp>
        <p:nvSpPr>
          <p:cNvPr id="300" name="Google Shape;300;p2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Implicitly represent the surface through level set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E.g. parametric equation – zero level set!</a:t>
            </a:r>
            <a:endParaRPr dirty="0"/>
          </a:p>
        </p:txBody>
      </p:sp>
      <p:pic>
        <p:nvPicPr>
          <p:cNvPr id="301" name="Google Shape;301;p20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63653" y="2360672"/>
            <a:ext cx="6349088" cy="2419757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11EAF7DB-7834-40B2-81C0-B26F97CB3C38}"/>
              </a:ext>
            </a:extLst>
          </p:cNvPr>
          <p:cNvSpPr txBox="1"/>
          <p:nvPr/>
        </p:nvSpPr>
        <p:spPr>
          <a:xfrm>
            <a:off x="3563471" y="2682688"/>
            <a:ext cx="108921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F(</a:t>
            </a:r>
            <a:r>
              <a:rPr lang="en-US" dirty="0" err="1"/>
              <a:t>x,y</a:t>
            </a:r>
            <a:r>
              <a:rPr lang="en-US" dirty="0"/>
              <a:t>) = 0</a:t>
            </a:r>
          </a:p>
        </p:txBody>
      </p:sp>
      <p:cxnSp>
        <p:nvCxnSpPr>
          <p:cNvPr id="4" name="Straight Arrow Connector 3">
            <a:extLst>
              <a:ext uri="{FF2B5EF4-FFF2-40B4-BE49-F238E27FC236}">
                <a16:creationId xmlns:a16="http://schemas.microsoft.com/office/drawing/2014/main" id="{0D6A685E-937A-4067-B3CF-97758D1F198F}"/>
              </a:ext>
            </a:extLst>
          </p:cNvPr>
          <p:cNvCxnSpPr/>
          <p:nvPr/>
        </p:nvCxnSpPr>
        <p:spPr>
          <a:xfrm flipH="1">
            <a:off x="3402106" y="2938182"/>
            <a:ext cx="215153" cy="235324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6" name="Google Shape;306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Implicit Surface Representation</a:t>
            </a:r>
            <a:endParaRPr/>
          </a:p>
        </p:txBody>
      </p:sp>
      <p:sp>
        <p:nvSpPr>
          <p:cNvPr id="307" name="Google Shape;307;p2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Implicitly represent the surface through level set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E.g. Non-parametric – zero level set!</a:t>
            </a:r>
            <a:endParaRPr dirty="0"/>
          </a:p>
        </p:txBody>
      </p:sp>
      <p:pic>
        <p:nvPicPr>
          <p:cNvPr id="308" name="Google Shape;308;p21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084712" y="2084292"/>
            <a:ext cx="2974576" cy="298188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3" name="Google Shape;313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Signed Distance</a:t>
            </a:r>
            <a:endParaRPr/>
          </a:p>
        </p:txBody>
      </p:sp>
      <p:sp>
        <p:nvSpPr>
          <p:cNvPr id="314" name="Google Shape;314;p2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Distance to Closest Surface</a:t>
            </a:r>
            <a:endParaRPr/>
          </a:p>
        </p:txBody>
      </p:sp>
      <p:pic>
        <p:nvPicPr>
          <p:cNvPr id="315" name="Google Shape;315;p22" descr="Signed Distance Fields Part 2: Solid geometry – Shader Fun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572000" y="704995"/>
            <a:ext cx="4290415" cy="415770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0" name="Google Shape;320;p2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Implicit Surface Representation</a:t>
            </a:r>
            <a:endParaRPr/>
          </a:p>
        </p:txBody>
      </p:sp>
      <p:sp>
        <p:nvSpPr>
          <p:cNvPr id="321" name="Google Shape;321;p2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Implicitly represent the surface through level set</a:t>
            </a:r>
            <a:endParaRPr dirty="0"/>
          </a:p>
          <a:p>
            <a: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-US" dirty="0"/>
              <a:t>Represent Arbitrary Topology!</a:t>
            </a:r>
          </a:p>
          <a:p>
            <a:pPr indent="-317500">
              <a:spcBef>
                <a:spcPts val="1600"/>
              </a:spcBef>
              <a:buSzPts val="1400"/>
              <a:buChar char="○"/>
            </a:pPr>
            <a:endParaRPr dirty="0"/>
          </a:p>
        </p:txBody>
      </p:sp>
      <p:pic>
        <p:nvPicPr>
          <p:cNvPr id="322" name="Google Shape;322;p23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485900" y="2209800"/>
            <a:ext cx="6172200" cy="293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Depth Camera: Core of AR Technology</a:t>
            </a:r>
            <a:endParaRPr/>
          </a:p>
        </p:txBody>
      </p:sp>
      <p:sp>
        <p:nvSpPr>
          <p:cNvPr id="67" name="Google Shape;67;p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Automonous Driving: </a:t>
            </a:r>
            <a:r>
              <a:rPr lang="en-US" sz="1100" u="sng">
                <a:solidFill>
                  <a:schemeClr val="hlink"/>
                </a:solidFill>
                <a:hlinkClick r:id="rId3"/>
              </a:rPr>
              <a:t>https://www.youtube.com/watch?v=JC94Y063x58</a:t>
            </a:r>
            <a:endParaRPr/>
          </a:p>
          <a:p>
            <a:pPr marL="4572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Magic Leap Demo: </a:t>
            </a:r>
            <a:r>
              <a:rPr lang="en-US" u="sng">
                <a:solidFill>
                  <a:schemeClr val="hlink"/>
                </a:solidFill>
                <a:hlinkClick r:id="rId4"/>
              </a:rPr>
              <a:t>https://www.youtube.com/watch?v=kPMHcanq0xM</a:t>
            </a:r>
            <a:endParaRPr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Implicit -&gt; Explicit Conversion</a:t>
            </a:r>
            <a:endParaRPr/>
          </a:p>
        </p:txBody>
      </p:sp>
      <p:sp>
        <p:nvSpPr>
          <p:cNvPr id="328" name="Google Shape;32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Marching Cubes / </a:t>
            </a:r>
            <a:r>
              <a:rPr lang="en-US" dirty="0" err="1"/>
              <a:t>Squres</a:t>
            </a:r>
            <a:r>
              <a:rPr lang="en-US" dirty="0"/>
              <a:t> 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1. Thresholding</a:t>
            </a:r>
            <a:endParaRPr dirty="0"/>
          </a:p>
        </p:txBody>
      </p:sp>
      <p:pic>
        <p:nvPicPr>
          <p:cNvPr id="329" name="Google Shape;329;p24" descr="Marching Squares Algorithm illustration."/>
          <p:cNvPicPr preferRelativeResize="0"/>
          <p:nvPr/>
        </p:nvPicPr>
        <p:blipFill rotWithShape="1">
          <a:blip r:embed="rId3">
            <a:alphaModFix/>
          </a:blip>
          <a:srcRect b="75240"/>
          <a:stretch/>
        </p:blipFill>
        <p:spPr>
          <a:xfrm>
            <a:off x="2057306" y="1703569"/>
            <a:ext cx="5215112" cy="868182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39945812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Implicit -&gt; Explicit Conversion</a:t>
            </a:r>
            <a:endParaRPr/>
          </a:p>
        </p:txBody>
      </p:sp>
      <p:sp>
        <p:nvSpPr>
          <p:cNvPr id="328" name="Google Shape;32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Marching Cubes / </a:t>
            </a:r>
            <a:r>
              <a:rPr lang="en-US" dirty="0" err="1"/>
              <a:t>Squres</a:t>
            </a:r>
            <a:r>
              <a:rPr lang="en-US" dirty="0"/>
              <a:t> </a:t>
            </a:r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1. Thresholding</a:t>
            </a:r>
          </a:p>
        </p:txBody>
      </p:sp>
      <p:pic>
        <p:nvPicPr>
          <p:cNvPr id="329" name="Google Shape;329;p24" descr="Marching Squares Algorithm illustration."/>
          <p:cNvPicPr preferRelativeResize="0"/>
          <p:nvPr/>
        </p:nvPicPr>
        <p:blipFill rotWithShape="1">
          <a:blip r:embed="rId3">
            <a:alphaModFix/>
          </a:blip>
          <a:srcRect b="75240"/>
          <a:stretch/>
        </p:blipFill>
        <p:spPr>
          <a:xfrm>
            <a:off x="2057306" y="1703569"/>
            <a:ext cx="5215112" cy="868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15;p22" descr="Signed Distance Fields Part 2: Solid geometry – Shader Fun">
            <a:extLst>
              <a:ext uri="{FF2B5EF4-FFF2-40B4-BE49-F238E27FC236}">
                <a16:creationId xmlns:a16="http://schemas.microsoft.com/office/drawing/2014/main" id="{17C08C37-8835-4CA0-92FD-E164748CB379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 l="6671" t="13264" r="6452" b="12364"/>
          <a:stretch/>
        </p:blipFill>
        <p:spPr>
          <a:xfrm>
            <a:off x="3101992" y="2789455"/>
            <a:ext cx="2940015" cy="213246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749830534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" name="Google Shape;327;p2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Implicit -&gt; Explicit Conversion</a:t>
            </a:r>
            <a:endParaRPr/>
          </a:p>
        </p:txBody>
      </p:sp>
      <p:sp>
        <p:nvSpPr>
          <p:cNvPr id="328" name="Google Shape;328;p2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Lookup Codebook for Marching Cubes / Squres</a:t>
            </a:r>
            <a:endParaRPr/>
          </a:p>
        </p:txBody>
      </p:sp>
      <p:pic>
        <p:nvPicPr>
          <p:cNvPr id="329" name="Google Shape;329;p24" descr="Marching Squares Algorithm illustration."/>
          <p:cNvPicPr preferRelativeResize="0"/>
          <p:nvPr/>
        </p:nvPicPr>
        <p:blipFill rotWithShape="1">
          <a:blip r:embed="rId3">
            <a:alphaModFix/>
          </a:blip>
          <a:srcRect l="62143" t="26582"/>
          <a:stretch/>
        </p:blipFill>
        <p:spPr>
          <a:xfrm>
            <a:off x="5298140" y="2635624"/>
            <a:ext cx="1974277" cy="2574265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Google Shape;329;p24" descr="Marching Squares Algorithm illustration.">
            <a:extLst>
              <a:ext uri="{FF2B5EF4-FFF2-40B4-BE49-F238E27FC236}">
                <a16:creationId xmlns:a16="http://schemas.microsoft.com/office/drawing/2014/main" id="{C257AAD8-F35B-4A50-80EB-9ABDDA0BFF3E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 b="75240"/>
          <a:stretch/>
        </p:blipFill>
        <p:spPr>
          <a:xfrm>
            <a:off x="2057306" y="1703569"/>
            <a:ext cx="5215112" cy="86818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Google Shape;336;p25" descr="labeled image">
            <a:extLst>
              <a:ext uri="{FF2B5EF4-FFF2-40B4-BE49-F238E27FC236}">
                <a16:creationId xmlns:a16="http://schemas.microsoft.com/office/drawing/2014/main" id="{30F5E628-ECE9-4923-B9E9-304C6201CB18}"/>
              </a:ext>
            </a:extLst>
          </p:cNvPr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1962126" y="2660003"/>
            <a:ext cx="2574465" cy="234555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4" name="Google Shape;334;p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Implicit -&gt; Explicit Conversion</a:t>
            </a:r>
            <a:endParaRPr/>
          </a:p>
        </p:txBody>
      </p:sp>
      <p:sp>
        <p:nvSpPr>
          <p:cNvPr id="335" name="Google Shape;335;p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Lookup Codebook for Marching Cubes / Squres</a:t>
            </a:r>
            <a:endParaRPr/>
          </a:p>
        </p:txBody>
      </p:sp>
      <p:pic>
        <p:nvPicPr>
          <p:cNvPr id="336" name="Google Shape;336;p25" descr="labeled image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839323" y="1890219"/>
            <a:ext cx="3067049" cy="2779647"/>
          </a:xfrm>
          <a:prstGeom prst="rect">
            <a:avLst/>
          </a:prstGeom>
          <a:noFill/>
          <a:ln>
            <a:noFill/>
          </a:ln>
        </p:spPr>
      </p:pic>
      <p:pic>
        <p:nvPicPr>
          <p:cNvPr id="337" name="Google Shape;337;p25" descr="reconstructed object"/>
          <p:cNvPicPr preferRelativeResize="0"/>
          <p:nvPr/>
        </p:nvPicPr>
        <p:blipFill rotWithShape="1">
          <a:blip r:embed="rId4">
            <a:alphaModFix/>
          </a:blip>
          <a:srcRect/>
          <a:stretch/>
        </p:blipFill>
        <p:spPr>
          <a:xfrm>
            <a:off x="5472300" y="1852629"/>
            <a:ext cx="3067049" cy="279922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2" name="Google Shape;342;p2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Implicit -&gt; Explicit Conversion</a:t>
            </a:r>
            <a:endParaRPr/>
          </a:p>
        </p:txBody>
      </p:sp>
      <p:sp>
        <p:nvSpPr>
          <p:cNvPr id="343" name="Google Shape;343;p2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3D Marching Cubes</a:t>
            </a:r>
            <a:endParaRPr/>
          </a:p>
        </p:txBody>
      </p:sp>
      <p:pic>
        <p:nvPicPr>
          <p:cNvPr id="344" name="Google Shape;344;p26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775012" y="1939373"/>
            <a:ext cx="6057900" cy="2852261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639C57E0-1D62-4B03-AC6D-F4D468CEE246}"/>
              </a:ext>
            </a:extLst>
          </p:cNvPr>
          <p:cNvSpPr txBox="1"/>
          <p:nvPr/>
        </p:nvSpPr>
        <p:spPr>
          <a:xfrm>
            <a:off x="0" y="4882498"/>
            <a:ext cx="81892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Lorensen</a:t>
            </a:r>
            <a:r>
              <a:rPr lang="en-US" sz="7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, William E., and Harvey E. Cline. "Marching cubes: A high resolution 3D surface construction algorithm." </a:t>
            </a:r>
            <a:r>
              <a:rPr lang="en-US" sz="7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ACM </a:t>
            </a:r>
            <a:r>
              <a:rPr lang="en-US" sz="700" b="0" i="1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siggraph</a:t>
            </a:r>
            <a:r>
              <a:rPr lang="en-US" sz="7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 computer graphics</a:t>
            </a:r>
            <a:r>
              <a:rPr lang="en-US" sz="7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 21.4 (1987): 163-169.</a:t>
            </a:r>
            <a:endParaRPr lang="en-US" sz="7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9" name="Google Shape;349;p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Implicit -&gt; Explicit Conversion</a:t>
            </a:r>
            <a:endParaRPr/>
          </a:p>
        </p:txBody>
      </p:sp>
      <p:sp>
        <p:nvSpPr>
          <p:cNvPr id="350" name="Google Shape;350;p2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RayCasting</a:t>
            </a:r>
            <a:r>
              <a:rPr lang="en-US" dirty="0"/>
              <a:t> </a:t>
            </a:r>
            <a:r>
              <a:rPr lang="en-US" dirty="0">
                <a:sym typeface="Wingdings" panose="05000000000000000000" pitchFamily="2" charset="2"/>
              </a:rPr>
              <a:t> produce depth map</a:t>
            </a:r>
            <a:endParaRPr dirty="0"/>
          </a:p>
        </p:txBody>
      </p:sp>
      <p:pic>
        <p:nvPicPr>
          <p:cNvPr id="351" name="Google Shape;351;p27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514073" y="1707777"/>
            <a:ext cx="3873805" cy="313988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" name="Google Shape;356;p2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Implicit -&gt; Explicit Conversion</a:t>
            </a:r>
            <a:endParaRPr/>
          </a:p>
        </p:txBody>
      </p:sp>
      <p:sp>
        <p:nvSpPr>
          <p:cNvPr id="357" name="Google Shape;357;p28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Raycasting: Arbitrary Accuracy</a:t>
            </a:r>
            <a:endParaRPr/>
          </a:p>
        </p:txBody>
      </p:sp>
      <p:pic>
        <p:nvPicPr>
          <p:cNvPr id="358" name="Google Shape;358;p28"/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2646932" y="1613647"/>
            <a:ext cx="3449068" cy="33396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3" name="Google Shape;363;g85d1f6c4f6_0_16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Dense 3D Reconstruction (KinectFusion 2011)</a:t>
            </a:r>
            <a:endParaRPr/>
          </a:p>
        </p:txBody>
      </p:sp>
      <p:sp>
        <p:nvSpPr>
          <p:cNvPr id="364" name="Google Shape;364;g85d1f6c4f6_0_16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Signed Distance Function (SDF)</a:t>
            </a: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Marching Cubes, </a:t>
            </a:r>
            <a:r>
              <a:rPr lang="en-US" dirty="0" err="1"/>
              <a:t>Raycasting</a:t>
            </a: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b="1" dirty="0"/>
              <a:t>SDF Fusion (</a:t>
            </a:r>
            <a:r>
              <a:rPr lang="en-US" b="1" dirty="0" err="1"/>
              <a:t>Curless</a:t>
            </a:r>
            <a:r>
              <a:rPr lang="en-US" b="1" dirty="0"/>
              <a:t> 1996)</a:t>
            </a:r>
            <a:endParaRPr b="1"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Tracking (Iterative Closest Point)</a:t>
            </a: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9" name="Google Shape;369;p2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SDF Fusion</a:t>
            </a:r>
            <a:endParaRPr/>
          </a:p>
        </p:txBody>
      </p:sp>
      <p:sp>
        <p:nvSpPr>
          <p:cNvPr id="370" name="Google Shape;370;p2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Range Sensing to Volumetric SDFs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Projective SDF vs True SDF</a:t>
            </a: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SDF Averaging Fusion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0" lvl="0" indent="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E4FE6A5-2EF5-4509-A899-A448DF95677F}"/>
              </a:ext>
            </a:extLst>
          </p:cNvPr>
          <p:cNvSpPr txBox="1"/>
          <p:nvPr/>
        </p:nvSpPr>
        <p:spPr>
          <a:xfrm>
            <a:off x="107576" y="4820771"/>
            <a:ext cx="85926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/>
              <a:t>Curless</a:t>
            </a:r>
            <a:r>
              <a:rPr lang="en-US" sz="700" dirty="0"/>
              <a:t>, Brian, and Marc </a:t>
            </a:r>
            <a:r>
              <a:rPr lang="en-US" sz="700" dirty="0" err="1"/>
              <a:t>Levoy</a:t>
            </a:r>
            <a:r>
              <a:rPr lang="en-US" sz="700" dirty="0"/>
              <a:t>. "A volumetric method for building complex models from range images." </a:t>
            </a:r>
            <a:r>
              <a:rPr lang="en-US" sz="700" i="1" dirty="0"/>
              <a:t>Proceedings of the 23rd annual conference on Computer graphics and interactive techniques</a:t>
            </a:r>
            <a:r>
              <a:rPr lang="en-US" sz="700" dirty="0"/>
              <a:t>. 1996.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5F95CE74-81A2-42A5-B5EA-15AB126DE247}"/>
              </a:ext>
            </a:extLst>
          </p:cNvPr>
          <p:cNvSpPr txBox="1"/>
          <p:nvPr/>
        </p:nvSpPr>
        <p:spPr>
          <a:xfrm>
            <a:off x="107576" y="4698475"/>
            <a:ext cx="8189259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Newcombe, Richard A., et al. "</a:t>
            </a:r>
            <a:r>
              <a:rPr lang="en-US" sz="700" b="0" i="0" dirty="0" err="1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KinectFusion</a:t>
            </a:r>
            <a:r>
              <a:rPr lang="en-US" sz="7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: Real-time dense surface mapping and tracking." </a:t>
            </a:r>
            <a:r>
              <a:rPr lang="en-US" sz="700" b="0" i="1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2011 10th IEEE International Symposium on Mixed and Augmented Reality</a:t>
            </a:r>
            <a:r>
              <a:rPr lang="en-US" sz="700" b="0" i="0" dirty="0">
                <a:solidFill>
                  <a:srgbClr val="222222"/>
                </a:solidFill>
                <a:effectLst/>
                <a:latin typeface="Arial" panose="020B0604020202020204" pitchFamily="34" charset="0"/>
              </a:rPr>
              <a:t>. IEEE, 2011.</a:t>
            </a:r>
            <a:endParaRPr lang="en-US" sz="700" dirty="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5" name="Google Shape;375;g8079f7cd21_0_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Fusing Multi-view Depth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76" name="Google Shape;376;g8079f7cd21_0_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Range Observations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Known Camera Poses</a:t>
            </a:r>
            <a:endParaRPr/>
          </a:p>
        </p:txBody>
      </p:sp>
      <p:sp>
        <p:nvSpPr>
          <p:cNvPr id="377" name="Google Shape;377;g8079f7cd21_0_0"/>
          <p:cNvSpPr/>
          <p:nvPr/>
        </p:nvSpPr>
        <p:spPr>
          <a:xfrm>
            <a:off x="2202025" y="1941363"/>
            <a:ext cx="4421937" cy="1260775"/>
          </a:xfrm>
          <a:custGeom>
            <a:avLst/>
            <a:gdLst/>
            <a:ahLst/>
            <a:cxnLst/>
            <a:rect l="l" t="t" r="r" b="b"/>
            <a:pathLst>
              <a:path w="134846" h="21560" extrusionOk="0">
                <a:moveTo>
                  <a:pt x="0" y="21560"/>
                </a:moveTo>
                <a:cubicBezTo>
                  <a:pt x="8101" y="18819"/>
                  <a:pt x="35021" y="5238"/>
                  <a:pt x="48603" y="5116"/>
                </a:cubicBezTo>
                <a:cubicBezTo>
                  <a:pt x="62185" y="4994"/>
                  <a:pt x="67118" y="21682"/>
                  <a:pt x="81492" y="20829"/>
                </a:cubicBezTo>
                <a:cubicBezTo>
                  <a:pt x="95866" y="19976"/>
                  <a:pt x="125954" y="3472"/>
                  <a:pt x="134846" y="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pic>
        <p:nvPicPr>
          <p:cNvPr id="378" name="Google Shape;378;g8079f7cd2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90429">
            <a:off x="1784475" y="3727725"/>
            <a:ext cx="13716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79" name="Google Shape;379;g8079f7cd21_0_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4293884">
            <a:off x="4242000" y="3727725"/>
            <a:ext cx="13716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0" name="Google Shape;380;g8079f7cd21_0_0"/>
          <p:cNvPicPr preferRelativeResize="0"/>
          <p:nvPr/>
        </p:nvPicPr>
        <p:blipFill rotWithShape="1">
          <a:blip r:embed="rId3">
            <a:alphaModFix/>
          </a:blip>
          <a:srcRect l="23029" t="11870"/>
          <a:stretch/>
        </p:blipFill>
        <p:spPr>
          <a:xfrm rot="-2857070">
            <a:off x="3369259" y="3843549"/>
            <a:ext cx="1055756" cy="107445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p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Depth Sensor</a:t>
            </a:r>
            <a:endParaRPr/>
          </a:p>
        </p:txBody>
      </p:sp>
      <p:sp>
        <p:nvSpPr>
          <p:cNvPr id="73" name="Google Shape;73;p3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Passive Depth -- Stereo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ToF Camera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Phase Modulated, Lidar, etc</a:t>
            </a:r>
            <a:endParaRPr/>
          </a:p>
          <a:p>
            <a:pPr marL="91440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Structured Light Sensor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Kinect</a:t>
            </a:r>
            <a:endParaRPr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85" name="Google Shape;385;g8079f7cd21_0_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90429">
            <a:off x="1784475" y="3880125"/>
            <a:ext cx="13716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86" name="Google Shape;386;g8079f7cd21_0_17"/>
          <p:cNvPicPr preferRelativeResize="0"/>
          <p:nvPr/>
        </p:nvPicPr>
        <p:blipFill rotWithShape="1">
          <a:blip r:embed="rId3">
            <a:alphaModFix/>
          </a:blip>
          <a:srcRect l="23029" t="11870"/>
          <a:stretch/>
        </p:blipFill>
        <p:spPr>
          <a:xfrm rot="-2857070">
            <a:off x="3369259" y="3995949"/>
            <a:ext cx="1055756" cy="107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87" name="Google Shape;387;g8079f7cd21_0_17"/>
          <p:cNvPicPr preferRelativeResize="0"/>
          <p:nvPr/>
        </p:nvPicPr>
        <p:blipFill rotWithShape="1">
          <a:blip r:embed="rId3">
            <a:alphaModFix/>
          </a:blip>
          <a:srcRect t="12625" r="6270"/>
          <a:stretch/>
        </p:blipFill>
        <p:spPr>
          <a:xfrm rot="-4293878">
            <a:off x="4344377" y="4022174"/>
            <a:ext cx="1285646" cy="106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88" name="Google Shape;388;g8079f7cd21_0_17"/>
          <p:cNvPicPr preferRelativeResize="0"/>
          <p:nvPr/>
        </p:nvPicPr>
        <p:blipFill rotWithShape="1">
          <a:blip r:embed="rId4">
            <a:alphaModFix/>
          </a:blip>
          <a:srcRect l="12686" t="12539" r="13767" b="13566"/>
          <a:stretch/>
        </p:blipFill>
        <p:spPr>
          <a:xfrm>
            <a:off x="2530925" y="1212250"/>
            <a:ext cx="2752026" cy="276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89" name="Google Shape;389;g8079f7cd21_0_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Fusing Multi-view Depth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0" name="Google Shape;390;g8079f7cd21_0_17"/>
          <p:cNvSpPr/>
          <p:nvPr/>
        </p:nvSpPr>
        <p:spPr>
          <a:xfrm>
            <a:off x="2202025" y="1941363"/>
            <a:ext cx="4421937" cy="1260775"/>
          </a:xfrm>
          <a:custGeom>
            <a:avLst/>
            <a:gdLst/>
            <a:ahLst/>
            <a:cxnLst/>
            <a:rect l="l" t="t" r="r" b="b"/>
            <a:pathLst>
              <a:path w="134846" h="21560" extrusionOk="0">
                <a:moveTo>
                  <a:pt x="0" y="21560"/>
                </a:moveTo>
                <a:cubicBezTo>
                  <a:pt x="8101" y="18819"/>
                  <a:pt x="35021" y="5238"/>
                  <a:pt x="48603" y="5116"/>
                </a:cubicBezTo>
                <a:cubicBezTo>
                  <a:pt x="62185" y="4994"/>
                  <a:pt x="67118" y="21682"/>
                  <a:pt x="81492" y="20829"/>
                </a:cubicBezTo>
                <a:cubicBezTo>
                  <a:pt x="95866" y="19976"/>
                  <a:pt x="125954" y="3472"/>
                  <a:pt x="134846" y="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5" name="Google Shape;395;g8079f7cd21_0_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90429">
            <a:off x="1784475" y="3880125"/>
            <a:ext cx="13716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396" name="Google Shape;396;g8079f7cd21_0_27"/>
          <p:cNvPicPr preferRelativeResize="0"/>
          <p:nvPr/>
        </p:nvPicPr>
        <p:blipFill rotWithShape="1">
          <a:blip r:embed="rId3">
            <a:alphaModFix/>
          </a:blip>
          <a:srcRect l="23029" t="11870"/>
          <a:stretch/>
        </p:blipFill>
        <p:spPr>
          <a:xfrm rot="-2857070">
            <a:off x="3369259" y="3995949"/>
            <a:ext cx="1055756" cy="107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397" name="Google Shape;397;g8079f7cd21_0_27"/>
          <p:cNvPicPr preferRelativeResize="0"/>
          <p:nvPr/>
        </p:nvPicPr>
        <p:blipFill rotWithShape="1">
          <a:blip r:embed="rId3">
            <a:alphaModFix/>
          </a:blip>
          <a:srcRect t="12625" r="6270"/>
          <a:stretch/>
        </p:blipFill>
        <p:spPr>
          <a:xfrm rot="-4293878">
            <a:off x="4344377" y="4022174"/>
            <a:ext cx="1285646" cy="106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398" name="Google Shape;398;g8079f7cd21_0_27"/>
          <p:cNvPicPr preferRelativeResize="0"/>
          <p:nvPr/>
        </p:nvPicPr>
        <p:blipFill rotWithShape="1">
          <a:blip r:embed="rId4">
            <a:alphaModFix/>
          </a:blip>
          <a:srcRect l="12686" t="12539" r="13767" b="13566"/>
          <a:stretch/>
        </p:blipFill>
        <p:spPr>
          <a:xfrm>
            <a:off x="2530925" y="1212250"/>
            <a:ext cx="2752026" cy="2764875"/>
          </a:xfrm>
          <a:prstGeom prst="rect">
            <a:avLst/>
          </a:prstGeom>
          <a:noFill/>
          <a:ln>
            <a:noFill/>
          </a:ln>
        </p:spPr>
      </p:pic>
      <p:sp>
        <p:nvSpPr>
          <p:cNvPr id="399" name="Google Shape;399;g8079f7cd21_0_2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Fusing Multi-view Depth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00" name="Google Shape;400;g8079f7cd21_0_27"/>
          <p:cNvSpPr/>
          <p:nvPr/>
        </p:nvSpPr>
        <p:spPr>
          <a:xfrm>
            <a:off x="2202025" y="1941363"/>
            <a:ext cx="4421937" cy="1260775"/>
          </a:xfrm>
          <a:custGeom>
            <a:avLst/>
            <a:gdLst/>
            <a:ahLst/>
            <a:cxnLst/>
            <a:rect l="l" t="t" r="r" b="b"/>
            <a:pathLst>
              <a:path w="134846" h="21560" extrusionOk="0">
                <a:moveTo>
                  <a:pt x="0" y="21560"/>
                </a:moveTo>
                <a:cubicBezTo>
                  <a:pt x="8101" y="18819"/>
                  <a:pt x="35021" y="5238"/>
                  <a:pt x="48603" y="5116"/>
                </a:cubicBezTo>
                <a:cubicBezTo>
                  <a:pt x="62185" y="4994"/>
                  <a:pt x="67118" y="21682"/>
                  <a:pt x="81492" y="20829"/>
                </a:cubicBezTo>
                <a:cubicBezTo>
                  <a:pt x="95866" y="19976"/>
                  <a:pt x="125954" y="3472"/>
                  <a:pt x="134846" y="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401" name="Google Shape;401;g8079f7cd21_0_27"/>
          <p:cNvCxnSpPr/>
          <p:nvPr/>
        </p:nvCxnSpPr>
        <p:spPr>
          <a:xfrm rot="10800000" flipH="1">
            <a:off x="3837350" y="2577075"/>
            <a:ext cx="365400" cy="18090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2" name="Google Shape;402;g8079f7cd21_0_27"/>
          <p:cNvSpPr/>
          <p:nvPr/>
        </p:nvSpPr>
        <p:spPr>
          <a:xfrm>
            <a:off x="3590700" y="3162025"/>
            <a:ext cx="301475" cy="482051"/>
          </a:xfrm>
          <a:prstGeom prst="rect">
            <a:avLst/>
          </a:prstGeom>
        </p:spPr>
        <p:txBody>
          <a:bodyPr>
            <a:prstTxWarp prst="textPlain">
              <a:avLst/>
            </a:prstTxWarp>
          </a:bodyPr>
          <a:lstStyle/>
          <a:p>
            <a:pPr lvl="0" algn="ctr"/>
            <a:r>
              <a:rPr b="0" i="0">
                <a:ln w="9525" cap="flat" cmpd="sng">
                  <a:solidFill>
                    <a:schemeClr val="dk2"/>
                  </a:solidFill>
                  <a:prstDash val="solid"/>
                  <a:round/>
                  <a:headEnd type="none" w="sm" len="sm"/>
                  <a:tailEnd type="none" w="sm" len="sm"/>
                </a:ln>
                <a:solidFill>
                  <a:srgbClr val="000000"/>
                </a:solidFill>
                <a:latin typeface="Arial"/>
              </a:rPr>
              <a:t>d</a:t>
            </a:r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7" name="Google Shape;407;g8079f7cd21_0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90429">
            <a:off x="1784475" y="3880125"/>
            <a:ext cx="13716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08" name="Google Shape;408;g8079f7cd21_0_40"/>
          <p:cNvPicPr preferRelativeResize="0"/>
          <p:nvPr/>
        </p:nvPicPr>
        <p:blipFill rotWithShape="1">
          <a:blip r:embed="rId3">
            <a:alphaModFix/>
          </a:blip>
          <a:srcRect l="23029" t="11870"/>
          <a:stretch/>
        </p:blipFill>
        <p:spPr>
          <a:xfrm rot="-2857070">
            <a:off x="3369259" y="3995949"/>
            <a:ext cx="1055756" cy="107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09" name="Google Shape;409;g8079f7cd21_0_40"/>
          <p:cNvPicPr preferRelativeResize="0"/>
          <p:nvPr/>
        </p:nvPicPr>
        <p:blipFill rotWithShape="1">
          <a:blip r:embed="rId3">
            <a:alphaModFix/>
          </a:blip>
          <a:srcRect t="12625" r="6270"/>
          <a:stretch/>
        </p:blipFill>
        <p:spPr>
          <a:xfrm rot="-4293878">
            <a:off x="4344377" y="4022174"/>
            <a:ext cx="1285646" cy="106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10" name="Google Shape;410;g8079f7cd21_0_40"/>
          <p:cNvPicPr preferRelativeResize="0"/>
          <p:nvPr/>
        </p:nvPicPr>
        <p:blipFill rotWithShape="1">
          <a:blip r:embed="rId4">
            <a:alphaModFix/>
          </a:blip>
          <a:srcRect l="12686" t="12539" r="13767" b="13566"/>
          <a:stretch/>
        </p:blipFill>
        <p:spPr>
          <a:xfrm>
            <a:off x="2530925" y="1212250"/>
            <a:ext cx="2752026" cy="2764875"/>
          </a:xfrm>
          <a:prstGeom prst="rect">
            <a:avLst/>
          </a:prstGeom>
          <a:noFill/>
          <a:ln>
            <a:noFill/>
          </a:ln>
        </p:spPr>
      </p:pic>
      <p:sp>
        <p:nvSpPr>
          <p:cNvPr id="411" name="Google Shape;411;g8079f7cd21_0_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Fusing Multi-view Depth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2" name="Google Shape;412;g8079f7cd21_0_40"/>
          <p:cNvSpPr/>
          <p:nvPr/>
        </p:nvSpPr>
        <p:spPr>
          <a:xfrm>
            <a:off x="2202025" y="1941363"/>
            <a:ext cx="4421937" cy="1260775"/>
          </a:xfrm>
          <a:custGeom>
            <a:avLst/>
            <a:gdLst/>
            <a:ahLst/>
            <a:cxnLst/>
            <a:rect l="l" t="t" r="r" b="b"/>
            <a:pathLst>
              <a:path w="134846" h="21560" extrusionOk="0">
                <a:moveTo>
                  <a:pt x="0" y="21560"/>
                </a:moveTo>
                <a:cubicBezTo>
                  <a:pt x="8101" y="18819"/>
                  <a:pt x="35021" y="5238"/>
                  <a:pt x="48603" y="5116"/>
                </a:cubicBezTo>
                <a:cubicBezTo>
                  <a:pt x="62185" y="4994"/>
                  <a:pt x="67118" y="21682"/>
                  <a:pt x="81492" y="20829"/>
                </a:cubicBezTo>
                <a:cubicBezTo>
                  <a:pt x="95866" y="19976"/>
                  <a:pt x="125954" y="3472"/>
                  <a:pt x="134846" y="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413" name="Google Shape;413;g8079f7cd21_0_40"/>
          <p:cNvCxnSpPr/>
          <p:nvPr/>
        </p:nvCxnSpPr>
        <p:spPr>
          <a:xfrm rot="10800000" flipH="1">
            <a:off x="3837350" y="1389375"/>
            <a:ext cx="603000" cy="2996700"/>
          </a:xfrm>
          <a:prstGeom prst="straightConnector1">
            <a:avLst/>
          </a:prstGeom>
          <a:noFill/>
          <a:ln w="28575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14" name="Google Shape;414;g8079f7cd21_0_40"/>
          <p:cNvSpPr txBox="1"/>
          <p:nvPr/>
        </p:nvSpPr>
        <p:spPr>
          <a:xfrm>
            <a:off x="3651188" y="35970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1.0</a:t>
            </a:r>
            <a:endParaRPr b="1"/>
          </a:p>
        </p:txBody>
      </p:sp>
      <p:sp>
        <p:nvSpPr>
          <p:cNvPr id="415" name="Google Shape;415;g8079f7cd21_0_40"/>
          <p:cNvSpPr txBox="1"/>
          <p:nvPr/>
        </p:nvSpPr>
        <p:spPr>
          <a:xfrm>
            <a:off x="3648292" y="32021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0.5</a:t>
            </a:r>
            <a:endParaRPr b="1"/>
          </a:p>
        </p:txBody>
      </p:sp>
      <p:sp>
        <p:nvSpPr>
          <p:cNvPr id="416" name="Google Shape;416;g8079f7cd21_0_40"/>
          <p:cNvSpPr txBox="1"/>
          <p:nvPr/>
        </p:nvSpPr>
        <p:spPr>
          <a:xfrm>
            <a:off x="3651192" y="28072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0.2</a:t>
            </a:r>
            <a:endParaRPr b="1"/>
          </a:p>
        </p:txBody>
      </p:sp>
      <p:sp>
        <p:nvSpPr>
          <p:cNvPr id="417" name="Google Shape;417;g8079f7cd21_0_40"/>
          <p:cNvSpPr txBox="1"/>
          <p:nvPr/>
        </p:nvSpPr>
        <p:spPr>
          <a:xfrm>
            <a:off x="3989642" y="28072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0.2</a:t>
            </a:r>
            <a:endParaRPr b="1"/>
          </a:p>
        </p:txBody>
      </p:sp>
      <p:sp>
        <p:nvSpPr>
          <p:cNvPr id="418" name="Google Shape;418;g8079f7cd21_0_40"/>
          <p:cNvSpPr txBox="1"/>
          <p:nvPr/>
        </p:nvSpPr>
        <p:spPr>
          <a:xfrm>
            <a:off x="4065842" y="24123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0.0</a:t>
            </a:r>
            <a:endParaRPr b="1"/>
          </a:p>
        </p:txBody>
      </p:sp>
      <p:sp>
        <p:nvSpPr>
          <p:cNvPr id="419" name="Google Shape;419;g8079f7cd21_0_40"/>
          <p:cNvSpPr txBox="1"/>
          <p:nvPr/>
        </p:nvSpPr>
        <p:spPr>
          <a:xfrm>
            <a:off x="4060492" y="2048556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-0.1</a:t>
            </a:r>
            <a:endParaRPr b="1"/>
          </a:p>
        </p:txBody>
      </p:sp>
      <p:sp>
        <p:nvSpPr>
          <p:cNvPr id="420" name="Google Shape;420;g8079f7cd21_0_40"/>
          <p:cNvSpPr txBox="1"/>
          <p:nvPr/>
        </p:nvSpPr>
        <p:spPr>
          <a:xfrm>
            <a:off x="4060492" y="168478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-0.5</a:t>
            </a:r>
            <a:endParaRPr b="1"/>
          </a:p>
        </p:txBody>
      </p:sp>
      <p:sp>
        <p:nvSpPr>
          <p:cNvPr id="421" name="Google Shape;421;g8079f7cd21_0_40"/>
          <p:cNvSpPr txBox="1"/>
          <p:nvPr/>
        </p:nvSpPr>
        <p:spPr>
          <a:xfrm>
            <a:off x="4060492" y="1315156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-1.0</a:t>
            </a:r>
            <a:endParaRPr b="1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26" name="Google Shape;426;g8079f7cd21_0_5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90429">
            <a:off x="1784475" y="3880125"/>
            <a:ext cx="13716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27" name="Google Shape;427;g8079f7cd21_0_59"/>
          <p:cNvPicPr preferRelativeResize="0"/>
          <p:nvPr/>
        </p:nvPicPr>
        <p:blipFill rotWithShape="1">
          <a:blip r:embed="rId3">
            <a:alphaModFix/>
          </a:blip>
          <a:srcRect l="23029" t="11870"/>
          <a:stretch/>
        </p:blipFill>
        <p:spPr>
          <a:xfrm rot="-2857070">
            <a:off x="3369259" y="3995949"/>
            <a:ext cx="1055756" cy="107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28" name="Google Shape;428;g8079f7cd21_0_59"/>
          <p:cNvPicPr preferRelativeResize="0"/>
          <p:nvPr/>
        </p:nvPicPr>
        <p:blipFill rotWithShape="1">
          <a:blip r:embed="rId3">
            <a:alphaModFix/>
          </a:blip>
          <a:srcRect t="12625" r="6270"/>
          <a:stretch/>
        </p:blipFill>
        <p:spPr>
          <a:xfrm rot="-4293878">
            <a:off x="4344377" y="4022174"/>
            <a:ext cx="1285646" cy="106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29" name="Google Shape;429;g8079f7cd21_0_59"/>
          <p:cNvPicPr preferRelativeResize="0"/>
          <p:nvPr/>
        </p:nvPicPr>
        <p:blipFill rotWithShape="1">
          <a:blip r:embed="rId4">
            <a:alphaModFix/>
          </a:blip>
          <a:srcRect l="12686" t="12539" r="13767" b="13566"/>
          <a:stretch/>
        </p:blipFill>
        <p:spPr>
          <a:xfrm>
            <a:off x="2530925" y="1212250"/>
            <a:ext cx="2752026" cy="2764875"/>
          </a:xfrm>
          <a:prstGeom prst="rect">
            <a:avLst/>
          </a:prstGeom>
          <a:noFill/>
          <a:ln>
            <a:noFill/>
          </a:ln>
        </p:spPr>
      </p:pic>
      <p:sp>
        <p:nvSpPr>
          <p:cNvPr id="430" name="Google Shape;430;g8079f7cd21_0_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Projective vs True SDF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31" name="Google Shape;431;g8079f7cd21_0_59"/>
          <p:cNvSpPr/>
          <p:nvPr/>
        </p:nvSpPr>
        <p:spPr>
          <a:xfrm>
            <a:off x="2202025" y="1941363"/>
            <a:ext cx="4421937" cy="1260775"/>
          </a:xfrm>
          <a:custGeom>
            <a:avLst/>
            <a:gdLst/>
            <a:ahLst/>
            <a:cxnLst/>
            <a:rect l="l" t="t" r="r" b="b"/>
            <a:pathLst>
              <a:path w="134846" h="21560" extrusionOk="0">
                <a:moveTo>
                  <a:pt x="0" y="21560"/>
                </a:moveTo>
                <a:cubicBezTo>
                  <a:pt x="8101" y="18819"/>
                  <a:pt x="35021" y="5238"/>
                  <a:pt x="48603" y="5116"/>
                </a:cubicBezTo>
                <a:cubicBezTo>
                  <a:pt x="62185" y="4994"/>
                  <a:pt x="67118" y="21682"/>
                  <a:pt x="81492" y="20829"/>
                </a:cubicBezTo>
                <a:cubicBezTo>
                  <a:pt x="95866" y="19976"/>
                  <a:pt x="125954" y="3472"/>
                  <a:pt x="134846" y="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432" name="Google Shape;432;g8079f7cd21_0_59"/>
          <p:cNvCxnSpPr/>
          <p:nvPr/>
        </p:nvCxnSpPr>
        <p:spPr>
          <a:xfrm rot="10800000" flipH="1">
            <a:off x="3837350" y="1389375"/>
            <a:ext cx="603000" cy="2996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33" name="Google Shape;433;g8079f7cd21_0_59"/>
          <p:cNvSpPr txBox="1"/>
          <p:nvPr/>
        </p:nvSpPr>
        <p:spPr>
          <a:xfrm>
            <a:off x="3651188" y="35970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1.0</a:t>
            </a:r>
            <a:endParaRPr b="1"/>
          </a:p>
        </p:txBody>
      </p:sp>
      <p:sp>
        <p:nvSpPr>
          <p:cNvPr id="434" name="Google Shape;434;g8079f7cd21_0_59"/>
          <p:cNvSpPr txBox="1"/>
          <p:nvPr/>
        </p:nvSpPr>
        <p:spPr>
          <a:xfrm>
            <a:off x="3648292" y="32021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0.5</a:t>
            </a:r>
            <a:endParaRPr b="1"/>
          </a:p>
        </p:txBody>
      </p:sp>
      <p:sp>
        <p:nvSpPr>
          <p:cNvPr id="435" name="Google Shape;435;g8079f7cd21_0_59"/>
          <p:cNvSpPr txBox="1"/>
          <p:nvPr/>
        </p:nvSpPr>
        <p:spPr>
          <a:xfrm>
            <a:off x="3651192" y="28072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0.2</a:t>
            </a:r>
            <a:endParaRPr b="1"/>
          </a:p>
        </p:txBody>
      </p:sp>
      <p:sp>
        <p:nvSpPr>
          <p:cNvPr id="436" name="Google Shape;436;g8079f7cd21_0_59"/>
          <p:cNvSpPr txBox="1"/>
          <p:nvPr/>
        </p:nvSpPr>
        <p:spPr>
          <a:xfrm>
            <a:off x="3989642" y="28072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0.2</a:t>
            </a:r>
            <a:endParaRPr b="1"/>
          </a:p>
        </p:txBody>
      </p:sp>
      <p:sp>
        <p:nvSpPr>
          <p:cNvPr id="437" name="Google Shape;437;g8079f7cd21_0_59"/>
          <p:cNvSpPr txBox="1"/>
          <p:nvPr/>
        </p:nvSpPr>
        <p:spPr>
          <a:xfrm>
            <a:off x="4065842" y="24123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0.0</a:t>
            </a:r>
            <a:endParaRPr b="1"/>
          </a:p>
        </p:txBody>
      </p:sp>
      <p:sp>
        <p:nvSpPr>
          <p:cNvPr id="438" name="Google Shape;438;g8079f7cd21_0_59"/>
          <p:cNvSpPr txBox="1"/>
          <p:nvPr/>
        </p:nvSpPr>
        <p:spPr>
          <a:xfrm>
            <a:off x="4060492" y="2048556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-0.1</a:t>
            </a:r>
            <a:endParaRPr b="1"/>
          </a:p>
        </p:txBody>
      </p:sp>
      <p:sp>
        <p:nvSpPr>
          <p:cNvPr id="439" name="Google Shape;439;g8079f7cd21_0_59"/>
          <p:cNvSpPr txBox="1"/>
          <p:nvPr/>
        </p:nvSpPr>
        <p:spPr>
          <a:xfrm>
            <a:off x="4060492" y="168478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-0.5</a:t>
            </a:r>
            <a:endParaRPr b="1"/>
          </a:p>
        </p:txBody>
      </p:sp>
      <p:sp>
        <p:nvSpPr>
          <p:cNvPr id="440" name="Google Shape;440;g8079f7cd21_0_59"/>
          <p:cNvSpPr txBox="1"/>
          <p:nvPr/>
        </p:nvSpPr>
        <p:spPr>
          <a:xfrm>
            <a:off x="4060492" y="1315156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-1.0</a:t>
            </a:r>
            <a:endParaRPr b="1"/>
          </a:p>
        </p:txBody>
      </p:sp>
      <p:cxnSp>
        <p:nvCxnSpPr>
          <p:cNvPr id="441" name="Google Shape;441;g8079f7cd21_0_59"/>
          <p:cNvCxnSpPr/>
          <p:nvPr/>
        </p:nvCxnSpPr>
        <p:spPr>
          <a:xfrm rot="10800000" flipH="1">
            <a:off x="4065750" y="2913325"/>
            <a:ext cx="380700" cy="339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46" name="Google Shape;446;g85d1f6c4f6_0_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90429">
            <a:off x="1784475" y="3880125"/>
            <a:ext cx="13716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47" name="Google Shape;447;g85d1f6c4f6_0_3"/>
          <p:cNvPicPr preferRelativeResize="0"/>
          <p:nvPr/>
        </p:nvPicPr>
        <p:blipFill rotWithShape="1">
          <a:blip r:embed="rId3">
            <a:alphaModFix/>
          </a:blip>
          <a:srcRect l="23029" t="11870"/>
          <a:stretch/>
        </p:blipFill>
        <p:spPr>
          <a:xfrm rot="-2857070">
            <a:off x="3369259" y="3995949"/>
            <a:ext cx="1055756" cy="107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48" name="Google Shape;448;g85d1f6c4f6_0_3"/>
          <p:cNvPicPr preferRelativeResize="0"/>
          <p:nvPr/>
        </p:nvPicPr>
        <p:blipFill rotWithShape="1">
          <a:blip r:embed="rId3">
            <a:alphaModFix/>
          </a:blip>
          <a:srcRect t="12625" r="6270"/>
          <a:stretch/>
        </p:blipFill>
        <p:spPr>
          <a:xfrm rot="-4293878">
            <a:off x="4344377" y="4022174"/>
            <a:ext cx="1285646" cy="106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49" name="Google Shape;449;g85d1f6c4f6_0_3"/>
          <p:cNvPicPr preferRelativeResize="0"/>
          <p:nvPr/>
        </p:nvPicPr>
        <p:blipFill rotWithShape="1">
          <a:blip r:embed="rId4">
            <a:alphaModFix/>
          </a:blip>
          <a:srcRect l="12686" t="12539" r="13767" b="13566"/>
          <a:stretch/>
        </p:blipFill>
        <p:spPr>
          <a:xfrm>
            <a:off x="2530925" y="1212250"/>
            <a:ext cx="2752026" cy="2764875"/>
          </a:xfrm>
          <a:prstGeom prst="rect">
            <a:avLst/>
          </a:prstGeom>
          <a:noFill/>
          <a:ln>
            <a:noFill/>
          </a:ln>
        </p:spPr>
      </p:pic>
      <p:sp>
        <p:nvSpPr>
          <p:cNvPr id="450" name="Google Shape;450;g85d1f6c4f6_0_3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Projective vs True SDF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51" name="Google Shape;451;g85d1f6c4f6_0_3"/>
          <p:cNvSpPr/>
          <p:nvPr/>
        </p:nvSpPr>
        <p:spPr>
          <a:xfrm>
            <a:off x="2202025" y="1941363"/>
            <a:ext cx="4421937" cy="1260775"/>
          </a:xfrm>
          <a:custGeom>
            <a:avLst/>
            <a:gdLst/>
            <a:ahLst/>
            <a:cxnLst/>
            <a:rect l="l" t="t" r="r" b="b"/>
            <a:pathLst>
              <a:path w="134846" h="21560" extrusionOk="0">
                <a:moveTo>
                  <a:pt x="0" y="21560"/>
                </a:moveTo>
                <a:cubicBezTo>
                  <a:pt x="8101" y="18819"/>
                  <a:pt x="35021" y="5238"/>
                  <a:pt x="48603" y="5116"/>
                </a:cubicBezTo>
                <a:cubicBezTo>
                  <a:pt x="62185" y="4994"/>
                  <a:pt x="67118" y="21682"/>
                  <a:pt x="81492" y="20829"/>
                </a:cubicBezTo>
                <a:cubicBezTo>
                  <a:pt x="95866" y="19976"/>
                  <a:pt x="125954" y="3472"/>
                  <a:pt x="134846" y="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452" name="Google Shape;452;g85d1f6c4f6_0_3"/>
          <p:cNvCxnSpPr/>
          <p:nvPr/>
        </p:nvCxnSpPr>
        <p:spPr>
          <a:xfrm rot="10800000" flipH="1">
            <a:off x="3837350" y="1389375"/>
            <a:ext cx="603000" cy="2996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53" name="Google Shape;453;g85d1f6c4f6_0_3"/>
          <p:cNvSpPr txBox="1"/>
          <p:nvPr/>
        </p:nvSpPr>
        <p:spPr>
          <a:xfrm>
            <a:off x="3651188" y="35970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1.0</a:t>
            </a:r>
            <a:endParaRPr b="1"/>
          </a:p>
        </p:txBody>
      </p:sp>
      <p:sp>
        <p:nvSpPr>
          <p:cNvPr id="454" name="Google Shape;454;g85d1f6c4f6_0_3"/>
          <p:cNvSpPr txBox="1"/>
          <p:nvPr/>
        </p:nvSpPr>
        <p:spPr>
          <a:xfrm>
            <a:off x="3648292" y="32021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0.5</a:t>
            </a:r>
            <a:endParaRPr b="1"/>
          </a:p>
        </p:txBody>
      </p:sp>
      <p:sp>
        <p:nvSpPr>
          <p:cNvPr id="455" name="Google Shape;455;g85d1f6c4f6_0_3"/>
          <p:cNvSpPr txBox="1"/>
          <p:nvPr/>
        </p:nvSpPr>
        <p:spPr>
          <a:xfrm>
            <a:off x="3651192" y="28072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0.2</a:t>
            </a:r>
            <a:endParaRPr b="1"/>
          </a:p>
        </p:txBody>
      </p:sp>
      <p:sp>
        <p:nvSpPr>
          <p:cNvPr id="456" name="Google Shape;456;g85d1f6c4f6_0_3"/>
          <p:cNvSpPr txBox="1"/>
          <p:nvPr/>
        </p:nvSpPr>
        <p:spPr>
          <a:xfrm>
            <a:off x="3989642" y="28072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0.2</a:t>
            </a:r>
            <a:endParaRPr b="1"/>
          </a:p>
        </p:txBody>
      </p:sp>
      <p:sp>
        <p:nvSpPr>
          <p:cNvPr id="457" name="Google Shape;457;g85d1f6c4f6_0_3"/>
          <p:cNvSpPr txBox="1"/>
          <p:nvPr/>
        </p:nvSpPr>
        <p:spPr>
          <a:xfrm>
            <a:off x="4065842" y="24123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0.0</a:t>
            </a:r>
            <a:endParaRPr b="1"/>
          </a:p>
        </p:txBody>
      </p:sp>
      <p:sp>
        <p:nvSpPr>
          <p:cNvPr id="458" name="Google Shape;458;g85d1f6c4f6_0_3"/>
          <p:cNvSpPr txBox="1"/>
          <p:nvPr/>
        </p:nvSpPr>
        <p:spPr>
          <a:xfrm>
            <a:off x="4060492" y="2048556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-0.1</a:t>
            </a:r>
            <a:endParaRPr b="1"/>
          </a:p>
        </p:txBody>
      </p:sp>
      <p:sp>
        <p:nvSpPr>
          <p:cNvPr id="459" name="Google Shape;459;g85d1f6c4f6_0_3"/>
          <p:cNvSpPr txBox="1"/>
          <p:nvPr/>
        </p:nvSpPr>
        <p:spPr>
          <a:xfrm>
            <a:off x="4060492" y="168478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-0.5</a:t>
            </a:r>
            <a:endParaRPr b="1"/>
          </a:p>
        </p:txBody>
      </p:sp>
      <p:sp>
        <p:nvSpPr>
          <p:cNvPr id="460" name="Google Shape;460;g85d1f6c4f6_0_3"/>
          <p:cNvSpPr txBox="1"/>
          <p:nvPr/>
        </p:nvSpPr>
        <p:spPr>
          <a:xfrm>
            <a:off x="4060492" y="1315156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-1.0</a:t>
            </a:r>
            <a:endParaRPr b="1"/>
          </a:p>
        </p:txBody>
      </p:sp>
      <p:cxnSp>
        <p:nvCxnSpPr>
          <p:cNvPr id="461" name="Google Shape;461;g85d1f6c4f6_0_3"/>
          <p:cNvCxnSpPr/>
          <p:nvPr/>
        </p:nvCxnSpPr>
        <p:spPr>
          <a:xfrm rot="10800000" flipH="1">
            <a:off x="4065750" y="2913325"/>
            <a:ext cx="380700" cy="339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62" name="Google Shape;462;g85d1f6c4f6_0_3"/>
          <p:cNvSpPr txBox="1"/>
          <p:nvPr/>
        </p:nvSpPr>
        <p:spPr>
          <a:xfrm>
            <a:off x="5544875" y="819000"/>
            <a:ext cx="3287400" cy="738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Only precise at zero-crossing,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which is fine when interested in surface reconstruction.</a:t>
            </a:r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7" name="Google Shape;467;g8079f7cd21_0_10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Projective vs True SDF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8" name="Google Shape;468;g8079f7cd21_0_10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469" name="Google Shape;469;g8079f7cd21_0_101"/>
          <p:cNvPicPr preferRelativeResize="0"/>
          <p:nvPr/>
        </p:nvPicPr>
        <p:blipFill rotWithShape="1">
          <a:blip r:embed="rId3">
            <a:alphaModFix/>
          </a:blip>
          <a:srcRect t="1322"/>
          <a:stretch/>
        </p:blipFill>
        <p:spPr>
          <a:xfrm>
            <a:off x="2262975" y="1236250"/>
            <a:ext cx="4718226" cy="36701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4" name="Google Shape;474;g8079f7cd21_0_8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 rot="-1190429">
            <a:off x="1784475" y="3880125"/>
            <a:ext cx="1371600" cy="1219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5" name="Google Shape;475;g8079f7cd21_0_80"/>
          <p:cNvPicPr preferRelativeResize="0"/>
          <p:nvPr/>
        </p:nvPicPr>
        <p:blipFill rotWithShape="1">
          <a:blip r:embed="rId3">
            <a:alphaModFix/>
          </a:blip>
          <a:srcRect l="23029" t="11870"/>
          <a:stretch/>
        </p:blipFill>
        <p:spPr>
          <a:xfrm rot="-2857070">
            <a:off x="3369259" y="3995949"/>
            <a:ext cx="1055756" cy="1074452"/>
          </a:xfrm>
          <a:prstGeom prst="rect">
            <a:avLst/>
          </a:prstGeom>
          <a:noFill/>
          <a:ln>
            <a:noFill/>
          </a:ln>
        </p:spPr>
      </p:pic>
      <p:pic>
        <p:nvPicPr>
          <p:cNvPr id="476" name="Google Shape;476;g8079f7cd21_0_80"/>
          <p:cNvPicPr preferRelativeResize="0"/>
          <p:nvPr/>
        </p:nvPicPr>
        <p:blipFill rotWithShape="1">
          <a:blip r:embed="rId3">
            <a:alphaModFix/>
          </a:blip>
          <a:srcRect t="12625" r="6270"/>
          <a:stretch/>
        </p:blipFill>
        <p:spPr>
          <a:xfrm rot="-4293878">
            <a:off x="4344377" y="4022174"/>
            <a:ext cx="1285646" cy="1065303"/>
          </a:xfrm>
          <a:prstGeom prst="rect">
            <a:avLst/>
          </a:prstGeom>
          <a:noFill/>
          <a:ln>
            <a:noFill/>
          </a:ln>
        </p:spPr>
      </p:pic>
      <p:pic>
        <p:nvPicPr>
          <p:cNvPr id="477" name="Google Shape;477;g8079f7cd21_0_80"/>
          <p:cNvPicPr preferRelativeResize="0"/>
          <p:nvPr/>
        </p:nvPicPr>
        <p:blipFill rotWithShape="1">
          <a:blip r:embed="rId4">
            <a:alphaModFix/>
          </a:blip>
          <a:srcRect l="12686" t="12539" r="13767" b="13566"/>
          <a:stretch/>
        </p:blipFill>
        <p:spPr>
          <a:xfrm>
            <a:off x="2530925" y="1212250"/>
            <a:ext cx="2752026" cy="2764875"/>
          </a:xfrm>
          <a:prstGeom prst="rect">
            <a:avLst/>
          </a:prstGeom>
          <a:noFill/>
          <a:ln>
            <a:noFill/>
          </a:ln>
        </p:spPr>
      </p:pic>
      <p:sp>
        <p:nvSpPr>
          <p:cNvPr id="478" name="Google Shape;478;g8079f7cd21_0_8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Projective vs True SDF -- Averaging!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79" name="Google Shape;479;g8079f7cd21_0_80"/>
          <p:cNvSpPr/>
          <p:nvPr/>
        </p:nvSpPr>
        <p:spPr>
          <a:xfrm>
            <a:off x="2202025" y="1941363"/>
            <a:ext cx="4421937" cy="1260775"/>
          </a:xfrm>
          <a:custGeom>
            <a:avLst/>
            <a:gdLst/>
            <a:ahLst/>
            <a:cxnLst/>
            <a:rect l="l" t="t" r="r" b="b"/>
            <a:pathLst>
              <a:path w="134846" h="21560" extrusionOk="0">
                <a:moveTo>
                  <a:pt x="0" y="21560"/>
                </a:moveTo>
                <a:cubicBezTo>
                  <a:pt x="8101" y="18819"/>
                  <a:pt x="35021" y="5238"/>
                  <a:pt x="48603" y="5116"/>
                </a:cubicBezTo>
                <a:cubicBezTo>
                  <a:pt x="62185" y="4994"/>
                  <a:pt x="67118" y="21682"/>
                  <a:pt x="81492" y="20829"/>
                </a:cubicBezTo>
                <a:cubicBezTo>
                  <a:pt x="95866" y="19976"/>
                  <a:pt x="125954" y="3472"/>
                  <a:pt x="134846" y="0"/>
                </a:cubicBezTo>
              </a:path>
            </a:pathLst>
          </a:custGeom>
          <a:noFill/>
          <a:ln w="28575" cap="flat" cmpd="sng">
            <a:solidFill>
              <a:srgbClr val="0000FF"/>
            </a:solidFill>
            <a:prstDash val="solid"/>
            <a:round/>
            <a:headEnd type="none" w="med" len="med"/>
            <a:tailEnd type="none" w="med" len="med"/>
          </a:ln>
        </p:spPr>
      </p:sp>
      <p:cxnSp>
        <p:nvCxnSpPr>
          <p:cNvPr id="480" name="Google Shape;480;g8079f7cd21_0_80"/>
          <p:cNvCxnSpPr/>
          <p:nvPr/>
        </p:nvCxnSpPr>
        <p:spPr>
          <a:xfrm rot="10800000" flipH="1">
            <a:off x="3837350" y="1389375"/>
            <a:ext cx="603000" cy="29967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1" name="Google Shape;481;g8079f7cd21_0_80"/>
          <p:cNvSpPr txBox="1"/>
          <p:nvPr/>
        </p:nvSpPr>
        <p:spPr>
          <a:xfrm>
            <a:off x="3651188" y="35970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1.0</a:t>
            </a:r>
            <a:endParaRPr b="1"/>
          </a:p>
        </p:txBody>
      </p:sp>
      <p:cxnSp>
        <p:nvCxnSpPr>
          <p:cNvPr id="482" name="Google Shape;482;g8079f7cd21_0_80"/>
          <p:cNvCxnSpPr/>
          <p:nvPr/>
        </p:nvCxnSpPr>
        <p:spPr>
          <a:xfrm rot="10800000" flipH="1">
            <a:off x="2601100" y="1809675"/>
            <a:ext cx="2606700" cy="25764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483" name="Google Shape;483;g8079f7cd21_0_80"/>
          <p:cNvCxnSpPr/>
          <p:nvPr/>
        </p:nvCxnSpPr>
        <p:spPr>
          <a:xfrm rot="10800000">
            <a:off x="2549125" y="1663625"/>
            <a:ext cx="2406300" cy="2596200"/>
          </a:xfrm>
          <a:prstGeom prst="straightConnector1">
            <a:avLst/>
          </a:prstGeom>
          <a:noFill/>
          <a:ln w="3810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84" name="Google Shape;484;g8079f7cd21_0_80"/>
          <p:cNvSpPr txBox="1"/>
          <p:nvPr/>
        </p:nvSpPr>
        <p:spPr>
          <a:xfrm>
            <a:off x="3648292" y="32021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0.5</a:t>
            </a:r>
            <a:endParaRPr b="1"/>
          </a:p>
        </p:txBody>
      </p:sp>
      <p:sp>
        <p:nvSpPr>
          <p:cNvPr id="485" name="Google Shape;485;g8079f7cd21_0_80"/>
          <p:cNvSpPr txBox="1"/>
          <p:nvPr/>
        </p:nvSpPr>
        <p:spPr>
          <a:xfrm>
            <a:off x="3651192" y="28072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0.2</a:t>
            </a:r>
            <a:endParaRPr b="1"/>
          </a:p>
        </p:txBody>
      </p:sp>
      <p:sp>
        <p:nvSpPr>
          <p:cNvPr id="486" name="Google Shape;486;g8079f7cd21_0_80"/>
          <p:cNvSpPr txBox="1"/>
          <p:nvPr/>
        </p:nvSpPr>
        <p:spPr>
          <a:xfrm>
            <a:off x="3989642" y="28072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0.2</a:t>
            </a:r>
            <a:endParaRPr b="1"/>
          </a:p>
        </p:txBody>
      </p:sp>
      <p:sp>
        <p:nvSpPr>
          <p:cNvPr id="487" name="Google Shape;487;g8079f7cd21_0_80"/>
          <p:cNvSpPr txBox="1"/>
          <p:nvPr/>
        </p:nvSpPr>
        <p:spPr>
          <a:xfrm>
            <a:off x="4065842" y="241233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0.0</a:t>
            </a:r>
            <a:endParaRPr b="1"/>
          </a:p>
        </p:txBody>
      </p:sp>
      <p:sp>
        <p:nvSpPr>
          <p:cNvPr id="488" name="Google Shape;488;g8079f7cd21_0_80"/>
          <p:cNvSpPr txBox="1"/>
          <p:nvPr/>
        </p:nvSpPr>
        <p:spPr>
          <a:xfrm>
            <a:off x="4060492" y="2048556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-0.1</a:t>
            </a:r>
            <a:endParaRPr b="1"/>
          </a:p>
        </p:txBody>
      </p:sp>
      <p:sp>
        <p:nvSpPr>
          <p:cNvPr id="489" name="Google Shape;489;g8079f7cd21_0_80"/>
          <p:cNvSpPr txBox="1"/>
          <p:nvPr/>
        </p:nvSpPr>
        <p:spPr>
          <a:xfrm>
            <a:off x="4060492" y="1684781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-0.5</a:t>
            </a:r>
            <a:endParaRPr b="1"/>
          </a:p>
        </p:txBody>
      </p:sp>
      <p:sp>
        <p:nvSpPr>
          <p:cNvPr id="490" name="Google Shape;490;g8079f7cd21_0_80"/>
          <p:cNvSpPr txBox="1"/>
          <p:nvPr/>
        </p:nvSpPr>
        <p:spPr>
          <a:xfrm>
            <a:off x="4060492" y="1315156"/>
            <a:ext cx="511500" cy="328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b="1"/>
              <a:t>-1.0</a:t>
            </a:r>
            <a:endParaRPr b="1"/>
          </a:p>
        </p:txBody>
      </p:sp>
      <p:cxnSp>
        <p:nvCxnSpPr>
          <p:cNvPr id="491" name="Google Shape;491;g8079f7cd21_0_80"/>
          <p:cNvCxnSpPr/>
          <p:nvPr/>
        </p:nvCxnSpPr>
        <p:spPr>
          <a:xfrm rot="10800000" flipH="1">
            <a:off x="4065750" y="2913325"/>
            <a:ext cx="380700" cy="339900"/>
          </a:xfrm>
          <a:prstGeom prst="straightConnector1">
            <a:avLst/>
          </a:prstGeom>
          <a:noFill/>
          <a:ln w="38100" cap="flat" cmpd="sng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</p:spPr>
      </p:cxn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6" name="Google Shape;496;g85d1f6c4f6_0_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/>
              <a:t>Projective SDF, Why Averaging?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97" name="Google Shape;497;g85d1f6c4f6_0_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Measurement: r_1, r_2, r_3, 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Averaging is optimal in least squares sense</a:t>
            </a:r>
            <a:endParaRPr/>
          </a:p>
        </p:txBody>
      </p:sp>
      <p:pic>
        <p:nvPicPr>
          <p:cNvPr id="498" name="Google Shape;498;g85d1f6c4f6_0_44"/>
          <p:cNvPicPr preferRelativeResize="0"/>
          <p:nvPr/>
        </p:nvPicPr>
        <p:blipFill rotWithShape="1">
          <a:blip r:embed="rId3">
            <a:alphaModFix/>
          </a:blip>
          <a:srcRect l="23029" t="11870"/>
          <a:stretch/>
        </p:blipFill>
        <p:spPr>
          <a:xfrm rot="2559620">
            <a:off x="753359" y="2679949"/>
            <a:ext cx="1055756" cy="10744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499" name="Google Shape;499;g85d1f6c4f6_0_44"/>
          <p:cNvCxnSpPr/>
          <p:nvPr/>
        </p:nvCxnSpPr>
        <p:spPr>
          <a:xfrm>
            <a:off x="4204825" y="2531800"/>
            <a:ext cx="8100" cy="1267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0" name="Google Shape;500;g85d1f6c4f6_0_44"/>
          <p:cNvCxnSpPr/>
          <p:nvPr/>
        </p:nvCxnSpPr>
        <p:spPr>
          <a:xfrm rot="10800000" flipH="1">
            <a:off x="1364275" y="2997125"/>
            <a:ext cx="2720100" cy="81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1" name="Google Shape;501;g85d1f6c4f6_0_44"/>
          <p:cNvCxnSpPr/>
          <p:nvPr/>
        </p:nvCxnSpPr>
        <p:spPr>
          <a:xfrm rot="10800000" flipH="1">
            <a:off x="1380323" y="3141725"/>
            <a:ext cx="3137400" cy="159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02" name="Google Shape;502;g85d1f6c4f6_0_44"/>
          <p:cNvCxnSpPr/>
          <p:nvPr/>
        </p:nvCxnSpPr>
        <p:spPr>
          <a:xfrm>
            <a:off x="1368128" y="3302225"/>
            <a:ext cx="2872800" cy="78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03" name="Google Shape;503;g85d1f6c4f6_0_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532825" y="2146961"/>
            <a:ext cx="2872799" cy="84957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8" name="Google Shape;508;g85d1f6c4f6_0_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Projective SDF, Why Averaging?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09" name="Google Shape;509;g85d1f6c4f6_0_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Measurement: r_1, r_2, r_3, 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Weighted Averaging: Weights based on view-angle, camera speed, etc</a:t>
            </a:r>
            <a:endParaRPr/>
          </a:p>
        </p:txBody>
      </p:sp>
      <p:pic>
        <p:nvPicPr>
          <p:cNvPr id="510" name="Google Shape;510;g85d1f6c4f6_0_54"/>
          <p:cNvPicPr preferRelativeResize="0"/>
          <p:nvPr/>
        </p:nvPicPr>
        <p:blipFill rotWithShape="1">
          <a:blip r:embed="rId3">
            <a:alphaModFix/>
          </a:blip>
          <a:srcRect l="23029" t="11870"/>
          <a:stretch/>
        </p:blipFill>
        <p:spPr>
          <a:xfrm rot="2559620">
            <a:off x="753359" y="2679949"/>
            <a:ext cx="1055756" cy="10744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1" name="Google Shape;511;g85d1f6c4f6_0_54"/>
          <p:cNvCxnSpPr/>
          <p:nvPr/>
        </p:nvCxnSpPr>
        <p:spPr>
          <a:xfrm>
            <a:off x="4204825" y="2531800"/>
            <a:ext cx="8100" cy="1267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12" name="Google Shape;512;g85d1f6c4f6_0_54"/>
          <p:cNvCxnSpPr/>
          <p:nvPr/>
        </p:nvCxnSpPr>
        <p:spPr>
          <a:xfrm rot="10800000" flipH="1">
            <a:off x="1380323" y="3141725"/>
            <a:ext cx="3137400" cy="159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3" name="Google Shape;513;g85d1f6c4f6_0_54"/>
          <p:cNvPicPr preferRelativeResize="0"/>
          <p:nvPr/>
        </p:nvPicPr>
        <p:blipFill rotWithShape="1">
          <a:blip r:embed="rId3">
            <a:alphaModFix/>
          </a:blip>
          <a:srcRect l="23029" t="11870"/>
          <a:stretch/>
        </p:blipFill>
        <p:spPr>
          <a:xfrm rot="1372406">
            <a:off x="1588634" y="3822599"/>
            <a:ext cx="1055755" cy="10744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14" name="Google Shape;514;g85d1f6c4f6_0_54"/>
          <p:cNvCxnSpPr/>
          <p:nvPr/>
        </p:nvCxnSpPr>
        <p:spPr>
          <a:xfrm rot="10800000" flipH="1">
            <a:off x="2210628" y="3177950"/>
            <a:ext cx="1962000" cy="10791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15" name="Google Shape;515;g85d1f6c4f6_0_5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6325" y="2636125"/>
            <a:ext cx="1619250" cy="838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0" name="Google Shape;520;g85d1f6c4f6_0_6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Projective SDF, Why Averaging?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21" name="Google Shape;521;g85d1f6c4f6_0_6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Measurement: r_1, r_2, r_3, …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Weighted Averaging: Weights based on view-angle, camera speed, etc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Provably Optimal in Least Squares sense</a:t>
            </a:r>
            <a:endParaRPr/>
          </a:p>
        </p:txBody>
      </p:sp>
      <p:pic>
        <p:nvPicPr>
          <p:cNvPr id="522" name="Google Shape;522;g85d1f6c4f6_0_67"/>
          <p:cNvPicPr preferRelativeResize="0"/>
          <p:nvPr/>
        </p:nvPicPr>
        <p:blipFill rotWithShape="1">
          <a:blip r:embed="rId3">
            <a:alphaModFix/>
          </a:blip>
          <a:srcRect l="23029" t="11870"/>
          <a:stretch/>
        </p:blipFill>
        <p:spPr>
          <a:xfrm rot="2559620">
            <a:off x="753359" y="2679949"/>
            <a:ext cx="1055756" cy="1074452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3" name="Google Shape;523;g85d1f6c4f6_0_67"/>
          <p:cNvCxnSpPr/>
          <p:nvPr/>
        </p:nvCxnSpPr>
        <p:spPr>
          <a:xfrm>
            <a:off x="4204825" y="2531800"/>
            <a:ext cx="8100" cy="1267800"/>
          </a:xfrm>
          <a:prstGeom prst="straightConnector1">
            <a:avLst/>
          </a:prstGeom>
          <a:noFill/>
          <a:ln w="2857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524" name="Google Shape;524;g85d1f6c4f6_0_67"/>
          <p:cNvCxnSpPr/>
          <p:nvPr/>
        </p:nvCxnSpPr>
        <p:spPr>
          <a:xfrm rot="10800000" flipH="1">
            <a:off x="1380323" y="3141725"/>
            <a:ext cx="3137400" cy="159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25" name="Google Shape;525;g85d1f6c4f6_0_67"/>
          <p:cNvPicPr preferRelativeResize="0"/>
          <p:nvPr/>
        </p:nvPicPr>
        <p:blipFill rotWithShape="1">
          <a:blip r:embed="rId3">
            <a:alphaModFix/>
          </a:blip>
          <a:srcRect l="23029" t="11870"/>
          <a:stretch/>
        </p:blipFill>
        <p:spPr>
          <a:xfrm rot="1372406">
            <a:off x="1588634" y="3822599"/>
            <a:ext cx="1055755" cy="1074453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526" name="Google Shape;526;g85d1f6c4f6_0_67"/>
          <p:cNvCxnSpPr/>
          <p:nvPr/>
        </p:nvCxnSpPr>
        <p:spPr>
          <a:xfrm rot="10800000" flipH="1">
            <a:off x="2210628" y="3177950"/>
            <a:ext cx="1962000" cy="1079100"/>
          </a:xfrm>
          <a:prstGeom prst="straightConnector1">
            <a:avLst/>
          </a:prstGeom>
          <a:noFill/>
          <a:ln w="19050" cap="flat" cmpd="sng">
            <a:solidFill>
              <a:srgbClr val="FF99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527" name="Google Shape;527;g85d1f6c4f6_0_6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776325" y="2636125"/>
            <a:ext cx="1619250" cy="83820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6FE36732-C037-4999-91AF-FB0EEE3157B2}"/>
              </a:ext>
            </a:extLst>
          </p:cNvPr>
          <p:cNvSpPr txBox="1"/>
          <p:nvPr/>
        </p:nvSpPr>
        <p:spPr>
          <a:xfrm>
            <a:off x="107576" y="4820771"/>
            <a:ext cx="8592671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/>
              <a:t>Curless</a:t>
            </a:r>
            <a:r>
              <a:rPr lang="en-US" sz="700" dirty="0"/>
              <a:t>, Brian, and Marc </a:t>
            </a:r>
            <a:r>
              <a:rPr lang="en-US" sz="700" dirty="0" err="1"/>
              <a:t>Levoy</a:t>
            </a:r>
            <a:r>
              <a:rPr lang="en-US" sz="700" dirty="0"/>
              <a:t>. "A volumetric method for building complex models from range images." </a:t>
            </a:r>
            <a:r>
              <a:rPr lang="en-US" sz="700" i="1" dirty="0"/>
              <a:t>Proceedings of the 23rd annual conference on Computer graphics and interactive techniques</a:t>
            </a:r>
            <a:r>
              <a:rPr lang="en-US" sz="700" dirty="0"/>
              <a:t>. 1996.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85d1f6c4f6_0_1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Depth Sensor</a:t>
            </a:r>
            <a:endParaRPr/>
          </a:p>
        </p:txBody>
      </p:sp>
      <p:sp>
        <p:nvSpPr>
          <p:cNvPr id="79" name="Google Shape;79;g85d1f6c4f6_0_11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Passive Depth -- Stereo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ToF Camera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Phase Modulated, Lidar, etc</a:t>
            </a:r>
            <a:endParaRPr/>
          </a:p>
          <a:p>
            <a:pPr marL="91440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Structured Light Sensor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Kinect</a:t>
            </a:r>
            <a:endParaRPr/>
          </a:p>
        </p:txBody>
      </p:sp>
      <p:pic>
        <p:nvPicPr>
          <p:cNvPr id="80" name="Google Shape;80;g85d1f6c4f6_0_1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097525" y="1017725"/>
            <a:ext cx="3596124" cy="359612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85d1f6c4f6_0_2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Dense 3D Reconstruction (KinectFusion 2011)</a:t>
            </a:r>
            <a:endParaRPr/>
          </a:p>
        </p:txBody>
      </p:sp>
      <p:sp>
        <p:nvSpPr>
          <p:cNvPr id="533" name="Google Shape;533;g85d1f6c4f6_0_2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Signed Distance Function (SDF)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Raycasting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SDF Fusion (Curless 1996)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b="1"/>
              <a:t>Tracking (Iterative Closest Point)</a:t>
            </a:r>
            <a:endParaRPr b="1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8" name="Google Shape;538;g85d1f6c4f6_0_8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Camera Tracking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39" name="Google Shape;539;g85d1f6c4f6_0_8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Registering two Point Clouds</a:t>
            </a:r>
            <a:endParaRPr/>
          </a:p>
        </p:txBody>
      </p:sp>
      <p:pic>
        <p:nvPicPr>
          <p:cNvPr id="540" name="Google Shape;540;g85d1f6c4f6_0_81"/>
          <p:cNvPicPr preferRelativeResize="0"/>
          <p:nvPr/>
        </p:nvPicPr>
        <p:blipFill rotWithShape="1">
          <a:blip r:embed="rId3">
            <a:alphaModFix/>
          </a:blip>
          <a:srcRect l="26237" r="14267" b="4979"/>
          <a:stretch/>
        </p:blipFill>
        <p:spPr>
          <a:xfrm>
            <a:off x="2599975" y="1792375"/>
            <a:ext cx="3482501" cy="31284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5" name="Google Shape;545;g85d1f6c4f6_0_9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Camera Tracking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46" name="Google Shape;546;g85d1f6c4f6_0_9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Registering two Point Clouds</a:t>
            </a:r>
            <a:endParaRPr/>
          </a:p>
        </p:txBody>
      </p:sp>
      <p:pic>
        <p:nvPicPr>
          <p:cNvPr id="547" name="Google Shape;547;g85d1f6c4f6_0_96"/>
          <p:cNvPicPr preferRelativeResize="0"/>
          <p:nvPr/>
        </p:nvPicPr>
        <p:blipFill rotWithShape="1">
          <a:blip r:embed="rId3">
            <a:alphaModFix/>
          </a:blip>
          <a:srcRect l="32384" t="12426" r="8819"/>
          <a:stretch/>
        </p:blipFill>
        <p:spPr>
          <a:xfrm>
            <a:off x="2610750" y="1870150"/>
            <a:ext cx="3715133" cy="3112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g85d1f6c4f6_0_10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Camera Tracking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53" name="Google Shape;553;g85d1f6c4f6_0_10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Registering two Point Clouds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Iterative Closest Point 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[</a:t>
            </a:r>
            <a:r>
              <a:rPr lang="en-US" dirty="0" err="1"/>
              <a:t>Besl</a:t>
            </a:r>
            <a:r>
              <a:rPr lang="en-US" dirty="0"/>
              <a:t> and McKay 1992]</a:t>
            </a: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 </a:t>
            </a:r>
            <a:endParaRPr dirty="0"/>
          </a:p>
        </p:txBody>
      </p:sp>
      <p:pic>
        <p:nvPicPr>
          <p:cNvPr id="554" name="Google Shape;554;g85d1f6c4f6_0_10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812550" y="1541175"/>
            <a:ext cx="4933950" cy="3361400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99F21D7E-4751-40EE-BA6E-FF619F127E8F}"/>
              </a:ext>
            </a:extLst>
          </p:cNvPr>
          <p:cNvSpPr txBox="1"/>
          <p:nvPr/>
        </p:nvSpPr>
        <p:spPr>
          <a:xfrm>
            <a:off x="107576" y="4902575"/>
            <a:ext cx="88011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/>
              <a:t>Besl</a:t>
            </a:r>
            <a:r>
              <a:rPr lang="en-US" sz="700" dirty="0"/>
              <a:t>, Paul J., and Neil D. McKay. "Method for registration of 3-D shapes." Sensor fusion IV: control paradigms and data structures. Vol. 1611</a:t>
            </a:r>
            <a:r>
              <a:rPr lang="en-US" sz="700" i="1" dirty="0"/>
              <a:t>. International Society for Optics and Photonics</a:t>
            </a:r>
            <a:r>
              <a:rPr lang="en-US" sz="700" dirty="0"/>
              <a:t>, 1992.</a:t>
            </a:r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9" name="Google Shape;559;g85d1f6c4f6_0_15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Camera Tracking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60" name="Google Shape;560;g85d1f6c4f6_0_15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1. Find Correspondence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Correspondence set 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Transformation Matrix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endParaRPr/>
          </a:p>
        </p:txBody>
      </p:sp>
      <p:pic>
        <p:nvPicPr>
          <p:cNvPr id="561" name="Google Shape;561;g85d1f6c4f6_0_1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546125" y="1534225"/>
            <a:ext cx="2075975" cy="3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2" name="Google Shape;562;g85d1f6c4f6_0_155"/>
          <p:cNvPicPr preferRelativeResize="0"/>
          <p:nvPr/>
        </p:nvPicPr>
        <p:blipFill rotWithShape="1">
          <a:blip r:embed="rId4">
            <a:alphaModFix/>
          </a:blip>
          <a:srcRect b="59657"/>
          <a:stretch/>
        </p:blipFill>
        <p:spPr>
          <a:xfrm>
            <a:off x="4205750" y="2031437"/>
            <a:ext cx="4317469" cy="1186637"/>
          </a:xfrm>
          <a:prstGeom prst="rect">
            <a:avLst/>
          </a:prstGeom>
          <a:noFill/>
          <a:ln>
            <a:noFill/>
          </a:ln>
        </p:spPr>
      </p:pic>
      <p:pic>
        <p:nvPicPr>
          <p:cNvPr id="563" name="Google Shape;563;g85d1f6c4f6_0_15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917274" y="2031424"/>
            <a:ext cx="412342" cy="3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4" name="Google Shape;564;g85d1f6c4f6_0_15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5777650" y="3131600"/>
            <a:ext cx="412350" cy="383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65" name="Google Shape;565;g85d1f6c4f6_0_155"/>
          <p:cNvPicPr preferRelativeResize="0"/>
          <p:nvPr/>
        </p:nvPicPr>
        <p:blipFill rotWithShape="1">
          <a:blip r:embed="rId7">
            <a:alphaModFix/>
          </a:blip>
          <a:srcRect l="16541"/>
          <a:stretch/>
        </p:blipFill>
        <p:spPr>
          <a:xfrm>
            <a:off x="1460575" y="2571750"/>
            <a:ext cx="2187825" cy="1455075"/>
          </a:xfrm>
          <a:prstGeom prst="rect">
            <a:avLst/>
          </a:prstGeom>
          <a:noFill/>
          <a:ln>
            <a:noFill/>
          </a:ln>
        </p:spPr>
      </p:pic>
      <p:pic>
        <p:nvPicPr>
          <p:cNvPr id="566" name="Google Shape;566;g85d1f6c4f6_0_155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528075" y="3107439"/>
            <a:ext cx="836621" cy="383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1" name="Google Shape;571;g85d1f6c4f6_0_17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ln w="952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Camera Tracking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72" name="Google Shape;572;g85d1f6c4f6_0_17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2: Minimize distance between correspondences </a:t>
            </a:r>
            <a:endParaRPr/>
          </a:p>
        </p:txBody>
      </p:sp>
      <p:grpSp>
        <p:nvGrpSpPr>
          <p:cNvPr id="573" name="Google Shape;573;g85d1f6c4f6_0_174"/>
          <p:cNvGrpSpPr/>
          <p:nvPr/>
        </p:nvGrpSpPr>
        <p:grpSpPr>
          <a:xfrm>
            <a:off x="3997125" y="1677575"/>
            <a:ext cx="4933800" cy="3249836"/>
            <a:chOff x="3997125" y="1677575"/>
            <a:chExt cx="4933800" cy="3249836"/>
          </a:xfrm>
        </p:grpSpPr>
        <p:grpSp>
          <p:nvGrpSpPr>
            <p:cNvPr id="574" name="Google Shape;574;g85d1f6c4f6_0_174"/>
            <p:cNvGrpSpPr/>
            <p:nvPr/>
          </p:nvGrpSpPr>
          <p:grpSpPr>
            <a:xfrm>
              <a:off x="3997125" y="1677575"/>
              <a:ext cx="4933800" cy="3249836"/>
              <a:chOff x="3997125" y="1677575"/>
              <a:chExt cx="4933800" cy="3249836"/>
            </a:xfrm>
          </p:grpSpPr>
          <p:pic>
            <p:nvPicPr>
              <p:cNvPr id="575" name="Google Shape;575;g85d1f6c4f6_0_174"/>
              <p:cNvPicPr preferRelativeResize="0"/>
              <p:nvPr/>
            </p:nvPicPr>
            <p:blipFill rotWithShape="1">
              <a:blip r:embed="rId3">
                <a:alphaModFix/>
              </a:blip>
              <a:srcRect b="10722"/>
              <a:stretch/>
            </p:blipFill>
            <p:spPr>
              <a:xfrm>
                <a:off x="3997125" y="1677575"/>
                <a:ext cx="4933800" cy="3001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76" name="Google Shape;576;g85d1f6c4f6_0_174"/>
              <p:cNvSpPr/>
              <p:nvPr/>
            </p:nvSpPr>
            <p:spPr>
              <a:xfrm rot="-1927455">
                <a:off x="7310187" y="4157151"/>
                <a:ext cx="1364157" cy="44132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77" name="Google Shape;577;g85d1f6c4f6_0_174"/>
            <p:cNvSpPr/>
            <p:nvPr/>
          </p:nvSpPr>
          <p:spPr>
            <a:xfrm>
              <a:off x="5946075" y="4036675"/>
              <a:ext cx="248700" cy="5937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2" name="Google Shape;582;g85d1f6c4f6_0_18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Camera Tracking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83" name="Google Shape;583;g85d1f6c4f6_0_18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Step 2: Minimize distance between correspondences</a:t>
            </a:r>
            <a:endParaRPr/>
          </a:p>
          <a:p>
            <a:pPr marL="0" lvl="0" indent="45720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by finding optimal Transformation using Small-angle approximation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 </a:t>
            </a:r>
            <a:r>
              <a:rPr lang="en-US" sz="1100" u="sng">
                <a:solidFill>
                  <a:schemeClr val="hlink"/>
                </a:solidFill>
                <a:hlinkClick r:id="rId3"/>
              </a:rPr>
              <a:t>https://www.comp.nus.edu.sg/~lowkl/publications/lowk_point-to-plane_icp_techrep.pdf</a:t>
            </a:r>
            <a:endParaRPr/>
          </a:p>
        </p:txBody>
      </p:sp>
      <p:pic>
        <p:nvPicPr>
          <p:cNvPr id="584" name="Google Shape;584;g85d1f6c4f6_0_18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75575" y="2871650"/>
            <a:ext cx="3821550" cy="84842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85" name="Google Shape;585;g85d1f6c4f6_0_185"/>
          <p:cNvGrpSpPr/>
          <p:nvPr/>
        </p:nvGrpSpPr>
        <p:grpSpPr>
          <a:xfrm>
            <a:off x="4854425" y="2276665"/>
            <a:ext cx="4566259" cy="2899504"/>
            <a:chOff x="4373350" y="1677575"/>
            <a:chExt cx="4557600" cy="3249836"/>
          </a:xfrm>
        </p:grpSpPr>
        <p:grpSp>
          <p:nvGrpSpPr>
            <p:cNvPr id="586" name="Google Shape;586;g85d1f6c4f6_0_185"/>
            <p:cNvGrpSpPr/>
            <p:nvPr/>
          </p:nvGrpSpPr>
          <p:grpSpPr>
            <a:xfrm>
              <a:off x="4373350" y="1677575"/>
              <a:ext cx="4557600" cy="3249836"/>
              <a:chOff x="4373350" y="1677575"/>
              <a:chExt cx="4557600" cy="3249836"/>
            </a:xfrm>
          </p:grpSpPr>
          <p:pic>
            <p:nvPicPr>
              <p:cNvPr id="587" name="Google Shape;587;g85d1f6c4f6_0_185"/>
              <p:cNvPicPr preferRelativeResize="0"/>
              <p:nvPr/>
            </p:nvPicPr>
            <p:blipFill rotWithShape="1">
              <a:blip r:embed="rId5">
                <a:alphaModFix/>
              </a:blip>
              <a:srcRect l="7621" b="10722"/>
              <a:stretch/>
            </p:blipFill>
            <p:spPr>
              <a:xfrm>
                <a:off x="4373350" y="1677575"/>
                <a:ext cx="4557600" cy="3001200"/>
              </a:xfrm>
              <a:prstGeom prst="rect">
                <a:avLst/>
              </a:prstGeom>
              <a:noFill/>
              <a:ln>
                <a:noFill/>
              </a:ln>
            </p:spPr>
          </p:pic>
          <p:sp>
            <p:nvSpPr>
              <p:cNvPr id="588" name="Google Shape;588;g85d1f6c4f6_0_185"/>
              <p:cNvSpPr/>
              <p:nvPr/>
            </p:nvSpPr>
            <p:spPr>
              <a:xfrm rot="-1927455">
                <a:off x="7310187" y="4157151"/>
                <a:ext cx="1364157" cy="441320"/>
              </a:xfrm>
              <a:prstGeom prst="roundRect">
                <a:avLst>
                  <a:gd name="adj" fmla="val 16667"/>
                </a:avLst>
              </a:prstGeom>
              <a:solidFill>
                <a:srgbClr val="FFFFFF"/>
              </a:solidFill>
              <a:ln w="9525" cap="flat" cmpd="sng">
                <a:solidFill>
                  <a:srgbClr val="FFFFFF"/>
                </a:solidFill>
                <a:prstDash val="solid"/>
                <a:round/>
                <a:headEnd type="none" w="sm" len="sm"/>
                <a:tailEnd type="none" w="sm" len="sm"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589" name="Google Shape;589;g85d1f6c4f6_0_185"/>
            <p:cNvSpPr/>
            <p:nvPr/>
          </p:nvSpPr>
          <p:spPr>
            <a:xfrm>
              <a:off x="5946075" y="4036675"/>
              <a:ext cx="248700" cy="593700"/>
            </a:xfrm>
            <a:prstGeom prst="roundRect">
              <a:avLst>
                <a:gd name="adj" fmla="val 16667"/>
              </a:avLst>
            </a:prstGeom>
            <a:solidFill>
              <a:srgbClr val="FFFFFF"/>
            </a:solidFill>
            <a:ln w="9525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4" name="Google Shape;594;g85d1f6c4f6_0_20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Camera Tracking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595" name="Google Shape;595;g85d1f6c4f6_0_20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Iterate Step 1 &amp; 2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Until the energy is low enough!</a:t>
            </a:r>
            <a:endParaRPr/>
          </a:p>
        </p:txBody>
      </p:sp>
      <p:pic>
        <p:nvPicPr>
          <p:cNvPr id="596" name="Google Shape;596;g85d1f6c4f6_0_20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75575" y="2871650"/>
            <a:ext cx="3821550" cy="848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597" name="Google Shape;597;g85d1f6c4f6_0_204"/>
          <p:cNvPicPr preferRelativeResize="0"/>
          <p:nvPr/>
        </p:nvPicPr>
        <p:blipFill rotWithShape="1">
          <a:blip r:embed="rId4">
            <a:alphaModFix/>
          </a:blip>
          <a:srcRect l="6611"/>
          <a:stretch/>
        </p:blipFill>
        <p:spPr>
          <a:xfrm>
            <a:off x="4419550" y="1364625"/>
            <a:ext cx="4607801" cy="3361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2" name="Google Shape;602;g85d1f6c4f6_0_216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Camera Tracking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03" name="Google Shape;603;g85d1f6c4f6_0_216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Often use </a:t>
            </a:r>
            <a:r>
              <a:rPr lang="en-US" b="1"/>
              <a:t>Point-to-Plane loss [Rusinkiewicz 2001]</a:t>
            </a:r>
            <a:endParaRPr b="1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Converges Faster</a:t>
            </a:r>
            <a:endParaRPr/>
          </a:p>
        </p:txBody>
      </p:sp>
      <p:pic>
        <p:nvPicPr>
          <p:cNvPr id="604" name="Google Shape;604;g85d1f6c4f6_0_2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475725" y="289713"/>
            <a:ext cx="4044650" cy="883325"/>
          </a:xfrm>
          <a:prstGeom prst="rect">
            <a:avLst/>
          </a:prstGeom>
          <a:noFill/>
          <a:ln>
            <a:noFill/>
          </a:ln>
        </p:spPr>
      </p:pic>
      <p:pic>
        <p:nvPicPr>
          <p:cNvPr id="605" name="Google Shape;605;g85d1f6c4f6_0_2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958548" y="1969823"/>
            <a:ext cx="5716175" cy="28933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0" name="Google Shape;610;g85d1f6c4f6_0_2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Camera Tracking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11" name="Google Shape;611;g85d1f6c4f6_0_2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Often use </a:t>
            </a:r>
            <a:r>
              <a:rPr lang="en-US" b="1" dirty="0"/>
              <a:t>Point-to-Plane loss [</a:t>
            </a:r>
            <a:r>
              <a:rPr lang="en-US" b="1" dirty="0" err="1"/>
              <a:t>Rusinkiewicz</a:t>
            </a:r>
            <a:r>
              <a:rPr lang="en-US" b="1" dirty="0"/>
              <a:t> 2001]</a:t>
            </a:r>
            <a:endParaRPr b="1" dirty="0"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100"/>
              <a:buFont typeface="Arial"/>
              <a:buNone/>
            </a:pPr>
            <a:r>
              <a:rPr lang="en-US" dirty="0"/>
              <a:t>Converges Faster</a:t>
            </a:r>
            <a:endParaRPr dirty="0"/>
          </a:p>
        </p:txBody>
      </p:sp>
      <p:pic>
        <p:nvPicPr>
          <p:cNvPr id="612" name="Google Shape;612;g85d1f6c4f6_0_2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958548" y="1969823"/>
            <a:ext cx="5716175" cy="289335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613" name="Google Shape;613;g85d1f6c4f6_0_225"/>
          <p:cNvCxnSpPr/>
          <p:nvPr/>
        </p:nvCxnSpPr>
        <p:spPr>
          <a:xfrm>
            <a:off x="4156675" y="3258350"/>
            <a:ext cx="505500" cy="826500"/>
          </a:xfrm>
          <a:prstGeom prst="straightConnector1">
            <a:avLst/>
          </a:prstGeom>
          <a:noFill/>
          <a:ln w="19050" cap="flat" cmpd="sng">
            <a:solidFill>
              <a:srgbClr val="00FF00"/>
            </a:solidFill>
            <a:prstDash val="solid"/>
            <a:round/>
            <a:headEnd type="none" w="med" len="med"/>
            <a:tailEnd type="none" w="med" len="med"/>
          </a:ln>
        </p:spPr>
      </p:cxnSp>
      <p:pic>
        <p:nvPicPr>
          <p:cNvPr id="614" name="Google Shape;614;g85d1f6c4f6_0_22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5725" y="289713"/>
            <a:ext cx="4044650" cy="88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CE469FA2-68C9-4750-B649-557C175C4D78}"/>
              </a:ext>
            </a:extLst>
          </p:cNvPr>
          <p:cNvSpPr txBox="1"/>
          <p:nvPr/>
        </p:nvSpPr>
        <p:spPr>
          <a:xfrm>
            <a:off x="114300" y="4921624"/>
            <a:ext cx="8718000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 err="1"/>
              <a:t>Rusinkiewicz</a:t>
            </a:r>
            <a:r>
              <a:rPr lang="en-US" sz="700" dirty="0"/>
              <a:t>, Szymon, and Marc </a:t>
            </a:r>
            <a:r>
              <a:rPr lang="en-US" sz="700" dirty="0" err="1"/>
              <a:t>Levoy</a:t>
            </a:r>
            <a:r>
              <a:rPr lang="en-US" sz="700" dirty="0"/>
              <a:t>. "Efficient variants of the ICP algorithm." </a:t>
            </a:r>
            <a:r>
              <a:rPr lang="en-US" sz="700" i="1" dirty="0"/>
              <a:t>Proceedings Third International Conference on 3-D Digital Imaging and Modeling</a:t>
            </a:r>
            <a:r>
              <a:rPr lang="en-US" sz="700" dirty="0"/>
              <a:t>. IEEE, 2001.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g85d1f6c4f6_0_12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Depth Sensor</a:t>
            </a:r>
            <a:endParaRPr/>
          </a:p>
        </p:txBody>
      </p:sp>
      <p:sp>
        <p:nvSpPr>
          <p:cNvPr id="86" name="Google Shape;86;g85d1f6c4f6_0_12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Passive Depth -- Stereo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ToF Camera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Phase Modulated, Lidar, etc</a:t>
            </a:r>
            <a:endParaRPr/>
          </a:p>
          <a:p>
            <a:pPr marL="91440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Structured Light Sensor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Kinect</a:t>
            </a:r>
            <a:endParaRPr/>
          </a:p>
        </p:txBody>
      </p:sp>
      <p:pic>
        <p:nvPicPr>
          <p:cNvPr id="87" name="Google Shape;87;g85d1f6c4f6_0_1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905550" y="1109250"/>
            <a:ext cx="3416400" cy="3416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1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9" name="Google Shape;619;g85d1f6c4f6_0_24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Camera Tracking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620" name="Google Shape;620;g85d1f6c4f6_0_24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/>
              <a:t>Robust Loss: [Huber 1964], reduce effects of outliers</a:t>
            </a:r>
            <a:endParaRPr dirty="0"/>
          </a:p>
        </p:txBody>
      </p:sp>
      <p:pic>
        <p:nvPicPr>
          <p:cNvPr id="621" name="Google Shape;621;g85d1f6c4f6_0_24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01488" y="1639475"/>
            <a:ext cx="4341024" cy="3255775"/>
          </a:xfrm>
          <a:prstGeom prst="rect">
            <a:avLst/>
          </a:prstGeom>
          <a:noFill/>
          <a:ln>
            <a:noFill/>
          </a:ln>
        </p:spPr>
      </p:pic>
      <p:pic>
        <p:nvPicPr>
          <p:cNvPr id="622" name="Google Shape;622;g85d1f6c4f6_0_24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475725" y="289713"/>
            <a:ext cx="4044650" cy="883325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7BFEA152-3822-4899-A298-9EA0AF759675}"/>
              </a:ext>
            </a:extLst>
          </p:cNvPr>
          <p:cNvSpPr txBox="1"/>
          <p:nvPr/>
        </p:nvSpPr>
        <p:spPr>
          <a:xfrm>
            <a:off x="141194" y="4895250"/>
            <a:ext cx="8633012" cy="2000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700" dirty="0"/>
              <a:t>Huber, Peter J. (1964). "Robust Estimation of a Location Parameter". </a:t>
            </a:r>
            <a:r>
              <a:rPr lang="en-US" sz="700" i="1" dirty="0"/>
              <a:t>Annals of Statistics</a:t>
            </a:r>
            <a:r>
              <a:rPr lang="en-US" sz="700" dirty="0"/>
              <a:t>. 53 (1): 73–101. doi:10.1214/</a:t>
            </a:r>
            <a:r>
              <a:rPr lang="en-US" sz="700" dirty="0" err="1"/>
              <a:t>aoms</a:t>
            </a:r>
            <a:r>
              <a:rPr lang="en-US" sz="700" dirty="0"/>
              <a:t>/1177703732. JSTOR 2238020.</a:t>
            </a:r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" name="Google Shape;532;g85d1f6c4f6_0_25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Dense 3D Reconstruction (KinectFusion 2011)</a:t>
            </a:r>
            <a:endParaRPr/>
          </a:p>
        </p:txBody>
      </p:sp>
      <p:sp>
        <p:nvSpPr>
          <p:cNvPr id="533" name="Google Shape;533;g85d1f6c4f6_0_25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Signed Distance Function (SDF)</a:t>
            </a: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 err="1"/>
              <a:t>Raycasting</a:t>
            </a: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SDF Fusion (</a:t>
            </a:r>
            <a:r>
              <a:rPr lang="en-US" dirty="0" err="1"/>
              <a:t>Curless</a:t>
            </a:r>
            <a:r>
              <a:rPr lang="en-US" dirty="0"/>
              <a:t> 1996)</a:t>
            </a: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 dirty="0"/>
              <a:t>Tracking (Iterative Closest Point)</a:t>
            </a: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7B16835-6C57-4D1D-8EE8-26484CEC8E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45373" y="1619524"/>
            <a:ext cx="4449129" cy="31600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43421663"/>
      </p:ext>
    </p:extLst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7" name="Google Shape;627;g85d1f6c4f6_0_254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/>
              <a:t>Applications	</a:t>
            </a:r>
            <a:endParaRPr/>
          </a:p>
        </p:txBody>
      </p:sp>
      <p:sp>
        <p:nvSpPr>
          <p:cNvPr id="628" name="Google Shape;628;g85d1f6c4f6_0_254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Appearance &amp; Lighting Reconstruction</a:t>
            </a:r>
            <a:endParaRPr/>
          </a:p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AutoNum type="arabicPeriod"/>
            </a:pPr>
            <a:r>
              <a:rPr lang="en-US"/>
              <a:t>DeepSDF</a:t>
            </a:r>
            <a:endParaRPr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Seeing the World in a Bag of Chips</a:t>
            </a:r>
            <a:endParaRPr/>
          </a:p>
        </p:txBody>
      </p:sp>
      <p:sp>
        <p:nvSpPr>
          <p:cNvPr id="634" name="Google Shape;63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" name="4F5B8DF9">
            <a:hlinkClick r:id="" action="ppaction://media"/>
            <a:extLst>
              <a:ext uri="{FF2B5EF4-FFF2-40B4-BE49-F238E27FC236}">
                <a16:creationId xmlns:a16="http://schemas.microsoft.com/office/drawing/2014/main" id="{F5C8ABC6-FCB7-4CEE-B601-70A56FA80D7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98920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224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Seeing the World in a Bag of Chips</a:t>
            </a:r>
            <a:endParaRPr/>
          </a:p>
        </p:txBody>
      </p:sp>
      <p:sp>
        <p:nvSpPr>
          <p:cNvPr id="634" name="Google Shape;63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0B1EB0C5-E295-4DAB-A5B8-08C80F0E30A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445294"/>
            <a:ext cx="9144000" cy="3395911"/>
          </a:xfrm>
          <a:prstGeom prst="rect">
            <a:avLst/>
          </a:prstGeom>
        </p:spPr>
      </p:pic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3" name="Google Shape;633;p3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Seeing the World in a Bag of Chips</a:t>
            </a:r>
            <a:endParaRPr/>
          </a:p>
        </p:txBody>
      </p:sp>
      <p:sp>
        <p:nvSpPr>
          <p:cNvPr id="634" name="Google Shape;634;p3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9C2BDE6-26DD-49C9-B265-2C6AA40B917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3862"/>
            <a:ext cx="9144000" cy="51157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7604799"/>
      </p:ext>
    </p:extLst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15B5116-9790-45E5-B99D-A6428D62F2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0AE4E76-7573-4041-A669-FA65D53CD9A8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EB569C73-12B6-4923-81EF-C770AB38289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29359"/>
            <a:ext cx="9144000" cy="50847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7686114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nvs_Trim">
            <a:hlinkClick r:id="" action="ppaction://media"/>
            <a:extLst>
              <a:ext uri="{FF2B5EF4-FFF2-40B4-BE49-F238E27FC236}">
                <a16:creationId xmlns:a16="http://schemas.microsoft.com/office/drawing/2014/main" id="{C3A16CA9-F9ED-4D8F-A9D7-91C47BE41C4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93785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 advTm="12001">
        <p:fade/>
      </p:transition>
    </mc:Choice>
    <mc:Fallback xmlns="">
      <p:transition spd="med" advTm="1200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2842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  <p:extLst>
    <p:ext uri="{E180D4A7-C9FB-4DFB-919C-405C955672EB}">
      <p14:showEvtLst xmlns:p14="http://schemas.microsoft.com/office/powerpoint/2010/main">
        <p14:playEvt time="31" objId="8"/>
      </p14:showEvtLst>
    </p:ext>
  </p:extLs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6DC5C85-B8EF-4458-9159-F80D48714F6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10C00BD-4D49-46CF-AE01-CE59096049F5}"/>
              </a:ext>
            </a:extLst>
          </p:cNvPr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148BB195-3C01-41DF-B1AF-C675E5F63A6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68247"/>
            <a:ext cx="9144000" cy="50070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0092498"/>
      </p:ext>
    </p:extLst>
  </p:cSld>
  <p:clrMapOvr>
    <a:masterClrMapping/>
  </p:clrMapOvr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3"/>
          <p:cNvSpPr txBox="1">
            <a:spLocks noGrp="1"/>
          </p:cNvSpPr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3600"/>
              <a:t>DeepSDF: Learning Continuous SDFs for Shape Representation</a:t>
            </a:r>
            <a:endParaRPr/>
          </a:p>
        </p:txBody>
      </p:sp>
      <p:sp>
        <p:nvSpPr>
          <p:cNvPr id="55" name="Google Shape;55;p13"/>
          <p:cNvSpPr txBox="1">
            <a:spLocks noGrp="1"/>
          </p:cNvSpPr>
          <p:nvPr>
            <p:ph type="subTitle" idx="1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b="1" dirty="0" err="1"/>
              <a:t>Jeong</a:t>
            </a:r>
            <a:r>
              <a:rPr lang="en" sz="1800" b="1" dirty="0"/>
              <a:t> </a:t>
            </a:r>
            <a:r>
              <a:rPr lang="en" sz="1800" b="1" dirty="0" err="1"/>
              <a:t>Joon</a:t>
            </a:r>
            <a:r>
              <a:rPr lang="en" sz="1800" b="1" dirty="0"/>
              <a:t> Park</a:t>
            </a:r>
            <a:r>
              <a:rPr lang="en" sz="1800" dirty="0"/>
              <a:t>, Peter Florence, Julian Straub, </a:t>
            </a:r>
            <a:endParaRPr sz="1800" dirty="0"/>
          </a:p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800" dirty="0"/>
              <a:t>Richard </a:t>
            </a:r>
            <a:r>
              <a:rPr lang="en" sz="1800" dirty="0" err="1"/>
              <a:t>Newcombe</a:t>
            </a:r>
            <a:r>
              <a:rPr lang="en" sz="1800" dirty="0"/>
              <a:t>, Steven </a:t>
            </a:r>
            <a:r>
              <a:rPr lang="en" sz="1800" dirty="0" err="1"/>
              <a:t>Lovegrove</a:t>
            </a:r>
            <a:endParaRPr sz="1800" dirty="0"/>
          </a:p>
        </p:txBody>
      </p:sp>
    </p:spTree>
    <p:extLst>
      <p:ext uri="{BB962C8B-B14F-4D97-AF65-F5344CB8AC3E}">
        <p14:creationId xmlns:p14="http://schemas.microsoft.com/office/powerpoint/2010/main" val="83336610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" name="Google Shape;92;g85d1f6c4f6_0_1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Depth Sensor</a:t>
            </a:r>
            <a:endParaRPr/>
          </a:p>
        </p:txBody>
      </p:sp>
      <p:sp>
        <p:nvSpPr>
          <p:cNvPr id="93" name="Google Shape;93;g85d1f6c4f6_0_1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Passive Depth -- Stereo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ToF Camera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Phase Modulated, Lidar, etc</a:t>
            </a:r>
            <a:endParaRPr/>
          </a:p>
          <a:p>
            <a:pPr marL="91440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Structured Light Sensor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Kinect, Hololens</a:t>
            </a:r>
            <a:endParaRPr/>
          </a:p>
        </p:txBody>
      </p:sp>
      <p:pic>
        <p:nvPicPr>
          <p:cNvPr id="94" name="Google Shape;94;g85d1f6c4f6_0_132"/>
          <p:cNvPicPr preferRelativeResize="0"/>
          <p:nvPr/>
        </p:nvPicPr>
        <p:blipFill rotWithShape="1">
          <a:blip r:embed="rId3">
            <a:alphaModFix/>
          </a:blip>
          <a:srcRect t="37365" b="32299"/>
          <a:stretch/>
        </p:blipFill>
        <p:spPr>
          <a:xfrm>
            <a:off x="4572000" y="883200"/>
            <a:ext cx="3650475" cy="110732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5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Representations for 3D Deep Learning</a:t>
            </a:r>
            <a:endParaRPr sz="2400" dirty="0"/>
          </a:p>
        </p:txBody>
      </p:sp>
      <p:sp>
        <p:nvSpPr>
          <p:cNvPr id="70" name="Google Shape;70;p15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endParaRPr/>
          </a:p>
        </p:txBody>
      </p:sp>
      <p:pic>
        <p:nvPicPr>
          <p:cNvPr id="71" name="Google Shape;71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4762" y="1337775"/>
            <a:ext cx="2686238" cy="3119125"/>
          </a:xfrm>
          <a:prstGeom prst="rect">
            <a:avLst/>
          </a:prstGeom>
          <a:noFill/>
          <a:ln>
            <a:noFill/>
          </a:ln>
        </p:spPr>
      </p:pic>
      <p:sp>
        <p:nvSpPr>
          <p:cNvPr id="72" name="Google Shape;72;p15"/>
          <p:cNvSpPr txBox="1"/>
          <p:nvPr/>
        </p:nvSpPr>
        <p:spPr>
          <a:xfrm>
            <a:off x="814650" y="4703625"/>
            <a:ext cx="1649100" cy="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Wu et al. 2016</a:t>
            </a:r>
            <a:endParaRPr/>
          </a:p>
        </p:txBody>
      </p:sp>
      <p:pic>
        <p:nvPicPr>
          <p:cNvPr id="73" name="Google Shape;73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711000" y="1653674"/>
            <a:ext cx="3232550" cy="2257725"/>
          </a:xfrm>
          <a:prstGeom prst="rect">
            <a:avLst/>
          </a:prstGeom>
          <a:noFill/>
          <a:ln>
            <a:noFill/>
          </a:ln>
        </p:spPr>
      </p:pic>
      <p:sp>
        <p:nvSpPr>
          <p:cNvPr id="74" name="Google Shape;74;p15"/>
          <p:cNvSpPr txBox="1"/>
          <p:nvPr/>
        </p:nvSpPr>
        <p:spPr>
          <a:xfrm>
            <a:off x="3254175" y="4667550"/>
            <a:ext cx="1649100" cy="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Tatarchenko et al. 2015</a:t>
            </a:r>
            <a:endParaRPr/>
          </a:p>
        </p:txBody>
      </p:sp>
      <p:pic>
        <p:nvPicPr>
          <p:cNvPr id="75" name="Google Shape;75;p15"/>
          <p:cNvPicPr preferRelativeResize="0"/>
          <p:nvPr/>
        </p:nvPicPr>
        <p:blipFill rotWithShape="1">
          <a:blip r:embed="rId5">
            <a:alphaModFix/>
          </a:blip>
          <a:srcRect t="2219"/>
          <a:stretch/>
        </p:blipFill>
        <p:spPr>
          <a:xfrm>
            <a:off x="6034250" y="1017725"/>
            <a:ext cx="2932874" cy="3551150"/>
          </a:xfrm>
          <a:prstGeom prst="rect">
            <a:avLst/>
          </a:prstGeom>
          <a:noFill/>
          <a:ln>
            <a:noFill/>
          </a:ln>
        </p:spPr>
      </p:pic>
      <p:sp>
        <p:nvSpPr>
          <p:cNvPr id="76" name="Google Shape;76;p15"/>
          <p:cNvSpPr txBox="1"/>
          <p:nvPr/>
        </p:nvSpPr>
        <p:spPr>
          <a:xfrm>
            <a:off x="6616575" y="4654800"/>
            <a:ext cx="1649100" cy="2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1000">
                <a:solidFill>
                  <a:srgbClr val="222222"/>
                </a:solidFill>
                <a:highlight>
                  <a:srgbClr val="FFFFFF"/>
                </a:highlight>
              </a:rPr>
              <a:t>Groueix et al. 2018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3922418162"/>
      </p:ext>
    </p:extLst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7" name="Google Shape;87;p1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Key Idea: Directly regress SDF</a:t>
            </a:r>
            <a:endParaRPr sz="2400" dirty="0"/>
          </a:p>
        </p:txBody>
      </p:sp>
      <p:sp>
        <p:nvSpPr>
          <p:cNvPr id="88" name="Google Shape;88;p1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89" name="Google Shape;89;p17"/>
          <p:cNvPicPr preferRelativeResize="0"/>
          <p:nvPr/>
        </p:nvPicPr>
        <p:blipFill rotWithShape="1">
          <a:blip r:embed="rId3">
            <a:alphaModFix/>
          </a:blip>
          <a:srcRect l="40126"/>
          <a:stretch/>
        </p:blipFill>
        <p:spPr>
          <a:xfrm>
            <a:off x="3972748" y="1102050"/>
            <a:ext cx="3633675" cy="39910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0" name="Google Shape;90;p17"/>
          <p:cNvPicPr preferRelativeResize="0"/>
          <p:nvPr/>
        </p:nvPicPr>
        <p:blipFill rotWithShape="1">
          <a:blip r:embed="rId3">
            <a:alphaModFix/>
          </a:blip>
          <a:srcRect t="46039" r="64579"/>
          <a:stretch/>
        </p:blipFill>
        <p:spPr>
          <a:xfrm>
            <a:off x="1972025" y="2882667"/>
            <a:ext cx="1848325" cy="21763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91" name="Google Shape;91;p17"/>
          <p:cNvGrpSpPr/>
          <p:nvPr/>
        </p:nvGrpSpPr>
        <p:grpSpPr>
          <a:xfrm>
            <a:off x="2024365" y="1152476"/>
            <a:ext cx="1609988" cy="1730223"/>
            <a:chOff x="3914200" y="233075"/>
            <a:chExt cx="2341800" cy="2141100"/>
          </a:xfrm>
        </p:grpSpPr>
        <p:sp>
          <p:nvSpPr>
            <p:cNvPr id="92" name="Google Shape;92;p17"/>
            <p:cNvSpPr/>
            <p:nvPr/>
          </p:nvSpPr>
          <p:spPr>
            <a:xfrm>
              <a:off x="3914200" y="233075"/>
              <a:ext cx="2341800" cy="21411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3" name="Google Shape;93;p17"/>
            <p:cNvSpPr/>
            <p:nvPr/>
          </p:nvSpPr>
          <p:spPr>
            <a:xfrm>
              <a:off x="4620552" y="249775"/>
              <a:ext cx="1627050" cy="1639250"/>
            </a:xfrm>
            <a:custGeom>
              <a:avLst/>
              <a:gdLst/>
              <a:ahLst/>
              <a:cxnLst/>
              <a:rect l="l" t="t" r="r" b="b"/>
              <a:pathLst>
                <a:path w="65082" h="65570" extrusionOk="0">
                  <a:moveTo>
                    <a:pt x="17243" y="0"/>
                  </a:moveTo>
                  <a:cubicBezTo>
                    <a:pt x="14678" y="5353"/>
                    <a:pt x="4419" y="24533"/>
                    <a:pt x="1854" y="32116"/>
                  </a:cubicBezTo>
                  <a:cubicBezTo>
                    <a:pt x="-711" y="39699"/>
                    <a:pt x="-488" y="41483"/>
                    <a:pt x="1854" y="45497"/>
                  </a:cubicBezTo>
                  <a:cubicBezTo>
                    <a:pt x="4196" y="49512"/>
                    <a:pt x="9270" y="53081"/>
                    <a:pt x="15905" y="56203"/>
                  </a:cubicBezTo>
                  <a:cubicBezTo>
                    <a:pt x="22540" y="59325"/>
                    <a:pt x="33468" y="62670"/>
                    <a:pt x="41664" y="64231"/>
                  </a:cubicBezTo>
                  <a:cubicBezTo>
                    <a:pt x="49860" y="65792"/>
                    <a:pt x="61179" y="65347"/>
                    <a:pt x="65082" y="65570"/>
                  </a:cubicBezTo>
                </a:path>
              </a:pathLst>
            </a:custGeom>
            <a:noFill/>
            <a:ln w="28575" cap="flat" cmpd="sng">
              <a:solidFill>
                <a:srgbClr val="23AA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94" name="Google Shape;94;p17"/>
            <p:cNvSpPr/>
            <p:nvPr/>
          </p:nvSpPr>
          <p:spPr>
            <a:xfrm>
              <a:off x="4566550" y="1897375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5" name="Google Shape;95;p17"/>
            <p:cNvSpPr/>
            <p:nvPr/>
          </p:nvSpPr>
          <p:spPr>
            <a:xfrm>
              <a:off x="4620550" y="377075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6" name="Google Shape;96;p17"/>
            <p:cNvSpPr/>
            <p:nvPr/>
          </p:nvSpPr>
          <p:spPr>
            <a:xfrm>
              <a:off x="4093550" y="52950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7" name="Google Shape;97;p17"/>
            <p:cNvSpPr/>
            <p:nvPr/>
          </p:nvSpPr>
          <p:spPr>
            <a:xfrm>
              <a:off x="4294475" y="8742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8" name="Google Shape;98;p17"/>
            <p:cNvSpPr/>
            <p:nvPr/>
          </p:nvSpPr>
          <p:spPr>
            <a:xfrm>
              <a:off x="4051725" y="13945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99" name="Google Shape;99;p17"/>
            <p:cNvSpPr/>
            <p:nvPr/>
          </p:nvSpPr>
          <p:spPr>
            <a:xfrm>
              <a:off x="4386575" y="14866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0" name="Google Shape;100;p17"/>
            <p:cNvSpPr/>
            <p:nvPr/>
          </p:nvSpPr>
          <p:spPr>
            <a:xfrm>
              <a:off x="5848950" y="21147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1" name="Google Shape;101;p17"/>
            <p:cNvSpPr/>
            <p:nvPr/>
          </p:nvSpPr>
          <p:spPr>
            <a:xfrm>
              <a:off x="4051725" y="1989475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2" name="Google Shape;102;p17"/>
            <p:cNvSpPr/>
            <p:nvPr/>
          </p:nvSpPr>
          <p:spPr>
            <a:xfrm>
              <a:off x="5139925" y="21147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3" name="Google Shape;103;p17"/>
            <p:cNvSpPr/>
            <p:nvPr/>
          </p:nvSpPr>
          <p:spPr>
            <a:xfrm>
              <a:off x="4905850" y="125757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4" name="Google Shape;104;p17"/>
            <p:cNvSpPr/>
            <p:nvPr/>
          </p:nvSpPr>
          <p:spPr>
            <a:xfrm>
              <a:off x="5139925" y="46917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5" name="Google Shape;105;p17"/>
            <p:cNvSpPr/>
            <p:nvPr/>
          </p:nvSpPr>
          <p:spPr>
            <a:xfrm>
              <a:off x="5047825" y="874250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6" name="Google Shape;106;p17"/>
            <p:cNvSpPr/>
            <p:nvPr/>
          </p:nvSpPr>
          <p:spPr>
            <a:xfrm>
              <a:off x="5431825" y="1097750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7" name="Google Shape;107;p17"/>
            <p:cNvSpPr/>
            <p:nvPr/>
          </p:nvSpPr>
          <p:spPr>
            <a:xfrm>
              <a:off x="5984950" y="37707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8" name="Google Shape;108;p17"/>
            <p:cNvSpPr/>
            <p:nvPr/>
          </p:nvSpPr>
          <p:spPr>
            <a:xfrm>
              <a:off x="5523925" y="154342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09" name="Google Shape;109;p17"/>
            <p:cNvSpPr/>
            <p:nvPr/>
          </p:nvSpPr>
          <p:spPr>
            <a:xfrm>
              <a:off x="5972650" y="154342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0" name="Google Shape;110;p17"/>
            <p:cNvSpPr/>
            <p:nvPr/>
          </p:nvSpPr>
          <p:spPr>
            <a:xfrm>
              <a:off x="5848950" y="1078800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1" name="Google Shape;111;p17"/>
            <p:cNvSpPr/>
            <p:nvPr/>
          </p:nvSpPr>
          <p:spPr>
            <a:xfrm>
              <a:off x="5616025" y="68572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2130825292"/>
      </p:ext>
    </p:extLst>
  </p:cSld>
  <p:clrMapOvr>
    <a:masterClrMapping/>
  </p:clrMapOvr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6" name="Google Shape;116;p18"/>
          <p:cNvGrpSpPr/>
          <p:nvPr/>
        </p:nvGrpSpPr>
        <p:grpSpPr>
          <a:xfrm>
            <a:off x="4821518" y="1548635"/>
            <a:ext cx="3518320" cy="3101812"/>
            <a:chOff x="3914200" y="233075"/>
            <a:chExt cx="2341800" cy="2141100"/>
          </a:xfrm>
        </p:grpSpPr>
        <p:sp>
          <p:nvSpPr>
            <p:cNvPr id="117" name="Google Shape;117;p18"/>
            <p:cNvSpPr/>
            <p:nvPr/>
          </p:nvSpPr>
          <p:spPr>
            <a:xfrm>
              <a:off x="3914200" y="233075"/>
              <a:ext cx="2341800" cy="21411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18" name="Google Shape;118;p18"/>
            <p:cNvSpPr/>
            <p:nvPr/>
          </p:nvSpPr>
          <p:spPr>
            <a:xfrm>
              <a:off x="4620552" y="249775"/>
              <a:ext cx="1627050" cy="1639250"/>
            </a:xfrm>
            <a:custGeom>
              <a:avLst/>
              <a:gdLst/>
              <a:ahLst/>
              <a:cxnLst/>
              <a:rect l="l" t="t" r="r" b="b"/>
              <a:pathLst>
                <a:path w="65082" h="65570" extrusionOk="0">
                  <a:moveTo>
                    <a:pt x="17243" y="0"/>
                  </a:moveTo>
                  <a:cubicBezTo>
                    <a:pt x="14678" y="5353"/>
                    <a:pt x="4419" y="24533"/>
                    <a:pt x="1854" y="32116"/>
                  </a:cubicBezTo>
                  <a:cubicBezTo>
                    <a:pt x="-711" y="39699"/>
                    <a:pt x="-488" y="41483"/>
                    <a:pt x="1854" y="45497"/>
                  </a:cubicBezTo>
                  <a:cubicBezTo>
                    <a:pt x="4196" y="49512"/>
                    <a:pt x="9270" y="53081"/>
                    <a:pt x="15905" y="56203"/>
                  </a:cubicBezTo>
                  <a:cubicBezTo>
                    <a:pt x="22540" y="59325"/>
                    <a:pt x="33468" y="62670"/>
                    <a:pt x="41664" y="64231"/>
                  </a:cubicBezTo>
                  <a:cubicBezTo>
                    <a:pt x="49860" y="65792"/>
                    <a:pt x="61179" y="65347"/>
                    <a:pt x="65082" y="65570"/>
                  </a:cubicBezTo>
                </a:path>
              </a:pathLst>
            </a:custGeom>
            <a:noFill/>
            <a:ln w="28575" cap="flat" cmpd="sng">
              <a:solidFill>
                <a:srgbClr val="23AA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19" name="Google Shape;119;p18"/>
            <p:cNvSpPr/>
            <p:nvPr/>
          </p:nvSpPr>
          <p:spPr>
            <a:xfrm>
              <a:off x="4566550" y="1897375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0" name="Google Shape;120;p18"/>
            <p:cNvSpPr/>
            <p:nvPr/>
          </p:nvSpPr>
          <p:spPr>
            <a:xfrm>
              <a:off x="4620550" y="377075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1" name="Google Shape;121;p18"/>
            <p:cNvSpPr/>
            <p:nvPr/>
          </p:nvSpPr>
          <p:spPr>
            <a:xfrm>
              <a:off x="4093550" y="52950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2" name="Google Shape;122;p18"/>
            <p:cNvSpPr/>
            <p:nvPr/>
          </p:nvSpPr>
          <p:spPr>
            <a:xfrm>
              <a:off x="4294475" y="8742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3" name="Google Shape;123;p18"/>
            <p:cNvSpPr/>
            <p:nvPr/>
          </p:nvSpPr>
          <p:spPr>
            <a:xfrm>
              <a:off x="4051725" y="13945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4" name="Google Shape;124;p18"/>
            <p:cNvSpPr/>
            <p:nvPr/>
          </p:nvSpPr>
          <p:spPr>
            <a:xfrm>
              <a:off x="4386575" y="14866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5" name="Google Shape;125;p18"/>
            <p:cNvSpPr/>
            <p:nvPr/>
          </p:nvSpPr>
          <p:spPr>
            <a:xfrm>
              <a:off x="5848950" y="21147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6" name="Google Shape;126;p18"/>
            <p:cNvSpPr/>
            <p:nvPr/>
          </p:nvSpPr>
          <p:spPr>
            <a:xfrm>
              <a:off x="4051725" y="1989475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7" name="Google Shape;127;p18"/>
            <p:cNvSpPr/>
            <p:nvPr/>
          </p:nvSpPr>
          <p:spPr>
            <a:xfrm>
              <a:off x="5139925" y="21147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8" name="Google Shape;128;p18"/>
            <p:cNvSpPr/>
            <p:nvPr/>
          </p:nvSpPr>
          <p:spPr>
            <a:xfrm>
              <a:off x="4905850" y="125757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29" name="Google Shape;129;p18"/>
            <p:cNvSpPr/>
            <p:nvPr/>
          </p:nvSpPr>
          <p:spPr>
            <a:xfrm>
              <a:off x="5139925" y="46917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0" name="Google Shape;130;p18"/>
            <p:cNvSpPr/>
            <p:nvPr/>
          </p:nvSpPr>
          <p:spPr>
            <a:xfrm>
              <a:off x="5047825" y="874250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1" name="Google Shape;131;p18"/>
            <p:cNvSpPr/>
            <p:nvPr/>
          </p:nvSpPr>
          <p:spPr>
            <a:xfrm>
              <a:off x="5431825" y="1097750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2" name="Google Shape;132;p18"/>
            <p:cNvSpPr/>
            <p:nvPr/>
          </p:nvSpPr>
          <p:spPr>
            <a:xfrm>
              <a:off x="5984950" y="37707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3" name="Google Shape;133;p18"/>
            <p:cNvSpPr/>
            <p:nvPr/>
          </p:nvSpPr>
          <p:spPr>
            <a:xfrm>
              <a:off x="5523925" y="154342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4" name="Google Shape;134;p18"/>
            <p:cNvSpPr/>
            <p:nvPr/>
          </p:nvSpPr>
          <p:spPr>
            <a:xfrm>
              <a:off x="5972650" y="154342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5" name="Google Shape;135;p18"/>
            <p:cNvSpPr/>
            <p:nvPr/>
          </p:nvSpPr>
          <p:spPr>
            <a:xfrm>
              <a:off x="5848950" y="1078800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36" name="Google Shape;136;p18"/>
            <p:cNvSpPr/>
            <p:nvPr/>
          </p:nvSpPr>
          <p:spPr>
            <a:xfrm>
              <a:off x="5616025" y="68572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37" name="Google Shape;137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5475" y="1550175"/>
            <a:ext cx="3098725" cy="309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38" name="Google Shape;138;p18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Signed Distance Function</a:t>
            </a:r>
            <a:endParaRPr sz="2400" dirty="0"/>
          </a:p>
        </p:txBody>
      </p:sp>
      <p:sp>
        <p:nvSpPr>
          <p:cNvPr id="139" name="Google Shape;139;p18"/>
          <p:cNvSpPr/>
          <p:nvPr/>
        </p:nvSpPr>
        <p:spPr>
          <a:xfrm>
            <a:off x="2049650" y="2378300"/>
            <a:ext cx="408300" cy="408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40" name="Google Shape;140;p18"/>
          <p:cNvCxnSpPr/>
          <p:nvPr/>
        </p:nvCxnSpPr>
        <p:spPr>
          <a:xfrm rot="10800000" flipH="1">
            <a:off x="2041800" y="1561700"/>
            <a:ext cx="2772000" cy="816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41" name="Google Shape;141;p18"/>
          <p:cNvCxnSpPr/>
          <p:nvPr/>
        </p:nvCxnSpPr>
        <p:spPr>
          <a:xfrm>
            <a:off x="2057500" y="2786650"/>
            <a:ext cx="2772000" cy="1869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42" name="Google Shape;142;p18"/>
          <p:cNvSpPr/>
          <p:nvPr/>
        </p:nvSpPr>
        <p:spPr>
          <a:xfrm rot="-1856798">
            <a:off x="5994676" y="3155222"/>
            <a:ext cx="344198" cy="149101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3" name="Google Shape;143;p18"/>
          <p:cNvSpPr/>
          <p:nvPr/>
        </p:nvSpPr>
        <p:spPr>
          <a:xfrm rot="1050260">
            <a:off x="5239059" y="2118025"/>
            <a:ext cx="893683" cy="149150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18"/>
          <p:cNvSpPr/>
          <p:nvPr/>
        </p:nvSpPr>
        <p:spPr>
          <a:xfrm rot="-2384368">
            <a:off x="5883049" y="3707430"/>
            <a:ext cx="599251" cy="149342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5" name="Google Shape;145;p18"/>
          <p:cNvSpPr/>
          <p:nvPr/>
        </p:nvSpPr>
        <p:spPr>
          <a:xfrm rot="-4586311">
            <a:off x="7167488" y="3341256"/>
            <a:ext cx="965931" cy="149453"/>
          </a:xfrm>
          <a:prstGeom prst="leftRightArrow">
            <a:avLst>
              <a:gd name="adj1" fmla="val 50000"/>
              <a:gd name="adj2" fmla="val 50000"/>
            </a:avLst>
          </a:prstGeom>
          <a:solidFill>
            <a:schemeClr val="lt2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97777019"/>
      </p:ext>
    </p:extLst>
  </p:cSld>
  <p:clrMapOvr>
    <a:masterClrMapping/>
  </p:clrMapOvr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0" name="Google Shape;150;p19"/>
          <p:cNvGrpSpPr/>
          <p:nvPr/>
        </p:nvGrpSpPr>
        <p:grpSpPr>
          <a:xfrm>
            <a:off x="4821518" y="1548635"/>
            <a:ext cx="3518320" cy="3101812"/>
            <a:chOff x="3914200" y="233075"/>
            <a:chExt cx="2341800" cy="2141100"/>
          </a:xfrm>
        </p:grpSpPr>
        <p:sp>
          <p:nvSpPr>
            <p:cNvPr id="151" name="Google Shape;151;p19"/>
            <p:cNvSpPr/>
            <p:nvPr/>
          </p:nvSpPr>
          <p:spPr>
            <a:xfrm>
              <a:off x="3914200" y="233075"/>
              <a:ext cx="2341800" cy="21411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2" name="Google Shape;152;p19"/>
            <p:cNvSpPr/>
            <p:nvPr/>
          </p:nvSpPr>
          <p:spPr>
            <a:xfrm>
              <a:off x="4620552" y="249775"/>
              <a:ext cx="1627050" cy="1639250"/>
            </a:xfrm>
            <a:custGeom>
              <a:avLst/>
              <a:gdLst/>
              <a:ahLst/>
              <a:cxnLst/>
              <a:rect l="l" t="t" r="r" b="b"/>
              <a:pathLst>
                <a:path w="65082" h="65570" extrusionOk="0">
                  <a:moveTo>
                    <a:pt x="17243" y="0"/>
                  </a:moveTo>
                  <a:cubicBezTo>
                    <a:pt x="14678" y="5353"/>
                    <a:pt x="4419" y="24533"/>
                    <a:pt x="1854" y="32116"/>
                  </a:cubicBezTo>
                  <a:cubicBezTo>
                    <a:pt x="-711" y="39699"/>
                    <a:pt x="-488" y="41483"/>
                    <a:pt x="1854" y="45497"/>
                  </a:cubicBezTo>
                  <a:cubicBezTo>
                    <a:pt x="4196" y="49512"/>
                    <a:pt x="9270" y="53081"/>
                    <a:pt x="15905" y="56203"/>
                  </a:cubicBezTo>
                  <a:cubicBezTo>
                    <a:pt x="22540" y="59325"/>
                    <a:pt x="33468" y="62670"/>
                    <a:pt x="41664" y="64231"/>
                  </a:cubicBezTo>
                  <a:cubicBezTo>
                    <a:pt x="49860" y="65792"/>
                    <a:pt x="61179" y="65347"/>
                    <a:pt x="65082" y="65570"/>
                  </a:cubicBezTo>
                </a:path>
              </a:pathLst>
            </a:custGeom>
            <a:noFill/>
            <a:ln w="28575" cap="flat" cmpd="sng">
              <a:solidFill>
                <a:srgbClr val="23AA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53" name="Google Shape;153;p19"/>
            <p:cNvSpPr/>
            <p:nvPr/>
          </p:nvSpPr>
          <p:spPr>
            <a:xfrm>
              <a:off x="4566550" y="1897375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4" name="Google Shape;154;p19"/>
            <p:cNvSpPr/>
            <p:nvPr/>
          </p:nvSpPr>
          <p:spPr>
            <a:xfrm>
              <a:off x="4620550" y="377075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5" name="Google Shape;155;p19"/>
            <p:cNvSpPr/>
            <p:nvPr/>
          </p:nvSpPr>
          <p:spPr>
            <a:xfrm>
              <a:off x="4093550" y="52950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6" name="Google Shape;156;p19"/>
            <p:cNvSpPr/>
            <p:nvPr/>
          </p:nvSpPr>
          <p:spPr>
            <a:xfrm>
              <a:off x="4294475" y="8742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7" name="Google Shape;157;p19"/>
            <p:cNvSpPr/>
            <p:nvPr/>
          </p:nvSpPr>
          <p:spPr>
            <a:xfrm>
              <a:off x="4051725" y="13945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8" name="Google Shape;158;p19"/>
            <p:cNvSpPr/>
            <p:nvPr/>
          </p:nvSpPr>
          <p:spPr>
            <a:xfrm>
              <a:off x="4386575" y="14866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59" name="Google Shape;159;p19"/>
            <p:cNvSpPr/>
            <p:nvPr/>
          </p:nvSpPr>
          <p:spPr>
            <a:xfrm>
              <a:off x="5848950" y="21147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0" name="Google Shape;160;p19"/>
            <p:cNvSpPr/>
            <p:nvPr/>
          </p:nvSpPr>
          <p:spPr>
            <a:xfrm>
              <a:off x="4051725" y="1989475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1" name="Google Shape;161;p19"/>
            <p:cNvSpPr/>
            <p:nvPr/>
          </p:nvSpPr>
          <p:spPr>
            <a:xfrm>
              <a:off x="5139925" y="21147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2" name="Google Shape;162;p19"/>
            <p:cNvSpPr/>
            <p:nvPr/>
          </p:nvSpPr>
          <p:spPr>
            <a:xfrm>
              <a:off x="4905850" y="125757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3" name="Google Shape;163;p19"/>
            <p:cNvSpPr/>
            <p:nvPr/>
          </p:nvSpPr>
          <p:spPr>
            <a:xfrm>
              <a:off x="5139925" y="46917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4" name="Google Shape;164;p19"/>
            <p:cNvSpPr/>
            <p:nvPr/>
          </p:nvSpPr>
          <p:spPr>
            <a:xfrm>
              <a:off x="5047825" y="874250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5" name="Google Shape;165;p19"/>
            <p:cNvSpPr/>
            <p:nvPr/>
          </p:nvSpPr>
          <p:spPr>
            <a:xfrm>
              <a:off x="5431825" y="1097750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6" name="Google Shape;166;p19"/>
            <p:cNvSpPr/>
            <p:nvPr/>
          </p:nvSpPr>
          <p:spPr>
            <a:xfrm>
              <a:off x="5984950" y="37707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7" name="Google Shape;167;p19"/>
            <p:cNvSpPr/>
            <p:nvPr/>
          </p:nvSpPr>
          <p:spPr>
            <a:xfrm>
              <a:off x="5523925" y="154342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8" name="Google Shape;168;p19"/>
            <p:cNvSpPr/>
            <p:nvPr/>
          </p:nvSpPr>
          <p:spPr>
            <a:xfrm>
              <a:off x="5972650" y="154342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69" name="Google Shape;169;p19"/>
            <p:cNvSpPr/>
            <p:nvPr/>
          </p:nvSpPr>
          <p:spPr>
            <a:xfrm>
              <a:off x="5848950" y="1078800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70" name="Google Shape;170;p19"/>
            <p:cNvSpPr/>
            <p:nvPr/>
          </p:nvSpPr>
          <p:spPr>
            <a:xfrm>
              <a:off x="5616025" y="68572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71" name="Google Shape;171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5475" y="1550175"/>
            <a:ext cx="3098725" cy="3098725"/>
          </a:xfrm>
          <a:prstGeom prst="rect">
            <a:avLst/>
          </a:prstGeom>
          <a:noFill/>
          <a:ln>
            <a:noFill/>
          </a:ln>
        </p:spPr>
      </p:pic>
      <p:sp>
        <p:nvSpPr>
          <p:cNvPr id="172" name="Google Shape;172;p1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Signed Distance Function</a:t>
            </a:r>
            <a:endParaRPr sz="2400" dirty="0"/>
          </a:p>
        </p:txBody>
      </p:sp>
      <p:sp>
        <p:nvSpPr>
          <p:cNvPr id="173" name="Google Shape;173;p19"/>
          <p:cNvSpPr/>
          <p:nvPr/>
        </p:nvSpPr>
        <p:spPr>
          <a:xfrm>
            <a:off x="2049650" y="2378300"/>
            <a:ext cx="408300" cy="408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174" name="Google Shape;174;p19"/>
          <p:cNvCxnSpPr/>
          <p:nvPr/>
        </p:nvCxnSpPr>
        <p:spPr>
          <a:xfrm rot="10800000" flipH="1">
            <a:off x="2041800" y="1561700"/>
            <a:ext cx="2772000" cy="816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175" name="Google Shape;175;p19"/>
          <p:cNvCxnSpPr/>
          <p:nvPr/>
        </p:nvCxnSpPr>
        <p:spPr>
          <a:xfrm>
            <a:off x="2057500" y="2786650"/>
            <a:ext cx="2772000" cy="1869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76" name="Google Shape;176;p19"/>
          <p:cNvSpPr/>
          <p:nvPr/>
        </p:nvSpPr>
        <p:spPr>
          <a:xfrm>
            <a:off x="5473475" y="3714600"/>
            <a:ext cx="824400" cy="634500"/>
          </a:xfrm>
          <a:prstGeom prst="mathMinus">
            <a:avLst>
              <a:gd name="adj1" fmla="val 23520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7" name="Google Shape;177;p19"/>
          <p:cNvSpPr/>
          <p:nvPr/>
        </p:nvSpPr>
        <p:spPr>
          <a:xfrm>
            <a:off x="6784800" y="2450325"/>
            <a:ext cx="746100" cy="816600"/>
          </a:xfrm>
          <a:prstGeom prst="mathPlus">
            <a:avLst>
              <a:gd name="adj1" fmla="val 23520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46080346"/>
      </p:ext>
    </p:extLst>
  </p:cSld>
  <p:clrMapOvr>
    <a:masterClrMapping/>
  </p:clrMapOvr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2" name="Google Shape;182;p20"/>
          <p:cNvGrpSpPr/>
          <p:nvPr/>
        </p:nvGrpSpPr>
        <p:grpSpPr>
          <a:xfrm>
            <a:off x="4821518" y="1548635"/>
            <a:ext cx="3518320" cy="3101812"/>
            <a:chOff x="3914200" y="233075"/>
            <a:chExt cx="2341800" cy="2141100"/>
          </a:xfrm>
        </p:grpSpPr>
        <p:sp>
          <p:nvSpPr>
            <p:cNvPr id="183" name="Google Shape;183;p20"/>
            <p:cNvSpPr/>
            <p:nvPr/>
          </p:nvSpPr>
          <p:spPr>
            <a:xfrm>
              <a:off x="3914200" y="233075"/>
              <a:ext cx="2341800" cy="21411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4" name="Google Shape;184;p20"/>
            <p:cNvSpPr/>
            <p:nvPr/>
          </p:nvSpPr>
          <p:spPr>
            <a:xfrm>
              <a:off x="4620552" y="249775"/>
              <a:ext cx="1627050" cy="1639250"/>
            </a:xfrm>
            <a:custGeom>
              <a:avLst/>
              <a:gdLst/>
              <a:ahLst/>
              <a:cxnLst/>
              <a:rect l="l" t="t" r="r" b="b"/>
              <a:pathLst>
                <a:path w="65082" h="65570" extrusionOk="0">
                  <a:moveTo>
                    <a:pt x="17243" y="0"/>
                  </a:moveTo>
                  <a:cubicBezTo>
                    <a:pt x="14678" y="5353"/>
                    <a:pt x="4419" y="24533"/>
                    <a:pt x="1854" y="32116"/>
                  </a:cubicBezTo>
                  <a:cubicBezTo>
                    <a:pt x="-711" y="39699"/>
                    <a:pt x="-488" y="41483"/>
                    <a:pt x="1854" y="45497"/>
                  </a:cubicBezTo>
                  <a:cubicBezTo>
                    <a:pt x="4196" y="49512"/>
                    <a:pt x="9270" y="53081"/>
                    <a:pt x="15905" y="56203"/>
                  </a:cubicBezTo>
                  <a:cubicBezTo>
                    <a:pt x="22540" y="59325"/>
                    <a:pt x="33468" y="62670"/>
                    <a:pt x="41664" y="64231"/>
                  </a:cubicBezTo>
                  <a:cubicBezTo>
                    <a:pt x="49860" y="65792"/>
                    <a:pt x="61179" y="65347"/>
                    <a:pt x="65082" y="65570"/>
                  </a:cubicBezTo>
                </a:path>
              </a:pathLst>
            </a:custGeom>
            <a:noFill/>
            <a:ln w="28575" cap="flat" cmpd="sng">
              <a:solidFill>
                <a:srgbClr val="23AA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185" name="Google Shape;185;p20"/>
            <p:cNvSpPr/>
            <p:nvPr/>
          </p:nvSpPr>
          <p:spPr>
            <a:xfrm>
              <a:off x="4566550" y="1897375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6" name="Google Shape;186;p20"/>
            <p:cNvSpPr/>
            <p:nvPr/>
          </p:nvSpPr>
          <p:spPr>
            <a:xfrm>
              <a:off x="4620550" y="377075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7" name="Google Shape;187;p20"/>
            <p:cNvSpPr/>
            <p:nvPr/>
          </p:nvSpPr>
          <p:spPr>
            <a:xfrm>
              <a:off x="4093550" y="52950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8" name="Google Shape;188;p20"/>
            <p:cNvSpPr/>
            <p:nvPr/>
          </p:nvSpPr>
          <p:spPr>
            <a:xfrm>
              <a:off x="4294475" y="8742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89" name="Google Shape;189;p20"/>
            <p:cNvSpPr/>
            <p:nvPr/>
          </p:nvSpPr>
          <p:spPr>
            <a:xfrm>
              <a:off x="4051725" y="13945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0" name="Google Shape;190;p20"/>
            <p:cNvSpPr/>
            <p:nvPr/>
          </p:nvSpPr>
          <p:spPr>
            <a:xfrm>
              <a:off x="4386575" y="14866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1" name="Google Shape;191;p20"/>
            <p:cNvSpPr/>
            <p:nvPr/>
          </p:nvSpPr>
          <p:spPr>
            <a:xfrm>
              <a:off x="5848950" y="21147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2" name="Google Shape;192;p20"/>
            <p:cNvSpPr/>
            <p:nvPr/>
          </p:nvSpPr>
          <p:spPr>
            <a:xfrm>
              <a:off x="4051725" y="1989475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3" name="Google Shape;193;p20"/>
            <p:cNvSpPr/>
            <p:nvPr/>
          </p:nvSpPr>
          <p:spPr>
            <a:xfrm>
              <a:off x="5139925" y="21147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4" name="Google Shape;194;p20"/>
            <p:cNvSpPr/>
            <p:nvPr/>
          </p:nvSpPr>
          <p:spPr>
            <a:xfrm>
              <a:off x="4905850" y="125757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5" name="Google Shape;195;p20"/>
            <p:cNvSpPr/>
            <p:nvPr/>
          </p:nvSpPr>
          <p:spPr>
            <a:xfrm>
              <a:off x="5139925" y="46917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6" name="Google Shape;196;p20"/>
            <p:cNvSpPr/>
            <p:nvPr/>
          </p:nvSpPr>
          <p:spPr>
            <a:xfrm>
              <a:off x="5047825" y="874250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7" name="Google Shape;197;p20"/>
            <p:cNvSpPr/>
            <p:nvPr/>
          </p:nvSpPr>
          <p:spPr>
            <a:xfrm>
              <a:off x="5431825" y="1097750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8" name="Google Shape;198;p20"/>
            <p:cNvSpPr/>
            <p:nvPr/>
          </p:nvSpPr>
          <p:spPr>
            <a:xfrm>
              <a:off x="5984950" y="37707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199" name="Google Shape;199;p20"/>
            <p:cNvSpPr/>
            <p:nvPr/>
          </p:nvSpPr>
          <p:spPr>
            <a:xfrm>
              <a:off x="5523925" y="154342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0" name="Google Shape;200;p20"/>
            <p:cNvSpPr/>
            <p:nvPr/>
          </p:nvSpPr>
          <p:spPr>
            <a:xfrm>
              <a:off x="5972650" y="154342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1" name="Google Shape;201;p20"/>
            <p:cNvSpPr/>
            <p:nvPr/>
          </p:nvSpPr>
          <p:spPr>
            <a:xfrm>
              <a:off x="5848950" y="1078800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02" name="Google Shape;202;p20"/>
            <p:cNvSpPr/>
            <p:nvPr/>
          </p:nvSpPr>
          <p:spPr>
            <a:xfrm>
              <a:off x="5616025" y="68572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03" name="Google Shape;203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055475" y="1550175"/>
            <a:ext cx="3098725" cy="3098725"/>
          </a:xfrm>
          <a:prstGeom prst="rect">
            <a:avLst/>
          </a:prstGeom>
          <a:noFill/>
          <a:ln>
            <a:noFill/>
          </a:ln>
        </p:spPr>
      </p:pic>
      <p:sp>
        <p:nvSpPr>
          <p:cNvPr id="204" name="Google Shape;204;p2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Signed Distance Function</a:t>
            </a:r>
            <a:endParaRPr sz="2400" dirty="0"/>
          </a:p>
        </p:txBody>
      </p:sp>
      <p:sp>
        <p:nvSpPr>
          <p:cNvPr id="205" name="Google Shape;205;p20"/>
          <p:cNvSpPr/>
          <p:nvPr/>
        </p:nvSpPr>
        <p:spPr>
          <a:xfrm>
            <a:off x="2049650" y="2378300"/>
            <a:ext cx="408300" cy="408300"/>
          </a:xfrm>
          <a:prstGeom prst="rect">
            <a:avLst/>
          </a:prstGeom>
          <a:noFill/>
          <a:ln w="1905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cxnSp>
        <p:nvCxnSpPr>
          <p:cNvPr id="206" name="Google Shape;206;p20"/>
          <p:cNvCxnSpPr/>
          <p:nvPr/>
        </p:nvCxnSpPr>
        <p:spPr>
          <a:xfrm rot="10800000" flipH="1">
            <a:off x="2041800" y="1561700"/>
            <a:ext cx="2772000" cy="8166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07" name="Google Shape;207;p20"/>
          <p:cNvCxnSpPr/>
          <p:nvPr/>
        </p:nvCxnSpPr>
        <p:spPr>
          <a:xfrm>
            <a:off x="2057500" y="2786650"/>
            <a:ext cx="2772000" cy="186900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08" name="Google Shape;208;p20"/>
          <p:cNvSpPr/>
          <p:nvPr/>
        </p:nvSpPr>
        <p:spPr>
          <a:xfrm>
            <a:off x="5473475" y="3714600"/>
            <a:ext cx="824400" cy="634500"/>
          </a:xfrm>
          <a:prstGeom prst="mathMinus">
            <a:avLst>
              <a:gd name="adj1" fmla="val 23520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09" name="Google Shape;209;p20"/>
          <p:cNvSpPr/>
          <p:nvPr/>
        </p:nvSpPr>
        <p:spPr>
          <a:xfrm>
            <a:off x="6784800" y="2450325"/>
            <a:ext cx="746100" cy="816600"/>
          </a:xfrm>
          <a:prstGeom prst="mathPlus">
            <a:avLst>
              <a:gd name="adj1" fmla="val 23520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10" name="Google Shape;210;p20"/>
          <p:cNvSpPr/>
          <p:nvPr/>
        </p:nvSpPr>
        <p:spPr>
          <a:xfrm>
            <a:off x="6376538" y="3337675"/>
            <a:ext cx="408300" cy="572700"/>
          </a:xfrm>
          <a:prstGeom prst="donut">
            <a:avLst>
              <a:gd name="adj" fmla="val 25000"/>
            </a:avLst>
          </a:prstGeom>
          <a:solidFill>
            <a:srgbClr val="6AA84F"/>
          </a:solidFill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4051239449"/>
      </p:ext>
    </p:extLst>
  </p:cSld>
  <p:clrMapOvr>
    <a:masterClrMapping/>
  </p:clrMapOvr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p2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Direct Regression of SDF </a:t>
            </a:r>
            <a:endParaRPr sz="2400" dirty="0"/>
          </a:p>
        </p:txBody>
      </p:sp>
      <p:pic>
        <p:nvPicPr>
          <p:cNvPr id="216" name="Google Shape;216;p21"/>
          <p:cNvPicPr preferRelativeResize="0"/>
          <p:nvPr/>
        </p:nvPicPr>
        <p:blipFill rotWithShape="1">
          <a:blip r:embed="rId3">
            <a:alphaModFix/>
          </a:blip>
          <a:srcRect t="46039" r="64579"/>
          <a:stretch/>
        </p:blipFill>
        <p:spPr>
          <a:xfrm>
            <a:off x="908700" y="2859142"/>
            <a:ext cx="1848325" cy="2176358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217" name="Google Shape;217;p21"/>
          <p:cNvGrpSpPr/>
          <p:nvPr/>
        </p:nvGrpSpPr>
        <p:grpSpPr>
          <a:xfrm>
            <a:off x="961040" y="1128951"/>
            <a:ext cx="1609988" cy="1730223"/>
            <a:chOff x="3914200" y="233075"/>
            <a:chExt cx="2341800" cy="2141100"/>
          </a:xfrm>
        </p:grpSpPr>
        <p:sp>
          <p:nvSpPr>
            <p:cNvPr id="218" name="Google Shape;218;p21"/>
            <p:cNvSpPr/>
            <p:nvPr/>
          </p:nvSpPr>
          <p:spPr>
            <a:xfrm>
              <a:off x="3914200" y="233075"/>
              <a:ext cx="2341800" cy="2141100"/>
            </a:xfrm>
            <a:prstGeom prst="rect">
              <a:avLst/>
            </a:prstGeom>
            <a:noFill/>
            <a:ln w="19050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19" name="Google Shape;219;p21"/>
            <p:cNvSpPr/>
            <p:nvPr/>
          </p:nvSpPr>
          <p:spPr>
            <a:xfrm>
              <a:off x="4620552" y="249775"/>
              <a:ext cx="1627050" cy="1639250"/>
            </a:xfrm>
            <a:custGeom>
              <a:avLst/>
              <a:gdLst/>
              <a:ahLst/>
              <a:cxnLst/>
              <a:rect l="l" t="t" r="r" b="b"/>
              <a:pathLst>
                <a:path w="65082" h="65570" extrusionOk="0">
                  <a:moveTo>
                    <a:pt x="17243" y="0"/>
                  </a:moveTo>
                  <a:cubicBezTo>
                    <a:pt x="14678" y="5353"/>
                    <a:pt x="4419" y="24533"/>
                    <a:pt x="1854" y="32116"/>
                  </a:cubicBezTo>
                  <a:cubicBezTo>
                    <a:pt x="-711" y="39699"/>
                    <a:pt x="-488" y="41483"/>
                    <a:pt x="1854" y="45497"/>
                  </a:cubicBezTo>
                  <a:cubicBezTo>
                    <a:pt x="4196" y="49512"/>
                    <a:pt x="9270" y="53081"/>
                    <a:pt x="15905" y="56203"/>
                  </a:cubicBezTo>
                  <a:cubicBezTo>
                    <a:pt x="22540" y="59325"/>
                    <a:pt x="33468" y="62670"/>
                    <a:pt x="41664" y="64231"/>
                  </a:cubicBezTo>
                  <a:cubicBezTo>
                    <a:pt x="49860" y="65792"/>
                    <a:pt x="61179" y="65347"/>
                    <a:pt x="65082" y="65570"/>
                  </a:cubicBezTo>
                </a:path>
              </a:pathLst>
            </a:custGeom>
            <a:noFill/>
            <a:ln w="28575" cap="flat" cmpd="sng">
              <a:solidFill>
                <a:srgbClr val="23AAD8"/>
              </a:solidFill>
              <a:prstDash val="solid"/>
              <a:round/>
              <a:headEnd type="none" w="med" len="med"/>
              <a:tailEnd type="none" w="med" len="med"/>
            </a:ln>
          </p:spPr>
        </p:sp>
        <p:sp>
          <p:nvSpPr>
            <p:cNvPr id="220" name="Google Shape;220;p21"/>
            <p:cNvSpPr/>
            <p:nvPr/>
          </p:nvSpPr>
          <p:spPr>
            <a:xfrm>
              <a:off x="4566550" y="1897375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1" name="Google Shape;221;p21"/>
            <p:cNvSpPr/>
            <p:nvPr/>
          </p:nvSpPr>
          <p:spPr>
            <a:xfrm>
              <a:off x="4620550" y="377075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2" name="Google Shape;222;p21"/>
            <p:cNvSpPr/>
            <p:nvPr/>
          </p:nvSpPr>
          <p:spPr>
            <a:xfrm>
              <a:off x="4093550" y="52950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3" name="Google Shape;223;p21"/>
            <p:cNvSpPr/>
            <p:nvPr/>
          </p:nvSpPr>
          <p:spPr>
            <a:xfrm>
              <a:off x="4294475" y="8742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4" name="Google Shape;224;p21"/>
            <p:cNvSpPr/>
            <p:nvPr/>
          </p:nvSpPr>
          <p:spPr>
            <a:xfrm>
              <a:off x="4051725" y="13945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5" name="Google Shape;225;p21"/>
            <p:cNvSpPr/>
            <p:nvPr/>
          </p:nvSpPr>
          <p:spPr>
            <a:xfrm>
              <a:off x="4386575" y="14866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6" name="Google Shape;226;p21"/>
            <p:cNvSpPr/>
            <p:nvPr/>
          </p:nvSpPr>
          <p:spPr>
            <a:xfrm>
              <a:off x="5848950" y="21147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7" name="Google Shape;227;p21"/>
            <p:cNvSpPr/>
            <p:nvPr/>
          </p:nvSpPr>
          <p:spPr>
            <a:xfrm>
              <a:off x="4051725" y="1989475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8" name="Google Shape;228;p21"/>
            <p:cNvSpPr/>
            <p:nvPr/>
          </p:nvSpPr>
          <p:spPr>
            <a:xfrm>
              <a:off x="5139925" y="2114750"/>
              <a:ext cx="92100" cy="92100"/>
            </a:xfrm>
            <a:prstGeom prst="ellipse">
              <a:avLst/>
            </a:prstGeom>
            <a:solidFill>
              <a:srgbClr val="0B5394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29" name="Google Shape;229;p21"/>
            <p:cNvSpPr/>
            <p:nvPr/>
          </p:nvSpPr>
          <p:spPr>
            <a:xfrm>
              <a:off x="4905850" y="125757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0" name="Google Shape;230;p21"/>
            <p:cNvSpPr/>
            <p:nvPr/>
          </p:nvSpPr>
          <p:spPr>
            <a:xfrm>
              <a:off x="5139925" y="46917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1" name="Google Shape;231;p21"/>
            <p:cNvSpPr/>
            <p:nvPr/>
          </p:nvSpPr>
          <p:spPr>
            <a:xfrm>
              <a:off x="5047825" y="874250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2" name="Google Shape;232;p21"/>
            <p:cNvSpPr/>
            <p:nvPr/>
          </p:nvSpPr>
          <p:spPr>
            <a:xfrm>
              <a:off x="5431825" y="1097750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3" name="Google Shape;233;p21"/>
            <p:cNvSpPr/>
            <p:nvPr/>
          </p:nvSpPr>
          <p:spPr>
            <a:xfrm>
              <a:off x="5984950" y="37707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4" name="Google Shape;234;p21"/>
            <p:cNvSpPr/>
            <p:nvPr/>
          </p:nvSpPr>
          <p:spPr>
            <a:xfrm>
              <a:off x="5523925" y="154342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5" name="Google Shape;235;p21"/>
            <p:cNvSpPr/>
            <p:nvPr/>
          </p:nvSpPr>
          <p:spPr>
            <a:xfrm>
              <a:off x="5972650" y="154342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6" name="Google Shape;236;p21"/>
            <p:cNvSpPr/>
            <p:nvPr/>
          </p:nvSpPr>
          <p:spPr>
            <a:xfrm>
              <a:off x="5848950" y="1078800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37" name="Google Shape;237;p21"/>
            <p:cNvSpPr/>
            <p:nvPr/>
          </p:nvSpPr>
          <p:spPr>
            <a:xfrm>
              <a:off x="5616025" y="685725"/>
              <a:ext cx="92100" cy="92100"/>
            </a:xfrm>
            <a:prstGeom prst="ellipse">
              <a:avLst/>
            </a:prstGeom>
            <a:solidFill>
              <a:srgbClr val="CC0000"/>
            </a:solidFill>
            <a:ln w="9525" cap="flat" cmpd="sng">
              <a:solidFill>
                <a:schemeClr val="dk2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238" name="Google Shape;238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14425" y="1639225"/>
            <a:ext cx="4709375" cy="2239500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39" name="Google Shape;239;p21"/>
          <p:cNvCxnSpPr>
            <a:stCxn id="232" idx="6"/>
            <a:endCxn id="238" idx="1"/>
          </p:cNvCxnSpPr>
          <p:nvPr/>
        </p:nvCxnSpPr>
        <p:spPr>
          <a:xfrm>
            <a:off x="2067726" y="1864908"/>
            <a:ext cx="1646700" cy="8940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1240264061"/>
      </p:ext>
    </p:extLst>
  </p:cSld>
  <p:clrMapOvr>
    <a:masterClrMapping/>
  </p:clrMapOvr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2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400" dirty="0"/>
              <a:t>Coding Multiple Shapes</a:t>
            </a:r>
            <a:endParaRPr sz="2400" dirty="0"/>
          </a:p>
        </p:txBody>
      </p:sp>
      <p:pic>
        <p:nvPicPr>
          <p:cNvPr id="245" name="Google Shape;245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4081638" y="1736725"/>
            <a:ext cx="4829175" cy="2247900"/>
          </a:xfrm>
          <a:prstGeom prst="rect">
            <a:avLst/>
          </a:prstGeom>
          <a:noFill/>
          <a:ln>
            <a:noFill/>
          </a:ln>
        </p:spPr>
      </p:pic>
      <p:sp>
        <p:nvSpPr>
          <p:cNvPr id="246" name="Google Shape;246;p22"/>
          <p:cNvSpPr/>
          <p:nvPr/>
        </p:nvSpPr>
        <p:spPr>
          <a:xfrm>
            <a:off x="227850" y="1278825"/>
            <a:ext cx="3384600" cy="3376800"/>
          </a:xfrm>
          <a:prstGeom prst="ellipse">
            <a:avLst/>
          </a:prstGeom>
          <a:noFill/>
          <a:ln w="19050" cap="flat" cmpd="sng">
            <a:solidFill>
              <a:srgbClr val="3C78D8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pic>
        <p:nvPicPr>
          <p:cNvPr id="247" name="Google Shape;24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355575" y="1516850"/>
            <a:ext cx="789975" cy="923297"/>
          </a:xfrm>
          <a:prstGeom prst="rect">
            <a:avLst/>
          </a:prstGeom>
          <a:noFill/>
          <a:ln>
            <a:noFill/>
          </a:ln>
        </p:spPr>
      </p:pic>
      <p:pic>
        <p:nvPicPr>
          <p:cNvPr id="248" name="Google Shape;24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318322" y="2146613"/>
            <a:ext cx="789975" cy="1114025"/>
          </a:xfrm>
          <a:prstGeom prst="rect">
            <a:avLst/>
          </a:prstGeom>
          <a:noFill/>
          <a:ln>
            <a:noFill/>
          </a:ln>
        </p:spPr>
      </p:pic>
      <p:pic>
        <p:nvPicPr>
          <p:cNvPr id="249" name="Google Shape;24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45075" y="2257350"/>
            <a:ext cx="699900" cy="1003276"/>
          </a:xfrm>
          <a:prstGeom prst="rect">
            <a:avLst/>
          </a:prstGeom>
          <a:noFill/>
          <a:ln>
            <a:noFill/>
          </a:ln>
        </p:spPr>
      </p:pic>
      <p:pic>
        <p:nvPicPr>
          <p:cNvPr id="250" name="Google Shape;250;p22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983550" y="3365899"/>
            <a:ext cx="646091" cy="923299"/>
          </a:xfrm>
          <a:prstGeom prst="rect">
            <a:avLst/>
          </a:prstGeom>
          <a:noFill/>
          <a:ln>
            <a:noFill/>
          </a:ln>
        </p:spPr>
      </p:pic>
      <p:pic>
        <p:nvPicPr>
          <p:cNvPr id="251" name="Google Shape;251;p22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1955450" y="3365900"/>
            <a:ext cx="1020825" cy="83387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252" name="Google Shape;252;p22"/>
          <p:cNvCxnSpPr>
            <a:stCxn id="248" idx="3"/>
          </p:cNvCxnSpPr>
          <p:nvPr/>
        </p:nvCxnSpPr>
        <p:spPr>
          <a:xfrm rot="10800000" flipH="1">
            <a:off x="3108297" y="2087725"/>
            <a:ext cx="2427900" cy="615900"/>
          </a:xfrm>
          <a:prstGeom prst="straightConnector1">
            <a:avLst/>
          </a:prstGeom>
          <a:noFill/>
          <a:ln w="19050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  <p:cxnSp>
        <p:nvCxnSpPr>
          <p:cNvPr id="253" name="Google Shape;253;p22"/>
          <p:cNvCxnSpPr>
            <a:stCxn id="247" idx="3"/>
          </p:cNvCxnSpPr>
          <p:nvPr/>
        </p:nvCxnSpPr>
        <p:spPr>
          <a:xfrm>
            <a:off x="2145550" y="1978498"/>
            <a:ext cx="0" cy="0"/>
          </a:xfrm>
          <a:prstGeom prst="straightConnector1">
            <a:avLst/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med" len="med"/>
            <a:tailEnd type="none" w="med" len="med"/>
          </a:ln>
        </p:spPr>
      </p:cxnSp>
    </p:spTree>
    <p:extLst>
      <p:ext uri="{BB962C8B-B14F-4D97-AF65-F5344CB8AC3E}">
        <p14:creationId xmlns:p14="http://schemas.microsoft.com/office/powerpoint/2010/main" val="3518033790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nterpol_trimed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502331"/>
            <a:ext cx="9144000" cy="406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18281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 advTm="30"/>
    </mc:Choice>
    <mc:Fallback>
      <p:transition spd="slow" advTm="3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624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4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4" name="Google Shape;414;p39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15" name="Google Shape;415;p39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1600"/>
              </a:spcAft>
              <a:buNone/>
            </a:pPr>
            <a:endParaRPr/>
          </a:p>
        </p:txBody>
      </p:sp>
      <p:pic>
        <p:nvPicPr>
          <p:cNvPr id="416" name="Google Shape;416;p39"/>
          <p:cNvPicPr preferRelativeResize="0"/>
          <p:nvPr/>
        </p:nvPicPr>
        <p:blipFill rotWithShape="1">
          <a:blip r:embed="rId3">
            <a:alphaModFix/>
          </a:blip>
          <a:srcRect l="14465" r="51158" b="72143"/>
          <a:stretch/>
        </p:blipFill>
        <p:spPr>
          <a:xfrm>
            <a:off x="2237125" y="236125"/>
            <a:ext cx="3143249" cy="130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7" name="Google Shape;417;p39"/>
          <p:cNvPicPr preferRelativeResize="0"/>
          <p:nvPr/>
        </p:nvPicPr>
        <p:blipFill rotWithShape="1">
          <a:blip r:embed="rId3">
            <a:alphaModFix/>
          </a:blip>
          <a:srcRect t="28088" r="17945"/>
          <a:stretch/>
        </p:blipFill>
        <p:spPr>
          <a:xfrm>
            <a:off x="0" y="1631725"/>
            <a:ext cx="7503099" cy="3370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418" name="Google Shape;418;p39"/>
          <p:cNvPicPr preferRelativeResize="0"/>
          <p:nvPr/>
        </p:nvPicPr>
        <p:blipFill rotWithShape="1">
          <a:blip r:embed="rId3">
            <a:alphaModFix/>
          </a:blip>
          <a:srcRect r="85177" b="72143"/>
          <a:stretch/>
        </p:blipFill>
        <p:spPr>
          <a:xfrm>
            <a:off x="236750" y="236125"/>
            <a:ext cx="1355373" cy="1305801"/>
          </a:xfrm>
          <a:prstGeom prst="rect">
            <a:avLst/>
          </a:prstGeom>
          <a:noFill/>
          <a:ln>
            <a:noFill/>
          </a:ln>
        </p:spPr>
      </p:pic>
      <p:pic>
        <p:nvPicPr>
          <p:cNvPr id="419" name="Google Shape;419;p39"/>
          <p:cNvPicPr preferRelativeResize="0"/>
          <p:nvPr/>
        </p:nvPicPr>
        <p:blipFill rotWithShape="1">
          <a:blip r:embed="rId3">
            <a:alphaModFix/>
          </a:blip>
          <a:srcRect l="52498" r="27412" b="72143"/>
          <a:stretch/>
        </p:blipFill>
        <p:spPr>
          <a:xfrm>
            <a:off x="5565458" y="236125"/>
            <a:ext cx="1836950" cy="130580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553708013"/>
      </p:ext>
    </p:extLst>
  </p:cSld>
  <p:clrMapOvr>
    <a:masterClrMapping/>
  </p:clrMapOvr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6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" name="Google Shape;645;p32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References</a:t>
            </a:r>
            <a:endParaRPr/>
          </a:p>
        </p:txBody>
      </p:sp>
      <p:sp>
        <p:nvSpPr>
          <p:cNvPr id="646" name="Google Shape;646;p32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-US" sz="1000"/>
              <a:t>KinectFusion: </a:t>
            </a:r>
            <a:r>
              <a:rPr lang="en-US" sz="1100" u="sng">
                <a:solidFill>
                  <a:schemeClr val="hlink"/>
                </a:solidFill>
                <a:hlinkClick r:id="rId3"/>
              </a:rPr>
              <a:t>https://www.microsoft.com/en-us/research/wp-content/uploads/2016/02/ismar2011.pdf</a:t>
            </a:r>
            <a:endParaRPr sz="1000"/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-US" sz="1000"/>
              <a:t>Curless 1996: </a:t>
            </a:r>
            <a:r>
              <a:rPr lang="en-US" sz="1100" u="sng">
                <a:solidFill>
                  <a:schemeClr val="hlink"/>
                </a:solidFill>
                <a:hlinkClick r:id="rId4"/>
              </a:rPr>
              <a:t>https://graphics.stanford.edu/papers/volrange/volrange.pdf</a:t>
            </a:r>
            <a:endParaRPr sz="1000"/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-US" sz="1000"/>
              <a:t>Seeing the World in a Bag of Chips: </a:t>
            </a:r>
            <a:r>
              <a:rPr lang="en-US" sz="1000" u="sng">
                <a:solidFill>
                  <a:schemeClr val="hlink"/>
                </a:solidFill>
                <a:hlinkClick r:id="rId5"/>
              </a:rPr>
              <a:t>https://youtu.be/9t_Rx6n1HGA</a:t>
            </a:r>
            <a:endParaRPr sz="1000"/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-US" sz="1000"/>
              <a:t>DeepSDF: </a:t>
            </a:r>
            <a:r>
              <a:rPr lang="en-US" sz="1100" u="sng">
                <a:solidFill>
                  <a:schemeClr val="hlink"/>
                </a:solidFill>
                <a:hlinkClick r:id="rId6"/>
              </a:rPr>
              <a:t>https://arxiv.org/abs/1901.05103</a:t>
            </a:r>
            <a:endParaRPr sz="1000"/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-US" sz="1000"/>
              <a:t>Tanner Schmidt: </a:t>
            </a:r>
            <a:r>
              <a:rPr lang="en-US" sz="1000" u="sng">
                <a:solidFill>
                  <a:schemeClr val="hlink"/>
                </a:solidFill>
                <a:hlinkClick r:id="rId7"/>
              </a:rPr>
              <a:t>https://courses.cs.washington.edu/courses/cse571/16au/slides/10-sdf.pdf</a:t>
            </a:r>
            <a:endParaRPr sz="1000"/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-US" sz="1000"/>
              <a:t>CuriousInventor: </a:t>
            </a:r>
            <a:r>
              <a:rPr lang="en-US" sz="1000" u="sng">
                <a:solidFill>
                  <a:schemeClr val="hlink"/>
                </a:solidFill>
                <a:hlinkClick r:id="rId8"/>
              </a:rPr>
              <a:t>https://www.youtube.com/watch?v=uq9SEJxZiUg</a:t>
            </a:r>
            <a:endParaRPr sz="1000"/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-US" sz="1000"/>
              <a:t>Carleton lecture note: </a:t>
            </a:r>
            <a:r>
              <a:rPr lang="en-US" sz="1000" u="sng">
                <a:solidFill>
                  <a:schemeClr val="hlink"/>
                </a:solidFill>
                <a:hlinkClick r:id="rId9"/>
              </a:rPr>
              <a:t>http://www.cs.carleton.edu/cs_comps/0405/shape/marching_cubes.html</a:t>
            </a:r>
            <a:endParaRPr sz="1000"/>
          </a:p>
          <a:p>
            <a:pPr marL="457200" lvl="0" indent="-2921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000"/>
              <a:buAutoNum type="arabicPeriod"/>
            </a:pPr>
            <a:r>
              <a:rPr lang="en-US" sz="1000"/>
              <a:t>ICP: </a:t>
            </a:r>
            <a:r>
              <a:rPr lang="en-US" sz="1100" u="sng">
                <a:solidFill>
                  <a:schemeClr val="hlink"/>
                </a:solidFill>
                <a:hlinkClick r:id="rId10"/>
              </a:rPr>
              <a:t>https://www.comp.nus.edu.sg/~lowkl/publications/lowk_point-to-plane_icp_techrep.pdf</a:t>
            </a:r>
            <a:endParaRPr sz="1000"/>
          </a:p>
          <a:p>
            <a:pPr marL="914400" lvl="0" indent="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None/>
            </a:pPr>
            <a:endParaRPr sz="100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85d1f6c4f6_0_14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Depth Sensor</a:t>
            </a:r>
            <a:endParaRPr/>
          </a:p>
        </p:txBody>
      </p:sp>
      <p:sp>
        <p:nvSpPr>
          <p:cNvPr id="100" name="Google Shape;100;g85d1f6c4f6_0_14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Passive Depth -- Stereo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ToF Camera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Phase Modulated, Lidar, etc</a:t>
            </a:r>
            <a:endParaRPr/>
          </a:p>
          <a:p>
            <a:pPr marL="91440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Structured Light Sensor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Kinect, Hololens</a:t>
            </a:r>
            <a:endParaRPr/>
          </a:p>
        </p:txBody>
      </p:sp>
      <p:pic>
        <p:nvPicPr>
          <p:cNvPr id="101" name="Google Shape;101;g85d1f6c4f6_0_140"/>
          <p:cNvPicPr preferRelativeResize="0"/>
          <p:nvPr/>
        </p:nvPicPr>
        <p:blipFill rotWithShape="1">
          <a:blip r:embed="rId3">
            <a:alphaModFix/>
          </a:blip>
          <a:srcRect t="37365" b="32299"/>
          <a:stretch/>
        </p:blipFill>
        <p:spPr>
          <a:xfrm>
            <a:off x="4572000" y="883200"/>
            <a:ext cx="3650475" cy="110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g85d1f6c4f6_0_14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528125"/>
            <a:ext cx="3948649" cy="22211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" name="Google Shape;107;g85d1f6c4f6_0_147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rPr lang="en-US"/>
              <a:t>Depth Sensor</a:t>
            </a:r>
            <a:endParaRPr/>
          </a:p>
        </p:txBody>
      </p:sp>
      <p:sp>
        <p:nvSpPr>
          <p:cNvPr id="108" name="Google Shape;108;g85d1f6c4f6_0_147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Passive Depth -- Stereo</a:t>
            </a:r>
            <a:endParaRPr/>
          </a:p>
          <a:p>
            <a:pPr marL="457200" lvl="0" indent="-2286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ToF Camera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Phase Modulated, Lidar, etc</a:t>
            </a:r>
            <a:endParaRPr/>
          </a:p>
          <a:p>
            <a:pPr marL="914400" lvl="1" indent="-228600" algn="l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SzPts val="1400"/>
              <a:buNone/>
            </a:pPr>
            <a:endParaRPr/>
          </a:p>
          <a:p>
            <a:pPr marL="457200" lvl="0" indent="-3429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</a:pPr>
            <a:r>
              <a:rPr lang="en-US"/>
              <a:t>Structured Light Sensor</a:t>
            </a:r>
            <a:endParaRPr/>
          </a:p>
          <a:p>
            <a:pPr marL="914400" lvl="1" indent="-31750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</a:pPr>
            <a:r>
              <a:rPr lang="en-US"/>
              <a:t>Kinect, Hololens</a:t>
            </a:r>
            <a:endParaRPr/>
          </a:p>
        </p:txBody>
      </p:sp>
      <p:pic>
        <p:nvPicPr>
          <p:cNvPr id="109" name="Google Shape;109;g85d1f6c4f6_0_147"/>
          <p:cNvPicPr preferRelativeResize="0"/>
          <p:nvPr/>
        </p:nvPicPr>
        <p:blipFill rotWithShape="1">
          <a:blip r:embed="rId3">
            <a:alphaModFix/>
          </a:blip>
          <a:srcRect t="37365" b="32299"/>
          <a:stretch/>
        </p:blipFill>
        <p:spPr>
          <a:xfrm>
            <a:off x="4572000" y="883200"/>
            <a:ext cx="3650475" cy="110732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g85d1f6c4f6_0_14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4572000" y="2528125"/>
            <a:ext cx="3948649" cy="2221125"/>
          </a:xfrm>
          <a:prstGeom prst="rect">
            <a:avLst/>
          </a:prstGeom>
          <a:noFill/>
          <a:ln>
            <a:noFill/>
          </a:ln>
        </p:spPr>
      </p:pic>
      <p:sp>
        <p:nvSpPr>
          <p:cNvPr id="111" name="Google Shape;111;g85d1f6c4f6_0_147"/>
          <p:cNvSpPr/>
          <p:nvPr/>
        </p:nvSpPr>
        <p:spPr>
          <a:xfrm>
            <a:off x="714300" y="3017625"/>
            <a:ext cx="2655900" cy="746100"/>
          </a:xfrm>
          <a:prstGeom prst="roundRect">
            <a:avLst>
              <a:gd name="adj" fmla="val 16667"/>
            </a:avLst>
          </a:prstGeom>
          <a:noFill/>
          <a:ln w="9525" cap="flat" cmpd="sng">
            <a:solidFill>
              <a:schemeClr val="dk2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FFAB40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73</TotalTime>
  <Words>1467</Words>
  <Application>Microsoft Office PowerPoint</Application>
  <PresentationFormat>On-screen Show (16:9)</PresentationFormat>
  <Paragraphs>277</Paragraphs>
  <Slides>79</Slides>
  <Notes>77</Notes>
  <HiddenSlides>0</HiddenSlides>
  <MMClips>3</MMClips>
  <ScaleCrop>false</ScaleCrop>
  <HeadingPairs>
    <vt:vector size="6" baseType="variant">
      <vt:variant>
        <vt:lpstr>Fonts Used</vt:lpstr>
      </vt:variant>
      <vt:variant>
        <vt:i4>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79</vt:i4>
      </vt:variant>
    </vt:vector>
  </HeadingPairs>
  <TitlesOfParts>
    <vt:vector size="81" baseType="lpstr">
      <vt:lpstr>Arial</vt:lpstr>
      <vt:lpstr>Simple Light</vt:lpstr>
      <vt:lpstr>Depth Camera, 3D Reconstruction, and Applications</vt:lpstr>
      <vt:lpstr>Overview</vt:lpstr>
      <vt:lpstr>Depth Camera: Core of AR Technology</vt:lpstr>
      <vt:lpstr>Depth Sensor</vt:lpstr>
      <vt:lpstr>Depth Sensor</vt:lpstr>
      <vt:lpstr>Depth Sensor</vt:lpstr>
      <vt:lpstr>Depth Sensor</vt:lpstr>
      <vt:lpstr>Depth Sensor</vt:lpstr>
      <vt:lpstr>Depth Sensor</vt:lpstr>
      <vt:lpstr>Stereo-Based Depth</vt:lpstr>
      <vt:lpstr>Stereo-Based Depth</vt:lpstr>
      <vt:lpstr>Stereo-Based Depth</vt:lpstr>
      <vt:lpstr>Stereo-Based Depth</vt:lpstr>
      <vt:lpstr>Stereo-Based Depth -- fails for textureless case</vt:lpstr>
      <vt:lpstr>Stereo-Based Depth -- fails for textureless case</vt:lpstr>
      <vt:lpstr>Active Depth Camera – IR Projector</vt:lpstr>
      <vt:lpstr>Active Depth Camera -- Projector</vt:lpstr>
      <vt:lpstr>Active Depth Camera -- Projector</vt:lpstr>
      <vt:lpstr>Active Depth Camera – Speckle Pattern</vt:lpstr>
      <vt:lpstr>PowerPoint Presentation</vt:lpstr>
      <vt:lpstr>Active Depth Camera</vt:lpstr>
      <vt:lpstr>Failure Modes</vt:lpstr>
      <vt:lpstr>KinectFusion Video</vt:lpstr>
      <vt:lpstr>Dense 3D Reconstruction (KinectFusion 2011)</vt:lpstr>
      <vt:lpstr>Explicit Surface Representation</vt:lpstr>
      <vt:lpstr>Implicit Surface Representation</vt:lpstr>
      <vt:lpstr>Implicit Surface Representation</vt:lpstr>
      <vt:lpstr>Signed Distance</vt:lpstr>
      <vt:lpstr>Implicit Surface Representation</vt:lpstr>
      <vt:lpstr>Implicit -&gt; Explicit Conversion</vt:lpstr>
      <vt:lpstr>Implicit -&gt; Explicit Conversion</vt:lpstr>
      <vt:lpstr>Implicit -&gt; Explicit Conversion</vt:lpstr>
      <vt:lpstr>Implicit -&gt; Explicit Conversion</vt:lpstr>
      <vt:lpstr>Implicit -&gt; Explicit Conversion</vt:lpstr>
      <vt:lpstr>Implicit -&gt; Explicit Conversion</vt:lpstr>
      <vt:lpstr>Implicit -&gt; Explicit Conversion</vt:lpstr>
      <vt:lpstr>Dense 3D Reconstruction (KinectFusion 2011)</vt:lpstr>
      <vt:lpstr>SDF Fusion</vt:lpstr>
      <vt:lpstr>Fusing Multi-view Depth </vt:lpstr>
      <vt:lpstr>Fusing Multi-view Depth </vt:lpstr>
      <vt:lpstr>Fusing Multi-view Depth </vt:lpstr>
      <vt:lpstr>Fusing Multi-view Depth </vt:lpstr>
      <vt:lpstr>Projective vs True SDF </vt:lpstr>
      <vt:lpstr>Projective vs True SDF </vt:lpstr>
      <vt:lpstr>Projective vs True SDF  </vt:lpstr>
      <vt:lpstr>Projective vs True SDF -- Averaging! </vt:lpstr>
      <vt:lpstr>Projective SDF, Why Averaging? </vt:lpstr>
      <vt:lpstr>Projective SDF, Why Averaging? </vt:lpstr>
      <vt:lpstr>Projective SDF, Why Averaging? </vt:lpstr>
      <vt:lpstr>Dense 3D Reconstruction (KinectFusion 2011)</vt:lpstr>
      <vt:lpstr>Camera Tracking </vt:lpstr>
      <vt:lpstr>Camera Tracking </vt:lpstr>
      <vt:lpstr>Camera Tracking </vt:lpstr>
      <vt:lpstr>Camera Tracking </vt:lpstr>
      <vt:lpstr>Camera Tracking </vt:lpstr>
      <vt:lpstr>Camera Tracking </vt:lpstr>
      <vt:lpstr>Camera Tracking </vt:lpstr>
      <vt:lpstr>Camera Tracking </vt:lpstr>
      <vt:lpstr>Camera Tracking </vt:lpstr>
      <vt:lpstr>Camera Tracking </vt:lpstr>
      <vt:lpstr>Dense 3D Reconstruction (KinectFusion 2011)</vt:lpstr>
      <vt:lpstr>Applications </vt:lpstr>
      <vt:lpstr>Seeing the World in a Bag of Chips</vt:lpstr>
      <vt:lpstr>Seeing the World in a Bag of Chips</vt:lpstr>
      <vt:lpstr>Seeing the World in a Bag of Chips</vt:lpstr>
      <vt:lpstr>PowerPoint Presentation</vt:lpstr>
      <vt:lpstr>PowerPoint Presentation</vt:lpstr>
      <vt:lpstr>PowerPoint Presentation</vt:lpstr>
      <vt:lpstr>DeepSDF: Learning Continuous SDFs for Shape Representation</vt:lpstr>
      <vt:lpstr>Representations for 3D Deep Learning</vt:lpstr>
      <vt:lpstr>Key Idea: Directly regress SDF</vt:lpstr>
      <vt:lpstr>Signed Distance Function</vt:lpstr>
      <vt:lpstr>Signed Distance Function</vt:lpstr>
      <vt:lpstr>Signed Distance Function</vt:lpstr>
      <vt:lpstr>Direct Regression of SDF </vt:lpstr>
      <vt:lpstr>Coding Multiple Shapes</vt:lpstr>
      <vt:lpstr>PowerPoint Presentation</vt:lpstr>
      <vt:lpstr>PowerPoint Presentation</vt:lpstr>
      <vt:lpstr>References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Depth Camera, 3D Reconstruction, and Applications</dc:title>
  <cp:lastModifiedBy>Jeong J. Park</cp:lastModifiedBy>
  <cp:revision>9</cp:revision>
  <dcterms:modified xsi:type="dcterms:W3CDTF">2020-05-26T18:47:58Z</dcterms:modified>
</cp:coreProperties>
</file>