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373"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91" r:id="rId77"/>
    <p:sldId id="293" r:id="rId78"/>
    <p:sldId id="287" r:id="rId79"/>
    <p:sldId id="294" r:id="rId80"/>
    <p:sldId id="297" r:id="rId81"/>
    <p:sldId id="335" r:id="rId82"/>
    <p:sldId id="290" r:id="rId83"/>
    <p:sldId id="371" r:id="rId84"/>
    <p:sldId id="372" r:id="rId85"/>
    <p:sldId id="336" r:id="rId86"/>
    <p:sldId id="337" r:id="rId87"/>
    <p:sldId id="338" r:id="rId88"/>
    <p:sldId id="375" r:id="rId89"/>
    <p:sldId id="376" r:id="rId90"/>
    <p:sldId id="377" r:id="rId91"/>
    <p:sldId id="378" r:id="rId92"/>
    <p:sldId id="379" r:id="rId93"/>
    <p:sldId id="380" r:id="rId94"/>
    <p:sldId id="381" r:id="rId95"/>
    <p:sldId id="382" r:id="rId96"/>
    <p:sldId id="383" r:id="rId97"/>
    <p:sldId id="384" r:id="rId98"/>
    <p:sldId id="385" r:id="rId99"/>
    <p:sldId id="37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176" y="78"/>
      </p:cViewPr>
      <p:guideLst>
        <p:guide orient="horz" pos="2160"/>
        <p:guide pos="2880"/>
      </p:guideLst>
    </p:cSldViewPr>
  </p:slideViewPr>
  <p:notesTextViewPr>
    <p:cViewPr>
      <p:scale>
        <a:sx n="1" d="1"/>
        <a:sy n="1" d="1"/>
      </p:scale>
      <p:origin x="0" y="0"/>
    </p:cViewPr>
  </p:notesTextViewPr>
  <p:sorterViewPr>
    <p:cViewPr>
      <p:scale>
        <a:sx n="100" d="100"/>
        <a:sy n="100" d="100"/>
      </p:scale>
      <p:origin x="0" y="-199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DEC9-4AFD-99C5-C53E62332D9D}"/>
            </c:ext>
          </c:extLst>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41C1-44A0-BB6A-704AD644F98F}"/>
            </c:ext>
          </c:extLst>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AC87-4288-8D9B-B437F7FB03F0}"/>
            </c:ext>
          </c:extLst>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32A-4894-8806-382C36EDCA0D}"/>
            </c:ext>
          </c:extLst>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D87-4396-89BD-C99004C4754B}"/>
            </c:ext>
          </c:extLst>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5/3/2019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76</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83</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5/3/2019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5/3/2019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5/3/2019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5/3/2019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5.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2.xml.rels><?xml version="1.0" encoding="UTF-8" standalone="yes"?>
<Relationships xmlns="http://schemas.openxmlformats.org/package/2006/relationships"><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3.emf"/><Relationship Id="rId4" Type="http://schemas.openxmlformats.org/officeDocument/2006/relationships/image" Target="../media/image92.emf"/></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Recognition II</a:t>
            </a:r>
            <a:endParaRPr lang="en-US" dirty="0"/>
          </a:p>
        </p:txBody>
      </p:sp>
      <p:sp>
        <p:nvSpPr>
          <p:cNvPr id="3" name="Subtitle 2"/>
          <p:cNvSpPr>
            <a:spLocks noGrp="1"/>
          </p:cNvSpPr>
          <p:nvPr>
            <p:ph type="subTitle" idx="1"/>
          </p:nvPr>
        </p:nvSpPr>
        <p:spPr>
          <a:xfrm>
            <a:off x="1371600" y="4140187"/>
            <a:ext cx="6857464" cy="2652175"/>
          </a:xfrm>
        </p:spPr>
        <p:txBody>
          <a:bodyPr>
            <a:normAutofit/>
          </a:bodyPr>
          <a:lstStyle/>
          <a:p>
            <a:r>
              <a:rPr lang="en-US" sz="4400" dirty="0" smtClean="0"/>
              <a:t>Linda Shapiro</a:t>
            </a:r>
          </a:p>
          <a:p>
            <a:r>
              <a:rPr lang="en-US" sz="4400" dirty="0" smtClean="0"/>
              <a:t>ECE/CSE </a:t>
            </a:r>
            <a:r>
              <a:rPr lang="en-US" sz="4400" dirty="0" smtClean="0"/>
              <a:t>576</a:t>
            </a:r>
          </a:p>
          <a:p>
            <a:r>
              <a:rPr lang="en-US" sz="3600" dirty="0" smtClean="0"/>
              <a:t>with CNN slides from Ross </a:t>
            </a:r>
            <a:r>
              <a:rPr lang="en-US" sz="3600" dirty="0" err="1" smtClean="0"/>
              <a:t>Girshick</a:t>
            </a:r>
            <a:r>
              <a:rPr lang="en-US" sz="4400" dirty="0" smtClean="0"/>
              <a:t>	</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1BE1F48E-99F6-7F4D-B791-C6C14C59EF17}" type="slidenum">
              <a:rPr lang="en-US" smtClean="0"/>
              <a:t>1</a:t>
            </a:fld>
            <a:endParaRPr lang="en-US"/>
          </a:p>
        </p:txBody>
      </p:sp>
    </p:spTree>
    <p:extLst>
      <p:ext uri="{BB962C8B-B14F-4D97-AF65-F5344CB8AC3E}">
        <p14:creationId xmlns:p14="http://schemas.microsoft.com/office/powerpoint/2010/main" val="3911180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endParaRPr sz="2953" dirty="0">
              <a:solidFill>
                <a:schemeClr val="accent6"/>
              </a:solidFill>
            </a:endParaRP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r>
              <a:rPr lang="en-US" sz="2953" dirty="0" smtClean="0">
                <a:solidFill>
                  <a:schemeClr val="accent6"/>
                </a:solidFill>
              </a:rPr>
              <a:t> </a:t>
            </a:r>
            <a:r>
              <a:rPr lang="en-US" sz="2953" dirty="0" smtClean="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smtClean="0">
                <a:solidFill>
                  <a:srgbClr val="FF0000"/>
                </a:solidFill>
              </a:rPr>
              <a:t>X</a:t>
            </a:r>
            <a:endParaRPr lang="en-US" sz="2600" dirty="0">
              <a:solidFill>
                <a:srgbClr val="FF0000"/>
              </a:solidFill>
            </a:endParaRP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a:t>
            </a:r>
            <a:r>
              <a:rPr sz="2953" dirty="0" smtClean="0"/>
              <a:t>0</a:t>
            </a:r>
            <a:r>
              <a:rPr sz="2953" dirty="0"/>
              <a:t>%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a:t>
            </a:r>
            <a:r>
              <a:rPr lang="en-US" sz="2800" dirty="0" smtClean="0">
                <a:solidFill>
                  <a:srgbClr val="FF0000"/>
                </a:solidFill>
              </a:rPr>
              <a:t>If you think of the block as a vector </a:t>
            </a:r>
            <a:r>
              <a:rPr lang="en-US" sz="2800" b="1" dirty="0" smtClean="0">
                <a:solidFill>
                  <a:srgbClr val="FF0000"/>
                </a:solidFill>
              </a:rPr>
              <a:t>v</a:t>
            </a:r>
            <a:r>
              <a:rPr lang="en-US" sz="2800" dirty="0" smtClean="0">
                <a:solidFill>
                  <a:srgbClr val="FF0000"/>
                </a:solidFill>
              </a:rPr>
              <a:t>, then the </a:t>
            </a:r>
          </a:p>
          <a:p>
            <a:r>
              <a:rPr lang="en-US" sz="2800" dirty="0">
                <a:solidFill>
                  <a:srgbClr val="FF0000"/>
                </a:solidFill>
              </a:rPr>
              <a:t> </a:t>
            </a:r>
            <a:r>
              <a:rPr lang="en-US" sz="2800" dirty="0" smtClean="0">
                <a:solidFill>
                  <a:srgbClr val="FF0000"/>
                </a:solidFill>
              </a:rPr>
              <a:t>  normalized block is </a:t>
            </a:r>
            <a:r>
              <a:rPr lang="en-US" sz="2800" b="1" dirty="0" smtClean="0">
                <a:solidFill>
                  <a:srgbClr val="FF0000"/>
                </a:solidFill>
              </a:rPr>
              <a:t>v</a:t>
            </a:r>
            <a:r>
              <a:rPr lang="en-US" sz="2800" dirty="0" smtClean="0">
                <a:solidFill>
                  <a:srgbClr val="FF0000"/>
                </a:solidFill>
              </a:rPr>
              <a:t>/norm(</a:t>
            </a:r>
            <a:r>
              <a:rPr lang="en-US" sz="2800" b="1" dirty="0" smtClean="0">
                <a:solidFill>
                  <a:srgbClr val="FF0000"/>
                </a:solidFill>
              </a:rPr>
              <a:t>v</a:t>
            </a:r>
            <a:r>
              <a:rPr lang="en-US" sz="2800" dirty="0" smtClean="0">
                <a:solidFill>
                  <a:srgbClr val="FF0000"/>
                </a:solidFill>
              </a:rPr>
              <a:t>)</a:t>
            </a:r>
            <a:endParaRPr lang="en-US" sz="2800" dirty="0">
              <a:solidFill>
                <a:srgbClr val="FF0000"/>
              </a:solidFill>
            </a:endParaRP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smtClean="0"/>
              <a:t>They tried 4 different kinds of normalization.</a:t>
            </a:r>
          </a:p>
          <a:p>
            <a:endParaRPr lang="en-US" dirty="0"/>
          </a:p>
          <a:p>
            <a:pPr marL="285750" indent="-285750">
              <a:buFont typeface="Arial" panose="020B0604020202020204" pitchFamily="34" charset="0"/>
              <a:buChar char="•"/>
            </a:pPr>
            <a:r>
              <a:rPr lang="en-US" dirty="0" smtClean="0"/>
              <a:t>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sqrt</a:t>
            </a:r>
            <a:r>
              <a:rPr lang="en-US" dirty="0" smtClean="0"/>
              <a:t> of 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 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a:t>
            </a:r>
            <a:r>
              <a:rPr lang="en-US" dirty="0" smtClean="0">
                <a:solidFill>
                  <a:srgbClr val="0000FF"/>
                </a:solidFill>
              </a:rPr>
              <a:t>non-maxima suppression </a:t>
            </a:r>
            <a:r>
              <a:rPr lang="en-US" dirty="0" smtClean="0"/>
              <a:t>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Object detection</a:t>
            </a:r>
          </a:p>
          <a:p>
            <a:pPr lvl="1"/>
            <a:r>
              <a:rPr lang="en-US" dirty="0" smtClean="0">
                <a:solidFill>
                  <a:srgbClr val="C00000"/>
                </a:solidFill>
              </a:rPr>
              <a:t>the task, evaluation, datasets</a:t>
            </a:r>
          </a:p>
          <a:p>
            <a:pPr lvl="1"/>
            <a:endParaRPr lang="en-US" dirty="0" smtClean="0">
              <a:solidFill>
                <a:srgbClr val="C00000"/>
              </a:solidFill>
            </a:endParaRPr>
          </a:p>
          <a:p>
            <a:r>
              <a:rPr lang="en-US" dirty="0" smtClean="0"/>
              <a:t>Convolutional Neural Networks (CNNs)</a:t>
            </a:r>
          </a:p>
          <a:p>
            <a:pPr lvl="1"/>
            <a:r>
              <a:rPr lang="en-US" dirty="0" smtClean="0">
                <a:solidFill>
                  <a:srgbClr val="C00000"/>
                </a:solidFill>
              </a:rPr>
              <a:t>overview and history</a:t>
            </a:r>
          </a:p>
          <a:p>
            <a:pPr lvl="1"/>
            <a:endParaRPr lang="en-US" dirty="0" smtClean="0">
              <a:solidFill>
                <a:srgbClr val="C00000"/>
              </a:solidFill>
            </a:endParaRPr>
          </a:p>
          <a:p>
            <a:r>
              <a:rPr lang="en-US" dirty="0" smtClean="0"/>
              <a:t>Region-based Convolutional Networks (R-CNNs</a:t>
            </a:r>
            <a:r>
              <a:rPr lang="en-US" dirty="0" smtClean="0"/>
              <a:t>)</a:t>
            </a:r>
          </a:p>
          <a:p>
            <a:endParaRPr lang="en-US" dirty="0"/>
          </a:p>
          <a:p>
            <a:r>
              <a:rPr lang="en-US" dirty="0" smtClean="0"/>
              <a:t>You Only Look Once (YOLO)</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smtClean="0"/>
                  <a:t> classes</a:t>
                </a:r>
              </a:p>
              <a:p>
                <a:r>
                  <a:rPr lang="en-US" dirty="0" smtClean="0"/>
                  <a:t>Task: assign correct class label to the whole image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smtClean="0"/>
              <a:t>Digit classification (MNIST)</a:t>
            </a:r>
            <a:endParaRPr lang="en-US" dirty="0"/>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smtClean="0"/>
              <a:t>Object recognition (Caltech-101)</a:t>
            </a:r>
            <a:endParaRPr lang="en-US" dirty="0"/>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vs. Detection</a:t>
            </a:r>
            <a:endParaRPr lang="en-US" dirty="0"/>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smtClean="0">
                  <a:solidFill>
                    <a:srgbClr val="FF0000"/>
                  </a:solidFill>
                  <a:latin typeface="Segoe UI" panose="020B0502040204020203" pitchFamily="34" charset="0"/>
                  <a:cs typeface="Segoe UI" panose="020B0502040204020203" pitchFamily="34" charset="0"/>
                </a:rPr>
                <a:t>Dog</a:t>
              </a:r>
              <a:endParaRPr lang="en-US" sz="3200" dirty="0">
                <a:solidFill>
                  <a:srgbClr val="FF0000"/>
                </a:solidFill>
                <a:latin typeface="Segoe UI" panose="020B0502040204020203" pitchFamily="34" charset="0"/>
                <a:cs typeface="Segoe UI" panose="020B0502040204020203" pitchFamily="34" charset="0"/>
              </a:endParaRP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smtClean="0">
                <a:solidFill>
                  <a:srgbClr val="C00000"/>
                </a:solidFill>
              </a:rPr>
              <a:t>Quiz time</a:t>
            </a:r>
            <a:br>
              <a:rPr lang="en-US" dirty="0" smtClean="0">
                <a:solidFill>
                  <a:srgbClr val="C00000"/>
                </a:solidFill>
              </a:rPr>
            </a:br>
            <a:r>
              <a:rPr lang="en-US" dirty="0" smtClean="0">
                <a:solidFill>
                  <a:srgbClr val="C00000"/>
                </a:solidFill>
              </a:rPr>
              <a:t>(Back to </a:t>
            </a:r>
            <a:r>
              <a:rPr lang="en-US" dirty="0" err="1" smtClean="0">
                <a:solidFill>
                  <a:srgbClr val="C00000"/>
                </a:solidFill>
              </a:rPr>
              <a:t>Girshick</a:t>
            </a:r>
            <a:r>
              <a:rPr lang="en-US" dirty="0" smtClean="0">
                <a:solidFill>
                  <a:srgbClr val="C00000"/>
                </a:solidFill>
              </a:rPr>
              <a:t>)</a:t>
            </a:r>
            <a:endParaRPr lang="en-US"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smtClean="0">
                <a:solidFill>
                  <a:srgbClr val="C00000"/>
                </a:solidFill>
              </a:rPr>
              <a:t>This is an average image of which object class?</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smtClean="0"/>
              <a:t>pedestrian</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airplane, bicycle, bus, car, cat, chair, cow, dog, dining table</a:t>
            </a:r>
            <a:r>
              <a:rPr lang="en-US" sz="2200" dirty="0" smtClean="0"/>
              <a:t> </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a:t>
            </a:r>
            <a:r>
              <a:rPr lang="en-US" sz="2200" dirty="0" smtClean="0"/>
              <a:t>icycle (PASCAL)</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white blob on a green background</a:t>
            </a:r>
            <a:endParaRPr lang="en-US" sz="2200" dirty="0">
              <a:solidFill>
                <a:srgbClr val="C00000"/>
              </a:solidFill>
            </a:endParaRP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smtClean="0"/>
              <a:t>sheep (PASCAL)</a:t>
            </a:r>
            <a:endParaRPr lang="en-US" sz="2200" dirty="0"/>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smtClean="0"/>
              <a:t>dog (PASCAL)</a:t>
            </a:r>
            <a:endParaRPr lang="en-US" sz="2200" dirty="0"/>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smtClean="0"/>
              <a:t>dog (PASCAL)</a:t>
            </a:r>
            <a:endParaRPr lang="en-US" sz="2200" dirty="0"/>
          </a:p>
          <a:p>
            <a:pPr algn="ctr"/>
            <a:r>
              <a:rPr lang="en-US" sz="2200" dirty="0" smtClean="0">
                <a:solidFill>
                  <a:srgbClr val="C00000"/>
                </a:solidFill>
              </a:rPr>
              <a:t>Why does the mean look like this?</a:t>
            </a:r>
          </a:p>
          <a:p>
            <a:pPr algn="ctr"/>
            <a:r>
              <a:rPr lang="en-US" sz="2200" dirty="0" smtClean="0">
                <a:solidFill>
                  <a:srgbClr val="C00000"/>
                </a:solidFill>
              </a:rPr>
              <a:t>There’s no alignment between the examples!</a:t>
            </a:r>
          </a:p>
          <a:p>
            <a:pPr algn="ctr"/>
            <a:r>
              <a:rPr lang="en-US" sz="2200" dirty="0" smtClean="0">
                <a:solidFill>
                  <a:srgbClr val="C00000"/>
                </a:solidFill>
              </a:rPr>
              <a:t>How do we combat this?</a:t>
            </a:r>
            <a:endParaRPr lang="en-US" sz="2200" dirty="0">
              <a:solidFill>
                <a:srgbClr val="C00000"/>
              </a:solidFill>
            </a:endParaRP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Content Placeholder 2"/>
          <p:cNvSpPr>
            <a:spLocks noGrp="1"/>
          </p:cNvSpPr>
          <p:nvPr>
            <p:ph idx="1"/>
          </p:nvPr>
        </p:nvSpPr>
        <p:spPr/>
        <p:txBody>
          <a:bodyPr/>
          <a:lstStyle/>
          <a:p>
            <a:r>
              <a:rPr lang="en-US" dirty="0" smtClean="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4283993"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t>
            </a:r>
            <a:r>
              <a:rPr lang="en-US" dirty="0" smtClean="0"/>
              <a:t>area (how much to pool): </a:t>
            </a:r>
            <a:r>
              <a:rPr lang="en-US" dirty="0" smtClean="0"/>
              <a:t>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a:t>
            </a:r>
            <a:r>
              <a:rPr lang="en-US" dirty="0" smtClean="0"/>
              <a:t>stride (how far to move): </a:t>
            </a:r>
            <a:r>
              <a:rPr lang="en-US" dirty="0" smtClean="0"/>
              <a:t>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smtClean="0"/>
              <a:t>Hubel and Wiesel</a:t>
            </a:r>
          </a:p>
          <a:p>
            <a:r>
              <a:rPr lang="en-US" dirty="0" smtClean="0"/>
              <a:t>1962</a:t>
            </a:r>
            <a:endParaRPr lang="en-US" dirty="0"/>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smtClean="0">
                <a:solidFill>
                  <a:srgbClr val="C00000"/>
                </a:solidFill>
              </a:rPr>
              <a:t>Included basic ingredients of </a:t>
            </a:r>
            <a:r>
              <a:rPr lang="en-US" sz="2200" dirty="0" err="1" smtClean="0">
                <a:solidFill>
                  <a:srgbClr val="C00000"/>
                </a:solidFill>
              </a:rPr>
              <a:t>ConvNets</a:t>
            </a:r>
            <a:r>
              <a:rPr lang="en-US" sz="2200" dirty="0" smtClean="0">
                <a:solidFill>
                  <a:srgbClr val="C00000"/>
                </a:solidFill>
              </a:rPr>
              <a:t>, but no supervised learning algorithm</a:t>
            </a:r>
            <a:endParaRPr lang="en-US" sz="2200" dirty="0">
              <a:solidFill>
                <a:srgbClr val="C0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14845441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a:t>
            </a:r>
            <a:endParaRPr lang="en-US" dirty="0"/>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smtClean="0">
                <a:solidFill>
                  <a:srgbClr val="C00000"/>
                </a:solidFill>
              </a:rPr>
              <a:t>Early demonstration that error </a:t>
            </a:r>
            <a:r>
              <a:rPr lang="en-US" sz="2200" dirty="0" err="1" smtClean="0">
                <a:solidFill>
                  <a:srgbClr val="C00000"/>
                </a:solidFill>
              </a:rPr>
              <a:t>backpropagation</a:t>
            </a:r>
            <a:r>
              <a:rPr lang="en-US" sz="2200" dirty="0" smtClean="0">
                <a:solidFill>
                  <a:srgbClr val="C00000"/>
                </a:solidFill>
              </a:rPr>
              <a:t> can be used</a:t>
            </a:r>
          </a:p>
          <a:p>
            <a:r>
              <a:rPr lang="en-US" sz="2200" dirty="0" smtClean="0">
                <a:solidFill>
                  <a:srgbClr val="C00000"/>
                </a:solidFill>
              </a:rPr>
              <a:t>for supervised training of neural nets (including </a:t>
            </a:r>
            <a:r>
              <a:rPr lang="en-US" sz="2200" dirty="0" err="1" smtClean="0">
                <a:solidFill>
                  <a:srgbClr val="C00000"/>
                </a:solidFill>
              </a:rPr>
              <a:t>ConvNets</a:t>
            </a:r>
            <a:r>
              <a:rPr lang="en-US" sz="2200" dirty="0" smtClean="0">
                <a:solidFill>
                  <a:srgbClr val="C00000"/>
                </a:solidFill>
              </a:rPr>
              <a:t>)</a:t>
            </a:r>
            <a:endParaRPr lang="en-US" sz="2200" dirty="0">
              <a:solidFill>
                <a:srgbClr val="C00000"/>
              </a:solidFill>
            </a:endParaRP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smtClean="0"/>
              <a:t>Gradient descent training with error </a:t>
            </a:r>
            <a:r>
              <a:rPr lang="en-US" sz="2200" dirty="0" err="1" smtClean="0"/>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77</a:t>
            </a:fld>
            <a:endParaRPr lang="en-US"/>
          </a:p>
        </p:txBody>
      </p:sp>
    </p:spTree>
    <p:extLst>
      <p:ext uri="{BB962C8B-B14F-4D97-AF65-F5344CB8AC3E}">
        <p14:creationId xmlns:p14="http://schemas.microsoft.com/office/powerpoint/2010/main" val="7686968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smtClean="0"/>
              <a:t>1989</a:t>
            </a:r>
            <a:endParaRPr lang="en-US" dirty="0"/>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78</a:t>
            </a:fld>
            <a:endParaRPr lang="en-US"/>
          </a:p>
        </p:txBody>
      </p:sp>
    </p:spTree>
    <p:extLst>
      <p:ext uri="{BB962C8B-B14F-4D97-AF65-F5344CB8AC3E}">
        <p14:creationId xmlns:p14="http://schemas.microsoft.com/office/powerpoint/2010/main" val="41571109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r>
              <a:rPr lang="en-US" dirty="0" err="1" smtClean="0"/>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smtClean="0"/>
              <a:t>Gradient-Based Learning Applied to Document Recognition</a:t>
            </a:r>
            <a:r>
              <a:rPr lang="en-US" dirty="0" smtClean="0"/>
              <a:t>, </a:t>
            </a:r>
          </a:p>
          <a:p>
            <a:r>
              <a:rPr lang="en-US" dirty="0" err="1" smtClean="0"/>
              <a:t>Lecun</a:t>
            </a:r>
            <a:r>
              <a:rPr lang="en-US" dirty="0" smtClean="0"/>
              <a:t> et al., 1998</a:t>
            </a:r>
            <a:endParaRPr lang="en-US" dirty="0"/>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79</a:t>
            </a:fld>
            <a:endParaRPr lang="en-US"/>
          </a:p>
        </p:txBody>
      </p:sp>
    </p:spTree>
    <p:extLst>
      <p:ext uri="{BB962C8B-B14F-4D97-AF65-F5344CB8AC3E}">
        <p14:creationId xmlns:p14="http://schemas.microsoft.com/office/powerpoint/2010/main" val="252396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92500"/>
              </a:bodyPr>
              <a:lstStyle/>
              <a:p>
                <a:r>
                  <a:rPr lang="en-US" dirty="0" smtClean="0">
                    <a:solidFill>
                      <a:srgbClr val="C00000"/>
                    </a:solidFill>
                  </a:rPr>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solidFill>
                      <a:srgbClr val="C00000"/>
                    </a:solidFill>
                  </a:rPr>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a:t>
                </a:r>
                <a:r>
                  <a:rPr lang="en-US" dirty="0" smtClean="0">
                    <a:solidFill>
                      <a:srgbClr val="C00000"/>
                    </a:solidFill>
                  </a:rPr>
                  <a:t>Dropout</a:t>
                </a:r>
                <a:r>
                  <a:rPr lang="en-US" dirty="0" smtClean="0"/>
                  <a:t>” </a:t>
                </a:r>
                <a:r>
                  <a:rPr lang="en-US" dirty="0" smtClean="0"/>
                  <a:t>regularization (randomly selects neurons to remove during training epochs, reduces overfitting)</a:t>
                </a:r>
                <a:endParaRPr lang="en-US" dirty="0" smtClean="0"/>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9" t="-2101" r="-77" b="-280"/>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a:t>
            </a:r>
            <a:r>
              <a:rPr lang="en-US" dirty="0" smtClean="0">
                <a:hlinkClick r:id="rId2"/>
              </a:rPr>
              <a:t>cs.stanford.edu/people/karpathy/convnetjs/demo/mnist.html</a:t>
            </a:r>
            <a:endParaRPr lang="en-US" dirty="0" smtClean="0"/>
          </a:p>
          <a:p>
            <a:r>
              <a:rPr lang="en-US" dirty="0" err="1" smtClean="0"/>
              <a:t>ConvNetJS</a:t>
            </a:r>
            <a:r>
              <a:rPr lang="en-US" dirty="0" smtClean="0"/>
              <a:t> by Andrej </a:t>
            </a:r>
            <a:r>
              <a:rPr lang="en-US" dirty="0" err="1" smtClean="0"/>
              <a:t>Karpathy</a:t>
            </a:r>
            <a:r>
              <a:rPr lang="en-US" dirty="0" smtClean="0"/>
              <a:t> (Ph.D. student at Stanford)</a:t>
            </a:r>
          </a:p>
          <a:p>
            <a:pPr marL="0" indent="0">
              <a:buNone/>
            </a:pPr>
            <a:endParaRPr lang="en-US" dirty="0"/>
          </a:p>
          <a:p>
            <a:pPr marL="0" indent="0">
              <a:buNone/>
            </a:pPr>
            <a:r>
              <a:rPr lang="en-US" dirty="0" smtClean="0"/>
              <a:t>Software libraries</a:t>
            </a:r>
          </a:p>
          <a:p>
            <a:r>
              <a:rPr lang="en-US" dirty="0" err="1" smtClean="0"/>
              <a:t>Caffe</a:t>
            </a:r>
            <a:r>
              <a:rPr lang="en-US" dirty="0" smtClean="0"/>
              <a:t> (C++, python, </a:t>
            </a:r>
            <a:r>
              <a:rPr lang="en-US" dirty="0" err="1" smtClean="0"/>
              <a:t>matlab</a:t>
            </a:r>
            <a:r>
              <a:rPr lang="en-US" dirty="0" smtClean="0"/>
              <a:t>)</a:t>
            </a:r>
          </a:p>
          <a:p>
            <a:r>
              <a:rPr lang="en-US" dirty="0" smtClean="0"/>
              <a:t>Torch7 (C++, </a:t>
            </a:r>
            <a:r>
              <a:rPr lang="en-US" dirty="0" err="1" smtClean="0"/>
              <a:t>lua</a:t>
            </a:r>
            <a:r>
              <a:rPr lang="en-US" dirty="0" smtClean="0"/>
              <a:t>)</a:t>
            </a:r>
          </a:p>
          <a:p>
            <a:r>
              <a:rPr lang="en-US" dirty="0" err="1" smtClean="0"/>
              <a:t>Theano</a:t>
            </a:r>
            <a:r>
              <a:rPr lang="en-US" dirty="0" smtClean="0"/>
              <a:t> (python)</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p:spTree>
    <p:extLst>
      <p:ext uri="{BB962C8B-B14F-4D97-AF65-F5344CB8AC3E}">
        <p14:creationId xmlns:p14="http://schemas.microsoft.com/office/powerpoint/2010/main" val="41604188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a:t>
            </a:r>
            <a:r>
              <a:rPr lang="en-US" dirty="0" smtClean="0">
                <a:solidFill>
                  <a:srgbClr val="C00000"/>
                </a:solidFill>
              </a:rPr>
              <a:t>Object Proposals</a:t>
            </a:r>
            <a:endParaRPr lang="en-US" dirty="0">
              <a:solidFill>
                <a:srgbClr val="C00000"/>
              </a:solidFill>
            </a:endParaRPr>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84</a:t>
            </a:fld>
            <a:endParaRPr lang="en-US"/>
          </a:p>
        </p:txBody>
      </p:sp>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came Next?</a:t>
            </a:r>
            <a:endParaRPr lang="en-US" dirty="0"/>
          </a:p>
        </p:txBody>
      </p:sp>
      <p:sp>
        <p:nvSpPr>
          <p:cNvPr id="3" name="Content Placeholder 2"/>
          <p:cNvSpPr>
            <a:spLocks noGrp="1"/>
          </p:cNvSpPr>
          <p:nvPr>
            <p:ph idx="1"/>
          </p:nvPr>
        </p:nvSpPr>
        <p:spPr/>
        <p:txBody>
          <a:bodyPr/>
          <a:lstStyle/>
          <a:p>
            <a:r>
              <a:rPr lang="en-US" dirty="0" smtClean="0"/>
              <a:t>Faster R-CNN (</a:t>
            </a:r>
            <a:r>
              <a:rPr lang="en-US" dirty="0" err="1" smtClean="0"/>
              <a:t>Girshick</a:t>
            </a:r>
            <a:r>
              <a:rPr lang="en-US" dirty="0" smtClean="0"/>
              <a:t>, 2016)</a:t>
            </a:r>
          </a:p>
          <a:p>
            <a:r>
              <a:rPr lang="en-US" dirty="0" smtClean="0"/>
              <a:t>YOLO (</a:t>
            </a:r>
            <a:r>
              <a:rPr lang="en-US" dirty="0" err="1" smtClean="0"/>
              <a:t>Redmon</a:t>
            </a:r>
            <a:r>
              <a:rPr lang="en-US" dirty="0" smtClean="0"/>
              <a:t>, </a:t>
            </a:r>
            <a:r>
              <a:rPr lang="en-US" dirty="0" err="1" smtClean="0"/>
              <a:t>Girshick</a:t>
            </a:r>
            <a:r>
              <a:rPr lang="en-US" dirty="0" smtClean="0"/>
              <a:t>, </a:t>
            </a:r>
            <a:r>
              <a:rPr lang="en-US" dirty="0" err="1" smtClean="0"/>
              <a:t>Divvala</a:t>
            </a:r>
            <a:r>
              <a:rPr lang="en-US" dirty="0" smtClean="0"/>
              <a:t>, </a:t>
            </a:r>
            <a:r>
              <a:rPr lang="en-US" dirty="0" err="1" smtClean="0"/>
              <a:t>Farhadi</a:t>
            </a:r>
            <a:r>
              <a:rPr lang="en-US" dirty="0" smtClean="0"/>
              <a:t>, 2016)</a:t>
            </a:r>
          </a:p>
          <a:p>
            <a:pPr marL="0" indent="0">
              <a:buNone/>
            </a:pPr>
            <a:r>
              <a:rPr lang="en-US" dirty="0"/>
              <a:t> </a:t>
            </a:r>
            <a:r>
              <a:rPr lang="en-US" dirty="0" smtClean="0"/>
              <a:t>  </a:t>
            </a:r>
            <a:r>
              <a:rPr lang="en-US" dirty="0" smtClean="0">
                <a:solidFill>
                  <a:srgbClr val="FF0000"/>
                </a:solidFill>
              </a:rPr>
              <a:t>You Only Look </a:t>
            </a:r>
            <a:r>
              <a:rPr lang="en-US" dirty="0" smtClean="0">
                <a:solidFill>
                  <a:srgbClr val="FF0000"/>
                </a:solidFill>
              </a:rPr>
              <a:t>Once </a:t>
            </a:r>
            <a:r>
              <a:rPr lang="en-US" dirty="0" smtClean="0"/>
              <a:t>(People’s Choice Award)</a:t>
            </a:r>
            <a:endParaRPr lang="en-US" dirty="0" smtClean="0"/>
          </a:p>
          <a:p>
            <a:r>
              <a:rPr lang="en-US" dirty="0" smtClean="0"/>
              <a:t>YOLO9000: Better, Faster, Stronger (</a:t>
            </a:r>
            <a:r>
              <a:rPr lang="en-US" dirty="0" err="1" smtClean="0"/>
              <a:t>Redmon</a:t>
            </a:r>
            <a:r>
              <a:rPr lang="en-US" dirty="0" smtClean="0"/>
              <a:t>, </a:t>
            </a:r>
            <a:r>
              <a:rPr lang="en-US" dirty="0" err="1" smtClean="0"/>
              <a:t>Farhadi</a:t>
            </a:r>
            <a:r>
              <a:rPr lang="en-US" dirty="0" smtClean="0"/>
              <a:t>, CVPR </a:t>
            </a:r>
            <a:r>
              <a:rPr lang="en-US" dirty="0" smtClean="0"/>
              <a:t>2017</a:t>
            </a:r>
            <a:r>
              <a:rPr lang="en-US" dirty="0" smtClean="0"/>
              <a:t>) Runner up for Best </a:t>
            </a:r>
            <a:r>
              <a:rPr lang="en-US" dirty="0" smtClean="0"/>
              <a:t>Paper</a:t>
            </a:r>
          </a:p>
          <a:p>
            <a:r>
              <a:rPr lang="en-US" dirty="0" smtClean="0"/>
              <a:t>YOLOv3: more improvements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88</a:t>
            </a:fld>
            <a:endParaRPr lang="en-US"/>
          </a:p>
        </p:txBody>
      </p:sp>
    </p:spTree>
    <p:extLst>
      <p:ext uri="{BB962C8B-B14F-4D97-AF65-F5344CB8AC3E}">
        <p14:creationId xmlns:p14="http://schemas.microsoft.com/office/powerpoint/2010/main" val="29612336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89</a:t>
            </a:fld>
            <a:endParaRPr lang="en-US"/>
          </a:p>
        </p:txBody>
      </p:sp>
      <p:pic>
        <p:nvPicPr>
          <p:cNvPr id="3" name="Picture 2"/>
          <p:cNvPicPr>
            <a:picLocks noChangeAspect="1"/>
          </p:cNvPicPr>
          <p:nvPr/>
        </p:nvPicPr>
        <p:blipFill>
          <a:blip r:embed="rId2"/>
          <a:stretch>
            <a:fillRect/>
          </a:stretch>
        </p:blipFill>
        <p:spPr>
          <a:xfrm>
            <a:off x="71437" y="1014412"/>
            <a:ext cx="9001125" cy="4829175"/>
          </a:xfrm>
          <a:prstGeom prst="rect">
            <a:avLst/>
          </a:prstGeom>
        </p:spPr>
      </p:pic>
      <p:sp>
        <p:nvSpPr>
          <p:cNvPr id="4" name="Oval 3"/>
          <p:cNvSpPr/>
          <p:nvPr/>
        </p:nvSpPr>
        <p:spPr>
          <a:xfrm>
            <a:off x="6092190" y="5097780"/>
            <a:ext cx="891540" cy="445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700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90</a:t>
            </a:fld>
            <a:endParaRPr lang="en-US"/>
          </a:p>
        </p:txBody>
      </p:sp>
      <p:pic>
        <p:nvPicPr>
          <p:cNvPr id="3" name="Picture 2"/>
          <p:cNvPicPr>
            <a:picLocks noChangeAspect="1"/>
          </p:cNvPicPr>
          <p:nvPr/>
        </p:nvPicPr>
        <p:blipFill>
          <a:blip r:embed="rId2"/>
          <a:stretch>
            <a:fillRect/>
          </a:stretch>
        </p:blipFill>
        <p:spPr>
          <a:xfrm>
            <a:off x="0" y="1342130"/>
            <a:ext cx="9006840" cy="4139507"/>
          </a:xfrm>
          <a:prstGeom prst="rect">
            <a:avLst/>
          </a:prstGeom>
        </p:spPr>
      </p:pic>
    </p:spTree>
    <p:extLst>
      <p:ext uri="{BB962C8B-B14F-4D97-AF65-F5344CB8AC3E}">
        <p14:creationId xmlns:p14="http://schemas.microsoft.com/office/powerpoint/2010/main" val="40695943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91</a:t>
            </a:fld>
            <a:endParaRPr lang="en-US"/>
          </a:p>
        </p:txBody>
      </p:sp>
      <p:pic>
        <p:nvPicPr>
          <p:cNvPr id="3" name="Picture 2"/>
          <p:cNvPicPr>
            <a:picLocks noChangeAspect="1"/>
          </p:cNvPicPr>
          <p:nvPr/>
        </p:nvPicPr>
        <p:blipFill>
          <a:blip r:embed="rId2"/>
          <a:stretch>
            <a:fillRect/>
          </a:stretch>
        </p:blipFill>
        <p:spPr>
          <a:xfrm>
            <a:off x="47625" y="152400"/>
            <a:ext cx="9048750" cy="6553200"/>
          </a:xfrm>
          <a:prstGeom prst="rect">
            <a:avLst/>
          </a:prstGeom>
        </p:spPr>
      </p:pic>
    </p:spTree>
    <p:extLst>
      <p:ext uri="{BB962C8B-B14F-4D97-AF65-F5344CB8AC3E}">
        <p14:creationId xmlns:p14="http://schemas.microsoft.com/office/powerpoint/2010/main" val="7051664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92</a:t>
            </a:fld>
            <a:endParaRPr lang="en-US"/>
          </a:p>
        </p:txBody>
      </p:sp>
      <p:pic>
        <p:nvPicPr>
          <p:cNvPr id="3" name="Picture 2"/>
          <p:cNvPicPr>
            <a:picLocks noChangeAspect="1"/>
          </p:cNvPicPr>
          <p:nvPr/>
        </p:nvPicPr>
        <p:blipFill>
          <a:blip r:embed="rId2"/>
          <a:stretch>
            <a:fillRect/>
          </a:stretch>
        </p:blipFill>
        <p:spPr>
          <a:xfrm>
            <a:off x="33337" y="100012"/>
            <a:ext cx="9077325" cy="6657975"/>
          </a:xfrm>
          <a:prstGeom prst="rect">
            <a:avLst/>
          </a:prstGeom>
        </p:spPr>
      </p:pic>
    </p:spTree>
    <p:extLst>
      <p:ext uri="{BB962C8B-B14F-4D97-AF65-F5344CB8AC3E}">
        <p14:creationId xmlns:p14="http://schemas.microsoft.com/office/powerpoint/2010/main" val="17028452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93</a:t>
            </a:fld>
            <a:endParaRPr lang="en-US"/>
          </a:p>
        </p:txBody>
      </p:sp>
      <p:pic>
        <p:nvPicPr>
          <p:cNvPr id="3" name="Picture 2"/>
          <p:cNvPicPr>
            <a:picLocks noChangeAspect="1"/>
          </p:cNvPicPr>
          <p:nvPr/>
        </p:nvPicPr>
        <p:blipFill>
          <a:blip r:embed="rId2"/>
          <a:stretch>
            <a:fillRect/>
          </a:stretch>
        </p:blipFill>
        <p:spPr>
          <a:xfrm>
            <a:off x="-38100" y="66675"/>
            <a:ext cx="9220200" cy="6724650"/>
          </a:xfrm>
          <a:prstGeom prst="rect">
            <a:avLst/>
          </a:prstGeom>
        </p:spPr>
      </p:pic>
    </p:spTree>
    <p:extLst>
      <p:ext uri="{BB962C8B-B14F-4D97-AF65-F5344CB8AC3E}">
        <p14:creationId xmlns:p14="http://schemas.microsoft.com/office/powerpoint/2010/main" val="30179591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94</a:t>
            </a:fld>
            <a:endParaRPr lang="en-US"/>
          </a:p>
        </p:txBody>
      </p:sp>
      <p:pic>
        <p:nvPicPr>
          <p:cNvPr id="3" name="Picture 2"/>
          <p:cNvPicPr>
            <a:picLocks noChangeAspect="1"/>
          </p:cNvPicPr>
          <p:nvPr/>
        </p:nvPicPr>
        <p:blipFill>
          <a:blip r:embed="rId2"/>
          <a:stretch>
            <a:fillRect/>
          </a:stretch>
        </p:blipFill>
        <p:spPr>
          <a:xfrm>
            <a:off x="376237" y="85725"/>
            <a:ext cx="8391525" cy="6686550"/>
          </a:xfrm>
          <a:prstGeom prst="rect">
            <a:avLst/>
          </a:prstGeom>
        </p:spPr>
      </p:pic>
    </p:spTree>
    <p:extLst>
      <p:ext uri="{BB962C8B-B14F-4D97-AF65-F5344CB8AC3E}">
        <p14:creationId xmlns:p14="http://schemas.microsoft.com/office/powerpoint/2010/main" val="21996782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95</a:t>
            </a:fld>
            <a:endParaRPr lang="en-US"/>
          </a:p>
        </p:txBody>
      </p:sp>
      <p:pic>
        <p:nvPicPr>
          <p:cNvPr id="3" name="Picture 2"/>
          <p:cNvPicPr>
            <a:picLocks noChangeAspect="1"/>
          </p:cNvPicPr>
          <p:nvPr/>
        </p:nvPicPr>
        <p:blipFill>
          <a:blip r:embed="rId2"/>
          <a:stretch>
            <a:fillRect/>
          </a:stretch>
        </p:blipFill>
        <p:spPr>
          <a:xfrm>
            <a:off x="633412" y="85725"/>
            <a:ext cx="7877175" cy="6686550"/>
          </a:xfrm>
          <a:prstGeom prst="rect">
            <a:avLst/>
          </a:prstGeom>
        </p:spPr>
      </p:pic>
    </p:spTree>
    <p:extLst>
      <p:ext uri="{BB962C8B-B14F-4D97-AF65-F5344CB8AC3E}">
        <p14:creationId xmlns:p14="http://schemas.microsoft.com/office/powerpoint/2010/main" val="37870786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96</a:t>
            </a:fld>
            <a:endParaRPr lang="en-US"/>
          </a:p>
        </p:txBody>
      </p:sp>
      <p:pic>
        <p:nvPicPr>
          <p:cNvPr id="3" name="Picture 2"/>
          <p:cNvPicPr>
            <a:picLocks noChangeAspect="1"/>
          </p:cNvPicPr>
          <p:nvPr/>
        </p:nvPicPr>
        <p:blipFill>
          <a:blip r:embed="rId2"/>
          <a:stretch>
            <a:fillRect/>
          </a:stretch>
        </p:blipFill>
        <p:spPr>
          <a:xfrm>
            <a:off x="249555" y="594388"/>
            <a:ext cx="8894445" cy="6127088"/>
          </a:xfrm>
          <a:prstGeom prst="rect">
            <a:avLst/>
          </a:prstGeom>
        </p:spPr>
      </p:pic>
    </p:spTree>
    <p:extLst>
      <p:ext uri="{BB962C8B-B14F-4D97-AF65-F5344CB8AC3E}">
        <p14:creationId xmlns:p14="http://schemas.microsoft.com/office/powerpoint/2010/main" val="28302862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97</a:t>
            </a:fld>
            <a:endParaRPr lang="en-US"/>
          </a:p>
        </p:txBody>
      </p:sp>
      <p:pic>
        <p:nvPicPr>
          <p:cNvPr id="3" name="Picture 2"/>
          <p:cNvPicPr>
            <a:picLocks noChangeAspect="1"/>
          </p:cNvPicPr>
          <p:nvPr/>
        </p:nvPicPr>
        <p:blipFill>
          <a:blip r:embed="rId2"/>
          <a:stretch>
            <a:fillRect/>
          </a:stretch>
        </p:blipFill>
        <p:spPr>
          <a:xfrm>
            <a:off x="749617" y="1557592"/>
            <a:ext cx="7971473" cy="4153598"/>
          </a:xfrm>
          <a:prstGeom prst="rect">
            <a:avLst/>
          </a:prstGeom>
        </p:spPr>
      </p:pic>
    </p:spTree>
    <p:extLst>
      <p:ext uri="{BB962C8B-B14F-4D97-AF65-F5344CB8AC3E}">
        <p14:creationId xmlns:p14="http://schemas.microsoft.com/office/powerpoint/2010/main" val="21949648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YOLO (second paper)</a:t>
            </a:r>
            <a:endParaRPr lang="en-US" dirty="0"/>
          </a:p>
        </p:txBody>
      </p:sp>
      <p:sp>
        <p:nvSpPr>
          <p:cNvPr id="3" name="Content Placeholder 2"/>
          <p:cNvSpPr>
            <a:spLocks noGrp="1"/>
          </p:cNvSpPr>
          <p:nvPr>
            <p:ph idx="1"/>
          </p:nvPr>
        </p:nvSpPr>
        <p:spPr/>
        <p:txBody>
          <a:bodyPr>
            <a:normAutofit lnSpcReduction="10000"/>
          </a:bodyPr>
          <a:lstStyle/>
          <a:p>
            <a:r>
              <a:rPr lang="en-US" dirty="0"/>
              <a:t>At  67  FPS,  YOLOv2  gets76.8  </a:t>
            </a:r>
            <a:r>
              <a:rPr lang="en-US" dirty="0" err="1"/>
              <a:t>mAP</a:t>
            </a:r>
            <a:r>
              <a:rPr lang="en-US" dirty="0"/>
              <a:t>  on  VOC  2007</a:t>
            </a:r>
            <a:r>
              <a:rPr lang="en-US" dirty="0" smtClean="0"/>
              <a:t>.</a:t>
            </a:r>
          </a:p>
          <a:p>
            <a:r>
              <a:rPr lang="en-US" dirty="0" smtClean="0">
                <a:solidFill>
                  <a:srgbClr val="0000FF"/>
                </a:solidFill>
              </a:rPr>
              <a:t>At  </a:t>
            </a:r>
            <a:r>
              <a:rPr lang="en-US" dirty="0">
                <a:solidFill>
                  <a:srgbClr val="0000FF"/>
                </a:solidFill>
              </a:rPr>
              <a:t>40  FPS,  YOLOv2  gets  78.6mAP, outperforming state-of-the-art methods like Faster R-CNN with </a:t>
            </a:r>
            <a:r>
              <a:rPr lang="en-US" dirty="0" err="1">
                <a:solidFill>
                  <a:srgbClr val="0000FF"/>
                </a:solidFill>
              </a:rPr>
              <a:t>ResNet</a:t>
            </a:r>
            <a:r>
              <a:rPr lang="en-US" dirty="0">
                <a:solidFill>
                  <a:srgbClr val="0000FF"/>
                </a:solidFill>
              </a:rPr>
              <a:t> and SSD while still running </a:t>
            </a:r>
            <a:r>
              <a:rPr lang="en-US" dirty="0" smtClean="0">
                <a:solidFill>
                  <a:srgbClr val="0000FF"/>
                </a:solidFill>
              </a:rPr>
              <a:t>significantly faster</a:t>
            </a:r>
          </a:p>
          <a:p>
            <a:r>
              <a:rPr lang="en-US" dirty="0"/>
              <a:t> </a:t>
            </a:r>
            <a:r>
              <a:rPr lang="en-US" dirty="0" smtClean="0"/>
              <a:t>A new methodology that jointly trains for detection and classification produced YOLO9000.</a:t>
            </a:r>
          </a:p>
          <a:p>
            <a:r>
              <a:rPr lang="en-US" dirty="0" smtClean="0">
                <a:solidFill>
                  <a:srgbClr val="FF0000"/>
                </a:solidFill>
              </a:rPr>
              <a:t>YOLO9000 can detect more than 9000 object categories in real time.</a:t>
            </a:r>
          </a:p>
          <a:p>
            <a:r>
              <a:rPr lang="en-US" dirty="0" smtClean="0"/>
              <a:t>And YOLOv3 has come out.</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98</a:t>
            </a:fld>
            <a:endParaRPr lang="en-US"/>
          </a:p>
        </p:txBody>
      </p:sp>
    </p:spTree>
    <p:extLst>
      <p:ext uri="{BB962C8B-B14F-4D97-AF65-F5344CB8AC3E}">
        <p14:creationId xmlns:p14="http://schemas.microsoft.com/office/powerpoint/2010/main" val="3261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Finale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Object recognition has moved rapidly in the last 12 years to becoming very appearance based.</a:t>
            </a:r>
          </a:p>
          <a:p>
            <a:r>
              <a:rPr lang="en-US" dirty="0" smtClean="0"/>
              <a:t>The HOG descriptor lead to fast recognition of specific views of generic objects, starting with pedestrians and using SVMs.</a:t>
            </a:r>
          </a:p>
          <a:p>
            <a:r>
              <a:rPr lang="en-US" dirty="0" smtClean="0"/>
              <a:t>Deformable parts models extended that to allow more objects with articulated limbs, but still specific views.</a:t>
            </a:r>
          </a:p>
          <a:p>
            <a:r>
              <a:rPr lang="en-US" dirty="0" smtClean="0"/>
              <a:t>CNNs have become the method of choice; they learn from huge amounts of data and can learn multiple views of each object class</a:t>
            </a:r>
            <a:r>
              <a:rPr lang="en-US" dirty="0" smtClean="0"/>
              <a:t>.</a:t>
            </a:r>
          </a:p>
          <a:p>
            <a:r>
              <a:rPr lang="en-US" dirty="0" smtClean="0"/>
              <a:t>YOLO is the current winner (I think). CVPR 19 is coming up in June.</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99</a:t>
            </a:fld>
            <a:endParaRPr lang="en-US"/>
          </a:p>
        </p:txBody>
      </p:sp>
    </p:spTree>
    <p:extLst>
      <p:ext uri="{BB962C8B-B14F-4D97-AF65-F5344CB8AC3E}">
        <p14:creationId xmlns:p14="http://schemas.microsoft.com/office/powerpoint/2010/main" val="3859339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1653</TotalTime>
  <Words>2327</Words>
  <Application>Microsoft Office PowerPoint</Application>
  <PresentationFormat>On-screen Show (4:3)</PresentationFormat>
  <Paragraphs>682</Paragraphs>
  <Slides>99</Slides>
  <Notes>16</Notes>
  <HiddenSlides>2</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99</vt:i4>
      </vt:variant>
    </vt:vector>
  </HeadingPairs>
  <TitlesOfParts>
    <vt:vector size="112" baseType="lpstr">
      <vt:lpstr>ＭＳ Ｐゴシック</vt:lpstr>
      <vt:lpstr>Arial</vt:lpstr>
      <vt:lpstr>Calibri</vt:lpstr>
      <vt:lpstr>Calibri Light</vt:lpstr>
      <vt:lpstr>Cambria Math</vt:lpstr>
      <vt:lpstr>Gill Sans</vt:lpstr>
      <vt:lpstr>Helvetica</vt:lpstr>
      <vt:lpstr>Segoe UI</vt:lpstr>
      <vt:lpstr>Segoe UI Semilight</vt:lpstr>
      <vt:lpstr>SourceSansPro-Regular</vt:lpstr>
      <vt:lpstr>SourceSansPro-Semibold</vt:lpstr>
      <vt:lpstr>Wingdings</vt:lpstr>
      <vt:lpstr>Office Theme</vt:lpstr>
      <vt:lpstr>Object Recognition II</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Historical perspective – 1980</vt:lpstr>
      <vt:lpstr>Supervised learning – 1986</vt:lpstr>
      <vt:lpstr>1989</vt:lpstr>
      <vt:lpstr>Practical ConvNets</vt:lpstr>
      <vt:lpstr>Core idea of “deep learning”</vt:lpstr>
      <vt:lpstr>What’s new since the 1980s?</vt:lpstr>
      <vt:lpstr>Demo</vt:lpstr>
      <vt:lpstr>What else? Object Proposals</vt:lpstr>
      <vt:lpstr>PowerPoint Presentation</vt:lpstr>
      <vt:lpstr>Ross’s Own System: Region CNNs</vt:lpstr>
      <vt:lpstr>           Competitive Results</vt:lpstr>
      <vt:lpstr>Top Regions for Six Object Classes</vt:lpstr>
      <vt:lpstr>What came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YOLO (second paper)</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Linda Shapiro</cp:lastModifiedBy>
  <cp:revision>148</cp:revision>
  <dcterms:created xsi:type="dcterms:W3CDTF">2014-11-24T16:45:48Z</dcterms:created>
  <dcterms:modified xsi:type="dcterms:W3CDTF">2019-05-03T21:25:11Z</dcterms:modified>
</cp:coreProperties>
</file>