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45" r:id="rId5"/>
  </p:sldMasterIdLst>
  <p:notesMasterIdLst>
    <p:notesMasterId r:id="rId85"/>
  </p:notesMasterIdLst>
  <p:sldIdLst>
    <p:sldId id="256" r:id="rId6"/>
    <p:sldId id="516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375" r:id="rId15"/>
    <p:sldId id="406" r:id="rId16"/>
    <p:sldId id="405" r:id="rId17"/>
    <p:sldId id="534" r:id="rId18"/>
    <p:sldId id="431" r:id="rId19"/>
    <p:sldId id="407" r:id="rId20"/>
    <p:sldId id="411" r:id="rId21"/>
    <p:sldId id="432" r:id="rId22"/>
    <p:sldId id="515" r:id="rId23"/>
    <p:sldId id="412" r:id="rId24"/>
    <p:sldId id="518" r:id="rId25"/>
    <p:sldId id="416" r:id="rId26"/>
    <p:sldId id="438" r:id="rId27"/>
    <p:sldId id="439" r:id="rId28"/>
    <p:sldId id="440" r:id="rId29"/>
    <p:sldId id="441" r:id="rId30"/>
    <p:sldId id="442" r:id="rId31"/>
    <p:sldId id="443" r:id="rId32"/>
    <p:sldId id="448" r:id="rId33"/>
    <p:sldId id="444" r:id="rId34"/>
    <p:sldId id="445" r:id="rId35"/>
    <p:sldId id="421" r:id="rId36"/>
    <p:sldId id="422" r:id="rId37"/>
    <p:sldId id="424" r:id="rId38"/>
    <p:sldId id="425" r:id="rId39"/>
    <p:sldId id="426" r:id="rId40"/>
    <p:sldId id="427" r:id="rId41"/>
    <p:sldId id="428" r:id="rId42"/>
    <p:sldId id="429" r:id="rId43"/>
    <p:sldId id="446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6" r:id="rId67"/>
    <p:sldId id="567" r:id="rId68"/>
    <p:sldId id="568" r:id="rId69"/>
    <p:sldId id="569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  <p:sldId id="582" r:id="rId83"/>
    <p:sldId id="58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1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general simple classifiers, while they are more efficient,  they are also weaker.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smtClean="0"/>
              <a:t>  A nested set of  classifier classes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training process is reminiscent of boosting…</a:t>
            </a:r>
          </a:p>
          <a:p>
            <a:pPr eaLnBrk="1" hangingPunct="1"/>
            <a:r>
              <a:rPr lang="en-US" smtClean="0"/>
              <a:t>   - previous classifiers reweight the examples used to train subsequent classifiers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goal of the training process is different</a:t>
            </a:r>
          </a:p>
          <a:p>
            <a:pPr eaLnBrk="1" hangingPunct="1"/>
            <a:r>
              <a:rPr lang="en-US" smtClean="0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40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49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50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7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59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4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63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64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68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90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E980-7CF1-4EB2-B453-079FECA805CC}" type="slidenum">
              <a:rPr lang="en-US"/>
              <a:pPr/>
              <a:t>70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71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E215-4F9F-4C18-ABB1-CD892116A8F5}" type="slidenum">
              <a:rPr lang="en-US"/>
              <a:pPr/>
              <a:t>72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20.png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24.png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23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22.png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image" Target="../media/image33.png"/><Relationship Id="rId21" Type="http://schemas.openxmlformats.org/officeDocument/2006/relationships/tags" Target="../tags/tag88.xml"/><Relationship Id="rId34" Type="http://schemas.openxmlformats.org/officeDocument/2006/relationships/image" Target="../media/image28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24.png"/><Relationship Id="rId38" Type="http://schemas.openxmlformats.org/officeDocument/2006/relationships/image" Target="../media/image32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30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29.jpeg"/><Relationship Id="rId8" Type="http://schemas.openxmlformats.org/officeDocument/2006/relationships/tags" Target="../tags/tag75.xml"/><Relationship Id="rId3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41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109.xml"/><Relationship Id="rId7" Type="http://schemas.openxmlformats.org/officeDocument/2006/relationships/image" Target="../media/image42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46.jpeg"/><Relationship Id="rId5" Type="http://schemas.openxmlformats.org/officeDocument/2006/relationships/tags" Target="../tags/tag115.xml"/><Relationship Id="rId10" Type="http://schemas.openxmlformats.org/officeDocument/2006/relationships/image" Target="../media/image45.jpeg"/><Relationship Id="rId4" Type="http://schemas.openxmlformats.org/officeDocument/2006/relationships/tags" Target="../tags/tag114.xml"/><Relationship Id="rId9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5.jpe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1.wmf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9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68.png"/><Relationship Id="rId5" Type="http://schemas.openxmlformats.org/officeDocument/2006/relationships/tags" Target="../tags/tag121.xml"/><Relationship Id="rId10" Type="http://schemas.openxmlformats.org/officeDocument/2006/relationships/image" Target="../media/image67.png"/><Relationship Id="rId4" Type="http://schemas.openxmlformats.org/officeDocument/2006/relationships/tags" Target="../tags/tag120.xml"/><Relationship Id="rId9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25.xml"/><Relationship Id="rId7" Type="http://schemas.openxmlformats.org/officeDocument/2006/relationships/image" Target="../media/image65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127.xml"/><Relationship Id="rId10" Type="http://schemas.openxmlformats.org/officeDocument/2006/relationships/image" Target="../media/image69.png"/><Relationship Id="rId4" Type="http://schemas.openxmlformats.org/officeDocument/2006/relationships/tags" Target="../tags/tag126.xml"/><Relationship Id="rId9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tags" Target="../tags/tag129.xml"/><Relationship Id="rId16" Type="http://schemas.openxmlformats.org/officeDocument/2006/relationships/image" Target="../media/image71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65.png"/><Relationship Id="rId5" Type="http://schemas.openxmlformats.org/officeDocument/2006/relationships/tags" Target="../tags/tag132.xml"/><Relationship Id="rId15" Type="http://schemas.openxmlformats.org/officeDocument/2006/relationships/image" Target="../media/image7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4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utycheck.de/" TargetMode="External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Face/Flesh Detection and Face Recognition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Linda Shapiro</a:t>
            </a:r>
          </a:p>
          <a:p>
            <a:endParaRPr lang="en-US" dirty="0"/>
          </a:p>
          <a:p>
            <a:r>
              <a:rPr lang="en-US" dirty="0" smtClean="0"/>
              <a:t>ECE/CSE </a:t>
            </a:r>
            <a:r>
              <a:rPr lang="en-US" dirty="0" smtClean="0"/>
              <a:t>576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B3A4-F075-40B2-81B8-614E8825083F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8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/>
              <a:t>State-of-the-art face detection demo</a:t>
            </a:r>
          </a:p>
          <a:p>
            <a:pPr algn="ctr"/>
            <a:r>
              <a:rPr lang="en-US" b="0" dirty="0" smtClean="0"/>
              <a:t>(Courtesy </a:t>
            </a:r>
            <a:r>
              <a:rPr lang="en-US" b="0" dirty="0" smtClean="0">
                <a:hlinkClick r:id="rId4"/>
              </a:rPr>
              <a:t>Boris </a:t>
            </a:r>
            <a:r>
              <a:rPr lang="en-US" b="0" dirty="0" err="1" smtClean="0">
                <a:hlinkClick r:id="rId4"/>
              </a:rPr>
              <a:t>Babenko</a:t>
            </a:r>
            <a:r>
              <a:rPr lang="en-US" b="0" dirty="0" smtClean="0"/>
              <a:t>)</a:t>
            </a: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are the faces? </a:t>
            </a:r>
            <a:endParaRPr lang="en-US" dirty="0"/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32 x 32 </a:t>
            </a:r>
            <a:r>
              <a:rPr lang="en-US" dirty="0" err="1" smtClean="0"/>
              <a:t>subimages</a:t>
            </a:r>
            <a:r>
              <a:rPr lang="en-US" dirty="0" smtClean="0"/>
              <a:t> at different levels of a pyramid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rectangular features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</a:t>
            </a:r>
            <a:r>
              <a:rPr lang="en-US" dirty="0" err="1" smtClean="0">
                <a:solidFill>
                  <a:srgbClr val="FF0000"/>
                </a:solidFill>
              </a:rPr>
              <a:t>Adaboost</a:t>
            </a:r>
            <a:r>
              <a:rPr lang="en-US" dirty="0" smtClean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smtClean="0"/>
              <a:t> Object Detection:</a:t>
            </a:r>
            <a:br>
              <a:rPr lang="en-US" altLang="en-US" sz="3600" smtClean="0"/>
            </a:br>
            <a:r>
              <a:rPr lang="en-US" altLang="en-US" sz="3600" smtClean="0"/>
              <a:t> Rowley’s Face Finder</a:t>
            </a:r>
            <a:endParaRPr lang="en-US" altLang="en-US" smtClean="0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06574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</a:t>
            </a:r>
            <a:r>
              <a:rPr lang="en-US" altLang="en-US" sz="1800" dirty="0" smtClean="0">
                <a:solidFill>
                  <a:schemeClr val="tx2"/>
                </a:solidFill>
              </a:rPr>
              <a:t>lighting</a:t>
            </a:r>
            <a:endParaRPr lang="en-US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84111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11" y="4868442"/>
            <a:ext cx="2240319" cy="1708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Viola/Jones: 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+1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People call them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since similar to 2D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 wavelets.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Feature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output is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FF0000"/>
                </a:solidFill>
                <a:latin typeface="Trebuchet MS" pitchFamily="34" charset="0"/>
              </a:rPr>
              <a:t>160,000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 err="1" smtClean="0"/>
              <a:t>AdaBoost</a:t>
            </a:r>
            <a:r>
              <a:rPr lang="en-US" dirty="0" smtClean="0"/>
              <a:t>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Input</a:t>
            </a:r>
            <a:r>
              <a:rPr lang="en-US" sz="2400" dirty="0" smtClean="0"/>
              <a:t> is a set of training examples (X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, 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 </a:t>
            </a:r>
            <a:r>
              <a:rPr lang="en-US" sz="2400" dirty="0" err="1" smtClean="0"/>
              <a:t>i</a:t>
            </a:r>
            <a:r>
              <a:rPr lang="en-US" sz="2400" dirty="0" smtClean="0"/>
              <a:t> = 1 to m.</a:t>
            </a:r>
          </a:p>
          <a:p>
            <a:r>
              <a:rPr lang="en-US" sz="2400" dirty="0" smtClean="0"/>
              <a:t>We train a </a:t>
            </a:r>
            <a:r>
              <a:rPr lang="en-US" sz="2400" dirty="0" smtClean="0">
                <a:solidFill>
                  <a:srgbClr val="FF0000"/>
                </a:solidFill>
              </a:rPr>
              <a:t>sequence of weak classifiers</a:t>
            </a:r>
            <a:r>
              <a:rPr lang="en-US" sz="2400" dirty="0" smtClean="0"/>
              <a:t>, such as decision trees, neural nets or SVMs. Weak because not as strong as the final classifier.</a:t>
            </a:r>
          </a:p>
          <a:p>
            <a:r>
              <a:rPr lang="en-US" sz="2400" dirty="0" smtClean="0"/>
              <a:t>The training examples will have </a:t>
            </a:r>
            <a:r>
              <a:rPr lang="en-US" sz="2400" dirty="0" smtClean="0">
                <a:solidFill>
                  <a:srgbClr val="FF0000"/>
                </a:solidFill>
              </a:rPr>
              <a:t>weights</a:t>
            </a:r>
            <a:r>
              <a:rPr lang="en-US" sz="2400" dirty="0" smtClean="0"/>
              <a:t>, initially all equal.</a:t>
            </a:r>
          </a:p>
          <a:p>
            <a:r>
              <a:rPr lang="en-US" sz="2400" dirty="0" smtClean="0"/>
              <a:t>At each step, we use the current weights, train a new classifier, and use its performance on the training data to produce </a:t>
            </a:r>
            <a:r>
              <a:rPr lang="en-US" sz="2400" dirty="0" smtClean="0">
                <a:solidFill>
                  <a:srgbClr val="FF0000"/>
                </a:solidFill>
              </a:rPr>
              <a:t>new weights </a:t>
            </a:r>
            <a:r>
              <a:rPr lang="en-US" sz="2400" dirty="0" smtClean="0"/>
              <a:t>for the next step</a:t>
            </a:r>
            <a:r>
              <a:rPr lang="en-US" sz="2400" dirty="0"/>
              <a:t> </a:t>
            </a:r>
            <a:r>
              <a:rPr lang="en-US" sz="2400" dirty="0" smtClean="0"/>
              <a:t>(normalized).</a:t>
            </a:r>
          </a:p>
          <a:p>
            <a:r>
              <a:rPr lang="en-US" sz="2400" dirty="0" smtClean="0"/>
              <a:t>But we </a:t>
            </a:r>
            <a:r>
              <a:rPr lang="en-US" sz="2400" dirty="0" smtClean="0">
                <a:solidFill>
                  <a:srgbClr val="3506BA"/>
                </a:solidFill>
              </a:rPr>
              <a:t>keep ALL </a:t>
            </a:r>
            <a:r>
              <a:rPr lang="en-US" sz="2400" dirty="0" smtClean="0"/>
              <a:t>the weak classifiers.</a:t>
            </a:r>
          </a:p>
          <a:p>
            <a:r>
              <a:rPr lang="en-US" sz="2400" dirty="0" smtClean="0"/>
              <a:t>When it’s time for testing on a new feature vector, we will </a:t>
            </a:r>
            <a:r>
              <a:rPr lang="en-US" sz="2400" dirty="0" smtClean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 smtClean="0"/>
              <a:t>Want </a:t>
            </a:r>
            <a:r>
              <a:rPr lang="en-US" sz="2100" dirty="0"/>
              <a:t>to select the single rectangle feature and threshold </a:t>
            </a:r>
            <a:r>
              <a:rPr lang="en-US" sz="2100" dirty="0" smtClean="0"/>
              <a:t>that </a:t>
            </a:r>
            <a:r>
              <a:rPr lang="en-US" sz="2100" dirty="0"/>
              <a:t>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 smtClean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3506BA"/>
                </a:solidFill>
              </a:rPr>
              <a:t>θ</a:t>
            </a:r>
            <a:r>
              <a:rPr lang="en-US" sz="2000" baseline="-25000" dirty="0" smtClean="0">
                <a:solidFill>
                  <a:srgbClr val="3506BA"/>
                </a:solidFill>
              </a:rPr>
              <a:t>t</a:t>
            </a:r>
            <a:r>
              <a:rPr lang="en-US" sz="2000" dirty="0" smtClean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 smtClean="0">
                <a:solidFill>
                  <a:srgbClr val="3506BA"/>
                </a:solidFill>
              </a:rPr>
              <a:t>h</a:t>
            </a:r>
            <a:r>
              <a:rPr lang="en-US" sz="2000" baseline="-25000" dirty="0" err="1" smtClean="0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of </a:t>
            </a:r>
            <a:r>
              <a:rPr lang="en-US" dirty="0" err="1" smtClean="0"/>
              <a:t>Bakic</a:t>
            </a:r>
            <a:r>
              <a:rPr lang="en-US" dirty="0" smtClean="0"/>
              <a:t>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Fleck and Forsyth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</a:t>
            </a:r>
            <a:r>
              <a:rPr lang="en-US" dirty="0" smtClean="0"/>
              <a:t> </a:t>
            </a:r>
            <a:r>
              <a:rPr lang="en-US" dirty="0" smtClean="0"/>
              <a:t>of Rowley face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Viola Jones face detector with </a:t>
            </a:r>
            <a:r>
              <a:rPr lang="en-US" dirty="0" err="1" smtClean="0"/>
              <a:t>Adaboost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Face recognition with PCA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works on exactly </a:t>
            </a:r>
            <a:r>
              <a:rPr lang="en-US" dirty="0" smtClean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threshold </a:t>
            </a:r>
            <a:r>
              <a:rPr lang="el-GR" dirty="0" smtClean="0">
                <a:solidFill>
                  <a:srgbClr val="FF0000"/>
                </a:solidFill>
              </a:rPr>
              <a:t>θ</a:t>
            </a:r>
            <a:endParaRPr lang="en-US" dirty="0" smtClean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weight </a:t>
            </a:r>
            <a:r>
              <a:rPr lang="el-GR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 smtClean="0">
                <a:latin typeface="Arial"/>
                <a:cs typeface="Arial"/>
              </a:rPr>
              <a:t>AdaBoost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2930" y="4371243"/>
            <a:ext cx="842391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.</a:t>
            </a:r>
            <a:endParaRPr lang="en-US" sz="1800" dirty="0">
              <a:solidFill>
                <a:srgbClr val="000099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E.g. </a:t>
            </a:r>
            <a:r>
              <a:rPr lang="el-GR" sz="18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1800" baseline="-25000" dirty="0" smtClean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en-US" sz="1800" dirty="0" smtClean="0">
                <a:solidFill>
                  <a:srgbClr val="FF0000"/>
                </a:solidFill>
                <a:latin typeface="Trebuchet MS" pitchFamily="34" charset="0"/>
              </a:rPr>
              <a:t>.25/.75 = .3333. 1/.3333 = 3; log</a:t>
            </a:r>
            <a:r>
              <a:rPr lang="en-US" sz="1800" baseline="-25000" dirty="0" smtClean="0">
                <a:solidFill>
                  <a:srgbClr val="FF0000"/>
                </a:solidFill>
                <a:latin typeface="Trebuchet MS" pitchFamily="34" charset="0"/>
              </a:rPr>
              <a:t>2</a:t>
            </a:r>
            <a:r>
              <a:rPr lang="en-US" sz="1800" dirty="0" smtClean="0">
                <a:solidFill>
                  <a:srgbClr val="FF0000"/>
                </a:solidFill>
                <a:latin typeface="Trebuchet MS" pitchFamily="34" charset="0"/>
              </a:rPr>
              <a:t>3 = 1.58, 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sz="1800" dirty="0" smtClean="0">
                <a:solidFill>
                  <a:srgbClr val="9900CC"/>
                </a:solidFill>
                <a:latin typeface="Arial"/>
                <a:cs typeface="Arial"/>
              </a:rPr>
              <a:t>β</a:t>
            </a:r>
            <a:r>
              <a:rPr lang="en-US" sz="1800" baseline="-25000" dirty="0" smtClean="0">
                <a:solidFill>
                  <a:srgbClr val="9900CC"/>
                </a:solidFill>
                <a:latin typeface="Arial"/>
                <a:cs typeface="Arial"/>
              </a:rPr>
              <a:t>t</a:t>
            </a:r>
            <a:r>
              <a:rPr lang="en-US" sz="1800" dirty="0">
                <a:solidFill>
                  <a:srgbClr val="9900CC"/>
                </a:solidFill>
                <a:latin typeface="Arial"/>
                <a:cs typeface="Arial"/>
              </a:rPr>
              <a:t> = </a:t>
            </a:r>
            <a:r>
              <a:rPr lang="en-US" sz="1800" dirty="0" smtClean="0">
                <a:solidFill>
                  <a:srgbClr val="9900CC"/>
                </a:solidFill>
                <a:latin typeface="Trebuchet MS" pitchFamily="34" charset="0"/>
              </a:rPr>
              <a:t>.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1</a:t>
            </a:r>
            <a:r>
              <a:rPr lang="en-US" sz="1800" dirty="0" smtClean="0">
                <a:solidFill>
                  <a:srgbClr val="9900CC"/>
                </a:solidFill>
                <a:latin typeface="Trebuchet MS" pitchFamily="34" charset="0"/>
              </a:rPr>
              <a:t>/.9; log</a:t>
            </a:r>
            <a:r>
              <a:rPr lang="en-US" sz="1800" baseline="-25000" dirty="0" smtClean="0">
                <a:solidFill>
                  <a:srgbClr val="9900CC"/>
                </a:solidFill>
                <a:latin typeface="Trebuchet MS" pitchFamily="34" charset="0"/>
              </a:rPr>
              <a:t>2</a:t>
            </a:r>
            <a:r>
              <a:rPr lang="en-US" sz="1800" dirty="0" smtClean="0">
                <a:solidFill>
                  <a:srgbClr val="9900CC"/>
                </a:solidFill>
                <a:latin typeface="Trebuchet MS" pitchFamily="34" charset="0"/>
              </a:rPr>
              <a:t>9 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= </a:t>
            </a:r>
            <a:r>
              <a:rPr lang="en-US" sz="1800" dirty="0" smtClean="0">
                <a:solidFill>
                  <a:srgbClr val="9900CC"/>
                </a:solidFill>
                <a:latin typeface="Trebuchet MS" pitchFamily="34" charset="0"/>
              </a:rPr>
              <a:t>3.16</a:t>
            </a:r>
            <a:endParaRPr lang="en-US" sz="1800" dirty="0" smtClean="0">
              <a:solidFill>
                <a:srgbClr val="9900CC"/>
              </a:solidFill>
              <a:latin typeface="Trebuchet MS" pitchFamily="34" charset="0"/>
            </a:endParaRP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itchFamily="34" charset="0"/>
              </a:rPr>
              <a:t>If the error were 0, </a:t>
            </a:r>
            <a:r>
              <a:rPr lang="el-GR" sz="1800" dirty="0">
                <a:latin typeface="Arial"/>
                <a:cs typeface="Arial"/>
              </a:rPr>
              <a:t>β</a:t>
            </a:r>
            <a:r>
              <a:rPr lang="en-US" sz="1800" baseline="-25000" dirty="0" smtClean="0">
                <a:latin typeface="Arial"/>
                <a:cs typeface="Arial"/>
              </a:rPr>
              <a:t>t </a:t>
            </a:r>
            <a:r>
              <a:rPr lang="en-US" sz="1800" dirty="0" smtClean="0">
                <a:latin typeface="Arial"/>
                <a:cs typeface="Arial"/>
              </a:rPr>
              <a:t>= 0/1 = 0, and 1/0 is infinite, so code has to handle that but the weight should be large!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 smtClean="0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First two features selected by boosting: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Is this good enough?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 smtClean="0">
                <a:solidFill>
                  <a:srgbClr val="3506BA"/>
                </a:solidFill>
              </a:rPr>
              <a:t>Attentional cascade (from Viola-Jones)</a:t>
            </a:r>
            <a:br>
              <a:rPr lang="en-US" dirty="0" smtClean="0">
                <a:solidFill>
                  <a:srgbClr val="3506BA"/>
                </a:solidFill>
              </a:rPr>
            </a:br>
            <a:endParaRPr lang="en-US" sz="2000" dirty="0" smtClean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We start with </a:t>
            </a:r>
            <a:r>
              <a:rPr lang="en-US" dirty="0" smtClean="0">
                <a:solidFill>
                  <a:srgbClr val="C00000"/>
                </a:solidFill>
              </a:rPr>
              <a:t>simple classifiers </a:t>
            </a:r>
            <a:r>
              <a:rPr lang="en-US" dirty="0" smtClean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smtClean="0"/>
              <a:t>A detection rate of 0.9 and a false positive rate on the order of 10</a:t>
            </a:r>
            <a:r>
              <a:rPr lang="en-US" baseline="30000" smtClean="0"/>
              <a:t>-6</a:t>
            </a:r>
            <a:r>
              <a:rPr lang="en-US" smtClean="0"/>
              <a:t> can be achieved by a </a:t>
            </a:r>
            <a:br>
              <a:rPr lang="en-US" smtClean="0"/>
            </a:br>
            <a:r>
              <a:rPr lang="en-US" smtClean="0"/>
              <a:t>10-stage cascade if each stage has a detection rate of 0.99 (0.99</a:t>
            </a:r>
            <a:r>
              <a:rPr lang="en-US" baseline="30000" smtClean="0"/>
              <a:t>10</a:t>
            </a:r>
            <a:r>
              <a:rPr lang="en-US" smtClean="0"/>
              <a:t> ≈ 0.9) and a false positive rate of about 0.30 (0.3</a:t>
            </a:r>
            <a:r>
              <a:rPr lang="en-US" baseline="30000" smtClean="0"/>
              <a:t>10</a:t>
            </a:r>
            <a:r>
              <a:rPr lang="en-US" smtClean="0"/>
              <a:t> ≈ 6×10</a:t>
            </a:r>
            <a:r>
              <a:rPr lang="en-US" baseline="30000" smtClean="0"/>
              <a:t>-6</a:t>
            </a:r>
            <a:r>
              <a:rPr lang="en-US" smtClean="0"/>
              <a:t>) </a:t>
            </a:r>
          </a:p>
          <a:p>
            <a:endParaRPr lang="en-US" smtClean="0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 smtClean="0"/>
              <a:t>Keep adding features to the current stage until its target rates have been met </a:t>
            </a:r>
          </a:p>
          <a:p>
            <a:pPr lvl="1"/>
            <a:r>
              <a:rPr lang="en-US" dirty="0" smtClean="0"/>
              <a:t>Need to lower </a:t>
            </a:r>
            <a:r>
              <a:rPr lang="en-US" dirty="0" err="1" smtClean="0"/>
              <a:t>AdaBoost</a:t>
            </a:r>
            <a:r>
              <a:rPr lang="en-US" dirty="0" smtClean="0"/>
              <a:t> threshold to maximize detection </a:t>
            </a:r>
            <a:br>
              <a:rPr lang="en-US" dirty="0" smtClean="0"/>
            </a:br>
            <a:r>
              <a:rPr lang="en-US" dirty="0" smtClean="0"/>
              <a:t>(as opposed to minimizing total classification error)</a:t>
            </a:r>
          </a:p>
          <a:p>
            <a:pPr lvl="1"/>
            <a:r>
              <a:rPr lang="en-US" dirty="0" smtClean="0"/>
              <a:t>Test on a </a:t>
            </a:r>
            <a:r>
              <a:rPr lang="en-US" i="1" dirty="0" smtClean="0"/>
              <a:t>validation set</a:t>
            </a:r>
          </a:p>
          <a:p>
            <a:pPr>
              <a:buFontTx/>
              <a:buChar char="•"/>
            </a:pPr>
            <a:r>
              <a:rPr lang="en-US" dirty="0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 smtClean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Data</a:t>
            </a:r>
          </a:p>
          <a:p>
            <a:pPr lvl="1"/>
            <a:r>
              <a:rPr lang="en-US" smtClean="0"/>
              <a:t>5000 faces</a:t>
            </a:r>
          </a:p>
          <a:p>
            <a:pPr lvl="2"/>
            <a:r>
              <a:rPr lang="en-US" smtClean="0"/>
              <a:t>All frontal, rescaled to </a:t>
            </a:r>
            <a:br>
              <a:rPr lang="en-US" smtClean="0"/>
            </a:br>
            <a:r>
              <a:rPr lang="en-US" smtClean="0"/>
              <a:t>24x24 pixels</a:t>
            </a:r>
          </a:p>
          <a:p>
            <a:pPr lvl="1"/>
            <a:r>
              <a:rPr lang="en-US" smtClean="0"/>
              <a:t>300 million non-faces</a:t>
            </a:r>
          </a:p>
          <a:p>
            <a:pPr lvl="2"/>
            <a:r>
              <a:rPr lang="en-US" smtClean="0"/>
              <a:t>9500 non-face images</a:t>
            </a:r>
          </a:p>
          <a:p>
            <a:pPr lvl="1"/>
            <a:r>
              <a:rPr lang="en-US" smtClean="0"/>
              <a:t>Faces are normalized</a:t>
            </a:r>
          </a:p>
          <a:p>
            <a:pPr lvl="2"/>
            <a:r>
              <a:rPr 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smtClean="0"/>
              <a:t>Many variations</a:t>
            </a:r>
          </a:p>
          <a:p>
            <a:pPr lvl="1"/>
            <a:r>
              <a:rPr lang="en-US" smtClean="0"/>
              <a:t>Across individuals</a:t>
            </a:r>
          </a:p>
          <a:p>
            <a:pPr lvl="1"/>
            <a:r>
              <a:rPr lang="en-US" smtClean="0"/>
              <a:t>Illumination</a:t>
            </a:r>
          </a:p>
          <a:p>
            <a:pPr lvl="1"/>
            <a:r>
              <a:rPr lang="en-US" smtClean="0"/>
              <a:t>Pose</a:t>
            </a:r>
          </a:p>
          <a:p>
            <a:pPr>
              <a:buFontTx/>
              <a:buChar char="•"/>
            </a:pPr>
            <a:endParaRPr lang="en-US" smtClean="0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Person</a:t>
            </a:r>
            <a:r>
              <a:rPr lang="en-US" altLang="en-US" dirty="0" smtClean="0"/>
              <a:t> </a:t>
            </a:r>
            <a:r>
              <a:rPr lang="en-US" altLang="en-US" dirty="0" smtClean="0"/>
              <a:t>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 smtClean="0"/>
              <a:t>Example: Face Detection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z="2000" smtClean="0"/>
              <a:t>Example: Skin Detection</a:t>
            </a:r>
            <a:endParaRPr lang="en-US" altLang="en-US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dirty="0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dirty="0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dirty="0" smtClean="0"/>
              <a:t>“On a 700 </a:t>
            </a:r>
            <a:r>
              <a:rPr lang="en-US" dirty="0" err="1" smtClean="0"/>
              <a:t>Mhz</a:t>
            </a:r>
            <a:r>
              <a:rPr lang="en-US" dirty="0" smtClean="0"/>
              <a:t> Pentium III processor, the face detector can process a 384 by 288 pixel image in about .067 seconds” </a:t>
            </a:r>
          </a:p>
          <a:p>
            <a:pPr lvl="1"/>
            <a:r>
              <a:rPr lang="en-US" dirty="0" smtClean="0"/>
              <a:t>15 Hz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smtClean="0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Convert pixels to </a:t>
            </a:r>
            <a:r>
              <a:rPr lang="en-US" altLang="en-US" dirty="0" smtClean="0">
                <a:solidFill>
                  <a:srgbClr val="FF0000"/>
                </a:solidFill>
              </a:rPr>
              <a:t>normalized (</a:t>
            </a:r>
            <a:r>
              <a:rPr lang="en-US" altLang="en-US" dirty="0" err="1" smtClean="0">
                <a:solidFill>
                  <a:srgbClr val="FF0000"/>
                </a:solidFill>
              </a:rPr>
              <a:t>r,g</a:t>
            </a:r>
            <a:r>
              <a:rPr lang="en-US" altLang="en-US" dirty="0" smtClean="0">
                <a:solidFill>
                  <a:srgbClr val="FF0000"/>
                </a:solidFill>
              </a:rPr>
              <a:t>) </a:t>
            </a:r>
            <a:r>
              <a:rPr lang="en-US" altLang="en-US" dirty="0" smtClean="0"/>
              <a:t>space</a:t>
            </a:r>
          </a:p>
          <a:p>
            <a:r>
              <a:rPr lang="en-US" altLang="en-US" dirty="0" smtClean="0"/>
              <a:t>Train a binary </a:t>
            </a:r>
            <a:r>
              <a:rPr lang="en-US" altLang="en-US" dirty="0" smtClean="0">
                <a:solidFill>
                  <a:srgbClr val="FF0000"/>
                </a:solidFill>
              </a:rPr>
              <a:t>classifier</a:t>
            </a:r>
            <a:r>
              <a:rPr lang="en-US" altLang="en-US" dirty="0" smtClean="0"/>
              <a:t> to recognize pixels in this space as skin or not skin by giving it lots of examples of both classes.</a:t>
            </a:r>
          </a:p>
          <a:p>
            <a:r>
              <a:rPr lang="en-US" altLang="en-US" dirty="0" smtClean="0"/>
              <a:t>On test images, have the classifier </a:t>
            </a:r>
            <a:r>
              <a:rPr lang="en-US" altLang="en-US" dirty="0" smtClean="0">
                <a:solidFill>
                  <a:srgbClr val="FF0000"/>
                </a:solidFill>
              </a:rPr>
              <a:t>label the skin pixels.</a:t>
            </a:r>
          </a:p>
          <a:p>
            <a:r>
              <a:rPr lang="en-US" altLang="en-US" dirty="0" smtClean="0"/>
              <a:t>Find large </a:t>
            </a:r>
            <a:r>
              <a:rPr lang="en-US" altLang="en-US" dirty="0" smtClean="0">
                <a:solidFill>
                  <a:srgbClr val="FF0000"/>
                </a:solidFill>
              </a:rPr>
              <a:t>connected components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Face recognition: </a:t>
            </a:r>
            <a:r>
              <a:rPr lang="en-US" dirty="0" smtClean="0"/>
              <a:t>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Typical scenario: few examples per face, identify or verify test example</a:t>
            </a:r>
          </a:p>
          <a:p>
            <a:r>
              <a:rPr lang="en-US" sz="3600" dirty="0" smtClean="0"/>
              <a:t>What’s hard: changes in expression, lighting, age, </a:t>
            </a:r>
            <a:r>
              <a:rPr lang="en-US" sz="3600" dirty="0" smtClean="0">
                <a:solidFill>
                  <a:srgbClr val="FF0000"/>
                </a:solidFill>
              </a:rPr>
              <a:t>occlusion</a:t>
            </a:r>
            <a:r>
              <a:rPr lang="en-US" sz="3600" dirty="0" smtClean="0"/>
              <a:t>, </a:t>
            </a:r>
            <a:r>
              <a:rPr lang="en-US" sz="3600" b="1" dirty="0" smtClean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 smtClean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>
                <a:solidFill>
                  <a:srgbClr val="000099"/>
                </a:solidFill>
              </a:rPr>
              <a:t>Project into a new subspace (or kernel space) (e.g., “</a:t>
            </a:r>
            <a:r>
              <a:rPr lang="en-US" dirty="0" err="1" smtClean="0">
                <a:solidFill>
                  <a:srgbClr val="000099"/>
                </a:solidFill>
              </a:rPr>
              <a:t>Eigenfaces</a:t>
            </a:r>
            <a:r>
              <a:rPr lang="en-US" dirty="0" smtClean="0">
                <a:solidFill>
                  <a:srgbClr val="000099"/>
                </a:solidFill>
              </a:rPr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Measure face features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5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face recognition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Verification:</a:t>
            </a:r>
            <a:r>
              <a:rPr lang="en-US" dirty="0" smtClean="0"/>
              <a:t> a person is claiming a particular identity; verify whether that is true</a:t>
            </a:r>
          </a:p>
          <a:p>
            <a:pPr lvl="1"/>
            <a:r>
              <a:rPr lang="en-US" dirty="0" smtClean="0"/>
              <a:t>E.g., security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Closed-world identification</a:t>
            </a:r>
            <a:r>
              <a:rPr lang="en-US" dirty="0" smtClean="0"/>
              <a:t>: assign a face to one person from among a known set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General identification</a:t>
            </a:r>
            <a:r>
              <a:rPr lang="en-US" dirty="0" smtClean="0"/>
              <a:t>: assign a face to a known person or to “unknown”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recognition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44</a:t>
            </a:fld>
            <a:endParaRPr lang="en-US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8" y="5721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36" y="2404222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8" y="4670424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47561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243755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dirty="0" smtClean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965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9" y="1437643"/>
            <a:ext cx="924557" cy="9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49262" y="-114324"/>
            <a:ext cx="8229600" cy="1143000"/>
          </a:xfrm>
        </p:spPr>
        <p:txBody>
          <a:bodyPr/>
          <a:lstStyle/>
          <a:p>
            <a:r>
              <a:rPr lang="en-US" dirty="0" smtClean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When viewed as vectors of pixel values, face images are extremely high-dimensional</a:t>
            </a:r>
          </a:p>
          <a:p>
            <a:pPr lvl="1"/>
            <a:r>
              <a:rPr lang="en-US" sz="2000" dirty="0" smtClean="0"/>
              <a:t>100x100 image = 10,000 dimensions</a:t>
            </a:r>
          </a:p>
          <a:p>
            <a:pPr lvl="1"/>
            <a:r>
              <a:rPr lang="en-US" sz="2000" dirty="0" smtClean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 smtClean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9890"/>
            <a:ext cx="8229600" cy="1143000"/>
          </a:xfrm>
        </p:spPr>
        <p:txBody>
          <a:bodyPr/>
          <a:lstStyle/>
          <a:p>
            <a:r>
              <a:rPr lang="en-US" dirty="0" smtClean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 smtClean="0"/>
              <a:t>Eigenface</a:t>
            </a:r>
            <a:r>
              <a:rPr lang="en-US" sz="2800" dirty="0" smtClean="0"/>
              <a:t> idea: construct a </a:t>
            </a:r>
            <a:r>
              <a:rPr lang="en-US" sz="2800" dirty="0" smtClean="0">
                <a:solidFill>
                  <a:srgbClr val="FF0000"/>
                </a:solidFill>
              </a:rPr>
              <a:t>low-dimensional linear subspace</a:t>
            </a:r>
            <a:r>
              <a:rPr lang="en-US" sz="2800" dirty="0" smtClean="0"/>
              <a:t> that best explains the variation in the set of face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Linear subspaces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762000"/>
          </a:xfrm>
        </p:spPr>
        <p:txBody>
          <a:bodyPr/>
          <a:lstStyle/>
          <a:p>
            <a:r>
              <a:rPr lang="en-US" altLang="en-US" sz="2000" dirty="0" smtClean="0"/>
              <a:t>Classification (to what class does x belong) can be expensive</a:t>
            </a:r>
          </a:p>
          <a:p>
            <a:pPr lvl="1"/>
            <a:r>
              <a:rPr lang="en-US" altLang="en-US" sz="1800" dirty="0" smtClean="0"/>
              <a:t>Big search problem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5436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Oval 10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6" name="Oval 11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7" name="Oval 13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0" name="Oval 16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1" name="Oval 17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2" name="Oval 18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3" name="Oval 19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5" name="Oval 21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7" name="Oval 24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0" name="Oval 27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1" name="Oval 28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2" name="Oval 29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3" name="Oval 30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4" name="Oval 31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5" name="Oval 32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6" name="Oval 33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7" name="Oval 34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8" name="Oval 35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9" name="Oval 36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0" name="Oval 37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1" name="Oval 38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2" name="Oval 39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3" name="Oval 40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4" name="Oval 41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5" name="Oval 42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6" name="Oval 43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7" name="Oval 44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8" name="Oval 45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9" name="Oval 46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0" name="Oval 49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1" name="Oval 51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2" name="Oval 53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3" name="Oval 54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4" name="Oval 55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5" name="Oval 57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6" name="Oval 58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7" name="Oval 59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8" name="Oval 60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43453" name="Rectangle 61"/>
          <p:cNvSpPr>
            <a:spLocks noChangeArrowheads="1"/>
          </p:cNvSpPr>
          <p:nvPr/>
        </p:nvSpPr>
        <p:spPr bwMode="auto">
          <a:xfrm>
            <a:off x="685800" y="5181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Suppose the data points are arranged as above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Idea—fit a line, classifier measures distance to line</a:t>
            </a:r>
          </a:p>
        </p:txBody>
      </p:sp>
      <p:pic>
        <p:nvPicPr>
          <p:cNvPr id="15410" name="Picture 7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Line 68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06" name="Picture 7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4464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7" name="Text Box 78"/>
          <p:cNvSpPr txBox="1">
            <a:spLocks noChangeArrowheads="1"/>
          </p:cNvSpPr>
          <p:nvPr/>
        </p:nvSpPr>
        <p:spPr bwMode="auto">
          <a:xfrm>
            <a:off x="4648200" y="1295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 </a:t>
            </a:r>
            <a:r>
              <a:rPr lang="en-US" altLang="en-US" sz="1600" dirty="0">
                <a:solidFill>
                  <a:srgbClr val="FF0000"/>
                </a:solidFill>
              </a:rPr>
              <a:t>is the major direction of the orange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points and 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perpendicular to</a:t>
            </a:r>
            <a:r>
              <a:rPr lang="en-US" altLang="en-US" sz="1600" b="1" dirty="0">
                <a:solidFill>
                  <a:srgbClr val="FF0000"/>
                </a:solidFill>
              </a:rPr>
              <a:t> 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Convert </a:t>
            </a:r>
            <a:r>
              <a:rPr lang="en-US" altLang="en-US" sz="1600" b="1" dirty="0"/>
              <a:t>x</a:t>
            </a:r>
            <a:r>
              <a:rPr lang="en-US" altLang="en-US" sz="1600" dirty="0"/>
              <a:t> into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1</a:t>
            </a:r>
            <a:r>
              <a:rPr lang="en-US" altLang="en-US" sz="1600" dirty="0"/>
              <a:t>,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2</a:t>
            </a:r>
            <a:r>
              <a:rPr lang="en-US" altLang="en-US" sz="1600" dirty="0"/>
              <a:t> coordinates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133600" y="2286000"/>
            <a:ext cx="609600" cy="381000"/>
            <a:chOff x="1728" y="1440"/>
            <a:chExt cx="384" cy="240"/>
          </a:xfrm>
        </p:grpSpPr>
        <p:sp>
          <p:nvSpPr>
            <p:cNvPr id="15434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5427" name="Group 79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5429" name="Picture 6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432" name="Picture 6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3" name="Picture 75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8" name="Picture 10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3946525" y="2514600"/>
            <a:ext cx="5197475" cy="1660525"/>
            <a:chOff x="2400" y="1200"/>
            <a:chExt cx="3274" cy="1046"/>
          </a:xfrm>
        </p:grpSpPr>
        <p:sp>
          <p:nvSpPr>
            <p:cNvPr id="15420" name="Oval 47"/>
            <p:cNvSpPr>
              <a:spLocks noChangeArrowheads="1"/>
            </p:cNvSpPr>
            <p:nvPr/>
          </p:nvSpPr>
          <p:spPr bwMode="auto">
            <a:xfrm>
              <a:off x="2400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1" name="Oval 48"/>
            <p:cNvSpPr>
              <a:spLocks noChangeArrowheads="1"/>
            </p:cNvSpPr>
            <p:nvPr/>
          </p:nvSpPr>
          <p:spPr bwMode="auto">
            <a:xfrm>
              <a:off x="2400" y="148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2" name="Oval 50"/>
            <p:cNvSpPr>
              <a:spLocks noChangeArrowheads="1"/>
            </p:cNvSpPr>
            <p:nvPr/>
          </p:nvSpPr>
          <p:spPr bwMode="auto">
            <a:xfrm>
              <a:off x="2448" y="120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3" name="Text Box 82"/>
            <p:cNvSpPr txBox="1">
              <a:spLocks noChangeArrowheads="1"/>
            </p:cNvSpPr>
            <p:nvPr/>
          </p:nvSpPr>
          <p:spPr bwMode="auto">
            <a:xfrm>
              <a:off x="2928" y="1248"/>
              <a:ext cx="27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2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4" name="Text Box 83"/>
            <p:cNvSpPr txBox="1">
              <a:spLocks noChangeArrowheads="1"/>
            </p:cNvSpPr>
            <p:nvPr/>
          </p:nvSpPr>
          <p:spPr bwMode="auto">
            <a:xfrm>
              <a:off x="2890" y="1728"/>
              <a:ext cx="2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1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5" name="Text Box 110"/>
            <p:cNvSpPr txBox="1">
              <a:spLocks noChangeArrowheads="1"/>
            </p:cNvSpPr>
            <p:nvPr/>
          </p:nvSpPr>
          <p:spPr bwMode="auto">
            <a:xfrm>
              <a:off x="2928" y="144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distance to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for classification—near 0 for orange pts</a:t>
              </a:r>
            </a:p>
          </p:txBody>
        </p:sp>
        <p:sp>
          <p:nvSpPr>
            <p:cNvPr id="15426" name="Text Box 1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position along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to specify which orange point it is</a:t>
              </a:r>
            </a:p>
          </p:txBody>
        </p:sp>
      </p:grpSp>
      <p:sp>
        <p:nvSpPr>
          <p:cNvPr id="15417" name="Text Box 79"/>
          <p:cNvSpPr txBox="1">
            <a:spLocks noChangeArrowheads="1"/>
          </p:cNvSpPr>
          <p:nvPr/>
        </p:nvSpPr>
        <p:spPr bwMode="auto">
          <a:xfrm>
            <a:off x="4114800" y="6400800"/>
            <a:ext cx="483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Selected slides adapted from Steve Seitz, Linda Shapiro, Raj Rao</a:t>
            </a:r>
          </a:p>
        </p:txBody>
      </p:sp>
      <p:sp>
        <p:nvSpPr>
          <p:cNvPr id="15418" name="Text Box 80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5419" name="Text Box 81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125663"/>
            <a:ext cx="3733800" cy="449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7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Dimensionality red</a:t>
            </a:r>
            <a:r>
              <a:rPr lang="en-US" altLang="en-US" smtClean="0"/>
              <a:t>uction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6447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89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0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2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3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4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5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6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9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0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8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9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0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1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2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3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4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6435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36" name="Group 67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6440" name="Group 68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6442" name="Picture 6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3" name="Line 70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445" name="Picture 72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73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41" name="Picture 74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7" name="Rectangle 78"/>
          <p:cNvSpPr>
            <a:spLocks noChangeArrowheads="1"/>
          </p:cNvSpPr>
          <p:nvPr/>
        </p:nvSpPr>
        <p:spPr bwMode="auto">
          <a:xfrm>
            <a:off x="685800" y="43434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Dimensionality reduction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We can represent the orange points with </a:t>
            </a:r>
            <a:r>
              <a:rPr lang="en-US" altLang="en-US" sz="1800" i="1"/>
              <a:t>only</a:t>
            </a:r>
            <a:r>
              <a:rPr lang="en-US" altLang="en-US" sz="1800"/>
              <a:t> their </a:t>
            </a:r>
            <a:r>
              <a:rPr lang="en-US" altLang="en-US" sz="1800" b="1"/>
              <a:t>v</a:t>
            </a:r>
            <a:r>
              <a:rPr lang="en-US" altLang="en-US" sz="1800" b="1" baseline="-25000"/>
              <a:t>1</a:t>
            </a:r>
            <a:r>
              <a:rPr lang="en-US" altLang="en-US" sz="1800"/>
              <a:t> coordinates</a:t>
            </a:r>
          </a:p>
          <a:p>
            <a:pPr lvl="2" eaLnBrk="1" hangingPunct="1">
              <a:buFontTx/>
              <a:buChar char="–"/>
            </a:pPr>
            <a:r>
              <a:rPr lang="en-US" altLang="en-US" sz="1600"/>
              <a:t>since </a:t>
            </a:r>
            <a:r>
              <a:rPr lang="en-US" altLang="en-US" sz="1600" b="1"/>
              <a:t>v</a:t>
            </a:r>
            <a:r>
              <a:rPr lang="en-US" altLang="en-US" sz="1600" b="1" baseline="-25000"/>
              <a:t>2</a:t>
            </a:r>
            <a:r>
              <a:rPr lang="en-US" altLang="en-US" sz="1600"/>
              <a:t> coordinates are all essentially 0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This makes it much cheaper to store and compare points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A bigger deal for higher dimensional problems (like images!)</a:t>
            </a:r>
          </a:p>
        </p:txBody>
      </p:sp>
      <p:sp>
        <p:nvSpPr>
          <p:cNvPr id="16438" name="Text Box 66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6439" name="Text Box 67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</p:spTree>
    <p:extLst>
      <p:ext uri="{BB962C8B-B14F-4D97-AF65-F5344CB8AC3E}">
        <p14:creationId xmlns:p14="http://schemas.microsoft.com/office/powerpoint/2010/main" val="30310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3600" smtClean="0"/>
              <a:t>Eigenvectors and Eigenvalues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7481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3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4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6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7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8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0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1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2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3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5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6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0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1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2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4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5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6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7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8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9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0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1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2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3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4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5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6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7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8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9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0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1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2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3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4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5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6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7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8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7459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60" name="Group 58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1872" y="1243"/>
            <a:chExt cx="576" cy="428"/>
          </a:xfrm>
        </p:grpSpPr>
        <p:pic>
          <p:nvPicPr>
            <p:cNvPr id="17476" name="Picture 59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7" name="Line 60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Line 61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79" name="Picture 62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80" name="Picture 6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1" name="Line 65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67"/>
          <p:cNvSpPr txBox="1">
            <a:spLocks noChangeArrowheads="1"/>
          </p:cNvSpPr>
          <p:nvPr/>
        </p:nvSpPr>
        <p:spPr bwMode="auto">
          <a:xfrm>
            <a:off x="4616450" y="105092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Consider the variation along a direction </a:t>
            </a:r>
            <a:r>
              <a:rPr lang="en-US" altLang="en-US" sz="1600" b="1"/>
              <a:t>v</a:t>
            </a:r>
            <a:r>
              <a:rPr lang="en-US" altLang="en-US" sz="1600"/>
              <a:t> among all of the orange points:</a:t>
            </a:r>
          </a:p>
        </p:txBody>
      </p:sp>
      <p:sp>
        <p:nvSpPr>
          <p:cNvPr id="444489" name="Text Box 73"/>
          <p:cNvSpPr txBox="1">
            <a:spLocks noChangeArrowheads="1"/>
          </p:cNvSpPr>
          <p:nvPr/>
        </p:nvSpPr>
        <p:spPr bwMode="auto">
          <a:xfrm>
            <a:off x="4616450" y="2406650"/>
            <a:ext cx="323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minimizes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17464" name="Picture 7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506" name="Text Box 90"/>
          <p:cNvSpPr txBox="1">
            <a:spLocks noChangeArrowheads="1"/>
          </p:cNvSpPr>
          <p:nvPr/>
        </p:nvSpPr>
        <p:spPr bwMode="auto">
          <a:xfrm>
            <a:off x="4648200" y="3092450"/>
            <a:ext cx="329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maximizes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444515" name="Text Box 99"/>
          <p:cNvSpPr txBox="1">
            <a:spLocks noChangeArrowheads="1"/>
          </p:cNvSpPr>
          <p:nvPr/>
        </p:nvSpPr>
        <p:spPr bwMode="auto">
          <a:xfrm>
            <a:off x="1143000" y="6096000"/>
            <a:ext cx="5284788" cy="58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Solution:	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largest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       	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smallest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</p:txBody>
      </p:sp>
      <p:pic>
        <p:nvPicPr>
          <p:cNvPr id="444517" name="Picture 10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8" name="Picture 10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9" name="Picture 10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104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1" name="Text Box 73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7472" name="Text Box 74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0555" name="Text Box 75"/>
          <p:cNvSpPr txBox="1">
            <a:spLocks noChangeArrowheads="1"/>
          </p:cNvSpPr>
          <p:nvPr/>
        </p:nvSpPr>
        <p:spPr bwMode="auto">
          <a:xfrm>
            <a:off x="6989763" y="4343400"/>
            <a:ext cx="2154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= </a:t>
            </a:r>
            <a:r>
              <a:rPr lang="en-US" altLang="en-US" sz="2000" dirty="0" smtClean="0">
                <a:solidFill>
                  <a:srgbClr val="FF0000"/>
                </a:solidFill>
              </a:rPr>
              <a:t>covariance </a:t>
            </a:r>
            <a:r>
              <a:rPr lang="en-US" altLang="en-US" sz="2000" dirty="0">
                <a:solidFill>
                  <a:srgbClr val="FF0000"/>
                </a:solidFill>
              </a:rPr>
              <a:t>matrix </a:t>
            </a:r>
            <a:r>
              <a:rPr lang="en-US" altLang="en-US" sz="2000" dirty="0"/>
              <a:t>of data points (if divided by no. of points)</a:t>
            </a: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 flipH="1">
            <a:off x="6400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7" name="Text Box 77"/>
          <p:cNvSpPr txBox="1">
            <a:spLocks noChangeArrowheads="1"/>
          </p:cNvSpPr>
          <p:nvPr/>
        </p:nvSpPr>
        <p:spPr bwMode="auto">
          <a:xfrm>
            <a:off x="4908550" y="41910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2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89" grpId="0" build="p" autoUpdateAnimBg="0"/>
      <p:bldP spid="444506" grpId="0" build="p" autoUpdateAnimBg="0"/>
      <p:bldP spid="444515" grpId="0" animBg="1"/>
      <p:bldP spid="20555" grpId="0"/>
      <p:bldP spid="20556" grpId="0" animBg="1"/>
      <p:bldP spid="2055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461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000" dirty="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r>
              <a:rPr lang="en-US" sz="1800" dirty="0">
                <a:solidFill>
                  <a:srgbClr val="C00000"/>
                </a:solidFill>
              </a:rPr>
              <a:t>The eigenvectors of </a:t>
            </a:r>
            <a:r>
              <a:rPr lang="en-US" sz="18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 dirty="0">
                <a:solidFill>
                  <a:srgbClr val="C00000"/>
                </a:solidFill>
              </a:rPr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largest eigenvalue captures the most variation among training vectors </a:t>
            </a:r>
            <a:r>
              <a:rPr lang="en-US" sz="16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 dirty="0">
              <a:solidFill>
                <a:srgbClr val="C0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corresponds to choosing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linear subspace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marL="1639888" lvl="3">
              <a:buClr>
                <a:srgbClr val="000000"/>
              </a:buClr>
            </a:pPr>
            <a:r>
              <a:rPr lang="en-US" sz="1400" dirty="0"/>
              <a:t>represent points on a line, plane, or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hyper-plane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these eigenvectors are known as the </a:t>
            </a:r>
            <a:r>
              <a:rPr lang="en-US" sz="1600" dirty="0">
                <a:solidFill>
                  <a:srgbClr val="C00000"/>
                </a:solidFill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 dirty="0">
              <a:solidFill>
                <a:srgbClr val="C000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2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An N x M image is a point in R</a:t>
            </a:r>
            <a:r>
              <a:rPr lang="en-US" sz="1800" baseline="30000" dirty="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</a:t>
            </a:r>
            <a:r>
              <a:rPr lang="en-US" sz="1800" dirty="0" smtClean="0"/>
              <a:t>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2794254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43603" y="1284797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</a:t>
            </a:r>
            <a:r>
              <a:rPr lang="en-US" sz="1800" dirty="0" smtClean="0"/>
              <a:t>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2"/>
          <a:stretch/>
        </p:blipFill>
        <p:spPr bwMode="auto">
          <a:xfrm>
            <a:off x="1987313" y="1317812"/>
            <a:ext cx="968875" cy="11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orangutan face hai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3086100"/>
            <a:ext cx="893583" cy="10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0512"/>
            <a:ext cx="8229600" cy="1143000"/>
          </a:xfrm>
          <a:ln/>
        </p:spPr>
        <p:txBody>
          <a:bodyPr rIns="132080"/>
          <a:lstStyle/>
          <a:p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488"/>
            <a:ext cx="8229600" cy="4525963"/>
          </a:xfrm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076" y="44436"/>
            <a:ext cx="8229600" cy="1143000"/>
          </a:xfrm>
        </p:spPr>
        <p:txBody>
          <a:bodyPr/>
          <a:lstStyle/>
          <a:p>
            <a:r>
              <a:rPr lang="en-US" dirty="0" smtClean="0"/>
              <a:t>Visualization of </a:t>
            </a:r>
            <a:r>
              <a:rPr lang="en-US" dirty="0" err="1" smtClean="0"/>
              <a:t>eigenfaces</a:t>
            </a:r>
            <a:endParaRPr lang="en-US" dirty="0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μ + 3</a:t>
            </a:r>
            <a:r>
              <a:rPr lang="el-GR" dirty="0">
                <a:solidFill>
                  <a:prstClr val="black"/>
                </a:solidFill>
              </a:rPr>
              <a:t>σ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baseline="-14000" dirty="0">
              <a:solidFill>
                <a:prstClr val="black"/>
              </a:solidFill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Fleck and Forsyth’s </a:t>
            </a:r>
            <a:br>
              <a:rPr lang="en-US" altLang="en-US" smtClean="0"/>
            </a:br>
            <a:r>
              <a:rPr lang="en-US" altLang="en-US" smtClean="0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429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Projecting onto the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7276"/>
            <a:ext cx="8229600" cy="4525963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The </a:t>
            </a:r>
            <a:r>
              <a:rPr lang="en-US" sz="2000" dirty="0" err="1"/>
              <a:t>eigenfaces</a:t>
            </a:r>
            <a:r>
              <a:rPr lang="en-US" sz="2000" dirty="0"/>
              <a:t>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..., </a:t>
            </a:r>
            <a:r>
              <a:rPr lang="en-US" sz="20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 dirty="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 face is converted to </a:t>
            </a:r>
            <a:r>
              <a:rPr lang="en-US" sz="1800" dirty="0" err="1"/>
              <a:t>eigenface</a:t>
            </a:r>
            <a:r>
              <a:rPr lang="en-US" sz="1800" dirty="0"/>
              <a:t>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60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Given a new image (to be recognized) </a:t>
            </a:r>
            <a:r>
              <a:rPr lang="en-US" sz="18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calculate K coefficients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>
                <a:solidFill>
                  <a:srgbClr val="FF0000"/>
                </a:solidFill>
              </a:rPr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earest-neighbor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938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Recognition with </a:t>
            </a:r>
            <a:r>
              <a:rPr lang="en-US" dirty="0" err="1" smtClean="0"/>
              <a:t>eigenfaces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Find mean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 and covariance matrix </a:t>
            </a:r>
            <a:r>
              <a:rPr lang="el-GR" sz="2400" b="1" dirty="0" smtClean="0">
                <a:cs typeface="Arial" charset="0"/>
              </a:rPr>
              <a:t>Σ</a:t>
            </a:r>
            <a:endParaRPr lang="en-US" sz="2400" b="1" dirty="0" smtClean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Find k principal components (eigenvectors of </a:t>
            </a:r>
            <a:r>
              <a:rPr lang="el-GR" sz="2400" b="1" dirty="0" smtClean="0">
                <a:cs typeface="Arial" charset="0"/>
              </a:rPr>
              <a:t>Σ</a:t>
            </a:r>
            <a:r>
              <a:rPr lang="en-US" sz="2400" dirty="0" smtClean="0">
                <a:cs typeface="Arial" charset="0"/>
              </a:rPr>
              <a:t>) 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endParaRPr lang="en-US" sz="2400" baseline="-25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Project each training image 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onto subspace spanned by principal components:</a:t>
            </a:r>
            <a:br>
              <a:rPr lang="en-US" sz="2400" dirty="0" smtClean="0"/>
            </a:br>
            <a:r>
              <a:rPr lang="en-US" sz="2400" dirty="0" smtClean="0"/>
              <a:t>(w</a:t>
            </a:r>
            <a:r>
              <a:rPr lang="en-US" sz="2400" baseline="-25000" dirty="0" smtClean="0"/>
              <a:t>i1</a:t>
            </a:r>
            <a:r>
              <a:rPr lang="en-US" sz="2400" dirty="0" smtClean="0"/>
              <a:t>,…,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ik</a:t>
            </a:r>
            <a:r>
              <a:rPr lang="en-US" sz="2400" dirty="0" smtClean="0"/>
              <a:t>) = (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), … , 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r>
              <a:rPr lang="en-US" sz="2400" baseline="30000" dirty="0" err="1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))</a:t>
            </a:r>
            <a:endParaRPr lang="en-US" sz="2400" dirty="0" smtClean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Given novel image </a:t>
            </a:r>
            <a:r>
              <a:rPr lang="en-US" sz="2800" b="1" dirty="0" smtClean="0">
                <a:solidFill>
                  <a:srgbClr val="C00000"/>
                </a:solidFill>
              </a:rPr>
              <a:t>x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Project onto subspace:</a:t>
            </a:r>
            <a:br>
              <a:rPr lang="en-US" sz="2400" dirty="0" smtClean="0"/>
            </a:br>
            <a:r>
              <a:rPr lang="en-US" sz="2400" dirty="0" smtClean="0"/>
              <a:t>(w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,…,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k</a:t>
            </a:r>
            <a:r>
              <a:rPr lang="en-US" sz="2400" dirty="0" smtClean="0"/>
              <a:t>) = (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), … , 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r>
              <a:rPr lang="en-US" sz="2400" baseline="30000" dirty="0" err="1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Optional: check reconstruction error </a:t>
            </a:r>
            <a:r>
              <a:rPr lang="en-US" sz="2400" b="1" dirty="0" smtClean="0"/>
              <a:t>x</a:t>
            </a:r>
            <a:r>
              <a:rPr lang="en-US" sz="2400" dirty="0" smtClean="0"/>
              <a:t> – </a:t>
            </a:r>
            <a:r>
              <a:rPr lang="en-US" sz="2400" b="1" dirty="0" smtClean="0"/>
              <a:t>x</a:t>
            </a:r>
            <a:r>
              <a:rPr lang="en-US" sz="2400" dirty="0" smtClean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99"/>
                </a:solidFill>
              </a:rPr>
              <a:t>What other applications?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rPr lang="en-US" dirty="0"/>
              <a:t>Enhancing gender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042" y="5181600"/>
            <a:ext cx="8572500" cy="830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         more                  same                </a:t>
            </a:r>
            <a:r>
              <a:rPr lang="en-US" sz="1800" b="1" dirty="0"/>
              <a:t>original</a:t>
            </a:r>
            <a:r>
              <a:rPr lang="en-US" sz="1800" dirty="0"/>
              <a:t>   </a:t>
            </a:r>
            <a:r>
              <a:rPr lang="en-US" sz="1800" dirty="0" smtClean="0"/>
              <a:t>       androgynous     </a:t>
            </a:r>
            <a:r>
              <a:rPr lang="en-US" sz="1800" dirty="0"/>
              <a:t>more opposite</a:t>
            </a:r>
          </a:p>
        </p:txBody>
      </p:sp>
      <p:pic>
        <p:nvPicPr>
          <p:cNvPr id="792580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239000" cy="4073525"/>
          </a:xfrm>
          <a:prstGeom prst="rect">
            <a:avLst/>
          </a:prstGeom>
          <a:noFill/>
        </p:spPr>
      </p:pic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00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26"/>
            <a:ext cx="8229600" cy="1143000"/>
          </a:xfrm>
        </p:spPr>
        <p:txBody>
          <a:bodyPr/>
          <a:lstStyle/>
          <a:p>
            <a:r>
              <a:rPr lang="en-US" dirty="0"/>
              <a:t>Changing age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2667000" cy="52578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Face becomes “rounder” and “more textured” and “grayer”</a:t>
            </a:r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447800"/>
            <a:ext cx="5410200" cy="43434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original			                        shape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    color				           both</a:t>
            </a:r>
          </a:p>
        </p:txBody>
      </p:sp>
      <p:pic>
        <p:nvPicPr>
          <p:cNvPr id="793605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68" y="1143000"/>
            <a:ext cx="3200400" cy="4357688"/>
          </a:xfrm>
          <a:prstGeom prst="rect">
            <a:avLst/>
          </a:prstGeom>
          <a:noFill/>
        </p:spPr>
      </p:pic>
      <p:sp>
        <p:nvSpPr>
          <p:cNvPr id="793606" name="Rectangle 6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37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1"/>
            <a:ext cx="8229600" cy="1143000"/>
          </a:xfrm>
        </p:spPr>
        <p:txBody>
          <a:bodyPr/>
          <a:lstStyle/>
          <a:p>
            <a:r>
              <a:rPr lang="en-US" dirty="0"/>
              <a:t>Which face is more attractive?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779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1143000"/>
            <a:ext cx="3779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9976" name="Text Box 8"/>
          <p:cNvSpPr txBox="1">
            <a:spLocks noChangeArrowheads="1"/>
          </p:cNvSpPr>
          <p:nvPr/>
        </p:nvSpPr>
        <p:spPr bwMode="auto">
          <a:xfrm>
            <a:off x="2651125" y="6288088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http://www.beautycheck.de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in Cleft Severity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a large database of normal 3D faces.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 construct their principal components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can reconstruct any normal face accurately using these components.</a:t>
            </a:r>
          </a:p>
          <a:p>
            <a:r>
              <a:rPr lang="en-US" dirty="0" smtClean="0"/>
              <a:t>But when we reconstruct a cleft face from the normal components, there is a </a:t>
            </a:r>
            <a:r>
              <a:rPr lang="en-US" dirty="0" smtClean="0">
                <a:solidFill>
                  <a:srgbClr val="FF0000"/>
                </a:solidFill>
              </a:rPr>
              <a:t>lot of error.</a:t>
            </a:r>
          </a:p>
          <a:p>
            <a:r>
              <a:rPr lang="en-US" dirty="0" smtClean="0"/>
              <a:t>This error can be used to measure the </a:t>
            </a:r>
            <a:r>
              <a:rPr lang="en-US" dirty="0" smtClean="0">
                <a:solidFill>
                  <a:srgbClr val="FF0000"/>
                </a:solidFill>
              </a:rPr>
              <a:t>severit</a:t>
            </a:r>
            <a:r>
              <a:rPr lang="en-US" dirty="0" smtClean="0"/>
              <a:t>y of the cleft.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of PCA Reconstruction Error to Judge Cleft Severity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74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600200"/>
            <a:ext cx="49821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Font typeface="Arial" charset="0"/>
              <a:buNone/>
            </a:pPr>
            <a:r>
              <a:rPr lang="en-US" dirty="0" smtClean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Extension to 3D Objects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8197850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Murase and Nayar (1994, 1995) extended this idea to 3D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training set had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views of each object</a:t>
            </a:r>
            <a:r>
              <a:rPr lang="en-US" altLang="en-US" sz="2400">
                <a:latin typeface="Times New Roman" pitchFamily="18" charset="0"/>
              </a:rPr>
              <a:t>, on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dark background.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views included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rotations</a:t>
            </a:r>
            <a:r>
              <a:rPr lang="en-US" altLang="en-US" sz="2400">
                <a:latin typeface="Times New Roman" pitchFamily="18" charset="0"/>
              </a:rPr>
              <a:t> of the object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 turntable and also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illuminations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system could be used first to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identify</a:t>
            </a:r>
            <a:r>
              <a:rPr lang="en-US" altLang="en-US" sz="2400">
                <a:latin typeface="Times New Roman" pitchFamily="18" charset="0"/>
              </a:rPr>
              <a:t> the object and then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determine its (approximate)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pose </a:t>
            </a:r>
            <a:r>
              <a:rPr lang="en-US" altLang="en-US" sz="2400">
                <a:latin typeface="Times New Roman" pitchFamily="18" charset="0"/>
              </a:rPr>
              <a:t>and illumination.</a:t>
            </a:r>
          </a:p>
        </p:txBody>
      </p:sp>
    </p:spTree>
    <p:extLst>
      <p:ext uri="{BB962C8B-B14F-4D97-AF65-F5344CB8AC3E}">
        <p14:creationId xmlns:p14="http://schemas.microsoft.com/office/powerpoint/2010/main" val="120999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/>
              <a:t>Sample Objects</a:t>
            </a:r>
            <a:br>
              <a:rPr lang="en-US" altLang="en-US" sz="3600" smtClean="0"/>
            </a:br>
            <a:r>
              <a:rPr lang="en-US" altLang="en-US" sz="3600" smtClean="0"/>
              <a:t>Columbia Object Recognition Database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30556" r="21529" b="13889"/>
          <a:stretch>
            <a:fillRect/>
          </a:stretch>
        </p:blipFill>
        <p:spPr bwMode="auto">
          <a:xfrm>
            <a:off x="2209800" y="1676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Significance of this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7882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extension to 3D objects was an important contribution.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Instead of using brute force search, the authors observed that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All the views of a single object, when transformed into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eigenvector space became points on a manifold in that space.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Using this, they developed fast algorithms to find the closest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 manifold to an unknown input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Recognition with pose finding took less than a second.</a:t>
            </a:r>
          </a:p>
        </p:txBody>
      </p:sp>
    </p:spTree>
    <p:extLst>
      <p:ext uri="{BB962C8B-B14F-4D97-AF65-F5344CB8AC3E}">
        <p14:creationId xmlns:p14="http://schemas.microsoft.com/office/powerpoint/2010/main" val="32662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Appearance-Based Recognition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7562850" cy="521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Training images must be representative of the instances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of objects to be recognized.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The object must be well-framed.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Positions and sizes must be controlled.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Dimensionality reduction is needed.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It is not powerful enough to handle general scenes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 without prior segmentation into relevant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* The newer systems that use “parts” from interest operators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   are an answer to these restrictions.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93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2 = min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34.3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1 = max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46.1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\sum_x v^T (x - \overline{\bf x}) (x - \overline{\bf x})^T v  \\&#10;&amp; = &amp;\bf  v^T \left[\sum_x (x - \overline{\bf x}) (x - \overline{\bf x})^T\right] v 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ar(\bf v) = \sum_{\mbox{\tiny orange point}~{\bf x}} \|(\bf x - \overline{\bf x})^T \cdot v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30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7889</TotalTime>
  <Words>3273</Words>
  <Application>Microsoft Office PowerPoint</Application>
  <PresentationFormat>On-screen Show (4:3)</PresentationFormat>
  <Paragraphs>665</Paragraphs>
  <Slides>79</Slides>
  <Notes>31</Notes>
  <HiddenSlides>7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8" baseType="lpstr">
      <vt:lpstr>ＭＳ Ｐゴシック</vt:lpstr>
      <vt:lpstr>宋体</vt:lpstr>
      <vt:lpstr>Arial</vt:lpstr>
      <vt:lpstr>Arial Bold</vt:lpstr>
      <vt:lpstr>Arial Bold Italic</vt:lpstr>
      <vt:lpstr>Calibri</vt:lpstr>
      <vt:lpstr>Script MT Bold</vt:lpstr>
      <vt:lpstr>Times New Roman</vt:lpstr>
      <vt:lpstr>Times New Roman Italic</vt:lpstr>
      <vt:lpstr>Trebuchet MS</vt:lpstr>
      <vt:lpstr>Wingdings</vt:lpstr>
      <vt:lpstr>ヒラギノ角ゴ ProN W6</vt:lpstr>
      <vt:lpstr>mosaic</vt:lpstr>
      <vt:lpstr>2_Office Theme</vt:lpstr>
      <vt:lpstr>Blank Presentation</vt:lpstr>
      <vt:lpstr>1_Blank Presentation</vt:lpstr>
      <vt:lpstr>2_Blank Presentation</vt:lpstr>
      <vt:lpstr>Image</vt:lpstr>
      <vt:lpstr>Equation</vt:lpstr>
      <vt:lpstr> Face/Flesh Detection and Face Recognition</vt:lpstr>
      <vt:lpstr>What’s Coming</vt:lpstr>
      <vt:lpstr>Person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Face detection</vt:lpstr>
      <vt:lpstr>Face detection</vt:lpstr>
      <vt:lpstr>Face Detection</vt:lpstr>
      <vt:lpstr> Object Detection:  Rowley’s Face Finder</vt:lpstr>
      <vt:lpstr>Viola/Jones: Image Features</vt:lpstr>
      <vt:lpstr>Feature extraction</vt:lpstr>
      <vt:lpstr>Large library of filters</vt:lpstr>
      <vt:lpstr>Feature selection</vt:lpstr>
      <vt:lpstr>Basic AdaBoost Review</vt:lpstr>
      <vt:lpstr>AdaBoost for feature+classifier selection</vt:lpstr>
      <vt:lpstr>Weak Classifiers</vt:lpstr>
      <vt:lpstr>PowerPoint Presentation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PowerPoint Presentation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Dimensionality reduction</vt:lpstr>
      <vt:lpstr>Eigenvectors and Eigenvalues</vt:lpstr>
      <vt:lpstr>Principal component analysis (PCA)</vt:lpstr>
      <vt:lpstr>The space of faces</vt:lpstr>
      <vt:lpstr>Dimensionality reduction</vt:lpstr>
      <vt:lpstr>Dimensionality reduction</vt:lpstr>
      <vt:lpstr>Eigenfaces</vt:lpstr>
      <vt:lpstr>Visualization of eigenfaces</vt:lpstr>
      <vt:lpstr>Projecting onto the eigenfaces</vt:lpstr>
      <vt:lpstr>Recognition with eigenfaces</vt:lpstr>
      <vt:lpstr>Choosing the dimension K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 </vt:lpstr>
      <vt:lpstr>PCA</vt:lpstr>
      <vt:lpstr>Enhancing gender</vt:lpstr>
      <vt:lpstr>Changing age</vt:lpstr>
      <vt:lpstr>Which face is more attractive?</vt:lpstr>
      <vt:lpstr>Use in Cleft Severity Analysis</vt:lpstr>
      <vt:lpstr>Use of PCA Reconstruction Error to Judge Cleft Severity</vt:lpstr>
      <vt:lpstr>Question</vt:lpstr>
      <vt:lpstr>Extension to 3D Objects</vt:lpstr>
      <vt:lpstr>Sample Objects Columbia Object Recognition Database</vt:lpstr>
      <vt:lpstr>Significance of this work</vt:lpstr>
      <vt:lpstr>Appearance-Based Recognition 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Linda Shapiro</cp:lastModifiedBy>
  <cp:revision>112</cp:revision>
  <dcterms:created xsi:type="dcterms:W3CDTF">2013-05-20T23:23:00Z</dcterms:created>
  <dcterms:modified xsi:type="dcterms:W3CDTF">2019-05-10T20:02:49Z</dcterms:modified>
</cp:coreProperties>
</file>