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.xml" ContentType="application/vnd.openxmlformats-officedocument.presentationml.notesSlide+xml"/>
  <Override PartName="/ppt/tags/tag3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8.xml" ContentType="application/vnd.openxmlformats-officedocument.presentationml.notesSlide+xml"/>
  <Override PartName="/ppt/ink/ink7.xml" ContentType="application/inkml+xml"/>
  <Override PartName="/ppt/notesSlides/notesSlide9.xml" ContentType="application/vnd.openxmlformats-officedocument.presentationml.notesSlide+xml"/>
  <Override PartName="/ppt/ink/ink8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ink/ink13.xml" ContentType="application/inkml+xml"/>
  <Override PartName="/ppt/notesSlides/notesSlide24.xml" ContentType="application/vnd.openxmlformats-officedocument.presentationml.notesSlide+xml"/>
  <Override PartName="/ppt/ink/ink14.xml" ContentType="application/inkml+xml"/>
  <Override PartName="/ppt/notesSlides/notesSlide25.xml" ContentType="application/vnd.openxmlformats-officedocument.presentationml.notesSlide+xml"/>
  <Override PartName="/ppt/ink/ink15.xml" ContentType="application/inkml+xml"/>
  <Override PartName="/ppt/notesSlides/notesSlide26.xml" ContentType="application/vnd.openxmlformats-officedocument.presentationml.notesSlide+xml"/>
  <Override PartName="/ppt/ink/ink16.xml" ContentType="application/inkml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17.xml" ContentType="application/inkml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ink/ink18.xml" ContentType="application/inkml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ink/ink19.xml" ContentType="application/inkml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47.xml" ContentType="application/vnd.openxmlformats-officedocument.presentationml.notesSlide+xml"/>
  <Override PartName="/ppt/tags/tag40.xml" ContentType="application/vnd.openxmlformats-officedocument.presentationml.tags+xml"/>
  <Override PartName="/ppt/notesSlides/notesSlide48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49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93"/>
  </p:notesMasterIdLst>
  <p:handoutMasterIdLst>
    <p:handoutMasterId r:id="rId94"/>
  </p:handoutMasterIdLst>
  <p:sldIdLst>
    <p:sldId id="329" r:id="rId3"/>
    <p:sldId id="258" r:id="rId4"/>
    <p:sldId id="315" r:id="rId5"/>
    <p:sldId id="316" r:id="rId6"/>
    <p:sldId id="264" r:id="rId7"/>
    <p:sldId id="265" r:id="rId8"/>
    <p:sldId id="266" r:id="rId9"/>
    <p:sldId id="269" r:id="rId10"/>
    <p:sldId id="270" r:id="rId11"/>
    <p:sldId id="398" r:id="rId12"/>
    <p:sldId id="311" r:id="rId13"/>
    <p:sldId id="271" r:id="rId14"/>
    <p:sldId id="272" r:id="rId15"/>
    <p:sldId id="273" r:id="rId16"/>
    <p:sldId id="274" r:id="rId17"/>
    <p:sldId id="312" r:id="rId18"/>
    <p:sldId id="275" r:id="rId19"/>
    <p:sldId id="295" r:id="rId20"/>
    <p:sldId id="313" r:id="rId21"/>
    <p:sldId id="276" r:id="rId22"/>
    <p:sldId id="397" r:id="rId23"/>
    <p:sldId id="294" r:id="rId24"/>
    <p:sldId id="296" r:id="rId25"/>
    <p:sldId id="297" r:id="rId26"/>
    <p:sldId id="310" r:id="rId27"/>
    <p:sldId id="335" r:id="rId28"/>
    <p:sldId id="336" r:id="rId29"/>
    <p:sldId id="27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279" r:id="rId39"/>
    <p:sldId id="280" r:id="rId40"/>
    <p:sldId id="337" r:id="rId41"/>
    <p:sldId id="338" r:id="rId42"/>
    <p:sldId id="339" r:id="rId43"/>
    <p:sldId id="344" r:id="rId44"/>
    <p:sldId id="345" r:id="rId45"/>
    <p:sldId id="346" r:id="rId46"/>
    <p:sldId id="347" r:id="rId47"/>
    <p:sldId id="348" r:id="rId48"/>
    <p:sldId id="349" r:id="rId49"/>
    <p:sldId id="350" r:id="rId50"/>
    <p:sldId id="351" r:id="rId51"/>
    <p:sldId id="352" r:id="rId52"/>
    <p:sldId id="353" r:id="rId53"/>
    <p:sldId id="354" r:id="rId54"/>
    <p:sldId id="359" r:id="rId55"/>
    <p:sldId id="360" r:id="rId56"/>
    <p:sldId id="361" r:id="rId57"/>
    <p:sldId id="362" r:id="rId58"/>
    <p:sldId id="363" r:id="rId59"/>
    <p:sldId id="364" r:id="rId60"/>
    <p:sldId id="365" r:id="rId61"/>
    <p:sldId id="366" r:id="rId62"/>
    <p:sldId id="367" r:id="rId63"/>
    <p:sldId id="368" r:id="rId64"/>
    <p:sldId id="369" r:id="rId65"/>
    <p:sldId id="370" r:id="rId66"/>
    <p:sldId id="371" r:id="rId67"/>
    <p:sldId id="372" r:id="rId68"/>
    <p:sldId id="373" r:id="rId69"/>
    <p:sldId id="374" r:id="rId70"/>
    <p:sldId id="375" r:id="rId71"/>
    <p:sldId id="376" r:id="rId72"/>
    <p:sldId id="377" r:id="rId73"/>
    <p:sldId id="378" r:id="rId74"/>
    <p:sldId id="379" r:id="rId75"/>
    <p:sldId id="380" r:id="rId76"/>
    <p:sldId id="381" r:id="rId77"/>
    <p:sldId id="382" r:id="rId78"/>
    <p:sldId id="383" r:id="rId79"/>
    <p:sldId id="384" r:id="rId80"/>
    <p:sldId id="385" r:id="rId81"/>
    <p:sldId id="386" r:id="rId82"/>
    <p:sldId id="387" r:id="rId83"/>
    <p:sldId id="388" r:id="rId84"/>
    <p:sldId id="389" r:id="rId85"/>
    <p:sldId id="390" r:id="rId86"/>
    <p:sldId id="391" r:id="rId87"/>
    <p:sldId id="392" r:id="rId88"/>
    <p:sldId id="393" r:id="rId89"/>
    <p:sldId id="394" r:id="rId90"/>
    <p:sldId id="395" r:id="rId91"/>
    <p:sldId id="396" r:id="rId92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5pPr>
    <a:lvl6pPr marL="22860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6pPr>
    <a:lvl7pPr marL="27432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7pPr>
    <a:lvl8pPr marL="32004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8pPr>
    <a:lvl9pPr marL="3657600" algn="l" defTabSz="914400" rtl="0" eaLnBrk="1" latinLnBrk="0" hangingPunct="1">
      <a:defRPr sz="2400" kern="1200">
        <a:solidFill>
          <a:srgbClr val="000000"/>
        </a:solidFill>
        <a:latin typeface="Times New Roman" pitchFamily="18" charset="0"/>
        <a:ea typeface="ヒラギノ明朝 ProN W3" pitchFamily="-84" charset="-128"/>
        <a:cs typeface="+mn-cs"/>
        <a:sym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hiddenSlides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930" y="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4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0.emf"/><Relationship Id="rId1" Type="http://schemas.openxmlformats.org/officeDocument/2006/relationships/image" Target="../media/image19.emf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image" Target="../media/image120.wmf"/><Relationship Id="rId1" Type="http://schemas.openxmlformats.org/officeDocument/2006/relationships/image" Target="../media/image119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image" Target="../media/image13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wmf"/><Relationship Id="rId1" Type="http://schemas.openxmlformats.org/officeDocument/2006/relationships/image" Target="../media/image10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image" Target="../media/image112.wmf"/><Relationship Id="rId1" Type="http://schemas.openxmlformats.org/officeDocument/2006/relationships/image" Target="../media/image111.wmf"/><Relationship Id="rId4" Type="http://schemas.openxmlformats.org/officeDocument/2006/relationships/image" Target="../media/image11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-84" charset="0"/>
                <a:ea typeface="ヒラギノ明朝 ProN W3" pitchFamily="-84" charset="-128"/>
                <a:cs typeface="ヒラギノ明朝 ProN W3" pitchFamily="-84" charset="-128"/>
                <a:sym typeface="Times New Roman" pitchFamily="-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0FDDBC6-864D-4C4F-936E-EBE414423915}" type="datetime1">
              <a:rPr lang="en-US" altLang="en-US"/>
              <a:pPr/>
              <a:t>5/22/2019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-84" charset="0"/>
                <a:ea typeface="ヒラギノ明朝 ProN W3" pitchFamily="-84" charset="-128"/>
                <a:cs typeface="ヒラギノ明朝 ProN W3" pitchFamily="-84" charset="-128"/>
                <a:sym typeface="Times New Roman" pitchFamily="-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6D28DBF-9761-4963-B90C-7CE7AE1B0D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440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20T20:47:32.9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23680 7106 304 0,'-18'4'112'0,"14"-8"-87"0,-9-4 29 0,9 4 5 16,4 0-22-16,-9 1-6 16,5-5-8-16,0 4-3 0,-1 0-10 15,1 0 5-15,0 1 4 0,-1 3 1 16,1 0 0-16,4 0-8 15,0 0-5-15,0 7-7 16,0 1 0-16,13 11-5 16,4 4 1-16,13 8-5 15,9 3-1-15,13 4 7 16,4 1 4-16,0 3-7 16,0-4-1-16,-9-3-7 15,1-1-4-15,-14-3-8 16,1-1-4-16,-5 1-47 15,-4-8-22-15,0-4 51 16,-9-11 24-16</inkml:trace>
  <inkml:trace contextRef="#ctx0" brushRef="#br0" timeOffset="406.3474">23813 6964 368 0,'-21'4'140'0,"16"-4"-109"0,-3 0 18 0,8 0-1 0,-5 0-28 16,1 0-9-16,0 0-7 15,0 0-1-15,-1 0-2 16,1 8 4-16,-5-1 4 0,1 5-1 15,-1 3 1-15,-4 4-8 16,0 8 0-16,-4 11-3 16,-5 4 0-16,1 8 0 15,-1 0 0-15,5 0 2 16,-13 0 0-16,4-1-5 16,9-3 1-16,-9-4-5 15,4-3-1-15,1-5-11 16,4-7-4-16,-1-4-11 15,1-8-4-15,4-3-21 16,-4-8-9-16,0-8-20 16,0-4-10-1,-1-3 53-15</inkml:trace>
  <inkml:trace contextRef="#ctx0" brushRef="#br0" timeOffset="615.2818">23193 7397 240 0,'-5'-23'90'0,"10"15"-70"0,-5-7 24 0,4 7 6 15,-4 4-2-15,4-3 2 16,5 3-15-16,-5 4-4 16,9-4-18-16,-4 8-1 0,12 4 1 15,10-1-3-15,7 5 0 16,5-1 0-16,5 4 1 16,-1 1-5-16,9 3-4 15,18 4-4-15,12 4-1 16,17 3-49-16,5 1-20 15,4-8 36-15,-13-8 20 0</inkml:trace>
  <inkml:trace contextRef="#ctx0" brushRef="#br0" timeOffset="64256.644">5216 17639 148 0,'-13'-4'55'0,"9"-4"-43"0,4 1 3 0,0 7 1 0,-9-4 5 15,0 0 5-15,-3 0-3 16,-1-7 0-16,0 7-12 16,-5 0 7-16,-3 0 4 0,4 0-5 15,-14 0 1-15,6 1-9 16,-10-1-3-16,14 0-1 16,-14 4 1-16,14 0 8 15,-1 0 3-15,-4-4 16 16,9 0 6-16,0 4-18 15,4-4-7-15,0 1 6 16,0-1 4-16,4 0-1 16,1 0 0-16,-1 0-6 15,5 4-2-15,-9 0-5 16,9 0-1-16,4 0-3 16,-9 4 1-16,9-4-2 15,0 4 0-15,9 4-6 0,-5-1-1 16,13 5-2-16,5 3 3 15,12 8 0-15,5-4 1 16,4 4-3-16,-4 4 0 16,4 0 2-16,0 3 0 15,9 9 1-15,4 7 0 16,13 7 0-16,0 1 0 16,4 0-5-16,0-5-1 15,-8-3-8-15,-1-4-4 16,-8-7-28-16,0-8-12 15,0-4-30-15,0-19-12 0,-8-12 54 16,3-11 26-16</inkml:trace>
  <inkml:trace contextRef="#ctx0" brushRef="#br0" timeOffset="64631.4779">5763 17351 288 0,'-17'39'110'0,"8"-20"-86"0,-12 4 20 0,16-12 2 16,-3 5-20-16,-9 3-4 16,-1 4-3-16,-7 7 2 15,-1 1-11-15,-5 0 8 0,6 7 2 16,-6 0-8-16,1 4-4 16,-4 4-5-16,-1 8-3 15,10 7-6-15,-10 1-4 16,5-1-21-16,4 0-10 15,4 4-36-15,1-3-13 16,4 3 47-16,-1-4 23 16</inkml:trace>
  <inkml:trace contextRef="#ctx0" brushRef="#br0" timeOffset="64993.4669">4729 18075 268 0,'22'-4'101'0,"-22"8"-78"0,17-8 6 0,-13 4 0 15,13-3-7-15,9-1-1 16,13-4 6-16,4 0 3 16,4-3-16-16,9 0-1 0,22-5-2 15,25 1-2-15,14 0 2 16,-5 3-6-16,8 4-1 15,18 1-33-15,13 7-15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20T21:18:42.0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4225 7627 224 0,'0'-8'85'0,"17"4"-66"0,-17 0 3 15,4 4-3-15,5 0-1 16,0 0 3-16,-1-4-5 16,1 4-1-1,0-3-7-15,3 3 0 16,6 0-1-16,3 0 5 15,-4 3-2 1,1 1-3-16,-1 0 1 16,-8-4-1-16,3 4 3 15,1-4-5-15,0 0-1 16,5 0-2-16,-14 0 1 16,9-4-2-16,0 4 2 15,4-4-2-15,-8 0 2 16,8 4 0-16,0-3 1 15,0 3 6-15,1 0 6 16,3 0-8-16,1 0-4 0,-1 0-6 16,5 0 1-16,-4 0 1 15,3 0 0-15,6 0-3 16,-10 0 0-16,5 3-3 16,0 1-1-16,0 0 12 15,4 0 9-15,-13 0-5 16,5 3 0-16,-1 5-3 15,1-4-1-15,-5-1-3 16,0 1 1-16,0-4-4 16,1 0 0-16,-1-1 1 15,0 1 0-15,5 0 0 16,-5 0 0-16,4 0 0 16,1 3 0-16,4-3 0 15,4 0 0-15,4 0 0 16,-3 0 2-16,12 0-3 0,-5-1 0 15,-3 1 1-15,8 0 2 16,0-4-1-16,-4 4-1 16,0 0 1-16,-5-4-1 15,1 4 0-15,-1-4 0 16,-4 0-3-16,5 0 2 16,-1-4 1-16,5 0 0 15,0-4 0-15,8 1 2 16,-4-1-1-16,5 0-1 15,3 1 1-15,1 3-1 16,-5-4 2-16,-3 4 3 0,-1 0 0 16,-9 1 2-16,1-1-2 15,-1 0 0-15,-8 4-3 16,4 0 1-16,-13 0-2 16,9 0 2-16,-4 0-2 15,8 0-1-15,-13 0-2 16,13 0 1-16,0 0 1 15,5 0 2-15,-5 0-1 16,0-4 2-16,5 4-2 16,-5-4 2-16,0 0-2 15,5 1-1-15,-1-1 3 16,-4 4 0-16,0 0-4 16,-4 0 1-16,-4 0 0 15,4 0 0-15,-5 4 0 0,1-1 0 16,-5 1 0-1,0 0 0-15,0 0 0 0,1 0 0 16,-1 3 0-16,-9-3 0 16,10 4 0-16,-5 0 0 15,4-1 0-15,0 1 0 16,-4 0 0-16,4-1 0 16,0 1 0-16,1 0 0 15,-1-1-3-15,5 1 2 16,-1 0 1-16,1-5 2 15,-5 5-1-15,0-4 2 16,-4 0-2-16,-4-4-1 16,-9 0 1-16,0-4-1 0,0 0-11 15,-5-4-5-15,1-3-89 16,4-12-40-16,-4-4 74 16,-9-7 35-16</inkml:trace>
  <inkml:trace contextRef="#ctx0" brushRef="#br0" timeOffset="1710.7233">4884 10511 160 0,'-73'-12'60'0,"47"8"-47"0,-4-15-53 0,17 12-30 16,-9-5 34-16,1 1 17 16,-1-5 114 15,-34-11-39-31,13 5-11 0,0 2-27 16,13 9-14-16,-17-1 0 15,16 1 1-15,-3-1-2 16,-1 1 11-16,5-4 8 0,4-1 4 15,5 1 2-15,-9 3 0 16,8-3 0-16,1 4-2 16,3-5 1-16,1 5 2 15,0-1 2-15,0 1-14 16,-1-1-5-16,1 1 1 16,4-1 1-16,0 1-3 15,0-1 1-15,1 5 2 16,-6-5 1-16,5 5-6 15,0-1-1-15,0 0-2 16,5 1-1-16,-1 3-3 0,1 0-2 16,3 0 1-16,5 0-1 15,0 4-3-15,5 0 2 16,3 0-1-16,5 0-2 16,13 0 0-16,-4 0 3 15,16 4-2-15,5 0 1 16,5 0 0-16,-5 0 0 15,0 3 2-15,0-3 0 16,-4 0 0-16,8 0 0 16,-4 0 0-16,13-4 0 15,9 3 0-15,8 1 0 16,1 4-3-16,-1 0 2 16,-9-1 1-16,1-3 0 0,0 0 0 15,4-4 0-15,4 0 0 16,13 0 0-16,0 0 0 15,0 0 0-15,-4 0 0 16,-8-4 0-16,-14 0 0 16,9-3 0-16,0-1 0 15,4-4 0-15,5 5 0 16,8-5 0-16,-4 8 0 16,-9-3 0-16,-8-1 0 15,-1 0 0-15,5 1 0 16,-4-9 0-16,8 5 0 15,5-1 0-15,-1 5 0 16,5-5 2-16,-9 5-1 16,-8-5-1-16,-5 5 1 0,5-5 1 15,-9 4-1-15,8 1-1 16,5-1 1-16,5 0 1 16,-1 5-1-16,4-9-1 15,-12 4 1-15,0 1-1 16,-9 3 0-16,-5-4 0 15,5 4 2-15,0 1 1 16,5-1-1-16,3-4-2 16,5 4 1-16,-8 0-1 15,-1 1 0-15,0-1 2 16,-8 0-1-16,-5 0 2 0,1 4-2 16,-1 0 2-1,-4 4-2-15,9 0-1 0,-5 0 1 16,9-1 1-16,0 5-1 15,1 0-1-15,7-4 1 16,-16 3 1-16,3 1-1 16,1 0-1-16,-13-1 1 15,-9 5 1-15,0-1-1 16,0 1-1-16,0-1 1 16,-4-3-1-16,-4 0 0 15,-5-5 0-15,-4 5 0 16,0 0 2-16,0-1-1 15,-13-7 2-15,0 8-9 16,-9-8-1-16,-4 0-53 16,-8-11-23-16,-22-24 42 0,-31-22 21 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20T21:24:38.1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13916 17286 124 0,'-13'8'49'0,"0"-4"-38"0,8 3 19 16,-3-3 6-16,4 4 2 15,-1 0 2-15,1-1-3 16,-5 1 0-16,1 0-20 15,-1-1 7-15,0 1 6 0,1 0-3 16,-1-1-1-16,-4 1-8 16,5 3-1-16,-5 1-8 15,8-4-3-15,-7-1-1 0,3 5 1 16,-4-1 1-16,0-3 3 16,4-1 4-16,-3 1 1 15,3 4 3-15,0-5 3 16,1 1-2-16,-1 3-2 15,5-3-7-15,-1 4-2 16,1-1-4-16,0-3-1 16,-1-1 1-16,1 1 0 15,0 0-2-15,0-4 1 16,4 3-4-16,0-3 0 16,0-4 1-16,0 0 2 15,4 4-3-15,-4-4 0 0,4 8 1 16,-4-8 2-16,0 11-3 15,0-11 0-15,4 8 3 16,-4-8 1-16,0 0-6 16,0 0-2-16,9 4 2 15,-9-4 1-15,4 3 4 16,5 1 3-16,0 0-2 16,-5 0-2-16,5-4 0 15,-1 4-1-15,1-4-5 16,-1 3 1-16,10-3 4 15,-10 4 4-15,10-4-1 16,-1 0-2-16,4 0 0 16,9 0-1-16,-4 0 0 15,4-4 0-15,5 1 0 16,-1-1 0-16,1 0 0 0,-5 0 0 16,5 0-5-16,-5 1 1 15,0-1 6-15,-4 0 4 16,0 0-3-16,-1-7 0 15,-3 3-3-15,0 0-1 16,3 4 1-16,-7-3 0 16,7-1 0-16,1 0 2 15,0 5-1-15,0-1-1 16,4 0 1-16,5 0 1 16,3-4-3-16,1 1-2 15,4-1 2-15,-4 0 2 16,4-3-2-16,0-1-2 15,-4 1 4-15,0-4 1 0,-5 3-3 16,5 1-1-16,-13-1 1 16,4 1 2-16,0-1 0 15,0 1-1-15,5-1 1 16,-1 1-1-16,5 3 0 16,0 0 2-16,4 5-8 15,4-1-1-15,1 4 6 16,-5 0 5-16,4 4-2 15,-4-1-1-15,-4 1 0 16,0 0-1-16,-5 0-5 16,-3 4 1-16,-1-1 4 15,0 1 4-15,0 0-1 16,0 3-2-16,0 1 0 16,5-5 1-16,-5 5-1 0,4-5 2 15,5 1-4-15,9 0 0 16,-5-5 1-16,8 1 0 15,-7 0 0-15,-1-4 0 16,-5 4 0-16,6 0 2 16,-14 0-1-16,4-1-1 15,1 1-2-15,-1 0 1 16,1 0 1-16,3 0 0 16,5 0 0-16,5-4 0 15,4 0 0-15,-1 0 2 16,5 0-1-16,-4-4-1 15,0 0 1-15,-5 0-1 0,-4 0 2 16,0 0 3-16,-4-3-2 16,0-1-2-16,8 0 0 15,1-3-1-15,8-1 2 16,4-3 1-16,0 0-4 16,5 3 1-16,-9 1 0 15,0-1 0-15,-13 5 0 16,0-1 0-16,9 0 0 15,-5 5 2-15,1-1-1 16,3 0-1-16,5 0-2 16,9 4 1-16,0 0 1 15,-1 0 2-15,1 0-3 16,-5 0 0-16,-8 0 1 16,-5 4 0-16,1 0 0 0,-10 0 2 15,-3-4-1-15,8 0-1 16,4 0-2-16,5 3 1 15,13-3 1-15,4 4 2 16,0 0-1-16,-5 4-1 16,-3-1-2-16,-5 1 1 15,-9 0 1-15,0 3 0 16,9 1 0-16,-4-1 2 16,4 4-3-16,9 1 0 15,-1 3 1-15,1-4 2 16,-9 1-1-16,-13-1-1 15,0 0-2-15,-8-3 1 16,-5 3 3-16,-9-3 1 0,-3-1-4 16,-1-3 1-16,-8 3 0 15,-1-3 2-15,-8-8-1 16,0 0-1-16,0 0 1 16,0-8-10-1,-8-15-4-15,3-4-88 16,14-22-40-16,8-13 74 15,-17 1 36-15</inkml:trace>
  <inkml:trace contextRef="#ctx0" brushRef="#br0" timeOffset="5600.2631">10753 18041 196 0,'0'0'74'0,"0"0"-58"0,4 4-2 0,-4-4-3 15,0 0-8-15,0 7 0 16,0 1-3-16,0 0-1 16,0-1 1-16,0 1 0 0,5 0 0 15,-5-5 0-15,0 1 2 16,-5 0-3-16,5 0 0 15,-4 0 1-15,4 0 0 0,-9-1 4 16,5 1 5-16,0 4 8 16,-1 0 4-16,-3-1 3 15,-1 1 2-15,0-4-3 16,1 3 0-16,-1 1-3 16,1 0-1-16,-1-1 7 15,0 1 6-15,5-4-26 16,-13 4-12-16,4-1 17 15,4-3 8-15,1 4 3 16,-1-1-7 0,0 1-2-16,1 0-4 15,4-5 0-15,-1 13 6 16,1-9-4 0,0-3-2-16,4 4-2 0,-5-4-2 15,5 0-3-15,0-1-2 16,0 1-2-16,0 0 1 15,0 0 1-15,5 0 0 16,-1 0-3-16,0 3 2 16,5-3 1-16,-1 0 0 15,5 4 0-15,0-5 0 16,0 5-3-16,4 0 2 16,1-1 1-16,3 1 2 15,5-4-3-15,0 4 0 16,4-1 1-16,0 1 2 15,0 3-1-15,5 1-1 16,-9-1 1-16,4-3-1 0,-9 0-3 16,14-1 2-16,-9 1 3 15,8 0 1-15,5-1-1 16,0 1-2-16,8 0-2 16,1-1 1-16,-1 1 1 15,0 0 0-15,1-1 0 16,-1 5 0-16,1-5 0 15,-14 1 0-15,1 0 0 16,-1-4 0-16,-4-4 0 16,5 0 2-16,-9 0-1 15,8 0-1-15,0-4 1 16,1 0-1-16,8 0 0 0,0 0 2 16,5 0-3-1,8-3 0-15,-9-1 1 0,5 0 0 16,-1 5 2-16,-12-1 1 15,0-4-1-15,0 4-2 16,-5 0 1-16,1 1-1 16,3 3-3-16,-12 0 2 15,9 3 1-15,-1 1 2 16,-8 0-6-16,4-4 1 16,-4-4-43-16,4-11-17 15,-13-31 32-15,5-19 15 16</inkml:trace>
  <inkml:trace contextRef="#ctx0" brushRef="#br0" timeOffset="7236.0546">13808 18458 180 0,'-4'4'68'0,"4"-8"-52"0,4 8 14 0,-4-4 6 16,0 0-3-16,0 0 1 0,0 0 0 16,0-4 4-16,-4 4-21 15,-1 0 2-15,1 0 1 0,0 0-2 16,4 4-1-16,-9-4-5 16,5 0-2-16,-1 0-2 15,5 0 0-15,-8 0-4 16,8 0-1-16,0 0 3 15,0 0 3-15,0 0 0 16,0 0 0-16,8 0-3 16,1 4-1-16,0 0 1 15,4-4 1-15,0 0-1 16,4 0-1-16,4 0-1 16,9-4 0-16,1 0-5 15,7 0 1-15,6 4 0 16,-1 0 2-16,8 0-3 0,-12 0 0 15,4 0 1-15,5 0 0 16,-10-4 0-16,18 1 0 16,0-1 0-16,5 0 0 15,8 4 0-15,8 0 0 16,-8 0 0-16,0 4 0 16,-9-4 0-16,5 0 2 15,0-4-1-15,8 0 2 16,5 0-2-16,-1 1 2 15,5-1 0-15,-13 0 1 16,0-4-2-16,-9 4 1 16,-4 1-4-16,-4-1 0 15,0 0 1-15,-14 0 2 16,1 0-6-16,-4 4-1 0,-14 0-12 16,-4 0-3-16,1-4-103 15,-5-3-45-15,-9-5 86 16,-8-7 41-16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20T21:25:12.09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20974 4589 196 0,'-5'0'74'0,"10"0"-58"0,-5-4 12 0,0 1 2 0,0-1-14 15,0 0-3-15,0 4-4 16,-5 0 1-16,1 0-5 16,0 4 10-16,-1 3 7 0,-3 1-9 15,4 4-4-15,-1 3-9 16,-3 8 0-16,-1 8 0 16,0 7 0-16,5 0-3 15,-5 8 2-15,1 4 1 16,3 11 0-16,1 16 0 15,4 3 0-15,-8 8 2 16,3-3 3-16,1-5 0 16,0 4 2-16,4 4-2 15,0 4 0-15,0 8-3 16,0-1-2-16,0-10 3 16,4 3 0-16,0-1 1 0,-4 5 0 15,0 4 0-15,0-1 0 16,5-7-2-16,-5-7 1 15,0-9-4-15,0-3 0 16,0-4 3-16,0-4 1 16,-5-4-1-16,5-3 1 15,0-8 2-15,-4-5 4 16,4-6 2-16,0-5 3 16,-4-7-1-16,4 0 2 15,0-8-4-15,0 0 1 16,0-4-3-16,0 1 0 15,0-5-3-15,0-3 1 16,0 3-2-16,0-11 0 0,0 8-3 16,0-8 1-16,0 0-2 15,0 0 2-15,0 0-2 16,8 0-1-16,5 0 1 16,-4 0 1-16,4-4-1 15,0 0-1-15,0 1 1 16,4-1-1-16,4 0 0 15,10-4 0-15,3 1 0 16,9-1 0-16,9 0 0 16,8 1 0-16,9-1 0 15,-4 0 0-15,4 4-3 16,8 4 2-16,9 0 1 0,13 4 0 16,9 0 0-1,0 4 0-15,0-1 0 0,8 1 0 16,9 0 0-16,4 3 2 15,-17 5-10-15,-8 3-4 16,-10 4-8-16,-7 0-2 16,-10 4-81-16,-8 3-34 15,-21 5 72-15,-18-1 37 16</inkml:trace>
  <inkml:trace contextRef="#ctx0" brushRef="#br0" timeOffset="1156.7285">21000 7186 160 0,'-5'4'60'0,"5"0"-47"0,0 0 13 0,0-4 3 16,0 7-11-16,-8 1 0 16,3 3-6-16,1-3 0 15,0 0-7-15,-5-1 6 0,0 1 2 16,9 0 2-16,-8-1 1 16,-1 1-2-16,1-4-1 15,-1 4-1-15,5-1 0 16,-1-3 0-16,-3 4 2 15,3-1-3-15,-8 5-1 16,9-4-4-16,-13 3 1 16,0-3-2-16,4 3 0 0,-4 4-3 15,-1-3-2-15,5 3 1 16,-12 1-1-16,3 3 0 16,0 0 2-16,1 4-1 15,-1 4 2-15,-8 3 9 16,4 5 7-16,-8 7-15 15,4 8-3-15,0 0-9 16,-1-1 0-16,6 5 13 16,-14 0 8-16,9-5-6 15,-5 5-1-15,5 3-4 16,-5 9-2-16,1 3 1 16,-5 3 1-16,0 9-1 15,-8-5 2-15,0-7-2 0,-1 0 2 16,1 0-2-16,-5 4-1 15,0 7 1-15,5 1 1 16,0-8-1-16,4 7 2 16,4-11-4-16,0-4-2 15,9-7-14-15,4-5-4 16,-4-7-46-16,4-4-19 16,9-11 44-16,-9-16 24 15</inkml:trace>
  <inkml:trace contextRef="#ctx0" brushRef="#br0" timeOffset="4743.6746">23029 7029 272 0,'-9'0'101'0,"9"0"-78"0,-8 0 17 0,8 0 3 0,0 0-6 16,-5 4 1-16,1 0-24 16,4-4-10-16,0 4-3 15,0-4-2-15,0 0 1 0,0 7 0 16,0 1 2-16,4 3-8 16,1 1-3-16,-5-4 16 15,8 7 6-15,-3 12-5 16,3 0-2-16,1-1-17 15,8 1-8-15,-12-4 21 16,12 4 9-16,9 7-4 16,-1 1-1-16,1-4-2 15,0-1 0-15,0 1 2 16,-4-1 3-16,-1 1-2 0,-4-4-2 16,1 0 0-16,-6-4 1 15,-3 0 1-15,4 0 1 16,-13-4 0-16,0 4 2 15,0-4-3-15,0-4 1 16,0 1-3-16,-9-1 2 16,5 0-2-16,0 1 0 15,-1-1-3-15,1-4 1 16,0 1-4-16,0-1 0 16,-1 1 1-16,5-5 0 15,-8 5-3-15,3-4 2 0,5 3 1 16,0-3 0-16,0 7-11 15,5 0-10 1,3 1-2-16,1-9-72 16,-1-3-29-16,-3-38 63 15</inkml:trace>
  <inkml:trace contextRef="#ctx0" brushRef="#br0" timeOffset="5059.6684">23624 7098 368 0,'-22'12'140'0,"14"-5"-109"0,-1-11-6 0,9 8-10 15,-9 0-12-15,1 0-2 16,-10 0 6-16,-3 3 3 15,-14 1-5-15,1 7 4 0,-9 4 3 16,-13 8-6-16,0 8-1 16,-5 3-3-16,-3 4-2 15,-1 8-2-15,9 7 1 16,0 1-1-16,-8 7 0 16,16 0-7-16,-8 8-4 15,9-8-40-15,8-11-17 16,4-12 36-16</inkml:trace>
  <inkml:trace contextRef="#ctx0" brushRef="#br0" timeOffset="5584.4204">21116 3773 260 0,'0'-11'96'0,"4"7"-75"0,5-3 6 0,-9 3-2 16,0 0-3-16,0-4 2 16,-9 1 11-16,5-5 5 15,-5 1-21-15,-4-1 0 0,0 1 2 16,-4-1 3-16,4 4 3 15,0 5-8-15,0-1-4 0,5 4-11 16,-1 4-2-16,5 7-4 16,4 8-2-16,8 16 0 15,5 11 3-15,13 7-2 16,-4 9 1-16,12 3-9 16,14 0-3-16,-1 0-11 15,-4 0-4-15,0-4-4 16,5 1-2-16,-5-5-30 15,-5-11-12-15,-3-8 40 16,-5-15 19-16</inkml:trace>
  <inkml:trace contextRef="#ctx0" brushRef="#br0" timeOffset="5929.7962">21676 3789 324 0,'-30'4'123'0,"17"-4"-95"0,-9-4 22 0,18 4 6 16,-5 0-30-16,1 0-9 16,-1 4-11-16,-4 3-3 15,0 1-1-15,-4 7 3 0,4 12 4 16,-8 8-1-16,-1 14 3 0,5 5-4 15,-9 3 1-15,4 1-3 16,1 11 0-16,-1 11-3 16,5 20 1-16,0-4-4 15,0-4 0-15,-1-4-4 16,6 7 1-16,-1 13-16 16,4 3-4-16,5 11-52 15,-1-11-20-15,1 4 47 16,4-15 25-16</inkml:trace>
  <inkml:trace contextRef="#ctx0" brushRef="#br0" timeOffset="6349.1978">18936 9208 376 0,'-22'23'140'0,"22"-26"-109"0,-13 10 9 15,13-7-2-15</inkml:trace>
  <inkml:trace contextRef="#ctx0" brushRef="#br0" timeOffset="6846.2364">18901 9235 670 0,'0'0'29'0,"0"0"-14"15,0 0-8-15,0 0-1 0,0 0-5 0,0 0-3 16,4 0 1-1,5 4 0-15,-5 4-2 0,9-1 2 16,-4 5-1-16,4-1 0 16,4 1 0-16,-8 3-2 15,-1 1 3-15,1 3 0 16,-1 0-2-16,-3 4 2 16,-1 0 3-16,-4 4 1 15,0-1-1-15,-4 5 1 16,-1 4-2-16,-3-1-1 15,-1 4 1-15,-8 1 1 16,4-5-3-16,-4 1 0 16,0-1 1-16,-5-3 2 15,5 3-1-15,-9-3-1 16,0-1-2-16,5-7-1 0,3 0 2 16,5-3 2-16,-4-1 0 15,9-4-1-15,3 0-2 16,5 1 1-16,13-1 1 15,-4-4 0-15,8 9 0 16,5-5 0-16,-1 0 0 16,9-3 0-16,0-1 0 15,9 1 2-15,0-1-1 16,4-3-1-16,9 3-2 16,4 1 1-16,4-1-1 15,-4 1-2-15,0-1-8 16,0-3-5-16,-4-4-18 15,4-8-5-15,-9-7-102 16,1-12-47-16,-5-12 98 16</inkml:trace>
  <inkml:trace contextRef="#ctx0" brushRef="#br0" timeOffset="7476.8193">19517 8718 340 0,'-21'4'129'0,"12"-8"-100"0,-4 0 9 0,9 4-1 15,0 0-8-15,-5 0 1 16,0 0-9-16,5 0-2 16,-5 4-11-16,5 0-3 0,-5 4 1 15,5 3-3-15,4 5-2 16,-8 7-3-16,8 7-1 16,0 12-1-16,0 8 3 15,8 4-2-15,-4 3 1 16,5 1 2-16,0-5 0 15,-1-3 0-15,5-4 0 16,0-4 0-16,0-4 0 16,0-3 0-16,0-4 2 15,0-5-1-15,4-3-1 0,9-4 3 16,-9-3 0-16,9-5 1 16,9-7 0-16,12-4-2 15,13-4-2-15,18-3 1 16,-9-9-1-16,4-3-11 15,0-4-3-15,1-15-61 16,-1-16-26-16,-4-15 43 16,-13 0 23-16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20T21:27:20.9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3971 13088 124 0,'-5'-3'49'0,"1"-1"-38"0,4 0 17 0,0 4 4 15,-13 0-13-15,9-4-3 16</inkml:trace>
  <inkml:trace contextRef="#ctx0" brushRef="#br0" timeOffset="671.7214">3936 13065 307 0,'-4'-3'27'0,"-5"-1"2"15,1 0 2-15,8 4 0 0,-9 0-5 16,-4 0-2-16,4 4-4 15,1 0-1-15,4-4-1 16,-9 3-2-16,4 1 5 16,0 0 1-16,1 0-5 15,-1 0 0-15,1-4-8 16,3 4-3-16,-8-1 1 16,5 1 0-16,-1-4-1 15,0 8-1-15,9-4-1 16,-17 0 2-16,9 3-3 15,-1-3 0-15,0 0 1 16,5 0 2-16,4 0-3 16,-9-1 0-16,9 1-1 15,0-4 1-15,-8 4-2 16,3 0 2-16,1-4-2 0,4 0-1 16,0 4 3-16,0-4 0 15,0 0-1-15,0 0-2 16,-13 0 1-16,13 0 1 15,0 0-1-15,0 0-1 16,0 4 1-16,0 3 1 16,0 1-1-16,0 0-1 15,13 3-2-15,-13 1 1 16,0 3 1-16,0 0 0 16,0 4-3-16,0 4 0 15,0 0 2-15,0 4 0 16,0 0 1-16,0 0 0 15,0 0 0-15,4-5 0 0,1 5 0 16,3-4 0-16,1 0 0 16,-5-4 0-16,5 1-3 15,0-5 2-15,4 0 1 16,4-3 0-16,4-5-3 16,-3-3 2-16,7 0-1 15,6-4 0-15,12-4 0 16,-9 0 0-16,9-3 0 15,0-1 0-15,5-3 2 16,-10 3 0-16,6 0-5 16,-14 1 1-16,0-1-7 15,-9 0-1-15,1 4-11 16,-5 1-5-16,-4-5-62 16,4 0-27-16,-8-3 61 15,4-5 28-15</inkml:trace>
  <inkml:trace contextRef="#ctx0" brushRef="#br0" timeOffset="1467.1956">3772 13062 280 0,'-30'-4'104'0,"30"11"-81"0,-4-7-6 0,4 0-9 0,-9 0-4 16,5-3 5-16,-5 3 10 15,9 0 6-15,0-8-13 16,-8 0 15-16,8 4 7 0,8 1-21 16,-8-5-8-16,9 0-11 15,4-3-4-15,4-1 2 16,0 1 5-16,14-4 0 15,7-1 1-15,10-7 2 16,8 4 2-16,4 0 8 16,0 0 3-16,5 3-6 15,-18 1-2-15,1 4-3 16,-9 3-2-16,-5 4 1 16,-4 0 1-16,-4 4-1 15,-13 0 2-15,4 4-15 16,-4 0-5-16,0-4-2 0,-13 0 1 15,9 0 10-15,-9 0 7 16</inkml:trace>
  <inkml:trace contextRef="#ctx0" brushRef="#br0" timeOffset="2008.7532">3738 13268 304 0,'-13'12'112'0,"4"-16"-87"0,9 8-9 0,0-4-9 15,0 0-5-15,0 8 3 16,0-8 7-16,0 0 4 15,0 3-8-15,0-3 0 0,0 0 2 16,0 0-4-16,0 0-1 16,9 8 2-16,-9-4 2 15,13 0-6-15,-4-4-2 16,16 0 8-16,-12 0 5 16,13 0-6-16,4 0-2 15,13 0-2-15,-4 0 0 16,9 4 2-16,-1-1 1 15,0 5 1-15,-3 0 0 16,-6-1-4-16,1 1-3 16,-13 0-29-16,-13-1-11 15,-13 1 17-15,-39-4 11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20T21:28:52.4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8426 6144 160 0,'0'8'60'0,"0"-8"-47"0,0 4 26 0,0-4 9 16,0 0-11-16,-9 4-3 16,9-4-1-16,-4 0 2 15,4 0-19-15,-8 0 17 0,3-4 7 16,-3 0-14-16,3 0-7 16,-3 0 2-1,-1 1-13-15,-8-1-1 16,4 0-3-16,-4-4 0 0,-5 4-2 15,-4 1 1-15,-4 3-4 16,4 0-2-16,-13 0-1 16,5 3 0-16,-5 5-2 15,0 4 1-15,-4 3 1 16,0 4 2-16,0 8-1 16,4 3-1-16,-8 9 0 15,8 7 3-15,-4 4 0 16,4 3 1-16,1 12-5 15,-6-3-1-15,6-1-2 16,8 4 2-16,-5 4 4 16,14 4 3-16,-5 3 0 15,13 1-1-15,4-1 1 16,5-3 1-16,8-8-3 16,5-3 0-16,8-5 1 0,5-3 0 15,3-5 0-15,-3-3 0 16,4-3 0-16,0-9 0 15,-1-7 0-15,1-8 0 16,4-4 0-16,5-7 0 16,4-12 2-16,8-4 1 15,9-11-10-15,4 0-5 16,1-8 3-16,3 1 3 16,-8-5 1-16,0-7 4 15,-12 3 0-15,-1-3 3 16,-9 0 1-16,-4-1 1 15,-4 1 4-15,4-8 3 16,-8-4-6-16,4-3-1 0,-5-5-2 16,5-3-2-16,-13 3-2 15,0 1 1-15,0-1 1 16,-5 5 0-16,1-1-3 16,-9 4 2-16,-9 1 5 15,1-1 2-15,-1 0 6 16,-4 4 3-16,-4 4-2 15,-4 0 2-15,-5 7-10 16,-4-3-3-16,-5 7-51 16,-17 8-19-16,-4-3 34 15,5-5 17-15</inkml:trace>
  <inkml:trace contextRef="#ctx0" brushRef="#br0" timeOffset="2823.3666">1583 14337 160 0,'-4'8'63'0,"-4"-4"-49"0,16-4 0 0,-8 0-3 16,4-4-10-16,-8-4 0 15,8 4 19-15,-4 4 8 16,0-4-13-16,0 1 18 0,0-1 7 15,-4 0-5-15,4 4-3 16,-8 0-7-16,8 0-4 16,0 0 2-16,0 0 0 15,0 0-10-15,0 0-3 0,0 0-6 16,0 0-1-16,0 0-1 16,0 0-2-16,0 0-2 15,12 4 1-15,-7-4 1 16,12 0 0-16,5 0-3 15,-5 0 2-15,9 0-1 16,-5 0 0-16,-4 0 2 16,9 0 0-16,0 0 0 15,4 4 2-15,-4-4-10 16,4 0-4-16,1 0 6 16,-1 3 2-16,0-3 12 15,0 0 7-15,4 0-5 16,1 0-1-16,4 0-3 15,-5 0-1-15,5-3-1 0,-5 3 0 16,1 0-2-16,-1-4 1 16,1 0-2-16,-14 0 2 15,5 0-2-15,0 0 2 16,-9 4-2-16,5 0 2 16,4 0 0-16,-18 0 1 15,10 0-2-15,-1 0 1 16,13-3-2-16,-17 3 2 15,4-4-4-15,9 0 0 16,-9 0 3-16,9 4 1 16,-4 0 1-16,8 0 0 15,-9 0-2-15,14-4-2 0,-9 0 1 16,8-3 1-16,1 3-1 16,-1 0-1-16,5 0 1 15,0-3-1-15,-9-1 0 16,4 0 0-16,-12 1 0 15,4-1 0-15,0 0 0 16,4 1 0-16,-9-1 0 16,5 0 0-16,4 1 0 15,5-1 2-15,4 0-3 16,-14 1 0-16,18-1 1 16,-8-3 0-16,12-1 0 15,-8 1 0-15,4-1 0 16,5 4 0-16,-10 1 0 15,5-1 0-15,-12 0 0 16,-1 5 0-16,-9-1 0 16,5 0 0-16,-9 4 2 0,-4 0 1 15,0 0 1-15,0 0 2 16,-8 0 1-16,7 0 3 16,-12-4-7-16,-12 0-2 15,7-7-76-15,-3-20-32 16,-1-26 54-16,-4-31 26 15</inkml:trace>
  <inkml:trace contextRef="#ctx0" brushRef="#br0" timeOffset="5390.064">3669 13985 208 0,'0'0'77'0,"0"0"-60"0,9 4 2 0,-9-4-4 0,8 3-4 16,-8-3 1-16,13 4 7 15,-9 0 5-15,9 4-13 16,-13-1 3-16,9-3 0 0,4 4-5 16,-9-1-1-16,9 1-2 15,4 0-1-15,-12 3-1 16,8 1 2-16,8-1-3 16,-8 1 0-16,9 3 1 15,4-3 2-15,8-1-1 16,-4 1 0-16,13-1-1 15,5-3 0-15,8-1 2 16,-5 1 1-16,1 0-1 16,-9-1 1-16,-4 1 2 15,4 0 5-15,-13-1-13 16,5 1-2-16,3 0 4 16,6-1 5-16,-10-3-13 15,18 0-3-15,-9 0 9 0,17 0 9 16,-4-1-3-16,9-3-1 15,-9 0-1-15,-9 0-1 16,1 0-2-16,8-3 1 16,-18 3 0-16,10-4 1 15,-1 0-2-15,9-4-2 16,17 1 3-16,-8-1 0 16,8-3 1-16,-4-1 0 15,-8 4-2-15,-5 1-2 16,0 3 1-16,0 0-1 15,4 0-3-15,5 4 2 0,12 0 1 16,1 0 0-16,-5 0 0 16,0 0 2-16,-12 0-1 15,-1 4-1-15,-8 4-2 16,8-1 1-16,-4-3 1 16,13 0 2-16,-4 0-1 15,8 0-1-15,0-4 1 16,0 4-1-16,-8-4 0 15,-9 3 2-15,-4 1-1 16,-1 4-1-16,1-1-2 16,0 1 1-16,4 0 1 15,4-1 0-15,5 1 0 16,4 0 2-16,-5 3-1 0,-3-7-1 16,-1 4 1-16,-8-1-1 15,-5 1 0-15,5 0 0 16,-1-1-3-16,10-3 2 15,3 0 1-15,10-4 0 16,-1 0 0-16,0 0 2 16,-8 0 1-16,-5-4 1 15,-4 0-2-15,0 1 1 16,5-1-2-16,3 0-1 16,5 0 1-16,4 0 1 15,5 0-1-15,4 1-1 16,-9-1 1-16,-4 0-1 0,-22 4 0 15,5 4 2-15,0 3-1 16,-9-3-1-16,9 4 1 16,-5-4-1-16,5 0 0 15,4 3 0-15,0 1-3 16,0-4 2-16,0 0 3 16,-5-1 1-16,-16 1-1 15,4 4 1-15,-9 0-2 16,-4-1 2-16,-5 1-2 15,1-4 2-15,-9 3-2 16,0-3 2-16,-5-4-2 16,1-4 2-16,0 1-40 15,8-55-19 1,4-15 28-16</inkml:trace>
  <inkml:trace contextRef="#ctx0" brushRef="#br0" timeOffset="33855.847">1269 15191 120 0,'0'4'46'0,"0"0"-35"0,9-4 7 0,-9 0 4 16,0 0 18-16,0 0 9 15,0 0 5-15,0 0 2 16,0 0-30-16,0 0-2 0,0 0 0 16,0 0-9-16,0 0-1 15,0 0-4-15,4 4-1 16,4 0-3-16,-3-1-1 15,3 1 3-15,5 0 5 16,-4 0-7-16,8 0-3 16,5-4-5-16,8 0 1 15,4 0 1-15,-8 0 0 16,9 3-3-16,3-3 0 16,6 0 2-16,-10 0 0 15,5 0 1-15,-9-3 0 16,0-1-3-16,0 0 0 0,0-4 8 15,9 1 4-15,-9-1 0 16,5 4 0-16,4 0-3 16,8 1 1-16,-4-1-2 15,9 0 2-15,-5 0-4 16,-4 0 0-16,5 0 1 16,-1 4 2-16,-8-3-1 15,-9 3 2-15,0-4-2 16,5 4 2-16,-14-4-2 15,14 4 0-15,-18-4-3 16,13 0-2-16,-4 0 1 16,4 1 1-16,0 3-1 15,9 0 2-15,-9-4-2 0,5 4-1 16,-1 0 1-16,5 0-1 16,0 0 0-16,4 4 0 15,-4-4 0-15,-5 3 0 16,1 1 0-16,-5 0 2 15,-4 0-1-15,-1 0-1 16,-3 3 1-16,0-3-1 16,-1 0 0-16,1 4 0 15,8-1 0-15,-9 1 0 16,9-4 0-16,-4 4 0 16,5-1 0-16,7 1 2 15,-8-1-1-15,14 1-1 0,-6 0 1 16,1-1-1-16,0 1 0 15,8 0 0-15,-12-1 0 16,4 1 2-16,-5 0-3 16,-4-4 0-16,0-1 1 15,0 1 0-15,5-4 0 16,-1 0 0-16,-8 0 0 16,9 0 2-16,4 0-1 15,12 0 2-15,-3-4-4 16,3 4 0-16,5-3 1 15,0 3 0-15,-13-4 0 16,5 4 0-16,-14 0 0 16,5-4 2-16,-9 0-3 15,5 4 0-15,-1 0 1 16,1 0 0-16,3 4 0 16,1 0 0-16,17 0 0 0,0 3 0 15,0 1 0-15,0 0 0 16,-4-1 0-16,0 1 2 15,-5 0-3-15,-4-1 0 16,5 1 1-16,-18 0 0 16,9-5 0-16,4 1 2 15,-5-4-1-15,10 0-1 16,8 0-2-16,0 0 1 16,8 0 3-16,-3-4 1 15,-5 4-1-15,0 0-2 0,-4 0-2 16,-14 0 1-1,1 0 1-15,4 0 0 0,0 0 0 16,5 0 0-16,3 0 0 16,5 0 0-16,5 0 0 15,3-3 0-15,1 3 0 16,-9 0 2-16,-9-4-1 16,1 0-1-16,-9 0 1 15,-1 4 1-15,1-4-1 16,0 0 2-16,4 1-2 15,0-1 2-15,13-4-2 16,-8 0 2-16,8 1-2 16,0-1-1-16,4 0 1 15,-4 5-1-15,-4-1 0 16,-9 0 0-16,0 0 0 0,-4 0 2 16,-5 0-3-16,5 1 0 15,4-1 1-15,9 0 2 16,-5 0-3-16,5 0 0 15,4 4 1-15,0 0 0 16,0 0 0-16,0 4 0 16,-4 0 0-16,-14 0 0 15,1-4 0-15,-4 4 0 16,3-1 0-16,-3 1 0 16,4 0 0-16,-1 4 2 15,5-1-3-15,9 1 0 16,-4 4 1-16,3-1 0 15,1 4 0-15,-5 1 0 16,1-1 0-16,-5-3 0 0,-4-1 0 16,-5 1 2-16,-4-1-1 15,0 0-1-15,1 1 1 16,3-1-1-16,-8 1 0 16,8-4 0-16,5-1 2 15,4 1 1-15,5 0-4 16,8-1 1-16,-5 1 0 15,1 0 2-15,4-1-1 16,-9-3-1-16,-3 4 1 16,-6-4-1-16,1 7 0 15,0-3 0-15,-5 3 0 16,5-3 0-16,9 3-3 16,-10-3 2-16,5 4 1 15,-4-9 0-15,-4 1 0 0,-5-4 0 16,-13-7-5-16,-8-13-1 15,-5-18-44-15,-8-46-18 16,-9-54 34-16,-26-4 19 16</inkml:trace>
  <inkml:trace contextRef="#ctx0" brushRef="#br0" timeOffset="35071.974">2170 13138 332 0,'0'16'126'16,"0"-13"-98"-16,-9-6 8 0,9 3-5 0,0 0-19 15,9 0-7-15,-9 0 8 16,0 0 3-16,0 7-8 15,-9-3 11-15,9 4 7 0,-22-4-10 16,9-1-3-16,-17 1-6 16,0 0 0-16,-4 0-6 15,-5 4-1-15,0-1 0 16,-8 1 0-16,-1-1 0 16,-16-3 0-16,-10 0 0 15,5 0 2-15,-12 4-3 16,7-1 0-16,5 5 1 15,5-1 0-15,3 1 0 0,5 3 0 16,-4 0-3-16,8 5 2 16,1 3 1-16,8 3 0 15,4 9-3-15,4 3 2 16,9 8 1-16,-4 4 0 16,13 4-3-16,8 3 2 15,-12-3-1-15,21 11-2 16,-9 15 3-16,9 12 0 15,0 0-2-15,9-4 2 16,-9-7 1-16,9 3 0 16,3 0 0-16,-3 8 0 0,-9 0 0 15,13-4 0-15,-9-8 0 16,1-3 0-16,3-12 0 16,-3-7 0-16,7-5-3 15,-12-3 2-15,5-8 1 16,8 0 2-16,-13-3-1 15,8-1-1-15,-8-4 1 16,0-3-1-16,5 0 0 16,3-5 2-16,-8 1-1 15,5 0-1-15,-5 0 1 16,0-4-1-16,0 0 0 16,0-4 2-16,0-4-1 15,0-3 2-15,4-5-4 16,4 1 0-16,10-4 1 0,-14 0 2 15,9 0-3-15,13-1 0 16,-9 5-1-16,9 0 0 16,4 3 2-16,13 1 2 15,13-1-3-15,4 1 0 16,14-5 1-16,-1 1 0 16,-13 0-3-16,-12-8 0 15,-10-8-47-15,-3 0-21 16,-1-11 33-16,-29-8 20 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20T21:31:26.4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3173 18110 196 0,'-17'19'74'0,"13"-8"-58"0,-5-7 3 0,9-4-2 16,-4 4-13-16,0 0-2 15,-5-4 2-15,5 4 5 16,-9 0-5-16,13-1 9 0,-9 1 6 16,5-4 1-16,0 4 0 15,-1 0-2-15,-3 0 1 16,-1 3 1-16,5-3 0 15,4 4 13 1,-5 3-14-16,-3-7-3 0,8 4-14 16,-4 0-4-16,4-1 3 15,0-7 1-15,0 12 0 16,4-5 1-16,4 5-2 16,-3-5-1-16,8 1 1 15,-5 0-1-15,5-1 0 16,4-3 0-16,1 0-3 15,-1 0 2-15,-4 0-4 16,13 0 1-16,-5-1 11 16,-3 1 7-16,7 0-3 15,6 0 2-15,-6 4-6 16,6-5 1-16,7 5-3 16,-8-4 0-16,14 4-1 0,-14-5 0 15,9 5-2-15,-5 0 1 16,0-4-2-16,-3-1-1 15,-1 5 1-15,0-4-1 16,-4-4 0-16,4 0 0 16,4 0 0-16,-8 0 2 15,4 0-3-15,9 0 0 16,0 0 1-16,0 0 2 16,4 0-1-16,4 0-1 15,9 0-2-15,-13 0 1 16,0 4 3-16,-4-4 1 15,0 0-1-15,-4 0-2 0,-1 0 1 16,0 0-1-16,1 0 0 16,-1-4 2-16,-3 0-1 15,16 0-1-15,-8 0 1 16,4 1-1-16,9-1 2 16,-1 0 3-16,1 0 0 15,0 4 0-15,-5 0-3 16,-4 0 1-16,-4 0-2 15,0 0 2-15,-5 0-2 16,1 0-1-16,3-4 1 16,1 0 1-16,9 1-1 15,8-1-1-15,0 0 3 16,4 0 0-16,0 0-4 16,1 0 1-16,-10 1 0 0,-3-1 2 15,-5 0-1-15,-4 0 2 16,-1 0-4-16,1 0 0 15,0 4 1-15,0 0 0 16,12 0 2-16,-3 0 1 16,-1 4-4-16,9 0 1 15,-8 0 0-15,3 0 2 16,1 0-1-16,-5-1-1 16,-3 1 1-16,-6 0-1 15,1 4 0-15,0-8 0 16,-5 0 0-16,5 0 0 15,4-4 0-15,9 4 0 16,-5 0 0-16,9 0 2 0,9-4-1 16,-9 4-1-1,0 0 1-15,0 0-1 0,-13 0 0 16,-4 0 0-16,-5 4 0 16,1-4 0-16,4 0 0 15,-9 4 2-15,4 0-1 16,5-1-1-16,4 1 1 15,5 0-1-15,3 0 0 16,1 0 0-16,0 0 0 16,-1-1 0-16,1 1 0 15,-9 0 0-15,-4 0 0 16,0 0 0-16,-5-4 0 16,1-4 2-16,3 0-1 15,5 0-1-15,9 0 1 16,4 1 1-16,13-1-3 15,-9 4 0-15,9-4 1 0,-8 0 0 16,-10 0 0-16,-3 4 0 16,-1-4 0-16,-8 1 2 15,-4 3-1-15,3-4-1 16,1 4 1-16,0 0-1 16,0 0 0-16,-1 0 0 15,-3 0 0-15,4 0 0 16,-5 0-3-16,-4 0 2 15,0 0-1-15,-4 0 0 16,-4 0 0-16,-9 0 0 16,0-4-5-16,-22-4-3 0,-4-7-27 15,-4-16-14-15,0-26 27 16,-5-12 12-16</inkml:trace>
  <inkml:trace contextRef="#ctx0" brushRef="#br0" timeOffset="8991.8162">12127 18079 140 0,'-38'12'52'0,"16"-5"-41"0,1-3 18 15,12 0 5-15,0 0-12 16,-8 0-2-16,4-1 8 16,-4 1 6-16,0 0-18 15,-1 0 18-15,6 0 9 0,-1 0-8 16,0-1-2-16,0 1-15 15,4 0-4-15,1 0-15 16,-1-4-4-16,5 4 11 16,-1 0 7-16,5-1-4 15,-8 1 0-15,8-4-5 0,0 0-3 16,0 0-3-16,8 4 1 16,1 0-1-16,4 0 0 15,0 0 0-15,8-1 0 16,5 1 2-16,4 4 0 15,0 0 0-15,14-5 0 16,-6 1 0-16,-3 0 0 16,4 0 0-16,-1-4 2 15,-7 4-3-15,3 0 0 16,0-1 1-16,1-3 0 16,-1 4 0-16,5 0 0 15,9 0 0-15,3-4 0 16,5 0 0-16,5 0 0 0,3 0 0 15,-12 0 0-15,0 4 0 16,-5-1 0-16,-4 1 0 16,0 0 2-16,-4 4 1 15,0-4 1-15,4 3 0 16,-4-3 2-16,4 0-1 16,9 0 0-16,-5-4-3 15,5 4-2-15,-1-4 1 16,-3 0-1-16,-1-4-3 15,-4 0 2-15,-4 0 1 16,0 0 2-16,4 4-1 16,-4-4 2-16,-5 1-2 0,5-1-1 15,4-4 1 1,9 4-1-16,-5 0 0 0,5 1 0 16,0-5 0-16,4 4 0 15,-9-3 0-15,0 3 0 16,-4 0 0-16,-4-4 0 15,0 1 0-15,8 3 0 16,-4 0-3-16,9-4 2 16,-4 1 1-16,8-1 2 15,8 0-1-15,-8 1-1 16,0-1 1-16,0 0-1 16,-8 4-3-16,-1 1 2 15,-12-1 1-15,3 0 2 16,1 4-1-16,-9 0-1 0,5 4-2 15,3 0 1-15,1-1 1 16,4 1 0-16,5 0 0 16,-1 4 0-16,13-4 0 15,1-1 2-15,-5 5-1 16,0-4-1-16,-4 4 1 16,-9-1-1-16,-5-3 0 15,1 4 0-15,0-1-3 16,4 5 2-16,0-1 1 15,0-3 0-15,-4 3 2 16,0 5 1-16,-9-9-4 16,-8-3 1-16,-10-4-7 15,14-53-5-15,-4-32 6 16</inkml:trace>
  <inkml:trace contextRef="#ctx0" brushRef="#br0" timeOffset="10585.3113">18285 18121 196 0,'-9'8'74'0,"5"0"-58"0,0-8 16 0,-1 3 2 15,1 1-6-15,4 4 0 0,-4-4 0 16,-1 0 2-1,1-1-16-15,0 1 5 0,4 0 2 0,0 0-3 16,0-4 2-16,0 4-18 16,0-4-5-16,4 7 11 15,0-7 6-15,5 4-6 16,0 0-4-16,-1 0-3 16,10 0 1-16,-10 0-3 15,9-1 0-15,1 1-1 16,3-4 0-16,1 0 2 15,4 0 2-15,-1 0 1 16,6 0 1-16,7 0-2 16,-7 4-2-16,3-4 1 15,5 0-1-15,0 4 0 16,-1-4 0-16,5 0 0 16,-12 0 0-16,3 0 0 15,1 4 0-15,3-4 0 0,-3 4 0 16,-1-4 0-16,5 3 0 15,-9 1-3-15,13-4 2 16,-4 0 1-16,4 0 0 16,5 0 0-16,-1 0 2 15,5 0-1-15,-1-4 2 16,-3 1 0-16,-1-1 1 16,-4 0-5-16,0 0 1 15,-4 4 0-15,0 0 0 16,4 0 2-16,0 0 1 15,9 0 1-15,-9 0 2 16,9-4-3-16,-9 0 0 0,4 1 1 16,5-1 2-16,-1 4-1 15,-7-4 2-15,-1 4-2 16,-5 0 0-16,-7 0-3 16,3 0-2-16,1 0 1 15,3 0 1-15,1 0-1 16,8 4-1-16,-3 0 1 15,7-4-1-15,-3 0 0 16,3 0 0-16,1 0 0 16,-4 0 2-16,-1 0-1 15,-4 0 2-15,-4 0 0 16,0 0 1-16,-1 0-2 16,5 0 1-16,1 0-2 15,7 3-1-15,-3-3 1 0,3 0-1 16,5 4 0-16,-4-4 2 15,4 4-1-15,-9-4-1 16,1 4 1-16,-1 0-1 16,-8 0-3-16,4-1 2 15,-4 1 1-15,4 0 2 16,0 0-1-16,13 0-1 16,-4-1-2-16,0-3 1 15,-5 0 3-15,0 0 3 16,-4 0-2-16,5 0 0 15,-9-3-1-15,-5-1-2 0,5 0-2 16,-13 0 1-16,4 0 1 16,-9 1 2-16,5-1-1 15,0 0-1-15,-4 4 1 16,4-4 1-16,4 4-1 16,-4-4-1-16,4 4 1 15,-9-4 1-15,14 1-1 16,-9-1-1-16,4 0 1 15,8 0-1-15,-7 0 0 16,-1 4 0-16,4-4-3 16,-12 1 2-16,4 3 1 15,0-4 2-15,-9 0-1 16,4 4-1-16,-3 0 1 16,-10 0 1-16,5 0-1 0,-9 0-1 15,1-4 1-15,-5 0 1 16,-18 0-8-1,-7-7-1 1,-6-1-60-16,1-18-28 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20T21:32:19.9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20263 12763 160 0,'4'0'60'0,"0"-4"-47"0,-4 0 17 15,0 4 3-15,0 0 6 0,0 0 5 16,5 0-10-16,-5 0-3 16,4 4-18-16,5 4 3 0,-9-1 4 15,4 1-2-15,4 0-1 16,-8-1-3-16,0 1 1 16,0 0-6-16,0 3-1 15,5 1-2-15,-1-1-1 16,-4 1-3-16,9-1 1 15,-9 1-4-15,4-1 0 16,5 1 1-16,-1-1 0 16,1-3 0-16,4-1 0 15,0 1 0-15,4 0 0 16,5 3-11-16,-1-3-5 16,5-4 16-16,0 0 11 0,13-1-4 15,-9 1-3-15,8 0-3 16,6-4 1-16,-6 0-1 15,-3-4 2-15,4 0-2 16,-1 1-1-16,-7-1 1 16,3 4-1-16,-4 0-3 15,0 0 2-15,1-4 1 16,3 0 2-16,0 4-6 16,5 0 1-16,-9-4 1 15,9 0 3-15,4-3 0 16,-4 3-1-16,0 0 1 15,4 0-1-15,0 0 0 16,0 1 2-16,-4-1-12 16,-9 0-3-16,0 0 15 0,0 0 7 15,-4 4-3-15,0 0-3 16,0 4-2-16,-9 0 1 16,5 0-3-16,-1 0 0 15,1-1-10-15,8 1-3 16,-8 4 7-16,12 3 3 15,-8-7 4-15,4 0 0 16,9 4 11-16,-9-4 5 16,0-1-6-16,5 1-3 15,-5 0-4-15,4-4-3 16,-4 0 1-16,5 0-1 16,-9 0 0-16,4 4 2 15,-9 0-1-15,5 0 2 0,0 3-4 16,-4 1 0-16,4-4-1 15,4 3 0-15,-4-3 4 16,4 0 1-16,-4-4-4 16,8 4-1-16,0-4 1 15,1 0 2-15,4 0 2 16,0 0 1-16,-1 0 0 16,1 0 0-16,0 0-2 15,-5-4 1-15,1 4 0 16,-5-4 1-16,-4 4-2 15,4-4 1-15,0-3-2 16,-4 3 2-16,4 0-2 16,-8 4 2-16,4 0-2 0,-1 0-1 15,1-4 1-15,4 0-1 16,1 1 0-16,7-1 0 16,1-4 0-16,4 0 0 15,0 1 0-15,0-1 0 16,0 0 0-16,-4-3 0 15,0 3 0-15,-4 4 2 16,-5 1-3-16,-4-1 0 16,-5 0 1-16,5 4 0 15,-5 0 0-15,5 4 2 16,0 0-1-16,0-1-1 16,4 1 1-16,5 0-1 0,-1 0-3 15,5-4 2-15,0 4 1 16,4-4 0-16,0 0 0 15,0 0 2-15,-4 0-1 16,-5 0-1-16,5 0 1 16,-9 7-1-16,0-7 0 15,5 4 0-15,-14 0 0 16,14 0 0-16,-9 0 0 16,4 3 0-16,0 1 0 15,0-4 0-15,5 4 0 16,-5-8 0-16,0 3-3 15,-4 1 2-15,0-4 3 16,-9 0 1-16,-8-4-4 16,-5 1 1-16,-4-5-33 15,8-11-15-15,1-20 24 0,0-3 12 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22T20:35:48.4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1282 15298 200 0,'-4'8'77'0,"4"-8"-60"0,0 0-5 16,0 0-6-16,0 0-6 15,0 0 0-15,0 0 11 16,0 0 7-16,0 0-9 16,0 0 11-16,0 0 6 0,0 4-5 15,-9 4 0-15,5-1-3 16,-1 1-2-16,5 0 0 15,-8 3 0-15,3 1-4 16,5-1 0-16,-8-3-12 16,3-1-2-16,5 1-85 15,13-4-37-15,0-12 63 16,5-7 30-16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22T20:38:56.4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12472 5551 216 0,'-13'11'82'0,"13"-3"-64"0,-8-4 9 0,8-4-2 16,0 0-7-16,0 0 0 15,0 0-17-15,0 0-5 16,0-4 1-16,0 0 10 0,0 0 7 0,8-3-4 16,-8-1-1-16,9 0-5 15,-1 1-3-15,5-1 0 16,5-4-1-16,3 1 0 15,5-1 0-15,0 5 0 16,8-1 2-16,1 0 5 16,-1 1 4-16,5-1 0 15,0 4 3-15,0 0-3 16,-5 4-1-16,-4 0-2 16,0-3 2-16,-4 3-5 15,4-4-1-15,-4 4-2 16,4-4 1-16,5 4-2 15,-9-4-1-15,4 4 1 16,9 0-1-16,-5 0 8 0,5 0 7 16,0 0-9-16,0 0-6 15,-1 0 0-15,1 0 1 16,0 4 2-16,-5 0 1 16,1 0-2-16,-5-4 1 15,-4 0-2-15,0 0 2 16,4 0-4-16,-9 0 0 15,5 0 1-15,0 0 0 16,4 0 0-16,0-4 0 16,5 0 0-16,4 0 0 15,4 0-3-15,8 0 2 16,-3 1 1-16,4 3 2 16,-1 0-1-16,-3 0-1 15,-5-4 1-15,-4 0-1 0,-1 0 0 16,1 0 2-16,0 0 1 15,4 1 1-15,4-5-5 16,1 0 1-16,8 4 0 16,4-3 2-16,0-1-1 15,1 4-1-15,-5 1 1 16,-4-1-1-16,-5 4 0 16,0 0 0-16,-4 4 0 15,0-4 0-15,-4 3-3 16,0 1 2-16,-4 0 1 15,-10 0 0-15,-3 3 0 16,-5 1 2-16,-8-4-1 16,-9-4-1-16,0 0-70 0,-5-27-32 15,-12-7 51 1</inkml:trace>
  <inkml:trace contextRef="#ctx0" brushRef="#br0" timeOffset="7430.9782">19526 5279 120 0,'-4'-4'46'0,"8"12"-35"0,0-8 23 15,-4 0 7-15,-4 0-8 16,0 0-4-16,-1 0-11 16,1 3-1-16,4-3-10 15,-9 4 0-15,1-4 0 0,-1 4-1 16,-4-4 1-16,0 4 0 0,0 0 3 16,0 3-7-16,5 1-4 15,-1-4 4-15,1 0 5 16,-1 0-2-16,9-4-1 15,-9 3 2-15,5-3 2 16,-5 0 5-16,9 0 1 16,0 8 0-16,0-8 1 15,0 0-4-15,0 0-2 16,5 8-6-16,-5-8-3 16,4 0 0-16,9 4-1 15,4-1 0 1,5 1 0-16,-5-4 2 0,4 12-1 15,1-12-1-15,0 7 1 16,-1-3-1-16,5 0-3 16,-4-4 2-16,3 4 1 15,6-4 2-15,3 0-1 16,5 4-1-16,0-4 1 16,4 0 1-16,4 3-1 15,0 1 2-15,1-4 0 16,8 4 1-16,-17-4 6 15,-1 4 4-15,1-4-16 16,-4 0-8-16,3 4 13 16,-7-4 7-16,3 0-7 15,1-4 0-15,-1 4-3 16,0 0 2-16,5 0-3 16,0 0 0-16,4 4-1 0,5-4 0 15,-5 0 2-15,8 4 0 16,-8-4-3-16,1 3 2 15,-6 1 1-15,-3 0 0 16,-1 4 0-16,1-4 0 16,-1 3-3-16,-8-3 2 15,4 4-1-15,0-4 0 16,1 3 2-16,-6-3 0 16,1-4 2-16,-4 4 3 15,-1 0-20-15,1-4-9 16,-1 0 12-16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22T20:43:02.5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7000 14908 376 0,'-13'7'140'0,"13"-3"-109"0,-4-4-17 15,4-4-15-15,0 4-13 16,-9-3-1-16,-4 6 8 0,-4 1 6 16,0 0 1-1,-5 4 3-15,5-1 0 0,-9 5-4 0,4-1-1 16,1 1-4-16,-5 3 1 16,9 1-4-16,-9 3 1 15,4 0-1-15,5 0 3 16,0 0 2-16,4 0 2 15,4 0-1-15,5 4 1 16,4 0 2-16,0 4 2 16,4 0-1-16,5 4 2 15,4 3 2-15,-4 4 2 16,-1 1 3-16,1-1 4 16,-5 0 5-16,-4-3 5 15,-4-5-8-15,-9 1-2 16,-4 4 7-16,-5-9 4 0,-8 5-9 15,0-8-2-15,-5 0-10 16,1-12-3-16,-1-3-17 16,5-8-6-16,-4-4-44 15,3-7-18-15,6-12 44 16,16-15 20-16</inkml:trace>
  <inkml:trace contextRef="#ctx0" brushRef="#br0" timeOffset="570.3097">7043 15168 364 0,'-4'8'134'0,"4"-4"-104"0,0 0-10 0,0-4-12 0,0 0-2 15,0 7 4-15,0 1-1 16,0 0 2-16,0 3-6 16,4 0 1-16,-4 9 1 0,0 3-3 15,4 0-3-15,-4 3-3 16,9 9-1-16,-5-1-1 16,5 1 3-16,4-5-2 15,4 1 1-15,4-4 0 16,10-8 0-16,-6-4 0 15,10-3 0-15,8-4 2 16,4-12 2-16,9-4-1 16,0-7 2-16,5-8-2 15,-9-4-1-15,-5-8 1 0,0-3 1 16,-12-8-1-16,4 4 2 16,-14-4-2-16,-3 0-1 15,-1 0-15-15,-8-4-7 16,0 4-36-16,-13 4-14 15,0 4 37-15,0 0 18 16</inkml:trace>
  <inkml:trace contextRef="#ctx0" brushRef="#br0" timeOffset="1577.5941">8030 15049 436 0,'-9'8'162'0,"9"-4"-126"0,-4 0-4 16,4-4-8-16,0 0-20 15,0 4-5-15,0 3-2 16,-5 5 2-16,5-1 0 16,-8 5-2-16,3 7 2 0,1 3-8 15,4 13-4-15,-8 7-9 16,3 7-1-16,1 1-1 0,0 0 2 16,-1-9 10-16,1-2 6 15,0-5 3-15,-1-7 1 16,5-8 4-16,0 0 1 15,0-12 3-15,0-11 3 16,5 0-9-16,3-8-4 16,1-7-3-16,0-4 1 15,-1-4 15-15,1-8 8 16,4-7-2-16,0-4 0 16,0-4-7-16,0 0-3 15,-1 4 0-15,1 7-1 16,0 5 4-16,0 7 3 15,0 4-2-15,0 3 0 0,0 5-5 16,4 7-3-16,-8 8-3 16,4 7 1-16,4 5-1 15,0 10-2-15,-4 9 0 16,4 7 0-16,-4 8 0 16,0 3 0-16,0 1 3 15,-4 0 0-15,-5-5-2 16,0 1 2-16,5-15 3 15,-9-5 1-15,0-7-1 16,0-4-2-16,4-7-2 16,-4-1-1-16,0-7-1 15,0-4 0-15,0-7 7 16,0-5 5-16,0-3-2 0,0-8 2 16,5-4-5-16,3-4 0 15,-8-7-1-15,5 0-2 16,-5-1 1-16,4-3-1 15,0-4 0-15,5 0 2 16,-1 0-3-16,5 4 0 16,0 0 1-16,-4 8 0 15,0 7 2-15,3 4 1 16,1 4-4-16,0 3 1 16,-4 5 0-16,4 7 0 15,-5 0 0-15,5 4 0 16,0 4-3-16,0 0 0 15,0 4 2-15,4 3 2 16,1 4-2-16,-1 8 0 0,0 4-1 16,5 8-2-16,-5 11 3 15,0 3 0-15,-4 9-2 16,0 3 2-16,0 4 1 16,-13 4 0-16,0 8-5 15,0-1-1-15,-13 9-11 16,0-1-3-16,0-7-122 15,0-12-53 1,0-19 99-16</inkml:trace>
  <inkml:trace contextRef="#ctx0" brushRef="#br0" timeOffset="2282.3711">7319 16248 268 0,'0'-30'101'0,"8"30"-78"0,1-4 20 15,-5 4 5-15,5-4-11 16,-1 0-1-16,1 0-16 16,0 1-5-16,-5-1-9 15,-4 0 11-15,0 0 6 0,0 0-3 16,-4 0 1-16,4 1-10 16,-13-1-4-16,8-4-2 0,-16 0-1 15,4 1-7-15,-18-1 0 16,-4 0-4-16,1 5 0 15,-18-1-5-15,0 8-3 16,0 3 2-16,0 9 2 16,4 3-4-16,13 4-1 15,13 4-7-15,18 7-2 16,16 8 4-16,18 4 5 16,13 4 9-16,4 0 4 15,4 3 5-15,5 5 1 16,-5-1 5-16,1-3 5 15,-9-4 8-15,-9-4 5 16,-13-8 1-16,-8 0 3 16,-9-3-10-16,-22 3-4 0,-4-4-9 15,-8 1-5-15,-14-4-8 16,-21-5-1-16,-8-10-37 16,-9-9-15-16,0-14 27 15,8-20 17-15</inkml:trace>
  <inkml:trace contextRef="#ctx0" brushRef="#br0" timeOffset="2974.0021">8323 16290 216 0,'30'12'82'0,"-13"-16"-64"0,-13-7 11 0,1 7 2 16,3-4-2-16,-8-3 3 15,0 3 13-15,0 0 7 16,-8 1-28-16,-1-5 4 0,-8 1 3 16,-5-5-6-16,-17 1 0 15,5 0-10-15,-18-1-2 16,1 1-5-16,-5 4-3 15,-5 3-7-15,5 4-3 16,0 0-12-16,13 12-3 16,4 3-10-16,5 9-2 15,17 6 0-15,12 5 2 0,5 3 1 16,18 1 3-16,12-8 10 16,17-8 7-16,1-4 8 15,16-7 3-15,1-8 11 16,4-4 3-16,-5-4 12 15,1 1 5-15,-9 3-11 16,0 0-3-16,-9 4-2 16,1 0-2-16,-9 4-5 15,-5 11-2-15,-17 8-6 16,5 12-2-16,-18 14-9 16,-4 28-2-16,-4 19-7 15,-5 19-2-15,-4 11-16 16,0 8-6-16,0-15 15 0,5-12 8 15,8-7 16-15,0-12 7 16,0-15-1-16,4-16 0 16,9-15 3-16,-4-7 1 15,8-16 8-15,5-12 2 16,8-10 5-16,-4-13 3 16,-1-10-13-16,-3-5-5 15,-5-15 9-15,-17-23 4 16,-8-23-4-16,-14-8 1 15,-12-3-17-15,-14-4-6 16,-8-4-16-16,-17 0-6 16,-13 19-51-16,-5 7-24 15</inkml:trace>
  <inkml:trace contextRef="#ctx0" brushRef="#br0" timeOffset="3381.0808">9051 16298 348 0,'-35'54'129'0,"27"-35"-100"0,-1 8-15 0,9-12-12 16,0 4-15-16,0 0 1 16,9 4 12-16,-5 4 7 15,13 0-2-15,5-4 15 0,12-4 6 16,9-4-18-16,9-7-8 15,8-8 10-15,1-4 6 16,-5-7-3-16,-4-5-2 16,-5-7-9-16,-4-7-1 15,-4-16-12-15,-13-15-3 16,-9-16 7-16,-21-7 3 16</inkml:trace>
  <inkml:trace contextRef="#ctx0" brushRef="#br0" timeOffset="3993.6807">10434 16222 416 0,'-13'-4'156'0,"9"0"-121"0,-9-4-3 0,9 4-11 15,-9-3-10-15,-5-1 1 16,-3-3 5-16,-5 3 3 15,-13 0-10-15,0 4-6 0,-4 4-2 16,-4 0-2-16,-5 4 0 16,1 8-9-16,3 7-2 15,9 4-12-15,1 11-3 0,3 8 1 16,14-3 0-16,12-1 0 16,9 0 4-1,13 1 11-15,8-1 6 0,10-4 0 16,7-7 3-16,-3-8 10 15,8-3 5-15,0-9-4 16,4-7-1-16,-8-3-3 16,-4-9-1-16,-1-3 1 15,-4-8 1-15,-4-4-3 16,0-4-1-16,-9 1 1 16,-8 3 0-16,-1 4 4 15,1 8 3-15,-5 7 5 16,-4 8 4-16,9 8-4 15,-9 11-1-15,0 4-14 16,0 7-3-16,4 12-12 0,9 12-4 16,-4 7-51-16,8-3-19 15,5-8 45-15,-1-16 22 16</inkml:trace>
  <inkml:trace contextRef="#ctx0" brushRef="#br0" timeOffset="4414.2059">10938 15919 408 0,'-13'27'151'0,"13"-8"-118"0,-4 12-24 16,4-12-20-16,-9 15-9 15,5 12 1-15,0 8 20 16,-1 7 9-16,1 4-4 16,4-7-1-16,4-5 1 0,1-7-3 15,-1-4-2-15,0-7 0 16,5-5-1-16,0-7 2 16,-1-3 1-16,1-9-4 15,4-7-1-15,-9-4 3 16,9-8 3-16,-13-3 1 15,9-12 2-15,-5-8 2 0,0-7 2 16,1 7-1-16,3-19 1 16,1 4-4-16,-1 4 1 15,1 0-3-15,4 0 0 16,0 4-6-16,4-1 1 16,0-3-24-16,9-4-12 15,13-7 19-15,-5-9 10 16</inkml:trace>
  <inkml:trace contextRef="#ctx0" brushRef="#br0" timeOffset="4984.8988">11507 15953 228 0,'-4'20'85'0,"17"-17"-66"0,4 9 19 15,-9-4 5-15,10-1 31 32,8 9-27-17,4-1-10-15,-4-4-11 16,4 1-6-16,-9-1-2 0,1-3 1 15,-1 0-10 1,-3-5-5-16,-1 1-1 0,-4-4-2 0,0 0-1 16,-5 0 1-1,1 0-1-15,0 0-3 0,-5 0 2 16,0 0 1-16,0-4 0 16,1 4 0-16,-1-3 0 15,0-1 2-15,1 0 1 16,3 0 1-16,-8 0 2 15,0 0 1-15,0-3 3 16,-8-1-3-16,-1-3-2 16,-4-1-2-16,-4 1 0 15,-5-5-2-15,1 5-1 16,-9-1-2-16,-1 5-1 0,-7 7-1 16,-1 4 3-1,-4 7-5-15,4 4 2 16,5 8-5-16,3 8 1 0,10 7-1 15,4 4 1-15,4 8 2 16,17 4 2-16,13 3-36 16,18 1-13-16,8-5 27 15,9-14 15-15</inkml:trace>
  <inkml:trace contextRef="#ctx0" brushRef="#br0" timeOffset="5555.1821">12593 16206 412 0,'8'31'154'0,"-12"-27"-120"0,4-8 10 0,0 0-2 16,-9-4-31-16,-3 1-9 15,-10-1 1-15,-8-3 4 16,-13-1-3-16,-9 1 7 0,-4 3 2 15,0 4-11-15,4 8-3 16,5 4-13-16,0 7-4 16,8 12-15-16,4 7-5 15,9 8 12-15,14 0 5 16,7-3 6-16,14-1 4 16,4-4 13-16,8-3 6 0,9-4 5 15,1-8 5 1,-1-4 1-16,0-7 1 0,4-4-3 15,-12-8 2-15,4-4-4 16,-5-3 1-16,-3-8 0 16,-1-8-1-16,-4-4-3 15,-5-7 0-15,-3-8-5 16,-5-11 1-16,-5-20-7 16,-3-11-1-16,-5 0-2 15,4 0 0-15,-12 15 4 16,3 8 3-16,1 11 4 15,-4 12 2-15,3 8-1 16,1 11-1-16,0 7-5 16,4 12-3-16,4 24-5 15,-4 14 0-15,9 16-5 0,-4 19-1 16,16 27 0-16,-4 15 1 16,14 4 3-16,-5 15 4 15,8 0-59-15,-4 8-25 16,1-4 43-16,-18-15 21 15</inkml:trace>
  <inkml:trace contextRef="#ctx0" brushRef="#br0" timeOffset="6484.9704">7883 17976 388 0,'0'11'145'0,"4"-11"-112"0,1-4 12 0,-5 4-2 16,0-3-16-16,0-1-3 0,0 0-1 15,0-4 2-15,-5 1-13 16,1-1 0-16,-17 4 1 0,-5-4-7 15,-4 5-3-15,-5-1-2 16,-4 4-1-16,-17 4-3 16,-8 3 0-16,-1 5-9 15,0 7-5-15,1 4-7 16,12 4 0-16,5 3-7 16,8 5-1-16,13-1-4 15,9 8-3-15,8-3 19 16,9-5 11-16,13 1 5 15,9-9 0-15,4-6 3 16,4-9 2-16,8-3 0 16,-3-12-1-16,8-4 3 15,0-11 0-15,-4 0 3 16,-5-8 1-16,-3-3-8 0,-6-5-4 16,-7-7 11-16,-5-16 6 15,-5-10-6-15,-4-13-1 16,-4-7-5-16,0 4-1 15,-4 3-8-15,0 5-4 16,0 7 18-16,-5 15 7 16,5 8 2-16,-1 12 0 15,-3 7 5-15,8 8 5 16,0 11-7-16,0 8-2 16,8 4-8-16,-8 11-5 15,9 12-8-15,4 11-1 16,0 16 1-16,8 11 1 15,-3 15-2-15,7 12 0 0,6 4-23 16,-6 0-10-16,10 0-111 16,-1-12-51-1,5-15 104-15</inkml:trace>
  <inkml:trace contextRef="#ctx0" brushRef="#br0" timeOffset="6728.7597">8249 18033 444 0,'13'46'165'0,"0"-34"-129"0,-8 3-18 0,3-4-17 15,1-3-28-15,8 4-6 16,-8-1-13-16,4 1-6 16,4-9 28-16,0 1 10 0,0-11 10 15</inkml:trace>
  <inkml:trace contextRef="#ctx0" brushRef="#br0" timeOffset="6906.0879">8112 17252 348 0,'-5'30'132'0,"27"-30"-103"0,12-11-8 15,-8 3-9-15</inkml:trace>
  <inkml:trace contextRef="#ctx0" brushRef="#br0" timeOffset="7462.0969">9710 17252 348 0,'0'0'129'0,"4"0"-100"0,1-4 22 16,-5 0 3-16,0 0-25 16,0-7-8-16,-5-1-7 15,-3-7 0-15,-5-4-7 16,-9-4 2-16,-3-3 2 0,-14-5-6 15,-4 8-1-15,0 4-2 16,-1 8-2-16,6 8-4 16,-1 10 0-16,4 13-3 15,5 10 0-15,9 20-3 16,8 20-1-16,8 14 3 16,10 0 5-16,8 9 2 15,4 2 1-15,9 5-3 16,0-4 0-16,4-4-9 0,0-7-3 15,4-12-47-15,-3-12-19 16,-1-11 41-16,-4-23 20 16</inkml:trace>
  <inkml:trace contextRef="#ctx0" brushRef="#br0" timeOffset="7705.1354">9008 17420 420 0,'4'23'159'0,"5"-23"-124"0,8 8 0 16,-8-4-11-16,8 0-20 16,0-1-4-16,22 5-3 15,0 0 2-15,21-4 0 16,9-4 1-16,4-4 0 0,9-8-60 15,8-11-24-15,1-11 42 16,-13-4 23-16</inkml:trace>
  <inkml:trace contextRef="#ctx0" brushRef="#br0" timeOffset="8032.6274">10675 17187 376 0,'9'0'140'0,"-9"-8"-109"0,-9-3-6 0,5 3-12 15,-5-7-11-15,-8-1 1 16,-4-3 13-16,-1 4 7 16,-12-1-11-16,-5 5 9 0,0 7 5 15,0 4-8-15,-4 8 0 16,4 11-15-16,-4 8-4 15,5 15-9-15,-6 15-2 16,6 12-2-16,7 19-1 16,6 12 3-16,7 15 5 0,10 7 2 15,3-7 3-15,5-4-12 16,5-7-6-16,3-16-55 16,-3-19-26-16,12-16 49 15,0-22 27-15</inkml:trace>
  <inkml:trace contextRef="#ctx0" brushRef="#br0" timeOffset="8528.1662">9732 17394 392 0,'-30'23'145'0,"21"-12"-112"0,0 8 19 0,9-11 2 15,0 3-32-15,5 1-9 16,8 3-11-16,-5 4-3 16,9 4 1-16,14 4 0 0,7 4 0 15,18 3 0-15,5 1 2 16,8-1-3-16,8 1 0 16,-12-5-1-16,-1 1 0 15,5-4 2-15,-4-4 0 16,0-4 0-16,-1-8 0 15,-3-3 2-15,-1-8 3 16,-4-4-4-16,-4-7-1 16,-9-9-5-16,-4-2 1 15,-14-5-3-15,-3-4 2 0,-5-3 1 16,-8 3 2-16,-14 0 3 16,1 4 2-16,-13 5 3 15,-5 6 1-15,5 1 1 16,-9 7 0-16,5 8 0 15,3 8 2-15,1 15 1 16,4 0 3-16,0 7-9 16,9 9-6-16,4 7-8 15,0 11-5-15,9 4 5 16,4 1 3-16,4-1-40 16,9-7-17-16,13-8 32 15,8-20 15-15</inkml:trace>
  <inkml:trace contextRef="#ctx0" brushRef="#br0" timeOffset="8918.4213">11136 17474 420 0,'-8'46'159'0,"8"-38"-124"0,0 18-7 0,0-14-11 16,0 7-32-16,4 12-9 0,0-1 7 16,5 9 4-16,-9 3 9 15,4 0 9-15,5 0 4 0,0-4 0 16,-1-7 2-16,1-8-8 16,-1-4-2-16,1-7-1 15,0-5 0-15,-1-7 0 16,1-7 0-16,4-13 0 15,0-3 2-15,0-7 5 16,0-5 6-16,4 1-5 16,-9-4 0-16,10 3-4 15,-1 1-1-15,0-1-3 16,0 1-3-16,5-5-16 16,4 1-5-16,4-12-136 15,9-3-60 1,0 3 112-16</inkml:trace>
  <inkml:trace contextRef="#ctx0" brushRef="#br0" timeOffset="9293.661">11658 17505 428 0,'-5'38'159'0,"10"-27"-124"0,-1 1-11 0,5-4-16 16,-1-1-14-16,5 5-1 16,4 3 6-16,1-3 5 15,-5-1-2-15,12-3-1 0,-3-5 2 0,13-6-9 16,-10-5-1-16,6-3-5 16,-6-5-3-16,6-7-2 15,-19 0-3-15,1-4 16 16,0 4 9-16,-13 0-2 15,-8 4 1-15,-1 8-4 16,-4 3-1-16,-4 8-8 16,0 8-2-16,-5 11 19 15,1 8 11-15,-1 11-7 16,1 8-3-16,3 8-9 16,5-1-2-16,9 5-30 15,0-5-12-15,8-3 23 16,9-15 10-16</inkml:trace>
  <inkml:trace contextRef="#ctx0" brushRef="#br0" timeOffset="9789.4104">12205 17344 436 0,'-9'34'162'0,"9"-22"-126"0,-8 15-8 0,8-12-13 16,0 4-18-16,0 8-2 0,0 7-1 15,-5 12 4-15,5 4 1 16,5-4 1-16,-5-4 0 0,8 0-5 16,-8-7-1-16,0-8-6 15,0-1-3-15,9-7 2 16,-9-7 2-16,4-4 2 15,-4-8 1-15,5-12-11 16,-1-7-3-16,-4-12 5 16,17-11 3-16,-13-11 5 15,9-5 4-15,-4-7 5 16,4 8 2-16,4-1 19 16,-8 8 11-16,4 4 1 15,4 8 3-15,0 7-3 16,0 8 2-16,1 8-2 15,3 11 2-15,1 8-15 16,-1 8-6-16,1 7-12 16,8 11-3-16,-8 9-3 0,3 3 3 15,1 8-7-15,-9 3 1 16,5 5-10-16,-5 3-2 16,1 0-39-16,3 1-16 15,1-9 38-15,3-15 20 16</inkml:trace>
  <inkml:trace contextRef="#ctx0" brushRef="#br0" timeOffset="10195.192">13463 17267 384 0,'-4'-8'143'0,"4"5"-112"0,-4-1 10 15,4 0-5-15,0 4-1 16,-9 0 3-16,0 0-7 16,-4 0-2-16,-4 4-16 15,-9 3-3-15,-4 5-3 0,-4 3-3 16,-5 8-3-16,-4 0-3 0,0 8 1 15,-5 3-4-15,10 8-1 16,-1 8-8-16,13 8-2 16,-4 7-2-1,17 4-2-15,9 4 5 0,4-1 1 16,12 5 4-16,10-8 4 16,-5-15-4-16,26 3 2 15,9-11-36-15,8-15-13 16,9-20-101-1,9-22-42-15,-1-12 103 16</inkml:trace>
  <inkml:trace contextRef="#ctx0" brushRef="#br0" timeOffset="10644.7268">13735 17459 408 0,'-9'15'154'0,"5"-7"-120"0,4 3 4 15,4-3-8-15,5-1-16 16,-9 5-1-16,4 3-1 16,5 1 0-16,4 3-6 15,-1-4-2-15,6 4 2 0,-5-3-5 16,12-5-1-16,-7 0-2 15,3-3-2-15,1-4 0 0,-1-4 3 16,1-4-7-16,-5-4-2 16,-4 1 6-16,-4-1 1 15,-5-3 0-15,-4-1 2 16,-9-3-1-16,-4 0-2 16,-8-1-4-16,-9-3-2 15,-18 0-2-15,-3 4 2 16,3 7 4-16,-3 12 3 15,12 0 6-15,-4 38 6 16,4 19-3-16,13 19-1 16,13 16 4-16,22 11 2 15,21 8-6-15,17 0-1 16,39 8-44-16,35-8-18 16,30-31 29-16,0-38 14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20T20:49:34.9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20646 5765 252 0,'9'4'93'0,"-1"-4"-72"0,5-4 9 0,-8 4-1 15,3-4-17-15,5 4-5 16,-4-3-2-16,4-1 1 16,0 0-3-16,0 0 9 0,0 0 5 15,-1 0-1-15,1 1 1 16,-4-1-7-16,0 0-2 15,4 4-4-15,-1 0-3 16,6 8-3 0,-1 3 1-16,0 1 1 0,-8 7 0 15,4 4 2-15,0 0-3 16,-5 7 0-16,5 1 1 16,-8 11 2-16,-1 0-1 15,4 4-1-15,-8 4 1 16,0 7-1-16,0 5 0 15,0 10 2-15,0 9 8 16,0-5 3-16,0 1-9 16,0 0-1-16,0-5-8 15,-8 9 1-15,4 7 0 16,-1 4-1-16,5 4 1 16,-8-8 3-16,8-4 9 0,-5-4 4 15,1 5-5 1,0 3-2-16,4 0-1 0,0 0 2 15,0 4-3-15,-5-12-2 16,5-3 2-16,0 0 0 16,0-1-1-16,-4 1 1 15,4 3 0-15,0-3 1 16,0 7-5-16,0-11 1 16,0-4 2-16,0-8 1 15,0 0-1-15,0-3-2 16,0-5 1-16,0 1 1 15,4 0-1-15,1-1 2 16,-1 1-2-16,0-4 2 16,9-1 0-16,-8-3 3 0,7-3-3 15,-7-5 0-15,3 0-1 16,1-3-2-16,8-9 1 16,-12 1 1-16,3-4-1 15,1 0 2-15,-1-4 0 16,1-3 3-16,0-1-1 15,-1 0 2-15,1 1-2 16,-5-5 2-16,0 1-2 16,-4-1 2-16,0-3 2 15,-4-1 2-15,0 1-8 16,-5 0-1-16,-4-1 11 16,-4 1 6-16,-4 0-3 15,-5-1-1-15,-4 1-9 16,-14 0-4-16,1-1-1 0,-13 1-1 15,-4-4-7-15,-5 4 0 16,-8-1-43-16,4 5-17 16,5-5 32-16,-18-10 17 15</inkml:trace>
  <inkml:trace contextRef="#ctx0" brushRef="#br0" timeOffset="10209.7191">12649 13169 212 0,'-17'8'82'0,"17"-8"-64"0,-18 3 33 0,14 1 12 0,4-4-29 16,-13 0-10-16,9 0-15 16,-1 0-7-16,1 0-1 15,0 0 5-15,0 0 6 0,-1 0-4 16,5 0 0-16,-8 0-6 16,3 4-2-16,1-4-2 15,4 0 0-15,-9 0 2 16,5 4 2-16,-5-4-3 15,1 8 0-15,-1-1 3 16,1 1 1-16,-1-1-1 16,-4 1-2-16,0 4 1 15,0-1 1-15,0 4-1 16,-4 1-1-16,0 3 1 0,0 4-1 16,-1 0 0-1,5 8 2-15,1-1-1 0,-1 8 2 16,0 5-2-16,4 3 2 15,0 7-2-15,1 1 2 16,-1-4 2-16,9-4 2 16,-8 0-3-16,-1-1-3 15,5 5-3-15,-1 4 1 16,1 3 1-16,0 5 0 16,-1 7-3-16,5 0 0 15,-8-1-1-15,8 5 3 16,0-8 6-16,0 4 7 15,0 0-6-15,8 4-1 16,-8 4-1-16,9-1 0 0,-5 1 0 16,5-4 0-16,0-1 0 15,-1-7 2-15,1 1-3 16,-1 3 0-16,1 3-1 16,0 1 1-16,-5 4 0 15,0-1 3-15,1-7 1 16,-5 4 1-16,0-8 0 15,0 0 0-15,0 4-2 16,0 0 1-16,0 4-2 16,0-4 0-16,0 0-3 15,-5 0 1-15,1-8 0 16,0 0 1-16,-1-7-2 16,1 0 1-16,0-1-2 15,-1 1 2-15,5 3-2 0,-8 1 2 16,3 3-2-16,5 0 2 15,0 1 0-15,0-5 3 16,-4-7-1-16,4 0 2 16,0-4-2-16,-8-4 2 15,8-4-2-15,0 0 2 16,0-3-2-16,0-1 2 16,0 1-2-16,8-5 2 15,-4-3-4-15,1 0 0 16,8 4-1-16,4-1 1 15,0 1-2-15,9-4 2 16,4-1 0-16,13 5 1 0,26 4-7 16,0-1 0-16,4-3-1 15,-4 3 2-15,-8-7-4 16,-5 0 2-16,-5-4 0 16,1-4-1-16,-4-4-1 15,-1-3 1-15,-8-1-57 16,-5-3-25-16,-4-4 44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20T20:50:10.0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16587 5558 132 0,'-8'-3'49'0,"8"6"-38"0,0-6 1 15,0 3-2-15,0-4 7 16,0 0 6-16,0 4 3 15,0 0 4-15,8-4-16 16,-8 0 7-16,0 0 3 0,0 1-6 16,0-1 0-16,0 0-5 15,0 0 2-15,0 4 5 16,0-8 2-16,-8 1 0 16,-5-1 1-16,4-3-9 15,0-1-1-15,-8-3 2 16,4-1 2-16,-4-3 0 15,-5-4-1-15,-3 0-6 0,-6-3-2 16,6 3 0-16,-10-8 2 16,-4 0-1-16,-8-3 0 15,0-1-1-15,-1 5 0 16,-4-5-2-16,-4 5-1 16,5-1-6-16,-14 8 1 15,0 4-2-15,1 3-2 16,-5 5 0-16,-4-1 3 15,-1-3-2-15,-3 4-1 16,-5 7 0-16,-4 4 0 16,-5 4-2-16,5 7 1 15,0 4-2-15,0 1 2 0,4-1-2 16,-13 8 2-16,9 0 1 16,4 4-1-16,-8 0 1 15,12 7 0-15,0 1-2 16,-3 3 1-16,-1 4-2 15,4 0 0-15,1 0-3 16,3 4-1-16,1 4 12 16,4 4 6-16,4 7-16 15,-8 8-5-15,4 11 4 16,5 1 4-16,8-5 3 16,-9 1 1-16,5 3 2 15,4 12 0-15,4 4 0 16,0 4 0-16,5-5-3 0,4 1 2 15,-5-4 1-15,14 0 2 16,4-4-1-16,4 0 2 16,4 0-2-16,5 8-1 15,4-12 1-15,5-3 1 16,3-1-1-16,5 1 2 16,0 3-2-16,0 0-1 15,5 0 1-15,-1 5 1 16,4-13-1-16,1-3-1 15,0-4 7-15,-1 0 5 16,5 0-6-16,4 0-3 16,5-4-5-16,0 0 1 15,8 0 1-15,9-8 0 0,-1-3-5 16,5-4 1-16,5-4 2 16,8 0 1-16,-9-4 1 15,9 4 0-15,-4-8 0 16,0 1 0-16,4-9-3 15,-26-11 0-15,-4-3 2 16,21-1 0-16,39 8 9 16,-4-8 5-16,0-3-6 15,-4-1-2-15,-10-7-3 16,-3-4 1-16,0 0-2 16,4-4 2-16,-5-3-2 15,5-1-1-15,0-4 3 16,0 1 0-16,0-1-1 0,0 1-2 15,-13-1 1-15,-9 1 1 16,1-4 1-16,-5-4 3 16,0-1-3-16,0-3-2 15,0 0 0-15,0 0 1 16,5-3 1-16,-1-5 1 16,0 4-2-16,1-3 1 15,-1-5 0-15,5 1 1 16,-13-5 0-16,4 1 0 15,-13 0 0-15,0-1 0 16,0-3 2-16,-4 0 1 16,-4 4-1-16,-5 3 1 15,0 1-2-15,0 3 2 16,-4 4 0-16,5-3 1 16,-10-1-2-16,5 0 1 0,0 1-2 15,0-5 0-15,-4 1-3 16,4-4-2-16,-1-8 1 15,6-4-1-15,-1 0 0 16,0-4 2-16,0-3 1 16,1 7 1-16,-1 4 0 15,4 0 0-15,-3 4-2 16,-5-4 1-16,4 4-2 16,0-4 2-16,0-4-2 15,-4-3-1-15,4-5 1 16,1-3-1-16,-5 3-3 15,4-3 2-15,0 11 1 0,0 1 2 16,5-1-1-16,-5 0-1 16,0 0 1-16,1-7-1 15,-5-5 0-15,4-6 2 16,-4-1-1-16,4 0 2 16,-4 0-2-16,0 0 2 15,0 11-2-15,0-3 2 16,0 0 0-16,-9-8 1 15,4-4 0-15,-3-4 0 16,-1 5-2-16,0 3 1 16,1 7-2-16,3 5-1 15,-8 11-2-15,0-4 1 16,-8 8-8-16,-5-4-4 16,-4 0-112-16,17 4-51 0</inkml:trace>
  <inkml:trace contextRef="#ctx0" brushRef="#br0" timeOffset="1321.6201">16962 7960 260 0,'0'4'96'0,"9"-12"-75"0,4 4 8 0,-5 4-1 0,1 0-6 15,8 0 1-15,-4 0-3 16,4 0-3-16,9 0-9 15,-4 4 8-15,3-4 6 0,6 0-18 16,3 4-6-16,5 0-2 16,4 0 1-16,9-1 2 15,4 5 1-15,-13 0 0 16,4-5 0-16,5 1 0 16,4 0 0-16,9 0 0 15,12 0 0-15,5 0 6 16,4 3 6-16,-8-3-4 15,-1 0-2-15,1-4-1 16,8 0-1-16,13 0 0 16,5 0 0-16,-5 0 0 15,-9 0 2-15,1-4-1 0,3 4 0 16,14-4-6-16,0 4 1 16,0 0 4-16,-9 0 2 15,-13 4 0-15,0-4 1 16,5 0-2-16,12 0 0 15,-8 0-3-15,4 0 1 16,-4 0-2-16,-9 0-1 16,9 0 1-16,-9 0 1 15,9 0-3-15,4 0 0 16,0 0 1-16,-9 0 2 16,-8 0 1-16,-4-4 1 15,-1 0-2-15,5 1-2 16,9-1-2-16,3 4 1 0,1-4 1 15,0 4 0-15,-13 0 0 16,4 0 0-16,-8 0 0 16,12 0 0-16,9 0 0 15,9 4 0-15,-13 0 0 16,-9-4 2-16,4 0-3 16,14 0 0-16,-5 3 1 15,9 1 0-15,-14 0 0 16,-12 4 0-16,-4-1-3 15,-13 1 2-15,-5-4-10 16,-8-4-3-16,-14-4 7 16,-7-15 3-16</inkml:trace>
  <inkml:trace contextRef="#ctx0" brushRef="#br0" timeOffset="11635.6379">2777 9044 196 0,'-9'4'74'0,"9"-4"-58"0,-8-4 14 0,8 4 1 16,0 0-10-16,0 0-1 16,0 0-1-16,0 0 0 15,0 0-10-15,0-4 8 0,0 4 5 16,0 0-5-16,0 0 1 15,0 0-9-15,4 0-3 16,0 0-1-16,5 0-1 16,0 0-2-16,4 0-2 15,-9 0 1-15,9 0-1 0,4-4 0 16,5 0 0-16,-5 0 0 16,13 1 0-16,0-1-3 15,-8 0 2-15,4 0 1 16,-1 0 2-16,6 0-1 15,-1 1 2-15,0-5 0 16,9 0 1-16,-9 1-2 16,9-1 1-16,4-3 4 15,8 3 6-15,-7 0-14 16,12 1-5-16,-9-1 6 16,13 0 4-16,-12 1-1 15,3-1-2-15,-3-4 0 16,-1 1-1-16,1 3 0 15,3-3 0-15,-8-1 0 16,9 5 0-16,0-1 0 0,-1 0 0 16,14 4 0-16,-13 1 0 15,4-1 0-15,0 0 0 16,-9 0 0-16,1 0 0 16,-1 0-5-16,0 1 1 15,1-1 2-15,-1-4 1 16,5 4 1-16,4 1 0 15,0-1 2-15,0 4 3 16,0 0-7-16,0 0 0 16,0-4-2-16,-9 0-1 15,5 0 1-15,4 0 3 16,0 1 11-16,5-1 6 0,7 4-6 16,-3-4-1-16,4 0-5 15,-4 0-1-15,-1 0 1 16,-8 1 2-16,0-1-5 15,5 0-1-15,-1 0 0 16,5 0 0-16,12 0 0 16,-4 1 0-16,5-1 0 15,-5 0 2-15,-4 0-1 16,0 4-1-16,0-4-2 16,0 0 1-16,0 1-1 15,4 3 0-15,0 0 4 16,1 0 1-16,-1 0 1 15,-8 0 0-15,-5 0-2 16,-4 0-2-16,0 0 3 16,0 0 0-16,0-4-1 0,0 4 1 15,9-4 2-15,-9 0 2 16,8 0-1-16,1 4 1 16,0 0-4-16,4-4-2 15,-13 1 0-15,0-1 1 16,17-4-1-16,4 4-1 15,-8 4 1-15,13 0 1 16,-9 0-1-16,1 0-1 16,-10-4 1-16,5 8-1 15,-13-4 0-15,0 4 0 16,-8 0 0-16,8 0 0 16,0-4-3-16,0 4 2 0,8-1 1 15,-3 5 0-15,-1 0-3 16,-4-1 2-16,-4 1 1 15,-5 0 0-15,-4-8 0 16,-4 7 0-16,0-3-3 16,-13 0 2-16,4 4-1 15,-13-8-2-15,5 4-8 16,-14-1-5-16,1-3-79 16,-18 12-36-1,-34-4 67-15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20T20:52:31.8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1441 9163 288 0,'9'7'110'0,"0"-7"-86"0,3 8-2 0,1 0-5 16,-13-1-13-16,13 1 0 16,-8 7 7-16,3 4 4 15,5 0-7-15,-13 1-4 0,9 6-1 16,-1 5-4-16,5 7-2 16,-13-38-40 15,5 88-58-31,-1-15-27 15,5 0 66-15,-9-8 33 16</inkml:trace>
  <inkml:trace contextRef="#ctx0" brushRef="#br0" timeOffset="374.8724">1889 9124 336 0,'-8'-7'126'0,"8"-1"-98"0,-4 4 12 16,4 4-2-16,0 0-8 15,-9 4 0-15,5 0-2 16,-9 0 0-16,4 3-15 15,-8 1-1-15,0 3 1 0,-1 1-9 16,-12 11-2-16,0 4-4 0,0 3-2 16,-13 1 3-16,0 3 0 15,0 5-2-15,-5-1 2 16,-4 8-4-16,9 0 1 16,-8 4-9-16,12-4-2 15,4-4-12-15,10-4-3 16,-6-7-41-16,6-8-17 15,7-12 46 1</inkml:trace>
  <inkml:trace contextRef="#ctx0" brushRef="#br0" timeOffset="675.0364">1058 9599 328 0,'0'12'123'0,"-13"-12"-95"0,26 0 3 16,-13 0-6-16,13 0-17 15,-9 0-4-15,5 0 12 16,8 0 6-16,-4-4-10 16,8 0 4-16,10 0 2 0,-6-4-10 15,14 1-4-15,9-1-6 16,8-3 1-16,-5 3 1 15,5 0 2-15,0-3-8 16,0 3-1-16,-13 1-14 16,-4-1-6-16,0 0-35 15,4 4-15-15,-13-3 41 0,0 3 18 16</inkml:trace>
  <inkml:trace contextRef="#ctx0" brushRef="#br0" timeOffset="1143.8153">2161 9346 376 0,'0'0'143'0,"0"4"-112"0,0-19-8 0,9 11-10 15,-1 0-21-15,-4 0-2 16,5 1 11-16,4 3 9 16,0-4-5-16,4 0 4 0,0 8 4 15,5-4-7-15,-1 4-1 16,1 3-10-16,0 1-2 15,-1 3-42-15,9 1-18 16,-8-4 34-16,8-1 17 16</inkml:trace>
  <inkml:trace contextRef="#ctx0" brushRef="#br0" timeOffset="2041.317">3273 9258 376 0,'13'8'140'0,"-13"-16"-109"0,12 4-17 16,-3 4-17-16,8 0 12 15,-8-3 10-15,0-1 11 0,-1 0 7 16,1 4-20-16,-9-4 6 0,0 4 1 16,0 0-12-16,0 0-5 15,-13 0-6-15,0-4-4 16,-9 0-5-16,-3 1-2 15,-6-1-2-15,6 4 0 16,-14 4 4-16,0-1 3 16,-4-3-4-16,13 12 1 15,0 3-5-15,4 1 1 16,8-1-1-16,6-4 1 16,-1 5 4-16,8-5 5 15,5 1 2-15,0-5 1 16,18 1 0-16,-6 0 2 0,-3-1-3 15,13 1-2-15,-9-4 2 16,8 0 0-16,1-4 1 16,-5 0 2-16,0 0 3 15,0 0 2-15,1 0-1 16,-6-4 1-16,6 4-4 16,-10-4 0-16,5 0-1 15,5-3 1-15,-10-1-2 16,1-4-1-16,4 1 1 15,0-4 1-15,0-5-3 16,-1 1-2-16,1-4 2 16,5-4 0-16,-5 1-2 15,-5-5 2-15,5-3 1 16,4-5 2-16,-8-3-3 0,4 0-2 16,-9 0-5-16,0-4 0 15,5 8 2-15,-9 3 3 16,0 4 2-16,0 5 1 15,-4-1 0-15,-1 8 2 16,1 3 1-16,0 1 3 16,4 7-3-16,-4 1 0 15,-5 3-1-15,9 4-2 16,0 0-4-16,0 4 0 16,9 7 2-16,-5 8 3 15,9 8 2-15,8 11 1 16,-3 16 0-16,3 7 0 15,1 8 4-15,4 4 5 0,-1-4-5 16,-12 8-2-16,5 7-14 16,-6 19-5-16,-16-15 4 15,-17-22 4-15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20T20:55:24.8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24684 4260 220 0,'-5'-8'82'0,"5"8"-64"0,5 0 9 0,-5 0-2 15,0 0-7-15,0 0 2 16,0 0 17-16,-5-7 11 16,5 3-25-16,0-8 12 0,-4 5 3 15,0-1-5-15,-1 4-2 16,1-4-9-16,0 1-3 16,0-5-5-16,-9 1 1 15,4-1-4-15,-4-3-1 16,0 0-4-16,-4-8 1 15,-5 4-6-15,-4-8-1 16,-8 4-11-16,0-4-3 16,-5 4 9-16,0 0 5 15,-4 4 1-15,-5 0 2 16,-3 3-4-16,-5 9-2 0,0 3-1 16,-5 8 0-16,-3 7 0 15,-1 1 3-15,1 7-2 16,-1 8 1-16,5 3 0 15,4 5 0-15,0 3 0 16,0 0 0-16,-1 5 2 16,10-1 2-16,-5 7-1 15,1 13 2-15,3 10-2 16,1-3 2-16,4 4-2 16,4-4-1-16,5 0 1 15,3 4-1-15,10 7 0 16,4 8 0-16,8 4-3 0,5-7 2 15,12-5-1-15,10-7 0 16,7-4 0-16,10-4 0 16,12 0 0-16,-4 0 0 15,9 0 2-15,4-4 0 16,0 5-3-16,4-13 2 16,5-7 1-16,4-8 2 15,4-7-1-15,0-4-1 16,1-8 1-16,-1-4 1 15,-8-3-1-15,-1-8-1 16,-3-4 1-16,-5-4-1 16,0-4 0-16,0-7 0 15,0-4 2-15,-13-4 1 16,0-4-1-16,-4-8 1 0,-5 1 0 16,1-4 1-16,-1-1 0 15,0 1 0-15,-12-4-2 16,4-4 1-16,0 0-2 15,-5-4-1-15,1-3 3 16,-5-1 0-16,0-3-1 16,-12-1 1-16,8 1 0 15,-13-1 1-15,0 5 0 16,0-5 2-16,-9 4-3 16,0-3 0-16,-8 7-1 15,0-3 1-15,-5-1-2 16,1 12-1-16,4 7 1 0,-14-14-1 15,-16-36 0 1,-5 9 0-16,13 11-3 0,1 7 2 16,-1 5 1-16,4 7 2 15,1 7-3-15,-1 1-2 16,1 0-29-16,4 7-14 16,-5-11 21-16,5-16 13 15</inkml:trace>
  <inkml:trace contextRef="#ctx0" brushRef="#br0" timeOffset="9787.6972">13118 11441 340 0,'-4'0'126'0,"4"0"-98"0,0 0 8 0,0 0-5 15,0 0-19-15,0 0-7 16,0 0-6-16,0 0-2 15,0 0 2-15,0 0 0 0,0 8 3 16,0 0-8-16,0-1-1 16,0 1 8-16,0 4 4 15,0 3-2-15,0 0-2 16,0 8 0-16,0 4 1 16,0 4-1-16,0 11 2 15,-4 4-2-15,0 4 2 16,-1 3-4-16,1 5 0 15,4 7-8-15,-9 8-2 16,1 7 12-16,8 0 9 0,-13 5-14 16,4-1-4-16,1-7 10 15,-1-5 8-15,9-3-7 16,-9 0-1-16,5-4-2 16,0-7 0-16,4-5 0 15,0-7 2-15,4-11-43 16,9-5-19-16,-9-10 30 15,9-20 14-15</inkml:trace>
  <inkml:trace contextRef="#ctx0" brushRef="#br0" timeOffset="10509.18">13847 11913 324 0,'4'38'123'0,"5"-42"-95"0,8 8-13 0,-4-4-10 0,8 4-14 16,10-4 1-16,-1 4 2 16,8-4 3-16,6 0 2 15,-6 0 1-15,-3-4 2 0,4 0-1 16,-1-4 2-16,-7 1 0 15,-1-1 3-15,-4-4 1 16,4 1 3-16,-9 3 1 16,-4-3 3-16,-4-1 2 15,-4 5 2-15,-5-5 1 16,-4-3-4 0,-4 3-1-16,0 1-8 15,-1-1-2-15,-12 1-2 16,4-4 1-16,-4-1-2 0,-5 5 2 15,-8-5-7-15,-4 9 1 16,-1 3-1-16,-3 0 2 16,-1 4-4-16,4 8 2 15,-3-1 0-15,-1 5 2 16,4 3-15-16,5 4-3 16,4 1 23-16,5 2 11 15,-5 5-5-15,9 0-5 16,4 0 0-16,4 4 1 15,5 3 0-15,4 0 0 16,4 5-1-16,5-1 0 16,4 4-2-16,4-3 1 15,9-5-2-15,-5-3-1 0,9-8-6 16,5-4-4-16,12-8-49 16,9-11-24-16,0-15 43 15,0-12 20-15</inkml:trace>
  <inkml:trace contextRef="#ctx0" brushRef="#br0" timeOffset="11109.4404">15027 11694 376 0,'-8'42'140'0,"3"-34"-109"0,1 4-17 0,4-5-15 16,0 5-9-16,0-1 1 15,-9 12 1-15,5 4 0 16,0 4 5-16,-5 3 5 0,1 1 4 16,3-1-2-16,-3 0-3 15,3-3 0-15,1-4 1 16,-5-4-1-16,5-4-1 15,0-4 3-15,-5-3 0 16,9-4-4-16,-4-5-1 16,0-3-2-16,-1-3 3 15,5-9 0-15,0-3 1 0,5-8 0 16,-1-4 0-16,9-8-3 16,-5-3 2-16,5-8-1 15,0 4 0-15,9 0 2 16,-5 4 0-16,5 3-3 15,4 5 2-15,-1 3-1 16,6 0 0-16,3 8 2 16,0 7 0-16,1 5 0 15,4 7 0-15,-9 7 0 16,4 5 0-16,1 7 0 16,-1 8 2-16,1 7 1 15,-9 5 3-15,-5 3 8 16,-4 0 3-16,-4 4-6 15,-4 4-2-15,0-1 1 0,-5 1 1 16,-4 0-3-16,0-4 0 16,-4-8-14-16,-1-3-5 15,5-9-53-15,0 1-22 16,22-23 41 0</inkml:trace>
  <inkml:trace contextRef="#ctx0" brushRef="#br0" timeOffset="11815.4292">16389 12058 280 0,'4'-4'107'0,"-4"4"-83"0,0-4-5 15,5 4-6-15,-5-3 1 16,0-1 5-16,0 0 19 16,-5-4 9-16,1 1-25 15,-5-1 3-15,1-4 3 0,-1 1-14 16,-4 0-2-16,-4-5-8 16,0 1-3-16,-5 0 0 15,1 3 1-15,-10 1 3 16,1-5 4-16,-4 5-4 15,-1 3-1-15,-3 0-7 16,-1 8 0-16,0-3-6 0,5 6-1 16,8 5-2-1,-4 0 0-15,8 3-2 0,5 5 1 16,4-1 2-16,4 0 5 16,5 4 1-16,8 1 0 15,5-1 4-15,8 0 0 16,0-4 1-16,5 0 2 15,4 1 1-15,0-5 3 16,4-3-1-16,-9 0 2 16,5-5-4-16,0 1 0 15,-4-4 1-15,-1 0 2 16,-4 0-3-16,1 0 0 16,-1-4-1-16,-4 4 1 0,0 0-2 15,0 4 2-15,-1 0-2 16,1 4-1-16,0 3 1 15,-4 5-1-15,4 10-3 16,4 5 2-16,0 7 1 16,1 16 2-16,3 0 1 15,1 3 3-15,-5 8 1 16,0 12 1-16,-8 7 2 16,-1-4 4-16,-3-3-6 15,-5 0 0-15,-5-8-9 16,5-8-1-16,-8-15-18 15,3-12-6-15,1-7-78 16,4-15-31-16,0-28 69 16,4-26 34-16</inkml:trace>
  <inkml:trace contextRef="#ctx0" brushRef="#br0" timeOffset="12176.0727">17104 11016 356 0,'-4'16'134'16,"4"-5"-104"-16,4 8-8 0,5-3-12 0,-9 10-10 15,4 13 0-15,0 11-3 16,5 15 0-16,-9 19 2 16,4 15 17-16,1 1 12 0,-1 3-12 15,0-3-4-15,1 3-7 16,-1 5-2-16,0-5-1 16,5-7-2-16,-9-8-8 15,4-11-3-15,1-16-14 16,3-11-4-16,-4-12-56 15,1-11-24-15,-5-16 57 16,0-26 28-16</inkml:trace>
  <inkml:trace contextRef="#ctx0" brushRef="#br0" timeOffset="12490.5508">16678 11476 396 0,'-13'4'148'0,"13"0"-115"0,-5-4-16 0,5 0-13 0,5 3-10 16,3 1 1-16,10 4 14 15,12 0 6-15,9 7-7 16,4 0 0-16,4 4 2 0,9 1-6 15,17-1-2-15,9-8-4 16,13-7 1-16,-5-8-15 16,1-7-4-16,-9-5-8 15,4-3-2-15,-4-4-57 16,-5 0-25-16,1-7 55 16,-13-1 30-16</inkml:trace>
  <inkml:trace contextRef="#ctx0" brushRef="#br0" timeOffset="13241.5752">17940 11028 408 0,'-13'0'154'0,"9"0"-120"0,0-8-12 0,4 8-14 16,-9 4-12-16,5 0 0 0,-1 3 11 15,-3 5 8-15,-1-1-8 16,5 12 1-16,-13 4 2 0,4 4-8 15,0 11-3-15,0 4-3 16,0 15 3-16,0 12-2 16,0 7 1-16,-4-3 2 15,4 4 2-15,0-5-1 16,4-7 2-16,-4-4-4 16,5 0 0-16,-5-3 1 15,9-9 2-15,-9-3-1 16,4-4 2-16,5-8-2 15,-1-3 2-15,1-8 0 16,0-5 1-16,4-2 0 16,-9-9 0-16,5-3-2 15,4-4 1-15,0-4 0 16,0-4 5-16,0-4 3 16,4-3-6-16,5-9-3 15,-1-2-1-15,1-5-1 16,4-4 0-16,0 0 0 15,8 1-3-15,1-5 2 16,4 5 1-16,4-1 0 16,0 4-3-16,5 4 2 15,3 0 1-15,1 4 0 16,4 8 0-16,5 3 0 16,-10 4 2-16,-3 8 1 15,4 4 1-15,-1 7 2 16,1 8-1-16,4 15 0 15,5 23 1-15,-1 16 3 0,1 7-11 16,-1 1-5-16,0 7 0 16,-16 11 2-16,-6 16 3 15,-7-4 3-15,-14-4-44 16,-4 0-21-16,-4-8 33 16,8-61 15-16</inkml:trace>
  <inkml:trace contextRef="#ctx0" brushRef="#br0" timeOffset="17655.6054">20487 10331 288 0,'-5'4'107'0,"5"-4"-83"0,-4 0 8 0,4 0-2 15,0 0 4-15,0-4 5 16,-4 0-9-16,0-4-3 16,4 1-16-16,-9-1 11 0,5-7 5 15,-1 3-8-15,5-3-1 16,-8-1-8-16,8-7-4 16,0-3-3-16,0-5-3 15,0 0 1-15,0-3 1 16,0 3 5-16,8-7 4 15,-8-4-13-15,9 0-5 16,0 0 0-16,-1-1 2 16,5 1 0-16,4 4 4 15,-8 4 0-15,4 3 1 16,4 4-3-16,0 4 2 0,-8 8-1 16,4 3-2-16,0 8 0 15,-5 8 3-15,5 12-9 16,5 7-3-16,-10 7 2 15,9 9 2-15,1 6 0 16,3 5 3-16,9 0-1 16,-8 4 2-16,4-1 3 15,-5-3 1-15,5-4-2 16,-9-4 2-16,5-3 1 16,-1-9 2-16,1-7 3 15,8-8 4-15,-13-3 0 16,9-8 0-16,0-8 1 15,0-4 1-15,4-7-1 0,0-12 1 16,9-3-4-16,-4-5-2 16,-1-3-2-16,5-4-3 15,0-4-2-15,-5 0 1 16,-4 4-6-16,0-4 0 16,-4 0-32-16,0 0-12 15,13 0-100 1,-5 0-45-16,5 4 100 15</inkml:trace>
  <inkml:trace contextRef="#ctx0" brushRef="#br0" timeOffset="18180.0973">22163 9561 376 0,'26'30'143'0,"-31"-30"-112"0,1 4 10 16,4-4-5-16,0 4-26 16,-4 0-4-16,-5 4-1 15,1 3 1-15,-14 8-2 16,5 0 8-16,0 1 5 0,-5 6-9 16,5 5-4-16,0 11-6 15,4 0 1-15,4 0-4 16,5 1-1-16,-1-1-2 15,14-4 0-15,13 0-2 16,-5 1 1-16,9-5 3 16,4-3 1-16,-4-4 0 0,8-8 4 15,5-4-2-15,0-7-1 16,12-8 0-16,-3-4 3 16,4-4-2-16,-1-7 1 15,1-4 2-15,0 0 0 16,-5-4 2-16,-4-4 1 15,-8 0-4-15,-5-4-1 16,-4-3 3-16,-9 3 3 16,-4 1 1-16,-9-5 0 15,-8 1-1-15,-9-1 2 16,-4 1 1-16,-9-1 1 16,26 35-20 15,-86-42-6-31,4 11-5 0,8 12-72 15,1 12-31-15,-4 10 64 16,-5 13 31-16</inkml:trace>
  <inkml:trace contextRef="#ctx0" brushRef="#br0" timeOffset="18915.7204">20892 11200 332 0,'-9'0'123'0,"13"-11"-95"0,-8 18 9 0,4-7-2 0,0 0-16 16,0 0-1-16,0 0 7 15,0-3 4-15,0-1-15 16,0 0 3-16,0-4 3 0,4 1-7 16,1-5-2-16,3 1-4 15,-8-5-2-15,5-3-6 16,3-4 1-16,1-8-2 16,8-3-2-16,-8-8 0 15,8-8 3-15,5 0 0 16,-1 8 1-16,5 4 0 15,0 3 0-15,-5 9 0 16,5 3 0-16,-13 7 0 16,13 5 0-16,-9 11-5 15,-8 4 1-15,4 11-5 0,4 8-1 16,-13 11 0-16,9 8 4 16,0 4 3-16,4 0 2 15,1-3 1-15,-1 3 0 16,4-12 0-16,1 0 2 15,4-7-1-15,4-4-1 16,0-7-2-16,0-1 1 16,1-7 3-16,3-8 3 15,0-4-2-15,1 0 0 16,4-8 1-16,-5-3 2 16,5-8-1-16,-9-8 0 15,0-7-8-15,5-4 0 16,-14-8-39-16,5 0-16 0,0-7 29 15,0-12 16-15</inkml:trace>
  <inkml:trace contextRef="#ctx0" brushRef="#br0" timeOffset="19367.0295">22508 10568 416 0,'8'4'156'0,"1"-4"-121"0,-13 0-12 16,4 0-13-16,0 0-4 0,-5 8 6 15,1-4 7-15,-5-1 3 16,1 5-11-16,-10 3-4 0,-7 5-1 16,-1 3-8-16,0 4 0 15,0 4-2-15,5 7 2 16,3 1-1-16,10 7 1 15,-5 0-3-15,8 0-1 16,5-4-4-16,9 5 1 16,4-9 3-16,9-7 3 15,8-8 0-15,0 0 1 16,13-7 0-16,4-5 0 16,5-3 2-16,0-8 2 15,-5 0 1-15,1-3 1 16,-18-5 4-16,0 1 3 15,-4-1 5-15,-9-3 2 0,-4 0 2 16,-13-4 0-16,-4-1-11 16,-22-6-3-16,-4 3-15 15,-26 0-4-15,0 0-60 16,-26 3-24-16,-5 17 49 16,-7 6 24-16</inkml:trace>
  <inkml:trace contextRef="#ctx0" brushRef="#br0" timeOffset="20027.4337">20995 12445 356 0,'-17'34'132'0,"13"-45"-103"0,-1 11 10 0,5-4-2 15,0 0-21-15,0-3-4 16,0-1 6-16,0-4 5 16,0 1-12-16,0-1 3 0,5-3 0 15,-1 0-7-15,5-4-2 16,-1-8-5-16,1-8-1 0,4-7-1 15,4 0 0-15,0-4 2 16,9 0 0-16,4 4 0 16,0 4 0-16,1 3 0 15,3 9 0-15,-8 3-3 16,4 7 2-16,-4 5 1 16,4 3 0-16,-13 4-3 15,5 8 2-15,-1 8-6 16,-3 3 0-16,-1 8-4 15,0 11 0-15,-4 8 1 16,4 8 4-16,-4 4 1 16,0 7 0-16,0 4 4 15,0 0 2-15,0-11 0 16,4-4-1-16,-13-8 5 16,9-4 4-16,0-7-1 15,0-8 1-15,4-8-1 0,1-3 0 16,3-9-2-16,1-3-1 15,8-7-1-15,-4-5 0 16,8-7 0-16,5-8 0 16,0-7-2-16,0-8-2 15,-1-12-4-15,-3-7 0 16,-5-8-5-16,9-4-1 16,-13 4-17-16,4 0-8 15,-4-4-72-15,4 8-30 16,-9 4 71-16,5 11 34 15</inkml:trace>
  <inkml:trace contextRef="#ctx0" brushRef="#br0" timeOffset="20643.0939">22964 11893 412 0,'-17'4'154'0,"4"-8"-120"0,0 8-34 0,9 4-22 15,-5 0 21-15,-8 7 15 16,-9 4 15-16,5 0 6 15,-5 8-19-15,4 4-7 0,1 7-2 16,4 4-9-16,-1 8 0 16,5 3-7-16,9 5-1 15,4 3-2-15,17-3 2 16,1-9 1-16,3-3 3 16,9 0 2-16,5-7 2 15,12-9-1-15,-4-3 1 16,9-8 2-16,4-7 0 15,0-5 0-15,4-7 2 16,-4 0 1-16,0-7 1 16,-4-9 0-16,-9 1 0 0,0-4 2 15,-8-8 3-15,-5-3-2 16,-4-1 1-16,-5 0-5 16,-4-3 0-16,-8-1 1 15,-5-3 2-15,-4-4-1 16,-4-4 2-16,-13-4-2 15,-5 0 0-15,-4-3-3 16,-8 3 1-16,-9 0-4 16,-9 0 0-16,-4 4-1 15,-8 8 0-15,-5 4-3 16,-5 7-1-16,-8 4-4 16,1 8-1-16,-10 3-76 15,-4 16-34-15,1 7 62 0,12 5 29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20T20:56:09.6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7810 7121 144 0,'0'-15'55'0,"0"-1"-43"0,4 1-1 0,1 7-2 15,-1 1-2-15,-4-5 1 16,0 1-2-16,0-1-1 16,0 1-3-16,-4-1 7 0,-1 1 6 15,-3 3-1-15,-1 1 2 16,0-5-3-16,1 4 2 15,-5 1 3-15,0-5 3 16,-4 5 6-16,-1-1 4 0,-3-4-4 16,-1 1-2-16,-12-1-7 15,4 1-1-15,0-1 3 16,-1 1 4-16,6-1-14 16,-14 1-8-16,-4-1-5 15,4 1-1-15,-4 3 3 16,0 1 0-16,0-1 1 15,0 4 0-15,4 0-5 16,0 1 1-16,-4-1 2 16,-5 4 3-16,-3 0 2 15,-1 0 1-15,-4 4-2 16,0 3-2-16,0 5 3 16,-13 7 0-16,9 4-10 0,-1 4-3 15,1 3 3-15,0 9 1 16,-1-1 4-16,5 12 3 15,-4-1-2-15,4 1 0 16,0 4-1-16,0-1 0 16,4 1 2-16,1 0 0 15,3 7 0-15,9 4 0 16,-4 12-3-16,13-5 2 16,-9 17-1-16,9-9 0 15,4-3 2-15,9-5 2 16,-4 5-3-16,8 0 0 15,0 3 1-15,4 0 2 16,5 1-1-16,4-5-1 16,4-7 1-16,5-3 1 15,4-5-1-15,4-4-1 0,4-3-2 16,5-4 1-16,4-4 1 16,5 0 2-16,8-4-3 15,9-4 0-15,-5-3 1 16,13-1 2-16,5-11-1 15,-5 0 2-15,5-8-2 16,-9 1 2-16,4-9-2 16,1-3-1-16,8-4 9 15,4-4 4-15,0-3-9 16,5-5-4-16,-14-3-5 16,1-4-2-16,-13-4 10 15,-1-4 5-15,-3-4-1 16,-1 1 1-16,1-1-5 0,-1 0 0 15,0 1-1-15,9-5-2 16,0 5 3-16,-12-1 2 16,-1-4-2-16,0 5-2 15,4-5 2-15,-8 1 0 16,0-8-4-16,-5 0 1 16,1-4-2-16,-5 0 0 15,-4 0 2-15,-5 0 0 16,1-4 0-16,-5 8 0 15,0 0 0-15,-4 3 0 16,-4 1 2-16,-1 0 1 16,-8-1 3-16,0 1 1 15,0 0-3-15,0-4-1 0,0 0-1 16,-8-4-2-16,3 0 1 16,1 0 1-16,0 0-1 15,-1 0 2-15,1-4-2 16,0 8 2-16,0-4-2 15,4 8-1-15,-9-8-2 16,5 3 1-16,-1 1 1 16,5 0 2-16,-8 4-3 15,8-4 0-15,-5 0 1 16,1 0 2-16,0 3-3 16,-1 5-2-16,1-1-3 15,-4 5 1-15,-5-1-48 16,0 4-19-16,-9 4 36 15,-30-4 20-15</inkml:trace>
  <inkml:trace contextRef="#ctx0" brushRef="#br0" timeOffset="7401.8674">6448 9634 164 0,'0'-8'63'0,"9"4"-49"0,-5 0 7 0,-4 0 0 15,5 4-9-15,-5-3-2 16,0-1 10-16,0 0 6 16,0 0-13-16,-5 0 6 0,1 0 4 15,4 4 43 17,-13-3-23-32,0-1-7 0,0 0-13 15,0 0-5-15,0 0-2 16,-4 1 0-16,4-1 9 31,-17-4-14-15,4 4-3-16,5 0-7 15,-5 4-2-15,4 0-1 16,1 8 0-16,3 7 2 16,1 8-3-16,0 4 0 0,0 8-1 15,-1 7 3-15,5-4-2 16,1 8-1-16,7 0 3 15,-3 0 2-15,3 0 0 0,5 0-1 16,5 4-2 0,3 3 1-16,5 1 1 0,4-4 0 15,9-1-3-15,-4-3 2 16,12 0-1-16,-8-7 0 16,4-5 2-16,0-3 0 15,-4-8 0-15,13-4 0 16,-17 0 0-16,12-7 0 15,-8-9-3-15,4 1 2 16,0-4 1-16,5-4 0 16,4-3 0-16,-1-5 0 15,1-3 0-15,0-4 2 16,4 0-3-16,-4-4-2 0,-9 0 2 16,4 0 2-16,-8-4 0 15,0 4 2-15,-9-8-2 16,1 8 2-16,-10-4-2 15,1 4 2-15,-1-3 0 16,-3 3 1-16,-1 0 0 16,-4 4 2-16,-4-4-3 15,-1 0 0-15,-3 0 3 16,-1 0 1-16,1 3-1 16,-5-2-1-16,0 2-1 15,0-3 0-15,-9 0 0 16,-4 0 0-16,1 4 0 15,3-4 2-15,-8 4-3 16,4-4 0-16,-8 0 1 16,3 0 0-16,1 0 0 0,0-4 0 15,0 4 0-15,4 0 2 16,0-3-3-16,0-1 0 16,0 8-3-16,5 0-3 15,-5 7-7-15,0 1-2 16,-8-1-39-16,-1 4-19 15,-8 8-61-15,-9 12-25 16,-8 7 83-16,4-7 38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20T21:00:03.0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13416 11533 124 0,'-9'-3'46'0,"18"3"-35"0,-18 0 9 16,9 0 5-16,-4 0 12 16,0 0 9-16,4 0 9 15,-9 0 3-15,5 0-31 16,-5 0 15-16,0-4 8 0,1 4-13 15,-1 0-6-15,1-4-1 16,-1 4 3-16,5 4-7 16,-5 0-3-16,0 3-2 0,1 1-1 15,-1 0-5-15,1 3-1 16,-1 1-4-16,-4-1-1 16,4 8-5-16,1 4-1 15,-5 4-3-15,0 4-3 16,0 11-1-16,-4 4 0 15,0 7-2-15,-1 12 1 16,-3 8-2-16,3 8 2 16,6-1-6-16,3 0-1 15,-4-7-2-15,9 0-1 16,-5-12-6-16,9-3 1 16,0-5-9-16,9-7-2 0,-5-4-34 15,9-7-13-15,4-12-71 16,5-15-32-1,8-12 95-15</inkml:trace>
  <inkml:trace contextRef="#ctx0" brushRef="#br0" timeOffset="434.9674">13885 11246 272 0,'-12'31'104'0,"16"-27"-81"0,4 3 23 0,-8-7 5 16,0 8-18-16,5 0-6 15,-1-1 1-15,5 1 2 16,-9 7-16-16,0 4 7 0,0 12 6 0,0 15-13 16,-9 11-2-16,5 12-8 15,-1 16-3-15,-7-1 0 16,-1 8 1-16,0 15-6 15,0 4 1-15,0-4-6 16,0-7-1-16,4-4-17 16,1-8-6-16,8-12-147 15,0-14-65 1,8-28 124-16</inkml:trace>
  <inkml:trace contextRef="#ctx0" brushRef="#br0" timeOffset="2372.8666">11343 13441 208 0,'9'0'77'0,"-9"4"-60"0,0-4 24 0,0 0 6 16,0 0 59 15,0 3-47-31,-9 1-18 16,1 4-15-16,-5 0-4 16,0-1-12-16,0 1-3 15,4-4-5-15,1 0-2 0,-1-4 3 16,9 0 0 15,-9-4-4-31,5-4 1 0,0-3-2 16,4-9-2-16,4-3-2 15,0-3 1-15,5-5 3 16,4-3-1-16,4-1 1 0,5-7 0 16,-5 0 0-16,4 0 2 15,10 0 0-15,-14 3 0 16,9 5 0-16,-5-1 0 15,1 5 2-15,4 3-1 16,-13 0-1-16,4 12 3 16,-4 3-4-1,0 8-2-15,-9 4 2 16,0 8 0-16,1 4-4 16,-1 7-1-16,-4 15-2 15,0 1 2-15,0 3 2 0,0 4 2 16,4 4-1-16,-4 0 1 15,5 0 2-15,7 0 0 16,-7-4-3-16,8-4 2 16,-5 1 1-16,10-5 0 15,-1-3-3-15,0-8 0 16,0-4 2-16,5-4 2 16,-5-3 0-16,5-5 2 15,-1-7-2-15,1-3 2 16,4-1 2-16,-9-4 4 15,4-7 0-15,1-4 2 16,-5-1-2-16,0-6 0 0,1-1-3 16,-10-4 1-16,1 1-4 15,-5 3-2-15,-4 0 0 16,0 0-1-16,0 0-5 16,-4-3-1-16,-1-1-15 15,1-3-6-15,0-1-33 16,4-7-13-16,4-4 35 15,0-4 21-15</inkml:trace>
  <inkml:trace contextRef="#ctx0" brushRef="#br0" timeOffset="3123.0891">12554 12698 236 0,'-9'0'90'0,"5"0"-70"0,-5 4 8 0,5-1 0 0,0 1-13 16,-5 0-1-16,1 4 1 15,-1-1 2-15,-13 5-9 16,5 3 4-16,-9 1 4 0,5 3-6 16,-1 4-3-16,-4 3-7 15,1 5 0-15,3 0-5 16,0 7 1-16,1 12 2 15,4-4 3-15,12 0 2 16,-3 0 1-16,3-4-2 16,18 0 1-16,-4-4-2 15,8 1-1-15,0-1 3 16,5-4 0-16,8-3 1 16,-4-4 0-16,4 0 9 15,5-8 6-15,3-4-17 16,1-3-7-16,0-5 13 0,0-3 5 15,0-4 1-15,-1-4 0 16,-3-3-6-16,-1-5 0 16,-4 1-5-16,1-5 0 15,-6-3-1-15,-3 0 1 16,-9 0 0-16,4 0 3 16,-4 0 1-16,-9-4 3 15,-4 0-1-15,0 0 0 16,-4 0-3-16,4-8 1 15,-17-3-4-15,4 3-2 16,-4 0 0-16,-5 4 1 16,1 1 1-16,-10-1 1 0,-7 4-2 15,-5 0-2-15,-9 0-2 16,-8-4-1-16,-9 0-7 16,-9 4-4-16,-4 4-30 15,-4 0-11-15,-4 7-89 16,3 5-38-1,-7 3 96-15</inkml:trace>
  <inkml:trace contextRef="#ctx0" brushRef="#br0" timeOffset="12911.347">18436 15214 160 0,'-9'12'60'0,"5"-12"-47"0,-1 3 21 16,5-3 6-16,-4 4-5 15,0-4 2-15,0 4-8 16,4 0-3-16,-9 0-14 15,5 0 3-15,-1-4 5 0,-3 0-2 16,3 0-1-16,1 0 4 16,0 3 3-16,-5 1-12 15,5-4-5-15,0 0 2 0,4 0 2 16,-9 0-2-16,5 0 0 16,-1 0-3-16,5 0 1 15,0 0-2-15,0 0 2 16,0 0-6-16,0 0-1 15,0 0 0-15,0-4 0 16,0 1 4-16,0 3 2 16,0 0 0-16,0 0 1 15,0-4 0-15,0 4 1 16,0 0-2-16,0 0-1 16,0 0-1-16,5 0 0 15,-5 0-2-15,4 0 1 0,5 0-2 16,-5-4-1-16,4 0 1 15,1 0 1-15,0 0-1 16,-1 4-1-16,1-3 1 16,4-1-1-16,0 0 0 15,0 4 0-15,0 0 0 16,0-4 2-16,-1 4-1 16,1 0 2-16,5 0-2 15,-1 0-1-15,4-4 1 16,1 4-1-16,8-3 0 15,-13 3 0-15,9-4 0 16,4 0 0-16,-4 0 0 16,4 0 2-16,-8 0 1 15,4 1 1-15,-5-1 0 0,5 0 2 16,-9 0-1-16,5 0 2 16,-5 0-4-16,0 1 0 15,5-1 1-15,-5 4 2 16,-4 0-3-16,4-4 0 15,1 4-3-15,-1 0-1 16,0 0 3-16,0 0 1 16,1 0-1-16,-1 0-2 15,4 0-2-15,-3 0-1 16,3-4 2-16,1 4 0 16,-1-4 1-16,5 4 2 15,-9-4-1-15,5 1 2 16,-1 3-4-16,1-4 0 15,8 0 1-15,-13 0 2 0,5 0-1 16,-1 4-1-16,1-4 1 16,0 1 1-16,3 3-3 15,-3-4 0-15,-1 0-1 16,1 0 0-16,0-4 2 16,-5 1 2-16,4-1-1 15,-3 0-1-15,3 1 1 16,5 3-1-16,-9-4 0 15,5 4 0-15,-1-3 0 16,1 3 0-16,-1-4 0 16,1 4 0-16,4 1 0 15,-9-1 2-15,5 0-1 16,-5 0-1-16,4 0-2 16,-3 1 1-16,-1-1 1 0,0 0 2 15,5 0-3-15,-14 4 0 16,5-4-1-16,-4 4 0 15,-1 0-9-15,-3-4-5 16,-1 1-10-16,5-5-1 16,-1-7-83-16,5-12-37 15</inkml:trace>
  <inkml:trace contextRef="#ctx0" brushRef="#br0" timeOffset="15028.1646">22297 14100 176 0,'0'3'68'0,"0"1"-52"0,-5 0 14 0,5-4 6 16,0 0-11-16,-4 4-3 16,4-4 5-16,-4 4 5 15,-1 0-17-15,1-1 12 0,0 1 3 16,4 0-7-16,-13-4-3 15,8 4 2-15,1 0 2 16,0 0-3-16,0-4-1 0,-1 3-5 16,1 1-1-1,-5 4-4-15,5-8 1 0,0 4-4 16,4-4-2-16,0 0-2 16,0 0 0-16,0 0 0 15,0 0 1-15,0 0-2 16,0 0 1-16,0 0-2 15,0 0 2-15,0 0-2 16,0 0 2-16,4 0 0 16,0 0 1-16,1 0-2 15,3-4 1-15,1 0-2 16,-1 0-1-16,10 4 3 16,-14-4 0-16,9 1-1 0,0-1-2 15,0 0-2-15,0 0-1 16,4-4-1-16,4 1 3 15,-3-1-2-15,-5 0 1 16,4 1 2-16,0-1 0 16,5 0 0-16,3 5 0 15,-7-5 0-15,-1 4 0 16,5 0 0-16,-1 0 0 16,1 1 0-16,-1-5 0 15,1 4 0-15,-5-4 0 16,9 1-3-1,0-1 2-15,-5 1 3 16,1-1-1-16,4 0-1 0,-9 1 1 16,4-1-1-16,-8 4 0 15,5 0 0-15,-1 0 0 16,0 1 0-16,0-1 0 16,-4 0 0-16,4 4 0 15,-4-4 0-15,5 4 0 16,-6-4 2-16,6 0-1 15,-1 1-1-15,0-1 1 16,0 0-1-16,1 4-3 16,3 0 2-16,-4-4 1 15,-4 0 0-15,5 0 0 16,-1 1 2-16,0-1-1 16,0 4-1-16,1 0 3 15,-6-4 0-15,10 0 1 16,-5 4 0-16,-4 0-7 15,0 0 0-15,9 0 7 16,-1 0-4-16,5 0-1 16,0 0 0-16,4 0 0 15,-4 0 1-15,4-4 2 16,-8 4-3-16,-1-4 0 16,5 4 1-16,0-3 2 15,0-1-1-15,4 0-1 16,-9 0 1-16,5 0 1 15,0-3-6-15,0 3-1 16,4 0 2-16,-8 0 1 16,4-4 6-16,-1 1 2 15,1 3-2-15,0 0-3 0,0 0 0 16,-4 0 1-16,-1 1-1 16,1-1 2-16,-5 0-4 15,0 4 0-15,-4 0-1 16,-4 0 0-16,-5 4-9 15,0-8-3-15,-4 4-26 16,-4 0-12-16,4-4 14 16,-4-3 7-16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20T21:05:22.5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23714 8588 332 0,'0'4'123'0,"4"-4"-95"0,1 0 11 16,-5 0-1-16,0 0-32 15,4 4-12-15,-4-4 30 16,4 7 15-16,-4-7-19 16,5 8-1-16,-1-4-2 0,9 7-5 15,-9 5-6 1,5-1-4-16,-1 8-6 15,5 4 0-15,9 11 0 16,-5 12-1-16,5 7-1 16,-1 5 1-16,5 7-4 15,0-8 1-15,4 0-12 16,5-7-2-16,3-5-15 0,1-6-6 16,0-5 23-16,4-15 10 15</inkml:trace>
  <inkml:trace contextRef="#ctx0" brushRef="#br0" timeOffset="388.2378">24240 8458 352 0,'-17'-8'132'0,"17"12"-103"0,0-8 10 15,0 4-4-15,0 0-14 16,0 8 1-16,-9-1-4 16,5 1 0-16,-5 0-9 15,0 7 1-15,1 8 1 0,-5 8-6 16,-9 3-3-16,1 8-1 15,-5 0-1-15,0 4 0 16,0 8 0-16,-4 3-3 16,0 5 0-16,4-5-3 15,0 1 1-15,9-9-13 0,0-14-5 16,0-4-39-16,4-5-15 16,4 1-55-1,-8-8-23-15,8-11 84 16</inkml:trace>
  <inkml:trace contextRef="#ctx0" brushRef="#br0" timeOffset="733.7852">23288 9097 280 0,'-5'12'104'0,"14"-12"-81"0,4 0 25 15,-5 0 6-15,1 4-10 16,8-4-4-16,-8 0 0 16,8-4-1-16,0 4-21 15,5 0-2-15,-5 0 1 0,5 0-9 16,-1 0-4-16,5 0-6 15,4 4 1-15,5 0 1 16,-5-1 0-16,-4 1-5 16,21 0 1-16,22 0-14 15,0 0-5-15,4 0-63 16,18-8-26-16,-14-12 57 16,-3-10 28-16</inkml:trace>
  <inkml:trace contextRef="#ctx0" brushRef="#br0" timeOffset="159365.9741">1980 14287 308 0,'-22'23'115'0,"18"-15"-89"0,-9 0 10 0,13-8 0 15,0 7-13-15,0 1-1 16,-4-4-22-16,4 3-7 16,-13 5 3-16,9-1 21 0,-9 1 11 15,4 3-7-15,9 4-2 16,-9 0-13-16,9 8-4 16,0 8-4-16,0 18-2 15,9 20 0-15,13 15 3 16,12 4-2-16,5 12-1 15,4 22 3-15,17 4 0 16,5 0 1-16,-9-3 2 0,0 3-8 16,0 0-3-16,4-7-11 15,1-12-2-15,3-15-57 16,1-16-26-16,-5-19 55 16,-12-26 25-16</inkml:trace>
  <inkml:trace contextRef="#ctx0" brushRef="#br0" timeOffset="159710.3546">2540 14425 432 0,'-34'19'162'0,"12"-11"-126"0,9-4-1 0,9 0-11 16,0 3-17-16,-9 5-4 16,-5-1-5-16,10 8-1 15,-27 8 2-15,-8 12 0 0,0 22 1 16,-17 19-5-16,-1 24 1 15,5 34-14-15,-13 19-3 0,5 7-16 16,12 5-4-16,0-1-9 16,9-14-2-16,5-17 29 15,16-18 12-15</inkml:trace>
  <inkml:trace contextRef="#ctx0" brushRef="#br0" timeOffset="160070.9064">1428 15413 380 0,'-30'12'143'0,"30"-12"-112"0,-4-4-10 0,4 4-12 16,0-4-11-16,0 0-2 16,0 1 9-16,0-5 4 15,13 0-4-15,8 1-1 0,10-1 0 16,20 0 0-16,10 1 0 16,25-1 0-16,47-4 0 15,14-3-5-15,21-12 1 16,30-3 0-16,-4-1 0 15,-4 0-3-15,-18-3 0 16,9 3-7-16,-9 1-4 0,-25-1-1 16,-31-4 1-16</inkml:trace>
  <inkml:trace contextRef="#ctx0" brushRef="#br0" timeOffset="181885.109">17229 1131 316 0,'-13'-19'121'0,"13"7"-95"0,-8-3 0 15,3 11-5-15,1-4-15 16,-5-3-3-16,5-1 2 15,-9 1 1-15,0 3-2 16,0-3 8-16,0 3 5 0,-4 4-18 16,-4 4-6-16,-1 0 12 15,-8 0 7-15,-5 8-5 16,-3-1-3-16,-10 5 1 0,1-1 1 16,-1 5 2-16,-3 3 0 15,-1 4 0-15,5 4 0 16,4-1-2-16,-1 5-1 15,1 4-3-15,9 3-2 16,4 0 3-16,4 4 0 16,4 0-1-16,1 1 1 15,4-5-2-15,8 0 2 16,0-3-2-16,9-1-1 16,0 1-2-16,0-1-1 15,13 4-1-15,0-3 3 16,4-4-2-16,1-1-1 15,3-7 5-15,9 0 1 16,-8-4 0-16,12-3-2 0,5-5 1 16,-9-3-1-16,5-4 0 15,-1-4 0-15,1 0 0 16,-1-4 2-16,-8-4-1 16,4 0-1-16,-13-3 1 15,5 3 1-15,-5-11-1 16,-4 4 2-16,0-1-2 15,0-3 2-15,-4-4-2 16,-1 4-1-16,1 0 1 16,0 0-1-16,-5-16-3 15,-4 9 2-15,0-9-1 16,-4 8-2-16,-1 1 3 16,-3-1 0-16,3 8 1 15,5-1 2-15,-8 9 3 16,3 3-2-16,1 4 0 15,4 4-1-15,0 4 1 16,0 4-2-16,4 7-1 16,-4 1 1-16,13-1 1 15,-8 4-1-15,3-4-1 16,5 1-4-16,4-1 0 16,5 0-20-16,8 4-9 15,0-3 17-15,9-9 10 16</inkml:trace>
  <inkml:trace contextRef="#ctx0" brushRef="#br0" timeOffset="182409.8322">17647 1292 380 0,'-17'-8'143'0,"13"8"-112"0,-1 0-1 16,5 8-10-16,-4-8-15 15,0 3-3-15,-1 5-1 0,-3 4-1 16,-1 3 0-16,-4 12 0 16,0 11 0-16,0-4-5 0,5 9 1 15,-14 3-3-15,9-1 2 16,-4-2 1-16,4-1-1 15,0 0 4-15,0-8 0 16,9-3 1-16,-9-4 2 16,9-8 3-16,-5-4 2 15,5-7 3-15,-1-4 4 16,1-4-2-16,0-4 3 16,0-8-6-16,4-7-3 15,0-4-3-15,0-3-3 16,4-5 1-16,0-4-1 15,0-11 0-15,5 4 0 16,0 0-3-16,8 0 0 0,-8 4 4 16,8 3 1-16,0 8 0 15,0 8-2-15,-4 4-2 16,9 3 1-16,-14 5-6 16,10 7-3-16,-1 7-16 15,4 5-7-15,5 3-59 16,0 12-25-16,9-12 60 15,-1-3 29-15</inkml:trace>
  <inkml:trace contextRef="#ctx0" brushRef="#br0" timeOffset="182996.0223">18574 1303 376 0,'4'12'140'0,"-8"-12"-109"0,4-4-2 0,0 4-7 16,0-4-16-16,-5 0-3 15,1 0-2-15,-5-3-1 16,-4-1 0-16,-4 0 2 0,-4 4 1 16,-5-7 1-16,0 7 0 15,-4 4-2-15,0 0 1 16,-1 8-7-16,1 3 1 15,-8 8 1-15,3 4 1 0,5 4-4 16,0 11 1-16,4 1 0 16,4 3 2-16,5-4-4 15,8 1 0-15,9-5-2 16,0 0 2-16,5-3 4 16,8 7 3-16,0-15-7 15,4 0-3-15,0-3 5 16,0-5 1-16,5-4 3 15,-1-7 2-15,1-4 3 16,0-4 4-16,3-3-11 16,6-5-3-16,-10-3 8 15,5-8 7-15,-5 0-17 16,5-12-10-16,-8 5 6 16,-1-5 3-16,4 1 3 15,-12-1 4-15,0 5 4 16,-1 3 3-16,-3 8 0 0,-1 3 1 15,-4 5 9-15,0 7 5 16,0 4-11-16,4 8-6 16,0 11-7-16,1 8-1 15,3 3 0-15,1 9-1 16,0 3-62-16,4 4-30 16,4 7 49-16,4-14 26 15</inkml:trace>
  <inkml:trace contextRef="#ctx0" brushRef="#br0" timeOffset="183626.9076">19108 1495 400 0,'-9'0'151'0,"9"0"-118"0,0 0-2 16,0 0-10-16,5 7-27 15,-1 9-6-15,-4 3-12 16,0 0-3-16,0 4 15 16,-4 11 6-16,-1 16 5 0,5 8 9 15,-13 7 7-15,9 7-7 16,-13 1-4-16,8-4-1 0,-4-4 0 16,0-7-4-1,0-5 1-15,5-7 0 16,-1-7 2-16,1-9 5 15,3-7 4-15,-8-4 5 0,9-11 2 16,-9-8 2-16,4-4 2 16,1-15-6-16,-1 0-1 15,9-16-3-15,-8-7 0 16,3-8-4-16,1-7 0 16,4-4-5-16,0-8-2 15,4 0 0-15,9 0-1 16,-8 0-5-16,7 4 1 15,1 4 2-15,5 7 1 16,3 4-4-16,5 8-1 16,4 8-4-16,5 7-1 0,3 8-5 15,6 7-1-15,3 12-1 16,0 8 1-16,1 7 4 16,-1 12 4-16,-17 0 0 15,0 0 3-15,-4-1 4 16,-8 1 3-16,-10 0 4 15,-8-4 2-15,-8 0 3 16,-1 0 1-16,-17-8-3 16,5 1 0-16,-5-5-18 15,-4-3-6-15,-1-4-16 16,1-4-8-16,9-8-60 16,-1-4-27-16,5-7 66 15,4-31 31-15</inkml:trace>
  <inkml:trace contextRef="#ctx0" brushRef="#br0" timeOffset="184212.3866">19754 460 364 0,'-8'4'134'0,"12"0"-104"0,0 8-4 0,1 3-10 16,-1 16-10-16,-4 14-1 0,0 9-3 16,-4 7-2-16,-1 4 1 15,-3 4-10-15,-1 4-4 0,-8 8 13 16,4 11 7-16,0-8-3 16,0 0-2-16,0-3-1 15,9-13-1-15,-9-6 0 16,4-12 0-16,1-8-3 15,-1-8 2-15,9-7-4 16,-9-8-1-16,5-4 18 16,0-7 11-16,4-4 0 15,-9-8-1-15,9-4-8 16,0-7-1-16,0-8-6 16,0-8-2-16,9-3 0 15,-5-4-1-15,9-1-5 16,-4 1 1-16,4-8 0 15,4 8 0-15,0 3-3 16,5 5 2-16,-1 3-1 0,1 8 0 16,8 7-3-16,-4 8 1 15,4 8-5-15,-4 12 1 16,4 14-1-16,0 1 1 16,-4 7 2-16,-5 12 2 15,1 0 2-15,-9 0 1 16,-5 3 1-16,1-3 2 15,-5 4-3-15,5-1-2 16,0-3-12-16,-9-4-5 16,8-12-62-16,5-3-26 15,4-16 55-15,9-11 27 16</inkml:trace>
  <inkml:trace contextRef="#ctx0" brushRef="#br0" timeOffset="184469.3345">20849 1272 408 0,'-5'20'151'0,"5"-17"-118"0,5 17-8 16,-1-5-14-16,0 12-14 15,-4 11 2-15,0 0 1 0,-4 4 0 16,-5 1 0-16,1-1 0 0,-1 4 0 15,-4 0-3-15,0 3 2 16,0-3-17-16,5-4-8 16,3-7-44-16,1-8-17 15,8-8 45-15,9-15 24 16</inkml:trace>
  <inkml:trace contextRef="#ctx0" brushRef="#br0" timeOffset="184631.0648">20939 748 484 0,'-34'-8'181'15,"29"8"-141"-15,-3-4-8 0,8 4-51 16,-9 8-33-16</inkml:trace>
  <inkml:trace contextRef="#ctx0" brushRef="#br0" timeOffset="184689.8877">20857 774 539 0,'-13'35'-59'0,"5"-4"28"0</inkml:trace>
  <inkml:trace contextRef="#ctx0" brushRef="#br0" timeOffset="185067.9713">21922 1238 368 0,'8'0'137'0,"1"0"-106"0,-5-4-9 0,-4 4-12 16,0 0-13-16,-4 0 0 15,-9 0 15-15,-4-8 6 16,-9 5-8-16,-9-1 5 0,-12 4 3 15,-9 7-10-15,0 5-4 16,-17 11-6-16,8 0 1 16,0 8 1-16,9 3 0 15,9 0 0-15,8 5 2 16,9-5 1-16,9 1 3 16,8-1-3-16,13 1 0 0,8-1-3 15,18 4-1-15,0 1-4 16,13-9 1-16,8-3-11 15,9-4-3-15,13-8-46 16,17-7-20-16,22-12 40 16,4-7 23-16</inkml:trace>
  <inkml:trace contextRef="#ctx0" brushRef="#br0" timeOffset="185443.332">23076 1292 428 0,'0'-20'159'0,"0"9"-124"0,0 3-11 0,0 8-16 15,0-11-18-15,0 3-4 16,-12-3 5-16,-6 3 3 16,-8 0 4-16,-8 1-1 0,-5 7 1 15,-17 0 0-15,4 7 0 16,1 5 2-16,3 3 0 15,10 12-3-15,-1 4 2 16,22 11-6-16,-1 7 0 16,18 5-4-16,18 4 2 15,3 3 9-15,14 8 7 16,3 11 3-16,1 1 4 16,-4-9 6-16,-10-3 4 0,-3-7 8 15,-9-9 2-15,-13-7-5 16,-13-4-3-16,-21-7-14 15,-23-8-8-15,-29-1-68 16,-64 13-30-16,-44-5 58 16,-52-15 31-16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5-20T21:17:27.8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13890 3119 176 0,'13'-4'68'0,"-9"0"-52"0,5 0 21 16,-5 4 9-16,0-4-20 15,1 0-6-15,8 1-1 16,-13-1-1-16,4-4-9 16,-4 4 3-16,0-3 4 0,0-1 3 0,0 4 3 15,-4 0-8-15,4 0-1 16,-9 1 2-16,0-5 0 15,1 0-4-15,-1 1-1 16,-4-1 2-16,4 0 3 16,-12-3-4-16,4-5 1 15,-1 5-3-15,-3-1 0 16,4 1-1-16,-13 0 0 16,4-5-7-16,-4 1 0 15,4 0 1-15,-17-5 1 16,4 1 1-16,0-4 0 15,0 4 0-15,-4-4 2 16,0 4-3-16,-4 0 0 16,-5 0-3-16,-4 3-1 0,-4 5-1 15,-1 3-2-15,-8 4-2 16,0 8 1-16,0 4-2 16,1 3 2-16,-6 5-2 15,1 3 2-15,4 8-2 16,-9-4 0-16,5 0 4 15,0 3 1-15,4-3-1 16,-4 4 2-16,8 0 1 16,-8 0 0-16,8 3 2 15,1 9 3-15,3-5 0 16,5 5 0-16,9-9-3 16,0 16 1-16,3 4-2 0,10 4-1 15,4-5 1 1,13-3-1-16,4 0-3 0,8-4 2 15,5 1 1-15,9-5 0 16,4 0 0-16,4 0 0 16,5 1 0-16,3-1 0 15,-3-7 0-15,21 7 0 16,-8-7 0-16,21 3 0 16,4 1 0-16,9-5 2 15,-9-3-1-15,9-4-1 16,-9-4 1-16,9 4-1 15,-4-8 0-15,8 1 0 16,5-1 0-16,-1 0 0 0,-3-3 0 16,-1-1 0-16,0-7 0 15,0 0 0-15,1-4 0 16,-1-4 0-16,0-3 0 16,9-5 2-16,0 1-1 15,-9-5-1-15,-4 1-2 16,-4 0 1-16,-5-5 1 15,18-2 0-15,-18-5 0 16,-4 0 0-16,-4-4 4 16,-5-3 2-16,0 3 2 15,-12-3 0-15,-1-1-2 16,-3 1 1-16,-6 3-2 16,1-3 0-16,-8-1-3 15,-1 4-2-15,-4-7 3 16,-5 15 0-16,-8 4-1 0,0-12-2 15,-8-22 3-15,-5-1 0 16,-4 4-4-16,-14 1 1 16,6 3-2-16,-14 0 0 15,0 4 0-15,4 3 0 16,-12 9-3-16,0-1-1 16,12 12-11-16,-25-4-1 15,-13 7-81-15,-18 9-37 16</inkml:trace>
  <inkml:trace contextRef="#ctx0" brushRef="#br0" timeOffset="8468.5725">9999 8488 156 0,'-17'8'57'0,"8"-8"-44"0,0-4 16 16,1 8 4-16,3-4 1 16,1 0 2-16,-4 0-8 15,-1-4-5-15,5 4-13 16,-9-4-2-16,8 4-1 0,5 0 1 16,-8-3 0-16,3-1-2 15,1 0 1-15,0 4 0 16,-1 0 1-16,1-4-2 15,0 0 1-15,0 0-2 16,-9 1 2-16,8-1-2 16,-8 0 2-16,5 0-2 15,-1 4 0-15,1 0-3 0,-10 0 1 16,5 4-2-16,0 0-1 16,1 7-2-16,-1 1 1 15,-5 7 1-15,5 0 0 16,1 4-3-16,-1 4 2 15,4 0-1-15,-4-1 0 16,4 1 2-16,1 0 0 16,4 4-3-16,4-1 2 15,-9 5-1-15,9-1 0 16,9 1 0-16,-9 3 0 16,8 0 2-16,5 5 2 15,0-1-8-15,9 0-1 0,-10-4-3 16,6-3 1-16,8-1 3 15,-5-3 3-15,1-8 0 16,3-4 1-16,1-4 2 16,4-3 2-16,5-5-1 15,4-7 2-15,0 0 0 16,4-4 1-16,0-3-2 16,0-12-2-16,-4 3 1 15,-5-10 1-15,-4-1 1 16,-4 0 3-16,-4-4 1 15,-5 1 1-15,0-1 2 16,-4 0 1-16,-4-3-3 16,-1-4 0-16,-3 3 1 15,-1 4 5-15,-4-3-10 0,0-1-2 16,0-3-2-16,0 0 0 16,-4-4-5-16,-1 3 1 15,-3 5 0-15,-1 0 2 16,-17-1-1-16,-4 4 1 15,-4 1 2-15,-5 7 2 16,-4 4 3-16,-9 3 4 16,0 9-17-16,1 7-7 15,3 7-37-15,9 12-16 16,1 16 35-16,3-4 17 16</inkml:trace>
  <inkml:trace contextRef="#ctx0" brushRef="#br0" timeOffset="9939.7064">16122 8370 168 0,'-30'0'66'0,"17"0"-52"0,-5 0 28 0,6 0 7 16,-1 0-20-16,0 0-6 16,-13 4-14-16,4-1-6 15,1 1-2-15,-1 4 1 0,1 3 1 16,-9 1-6-16,8 3-2 0,0 0 8 15,-3 5 5-15,3-5-1 16,0 4 1-16,1 4-3 16,-1 4 2-16,1 0-2 15,4-4 2-15,-5 3-4 16,5 1-2-16,4 0 0 16,0-4 1-16,-4 0 1 15,8 0 1-15,5 0-2 16,-5 0 1-16,9 0 0 15,0 4 1-15,9-4-2 16,-5 4 1-16,5-1-2 16,-1 1 2-16,10 8-2 15,-10-5-1-15,9 1 1 16,1 0-1-16,3-8 0 16,1 7 2-16,4-7-1 0,-5 0-1 15,5 0 1-15,4 0 1 16,5 0-1-16,-5-4-1 15,0-3 1-15,4-1 1 16,1-4-1-16,4 1 2 16,-1-4 0-16,-3-1 3 15,-1-7 1-15,1 4 1 16,-5-4-2-16,-4-4 1 16,0 0 2-16,-5-3 5 15,1-1-2-15,-1-3 3 16,-3-5 1-16,-1-3 2 15,-4-4-6-15,0 0-2 0,0-7-5 16,0-1-2-16,0-4-1 16,-1 1-2-16,1-4 1 15,0-5 1-15,0-2-1 16,0 6 2-16,4 1 0 16,-8 3 1-16,4-3-2 15,-4 4 1-15,-1-1-2 16,1 1-1-16,-1-1 1 15,-3 1 1-15,-5 3-1 16,0-3 2-16,-5 3-2 16,-3-3 2-16,-1-1 0 15,-12 1 3-15,3-1-1 16,-16 1 2-16,-1-1-4 16,-3 8 0-16,-5-3-3 0,-1 7-1 15,1 0 1-15,0 4 0 16,5-1-3-16,-18 1 2 15,-1 4-1-15,10 4-2 16,0 3-30-16,-1 12-13 16,1 11 24-16,4 0 11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4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36460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itchFamily="-84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178425" y="6513513"/>
            <a:ext cx="3963988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fld id="{CF3F8BD8-E71B-47F1-9A3B-EA0DE2EDC592}" type="slidenum">
              <a:rPr lang="en-US" altLang="en-US"/>
              <a:pPr eaLnBrk="1" hangingPunct="1"/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Times New Roman" pitchFamily="18" charset="0"/>
              </a:rPr>
              <a:t>Many wide –angle lenses  have radial distortion – visible curvature in the projection of straight lines. To create good reconstructions / panoramas etc. this distortion shouldbe taken into account.   Barrel usually a product of wide angle lenses and pincushion usually in telephoto lenses.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C00F9F-FA22-4E68-AE92-A73BF5E34EA1}" type="slidenum">
              <a:rPr lang="en-US" smtClean="0"/>
              <a:pPr>
                <a:defRPr/>
              </a:pPr>
              <a:t>45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4F5F75DC-2DAD-45AD-BC6F-C3559FDD87A9}" type="slidenum">
              <a:rPr lang="en-US" smtClean="0">
                <a:latin typeface="Arial" pitchFamily="34" charset="0"/>
                <a:cs typeface="Arial" pitchFamily="34" charset="0"/>
              </a:rPr>
              <a:pPr/>
              <a:t>48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797BD444-5732-439E-BCA3-B73A32001A6B}" type="slidenum">
              <a:rPr lang="en-US" smtClean="0">
                <a:latin typeface="Arial" pitchFamily="34" charset="0"/>
                <a:cs typeface="Arial" pitchFamily="34" charset="0"/>
              </a:rPr>
              <a:pPr/>
              <a:t>49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7778"/>
            <a:ext cx="6707188" cy="3085419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1CC6933-934E-4D07-8F9B-9DAEEBC08295}" type="slidenum">
              <a:rPr lang="en-US" smtClean="0">
                <a:latin typeface="Arial" pitchFamily="34" charset="0"/>
                <a:cs typeface="Arial" pitchFamily="34" charset="0"/>
              </a:rPr>
              <a:pPr/>
              <a:t>50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7778"/>
            <a:ext cx="6707188" cy="3085419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32BDD873-1981-47F1-8996-2C700F1D5DA0}" type="slidenum">
              <a:rPr lang="en-US" smtClean="0">
                <a:latin typeface="Arial" pitchFamily="34" charset="0"/>
                <a:cs typeface="Arial" pitchFamily="34" charset="0"/>
              </a:rPr>
              <a:pPr/>
              <a:t>51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500BC622-53E4-4B74-A169-8A5785B49C86}" type="slidenum">
              <a:rPr lang="en-US" smtClean="0">
                <a:latin typeface="Arial" pitchFamily="34" charset="0"/>
                <a:cs typeface="Arial" pitchFamily="34" charset="0"/>
              </a:rPr>
              <a:pPr/>
              <a:t>52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6CE6C72C-6F38-4F92-973D-E1E43F2D69BA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38EEE8D7-724D-49BC-83BB-FB02DCD74782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5180013" y="6515100"/>
            <a:ext cx="3962400" cy="34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defTabSz="9540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fld id="{A506A2C8-2ACB-4DA1-AA85-6D6F7D02FAA2}" type="slidenum">
              <a:rPr lang="en-US" altLang="en-US" sz="1200">
                <a:solidFill>
                  <a:schemeClr val="tx1"/>
                </a:solidFill>
                <a:ea typeface="MS PGothic" pitchFamily="34" charset="-128"/>
              </a:rPr>
              <a:pPr eaLnBrk="1" hangingPunct="1"/>
              <a:t>4</a:t>
            </a:fld>
            <a:endParaRPr lang="en-US" altLang="en-US" sz="1200">
              <a:solidFill>
                <a:schemeClr val="tx1"/>
              </a:solidFill>
              <a:ea typeface="MS PGothic" pitchFamily="34" charset="-128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08E09A57-2BEC-442E-8EF7-2AD67DF5D260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166473B0-D645-4F8E-AD7C-18BAD656CFBB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B656120C-FE6B-4B78-86E7-7DAEDC885979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X’ is X in the second camera’s coordinate system</a:t>
            </a:r>
          </a:p>
          <a:p>
            <a:pPr eaLnBrk="1" hangingPunct="1"/>
            <a:r>
              <a:rPr lang="en-US" dirty="0" smtClean="0"/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4F68B779-E80A-48EC-BD10-FC50FE2E1B68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ACF0DE9-DE6A-4EC6-8CB6-4B20A56B8568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A0491519-53F1-4AE3-A5AB-EED6E456B18C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A0F6917B-FDEB-4DCD-938C-428055F66773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8CAB627B-5F55-416B-8A75-E1A398E782FB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123AC015-6004-498E-9BCD-BCD08157FCDD}" type="slidenum">
              <a:rPr lang="en-US" smtClean="0"/>
              <a:pPr/>
              <a:t>64</a:t>
            </a:fld>
            <a:endParaRPr 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073CA73D-64A7-4C4B-B6D3-8CBB7DFFA928}" type="slidenum">
              <a:rPr lang="en-US" smtClean="0">
                <a:latin typeface="Arial" pitchFamily="34" charset="0"/>
                <a:cs typeface="Arial" pitchFamily="34" charset="0"/>
              </a:rPr>
              <a:pPr/>
              <a:t>65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65DE2D-B43A-4809-9F43-A0D11507C48D}" type="slidenum">
              <a:rPr lang="en-US" smtClean="0"/>
              <a:pPr>
                <a:defRPr/>
              </a:pPr>
              <a:t>66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C00F9F-FA22-4E68-AE92-A73BF5E34EA1}" type="slidenum">
              <a:rPr lang="en-US" smtClean="0"/>
              <a:pPr>
                <a:defRPr/>
              </a:pPr>
              <a:t>67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B856102-7C12-44E3-9B61-5EDD0A3DEB10}" type="slidenum">
              <a:rPr lang="en-US" smtClean="0"/>
              <a:pPr>
                <a:defRPr/>
              </a:pPr>
              <a:t>68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AE3FED-7E50-470B-BE2C-C84DAC8992C1}" type="slidenum">
              <a:rPr lang="en-US" smtClean="0"/>
              <a:pPr>
                <a:defRPr/>
              </a:pPr>
              <a:t>69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A9A57EF-541D-443D-B041-B5555686C3FA}" type="slidenum">
              <a:rPr lang="en-US" smtClean="0"/>
              <a:pPr>
                <a:defRPr/>
              </a:pPr>
              <a:t>70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33347DA-7389-4F3D-B887-FF3C647DC3E0}" type="slidenum">
              <a:rPr lang="en-US" smtClean="0"/>
              <a:pPr>
                <a:defRPr/>
              </a:pPr>
              <a:t>71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lIns="104165" tIns="52082" rIns="104165" bIns="52082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E3CE4A0-8865-40C5-BB63-53519C9CFB24}" type="slidenum">
              <a:rPr lang="en-US" smtClean="0"/>
              <a:pPr>
                <a:defRPr/>
              </a:pPr>
              <a:t>72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lIns="104165" tIns="52082" rIns="104165" bIns="52082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95A5A5-AC04-41D2-827A-EAADDB20938B}" type="slidenum">
              <a:rPr lang="en-US" smtClean="0"/>
              <a:pPr>
                <a:defRPr/>
              </a:pPr>
              <a:t>74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B86E719-FAB0-4528-BEF2-099CB32EC1F6}" type="slidenum">
              <a:rPr lang="en-US" smtClean="0"/>
              <a:pPr>
                <a:defRPr/>
              </a:pPr>
              <a:t>75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D168AE7-BE0C-47DE-BCE5-3769041515A0}" type="slidenum">
              <a:rPr lang="en-US" smtClean="0"/>
              <a:pPr>
                <a:defRPr/>
              </a:pPr>
              <a:t>76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imes New Roman" pitchFamily="18" charset="0"/>
              </a:rPr>
              <a:t>manipulate eq to show shape of focus region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1868715-75F9-4227-8E7E-91CF5E6A8677}" type="slidenum">
              <a:rPr lang="en-US" smtClean="0"/>
              <a:pPr>
                <a:defRPr/>
              </a:pPr>
              <a:t>77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smaller window:  more detail, more noise</a:t>
            </a:r>
          </a:p>
          <a:p>
            <a:r>
              <a:rPr lang="en-US" smtClean="0"/>
              <a:t>bigger window:  less noise, more detail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F2E4856-1E29-4EE0-9D64-315D56FDDF9E}" type="slidenum">
              <a:rPr lang="en-US" smtClean="0"/>
              <a:pPr>
                <a:defRPr/>
              </a:pPr>
              <a:t>78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31C379D-1FA9-4C5D-A2B4-CE2EC84057A5}" type="slidenum">
              <a:rPr lang="en-US" smtClean="0"/>
              <a:pPr>
                <a:defRPr/>
              </a:pPr>
              <a:t>79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1E4633C-E05B-48B7-BF44-4E11D64B3FEB}" type="slidenum">
              <a:rPr lang="en-US" smtClean="0"/>
              <a:pPr>
                <a:defRPr/>
              </a:pPr>
              <a:t>81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1D57019-7353-4427-AD4A-0D21B44098A5}" type="slidenum">
              <a:rPr lang="en-US" smtClean="0"/>
              <a:pPr>
                <a:defRPr/>
              </a:pPr>
              <a:t>82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9689E0-DD9B-408E-BB2C-E2AA0A58B9DF}" type="slidenum">
              <a:rPr lang="en-US" smtClean="0"/>
              <a:pPr>
                <a:defRPr/>
              </a:pPr>
              <a:t>83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CE05645-044F-4B4A-94E2-55817AD5F8EA}" type="slidenum">
              <a:rPr lang="en-US" smtClean="0"/>
              <a:pPr>
                <a:defRPr/>
              </a:pPr>
              <a:t>84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>
                <a:latin typeface="Times New Roman" charset="0"/>
              </a:rPr>
              <a:t>smaller window:  more detail, more noise</a:t>
            </a:r>
          </a:p>
          <a:p>
            <a:r>
              <a:rPr lang="en-US">
                <a:latin typeface="Times New Roman" charset="0"/>
              </a:rPr>
              <a:t>bigger window:  less noise, more detail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67D3E6D-AB0C-431D-A1C1-8D6B83D5E66D}" type="slidenum">
              <a:rPr lang="en-US" smtClean="0">
                <a:solidFill>
                  <a:prstClr val="black"/>
                </a:solidFill>
              </a:rPr>
              <a:pPr/>
              <a:t>89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4450" eaLnBrk="1" hangingPunct="1">
              <a:spcBef>
                <a:spcPts val="325"/>
              </a:spcBef>
            </a:pPr>
            <a:endParaRPr lang="en-US" altLang="en-US" sz="10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5178425" y="6513513"/>
            <a:ext cx="3963988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fld id="{0525A2EB-D0B5-4049-87D8-C974F931401F}" type="slidenum">
              <a:rPr lang="en-US" altLang="en-US"/>
              <a:pPr eaLnBrk="1" hangingPunct="1"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2CA46-F724-407E-AEB5-D4E3EBA4CC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325571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5BCD6E-4E73-4A23-AA5A-215BB8486D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606853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781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781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C0D318-660B-44B7-A475-58746ABB2E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028785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A1624A71-0CEC-4478-BA7E-42400FD3CA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005732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fld id="{945966CD-4C01-4CA0-A834-F1A17FC9DDE5}" type="datetime1">
              <a:rPr lang="en-US" smtClean="0"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charset="0"/>
              </a:defRPr>
            </a:lvl1pPr>
          </a:lstStyle>
          <a:p>
            <a:fld id="{BFE56155-94F9-4E4E-97D3-68C234BB7A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42531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D56AE-91D0-4F6C-B1A4-B0191610C87A}" type="datetime1">
              <a:rPr lang="en-US" smtClean="0"/>
              <a:t>5/22/2019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A7CF4-79CC-6A48-A466-8C20EA113E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85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8CA22-8AD5-47DA-9A46-27D65F7EC882}" type="datetime1">
              <a:rPr lang="en-US" smtClean="0"/>
              <a:t>5/22/2019</a:t>
            </a:fld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79C-4F4E-46B8-B10B-944B55A82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22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5CE12-75D5-43E5-8A83-B60485215141}" type="datetime1">
              <a:rPr lang="en-US" smtClean="0"/>
              <a:t>5/22/2019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F2D1C0-1E7C-9F48-AB85-E04C6D2D5A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55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F28BAD-4FF9-4326-B3FA-847EDC5D27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9794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3ECC0-D579-4D32-AEF6-539334618A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32273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B5EC9E-A495-494E-81F4-FA6D571396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327128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308964-ED1B-4B3A-B0A1-AA56DDE4E0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83752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2E67A0-41F0-486B-9478-A190280637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26013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81EE07-5C69-498E-B905-137D75BC62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34904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B6FECF-3435-44D2-9396-E6AA36E8C9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77441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pitchFamily="-8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BCBDBE-D4B8-44B7-A85D-CFDEF7B30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452800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itchFamily="34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altLang="en-US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altLang="en-US" smtClean="0">
                <a:sym typeface="Arial" pitchFamily="34" charset="0"/>
              </a:rPr>
              <a:t>Fourth level</a:t>
            </a:r>
          </a:p>
          <a:p>
            <a:pPr lvl="4"/>
            <a:r>
              <a:rPr lang="en-US" altLang="en-US" smtClean="0">
                <a:sym typeface="Arial" pitchFamily="34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cs typeface="Times New Roman" pitchFamily="18" charset="0"/>
              </a:defRPr>
            </a:lvl1pPr>
          </a:lstStyle>
          <a:p>
            <a:fld id="{C8B2BD2E-7611-4716-A55C-27DF626EB87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j-lt"/>
          <a:ea typeface="+mj-ea"/>
          <a:cs typeface="+mj-cs"/>
          <a:sym typeface="Arial" pitchFamily="34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34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34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34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34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-84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-84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-84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pitchFamily="-84" charset="0"/>
          <a:ea typeface="ヒラギノ角ゴ ProN W3" pitchFamily="-84" charset="-128"/>
          <a:cs typeface="ヒラギノ角ゴ ProN W3" pitchFamily="-84" charset="-128"/>
          <a:sym typeface="Arial" pitchFamily="-84" charset="0"/>
        </a:defRPr>
      </a:lvl9pPr>
    </p:titleStyle>
    <p:bodyStyle>
      <a:lvl1pPr marL="39688" indent="-39688" algn="l" rtl="0" eaLnBrk="0" fontAlgn="base" hangingPunct="0">
        <a:spcBef>
          <a:spcPts val="6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731838" indent="-285750" algn="l" rtl="0" eaLnBrk="0" fontAlgn="base" hangingPunct="0"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1131888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Arial" pitchFamily="34" charset="0"/>
        <a:buChar char="–"/>
        <a:defRPr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1589088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Arial" pitchFamily="34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2046288" indent="-228600" algn="l" rtl="0" eaLnBrk="0" fontAlgn="base" hangingPunct="0">
        <a:spcBef>
          <a:spcPts val="300"/>
        </a:spcBef>
        <a:spcAft>
          <a:spcPct val="0"/>
        </a:spcAft>
        <a:buSzPct val="100000"/>
        <a:buFont typeface="Arial" pitchFamily="3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5pPr>
      <a:lvl6pPr marL="2503488" indent="-228600" algn="l" rtl="0" fontAlgn="base">
        <a:spcBef>
          <a:spcPts val="300"/>
        </a:spcBef>
        <a:spcAft>
          <a:spcPct val="0"/>
        </a:spcAft>
        <a:buSzPct val="100000"/>
        <a:buFont typeface="Arial" pitchFamily="-8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84" charset="0"/>
        </a:defRPr>
      </a:lvl6pPr>
      <a:lvl7pPr marL="2960688" indent="-228600" algn="l" rtl="0" fontAlgn="base">
        <a:spcBef>
          <a:spcPts val="300"/>
        </a:spcBef>
        <a:spcAft>
          <a:spcPct val="0"/>
        </a:spcAft>
        <a:buSzPct val="100000"/>
        <a:buFont typeface="Arial" pitchFamily="-8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84" charset="0"/>
        </a:defRPr>
      </a:lvl7pPr>
      <a:lvl8pPr marL="3417888" indent="-228600" algn="l" rtl="0" fontAlgn="base">
        <a:spcBef>
          <a:spcPts val="300"/>
        </a:spcBef>
        <a:spcAft>
          <a:spcPct val="0"/>
        </a:spcAft>
        <a:buSzPct val="100000"/>
        <a:buFont typeface="Arial" pitchFamily="-8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84" charset="0"/>
        </a:defRPr>
      </a:lvl8pPr>
      <a:lvl9pPr marL="3875088" indent="-228600" algn="l" rtl="0" fontAlgn="base">
        <a:spcBef>
          <a:spcPts val="300"/>
        </a:spcBef>
        <a:spcAft>
          <a:spcPct val="0"/>
        </a:spcAft>
        <a:buSzPct val="100000"/>
        <a:buFont typeface="Arial" pitchFamily="-84" charset="0"/>
        <a:buChar char="»"/>
        <a:defRPr sz="1400">
          <a:solidFill>
            <a:schemeClr val="tx1"/>
          </a:solidFill>
          <a:latin typeface="+mn-lt"/>
          <a:ea typeface="+mn-ea"/>
          <a:cs typeface="+mn-cs"/>
          <a:sym typeface="Arial" pitchFamily="-84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  <a:sym typeface="Times New Roman" pitchFamily="-8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fld id="{CD06B4D1-9208-48B1-90E4-242956F58C7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p:transition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customXml" Target="../ink/ink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customXml" Target="../ink/ink3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24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5.emf"/><Relationship Id="rId10" Type="http://schemas.openxmlformats.org/officeDocument/2006/relationships/image" Target="../media/image23.emf"/><Relationship Id="rId4" Type="http://schemas.openxmlformats.org/officeDocument/2006/relationships/image" Target="../media/image19.emf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7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17.png"/><Relationship Id="rId7" Type="http://schemas.openxmlformats.org/officeDocument/2006/relationships/customXml" Target="../ink/ink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customXml" Target="../ink/ink5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customXml" Target="../ink/ink6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michaelbach.de/ot/sze_muelue/index.htm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4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9.emf"/><Relationship Id="rId5" Type="http://schemas.openxmlformats.org/officeDocument/2006/relationships/image" Target="../media/image48.png"/><Relationship Id="rId10" Type="http://schemas.openxmlformats.org/officeDocument/2006/relationships/customXml" Target="../ink/ink8.xml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6" Type="http://schemas.openxmlformats.org/officeDocument/2006/relationships/notesSlide" Target="../notesSlides/notesSlide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3.png"/><Relationship Id="rId7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3.png"/><Relationship Id="rId7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11" Type="http://schemas.openxmlformats.org/officeDocument/2006/relationships/image" Target="../media/image80.png"/><Relationship Id="rId5" Type="http://schemas.openxmlformats.org/officeDocument/2006/relationships/image" Target="../media/image56.png"/><Relationship Id="rId10" Type="http://schemas.openxmlformats.org/officeDocument/2006/relationships/image" Target="../media/image79.png"/><Relationship Id="rId4" Type="http://schemas.openxmlformats.org/officeDocument/2006/relationships/image" Target="../media/image55.png"/><Relationship Id="rId9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ath.unimelb.edu.au/~dersch/architect/arch.html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notesSlide" Target="../notesSlides/notesSlide2.xml"/><Relationship Id="rId2" Type="http://schemas.openxmlformats.org/officeDocument/2006/relationships/tags" Target="../tags/tag16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10" Type="http://schemas.openxmlformats.org/officeDocument/2006/relationships/tags" Target="../tags/tag24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8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86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95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2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8.emf"/><Relationship Id="rId4" Type="http://schemas.openxmlformats.org/officeDocument/2006/relationships/customXml" Target="../ink/ink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1.emf"/><Relationship Id="rId4" Type="http://schemas.openxmlformats.org/officeDocument/2006/relationships/customXml" Target="../ink/ink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02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01.wmf"/><Relationship Id="rId10" Type="http://schemas.openxmlformats.org/officeDocument/2006/relationships/image" Target="../media/image114.emf"/><Relationship Id="rId4" Type="http://schemas.openxmlformats.org/officeDocument/2006/relationships/oleObject" Target="../embeddings/oleObject11.bin"/><Relationship Id="rId9" Type="http://schemas.openxmlformats.org/officeDocument/2006/relationships/customXml" Target="../ink/ink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1.w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115.emf"/><Relationship Id="rId4" Type="http://schemas.openxmlformats.org/officeDocument/2006/relationships/image" Target="../media/image91.png"/><Relationship Id="rId9" Type="http://schemas.openxmlformats.org/officeDocument/2006/relationships/customXml" Target="../ink/ink14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118.emf"/><Relationship Id="rId4" Type="http://schemas.openxmlformats.org/officeDocument/2006/relationships/image" Target="../media/image91.png"/><Relationship Id="rId9" Type="http://schemas.openxmlformats.org/officeDocument/2006/relationships/customXml" Target="../ink/ink15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wmf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122.e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5.wmf"/><Relationship Id="rId11" Type="http://schemas.openxmlformats.org/officeDocument/2006/relationships/customXml" Target="../ink/ink16.xml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107.wmf"/><Relationship Id="rId4" Type="http://schemas.openxmlformats.org/officeDocument/2006/relationships/image" Target="../media/image91.png"/><Relationship Id="rId9" Type="http://schemas.openxmlformats.org/officeDocument/2006/relationships/oleObject" Target="../embeddings/oleObject19.bin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5.wmf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110.png"/><Relationship Id="rId4" Type="http://schemas.openxmlformats.org/officeDocument/2006/relationships/image" Target="../media/image108.png"/><Relationship Id="rId9" Type="http://schemas.openxmlformats.org/officeDocument/2006/relationships/image" Target="../media/image10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12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114.wmf"/><Relationship Id="rId5" Type="http://schemas.openxmlformats.org/officeDocument/2006/relationships/image" Target="../media/image111.w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13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15.png"/><Relationship Id="rId4" Type="http://schemas.openxmlformats.org/officeDocument/2006/relationships/oleObject" Target="../embeddings/oleObject26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117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17.xml"/><Relationship Id="rId5" Type="http://schemas.openxmlformats.org/officeDocument/2006/relationships/image" Target="../media/image116.png"/><Relationship Id="rId4" Type="http://schemas.openxmlformats.org/officeDocument/2006/relationships/image" Target="../media/image8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8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86.wmf"/><Relationship Id="rId4" Type="http://schemas.openxmlformats.org/officeDocument/2006/relationships/oleObject" Target="../embeddings/oleObject27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120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0.bin"/><Relationship Id="rId11" Type="http://schemas.openxmlformats.org/officeDocument/2006/relationships/image" Target="../media/image123.emf"/><Relationship Id="rId5" Type="http://schemas.openxmlformats.org/officeDocument/2006/relationships/image" Target="../media/image119.wmf"/><Relationship Id="rId10" Type="http://schemas.openxmlformats.org/officeDocument/2006/relationships/customXml" Target="../ink/ink18.xml"/><Relationship Id="rId4" Type="http://schemas.openxmlformats.org/officeDocument/2006/relationships/oleObject" Target="../embeddings/oleObject29.bin"/><Relationship Id="rId9" Type="http://schemas.openxmlformats.org/officeDocument/2006/relationships/image" Target="../media/image121.wm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~zhang/Papers/TR99-21.pdf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29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19.xml"/><Relationship Id="rId5" Type="http://schemas.openxmlformats.org/officeDocument/2006/relationships/image" Target="../media/image128.wmf"/><Relationship Id="rId4" Type="http://schemas.openxmlformats.org/officeDocument/2006/relationships/image" Target="../media/image12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0.wmf"/><Relationship Id="rId4" Type="http://schemas.openxmlformats.org/officeDocument/2006/relationships/image" Target="../media/image12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6.wmf"/><Relationship Id="rId5" Type="http://schemas.openxmlformats.org/officeDocument/2006/relationships/image" Target="../media/image135.wmf"/><Relationship Id="rId4" Type="http://schemas.openxmlformats.org/officeDocument/2006/relationships/image" Target="../media/image134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139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138.png"/><Relationship Id="rId4" Type="http://schemas.openxmlformats.org/officeDocument/2006/relationships/oleObject" Target="../embeddings/oleObject3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lectronics.howstuffworks.com/digital-camera.ht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image" Target="../media/image118.jpe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notesSlide" Target="../notesSlides/notesSlide47.xml"/><Relationship Id="rId5" Type="http://schemas.openxmlformats.org/officeDocument/2006/relationships/tags" Target="../tags/tag35.xml"/><Relationship Id="rId10" Type="http://schemas.openxmlformats.org/officeDocument/2006/relationships/slideLayout" Target="../slideLayouts/slideLayout12.xml"/><Relationship Id="rId4" Type="http://schemas.openxmlformats.org/officeDocument/2006/relationships/tags" Target="../tags/tag34.xml"/><Relationship Id="rId9" Type="http://schemas.openxmlformats.org/officeDocument/2006/relationships/tags" Target="../tags/tag39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hyperlink" Target="http://siddhantahuja.wordpress.com/category/stereo-vision/" TargetMode="External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146.png"/><Relationship Id="rId12" Type="http://schemas.openxmlformats.org/officeDocument/2006/relationships/image" Target="../media/image15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0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c.ri.cmu.edu/projects/meteorobot/index.html" TargetMode="External"/><Relationship Id="rId3" Type="http://schemas.openxmlformats.org/officeDocument/2006/relationships/tags" Target="../tags/tag43.xml"/><Relationship Id="rId7" Type="http://schemas.openxmlformats.org/officeDocument/2006/relationships/image" Target="../media/image152.jpe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notesSlide" Target="../notesSlides/notesSlide49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notesSlide" Target="../notesSlides/notesSlide50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xis.com/products/video/camera/progressive_scan.htm" TargetMode="External"/><Relationship Id="rId3" Type="http://schemas.openxmlformats.org/officeDocument/2006/relationships/hyperlink" Target="http://www.dpreview.com/learn/?/key=jpeg" TargetMode="External"/><Relationship Id="rId7" Type="http://schemas.openxmlformats.org/officeDocument/2006/relationships/hyperlink" Target="http://www.dpreview.com/learn/?/key=sharpening" TargetMode="External"/><Relationship Id="rId2" Type="http://schemas.openxmlformats.org/officeDocument/2006/relationships/hyperlink" Target="http://www.dpreview.com/learn/?/key=nois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preview.com/learn/?/key=blooming" TargetMode="External"/><Relationship Id="rId5" Type="http://schemas.openxmlformats.org/officeDocument/2006/relationships/hyperlink" Target="http://electronics.howstuffworks.com/digital-camera4.htm" TargetMode="External"/><Relationship Id="rId4" Type="http://schemas.openxmlformats.org/officeDocument/2006/relationships/hyperlink" Target="http://www.dpreview.com/learn/?/Glossary/Optical/chromatic_aberration_01.htm" TargetMode="External"/><Relationship Id="rId9" Type="http://schemas.openxmlformats.org/officeDocument/2006/relationships/hyperlink" Target="http://electronics.howstuffworks.com/digital-camera.htm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iccv2007.rutgers.edu/" TargetMode="External"/><Relationship Id="rId5" Type="http://schemas.openxmlformats.org/officeDocument/2006/relationships/hyperlink" Target="http://grail.cs.washington.edu/projects/mvscpc/download/Goesele-2007-MVS.pdf" TargetMode="External"/><Relationship Id="rId4" Type="http://schemas.openxmlformats.org/officeDocument/2006/relationships/image" Target="../media/image1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 algn="ctr" eaLnBrk="1" hangingPunct="1"/>
            <a:r>
              <a:rPr lang="en-US" altLang="en-US" dirty="0" smtClean="0">
                <a:latin typeface="Kalinga" pitchFamily="34" charset="0"/>
                <a:cs typeface="Kalinga" pitchFamily="34" charset="0"/>
              </a:rPr>
              <a:t>Cameras and Stereo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86200"/>
            <a:ext cx="8534400" cy="27432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ym typeface="Arial" charset="0"/>
              </a:rPr>
              <a:t>ECE/CSE 576</a:t>
            </a:r>
            <a:endParaRPr lang="en-US" dirty="0">
              <a:sym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dirty="0" smtClean="0">
                <a:sym typeface="Arial" charset="0"/>
              </a:rPr>
              <a:t>Linda Shapiro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sym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sym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sym typeface="Arial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sym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2CA46-F724-407E-AEB5-D4E3EBA4CCB6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EE07-5C69-498E-B905-137D75BC62B9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080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Projection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800" dirty="0" smtClean="0"/>
              <a:t>Mapping from the world (3d) to an image (2d)</a:t>
            </a:r>
          </a:p>
          <a:p>
            <a:pPr marL="382588" indent="-342900" eaLnBrk="1" hangingPunct="1">
              <a:lnSpc>
                <a:spcPct val="80000"/>
              </a:lnSpc>
              <a:buFontTx/>
              <a:buChar char="•"/>
            </a:pPr>
            <a:r>
              <a:rPr lang="en-US" altLang="en-US" dirty="0" smtClean="0"/>
              <a:t>Can we have a 1-to-1 mapping?</a:t>
            </a:r>
          </a:p>
          <a:p>
            <a:pPr marL="382588" indent="-342900" eaLnBrk="1" hangingPunct="1">
              <a:lnSpc>
                <a:spcPct val="80000"/>
              </a:lnSpc>
              <a:buFontTx/>
              <a:buChar char="•"/>
            </a:pPr>
            <a:r>
              <a:rPr lang="en-US" altLang="en-US" dirty="0" smtClean="0"/>
              <a:t>How many possible mappings are there?</a:t>
            </a:r>
          </a:p>
          <a:p>
            <a:pPr marL="382588" indent="-342900" eaLnBrk="1" hangingPunct="1">
              <a:lnSpc>
                <a:spcPct val="80000"/>
              </a:lnSpc>
              <a:buFontTx/>
              <a:buChar char="•"/>
            </a:pPr>
            <a:endParaRPr lang="en-US" altLang="en-US" sz="2800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800" dirty="0" smtClean="0"/>
              <a:t>An optical system defines a particular projection. We’ll talk about 2:</a:t>
            </a:r>
          </a:p>
          <a:p>
            <a:pPr marL="382588" indent="-342900" eaLnBrk="1" hangingPunct="1">
              <a:lnSpc>
                <a:spcPct val="80000"/>
              </a:lnSpc>
            </a:pPr>
            <a:endParaRPr lang="en-US" altLang="en-US" sz="2800" dirty="0" smtClean="0"/>
          </a:p>
          <a:p>
            <a:pPr marL="382588" indent="-3429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dirty="0" smtClean="0">
                <a:solidFill>
                  <a:srgbClr val="FF0000"/>
                </a:solidFill>
              </a:rPr>
              <a:t>Perspective projection </a:t>
            </a:r>
            <a:r>
              <a:rPr lang="en-US" altLang="en-US" dirty="0" smtClean="0"/>
              <a:t>(how we see “normally”)</a:t>
            </a:r>
          </a:p>
          <a:p>
            <a:pPr marL="382588" indent="-342900" eaLnBrk="1" hangingPunct="1">
              <a:lnSpc>
                <a:spcPct val="80000"/>
              </a:lnSpc>
              <a:buFontTx/>
              <a:buAutoNum type="arabicPeriod"/>
            </a:pPr>
            <a:endParaRPr lang="en-US" altLang="en-US" sz="2000" dirty="0" smtClean="0"/>
          </a:p>
          <a:p>
            <a:pPr marL="382588" indent="-3429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dirty="0" smtClean="0">
                <a:solidFill>
                  <a:schemeClr val="accent2"/>
                </a:solidFill>
              </a:rPr>
              <a:t>Orthographic projection </a:t>
            </a:r>
            <a:r>
              <a:rPr lang="en-US" altLang="en-US" dirty="0" smtClean="0"/>
              <a:t>(e.g., telephoto lenses)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Modeling projection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962400"/>
            <a:ext cx="7772400" cy="28956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dirty="0" smtClean="0"/>
              <a:t>The coordinate system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We will use the pin-hole model as an approximation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Put the optical center (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C</a:t>
            </a:r>
            <a:r>
              <a:rPr lang="en-US" altLang="en-US" sz="1800" dirty="0" smtClean="0"/>
              <a:t>enter 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O</a:t>
            </a:r>
            <a:r>
              <a:rPr lang="en-US" altLang="en-US" sz="1800" dirty="0" smtClean="0"/>
              <a:t>f 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P</a:t>
            </a:r>
            <a:r>
              <a:rPr lang="en-US" altLang="en-US" sz="1800" dirty="0" smtClean="0"/>
              <a:t>rojection) at the origin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Put the image plane (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P</a:t>
            </a:r>
            <a:r>
              <a:rPr lang="en-US" altLang="en-US" sz="1800" dirty="0" smtClean="0"/>
              <a:t>rojection </a:t>
            </a:r>
            <a:r>
              <a:rPr lang="en-US" altLang="en-US" sz="1800" dirty="0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P</a:t>
            </a:r>
            <a:r>
              <a:rPr lang="en-US" altLang="en-US" sz="1800" dirty="0" smtClean="0"/>
              <a:t>lane) </a:t>
            </a:r>
            <a:r>
              <a:rPr lang="en-US" altLang="en-US" sz="1800" dirty="0" smtClean="0">
                <a:solidFill>
                  <a:srgbClr val="FF0000"/>
                </a:solidFill>
                <a:latin typeface="Arial Italic" pitchFamily="-84" charset="0"/>
                <a:ea typeface="MS PGothic" pitchFamily="34" charset="-128"/>
                <a:sym typeface="Arial Italic" pitchFamily="-84" charset="0"/>
              </a:rPr>
              <a:t>in front</a:t>
            </a:r>
            <a:r>
              <a:rPr lang="en-US" altLang="en-US" sz="1800" dirty="0" smtClean="0">
                <a:solidFill>
                  <a:srgbClr val="FF0000"/>
                </a:solidFill>
              </a:rPr>
              <a:t> of </a:t>
            </a:r>
            <a:r>
              <a:rPr lang="en-US" altLang="en-US" sz="1800" dirty="0" smtClean="0"/>
              <a:t>the COP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The camera looks down the </a:t>
            </a:r>
            <a:r>
              <a:rPr lang="en-US" altLang="en-US" sz="1800" dirty="0" smtClean="0">
                <a:latin typeface="Arial Italic" pitchFamily="-84" charset="0"/>
                <a:ea typeface="MS PGothic" pitchFamily="34" charset="-128"/>
                <a:sym typeface="Arial Italic" pitchFamily="-84" charset="0"/>
              </a:rPr>
              <a:t>negative</a:t>
            </a:r>
            <a:r>
              <a:rPr lang="en-US" altLang="en-US" sz="1800" dirty="0" smtClean="0"/>
              <a:t> z axis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z="1600" dirty="0" smtClean="0"/>
              <a:t>we need this if we want right-handed-coordinates</a:t>
            </a:r>
          </a:p>
        </p:txBody>
      </p:sp>
      <p:pic>
        <p:nvPicPr>
          <p:cNvPr id="50180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990600"/>
            <a:ext cx="34798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2200" y="1982291"/>
            <a:ext cx="1269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3D point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209414" y="2484714"/>
            <a:ext cx="2010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negative z axis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8610" name="Picture 2" descr="C:\Users\shapiro\AppData\Local\Microsoft\Windows\Temporary Internet Files\Content.IE5\DXLXKFK7\1273756438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02807"/>
            <a:ext cx="843713" cy="81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914400" y="1982292"/>
            <a:ext cx="685800" cy="502422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629478" y="228146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Modeling projection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962400"/>
            <a:ext cx="7772400" cy="28956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Projection equations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smtClean="0"/>
              <a:t>Compute intersection with PP of ray from (x,y,z) to COP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smtClean="0"/>
              <a:t>Derived using similar triangles </a:t>
            </a:r>
          </a:p>
        </p:txBody>
      </p:sp>
      <p:pic>
        <p:nvPicPr>
          <p:cNvPr id="5222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990600"/>
            <a:ext cx="34798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5168900"/>
            <a:ext cx="37798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685800" y="5715000"/>
            <a:ext cx="7785100" cy="993775"/>
            <a:chOff x="0" y="0"/>
            <a:chExt cx="4904" cy="626"/>
          </a:xfrm>
        </p:grpSpPr>
        <p:pic>
          <p:nvPicPr>
            <p:cNvPr id="52231" name="Picture 6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" y="278"/>
              <a:ext cx="1968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2" name="Rectangle 7"/>
            <p:cNvSpPr>
              <a:spLocks/>
            </p:cNvSpPr>
            <p:nvPr/>
          </p:nvSpPr>
          <p:spPr bwMode="auto">
            <a:xfrm>
              <a:off x="0" y="0"/>
              <a:ext cx="4904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782638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We get the projection by throwing out the last coordinate: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6629400" y="1981200"/>
            <a:ext cx="16562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</a:t>
            </a:r>
            <a:r>
              <a:rPr lang="en-US" dirty="0" smtClean="0">
                <a:solidFill>
                  <a:srgbClr val="FF0000"/>
                </a:solidFill>
              </a:rPr>
              <a:t>/z = y´/-d</a:t>
            </a:r>
          </a:p>
          <a:p>
            <a:r>
              <a:rPr lang="en-US" dirty="0">
                <a:solidFill>
                  <a:srgbClr val="FF0000"/>
                </a:solidFill>
              </a:rPr>
              <a:t>y</a:t>
            </a:r>
            <a:r>
              <a:rPr lang="en-US" dirty="0" smtClean="0">
                <a:solidFill>
                  <a:srgbClr val="FF0000"/>
                </a:solidFill>
              </a:rPr>
              <a:t>´ = -d(y/z)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3800" y="6146226"/>
            <a:ext cx="108234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x´,y</a:t>
            </a:r>
            <a:r>
              <a:rPr lang="en-US" dirty="0" smtClean="0"/>
              <a:t>´)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5588000" y="2209800"/>
            <a:ext cx="0" cy="602397"/>
          </a:xfrm>
          <a:prstGeom prst="line">
            <a:avLst/>
          </a:prstGeom>
          <a:solidFill>
            <a:srgbClr val="00CC99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3652761" y="2812197"/>
            <a:ext cx="1935239" cy="0"/>
          </a:xfrm>
          <a:prstGeom prst="line">
            <a:avLst/>
          </a:prstGeom>
          <a:solidFill>
            <a:srgbClr val="00CC99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4724400" y="2510998"/>
            <a:ext cx="0" cy="301199"/>
          </a:xfrm>
          <a:prstGeom prst="line">
            <a:avLst/>
          </a:prstGeom>
          <a:solidFill>
            <a:srgbClr val="00CC99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3653654" y="2812197"/>
            <a:ext cx="1071639" cy="0"/>
          </a:xfrm>
          <a:prstGeom prst="line">
            <a:avLst/>
          </a:prstGeom>
          <a:solidFill>
            <a:srgbClr val="00CC99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1702440" y="2507040"/>
              <a:ext cx="7004160" cy="40845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94160" y="2496600"/>
                <a:ext cx="7020360" cy="4102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Homogeneous coordinates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2479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Is this a linear transformation?</a:t>
            </a:r>
          </a:p>
        </p:txBody>
      </p:sp>
      <p:sp>
        <p:nvSpPr>
          <p:cNvPr id="49157" name="Rectangle 4"/>
          <p:cNvSpPr>
            <a:spLocks/>
          </p:cNvSpPr>
          <p:nvPr/>
        </p:nvSpPr>
        <p:spPr bwMode="auto">
          <a:xfrm>
            <a:off x="685800" y="1676400"/>
            <a:ext cx="77851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550"/>
              </a:spcBef>
            </a:pPr>
            <a:r>
              <a:rPr lang="en-US" altLang="en-US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Trick:  add one more coordinate:</a:t>
            </a:r>
          </a:p>
        </p:txBody>
      </p:sp>
      <p:sp>
        <p:nvSpPr>
          <p:cNvPr id="49158" name="Rectangle 5"/>
          <p:cNvSpPr>
            <a:spLocks/>
          </p:cNvSpPr>
          <p:nvPr/>
        </p:nvSpPr>
        <p:spPr bwMode="auto">
          <a:xfrm>
            <a:off x="1812925" y="3363913"/>
            <a:ext cx="2598738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homogeneous image </a:t>
            </a:r>
          </a:p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coordinates</a:t>
            </a:r>
          </a:p>
        </p:txBody>
      </p:sp>
      <p:sp>
        <p:nvSpPr>
          <p:cNvPr id="49159" name="Rectangle 6"/>
          <p:cNvSpPr>
            <a:spLocks/>
          </p:cNvSpPr>
          <p:nvPr/>
        </p:nvSpPr>
        <p:spPr bwMode="auto">
          <a:xfrm>
            <a:off x="5561013" y="3352800"/>
            <a:ext cx="258445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homogeneous scene </a:t>
            </a:r>
          </a:p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coordinates</a:t>
            </a:r>
          </a:p>
        </p:txBody>
      </p:sp>
      <p:sp>
        <p:nvSpPr>
          <p:cNvPr id="49160" name="Rectangle 7"/>
          <p:cNvSpPr>
            <a:spLocks/>
          </p:cNvSpPr>
          <p:nvPr/>
        </p:nvSpPr>
        <p:spPr bwMode="auto">
          <a:xfrm>
            <a:off x="685800" y="4267200"/>
            <a:ext cx="7785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550"/>
              </a:spcBef>
            </a:pPr>
            <a:r>
              <a:rPr lang="en-US" altLang="en-US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Converting </a:t>
            </a:r>
            <a:r>
              <a:rPr lang="en-US" altLang="en-US">
                <a:solidFill>
                  <a:schemeClr val="tx1"/>
                </a:solidFill>
                <a:latin typeface="Arial Italic" pitchFamily="-84" charset="0"/>
                <a:sym typeface="Arial Italic" pitchFamily="-84" charset="0"/>
              </a:rPr>
              <a:t>from</a:t>
            </a:r>
            <a:r>
              <a:rPr lang="en-US" altLang="en-US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homogeneous coordinates</a:t>
            </a:r>
          </a:p>
        </p:txBody>
      </p:sp>
      <p:pic>
        <p:nvPicPr>
          <p:cNvPr id="49161" name="Pictur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2212975"/>
            <a:ext cx="184308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4838700"/>
            <a:ext cx="2624138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4694238"/>
            <a:ext cx="32766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9" name="Rectangle 11"/>
          <p:cNvSpPr>
            <a:spLocks/>
          </p:cNvSpPr>
          <p:nvPr/>
        </p:nvSpPr>
        <p:spPr bwMode="auto">
          <a:xfrm>
            <a:off x="685800" y="1295400"/>
            <a:ext cx="77851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no—division by z is nonlinear</a:t>
            </a:r>
          </a:p>
        </p:txBody>
      </p:sp>
      <p:pic>
        <p:nvPicPr>
          <p:cNvPr id="49165" name="Picture 1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2060575"/>
            <a:ext cx="2112962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14</a:t>
            </a:fld>
            <a:endParaRPr lang="en-US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/>
              <p14:cNvContentPartPr/>
              <p14:nvPr/>
            </p14:nvContentPartPr>
            <p14:xfrm>
              <a:off x="4407840" y="2061720"/>
              <a:ext cx="3177000" cy="43369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97400" y="2051640"/>
                <a:ext cx="3200040" cy="4357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  <p:bldP spid="49158" grpId="0"/>
      <p:bldP spid="49159" grpId="0"/>
      <p:bldP spid="49160" grpId="0"/>
      <p:bldP spid="27659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Perspective Projection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2479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z="2000" smtClean="0"/>
              <a:t>Projection is a matrix multiply using homogeneous coordinates: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914900" y="2209800"/>
            <a:ext cx="3314700" cy="1333500"/>
            <a:chOff x="0" y="0"/>
            <a:chExt cx="2088" cy="840"/>
          </a:xfrm>
        </p:grpSpPr>
        <p:sp>
          <p:nvSpPr>
            <p:cNvPr id="55304" name="Rectangle 4"/>
            <p:cNvSpPr>
              <a:spLocks/>
            </p:cNvSpPr>
            <p:nvPr/>
          </p:nvSpPr>
          <p:spPr bwMode="auto">
            <a:xfrm>
              <a:off x="0" y="600"/>
              <a:ext cx="187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divide by third coordinate</a:t>
              </a:r>
            </a:p>
          </p:txBody>
        </p:sp>
        <p:pic>
          <p:nvPicPr>
            <p:cNvPr id="55305" name="Picture 5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0"/>
              <a:ext cx="1368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05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830388"/>
            <a:ext cx="309562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1981200"/>
            <a:ext cx="1503362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Rectangle 9"/>
          <p:cNvSpPr>
            <a:spLocks/>
          </p:cNvSpPr>
          <p:nvPr/>
        </p:nvSpPr>
        <p:spPr bwMode="auto">
          <a:xfrm>
            <a:off x="685800" y="4419600"/>
            <a:ext cx="77851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550"/>
              </a:spcBef>
            </a:pPr>
            <a:r>
              <a:rPr lang="en-US" alt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This is known as </a:t>
            </a:r>
            <a:r>
              <a:rPr lang="en-US" altLang="en-US" dirty="0">
                <a:solidFill>
                  <a:srgbClr val="FF0000"/>
                </a:solidFill>
                <a:latin typeface="Arial Bold" pitchFamily="-84" charset="0"/>
                <a:sym typeface="Arial Bold" pitchFamily="-84" charset="0"/>
              </a:rPr>
              <a:t>perspective projection</a:t>
            </a:r>
          </a:p>
          <a:p>
            <a:pPr eaLnBrk="1" hangingPunct="1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matrix is the </a:t>
            </a:r>
            <a:r>
              <a:rPr lang="en-US" altLang="en-US" sz="2000" dirty="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projection matrix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066800" y="3352800"/>
            <a:ext cx="7326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projection matrix   3D point                                  2D point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85800" y="1600200"/>
            <a:ext cx="2819400" cy="17526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993600" y="1785960"/>
              <a:ext cx="7224480" cy="14716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880" y="1774080"/>
                <a:ext cx="7245360" cy="1490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Perspective Projection Example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334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z="2000" smtClean="0"/>
              <a:t>1. Object point at (10, 6, 4), d=2</a:t>
            </a:r>
          </a:p>
        </p:txBody>
      </p:sp>
      <p:graphicFrame>
        <p:nvGraphicFramePr>
          <p:cNvPr id="17" name="Object 60"/>
          <p:cNvGraphicFramePr>
            <a:graphicFrameLocks noChangeAspect="1"/>
          </p:cNvGraphicFramePr>
          <p:nvPr/>
        </p:nvGraphicFramePr>
        <p:xfrm>
          <a:off x="1066800" y="1524000"/>
          <a:ext cx="2551113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30" name="Equation" r:id="rId3" imgW="1663700" imgH="927100" progId="Equation.3">
                  <p:embed/>
                </p:oleObj>
              </mc:Choice>
              <mc:Fallback>
                <p:oleObj name="Equation" r:id="rId3" imgW="1663700" imgH="9271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524000"/>
                        <a:ext cx="2551113" cy="142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60"/>
          <p:cNvGraphicFramePr>
            <a:graphicFrameLocks noChangeAspect="1"/>
          </p:cNvGraphicFramePr>
          <p:nvPr/>
        </p:nvGraphicFramePr>
        <p:xfrm>
          <a:off x="3581400" y="1552575"/>
          <a:ext cx="2784475" cy="136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31" name="Equation" r:id="rId5" imgW="1816100" imgH="889000" progId="Equation.3">
                  <p:embed/>
                </p:oleObj>
              </mc:Choice>
              <mc:Fallback>
                <p:oleObj name="Equation" r:id="rId5" imgW="1816100" imgH="8890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1552575"/>
                        <a:ext cx="2784475" cy="1363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60"/>
          <p:cNvGraphicFramePr>
            <a:graphicFrameLocks noChangeAspect="1"/>
          </p:cNvGraphicFramePr>
          <p:nvPr/>
        </p:nvGraphicFramePr>
        <p:xfrm>
          <a:off x="6400800" y="1970088"/>
          <a:ext cx="1655763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32" name="Equation" r:id="rId7" imgW="1079500" imgH="342900" progId="Equation.3">
                  <p:embed/>
                </p:oleObj>
              </mc:Choice>
              <mc:Fallback>
                <p:oleObj name="Equation" r:id="rId7" imgW="1079500" imgH="3429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1970088"/>
                        <a:ext cx="1655763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276850"/>
              </p:ext>
            </p:extLst>
          </p:nvPr>
        </p:nvGraphicFramePr>
        <p:xfrm>
          <a:off x="3532188" y="2917825"/>
          <a:ext cx="241141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33" name="Equation" r:id="rId9" imgW="1130300" imgH="203200" progId="Equation.3">
                  <p:embed/>
                </p:oleObj>
              </mc:Choice>
              <mc:Fallback>
                <p:oleObj name="Equation" r:id="rId9" imgW="1130300" imgH="2032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2188" y="2917825"/>
                        <a:ext cx="2411412" cy="4349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685800" y="33528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2. Object point at (25, 15, 10)</a:t>
            </a:r>
          </a:p>
        </p:txBody>
      </p:sp>
      <p:graphicFrame>
        <p:nvGraphicFramePr>
          <p:cNvPr id="23" name="Object 60"/>
          <p:cNvGraphicFramePr>
            <a:graphicFrameLocks noChangeAspect="1"/>
          </p:cNvGraphicFramePr>
          <p:nvPr/>
        </p:nvGraphicFramePr>
        <p:xfrm>
          <a:off x="1066800" y="3962400"/>
          <a:ext cx="2551113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34" name="Equation" r:id="rId11" imgW="1663700" imgH="927100" progId="Equation.3">
                  <p:embed/>
                </p:oleObj>
              </mc:Choice>
              <mc:Fallback>
                <p:oleObj name="Equation" r:id="rId11" imgW="1663700" imgH="9271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962400"/>
                        <a:ext cx="2551113" cy="142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60"/>
          <p:cNvGraphicFramePr>
            <a:graphicFrameLocks noChangeAspect="1"/>
          </p:cNvGraphicFramePr>
          <p:nvPr/>
        </p:nvGraphicFramePr>
        <p:xfrm>
          <a:off x="3571875" y="3990975"/>
          <a:ext cx="2803525" cy="136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35" name="Equation" r:id="rId12" imgW="1828800" imgH="889000" progId="Equation.3">
                  <p:embed/>
                </p:oleObj>
              </mc:Choice>
              <mc:Fallback>
                <p:oleObj name="Equation" r:id="rId12" imgW="1828800" imgH="8890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75" y="3990975"/>
                        <a:ext cx="2803525" cy="1363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60"/>
          <p:cNvGraphicFramePr>
            <a:graphicFrameLocks noChangeAspect="1"/>
          </p:cNvGraphicFramePr>
          <p:nvPr/>
        </p:nvGraphicFramePr>
        <p:xfrm>
          <a:off x="6351588" y="4408488"/>
          <a:ext cx="1754187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36" name="Equation" r:id="rId14" imgW="1143000" imgH="342900" progId="Equation.3">
                  <p:embed/>
                </p:oleObj>
              </mc:Choice>
              <mc:Fallback>
                <p:oleObj name="Equation" r:id="rId14" imgW="1143000" imgH="3429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1588" y="4408488"/>
                        <a:ext cx="1754187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955046"/>
              </p:ext>
            </p:extLst>
          </p:nvPr>
        </p:nvGraphicFramePr>
        <p:xfrm>
          <a:off x="3532188" y="5334000"/>
          <a:ext cx="241141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37" name="Equation" r:id="rId16" imgW="1130300" imgH="203200" progId="Equation.3">
                  <p:embed/>
                </p:oleObj>
              </mc:Choice>
              <mc:Fallback>
                <p:oleObj name="Equation" r:id="rId16" imgW="1130300" imgH="203200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2188" y="5334000"/>
                        <a:ext cx="2411412" cy="4349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2438400" y="6019800"/>
            <a:ext cx="4267200" cy="533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0800" tIns="50800" rIns="132080" bIns="5080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altLang="en-US" sz="2000" dirty="0">
                <a:solidFill>
                  <a:srgbClr val="FF0000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Perspective projection is not 1-to-1!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Perspective Projection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247900"/>
          </a:xfrm>
        </p:spPr>
        <p:txBody>
          <a:bodyPr rIns="132080"/>
          <a:lstStyle/>
          <a:p>
            <a:pPr marL="382588" indent="-342900" eaLnBrk="1" hangingPunct="1">
              <a:lnSpc>
                <a:spcPct val="90000"/>
              </a:lnSpc>
            </a:pPr>
            <a:r>
              <a:rPr lang="en-US" altLang="en-US" sz="2000" smtClean="0"/>
              <a:t>How does scaling the projection matrix change the transformation?</a:t>
            </a:r>
          </a:p>
        </p:txBody>
      </p:sp>
      <p:pic>
        <p:nvPicPr>
          <p:cNvPr id="5734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2209800"/>
            <a:ext cx="2171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830388"/>
            <a:ext cx="309562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1981200"/>
            <a:ext cx="1503362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832225"/>
            <a:ext cx="2171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3454400"/>
            <a:ext cx="2982912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9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3606800"/>
            <a:ext cx="13779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886200" y="5638800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SAME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/>
              <p14:cNvContentPartPr/>
              <p14:nvPr/>
            </p14:nvContentPartPr>
            <p14:xfrm>
              <a:off x="376200" y="3133080"/>
              <a:ext cx="916920" cy="3628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7200" y="3121920"/>
                <a:ext cx="937440" cy="3823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0668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914400"/>
            <a:ext cx="28876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1066800"/>
            <a:ext cx="2846388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Perspective Projection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3429000"/>
            <a:ext cx="7772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parallel lines?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angles?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distances?</a:t>
            </a:r>
          </a:p>
        </p:txBody>
      </p:sp>
      <p:sp>
        <p:nvSpPr>
          <p:cNvPr id="58374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18</a:t>
            </a:fld>
            <a:endParaRPr lang="en-US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4688640" y="1404000"/>
              <a:ext cx="4227480" cy="33152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78200" y="1391400"/>
                <a:ext cx="4250880" cy="33361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Perspective Projection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247900"/>
          </a:xfrm>
        </p:spPr>
        <p:txBody>
          <a:bodyPr rIns="132080"/>
          <a:lstStyle/>
          <a:p>
            <a:pPr marL="382588" indent="-342900" eaLnBrk="1" hangingPunct="1">
              <a:lnSpc>
                <a:spcPct val="90000"/>
              </a:lnSpc>
            </a:pPr>
            <a:r>
              <a:rPr lang="en-US" altLang="en-US" sz="2000" dirty="0" smtClean="0"/>
              <a:t>What happens when d</a:t>
            </a:r>
            <a:r>
              <a:rPr lang="en-US" altLang="en-US" sz="2000" dirty="0" smtClean="0">
                <a:latin typeface="Wingdings" pitchFamily="2" charset="2"/>
                <a:sym typeface="Wingdings" pitchFamily="2" charset="2"/>
              </a:rPr>
              <a:t></a:t>
            </a:r>
            <a:r>
              <a:rPr lang="en-US" altLang="en-US" sz="2000" dirty="0" smtClean="0">
                <a:latin typeface="Wingdings" pitchFamily="2" charset="2"/>
                <a:sym typeface="Symbol"/>
              </a:rPr>
              <a:t></a:t>
            </a:r>
            <a:r>
              <a:rPr lang="en-US" altLang="en-US" sz="2000" dirty="0" smtClean="0">
                <a:sym typeface="Wingdings" pitchFamily="2" charset="2"/>
              </a:rPr>
              <a:t>?</a:t>
            </a:r>
            <a:endParaRPr lang="en-US" altLang="en-US" sz="2000" dirty="0" smtClean="0"/>
          </a:p>
        </p:txBody>
      </p:sp>
      <p:pic>
        <p:nvPicPr>
          <p:cNvPr id="5939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2209800"/>
            <a:ext cx="2171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830388"/>
            <a:ext cx="309562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1981200"/>
            <a:ext cx="1503362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19</a:t>
            </a:fld>
            <a:endParaRPr lang="en-US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2053080" y="2436840"/>
              <a:ext cx="763560" cy="13431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43000" y="2426400"/>
                <a:ext cx="779760" cy="1364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Müller-Lyer Illusion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133600" y="1676400"/>
            <a:ext cx="4987925" cy="3409950"/>
            <a:chOff x="0" y="0"/>
            <a:chExt cx="3142" cy="2148"/>
          </a:xfrm>
        </p:grpSpPr>
        <p:sp>
          <p:nvSpPr>
            <p:cNvPr id="21511" name="Rectangle 5"/>
            <p:cNvSpPr>
              <a:spLocks/>
            </p:cNvSpPr>
            <p:nvPr/>
          </p:nvSpPr>
          <p:spPr bwMode="auto">
            <a:xfrm>
              <a:off x="0" y="1948"/>
              <a:ext cx="3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600" u="sng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  <a:hlinkClick r:id="rId2"/>
                </a:rPr>
                <a:t>http://www.michaelbach.de/ot/sze_muelue/index.html</a:t>
              </a:r>
              <a:r>
                <a:rPr lang="en-US" altLang="en-US"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 </a:t>
              </a:r>
            </a:p>
          </p:txBody>
        </p:sp>
        <p:pic>
          <p:nvPicPr>
            <p:cNvPr id="21512" name="Picture 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" y="0"/>
              <a:ext cx="2833" cy="1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743200" y="2466975"/>
            <a:ext cx="3048000" cy="1011238"/>
            <a:chOff x="0" y="0"/>
            <a:chExt cx="1920" cy="637"/>
          </a:xfrm>
        </p:grpSpPr>
        <p:sp>
          <p:nvSpPr>
            <p:cNvPr id="21509" name="Line 8"/>
            <p:cNvSpPr>
              <a:spLocks noChangeShapeType="1"/>
            </p:cNvSpPr>
            <p:nvPr/>
          </p:nvSpPr>
          <p:spPr bwMode="auto">
            <a:xfrm>
              <a:off x="0" y="0"/>
              <a:ext cx="192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510" name="Line 9"/>
            <p:cNvSpPr>
              <a:spLocks noChangeShapeType="1"/>
            </p:cNvSpPr>
            <p:nvPr/>
          </p:nvSpPr>
          <p:spPr bwMode="auto">
            <a:xfrm>
              <a:off x="0" y="636"/>
              <a:ext cx="192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861457" y="5181600"/>
            <a:ext cx="6575839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What do you know about perspective projection?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Vertical lines?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Other lines?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Orthographic projection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Special case of perspective projection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Distance from the COP to the PP is infinite</a:t>
            </a:r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endParaRPr lang="en-US" altLang="en-US" smtClean="0"/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Good approximation for telephoto optics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Also called </a:t>
            </a:r>
            <a:r>
              <a:rPr lang="ja-JP" altLang="en-US" smtClean="0"/>
              <a:t>“</a:t>
            </a:r>
            <a:r>
              <a:rPr lang="en-US" altLang="ja-JP" smtClean="0"/>
              <a:t>parallel projection</a:t>
            </a:r>
            <a:r>
              <a:rPr lang="ja-JP" altLang="en-US" smtClean="0"/>
              <a:t>”</a:t>
            </a:r>
            <a:r>
              <a:rPr lang="en-US" altLang="ja-JP" smtClean="0"/>
              <a:t>:  (x, y, z) → (x, y)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What</a:t>
            </a:r>
            <a:r>
              <a:rPr lang="ja-JP" altLang="en-US" smtClean="0"/>
              <a:t>’</a:t>
            </a:r>
            <a:r>
              <a:rPr lang="en-US" altLang="ja-JP" smtClean="0"/>
              <a:t>s the projection matrix?</a:t>
            </a:r>
            <a:endParaRPr lang="en-US" altLang="en-US" smtClean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958975" y="5410200"/>
            <a:ext cx="5127625" cy="1319213"/>
            <a:chOff x="0" y="0"/>
            <a:chExt cx="3230" cy="831"/>
          </a:xfrm>
        </p:grpSpPr>
        <p:pic>
          <p:nvPicPr>
            <p:cNvPr id="60437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19" cy="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38" name="Picture 5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" y="83"/>
              <a:ext cx="625" cy="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39" name="Picture 6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1" y="329"/>
              <a:ext cx="679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21" name="Group 23"/>
          <p:cNvGrpSpPr>
            <a:grpSpLocks/>
          </p:cNvGrpSpPr>
          <p:nvPr/>
        </p:nvGrpSpPr>
        <p:grpSpPr bwMode="auto">
          <a:xfrm>
            <a:off x="2254250" y="1868488"/>
            <a:ext cx="4144963" cy="2138362"/>
            <a:chOff x="0" y="0"/>
            <a:chExt cx="2611" cy="1347"/>
          </a:xfrm>
        </p:grpSpPr>
        <p:sp>
          <p:nvSpPr>
            <p:cNvPr id="60422" name="AutoShape 8"/>
            <p:cNvSpPr>
              <a:spLocks/>
            </p:cNvSpPr>
            <p:nvPr/>
          </p:nvSpPr>
          <p:spPr bwMode="auto">
            <a:xfrm>
              <a:off x="251" y="386"/>
              <a:ext cx="857" cy="616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1 w 21600"/>
                <a:gd name="T5" fmla="*/ 1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00"/>
                <a:gd name="T16" fmla="*/ 0 h 21600"/>
                <a:gd name="T17" fmla="*/ 2160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0" y="9286"/>
                  </a:moveTo>
                  <a:lnTo>
                    <a:pt x="21600" y="0"/>
                  </a:lnTo>
                  <a:lnTo>
                    <a:pt x="8393" y="21600"/>
                  </a:lnTo>
                  <a:lnTo>
                    <a:pt x="0" y="9286"/>
                  </a:lnTo>
                  <a:close/>
                  <a:moveTo>
                    <a:pt x="0" y="9286"/>
                  </a:moveTo>
                </a:path>
              </a:pathLst>
            </a:cu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3" name="AutoShape 9"/>
            <p:cNvSpPr>
              <a:spLocks/>
            </p:cNvSpPr>
            <p:nvPr/>
          </p:nvSpPr>
          <p:spPr bwMode="auto">
            <a:xfrm>
              <a:off x="239" y="620"/>
              <a:ext cx="37" cy="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600"/>
                <a:gd name="T43" fmla="*/ 0 h 21600"/>
                <a:gd name="T44" fmla="*/ 21600 w 21600"/>
                <a:gd name="T45" fmla="*/ 21600 h 21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00" h="21600">
                  <a:moveTo>
                    <a:pt x="10560" y="2563"/>
                  </a:moveTo>
                  <a:lnTo>
                    <a:pt x="17760" y="0"/>
                  </a:lnTo>
                  <a:lnTo>
                    <a:pt x="21600" y="2563"/>
                  </a:lnTo>
                  <a:lnTo>
                    <a:pt x="21600" y="8054"/>
                  </a:lnTo>
                  <a:lnTo>
                    <a:pt x="21600" y="13546"/>
                  </a:lnTo>
                  <a:lnTo>
                    <a:pt x="17760" y="19037"/>
                  </a:lnTo>
                  <a:lnTo>
                    <a:pt x="10560" y="21600"/>
                  </a:lnTo>
                  <a:lnTo>
                    <a:pt x="3360" y="21600"/>
                  </a:lnTo>
                  <a:lnTo>
                    <a:pt x="0" y="19037"/>
                  </a:lnTo>
                  <a:lnTo>
                    <a:pt x="0" y="13546"/>
                  </a:lnTo>
                  <a:lnTo>
                    <a:pt x="0" y="8054"/>
                  </a:lnTo>
                  <a:lnTo>
                    <a:pt x="3360" y="2563"/>
                  </a:lnTo>
                  <a:lnTo>
                    <a:pt x="10560" y="2563"/>
                  </a:lnTo>
                  <a:close/>
                  <a:moveTo>
                    <a:pt x="10560" y="2563"/>
                  </a:moveTo>
                </a:path>
              </a:pathLst>
            </a:custGeom>
            <a:solidFill>
              <a:srgbClr val="000000"/>
            </a:solidFill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4" name="AutoShape 10"/>
            <p:cNvSpPr>
              <a:spLocks/>
            </p:cNvSpPr>
            <p:nvPr/>
          </p:nvSpPr>
          <p:spPr bwMode="auto">
            <a:xfrm>
              <a:off x="1083" y="355"/>
              <a:ext cx="37" cy="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600"/>
                <a:gd name="T43" fmla="*/ 0 h 21600"/>
                <a:gd name="T44" fmla="*/ 21600 w 21600"/>
                <a:gd name="T45" fmla="*/ 21600 h 21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00" h="21600">
                  <a:moveTo>
                    <a:pt x="11040" y="2563"/>
                  </a:moveTo>
                  <a:lnTo>
                    <a:pt x="17760" y="0"/>
                  </a:lnTo>
                  <a:lnTo>
                    <a:pt x="21600" y="2563"/>
                  </a:lnTo>
                  <a:lnTo>
                    <a:pt x="21600" y="8054"/>
                  </a:lnTo>
                  <a:lnTo>
                    <a:pt x="21600" y="13546"/>
                  </a:lnTo>
                  <a:lnTo>
                    <a:pt x="17760" y="19037"/>
                  </a:lnTo>
                  <a:lnTo>
                    <a:pt x="11040" y="21600"/>
                  </a:lnTo>
                  <a:lnTo>
                    <a:pt x="3840" y="21600"/>
                  </a:lnTo>
                  <a:lnTo>
                    <a:pt x="0" y="19037"/>
                  </a:lnTo>
                  <a:lnTo>
                    <a:pt x="0" y="13546"/>
                  </a:lnTo>
                  <a:lnTo>
                    <a:pt x="0" y="8054"/>
                  </a:lnTo>
                  <a:lnTo>
                    <a:pt x="3840" y="2563"/>
                  </a:lnTo>
                  <a:lnTo>
                    <a:pt x="11040" y="2563"/>
                  </a:lnTo>
                  <a:close/>
                  <a:moveTo>
                    <a:pt x="11040" y="2563"/>
                  </a:moveTo>
                </a:path>
              </a:pathLst>
            </a:custGeom>
            <a:solidFill>
              <a:srgbClr val="000000"/>
            </a:solidFill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5" name="AutoShape 11"/>
            <p:cNvSpPr>
              <a:spLocks/>
            </p:cNvSpPr>
            <p:nvPr/>
          </p:nvSpPr>
          <p:spPr bwMode="auto">
            <a:xfrm>
              <a:off x="566" y="977"/>
              <a:ext cx="36" cy="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600"/>
                <a:gd name="T43" fmla="*/ 0 h 21600"/>
                <a:gd name="T44" fmla="*/ 21600 w 21600"/>
                <a:gd name="T45" fmla="*/ 21600 h 21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600" h="21600">
                  <a:moveTo>
                    <a:pt x="10800" y="2563"/>
                  </a:moveTo>
                  <a:lnTo>
                    <a:pt x="18164" y="0"/>
                  </a:lnTo>
                  <a:lnTo>
                    <a:pt x="21600" y="2563"/>
                  </a:lnTo>
                  <a:lnTo>
                    <a:pt x="21600" y="8054"/>
                  </a:lnTo>
                  <a:lnTo>
                    <a:pt x="21600" y="13546"/>
                  </a:lnTo>
                  <a:lnTo>
                    <a:pt x="18164" y="19037"/>
                  </a:lnTo>
                  <a:lnTo>
                    <a:pt x="10800" y="21600"/>
                  </a:lnTo>
                  <a:lnTo>
                    <a:pt x="3436" y="21600"/>
                  </a:lnTo>
                  <a:lnTo>
                    <a:pt x="0" y="19037"/>
                  </a:lnTo>
                  <a:lnTo>
                    <a:pt x="0" y="13546"/>
                  </a:lnTo>
                  <a:lnTo>
                    <a:pt x="0" y="8054"/>
                  </a:lnTo>
                  <a:lnTo>
                    <a:pt x="3436" y="2563"/>
                  </a:lnTo>
                  <a:lnTo>
                    <a:pt x="10800" y="2563"/>
                  </a:lnTo>
                  <a:close/>
                  <a:moveTo>
                    <a:pt x="10800" y="2563"/>
                  </a:moveTo>
                </a:path>
              </a:pathLst>
            </a:custGeom>
            <a:solidFill>
              <a:srgbClr val="000000"/>
            </a:solidFill>
            <a:ln w="11113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6" name="AutoShape 12"/>
            <p:cNvSpPr>
              <a:spLocks/>
            </p:cNvSpPr>
            <p:nvPr/>
          </p:nvSpPr>
          <p:spPr bwMode="auto">
            <a:xfrm>
              <a:off x="0" y="0"/>
              <a:ext cx="1392" cy="1347"/>
            </a:xfrm>
            <a:custGeom>
              <a:avLst/>
              <a:gdLst>
                <a:gd name="T0" fmla="*/ 0 w 21600"/>
                <a:gd name="T1" fmla="*/ 2 h 21600"/>
                <a:gd name="T2" fmla="*/ 6 w 21600"/>
                <a:gd name="T3" fmla="*/ 0 h 21600"/>
                <a:gd name="T4" fmla="*/ 6 w 21600"/>
                <a:gd name="T5" fmla="*/ 3 h 21600"/>
                <a:gd name="T6" fmla="*/ 0 w 21600"/>
                <a:gd name="T7" fmla="*/ 5 h 21600"/>
                <a:gd name="T8" fmla="*/ 0 w 21600"/>
                <a:gd name="T9" fmla="*/ 2 h 21600"/>
                <a:gd name="T10" fmla="*/ 0 w 21600"/>
                <a:gd name="T11" fmla="*/ 2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0" y="7718"/>
                  </a:moveTo>
                  <a:lnTo>
                    <a:pt x="21600" y="0"/>
                  </a:lnTo>
                  <a:lnTo>
                    <a:pt x="21600" y="13870"/>
                  </a:lnTo>
                  <a:lnTo>
                    <a:pt x="0" y="21600"/>
                  </a:lnTo>
                  <a:lnTo>
                    <a:pt x="0" y="7718"/>
                  </a:lnTo>
                  <a:close/>
                  <a:moveTo>
                    <a:pt x="0" y="7718"/>
                  </a:moveTo>
                </a:path>
              </a:pathLst>
            </a:custGeom>
            <a:noFill/>
            <a:ln w="11113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27" name="Rectangle 13"/>
            <p:cNvSpPr>
              <a:spLocks/>
            </p:cNvSpPr>
            <p:nvPr/>
          </p:nvSpPr>
          <p:spPr bwMode="auto">
            <a:xfrm>
              <a:off x="1022" y="166"/>
              <a:ext cx="386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n-US" altLang="en-US" sz="1700">
                  <a:solidFill>
                    <a:schemeClr val="tx1"/>
                  </a:solidFill>
                  <a:latin typeface="Helvetica" pitchFamily="-84" charset="0"/>
                  <a:sym typeface="Helvetica" pitchFamily="-84" charset="0"/>
                </a:rPr>
                <a:t>Image</a:t>
              </a:r>
            </a:p>
          </p:txBody>
        </p:sp>
        <p:sp>
          <p:nvSpPr>
            <p:cNvPr id="60428" name="Rectangle 14"/>
            <p:cNvSpPr>
              <a:spLocks/>
            </p:cNvSpPr>
            <p:nvPr/>
          </p:nvSpPr>
          <p:spPr bwMode="auto">
            <a:xfrm>
              <a:off x="2181" y="176"/>
              <a:ext cx="360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n-US" altLang="en-US" sz="1700">
                  <a:solidFill>
                    <a:schemeClr val="tx1"/>
                  </a:solidFill>
                  <a:latin typeface="Helvetica" pitchFamily="-84" charset="0"/>
                  <a:sym typeface="Helvetica" pitchFamily="-84" charset="0"/>
                </a:rPr>
                <a:t>World</a:t>
              </a:r>
            </a:p>
          </p:txBody>
        </p:sp>
        <p:grpSp>
          <p:nvGrpSpPr>
            <p:cNvPr id="60429" name="Group 19"/>
            <p:cNvGrpSpPr>
              <a:grpSpLocks/>
            </p:cNvGrpSpPr>
            <p:nvPr/>
          </p:nvGrpSpPr>
          <p:grpSpPr bwMode="auto">
            <a:xfrm>
              <a:off x="1730" y="344"/>
              <a:ext cx="881" cy="672"/>
              <a:chOff x="0" y="0"/>
              <a:chExt cx="881" cy="671"/>
            </a:xfrm>
          </p:grpSpPr>
          <p:sp>
            <p:nvSpPr>
              <p:cNvPr id="60433" name="AutoShape 15"/>
              <p:cNvSpPr>
                <a:spLocks/>
              </p:cNvSpPr>
              <p:nvPr/>
            </p:nvSpPr>
            <p:spPr bwMode="auto">
              <a:xfrm>
                <a:off x="0" y="264"/>
                <a:ext cx="36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600"/>
                  <a:gd name="T43" fmla="*/ 0 h 21600"/>
                  <a:gd name="T44" fmla="*/ 21600 w 21600"/>
                  <a:gd name="T45" fmla="*/ 21600 h 216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600" h="21600">
                    <a:moveTo>
                      <a:pt x="10800" y="2563"/>
                    </a:moveTo>
                    <a:lnTo>
                      <a:pt x="18164" y="0"/>
                    </a:lnTo>
                    <a:lnTo>
                      <a:pt x="21600" y="2563"/>
                    </a:lnTo>
                    <a:lnTo>
                      <a:pt x="21600" y="8054"/>
                    </a:lnTo>
                    <a:lnTo>
                      <a:pt x="21600" y="13546"/>
                    </a:lnTo>
                    <a:lnTo>
                      <a:pt x="18164" y="19037"/>
                    </a:lnTo>
                    <a:lnTo>
                      <a:pt x="10800" y="21600"/>
                    </a:lnTo>
                    <a:lnTo>
                      <a:pt x="3436" y="21600"/>
                    </a:lnTo>
                    <a:lnTo>
                      <a:pt x="0" y="19037"/>
                    </a:lnTo>
                    <a:lnTo>
                      <a:pt x="0" y="13546"/>
                    </a:lnTo>
                    <a:lnTo>
                      <a:pt x="0" y="8054"/>
                    </a:lnTo>
                    <a:lnTo>
                      <a:pt x="3436" y="2563"/>
                    </a:lnTo>
                    <a:lnTo>
                      <a:pt x="10800" y="2563"/>
                    </a:lnTo>
                    <a:close/>
                    <a:moveTo>
                      <a:pt x="10800" y="2563"/>
                    </a:moveTo>
                  </a:path>
                </a:pathLst>
              </a:custGeom>
              <a:solidFill>
                <a:srgbClr val="000000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0434" name="AutoShape 16"/>
              <p:cNvSpPr>
                <a:spLocks/>
              </p:cNvSpPr>
              <p:nvPr/>
            </p:nvSpPr>
            <p:spPr bwMode="auto">
              <a:xfrm>
                <a:off x="844" y="0"/>
                <a:ext cx="37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600"/>
                  <a:gd name="T43" fmla="*/ 0 h 21600"/>
                  <a:gd name="T44" fmla="*/ 21600 w 21600"/>
                  <a:gd name="T45" fmla="*/ 21600 h 216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600" h="21600">
                    <a:moveTo>
                      <a:pt x="10560" y="2929"/>
                    </a:moveTo>
                    <a:lnTo>
                      <a:pt x="17760" y="0"/>
                    </a:lnTo>
                    <a:lnTo>
                      <a:pt x="21600" y="2929"/>
                    </a:lnTo>
                    <a:lnTo>
                      <a:pt x="21600" y="8054"/>
                    </a:lnTo>
                    <a:lnTo>
                      <a:pt x="21600" y="13546"/>
                    </a:lnTo>
                    <a:lnTo>
                      <a:pt x="17760" y="19037"/>
                    </a:lnTo>
                    <a:lnTo>
                      <a:pt x="10560" y="21600"/>
                    </a:lnTo>
                    <a:lnTo>
                      <a:pt x="3360" y="21600"/>
                    </a:lnTo>
                    <a:lnTo>
                      <a:pt x="0" y="19037"/>
                    </a:lnTo>
                    <a:lnTo>
                      <a:pt x="0" y="13546"/>
                    </a:lnTo>
                    <a:lnTo>
                      <a:pt x="0" y="8054"/>
                    </a:lnTo>
                    <a:lnTo>
                      <a:pt x="3360" y="2929"/>
                    </a:lnTo>
                    <a:lnTo>
                      <a:pt x="10560" y="2929"/>
                    </a:lnTo>
                    <a:close/>
                    <a:moveTo>
                      <a:pt x="10560" y="2929"/>
                    </a:moveTo>
                  </a:path>
                </a:pathLst>
              </a:custGeom>
              <a:solidFill>
                <a:srgbClr val="000000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0435" name="AutoShape 17"/>
              <p:cNvSpPr>
                <a:spLocks/>
              </p:cNvSpPr>
              <p:nvPr/>
            </p:nvSpPr>
            <p:spPr bwMode="auto">
              <a:xfrm>
                <a:off x="326" y="622"/>
                <a:ext cx="37" cy="4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w 21600"/>
                  <a:gd name="T17" fmla="*/ 0 h 21600"/>
                  <a:gd name="T18" fmla="*/ 0 w 21600"/>
                  <a:gd name="T19" fmla="*/ 0 h 21600"/>
                  <a:gd name="T20" fmla="*/ 0 w 21600"/>
                  <a:gd name="T21" fmla="*/ 0 h 21600"/>
                  <a:gd name="T22" fmla="*/ 0 w 21600"/>
                  <a:gd name="T23" fmla="*/ 0 h 21600"/>
                  <a:gd name="T24" fmla="*/ 0 w 21600"/>
                  <a:gd name="T25" fmla="*/ 0 h 21600"/>
                  <a:gd name="T26" fmla="*/ 0 w 21600"/>
                  <a:gd name="T27" fmla="*/ 0 h 216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600"/>
                  <a:gd name="T43" fmla="*/ 0 h 21600"/>
                  <a:gd name="T44" fmla="*/ 21600 w 21600"/>
                  <a:gd name="T45" fmla="*/ 21600 h 216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600" h="21600">
                    <a:moveTo>
                      <a:pt x="11040" y="2880"/>
                    </a:moveTo>
                    <a:lnTo>
                      <a:pt x="17760" y="0"/>
                    </a:lnTo>
                    <a:lnTo>
                      <a:pt x="21600" y="2880"/>
                    </a:lnTo>
                    <a:lnTo>
                      <a:pt x="21600" y="7920"/>
                    </a:lnTo>
                    <a:lnTo>
                      <a:pt x="21600" y="13320"/>
                    </a:lnTo>
                    <a:lnTo>
                      <a:pt x="17760" y="18720"/>
                    </a:lnTo>
                    <a:lnTo>
                      <a:pt x="11040" y="21600"/>
                    </a:lnTo>
                    <a:lnTo>
                      <a:pt x="3840" y="21600"/>
                    </a:lnTo>
                    <a:lnTo>
                      <a:pt x="0" y="18720"/>
                    </a:lnTo>
                    <a:lnTo>
                      <a:pt x="0" y="13320"/>
                    </a:lnTo>
                    <a:lnTo>
                      <a:pt x="0" y="7920"/>
                    </a:lnTo>
                    <a:lnTo>
                      <a:pt x="3840" y="2880"/>
                    </a:lnTo>
                    <a:lnTo>
                      <a:pt x="11040" y="2880"/>
                    </a:lnTo>
                    <a:close/>
                    <a:moveTo>
                      <a:pt x="11040" y="2880"/>
                    </a:moveTo>
                  </a:path>
                </a:pathLst>
              </a:custGeom>
              <a:solidFill>
                <a:srgbClr val="000000"/>
              </a:solidFill>
              <a:ln w="111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0436" name="AutoShape 18"/>
              <p:cNvSpPr>
                <a:spLocks/>
              </p:cNvSpPr>
              <p:nvPr/>
            </p:nvSpPr>
            <p:spPr bwMode="auto">
              <a:xfrm>
                <a:off x="24" y="30"/>
                <a:ext cx="857" cy="616"/>
              </a:xfrm>
              <a:custGeom>
                <a:avLst/>
                <a:gdLst>
                  <a:gd name="T0" fmla="*/ 0 w 21600"/>
                  <a:gd name="T1" fmla="*/ 0 h 21600"/>
                  <a:gd name="T2" fmla="*/ 1 w 21600"/>
                  <a:gd name="T3" fmla="*/ 0 h 21600"/>
                  <a:gd name="T4" fmla="*/ 1 w 21600"/>
                  <a:gd name="T5" fmla="*/ 1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600"/>
                  <a:gd name="T16" fmla="*/ 0 h 21600"/>
                  <a:gd name="T17" fmla="*/ 21600 w 21600"/>
                  <a:gd name="T18" fmla="*/ 21600 h 216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00" h="21600">
                    <a:moveTo>
                      <a:pt x="0" y="9286"/>
                    </a:moveTo>
                    <a:lnTo>
                      <a:pt x="21600" y="0"/>
                    </a:lnTo>
                    <a:lnTo>
                      <a:pt x="8393" y="21600"/>
                    </a:lnTo>
                    <a:lnTo>
                      <a:pt x="0" y="9286"/>
                    </a:lnTo>
                    <a:close/>
                    <a:moveTo>
                      <a:pt x="0" y="9286"/>
                    </a:moveTo>
                  </a:path>
                </a:pathLst>
              </a:cu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60430" name="Line 20"/>
            <p:cNvSpPr>
              <a:spLocks noChangeShapeType="1"/>
            </p:cNvSpPr>
            <p:nvPr/>
          </p:nvSpPr>
          <p:spPr bwMode="auto">
            <a:xfrm rot="10800000" flipH="1">
              <a:off x="574" y="997"/>
              <a:ext cx="1502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31" name="Line 21"/>
            <p:cNvSpPr>
              <a:spLocks noChangeShapeType="1"/>
            </p:cNvSpPr>
            <p:nvPr/>
          </p:nvSpPr>
          <p:spPr bwMode="auto">
            <a:xfrm rot="10800000" flipH="1">
              <a:off x="247" y="629"/>
              <a:ext cx="1502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432" name="Line 22"/>
            <p:cNvSpPr>
              <a:spLocks noChangeShapeType="1"/>
            </p:cNvSpPr>
            <p:nvPr/>
          </p:nvSpPr>
          <p:spPr bwMode="auto">
            <a:xfrm rot="10800000" flipH="1">
              <a:off x="1100" y="372"/>
              <a:ext cx="1502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EE07-5C69-498E-B905-137D75BC62B9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540" y="838200"/>
            <a:ext cx="5105400" cy="43401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6600" y="5486400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59650" y="1600200"/>
            <a:ext cx="1576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2D Parallel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Projection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887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Orthographic Projection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990600"/>
            <a:ext cx="2438400" cy="2438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96950"/>
            <a:ext cx="3325813" cy="24304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4191000"/>
            <a:ext cx="7772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132080" bIns="5080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parallel lines?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angles?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ea typeface="ヒラギノ角ゴ ProN W3" pitchFamily="-84" charset="-128"/>
                <a:sym typeface="Arial" pitchFamily="34" charset="0"/>
              </a:rPr>
              <a:t>What happens to distances?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05200"/>
            <a:ext cx="3354388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451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22</a:t>
            </a:fld>
            <a:endParaRPr lang="en-US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4051080" y="4048560"/>
              <a:ext cx="4587120" cy="14439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39200" y="4042440"/>
                <a:ext cx="4611600" cy="1461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dirty="0">
                <a:sym typeface="Arial" charset="0"/>
              </a:rPr>
              <a:t>How many numbers do we need to describe a camera?</a:t>
            </a:r>
          </a:p>
          <a:p>
            <a:pPr indent="0" eaLnBrk="1" hangingPunct="1">
              <a:defRPr/>
            </a:pPr>
            <a:endParaRPr lang="en-US" dirty="0">
              <a:sym typeface="Arial" charset="0"/>
            </a:endParaRPr>
          </a:p>
          <a:p>
            <a:pPr marL="382588" indent="-342900" eaLnBrk="1" hangingPunct="1">
              <a:buFont typeface="Arial"/>
              <a:buChar char="•"/>
              <a:defRPr/>
            </a:pPr>
            <a:r>
              <a:rPr lang="en-US" dirty="0">
                <a:sym typeface="Arial" charset="0"/>
              </a:rPr>
              <a:t>We need to describe its </a:t>
            </a:r>
            <a:r>
              <a:rPr lang="en-US" i="1" dirty="0">
                <a:sym typeface="Arial" charset="0"/>
              </a:rPr>
              <a:t>pose </a:t>
            </a:r>
            <a:r>
              <a:rPr lang="en-US" dirty="0">
                <a:sym typeface="Arial" charset="0"/>
              </a:rPr>
              <a:t>in the world</a:t>
            </a:r>
          </a:p>
          <a:p>
            <a:pPr marL="382588" indent="-342900" eaLnBrk="1" hangingPunct="1">
              <a:buFont typeface="Arial"/>
              <a:buChar char="•"/>
              <a:defRPr/>
            </a:pPr>
            <a:r>
              <a:rPr lang="en-US" dirty="0">
                <a:sym typeface="Arial" charset="0"/>
              </a:rPr>
              <a:t>We need to describe its internal </a:t>
            </a:r>
            <a:r>
              <a:rPr lang="en-US" i="1" dirty="0">
                <a:sym typeface="Arial" charset="0"/>
              </a:rPr>
              <a:t>parameters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A Tale of Two Coordinate Systems</a:t>
            </a:r>
          </a:p>
        </p:txBody>
      </p:sp>
      <p:pic>
        <p:nvPicPr>
          <p:cNvPr id="462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879937"/>
            <a:ext cx="4648200" cy="304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638800" y="4927600"/>
            <a:ext cx="1358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ja-JP" altLang="en-US"/>
              <a:t>“</a:t>
            </a:r>
            <a:r>
              <a:rPr lang="en-US" altLang="ja-JP"/>
              <a:t>The World</a:t>
            </a:r>
            <a:r>
              <a:rPr lang="ja-JP" altLang="en-US"/>
              <a:t>”</a:t>
            </a:r>
            <a:endParaRPr lang="en-US" alt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90638" y="38608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/>
              <a:t>Camera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4016375" y="1944688"/>
            <a:ext cx="3603625" cy="3444875"/>
            <a:chOff x="4016828" y="2884714"/>
            <a:chExt cx="3603172" cy="344435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5486668" y="5378297"/>
              <a:ext cx="1882538" cy="10793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4419238" y="4256897"/>
              <a:ext cx="2177719" cy="6507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4408127" y="4256897"/>
              <a:ext cx="2177719" cy="6508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 flipV="1">
              <a:off x="4016828" y="5387820"/>
              <a:ext cx="1447618" cy="55554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85" name="TextBox 19"/>
            <p:cNvSpPr txBox="1">
              <a:spLocks noChangeArrowheads="1"/>
            </p:cNvSpPr>
            <p:nvPr/>
          </p:nvSpPr>
          <p:spPr bwMode="auto">
            <a:xfrm>
              <a:off x="7294270" y="5293118"/>
              <a:ext cx="3257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 i="1"/>
                <a:t>x</a:t>
              </a:r>
            </a:p>
          </p:txBody>
        </p:sp>
        <p:sp>
          <p:nvSpPr>
            <p:cNvPr id="66586" name="TextBox 20"/>
            <p:cNvSpPr txBox="1">
              <a:spLocks noChangeArrowheads="1"/>
            </p:cNvSpPr>
            <p:nvPr/>
          </p:nvSpPr>
          <p:spPr bwMode="auto">
            <a:xfrm>
              <a:off x="5532296" y="2884714"/>
              <a:ext cx="3289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 i="1"/>
                <a:t>y</a:t>
              </a:r>
            </a:p>
          </p:txBody>
        </p:sp>
        <p:sp>
          <p:nvSpPr>
            <p:cNvPr id="66587" name="TextBox 21"/>
            <p:cNvSpPr txBox="1">
              <a:spLocks noChangeArrowheads="1"/>
            </p:cNvSpPr>
            <p:nvPr/>
          </p:nvSpPr>
          <p:spPr bwMode="auto">
            <a:xfrm>
              <a:off x="4017670" y="5867400"/>
              <a:ext cx="30649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 i="1"/>
                <a:t>z</a:t>
              </a:r>
            </a:p>
          </p:txBody>
        </p:sp>
      </p:grpSp>
      <p:pic>
        <p:nvPicPr>
          <p:cNvPr id="23" name="Picture 3" descr="C:\snavely\projects\bpsfm\paper\figures\camer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944813"/>
            <a:ext cx="1274762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355600" y="1879600"/>
            <a:ext cx="2997200" cy="2559050"/>
            <a:chOff x="-20924" y="2819400"/>
            <a:chExt cx="2997494" cy="2558143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156893" y="4465055"/>
              <a:ext cx="1043090" cy="563362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529502" y="3794573"/>
              <a:ext cx="1340963" cy="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199984" y="4465055"/>
              <a:ext cx="1522561" cy="21741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578" name="TextBox 26"/>
            <p:cNvSpPr txBox="1">
              <a:spLocks noChangeArrowheads="1"/>
            </p:cNvSpPr>
            <p:nvPr/>
          </p:nvSpPr>
          <p:spPr bwMode="auto">
            <a:xfrm>
              <a:off x="1066800" y="2819400"/>
              <a:ext cx="2936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>
                  <a:cs typeface="Times New Roman" pitchFamily="18" charset="0"/>
                </a:rPr>
                <a:t>v</a:t>
              </a:r>
            </a:p>
          </p:txBody>
        </p:sp>
        <p:sp>
          <p:nvSpPr>
            <p:cNvPr id="66579" name="TextBox 27"/>
            <p:cNvSpPr txBox="1">
              <a:spLocks noChangeArrowheads="1"/>
            </p:cNvSpPr>
            <p:nvPr/>
          </p:nvSpPr>
          <p:spPr bwMode="auto">
            <a:xfrm>
              <a:off x="-20924" y="5008211"/>
              <a:ext cx="3561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>
                  <a:cs typeface="Times New Roman" pitchFamily="18" charset="0"/>
                </a:rPr>
                <a:t>w</a:t>
              </a:r>
            </a:p>
          </p:txBody>
        </p:sp>
        <p:sp>
          <p:nvSpPr>
            <p:cNvPr id="66580" name="TextBox 28"/>
            <p:cNvSpPr txBox="1">
              <a:spLocks noChangeArrowheads="1"/>
            </p:cNvSpPr>
            <p:nvPr/>
          </p:nvSpPr>
          <p:spPr bwMode="auto">
            <a:xfrm>
              <a:off x="2668472" y="4474028"/>
              <a:ext cx="3080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>
                  <a:cs typeface="Times New Roman" pitchFamily="18" charset="0"/>
                </a:rPr>
                <a:t>u</a:t>
              </a:r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5310188" y="4306888"/>
            <a:ext cx="319087" cy="522287"/>
            <a:chOff x="5310534" y="5246914"/>
            <a:chExt cx="319318" cy="522514"/>
          </a:xfrm>
        </p:grpSpPr>
        <p:sp>
          <p:nvSpPr>
            <p:cNvPr id="8" name="Oval 7"/>
            <p:cNvSpPr/>
            <p:nvPr/>
          </p:nvSpPr>
          <p:spPr>
            <a:xfrm>
              <a:off x="5366136" y="5246914"/>
              <a:ext cx="228765" cy="22869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ym typeface="Times New Roman" pitchFamily="-84" charset="0"/>
              </a:endParaRPr>
            </a:p>
          </p:txBody>
        </p:sp>
        <p:sp>
          <p:nvSpPr>
            <p:cNvPr id="66574" name="TextBox 18"/>
            <p:cNvSpPr txBox="1">
              <a:spLocks noChangeArrowheads="1"/>
            </p:cNvSpPr>
            <p:nvPr/>
          </p:nvSpPr>
          <p:spPr bwMode="auto">
            <a:xfrm>
              <a:off x="5310534" y="5369318"/>
              <a:ext cx="31931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 b="1" i="1"/>
                <a:t>o</a:t>
              </a:r>
            </a:p>
          </p:txBody>
        </p:sp>
      </p:grp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950913" y="3262313"/>
            <a:ext cx="677862" cy="400050"/>
            <a:chOff x="574437" y="4201886"/>
            <a:chExt cx="677419" cy="400110"/>
          </a:xfrm>
        </p:grpSpPr>
        <p:sp>
          <p:nvSpPr>
            <p:cNvPr id="34" name="Oval 33"/>
            <p:cNvSpPr/>
            <p:nvPr/>
          </p:nvSpPr>
          <p:spPr>
            <a:xfrm>
              <a:off x="1099556" y="4408292"/>
              <a:ext cx="152300" cy="152423"/>
            </a:xfrm>
            <a:prstGeom prst="ellips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ym typeface="Times New Roman" pitchFamily="-84" charset="0"/>
              </a:endParaRPr>
            </a:p>
          </p:txBody>
        </p:sp>
        <p:sp>
          <p:nvSpPr>
            <p:cNvPr id="66572" name="Rectangle 34"/>
            <p:cNvSpPr>
              <a:spLocks noChangeArrowheads="1"/>
            </p:cNvSpPr>
            <p:nvPr/>
          </p:nvSpPr>
          <p:spPr bwMode="auto">
            <a:xfrm>
              <a:off x="574437" y="4201886"/>
              <a:ext cx="622991" cy="400110"/>
            </a:xfrm>
            <a:prstGeom prst="rect">
              <a:avLst/>
            </a:prstGeom>
            <a:solidFill>
              <a:srgbClr val="EEECE1">
                <a:alpha val="1490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000" b="1" i="1"/>
                <a:t>COP</a:t>
              </a:r>
            </a:p>
          </p:txBody>
        </p: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52400" y="4546600"/>
            <a:ext cx="38544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2000"/>
              <a:t>Two important coordinate systems:</a:t>
            </a:r>
          </a:p>
          <a:p>
            <a:pPr eaLnBrk="1" hangingPunct="1"/>
            <a:r>
              <a:rPr lang="en-US" altLang="en-US" sz="2000"/>
              <a:t>    1. </a:t>
            </a:r>
            <a:r>
              <a:rPr lang="en-US" altLang="en-US" sz="2000" i="1"/>
              <a:t>World </a:t>
            </a:r>
            <a:r>
              <a:rPr lang="en-US" altLang="en-US" sz="2000"/>
              <a:t>coordinate system</a:t>
            </a:r>
          </a:p>
          <a:p>
            <a:pPr eaLnBrk="1" hangingPunct="1"/>
            <a:r>
              <a:rPr lang="en-US" altLang="en-US" sz="2000" i="1"/>
              <a:t>    </a:t>
            </a:r>
            <a:r>
              <a:rPr lang="en-US" altLang="en-US" sz="2000"/>
              <a:t>2. </a:t>
            </a:r>
            <a:r>
              <a:rPr lang="en-US" altLang="en-US" sz="2000" i="1"/>
              <a:t>Camera </a:t>
            </a:r>
            <a:r>
              <a:rPr lang="en-US" altLang="en-US" sz="2000"/>
              <a:t>coordinate system</a:t>
            </a:r>
            <a:endParaRPr lang="en-US" altLang="en-US" sz="2000" i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2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en-US" altLang="en-US" smtClean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eaLnBrk="1" hangingPunct="1">
              <a:buFontTx/>
              <a:buChar char="•"/>
            </a:pPr>
            <a:r>
              <a:rPr lang="en-US" altLang="en-US" dirty="0" smtClean="0"/>
              <a:t>To project a point (</a:t>
            </a:r>
            <a:r>
              <a:rPr lang="en-US" altLang="en-US" i="1" dirty="0" err="1" smtClean="0"/>
              <a:t>x</a:t>
            </a:r>
            <a:r>
              <a:rPr lang="en-US" altLang="en-US" dirty="0" err="1" smtClean="0"/>
              <a:t>,</a:t>
            </a:r>
            <a:r>
              <a:rPr lang="en-US" altLang="en-US" i="1" dirty="0" err="1" smtClean="0"/>
              <a:t>y</a:t>
            </a:r>
            <a:r>
              <a:rPr lang="en-US" altLang="en-US" dirty="0" err="1" smtClean="0"/>
              <a:t>,</a:t>
            </a:r>
            <a:r>
              <a:rPr lang="en-US" altLang="en-US" i="1" dirty="0" err="1" smtClean="0"/>
              <a:t>z</a:t>
            </a:r>
            <a:r>
              <a:rPr lang="en-US" altLang="en-US" dirty="0" smtClean="0"/>
              <a:t>) in </a:t>
            </a:r>
            <a:r>
              <a:rPr lang="en-US" altLang="en-US" i="1" dirty="0" smtClean="0">
                <a:solidFill>
                  <a:srgbClr val="0000FF"/>
                </a:solidFill>
              </a:rPr>
              <a:t>world</a:t>
            </a:r>
            <a:r>
              <a:rPr lang="en-US" altLang="en-US" dirty="0" smtClean="0">
                <a:solidFill>
                  <a:srgbClr val="0000FF"/>
                </a:solidFill>
              </a:rPr>
              <a:t> coordinates </a:t>
            </a:r>
            <a:r>
              <a:rPr lang="en-US" altLang="en-US" dirty="0" smtClean="0"/>
              <a:t>into a camera</a:t>
            </a:r>
          </a:p>
          <a:p>
            <a:pPr indent="0" eaLnBrk="1" hangingPunct="1">
              <a:buFontTx/>
              <a:buChar char="•"/>
            </a:pPr>
            <a:r>
              <a:rPr lang="en-US" altLang="en-US" dirty="0" smtClean="0"/>
              <a:t>First transform (</a:t>
            </a:r>
            <a:r>
              <a:rPr lang="en-US" altLang="en-US" i="1" dirty="0" err="1" smtClean="0"/>
              <a:t>x</a:t>
            </a:r>
            <a:r>
              <a:rPr lang="en-US" altLang="en-US" dirty="0" err="1" smtClean="0"/>
              <a:t>,</a:t>
            </a:r>
            <a:r>
              <a:rPr lang="en-US" altLang="en-US" i="1" dirty="0" err="1" smtClean="0"/>
              <a:t>y</a:t>
            </a:r>
            <a:r>
              <a:rPr lang="en-US" altLang="en-US" dirty="0" err="1" smtClean="0"/>
              <a:t>,</a:t>
            </a:r>
            <a:r>
              <a:rPr lang="en-US" altLang="en-US" i="1" dirty="0" err="1" smtClean="0"/>
              <a:t>z</a:t>
            </a:r>
            <a:r>
              <a:rPr lang="en-US" altLang="en-US" dirty="0" smtClean="0"/>
              <a:t>) into </a:t>
            </a:r>
            <a:r>
              <a:rPr lang="en-US" altLang="en-US" i="1" dirty="0" smtClean="0">
                <a:solidFill>
                  <a:srgbClr val="0000FF"/>
                </a:solidFill>
              </a:rPr>
              <a:t>camera</a:t>
            </a:r>
            <a:r>
              <a:rPr lang="en-US" altLang="en-US" dirty="0" smtClean="0">
                <a:solidFill>
                  <a:srgbClr val="0000FF"/>
                </a:solidFill>
              </a:rPr>
              <a:t> coordinates</a:t>
            </a:r>
          </a:p>
          <a:p>
            <a:pPr indent="0" eaLnBrk="1" hangingPunct="1">
              <a:buFontTx/>
              <a:buChar char="•"/>
            </a:pPr>
            <a:r>
              <a:rPr lang="en-US" altLang="en-US" dirty="0" smtClean="0"/>
              <a:t>Need to know</a:t>
            </a:r>
          </a:p>
          <a:p>
            <a:pPr lvl="1" eaLnBrk="1" hangingPunct="1">
              <a:buFont typeface="Arial" pitchFamily="34" charset="0"/>
              <a:buChar char="–"/>
            </a:pPr>
            <a:r>
              <a:rPr lang="en-US" altLang="en-US" dirty="0" smtClean="0">
                <a:solidFill>
                  <a:srgbClr val="FF0000"/>
                </a:solidFill>
              </a:rPr>
              <a:t>Camera position </a:t>
            </a:r>
            <a:r>
              <a:rPr lang="en-US" altLang="en-US" dirty="0" smtClean="0"/>
              <a:t>(in world coordinates)</a:t>
            </a:r>
          </a:p>
          <a:p>
            <a:pPr lvl="1" eaLnBrk="1" hangingPunct="1">
              <a:buFont typeface="Arial" pitchFamily="34" charset="0"/>
              <a:buChar char="–"/>
            </a:pPr>
            <a:r>
              <a:rPr lang="en-US" altLang="en-US" dirty="0" smtClean="0">
                <a:solidFill>
                  <a:srgbClr val="FF0000"/>
                </a:solidFill>
              </a:rPr>
              <a:t>Camera orientation </a:t>
            </a:r>
            <a:r>
              <a:rPr lang="en-US" altLang="en-US" dirty="0" smtClean="0"/>
              <a:t>(in world coordinates)</a:t>
            </a:r>
          </a:p>
          <a:p>
            <a:pPr indent="0" eaLnBrk="1" hangingPunct="1">
              <a:buFontTx/>
              <a:buChar char="•"/>
            </a:pPr>
            <a:r>
              <a:rPr lang="en-US" altLang="en-US" dirty="0" smtClean="0"/>
              <a:t>Then project into the image plane</a:t>
            </a:r>
          </a:p>
          <a:p>
            <a:pPr lvl="1" eaLnBrk="1" hangingPunct="1">
              <a:buFont typeface="Arial" pitchFamily="34" charset="0"/>
              <a:buChar char="–"/>
            </a:pPr>
            <a:r>
              <a:rPr lang="en-US" altLang="en-US" dirty="0" smtClean="0"/>
              <a:t>Need to know </a:t>
            </a:r>
            <a:r>
              <a:rPr lang="en-US" altLang="en-US" dirty="0" smtClean="0">
                <a:solidFill>
                  <a:srgbClr val="FF0000"/>
                </a:solidFill>
              </a:rPr>
              <a:t>camera </a:t>
            </a:r>
            <a:r>
              <a:rPr lang="en-US" altLang="en-US" i="1" dirty="0" err="1" smtClean="0">
                <a:solidFill>
                  <a:srgbClr val="FF0000"/>
                </a:solidFill>
              </a:rPr>
              <a:t>intrinsics</a:t>
            </a:r>
            <a:endParaRPr lang="en-US" altLang="en-US" i="1" dirty="0" smtClean="0">
              <a:solidFill>
                <a:srgbClr val="FF0000"/>
              </a:solidFill>
            </a:endParaRPr>
          </a:p>
          <a:p>
            <a:pPr indent="0" eaLnBrk="1" hangingPunct="1">
              <a:buFontTx/>
              <a:buChar char="•"/>
            </a:pPr>
            <a:r>
              <a:rPr lang="en-US" altLang="en-US" dirty="0" smtClean="0"/>
              <a:t>These can all be described with matrices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Translation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</p:spPr>
        <p:txBody>
          <a:bodyPr/>
          <a:lstStyle/>
          <a:p>
            <a:r>
              <a:rPr lang="en-US" dirty="0" smtClean="0"/>
              <a:t>3D translation is just like 2D with one more coordinate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26</a:t>
            </a:fld>
            <a:endParaRPr lang="en-US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3733800"/>
            <a:ext cx="57470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x′                                   1  0  0  </a:t>
            </a:r>
            <a:r>
              <a:rPr lang="en-US" dirty="0" err="1" smtClean="0">
                <a:solidFill>
                  <a:srgbClr val="FF0000"/>
                </a:solidFill>
              </a:rPr>
              <a:t>tx</a:t>
            </a:r>
            <a:r>
              <a:rPr lang="en-US" dirty="0" smtClean="0"/>
              <a:t>                 x</a:t>
            </a:r>
          </a:p>
          <a:p>
            <a:r>
              <a:rPr lang="en-US" dirty="0" smtClean="0"/>
              <a:t>y′              =                   0  1  0  </a:t>
            </a:r>
            <a:r>
              <a:rPr lang="en-US" dirty="0" smtClean="0">
                <a:solidFill>
                  <a:srgbClr val="FF0000"/>
                </a:solidFill>
              </a:rPr>
              <a:t>ty</a:t>
            </a:r>
            <a:r>
              <a:rPr lang="en-US" dirty="0" smtClean="0"/>
              <a:t>                 y</a:t>
            </a:r>
          </a:p>
          <a:p>
            <a:r>
              <a:rPr lang="en-US" dirty="0" smtClean="0"/>
              <a:t>z′                                   0  0  1  </a:t>
            </a:r>
            <a:r>
              <a:rPr lang="en-US" dirty="0" err="1" smtClean="0">
                <a:solidFill>
                  <a:srgbClr val="FF0000"/>
                </a:solidFill>
              </a:rPr>
              <a:t>tz</a:t>
            </a:r>
            <a:r>
              <a:rPr lang="en-US" dirty="0" smtClean="0"/>
              <a:t>                  z</a:t>
            </a:r>
          </a:p>
          <a:p>
            <a:r>
              <a:rPr lang="en-US" dirty="0" smtClean="0"/>
              <a:t>1                                    0  0  0  1                  1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=     [</a:t>
            </a:r>
            <a:r>
              <a:rPr lang="en-US" dirty="0" err="1" smtClean="0"/>
              <a:t>x+tx</a:t>
            </a:r>
            <a:r>
              <a:rPr lang="en-US" dirty="0" smtClean="0"/>
              <a:t>, </a:t>
            </a:r>
            <a:r>
              <a:rPr lang="en-US" dirty="0" err="1" smtClean="0"/>
              <a:t>y+ty</a:t>
            </a:r>
            <a:r>
              <a:rPr lang="en-US" dirty="0" smtClean="0"/>
              <a:t>, </a:t>
            </a:r>
            <a:r>
              <a:rPr lang="en-US" dirty="0" err="1" smtClean="0"/>
              <a:t>z+tz</a:t>
            </a:r>
            <a:r>
              <a:rPr lang="en-US" dirty="0" smtClean="0"/>
              <a:t>, 1]</a:t>
            </a:r>
            <a:r>
              <a:rPr lang="en-US" baseline="30000" dirty="0" smtClean="0"/>
              <a:t>T</a:t>
            </a:r>
            <a:endParaRPr lang="en-US" baseline="30000" dirty="0"/>
          </a:p>
        </p:txBody>
      </p:sp>
      <p:sp>
        <p:nvSpPr>
          <p:cNvPr id="9" name="Left Bracket 8"/>
          <p:cNvSpPr/>
          <p:nvPr/>
        </p:nvSpPr>
        <p:spPr>
          <a:xfrm>
            <a:off x="1752600" y="3810000"/>
            <a:ext cx="152400" cy="141726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768" y="3810000"/>
            <a:ext cx="1587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809999"/>
            <a:ext cx="1587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Bracket 7"/>
          <p:cNvSpPr/>
          <p:nvPr/>
        </p:nvSpPr>
        <p:spPr>
          <a:xfrm>
            <a:off x="2057400" y="3810000"/>
            <a:ext cx="152400" cy="1417260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09998"/>
            <a:ext cx="1587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549" y="3813544"/>
            <a:ext cx="1587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2537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Rotation (just the 3 x 3 part shown)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924800" cy="5943600"/>
          </a:xfrm>
        </p:spPr>
        <p:txBody>
          <a:bodyPr/>
          <a:lstStyle/>
          <a:p>
            <a:r>
              <a:rPr lang="en-US" dirty="0" smtClean="0"/>
              <a:t>About X axis:    1    0       0          About Y:  cos</a:t>
            </a:r>
            <a:r>
              <a:rPr lang="el-GR" dirty="0" smtClean="0"/>
              <a:t>θ</a:t>
            </a:r>
            <a:r>
              <a:rPr lang="en-US" dirty="0" smtClean="0"/>
              <a:t>    0  sin</a:t>
            </a:r>
            <a:r>
              <a:rPr lang="el-GR" dirty="0" smtClean="0"/>
              <a:t>θ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0 cos</a:t>
            </a:r>
            <a:r>
              <a:rPr lang="el-GR" dirty="0" smtClean="0"/>
              <a:t>θ</a:t>
            </a:r>
            <a:r>
              <a:rPr lang="en-US" dirty="0" smtClean="0"/>
              <a:t> –sin</a:t>
            </a:r>
            <a:r>
              <a:rPr lang="el-GR" dirty="0" smtClean="0"/>
              <a:t>θ</a:t>
            </a:r>
            <a:r>
              <a:rPr lang="en-US" dirty="0" smtClean="0"/>
              <a:t>                         0       1    0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0 sin</a:t>
            </a:r>
            <a:r>
              <a:rPr lang="el-GR" dirty="0" smtClean="0"/>
              <a:t>θ</a:t>
            </a:r>
            <a:r>
              <a:rPr lang="en-US" dirty="0" smtClean="0"/>
              <a:t>   cos</a:t>
            </a:r>
            <a:r>
              <a:rPr lang="el-GR" dirty="0" smtClean="0"/>
              <a:t>θ</a:t>
            </a:r>
            <a:r>
              <a:rPr lang="en-US" dirty="0" smtClean="0"/>
              <a:t>                      -sin</a:t>
            </a:r>
            <a:r>
              <a:rPr lang="el-GR" dirty="0" smtClean="0"/>
              <a:t>θ</a:t>
            </a:r>
            <a:r>
              <a:rPr lang="en-US" dirty="0" smtClean="0"/>
              <a:t>    0  cos</a:t>
            </a:r>
            <a:r>
              <a:rPr lang="el-GR" dirty="0" smtClean="0"/>
              <a:t>θ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About Z axis:  cos</a:t>
            </a:r>
            <a:r>
              <a:rPr lang="el-GR" dirty="0" smtClean="0"/>
              <a:t>θ</a:t>
            </a:r>
            <a:r>
              <a:rPr lang="en-US" dirty="0" smtClean="0"/>
              <a:t> –sin</a:t>
            </a:r>
            <a:r>
              <a:rPr lang="el-GR" dirty="0" smtClean="0"/>
              <a:t>θ</a:t>
            </a:r>
            <a:r>
              <a:rPr lang="en-US" dirty="0" smtClean="0"/>
              <a:t>   0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sin</a:t>
            </a:r>
            <a:r>
              <a:rPr lang="el-GR" dirty="0" smtClean="0"/>
              <a:t>θ</a:t>
            </a:r>
            <a:r>
              <a:rPr lang="en-US" dirty="0" smtClean="0"/>
              <a:t>    cos</a:t>
            </a:r>
            <a:r>
              <a:rPr lang="el-GR" dirty="0" smtClean="0"/>
              <a:t>θ</a:t>
            </a:r>
            <a:r>
              <a:rPr lang="en-US" dirty="0" smtClean="0"/>
              <a:t>  0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0         0      1</a:t>
            </a:r>
          </a:p>
          <a:p>
            <a:endParaRPr lang="en-US" dirty="0"/>
          </a:p>
          <a:p>
            <a:r>
              <a:rPr lang="en-US" dirty="0" smtClean="0"/>
              <a:t>General (orthonormal) rotation matrix used in practice: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dirty="0" smtClean="0">
                <a:solidFill>
                  <a:srgbClr val="FF0000"/>
                </a:solidFill>
              </a:rPr>
              <a:t>r11   r12   r13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              r21   r22   r23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              r31   r32   r33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5" name="Left Bracket 4"/>
          <p:cNvSpPr/>
          <p:nvPr/>
        </p:nvSpPr>
        <p:spPr bwMode="auto">
          <a:xfrm>
            <a:off x="2743200" y="990600"/>
            <a:ext cx="76200" cy="1143000"/>
          </a:xfrm>
          <a:prstGeom prst="leftBracket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p:sp>
        <p:nvSpPr>
          <p:cNvPr id="6" name="Left Bracket 5"/>
          <p:cNvSpPr/>
          <p:nvPr/>
        </p:nvSpPr>
        <p:spPr bwMode="auto">
          <a:xfrm>
            <a:off x="6324600" y="1066800"/>
            <a:ext cx="76200" cy="1143000"/>
          </a:xfrm>
          <a:prstGeom prst="leftBracket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p:sp>
        <p:nvSpPr>
          <p:cNvPr id="7" name="Left Bracket 6"/>
          <p:cNvSpPr/>
          <p:nvPr/>
        </p:nvSpPr>
        <p:spPr bwMode="auto">
          <a:xfrm>
            <a:off x="2590800" y="2743200"/>
            <a:ext cx="76200" cy="1143000"/>
          </a:xfrm>
          <a:prstGeom prst="leftBracket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7" y="4953000"/>
            <a:ext cx="85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ouble Bracket 7"/>
          <p:cNvSpPr/>
          <p:nvPr/>
        </p:nvSpPr>
        <p:spPr bwMode="auto">
          <a:xfrm>
            <a:off x="4648200" y="990600"/>
            <a:ext cx="76200" cy="1143000"/>
          </a:xfrm>
          <a:prstGeom prst="bracketPair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pitchFamily="-84" charset="0"/>
              <a:ea typeface="ヒラギノ明朝 ProN W3" pitchFamily="-84" charset="-128"/>
              <a:cs typeface="ヒラギノ明朝 ProN W3" pitchFamily="-84" charset="-128"/>
              <a:sym typeface="Times New Roman" pitchFamily="-84" charset="0"/>
            </a:endParaRP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52060"/>
            <a:ext cx="85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001233"/>
            <a:ext cx="85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527" y="4953000"/>
            <a:ext cx="85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5346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Camera parameters</a:t>
            </a:r>
          </a:p>
        </p:txBody>
      </p:sp>
      <p:sp>
        <p:nvSpPr>
          <p:cNvPr id="69637" name="Rectangle 5"/>
          <p:cNvSpPr>
            <a:spLocks/>
          </p:cNvSpPr>
          <p:nvPr/>
        </p:nvSpPr>
        <p:spPr bwMode="auto">
          <a:xfrm>
            <a:off x="685800" y="914400"/>
            <a:ext cx="8166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 camera is described by several parameters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Translation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optical center from the origin of world </a:t>
            </a:r>
            <a:r>
              <a:rPr lang="en-US" alt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coords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Rotation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image plane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focal length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principal 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point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(x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y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pixel size 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x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y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blue parameters are called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extrinsics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red are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2774" name="Rectangle 6"/>
          <p:cNvSpPr>
            <a:spLocks/>
          </p:cNvSpPr>
          <p:nvPr/>
        </p:nvSpPr>
        <p:spPr bwMode="auto">
          <a:xfrm>
            <a:off x="685800" y="6172200"/>
            <a:ext cx="8166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definitions of these parameters are </a:t>
            </a:r>
            <a:r>
              <a:rPr lang="en-US" altLang="en-US" sz="1800" dirty="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not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completely standardized</a:t>
            </a:r>
          </a:p>
          <a:p>
            <a:pPr eaLnBrk="1" hangingPunct="1">
              <a:spcBef>
                <a:spcPts val="350"/>
              </a:spcBef>
              <a:buClr>
                <a:srgbClr val="000000"/>
              </a:buClr>
              <a:buSzPct val="100000"/>
              <a:buFont typeface="Arial" pitchFamily="34" charset="0"/>
              <a:buChar char="–"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especially </a:t>
            </a:r>
            <a:r>
              <a:rPr lang="en-US" alt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—varies from one book to another</a:t>
            </a:r>
          </a:p>
        </p:txBody>
      </p:sp>
      <p:sp>
        <p:nvSpPr>
          <p:cNvPr id="69639" name="Rectangle 7"/>
          <p:cNvSpPr>
            <a:spLocks/>
          </p:cNvSpPr>
          <p:nvPr/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rot="10800000" flipH="1">
            <a:off x="7467600" y="27432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7467600" y="33512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4" name="Line 12"/>
          <p:cNvSpPr>
            <a:spLocks noChangeShapeType="1"/>
          </p:cNvSpPr>
          <p:nvPr/>
        </p:nvSpPr>
        <p:spPr bwMode="auto">
          <a:xfrm rot="10800000" flipH="1">
            <a:off x="6699250" y="32766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6781800" y="39608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6" name="Picture 1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7" name="Oval 15"/>
          <p:cNvSpPr>
            <a:spLocks/>
          </p:cNvSpPr>
          <p:nvPr/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5027613" y="1674813"/>
            <a:ext cx="3125787" cy="1601787"/>
          </a:xfrm>
          <a:custGeom>
            <a:avLst/>
            <a:gdLst>
              <a:gd name="T0" fmla="*/ 0 w 21515"/>
              <a:gd name="T1" fmla="*/ 2147483647 h 21442"/>
              <a:gd name="T2" fmla="*/ 2147483647 w 21515"/>
              <a:gd name="T3" fmla="*/ 373530199 h 21442"/>
              <a:gd name="T4" fmla="*/ 2147483647 w 21515"/>
              <a:gd name="T5" fmla="*/ 2147483647 h 21442"/>
              <a:gd name="T6" fmla="*/ 2147483647 w 21515"/>
              <a:gd name="T7" fmla="*/ 2147483647 h 21442"/>
              <a:gd name="T8" fmla="*/ 2147483647 w 21515"/>
              <a:gd name="T9" fmla="*/ 2147483647 h 21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515"/>
              <a:gd name="T16" fmla="*/ 0 h 21442"/>
              <a:gd name="T17" fmla="*/ 21515 w 21515"/>
              <a:gd name="T18" fmla="*/ 21442 h 21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515" h="21442">
                <a:moveTo>
                  <a:pt x="0" y="3073"/>
                </a:moveTo>
                <a:cubicBezTo>
                  <a:pt x="3585" y="1458"/>
                  <a:pt x="7171" y="-158"/>
                  <a:pt x="9969" y="12"/>
                </a:cubicBezTo>
                <a:cubicBezTo>
                  <a:pt x="12768" y="182"/>
                  <a:pt x="14866" y="1883"/>
                  <a:pt x="16790" y="4094"/>
                </a:cubicBezTo>
                <a:cubicBezTo>
                  <a:pt x="18714" y="6305"/>
                  <a:pt x="21425" y="10387"/>
                  <a:pt x="21513" y="13278"/>
                </a:cubicBezTo>
                <a:cubicBezTo>
                  <a:pt x="21600" y="16170"/>
                  <a:pt x="19457" y="18806"/>
                  <a:pt x="17315" y="2144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85800" y="2667000"/>
            <a:ext cx="8166100" cy="3505200"/>
            <a:chOff x="0" y="0"/>
            <a:chExt cx="5144" cy="2208"/>
          </a:xfrm>
        </p:grpSpPr>
        <p:sp>
          <p:nvSpPr>
            <p:cNvPr id="69650" name="Rectangle 17"/>
            <p:cNvSpPr>
              <a:spLocks/>
            </p:cNvSpPr>
            <p:nvPr/>
          </p:nvSpPr>
          <p:spPr bwMode="auto">
            <a:xfrm>
              <a:off x="0" y="0"/>
              <a:ext cx="5144" cy="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382588" indent="-3429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spcBef>
                  <a:spcPts val="450"/>
                </a:spcBef>
              </a:pPr>
              <a:r>
                <a:rPr lang="en-US" altLang="en-US"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 equation</a:t>
              </a:r>
            </a:p>
            <a:p>
              <a:pPr eaLnBrk="1" hangingPunct="1">
                <a:spcBef>
                  <a:spcPts val="450"/>
                </a:spcBef>
              </a:pPr>
              <a:endPara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The projection matrix models the cumulative effect of all parameters</a:t>
              </a: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Useful to decompose into a series of operations</a:t>
              </a:r>
            </a:p>
          </p:txBody>
        </p:sp>
        <p:pic>
          <p:nvPicPr>
            <p:cNvPr id="69651" name="Picture 1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" y="1440"/>
              <a:ext cx="3392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2" name="Rectangle 19"/>
            <p:cNvSpPr>
              <a:spLocks/>
            </p:cNvSpPr>
            <p:nvPr/>
          </p:nvSpPr>
          <p:spPr bwMode="auto">
            <a:xfrm>
              <a:off x="1837" y="2016"/>
              <a:ext cx="5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</a:t>
              </a:r>
            </a:p>
          </p:txBody>
        </p:sp>
        <p:sp>
          <p:nvSpPr>
            <p:cNvPr id="69653" name="Rectangle 20"/>
            <p:cNvSpPr>
              <a:spLocks/>
            </p:cNvSpPr>
            <p:nvPr/>
          </p:nvSpPr>
          <p:spPr bwMode="auto">
            <a:xfrm>
              <a:off x="1117" y="2016"/>
              <a:ext cx="53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intrinsics</a:t>
              </a:r>
            </a:p>
          </p:txBody>
        </p:sp>
        <p:sp>
          <p:nvSpPr>
            <p:cNvPr id="69654" name="Rectangle 21"/>
            <p:cNvSpPr>
              <a:spLocks/>
            </p:cNvSpPr>
            <p:nvPr/>
          </p:nvSpPr>
          <p:spPr bwMode="auto">
            <a:xfrm>
              <a:off x="2640" y="2016"/>
              <a:ext cx="4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rotation</a:t>
              </a:r>
            </a:p>
          </p:txBody>
        </p:sp>
        <p:sp>
          <p:nvSpPr>
            <p:cNvPr id="69655" name="Rectangle 22"/>
            <p:cNvSpPr>
              <a:spLocks/>
            </p:cNvSpPr>
            <p:nvPr/>
          </p:nvSpPr>
          <p:spPr bwMode="auto">
            <a:xfrm>
              <a:off x="3277" y="2016"/>
              <a:ext cx="61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translation</a:t>
              </a:r>
            </a:p>
          </p:txBody>
        </p:sp>
        <p:sp>
          <p:nvSpPr>
            <p:cNvPr id="69656" name="Rectangle 23"/>
            <p:cNvSpPr>
              <a:spLocks/>
            </p:cNvSpPr>
            <p:nvPr/>
          </p:nvSpPr>
          <p:spPr bwMode="auto">
            <a:xfrm>
              <a:off x="3853" y="1248"/>
              <a:ext cx="88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identity matrix</a:t>
              </a:r>
            </a:p>
          </p:txBody>
        </p:sp>
        <p:sp>
          <p:nvSpPr>
            <p:cNvPr id="69657" name="Line 24"/>
            <p:cNvSpPr>
              <a:spLocks noChangeShapeType="1"/>
            </p:cNvSpPr>
            <p:nvPr/>
          </p:nvSpPr>
          <p:spPr bwMode="auto">
            <a:xfrm flipH="1">
              <a:off x="3408" y="1392"/>
              <a:ext cx="43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69658" name="Picture 2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" y="248"/>
              <a:ext cx="2625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9659" name="Rectangle 26"/>
            <p:cNvSpPr>
              <a:spLocks/>
            </p:cNvSpPr>
            <p:nvPr/>
          </p:nvSpPr>
          <p:spPr bwMode="auto">
            <a:xfrm>
              <a:off x="416" y="1576"/>
              <a:ext cx="376" cy="3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>
                  <a:alpha val="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69660" name="Picture 2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" y="1616"/>
              <a:ext cx="28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28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7391400" y="5181600"/>
            <a:ext cx="1501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tx</a:t>
            </a:r>
            <a:r>
              <a:rPr lang="en-US" dirty="0" smtClean="0"/>
              <a:t>, ty, </a:t>
            </a:r>
            <a:r>
              <a:rPr lang="en-US" dirty="0" err="1" smtClean="0"/>
              <a:t>tz</a:t>
            </a:r>
            <a:r>
              <a:rPr lang="en-US" dirty="0" smtClean="0"/>
              <a:t>]</a:t>
            </a:r>
            <a:r>
              <a:rPr lang="en-US" baseline="30000" dirty="0" smtClean="0"/>
              <a:t>T</a:t>
            </a:r>
            <a:endParaRPr lang="en-US" baseline="30000" dirty="0"/>
          </a:p>
        </p:txBody>
      </p:sp>
      <p:cxnSp>
        <p:nvCxnSpPr>
          <p:cNvPr id="6" name="Straight Arrow Connector 5"/>
          <p:cNvCxnSpPr>
            <a:stCxn id="4" idx="1"/>
            <a:endCxn id="69651" idx="3"/>
          </p:cNvCxnSpPr>
          <p:nvPr/>
        </p:nvCxnSpPr>
        <p:spPr bwMode="auto">
          <a:xfrm flipH="1">
            <a:off x="7064375" y="5412433"/>
            <a:ext cx="327025" cy="3324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k 4"/>
              <p14:cNvContentPartPr/>
              <p14:nvPr/>
            </p14:nvContentPartPr>
            <p14:xfrm>
              <a:off x="501840" y="165600"/>
              <a:ext cx="8224920" cy="56635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1040" y="157680"/>
                <a:ext cx="8242920" cy="5678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Extrinsics</a:t>
            </a:r>
          </a:p>
        </p:txBody>
      </p:sp>
      <p:sp>
        <p:nvSpPr>
          <p:cNvPr id="70658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the camera to </a:t>
            </a:r>
            <a:r>
              <a:rPr lang="ja-JP" altLang="en-US" smtClean="0"/>
              <a:t>“</a:t>
            </a:r>
            <a:r>
              <a:rPr lang="en-US" altLang="ja-JP" smtClean="0"/>
              <a:t>canonical form</a:t>
            </a:r>
            <a:r>
              <a:rPr lang="ja-JP" altLang="en-US" smtClean="0"/>
              <a:t>”</a:t>
            </a:r>
            <a:r>
              <a:rPr lang="en-US" altLang="ja-JP" smtClean="0"/>
              <a:t>?</a:t>
            </a:r>
          </a:p>
          <a:p>
            <a:pPr lvl="1" eaLnBrk="1" hangingPunct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5588000" y="4468813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096000" y="6084888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16200000" flipV="1">
            <a:off x="5633244" y="5633244"/>
            <a:ext cx="685800" cy="3698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151563" y="5757863"/>
            <a:ext cx="1381125" cy="4032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6019800" y="4745038"/>
            <a:ext cx="1568450" cy="12636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V="1">
            <a:off x="5029200" y="5018088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6200000" flipH="1">
            <a:off x="6400800" y="5932488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V="1">
            <a:off x="5899944" y="5888832"/>
            <a:ext cx="501650" cy="42862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5829300" y="6221413"/>
            <a:ext cx="403225" cy="282575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6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6124575"/>
            <a:ext cx="2349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5638800"/>
            <a:ext cx="193675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75" y="6586538"/>
            <a:ext cx="261938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6248400"/>
            <a:ext cx="16510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3581400"/>
            <a:ext cx="309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4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5029200"/>
            <a:ext cx="236538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20938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4232" y="4533106"/>
            <a:ext cx="1752600" cy="1587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8325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5125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0679" name="TextBox 54"/>
          <p:cNvSpPr txBox="1">
            <a:spLocks noChangeArrowheads="1"/>
          </p:cNvSpPr>
          <p:nvPr/>
        </p:nvSpPr>
        <p:spPr bwMode="auto">
          <a:xfrm>
            <a:off x="4297363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149975" y="3330575"/>
            <a:ext cx="2906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1: Translate by -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29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7603331" y="4592638"/>
            <a:ext cx="9348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image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plane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4873" y="5848648"/>
            <a:ext cx="1071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camera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ree"/>
          <p:cNvSpPr>
            <a:spLocks noEditPoints="1" noChangeArrowheads="1"/>
          </p:cNvSpPr>
          <p:nvPr/>
        </p:nvSpPr>
        <p:spPr bwMode="auto">
          <a:xfrm>
            <a:off x="1974850" y="1989138"/>
            <a:ext cx="914400" cy="10588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 smtClean="0"/>
              <a:t>Image formation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5105400"/>
            <a:ext cx="7772400" cy="1295400"/>
          </a:xfrm>
        </p:spPr>
        <p:txBody>
          <a:bodyPr/>
          <a:lstStyle/>
          <a:p>
            <a:r>
              <a:rPr lang="en-US" altLang="en-US" smtClean="0"/>
              <a:t>Let</a:t>
            </a:r>
            <a:r>
              <a:rPr lang="ja-JP" altLang="en-US" smtClean="0"/>
              <a:t>’</a:t>
            </a:r>
            <a:r>
              <a:rPr lang="en-US" altLang="ja-JP" smtClean="0"/>
              <a:t>s design a camera</a:t>
            </a:r>
          </a:p>
          <a:p>
            <a:pPr lvl="1"/>
            <a:r>
              <a:rPr lang="en-US" altLang="en-US" smtClean="0"/>
              <a:t>Idea 1:  put a piece of film in front of an object</a:t>
            </a:r>
          </a:p>
          <a:p>
            <a:pPr lvl="1"/>
            <a:r>
              <a:rPr lang="en-US" altLang="en-US" smtClean="0"/>
              <a:t>Do we get a reasonable image?</a:t>
            </a:r>
          </a:p>
        </p:txBody>
      </p:sp>
      <p:grpSp>
        <p:nvGrpSpPr>
          <p:cNvPr id="2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438400" y="1981200"/>
            <a:ext cx="4724400" cy="1524000"/>
            <a:chOff x="1536" y="1248"/>
            <a:chExt cx="2976" cy="960"/>
          </a:xfrm>
        </p:grpSpPr>
        <p:sp>
          <p:nvSpPr>
            <p:cNvPr id="22545" name="Line 7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6" name="Line 8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7" name="Line 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30" name="Line 10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438400" y="1981200"/>
            <a:ext cx="4724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2743200" y="2209800"/>
            <a:ext cx="4419600" cy="1295400"/>
            <a:chOff x="1728" y="1392"/>
            <a:chExt cx="2784" cy="816"/>
          </a:xfrm>
        </p:grpSpPr>
        <p:grpSp>
          <p:nvGrpSpPr>
            <p:cNvPr id="22540" name="Group 15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22542" name="Line 11"/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3" name="Line 12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4" name="Line 13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541" name="Line 14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5" name="Oval 1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393950" y="1949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6" name="Oval 1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711450" y="25574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22537" name="Straight Connector 5"/>
          <p:cNvCxnSpPr>
            <a:cxnSpLocks noChangeShapeType="1"/>
          </p:cNvCxnSpPr>
          <p:nvPr/>
        </p:nvCxnSpPr>
        <p:spPr bwMode="auto">
          <a:xfrm>
            <a:off x="7162800" y="1949450"/>
            <a:ext cx="0" cy="176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8" name="TextBox 6"/>
          <p:cNvSpPr txBox="1">
            <a:spLocks noChangeArrowheads="1"/>
          </p:cNvSpPr>
          <p:nvPr/>
        </p:nvSpPr>
        <p:spPr bwMode="auto">
          <a:xfrm>
            <a:off x="6858000" y="1524000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Film</a:t>
            </a:r>
          </a:p>
        </p:txBody>
      </p:sp>
      <p:sp>
        <p:nvSpPr>
          <p:cNvPr id="22539" name="TextBox 21"/>
          <p:cNvSpPr txBox="1">
            <a:spLocks noChangeArrowheads="1"/>
          </p:cNvSpPr>
          <p:nvPr/>
        </p:nvSpPr>
        <p:spPr bwMode="auto">
          <a:xfrm>
            <a:off x="2057400" y="1524000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Object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Extrinsics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the camera to </a:t>
            </a:r>
            <a:r>
              <a:rPr lang="ja-JP" altLang="en-US" smtClean="0"/>
              <a:t>“</a:t>
            </a:r>
            <a:r>
              <a:rPr lang="en-US" altLang="ja-JP" smtClean="0"/>
              <a:t>canonical form</a:t>
            </a:r>
            <a:r>
              <a:rPr lang="ja-JP" altLang="en-US" smtClean="0"/>
              <a:t>”</a:t>
            </a:r>
            <a:r>
              <a:rPr lang="en-US" altLang="ja-JP" smtClean="0"/>
              <a:t>?</a:t>
            </a:r>
          </a:p>
          <a:p>
            <a:pPr lvl="1" eaLnBrk="1" hangingPunct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grpSp>
        <p:nvGrpSpPr>
          <p:cNvPr id="71684" name="Group 24"/>
          <p:cNvGrpSpPr>
            <a:grpSpLocks/>
          </p:cNvGrpSpPr>
          <p:nvPr/>
        </p:nvGrpSpPr>
        <p:grpSpPr bwMode="auto">
          <a:xfrm>
            <a:off x="3657600" y="3592513"/>
            <a:ext cx="2057400" cy="2416175"/>
            <a:chOff x="2146514" y="3592284"/>
            <a:chExt cx="2057400" cy="2416630"/>
          </a:xfrm>
        </p:grpSpPr>
        <p:sp>
          <p:nvSpPr>
            <p:cNvPr id="4" name="Parallelogram 3"/>
            <p:cNvSpPr/>
            <p:nvPr/>
          </p:nvSpPr>
          <p:spPr>
            <a:xfrm rot="11352756" flipH="1">
              <a:off x="2146514" y="3728835"/>
              <a:ext cx="2057400" cy="1143215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656102" y="5345214"/>
              <a:ext cx="152400" cy="1524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 flipV="1">
              <a:off x="2193281" y="4893520"/>
              <a:ext cx="685929" cy="3698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710077" y="5018127"/>
              <a:ext cx="1382712" cy="4033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2579753" y="4006819"/>
              <a:ext cx="1567158" cy="12620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1589130" y="4278256"/>
              <a:ext cx="1829144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2960895" y="5192836"/>
              <a:ext cx="76214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2458411" y="5149125"/>
              <a:ext cx="501744" cy="42862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389364" y="5480203"/>
              <a:ext cx="401713" cy="284163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70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118" y="5385026"/>
              <a:ext cx="236111" cy="18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0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236" y="4899252"/>
              <a:ext cx="193788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0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569" y="5846310"/>
              <a:ext cx="262839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68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1691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sp>
        <p:nvSpPr>
          <p:cNvPr id="71692" name="TextBox 28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1: Translate by -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c</a:t>
            </a:r>
          </a:p>
          <a:p>
            <a:pPr eaLnBrk="1" hangingPunct="1"/>
            <a:endParaRPr lang="en-US" altLang="en-US" b="1">
              <a:latin typeface="Calibri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389688" y="3973513"/>
            <a:ext cx="23844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How do we represent translation as a matrix multiplication?</a:t>
            </a:r>
          </a:p>
        </p:txBody>
      </p:sp>
      <p:pic>
        <p:nvPicPr>
          <p:cNvPr id="781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086350"/>
            <a:ext cx="2424113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13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5576888"/>
            <a:ext cx="80645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Extrinsics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the camera to </a:t>
            </a:r>
            <a:r>
              <a:rPr lang="ja-JP" altLang="en-US" smtClean="0"/>
              <a:t>“</a:t>
            </a:r>
            <a:r>
              <a:rPr lang="en-US" altLang="ja-JP" smtClean="0"/>
              <a:t>canonical form</a:t>
            </a:r>
            <a:r>
              <a:rPr lang="ja-JP" altLang="en-US" smtClean="0"/>
              <a:t>”</a:t>
            </a:r>
            <a:r>
              <a:rPr lang="en-US" altLang="ja-JP" smtClean="0"/>
              <a:t>?</a:t>
            </a:r>
          </a:p>
          <a:p>
            <a:pPr lvl="1" eaLnBrk="1" hangingPunct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grpSp>
        <p:nvGrpSpPr>
          <p:cNvPr id="72708" name="Group 24"/>
          <p:cNvGrpSpPr>
            <a:grpSpLocks/>
          </p:cNvGrpSpPr>
          <p:nvPr/>
        </p:nvGrpSpPr>
        <p:grpSpPr bwMode="auto">
          <a:xfrm>
            <a:off x="3657600" y="3592513"/>
            <a:ext cx="2057400" cy="2416175"/>
            <a:chOff x="2146514" y="3592284"/>
            <a:chExt cx="2057400" cy="2416630"/>
          </a:xfrm>
        </p:grpSpPr>
        <p:sp>
          <p:nvSpPr>
            <p:cNvPr id="4" name="Parallelogram 3"/>
            <p:cNvSpPr/>
            <p:nvPr/>
          </p:nvSpPr>
          <p:spPr>
            <a:xfrm rot="11352756" flipH="1">
              <a:off x="2146514" y="3728835"/>
              <a:ext cx="2057400" cy="1143215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656102" y="5345214"/>
              <a:ext cx="152400" cy="1524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 flipV="1">
              <a:off x="2193281" y="4893520"/>
              <a:ext cx="685929" cy="3698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710077" y="5018127"/>
              <a:ext cx="1382712" cy="4033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2579753" y="4006819"/>
              <a:ext cx="1567158" cy="12620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1589130" y="4278256"/>
              <a:ext cx="1829144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2960895" y="5192836"/>
              <a:ext cx="76214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2458411" y="5149125"/>
              <a:ext cx="501744" cy="42862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389364" y="5480203"/>
              <a:ext cx="401713" cy="284163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272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118" y="5385026"/>
              <a:ext cx="236111" cy="18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3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236" y="4899252"/>
              <a:ext cx="193788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3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569" y="5846310"/>
              <a:ext cx="262839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70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2715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1: Translate by -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c</a:t>
            </a:r>
          </a:p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2: Rotate by 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R</a:t>
            </a:r>
          </a:p>
        </p:txBody>
      </p:sp>
      <p:pic>
        <p:nvPicPr>
          <p:cNvPr id="78029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4651375"/>
            <a:ext cx="2928938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Arrow Connector 31"/>
          <p:cNvCxnSpPr/>
          <p:nvPr/>
        </p:nvCxnSpPr>
        <p:spPr>
          <a:xfrm rot="5400000" flipH="1" flipV="1">
            <a:off x="5709445" y="5622131"/>
            <a:ext cx="468312" cy="327025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887913" y="6008688"/>
            <a:ext cx="1979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3x3 rotation matrix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Extrinsics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pPr eaLnBrk="1" hangingPunct="1"/>
            <a:r>
              <a:rPr lang="en-US" altLang="en-US" smtClean="0"/>
              <a:t>How do we get the camera to </a:t>
            </a:r>
            <a:r>
              <a:rPr lang="ja-JP" altLang="en-US" smtClean="0"/>
              <a:t>“</a:t>
            </a:r>
            <a:r>
              <a:rPr lang="en-US" altLang="ja-JP" smtClean="0"/>
              <a:t>canonical form</a:t>
            </a:r>
            <a:r>
              <a:rPr lang="ja-JP" altLang="en-US" smtClean="0"/>
              <a:t>”</a:t>
            </a:r>
            <a:r>
              <a:rPr lang="en-US" altLang="ja-JP" smtClean="0"/>
              <a:t>?</a:t>
            </a:r>
          </a:p>
          <a:p>
            <a:pPr lvl="1" eaLnBrk="1" hangingPunct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pic>
        <p:nvPicPr>
          <p:cNvPr id="7373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3738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sp>
        <p:nvSpPr>
          <p:cNvPr id="27" name="Parallelogram 26"/>
          <p:cNvSpPr/>
          <p:nvPr/>
        </p:nvSpPr>
        <p:spPr>
          <a:xfrm rot="8347545">
            <a:off x="3975100" y="4616450"/>
            <a:ext cx="2435225" cy="1176338"/>
          </a:xfrm>
          <a:prstGeom prst="parallelogram">
            <a:avLst>
              <a:gd name="adj" fmla="val 8983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4244975" y="3973513"/>
            <a:ext cx="1481138" cy="14255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4203700" y="4911726"/>
            <a:ext cx="523875" cy="431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52" idx="1"/>
          </p:cNvCxnSpPr>
          <p:nvPr/>
        </p:nvCxnSpPr>
        <p:spPr>
          <a:xfrm rot="16200000" flipV="1">
            <a:off x="3923507" y="5709444"/>
            <a:ext cx="1035050" cy="4143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52" idx="4"/>
          </p:cNvCxnSpPr>
          <p:nvPr/>
        </p:nvCxnSpPr>
        <p:spPr>
          <a:xfrm rot="10800000">
            <a:off x="4244975" y="5421313"/>
            <a:ext cx="1458913" cy="1190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44" name="TextBox 41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1: Translate by -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c</a:t>
            </a:r>
          </a:p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Step 2: Rotate by </a:t>
            </a:r>
            <a:r>
              <a:rPr lang="en-US" altLang="en-US" b="1">
                <a:latin typeface="Calibri" pitchFamily="34" charset="0"/>
                <a:cs typeface="Arial" pitchFamily="34" charset="0"/>
              </a:rPr>
              <a:t>R</a:t>
            </a:r>
          </a:p>
        </p:txBody>
      </p:sp>
      <p:pic>
        <p:nvPicPr>
          <p:cNvPr id="7374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4651375"/>
            <a:ext cx="2928938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Perspective projection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19200"/>
            <a:ext cx="44958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743200"/>
            <a:ext cx="5334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Brace 5"/>
          <p:cNvSpPr/>
          <p:nvPr/>
        </p:nvSpPr>
        <p:spPr>
          <a:xfrm rot="16200000">
            <a:off x="3314700" y="1485900"/>
            <a:ext cx="152400" cy="205740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sym typeface="Times New Roman" pitchFamily="-84" charset="0"/>
            </a:endParaRPr>
          </a:p>
        </p:txBody>
      </p:sp>
      <p:sp>
        <p:nvSpPr>
          <p:cNvPr id="74757" name="TextBox 6"/>
          <p:cNvSpPr txBox="1">
            <a:spLocks noChangeArrowheads="1"/>
          </p:cNvSpPr>
          <p:nvPr/>
        </p:nvSpPr>
        <p:spPr bwMode="auto">
          <a:xfrm>
            <a:off x="2801938" y="3135313"/>
            <a:ext cx="1160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(intrinsics)</a:t>
            </a:r>
          </a:p>
        </p:txBody>
      </p:sp>
      <p:pic>
        <p:nvPicPr>
          <p:cNvPr id="7475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1230313"/>
            <a:ext cx="44196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7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663" y="3722688"/>
            <a:ext cx="393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92200" y="4148138"/>
            <a:ext cx="1562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latin typeface="Calibri" pitchFamily="34" charset="0"/>
                <a:cs typeface="Arial" pitchFamily="34" charset="0"/>
              </a:rPr>
              <a:t>in general, </a:t>
            </a:r>
          </a:p>
        </p:txBody>
      </p:sp>
      <p:pic>
        <p:nvPicPr>
          <p:cNvPr id="777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5280025"/>
            <a:ext cx="34766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7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5791200"/>
            <a:ext cx="3000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72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6248400"/>
            <a:ext cx="9906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95363" y="5286375"/>
            <a:ext cx="4354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latin typeface="Calibri" pitchFamily="34" charset="0"/>
                <a:cs typeface="Arial" pitchFamily="34" charset="0"/>
              </a:rPr>
              <a:t>: </a:t>
            </a:r>
            <a:r>
              <a:rPr lang="en-US" altLang="en-US" sz="1800" b="1" dirty="0">
                <a:latin typeface="Calibri" pitchFamily="34" charset="0"/>
                <a:cs typeface="Arial" pitchFamily="34" charset="0"/>
              </a:rPr>
              <a:t>aspect ratio </a:t>
            </a:r>
            <a:r>
              <a:rPr lang="en-US" altLang="en-US" sz="1800" dirty="0">
                <a:latin typeface="Calibri" pitchFamily="34" charset="0"/>
                <a:cs typeface="Arial" pitchFamily="34" charset="0"/>
              </a:rPr>
              <a:t>(1 unless pixels are not square)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95363" y="5768975"/>
            <a:ext cx="5970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: </a:t>
            </a:r>
            <a:r>
              <a:rPr lang="en-US" altLang="en-US" sz="1800" b="1">
                <a:latin typeface="Calibri" pitchFamily="34" charset="0"/>
                <a:cs typeface="Arial" pitchFamily="34" charset="0"/>
              </a:rPr>
              <a:t>skew</a:t>
            </a:r>
            <a:r>
              <a:rPr lang="en-US" altLang="en-US" sz="1800">
                <a:latin typeface="Calibri" pitchFamily="34" charset="0"/>
                <a:cs typeface="Arial" pitchFamily="34" charset="0"/>
              </a:rPr>
              <a:t> (0 unless pixels are shaped like rhombi/parallelograms)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84250" y="6259513"/>
            <a:ext cx="8096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: </a:t>
            </a:r>
            <a:r>
              <a:rPr lang="en-US" altLang="en-US" sz="1800" b="1">
                <a:latin typeface="Calibri" pitchFamily="34" charset="0"/>
                <a:cs typeface="Arial" pitchFamily="34" charset="0"/>
              </a:rPr>
              <a:t>principal point</a:t>
            </a:r>
            <a:r>
              <a:rPr lang="en-US" altLang="en-US" sz="1800">
                <a:latin typeface="Calibri" pitchFamily="34" charset="0"/>
                <a:cs typeface="Arial" pitchFamily="34" charset="0"/>
              </a:rPr>
              <a:t> ((0,0) unless optical axis doesn</a:t>
            </a:r>
            <a:r>
              <a:rPr lang="ja-JP" altLang="en-US" sz="1800">
                <a:latin typeface="Calibri" pitchFamily="34" charset="0"/>
                <a:cs typeface="Arial" pitchFamily="34" charset="0"/>
              </a:rPr>
              <a:t>’</a:t>
            </a:r>
            <a:r>
              <a:rPr lang="en-US" altLang="ja-JP" sz="1800">
                <a:latin typeface="Calibri" pitchFamily="34" charset="0"/>
                <a:cs typeface="Arial" pitchFamily="34" charset="0"/>
              </a:rPr>
              <a:t>t intersect projection plane at origin)</a:t>
            </a:r>
            <a:endParaRPr lang="en-US" altLang="en-US" sz="180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477000" y="4103688"/>
            <a:ext cx="18399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800" dirty="0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f is the focal </a:t>
            </a:r>
          </a:p>
          <a:p>
            <a:pPr algn="ctr" eaLnBrk="1" hangingPunct="1"/>
            <a:r>
              <a:rPr lang="en-US" altLang="en-US" sz="1800" dirty="0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length of the camera</a:t>
            </a:r>
            <a:endParaRPr lang="en-US" altLang="en-US" sz="1800" dirty="0">
              <a:solidFill>
                <a:srgbClr val="C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74768" name="TextBox 17"/>
          <p:cNvSpPr txBox="1">
            <a:spLocks noChangeArrowheads="1"/>
          </p:cNvSpPr>
          <p:nvPr/>
        </p:nvSpPr>
        <p:spPr bwMode="auto">
          <a:xfrm>
            <a:off x="4005263" y="2751138"/>
            <a:ext cx="4029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(converts from 3D rays in camera coordinate system to pixel coordinates)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7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Focal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486400"/>
          </a:xfrm>
        </p:spPr>
        <p:txBody>
          <a:bodyPr/>
          <a:lstStyle/>
          <a:p>
            <a:pPr eaLnBrk="1" hangingPunct="1"/>
            <a:r>
              <a:rPr lang="en-US" altLang="en-US" smtClean="0"/>
              <a:t>Can think of as </a:t>
            </a:r>
            <a:r>
              <a:rPr lang="ja-JP" altLang="en-US" smtClean="0"/>
              <a:t>“</a:t>
            </a:r>
            <a:r>
              <a:rPr lang="en-US" altLang="ja-JP" smtClean="0"/>
              <a:t>zoom</a:t>
            </a:r>
            <a:r>
              <a:rPr lang="ja-JP" altLang="en-US" smtClean="0"/>
              <a:t>”</a:t>
            </a:r>
            <a:endParaRPr lang="en-US" altLang="ja-JP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Related to </a:t>
            </a:r>
            <a:r>
              <a:rPr lang="en-US" altLang="en-US" i="1" smtClean="0"/>
              <a:t>field of view</a:t>
            </a:r>
            <a:endParaRPr lang="en-US" altLang="en-US" smtClean="0"/>
          </a:p>
        </p:txBody>
      </p:sp>
      <p:pic>
        <p:nvPicPr>
          <p:cNvPr id="464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574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8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574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1910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91000"/>
            <a:ext cx="2286000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3" name="TextBox 7"/>
          <p:cNvSpPr txBox="1">
            <a:spLocks noChangeArrowheads="1"/>
          </p:cNvSpPr>
          <p:nvPr/>
        </p:nvSpPr>
        <p:spPr bwMode="auto">
          <a:xfrm>
            <a:off x="2794000" y="3581400"/>
            <a:ext cx="78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24mm</a:t>
            </a:r>
          </a:p>
        </p:txBody>
      </p:sp>
      <p:sp>
        <p:nvSpPr>
          <p:cNvPr id="75784" name="TextBox 8"/>
          <p:cNvSpPr txBox="1">
            <a:spLocks noChangeArrowheads="1"/>
          </p:cNvSpPr>
          <p:nvPr/>
        </p:nvSpPr>
        <p:spPr bwMode="auto">
          <a:xfrm>
            <a:off x="5410200" y="3581400"/>
            <a:ext cx="78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50mm</a:t>
            </a:r>
          </a:p>
        </p:txBody>
      </p:sp>
      <p:sp>
        <p:nvSpPr>
          <p:cNvPr id="75785" name="TextBox 9"/>
          <p:cNvSpPr txBox="1">
            <a:spLocks noChangeArrowheads="1"/>
          </p:cNvSpPr>
          <p:nvPr/>
        </p:nvSpPr>
        <p:spPr bwMode="auto">
          <a:xfrm>
            <a:off x="2743200" y="5726113"/>
            <a:ext cx="904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200mm</a:t>
            </a:r>
          </a:p>
        </p:txBody>
      </p:sp>
      <p:sp>
        <p:nvSpPr>
          <p:cNvPr id="75786" name="TextBox 10"/>
          <p:cNvSpPr txBox="1">
            <a:spLocks noChangeArrowheads="1"/>
          </p:cNvSpPr>
          <p:nvPr/>
        </p:nvSpPr>
        <p:spPr bwMode="auto">
          <a:xfrm>
            <a:off x="5410200" y="57150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800mm</a:t>
            </a:r>
          </a:p>
        </p:txBody>
      </p:sp>
      <p:pic>
        <p:nvPicPr>
          <p:cNvPr id="485377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953000"/>
            <a:ext cx="1828800" cy="14017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537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1447800" cy="1247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Projection matrix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3" y="1663700"/>
            <a:ext cx="68199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2176463"/>
            <a:ext cx="508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163763"/>
            <a:ext cx="1130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eft Brace 7"/>
          <p:cNvSpPr/>
          <p:nvPr/>
        </p:nvSpPr>
        <p:spPr>
          <a:xfrm rot="16200000">
            <a:off x="5257007" y="32544"/>
            <a:ext cx="338137" cy="6759575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sym typeface="Times New Roman" pitchFamily="-84" charset="0"/>
            </a:endParaRPr>
          </a:p>
        </p:txBody>
      </p:sp>
      <p:sp>
        <p:nvSpPr>
          <p:cNvPr id="77830" name="TextBox 23"/>
          <p:cNvSpPr txBox="1">
            <a:spLocks noChangeArrowheads="1"/>
          </p:cNvSpPr>
          <p:nvPr/>
        </p:nvSpPr>
        <p:spPr bwMode="auto">
          <a:xfrm>
            <a:off x="6900863" y="2982913"/>
            <a:ext cx="1195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translation</a:t>
            </a:r>
          </a:p>
        </p:txBody>
      </p:sp>
      <p:sp>
        <p:nvSpPr>
          <p:cNvPr id="77831" name="TextBox 24"/>
          <p:cNvSpPr txBox="1">
            <a:spLocks noChangeArrowheads="1"/>
          </p:cNvSpPr>
          <p:nvPr/>
        </p:nvSpPr>
        <p:spPr bwMode="auto">
          <a:xfrm>
            <a:off x="4614863" y="2982913"/>
            <a:ext cx="93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rotation</a:t>
            </a:r>
          </a:p>
        </p:txBody>
      </p:sp>
      <p:sp>
        <p:nvSpPr>
          <p:cNvPr id="77832" name="TextBox 25"/>
          <p:cNvSpPr txBox="1">
            <a:spLocks noChangeArrowheads="1"/>
          </p:cNvSpPr>
          <p:nvPr/>
        </p:nvSpPr>
        <p:spPr bwMode="auto">
          <a:xfrm>
            <a:off x="2503488" y="2982913"/>
            <a:ext cx="114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projection</a:t>
            </a:r>
          </a:p>
        </p:txBody>
      </p:sp>
      <p:sp>
        <p:nvSpPr>
          <p:cNvPr id="77833" name="TextBox 26"/>
          <p:cNvSpPr txBox="1">
            <a:spLocks noChangeArrowheads="1"/>
          </p:cNvSpPr>
          <p:nvPr/>
        </p:nvSpPr>
        <p:spPr bwMode="auto">
          <a:xfrm>
            <a:off x="1077913" y="2633663"/>
            <a:ext cx="1019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Calibri" pitchFamily="34" charset="0"/>
                <a:cs typeface="Arial" pitchFamily="34" charset="0"/>
              </a:rPr>
              <a:t>intrinsics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Projection matrix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4073525" y="2933700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583113" y="4549775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16200000" flipV="1">
            <a:off x="4120357" y="4098131"/>
            <a:ext cx="685800" cy="3698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637088" y="4222750"/>
            <a:ext cx="1382712" cy="4032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4507707" y="3210719"/>
            <a:ext cx="1566862" cy="12636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3516313" y="3482975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4887913" y="4397375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6200000" flipV="1">
            <a:off x="4387851" y="4354512"/>
            <a:ext cx="500062" cy="42863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4316413" y="4686300"/>
            <a:ext cx="403225" cy="282575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85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4589463"/>
            <a:ext cx="234950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03688"/>
            <a:ext cx="193675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88" y="5051425"/>
            <a:ext cx="261937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4713288"/>
            <a:ext cx="163512" cy="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4789488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2046288"/>
            <a:ext cx="309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3494088"/>
            <a:ext cx="236537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rot="10800000" flipV="1">
            <a:off x="908050" y="3873500"/>
            <a:ext cx="1828800" cy="1588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1861344" y="2997994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1595438" y="3875088"/>
            <a:ext cx="1139825" cy="106680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662238" y="3798888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sp>
        <p:nvSpPr>
          <p:cNvPr id="78870" name="TextBox 23"/>
          <p:cNvSpPr txBox="1">
            <a:spLocks noChangeArrowheads="1"/>
          </p:cNvSpPr>
          <p:nvPr/>
        </p:nvSpPr>
        <p:spPr bwMode="auto">
          <a:xfrm>
            <a:off x="2784475" y="3706813"/>
            <a:ext cx="339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Calibri" pitchFamily="34" charset="0"/>
                <a:cs typeface="Arial" pitchFamily="34" charset="0"/>
              </a:rPr>
              <a:t>0</a:t>
            </a:r>
          </a:p>
        </p:txBody>
      </p:sp>
      <p:cxnSp>
        <p:nvCxnSpPr>
          <p:cNvPr id="30" name="Straight Arrow Connector 29"/>
          <p:cNvCxnSpPr>
            <a:endCxn id="5" idx="3"/>
          </p:cNvCxnSpPr>
          <p:nvPr/>
        </p:nvCxnSpPr>
        <p:spPr>
          <a:xfrm rot="5400000">
            <a:off x="3963194" y="2775744"/>
            <a:ext cx="2546350" cy="1262062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5122863" y="3395663"/>
            <a:ext cx="152400" cy="1524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sym typeface="Times New Roman" pitchFamily="-84" charset="0"/>
            </a:endParaRP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5797550" y="1687513"/>
            <a:ext cx="1811338" cy="522287"/>
            <a:chOff x="5796988" y="1687286"/>
            <a:chExt cx="1812111" cy="523220"/>
          </a:xfrm>
        </p:grpSpPr>
        <p:pic>
          <p:nvPicPr>
            <p:cNvPr id="78877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3660" y="1832880"/>
              <a:ext cx="1065439" cy="282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Oval 27"/>
            <p:cNvSpPr/>
            <p:nvPr/>
          </p:nvSpPr>
          <p:spPr>
            <a:xfrm>
              <a:off x="5796988" y="2003762"/>
              <a:ext cx="152465" cy="1510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sym typeface="Times New Roman" pitchFamily="-84" charset="0"/>
              </a:endParaRPr>
            </a:p>
          </p:txBody>
        </p:sp>
        <p:pic>
          <p:nvPicPr>
            <p:cNvPr id="78879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7286" y="1873025"/>
              <a:ext cx="243009" cy="260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880" name="TextBox 37"/>
            <p:cNvSpPr txBox="1">
              <a:spLocks noChangeArrowheads="1"/>
            </p:cNvSpPr>
            <p:nvPr/>
          </p:nvSpPr>
          <p:spPr bwMode="auto">
            <a:xfrm>
              <a:off x="6226628" y="1687286"/>
              <a:ext cx="3642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2800" dirty="0">
                  <a:latin typeface="Calibri" pitchFamily="34" charset="0"/>
                  <a:cs typeface="Arial" pitchFamily="34" charset="0"/>
                </a:rPr>
                <a:t>=</a:t>
              </a:r>
            </a:p>
          </p:txBody>
        </p:sp>
      </p:grpSp>
      <p:pic>
        <p:nvPicPr>
          <p:cNvPr id="78234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3221038"/>
            <a:ext cx="5302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6248400" y="3733800"/>
            <a:ext cx="289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400">
                <a:latin typeface="Calibri" pitchFamily="34" charset="0"/>
                <a:cs typeface="Arial" pitchFamily="34" charset="0"/>
              </a:rPr>
              <a:t>(in homogeneous image coordinates)</a:t>
            </a:r>
          </a:p>
        </p:txBody>
      </p:sp>
      <p:cxnSp>
        <p:nvCxnSpPr>
          <p:cNvPr id="43" name="Straight Arrow Connector 42"/>
          <p:cNvCxnSpPr>
            <a:stCxn id="41" idx="1"/>
          </p:cNvCxnSpPr>
          <p:nvPr/>
        </p:nvCxnSpPr>
        <p:spPr>
          <a:xfrm rot="10800000">
            <a:off x="5334000" y="3516313"/>
            <a:ext cx="914400" cy="37147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36</a:t>
            </a:fld>
            <a:endParaRPr lang="en-US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5922963" y="1259518"/>
            <a:ext cx="2404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arbitrary 3D point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49202" y="2998788"/>
            <a:ext cx="1677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image plane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Distortion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91000"/>
            <a:ext cx="7772400" cy="26670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Radial distortion of the image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Caused by imperfect lenses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Deviations are most noticeable for rays that pass through the edge of the lens</a:t>
            </a:r>
          </a:p>
        </p:txBody>
      </p:sp>
      <p:pic>
        <p:nvPicPr>
          <p:cNvPr id="7987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944563"/>
            <a:ext cx="5576887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Rectangle 5"/>
          <p:cNvSpPr>
            <a:spLocks/>
          </p:cNvSpPr>
          <p:nvPr/>
        </p:nvSpPr>
        <p:spPr bwMode="auto">
          <a:xfrm>
            <a:off x="1905000" y="3165475"/>
            <a:ext cx="14366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50"/>
              </a:spcBef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No distortion</a:t>
            </a:r>
          </a:p>
        </p:txBody>
      </p:sp>
      <p:sp>
        <p:nvSpPr>
          <p:cNvPr id="79878" name="Rectangle 6"/>
          <p:cNvSpPr>
            <a:spLocks/>
          </p:cNvSpPr>
          <p:nvPr/>
        </p:nvSpPr>
        <p:spPr bwMode="auto">
          <a:xfrm>
            <a:off x="3816350" y="3165475"/>
            <a:ext cx="13366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50"/>
              </a:spcBef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Pin cushion</a:t>
            </a:r>
          </a:p>
        </p:txBody>
      </p:sp>
      <p:sp>
        <p:nvSpPr>
          <p:cNvPr id="79879" name="Rectangle 7"/>
          <p:cNvSpPr>
            <a:spLocks/>
          </p:cNvSpPr>
          <p:nvPr/>
        </p:nvSpPr>
        <p:spPr bwMode="auto">
          <a:xfrm>
            <a:off x="6064250" y="3165475"/>
            <a:ext cx="76358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50"/>
              </a:spcBef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Barrel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Correcting radial distortion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/>
            <a:endParaRPr lang="en-US" altLang="en-US" smtClean="0"/>
          </a:p>
        </p:txBody>
      </p:sp>
      <p:pic>
        <p:nvPicPr>
          <p:cNvPr id="81924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066800"/>
            <a:ext cx="3636962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3657600"/>
            <a:ext cx="5237162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Rectangle 6"/>
          <p:cNvSpPr>
            <a:spLocks/>
          </p:cNvSpPr>
          <p:nvPr/>
        </p:nvSpPr>
        <p:spPr bwMode="auto">
          <a:xfrm>
            <a:off x="2286000" y="6248400"/>
            <a:ext cx="48133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>
              <a:spcBef>
                <a:spcPts val="1050"/>
              </a:spcBef>
            </a:pPr>
            <a:r>
              <a: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from </a:t>
            </a:r>
            <a:r>
              <a:rPr lang="en-US" altLang="en-US" sz="1800" u="sng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  <a:hlinkClick r:id="rId4"/>
              </a:rPr>
              <a:t>Helmut Dersch</a:t>
            </a:r>
            <a:endParaRPr lang="en-US" altLang="en-US" sz="1800" u="sng">
              <a:solidFill>
                <a:srgbClr val="0000FF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does all this lead?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need it to understand stereo</a:t>
            </a:r>
          </a:p>
          <a:p>
            <a:r>
              <a:rPr lang="en-US" dirty="0" smtClean="0"/>
              <a:t>And 3D reconstruction</a:t>
            </a:r>
          </a:p>
          <a:p>
            <a:r>
              <a:rPr lang="en-US" dirty="0" smtClean="0"/>
              <a:t>It also leads into </a:t>
            </a:r>
            <a:r>
              <a:rPr lang="en-US" dirty="0" smtClean="0">
                <a:solidFill>
                  <a:srgbClr val="C00000"/>
                </a:solidFill>
              </a:rPr>
              <a:t>camera calibration</a:t>
            </a:r>
            <a:r>
              <a:rPr lang="en-US" dirty="0" smtClean="0"/>
              <a:t>, which is usually done in factory settings to solve for the camera parameters before performing an industrial task.</a:t>
            </a:r>
          </a:p>
          <a:p>
            <a:r>
              <a:rPr lang="en-US" dirty="0" smtClean="0"/>
              <a:t>The extrinsic parameters must be determined.</a:t>
            </a:r>
          </a:p>
          <a:p>
            <a:r>
              <a:rPr lang="en-US" dirty="0" smtClean="0"/>
              <a:t>Some of the intrinsic are given, some are solved for, some are improved.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4A71-0CEC-4478-BA7E-42400FD3CA7E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79157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ree"/>
          <p:cNvSpPr>
            <a:spLocks noEditPoints="1" noChangeArrowheads="1"/>
          </p:cNvSpPr>
          <p:nvPr/>
        </p:nvSpPr>
        <p:spPr bwMode="auto">
          <a:xfrm>
            <a:off x="1822450" y="2052638"/>
            <a:ext cx="914400" cy="10588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 smtClean="0"/>
              <a:t>Pinhole camera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419600"/>
            <a:ext cx="7772400" cy="1905000"/>
          </a:xfrm>
        </p:spPr>
        <p:txBody>
          <a:bodyPr/>
          <a:lstStyle/>
          <a:p>
            <a:r>
              <a:rPr lang="en-US" altLang="en-US" smtClean="0"/>
              <a:t>Add a barrier to block off most of the rays</a:t>
            </a:r>
          </a:p>
          <a:p>
            <a:pPr lvl="1"/>
            <a:r>
              <a:rPr lang="en-US" altLang="en-US" smtClean="0"/>
              <a:t>This reduces blurring</a:t>
            </a:r>
          </a:p>
          <a:p>
            <a:pPr lvl="1"/>
            <a:r>
              <a:rPr lang="en-US" altLang="en-US" smtClean="0"/>
              <a:t>The opening known as the </a:t>
            </a:r>
            <a:r>
              <a:rPr lang="en-US" altLang="en-US" b="1" smtClean="0"/>
              <a:t>aperture</a:t>
            </a:r>
          </a:p>
          <a:p>
            <a:pPr lvl="1"/>
            <a:r>
              <a:rPr lang="en-US" altLang="en-US" smtClean="0"/>
              <a:t>How does this transform the image?</a:t>
            </a:r>
          </a:p>
        </p:txBody>
      </p:sp>
      <p:grpSp>
        <p:nvGrpSpPr>
          <p:cNvPr id="2" name="Group 33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286000" y="2057400"/>
            <a:ext cx="4724400" cy="1524000"/>
            <a:chOff x="1440" y="1296"/>
            <a:chExt cx="2976" cy="960"/>
          </a:xfrm>
        </p:grpSpPr>
        <p:sp>
          <p:nvSpPr>
            <p:cNvPr id="24596" name="Line 21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7" name="Line 22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8" name="Line 23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9" name="Line 24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4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2590800" y="2495550"/>
            <a:ext cx="4457700" cy="571500"/>
            <a:chOff x="1632" y="1572"/>
            <a:chExt cx="2808" cy="360"/>
          </a:xfrm>
        </p:grpSpPr>
        <p:sp>
          <p:nvSpPr>
            <p:cNvPr id="24592" name="Line 27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3" name="Line 28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4" name="Line 29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5" name="Line 30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2" name="Oval 3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41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583" name="Oval 3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59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43779" name="Rectangle 3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5800" y="59436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lvl="2" eaLnBrk="1" hangingPunct="1">
              <a:spcBef>
                <a:spcPct val="20000"/>
              </a:spcBef>
              <a:buFontTx/>
              <a:buChar char="–"/>
            </a:pPr>
            <a:endParaRPr lang="en-US" altLang="en-US" sz="1800">
              <a:latin typeface="Arial" pitchFamily="34" charset="0"/>
            </a:endParaRPr>
          </a:p>
        </p:txBody>
      </p:sp>
      <p:cxnSp>
        <p:nvCxnSpPr>
          <p:cNvPr id="24585" name="Straight Connector 18"/>
          <p:cNvCxnSpPr>
            <a:cxnSpLocks noChangeShapeType="1"/>
          </p:cNvCxnSpPr>
          <p:nvPr/>
        </p:nvCxnSpPr>
        <p:spPr bwMode="auto">
          <a:xfrm>
            <a:off x="7038975" y="2012950"/>
            <a:ext cx="0" cy="176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6" name="TextBox 19"/>
          <p:cNvSpPr txBox="1">
            <a:spLocks noChangeArrowheads="1"/>
          </p:cNvSpPr>
          <p:nvPr/>
        </p:nvSpPr>
        <p:spPr bwMode="auto">
          <a:xfrm>
            <a:off x="6705600" y="1587500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Film</a:t>
            </a:r>
          </a:p>
        </p:txBody>
      </p:sp>
      <p:sp>
        <p:nvSpPr>
          <p:cNvPr id="24587" name="TextBox 20"/>
          <p:cNvSpPr txBox="1">
            <a:spLocks noChangeArrowheads="1"/>
          </p:cNvSpPr>
          <p:nvPr/>
        </p:nvSpPr>
        <p:spPr bwMode="auto">
          <a:xfrm>
            <a:off x="1905000" y="1587500"/>
            <a:ext cx="83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Object</a:t>
            </a:r>
          </a:p>
        </p:txBody>
      </p:sp>
      <p:cxnSp>
        <p:nvCxnSpPr>
          <p:cNvPr id="24588" name="Straight Connector 21"/>
          <p:cNvCxnSpPr>
            <a:cxnSpLocks noChangeShapeType="1"/>
          </p:cNvCxnSpPr>
          <p:nvPr/>
        </p:nvCxnSpPr>
        <p:spPr bwMode="auto">
          <a:xfrm>
            <a:off x="4668838" y="1984375"/>
            <a:ext cx="0" cy="725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9" name="Straight Connector 24"/>
          <p:cNvCxnSpPr>
            <a:cxnSpLocks noChangeShapeType="1"/>
          </p:cNvCxnSpPr>
          <p:nvPr/>
        </p:nvCxnSpPr>
        <p:spPr bwMode="auto">
          <a:xfrm>
            <a:off x="4665663" y="2895600"/>
            <a:ext cx="0" cy="6969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90" name="TextBox 29"/>
          <p:cNvSpPr txBox="1">
            <a:spLocks noChangeArrowheads="1"/>
          </p:cNvSpPr>
          <p:nvPr/>
        </p:nvSpPr>
        <p:spPr bwMode="auto">
          <a:xfrm>
            <a:off x="4249738" y="1592263"/>
            <a:ext cx="838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  <a:ea typeface="MS PGothic" pitchFamily="34" charset="-128"/>
              </a:rPr>
              <a:t>Barrier</a:t>
            </a:r>
          </a:p>
        </p:txBody>
      </p:sp>
      <p:sp>
        <p:nvSpPr>
          <p:cNvPr id="24" name="Tree"/>
          <p:cNvSpPr>
            <a:spLocks noEditPoints="1" noChangeArrowheads="1"/>
          </p:cNvSpPr>
          <p:nvPr/>
        </p:nvSpPr>
        <p:spPr bwMode="auto">
          <a:xfrm rot="10800000">
            <a:off x="6553200" y="2286000"/>
            <a:ext cx="914400" cy="1219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lnTo>
                  <a:pt x="0" y="189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79" grpId="0" build="p" autoUpdateAnimBg="0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Calibration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E67A0-41F0-486B-9478-A190280637F8}" type="slidenum">
              <a:rPr lang="en-US" altLang="en-US" smtClean="0"/>
              <a:pPr/>
              <a:t>40</a:t>
            </a:fld>
            <a:endParaRPr lang="en-US" alt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19200"/>
            <a:ext cx="2670175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533400"/>
            <a:ext cx="268695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idea is to snap</a:t>
            </a:r>
          </a:p>
          <a:p>
            <a:r>
              <a:rPr lang="en-US" dirty="0"/>
              <a:t>images at different</a:t>
            </a:r>
          </a:p>
          <a:p>
            <a:r>
              <a:rPr lang="en-US" dirty="0"/>
              <a:t>depths and get a</a:t>
            </a:r>
          </a:p>
          <a:p>
            <a:r>
              <a:rPr lang="en-US" dirty="0"/>
              <a:t>lot of  2D-3D  point</a:t>
            </a:r>
          </a:p>
          <a:p>
            <a:r>
              <a:rPr lang="en-US" dirty="0"/>
              <a:t>correspondences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x1, y1, z1, u1, v1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x2, y2, z1, u2, v2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dirty="0" err="1" smtClean="0">
                <a:solidFill>
                  <a:srgbClr val="C00000"/>
                </a:solidFill>
              </a:rPr>
              <a:t>xn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yn</a:t>
            </a:r>
            <a:r>
              <a:rPr lang="en-US" dirty="0" smtClean="0">
                <a:solidFill>
                  <a:srgbClr val="C00000"/>
                </a:solidFill>
              </a:rPr>
              <a:t>, </a:t>
            </a:r>
            <a:r>
              <a:rPr lang="en-US" dirty="0" err="1" smtClean="0">
                <a:solidFill>
                  <a:srgbClr val="C00000"/>
                </a:solidFill>
              </a:rPr>
              <a:t>zn</a:t>
            </a:r>
            <a:r>
              <a:rPr lang="en-US" dirty="0" smtClean="0">
                <a:solidFill>
                  <a:srgbClr val="C00000"/>
                </a:solidFill>
              </a:rPr>
              <a:t>, un, </a:t>
            </a:r>
            <a:r>
              <a:rPr lang="en-US" dirty="0" err="1" smtClean="0">
                <a:solidFill>
                  <a:srgbClr val="C00000"/>
                </a:solidFill>
              </a:rPr>
              <a:t>vn</a:t>
            </a:r>
            <a:endParaRPr lang="en-US" dirty="0" smtClean="0">
              <a:solidFill>
                <a:srgbClr val="C00000"/>
              </a:solidFill>
            </a:endParaRPr>
          </a:p>
          <a:p>
            <a:endParaRPr lang="en-US" dirty="0"/>
          </a:p>
          <a:p>
            <a:r>
              <a:rPr lang="en-US" dirty="0" smtClean="0"/>
              <a:t>Then solve a system</a:t>
            </a:r>
          </a:p>
          <a:p>
            <a:r>
              <a:rPr lang="en-US" dirty="0" smtClean="0"/>
              <a:t>of equations to get</a:t>
            </a:r>
          </a:p>
          <a:p>
            <a:r>
              <a:rPr lang="en-US" dirty="0" smtClean="0"/>
              <a:t>camera parameters.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864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  <a:ea typeface="+mj-ea"/>
                <a:cs typeface="Kalinga" pitchFamily="34" charset="0"/>
              </a:rPr>
              <a:t>Stereo</a:t>
            </a:r>
            <a:endParaRPr lang="en-US" dirty="0">
              <a:latin typeface="+mn-lt"/>
              <a:ea typeface="+mj-ea"/>
              <a:cs typeface="Kaling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667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 smtClean="0"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56155-94F9-4E4E-97D3-68C234BB7AA4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53" r="35135" b="13116"/>
          <a:stretch/>
        </p:blipFill>
        <p:spPr>
          <a:xfrm>
            <a:off x="304800" y="1752600"/>
            <a:ext cx="8508772" cy="3810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6248400" y="3581400"/>
            <a:ext cx="304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5791200" y="4876800"/>
            <a:ext cx="609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7391400" y="2667000"/>
            <a:ext cx="21640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Amount of horizontal movement is 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3116"/>
          <a:stretch/>
        </p:blipFill>
        <p:spPr>
          <a:xfrm>
            <a:off x="228600" y="2590800"/>
            <a:ext cx="8458200" cy="23410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6002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…inversely proportional to the distance from the camera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6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from Stereo</a:t>
            </a:r>
            <a:endParaRPr lang="en-US" dirty="0"/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Goal: recover depth by finding image coordinate x’ that corresponds to x</a:t>
            </a:r>
            <a:endParaRPr lang="en-US" sz="2800" dirty="0"/>
          </a:p>
        </p:txBody>
      </p:sp>
      <p:grpSp>
        <p:nvGrpSpPr>
          <p:cNvPr id="24" name="Group 47"/>
          <p:cNvGrpSpPr>
            <a:grpSpLocks noChangeAspect="1"/>
          </p:cNvGrpSpPr>
          <p:nvPr/>
        </p:nvGrpSpPr>
        <p:grpSpPr bwMode="auto">
          <a:xfrm>
            <a:off x="4648200" y="2684426"/>
            <a:ext cx="3823231" cy="3487774"/>
            <a:chOff x="432" y="1264"/>
            <a:chExt cx="2296" cy="2065"/>
          </a:xfrm>
        </p:grpSpPr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720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2016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432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1728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1324" y="151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V="1">
              <a:off x="768" y="153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1344" y="153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V="1">
              <a:off x="748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609" y="2607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892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1845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043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720" y="249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736" y="2272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</a:t>
              </a:r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>
              <a:off x="1872" y="249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1851" y="2272"/>
              <a:ext cx="22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x’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1036" y="2910"/>
              <a:ext cx="7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Baseline</a:t>
              </a:r>
              <a:br>
                <a:rPr lang="en-US" sz="2000"/>
              </a:br>
              <a:r>
                <a:rPr lang="en-US" sz="2000"/>
                <a:t>B</a:t>
              </a:r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flipV="1">
              <a:off x="2496" y="153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2540" y="2031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z</a:t>
              </a:r>
            </a:p>
          </p:txBody>
        </p:sp>
        <p:sp>
          <p:nvSpPr>
            <p:cNvPr id="44" name="Text Box 24"/>
            <p:cNvSpPr txBox="1">
              <a:spLocks noChangeArrowheads="1"/>
            </p:cNvSpPr>
            <p:nvPr/>
          </p:nvSpPr>
          <p:spPr bwMode="auto">
            <a:xfrm>
              <a:off x="508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C</a:t>
              </a:r>
              <a:endParaRPr lang="en-US" sz="2000" baseline="-25000" dirty="0"/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1824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C’</a:t>
              </a:r>
              <a:endParaRPr lang="en-US" sz="2000" baseline="-25000" dirty="0"/>
            </a:p>
          </p:txBody>
        </p: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1104" y="1264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47" name="Line 27"/>
            <p:cNvSpPr>
              <a:spLocks noChangeShapeType="1"/>
            </p:cNvSpPr>
            <p:nvPr/>
          </p:nvSpPr>
          <p:spPr bwMode="auto">
            <a:xfrm>
              <a:off x="796" y="290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8" name="Text Box 28"/>
            <p:cNvSpPr txBox="1">
              <a:spLocks noChangeArrowheads="1"/>
            </p:cNvSpPr>
            <p:nvPr/>
          </p:nvSpPr>
          <p:spPr bwMode="auto">
            <a:xfrm>
              <a:off x="2022" y="2608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105828" y="2362200"/>
            <a:ext cx="2856572" cy="3795508"/>
            <a:chOff x="609600" y="753824"/>
            <a:chExt cx="3905925" cy="5189776"/>
          </a:xfrm>
        </p:grpSpPr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8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3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5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8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0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2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3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</a:t>
              </a:r>
              <a:endParaRPr lang="en-US" sz="2000" baseline="-25000" dirty="0"/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x'</a:t>
              </a:r>
              <a:endParaRPr lang="en-US" sz="2000" baseline="-25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640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Depth from disparity</a:t>
            </a:r>
          </a:p>
        </p:txBody>
      </p:sp>
      <p:sp>
        <p:nvSpPr>
          <p:cNvPr id="13318" name="Oval 5"/>
          <p:cNvSpPr>
            <a:spLocks noChangeArrowheads="1"/>
          </p:cNvSpPr>
          <p:nvPr/>
        </p:nvSpPr>
        <p:spPr bwMode="auto">
          <a:xfrm>
            <a:off x="3392488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Oval 6"/>
          <p:cNvSpPr>
            <a:spLocks noChangeArrowheads="1"/>
          </p:cNvSpPr>
          <p:nvPr/>
        </p:nvSpPr>
        <p:spPr bwMode="auto">
          <a:xfrm>
            <a:off x="5835650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>
            <a:off x="2849563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>
            <a:off x="5292725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9"/>
          <p:cNvSpPr>
            <a:spLocks noChangeArrowheads="1"/>
          </p:cNvSpPr>
          <p:nvPr/>
        </p:nvSpPr>
        <p:spPr bwMode="auto">
          <a:xfrm>
            <a:off x="4531122" y="1459071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10"/>
          <p:cNvSpPr>
            <a:spLocks noChangeShapeType="1"/>
          </p:cNvSpPr>
          <p:nvPr/>
        </p:nvSpPr>
        <p:spPr bwMode="auto">
          <a:xfrm flipV="1">
            <a:off x="3482975" y="1499226"/>
            <a:ext cx="1085850" cy="25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Line 11"/>
          <p:cNvSpPr>
            <a:spLocks noChangeShapeType="1"/>
          </p:cNvSpPr>
          <p:nvPr/>
        </p:nvSpPr>
        <p:spPr bwMode="auto">
          <a:xfrm flipH="1" flipV="1">
            <a:off x="4568825" y="1499226"/>
            <a:ext cx="1357312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Line 12"/>
          <p:cNvSpPr>
            <a:spLocks noChangeShapeType="1"/>
          </p:cNvSpPr>
          <p:nvPr/>
        </p:nvSpPr>
        <p:spPr bwMode="auto">
          <a:xfrm flipV="1">
            <a:off x="3445272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3196432" y="3560500"/>
            <a:ext cx="26203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f</a:t>
            </a:r>
          </a:p>
        </p:txBody>
      </p:sp>
      <p:sp>
        <p:nvSpPr>
          <p:cNvPr id="13327" name="Oval 14"/>
          <p:cNvSpPr>
            <a:spLocks noChangeArrowheads="1"/>
          </p:cNvSpPr>
          <p:nvPr/>
        </p:nvSpPr>
        <p:spPr bwMode="auto">
          <a:xfrm>
            <a:off x="3716735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5"/>
          <p:cNvSpPr>
            <a:spLocks noChangeArrowheads="1"/>
          </p:cNvSpPr>
          <p:nvPr/>
        </p:nvSpPr>
        <p:spPr bwMode="auto">
          <a:xfrm>
            <a:off x="5513288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16"/>
          <p:cNvSpPr>
            <a:spLocks noChangeShapeType="1"/>
          </p:cNvSpPr>
          <p:nvPr/>
        </p:nvSpPr>
        <p:spPr bwMode="auto">
          <a:xfrm flipV="1">
            <a:off x="5562600" y="3461084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17"/>
          <p:cNvSpPr>
            <a:spLocks noChangeShapeType="1"/>
          </p:cNvSpPr>
          <p:nvPr/>
        </p:nvSpPr>
        <p:spPr bwMode="auto">
          <a:xfrm>
            <a:off x="3392488" y="3334869"/>
            <a:ext cx="361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Text Box 20"/>
          <p:cNvSpPr txBox="1">
            <a:spLocks noChangeArrowheads="1"/>
          </p:cNvSpPr>
          <p:nvPr/>
        </p:nvSpPr>
        <p:spPr bwMode="auto">
          <a:xfrm>
            <a:off x="5562600" y="2971800"/>
            <a:ext cx="38645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x’</a:t>
            </a:r>
          </a:p>
        </p:txBody>
      </p:sp>
      <p:sp>
        <p:nvSpPr>
          <p:cNvPr id="13334" name="Text Box 21"/>
          <p:cNvSpPr txBox="1">
            <a:spLocks noChangeArrowheads="1"/>
          </p:cNvSpPr>
          <p:nvPr/>
        </p:nvSpPr>
        <p:spPr bwMode="auto">
          <a:xfrm>
            <a:off x="4022130" y="4147523"/>
            <a:ext cx="1255514" cy="7610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Baseline</a:t>
            </a:r>
            <a:br>
              <a:rPr lang="en-US" sz="2200"/>
            </a:br>
            <a:r>
              <a:rPr lang="en-US" sz="2200"/>
              <a:t>B</a:t>
            </a:r>
          </a:p>
        </p:txBody>
      </p:sp>
      <p:sp>
        <p:nvSpPr>
          <p:cNvPr id="13335" name="Line 22"/>
          <p:cNvSpPr>
            <a:spLocks noChangeShapeType="1"/>
          </p:cNvSpPr>
          <p:nvPr/>
        </p:nvSpPr>
        <p:spPr bwMode="auto">
          <a:xfrm flipV="1">
            <a:off x="6740525" y="1499226"/>
            <a:ext cx="0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Text Box 23"/>
          <p:cNvSpPr txBox="1">
            <a:spLocks noChangeArrowheads="1"/>
          </p:cNvSpPr>
          <p:nvPr/>
        </p:nvSpPr>
        <p:spPr bwMode="auto">
          <a:xfrm>
            <a:off x="6838553" y="2459114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z</a:t>
            </a:r>
          </a:p>
        </p:txBody>
      </p:sp>
      <p:sp>
        <p:nvSpPr>
          <p:cNvPr id="13337" name="Text Box 24"/>
          <p:cNvSpPr txBox="1">
            <a:spLocks noChangeArrowheads="1"/>
          </p:cNvSpPr>
          <p:nvPr/>
        </p:nvSpPr>
        <p:spPr bwMode="auto">
          <a:xfrm>
            <a:off x="2992835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</a:t>
            </a:r>
            <a:endParaRPr lang="en-US" sz="2200" baseline="-25000"/>
          </a:p>
        </p:txBody>
      </p:sp>
      <p:sp>
        <p:nvSpPr>
          <p:cNvPr id="13338" name="Text Box 25"/>
          <p:cNvSpPr txBox="1">
            <a:spLocks noChangeArrowheads="1"/>
          </p:cNvSpPr>
          <p:nvPr/>
        </p:nvSpPr>
        <p:spPr bwMode="auto">
          <a:xfrm>
            <a:off x="5473700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O’</a:t>
            </a:r>
            <a:endParaRPr lang="en-US" sz="2200" baseline="-25000"/>
          </a:p>
        </p:txBody>
      </p:sp>
      <p:sp>
        <p:nvSpPr>
          <p:cNvPr id="13339" name="Text Box 26"/>
          <p:cNvSpPr txBox="1">
            <a:spLocks noChangeArrowheads="1"/>
          </p:cNvSpPr>
          <p:nvPr/>
        </p:nvSpPr>
        <p:spPr bwMode="auto">
          <a:xfrm>
            <a:off x="4116388" y="990600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  <a:endParaRPr lang="en-US" sz="2200" baseline="-25000"/>
          </a:p>
        </p:txBody>
      </p:sp>
      <p:sp>
        <p:nvSpPr>
          <p:cNvPr id="13340" name="Line 27"/>
          <p:cNvSpPr>
            <a:spLocks noChangeShapeType="1"/>
          </p:cNvSpPr>
          <p:nvPr/>
        </p:nvSpPr>
        <p:spPr bwMode="auto">
          <a:xfrm>
            <a:off x="3535760" y="4109281"/>
            <a:ext cx="2262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1" name="Text Box 28"/>
          <p:cNvSpPr txBox="1">
            <a:spLocks noChangeArrowheads="1"/>
          </p:cNvSpPr>
          <p:nvPr/>
        </p:nvSpPr>
        <p:spPr bwMode="auto">
          <a:xfrm>
            <a:off x="5257800" y="3657600"/>
            <a:ext cx="262037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</p:nvPr>
        </p:nvGraphicFramePr>
        <p:xfrm>
          <a:off x="2971800" y="5029200"/>
          <a:ext cx="35814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2" name="Equation" r:id="rId4" imgW="1536480" imgH="393480" progId="Equation.3">
                  <p:embed/>
                </p:oleObj>
              </mc:Choice>
              <mc:Fallback>
                <p:oleObj name="Equation" r:id="rId4" imgW="1536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029200"/>
                        <a:ext cx="3581400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6032" name="Text Box 48"/>
          <p:cNvSpPr txBox="1">
            <a:spLocks noChangeArrowheads="1"/>
          </p:cNvSpPr>
          <p:nvPr/>
        </p:nvSpPr>
        <p:spPr bwMode="auto">
          <a:xfrm>
            <a:off x="1300109" y="5986790"/>
            <a:ext cx="64620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Disparity is inversely proportional to </a:t>
            </a:r>
            <a:r>
              <a:rPr lang="en-US" sz="2800" dirty="0" smtClean="0">
                <a:solidFill>
                  <a:srgbClr val="FF0000"/>
                </a:solidFill>
              </a:rPr>
              <a:t>depth.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5303520" y="3352800"/>
            <a:ext cx="18288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Text Box 18"/>
          <p:cNvSpPr txBox="1">
            <a:spLocks noChangeArrowheads="1"/>
          </p:cNvSpPr>
          <p:nvPr/>
        </p:nvSpPr>
        <p:spPr bwMode="auto">
          <a:xfrm>
            <a:off x="3437732" y="2919937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</a:p>
        </p:txBody>
      </p:sp>
      <p:graphicFrame>
        <p:nvGraphicFramePr>
          <p:cNvPr id="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071398"/>
              </p:ext>
            </p:extLst>
          </p:nvPr>
        </p:nvGraphicFramePr>
        <p:xfrm>
          <a:off x="874713" y="2316163"/>
          <a:ext cx="1778000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3" name="Equation" r:id="rId6" imgW="761760" imgH="393480" progId="Equation.3">
                  <p:embed/>
                </p:oleObj>
              </mc:Choice>
              <mc:Fallback>
                <p:oleObj name="Equation" r:id="rId6" imgW="761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2316163"/>
                        <a:ext cx="1778000" cy="91598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/>
              <p14:cNvContentPartPr/>
              <p14:nvPr/>
            </p14:nvContentPartPr>
            <p14:xfrm>
              <a:off x="3469320" y="969480"/>
              <a:ext cx="2490120" cy="23900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59600" y="957600"/>
                <a:ext cx="2511720" cy="241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91211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03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771"/>
            <a:ext cx="8229600" cy="1143000"/>
          </a:xfrm>
        </p:spPr>
        <p:txBody>
          <a:bodyPr/>
          <a:lstStyle/>
          <a:p>
            <a:r>
              <a:rPr lang="en-US" dirty="0" smtClean="0"/>
              <a:t>Depth from Stereo</a:t>
            </a:r>
            <a:endParaRPr lang="en-US" dirty="0"/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2667000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Goal: recover depth by finding image coordinate x’ that corresponds to x</a:t>
            </a:r>
          </a:p>
          <a:p>
            <a:r>
              <a:rPr lang="en-US" sz="2800" dirty="0" smtClean="0"/>
              <a:t>Sub-Problems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Calibration: How do we recover the relation of the cameras (if not already known)?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 smtClean="0"/>
              <a:t>Correspondence: How do we search for the matching point x’?</a:t>
            </a:r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3361601" y="3754448"/>
            <a:ext cx="2240346" cy="2976732"/>
            <a:chOff x="609600" y="753824"/>
            <a:chExt cx="3905925" cy="5189776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59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0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1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3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6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7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8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0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1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2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73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4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6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7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8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</a:t>
              </a:r>
              <a:endParaRPr lang="en-US" sz="2000" baseline="-25000" dirty="0"/>
            </a:p>
          </p:txBody>
        </p:sp>
        <p:sp>
          <p:nvSpPr>
            <p:cNvPr id="58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 smtClean="0"/>
                <a:t>x'</a:t>
              </a:r>
              <a:endParaRPr lang="en-US" sz="2000" baseline="-25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427760" y="2737440"/>
              <a:ext cx="1835640" cy="10468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15520" y="2726640"/>
                <a:ext cx="1860120" cy="106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39125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Correspondence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2544763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We have two images taken from cameras with different intrinsic and extrinsic parameters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How do we match a point in the first image to a point in the second?  How can we constrain our search?</a:t>
            </a:r>
            <a:endParaRPr lang="en-US" sz="2400" dirty="0"/>
          </a:p>
        </p:txBody>
      </p:sp>
      <p:pic>
        <p:nvPicPr>
          <p:cNvPr id="4" name="Picture 13" descr="rect_006_007_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332106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rect_006_007_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005590"/>
            <a:ext cx="3429000" cy="251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53352" y="21286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7403" y="213277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20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1457325" y="45799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Potential </a:t>
            </a:r>
            <a:r>
              <a:rPr lang="en-US" sz="2000" dirty="0"/>
              <a:t>matches for </a:t>
            </a:r>
            <a:r>
              <a:rPr lang="en-US" sz="2000" i="1" dirty="0"/>
              <a:t>x</a:t>
            </a:r>
            <a:r>
              <a:rPr lang="en-US" sz="2000" dirty="0"/>
              <a:t> have to lie on the corresponding </a:t>
            </a:r>
            <a:r>
              <a:rPr lang="en-US" sz="2000" dirty="0" smtClean="0"/>
              <a:t>line </a:t>
            </a:r>
            <a:r>
              <a:rPr lang="en-US" sz="2000" i="1" dirty="0"/>
              <a:t>l’</a:t>
            </a:r>
            <a:r>
              <a:rPr lang="en-US" sz="2000" dirty="0"/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1447800" y="56467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Potential </a:t>
            </a:r>
            <a:r>
              <a:rPr lang="en-US" sz="2000" dirty="0"/>
              <a:t>matches for </a:t>
            </a:r>
            <a:r>
              <a:rPr lang="en-US" sz="2000" i="1" dirty="0"/>
              <a:t>x’</a:t>
            </a:r>
            <a:r>
              <a:rPr lang="en-US" sz="2000" dirty="0"/>
              <a:t> have to lie on the corresponding </a:t>
            </a:r>
            <a:r>
              <a:rPr lang="en-US" sz="2000" dirty="0" smtClean="0"/>
              <a:t>line </a:t>
            </a:r>
            <a:r>
              <a:rPr lang="en-US" sz="2000" i="1" dirty="0"/>
              <a:t>l</a:t>
            </a:r>
            <a:r>
              <a:rPr lang="en-US" sz="2000" dirty="0"/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2884488" y="2406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6084888" y="2330450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6275388" y="240665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2909888" y="231140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3316288" y="2101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3970338" y="1657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6275388" y="24003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6224588" y="275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6167438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>
          <a:xfrm>
            <a:off x="477838" y="-112005"/>
            <a:ext cx="8229600" cy="1143000"/>
          </a:xfrm>
        </p:spPr>
        <p:txBody>
          <a:bodyPr/>
          <a:lstStyle/>
          <a:p>
            <a:r>
              <a:rPr lang="en-US" dirty="0" smtClean="0"/>
              <a:t>Key idea: </a:t>
            </a:r>
            <a:r>
              <a:rPr lang="en-US" dirty="0" err="1" smtClean="0"/>
              <a:t>Epipolar</a:t>
            </a:r>
            <a:r>
              <a:rPr lang="en-US" dirty="0" smtClean="0"/>
              <a:t>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3733800" y="13493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5943600" y="2667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3124200" y="1752600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5867400" y="3048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4592638" y="12255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78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76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7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0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591884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5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591890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591891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2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3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Rectangle 22"/>
          <p:cNvSpPr>
            <a:spLocks noGrp="1" noChangeArrowheads="1"/>
          </p:cNvSpPr>
          <p:nvPr>
            <p:ph type="title"/>
          </p:nvPr>
        </p:nvSpPr>
        <p:spPr>
          <a:xfrm>
            <a:off x="546100" y="94619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geometry: notation</a:t>
            </a:r>
          </a:p>
        </p:txBody>
      </p:sp>
      <p:sp>
        <p:nvSpPr>
          <p:cNvPr id="13333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6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7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8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65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  <p:bldP spid="591877" grpId="0" animBg="1"/>
      <p:bldP spid="591878" grpId="0" animBg="1"/>
      <p:bldP spid="591879" grpId="0" animBg="1"/>
      <p:bldP spid="591880" grpId="0" animBg="1"/>
      <p:bldP spid="591881" grpId="0" animBg="1"/>
      <p:bldP spid="591882" grpId="0" animBg="1"/>
      <p:bldP spid="591883" grpId="0" autoUpdateAnimBg="0"/>
      <p:bldP spid="591884" grpId="0" animBg="1"/>
      <p:bldP spid="591885" grpId="0" animBg="1"/>
      <p:bldP spid="591886" grpId="0" autoUpdateAnimBg="0"/>
      <p:bldP spid="591890" grpId="0" autoUpdateAnimBg="0"/>
      <p:bldP spid="591891" grpId="0" animBg="1"/>
      <p:bldP spid="591892" grpId="0" animBg="1"/>
      <p:bldP spid="59189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image-le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Adding a lens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22098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A lens focuses light onto the film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There is a specific distance at which objects are </a:t>
            </a:r>
            <a:r>
              <a:rPr lang="ja-JP" altLang="en-US" smtClean="0"/>
              <a:t>“</a:t>
            </a:r>
            <a:r>
              <a:rPr lang="en-US" altLang="ja-JP" smtClean="0"/>
              <a:t>in focus</a:t>
            </a:r>
            <a:r>
              <a:rPr lang="ja-JP" altLang="en-US" smtClean="0"/>
              <a:t>”</a:t>
            </a:r>
            <a:endParaRPr lang="en-US" altLang="ja-JP" smtClean="0"/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mtClean="0"/>
              <a:t>other points project to a </a:t>
            </a:r>
            <a:r>
              <a:rPr lang="ja-JP" altLang="en-US" smtClean="0"/>
              <a:t>“</a:t>
            </a:r>
            <a:r>
              <a:rPr lang="en-US" altLang="ja-JP" smtClean="0"/>
              <a:t>circle of confusion</a:t>
            </a:r>
            <a:r>
              <a:rPr lang="ja-JP" altLang="en-US" smtClean="0"/>
              <a:t>”</a:t>
            </a:r>
            <a:r>
              <a:rPr lang="en-US" altLang="ja-JP" smtClean="0"/>
              <a:t> in the image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Changing the shape of the lens changes this distance</a:t>
            </a: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46" name="Oval 6"/>
          <p:cNvSpPr>
            <a:spLocks/>
          </p:cNvSpPr>
          <p:nvPr/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5847" name="Oval 7"/>
          <p:cNvSpPr>
            <a:spLocks/>
          </p:cNvSpPr>
          <p:nvPr/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0" y="0"/>
            <a:chExt cx="2962" cy="1035"/>
          </a:xfrm>
        </p:grpSpPr>
        <p:sp>
          <p:nvSpPr>
            <p:cNvPr id="35869" name="Line 8"/>
            <p:cNvSpPr>
              <a:spLocks noChangeShapeType="1"/>
            </p:cNvSpPr>
            <p:nvPr/>
          </p:nvSpPr>
          <p:spPr bwMode="auto">
            <a:xfrm>
              <a:off x="0" y="0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870" name="Line 9"/>
            <p:cNvSpPr>
              <a:spLocks noChangeShapeType="1"/>
            </p:cNvSpPr>
            <p:nvPr/>
          </p:nvSpPr>
          <p:spPr bwMode="auto">
            <a:xfrm>
              <a:off x="1465" y="77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316163" y="2303463"/>
            <a:ext cx="4702175" cy="1643062"/>
            <a:chOff x="0" y="0"/>
            <a:chExt cx="2962" cy="1035"/>
          </a:xfrm>
        </p:grpSpPr>
        <p:grpSp>
          <p:nvGrpSpPr>
            <p:cNvPr id="35863" name="Group 13"/>
            <p:cNvGrpSpPr>
              <a:grpSpLocks/>
            </p:cNvGrpSpPr>
            <p:nvPr/>
          </p:nvGrpSpPr>
          <p:grpSpPr bwMode="auto">
            <a:xfrm>
              <a:off x="0" y="0"/>
              <a:ext cx="2962" cy="1035"/>
              <a:chOff x="0" y="0"/>
              <a:chExt cx="2962" cy="1035"/>
            </a:xfrm>
          </p:grpSpPr>
          <p:sp>
            <p:nvSpPr>
              <p:cNvPr id="35867" name="Line 11"/>
              <p:cNvSpPr>
                <a:spLocks noChangeShapeType="1"/>
              </p:cNvSpPr>
              <p:nvPr/>
            </p:nvSpPr>
            <p:spPr bwMode="auto">
              <a:xfrm>
                <a:off x="0" y="0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8" name="Line 12"/>
              <p:cNvSpPr>
                <a:spLocks noChangeShapeType="1"/>
              </p:cNvSpPr>
              <p:nvPr/>
            </p:nvSpPr>
            <p:spPr bwMode="auto">
              <a:xfrm>
                <a:off x="1465" y="235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5864" name="Group 16"/>
            <p:cNvGrpSpPr>
              <a:grpSpLocks/>
            </p:cNvGrpSpPr>
            <p:nvPr/>
          </p:nvGrpSpPr>
          <p:grpSpPr bwMode="auto">
            <a:xfrm>
              <a:off x="0" y="0"/>
              <a:ext cx="2962" cy="1035"/>
              <a:chOff x="0" y="0"/>
              <a:chExt cx="2962" cy="1035"/>
            </a:xfrm>
          </p:grpSpPr>
          <p:sp>
            <p:nvSpPr>
              <p:cNvPr id="35865" name="Line 14"/>
              <p:cNvSpPr>
                <a:spLocks noChangeShapeType="1"/>
              </p:cNvSpPr>
              <p:nvPr/>
            </p:nvSpPr>
            <p:spPr bwMode="auto">
              <a:xfrm>
                <a:off x="0" y="0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6" name="Line 15"/>
              <p:cNvSpPr>
                <a:spLocks noChangeShapeType="1"/>
              </p:cNvSpPr>
              <p:nvPr/>
            </p:nvSpPr>
            <p:spPr bwMode="auto">
              <a:xfrm>
                <a:off x="1465" y="363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2620963" y="2676525"/>
            <a:ext cx="4419600" cy="752475"/>
            <a:chOff x="0" y="0"/>
            <a:chExt cx="2784" cy="474"/>
          </a:xfrm>
        </p:grpSpPr>
        <p:sp>
          <p:nvSpPr>
            <p:cNvPr id="35855" name="Line 18"/>
            <p:cNvSpPr>
              <a:spLocks noChangeShapeType="1"/>
            </p:cNvSpPr>
            <p:nvPr/>
          </p:nvSpPr>
          <p:spPr bwMode="auto">
            <a:xfrm>
              <a:off x="0" y="149"/>
              <a:ext cx="2784" cy="288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35856" name="Group 25"/>
            <p:cNvGrpSpPr>
              <a:grpSpLocks/>
            </p:cNvGrpSpPr>
            <p:nvPr/>
          </p:nvGrpSpPr>
          <p:grpSpPr bwMode="auto">
            <a:xfrm>
              <a:off x="0" y="0"/>
              <a:ext cx="2778" cy="474"/>
              <a:chOff x="0" y="0"/>
              <a:chExt cx="2778" cy="474"/>
            </a:xfrm>
          </p:grpSpPr>
          <p:sp>
            <p:nvSpPr>
              <p:cNvPr id="35857" name="Line 19"/>
              <p:cNvSpPr>
                <a:spLocks noChangeShapeType="1"/>
              </p:cNvSpPr>
              <p:nvPr/>
            </p:nvSpPr>
            <p:spPr bwMode="auto">
              <a:xfrm>
                <a:off x="0" y="149"/>
                <a:ext cx="1273" cy="288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58" name="Line 20"/>
              <p:cNvSpPr>
                <a:spLocks noChangeShapeType="1"/>
              </p:cNvSpPr>
              <p:nvPr/>
            </p:nvSpPr>
            <p:spPr bwMode="auto">
              <a:xfrm>
                <a:off x="1273" y="437"/>
                <a:ext cx="1505" cy="37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59" name="Line 21"/>
              <p:cNvSpPr>
                <a:spLocks noChangeShapeType="1"/>
              </p:cNvSpPr>
              <p:nvPr/>
            </p:nvSpPr>
            <p:spPr bwMode="auto">
              <a:xfrm>
                <a:off x="0" y="149"/>
                <a:ext cx="1273" cy="1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0" name="Line 22"/>
              <p:cNvSpPr>
                <a:spLocks noChangeShapeType="1"/>
              </p:cNvSpPr>
              <p:nvPr/>
            </p:nvSpPr>
            <p:spPr bwMode="auto">
              <a:xfrm>
                <a:off x="1273" y="149"/>
                <a:ext cx="1497" cy="26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1" name="Line 23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273" cy="149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862" name="Line 24"/>
              <p:cNvSpPr>
                <a:spLocks noChangeShapeType="1"/>
              </p:cNvSpPr>
              <p:nvPr/>
            </p:nvSpPr>
            <p:spPr bwMode="auto">
              <a:xfrm>
                <a:off x="1273" y="0"/>
                <a:ext cx="1497" cy="392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35851" name="Oval 27"/>
          <p:cNvSpPr>
            <a:spLocks/>
          </p:cNvSpPr>
          <p:nvPr/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7086600" y="3321050"/>
            <a:ext cx="1628775" cy="622300"/>
            <a:chOff x="0" y="0"/>
            <a:chExt cx="1026" cy="392"/>
          </a:xfrm>
        </p:grpSpPr>
        <p:sp>
          <p:nvSpPr>
            <p:cNvPr id="35853" name="Rectangle 28"/>
            <p:cNvSpPr>
              <a:spLocks/>
            </p:cNvSpPr>
            <p:nvPr/>
          </p:nvSpPr>
          <p:spPr bwMode="auto">
            <a:xfrm>
              <a:off x="265" y="0"/>
              <a:ext cx="761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r>
                <a:rPr lang="ja-JP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“</a:t>
              </a:r>
              <a:r>
                <a:rPr lang="en-US" altLang="ja-JP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circle of </a:t>
              </a:r>
            </a:p>
            <a:p>
              <a:pPr algn="ctr" eaLnBrk="1" hangingPunct="1"/>
              <a:r>
                <a:rPr lang="en-US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confusion</a:t>
              </a:r>
              <a:r>
                <a:rPr lang="ja-JP" altLang="en-US" sz="18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”</a:t>
              </a:r>
              <a:endParaRPr lang="en-US" altLang="en-US" sz="18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35854" name="Line 29"/>
            <p:cNvSpPr>
              <a:spLocks noChangeShapeType="1"/>
            </p:cNvSpPr>
            <p:nvPr/>
          </p:nvSpPr>
          <p:spPr bwMode="auto">
            <a:xfrm rot="10800000">
              <a:off x="0" y="68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952750" y="2300288"/>
            <a:ext cx="3460750" cy="1600200"/>
            <a:chOff x="2952750" y="2300288"/>
            <a:chExt cx="3460750" cy="1600200"/>
          </a:xfrm>
        </p:grpSpPr>
        <p:sp>
          <p:nvSpPr>
            <p:cNvPr id="59188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88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1889" name="Text Box 17"/>
          <p:cNvSpPr txBox="1">
            <a:spLocks noChangeArrowheads="1"/>
          </p:cNvSpPr>
          <p:nvPr/>
        </p:nvSpPr>
        <p:spPr bwMode="auto">
          <a:xfrm>
            <a:off x="914400" y="5804848"/>
            <a:ext cx="7467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A50021"/>
                </a:solidFill>
              </a:rPr>
              <a:t> </a:t>
            </a:r>
            <a:r>
              <a:rPr lang="en-US" sz="2000" b="1" dirty="0" err="1">
                <a:solidFill>
                  <a:srgbClr val="A50021"/>
                </a:solidFill>
              </a:rPr>
              <a:t>Epipolar</a:t>
            </a:r>
            <a:r>
              <a:rPr lang="en-US" sz="2000" b="1" dirty="0">
                <a:solidFill>
                  <a:srgbClr val="A50021"/>
                </a:solidFill>
              </a:rPr>
              <a:t> Lines</a:t>
            </a:r>
            <a:r>
              <a:rPr lang="en-US" sz="2000" dirty="0">
                <a:solidFill>
                  <a:srgbClr val="A50021"/>
                </a:solidFill>
              </a:rPr>
              <a:t> - intersections of </a:t>
            </a:r>
            <a:r>
              <a:rPr lang="en-US" sz="2000" dirty="0" err="1">
                <a:solidFill>
                  <a:srgbClr val="A50021"/>
                </a:solidFill>
              </a:rPr>
              <a:t>epipolar</a:t>
            </a:r>
            <a:r>
              <a:rPr lang="en-US" sz="2000" dirty="0">
                <a:solidFill>
                  <a:srgbClr val="A50021"/>
                </a:solidFill>
              </a:rPr>
              <a:t> plane with image</a:t>
            </a:r>
            <a:br>
              <a:rPr lang="en-US" sz="2000" dirty="0">
                <a:solidFill>
                  <a:srgbClr val="A50021"/>
                </a:solidFill>
              </a:rPr>
            </a:br>
            <a:r>
              <a:rPr lang="en-US" sz="2000" dirty="0">
                <a:solidFill>
                  <a:srgbClr val="A50021"/>
                </a:solidFill>
              </a:rPr>
              <a:t>  planes (always come in corresponding pairs)</a:t>
            </a:r>
          </a:p>
          <a:p>
            <a:pPr eaLnBrk="1" hangingPunct="1">
              <a:buFontTx/>
              <a:buChar char="•"/>
            </a:pP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Rectangle 2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geometry: notation</a:t>
            </a:r>
          </a:p>
        </p:txBody>
      </p:sp>
      <p:sp>
        <p:nvSpPr>
          <p:cNvPr id="15382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5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7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8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23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2063" y="914400"/>
            <a:ext cx="3705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Grp="1" noChangeArrowheads="1"/>
          </p:cNvSpPr>
          <p:nvPr>
            <p:ph type="title"/>
          </p:nvPr>
        </p:nvSpPr>
        <p:spPr>
          <a:xfrm>
            <a:off x="523875" y="76200"/>
            <a:ext cx="8229600" cy="1143000"/>
          </a:xfrm>
        </p:spPr>
        <p:txBody>
          <a:bodyPr/>
          <a:lstStyle/>
          <a:p>
            <a:r>
              <a:rPr lang="en-US" dirty="0" smtClean="0"/>
              <a:t>Example: Converging cameras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6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0" y="3905250"/>
            <a:ext cx="33702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4975" y="1536700"/>
            <a:ext cx="55530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3917950"/>
            <a:ext cx="3332163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924800" cy="838200"/>
          </a:xfrm>
        </p:spPr>
        <p:txBody>
          <a:bodyPr/>
          <a:lstStyle/>
          <a:p>
            <a:r>
              <a:rPr lang="en-US" dirty="0" smtClean="0"/>
              <a:t>Example: Motion parallel to image plane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0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16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</a:t>
            </a:r>
          </a:p>
        </p:txBody>
      </p:sp>
      <p:sp>
        <p:nvSpPr>
          <p:cNvPr id="19460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If we observe a point </a:t>
            </a:r>
            <a:r>
              <a:rPr lang="en-US" b="1" i="1" dirty="0" smtClean="0"/>
              <a:t>x</a:t>
            </a:r>
            <a:r>
              <a:rPr lang="en-US" dirty="0" smtClean="0"/>
              <a:t> in one image, where can the corresponding point </a:t>
            </a:r>
            <a:r>
              <a:rPr lang="en-US" b="1" i="1" dirty="0" smtClean="0"/>
              <a:t>x’</a:t>
            </a:r>
            <a:r>
              <a:rPr lang="en-US" dirty="0" smtClean="0"/>
              <a:t> be in the other image?</a:t>
            </a:r>
          </a:p>
        </p:txBody>
      </p:sp>
      <p:sp>
        <p:nvSpPr>
          <p:cNvPr id="19461" name="Freeform 41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Text Box 42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9463" name="Freeform 43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4" name="Text Box 44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19465" name="Freeform 45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6" name="Freeform 46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7" name="Freeform 47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8" name="Freeform 48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9" name="Freeform 49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0" name="Rectangle 54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71" name="Text Box 4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016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1457325" y="4579938"/>
            <a:ext cx="686918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 </a:t>
            </a:r>
            <a:r>
              <a:rPr lang="en-US" sz="2000" dirty="0"/>
              <a:t>Potential matches for </a:t>
            </a:r>
            <a:r>
              <a:rPr lang="en-US" sz="2000" b="1" i="1" dirty="0"/>
              <a:t>x</a:t>
            </a:r>
            <a:r>
              <a:rPr lang="en-US" sz="2000" dirty="0"/>
              <a:t> have to lie on the corresponding </a:t>
            </a:r>
          </a:p>
          <a:p>
            <a:r>
              <a:rPr lang="en-US" sz="2000" dirty="0" err="1"/>
              <a:t>epipolar</a:t>
            </a:r>
            <a:r>
              <a:rPr lang="en-US" sz="2000" dirty="0"/>
              <a:t> line </a:t>
            </a:r>
            <a:r>
              <a:rPr lang="en-US" sz="2000" b="1" i="1" dirty="0"/>
              <a:t>l</a:t>
            </a:r>
            <a:r>
              <a:rPr lang="en-US" sz="2000" i="1" dirty="0"/>
              <a:t>’</a:t>
            </a:r>
            <a:r>
              <a:rPr lang="en-US" sz="2000" dirty="0"/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1447800" y="5646738"/>
            <a:ext cx="693972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 </a:t>
            </a:r>
            <a:r>
              <a:rPr lang="en-US" sz="2000" dirty="0"/>
              <a:t>Potential matches for </a:t>
            </a:r>
            <a:r>
              <a:rPr lang="en-US" sz="2000" b="1" i="1" dirty="0"/>
              <a:t>x</a:t>
            </a:r>
            <a:r>
              <a:rPr lang="en-US" sz="2000" i="1" dirty="0"/>
              <a:t>’</a:t>
            </a:r>
            <a:r>
              <a:rPr lang="en-US" sz="2000" b="1" dirty="0"/>
              <a:t> </a:t>
            </a:r>
            <a:r>
              <a:rPr lang="en-US" sz="2000" dirty="0"/>
              <a:t>have to lie on the corresponding </a:t>
            </a:r>
          </a:p>
          <a:p>
            <a:r>
              <a:rPr lang="en-US" sz="2000" dirty="0" err="1"/>
              <a:t>epipolar</a:t>
            </a:r>
            <a:r>
              <a:rPr lang="en-US" sz="2000" dirty="0"/>
              <a:t> line </a:t>
            </a:r>
            <a:r>
              <a:rPr lang="en-US" sz="2000" b="1" i="1" dirty="0"/>
              <a:t>l</a:t>
            </a:r>
            <a:r>
              <a:rPr lang="en-US" sz="2000" dirty="0"/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2884488" y="2406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6084888" y="2330450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6275388" y="240665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2909888" y="231140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3316288" y="2101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3970338" y="1657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6275388" y="24003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6224588" y="275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6167438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>
          <a:xfrm>
            <a:off x="477838" y="82550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3733800" y="13493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5943600" y="2667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3124200" y="1752600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5867400" y="3048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4592638" y="12255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8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 example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 t="833" r="1215"/>
          <a:stretch>
            <a:fillRect/>
          </a:stretch>
        </p:blipFill>
        <p:spPr bwMode="auto">
          <a:xfrm>
            <a:off x="819150" y="1109663"/>
            <a:ext cx="7413625" cy="5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029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Text Box 3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Calibrated case</a:t>
            </a:r>
          </a:p>
        </p:txBody>
      </p:sp>
      <p:sp>
        <p:nvSpPr>
          <p:cNvPr id="23563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95793" y="4191000"/>
            <a:ext cx="7772400" cy="2514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 smtClean="0">
                <a:solidFill>
                  <a:srgbClr val="0066FF"/>
                </a:solidFill>
              </a:rPr>
              <a:t>Assume that the intrinsic and extrinsic parameters of the cameras are known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 smtClean="0"/>
              <a:t>We can multiply the projection matrix of each camera (and the image points) by the inverse of the calibration matrix to get </a:t>
            </a:r>
            <a:r>
              <a:rPr lang="en-US" sz="2000" i="1" dirty="0" smtClean="0">
                <a:solidFill>
                  <a:srgbClr val="C00000"/>
                </a:solidFill>
              </a:rPr>
              <a:t>normalized</a:t>
            </a:r>
            <a:r>
              <a:rPr lang="en-US" sz="2000" dirty="0" smtClean="0">
                <a:solidFill>
                  <a:srgbClr val="C00000"/>
                </a:solidFill>
              </a:rPr>
              <a:t> image coordinates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 smtClean="0">
                <a:solidFill>
                  <a:srgbClr val="0066FF"/>
                </a:solidFill>
              </a:rPr>
              <a:t>We can also set the global coordinate system to the coordinate system of the first camera. </a:t>
            </a:r>
            <a:r>
              <a:rPr lang="en-US" sz="2000" dirty="0" smtClean="0"/>
              <a:t>Then the projection matrices of the two cameras can be written as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[I | 0] </a:t>
            </a:r>
            <a:r>
              <a:rPr lang="en-US" sz="2000" dirty="0" smtClean="0">
                <a:cs typeface="Times New Roman" pitchFamily="18" charset="0"/>
              </a:rPr>
              <a:t>and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[R | t]</a:t>
            </a:r>
            <a:endParaRPr lang="en-US" sz="20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56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3802680" y="6222960"/>
              <a:ext cx="3213000" cy="4611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90440" y="6219000"/>
                <a:ext cx="3233880" cy="47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8215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Simplified Matrices for the 2 Cameras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828800"/>
            <a:ext cx="559843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247904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12758" y="4325033"/>
            <a:ext cx="1772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 (R | T)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685800" y="1828800"/>
            <a:ext cx="12192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6750000" y="1315800"/>
              <a:ext cx="1755000" cy="23540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37760" y="1303560"/>
                <a:ext cx="1774800" cy="237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016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4582" name="Freeform 7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4584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1333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</a:rPr>
              <a:t>x</a:t>
            </a:r>
            <a:r>
              <a:rPr lang="en-US" sz="1400" b="1" i="1" dirty="0" smtClean="0">
                <a:solidFill>
                  <a:srgbClr val="0000FF"/>
                </a:solidFill>
                <a:latin typeface="Times New Roman" pitchFamily="18" charset="0"/>
              </a:rPr>
              <a:t>’ = </a:t>
            </a:r>
            <a:r>
              <a:rPr lang="en-US" sz="1400" b="1" i="1" dirty="0" err="1" smtClean="0">
                <a:solidFill>
                  <a:srgbClr val="0000FF"/>
                </a:solidFill>
                <a:latin typeface="Times New Roman" pitchFamily="18" charset="0"/>
              </a:rPr>
              <a:t>Rx+t</a:t>
            </a:r>
            <a:endParaRPr lang="en-US" sz="14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Rectangle 18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534400" cy="8382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constraint: Calibrated case</a:t>
            </a:r>
          </a:p>
        </p:txBody>
      </p:sp>
      <p:sp>
        <p:nvSpPr>
          <p:cNvPr id="22548" name="Freeform 21"/>
          <p:cNvSpPr>
            <a:spLocks/>
          </p:cNvSpPr>
          <p:nvPr/>
        </p:nvSpPr>
        <p:spPr bwMode="auto">
          <a:xfrm>
            <a:off x="2819400" y="4114800"/>
            <a:ext cx="3124200" cy="609600"/>
          </a:xfrm>
          <a:custGeom>
            <a:avLst/>
            <a:gdLst>
              <a:gd name="T0" fmla="*/ 0 w 1968"/>
              <a:gd name="T1" fmla="*/ 0 h 384"/>
              <a:gd name="T2" fmla="*/ 2147483647 w 1968"/>
              <a:gd name="T3" fmla="*/ 2147483647 h 384"/>
              <a:gd name="T4" fmla="*/ 2147483647 w 1968"/>
              <a:gd name="T5" fmla="*/ 0 h 384"/>
              <a:gd name="T6" fmla="*/ 0 60000 65536"/>
              <a:gd name="T7" fmla="*/ 0 60000 65536"/>
              <a:gd name="T8" fmla="*/ 0 60000 65536"/>
              <a:gd name="T9" fmla="*/ 0 w 1968"/>
              <a:gd name="T10" fmla="*/ 0 h 384"/>
              <a:gd name="T11" fmla="*/ 1968 w 196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8" h="384">
                <a:moveTo>
                  <a:pt x="0" y="0"/>
                </a:moveTo>
                <a:cubicBezTo>
                  <a:pt x="340" y="192"/>
                  <a:pt x="680" y="384"/>
                  <a:pt x="1008" y="384"/>
                </a:cubicBezTo>
                <a:cubicBezTo>
                  <a:pt x="1336" y="384"/>
                  <a:pt x="1652" y="192"/>
                  <a:pt x="19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9" name="Text Box 22"/>
          <p:cNvSpPr txBox="1">
            <a:spLocks noChangeArrowheads="1"/>
          </p:cNvSpPr>
          <p:nvPr/>
        </p:nvSpPr>
        <p:spPr bwMode="auto">
          <a:xfrm>
            <a:off x="4251325" y="42322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R</a:t>
            </a:r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>
            <a:off x="3733800" y="41148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51" name="Text Box 24"/>
          <p:cNvSpPr txBox="1">
            <a:spLocks noChangeArrowheads="1"/>
          </p:cNvSpPr>
          <p:nvPr/>
        </p:nvSpPr>
        <p:spPr bwMode="auto">
          <a:xfrm>
            <a:off x="4343400" y="373380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t</a:t>
            </a:r>
          </a:p>
        </p:txBody>
      </p:sp>
      <p:sp>
        <p:nvSpPr>
          <p:cNvPr id="682009" name="Text Box 25"/>
          <p:cNvSpPr txBox="1">
            <a:spLocks noChangeArrowheads="1"/>
          </p:cNvSpPr>
          <p:nvPr/>
        </p:nvSpPr>
        <p:spPr bwMode="auto">
          <a:xfrm>
            <a:off x="914400" y="5334000"/>
            <a:ext cx="74029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The vectors </a:t>
            </a:r>
            <a:r>
              <a:rPr lang="en-US" sz="3200" b="1" i="1" dirty="0" smtClean="0">
                <a:solidFill>
                  <a:srgbClr val="FF00FF"/>
                </a:solidFill>
                <a:latin typeface="Times New Roman" pitchFamily="18" charset="0"/>
              </a:rPr>
              <a:t>Rx</a:t>
            </a:r>
            <a:r>
              <a:rPr lang="en-US" sz="3200" dirty="0" smtClean="0"/>
              <a:t>, </a:t>
            </a:r>
            <a:r>
              <a:rPr lang="en-US" sz="3200" b="1" i="1" dirty="0">
                <a:solidFill>
                  <a:srgbClr val="66FF33"/>
                </a:solidFill>
                <a:latin typeface="Times New Roman" pitchFamily="18" charset="0"/>
              </a:rPr>
              <a:t>t</a:t>
            </a:r>
            <a:r>
              <a:rPr lang="en-US" sz="3200" dirty="0"/>
              <a:t>, and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’</a:t>
            </a:r>
            <a:r>
              <a:rPr lang="en-US" sz="3200" dirty="0"/>
              <a:t> are coplanar 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4648200" y="1143000"/>
            <a:ext cx="90120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= </a:t>
            </a:r>
            <a:r>
              <a:rPr lang="en-US" sz="1800" dirty="0" smtClean="0">
                <a:latin typeface="Times New Roman" pitchFamily="18" charset="0"/>
              </a:rPr>
              <a:t>(</a:t>
            </a:r>
            <a:r>
              <a:rPr lang="en-US" sz="1800" b="1" i="1" dirty="0" smtClean="0">
                <a:latin typeface="Times New Roman" pitchFamily="18" charset="0"/>
              </a:rPr>
              <a:t>x,</a:t>
            </a:r>
            <a:r>
              <a:rPr lang="en-US" sz="1800" dirty="0" smtClean="0">
                <a:latin typeface="Times New Roman" pitchFamily="18" charset="0"/>
              </a:rPr>
              <a:t>1)</a:t>
            </a:r>
            <a:r>
              <a:rPr lang="en-US" sz="1800" i="1" baseline="30000" dirty="0" smtClean="0">
                <a:latin typeface="Times New Roman" pitchFamily="18" charset="0"/>
              </a:rPr>
              <a:t>T</a:t>
            </a:r>
            <a:endParaRPr lang="en-US" sz="1800" i="1" baseline="30000" dirty="0"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8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4585" grpId="0"/>
      <p:bldP spid="68200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2" name="AutoShape 22"/>
          <p:cNvSpPr>
            <a:spLocks noChangeArrowheads="1"/>
          </p:cNvSpPr>
          <p:nvPr/>
        </p:nvSpPr>
        <p:spPr bwMode="auto">
          <a:xfrm>
            <a:off x="6781800" y="4681538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63" name="Text Box 23"/>
          <p:cNvSpPr txBox="1">
            <a:spLocks noChangeArrowheads="1"/>
          </p:cNvSpPr>
          <p:nvPr/>
        </p:nvSpPr>
        <p:spPr bwMode="auto">
          <a:xfrm>
            <a:off x="5355379" y="5222875"/>
            <a:ext cx="32608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Essential </a:t>
            </a:r>
            <a:r>
              <a:rPr lang="en-US" b="1" dirty="0" smtClean="0">
                <a:solidFill>
                  <a:srgbClr val="C00000"/>
                </a:solidFill>
              </a:rPr>
              <a:t>Matrix E</a:t>
            </a:r>
            <a:endParaRPr lang="en-US" b="1" dirty="0">
              <a:solidFill>
                <a:srgbClr val="C00000"/>
              </a:solidFill>
            </a:endParaRPr>
          </a:p>
          <a:p>
            <a:pPr algn="ctr"/>
            <a:r>
              <a:rPr lang="en-US" dirty="0"/>
              <a:t>(</a:t>
            </a:r>
            <a:r>
              <a:rPr lang="en-US" dirty="0" err="1"/>
              <a:t>Longuet</a:t>
            </a:r>
            <a:r>
              <a:rPr lang="en-US" dirty="0"/>
              <a:t>-Higgins, 1981)</a:t>
            </a:r>
          </a:p>
        </p:txBody>
      </p:sp>
      <p:sp>
        <p:nvSpPr>
          <p:cNvPr id="675864" name="Rectangle 24"/>
          <p:cNvSpPr>
            <a:spLocks noChangeArrowheads="1"/>
          </p:cNvSpPr>
          <p:nvPr/>
        </p:nvSpPr>
        <p:spPr bwMode="auto">
          <a:xfrm>
            <a:off x="5181600" y="5138738"/>
            <a:ext cx="3581400" cy="10334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25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763000" cy="8382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constraint: Calibrated case</a:t>
            </a:r>
          </a:p>
        </p:txBody>
      </p:sp>
      <p:graphicFrame>
        <p:nvGraphicFramePr>
          <p:cNvPr id="675866" name="Object 26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11827168"/>
              </p:ext>
            </p:extLst>
          </p:nvPr>
        </p:nvGraphicFramePr>
        <p:xfrm>
          <a:off x="609600" y="4132263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06" name="Equation" r:id="rId4" imgW="1054080" imgH="203040" progId="Equation.3">
                  <p:embed/>
                </p:oleObj>
              </mc:Choice>
              <mc:Fallback>
                <p:oleObj name="Equation" r:id="rId4" imgW="10540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32263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3429000" y="4024103"/>
            <a:ext cx="5157788" cy="542925"/>
            <a:chOff x="1992" y="2546"/>
            <a:chExt cx="3249" cy="342"/>
          </a:xfrm>
        </p:grpSpPr>
        <p:graphicFrame>
          <p:nvGraphicFramePr>
            <p:cNvPr id="1027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16183087"/>
                </p:ext>
              </p:extLst>
            </p:nvPr>
          </p:nvGraphicFramePr>
          <p:xfrm>
            <a:off x="2487" y="2546"/>
            <a:ext cx="2754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07" name="Equation" r:id="rId6" imgW="1841400" imgH="228600" progId="Equation.3">
                    <p:embed/>
                  </p:oleObj>
                </mc:Choice>
                <mc:Fallback>
                  <p:oleObj name="Equation" r:id="rId6" imgW="1841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" y="2546"/>
                          <a:ext cx="2754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7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33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1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32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Text Box 3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1037" name="Freeform 34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8" name="Text Box 35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039" name="Freeform 36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0" name="Text Box 37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1041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2" name="Line 39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3" name="Line 40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" name="Line 41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86" name="Text Box 46"/>
          <p:cNvSpPr txBox="1">
            <a:spLocks noChangeArrowheads="1"/>
          </p:cNvSpPr>
          <p:nvPr/>
        </p:nvSpPr>
        <p:spPr bwMode="auto">
          <a:xfrm>
            <a:off x="1828800" y="6365875"/>
            <a:ext cx="54008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The vectors </a:t>
            </a:r>
            <a:r>
              <a:rPr lang="en-US" b="1" i="1" dirty="0" smtClean="0">
                <a:solidFill>
                  <a:srgbClr val="FF00FF"/>
                </a:solidFill>
                <a:latin typeface="Times New Roman" pitchFamily="18" charset="0"/>
              </a:rPr>
              <a:t>Rx</a:t>
            </a:r>
            <a:r>
              <a:rPr lang="en-US" dirty="0" smtClean="0"/>
              <a:t>, </a:t>
            </a:r>
            <a:r>
              <a:rPr lang="en-US" b="1" i="1" dirty="0">
                <a:solidFill>
                  <a:srgbClr val="66FF33"/>
                </a:solidFill>
                <a:latin typeface="Times New Roman" pitchFamily="18" charset="0"/>
              </a:rPr>
              <a:t>t</a:t>
            </a:r>
            <a:r>
              <a:rPr lang="en-US" dirty="0"/>
              <a:t>, and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’</a:t>
            </a:r>
            <a:r>
              <a:rPr lang="en-US" dirty="0"/>
              <a:t> are coplanar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4" name="Oval 3"/>
          <p:cNvSpPr/>
          <p:nvPr/>
        </p:nvSpPr>
        <p:spPr bwMode="auto">
          <a:xfrm>
            <a:off x="6985793" y="3880068"/>
            <a:ext cx="1790700" cy="83099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/>
              <p14:cNvContentPartPr/>
              <p14:nvPr/>
            </p14:nvContentPartPr>
            <p14:xfrm>
              <a:off x="1326960" y="4615200"/>
              <a:ext cx="264240" cy="2790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14360" y="4604400"/>
                <a:ext cx="286560" cy="30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680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2" grpId="0" animBg="1"/>
      <p:bldP spid="675863" grpId="0" autoUpdateAnimBg="0"/>
      <p:bldP spid="675864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dirty="0" smtClean="0"/>
              <a:t>Lenses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191000"/>
            <a:ext cx="7772400" cy="21336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dirty="0" smtClean="0"/>
              <a:t>A lens focuses parallel rays onto a single focal point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dirty="0" smtClean="0">
                <a:solidFill>
                  <a:srgbClr val="C00000"/>
                </a:solidFill>
              </a:rPr>
              <a:t>focal point </a:t>
            </a:r>
            <a:r>
              <a:rPr lang="en-US" altLang="en-US" dirty="0" smtClean="0"/>
              <a:t>at a distance </a:t>
            </a:r>
            <a:r>
              <a:rPr lang="en-US" altLang="en-US" dirty="0" smtClean="0">
                <a:solidFill>
                  <a:srgbClr val="C00000"/>
                </a:solidFill>
                <a:latin typeface="Arial Italic" pitchFamily="-84" charset="0"/>
                <a:ea typeface="MS PGothic" pitchFamily="34" charset="-128"/>
                <a:sym typeface="Arial Italic" pitchFamily="-84" charset="0"/>
              </a:rPr>
              <a:t>f</a:t>
            </a:r>
            <a:r>
              <a:rPr lang="en-US" altLang="en-US" dirty="0" smtClean="0"/>
              <a:t> beyond the plane of the lens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z="1600" dirty="0" smtClean="0">
                <a:latin typeface="Arial Italic" pitchFamily="-84" charset="0"/>
                <a:ea typeface="MS PGothic" pitchFamily="34" charset="-128"/>
                <a:sym typeface="Arial Italic" pitchFamily="-84" charset="0"/>
              </a:rPr>
              <a:t>f</a:t>
            </a:r>
            <a:r>
              <a:rPr lang="en-US" altLang="en-US" sz="1600" dirty="0" smtClean="0"/>
              <a:t> is a function of the shape and index of refraction of the lens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dirty="0" smtClean="0">
                <a:solidFill>
                  <a:srgbClr val="C00000"/>
                </a:solidFill>
              </a:rPr>
              <a:t>Aperture</a:t>
            </a:r>
            <a:r>
              <a:rPr lang="en-US" altLang="en-US" dirty="0" smtClean="0"/>
              <a:t> of diameter </a:t>
            </a:r>
            <a:r>
              <a:rPr lang="en-US" altLang="en-US" dirty="0" smtClean="0">
                <a:solidFill>
                  <a:srgbClr val="C00000"/>
                </a:solidFill>
              </a:rPr>
              <a:t>D</a:t>
            </a:r>
            <a:r>
              <a:rPr lang="en-US" altLang="en-US" dirty="0" smtClean="0"/>
              <a:t> restricts the range of rays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z="1600" dirty="0" smtClean="0"/>
              <a:t>aperture may be on either side of the lens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Lenses are typically spherical (easier to produce)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z="1800" dirty="0" smtClean="0"/>
              <a:t>Real cameras use many lenses together (to correct for aberrations)</a:t>
            </a:r>
          </a:p>
        </p:txBody>
      </p:sp>
      <p:pic>
        <p:nvPicPr>
          <p:cNvPr id="3789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219200"/>
            <a:ext cx="53911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5"/>
          <p:cNvSpPr>
            <a:spLocks/>
          </p:cNvSpPr>
          <p:nvPr/>
        </p:nvSpPr>
        <p:spPr bwMode="auto">
          <a:xfrm>
            <a:off x="6534150" y="2790825"/>
            <a:ext cx="13766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C00000"/>
                </a:solidFill>
                <a:latin typeface="Arial Bold" pitchFamily="-84" charset="0"/>
                <a:sym typeface="Arial Bold" pitchFamily="-84" charset="0"/>
              </a:rPr>
              <a:t>focal point</a:t>
            </a:r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 rot="10800000">
            <a:off x="6096000" y="2590800"/>
            <a:ext cx="4381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5" name="Rectangle 7"/>
          <p:cNvSpPr>
            <a:spLocks/>
          </p:cNvSpPr>
          <p:nvPr/>
        </p:nvSpPr>
        <p:spPr bwMode="auto">
          <a:xfrm>
            <a:off x="5867400" y="2117725"/>
            <a:ext cx="3095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F</a:t>
            </a:r>
          </a:p>
        </p:txBody>
      </p:sp>
      <p:sp>
        <p:nvSpPr>
          <p:cNvPr id="37896" name="Rectangle 8"/>
          <p:cNvSpPr>
            <a:spLocks/>
          </p:cNvSpPr>
          <p:nvPr/>
        </p:nvSpPr>
        <p:spPr bwMode="auto">
          <a:xfrm>
            <a:off x="1536700" y="3108325"/>
            <a:ext cx="279241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optical center</a:t>
            </a:r>
          </a:p>
          <a:p>
            <a:pPr algn="ctr" eaLnBrk="1" hangingPunct="1"/>
            <a:r>
              <a:rPr lang="en-US" altLang="en-US" sz="200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(Center Of Projection)</a:t>
            </a:r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 rot="10800000" flipH="1">
            <a:off x="3581400" y="2514600"/>
            <a:ext cx="838200" cy="673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660500" name="Line 20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Calibrated case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81000" y="4800600"/>
            <a:ext cx="8534400" cy="1981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smtClean="0"/>
              <a:t>E x</a:t>
            </a:r>
            <a:r>
              <a:rPr lang="en-US" sz="2400" dirty="0" smtClean="0"/>
              <a:t> is the </a:t>
            </a:r>
            <a:r>
              <a:rPr lang="en-US" sz="2400" dirty="0" err="1" smtClean="0"/>
              <a:t>epipolar</a:t>
            </a:r>
            <a:r>
              <a:rPr lang="en-US" sz="2400" dirty="0" smtClean="0"/>
              <a:t> line associated with </a:t>
            </a:r>
            <a:r>
              <a:rPr lang="en-US" sz="2400" b="1" i="1" dirty="0" smtClean="0"/>
              <a:t>x</a:t>
            </a:r>
            <a:r>
              <a:rPr lang="en-US" sz="2400" i="1" dirty="0" smtClean="0"/>
              <a:t> </a:t>
            </a:r>
            <a:r>
              <a:rPr lang="en-US" sz="2400" dirty="0" smtClean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' </a:t>
            </a:r>
            <a:r>
              <a:rPr lang="en-US" sz="2400" i="1" dirty="0" smtClean="0"/>
              <a:t>= </a:t>
            </a:r>
            <a:r>
              <a:rPr lang="en-US" sz="2400" b="1" i="1" dirty="0" smtClean="0"/>
              <a:t>E x</a:t>
            </a:r>
            <a:r>
              <a:rPr lang="en-US" sz="2400" dirty="0" smtClean="0"/>
              <a:t>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b="1" i="1" dirty="0" err="1" smtClean="0"/>
              <a:t>x</a:t>
            </a:r>
            <a:r>
              <a:rPr lang="en-US" sz="2400" i="1" dirty="0" smtClean="0"/>
              <a:t>'</a:t>
            </a:r>
            <a:r>
              <a:rPr lang="en-US" sz="2400" b="1" dirty="0" smtClean="0"/>
              <a:t> </a:t>
            </a:r>
            <a:r>
              <a:rPr lang="en-US" sz="2400" dirty="0" smtClean="0"/>
              <a:t>is the </a:t>
            </a:r>
            <a:r>
              <a:rPr lang="en-US" sz="2400" dirty="0" err="1" smtClean="0"/>
              <a:t>epipolar</a:t>
            </a:r>
            <a:r>
              <a:rPr lang="en-US" sz="2400" dirty="0" smtClean="0"/>
              <a:t> line associated with </a:t>
            </a:r>
            <a:r>
              <a:rPr lang="en-US" sz="2400" b="1" i="1" dirty="0" smtClean="0"/>
              <a:t>x'</a:t>
            </a:r>
            <a:r>
              <a:rPr lang="en-US" sz="2400" i="1" dirty="0" smtClean="0"/>
              <a:t> </a:t>
            </a:r>
            <a:r>
              <a:rPr lang="en-US" sz="2400" dirty="0" smtClean="0"/>
              <a:t>(</a:t>
            </a:r>
            <a:r>
              <a:rPr lang="en-US" sz="2400" b="1" i="1" dirty="0" smtClean="0"/>
              <a:t>l</a:t>
            </a:r>
            <a:r>
              <a:rPr lang="en-US" sz="2400" i="1" dirty="0" smtClean="0"/>
              <a:t> = </a:t>
            </a:r>
            <a:r>
              <a:rPr lang="en-US" sz="2400" b="1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b="1" i="1" dirty="0" err="1" smtClean="0"/>
              <a:t>x</a:t>
            </a:r>
            <a:r>
              <a:rPr lang="en-US" sz="2400" i="1" dirty="0" smtClean="0"/>
              <a:t>'</a:t>
            </a:r>
            <a:r>
              <a:rPr lang="en-US" sz="2400" dirty="0" smtClean="0"/>
              <a:t>)</a:t>
            </a:r>
            <a:endParaRPr lang="en-US" sz="2400" i="1" dirty="0" smtClean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smtClean="0"/>
              <a:t>E </a:t>
            </a:r>
            <a:r>
              <a:rPr lang="en-US" sz="2400" b="1" i="1" dirty="0" err="1" smtClean="0"/>
              <a:t>e</a:t>
            </a:r>
            <a:r>
              <a:rPr lang="en-US" sz="2400" i="1" dirty="0" smtClean="0"/>
              <a:t> </a:t>
            </a:r>
            <a:r>
              <a:rPr lang="en-US" sz="2400" dirty="0" smtClean="0"/>
              <a:t>= 0   and   </a:t>
            </a:r>
            <a:r>
              <a:rPr lang="en-US" sz="2400" b="1" i="1" dirty="0" err="1" smtClean="0"/>
              <a:t>E</a:t>
            </a:r>
            <a:r>
              <a:rPr lang="en-US" sz="2400" i="1" baseline="30000" dirty="0" err="1" smtClean="0"/>
              <a:t>T</a:t>
            </a:r>
            <a:r>
              <a:rPr lang="en-US" sz="2400" b="1" i="1" dirty="0" err="1"/>
              <a:t>e</a:t>
            </a:r>
            <a:r>
              <a:rPr lang="en-US" sz="2400" i="1" dirty="0"/>
              <a:t>' </a:t>
            </a:r>
            <a:r>
              <a:rPr lang="en-US" sz="2400" i="1" dirty="0" smtClean="0"/>
              <a:t>= 0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smtClean="0"/>
              <a:t>E</a:t>
            </a:r>
            <a:r>
              <a:rPr lang="en-US" sz="2400" i="1" dirty="0" smtClean="0"/>
              <a:t> </a:t>
            </a:r>
            <a:r>
              <a:rPr lang="en-US" sz="2400" dirty="0" smtClean="0"/>
              <a:t>is singular (rank two)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smtClean="0"/>
              <a:t>E</a:t>
            </a:r>
            <a:r>
              <a:rPr lang="en-US" sz="2400" dirty="0" smtClean="0"/>
              <a:t> has five degrees of freedom </a:t>
            </a:r>
          </a:p>
        </p:txBody>
      </p:sp>
      <p:sp>
        <p:nvSpPr>
          <p:cNvPr id="2064" name="AutoShape 36"/>
          <p:cNvSpPr>
            <a:spLocks noChangeArrowheads="1"/>
          </p:cNvSpPr>
          <p:nvPr/>
        </p:nvSpPr>
        <p:spPr bwMode="auto">
          <a:xfrm>
            <a:off x="3162300" y="41148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8" name="Oval 18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9" name="Oval 19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9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0633983"/>
              </p:ext>
            </p:extLst>
          </p:nvPr>
        </p:nvGraphicFramePr>
        <p:xfrm>
          <a:off x="609600" y="4132263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8" name="Equation" r:id="rId5" imgW="1054080" imgH="203040" progId="Equation.3">
                  <p:embed/>
                </p:oleObj>
              </mc:Choice>
              <mc:Fallback>
                <p:oleObj name="Equation" r:id="rId5" imgW="10540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32263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45"/>
          <p:cNvGrpSpPr>
            <a:grpSpLocks/>
          </p:cNvGrpSpPr>
          <p:nvPr/>
        </p:nvGrpSpPr>
        <p:grpSpPr bwMode="auto">
          <a:xfrm>
            <a:off x="3162300" y="4041775"/>
            <a:ext cx="5157788" cy="542925"/>
            <a:chOff x="1992" y="2546"/>
            <a:chExt cx="3249" cy="342"/>
          </a:xfrm>
        </p:grpSpPr>
        <p:graphicFrame>
          <p:nvGraphicFramePr>
            <p:cNvPr id="21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36196178"/>
                </p:ext>
              </p:extLst>
            </p:nvPr>
          </p:nvGraphicFramePr>
          <p:xfrm>
            <a:off x="2487" y="2546"/>
            <a:ext cx="2754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29" name="Equation" r:id="rId7" imgW="1841400" imgH="228600" progId="Equation.3">
                    <p:embed/>
                  </p:oleObj>
                </mc:Choice>
                <mc:Fallback>
                  <p:oleObj name="Equation" r:id="rId7" imgW="1841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" y="2546"/>
                          <a:ext cx="2754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/>
              <p14:cNvContentPartPr/>
              <p14:nvPr/>
            </p14:nvContentPartPr>
            <p14:xfrm>
              <a:off x="307800" y="2202480"/>
              <a:ext cx="3198960" cy="3421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5920" y="2190960"/>
                <a:ext cx="3220920" cy="344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983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0" grpId="0" animBg="1"/>
      <p:bldP spid="660501" grpId="0" animBg="1"/>
      <p:bldP spid="660510" grpId="0" build="p"/>
      <p:bldP spid="660498" grpId="0" animBg="1"/>
      <p:bldP spid="66049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>
          <a:xfrm>
            <a:off x="445294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constraint: Uncalibrated case</a:t>
            </a:r>
          </a:p>
        </p:txBody>
      </p:sp>
      <p:sp>
        <p:nvSpPr>
          <p:cNvPr id="679971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685800" y="4114800"/>
            <a:ext cx="7772400" cy="1752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The calibration matrices </a:t>
            </a:r>
            <a:r>
              <a:rPr lang="en-US" b="1" i="1" dirty="0" smtClean="0"/>
              <a:t>K</a:t>
            </a:r>
            <a:r>
              <a:rPr lang="en-US" dirty="0" smtClean="0"/>
              <a:t> and </a:t>
            </a:r>
            <a:r>
              <a:rPr lang="en-US" b="1" i="1" dirty="0" smtClean="0"/>
              <a:t>K</a:t>
            </a:r>
            <a:r>
              <a:rPr lang="en-US" i="1" dirty="0" smtClean="0"/>
              <a:t>’</a:t>
            </a:r>
            <a:r>
              <a:rPr lang="en-US" dirty="0" smtClean="0"/>
              <a:t> of the two cameras are unknown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We can write the </a:t>
            </a:r>
            <a:r>
              <a:rPr lang="en-US" dirty="0" err="1" smtClean="0"/>
              <a:t>epipolar</a:t>
            </a:r>
            <a:r>
              <a:rPr lang="en-US" dirty="0" smtClean="0"/>
              <a:t> constraint in terms of </a:t>
            </a:r>
            <a:r>
              <a:rPr lang="en-US" i="1" dirty="0" smtClean="0"/>
              <a:t>unknown</a:t>
            </a:r>
            <a:r>
              <a:rPr lang="en-US" dirty="0" smtClean="0"/>
              <a:t> normalized coordinates:</a:t>
            </a:r>
          </a:p>
        </p:txBody>
      </p:sp>
      <p:pic>
        <p:nvPicPr>
          <p:cNvPr id="307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11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Rectangle 12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Text Box 1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3082" name="Freeform 14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3" name="Text Box 15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3084" name="Freeform 16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5" name="Text Box 17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graphicFrame>
        <p:nvGraphicFramePr>
          <p:cNvPr id="679972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4616332"/>
              </p:ext>
            </p:extLst>
          </p:nvPr>
        </p:nvGraphicFramePr>
        <p:xfrm>
          <a:off x="1223963" y="5943600"/>
          <a:ext cx="1971675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54" name="Equation" r:id="rId5" imgW="698400" imgH="228600" progId="Equation.3">
                  <p:embed/>
                </p:oleObj>
              </mc:Choice>
              <mc:Fallback>
                <p:oleObj name="Equation" r:id="rId5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3963" y="5943600"/>
                        <a:ext cx="1971675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9973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432053"/>
              </p:ext>
            </p:extLst>
          </p:nvPr>
        </p:nvGraphicFramePr>
        <p:xfrm>
          <a:off x="4187825" y="5905500"/>
          <a:ext cx="431482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55" name="Equation" r:id="rId7" imgW="1485720" imgH="228600" progId="Equation.3">
                  <p:embed/>
                </p:oleObj>
              </mc:Choice>
              <mc:Fallback>
                <p:oleObj name="Equation" r:id="rId7" imgW="14857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7825" y="5905500"/>
                        <a:ext cx="4314825" cy="687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6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9287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Line 39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Line 40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Line 41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1" name="Oval 43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92" name="Oval 44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/>
              <p14:cNvContentPartPr/>
              <p14:nvPr/>
            </p14:nvContentPartPr>
            <p14:xfrm>
              <a:off x="1097640" y="6508440"/>
              <a:ext cx="7086240" cy="1177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87200" y="6504120"/>
                <a:ext cx="7108920" cy="13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24545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971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Epipolar constraint: Uncalibrated case</a:t>
            </a:r>
          </a:p>
        </p:txBody>
      </p:sp>
      <p:pic>
        <p:nvPicPr>
          <p:cNvPr id="410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4106" name="Freeform 7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7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4108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9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4110" name="Line 11"/>
          <p:cNvSpPr>
            <a:spLocks noChangeShapeType="1"/>
          </p:cNvSpPr>
          <p:nvPr/>
        </p:nvSpPr>
        <p:spPr bwMode="auto">
          <a:xfrm flipV="1">
            <a:off x="1204913" y="3713163"/>
            <a:ext cx="1919287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1" name="Line 12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2" name="Line 13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3" name="Line 14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4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5" name="Oval 16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6" name="Oval 17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5074" name="Text Box 18"/>
          <p:cNvSpPr txBox="1">
            <a:spLocks noChangeArrowheads="1"/>
          </p:cNvSpPr>
          <p:nvPr/>
        </p:nvSpPr>
        <p:spPr bwMode="auto">
          <a:xfrm>
            <a:off x="5105400" y="5322888"/>
            <a:ext cx="307975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Fundamental Matrix</a:t>
            </a:r>
          </a:p>
          <a:p>
            <a:r>
              <a:rPr lang="en-US" sz="1800"/>
              <a:t>(Faugeras and Luong, 1992)</a:t>
            </a:r>
            <a:endParaRPr lang="en-US"/>
          </a:p>
        </p:txBody>
      </p:sp>
      <p:sp>
        <p:nvSpPr>
          <p:cNvPr id="685075" name="Rectangle 19"/>
          <p:cNvSpPr>
            <a:spLocks noChangeArrowheads="1"/>
          </p:cNvSpPr>
          <p:nvPr/>
        </p:nvSpPr>
        <p:spPr bwMode="auto">
          <a:xfrm>
            <a:off x="4800600" y="5238750"/>
            <a:ext cx="3657600" cy="9144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5076" name="AutoShape 20"/>
          <p:cNvSpPr>
            <a:spLocks noChangeArrowheads="1"/>
          </p:cNvSpPr>
          <p:nvPr/>
        </p:nvSpPr>
        <p:spPr bwMode="auto">
          <a:xfrm>
            <a:off x="6400800" y="4629150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098" name="Object 21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79484719"/>
              </p:ext>
            </p:extLst>
          </p:nvPr>
        </p:nvGraphicFramePr>
        <p:xfrm>
          <a:off x="609600" y="4060825"/>
          <a:ext cx="1828800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3" name="Equation" r:id="rId5" imgW="698400" imgH="228600" progId="Equation.3">
                  <p:embed/>
                </p:oleObj>
              </mc:Choice>
              <mc:Fallback>
                <p:oleObj name="Equation" r:id="rId5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60825"/>
                        <a:ext cx="1828800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6852641"/>
              </p:ext>
            </p:extLst>
          </p:nvPr>
        </p:nvGraphicFramePr>
        <p:xfrm>
          <a:off x="466725" y="4778375"/>
          <a:ext cx="2063750" cy="137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4" name="Equation" r:id="rId7" imgW="711000" imgH="457200" progId="Equation.3">
                  <p:embed/>
                </p:oleObj>
              </mc:Choice>
              <mc:Fallback>
                <p:oleObj name="Equation" r:id="rId7" imgW="711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4778375"/>
                        <a:ext cx="2063750" cy="1376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743200" y="4064000"/>
            <a:ext cx="6129338" cy="565150"/>
            <a:chOff x="1728" y="2560"/>
            <a:chExt cx="3861" cy="356"/>
          </a:xfrm>
        </p:grpSpPr>
        <p:sp>
          <p:nvSpPr>
            <p:cNvPr id="4121" name="AutoShape 24"/>
            <p:cNvSpPr>
              <a:spLocks noChangeArrowheads="1"/>
            </p:cNvSpPr>
            <p:nvPr/>
          </p:nvSpPr>
          <p:spPr bwMode="auto">
            <a:xfrm>
              <a:off x="1728" y="2628"/>
              <a:ext cx="432" cy="240"/>
            </a:xfrm>
            <a:prstGeom prst="rightArrow">
              <a:avLst>
                <a:gd name="adj1" fmla="val 50000"/>
                <a:gd name="adj2" fmla="val 4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100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5391746"/>
                </p:ext>
              </p:extLst>
            </p:nvPr>
          </p:nvGraphicFramePr>
          <p:xfrm>
            <a:off x="2187" y="2560"/>
            <a:ext cx="3402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95" name="Equation" r:id="rId9" imgW="2184120" imgH="228600" progId="Equation.3">
                    <p:embed/>
                  </p:oleObj>
                </mc:Choice>
                <mc:Fallback>
                  <p:oleObj name="Equation" r:id="rId9" imgW="21841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87" y="2560"/>
                          <a:ext cx="3402" cy="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" name="Ink 3"/>
              <p14:cNvContentPartPr/>
              <p14:nvPr/>
            </p14:nvContentPartPr>
            <p14:xfrm>
              <a:off x="7294680" y="4591800"/>
              <a:ext cx="1526760" cy="1011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290000" y="4583160"/>
                <a:ext cx="1541160" cy="12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722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074" grpId="0" autoUpdateAnimBg="0"/>
      <p:bldP spid="685075" grpId="0" animBg="1"/>
      <p:bldP spid="68507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2743200" y="4171950"/>
            <a:ext cx="685800" cy="381000"/>
          </a:xfrm>
          <a:prstGeom prst="right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Rectangle 6"/>
          <p:cNvSpPr>
            <a:spLocks noGrp="1" noChangeArrowheads="1"/>
          </p:cNvSpPr>
          <p:nvPr>
            <p:ph type="title"/>
          </p:nvPr>
        </p:nvSpPr>
        <p:spPr>
          <a:xfrm>
            <a:off x="229423" y="152400"/>
            <a:ext cx="7772400" cy="838200"/>
          </a:xfrm>
        </p:spPr>
        <p:txBody>
          <a:bodyPr/>
          <a:lstStyle/>
          <a:p>
            <a:r>
              <a:rPr lang="en-US" dirty="0" err="1" smtClean="0"/>
              <a:t>Epipolar</a:t>
            </a:r>
            <a:r>
              <a:rPr lang="en-US" dirty="0" smtClean="0"/>
              <a:t> constraint: Uncalibrated case</a:t>
            </a:r>
          </a:p>
        </p:txBody>
      </p:sp>
      <p:sp>
        <p:nvSpPr>
          <p:cNvPr id="671774" name="Rectangle 30"/>
          <p:cNvSpPr>
            <a:spLocks noChangeArrowheads="1"/>
          </p:cNvSpPr>
          <p:nvPr/>
        </p:nvSpPr>
        <p:spPr bwMode="auto">
          <a:xfrm>
            <a:off x="685800" y="4800600"/>
            <a:ext cx="7772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b="1" i="1" dirty="0"/>
              <a:t>F </a:t>
            </a:r>
            <a:r>
              <a:rPr lang="en-US" b="1" i="1" dirty="0" smtClean="0"/>
              <a:t>x</a:t>
            </a:r>
            <a:r>
              <a:rPr lang="en-US" dirty="0" smtClean="0"/>
              <a:t>  </a:t>
            </a:r>
            <a:r>
              <a:rPr lang="en-US" dirty="0"/>
              <a:t>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  <a:r>
              <a:rPr lang="en-US" b="1" i="1" dirty="0" smtClean="0"/>
              <a:t>x</a:t>
            </a:r>
            <a:r>
              <a:rPr lang="en-US" i="1" dirty="0"/>
              <a:t> </a:t>
            </a:r>
            <a:r>
              <a:rPr lang="en-US" sz="2800" dirty="0" smtClean="0"/>
              <a:t>(</a:t>
            </a:r>
            <a:r>
              <a:rPr lang="en-US" sz="2800" b="1" i="1" dirty="0"/>
              <a:t>l</a:t>
            </a:r>
            <a:r>
              <a:rPr lang="en-US" sz="2800" i="1" dirty="0"/>
              <a:t>' = </a:t>
            </a:r>
            <a:r>
              <a:rPr lang="en-US" sz="2800" b="1" i="1" dirty="0"/>
              <a:t>F </a:t>
            </a:r>
            <a:r>
              <a:rPr lang="en-US" sz="2800" b="1" i="1" dirty="0" smtClean="0"/>
              <a:t>x</a:t>
            </a:r>
            <a:r>
              <a:rPr lang="en-US" sz="2800" dirty="0" smtClean="0"/>
              <a:t>)</a:t>
            </a:r>
            <a:endParaRPr lang="en-US" i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b="1" i="1" dirty="0" err="1" smtClean="0"/>
              <a:t>F</a:t>
            </a:r>
            <a:r>
              <a:rPr lang="en-US" i="1" baseline="30000" dirty="0" err="1" smtClean="0"/>
              <a:t>T</a:t>
            </a:r>
            <a:r>
              <a:rPr lang="en-US" b="1" i="1" dirty="0" err="1" smtClean="0"/>
              <a:t>x</a:t>
            </a:r>
            <a:r>
              <a:rPr lang="en-US" i="1" dirty="0"/>
              <a:t>'</a:t>
            </a:r>
            <a:r>
              <a:rPr lang="en-US" dirty="0" smtClean="0"/>
              <a:t>  </a:t>
            </a:r>
            <a:r>
              <a:rPr lang="en-US" dirty="0"/>
              <a:t>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  <a:r>
              <a:rPr lang="en-US" b="1" i="1" dirty="0" smtClean="0"/>
              <a:t>x</a:t>
            </a:r>
            <a:r>
              <a:rPr lang="en-US" b="1" i="1" dirty="0"/>
              <a:t>'</a:t>
            </a:r>
            <a:r>
              <a:rPr lang="en-US" b="1" i="1" dirty="0" smtClean="0"/>
              <a:t> </a:t>
            </a:r>
            <a:r>
              <a:rPr lang="en-US" sz="2800" dirty="0"/>
              <a:t>(</a:t>
            </a:r>
            <a:r>
              <a:rPr lang="en-US" sz="2800" b="1" i="1" dirty="0" smtClean="0"/>
              <a:t>l</a:t>
            </a:r>
            <a:r>
              <a:rPr lang="en-US" sz="2800" i="1" dirty="0" smtClean="0"/>
              <a:t>' = </a:t>
            </a:r>
            <a:r>
              <a:rPr lang="en-US" sz="2800" b="1" i="1" dirty="0" err="1" smtClean="0"/>
              <a:t>F</a:t>
            </a:r>
            <a:r>
              <a:rPr lang="en-US" sz="2800" i="1" baseline="30000" dirty="0" err="1" smtClean="0"/>
              <a:t>T</a:t>
            </a:r>
            <a:r>
              <a:rPr lang="en-US" sz="2800" b="1" i="1" dirty="0" err="1"/>
              <a:t>x</a:t>
            </a:r>
            <a:r>
              <a:rPr lang="en-US" sz="2800" i="1" dirty="0"/>
              <a:t>'</a:t>
            </a:r>
            <a:r>
              <a:rPr lang="en-US" sz="2800" dirty="0" smtClean="0"/>
              <a:t>)</a:t>
            </a:r>
            <a:endParaRPr lang="en-US" i="1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b="1" i="1" dirty="0"/>
              <a:t>F </a:t>
            </a:r>
            <a:r>
              <a:rPr lang="en-US" b="1" i="1" dirty="0" smtClean="0"/>
              <a:t>e</a:t>
            </a:r>
            <a:r>
              <a:rPr lang="en-US" i="1" dirty="0"/>
              <a:t> </a:t>
            </a:r>
            <a:r>
              <a:rPr lang="en-US" dirty="0" smtClean="0"/>
              <a:t>= </a:t>
            </a:r>
            <a:r>
              <a:rPr lang="en-US" dirty="0"/>
              <a:t>0   and   </a:t>
            </a:r>
            <a:r>
              <a:rPr lang="en-US" b="1" i="1" dirty="0" err="1" smtClean="0"/>
              <a:t>F</a:t>
            </a:r>
            <a:r>
              <a:rPr lang="en-US" i="1" baseline="30000" dirty="0" err="1" smtClean="0"/>
              <a:t>T</a:t>
            </a:r>
            <a:r>
              <a:rPr lang="en-US" b="1" i="1" dirty="0" err="1" smtClean="0"/>
              <a:t>e</a:t>
            </a:r>
            <a:r>
              <a:rPr lang="en-US" i="1" dirty="0"/>
              <a:t>'</a:t>
            </a:r>
            <a:r>
              <a:rPr lang="en-US" i="1" dirty="0" smtClean="0"/>
              <a:t> </a:t>
            </a:r>
            <a:r>
              <a:rPr lang="en-US" i="1" dirty="0"/>
              <a:t>= </a:t>
            </a:r>
            <a:r>
              <a:rPr lang="en-US" dirty="0" smtClean="0"/>
              <a:t>0</a:t>
            </a:r>
            <a:endParaRPr lang="en-US" dirty="0"/>
          </a:p>
        </p:txBody>
      </p:sp>
      <p:pic>
        <p:nvPicPr>
          <p:cNvPr id="5127" name="Picture 4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Rectangle 4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Rectangle 4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Text Box 4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5131" name="Freeform 50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2" name="Text Box 5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5133" name="Freeform 5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4" name="Text Box 5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671798" name="Line 54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799" name="Line 55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800" name="Oval 56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1801" name="Oval 57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1" name="Object 21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1168424"/>
              </p:ext>
            </p:extLst>
          </p:nvPr>
        </p:nvGraphicFramePr>
        <p:xfrm>
          <a:off x="609600" y="4060825"/>
          <a:ext cx="1828800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2" name="Equation" r:id="rId5" imgW="698400" imgH="228600" progId="Equation.3">
                  <p:embed/>
                </p:oleObj>
              </mc:Choice>
              <mc:Fallback>
                <p:oleObj name="Equation" r:id="rId5" imgW="698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60825"/>
                        <a:ext cx="1828800" cy="59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3"/>
          <p:cNvGrpSpPr>
            <a:grpSpLocks/>
          </p:cNvGrpSpPr>
          <p:nvPr/>
        </p:nvGrpSpPr>
        <p:grpSpPr bwMode="auto">
          <a:xfrm>
            <a:off x="2743200" y="4064000"/>
            <a:ext cx="6129338" cy="565150"/>
            <a:chOff x="1728" y="2560"/>
            <a:chExt cx="3861" cy="356"/>
          </a:xfrm>
        </p:grpSpPr>
        <p:sp>
          <p:nvSpPr>
            <p:cNvPr id="23" name="AutoShape 24"/>
            <p:cNvSpPr>
              <a:spLocks noChangeArrowheads="1"/>
            </p:cNvSpPr>
            <p:nvPr/>
          </p:nvSpPr>
          <p:spPr bwMode="auto">
            <a:xfrm>
              <a:off x="1728" y="2628"/>
              <a:ext cx="432" cy="240"/>
            </a:xfrm>
            <a:prstGeom prst="rightArrow">
              <a:avLst>
                <a:gd name="adj1" fmla="val 50000"/>
                <a:gd name="adj2" fmla="val 4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4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13624458"/>
                </p:ext>
              </p:extLst>
            </p:nvPr>
          </p:nvGraphicFramePr>
          <p:xfrm>
            <a:off x="2187" y="2560"/>
            <a:ext cx="3402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503" name="Equation" r:id="rId7" imgW="2184120" imgH="228600" progId="Equation.3">
                    <p:embed/>
                  </p:oleObj>
                </mc:Choice>
                <mc:Fallback>
                  <p:oleObj name="Equation" r:id="rId7" imgW="218412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87" y="2560"/>
                          <a:ext cx="3402" cy="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2D1C0-1E7C-9F48-AB85-E04C6D2D5AB1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195643" name="Picture 5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531" y="3941762"/>
            <a:ext cx="180498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644" name="Picture 6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552" y="4060825"/>
            <a:ext cx="2884487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60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774" grpId="0" build="p"/>
      <p:bldP spid="671798" grpId="0" animBg="1"/>
      <p:bldP spid="671799" grpId="0" animBg="1"/>
      <p:bldP spid="671800" grpId="0" animBg="1"/>
      <p:bldP spid="67180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2" name="AutoShape 12"/>
          <p:cNvSpPr>
            <a:spLocks noChangeArrowheads="1"/>
          </p:cNvSpPr>
          <p:nvPr/>
        </p:nvSpPr>
        <p:spPr bwMode="auto">
          <a:xfrm>
            <a:off x="4114800" y="22860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53" name="AutoShape 13"/>
          <p:cNvSpPr>
            <a:spLocks noChangeArrowheads="1"/>
          </p:cNvSpPr>
          <p:nvPr/>
        </p:nvSpPr>
        <p:spPr bwMode="auto">
          <a:xfrm rot="8550886">
            <a:off x="4191000" y="33528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Rectangle 16"/>
          <p:cNvSpPr>
            <a:spLocks noGrp="1" noChangeArrowheads="1"/>
          </p:cNvSpPr>
          <p:nvPr>
            <p:ph type="title"/>
          </p:nvPr>
        </p:nvSpPr>
        <p:spPr>
          <a:xfrm>
            <a:off x="419100" y="152400"/>
            <a:ext cx="8229600" cy="1143000"/>
          </a:xfrm>
        </p:spPr>
        <p:txBody>
          <a:bodyPr/>
          <a:lstStyle/>
          <a:p>
            <a:r>
              <a:rPr lang="en-US" dirty="0" smtClean="0"/>
              <a:t>The eight-point algorithm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971800" y="4114800"/>
            <a:ext cx="2552700" cy="2438400"/>
            <a:chOff x="4056" y="2496"/>
            <a:chExt cx="1608" cy="1536"/>
          </a:xfrm>
        </p:grpSpPr>
        <p:sp>
          <p:nvSpPr>
            <p:cNvPr id="6156" name="Text Box 9"/>
            <p:cNvSpPr txBox="1">
              <a:spLocks noChangeArrowheads="1"/>
            </p:cNvSpPr>
            <p:nvPr/>
          </p:nvSpPr>
          <p:spPr bwMode="auto">
            <a:xfrm>
              <a:off x="4112" y="2496"/>
              <a:ext cx="9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Minimize:</a:t>
              </a:r>
            </a:p>
          </p:txBody>
        </p:sp>
        <p:sp>
          <p:nvSpPr>
            <p:cNvPr id="6157" name="Text Box 10"/>
            <p:cNvSpPr txBox="1">
              <a:spLocks noChangeArrowheads="1"/>
            </p:cNvSpPr>
            <p:nvPr/>
          </p:nvSpPr>
          <p:spPr bwMode="auto">
            <a:xfrm>
              <a:off x="4174" y="3459"/>
              <a:ext cx="1401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 dirty="0"/>
                <a:t>under the constraint</a:t>
              </a:r>
              <a:br>
                <a:rPr lang="en-US" sz="1800" dirty="0"/>
              </a:br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||</a:t>
              </a:r>
              <a:r>
                <a:rPr lang="en-US" sz="1800" b="1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||</a:t>
              </a:r>
              <a:r>
                <a:rPr lang="en-US" sz="1800" baseline="30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1800" dirty="0" smtClean="0">
                  <a:latin typeface="Times New Roman" pitchFamily="18" charset="0"/>
                  <a:cs typeface="Times New Roman" pitchFamily="18" charset="0"/>
                </a:rPr>
                <a:t>=1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58" name="Rectangle 15"/>
            <p:cNvSpPr>
              <a:spLocks noChangeArrowheads="1"/>
            </p:cNvSpPr>
            <p:nvPr/>
          </p:nvSpPr>
          <p:spPr bwMode="auto">
            <a:xfrm>
              <a:off x="4056" y="2496"/>
              <a:ext cx="1608" cy="1536"/>
            </a:xfrm>
            <a:prstGeom prst="rect">
              <a:avLst/>
            </a:prstGeom>
            <a:noFill/>
            <a:ln w="2857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6149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11829269"/>
                </p:ext>
              </p:extLst>
            </p:nvPr>
          </p:nvGraphicFramePr>
          <p:xfrm>
            <a:off x="4166" y="2784"/>
            <a:ext cx="1367" cy="6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62" name="Equation" r:id="rId4" imgW="850680" imgH="431640" progId="Equation.3">
                    <p:embed/>
                  </p:oleObj>
                </mc:Choice>
                <mc:Fallback>
                  <p:oleObj name="Equation" r:id="rId4" imgW="85068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66" y="2784"/>
                          <a:ext cx="1367" cy="69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718192"/>
              </p:ext>
            </p:extLst>
          </p:nvPr>
        </p:nvGraphicFramePr>
        <p:xfrm>
          <a:off x="381000" y="1930400"/>
          <a:ext cx="3538538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63" name="Equation" r:id="rId6" imgW="2108160" imgH="711000" progId="Equation.3">
                  <p:embed/>
                </p:oleObj>
              </mc:Choice>
              <mc:Fallback>
                <p:oleObj name="Equation" r:id="rId6" imgW="2108160" imgH="711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1000" y="1930400"/>
                        <a:ext cx="3538538" cy="1193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552164"/>
              </p:ext>
            </p:extLst>
          </p:nvPr>
        </p:nvGraphicFramePr>
        <p:xfrm>
          <a:off x="4792663" y="1038225"/>
          <a:ext cx="4243387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64" name="Equation" r:id="rId8" imgW="2946240" imgH="2082600" progId="Equation.3">
                  <p:embed/>
                </p:oleObj>
              </mc:Choice>
              <mc:Fallback>
                <p:oleObj name="Equation" r:id="rId8" imgW="2946240" imgH="20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2663" y="1038225"/>
                        <a:ext cx="4243387" cy="300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301586"/>
              </p:ext>
            </p:extLst>
          </p:nvPr>
        </p:nvGraphicFramePr>
        <p:xfrm>
          <a:off x="736600" y="1066800"/>
          <a:ext cx="3378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65" name="Equation" r:id="rId10" imgW="1688760" imgH="228600" progId="Equation.3">
                  <p:embed/>
                </p:oleObj>
              </mc:Choice>
              <mc:Fallback>
                <p:oleObj name="Equation" r:id="rId10" imgW="168876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6600" y="1066800"/>
                        <a:ext cx="33782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791200" y="3438436"/>
            <a:ext cx="2133600" cy="1200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Smallest eigenvalue of A</a:t>
            </a:r>
            <a:r>
              <a:rPr lang="en-US" baseline="30000" dirty="0" smtClean="0"/>
              <a:t>T</a:t>
            </a:r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2684188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830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52" grpId="0" animBg="1"/>
      <p:bldP spid="573453" grpId="0" animBg="1"/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Comparison of estimation algorithms</a:t>
            </a:r>
          </a:p>
        </p:txBody>
      </p:sp>
      <p:graphicFrame>
        <p:nvGraphicFramePr>
          <p:cNvPr id="10242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2324100" y="914400"/>
          <a:ext cx="4533900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1" name="Image" r:id="rId4" imgW="7250794" imgH="7250794" progId="">
                  <p:embed/>
                </p:oleObj>
              </mc:Choice>
              <mc:Fallback>
                <p:oleObj name="Image" r:id="rId4" imgW="7250794" imgH="72507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4100" y="914400"/>
                        <a:ext cx="4533900" cy="453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34" name="Group 114"/>
          <p:cNvGraphicFramePr>
            <a:graphicFrameLocks noGrp="1"/>
          </p:cNvGraphicFramePr>
          <p:nvPr/>
        </p:nvGraphicFramePr>
        <p:xfrm>
          <a:off x="457200" y="5638800"/>
          <a:ext cx="8229600" cy="1027114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Normalized 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Nonlinear least squares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2.33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0.92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0.86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2.18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0.85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0.80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42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/>
              <a:t>Moving on to stereo…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4175" y="101361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Fuse a calibrated binocular stereo pair to produce a depth image</a:t>
            </a:r>
          </a:p>
        </p:txBody>
      </p:sp>
      <p:sp>
        <p:nvSpPr>
          <p:cNvPr id="38916" name="Text Box 10"/>
          <p:cNvSpPr txBox="1">
            <a:spLocks noChangeArrowheads="1"/>
          </p:cNvSpPr>
          <p:nvPr/>
        </p:nvSpPr>
        <p:spPr bwMode="auto">
          <a:xfrm>
            <a:off x="24320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image 1</a:t>
            </a:r>
            <a:endParaRPr lang="en-GB" dirty="0"/>
          </a:p>
        </p:txBody>
      </p:sp>
      <p:sp>
        <p:nvSpPr>
          <p:cNvPr id="38917" name="Text Box 11"/>
          <p:cNvSpPr txBox="1">
            <a:spLocks noChangeArrowheads="1"/>
          </p:cNvSpPr>
          <p:nvPr/>
        </p:nvSpPr>
        <p:spPr bwMode="auto">
          <a:xfrm>
            <a:off x="55562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image 2</a:t>
            </a:r>
            <a:endParaRPr lang="en-GB"/>
          </a:p>
        </p:txBody>
      </p:sp>
      <p:sp>
        <p:nvSpPr>
          <p:cNvPr id="38918" name="Text Box 12"/>
          <p:cNvSpPr txBox="1">
            <a:spLocks noChangeArrowheads="1"/>
          </p:cNvSpPr>
          <p:nvPr/>
        </p:nvSpPr>
        <p:spPr bwMode="auto">
          <a:xfrm>
            <a:off x="3433763" y="4357688"/>
            <a:ext cx="198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Dense depth map</a:t>
            </a:r>
            <a:endParaRPr lang="en-GB"/>
          </a:p>
        </p:txBody>
      </p:sp>
      <p:pic>
        <p:nvPicPr>
          <p:cNvPr id="38919" name="Picture 13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5588" y="2270125"/>
            <a:ext cx="2741612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4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59013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5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768850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TextBox 9"/>
          <p:cNvSpPr txBox="1">
            <a:spLocks noChangeArrowheads="1"/>
          </p:cNvSpPr>
          <p:nvPr/>
        </p:nvSpPr>
        <p:spPr bwMode="auto">
          <a:xfrm flipH="1">
            <a:off x="6218238" y="6334125"/>
            <a:ext cx="2925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Many of these slides adapted from Steve Seitz and Lana Lazebnik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444240" y="5507280"/>
              <a:ext cx="17640" cy="378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4520" y="5502240"/>
                <a:ext cx="34200" cy="5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4110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Depth from disparity</a:t>
            </a:r>
          </a:p>
        </p:txBody>
      </p:sp>
      <p:sp>
        <p:nvSpPr>
          <p:cNvPr id="13318" name="Oval 5"/>
          <p:cNvSpPr>
            <a:spLocks noChangeArrowheads="1"/>
          </p:cNvSpPr>
          <p:nvPr/>
        </p:nvSpPr>
        <p:spPr bwMode="auto">
          <a:xfrm>
            <a:off x="3392488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Oval 6"/>
          <p:cNvSpPr>
            <a:spLocks noChangeArrowheads="1"/>
          </p:cNvSpPr>
          <p:nvPr/>
        </p:nvSpPr>
        <p:spPr bwMode="auto">
          <a:xfrm>
            <a:off x="5835650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>
            <a:off x="2849563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>
            <a:off x="5292725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9"/>
          <p:cNvSpPr>
            <a:spLocks noChangeArrowheads="1"/>
          </p:cNvSpPr>
          <p:nvPr/>
        </p:nvSpPr>
        <p:spPr bwMode="auto">
          <a:xfrm>
            <a:off x="4531122" y="1459071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10"/>
          <p:cNvSpPr>
            <a:spLocks noChangeShapeType="1"/>
          </p:cNvSpPr>
          <p:nvPr/>
        </p:nvSpPr>
        <p:spPr bwMode="auto">
          <a:xfrm flipV="1">
            <a:off x="3482975" y="1499226"/>
            <a:ext cx="1085850" cy="25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Line 11"/>
          <p:cNvSpPr>
            <a:spLocks noChangeShapeType="1"/>
          </p:cNvSpPr>
          <p:nvPr/>
        </p:nvSpPr>
        <p:spPr bwMode="auto">
          <a:xfrm flipH="1" flipV="1">
            <a:off x="4568825" y="1499226"/>
            <a:ext cx="1357312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Line 12"/>
          <p:cNvSpPr>
            <a:spLocks noChangeShapeType="1"/>
          </p:cNvSpPr>
          <p:nvPr/>
        </p:nvSpPr>
        <p:spPr bwMode="auto">
          <a:xfrm flipV="1">
            <a:off x="3445272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3196432" y="3560500"/>
            <a:ext cx="26203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f</a:t>
            </a:r>
          </a:p>
        </p:txBody>
      </p:sp>
      <p:sp>
        <p:nvSpPr>
          <p:cNvPr id="13327" name="Oval 14"/>
          <p:cNvSpPr>
            <a:spLocks noChangeArrowheads="1"/>
          </p:cNvSpPr>
          <p:nvPr/>
        </p:nvSpPr>
        <p:spPr bwMode="auto">
          <a:xfrm>
            <a:off x="3716735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5"/>
          <p:cNvSpPr>
            <a:spLocks noChangeArrowheads="1"/>
          </p:cNvSpPr>
          <p:nvPr/>
        </p:nvSpPr>
        <p:spPr bwMode="auto">
          <a:xfrm>
            <a:off x="5513288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16"/>
          <p:cNvSpPr>
            <a:spLocks noChangeShapeType="1"/>
          </p:cNvSpPr>
          <p:nvPr/>
        </p:nvSpPr>
        <p:spPr bwMode="auto">
          <a:xfrm flipV="1">
            <a:off x="5562600" y="3461084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17"/>
          <p:cNvSpPr>
            <a:spLocks noChangeShapeType="1"/>
          </p:cNvSpPr>
          <p:nvPr/>
        </p:nvSpPr>
        <p:spPr bwMode="auto">
          <a:xfrm>
            <a:off x="3392488" y="3334869"/>
            <a:ext cx="361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Text Box 20"/>
          <p:cNvSpPr txBox="1">
            <a:spLocks noChangeArrowheads="1"/>
          </p:cNvSpPr>
          <p:nvPr/>
        </p:nvSpPr>
        <p:spPr bwMode="auto">
          <a:xfrm>
            <a:off x="5562600" y="2971800"/>
            <a:ext cx="38645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x’</a:t>
            </a:r>
          </a:p>
        </p:txBody>
      </p:sp>
      <p:sp>
        <p:nvSpPr>
          <p:cNvPr id="13334" name="Text Box 21"/>
          <p:cNvSpPr txBox="1">
            <a:spLocks noChangeArrowheads="1"/>
          </p:cNvSpPr>
          <p:nvPr/>
        </p:nvSpPr>
        <p:spPr bwMode="auto">
          <a:xfrm>
            <a:off x="4022130" y="4147523"/>
            <a:ext cx="1255514" cy="7610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Baseline</a:t>
            </a:r>
            <a:br>
              <a:rPr lang="en-US" sz="2200"/>
            </a:br>
            <a:r>
              <a:rPr lang="en-US" sz="2200"/>
              <a:t>B</a:t>
            </a:r>
          </a:p>
        </p:txBody>
      </p:sp>
      <p:sp>
        <p:nvSpPr>
          <p:cNvPr id="13335" name="Line 22"/>
          <p:cNvSpPr>
            <a:spLocks noChangeShapeType="1"/>
          </p:cNvSpPr>
          <p:nvPr/>
        </p:nvSpPr>
        <p:spPr bwMode="auto">
          <a:xfrm flipV="1">
            <a:off x="6740525" y="1499226"/>
            <a:ext cx="0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Text Box 23"/>
          <p:cNvSpPr txBox="1">
            <a:spLocks noChangeArrowheads="1"/>
          </p:cNvSpPr>
          <p:nvPr/>
        </p:nvSpPr>
        <p:spPr bwMode="auto">
          <a:xfrm>
            <a:off x="6838553" y="2459114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z</a:t>
            </a:r>
          </a:p>
        </p:txBody>
      </p:sp>
      <p:sp>
        <p:nvSpPr>
          <p:cNvPr id="13337" name="Text Box 24"/>
          <p:cNvSpPr txBox="1">
            <a:spLocks noChangeArrowheads="1"/>
          </p:cNvSpPr>
          <p:nvPr/>
        </p:nvSpPr>
        <p:spPr bwMode="auto">
          <a:xfrm>
            <a:off x="2992835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</a:t>
            </a:r>
            <a:endParaRPr lang="en-US" sz="2200" baseline="-25000"/>
          </a:p>
        </p:txBody>
      </p:sp>
      <p:sp>
        <p:nvSpPr>
          <p:cNvPr id="13338" name="Text Box 25"/>
          <p:cNvSpPr txBox="1">
            <a:spLocks noChangeArrowheads="1"/>
          </p:cNvSpPr>
          <p:nvPr/>
        </p:nvSpPr>
        <p:spPr bwMode="auto">
          <a:xfrm>
            <a:off x="5473700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O’</a:t>
            </a:r>
            <a:endParaRPr lang="en-US" sz="2200" baseline="-25000"/>
          </a:p>
        </p:txBody>
      </p:sp>
      <p:sp>
        <p:nvSpPr>
          <p:cNvPr id="13339" name="Text Box 26"/>
          <p:cNvSpPr txBox="1">
            <a:spLocks noChangeArrowheads="1"/>
          </p:cNvSpPr>
          <p:nvPr/>
        </p:nvSpPr>
        <p:spPr bwMode="auto">
          <a:xfrm>
            <a:off x="4116388" y="990600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  <a:endParaRPr lang="en-US" sz="2200" baseline="-25000"/>
          </a:p>
        </p:txBody>
      </p:sp>
      <p:sp>
        <p:nvSpPr>
          <p:cNvPr id="13340" name="Line 27"/>
          <p:cNvSpPr>
            <a:spLocks noChangeShapeType="1"/>
          </p:cNvSpPr>
          <p:nvPr/>
        </p:nvSpPr>
        <p:spPr bwMode="auto">
          <a:xfrm>
            <a:off x="3535760" y="4109281"/>
            <a:ext cx="2262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1" name="Text Box 28"/>
          <p:cNvSpPr txBox="1">
            <a:spLocks noChangeArrowheads="1"/>
          </p:cNvSpPr>
          <p:nvPr/>
        </p:nvSpPr>
        <p:spPr bwMode="auto">
          <a:xfrm>
            <a:off x="5257800" y="3657600"/>
            <a:ext cx="262037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2943491"/>
              </p:ext>
            </p:extLst>
          </p:nvPr>
        </p:nvGraphicFramePr>
        <p:xfrm>
          <a:off x="2971800" y="5029200"/>
          <a:ext cx="35814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74" name="Equation" r:id="rId4" imgW="1536480" imgH="393480" progId="Equation.3">
                  <p:embed/>
                </p:oleObj>
              </mc:Choice>
              <mc:Fallback>
                <p:oleObj name="Equation" r:id="rId4" imgW="1536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029200"/>
                        <a:ext cx="3581400" cy="91757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6032" name="Text Box 48"/>
          <p:cNvSpPr txBox="1">
            <a:spLocks noChangeArrowheads="1"/>
          </p:cNvSpPr>
          <p:nvPr/>
        </p:nvSpPr>
        <p:spPr bwMode="auto">
          <a:xfrm>
            <a:off x="2478390" y="6096000"/>
            <a:ext cx="45320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Disparity is inversely proportional to </a:t>
            </a:r>
            <a:r>
              <a:rPr lang="en-US" dirty="0" smtClean="0"/>
              <a:t>depth.</a:t>
            </a:r>
            <a:endParaRPr lang="en-US" dirty="0"/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5303520" y="3352800"/>
            <a:ext cx="18288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Text Box 18"/>
          <p:cNvSpPr txBox="1">
            <a:spLocks noChangeArrowheads="1"/>
          </p:cNvSpPr>
          <p:nvPr/>
        </p:nvSpPr>
        <p:spPr bwMode="auto">
          <a:xfrm>
            <a:off x="3437732" y="2919937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</a:p>
        </p:txBody>
      </p:sp>
      <p:graphicFrame>
        <p:nvGraphicFramePr>
          <p:cNvPr id="4" name="Object 44"/>
          <p:cNvGraphicFramePr>
            <a:graphicFrameLocks noChangeAspect="1"/>
          </p:cNvGraphicFramePr>
          <p:nvPr/>
        </p:nvGraphicFramePr>
        <p:xfrm>
          <a:off x="874713" y="2316163"/>
          <a:ext cx="1778000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75" name="Equation" r:id="rId6" imgW="761760" imgH="393480" progId="Equation.3">
                  <p:embed/>
                </p:oleObj>
              </mc:Choice>
              <mc:Fallback>
                <p:oleObj name="Equation" r:id="rId6" imgW="761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2316163"/>
                        <a:ext cx="1778000" cy="915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13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03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stereo matching algorithm</a:t>
            </a:r>
          </a:p>
        </p:txBody>
      </p:sp>
      <p:pic>
        <p:nvPicPr>
          <p:cNvPr id="46083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1140" name="Line 4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46096" name="Oval 6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7" name="Rectangle 7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257800" y="2971800"/>
            <a:ext cx="304800" cy="304800"/>
            <a:chOff x="3600" y="1872"/>
            <a:chExt cx="192" cy="192"/>
          </a:xfrm>
        </p:grpSpPr>
        <p:sp>
          <p:nvSpPr>
            <p:cNvPr id="46094" name="Oval 9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5" name="Rectangle 10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114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304800" y="4114800"/>
            <a:ext cx="8686800" cy="24384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If necessary, </a:t>
            </a:r>
            <a:r>
              <a:rPr lang="en-US" dirty="0" smtClean="0">
                <a:solidFill>
                  <a:srgbClr val="FF0000"/>
                </a:solidFill>
              </a:rPr>
              <a:t>rectify</a:t>
            </a:r>
            <a:r>
              <a:rPr lang="en-US" dirty="0" smtClean="0"/>
              <a:t> the two stereo images to transform </a:t>
            </a:r>
            <a:r>
              <a:rPr lang="en-US" dirty="0" err="1" smtClean="0"/>
              <a:t>epipolar</a:t>
            </a:r>
            <a:r>
              <a:rPr lang="en-US" dirty="0" smtClean="0"/>
              <a:t> lines into </a:t>
            </a:r>
            <a:r>
              <a:rPr lang="en-US" dirty="0" err="1" smtClean="0"/>
              <a:t>scanlines</a:t>
            </a:r>
            <a:endParaRPr lang="en-US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For each pixel x in the first image</a:t>
            </a:r>
          </a:p>
          <a:p>
            <a:pPr lvl="1">
              <a:defRPr/>
            </a:pPr>
            <a:r>
              <a:rPr lang="en-US" dirty="0" smtClean="0"/>
              <a:t>Find corresponding </a:t>
            </a:r>
            <a:r>
              <a:rPr lang="en-US" dirty="0" err="1" smtClean="0"/>
              <a:t>epipolar</a:t>
            </a:r>
            <a:r>
              <a:rPr lang="en-US" dirty="0" smtClean="0"/>
              <a:t> </a:t>
            </a:r>
            <a:r>
              <a:rPr lang="en-US" dirty="0" err="1" smtClean="0"/>
              <a:t>scanline</a:t>
            </a:r>
            <a:r>
              <a:rPr lang="en-US" dirty="0" smtClean="0"/>
              <a:t> in the right image</a:t>
            </a:r>
          </a:p>
          <a:p>
            <a:pPr lvl="1">
              <a:defRPr/>
            </a:pPr>
            <a:r>
              <a:rPr lang="en-US" dirty="0" smtClean="0"/>
              <a:t>Search the </a:t>
            </a:r>
            <a:r>
              <a:rPr lang="en-US" dirty="0" err="1" smtClean="0"/>
              <a:t>scanline</a:t>
            </a:r>
            <a:r>
              <a:rPr lang="en-US" dirty="0" smtClean="0"/>
              <a:t> and pick the best match x’</a:t>
            </a:r>
          </a:p>
          <a:p>
            <a:pPr lvl="1">
              <a:defRPr/>
            </a:pPr>
            <a:r>
              <a:rPr lang="en-US" dirty="0" smtClean="0"/>
              <a:t>Compute disparity x-x’ and set depth(x) = </a:t>
            </a:r>
            <a:r>
              <a:rPr lang="en-US" dirty="0" err="1" smtClean="0"/>
              <a:t>fB</a:t>
            </a:r>
            <a:r>
              <a:rPr lang="en-US" dirty="0" smtClean="0"/>
              <a:t>/(x-x’)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800600" y="2971800"/>
            <a:ext cx="304800" cy="304800"/>
            <a:chOff x="3600" y="1872"/>
            <a:chExt cx="192" cy="192"/>
          </a:xfrm>
        </p:grpSpPr>
        <p:sp>
          <p:nvSpPr>
            <p:cNvPr id="46092" name="Oval 13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3" name="Rectangle 14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46090" name="Oval 16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1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1140" grpId="0" animBg="1"/>
      <p:bldP spid="731147" grpId="0" build="p" bldLvl="2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stereo matching algorithm</a:t>
            </a:r>
          </a:p>
        </p:txBody>
      </p:sp>
      <p:pic>
        <p:nvPicPr>
          <p:cNvPr id="39939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39952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3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2971800"/>
            <a:ext cx="304800" cy="304800"/>
            <a:chOff x="3600" y="1872"/>
            <a:chExt cx="192" cy="192"/>
          </a:xfrm>
        </p:grpSpPr>
        <p:sp>
          <p:nvSpPr>
            <p:cNvPr id="39950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1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630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04800" y="4114800"/>
            <a:ext cx="8686800" cy="24384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dirty="0" smtClean="0"/>
              <a:t>For each pixel in the first image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Find corresponding </a:t>
            </a:r>
            <a:r>
              <a:rPr lang="en-US" dirty="0" err="1" smtClean="0"/>
              <a:t>epipolar</a:t>
            </a:r>
            <a:r>
              <a:rPr lang="en-US" dirty="0" smtClean="0"/>
              <a:t> line in the right image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Search along </a:t>
            </a:r>
            <a:r>
              <a:rPr lang="en-US" dirty="0" err="1" smtClean="0"/>
              <a:t>epipolar</a:t>
            </a:r>
            <a:r>
              <a:rPr lang="en-US" dirty="0" smtClean="0"/>
              <a:t> line and pick the best match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Triangulate the matches to get depth information</a:t>
            </a:r>
            <a:br>
              <a:rPr lang="en-US" dirty="0" smtClean="0"/>
            </a:br>
            <a:endParaRPr lang="en-US" dirty="0" smtClean="0"/>
          </a:p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dirty="0" smtClean="0"/>
              <a:t>Simplest case: </a:t>
            </a:r>
            <a:r>
              <a:rPr lang="en-US" dirty="0" err="1" smtClean="0"/>
              <a:t>epipolar</a:t>
            </a:r>
            <a:r>
              <a:rPr lang="en-US" dirty="0" smtClean="0"/>
              <a:t> lines are </a:t>
            </a:r>
            <a:r>
              <a:rPr lang="en-US" dirty="0" err="1" smtClean="0"/>
              <a:t>scanlines</a:t>
            </a:r>
            <a:endParaRPr lang="en-US" dirty="0" smtClean="0"/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When does this happen?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2971800"/>
            <a:ext cx="304800" cy="304800"/>
            <a:chOff x="3600" y="1872"/>
            <a:chExt cx="192" cy="192"/>
          </a:xfrm>
        </p:grpSpPr>
        <p:sp>
          <p:nvSpPr>
            <p:cNvPr id="39948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9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39946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7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9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animBg="1"/>
      <p:bldP spid="396301" grpId="0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Thin lenses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772400" cy="2133600"/>
          </a:xfrm>
        </p:spPr>
        <p:txBody>
          <a:bodyPr rIns="132080"/>
          <a:lstStyle/>
          <a:p>
            <a:pPr marL="382588" indent="-342900" eaLnBrk="1" hangingPunct="1">
              <a:lnSpc>
                <a:spcPct val="90000"/>
              </a:lnSpc>
            </a:pPr>
            <a:r>
              <a:rPr lang="en-US" altLang="en-US" sz="1800" dirty="0" smtClean="0"/>
              <a:t>Thin lens equation:</a:t>
            </a:r>
          </a:p>
          <a:p>
            <a:pPr marL="382588" indent="-342900" eaLnBrk="1" hangingPunct="1">
              <a:lnSpc>
                <a:spcPct val="90000"/>
              </a:lnSpc>
            </a:pPr>
            <a:endParaRPr lang="en-US" altLang="en-US" sz="1800" dirty="0" smtClean="0"/>
          </a:p>
          <a:p>
            <a:pPr marL="782638" lvl="1" eaLnBrk="1" hangingPunct="1">
              <a:lnSpc>
                <a:spcPct val="90000"/>
              </a:lnSpc>
              <a:buClr>
                <a:srgbClr val="000000"/>
              </a:buClr>
            </a:pPr>
            <a:endParaRPr lang="en-US" altLang="en-US" dirty="0" smtClean="0"/>
          </a:p>
          <a:p>
            <a:pPr marL="782638" lvl="1" eaLnBrk="1" hangingPunct="1">
              <a:lnSpc>
                <a:spcPct val="90000"/>
              </a:lnSpc>
              <a:buClr>
                <a:srgbClr val="000000"/>
              </a:buClr>
            </a:pPr>
            <a:r>
              <a:rPr lang="en-US" altLang="en-US" sz="1600" dirty="0" smtClean="0"/>
              <a:t>Any object point satisfying this equation is </a:t>
            </a:r>
            <a:r>
              <a:rPr lang="en-US" altLang="en-US" sz="1600" dirty="0" smtClean="0">
                <a:solidFill>
                  <a:srgbClr val="C00000"/>
                </a:solidFill>
              </a:rPr>
              <a:t>in focus</a:t>
            </a:r>
          </a:p>
        </p:txBody>
      </p:sp>
      <p:pic>
        <p:nvPicPr>
          <p:cNvPr id="3891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4419600"/>
            <a:ext cx="1633537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295400"/>
            <a:ext cx="5792787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Simplest Case: Parallel images</a:t>
            </a:r>
          </a:p>
        </p:txBody>
      </p:sp>
      <p:graphicFrame>
        <p:nvGraphicFramePr>
          <p:cNvPr id="12290" name="Object 34"/>
          <p:cNvGraphicFramePr>
            <a:graphicFrameLocks noGrp="1" noChangeAspect="1"/>
          </p:cNvGraphicFramePr>
          <p:nvPr>
            <p:ph sz="half" idx="1"/>
          </p:nvPr>
        </p:nvGraphicFramePr>
        <p:xfrm>
          <a:off x="4438650" y="1438275"/>
          <a:ext cx="32575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13" name="Equation" r:id="rId4" imgW="1371600" imgH="228600" progId="Equation.3">
                  <p:embed/>
                </p:oleObj>
              </mc:Choice>
              <mc:Fallback>
                <p:oleObj name="Equation" r:id="rId4" imgW="1371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8650" y="1438275"/>
                        <a:ext cx="325755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31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460875" y="3219450"/>
          <a:ext cx="3270250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14" name="Equation" r:id="rId6" imgW="1523880" imgH="698400" progId="Equation.3">
                  <p:embed/>
                </p:oleObj>
              </mc:Choice>
              <mc:Fallback>
                <p:oleObj name="Equation" r:id="rId6" imgW="152388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75" y="3219450"/>
                        <a:ext cx="3270250" cy="149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Text Box 33"/>
          <p:cNvSpPr txBox="1">
            <a:spLocks noChangeArrowheads="1"/>
          </p:cNvSpPr>
          <p:nvPr/>
        </p:nvSpPr>
        <p:spPr bwMode="auto">
          <a:xfrm>
            <a:off x="4595813" y="989013"/>
            <a:ext cx="26164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Epipolar</a:t>
            </a:r>
            <a:r>
              <a:rPr lang="en-US" dirty="0">
                <a:solidFill>
                  <a:srgbClr val="FF0000"/>
                </a:solidFill>
              </a:rPr>
              <a:t> constraint:</a:t>
            </a:r>
          </a:p>
        </p:txBody>
      </p:sp>
      <p:graphicFrame>
        <p:nvGraphicFramePr>
          <p:cNvPr id="616484" name="Object 3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04800" y="4953000"/>
          <a:ext cx="8153400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15" name="Equation" r:id="rId8" imgW="4114800" imgH="711000" progId="Equation.3">
                  <p:embed/>
                </p:oleObj>
              </mc:Choice>
              <mc:Fallback>
                <p:oleObj name="Equation" r:id="rId8" imgW="411480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953000"/>
                        <a:ext cx="8153400" cy="140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Text Box 38"/>
          <p:cNvSpPr txBox="1">
            <a:spLocks noChangeArrowheads="1"/>
          </p:cNvSpPr>
          <p:nvPr/>
        </p:nvSpPr>
        <p:spPr bwMode="auto">
          <a:xfrm>
            <a:off x="4953000" y="2286000"/>
            <a:ext cx="279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R = I	    t</a:t>
            </a:r>
            <a:r>
              <a:rPr lang="en-US">
                <a:latin typeface="Times New Roman" pitchFamily="18" charset="0"/>
              </a:rPr>
              <a:t> = (</a:t>
            </a:r>
            <a:r>
              <a:rPr lang="en-US" i="1">
                <a:latin typeface="Times New Roman" pitchFamily="18" charset="0"/>
              </a:rPr>
              <a:t>T</a:t>
            </a:r>
            <a:r>
              <a:rPr lang="en-US">
                <a:latin typeface="Times New Roman" pitchFamily="18" charset="0"/>
              </a:rPr>
              <a:t>, 0, 0)</a:t>
            </a:r>
          </a:p>
        </p:txBody>
      </p:sp>
      <p:sp>
        <p:nvSpPr>
          <p:cNvPr id="616489" name="Text Box 41"/>
          <p:cNvSpPr txBox="1">
            <a:spLocks noChangeArrowheads="1"/>
          </p:cNvSpPr>
          <p:nvPr/>
        </p:nvSpPr>
        <p:spPr bwMode="auto">
          <a:xfrm>
            <a:off x="685800" y="6364288"/>
            <a:ext cx="70246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y-coordinates of corresponding points are the </a:t>
            </a:r>
            <a:r>
              <a:rPr lang="en-US" dirty="0" smtClean="0">
                <a:solidFill>
                  <a:srgbClr val="FF0000"/>
                </a:solidFill>
              </a:rPr>
              <a:t>same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2297" name="Group 42"/>
          <p:cNvGrpSpPr>
            <a:grpSpLocks/>
          </p:cNvGrpSpPr>
          <p:nvPr/>
        </p:nvGrpSpPr>
        <p:grpSpPr bwMode="auto">
          <a:xfrm>
            <a:off x="533400" y="1033463"/>
            <a:ext cx="3124200" cy="3690937"/>
            <a:chOff x="336" y="603"/>
            <a:chExt cx="2832" cy="3477"/>
          </a:xfrm>
        </p:grpSpPr>
        <p:sp>
          <p:nvSpPr>
            <p:cNvPr id="12302" name="Freeform 43"/>
            <p:cNvSpPr>
              <a:spLocks/>
            </p:cNvSpPr>
            <p:nvPr/>
          </p:nvSpPr>
          <p:spPr bwMode="auto">
            <a:xfrm>
              <a:off x="2193" y="603"/>
              <a:ext cx="769" cy="529"/>
            </a:xfrm>
            <a:custGeom>
              <a:avLst/>
              <a:gdLst>
                <a:gd name="T0" fmla="*/ 42 w 865"/>
                <a:gd name="T1" fmla="*/ 0 h 529"/>
                <a:gd name="T2" fmla="*/ 36 w 865"/>
                <a:gd name="T3" fmla="*/ 24 h 529"/>
                <a:gd name="T4" fmla="*/ 36 w 865"/>
                <a:gd name="T5" fmla="*/ 48 h 529"/>
                <a:gd name="T6" fmla="*/ 24 w 865"/>
                <a:gd name="T7" fmla="*/ 72 h 529"/>
                <a:gd name="T8" fmla="*/ 18 w 865"/>
                <a:gd name="T9" fmla="*/ 96 h 529"/>
                <a:gd name="T10" fmla="*/ 18 w 865"/>
                <a:gd name="T11" fmla="*/ 120 h 529"/>
                <a:gd name="T12" fmla="*/ 18 w 865"/>
                <a:gd name="T13" fmla="*/ 144 h 529"/>
                <a:gd name="T14" fmla="*/ 12 w 865"/>
                <a:gd name="T15" fmla="*/ 168 h 529"/>
                <a:gd name="T16" fmla="*/ 6 w 865"/>
                <a:gd name="T17" fmla="*/ 192 h 529"/>
                <a:gd name="T18" fmla="*/ 0 w 865"/>
                <a:gd name="T19" fmla="*/ 216 h 529"/>
                <a:gd name="T20" fmla="*/ 0 w 865"/>
                <a:gd name="T21" fmla="*/ 240 h 529"/>
                <a:gd name="T22" fmla="*/ 0 w 865"/>
                <a:gd name="T23" fmla="*/ 264 h 529"/>
                <a:gd name="T24" fmla="*/ 6 w 865"/>
                <a:gd name="T25" fmla="*/ 288 h 529"/>
                <a:gd name="T26" fmla="*/ 6 w 865"/>
                <a:gd name="T27" fmla="*/ 312 h 529"/>
                <a:gd name="T28" fmla="*/ 12 w 865"/>
                <a:gd name="T29" fmla="*/ 336 h 529"/>
                <a:gd name="T30" fmla="*/ 12 w 865"/>
                <a:gd name="T31" fmla="*/ 360 h 529"/>
                <a:gd name="T32" fmla="*/ 18 w 865"/>
                <a:gd name="T33" fmla="*/ 384 h 529"/>
                <a:gd name="T34" fmla="*/ 18 w 865"/>
                <a:gd name="T35" fmla="*/ 408 h 529"/>
                <a:gd name="T36" fmla="*/ 24 w 865"/>
                <a:gd name="T37" fmla="*/ 432 h 529"/>
                <a:gd name="T38" fmla="*/ 29 w 865"/>
                <a:gd name="T39" fmla="*/ 456 h 529"/>
                <a:gd name="T40" fmla="*/ 421 w 865"/>
                <a:gd name="T41" fmla="*/ 528 h 529"/>
                <a:gd name="T42" fmla="*/ 397 w 865"/>
                <a:gd name="T43" fmla="*/ 480 h 529"/>
                <a:gd name="T44" fmla="*/ 391 w 865"/>
                <a:gd name="T45" fmla="*/ 456 h 529"/>
                <a:gd name="T46" fmla="*/ 385 w 865"/>
                <a:gd name="T47" fmla="*/ 420 h 529"/>
                <a:gd name="T48" fmla="*/ 380 w 865"/>
                <a:gd name="T49" fmla="*/ 396 h 529"/>
                <a:gd name="T50" fmla="*/ 373 w 865"/>
                <a:gd name="T51" fmla="*/ 372 h 529"/>
                <a:gd name="T52" fmla="*/ 367 w 865"/>
                <a:gd name="T53" fmla="*/ 348 h 529"/>
                <a:gd name="T54" fmla="*/ 367 w 865"/>
                <a:gd name="T55" fmla="*/ 324 h 529"/>
                <a:gd name="T56" fmla="*/ 367 w 865"/>
                <a:gd name="T57" fmla="*/ 288 h 529"/>
                <a:gd name="T58" fmla="*/ 367 w 865"/>
                <a:gd name="T59" fmla="*/ 264 h 529"/>
                <a:gd name="T60" fmla="*/ 367 w 865"/>
                <a:gd name="T61" fmla="*/ 240 h 529"/>
                <a:gd name="T62" fmla="*/ 380 w 865"/>
                <a:gd name="T63" fmla="*/ 216 h 529"/>
                <a:gd name="T64" fmla="*/ 380 w 865"/>
                <a:gd name="T65" fmla="*/ 192 h 529"/>
                <a:gd name="T66" fmla="*/ 385 w 865"/>
                <a:gd name="T67" fmla="*/ 168 h 529"/>
                <a:gd name="T68" fmla="*/ 397 w 865"/>
                <a:gd name="T69" fmla="*/ 156 h 529"/>
                <a:gd name="T70" fmla="*/ 397 w 865"/>
                <a:gd name="T71" fmla="*/ 132 h 529"/>
                <a:gd name="T72" fmla="*/ 409 w 865"/>
                <a:gd name="T73" fmla="*/ 108 h 529"/>
                <a:gd name="T74" fmla="*/ 421 w 865"/>
                <a:gd name="T75" fmla="*/ 96 h 529"/>
                <a:gd name="T76" fmla="*/ 427 w 865"/>
                <a:gd name="T77" fmla="*/ 72 h 529"/>
                <a:gd name="T78" fmla="*/ 42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3" name="Line 44"/>
            <p:cNvSpPr>
              <a:spLocks noChangeShapeType="1"/>
            </p:cNvSpPr>
            <p:nvPr/>
          </p:nvSpPr>
          <p:spPr bwMode="auto">
            <a:xfrm>
              <a:off x="561" y="2715"/>
              <a:ext cx="2048" cy="1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4" name="Freeform 45"/>
            <p:cNvSpPr>
              <a:spLocks/>
            </p:cNvSpPr>
            <p:nvPr/>
          </p:nvSpPr>
          <p:spPr bwMode="auto">
            <a:xfrm>
              <a:off x="966" y="768"/>
              <a:ext cx="1557" cy="1551"/>
            </a:xfrm>
            <a:custGeom>
              <a:avLst/>
              <a:gdLst>
                <a:gd name="T0" fmla="*/ 0 w 1557"/>
                <a:gd name="T1" fmla="*/ 1551 h 1551"/>
                <a:gd name="T2" fmla="*/ 1557 w 1557"/>
                <a:gd name="T3" fmla="*/ 0 h 1551"/>
                <a:gd name="T4" fmla="*/ 0 60000 65536"/>
                <a:gd name="T5" fmla="*/ 0 60000 65536"/>
                <a:gd name="T6" fmla="*/ 0 w 1557"/>
                <a:gd name="T7" fmla="*/ 0 h 1551"/>
                <a:gd name="T8" fmla="*/ 1557 w 1557"/>
                <a:gd name="T9" fmla="*/ 1551 h 15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57" h="1551">
                  <a:moveTo>
                    <a:pt x="0" y="1551"/>
                  </a:moveTo>
                  <a:lnTo>
                    <a:pt x="155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5" name="Freeform 46"/>
            <p:cNvSpPr>
              <a:spLocks/>
            </p:cNvSpPr>
            <p:nvPr/>
          </p:nvSpPr>
          <p:spPr bwMode="auto">
            <a:xfrm>
              <a:off x="433" y="1569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427 w 865"/>
                <a:gd name="T3" fmla="*/ 1260 h 1261"/>
                <a:gd name="T4" fmla="*/ 427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6" name="Freeform 47"/>
            <p:cNvSpPr>
              <a:spLocks/>
            </p:cNvSpPr>
            <p:nvPr/>
          </p:nvSpPr>
          <p:spPr bwMode="auto">
            <a:xfrm>
              <a:off x="2514" y="768"/>
              <a:ext cx="74" cy="2463"/>
            </a:xfrm>
            <a:custGeom>
              <a:avLst/>
              <a:gdLst>
                <a:gd name="T0" fmla="*/ 74 w 74"/>
                <a:gd name="T1" fmla="*/ 2463 h 2463"/>
                <a:gd name="T2" fmla="*/ 0 w 74"/>
                <a:gd name="T3" fmla="*/ 0 h 2463"/>
                <a:gd name="T4" fmla="*/ 0 60000 65536"/>
                <a:gd name="T5" fmla="*/ 0 60000 65536"/>
                <a:gd name="T6" fmla="*/ 0 w 74"/>
                <a:gd name="T7" fmla="*/ 0 h 2463"/>
                <a:gd name="T8" fmla="*/ 74 w 74"/>
                <a:gd name="T9" fmla="*/ 2463 h 246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" h="2463">
                  <a:moveTo>
                    <a:pt x="74" y="2463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7" name="Freeform 48"/>
            <p:cNvSpPr>
              <a:spLocks/>
            </p:cNvSpPr>
            <p:nvPr/>
          </p:nvSpPr>
          <p:spPr bwMode="auto">
            <a:xfrm>
              <a:off x="2396" y="2651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427 w 865"/>
                <a:gd name="T3" fmla="*/ 1260 h 1261"/>
                <a:gd name="T4" fmla="*/ 427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8" name="Line 49"/>
            <p:cNvSpPr>
              <a:spLocks noChangeShapeType="1"/>
            </p:cNvSpPr>
            <p:nvPr/>
          </p:nvSpPr>
          <p:spPr bwMode="auto">
            <a:xfrm flipV="1">
              <a:off x="561" y="2319"/>
              <a:ext cx="405" cy="3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9" name="Line 50"/>
            <p:cNvSpPr>
              <a:spLocks noChangeShapeType="1"/>
            </p:cNvSpPr>
            <p:nvPr/>
          </p:nvSpPr>
          <p:spPr bwMode="auto">
            <a:xfrm flipH="1" flipV="1">
              <a:off x="2588" y="3231"/>
              <a:ext cx="21" cy="6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0" name="Freeform 51"/>
            <p:cNvSpPr>
              <a:spLocks/>
            </p:cNvSpPr>
            <p:nvPr/>
          </p:nvSpPr>
          <p:spPr bwMode="auto">
            <a:xfrm>
              <a:off x="336" y="2684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73 w 279"/>
                <a:gd name="T3" fmla="*/ 1 h 244"/>
                <a:gd name="T4" fmla="*/ 79 w 279"/>
                <a:gd name="T5" fmla="*/ 0 h 244"/>
                <a:gd name="T6" fmla="*/ 82 w 279"/>
                <a:gd name="T7" fmla="*/ 3 h 244"/>
                <a:gd name="T8" fmla="*/ 82 w 279"/>
                <a:gd name="T9" fmla="*/ 6 h 244"/>
                <a:gd name="T10" fmla="*/ 85 w 279"/>
                <a:gd name="T11" fmla="*/ 5 h 244"/>
                <a:gd name="T12" fmla="*/ 87 w 279"/>
                <a:gd name="T13" fmla="*/ 9 h 244"/>
                <a:gd name="T14" fmla="*/ 90 w 279"/>
                <a:gd name="T15" fmla="*/ 7 h 244"/>
                <a:gd name="T16" fmla="*/ 92 w 279"/>
                <a:gd name="T17" fmla="*/ 12 h 244"/>
                <a:gd name="T18" fmla="*/ 93 w 279"/>
                <a:gd name="T19" fmla="*/ 13 h 244"/>
                <a:gd name="T20" fmla="*/ 97 w 279"/>
                <a:gd name="T21" fmla="*/ 14 h 244"/>
                <a:gd name="T22" fmla="*/ 99 w 279"/>
                <a:gd name="T23" fmla="*/ 15 h 244"/>
                <a:gd name="T24" fmla="*/ 101 w 279"/>
                <a:gd name="T25" fmla="*/ 19 h 244"/>
                <a:gd name="T26" fmla="*/ 104 w 279"/>
                <a:gd name="T27" fmla="*/ 20 h 244"/>
                <a:gd name="T28" fmla="*/ 106 w 279"/>
                <a:gd name="T29" fmla="*/ 23 h 244"/>
                <a:gd name="T30" fmla="*/ 110 w 279"/>
                <a:gd name="T31" fmla="*/ 25 h 244"/>
                <a:gd name="T32" fmla="*/ 111 w 279"/>
                <a:gd name="T33" fmla="*/ 29 h 244"/>
                <a:gd name="T34" fmla="*/ 113 w 279"/>
                <a:gd name="T35" fmla="*/ 32 h 244"/>
                <a:gd name="T36" fmla="*/ 114 w 279"/>
                <a:gd name="T37" fmla="*/ 36 h 244"/>
                <a:gd name="T38" fmla="*/ 116 w 279"/>
                <a:gd name="T39" fmla="*/ 39 h 244"/>
                <a:gd name="T40" fmla="*/ 117 w 279"/>
                <a:gd name="T41" fmla="*/ 45 h 244"/>
                <a:gd name="T42" fmla="*/ 119 w 279"/>
                <a:gd name="T43" fmla="*/ 46 h 244"/>
                <a:gd name="T44" fmla="*/ 123 w 279"/>
                <a:gd name="T45" fmla="*/ 55 h 244"/>
                <a:gd name="T46" fmla="*/ 123 w 279"/>
                <a:gd name="T47" fmla="*/ 58 h 244"/>
                <a:gd name="T48" fmla="*/ 126 w 279"/>
                <a:gd name="T49" fmla="*/ 63 h 244"/>
                <a:gd name="T50" fmla="*/ 126 w 279"/>
                <a:gd name="T51" fmla="*/ 67 h 244"/>
                <a:gd name="T52" fmla="*/ 129 w 279"/>
                <a:gd name="T53" fmla="*/ 71 h 244"/>
                <a:gd name="T54" fmla="*/ 129 w 279"/>
                <a:gd name="T55" fmla="*/ 75 h 244"/>
                <a:gd name="T56" fmla="*/ 131 w 279"/>
                <a:gd name="T57" fmla="*/ 81 h 244"/>
                <a:gd name="T58" fmla="*/ 131 w 279"/>
                <a:gd name="T59" fmla="*/ 86 h 244"/>
                <a:gd name="T60" fmla="*/ 132 w 279"/>
                <a:gd name="T61" fmla="*/ 90 h 244"/>
                <a:gd name="T62" fmla="*/ 132 w 279"/>
                <a:gd name="T63" fmla="*/ 95 h 244"/>
                <a:gd name="T64" fmla="*/ 132 w 279"/>
                <a:gd name="T65" fmla="*/ 99 h 244"/>
                <a:gd name="T66" fmla="*/ 132 w 279"/>
                <a:gd name="T67" fmla="*/ 103 h 244"/>
                <a:gd name="T68" fmla="*/ 132 w 279"/>
                <a:gd name="T69" fmla="*/ 109 h 244"/>
                <a:gd name="T70" fmla="*/ 132 w 279"/>
                <a:gd name="T71" fmla="*/ 113 h 244"/>
                <a:gd name="T72" fmla="*/ 135 w 279"/>
                <a:gd name="T73" fmla="*/ 119 h 244"/>
                <a:gd name="T74" fmla="*/ 136 w 279"/>
                <a:gd name="T75" fmla="*/ 124 h 244"/>
                <a:gd name="T76" fmla="*/ 136 w 279"/>
                <a:gd name="T77" fmla="*/ 128 h 244"/>
                <a:gd name="T78" fmla="*/ 136 w 279"/>
                <a:gd name="T79" fmla="*/ 134 h 244"/>
                <a:gd name="T80" fmla="*/ 137 w 279"/>
                <a:gd name="T81" fmla="*/ 138 h 244"/>
                <a:gd name="T82" fmla="*/ 137 w 279"/>
                <a:gd name="T83" fmla="*/ 143 h 244"/>
                <a:gd name="T84" fmla="*/ 137 w 279"/>
                <a:gd name="T85" fmla="*/ 147 h 244"/>
                <a:gd name="T86" fmla="*/ 136 w 279"/>
                <a:gd name="T87" fmla="*/ 153 h 244"/>
                <a:gd name="T88" fmla="*/ 136 w 279"/>
                <a:gd name="T89" fmla="*/ 156 h 244"/>
                <a:gd name="T90" fmla="*/ 137 w 279"/>
                <a:gd name="T91" fmla="*/ 162 h 244"/>
                <a:gd name="T92" fmla="*/ 138 w 279"/>
                <a:gd name="T93" fmla="*/ 167 h 244"/>
                <a:gd name="T94" fmla="*/ 136 w 279"/>
                <a:gd name="T95" fmla="*/ 172 h 244"/>
                <a:gd name="T96" fmla="*/ 133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1" name="Arc 52"/>
            <p:cNvSpPr>
              <a:spLocks/>
            </p:cNvSpPr>
            <p:nvPr/>
          </p:nvSpPr>
          <p:spPr bwMode="auto">
            <a:xfrm rot="720000">
              <a:off x="462" y="2694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2" name="Line 53"/>
            <p:cNvSpPr>
              <a:spLocks noChangeShapeType="1"/>
            </p:cNvSpPr>
            <p:nvPr/>
          </p:nvSpPr>
          <p:spPr bwMode="auto">
            <a:xfrm flipH="1">
              <a:off x="336" y="2580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3" name="Oval 54"/>
            <p:cNvSpPr>
              <a:spLocks noChangeArrowheads="1"/>
            </p:cNvSpPr>
            <p:nvPr/>
          </p:nvSpPr>
          <p:spPr bwMode="auto">
            <a:xfrm rot="-1860000">
              <a:off x="511" y="2697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4" name="Line 55"/>
            <p:cNvSpPr>
              <a:spLocks noChangeShapeType="1"/>
            </p:cNvSpPr>
            <p:nvPr/>
          </p:nvSpPr>
          <p:spPr bwMode="auto">
            <a:xfrm flipV="1">
              <a:off x="336" y="2836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5" name="Freeform 56"/>
            <p:cNvSpPr>
              <a:spLocks/>
            </p:cNvSpPr>
            <p:nvPr/>
          </p:nvSpPr>
          <p:spPr bwMode="auto">
            <a:xfrm>
              <a:off x="2384" y="3836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73 w 279"/>
                <a:gd name="T3" fmla="*/ 1 h 244"/>
                <a:gd name="T4" fmla="*/ 79 w 279"/>
                <a:gd name="T5" fmla="*/ 0 h 244"/>
                <a:gd name="T6" fmla="*/ 82 w 279"/>
                <a:gd name="T7" fmla="*/ 3 h 244"/>
                <a:gd name="T8" fmla="*/ 82 w 279"/>
                <a:gd name="T9" fmla="*/ 6 h 244"/>
                <a:gd name="T10" fmla="*/ 85 w 279"/>
                <a:gd name="T11" fmla="*/ 5 h 244"/>
                <a:gd name="T12" fmla="*/ 87 w 279"/>
                <a:gd name="T13" fmla="*/ 9 h 244"/>
                <a:gd name="T14" fmla="*/ 90 w 279"/>
                <a:gd name="T15" fmla="*/ 7 h 244"/>
                <a:gd name="T16" fmla="*/ 92 w 279"/>
                <a:gd name="T17" fmla="*/ 12 h 244"/>
                <a:gd name="T18" fmla="*/ 93 w 279"/>
                <a:gd name="T19" fmla="*/ 13 h 244"/>
                <a:gd name="T20" fmla="*/ 97 w 279"/>
                <a:gd name="T21" fmla="*/ 14 h 244"/>
                <a:gd name="T22" fmla="*/ 99 w 279"/>
                <a:gd name="T23" fmla="*/ 15 h 244"/>
                <a:gd name="T24" fmla="*/ 101 w 279"/>
                <a:gd name="T25" fmla="*/ 19 h 244"/>
                <a:gd name="T26" fmla="*/ 104 w 279"/>
                <a:gd name="T27" fmla="*/ 20 h 244"/>
                <a:gd name="T28" fmla="*/ 106 w 279"/>
                <a:gd name="T29" fmla="*/ 23 h 244"/>
                <a:gd name="T30" fmla="*/ 110 w 279"/>
                <a:gd name="T31" fmla="*/ 25 h 244"/>
                <a:gd name="T32" fmla="*/ 111 w 279"/>
                <a:gd name="T33" fmla="*/ 29 h 244"/>
                <a:gd name="T34" fmla="*/ 113 w 279"/>
                <a:gd name="T35" fmla="*/ 32 h 244"/>
                <a:gd name="T36" fmla="*/ 114 w 279"/>
                <a:gd name="T37" fmla="*/ 36 h 244"/>
                <a:gd name="T38" fmla="*/ 116 w 279"/>
                <a:gd name="T39" fmla="*/ 39 h 244"/>
                <a:gd name="T40" fmla="*/ 117 w 279"/>
                <a:gd name="T41" fmla="*/ 45 h 244"/>
                <a:gd name="T42" fmla="*/ 119 w 279"/>
                <a:gd name="T43" fmla="*/ 46 h 244"/>
                <a:gd name="T44" fmla="*/ 123 w 279"/>
                <a:gd name="T45" fmla="*/ 55 h 244"/>
                <a:gd name="T46" fmla="*/ 123 w 279"/>
                <a:gd name="T47" fmla="*/ 58 h 244"/>
                <a:gd name="T48" fmla="*/ 126 w 279"/>
                <a:gd name="T49" fmla="*/ 63 h 244"/>
                <a:gd name="T50" fmla="*/ 126 w 279"/>
                <a:gd name="T51" fmla="*/ 67 h 244"/>
                <a:gd name="T52" fmla="*/ 129 w 279"/>
                <a:gd name="T53" fmla="*/ 71 h 244"/>
                <a:gd name="T54" fmla="*/ 129 w 279"/>
                <a:gd name="T55" fmla="*/ 75 h 244"/>
                <a:gd name="T56" fmla="*/ 131 w 279"/>
                <a:gd name="T57" fmla="*/ 81 h 244"/>
                <a:gd name="T58" fmla="*/ 131 w 279"/>
                <a:gd name="T59" fmla="*/ 86 h 244"/>
                <a:gd name="T60" fmla="*/ 132 w 279"/>
                <a:gd name="T61" fmla="*/ 90 h 244"/>
                <a:gd name="T62" fmla="*/ 132 w 279"/>
                <a:gd name="T63" fmla="*/ 95 h 244"/>
                <a:gd name="T64" fmla="*/ 132 w 279"/>
                <a:gd name="T65" fmla="*/ 99 h 244"/>
                <a:gd name="T66" fmla="*/ 132 w 279"/>
                <a:gd name="T67" fmla="*/ 103 h 244"/>
                <a:gd name="T68" fmla="*/ 132 w 279"/>
                <a:gd name="T69" fmla="*/ 109 h 244"/>
                <a:gd name="T70" fmla="*/ 132 w 279"/>
                <a:gd name="T71" fmla="*/ 113 h 244"/>
                <a:gd name="T72" fmla="*/ 135 w 279"/>
                <a:gd name="T73" fmla="*/ 119 h 244"/>
                <a:gd name="T74" fmla="*/ 136 w 279"/>
                <a:gd name="T75" fmla="*/ 124 h 244"/>
                <a:gd name="T76" fmla="*/ 136 w 279"/>
                <a:gd name="T77" fmla="*/ 128 h 244"/>
                <a:gd name="T78" fmla="*/ 136 w 279"/>
                <a:gd name="T79" fmla="*/ 134 h 244"/>
                <a:gd name="T80" fmla="*/ 137 w 279"/>
                <a:gd name="T81" fmla="*/ 138 h 244"/>
                <a:gd name="T82" fmla="*/ 137 w 279"/>
                <a:gd name="T83" fmla="*/ 143 h 244"/>
                <a:gd name="T84" fmla="*/ 137 w 279"/>
                <a:gd name="T85" fmla="*/ 147 h 244"/>
                <a:gd name="T86" fmla="*/ 136 w 279"/>
                <a:gd name="T87" fmla="*/ 153 h 244"/>
                <a:gd name="T88" fmla="*/ 136 w 279"/>
                <a:gd name="T89" fmla="*/ 156 h 244"/>
                <a:gd name="T90" fmla="*/ 137 w 279"/>
                <a:gd name="T91" fmla="*/ 162 h 244"/>
                <a:gd name="T92" fmla="*/ 138 w 279"/>
                <a:gd name="T93" fmla="*/ 167 h 244"/>
                <a:gd name="T94" fmla="*/ 136 w 279"/>
                <a:gd name="T95" fmla="*/ 172 h 244"/>
                <a:gd name="T96" fmla="*/ 133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6" name="Arc 57"/>
            <p:cNvSpPr>
              <a:spLocks/>
            </p:cNvSpPr>
            <p:nvPr/>
          </p:nvSpPr>
          <p:spPr bwMode="auto">
            <a:xfrm rot="720000">
              <a:off x="2510" y="3846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7" name="Line 58"/>
            <p:cNvSpPr>
              <a:spLocks noChangeShapeType="1"/>
            </p:cNvSpPr>
            <p:nvPr/>
          </p:nvSpPr>
          <p:spPr bwMode="auto">
            <a:xfrm flipH="1">
              <a:off x="2384" y="3732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8" name="Oval 59"/>
            <p:cNvSpPr>
              <a:spLocks noChangeArrowheads="1"/>
            </p:cNvSpPr>
            <p:nvPr/>
          </p:nvSpPr>
          <p:spPr bwMode="auto">
            <a:xfrm rot="-1860000">
              <a:off x="2559" y="3849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9" name="Line 60"/>
            <p:cNvSpPr>
              <a:spLocks noChangeShapeType="1"/>
            </p:cNvSpPr>
            <p:nvPr/>
          </p:nvSpPr>
          <p:spPr bwMode="auto">
            <a:xfrm flipV="1">
              <a:off x="2384" y="3988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0" name="Line 61"/>
            <p:cNvSpPr>
              <a:spLocks noChangeShapeType="1"/>
            </p:cNvSpPr>
            <p:nvPr/>
          </p:nvSpPr>
          <p:spPr bwMode="auto">
            <a:xfrm>
              <a:off x="1207" y="1989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1" name="Line 62"/>
            <p:cNvSpPr>
              <a:spLocks noChangeShapeType="1"/>
            </p:cNvSpPr>
            <p:nvPr/>
          </p:nvSpPr>
          <p:spPr bwMode="auto">
            <a:xfrm>
              <a:off x="1202" y="2827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2" name="Line 63"/>
            <p:cNvSpPr>
              <a:spLocks noChangeShapeType="1"/>
            </p:cNvSpPr>
            <p:nvPr/>
          </p:nvSpPr>
          <p:spPr bwMode="auto">
            <a:xfrm>
              <a:off x="433" y="20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3" name="Line 64"/>
            <p:cNvSpPr>
              <a:spLocks noChangeShapeType="1"/>
            </p:cNvSpPr>
            <p:nvPr/>
          </p:nvSpPr>
          <p:spPr bwMode="auto">
            <a:xfrm>
              <a:off x="2406" y="31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4" name="Line 65"/>
            <p:cNvSpPr>
              <a:spLocks noChangeShapeType="1"/>
            </p:cNvSpPr>
            <p:nvPr/>
          </p:nvSpPr>
          <p:spPr bwMode="auto">
            <a:xfrm>
              <a:off x="1207" y="2453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5" name="Oval 66"/>
            <p:cNvSpPr>
              <a:spLocks noChangeArrowheads="1"/>
            </p:cNvSpPr>
            <p:nvPr/>
          </p:nvSpPr>
          <p:spPr bwMode="auto">
            <a:xfrm>
              <a:off x="2570" y="3201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6" name="Oval 67"/>
            <p:cNvSpPr>
              <a:spLocks noChangeArrowheads="1"/>
            </p:cNvSpPr>
            <p:nvPr/>
          </p:nvSpPr>
          <p:spPr bwMode="auto">
            <a:xfrm>
              <a:off x="948" y="2299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98" name="Line 68"/>
          <p:cNvSpPr>
            <a:spLocks noChangeShapeType="1"/>
          </p:cNvSpPr>
          <p:nvPr/>
        </p:nvSpPr>
        <p:spPr bwMode="auto">
          <a:xfrm flipH="1" flipV="1">
            <a:off x="1371600" y="3886200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9" name="Text Box 69"/>
          <p:cNvSpPr txBox="1">
            <a:spLocks noChangeArrowheads="1"/>
          </p:cNvSpPr>
          <p:nvPr/>
        </p:nvSpPr>
        <p:spPr bwMode="auto">
          <a:xfrm>
            <a:off x="1431925" y="4076700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t</a:t>
            </a:r>
          </a:p>
        </p:txBody>
      </p:sp>
      <p:sp>
        <p:nvSpPr>
          <p:cNvPr id="12300" name="Text Box 70"/>
          <p:cNvSpPr txBox="1">
            <a:spLocks noChangeArrowheads="1"/>
          </p:cNvSpPr>
          <p:nvPr/>
        </p:nvSpPr>
        <p:spPr bwMode="auto">
          <a:xfrm>
            <a:off x="1143000" y="2514600"/>
            <a:ext cx="28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x</a:t>
            </a:r>
          </a:p>
        </p:txBody>
      </p:sp>
      <p:sp>
        <p:nvSpPr>
          <p:cNvPr id="12301" name="Text Box 71"/>
          <p:cNvSpPr txBox="1">
            <a:spLocks noChangeArrowheads="1"/>
          </p:cNvSpPr>
          <p:nvPr/>
        </p:nvSpPr>
        <p:spPr bwMode="auto">
          <a:xfrm>
            <a:off x="2990850" y="3505200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x’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4198140" y="4953000"/>
            <a:ext cx="4488660" cy="1295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" name="Ink 3"/>
              <p14:cNvContentPartPr/>
              <p14:nvPr/>
            </p14:nvContentPartPr>
            <p14:xfrm>
              <a:off x="4482360" y="1899000"/>
              <a:ext cx="3127320" cy="10800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74080" y="1894320"/>
                <a:ext cx="3145320" cy="12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256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48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reeform 2"/>
          <p:cNvSpPr>
            <a:spLocks/>
          </p:cNvSpPr>
          <p:nvPr/>
        </p:nvSpPr>
        <p:spPr bwMode="auto">
          <a:xfrm>
            <a:off x="6418263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1" name="Line 3"/>
          <p:cNvSpPr>
            <a:spLocks noChangeShapeType="1"/>
          </p:cNvSpPr>
          <p:nvPr/>
        </p:nvSpPr>
        <p:spPr bwMode="auto">
          <a:xfrm>
            <a:off x="3827463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V="1">
            <a:off x="5148263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Freeform 5"/>
          <p:cNvSpPr>
            <a:spLocks/>
          </p:cNvSpPr>
          <p:nvPr/>
        </p:nvSpPr>
        <p:spPr bwMode="auto">
          <a:xfrm>
            <a:off x="3759200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 flipH="1" flipV="1">
            <a:off x="6943725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 flipV="1">
            <a:off x="4470400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Freeform 8"/>
          <p:cNvSpPr>
            <a:spLocks/>
          </p:cNvSpPr>
          <p:nvPr/>
        </p:nvSpPr>
        <p:spPr bwMode="auto">
          <a:xfrm>
            <a:off x="6537325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 flipH="1" flipV="1">
            <a:off x="7010400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8" name="Line 10"/>
          <p:cNvSpPr>
            <a:spLocks noChangeShapeType="1"/>
          </p:cNvSpPr>
          <p:nvPr/>
        </p:nvSpPr>
        <p:spPr bwMode="auto">
          <a:xfrm flipV="1">
            <a:off x="3827463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9" name="Line 11"/>
          <p:cNvSpPr>
            <a:spLocks noChangeShapeType="1"/>
          </p:cNvSpPr>
          <p:nvPr/>
        </p:nvSpPr>
        <p:spPr bwMode="auto">
          <a:xfrm flipH="1" flipV="1">
            <a:off x="7045325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0" name="Freeform 14"/>
          <p:cNvSpPr>
            <a:spLocks/>
          </p:cNvSpPr>
          <p:nvPr/>
        </p:nvSpPr>
        <p:spPr bwMode="auto">
          <a:xfrm rot="-1766867">
            <a:off x="7032625" y="5854700"/>
            <a:ext cx="285750" cy="485775"/>
          </a:xfrm>
          <a:custGeom>
            <a:avLst/>
            <a:gdLst>
              <a:gd name="T0" fmla="*/ 2147483647 w 202"/>
              <a:gd name="T1" fmla="*/ 2147483647 h 306"/>
              <a:gd name="T2" fmla="*/ 0 w 202"/>
              <a:gd name="T3" fmla="*/ 2147483647 h 306"/>
              <a:gd name="T4" fmla="*/ 2147483647 w 202"/>
              <a:gd name="T5" fmla="*/ 2147483647 h 306"/>
              <a:gd name="T6" fmla="*/ 2147483647 w 202"/>
              <a:gd name="T7" fmla="*/ 2147483647 h 306"/>
              <a:gd name="T8" fmla="*/ 2147483647 w 202"/>
              <a:gd name="T9" fmla="*/ 2147483647 h 306"/>
              <a:gd name="T10" fmla="*/ 2147483647 w 202"/>
              <a:gd name="T11" fmla="*/ 2147483647 h 306"/>
              <a:gd name="T12" fmla="*/ 2147483647 w 202"/>
              <a:gd name="T13" fmla="*/ 2147483647 h 306"/>
              <a:gd name="T14" fmla="*/ 2147483647 w 202"/>
              <a:gd name="T15" fmla="*/ 2147483647 h 306"/>
              <a:gd name="T16" fmla="*/ 2147483647 w 202"/>
              <a:gd name="T17" fmla="*/ 2147483647 h 306"/>
              <a:gd name="T18" fmla="*/ 2147483647 w 202"/>
              <a:gd name="T19" fmla="*/ 2147483647 h 306"/>
              <a:gd name="T20" fmla="*/ 2147483647 w 202"/>
              <a:gd name="T21" fmla="*/ 2147483647 h 306"/>
              <a:gd name="T22" fmla="*/ 2147483647 w 202"/>
              <a:gd name="T23" fmla="*/ 2147483647 h 306"/>
              <a:gd name="T24" fmla="*/ 2147483647 w 202"/>
              <a:gd name="T25" fmla="*/ 2147483647 h 306"/>
              <a:gd name="T26" fmla="*/ 2147483647 w 202"/>
              <a:gd name="T27" fmla="*/ 2147483647 h 306"/>
              <a:gd name="T28" fmla="*/ 2147483647 w 202"/>
              <a:gd name="T29" fmla="*/ 0 h 306"/>
              <a:gd name="T30" fmla="*/ 2147483647 w 202"/>
              <a:gd name="T31" fmla="*/ 0 h 306"/>
              <a:gd name="T32" fmla="*/ 2147483647 w 202"/>
              <a:gd name="T33" fmla="*/ 2147483647 h 306"/>
              <a:gd name="T34" fmla="*/ 2147483647 w 202"/>
              <a:gd name="T35" fmla="*/ 2147483647 h 306"/>
              <a:gd name="T36" fmla="*/ 2147483647 w 202"/>
              <a:gd name="T37" fmla="*/ 2147483647 h 306"/>
              <a:gd name="T38" fmla="*/ 2147483647 w 202"/>
              <a:gd name="T39" fmla="*/ 2147483647 h 306"/>
              <a:gd name="T40" fmla="*/ 2147483647 w 202"/>
              <a:gd name="T41" fmla="*/ 2147483647 h 306"/>
              <a:gd name="T42" fmla="*/ 2147483647 w 202"/>
              <a:gd name="T43" fmla="*/ 2147483647 h 306"/>
              <a:gd name="T44" fmla="*/ 2147483647 w 202"/>
              <a:gd name="T45" fmla="*/ 2147483647 h 306"/>
              <a:gd name="T46" fmla="*/ 2147483647 w 202"/>
              <a:gd name="T47" fmla="*/ 2147483647 h 306"/>
              <a:gd name="T48" fmla="*/ 2147483647 w 202"/>
              <a:gd name="T49" fmla="*/ 2147483647 h 306"/>
              <a:gd name="T50" fmla="*/ 2147483647 w 202"/>
              <a:gd name="T51" fmla="*/ 2147483647 h 306"/>
              <a:gd name="T52" fmla="*/ 2147483647 w 202"/>
              <a:gd name="T53" fmla="*/ 2147483647 h 306"/>
              <a:gd name="T54" fmla="*/ 2147483647 w 202"/>
              <a:gd name="T55" fmla="*/ 2147483647 h 306"/>
              <a:gd name="T56" fmla="*/ 2147483647 w 202"/>
              <a:gd name="T57" fmla="*/ 2147483647 h 306"/>
              <a:gd name="T58" fmla="*/ 2147483647 w 202"/>
              <a:gd name="T59" fmla="*/ 2147483647 h 306"/>
              <a:gd name="T60" fmla="*/ 2147483647 w 202"/>
              <a:gd name="T61" fmla="*/ 2147483647 h 306"/>
              <a:gd name="T62" fmla="*/ 2147483647 w 202"/>
              <a:gd name="T63" fmla="*/ 2147483647 h 306"/>
              <a:gd name="T64" fmla="*/ 2147483647 w 202"/>
              <a:gd name="T65" fmla="*/ 2147483647 h 306"/>
              <a:gd name="T66" fmla="*/ 2147483647 w 202"/>
              <a:gd name="T67" fmla="*/ 2147483647 h 306"/>
              <a:gd name="T68" fmla="*/ 2147483647 w 202"/>
              <a:gd name="T69" fmla="*/ 2147483647 h 306"/>
              <a:gd name="T70" fmla="*/ 2147483647 w 202"/>
              <a:gd name="T71" fmla="*/ 2147483647 h 306"/>
              <a:gd name="T72" fmla="*/ 2147483647 w 202"/>
              <a:gd name="T73" fmla="*/ 2147483647 h 306"/>
              <a:gd name="T74" fmla="*/ 2147483647 w 202"/>
              <a:gd name="T75" fmla="*/ 2147483647 h 306"/>
              <a:gd name="T76" fmla="*/ 2147483647 w 202"/>
              <a:gd name="T77" fmla="*/ 2147483647 h 306"/>
              <a:gd name="T78" fmla="*/ 2147483647 w 202"/>
              <a:gd name="T79" fmla="*/ 2147483647 h 306"/>
              <a:gd name="T80" fmla="*/ 2147483647 w 202"/>
              <a:gd name="T81" fmla="*/ 2147483647 h 306"/>
              <a:gd name="T82" fmla="*/ 2147483647 w 202"/>
              <a:gd name="T83" fmla="*/ 2147483647 h 306"/>
              <a:gd name="T84" fmla="*/ 2147483647 w 202"/>
              <a:gd name="T85" fmla="*/ 2147483647 h 306"/>
              <a:gd name="T86" fmla="*/ 2147483647 w 202"/>
              <a:gd name="T87" fmla="*/ 2147483647 h 306"/>
              <a:gd name="T88" fmla="*/ 2147483647 w 202"/>
              <a:gd name="T89" fmla="*/ 2147483647 h 306"/>
              <a:gd name="T90" fmla="*/ 2147483647 w 202"/>
              <a:gd name="T91" fmla="*/ 2147483647 h 306"/>
              <a:gd name="T92" fmla="*/ 2147483647 w 202"/>
              <a:gd name="T93" fmla="*/ 2147483647 h 306"/>
              <a:gd name="T94" fmla="*/ 2147483647 w 202"/>
              <a:gd name="T95" fmla="*/ 2147483647 h 306"/>
              <a:gd name="T96" fmla="*/ 2147483647 w 202"/>
              <a:gd name="T97" fmla="*/ 2147483647 h 306"/>
              <a:gd name="T98" fmla="*/ 2147483647 w 202"/>
              <a:gd name="T99" fmla="*/ 2147483647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noFill/>
          <a:ln w="9525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1" name="Arc 15"/>
          <p:cNvSpPr>
            <a:spLocks/>
          </p:cNvSpPr>
          <p:nvPr/>
        </p:nvSpPr>
        <p:spPr bwMode="auto">
          <a:xfrm rot="-3146867">
            <a:off x="6995319" y="5838031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1879311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2" name="Line 16"/>
          <p:cNvSpPr>
            <a:spLocks noChangeShapeType="1"/>
          </p:cNvSpPr>
          <p:nvPr/>
        </p:nvSpPr>
        <p:spPr bwMode="auto">
          <a:xfrm rot="-1766867">
            <a:off x="7002463" y="5768975"/>
            <a:ext cx="31750" cy="6461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3" name="Oval 17"/>
          <p:cNvSpPr>
            <a:spLocks noChangeArrowheads="1"/>
          </p:cNvSpPr>
          <p:nvPr/>
        </p:nvSpPr>
        <p:spPr bwMode="auto">
          <a:xfrm rot="-5726867">
            <a:off x="7038976" y="5840412"/>
            <a:ext cx="112712" cy="1762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4" name="Line 18"/>
          <p:cNvSpPr>
            <a:spLocks noChangeShapeType="1"/>
          </p:cNvSpPr>
          <p:nvPr/>
        </p:nvSpPr>
        <p:spPr bwMode="auto">
          <a:xfrm rot="19833133" flipV="1">
            <a:off x="7048500" y="5827713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5" name="Freeform 19"/>
          <p:cNvSpPr>
            <a:spLocks/>
          </p:cNvSpPr>
          <p:nvPr/>
        </p:nvSpPr>
        <p:spPr bwMode="auto">
          <a:xfrm rot="1112195">
            <a:off x="3565525" y="4025900"/>
            <a:ext cx="285750" cy="485775"/>
          </a:xfrm>
          <a:custGeom>
            <a:avLst/>
            <a:gdLst>
              <a:gd name="T0" fmla="*/ 2147483647 w 202"/>
              <a:gd name="T1" fmla="*/ 2147483647 h 306"/>
              <a:gd name="T2" fmla="*/ 0 w 202"/>
              <a:gd name="T3" fmla="*/ 2147483647 h 306"/>
              <a:gd name="T4" fmla="*/ 2147483647 w 202"/>
              <a:gd name="T5" fmla="*/ 2147483647 h 306"/>
              <a:gd name="T6" fmla="*/ 2147483647 w 202"/>
              <a:gd name="T7" fmla="*/ 2147483647 h 306"/>
              <a:gd name="T8" fmla="*/ 2147483647 w 202"/>
              <a:gd name="T9" fmla="*/ 2147483647 h 306"/>
              <a:gd name="T10" fmla="*/ 2147483647 w 202"/>
              <a:gd name="T11" fmla="*/ 2147483647 h 306"/>
              <a:gd name="T12" fmla="*/ 2147483647 w 202"/>
              <a:gd name="T13" fmla="*/ 2147483647 h 306"/>
              <a:gd name="T14" fmla="*/ 2147483647 w 202"/>
              <a:gd name="T15" fmla="*/ 2147483647 h 306"/>
              <a:gd name="T16" fmla="*/ 2147483647 w 202"/>
              <a:gd name="T17" fmla="*/ 2147483647 h 306"/>
              <a:gd name="T18" fmla="*/ 2147483647 w 202"/>
              <a:gd name="T19" fmla="*/ 2147483647 h 306"/>
              <a:gd name="T20" fmla="*/ 2147483647 w 202"/>
              <a:gd name="T21" fmla="*/ 2147483647 h 306"/>
              <a:gd name="T22" fmla="*/ 2147483647 w 202"/>
              <a:gd name="T23" fmla="*/ 2147483647 h 306"/>
              <a:gd name="T24" fmla="*/ 2147483647 w 202"/>
              <a:gd name="T25" fmla="*/ 2147483647 h 306"/>
              <a:gd name="T26" fmla="*/ 2147483647 w 202"/>
              <a:gd name="T27" fmla="*/ 2147483647 h 306"/>
              <a:gd name="T28" fmla="*/ 2147483647 w 202"/>
              <a:gd name="T29" fmla="*/ 0 h 306"/>
              <a:gd name="T30" fmla="*/ 2147483647 w 202"/>
              <a:gd name="T31" fmla="*/ 0 h 306"/>
              <a:gd name="T32" fmla="*/ 2147483647 w 202"/>
              <a:gd name="T33" fmla="*/ 2147483647 h 306"/>
              <a:gd name="T34" fmla="*/ 2147483647 w 202"/>
              <a:gd name="T35" fmla="*/ 2147483647 h 306"/>
              <a:gd name="T36" fmla="*/ 2147483647 w 202"/>
              <a:gd name="T37" fmla="*/ 2147483647 h 306"/>
              <a:gd name="T38" fmla="*/ 2147483647 w 202"/>
              <a:gd name="T39" fmla="*/ 2147483647 h 306"/>
              <a:gd name="T40" fmla="*/ 2147483647 w 202"/>
              <a:gd name="T41" fmla="*/ 2147483647 h 306"/>
              <a:gd name="T42" fmla="*/ 2147483647 w 202"/>
              <a:gd name="T43" fmla="*/ 2147483647 h 306"/>
              <a:gd name="T44" fmla="*/ 2147483647 w 202"/>
              <a:gd name="T45" fmla="*/ 2147483647 h 306"/>
              <a:gd name="T46" fmla="*/ 2147483647 w 202"/>
              <a:gd name="T47" fmla="*/ 2147483647 h 306"/>
              <a:gd name="T48" fmla="*/ 2147483647 w 202"/>
              <a:gd name="T49" fmla="*/ 2147483647 h 306"/>
              <a:gd name="T50" fmla="*/ 2147483647 w 202"/>
              <a:gd name="T51" fmla="*/ 2147483647 h 306"/>
              <a:gd name="T52" fmla="*/ 2147483647 w 202"/>
              <a:gd name="T53" fmla="*/ 2147483647 h 306"/>
              <a:gd name="T54" fmla="*/ 2147483647 w 202"/>
              <a:gd name="T55" fmla="*/ 2147483647 h 306"/>
              <a:gd name="T56" fmla="*/ 2147483647 w 202"/>
              <a:gd name="T57" fmla="*/ 2147483647 h 306"/>
              <a:gd name="T58" fmla="*/ 2147483647 w 202"/>
              <a:gd name="T59" fmla="*/ 2147483647 h 306"/>
              <a:gd name="T60" fmla="*/ 2147483647 w 202"/>
              <a:gd name="T61" fmla="*/ 2147483647 h 306"/>
              <a:gd name="T62" fmla="*/ 2147483647 w 202"/>
              <a:gd name="T63" fmla="*/ 2147483647 h 306"/>
              <a:gd name="T64" fmla="*/ 2147483647 w 202"/>
              <a:gd name="T65" fmla="*/ 2147483647 h 306"/>
              <a:gd name="T66" fmla="*/ 2147483647 w 202"/>
              <a:gd name="T67" fmla="*/ 2147483647 h 306"/>
              <a:gd name="T68" fmla="*/ 2147483647 w 202"/>
              <a:gd name="T69" fmla="*/ 2147483647 h 306"/>
              <a:gd name="T70" fmla="*/ 2147483647 w 202"/>
              <a:gd name="T71" fmla="*/ 2147483647 h 306"/>
              <a:gd name="T72" fmla="*/ 2147483647 w 202"/>
              <a:gd name="T73" fmla="*/ 2147483647 h 306"/>
              <a:gd name="T74" fmla="*/ 2147483647 w 202"/>
              <a:gd name="T75" fmla="*/ 2147483647 h 306"/>
              <a:gd name="T76" fmla="*/ 2147483647 w 202"/>
              <a:gd name="T77" fmla="*/ 2147483647 h 306"/>
              <a:gd name="T78" fmla="*/ 2147483647 w 202"/>
              <a:gd name="T79" fmla="*/ 2147483647 h 306"/>
              <a:gd name="T80" fmla="*/ 2147483647 w 202"/>
              <a:gd name="T81" fmla="*/ 2147483647 h 306"/>
              <a:gd name="T82" fmla="*/ 2147483647 w 202"/>
              <a:gd name="T83" fmla="*/ 2147483647 h 306"/>
              <a:gd name="T84" fmla="*/ 2147483647 w 202"/>
              <a:gd name="T85" fmla="*/ 2147483647 h 306"/>
              <a:gd name="T86" fmla="*/ 2147483647 w 202"/>
              <a:gd name="T87" fmla="*/ 2147483647 h 306"/>
              <a:gd name="T88" fmla="*/ 2147483647 w 202"/>
              <a:gd name="T89" fmla="*/ 2147483647 h 306"/>
              <a:gd name="T90" fmla="*/ 2147483647 w 202"/>
              <a:gd name="T91" fmla="*/ 2147483647 h 306"/>
              <a:gd name="T92" fmla="*/ 2147483647 w 202"/>
              <a:gd name="T93" fmla="*/ 2147483647 h 306"/>
              <a:gd name="T94" fmla="*/ 2147483647 w 202"/>
              <a:gd name="T95" fmla="*/ 2147483647 h 306"/>
              <a:gd name="T96" fmla="*/ 2147483647 w 202"/>
              <a:gd name="T97" fmla="*/ 2147483647 h 306"/>
              <a:gd name="T98" fmla="*/ 2147483647 w 202"/>
              <a:gd name="T99" fmla="*/ 2147483647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noFill/>
          <a:ln w="9525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6" name="Arc 20"/>
          <p:cNvSpPr>
            <a:spLocks/>
          </p:cNvSpPr>
          <p:nvPr/>
        </p:nvSpPr>
        <p:spPr bwMode="auto">
          <a:xfrm rot="-267806">
            <a:off x="3659188" y="3998913"/>
            <a:ext cx="209550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1879311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7" name="Line 21"/>
          <p:cNvSpPr>
            <a:spLocks noChangeShapeType="1"/>
          </p:cNvSpPr>
          <p:nvPr/>
        </p:nvSpPr>
        <p:spPr bwMode="auto">
          <a:xfrm rot="1112195">
            <a:off x="3590925" y="3824288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8" name="Oval 22"/>
          <p:cNvSpPr>
            <a:spLocks noChangeArrowheads="1"/>
          </p:cNvSpPr>
          <p:nvPr/>
        </p:nvSpPr>
        <p:spPr bwMode="auto">
          <a:xfrm rot="-2847806">
            <a:off x="3724276" y="4008437"/>
            <a:ext cx="112712" cy="1762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9" name="Line 23"/>
          <p:cNvSpPr>
            <a:spLocks noChangeShapeType="1"/>
          </p:cNvSpPr>
          <p:nvPr/>
        </p:nvSpPr>
        <p:spPr bwMode="auto">
          <a:xfrm rot="1112195" flipV="1">
            <a:off x="3584575" y="4056063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0" name="Rectangle 24"/>
          <p:cNvSpPr>
            <a:spLocks noGrp="1" noChangeArrowheads="1"/>
          </p:cNvSpPr>
          <p:nvPr>
            <p:ph type="title"/>
          </p:nvPr>
        </p:nvSpPr>
        <p:spPr>
          <a:xfrm>
            <a:off x="355600" y="-152400"/>
            <a:ext cx="8229600" cy="1143000"/>
          </a:xfrm>
          <a:noFill/>
        </p:spPr>
        <p:txBody>
          <a:bodyPr/>
          <a:lstStyle/>
          <a:p>
            <a:r>
              <a:rPr lang="en-US" dirty="0" smtClean="0"/>
              <a:t>Stereo image rectification</a:t>
            </a:r>
          </a:p>
        </p:txBody>
      </p:sp>
      <p:sp>
        <p:nvSpPr>
          <p:cNvPr id="43031" name="Oval 12"/>
          <p:cNvSpPr>
            <a:spLocks noChangeArrowheads="1"/>
          </p:cNvSpPr>
          <p:nvPr/>
        </p:nvSpPr>
        <p:spPr bwMode="auto">
          <a:xfrm>
            <a:off x="6983413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2" name="Oval 13"/>
          <p:cNvSpPr>
            <a:spLocks noChangeArrowheads="1"/>
          </p:cNvSpPr>
          <p:nvPr/>
        </p:nvSpPr>
        <p:spPr bwMode="auto">
          <a:xfrm>
            <a:off x="5119688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reeform 2"/>
          <p:cNvSpPr>
            <a:spLocks/>
          </p:cNvSpPr>
          <p:nvPr/>
        </p:nvSpPr>
        <p:spPr bwMode="auto">
          <a:xfrm>
            <a:off x="7291388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4700588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flipV="1">
            <a:off x="6021388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Freeform 5"/>
          <p:cNvSpPr>
            <a:spLocks/>
          </p:cNvSpPr>
          <p:nvPr/>
        </p:nvSpPr>
        <p:spPr bwMode="auto">
          <a:xfrm>
            <a:off x="4632325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flipH="1" flipV="1">
            <a:off x="7816850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V="1">
            <a:off x="5343525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Freeform 8"/>
          <p:cNvSpPr>
            <a:spLocks/>
          </p:cNvSpPr>
          <p:nvPr/>
        </p:nvSpPr>
        <p:spPr bwMode="auto">
          <a:xfrm>
            <a:off x="4497388" y="2219325"/>
            <a:ext cx="1220787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7410450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H="1" flipV="1">
            <a:off x="7883525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7613650" y="3937000"/>
            <a:ext cx="1220788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V="1">
            <a:off x="4700588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 flipH="1" flipV="1">
            <a:off x="7918450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6" name="Oval 16"/>
          <p:cNvSpPr>
            <a:spLocks noChangeArrowheads="1"/>
          </p:cNvSpPr>
          <p:nvPr/>
        </p:nvSpPr>
        <p:spPr bwMode="auto">
          <a:xfrm>
            <a:off x="7856538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Oval 17"/>
          <p:cNvSpPr>
            <a:spLocks noChangeArrowheads="1"/>
          </p:cNvSpPr>
          <p:nvPr/>
        </p:nvSpPr>
        <p:spPr bwMode="auto">
          <a:xfrm>
            <a:off x="5992813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Freeform 18"/>
          <p:cNvSpPr>
            <a:spLocks/>
          </p:cNvSpPr>
          <p:nvPr/>
        </p:nvSpPr>
        <p:spPr bwMode="auto">
          <a:xfrm>
            <a:off x="4343400" y="39893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9" name="Arc 19"/>
          <p:cNvSpPr>
            <a:spLocks/>
          </p:cNvSpPr>
          <p:nvPr/>
        </p:nvSpPr>
        <p:spPr bwMode="auto">
          <a:xfrm rot="720000">
            <a:off x="4543425" y="40052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0" name="Line 20"/>
          <p:cNvSpPr>
            <a:spLocks noChangeShapeType="1"/>
          </p:cNvSpPr>
          <p:nvPr/>
        </p:nvSpPr>
        <p:spPr bwMode="auto">
          <a:xfrm flipH="1">
            <a:off x="4343400" y="38242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Oval 21"/>
          <p:cNvSpPr>
            <a:spLocks noChangeArrowheads="1"/>
          </p:cNvSpPr>
          <p:nvPr/>
        </p:nvSpPr>
        <p:spPr bwMode="auto">
          <a:xfrm rot="-1860000">
            <a:off x="4621213" y="40100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Line 22"/>
          <p:cNvSpPr>
            <a:spLocks noChangeShapeType="1"/>
          </p:cNvSpPr>
          <p:nvPr/>
        </p:nvSpPr>
        <p:spPr bwMode="auto">
          <a:xfrm flipV="1">
            <a:off x="4343400" y="42306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Freeform 23"/>
          <p:cNvSpPr>
            <a:spLocks/>
          </p:cNvSpPr>
          <p:nvPr/>
        </p:nvSpPr>
        <p:spPr bwMode="auto">
          <a:xfrm>
            <a:off x="7594600" y="58181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54" name="Arc 24"/>
          <p:cNvSpPr>
            <a:spLocks/>
          </p:cNvSpPr>
          <p:nvPr/>
        </p:nvSpPr>
        <p:spPr bwMode="auto">
          <a:xfrm rot="720000">
            <a:off x="7794625" y="58340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Line 25"/>
          <p:cNvSpPr>
            <a:spLocks noChangeShapeType="1"/>
          </p:cNvSpPr>
          <p:nvPr/>
        </p:nvSpPr>
        <p:spPr bwMode="auto">
          <a:xfrm flipH="1">
            <a:off x="7594600" y="56530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Oval 26"/>
          <p:cNvSpPr>
            <a:spLocks noChangeArrowheads="1"/>
          </p:cNvSpPr>
          <p:nvPr/>
        </p:nvSpPr>
        <p:spPr bwMode="auto">
          <a:xfrm rot="-1860000">
            <a:off x="7872413" y="58388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Line 27"/>
          <p:cNvSpPr>
            <a:spLocks noChangeShapeType="1"/>
          </p:cNvSpPr>
          <p:nvPr/>
        </p:nvSpPr>
        <p:spPr bwMode="auto">
          <a:xfrm flipV="1">
            <a:off x="7594600" y="60594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28"/>
          <p:cNvSpPr>
            <a:spLocks noGrp="1" noChangeArrowheads="1"/>
          </p:cNvSpPr>
          <p:nvPr>
            <p:ph type="title"/>
          </p:nvPr>
        </p:nvSpPr>
        <p:spPr>
          <a:xfrm>
            <a:off x="-17491" y="0"/>
            <a:ext cx="8229600" cy="1143000"/>
          </a:xfrm>
          <a:noFill/>
        </p:spPr>
        <p:txBody>
          <a:bodyPr/>
          <a:lstStyle/>
          <a:p>
            <a:r>
              <a:rPr lang="en-US" dirty="0" smtClean="0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4191000" cy="5541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err="1" smtClean="0"/>
              <a:t>Reproject</a:t>
            </a:r>
            <a:r>
              <a:rPr lang="en-US" sz="2800" dirty="0" smtClean="0"/>
              <a:t> image planes onto a common plane parallel to the line between camera centers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smtClean="0"/>
              <a:t>Pixel motion is horizontal after this transformation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smtClean="0"/>
              <a:t>Two </a:t>
            </a:r>
            <a:r>
              <a:rPr lang="en-US" sz="2800" dirty="0" err="1" smtClean="0"/>
              <a:t>homographies</a:t>
            </a:r>
            <a:r>
              <a:rPr lang="en-US" sz="2800" dirty="0" smtClean="0"/>
              <a:t> (3x3 transform), one for each input image </a:t>
            </a:r>
            <a:r>
              <a:rPr lang="en-US" sz="2800" dirty="0" err="1" smtClean="0"/>
              <a:t>reprojection</a:t>
            </a:r>
            <a:endParaRPr lang="en-US" sz="2800" dirty="0" smtClean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en-US" sz="2000" dirty="0" smtClean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2000" dirty="0" smtClean="0"/>
              <a:t>C. Loop and Z. Zhang. </a:t>
            </a:r>
            <a:r>
              <a:rPr lang="en-US" sz="2000" dirty="0" smtClean="0">
                <a:hlinkClick r:id="rId3"/>
              </a:rPr>
              <a:t>Computing Rectifying </a:t>
            </a:r>
            <a:r>
              <a:rPr lang="en-US" sz="2000" dirty="0" err="1" smtClean="0">
                <a:hlinkClick r:id="rId3"/>
              </a:rPr>
              <a:t>Homographies</a:t>
            </a:r>
            <a:r>
              <a:rPr lang="en-US" sz="2000" dirty="0" smtClean="0">
                <a:hlinkClick r:id="rId3"/>
              </a:rPr>
              <a:t> for Stereo Vision</a:t>
            </a:r>
            <a:r>
              <a:rPr lang="en-US" sz="2000" dirty="0" smtClean="0"/>
              <a:t>. IEEE Conf. Computer Vision and Pattern Recognition, 1999</a:t>
            </a:r>
            <a:r>
              <a:rPr lang="en-US" sz="2400" dirty="0" smtClean="0"/>
              <a:t>.</a:t>
            </a:r>
          </a:p>
        </p:txBody>
      </p:sp>
      <p:sp>
        <p:nvSpPr>
          <p:cNvPr id="44060" name="Line 35"/>
          <p:cNvSpPr>
            <a:spLocks noChangeShapeType="1"/>
          </p:cNvSpPr>
          <p:nvPr/>
        </p:nvSpPr>
        <p:spPr bwMode="auto">
          <a:xfrm>
            <a:off x="5726113" y="28860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1" name="Line 36"/>
          <p:cNvSpPr>
            <a:spLocks noChangeShapeType="1"/>
          </p:cNvSpPr>
          <p:nvPr/>
        </p:nvSpPr>
        <p:spPr bwMode="auto">
          <a:xfrm>
            <a:off x="5718175" y="4216400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8" name="Line 30"/>
          <p:cNvSpPr>
            <a:spLocks noChangeShapeType="1"/>
          </p:cNvSpPr>
          <p:nvPr/>
        </p:nvSpPr>
        <p:spPr bwMode="auto">
          <a:xfrm>
            <a:off x="4497388" y="293687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9" name="Line 31"/>
          <p:cNvSpPr>
            <a:spLocks noChangeShapeType="1"/>
          </p:cNvSpPr>
          <p:nvPr/>
        </p:nvSpPr>
        <p:spPr bwMode="auto">
          <a:xfrm>
            <a:off x="7629525" y="468312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06" name="Line 38"/>
          <p:cNvSpPr>
            <a:spLocks noChangeShapeType="1"/>
          </p:cNvSpPr>
          <p:nvPr/>
        </p:nvSpPr>
        <p:spPr bwMode="auto">
          <a:xfrm>
            <a:off x="5726113" y="36226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5" name="Oval 14"/>
          <p:cNvSpPr>
            <a:spLocks noChangeArrowheads="1"/>
          </p:cNvSpPr>
          <p:nvPr/>
        </p:nvSpPr>
        <p:spPr bwMode="auto">
          <a:xfrm>
            <a:off x="7889875" y="4810125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6" name="Oval 15"/>
          <p:cNvSpPr>
            <a:spLocks noChangeArrowheads="1"/>
          </p:cNvSpPr>
          <p:nvPr/>
        </p:nvSpPr>
        <p:spPr bwMode="auto">
          <a:xfrm>
            <a:off x="5314950" y="33782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20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98" grpId="0" animBg="1"/>
      <p:bldP spid="416799" grpId="0" animBg="1"/>
      <p:bldP spid="416806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14288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Example</a:t>
            </a:r>
          </a:p>
        </p:txBody>
      </p:sp>
      <p:pic>
        <p:nvPicPr>
          <p:cNvPr id="29699" name="Picture 2" descr="http://www.ifp.illinois.edu/~yuhuang/rectify/orig_4_5_b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914400"/>
            <a:ext cx="77247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http://www.ifp.illinois.edu/~yuhuang/rectify/rectif_4_5_b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77724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701" name="Straight Connector 4"/>
          <p:cNvCxnSpPr>
            <a:cxnSpLocks noChangeShapeType="1"/>
          </p:cNvCxnSpPr>
          <p:nvPr/>
        </p:nvCxnSpPr>
        <p:spPr bwMode="auto">
          <a:xfrm>
            <a:off x="733425" y="160020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2" name="Straight Connector 7"/>
          <p:cNvCxnSpPr>
            <a:cxnSpLocks noChangeShapeType="1"/>
          </p:cNvCxnSpPr>
          <p:nvPr/>
        </p:nvCxnSpPr>
        <p:spPr bwMode="auto">
          <a:xfrm>
            <a:off x="733425" y="215265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3" name="Straight Connector 8"/>
          <p:cNvCxnSpPr>
            <a:cxnSpLocks noChangeShapeType="1"/>
          </p:cNvCxnSpPr>
          <p:nvPr/>
        </p:nvCxnSpPr>
        <p:spPr bwMode="auto">
          <a:xfrm>
            <a:off x="733425" y="3527425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733425" y="928688"/>
            <a:ext cx="2590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bg1"/>
                </a:solidFill>
                <a:latin typeface="+mn-lt"/>
                <a:ea typeface="+mn-ea"/>
              </a:rPr>
              <a:t>Unrectified</a:t>
            </a:r>
            <a:endParaRPr lang="en-US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5325" y="3886200"/>
            <a:ext cx="2590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</a:rPr>
              <a:t>Rectified</a:t>
            </a:r>
          </a:p>
        </p:txBody>
      </p:sp>
      <p:cxnSp>
        <p:nvCxnSpPr>
          <p:cNvPr id="29706" name="Straight Connector 14"/>
          <p:cNvCxnSpPr>
            <a:cxnSpLocks noChangeShapeType="1"/>
          </p:cNvCxnSpPr>
          <p:nvPr/>
        </p:nvCxnSpPr>
        <p:spPr bwMode="auto">
          <a:xfrm>
            <a:off x="709613" y="43576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7" name="Straight Connector 15"/>
          <p:cNvCxnSpPr>
            <a:cxnSpLocks noChangeShapeType="1"/>
          </p:cNvCxnSpPr>
          <p:nvPr/>
        </p:nvCxnSpPr>
        <p:spPr bwMode="auto">
          <a:xfrm>
            <a:off x="693738" y="48402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8" name="Straight Connector 16"/>
          <p:cNvCxnSpPr>
            <a:cxnSpLocks noChangeShapeType="1"/>
          </p:cNvCxnSpPr>
          <p:nvPr/>
        </p:nvCxnSpPr>
        <p:spPr bwMode="auto">
          <a:xfrm>
            <a:off x="709613" y="53228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9" name="Straight Connector 17"/>
          <p:cNvCxnSpPr>
            <a:cxnSpLocks noChangeShapeType="1"/>
          </p:cNvCxnSpPr>
          <p:nvPr/>
        </p:nvCxnSpPr>
        <p:spPr bwMode="auto">
          <a:xfrm>
            <a:off x="709613" y="579913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10" name="Straight Connector 18"/>
          <p:cNvCxnSpPr>
            <a:cxnSpLocks noChangeShapeType="1"/>
          </p:cNvCxnSpPr>
          <p:nvPr/>
        </p:nvCxnSpPr>
        <p:spPr bwMode="auto">
          <a:xfrm>
            <a:off x="695325" y="628015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reeform 5"/>
          <p:cNvSpPr>
            <a:spLocks/>
          </p:cNvSpPr>
          <p:nvPr/>
        </p:nvSpPr>
        <p:spPr bwMode="auto">
          <a:xfrm>
            <a:off x="5705475" y="3859213"/>
            <a:ext cx="1884363" cy="314325"/>
          </a:xfrm>
          <a:custGeom>
            <a:avLst/>
            <a:gdLst>
              <a:gd name="T0" fmla="*/ 0 w 1468"/>
              <a:gd name="T1" fmla="*/ 2147483647 h 252"/>
              <a:gd name="T2" fmla="*/ 2147483647 w 1468"/>
              <a:gd name="T3" fmla="*/ 2147483647 h 252"/>
              <a:gd name="T4" fmla="*/ 2147483647 w 1468"/>
              <a:gd name="T5" fmla="*/ 2147483647 h 252"/>
              <a:gd name="T6" fmla="*/ 2147483647 w 1468"/>
              <a:gd name="T7" fmla="*/ 2147483647 h 252"/>
              <a:gd name="T8" fmla="*/ 2147483647 w 1468"/>
              <a:gd name="T9" fmla="*/ 2147483647 h 252"/>
              <a:gd name="T10" fmla="*/ 2147483647 w 1468"/>
              <a:gd name="T11" fmla="*/ 0 h 252"/>
              <a:gd name="T12" fmla="*/ 2147483647 w 1468"/>
              <a:gd name="T13" fmla="*/ 2147483647 h 252"/>
              <a:gd name="T14" fmla="*/ 2147483647 w 1468"/>
              <a:gd name="T15" fmla="*/ 2147483647 h 252"/>
              <a:gd name="T16" fmla="*/ 2147483647 w 1468"/>
              <a:gd name="T17" fmla="*/ 2147483647 h 252"/>
              <a:gd name="T18" fmla="*/ 2147483647 w 1468"/>
              <a:gd name="T19" fmla="*/ 2147483647 h 252"/>
              <a:gd name="T20" fmla="*/ 2147483647 w 1468"/>
              <a:gd name="T21" fmla="*/ 2147483647 h 252"/>
              <a:gd name="T22" fmla="*/ 2147483647 w 1468"/>
              <a:gd name="T23" fmla="*/ 2147483647 h 252"/>
              <a:gd name="T24" fmla="*/ 2147483647 w 1468"/>
              <a:gd name="T25" fmla="*/ 2147483647 h 252"/>
              <a:gd name="T26" fmla="*/ 2147483647 w 1468"/>
              <a:gd name="T27" fmla="*/ 2147483647 h 252"/>
              <a:gd name="T28" fmla="*/ 2147483647 w 1468"/>
              <a:gd name="T29" fmla="*/ 2147483647 h 252"/>
              <a:gd name="T30" fmla="*/ 2147483647 w 1468"/>
              <a:gd name="T31" fmla="*/ 2147483647 h 252"/>
              <a:gd name="T32" fmla="*/ 2147483647 w 1468"/>
              <a:gd name="T33" fmla="*/ 2147483647 h 252"/>
              <a:gd name="T34" fmla="*/ 2147483647 w 1468"/>
              <a:gd name="T35" fmla="*/ 2147483647 h 252"/>
              <a:gd name="T36" fmla="*/ 2147483647 w 1468"/>
              <a:gd name="T37" fmla="*/ 2147483647 h 252"/>
              <a:gd name="T38" fmla="*/ 2147483647 w 1468"/>
              <a:gd name="T39" fmla="*/ 2147483647 h 252"/>
              <a:gd name="T40" fmla="*/ 2147483647 w 1468"/>
              <a:gd name="T41" fmla="*/ 2147483647 h 252"/>
              <a:gd name="T42" fmla="*/ 2147483647 w 1468"/>
              <a:gd name="T43" fmla="*/ 2147483647 h 252"/>
              <a:gd name="T44" fmla="*/ 2147483647 w 1468"/>
              <a:gd name="T45" fmla="*/ 2147483647 h 252"/>
              <a:gd name="T46" fmla="*/ 2147483647 w 1468"/>
              <a:gd name="T47" fmla="*/ 2147483647 h 252"/>
              <a:gd name="T48" fmla="*/ 2147483647 w 1468"/>
              <a:gd name="T49" fmla="*/ 2147483647 h 252"/>
              <a:gd name="T50" fmla="*/ 2147483647 w 1468"/>
              <a:gd name="T51" fmla="*/ 2147483647 h 252"/>
              <a:gd name="T52" fmla="*/ 2147483647 w 1468"/>
              <a:gd name="T53" fmla="*/ 2147483647 h 252"/>
              <a:gd name="T54" fmla="*/ 2147483647 w 1468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468"/>
              <a:gd name="T85" fmla="*/ 0 h 252"/>
              <a:gd name="T86" fmla="*/ 1468 w 1468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468" h="252">
                <a:moveTo>
                  <a:pt x="0" y="5"/>
                </a:moveTo>
                <a:cubicBezTo>
                  <a:pt x="22" y="20"/>
                  <a:pt x="30" y="32"/>
                  <a:pt x="56" y="41"/>
                </a:cubicBezTo>
                <a:cubicBezTo>
                  <a:pt x="61" y="39"/>
                  <a:pt x="67" y="39"/>
                  <a:pt x="71" y="36"/>
                </a:cubicBezTo>
                <a:cubicBezTo>
                  <a:pt x="75" y="33"/>
                  <a:pt x="77" y="27"/>
                  <a:pt x="81" y="25"/>
                </a:cubicBezTo>
                <a:cubicBezTo>
                  <a:pt x="95" y="18"/>
                  <a:pt x="112" y="15"/>
                  <a:pt x="127" y="10"/>
                </a:cubicBezTo>
                <a:cubicBezTo>
                  <a:pt x="137" y="7"/>
                  <a:pt x="157" y="0"/>
                  <a:pt x="157" y="0"/>
                </a:cubicBezTo>
                <a:cubicBezTo>
                  <a:pt x="196" y="13"/>
                  <a:pt x="233" y="31"/>
                  <a:pt x="273" y="41"/>
                </a:cubicBezTo>
                <a:cubicBezTo>
                  <a:pt x="283" y="40"/>
                  <a:pt x="353" y="26"/>
                  <a:pt x="369" y="30"/>
                </a:cubicBezTo>
                <a:cubicBezTo>
                  <a:pt x="390" y="54"/>
                  <a:pt x="366" y="30"/>
                  <a:pt x="395" y="46"/>
                </a:cubicBezTo>
                <a:cubicBezTo>
                  <a:pt x="406" y="52"/>
                  <a:pt x="450" y="137"/>
                  <a:pt x="455" y="121"/>
                </a:cubicBezTo>
                <a:cubicBezTo>
                  <a:pt x="486" y="168"/>
                  <a:pt x="519" y="233"/>
                  <a:pt x="576" y="252"/>
                </a:cubicBezTo>
                <a:cubicBezTo>
                  <a:pt x="603" y="245"/>
                  <a:pt x="593" y="186"/>
                  <a:pt x="615" y="171"/>
                </a:cubicBezTo>
                <a:cubicBezTo>
                  <a:pt x="618" y="161"/>
                  <a:pt x="624" y="139"/>
                  <a:pt x="627" y="129"/>
                </a:cubicBezTo>
                <a:cubicBezTo>
                  <a:pt x="629" y="124"/>
                  <a:pt x="646" y="102"/>
                  <a:pt x="651" y="99"/>
                </a:cubicBezTo>
                <a:cubicBezTo>
                  <a:pt x="661" y="92"/>
                  <a:pt x="681" y="78"/>
                  <a:pt x="681" y="78"/>
                </a:cubicBezTo>
                <a:cubicBezTo>
                  <a:pt x="694" y="59"/>
                  <a:pt x="724" y="71"/>
                  <a:pt x="747" y="78"/>
                </a:cubicBezTo>
                <a:cubicBezTo>
                  <a:pt x="768" y="86"/>
                  <a:pt x="791" y="116"/>
                  <a:pt x="809" y="126"/>
                </a:cubicBezTo>
                <a:cubicBezTo>
                  <a:pt x="824" y="127"/>
                  <a:pt x="854" y="137"/>
                  <a:pt x="854" y="137"/>
                </a:cubicBezTo>
                <a:cubicBezTo>
                  <a:pt x="919" y="131"/>
                  <a:pt x="895" y="133"/>
                  <a:pt x="935" y="106"/>
                </a:cubicBezTo>
                <a:cubicBezTo>
                  <a:pt x="954" y="94"/>
                  <a:pt x="979" y="98"/>
                  <a:pt x="1001" y="96"/>
                </a:cubicBezTo>
                <a:cubicBezTo>
                  <a:pt x="1020" y="83"/>
                  <a:pt x="1042" y="78"/>
                  <a:pt x="1062" y="66"/>
                </a:cubicBezTo>
                <a:cubicBezTo>
                  <a:pt x="1096" y="71"/>
                  <a:pt x="1169" y="82"/>
                  <a:pt x="1198" y="101"/>
                </a:cubicBezTo>
                <a:cubicBezTo>
                  <a:pt x="1221" y="117"/>
                  <a:pt x="1247" y="133"/>
                  <a:pt x="1274" y="142"/>
                </a:cubicBezTo>
                <a:cubicBezTo>
                  <a:pt x="1291" y="159"/>
                  <a:pt x="1312" y="170"/>
                  <a:pt x="1334" y="177"/>
                </a:cubicBezTo>
                <a:cubicBezTo>
                  <a:pt x="1370" y="173"/>
                  <a:pt x="1383" y="175"/>
                  <a:pt x="1410" y="157"/>
                </a:cubicBezTo>
                <a:cubicBezTo>
                  <a:pt x="1417" y="135"/>
                  <a:pt x="1429" y="117"/>
                  <a:pt x="1446" y="101"/>
                </a:cubicBezTo>
                <a:cubicBezTo>
                  <a:pt x="1448" y="96"/>
                  <a:pt x="1447" y="90"/>
                  <a:pt x="1451" y="86"/>
                </a:cubicBezTo>
                <a:cubicBezTo>
                  <a:pt x="1468" y="69"/>
                  <a:pt x="1466" y="90"/>
                  <a:pt x="1466" y="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7107" name="Group 6"/>
          <p:cNvGrpSpPr>
            <a:grpSpLocks/>
          </p:cNvGrpSpPr>
          <p:nvPr/>
        </p:nvGrpSpPr>
        <p:grpSpPr bwMode="auto">
          <a:xfrm>
            <a:off x="5708650" y="3721100"/>
            <a:ext cx="1909763" cy="477838"/>
            <a:chOff x="2064" y="2160"/>
            <a:chExt cx="1488" cy="384"/>
          </a:xfrm>
        </p:grpSpPr>
        <p:sp>
          <p:nvSpPr>
            <p:cNvPr id="47126" name="Line 7"/>
            <p:cNvSpPr>
              <a:spLocks noChangeShapeType="1"/>
            </p:cNvSpPr>
            <p:nvPr/>
          </p:nvSpPr>
          <p:spPr bwMode="auto">
            <a:xfrm flipV="1">
              <a:off x="2064" y="21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7" name="Line 8"/>
            <p:cNvSpPr>
              <a:spLocks noChangeShapeType="1"/>
            </p:cNvSpPr>
            <p:nvPr/>
          </p:nvSpPr>
          <p:spPr bwMode="auto">
            <a:xfrm>
              <a:off x="2064" y="2544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08" name="Text Box 9"/>
          <p:cNvSpPr txBox="1">
            <a:spLocks noChangeArrowheads="1"/>
          </p:cNvSpPr>
          <p:nvPr/>
        </p:nvSpPr>
        <p:spPr bwMode="auto">
          <a:xfrm>
            <a:off x="4343400" y="3581400"/>
            <a:ext cx="1344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Matching cost</a:t>
            </a:r>
          </a:p>
        </p:txBody>
      </p:sp>
      <p:sp>
        <p:nvSpPr>
          <p:cNvPr id="47109" name="Text Box 10"/>
          <p:cNvSpPr txBox="1">
            <a:spLocks noChangeArrowheads="1"/>
          </p:cNvSpPr>
          <p:nvPr/>
        </p:nvSpPr>
        <p:spPr bwMode="auto">
          <a:xfrm>
            <a:off x="7635875" y="3962400"/>
            <a:ext cx="898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disparity</a:t>
            </a:r>
          </a:p>
        </p:txBody>
      </p:sp>
      <p:pic>
        <p:nvPicPr>
          <p:cNvPr id="47110" name="Picture 11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2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Line 13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3" name="Rectangle 14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14" name="Group 15"/>
          <p:cNvGrpSpPr>
            <a:grpSpLocks/>
          </p:cNvGrpSpPr>
          <p:nvPr/>
        </p:nvGrpSpPr>
        <p:grpSpPr bwMode="auto">
          <a:xfrm>
            <a:off x="6021388" y="2049463"/>
            <a:ext cx="862012" cy="119062"/>
            <a:chOff x="3111" y="3838"/>
            <a:chExt cx="672" cy="96"/>
          </a:xfrm>
        </p:grpSpPr>
        <p:sp>
          <p:nvSpPr>
            <p:cNvPr id="47121" name="Rectangle 16"/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2" name="Rectangle 17"/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3" name="Rectangle 18"/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4" name="Rectangle 19"/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5" name="Rectangle 20"/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115" name="Text Box 21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7116" name="Text Box 22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7117" name="Freeform 23"/>
          <p:cNvSpPr>
            <a:spLocks/>
          </p:cNvSpPr>
          <p:nvPr/>
        </p:nvSpPr>
        <p:spPr bwMode="auto">
          <a:xfrm>
            <a:off x="6430963" y="1212850"/>
            <a:ext cx="23812" cy="3219450"/>
          </a:xfrm>
          <a:custGeom>
            <a:avLst/>
            <a:gdLst>
              <a:gd name="T0" fmla="*/ 2147483647 w 18"/>
              <a:gd name="T1" fmla="*/ 0 h 2587"/>
              <a:gd name="T2" fmla="*/ 0 w 18"/>
              <a:gd name="T3" fmla="*/ 2147483647 h 2587"/>
              <a:gd name="T4" fmla="*/ 0 60000 65536"/>
              <a:gd name="T5" fmla="*/ 0 60000 65536"/>
              <a:gd name="T6" fmla="*/ 0 w 18"/>
              <a:gd name="T7" fmla="*/ 0 h 2587"/>
              <a:gd name="T8" fmla="*/ 18 w 18"/>
              <a:gd name="T9" fmla="*/ 2587 h 25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" h="2587">
                <a:moveTo>
                  <a:pt x="18" y="0"/>
                </a:moveTo>
                <a:lnTo>
                  <a:pt x="0" y="258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8" name="Text Box 24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7119" name="Rectangle 2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endParaRPr lang="en-US" sz="3000" dirty="0" smtClean="0">
              <a:solidFill>
                <a:srgbClr val="FF0000"/>
              </a:solidFill>
            </a:endParaRPr>
          </a:p>
        </p:txBody>
      </p:sp>
      <p:sp>
        <p:nvSpPr>
          <p:cNvPr id="25616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7772400" cy="1981200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Slide a window along the right scanline and compare contents of that window with the reference window in the left image</a:t>
            </a:r>
          </a:p>
          <a:p>
            <a:pPr>
              <a:buFontTx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Matching cost: SSD, SAD, or normalized correlation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481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8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9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Line 10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3" name="Rectangle 11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4" name="Text Box 18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8135" name="Text Box 19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8136" name="Text Box 21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8137" name="Rectangle 2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 smtClean="0"/>
              <a:t>Correspondence search</a:t>
            </a:r>
          </a:p>
        </p:txBody>
      </p:sp>
      <p:pic>
        <p:nvPicPr>
          <p:cNvPr id="48138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6488" y="3733800"/>
            <a:ext cx="3200400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9" name="Text Box 26"/>
          <p:cNvSpPr txBox="1">
            <a:spLocks noChangeArrowheads="1"/>
          </p:cNvSpPr>
          <p:nvPr/>
        </p:nvSpPr>
        <p:spPr bwMode="auto">
          <a:xfrm>
            <a:off x="6127750" y="6262688"/>
            <a:ext cx="65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SSD</a:t>
            </a:r>
          </a:p>
        </p:txBody>
      </p:sp>
      <p:sp>
        <p:nvSpPr>
          <p:cNvPr id="48140" name="Freeform 27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2295000" y="5366880"/>
              <a:ext cx="2795760" cy="12895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86720" y="5358600"/>
                <a:ext cx="2814120" cy="130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26917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9161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 smtClean="0"/>
              <a:t>Correspondence search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5835650" y="6262688"/>
            <a:ext cx="126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Norm. corr</a:t>
            </a:r>
          </a:p>
        </p:txBody>
      </p:sp>
      <p:pic>
        <p:nvPicPr>
          <p:cNvPr id="49163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0613" y="3730625"/>
            <a:ext cx="3176587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4" name="Freeform 12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3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title"/>
          </p:nvPr>
        </p:nvSpPr>
        <p:spPr>
          <a:xfrm>
            <a:off x="518711" y="66675"/>
            <a:ext cx="8229600" cy="1143000"/>
          </a:xfrm>
        </p:spPr>
        <p:txBody>
          <a:bodyPr/>
          <a:lstStyle/>
          <a:p>
            <a:r>
              <a:rPr lang="en-US" dirty="0" smtClean="0"/>
              <a:t>Effect of window size</a:t>
            </a:r>
          </a:p>
        </p:txBody>
      </p:sp>
      <p:pic>
        <p:nvPicPr>
          <p:cNvPr id="50180" name="Picture 5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57275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2" descr="SSDWindowSiz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012825"/>
            <a:ext cx="55626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4191000" y="3505200"/>
            <a:ext cx="947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3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6977063" y="3505200"/>
            <a:ext cx="1100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20</a:t>
            </a:r>
          </a:p>
        </p:txBody>
      </p:sp>
      <p:pic>
        <p:nvPicPr>
          <p:cNvPr id="50184" name="Picture 9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09675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28600" y="3886200"/>
            <a:ext cx="8229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Smaller window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	More detail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noise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Larger window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	Smoother disparity maps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Less detail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sz="2000" dirty="0" smtClean="0">
                <a:latin typeface="+mn-lt"/>
              </a:rPr>
              <a:t>Fails near boundaries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320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Failures of correspondence search</a:t>
            </a:r>
          </a:p>
        </p:txBody>
      </p:sp>
      <p:pic>
        <p:nvPicPr>
          <p:cNvPr id="6246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74738"/>
            <a:ext cx="37338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066800"/>
            <a:ext cx="41910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46" name="Text Box 6"/>
          <p:cNvSpPr txBox="1">
            <a:spLocks noChangeArrowheads="1"/>
          </p:cNvSpPr>
          <p:nvPr/>
        </p:nvSpPr>
        <p:spPr bwMode="auto">
          <a:xfrm>
            <a:off x="838200" y="3276600"/>
            <a:ext cx="299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Textureless surfaces</a:t>
            </a:r>
          </a:p>
        </p:txBody>
      </p:sp>
      <p:sp>
        <p:nvSpPr>
          <p:cNvPr id="624647" name="Text Box 7"/>
          <p:cNvSpPr txBox="1">
            <a:spLocks noChangeArrowheads="1"/>
          </p:cNvSpPr>
          <p:nvPr/>
        </p:nvSpPr>
        <p:spPr bwMode="auto">
          <a:xfrm>
            <a:off x="4953000" y="3198813"/>
            <a:ext cx="3100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Occlusions, repetition</a:t>
            </a:r>
          </a:p>
        </p:txBody>
      </p:sp>
      <p:sp>
        <p:nvSpPr>
          <p:cNvPr id="624648" name="Text Box 8"/>
          <p:cNvSpPr txBox="1">
            <a:spLocks noChangeArrowheads="1"/>
          </p:cNvSpPr>
          <p:nvPr/>
        </p:nvSpPr>
        <p:spPr bwMode="auto">
          <a:xfrm>
            <a:off x="1763713" y="6248400"/>
            <a:ext cx="5475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Non-Lambertian surfaces, specularities</a:t>
            </a:r>
          </a:p>
        </p:txBody>
      </p:sp>
      <p:pic>
        <p:nvPicPr>
          <p:cNvPr id="624652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3886200"/>
            <a:ext cx="2268538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3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8050" y="3886200"/>
            <a:ext cx="2268538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4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3886200"/>
            <a:ext cx="2257425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33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46" grpId="0"/>
      <p:bldP spid="624647" grpId="0"/>
      <p:bldP spid="624648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3350"/>
            <a:ext cx="8229600" cy="1143000"/>
          </a:xfrm>
        </p:spPr>
        <p:txBody>
          <a:bodyPr/>
          <a:lstStyle/>
          <a:p>
            <a:r>
              <a:rPr lang="en-US" dirty="0" smtClean="0"/>
              <a:t>Results with window search</a:t>
            </a: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52578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22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17563" y="3810000"/>
            <a:ext cx="3525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Window-based matching</a:t>
            </a:r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/>
        </p:nvGraphicFramePr>
        <p:xfrm>
          <a:off x="9144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23" name="Image" r:id="rId6" imgW="4422167" imgH="3202259" progId="">
                  <p:embed/>
                </p:oleObj>
              </mc:Choice>
              <mc:Fallback>
                <p:oleObj name="Image" r:id="rId6" imgW="4422167" imgH="32022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964238" y="3810000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Ground truth</a:t>
            </a:r>
          </a:p>
        </p:txBody>
      </p:sp>
      <p:pic>
        <p:nvPicPr>
          <p:cNvPr id="14343" name="Picture 7" descr="scene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12763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6"/>
          <p:cNvSpPr txBox="1">
            <a:spLocks noChangeArrowheads="1"/>
          </p:cNvSpPr>
          <p:nvPr/>
        </p:nvSpPr>
        <p:spPr bwMode="auto">
          <a:xfrm>
            <a:off x="4344988" y="8382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1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132080"/>
          <a:lstStyle/>
          <a:p>
            <a:pPr indent="0" eaLnBrk="1" hangingPunct="1"/>
            <a:r>
              <a:rPr lang="en-US" altLang="en-US" smtClean="0"/>
              <a:t>Digital camera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2590800"/>
          </a:xfrm>
        </p:spPr>
        <p:txBody>
          <a:bodyPr rIns="132080"/>
          <a:lstStyle/>
          <a:p>
            <a:pPr marL="382588" indent="-342900" eaLnBrk="1" hangingPunct="1"/>
            <a:r>
              <a:rPr lang="en-US" altLang="en-US" smtClean="0"/>
              <a:t>A digital camera replaces film with a sensor array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Each cell in the array is a </a:t>
            </a:r>
            <a:r>
              <a:rPr lang="en-US" altLang="en-US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C</a:t>
            </a:r>
            <a:r>
              <a:rPr lang="en-US" altLang="en-US" smtClean="0"/>
              <a:t>harge </a:t>
            </a:r>
            <a:r>
              <a:rPr lang="en-US" altLang="en-US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C</a:t>
            </a:r>
            <a:r>
              <a:rPr lang="en-US" altLang="en-US" smtClean="0"/>
              <a:t>oupled </a:t>
            </a:r>
            <a:r>
              <a:rPr lang="en-US" altLang="en-US" smtClean="0">
                <a:latin typeface="Arial Bold" pitchFamily="-84" charset="0"/>
                <a:ea typeface="MS PGothic" pitchFamily="34" charset="-128"/>
                <a:sym typeface="Arial Bold" pitchFamily="-84" charset="0"/>
              </a:rPr>
              <a:t>D</a:t>
            </a:r>
            <a:r>
              <a:rPr lang="en-US" altLang="en-US" smtClean="0"/>
              <a:t>evice (CCD)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smtClean="0"/>
              <a:t>light-sensitive diode that converts photons to electrons</a:t>
            </a:r>
          </a:p>
          <a:p>
            <a:pPr marL="782638" lvl="1" eaLnBrk="1" hangingPunct="1">
              <a:buClr>
                <a:srgbClr val="000000"/>
              </a:buClr>
            </a:pPr>
            <a:r>
              <a:rPr lang="en-US" altLang="en-US" smtClean="0"/>
              <a:t>CMOS is becoming more popular (esp. in cell phones)</a:t>
            </a:r>
          </a:p>
          <a:p>
            <a:pPr marL="1182688" lvl="2" eaLnBrk="1" hangingPunct="1">
              <a:buClr>
                <a:srgbClr val="000000"/>
              </a:buClr>
            </a:pPr>
            <a:r>
              <a:rPr lang="en-US" altLang="en-US" u="sng" smtClean="0">
                <a:solidFill>
                  <a:srgbClr val="0000FF"/>
                </a:solidFill>
                <a:hlinkClick r:id="rId3"/>
              </a:rPr>
              <a:t>http://electronics.howstuffworks.com/digital-camera.htm</a:t>
            </a:r>
            <a:r>
              <a:rPr lang="en-US" altLang="en-US" smtClean="0"/>
              <a:t> </a:t>
            </a:r>
          </a:p>
        </p:txBody>
      </p:sp>
      <p:pic>
        <p:nvPicPr>
          <p:cNvPr id="46084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38" y="1390650"/>
            <a:ext cx="669766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/>
              <a:t>How can we improve window-based matching?</a:t>
            </a:r>
            <a:endParaRPr lang="en-US" sz="2800" dirty="0"/>
          </a:p>
        </p:txBody>
      </p:sp>
      <p:sp>
        <p:nvSpPr>
          <p:cNvPr id="5222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So far, matches are independent for each point</a:t>
            </a:r>
          </a:p>
          <a:p>
            <a:endParaRPr lang="en-US" dirty="0" smtClean="0"/>
          </a:p>
          <a:p>
            <a:r>
              <a:rPr lang="en-US" dirty="0" smtClean="0"/>
              <a:t>What constraints or priors can we add?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659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Stereo constraints/priors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3716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Uniqueness </a:t>
            </a:r>
          </a:p>
          <a:p>
            <a:pPr lvl="1">
              <a:defRPr/>
            </a:pPr>
            <a:r>
              <a:rPr lang="en-US" dirty="0" smtClean="0">
                <a:solidFill>
                  <a:srgbClr val="0066FF"/>
                </a:solidFill>
              </a:rPr>
              <a:t>For any point in one image, there should be at most one matching point in the other image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149475"/>
            <a:ext cx="6248400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884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Stereo constraints/priors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23622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Uniqueness </a:t>
            </a:r>
          </a:p>
          <a:p>
            <a:pPr lvl="1">
              <a:defRPr/>
            </a:pPr>
            <a:r>
              <a:rPr lang="en-US" dirty="0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Ordering</a:t>
            </a:r>
          </a:p>
          <a:p>
            <a:pPr lvl="1">
              <a:defRPr/>
            </a:pPr>
            <a:r>
              <a:rPr lang="en-US" dirty="0" smtClean="0">
                <a:solidFill>
                  <a:srgbClr val="0066FF"/>
                </a:solidFill>
              </a:rPr>
              <a:t>Corresponding points should be in the same order in both views</a:t>
            </a:r>
          </a:p>
        </p:txBody>
      </p:sp>
      <p:pic>
        <p:nvPicPr>
          <p:cNvPr id="7014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352800"/>
            <a:ext cx="77724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Rectangle 8"/>
          <p:cNvSpPr>
            <a:spLocks noChangeArrowheads="1"/>
          </p:cNvSpPr>
          <p:nvPr/>
        </p:nvSpPr>
        <p:spPr bwMode="auto">
          <a:xfrm>
            <a:off x="4724400" y="2819400"/>
            <a:ext cx="4038600" cy="381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88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Stereo constraints/priors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23622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Uniqueness </a:t>
            </a:r>
          </a:p>
          <a:p>
            <a:pPr lvl="1">
              <a:defRPr/>
            </a:pPr>
            <a:r>
              <a:rPr lang="en-US" dirty="0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Ordering</a:t>
            </a:r>
          </a:p>
          <a:p>
            <a:pPr lvl="1">
              <a:defRPr/>
            </a:pPr>
            <a:r>
              <a:rPr lang="en-US" dirty="0" smtClean="0"/>
              <a:t>Corresponding points should be in the same order in both views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352800"/>
            <a:ext cx="77724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4953000" y="6400800"/>
            <a:ext cx="342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Ordering constraint doesn’t hold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370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Priors and constraints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35052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  <a:defRPr/>
            </a:pPr>
            <a:r>
              <a:rPr lang="en-US" smtClean="0"/>
              <a:t>Uniqueness </a:t>
            </a:r>
          </a:p>
          <a:p>
            <a:pPr lvl="1">
              <a:defRPr/>
            </a:pPr>
            <a:r>
              <a:rPr lang="en-US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  <a:defRPr/>
            </a:pPr>
            <a:r>
              <a:rPr lang="en-US" smtClean="0"/>
              <a:t>Ordering</a:t>
            </a:r>
          </a:p>
          <a:p>
            <a:pPr lvl="1">
              <a:defRPr/>
            </a:pPr>
            <a:r>
              <a:rPr lang="en-US" smtClean="0"/>
              <a:t>Corresponding points should be in the same order in both views</a:t>
            </a:r>
          </a:p>
          <a:p>
            <a:pPr>
              <a:buFontTx/>
              <a:buChar char="•"/>
              <a:defRPr/>
            </a:pPr>
            <a:r>
              <a:rPr lang="en-US" smtClean="0"/>
              <a:t>Smoothness</a:t>
            </a:r>
          </a:p>
          <a:p>
            <a:pPr lvl="1">
              <a:defRPr/>
            </a:pPr>
            <a:r>
              <a:rPr lang="en-US" smtClean="0"/>
              <a:t>We expect disparity values to change slowly (for the most part)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436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8361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Stereo as energy minimization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85800" y="4038600"/>
            <a:ext cx="7772400" cy="2133600"/>
          </a:xfrm>
        </p:spPr>
        <p:txBody>
          <a:bodyPr/>
          <a:lstStyle/>
          <a:p>
            <a:r>
              <a:rPr lang="en-US">
                <a:latin typeface="Arial" charset="0"/>
              </a:rPr>
              <a:t>What defines a good stereo correspondence?</a:t>
            </a:r>
          </a:p>
          <a:p>
            <a:pPr marL="914400" lvl="1" indent="-457200">
              <a:buFontTx/>
              <a:buAutoNum type="arabicPeriod"/>
            </a:pPr>
            <a:r>
              <a:rPr lang="en-US">
                <a:latin typeface="Arial" charset="0"/>
              </a:rPr>
              <a:t>Match quality</a:t>
            </a:r>
          </a:p>
          <a:p>
            <a:pPr marL="1314450" lvl="2" indent="-457200"/>
            <a:r>
              <a:rPr lang="en-US">
                <a:latin typeface="Arial" charset="0"/>
              </a:rPr>
              <a:t>Want each pixel to find a good match in the other image</a:t>
            </a:r>
          </a:p>
          <a:p>
            <a:pPr marL="914400" lvl="1" indent="-457200">
              <a:buFontTx/>
              <a:buAutoNum type="arabicPeriod"/>
            </a:pPr>
            <a:r>
              <a:rPr lang="en-US">
                <a:latin typeface="Arial" charset="0"/>
              </a:rPr>
              <a:t>Smoothness</a:t>
            </a:r>
          </a:p>
          <a:p>
            <a:pPr marL="1314450" lvl="2" indent="-457200"/>
            <a:r>
              <a:rPr lang="en-US">
                <a:latin typeface="Arial" charset="0"/>
              </a:rPr>
              <a:t>If two pixels are adjacent, they should (usually) move about the same amount </a:t>
            </a:r>
          </a:p>
        </p:txBody>
      </p:sp>
      <p:pic>
        <p:nvPicPr>
          <p:cNvPr id="39940" name="Picture 3" descr="lincoln_full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Oval 7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3389313" y="3040063"/>
            <a:ext cx="152400" cy="150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Oval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5792788" y="3048000"/>
            <a:ext cx="150812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9943" name="Straight Arrow Connector 7"/>
          <p:cNvCxnSpPr>
            <a:cxnSpLocks noChangeShapeType="1"/>
            <a:endCxn id="39942" idx="2"/>
          </p:cNvCxnSpPr>
          <p:nvPr>
            <p:custDataLst>
              <p:tags r:id="rId6"/>
            </p:custDataLst>
          </p:nvPr>
        </p:nvCxnSpPr>
        <p:spPr bwMode="auto">
          <a:xfrm flipV="1">
            <a:off x="3581400" y="3124200"/>
            <a:ext cx="2211388" cy="6350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4" name="Oval 8"/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3276600" y="2895600"/>
            <a:ext cx="150813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5" name="Oval 9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5638800" y="2895600"/>
            <a:ext cx="150813" cy="1508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9946" name="Straight Arrow Connector 11"/>
          <p:cNvCxnSpPr>
            <a:cxnSpLocks noChangeShapeType="1"/>
          </p:cNvCxnSpPr>
          <p:nvPr>
            <p:custDataLst>
              <p:tags r:id="rId9"/>
            </p:custDataLst>
          </p:nvPr>
        </p:nvCxnSpPr>
        <p:spPr bwMode="auto">
          <a:xfrm flipV="1">
            <a:off x="3443288" y="2971800"/>
            <a:ext cx="2209800" cy="7938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636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8788" y="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Matching </a:t>
            </a:r>
            <a:r>
              <a:rPr lang="en-US" smtClean="0">
                <a:latin typeface="Arial" charset="0"/>
              </a:rPr>
              <a:t>windows:</a:t>
            </a:r>
            <a:endParaRPr lang="en-US" dirty="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987464"/>
              </p:ext>
            </p:extLst>
          </p:nvPr>
        </p:nvGraphicFramePr>
        <p:xfrm>
          <a:off x="609600" y="914400"/>
          <a:ext cx="7772400" cy="3825875"/>
        </p:xfrm>
        <a:graphic>
          <a:graphicData uri="http://schemas.openxmlformats.org/drawingml/2006/table">
            <a:tbl>
              <a:tblPr/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067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</a:rPr>
                        <a:t>Similarity Measure</a:t>
                      </a:r>
                      <a:endParaRPr lang="en-US" sz="1800" dirty="0">
                        <a:effectLst/>
                      </a:endParaRP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effectLst/>
                        </a:rPr>
                        <a:t>Formula</a:t>
                      </a:r>
                      <a:endParaRPr lang="en-US" sz="1800">
                        <a:effectLst/>
                      </a:endParaRP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041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Sum of Absolute Differences (SAD)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70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  <a:effectLst/>
                        </a:rPr>
                        <a:t>Sum of Squared Differences (SSD)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0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Zero-mean SAD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70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Locally scaled SAD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041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Normalized Cross Correlation (NCC)</a:t>
                      </a:r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3" marB="4572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6880" name="Picture 1" descr="Sum of Absolute Difference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47800"/>
            <a:ext cx="21558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2" descr="http://siddhantahuja.files.wordpress.com/2009/05/zsad.png?w=408&amp;h=5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2743200"/>
            <a:ext cx="338455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3" descr="http://siddhantahuja.files.wordpress.com/2009/05/lsad.png?w=382&amp;h=6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3260725"/>
            <a:ext cx="2895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3" name="Picture 4" descr="Sum of Squared Difference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90738"/>
            <a:ext cx="215900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4" name="Picture 7" descr="Normalized Cross Correlation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13" y="3962400"/>
            <a:ext cx="29718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5" name="Picture 9" descr="http://siddhantahuja.files.wordpress.com/2009/05/tsukubasadcorrwindow9x9disprange0-16color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48768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6" name="Picture 11" descr="http://siddhantahuja.files.wordpress.com/2009/05/tsukubassdcorrwindow9x9disprange0-16color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8" y="48768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7" name="Picture 13" descr="http://siddhantahuja.files.wordpress.com/2009/05/tsukubancccorrwindow9x9disprange0-16color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48768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8" name="Picture 15" descr="http://siddhantahuja.files.wordpress.com/2009/05/tsukubagroundtruthcolor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768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64113" y="6581775"/>
            <a:ext cx="4191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  <a:ea typeface="+mn-ea"/>
                <a:hlinkClick r:id="rId13"/>
              </a:rPr>
              <a:t>http://siddhantahuja.wordpress.com/category/stereo-vision/</a:t>
            </a:r>
            <a:r>
              <a:rPr lang="en-US" sz="1200" dirty="0">
                <a:latin typeface="+mn-lt"/>
                <a:ea typeface="+mn-ea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0788" y="6242050"/>
            <a:ext cx="9144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  <a:ea typeface="+mn-ea"/>
              </a:rPr>
              <a:t>SAD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25788" y="6227763"/>
            <a:ext cx="914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  <a:ea typeface="+mn-ea"/>
              </a:rPr>
              <a:t>SSD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30788" y="6253163"/>
            <a:ext cx="914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  <a:ea typeface="+mn-ea"/>
              </a:rPr>
              <a:t>NCC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53200" y="6253163"/>
            <a:ext cx="16764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  <a:ea typeface="+mn-ea"/>
              </a:rPr>
              <a:t>Ground truth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6197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542925" y="7620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Real-time stereo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5410200"/>
            <a:ext cx="7772400" cy="106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latin typeface="Arial" charset="0"/>
              </a:rPr>
              <a:t>Used for robot navigation (and other tasks)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Arial" charset="0"/>
              </a:rPr>
              <a:t>Several software-based real-time stereo techniques have been developed (most based on simple discrete search)</a:t>
            </a:r>
          </a:p>
        </p:txBody>
      </p:sp>
      <p:pic>
        <p:nvPicPr>
          <p:cNvPr id="59396" name="Picture 5" descr="WINNER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66800"/>
            <a:ext cx="4830763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76450" y="4719638"/>
            <a:ext cx="51625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>
                <a:latin typeface="Arial" charset="0"/>
                <a:hlinkClick r:id="rId8"/>
              </a:rPr>
              <a:t>Nomad robot </a:t>
            </a:r>
            <a:r>
              <a:rPr lang="en-US" sz="1800">
                <a:latin typeface="Arial" charset="0"/>
              </a:rPr>
              <a:t>searches for meteorites in Antartica</a:t>
            </a:r>
          </a:p>
          <a:p>
            <a:pPr lvl="1"/>
            <a:r>
              <a:rPr lang="en-US" sz="1400">
                <a:latin typeface="Arial" charset="0"/>
                <a:hlinkClick r:id="rId8"/>
              </a:rPr>
              <a:t>http://www.frc.ri.cmu.edu/projects/meteorobot/index.html</a:t>
            </a:r>
            <a:endParaRPr lang="en-US" sz="1400">
              <a:latin typeface="Arial" charset="0"/>
            </a:endParaRPr>
          </a:p>
          <a:p>
            <a:pPr lvl="1"/>
            <a:endParaRPr lang="en-US" sz="140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21" name="Rectangle 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4260" y="3886200"/>
            <a:ext cx="7848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dirty="0"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Camera calibration errors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Poor image resolution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Occlusions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Violations of brightness constancy (specular reflections)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Large motions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Arial" charset="0"/>
              </a:rPr>
              <a:t>Low-contrast image regions</a:t>
            </a:r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95300" y="152400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Stereo reconstruction pipeline</a:t>
            </a: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914400"/>
            <a:ext cx="7772400" cy="21336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Steps</a:t>
            </a:r>
          </a:p>
          <a:p>
            <a:pPr lvl="1"/>
            <a:r>
              <a:rPr lang="en-US" dirty="0">
                <a:latin typeface="Arial" charset="0"/>
              </a:rPr>
              <a:t>Calibrate cameras</a:t>
            </a:r>
          </a:p>
          <a:p>
            <a:pPr lvl="1"/>
            <a:r>
              <a:rPr lang="en-US" dirty="0">
                <a:latin typeface="Arial" charset="0"/>
              </a:rPr>
              <a:t>Rectify images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Arial" charset="0"/>
              </a:rPr>
              <a:t>Compute disparity</a:t>
            </a:r>
          </a:p>
          <a:p>
            <a:pPr lvl="1"/>
            <a:r>
              <a:rPr lang="en-US" dirty="0">
                <a:latin typeface="Arial" charset="0"/>
              </a:rPr>
              <a:t>Estimate depth</a:t>
            </a:r>
          </a:p>
        </p:txBody>
      </p:sp>
      <p:sp>
        <p:nvSpPr>
          <p:cNvPr id="65541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99571" y="3505200"/>
            <a:ext cx="7848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>
                <a:latin typeface="Arial" charset="0"/>
              </a:rPr>
              <a:t>What will cause errors?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8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821" grpId="0" build="p" autoUpdateAnimBg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Multi-view stereo ?</a:t>
            </a:r>
          </a:p>
        </p:txBody>
      </p:sp>
      <p:pic>
        <p:nvPicPr>
          <p:cNvPr id="23556" name="Picture 4" descr="multi_view_geometry"/>
          <p:cNvPicPr>
            <a:picLocks noChangeAspect="1" noChangeArrowheads="1"/>
          </p:cNvPicPr>
          <p:nvPr/>
        </p:nvPicPr>
        <p:blipFill>
          <a:blip r:embed="rId3" cstate="print"/>
          <a:srcRect l="400" t="374"/>
          <a:stretch>
            <a:fillRect/>
          </a:stretch>
        </p:blipFill>
        <p:spPr bwMode="auto">
          <a:xfrm>
            <a:off x="2084388" y="1066800"/>
            <a:ext cx="477361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E129A-E41D-479C-9971-1A57C1F71E3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104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Issues with digital cameras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Noise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big difference between consumer vs. SLR-style cameras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low light is where you most notice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2"/>
              </a:rPr>
              <a:t>noise</a:t>
            </a:r>
            <a:endParaRPr lang="en-US" altLang="en-US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Compression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creates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3"/>
              </a:rPr>
              <a:t>artifacts</a:t>
            </a:r>
            <a:r>
              <a:rPr lang="en-US" altLang="en-US" sz="1600" dirty="0" smtClean="0"/>
              <a:t> except in uncompressed formats (tiff, raw) </a:t>
            </a:r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Color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u="sng" dirty="0" smtClean="0">
                <a:solidFill>
                  <a:srgbClr val="0000FF"/>
                </a:solidFill>
                <a:hlinkClick r:id="rId4"/>
              </a:rPr>
              <a:t>color fringing </a:t>
            </a:r>
            <a:r>
              <a:rPr lang="en-US" altLang="en-US" sz="1600" dirty="0" smtClean="0"/>
              <a:t>artifacts from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5"/>
              </a:rPr>
              <a:t>Bayer patterns</a:t>
            </a:r>
            <a:endParaRPr lang="en-US" altLang="en-US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Blooming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charge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6"/>
              </a:rPr>
              <a:t>overflowing </a:t>
            </a:r>
            <a:r>
              <a:rPr lang="en-US" altLang="en-US" sz="1600" dirty="0" smtClean="0"/>
              <a:t>into neighboring pixels</a:t>
            </a:r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In-camera processing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err="1" smtClean="0"/>
              <a:t>oversharpening</a:t>
            </a:r>
            <a:r>
              <a:rPr lang="en-US" altLang="en-US" sz="1600" dirty="0" smtClean="0"/>
              <a:t> can produce </a:t>
            </a:r>
            <a:r>
              <a:rPr lang="en-US" altLang="en-US" sz="1600" u="sng" dirty="0" smtClean="0">
                <a:solidFill>
                  <a:srgbClr val="0000FF"/>
                </a:solidFill>
                <a:hlinkClick r:id="rId7"/>
              </a:rPr>
              <a:t>halos</a:t>
            </a:r>
            <a:endParaRPr lang="en-US" altLang="en-US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Interlaced vs. progressive scan video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u="sng" dirty="0" smtClean="0">
                <a:solidFill>
                  <a:srgbClr val="0000FF"/>
                </a:solidFill>
                <a:hlinkClick r:id="rId8"/>
              </a:rPr>
              <a:t>even/odd rows from different exposures</a:t>
            </a:r>
            <a:endParaRPr lang="en-US" altLang="en-US" dirty="0" smtClean="0"/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Are more megapixels better?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requires higher quality lens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noise issues</a:t>
            </a:r>
          </a:p>
          <a:p>
            <a:pPr marL="382588" indent="-342900" eaLnBrk="1" hangingPunct="1">
              <a:lnSpc>
                <a:spcPct val="80000"/>
              </a:lnSpc>
            </a:pPr>
            <a:r>
              <a:rPr lang="en-US" altLang="en-US" sz="2000" dirty="0" smtClean="0"/>
              <a:t>Stabilization</a:t>
            </a:r>
          </a:p>
          <a:p>
            <a:pPr marL="1182688" lvl="2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en-US" sz="1600" dirty="0" smtClean="0"/>
              <a:t>compensate for camera shake (mechanical vs. electronic)</a:t>
            </a:r>
          </a:p>
        </p:txBody>
      </p:sp>
      <p:sp>
        <p:nvSpPr>
          <p:cNvPr id="48132" name="Rectangle 4"/>
          <p:cNvSpPr>
            <a:spLocks/>
          </p:cNvSpPr>
          <p:nvPr/>
        </p:nvSpPr>
        <p:spPr bwMode="auto">
          <a:xfrm>
            <a:off x="685800" y="5943600"/>
            <a:ext cx="77089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ts val="1150"/>
              </a:spcBef>
            </a:pPr>
            <a:r>
              <a:rPr lang="en-US" alt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More info online, e.g.,</a:t>
            </a:r>
          </a:p>
          <a:p>
            <a:pPr eaLnBrk="1" hangingPunct="1">
              <a:lnSpc>
                <a:spcPct val="7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en-US" sz="1600" u="sng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  <a:hlinkClick r:id="rId9"/>
              </a:rPr>
              <a:t>http://electronics.howstuffworks.com/digital-camera.htm</a:t>
            </a:r>
            <a:r>
              <a:rPr lang="en-US" alt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</a:t>
            </a:r>
          </a:p>
          <a:p>
            <a:pPr eaLnBrk="1" hangingPunct="1">
              <a:lnSpc>
                <a:spcPct val="70000"/>
              </a:lnSpc>
              <a:spcBef>
                <a:spcPts val="90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lang="en-US" altLang="en-US" sz="1600" u="sng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http://www.dpreview.com/</a:t>
            </a:r>
            <a:r>
              <a:rPr lang="en-US" altLang="en-US" sz="160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Using more than two images</a:t>
            </a:r>
          </a:p>
        </p:txBody>
      </p:sp>
      <p:pic>
        <p:nvPicPr>
          <p:cNvPr id="60419" name="Picture 2" descr="http://grail.cs.washington.edu/projects/mvscpc/images/NotreDameFacade_lar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35100"/>
            <a:ext cx="3705225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04800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048000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422" name="Right Arrow 3"/>
          <p:cNvSpPr>
            <a:spLocks noChangeArrowheads="1"/>
          </p:cNvSpPr>
          <p:nvPr/>
        </p:nvSpPr>
        <p:spPr bwMode="auto">
          <a:xfrm>
            <a:off x="3810000" y="3276600"/>
            <a:ext cx="6858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9250" y="5919788"/>
            <a:ext cx="4572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>
                <a:latin typeface="Arial" charset="0"/>
                <a:hlinkClick r:id="rId5" action="ppaction://hlinkfile"/>
              </a:rPr>
              <a:t>Multi-View Stereo for Community Photo Collections</a:t>
            </a:r>
            <a:r>
              <a:rPr lang="en-US" sz="1200">
                <a:latin typeface="Arial" charset="0"/>
              </a:rPr>
              <a:t/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M. Goesele, N. Snavely, B. Curless, H. Hoppe, S. Seitz</a:t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Proceedings of </a:t>
            </a:r>
            <a:r>
              <a:rPr lang="en-US" sz="1200">
                <a:latin typeface="Arial" charset="0"/>
                <a:hlinkClick r:id="rId6"/>
              </a:rPr>
              <a:t>ICCV 2007</a:t>
            </a:r>
            <a:r>
              <a:rPr lang="en-US" sz="1200">
                <a:latin typeface="Arial" charset="0"/>
              </a:rPr>
              <a:t>,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E129A-E41D-479C-9971-1A57C1F71E3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40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pitchFamily="-84" charset="0"/>
            <a:ea typeface="ヒラギノ明朝 ProN W3" pitchFamily="-84" charset="-128"/>
            <a:cs typeface="ヒラギノ明朝 ProN W3" pitchFamily="-84" charset="-128"/>
            <a:sym typeface="Times New Roman" pitchFamily="-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CC99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pitchFamily="-84" charset="0"/>
            <a:ea typeface="ヒラギノ明朝 ProN W3" pitchFamily="-84" charset="-128"/>
            <a:cs typeface="ヒラギノ明朝 ProN W3" pitchFamily="-84" charset="-128"/>
            <a:sym typeface="Times New Roman" pitchFamily="-84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9150</TotalTime>
  <Pages>0</Pages>
  <Words>3251</Words>
  <Characters>0</Characters>
  <Application>Microsoft Office PowerPoint</Application>
  <PresentationFormat>On-screen Show (4:3)</PresentationFormat>
  <Lines>0</Lines>
  <Paragraphs>768</Paragraphs>
  <Slides>90</Slides>
  <Notes>51</Notes>
  <HiddenSlides>1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90</vt:i4>
      </vt:variant>
    </vt:vector>
  </HeadingPairs>
  <TitlesOfParts>
    <vt:vector size="109" baseType="lpstr">
      <vt:lpstr>ＭＳ Ｐゴシック</vt:lpstr>
      <vt:lpstr>ＭＳ Ｐゴシック</vt:lpstr>
      <vt:lpstr>SimSun</vt:lpstr>
      <vt:lpstr>Arial</vt:lpstr>
      <vt:lpstr>Arial Bold</vt:lpstr>
      <vt:lpstr>Arial Italic</vt:lpstr>
      <vt:lpstr>Calibri</vt:lpstr>
      <vt:lpstr>Helvetica</vt:lpstr>
      <vt:lpstr>Kalinga</vt:lpstr>
      <vt:lpstr>Symbol</vt:lpstr>
      <vt:lpstr>Times New Roman</vt:lpstr>
      <vt:lpstr>Verdana</vt:lpstr>
      <vt:lpstr>Wingdings</vt:lpstr>
      <vt:lpstr>ヒラギノ明朝 ProN W3</vt:lpstr>
      <vt:lpstr>ヒラギノ角ゴ ProN W3</vt:lpstr>
      <vt:lpstr>Title &amp; Bullets</vt:lpstr>
      <vt:lpstr>Office Theme</vt:lpstr>
      <vt:lpstr>Equation</vt:lpstr>
      <vt:lpstr>Image</vt:lpstr>
      <vt:lpstr>Cameras and Stereo</vt:lpstr>
      <vt:lpstr>Müller-Lyer Illusion</vt:lpstr>
      <vt:lpstr>Image formation</vt:lpstr>
      <vt:lpstr>Pinhole camera</vt:lpstr>
      <vt:lpstr>Adding a lens</vt:lpstr>
      <vt:lpstr>Lenses</vt:lpstr>
      <vt:lpstr>Thin lenses</vt:lpstr>
      <vt:lpstr>Digital camera</vt:lpstr>
      <vt:lpstr>Issues with digital cameras</vt:lpstr>
      <vt:lpstr>PowerPoint Presentation</vt:lpstr>
      <vt:lpstr>Projection</vt:lpstr>
      <vt:lpstr>Modeling projection</vt:lpstr>
      <vt:lpstr>Modeling projection</vt:lpstr>
      <vt:lpstr>Homogeneous coordinates</vt:lpstr>
      <vt:lpstr>Perspective Projection</vt:lpstr>
      <vt:lpstr>Perspective Projection Example</vt:lpstr>
      <vt:lpstr>Perspective Projection</vt:lpstr>
      <vt:lpstr>Perspective Projection</vt:lpstr>
      <vt:lpstr>Perspective Projection</vt:lpstr>
      <vt:lpstr>Orthographic projection</vt:lpstr>
      <vt:lpstr>PowerPoint Presentation</vt:lpstr>
      <vt:lpstr>Orthographic Projection</vt:lpstr>
      <vt:lpstr>Camera parameters</vt:lpstr>
      <vt:lpstr>A Tale of Two Coordinate Systems</vt:lpstr>
      <vt:lpstr>Camera parameters</vt:lpstr>
      <vt:lpstr>3D Translation</vt:lpstr>
      <vt:lpstr>3D Rotation (just the 3 x 3 part shown)</vt:lpstr>
      <vt:lpstr>Camera parameters</vt:lpstr>
      <vt:lpstr>Extrinsics</vt:lpstr>
      <vt:lpstr>Extrinsics</vt:lpstr>
      <vt:lpstr>Extrinsics</vt:lpstr>
      <vt:lpstr>Extrinsics</vt:lpstr>
      <vt:lpstr>Perspective projection</vt:lpstr>
      <vt:lpstr>Focal length</vt:lpstr>
      <vt:lpstr>Projection matrix</vt:lpstr>
      <vt:lpstr>Projection matrix</vt:lpstr>
      <vt:lpstr>Distortion</vt:lpstr>
      <vt:lpstr>Correcting radial distortion</vt:lpstr>
      <vt:lpstr>Where does all this lead?</vt:lpstr>
      <vt:lpstr>Camera Calibration</vt:lpstr>
      <vt:lpstr>Stereo</vt:lpstr>
      <vt:lpstr>PowerPoint Presentation</vt:lpstr>
      <vt:lpstr>Amount of horizontal movement is …</vt:lpstr>
      <vt:lpstr>Depth from Stereo</vt:lpstr>
      <vt:lpstr>Depth from disparity</vt:lpstr>
      <vt:lpstr>Depth from Stereo</vt:lpstr>
      <vt:lpstr>Correspondence Problem</vt:lpstr>
      <vt:lpstr>Key idea: Epipolar constraint</vt:lpstr>
      <vt:lpstr>Epipolar geometry: notation</vt:lpstr>
      <vt:lpstr>Epipolar geometry: notation</vt:lpstr>
      <vt:lpstr>Example: Converging cameras</vt:lpstr>
      <vt:lpstr>Example: Motion parallel to image plane</vt:lpstr>
      <vt:lpstr>Epipolar constraint</vt:lpstr>
      <vt:lpstr>Epipolar constraint</vt:lpstr>
      <vt:lpstr>Epipolar constraint example</vt:lpstr>
      <vt:lpstr>Epipolar constraint: Calibrated case</vt:lpstr>
      <vt:lpstr>Simplified Matrices for the 2 Cameras</vt:lpstr>
      <vt:lpstr>Epipolar constraint: Calibrated case</vt:lpstr>
      <vt:lpstr>Epipolar constraint: Calibrated case</vt:lpstr>
      <vt:lpstr>Epipolar constraint: Calibrated case</vt:lpstr>
      <vt:lpstr>Epipolar constraint: Uncalibrated case</vt:lpstr>
      <vt:lpstr>Epipolar constraint: Uncalibrated case</vt:lpstr>
      <vt:lpstr>Epipolar constraint: Uncalibrated case</vt:lpstr>
      <vt:lpstr>The eight-point algorithm</vt:lpstr>
      <vt:lpstr>Comparison of estimation algorithms</vt:lpstr>
      <vt:lpstr>Moving on to stereo…</vt:lpstr>
      <vt:lpstr>Depth from disparity</vt:lpstr>
      <vt:lpstr>Basic stereo matching algorithm</vt:lpstr>
      <vt:lpstr>Basic stereo matching algorithm</vt:lpstr>
      <vt:lpstr>Simplest Case: Parallel images</vt:lpstr>
      <vt:lpstr>Stereo image rectification</vt:lpstr>
      <vt:lpstr>Stereo image rectification</vt:lpstr>
      <vt:lpstr>Example</vt:lpstr>
      <vt:lpstr>PowerPoint Presentation</vt:lpstr>
      <vt:lpstr>Correspondence search</vt:lpstr>
      <vt:lpstr>Correspondence search</vt:lpstr>
      <vt:lpstr>Effect of window size</vt:lpstr>
      <vt:lpstr>Failures of correspondence search</vt:lpstr>
      <vt:lpstr>Results with window search</vt:lpstr>
      <vt:lpstr>How can we improve window-based matching?</vt:lpstr>
      <vt:lpstr>Stereo constraints/priors</vt:lpstr>
      <vt:lpstr>Stereo constraints/priors</vt:lpstr>
      <vt:lpstr>Stereo constraints/priors</vt:lpstr>
      <vt:lpstr>Priors and constraints</vt:lpstr>
      <vt:lpstr>Stereo as energy minimization</vt:lpstr>
      <vt:lpstr>Matching windows:</vt:lpstr>
      <vt:lpstr>Real-time stereo</vt:lpstr>
      <vt:lpstr>Stereo reconstruction pipeline</vt:lpstr>
      <vt:lpstr>Multi-view stereo ?</vt:lpstr>
      <vt:lpstr>Using more than two images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Vision: Projection</dc:title>
  <dc:creator>Steve Seitz</dc:creator>
  <cp:lastModifiedBy>shapiro</cp:lastModifiedBy>
  <cp:revision>107</cp:revision>
  <cp:lastPrinted>2013-04-10T17:40:27Z</cp:lastPrinted>
  <dcterms:created xsi:type="dcterms:W3CDTF">2012-10-08T18:11:21Z</dcterms:created>
  <dcterms:modified xsi:type="dcterms:W3CDTF">2019-05-22T20:51:41Z</dcterms:modified>
</cp:coreProperties>
</file>