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58" r:id="rId6"/>
    <p:sldId id="263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Creating Panoramas</a:t>
            </a: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33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532657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(10 pts) Stitch the images together using the computed </a:t>
            </a:r>
            <a:r>
              <a:rPr lang="en-US" dirty="0" err="1"/>
              <a:t>homography</a:t>
            </a:r>
            <a:r>
              <a:rPr lang="en-US" dirty="0"/>
              <a:t>. </a:t>
            </a:r>
          </a:p>
          <a:p>
            <a:r>
              <a:rPr lang="en-US" dirty="0"/>
              <a:t>               Following these steps:</a:t>
            </a:r>
          </a:p>
          <a:p>
            <a:endParaRPr lang="en-US" dirty="0">
              <a:effectLst/>
            </a:endParaRPr>
          </a:p>
          <a:p>
            <a:pPr lvl="0"/>
            <a:r>
              <a:rPr lang="en-US" dirty="0"/>
              <a:t>a. </a:t>
            </a:r>
            <a:r>
              <a:rPr lang="en-US" sz="700" dirty="0"/>
              <a:t>      </a:t>
            </a:r>
            <a:r>
              <a:rPr lang="en-US" dirty="0">
                <a:solidFill>
                  <a:srgbClr val="FF0000"/>
                </a:solidFill>
              </a:rPr>
              <a:t>bool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BilinearInterpolation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Qimage</a:t>
            </a:r>
            <a:r>
              <a:rPr lang="en-US" dirty="0">
                <a:effectLst/>
              </a:rPr>
              <a:t> *image, double x, double y, double </a:t>
            </a:r>
            <a:r>
              <a:rPr lang="en-US" dirty="0" err="1">
                <a:effectLst/>
              </a:rPr>
              <a:t>rgb</a:t>
            </a:r>
            <a:r>
              <a:rPr lang="en-US" dirty="0">
                <a:effectLst/>
              </a:rPr>
              <a:t>[3]). </a:t>
            </a:r>
          </a:p>
          <a:p>
            <a:pPr lvl="0"/>
            <a:r>
              <a:rPr lang="en-US" dirty="0">
                <a:effectLst/>
              </a:rPr>
              <a:t>       This code should be the same as in Assignment 1, but if x and y are out of range,</a:t>
            </a:r>
          </a:p>
          <a:p>
            <a:pPr lvl="0"/>
            <a:r>
              <a:rPr lang="en-US" dirty="0"/>
              <a:t>        it should just return false, else fill the </a:t>
            </a:r>
            <a:r>
              <a:rPr lang="en-US" dirty="0" err="1"/>
              <a:t>rgb</a:t>
            </a:r>
            <a:r>
              <a:rPr lang="en-US" dirty="0"/>
              <a:t> and return true.</a:t>
            </a:r>
            <a:endParaRPr lang="en-US" dirty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b. </a:t>
            </a:r>
            <a:r>
              <a:rPr lang="en-US" sz="700" dirty="0">
                <a:solidFill>
                  <a:srgbClr val="FF0000"/>
                </a:solidFill>
              </a:rPr>
              <a:t>    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>
                <a:solidFill>
                  <a:srgbClr val="FF0000"/>
                </a:solidFill>
                <a:effectLst/>
              </a:rPr>
              <a:t> Stitch(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image2,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</a:t>
            </a:r>
            <a:r>
              <a:rPr lang="en-US" dirty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homInv</a:t>
            </a:r>
            <a:r>
              <a:rPr lang="en-US" dirty="0">
                <a:solidFill>
                  <a:srgbClr val="FF0000"/>
                </a:solidFill>
                <a:effectLst/>
              </a:rPr>
              <a:t>[3][3],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  <a:effectLst/>
              </a:rPr>
              <a:t>stitchedImage</a:t>
            </a:r>
            <a:r>
              <a:rPr lang="en-US" dirty="0">
                <a:solidFill>
                  <a:srgbClr val="FF0000"/>
                </a:solidFill>
                <a:effectLst/>
              </a:rPr>
              <a:t>) </a:t>
            </a:r>
          </a:p>
          <a:p>
            <a:pPr lvl="0"/>
            <a:endParaRPr lang="en-US" dirty="0">
              <a:solidFill>
                <a:srgbClr val="FF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image1 and image 2 are the input images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</a:rPr>
              <a:t>hom</a:t>
            </a:r>
            <a:r>
              <a:rPr lang="en-US" dirty="0">
                <a:effectLst/>
              </a:rPr>
              <a:t> is the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homInv</a:t>
            </a:r>
            <a:r>
              <a:rPr lang="en-US" dirty="0">
                <a:effectLst/>
              </a:rPr>
              <a:t> its inverse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stitchedImage</a:t>
            </a:r>
            <a:r>
              <a:rPr lang="en-US" dirty="0"/>
              <a:t> is the result.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lvl="1"/>
            <a:r>
              <a:rPr lang="en-US" sz="700" dirty="0"/>
              <a:t>                                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>
                <a:solidFill>
                  <a:srgbClr val="0000CC"/>
                </a:solidFill>
                <a:effectLst/>
              </a:rPr>
              <a:t>Compute the size of "</a:t>
            </a:r>
            <a:r>
              <a:rPr lang="en-US" dirty="0" err="1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>
                <a:solidFill>
                  <a:srgbClr val="0000CC"/>
                </a:solidFill>
                <a:effectLst/>
              </a:rPr>
              <a:t>. "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                    </a:t>
            </a:r>
            <a:r>
              <a:rPr lang="en-US" dirty="0">
                <a:solidFill>
                  <a:srgbClr val="0000CC"/>
                </a:solidFill>
                <a:effectLst/>
              </a:rPr>
              <a:t>To do this project the four corners of "image2" onto "image1" using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                     </a:t>
            </a:r>
            <a:r>
              <a:rPr lang="en-US" dirty="0">
                <a:solidFill>
                  <a:srgbClr val="0000CC"/>
                </a:solidFill>
                <a:effectLst/>
              </a:rPr>
              <a:t>Project and "</a:t>
            </a:r>
            <a:r>
              <a:rPr lang="en-US" dirty="0" err="1">
                <a:solidFill>
                  <a:srgbClr val="0000CC"/>
                </a:solidFill>
                <a:effectLst/>
              </a:rPr>
              <a:t>homInv</a:t>
            </a:r>
            <a:r>
              <a:rPr lang="en-US" dirty="0">
                <a:solidFill>
                  <a:srgbClr val="0000CC"/>
                </a:solidFill>
                <a:effectLst/>
              </a:rPr>
              <a:t>". Allocate the image.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  </a:t>
            </a:r>
            <a:r>
              <a:rPr lang="en-US" dirty="0">
                <a:effectLst/>
              </a:rPr>
              <a:t>Copy "image1" onto the "</a:t>
            </a:r>
            <a:r>
              <a:rPr lang="en-US" dirty="0" err="1">
                <a:effectLst/>
              </a:rPr>
              <a:t>stitchedImage</a:t>
            </a:r>
            <a:r>
              <a:rPr lang="en-US" dirty="0">
                <a:effectLst/>
              </a:rPr>
              <a:t>" at the right location.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sz="700" dirty="0"/>
              <a:t>                         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>
                <a:solidFill>
                  <a:srgbClr val="0000CC"/>
                </a:solidFill>
                <a:effectLst/>
              </a:rPr>
              <a:t>For each pixel in "</a:t>
            </a:r>
            <a:r>
              <a:rPr lang="en-US" dirty="0" err="1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>
                <a:solidFill>
                  <a:srgbClr val="0000CC"/>
                </a:solidFill>
                <a:effectLst/>
              </a:rPr>
              <a:t>", project the point onto "image2".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                     </a:t>
            </a:r>
            <a:r>
              <a:rPr lang="en-US" dirty="0">
                <a:solidFill>
                  <a:srgbClr val="0000CC"/>
                </a:solidFill>
                <a:effectLst/>
              </a:rPr>
              <a:t>If it lies within image2's boundaries, add or blend the pixel's value to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                      </a:t>
            </a:r>
            <a:r>
              <a:rPr lang="en-US" dirty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>
                <a:solidFill>
                  <a:srgbClr val="0000CC"/>
                </a:solidFill>
                <a:effectLst/>
              </a:rPr>
              <a:t>. " When finding the value of image2's pixel use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                      </a:t>
            </a:r>
            <a:r>
              <a:rPr lang="en-US" dirty="0" err="1">
                <a:solidFill>
                  <a:srgbClr val="0000CC"/>
                </a:solidFill>
                <a:effectLst/>
              </a:rPr>
              <a:t>BilinearInterpolation</a:t>
            </a:r>
            <a:r>
              <a:rPr lang="en-US" dirty="0">
                <a:solidFill>
                  <a:srgbClr val="0000CC"/>
                </a:solidFill>
                <a:effectLst/>
              </a:rPr>
              <a:t>. (Here’s where the true/false is needed.)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6335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1:</a:t>
            </a:r>
            <a:r>
              <a:rPr lang="en-US" dirty="0">
                <a:effectLst/>
              </a:rPr>
              <a:t> (10 pts) Implement the Harris corner detector. 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a. </a:t>
            </a:r>
            <a:r>
              <a:rPr lang="en-US" sz="700" dirty="0"/>
              <a:t>   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GaussianBlurImage</a:t>
            </a:r>
            <a:r>
              <a:rPr lang="en-US" dirty="0">
                <a:solidFill>
                  <a:srgbClr val="FF0000"/>
                </a:solidFill>
                <a:effectLst/>
              </a:rPr>
              <a:t>(</a:t>
            </a:r>
            <a:r>
              <a:rPr lang="en-US" b="1" dirty="0">
                <a:solidFill>
                  <a:srgbClr val="FF0000"/>
                </a:solidFill>
                <a:effectLst/>
              </a:rPr>
              <a:t>double</a:t>
            </a:r>
            <a:r>
              <a:rPr lang="en-US" dirty="0">
                <a:solidFill>
                  <a:srgbClr val="FF0000"/>
                </a:solidFill>
                <a:effectLst/>
              </a:rPr>
              <a:t> *image,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w,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h, double sigma)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Same as your function for Assignment 1, but the input is a </a:t>
            </a:r>
            <a:r>
              <a:rPr lang="en-US" dirty="0">
                <a:solidFill>
                  <a:srgbClr val="0000CC"/>
                </a:solidFill>
              </a:rPr>
              <a:t>floating point array of size</a:t>
            </a:r>
          </a:p>
          <a:p>
            <a:pPr lvl="0"/>
            <a:r>
              <a:rPr lang="en-US" dirty="0">
                <a:solidFill>
                  <a:srgbClr val="0000CC"/>
                </a:solidFill>
              </a:rPr>
              <a:t>      w*h.  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You can use the full 2D kernel.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You can index a pixel (</a:t>
            </a:r>
            <a:r>
              <a:rPr lang="en-US" dirty="0" err="1"/>
              <a:t>c,r</a:t>
            </a:r>
            <a:r>
              <a:rPr lang="en-US" dirty="0"/>
              <a:t>) by </a:t>
            </a:r>
            <a:r>
              <a:rPr lang="en-US" dirty="0">
                <a:solidFill>
                  <a:srgbClr val="FF0000"/>
                </a:solidFill>
              </a:rPr>
              <a:t>image[r*w + c] </a:t>
            </a:r>
            <a:r>
              <a:rPr lang="en-US" dirty="0"/>
              <a:t>to go with the rest of the code for this</a:t>
            </a:r>
          </a:p>
          <a:p>
            <a:pPr lvl="0"/>
            <a:r>
              <a:rPr lang="en-US" dirty="0"/>
              <a:t>      assignment.</a:t>
            </a:r>
          </a:p>
          <a:p>
            <a:pPr lvl="0"/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5257800"/>
            <a:ext cx="1371600" cy="1042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580400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5410200"/>
            <a:ext cx="4191000" cy="174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431185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54331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2375" y="49229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9185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1:</a:t>
            </a:r>
            <a:r>
              <a:rPr lang="en-US" dirty="0">
                <a:effectLst/>
              </a:rPr>
              <a:t> (10 pts) Implement the Harris corner detector. </a:t>
            </a:r>
          </a:p>
          <a:p>
            <a:r>
              <a:rPr lang="en-US" dirty="0">
                <a:effectLst/>
              </a:rPr>
              <a:t> 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b. </a:t>
            </a:r>
            <a:r>
              <a:rPr lang="en-US" sz="700" dirty="0"/>
              <a:t>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HarrisCornerDetector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image, double sigma, double </a:t>
            </a:r>
            <a:r>
              <a:rPr lang="en-US" dirty="0" err="1">
                <a:solidFill>
                  <a:srgbClr val="FF0000"/>
                </a:solidFill>
              </a:rPr>
              <a:t>thres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**</a:t>
            </a:r>
            <a:r>
              <a:rPr lang="en-US" dirty="0" err="1">
                <a:solidFill>
                  <a:srgbClr val="FF0000"/>
                </a:solidFill>
              </a:rPr>
              <a:t>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imageDisplay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  <a:effectLst/>
              </a:rPr>
              <a:t>thres</a:t>
            </a:r>
            <a:r>
              <a:rPr lang="en-US" dirty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</a:rPr>
              <a:t>cornerPts</a:t>
            </a:r>
            <a:r>
              <a:rPr lang="en-US" dirty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</a:rPr>
              <a:t>imageDisplay</a:t>
            </a:r>
            <a:r>
              <a:rPr lang="en-US" dirty="0">
                <a:solidFill>
                  <a:srgbClr val="0000CC"/>
                </a:solidFill>
              </a:rPr>
              <a:t> – image returned to display for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r>
              <a:rPr lang="en-US" dirty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989320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1:</a:t>
            </a:r>
            <a:r>
              <a:rPr lang="en-US" dirty="0">
                <a:effectLst/>
              </a:rPr>
              <a:t> (10 pts) Implement the Harris corner detector. </a:t>
            </a:r>
          </a:p>
          <a:p>
            <a:r>
              <a:rPr lang="en-US" dirty="0">
                <a:effectLst/>
              </a:rPr>
              <a:t> 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b. </a:t>
            </a:r>
            <a:r>
              <a:rPr lang="en-US" sz="700" dirty="0"/>
              <a:t>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HarrisCornerDetector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image, double sigma, double </a:t>
            </a:r>
            <a:r>
              <a:rPr lang="en-US" dirty="0" err="1">
                <a:solidFill>
                  <a:srgbClr val="FF0000"/>
                </a:solidFill>
              </a:rPr>
              <a:t>thres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**</a:t>
            </a:r>
            <a:r>
              <a:rPr lang="en-US" dirty="0" err="1">
                <a:solidFill>
                  <a:srgbClr val="FF0000"/>
                </a:solidFill>
              </a:rPr>
              <a:t>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imageDisplay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                    </a:t>
            </a:r>
            <a:r>
              <a:rPr lang="en-US" dirty="0">
                <a:effectLst/>
              </a:rPr>
              <a:t>(I_x^2, I_y^2, and </a:t>
            </a:r>
            <a:r>
              <a:rPr lang="en-US" dirty="0" err="1">
                <a:effectLst/>
              </a:rPr>
              <a:t>I_x</a:t>
            </a:r>
            <a:r>
              <a:rPr lang="en-US" dirty="0">
                <a:effectLst/>
              </a:rPr>
              <a:t>*</a:t>
            </a:r>
            <a:r>
              <a:rPr lang="en-US" dirty="0" err="1">
                <a:effectLst/>
              </a:rPr>
              <a:t>I_y</a:t>
            </a:r>
            <a:r>
              <a:rPr lang="en-US" dirty="0">
                <a:effectLst/>
              </a:rPr>
              <a:t>) and smooth each of them with </a:t>
            </a:r>
            <a:r>
              <a:rPr lang="en-US" dirty="0"/>
              <a:t>the</a:t>
            </a:r>
            <a:r>
              <a:rPr lang="en-US" dirty="0">
                <a:effectLst/>
              </a:rPr>
              <a:t> Gaussian</a:t>
            </a:r>
          </a:p>
          <a:p>
            <a:pPr lvl="1"/>
            <a:r>
              <a:rPr lang="en-US" dirty="0"/>
              <a:t>	             OR, first apply the Gaussian and then compute the derivatives.</a:t>
            </a:r>
            <a:endParaRPr lang="en-US" dirty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>
                <a:effectLst/>
              </a:rPr>
              <a:t>Compute the Harris matrix H for each pixel. </a:t>
            </a: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>
                <a:effectLst/>
              </a:rPr>
              <a:t>Compute corner response function R = </a:t>
            </a:r>
            <a:r>
              <a:rPr lang="en-US" dirty="0" err="1">
                <a:effectLst/>
              </a:rPr>
              <a:t>Det</a:t>
            </a:r>
            <a:r>
              <a:rPr lang="en-US" dirty="0">
                <a:effectLst/>
              </a:rPr>
              <a:t>(H)/</a:t>
            </a:r>
            <a:r>
              <a:rPr lang="en-US" dirty="0" err="1">
                <a:effectLst/>
              </a:rPr>
              <a:t>Tr</a:t>
            </a:r>
            <a:r>
              <a:rPr lang="en-US" dirty="0">
                <a:effectLst/>
              </a:rPr>
              <a:t>(H), and threshold R. </a:t>
            </a:r>
          </a:p>
          <a:p>
            <a:pPr lvl="1"/>
            <a:r>
              <a:rPr lang="en-US" dirty="0"/>
              <a:t>                    </a:t>
            </a:r>
            <a:r>
              <a:rPr lang="en-US" dirty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>
                <a:effectLst/>
              </a:rPr>
              <a:t>Find local maxima of the response function using </a:t>
            </a:r>
            <a:r>
              <a:rPr lang="en-US" dirty="0" err="1">
                <a:effectLst/>
              </a:rPr>
              <a:t>nonmaximum</a:t>
            </a:r>
            <a:r>
              <a:rPr lang="en-US" dirty="0">
                <a:effectLst/>
              </a:rPr>
              <a:t> suppression.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.</a:t>
            </a:r>
          </a:p>
          <a:p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cornerPts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m_X</a:t>
            </a:r>
            <a:r>
              <a:rPr lang="en-US" dirty="0"/>
              <a:t>, </a:t>
            </a:r>
            <a:r>
              <a:rPr lang="en-US" dirty="0" err="1"/>
              <a:t>cornerPts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m_Y</a:t>
            </a:r>
            <a:r>
              <a:rPr lang="en-US" dirty="0"/>
              <a:t> . . .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2:</a:t>
            </a:r>
            <a:r>
              <a:rPr lang="en-US" dirty="0">
                <a:effectLst/>
              </a:rPr>
              <a:t> (10 pts) Implement </a:t>
            </a:r>
            <a:r>
              <a:rPr lang="en-US" dirty="0" err="1">
                <a:effectLst/>
              </a:rPr>
              <a:t>MatchCornerPoints</a:t>
            </a:r>
            <a:r>
              <a:rPr lang="en-US" dirty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>
                <a:solidFill>
                  <a:srgbClr val="FF0000"/>
                </a:solidFill>
                <a:effectLst/>
              </a:rPr>
              <a:t>Cintpt</a:t>
            </a:r>
            <a:r>
              <a:rPr lang="en-US" dirty="0">
                <a:solidFill>
                  <a:srgbClr val="FF0000"/>
                </a:solidFill>
                <a:effectLst/>
              </a:rPr>
              <a:t> *</a:t>
            </a:r>
            <a:r>
              <a:rPr lang="en-US" dirty="0">
                <a:solidFill>
                  <a:srgbClr val="FF0000"/>
                </a:solidFill>
              </a:rPr>
              <a:t>corner</a:t>
            </a:r>
            <a:r>
              <a:rPr lang="en-US" dirty="0">
                <a:solidFill>
                  <a:srgbClr val="FF0000"/>
                </a:solidFill>
                <a:effectLst/>
              </a:rPr>
              <a:t>Pts1,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  <a:effectLst/>
              </a:rPr>
              <a:t>CMatches</a:t>
            </a:r>
            <a:r>
              <a:rPr lang="en-US" dirty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image1</a:t>
            </a:r>
            <a:r>
              <a:rPr lang="en-US" dirty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image 2</a:t>
            </a:r>
            <a:r>
              <a:rPr lang="en-US" dirty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cornerPts1</a:t>
            </a:r>
            <a:r>
              <a:rPr lang="en-US" dirty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cornerPts2</a:t>
            </a:r>
            <a:r>
              <a:rPr lang="en-US" dirty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numCornerPts1</a:t>
            </a:r>
            <a:r>
              <a:rPr lang="en-US" dirty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numCornerPts2 </a:t>
            </a:r>
            <a:r>
              <a:rPr lang="en-US" dirty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matches</a:t>
            </a:r>
            <a:r>
              <a:rPr lang="en-US" dirty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endParaRPr lang="en-US" dirty="0">
              <a:solidFill>
                <a:srgbClr val="FF0000"/>
              </a:solidFill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.</a:t>
            </a:r>
          </a:p>
          <a:p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matches[</a:t>
            </a:r>
            <a:r>
              <a:rPr lang="en-US" dirty="0" err="1"/>
              <a:t>i</a:t>
            </a:r>
            <a:r>
              <a:rPr lang="en-US" dirty="0"/>
              <a:t>].m_X1, matches[</a:t>
            </a:r>
            <a:r>
              <a:rPr lang="en-US" dirty="0" err="1"/>
              <a:t>i</a:t>
            </a:r>
            <a:r>
              <a:rPr lang="en-US" dirty="0"/>
              <a:t>].m_Y1, matches[</a:t>
            </a:r>
            <a:r>
              <a:rPr lang="en-US" dirty="0" err="1"/>
              <a:t>i</a:t>
            </a:r>
            <a:r>
              <a:rPr lang="en-US" dirty="0"/>
              <a:t>].m_X2, matches[</a:t>
            </a:r>
            <a:r>
              <a:rPr lang="en-US" dirty="0" err="1"/>
              <a:t>i</a:t>
            </a:r>
            <a:r>
              <a:rPr lang="en-US" dirty="0"/>
              <a:t>].m_Y2</a:t>
            </a:r>
          </a:p>
        </p:txBody>
      </p:sp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2:</a:t>
            </a:r>
            <a:r>
              <a:rPr lang="en-US" dirty="0">
                <a:effectLst/>
              </a:rPr>
              <a:t> (10 pts) Implement </a:t>
            </a:r>
            <a:r>
              <a:rPr lang="en-US" dirty="0" err="1">
                <a:effectLst/>
              </a:rPr>
              <a:t>MatchCornerPoints</a:t>
            </a:r>
            <a:r>
              <a:rPr lang="en-US" dirty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MatchCornerPoints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  <a:effectLst/>
            </a:endParaRPr>
          </a:p>
          <a:p>
            <a:r>
              <a:rPr lang="en-US" dirty="0">
                <a:effectLst/>
              </a:rPr>
              <a:t>To do this you'll need to follow these steps:</a:t>
            </a:r>
          </a:p>
          <a:p>
            <a:endParaRPr lang="en-US" dirty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>
                <a:effectLst/>
              </a:rPr>
              <a:t>Compute the descriptors for each interest point. </a:t>
            </a:r>
          </a:p>
          <a:p>
            <a:pPr lvl="0"/>
            <a:r>
              <a:rPr lang="en-US" dirty="0"/>
              <a:t>          </a:t>
            </a:r>
            <a:r>
              <a:rPr lang="en-US" dirty="0">
                <a:effectLst/>
              </a:rPr>
              <a:t>This code has already been written for you.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>
                <a:effectLst/>
              </a:rPr>
              <a:t>For each </a:t>
            </a:r>
            <a:r>
              <a:rPr lang="en-US" dirty="0"/>
              <a:t>corner</a:t>
            </a:r>
            <a:r>
              <a:rPr lang="en-US" dirty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         </a:t>
            </a:r>
            <a:r>
              <a:rPr lang="en-US" dirty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>
                <a:effectLst/>
              </a:rPr>
              <a:t>Add the pair of matching points to "matches". 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>
                <a:effectLst/>
              </a:rPr>
              <a:t>Display the matches using </a:t>
            </a:r>
            <a:r>
              <a:rPr lang="en-US" dirty="0" err="1">
                <a:effectLst/>
              </a:rPr>
              <a:t>DrawMatches</a:t>
            </a:r>
            <a:r>
              <a:rPr lang="en-US" dirty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         Just pass it the required parameters.</a:t>
            </a:r>
            <a:endParaRPr lang="en-US" dirty="0">
              <a:effectLst/>
            </a:endParaRPr>
          </a:p>
          <a:p>
            <a:pPr lvl="0"/>
            <a:r>
              <a:rPr lang="en-US" dirty="0"/>
              <a:t>         </a:t>
            </a:r>
            <a:r>
              <a:rPr lang="en-US" dirty="0">
                <a:effectLst/>
              </a:rPr>
              <a:t>You should see many correct and incorrect matches.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76259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3:</a:t>
            </a:r>
            <a:r>
              <a:rPr lang="en-US" dirty="0">
                <a:effectLst/>
              </a:rPr>
              <a:t> (10 pts) Compute the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homography</a:t>
            </a:r>
            <a:r>
              <a:rPr lang="en-US" dirty="0">
                <a:effectLst/>
              </a:rPr>
              <a:t> between the images using </a:t>
            </a:r>
            <a:r>
              <a:rPr lang="en-US" b="1" dirty="0">
                <a:solidFill>
                  <a:srgbClr val="FF0000"/>
                </a:solidFill>
                <a:effectLst/>
              </a:rPr>
              <a:t>RANSAC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             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Szeliski</a:t>
            </a:r>
            <a:r>
              <a:rPr lang="en-US" dirty="0">
                <a:effectLst/>
              </a:rPr>
              <a:t>, Section 6.1.4). You write the helper functions for </a:t>
            </a:r>
            <a:r>
              <a:rPr lang="en-US" dirty="0" err="1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>
                <a:effectLst/>
              </a:rPr>
              <a:t>.</a:t>
            </a:r>
          </a:p>
          <a:p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a. </a:t>
            </a:r>
            <a:r>
              <a:rPr lang="en-US" sz="700" dirty="0"/>
              <a:t>      </a:t>
            </a:r>
            <a:r>
              <a:rPr lang="en-US" dirty="0">
                <a:solidFill>
                  <a:srgbClr val="FF0000"/>
                </a:solidFill>
                <a:effectLst/>
              </a:rPr>
              <a:t>void Project</a:t>
            </a:r>
            <a:r>
              <a:rPr lang="en-US" dirty="0">
                <a:solidFill>
                  <a:srgbClr val="FF0000"/>
                </a:solidFill>
              </a:rPr>
              <a:t>(double </a:t>
            </a:r>
            <a:r>
              <a:rPr lang="en-US" dirty="0">
                <a:solidFill>
                  <a:srgbClr val="FF0000"/>
                </a:solidFill>
                <a:effectLst/>
              </a:rPr>
              <a:t>x1</a:t>
            </a:r>
            <a:r>
              <a:rPr lang="en-US" dirty="0">
                <a:solidFill>
                  <a:srgbClr val="FF0000"/>
                </a:solidFill>
              </a:rPr>
              <a:t>, double </a:t>
            </a:r>
            <a:r>
              <a:rPr lang="en-US" dirty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doube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>
                <a:solidFill>
                  <a:srgbClr val="FF0000"/>
                </a:solidFill>
                <a:effectLst/>
              </a:rPr>
              <a:t>x2</a:t>
            </a:r>
            <a:r>
              <a:rPr lang="en-US" dirty="0">
                <a:solidFill>
                  <a:srgbClr val="FF0000"/>
                </a:solidFill>
              </a:rPr>
              <a:t>, double &amp;</a:t>
            </a:r>
            <a:r>
              <a:rPr lang="en-US" dirty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, double </a:t>
            </a:r>
            <a:r>
              <a:rPr lang="en-US" dirty="0">
                <a:solidFill>
                  <a:srgbClr val="FF0000"/>
                </a:solidFill>
                <a:effectLst/>
              </a:rPr>
              <a:t>h[3][3]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should project point (x1, y1) using the  </a:t>
            </a:r>
            <a:r>
              <a:rPr lang="en-US" dirty="0" err="1"/>
              <a:t>homography</a:t>
            </a:r>
            <a:r>
              <a:rPr lang="en-US" dirty="0"/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Return the projected point (x2, y2). 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See the slides for details on how to project using homogeneous coordinates.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b. </a:t>
            </a:r>
            <a:r>
              <a:rPr lang="en-US" sz="700" dirty="0"/>
              <a:t>    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ComputeInlierCount</a:t>
            </a:r>
            <a:r>
              <a:rPr lang="en-US" dirty="0">
                <a:solidFill>
                  <a:srgbClr val="FF0000"/>
                </a:solidFill>
              </a:rPr>
              <a:t>(double </a:t>
            </a:r>
            <a:r>
              <a:rPr lang="en-US" dirty="0">
                <a:solidFill>
                  <a:srgbClr val="FF0000"/>
                </a:solidFill>
                <a:effectLst/>
              </a:rPr>
              <a:t>h[3][3]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>
                <a:solidFill>
                  <a:srgbClr val="FF0000"/>
                </a:solidFill>
                <a:effectLst/>
              </a:rPr>
              <a:t>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  <a:effectLst/>
              </a:rPr>
              <a:t>                            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is a helper function for RANSAC to compute </a:t>
            </a:r>
            <a:r>
              <a:rPr lang="en-US" dirty="0" err="1"/>
              <a:t>thenumber</a:t>
            </a:r>
            <a:r>
              <a:rPr lang="en-US" dirty="0"/>
              <a:t> of inlying points for</a:t>
            </a:r>
          </a:p>
          <a:p>
            <a:pPr lvl="0"/>
            <a:r>
              <a:rPr lang="en-US" dirty="0">
                <a:effectLst/>
              </a:rPr>
              <a:t>               a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>
                <a:effectLst/>
              </a:rPr>
              <a:t>roject the first point in each match using the function "Project".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If the projected point is less than the distance "</a:t>
            </a:r>
            <a:r>
              <a:rPr lang="en-US" dirty="0" err="1">
                <a:effectLst/>
              </a:rPr>
              <a:t>inlierThreshold</a:t>
            </a:r>
            <a:r>
              <a:rPr lang="en-US" dirty="0">
                <a:effectLst/>
              </a:rPr>
              <a:t>" from the second </a:t>
            </a:r>
          </a:p>
          <a:p>
            <a:pPr lvl="1"/>
            <a:r>
              <a:rPr lang="en-US" dirty="0"/>
              <a:t>      </a:t>
            </a:r>
            <a:r>
              <a:rPr lang="en-US" dirty="0">
                <a:effectLst/>
              </a:rPr>
              <a:t>point (in that match), it is an inlier.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Return the total number of inliers.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883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c. </a:t>
            </a:r>
            <a:r>
              <a:rPr lang="en-US" sz="700" dirty="0"/>
              <a:t> 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>
                <a:solidFill>
                  <a:srgbClr val="FF0000"/>
                </a:solidFill>
                <a:effectLst/>
              </a:rPr>
              <a:t>Cmatches</a:t>
            </a:r>
            <a:r>
              <a:rPr lang="en-US" dirty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</a:t>
            </a:r>
            <a:r>
              <a:rPr lang="en-US" dirty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homInv</a:t>
            </a:r>
            <a:r>
              <a:rPr lang="en-US" dirty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matches is a set of </a:t>
            </a:r>
            <a:r>
              <a:rPr lang="en-US" dirty="0" err="1">
                <a:effectLst/>
              </a:rPr>
              <a:t>numMatches</a:t>
            </a:r>
            <a:r>
              <a:rPr lang="en-US" dirty="0">
                <a:effectLst/>
              </a:rPr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numIterations</a:t>
            </a:r>
            <a:r>
              <a:rPr lang="en-US" dirty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</a:rPr>
              <a:t>inlierThreshold</a:t>
            </a:r>
            <a:r>
              <a:rPr lang="en-US" dirty="0">
                <a:effectLst/>
              </a:rPr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       is less than its square</a:t>
            </a:r>
            <a:endParaRPr lang="en-US" dirty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hom</a:t>
            </a:r>
            <a:r>
              <a:rPr lang="en-US" dirty="0"/>
              <a:t> is the </a:t>
            </a:r>
            <a:r>
              <a:rPr lang="en-US" dirty="0" err="1"/>
              <a:t>homography</a:t>
            </a:r>
            <a:r>
              <a:rPr lang="en-US" dirty="0"/>
              <a:t> and </a:t>
            </a:r>
            <a:r>
              <a:rPr lang="en-US" dirty="0" err="1"/>
              <a:t>homInv</a:t>
            </a:r>
            <a:r>
              <a:rPr lang="en-US" dirty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Image1Display and Image2Display hold the matches to display</a:t>
            </a:r>
          </a:p>
          <a:p>
            <a:pPr lvl="0"/>
            <a:endParaRPr lang="en-US" dirty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c. </a:t>
            </a:r>
            <a:r>
              <a:rPr lang="en-US" sz="700" dirty="0"/>
              <a:t> 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>
                <a:solidFill>
                  <a:srgbClr val="FF0000"/>
                </a:solidFill>
                <a:effectLst/>
              </a:rPr>
              <a:t>Cmatches</a:t>
            </a:r>
            <a:r>
              <a:rPr lang="en-US" dirty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</a:t>
            </a:r>
            <a:r>
              <a:rPr lang="en-US" dirty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homInv</a:t>
            </a:r>
            <a:r>
              <a:rPr lang="en-US" dirty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        </a:t>
            </a:r>
            <a:r>
              <a:rPr lang="en-US" dirty="0">
                <a:solidFill>
                  <a:srgbClr val="0000CC"/>
                </a:solidFill>
              </a:rPr>
              <a:t>a. </a:t>
            </a:r>
            <a:r>
              <a:rPr lang="en-US" sz="700" dirty="0">
                <a:solidFill>
                  <a:srgbClr val="0000CC"/>
                </a:solidFill>
              </a:rPr>
              <a:t>      </a:t>
            </a:r>
            <a:r>
              <a:rPr lang="en-US" dirty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 </a:t>
            </a:r>
            <a:r>
              <a:rPr lang="en-US" dirty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 </a:t>
            </a:r>
            <a:r>
              <a:rPr lang="en-US" dirty="0">
                <a:solidFill>
                  <a:srgbClr val="0000CC"/>
                </a:solidFill>
              </a:rPr>
              <a:t>ii.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</a:t>
            </a:r>
            <a:r>
              <a:rPr lang="en-US" dirty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 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  </a:t>
            </a:r>
            <a:r>
              <a:rPr lang="en-US" dirty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  </a:t>
            </a:r>
            <a:r>
              <a:rPr lang="en-US" dirty="0">
                <a:solidFill>
                  <a:srgbClr val="0000CC"/>
                </a:solidFill>
              </a:rPr>
              <a:t>iv.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>
              <a:effectLst/>
            </a:endParaRPr>
          </a:p>
          <a:p>
            <a:pPr lvl="1"/>
            <a:r>
              <a:rPr lang="en-US" dirty="0"/>
              <a:t>b. </a:t>
            </a:r>
            <a:r>
              <a:rPr lang="en-US" sz="700" dirty="0"/>
              <a:t>     </a:t>
            </a:r>
            <a:r>
              <a:rPr lang="en-US" dirty="0" err="1"/>
              <a:t>i</a:t>
            </a:r>
            <a:r>
              <a:rPr lang="en-US" dirty="0"/>
              <a:t>.  </a:t>
            </a:r>
            <a:r>
              <a:rPr lang="en-US" dirty="0">
                <a:effectLst/>
              </a:rPr>
              <a:t>Given the highest scoring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, once again find all the inliers.</a:t>
            </a:r>
          </a:p>
          <a:p>
            <a:pPr lvl="1"/>
            <a:r>
              <a:rPr lang="en-US" dirty="0"/>
              <a:t>     </a:t>
            </a:r>
            <a:r>
              <a:rPr lang="en-US" dirty="0">
                <a:effectLst/>
              </a:rPr>
              <a:t> ii.  Compute a new refined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as you did previously. ) </a:t>
            </a:r>
          </a:p>
          <a:p>
            <a:pPr lvl="1"/>
            <a:r>
              <a:rPr lang="en-US" dirty="0"/>
              <a:t>      iii. </a:t>
            </a:r>
            <a:r>
              <a:rPr lang="en-US" dirty="0">
                <a:effectLst/>
              </a:rPr>
              <a:t>Compute an inverse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as well (the fourth term of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the function </a:t>
            </a:r>
            <a:r>
              <a:rPr lang="en-US" dirty="0" err="1">
                <a:effectLst/>
              </a:rPr>
              <a:t>ComputeHomography</a:t>
            </a:r>
            <a:r>
              <a:rPr lang="en-US" dirty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in "</a:t>
            </a:r>
            <a:r>
              <a:rPr lang="en-US" dirty="0" err="1">
                <a:effectLst/>
              </a:rPr>
              <a:t>hom</a:t>
            </a:r>
            <a:r>
              <a:rPr lang="en-US" dirty="0">
                <a:effectLst/>
              </a:rPr>
              <a:t>” and "</a:t>
            </a:r>
            <a:r>
              <a:rPr lang="en-US" dirty="0" err="1">
                <a:effectLst/>
              </a:rPr>
              <a:t>homInv</a:t>
            </a:r>
            <a:r>
              <a:rPr lang="en-US" dirty="0">
                <a:effectLst/>
              </a:rPr>
              <a:t>".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>
                <a:solidFill>
                  <a:srgbClr val="0000CC"/>
                </a:solidFill>
              </a:rPr>
              <a:t>c. </a:t>
            </a:r>
            <a:r>
              <a:rPr lang="en-US" sz="700" dirty="0">
                <a:solidFill>
                  <a:srgbClr val="0000CC"/>
                </a:solidFill>
              </a:rPr>
              <a:t>      </a:t>
            </a:r>
            <a:r>
              <a:rPr lang="en-US" dirty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>
                <a:solidFill>
                  <a:srgbClr val="0000CC"/>
                </a:solidFill>
                <a:effectLst/>
              </a:rPr>
              <a:t>DrawMatches</a:t>
            </a:r>
            <a:r>
              <a:rPr lang="en-US" dirty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363</Words>
  <Application>Microsoft Macintosh PowerPoint</Application>
  <PresentationFormat>On-screen Show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Assignment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DEEPALI ANEJA</cp:lastModifiedBy>
  <cp:revision>41</cp:revision>
  <dcterms:created xsi:type="dcterms:W3CDTF">2016-01-26T17:26:04Z</dcterms:created>
  <dcterms:modified xsi:type="dcterms:W3CDTF">2019-04-19T21:55:42Z</dcterms:modified>
</cp:coreProperties>
</file>