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  <p:sldMasterId id="2147483875" r:id="rId3"/>
  </p:sldMasterIdLst>
  <p:notesMasterIdLst>
    <p:notesMasterId r:id="rId51"/>
  </p:notesMasterIdLst>
  <p:handoutMasterIdLst>
    <p:handoutMasterId r:id="rId52"/>
  </p:handoutMasterIdLst>
  <p:sldIdLst>
    <p:sldId id="613" r:id="rId4"/>
    <p:sldId id="547" r:id="rId5"/>
    <p:sldId id="548" r:id="rId6"/>
    <p:sldId id="549" r:id="rId7"/>
    <p:sldId id="550" r:id="rId8"/>
    <p:sldId id="553" r:id="rId9"/>
    <p:sldId id="554" r:id="rId10"/>
    <p:sldId id="555" r:id="rId11"/>
    <p:sldId id="621" r:id="rId12"/>
    <p:sldId id="556" r:id="rId13"/>
    <p:sldId id="622" r:id="rId14"/>
    <p:sldId id="623" r:id="rId15"/>
    <p:sldId id="558" r:id="rId16"/>
    <p:sldId id="624" r:id="rId17"/>
    <p:sldId id="649" r:id="rId18"/>
    <p:sldId id="648" r:id="rId19"/>
    <p:sldId id="641" r:id="rId20"/>
    <p:sldId id="625" r:id="rId21"/>
    <p:sldId id="562" r:id="rId22"/>
    <p:sldId id="515" r:id="rId23"/>
    <p:sldId id="516" r:id="rId24"/>
    <p:sldId id="476" r:id="rId25"/>
    <p:sldId id="616" r:id="rId26"/>
    <p:sldId id="496" r:id="rId27"/>
    <p:sldId id="497" r:id="rId28"/>
    <p:sldId id="539" r:id="rId29"/>
    <p:sldId id="451" r:id="rId30"/>
    <p:sldId id="626" r:id="rId31"/>
    <p:sldId id="627" r:id="rId32"/>
    <p:sldId id="628" r:id="rId33"/>
    <p:sldId id="629" r:id="rId34"/>
    <p:sldId id="630" r:id="rId35"/>
    <p:sldId id="631" r:id="rId36"/>
    <p:sldId id="632" r:id="rId37"/>
    <p:sldId id="633" r:id="rId38"/>
    <p:sldId id="634" r:id="rId39"/>
    <p:sldId id="635" r:id="rId40"/>
    <p:sldId id="636" r:id="rId41"/>
    <p:sldId id="637" r:id="rId42"/>
    <p:sldId id="638" r:id="rId43"/>
    <p:sldId id="639" r:id="rId44"/>
    <p:sldId id="640" r:id="rId45"/>
    <p:sldId id="452" r:id="rId46"/>
    <p:sldId id="453" r:id="rId47"/>
    <p:sldId id="509" r:id="rId48"/>
    <p:sldId id="611" r:id="rId49"/>
    <p:sldId id="642" r:id="rId50"/>
  </p:sldIdLst>
  <p:sldSz cx="9144000" cy="6858000" type="screen4x3"/>
  <p:notesSz cx="7315200" cy="9601200"/>
  <p:custDataLst>
    <p:tags r:id="rId5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DDDDD"/>
    <a:srgbClr val="009900"/>
    <a:srgbClr val="FF0000"/>
    <a:srgbClr val="FFFF00"/>
    <a:srgbClr val="33CC33"/>
    <a:srgbClr val="FF9900"/>
    <a:srgbClr val="0066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0" autoAdjust="0"/>
    <p:restoredTop sz="90940" autoAdjust="0"/>
  </p:normalViewPr>
  <p:slideViewPr>
    <p:cSldViewPr>
      <p:cViewPr varScale="1">
        <p:scale>
          <a:sx n="81" d="100"/>
          <a:sy n="81" d="100"/>
        </p:scale>
        <p:origin x="124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gs" Target="tags/tag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52DAF9-3392-4CBD-B3A4-0DB0F924E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20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2538" y="717550"/>
            <a:ext cx="4779962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5" y="4540250"/>
            <a:ext cx="53848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9586CB6-BCE0-4BF3-81E0-5BAB7ED4B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892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8E48B-0C04-4B68-9EB5-51B0C034EF33}" type="slidenum">
              <a:rPr lang="en-GB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B9568-F711-48C3-AB4E-9801A519BB01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C164F-F28E-4C43-8BD9-FA11EBCE3785}" type="slidenum">
              <a:rPr lang="en-US"/>
              <a:pPr/>
              <a:t>23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A6BC2-35DA-47B6-B292-6D2A0F09AB64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6E640-A3A3-42BB-88D8-986CC438D9F3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EE493-F194-47CE-BFEA-76433316F3CC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28FB3-5AFD-4850-A9C2-D515CF4756BA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CCD0B-304E-4D71-B73C-EE265D8BB34F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D8D4-9C3E-48BD-9A7B-0110AAF4E35E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396CD-D24A-40F7-90D7-528C8ED7FD52}" type="slidenum">
              <a:rPr lang="en-GB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2AC53-D684-4F12-A19E-DD045AE9064B}" type="slidenum">
              <a:rPr lang="en-GB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81684-F474-4E39-B4C0-40D7F029510D}" type="slidenum">
              <a:rPr lang="en-GB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5365353" cy="4320317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D3E11-B5D8-4EB1-BCF3-9F9E364DAEF0}" type="slidenum">
              <a:rPr lang="en-GB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1E127-D03A-472C-BE8E-EFD7DB3BCA0D}" type="slidenum">
              <a:rPr lang="en-GB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3F499-0F0F-4514-A233-C5D656EBE467}" type="slidenum">
              <a:rPr lang="en-GB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9AD3-72B2-459F-A055-57371C6C710A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0DECC-C209-4800-AB0C-DB2A87811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46551-3C9D-4EA0-A580-2D0EB1A41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681E-646E-4E12-AB2E-69BC5DB9F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0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E22E8-AA97-45BE-AEA4-5BE2991FE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528B6-1EF9-4723-8024-127F86C65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12165-2853-448C-923F-2AD7662E6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1E29F-2755-4AC4-BF8F-344E7934F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AE68E-E460-4C35-B7E2-12D3283E2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21FA8-52E6-4D94-9B1C-C90744C39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D1758-38F3-49BF-9CFC-777DD9A55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3AA3C-A4BB-42D5-B90D-584017FFE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E129A-E41D-479C-9971-1A57C1F71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5D77F-BB28-41C3-94D6-2B246E089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9A47E-62D4-4714-AE69-E147D340B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A51AC-AC57-4130-94D2-B1A5EC89D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2753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8760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154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257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91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441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49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F5919-B9DF-40AE-B055-444C1C5F3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460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096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663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1279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2331734"/>
      </p:ext>
    </p:extLst>
  </p:cSld>
  <p:clrMapOvr>
    <a:masterClrMapping/>
  </p:clrMapOvr>
  <p:transition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906098"/>
      </p:ext>
    </p:extLst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510976"/>
      </p:ext>
    </p:extLst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229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19538"/>
            <a:ext cx="8229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9932480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5910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D9DB3-E0F0-4037-8604-C20FF9505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77C44-AEFC-4963-95A5-398EBC068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E8EE9-95E5-448C-B6E5-10BB53234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068DC-28F9-4734-A638-4F85B8F3C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4320C-3B60-48EB-BDA7-30651CD15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DB7C-5A7F-491A-879B-F3A3C04F8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981CBE74-0004-4816-9D43-288298135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98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98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E0755782-99A4-4C75-A93F-3FFC3A3A3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59814" name="Line 6"/>
          <p:cNvSpPr>
            <a:spLocks noChangeShapeType="1"/>
          </p:cNvSpPr>
          <p:nvPr/>
        </p:nvSpPr>
        <p:spPr bwMode="auto">
          <a:xfrm>
            <a:off x="457200" y="990600"/>
            <a:ext cx="8229600" cy="0"/>
          </a:xfrm>
          <a:prstGeom prst="line">
            <a:avLst/>
          </a:prstGeom>
          <a:noFill/>
          <a:ln w="222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&gt;"/>
        <a:defRPr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5/17/2018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713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hyperlink" Target="http://www.ri.cmu.edu/pub_files/pub2/okutomi_m_1993_1/okutomi_m_1993_1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68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homes/seitz/papers/kutu-ijcv00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-533400" y="4114800"/>
            <a:ext cx="1028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EE/CSE 576</a:t>
            </a:r>
          </a:p>
          <a:p>
            <a:r>
              <a:rPr lang="en-US" dirty="0" smtClean="0"/>
              <a:t>Linda Shapiro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1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Scanning technologies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</p:spPr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Laser scanner, coordinate measuring machine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accurate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Expensive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Complicated to use</a:t>
            </a:r>
          </a:p>
        </p:txBody>
      </p:sp>
      <p:pic>
        <p:nvPicPr>
          <p:cNvPr id="505861" name="Picture 5"/>
          <p:cNvPicPr>
            <a:picLocks noChangeAspect="1" noChangeArrowheads="1"/>
          </p:cNvPicPr>
          <p:nvPr/>
        </p:nvPicPr>
        <p:blipFill>
          <a:blip r:embed="rId3"/>
          <a:srcRect l="3435" t="1219" r="3435" b="2438"/>
          <a:stretch>
            <a:fillRect/>
          </a:stretch>
        </p:blipFill>
        <p:spPr bwMode="auto">
          <a:xfrm>
            <a:off x="5005388" y="2122488"/>
            <a:ext cx="1906587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5862" name="Picture 6" descr="scanner-head-and-david-head-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3494088"/>
            <a:ext cx="4503738" cy="281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5067300" y="4965700"/>
            <a:ext cx="1795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Minolta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7137400" y="6162675"/>
            <a:ext cx="17954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/>
                </a:solidFill>
                <a:latin typeface="Calibri"/>
              </a:rPr>
              <a:t>Contura</a:t>
            </a:r>
            <a:r>
              <a:rPr lang="en-GB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800" dirty="0" smtClean="0">
                <a:solidFill>
                  <a:prstClr val="black"/>
                </a:solidFill>
                <a:latin typeface="Calibri"/>
              </a:rPr>
              <a:t>CMM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1223963" y="6265863"/>
            <a:ext cx="27209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>
                <a:solidFill>
                  <a:prstClr val="white"/>
                </a:solidFill>
              </a:rPr>
              <a:t>“Michelangelo” project</a:t>
            </a:r>
          </a:p>
        </p:txBody>
      </p:sp>
      <p:pic>
        <p:nvPicPr>
          <p:cNvPr id="505866" name="Picture 10" descr="con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7400" y="3203575"/>
            <a:ext cx="177165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67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Scanning System</a:t>
            </a:r>
            <a:endParaRPr lang="en-US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906"/>
            <a:ext cx="5182049" cy="44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371600"/>
            <a:ext cx="3944937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0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“Us” Data Set (subset)</a:t>
            </a:r>
            <a:endParaRPr lang="en-US" dirty="0"/>
          </a:p>
        </p:txBody>
      </p:sp>
      <p:pic>
        <p:nvPicPr>
          <p:cNvPr id="37890" name="Picture 2" descr="C:\Users\shapiro\Desktop\sample2D\lin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95401"/>
            <a:ext cx="1447800" cy="21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shapiro\Desktop\sample2D\ka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74" y="1295400"/>
            <a:ext cx="1538028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shapiro\Desktop\sample2D\xi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1"/>
            <a:ext cx="1676400" cy="21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shapiro\Desktop\sample2D\stev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86435"/>
            <a:ext cx="1497273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C:\Users\shapiro\Desktop\sample2D\er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8282"/>
            <a:ext cx="15396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C:\Users\shapiro\Desktop\sample2D\indr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45" y="3738282"/>
            <a:ext cx="160197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C:\Users\shapiro\Desktop\sample2D\sara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767779"/>
            <a:ext cx="1587500" cy="21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C:\Users\shapiro\Desktop\sample2D\carr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767780"/>
            <a:ext cx="1600200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58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743075"/>
            <a:ext cx="6781800" cy="1373188"/>
          </a:xfrm>
          <a:noFill/>
          <a:ln/>
        </p:spPr>
        <p:txBody>
          <a:bodyPr/>
          <a:lstStyle/>
          <a:p>
            <a:pPr indent="20638" algn="ctr">
              <a:lnSpc>
                <a:spcPct val="80000"/>
              </a:lnSpc>
              <a:buFontTx/>
              <a:buNone/>
            </a:pPr>
            <a:r>
              <a:rPr lang="en-GB" sz="2400" i="1" dirty="0"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</a:p>
        </p:txBody>
      </p:sp>
      <p:sp>
        <p:nvSpPr>
          <p:cNvPr id="866313" name="AutoShape 9"/>
          <p:cNvSpPr>
            <a:spLocks noChangeArrowheads="1"/>
          </p:cNvSpPr>
          <p:nvPr/>
        </p:nvSpPr>
        <p:spPr bwMode="auto">
          <a:xfrm flipH="1">
            <a:off x="4346575" y="4329113"/>
            <a:ext cx="674688" cy="6762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4" name="AutoShape 10"/>
          <p:cNvSpPr>
            <a:spLocks noChangeArrowheads="1"/>
          </p:cNvSpPr>
          <p:nvPr/>
        </p:nvSpPr>
        <p:spPr bwMode="auto">
          <a:xfrm flipH="1">
            <a:off x="3538538" y="4419600"/>
            <a:ext cx="584200" cy="404813"/>
          </a:xfrm>
          <a:prstGeom prst="leftArrow">
            <a:avLst>
              <a:gd name="adj1" fmla="val 50000"/>
              <a:gd name="adj2" fmla="val 3607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8" name="AutoShape 14"/>
          <p:cNvSpPr>
            <a:spLocks noChangeArrowheads="1"/>
          </p:cNvSpPr>
          <p:nvPr/>
        </p:nvSpPr>
        <p:spPr bwMode="auto">
          <a:xfrm>
            <a:off x="5157788" y="4419600"/>
            <a:ext cx="854075" cy="4508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162300" y="5049838"/>
            <a:ext cx="1319213" cy="1038225"/>
            <a:chOff x="1992" y="3181"/>
            <a:chExt cx="831" cy="654"/>
          </a:xfrm>
        </p:grpSpPr>
        <p:sp>
          <p:nvSpPr>
            <p:cNvPr id="866316" name="AutoShape 12"/>
            <p:cNvSpPr>
              <a:spLocks noChangeArrowheads="1"/>
            </p:cNvSpPr>
            <p:nvPr/>
          </p:nvSpPr>
          <p:spPr bwMode="auto">
            <a:xfrm rot="17998004" flipH="1">
              <a:off x="2512" y="3237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19" name="Text Box 15"/>
            <p:cNvSpPr txBox="1">
              <a:spLocks noChangeArrowheads="1"/>
            </p:cNvSpPr>
            <p:nvPr/>
          </p:nvSpPr>
          <p:spPr bwMode="auto">
            <a:xfrm flipH="1">
              <a:off x="1992" y="3602"/>
              <a:ext cx="63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material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48215" y="5094288"/>
            <a:ext cx="1338263" cy="993775"/>
            <a:chOff x="2991" y="3209"/>
            <a:chExt cx="843" cy="626"/>
          </a:xfrm>
        </p:grpSpPr>
        <p:sp>
          <p:nvSpPr>
            <p:cNvPr id="866317" name="AutoShape 13"/>
            <p:cNvSpPr>
              <a:spLocks noChangeArrowheads="1"/>
            </p:cNvSpPr>
            <p:nvPr/>
          </p:nvSpPr>
          <p:spPr bwMode="auto">
            <a:xfrm rot="14348698" flipH="1">
              <a:off x="2994" y="3265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0" name="Text Box 16"/>
            <p:cNvSpPr txBox="1">
              <a:spLocks noChangeArrowheads="1"/>
            </p:cNvSpPr>
            <p:nvPr/>
          </p:nvSpPr>
          <p:spPr bwMode="auto">
            <a:xfrm flipH="1">
              <a:off x="2991" y="3602"/>
              <a:ext cx="84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illumination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105275" y="3203575"/>
            <a:ext cx="1187450" cy="1035050"/>
            <a:chOff x="2586" y="2018"/>
            <a:chExt cx="748" cy="652"/>
          </a:xfrm>
        </p:grpSpPr>
        <p:sp>
          <p:nvSpPr>
            <p:cNvPr id="866315" name="AutoShape 11"/>
            <p:cNvSpPr>
              <a:spLocks noChangeArrowheads="1"/>
            </p:cNvSpPr>
            <p:nvPr/>
          </p:nvSpPr>
          <p:spPr bwMode="auto">
            <a:xfrm rot="5400000" flipH="1">
              <a:off x="2768" y="2358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1" name="Text Box 17"/>
            <p:cNvSpPr txBox="1">
              <a:spLocks noChangeArrowheads="1"/>
            </p:cNvSpPr>
            <p:nvPr/>
          </p:nvSpPr>
          <p:spPr bwMode="auto">
            <a:xfrm flipH="1">
              <a:off x="2586" y="2018"/>
              <a:ext cx="7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viewpoint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09600" y="3471863"/>
            <a:ext cx="2522538" cy="2522537"/>
            <a:chOff x="556" y="2187"/>
            <a:chExt cx="1589" cy="1589"/>
          </a:xfrm>
        </p:grpSpPr>
        <p:pic>
          <p:nvPicPr>
            <p:cNvPr id="866312" name="Picture 8" descr="house_new_A_rec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" y="2187"/>
              <a:ext cx="1589" cy="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6322" name="Text Box 18"/>
            <p:cNvSpPr txBox="1">
              <a:spLocks noChangeArrowheads="1"/>
            </p:cNvSpPr>
            <p:nvPr/>
          </p:nvSpPr>
          <p:spPr bwMode="auto">
            <a:xfrm flipH="1">
              <a:off x="909" y="3545"/>
              <a:ext cx="72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geometry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1738" y="3563938"/>
            <a:ext cx="2339975" cy="2436812"/>
            <a:chOff x="3957" y="2245"/>
            <a:chExt cx="1474" cy="1535"/>
          </a:xfrm>
        </p:grpSpPr>
        <p:pic>
          <p:nvPicPr>
            <p:cNvPr id="866308" name="Picture 4" descr="house_new_A_input"/>
            <p:cNvPicPr>
              <a:picLocks noChangeAspect="1" noChangeArrowheads="1"/>
            </p:cNvPicPr>
            <p:nvPr/>
          </p:nvPicPr>
          <p:blipFill>
            <a:blip r:embed="rId4"/>
            <a:srcRect r="4430" b="17717"/>
            <a:stretch>
              <a:fillRect/>
            </a:stretch>
          </p:blipFill>
          <p:spPr bwMode="auto">
            <a:xfrm>
              <a:off x="3957" y="2245"/>
              <a:ext cx="1474" cy="1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6323" name="Text Box 19"/>
            <p:cNvSpPr txBox="1">
              <a:spLocks noChangeArrowheads="1"/>
            </p:cNvSpPr>
            <p:nvPr/>
          </p:nvSpPr>
          <p:spPr bwMode="auto">
            <a:xfrm flipH="1">
              <a:off x="4299" y="3549"/>
              <a:ext cx="63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   image</a:t>
              </a:r>
            </a:p>
          </p:txBody>
        </p:sp>
      </p:grpSp>
      <p:sp>
        <p:nvSpPr>
          <p:cNvPr id="866325" name="AutoShape 21"/>
          <p:cNvSpPr>
            <a:spLocks noChangeArrowheads="1"/>
          </p:cNvSpPr>
          <p:nvPr/>
        </p:nvSpPr>
        <p:spPr bwMode="auto">
          <a:xfrm flipH="1">
            <a:off x="2681288" y="6084888"/>
            <a:ext cx="4310062" cy="536575"/>
          </a:xfrm>
          <a:prstGeom prst="rightArrow">
            <a:avLst>
              <a:gd name="adj1" fmla="val 49704"/>
              <a:gd name="adj2" fmla="val 76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32" name="Text Box 28"/>
          <p:cNvSpPr txBox="1">
            <a:spLocks noChangeArrowheads="1"/>
          </p:cNvSpPr>
          <p:nvPr/>
        </p:nvSpPr>
        <p:spPr bwMode="auto">
          <a:xfrm>
            <a:off x="1482725" y="3405188"/>
            <a:ext cx="1187450" cy="2255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2861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200">
                <a:solidFill>
                  <a:srgbClr val="CC0000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22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6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25" grpId="0" animBg="1"/>
      <p:bldP spid="8663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Photometric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Estimate the surface </a:t>
            </a:r>
            <a:r>
              <a:rPr lang="en-US" dirty="0" err="1" smtClean="0"/>
              <a:t>normals</a:t>
            </a:r>
            <a:r>
              <a:rPr lang="en-US" dirty="0" smtClean="0"/>
              <a:t> of a given scene given multiple 2D images taken from the </a:t>
            </a:r>
            <a:r>
              <a:rPr lang="en-US" i="1" dirty="0" smtClean="0"/>
              <a:t>same </a:t>
            </a:r>
            <a:r>
              <a:rPr lang="en-US" dirty="0" smtClean="0"/>
              <a:t>viewpoint, but under </a:t>
            </a:r>
            <a:r>
              <a:rPr lang="en-US" i="1" dirty="0" smtClean="0"/>
              <a:t>different lighting </a:t>
            </a:r>
            <a:r>
              <a:rPr lang="en-US" dirty="0" smtClean="0"/>
              <a:t>conditions.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Basic photometric stereo </a:t>
            </a:r>
            <a:r>
              <a:rPr lang="en-US" dirty="0" smtClean="0"/>
              <a:t>required a </a:t>
            </a:r>
            <a:r>
              <a:rPr lang="en-US" dirty="0" err="1" smtClean="0"/>
              <a:t>Lambertian</a:t>
            </a:r>
            <a:r>
              <a:rPr lang="en-US" dirty="0" smtClean="0"/>
              <a:t> reflectance model: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            I =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 </a:t>
            </a:r>
            <a:r>
              <a:rPr lang="en-US" b="1" dirty="0" smtClean="0">
                <a:solidFill>
                  <a:srgbClr val="0000FF"/>
                </a:solidFill>
                <a:sym typeface="Symbol"/>
              </a:rPr>
              <a:t>n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 · </a:t>
            </a:r>
            <a:r>
              <a:rPr lang="en-US" b="1" dirty="0" smtClean="0">
                <a:solidFill>
                  <a:srgbClr val="0000FF"/>
                </a:solidFill>
                <a:sym typeface="Symbol"/>
              </a:rPr>
              <a:t>v</a:t>
            </a:r>
          </a:p>
          <a:p>
            <a:pPr marL="0" indent="0">
              <a:buNone/>
            </a:pPr>
            <a:r>
              <a:rPr lang="en-US" dirty="0" smtClean="0">
                <a:sym typeface="Symbol"/>
              </a:rPr>
              <a:t>where I is pixel </a:t>
            </a:r>
            <a:r>
              <a:rPr lang="en-US" dirty="0" smtClean="0">
                <a:solidFill>
                  <a:schemeClr val="accent6"/>
                </a:solidFill>
                <a:sym typeface="Symbol"/>
              </a:rPr>
              <a:t>intensity</a:t>
            </a:r>
            <a:r>
              <a:rPr lang="en-US" dirty="0" smtClean="0">
                <a:sym typeface="Symbol"/>
              </a:rPr>
              <a:t>, </a:t>
            </a:r>
            <a:r>
              <a:rPr lang="en-US" b="1" dirty="0" smtClean="0">
                <a:sym typeface="Symbol"/>
              </a:rPr>
              <a:t>n</a:t>
            </a:r>
            <a:r>
              <a:rPr lang="en-US" dirty="0" smtClean="0">
                <a:sym typeface="Symbol"/>
              </a:rPr>
              <a:t> is the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normal</a:t>
            </a:r>
            <a:r>
              <a:rPr lang="en-US" dirty="0" smtClean="0">
                <a:sym typeface="Symbol"/>
              </a:rPr>
              <a:t>, </a:t>
            </a:r>
            <a:r>
              <a:rPr lang="en-US" b="1" dirty="0">
                <a:sym typeface="Symbol"/>
              </a:rPr>
              <a:t>v</a:t>
            </a:r>
            <a:r>
              <a:rPr lang="en-US" dirty="0" smtClean="0">
                <a:sym typeface="Symbol"/>
              </a:rPr>
              <a:t> is the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lighting direction</a:t>
            </a:r>
            <a:r>
              <a:rPr lang="en-US" dirty="0" smtClean="0">
                <a:sym typeface="Symbol"/>
              </a:rPr>
              <a:t>, and  is diffuse albedo constant, which is a reflection coefficient.</a:t>
            </a:r>
          </a:p>
        </p:txBody>
      </p:sp>
    </p:spTree>
    <p:extLst>
      <p:ext uri="{BB962C8B-B14F-4D97-AF65-F5344CB8AC3E}">
        <p14:creationId xmlns:p14="http://schemas.microsoft.com/office/powerpoint/2010/main" val="328974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Photometric Stereo</a:t>
            </a:r>
            <a:endParaRPr lang="en-US" dirty="0"/>
          </a:p>
        </p:txBody>
      </p:sp>
      <p:pic>
        <p:nvPicPr>
          <p:cNvPr id="36866" name="Picture 2" descr="Image result for photometric stereo setup with l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65287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95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Photometric Stereo</a:t>
            </a:r>
            <a:endParaRPr lang="en-US" dirty="0"/>
          </a:p>
        </p:txBody>
      </p:sp>
      <p:pic>
        <p:nvPicPr>
          <p:cNvPr id="35844" name="Picture 4" descr="Image result for photometric stereo setup with ligh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22046"/>
            <a:ext cx="6039528" cy="402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31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Photometric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 light sources</a:t>
            </a:r>
          </a:p>
          <a:p>
            <a:r>
              <a:rPr lang="en-US" dirty="0" smtClean="0"/>
              <a:t>Lead to </a:t>
            </a:r>
            <a:r>
              <a:rPr lang="en-US" dirty="0" smtClean="0">
                <a:solidFill>
                  <a:srgbClr val="FF0000"/>
                </a:solidFill>
              </a:rPr>
              <a:t>K images R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p,q</a:t>
            </a:r>
            <a:r>
              <a:rPr lang="en-US" dirty="0" smtClean="0">
                <a:solidFill>
                  <a:srgbClr val="FF0000"/>
                </a:solidFill>
              </a:rPr>
              <a:t>), ...,R</a:t>
            </a:r>
            <a:r>
              <a:rPr lang="en-US" baseline="-25000" dirty="0" smtClean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p,q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dirty="0" smtClean="0"/>
              <a:t>each from just one of the light sources being on</a:t>
            </a:r>
          </a:p>
          <a:p>
            <a:r>
              <a:rPr lang="en-US" dirty="0" smtClean="0"/>
              <a:t>For any (</a:t>
            </a:r>
            <a:r>
              <a:rPr lang="en-US" dirty="0" err="1" smtClean="0"/>
              <a:t>p,q</a:t>
            </a:r>
            <a:r>
              <a:rPr lang="en-US" dirty="0" smtClean="0"/>
              <a:t>), we get </a:t>
            </a:r>
            <a:r>
              <a:rPr lang="en-US" dirty="0" smtClean="0">
                <a:solidFill>
                  <a:srgbClr val="FF0000"/>
                </a:solidFill>
              </a:rPr>
              <a:t>K intensities I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,...I</a:t>
            </a:r>
            <a:r>
              <a:rPr lang="en-US" baseline="-25000" dirty="0" smtClean="0">
                <a:solidFill>
                  <a:srgbClr val="FF0000"/>
                </a:solidFill>
              </a:rPr>
              <a:t>K</a:t>
            </a:r>
          </a:p>
          <a:p>
            <a:r>
              <a:rPr lang="en-US" dirty="0" smtClean="0"/>
              <a:t>Leads to a set of </a:t>
            </a:r>
            <a:r>
              <a:rPr lang="en-US" dirty="0" smtClean="0">
                <a:solidFill>
                  <a:srgbClr val="0000FF"/>
                </a:solidFill>
              </a:rPr>
              <a:t>linear equations </a:t>
            </a:r>
            <a:r>
              <a:rPr lang="en-US" dirty="0" smtClean="0"/>
              <a:t>of the form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baseline="-25000" dirty="0" err="1" smtClean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 =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</a:t>
            </a:r>
            <a:r>
              <a:rPr lang="en-US" b="1" dirty="0" err="1" smtClean="0">
                <a:solidFill>
                  <a:srgbClr val="FF0000"/>
                </a:solidFill>
                <a:sym typeface="Symbol"/>
              </a:rPr>
              <a:t>n</a:t>
            </a:r>
            <a:r>
              <a:rPr lang="en-US" dirty="0" err="1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US" b="1" dirty="0" err="1" smtClean="0">
                <a:solidFill>
                  <a:srgbClr val="FF0000"/>
                </a:solidFill>
                <a:sym typeface="Symbol"/>
              </a:rPr>
              <a:t>v</a:t>
            </a:r>
            <a:r>
              <a:rPr lang="en-US" baseline="-25000" dirty="0" err="1" smtClean="0">
                <a:solidFill>
                  <a:srgbClr val="FF0000"/>
                </a:solidFill>
                <a:sym typeface="Symbol"/>
              </a:rPr>
              <a:t>k</a:t>
            </a:r>
            <a:endParaRPr lang="en-US" baseline="-25000" dirty="0"/>
          </a:p>
          <a:p>
            <a:r>
              <a:rPr lang="en-US" dirty="0" smtClean="0"/>
              <a:t>Solving leads to a </a:t>
            </a:r>
            <a:r>
              <a:rPr lang="en-US" dirty="0" smtClean="0">
                <a:solidFill>
                  <a:srgbClr val="0000FF"/>
                </a:solidFill>
              </a:rPr>
              <a:t>surface normal map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Photometric Stereo</a:t>
            </a:r>
            <a:endParaRPr lang="en-US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495800" cy="338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905000"/>
            <a:ext cx="17604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3D </a:t>
            </a:r>
            <a:r>
              <a:rPr lang="en-US" dirty="0" err="1" smtClean="0"/>
              <a:t>normals</a:t>
            </a:r>
            <a:endParaRPr lang="en-US" dirty="0"/>
          </a:p>
        </p:txBody>
      </p:sp>
      <p:pic>
        <p:nvPicPr>
          <p:cNvPr id="37890" name="Picture 2" descr="Image result for surface nor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32942"/>
            <a:ext cx="2171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1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Photograph based 3d reconstruction is: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practical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fast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non-intrusive</a:t>
            </a:r>
            <a:endParaRPr lang="en-GB" sz="36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low cost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latin typeface="Arial" pitchFamily="34" charset="0"/>
                <a:cs typeface="Arial" pitchFamily="34" charset="0"/>
              </a:rPr>
              <a:t> Easily deployable outdoors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“low” accuracy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Results depend on material properties</a:t>
            </a:r>
          </a:p>
        </p:txBody>
      </p:sp>
      <p:sp>
        <p:nvSpPr>
          <p:cNvPr id="116532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</p:spTree>
    <p:extLst>
      <p:ext uri="{BB962C8B-B14F-4D97-AF65-F5344CB8AC3E}">
        <p14:creationId xmlns:p14="http://schemas.microsoft.com/office/powerpoint/2010/main" val="20221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758950"/>
            <a:ext cx="8229600" cy="4924425"/>
          </a:xfrm>
        </p:spPr>
        <p:txBody>
          <a:bodyPr/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“Digital copy” of real object</a:t>
            </a: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Allows us to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Inspect details of object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Measure properties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Reproduce in different material</a:t>
            </a:r>
            <a:endParaRPr lang="en-GB" sz="700" dirty="0">
              <a:latin typeface="Arial" pitchFamily="34" charset="0"/>
              <a:cs typeface="Arial" pitchFamily="34" charset="0"/>
            </a:endParaRP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Many applications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Cultural heritage preservation 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Computer games and movies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City modelling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E-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commerce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1640" name="Picture 8" descr="capture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75" y="2362616"/>
            <a:ext cx="1016715" cy="1507097"/>
          </a:xfrm>
          <a:prstGeom prst="rect">
            <a:avLst/>
          </a:prstGeom>
          <a:noFill/>
        </p:spPr>
      </p:pic>
      <p:pic>
        <p:nvPicPr>
          <p:cNvPr id="1221641" name="Picture 9" descr="capture0009"/>
          <p:cNvPicPr>
            <a:picLocks noChangeAspect="1" noChangeArrowheads="1"/>
          </p:cNvPicPr>
          <p:nvPr/>
        </p:nvPicPr>
        <p:blipFill>
          <a:blip r:embed="rId4" cstate="print"/>
          <a:srcRect b="5236"/>
          <a:stretch>
            <a:fillRect/>
          </a:stretch>
        </p:blipFill>
        <p:spPr bwMode="auto">
          <a:xfrm>
            <a:off x="7920999" y="2246313"/>
            <a:ext cx="1118116" cy="1571625"/>
          </a:xfrm>
          <a:prstGeom prst="rect">
            <a:avLst/>
          </a:prstGeom>
          <a:noFill/>
        </p:spPr>
      </p:pic>
      <p:sp>
        <p:nvSpPr>
          <p:cNvPr id="122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3D </a:t>
            </a:r>
            <a:r>
              <a:rPr lang="en-GB" dirty="0"/>
              <a:t>model</a:t>
            </a:r>
          </a:p>
        </p:txBody>
      </p:sp>
      <p:pic>
        <p:nvPicPr>
          <p:cNvPr id="1221637" name="Picture 5" descr="capture00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 l="9854" r="14157"/>
          <a:stretch>
            <a:fillRect/>
          </a:stretch>
        </p:blipFill>
        <p:spPr bwMode="auto">
          <a:xfrm>
            <a:off x="7191375" y="3817938"/>
            <a:ext cx="1847740" cy="1837201"/>
          </a:xfrm>
          <a:prstGeom prst="rect">
            <a:avLst/>
          </a:prstGeom>
          <a:noFill/>
        </p:spPr>
      </p:pic>
      <p:pic>
        <p:nvPicPr>
          <p:cNvPr id="1221638" name="Picture 6" descr="house_black_v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4575" y="1247775"/>
            <a:ext cx="2530475" cy="233680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6140450" y="5592763"/>
            <a:ext cx="2552700" cy="1041400"/>
            <a:chOff x="365" y="3025"/>
            <a:chExt cx="2562" cy="1148"/>
          </a:xfrm>
        </p:grpSpPr>
        <p:pic>
          <p:nvPicPr>
            <p:cNvPr id="122164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" y="3025"/>
              <a:ext cx="2562" cy="5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21646" name="Picture 14" descr="hand_one_3d_004"/>
            <p:cNvPicPr>
              <a:picLocks noChangeAspect="1" noChangeArrowheads="1"/>
            </p:cNvPicPr>
            <p:nvPr/>
          </p:nvPicPr>
          <p:blipFill>
            <a:blip r:embed="rId8" cstate="print"/>
            <a:srcRect r="490"/>
            <a:stretch>
              <a:fillRect/>
            </a:stretch>
          </p:blipFill>
          <p:spPr bwMode="auto">
            <a:xfrm>
              <a:off x="2081" y="3606"/>
              <a:ext cx="846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7" name="Picture 15" descr="hand_one_3d_008"/>
            <p:cNvPicPr>
              <a:picLocks noChangeAspect="1" noChangeArrowheads="1"/>
            </p:cNvPicPr>
            <p:nvPr/>
          </p:nvPicPr>
          <p:blipFill>
            <a:blip r:embed="rId9" cstate="print"/>
            <a:srcRect r="874"/>
            <a:stretch>
              <a:fillRect/>
            </a:stretch>
          </p:blipFill>
          <p:spPr bwMode="auto">
            <a:xfrm>
              <a:off x="1224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8" name="Picture 16" descr="hand_one_3d_014"/>
            <p:cNvPicPr>
              <a:picLocks noChangeAspect="1" noChangeArrowheads="1"/>
            </p:cNvPicPr>
            <p:nvPr/>
          </p:nvPicPr>
          <p:blipFill>
            <a:blip r:embed="rId10" cstate="print"/>
            <a:srcRect r="874"/>
            <a:stretch>
              <a:fillRect/>
            </a:stretch>
          </p:blipFill>
          <p:spPr bwMode="auto">
            <a:xfrm>
              <a:off x="366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 noChangeAspect="1"/>
          </p:cNvGrpSpPr>
          <p:nvPr/>
        </p:nvGrpSpPr>
        <p:grpSpPr bwMode="auto">
          <a:xfrm>
            <a:off x="5257800" y="3794125"/>
            <a:ext cx="2190750" cy="1368425"/>
            <a:chOff x="3920" y="1124"/>
            <a:chExt cx="1840" cy="1149"/>
          </a:xfrm>
        </p:grpSpPr>
        <p:pic>
          <p:nvPicPr>
            <p:cNvPr id="1221652" name="Picture 20" descr="image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20" y="1124"/>
              <a:ext cx="1258" cy="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1653" name="Picture 21" descr="parth_reco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2" y="1442"/>
              <a:ext cx="1438" cy="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431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Generic problem formulation: given several images of the same object or scene, compute a representation of its 3D shape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850" y="2514600"/>
            <a:ext cx="2360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438400"/>
            <a:ext cx="24018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6613" y="2438400"/>
            <a:ext cx="2200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Generic problem formulation: </a:t>
            </a:r>
            <a:r>
              <a:rPr lang="en-US" dirty="0" smtClean="0"/>
              <a:t>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“Images of the same object or scene”</a:t>
            </a:r>
          </a:p>
          <a:p>
            <a:pPr lvl="1"/>
            <a:r>
              <a:rPr lang="en-US" dirty="0" smtClean="0"/>
              <a:t>Arbitrary number of images (from two to thousands)</a:t>
            </a:r>
          </a:p>
          <a:p>
            <a:pPr lvl="1"/>
            <a:r>
              <a:rPr lang="en-US" dirty="0" smtClean="0"/>
              <a:t>Arbitrary camera positions (camera network or video sequence)</a:t>
            </a:r>
          </a:p>
          <a:p>
            <a:pPr lvl="1"/>
            <a:r>
              <a:rPr lang="en-US" dirty="0" smtClean="0"/>
              <a:t>Calibration may be initially unknown 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“Representation of 3D shape”</a:t>
            </a:r>
          </a:p>
          <a:p>
            <a:pPr lvl="1"/>
            <a:r>
              <a:rPr lang="en-US" dirty="0" smtClean="0"/>
              <a:t>Depth maps</a:t>
            </a:r>
          </a:p>
          <a:p>
            <a:pPr lvl="1"/>
            <a:r>
              <a:rPr lang="en-US" dirty="0" smtClean="0"/>
              <a:t>Meshes</a:t>
            </a:r>
          </a:p>
          <a:p>
            <a:pPr lvl="1"/>
            <a:r>
              <a:rPr lang="en-US" dirty="0" smtClean="0"/>
              <a:t>Point clouds</a:t>
            </a:r>
          </a:p>
          <a:p>
            <a:pPr lvl="1"/>
            <a:r>
              <a:rPr lang="en-US" dirty="0" smtClean="0"/>
              <a:t>Patch clouds</a:t>
            </a:r>
          </a:p>
          <a:p>
            <a:pPr lvl="1"/>
            <a:r>
              <a:rPr lang="en-US" dirty="0" smtClean="0"/>
              <a:t>Volumetric models</a:t>
            </a:r>
          </a:p>
          <a:p>
            <a:pPr lvl="1"/>
            <a:r>
              <a:rPr lang="en-US" dirty="0" smtClean="0"/>
              <a:t>Layered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3"/>
          <p:cNvGrpSpPr>
            <a:grpSpLocks/>
          </p:cNvGrpSpPr>
          <p:nvPr/>
        </p:nvGrpSpPr>
        <p:grpSpPr bwMode="auto">
          <a:xfrm>
            <a:off x="1066800" y="1143000"/>
            <a:ext cx="7010400" cy="4953000"/>
            <a:chOff x="134" y="192"/>
            <a:chExt cx="5482" cy="3887"/>
          </a:xfrm>
        </p:grpSpPr>
        <p:pic>
          <p:nvPicPr>
            <p:cNvPr id="28677" name="Picture 2" descr="mbase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4" y="1920"/>
              <a:ext cx="2126" cy="2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3" descr="town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4" descr="town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5" descr="town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AutoShape 6"/>
            <p:cNvSpPr>
              <a:spLocks noChangeArrowheads="1"/>
            </p:cNvSpPr>
            <p:nvPr/>
          </p:nvSpPr>
          <p:spPr bwMode="auto">
            <a:xfrm>
              <a:off x="3408" y="768"/>
              <a:ext cx="62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58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AutoShape 7"/>
            <p:cNvSpPr>
              <a:spLocks noChangeArrowheads="1"/>
            </p:cNvSpPr>
            <p:nvPr/>
          </p:nvSpPr>
          <p:spPr bwMode="auto">
            <a:xfrm rot="2347618">
              <a:off x="1008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AutoShape 8"/>
            <p:cNvSpPr>
              <a:spLocks noChangeArrowheads="1"/>
            </p:cNvSpPr>
            <p:nvPr/>
          </p:nvSpPr>
          <p:spPr bwMode="auto">
            <a:xfrm rot="19252382" flipH="1">
              <a:off x="4176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Text Box 9"/>
            <p:cNvSpPr txBox="1">
              <a:spLocks noChangeArrowheads="1"/>
            </p:cNvSpPr>
            <p:nvPr/>
          </p:nvSpPr>
          <p:spPr bwMode="auto">
            <a:xfrm>
              <a:off x="134" y="1631"/>
              <a:ext cx="343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1814" y="1631"/>
              <a:ext cx="34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6" name="Text Box 11"/>
            <p:cNvSpPr txBox="1">
              <a:spLocks noChangeArrowheads="1"/>
            </p:cNvSpPr>
            <p:nvPr/>
          </p:nvSpPr>
          <p:spPr bwMode="auto">
            <a:xfrm>
              <a:off x="4070" y="1631"/>
              <a:ext cx="46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I10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2867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Multiple-baseline stereo</a:t>
            </a: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228600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M. Okutomi and T. Kanade, </a:t>
            </a:r>
            <a:r>
              <a:rPr lang="en-US" sz="1800">
                <a:solidFill>
                  <a:schemeClr val="bg2"/>
                </a:solidFill>
                <a:hlinkClick r:id="rId7"/>
              </a:rPr>
              <a:t>“A Multiple-Baseline Stereo System,”</a:t>
            </a:r>
            <a:r>
              <a:rPr lang="en-US" sz="1800">
                <a:solidFill>
                  <a:schemeClr val="bg2"/>
                </a:solidFill>
              </a:rPr>
              <a:t>  IEEE Trans. on Pattern Analysis and Machine Intelligence,  15(4):353-363 (1993).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from silhouettes</a:t>
            </a:r>
            <a:endParaRPr lang="en-US" dirty="0"/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Can be computed robustly</a:t>
            </a:r>
          </a:p>
          <a:p>
            <a:pPr marL="342900" indent="-342900"/>
            <a:r>
              <a:rPr lang="en-US" dirty="0"/>
              <a:t>Can be computed efficiently</a:t>
            </a:r>
          </a:p>
          <a:p>
            <a:pPr marL="342900" indent="-342900"/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01813" y="3906838"/>
            <a:ext cx="5867400" cy="2200275"/>
            <a:chOff x="240" y="2742"/>
            <a:chExt cx="3696" cy="1386"/>
          </a:xfrm>
        </p:grpSpPr>
        <p:pic>
          <p:nvPicPr>
            <p:cNvPr id="318469" name="Picture 5" descr="chris_and_b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0" name="Picture 6" descr="nochri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5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1" name="Picture 7" descr="chri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95" y="2742"/>
              <a:ext cx="941" cy="138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8472" name="Text Box 8"/>
            <p:cNvSpPr txBox="1">
              <a:spLocks noChangeAspect="1" noChangeArrowheads="1"/>
            </p:cNvSpPr>
            <p:nvPr/>
          </p:nvSpPr>
          <p:spPr bwMode="auto">
            <a:xfrm>
              <a:off x="1320" y="3127"/>
              <a:ext cx="2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-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3" name="Text Box 9"/>
            <p:cNvSpPr txBox="1">
              <a:spLocks noChangeAspect="1" noChangeArrowheads="1"/>
            </p:cNvSpPr>
            <p:nvPr/>
          </p:nvSpPr>
          <p:spPr bwMode="auto">
            <a:xfrm>
              <a:off x="2647" y="316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=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4" name="Text Box 10"/>
            <p:cNvSpPr txBox="1">
              <a:spLocks noChangeAspect="1" noChangeArrowheads="1"/>
            </p:cNvSpPr>
            <p:nvPr/>
          </p:nvSpPr>
          <p:spPr bwMode="auto">
            <a:xfrm>
              <a:off x="310" y="2742"/>
              <a:ext cx="81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+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</a:t>
              </a:r>
            </a:p>
          </p:txBody>
        </p:sp>
        <p:sp>
          <p:nvSpPr>
            <p:cNvPr id="318475" name="Text Box 11"/>
            <p:cNvSpPr txBox="1">
              <a:spLocks noChangeAspect="1" noChangeArrowheads="1"/>
            </p:cNvSpPr>
            <p:nvPr/>
          </p:nvSpPr>
          <p:spPr bwMode="auto">
            <a:xfrm>
              <a:off x="170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</a:t>
              </a:r>
              <a:r>
                <a:rPr lang="en-US" sz="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8476" name="Text Box 12"/>
            <p:cNvSpPr txBox="1">
              <a:spLocks noChangeAspect="1" noChangeArrowheads="1"/>
            </p:cNvSpPr>
            <p:nvPr/>
          </p:nvSpPr>
          <p:spPr bwMode="auto">
            <a:xfrm>
              <a:off x="306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 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69050" y="1590675"/>
            <a:ext cx="2362200" cy="1905000"/>
            <a:chOff x="3936" y="1002"/>
            <a:chExt cx="1488" cy="1200"/>
          </a:xfrm>
        </p:grpSpPr>
        <p:pic>
          <p:nvPicPr>
            <p:cNvPr id="318478" name="Picture 14" descr="bunny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1003"/>
              <a:ext cx="705" cy="555"/>
            </a:xfrm>
            <a:prstGeom prst="rect">
              <a:avLst/>
            </a:prstGeom>
            <a:noFill/>
          </p:spPr>
        </p:pic>
        <p:graphicFrame>
          <p:nvGraphicFramePr>
            <p:cNvPr id="318479" name="Object 15"/>
            <p:cNvGraphicFramePr>
              <a:graphicFrameLocks noChangeAspect="1"/>
            </p:cNvGraphicFramePr>
            <p:nvPr/>
          </p:nvGraphicFramePr>
          <p:xfrm>
            <a:off x="4719" y="1002"/>
            <a:ext cx="705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61" name="Document" r:id="rId8" imgW="3192840" imgH="2400480" progId="Word.Document.8">
                    <p:embed/>
                  </p:oleObj>
                </mc:Choice>
                <mc:Fallback>
                  <p:oleObj name="Document" r:id="rId8" imgW="3192840" imgH="240048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9" y="1002"/>
                          <a:ext cx="705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8480" name="Picture 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9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318481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853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Reconstruction from Silhouettes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7908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9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09321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7906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7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0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01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7904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5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2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Rectangle 2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The case of binary images: a voxel is </a:t>
            </a:r>
            <a:r>
              <a:rPr lang="en-US" dirty="0" smtClean="0">
                <a:solidFill>
                  <a:srgbClr val="FF0000"/>
                </a:solidFill>
              </a:rPr>
              <a:t>photo-consistent </a:t>
            </a:r>
            <a:r>
              <a:rPr lang="en-US" dirty="0" smtClean="0"/>
              <a:t>if it lies inside the object’s silhouette in </a:t>
            </a:r>
            <a:r>
              <a:rPr lang="en-US" b="1" dirty="0" smtClean="0">
                <a:solidFill>
                  <a:srgbClr val="FF0000"/>
                </a:solidFill>
              </a:rPr>
              <a:t>all </a:t>
            </a:r>
            <a:r>
              <a:rPr lang="en-US" dirty="0" smtClean="0"/>
              <a:t>views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Reconstruction from Silhouettes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8945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6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13417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3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8943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4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4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5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8941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2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6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538663" y="2314575"/>
            <a:ext cx="1400175" cy="2062163"/>
            <a:chOff x="2859" y="1458"/>
            <a:chExt cx="882" cy="1299"/>
          </a:xfrm>
        </p:grpSpPr>
        <p:sp>
          <p:nvSpPr>
            <p:cNvPr id="38938" name="Freeform 22"/>
            <p:cNvSpPr>
              <a:spLocks/>
            </p:cNvSpPr>
            <p:nvPr/>
          </p:nvSpPr>
          <p:spPr bwMode="auto">
            <a:xfrm>
              <a:off x="3105" y="1458"/>
              <a:ext cx="495" cy="1135"/>
            </a:xfrm>
            <a:custGeom>
              <a:avLst/>
              <a:gdLst>
                <a:gd name="T0" fmla="*/ 495 w 495"/>
                <a:gd name="T1" fmla="*/ 1135 h 1135"/>
                <a:gd name="T2" fmla="*/ 0 w 495"/>
                <a:gd name="T3" fmla="*/ 0 h 1135"/>
                <a:gd name="T4" fmla="*/ 0 60000 65536"/>
                <a:gd name="T5" fmla="*/ 0 60000 65536"/>
                <a:gd name="T6" fmla="*/ 0 w 495"/>
                <a:gd name="T7" fmla="*/ 0 h 1135"/>
                <a:gd name="T8" fmla="*/ 495 w 495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5" h="1135">
                  <a:moveTo>
                    <a:pt x="495" y="113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23"/>
            <p:cNvSpPr>
              <a:spLocks/>
            </p:cNvSpPr>
            <p:nvPr/>
          </p:nvSpPr>
          <p:spPr bwMode="auto">
            <a:xfrm>
              <a:off x="2859" y="1989"/>
              <a:ext cx="675" cy="768"/>
            </a:xfrm>
            <a:custGeom>
              <a:avLst/>
              <a:gdLst>
                <a:gd name="T0" fmla="*/ 675 w 675"/>
                <a:gd name="T1" fmla="*/ 768 h 768"/>
                <a:gd name="T2" fmla="*/ 0 w 675"/>
                <a:gd name="T3" fmla="*/ 0 h 768"/>
                <a:gd name="T4" fmla="*/ 0 60000 65536"/>
                <a:gd name="T5" fmla="*/ 0 60000 65536"/>
                <a:gd name="T6" fmla="*/ 0 w 675"/>
                <a:gd name="T7" fmla="*/ 0 h 768"/>
                <a:gd name="T8" fmla="*/ 675 w 675"/>
                <a:gd name="T9" fmla="*/ 768 h 7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75" h="768">
                  <a:moveTo>
                    <a:pt x="675" y="768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Freeform 24"/>
            <p:cNvSpPr>
              <a:spLocks/>
            </p:cNvSpPr>
            <p:nvPr/>
          </p:nvSpPr>
          <p:spPr bwMode="auto">
            <a:xfrm>
              <a:off x="3549" y="1908"/>
              <a:ext cx="192" cy="813"/>
            </a:xfrm>
            <a:custGeom>
              <a:avLst/>
              <a:gdLst>
                <a:gd name="T0" fmla="*/ 192 w 192"/>
                <a:gd name="T1" fmla="*/ 813 h 813"/>
                <a:gd name="T2" fmla="*/ 0 w 192"/>
                <a:gd name="T3" fmla="*/ 0 h 813"/>
                <a:gd name="T4" fmla="*/ 0 60000 65536"/>
                <a:gd name="T5" fmla="*/ 0 60000 65536"/>
                <a:gd name="T6" fmla="*/ 0 w 192"/>
                <a:gd name="T7" fmla="*/ 0 h 813"/>
                <a:gd name="T8" fmla="*/ 192 w 192"/>
                <a:gd name="T9" fmla="*/ 813 h 8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813">
                  <a:moveTo>
                    <a:pt x="192" y="813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8" name="Rectangle 25"/>
          <p:cNvSpPr>
            <a:spLocks noChangeArrowheads="1"/>
          </p:cNvSpPr>
          <p:nvPr/>
        </p:nvSpPr>
        <p:spPr bwMode="auto">
          <a:xfrm>
            <a:off x="685800" y="53340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/>
              <a:t>Finding the silhouette-consistent shape (</a:t>
            </a:r>
            <a:r>
              <a:rPr lang="en-US" i="1"/>
              <a:t>visual hull</a:t>
            </a:r>
            <a:r>
              <a:rPr lang="en-US"/>
              <a:t>): 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i="1"/>
              <a:t>Backproject</a:t>
            </a:r>
            <a:r>
              <a:rPr lang="en-US" sz="2000"/>
              <a:t> each silhouette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Intersect backprojected volumes</a:t>
            </a:r>
          </a:p>
        </p:txBody>
      </p:sp>
      <p:sp>
        <p:nvSpPr>
          <p:cNvPr id="38929" name="Rectangle 2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The case of binary images: a voxel is </a:t>
            </a:r>
            <a:r>
              <a:rPr lang="en-US" dirty="0" smtClean="0">
                <a:solidFill>
                  <a:srgbClr val="FF0000"/>
                </a:solidFill>
              </a:rPr>
              <a:t>photo-consistent </a:t>
            </a:r>
            <a:r>
              <a:rPr lang="en-US" dirty="0" smtClean="0"/>
              <a:t>if it lies inside the object’s silhouette in </a:t>
            </a:r>
            <a:r>
              <a:rPr lang="en-US" dirty="0" smtClean="0">
                <a:solidFill>
                  <a:srgbClr val="FF0000"/>
                </a:solidFill>
              </a:rPr>
              <a:t>all views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291013" y="2409825"/>
            <a:ext cx="1338262" cy="2162175"/>
            <a:chOff x="2703" y="1518"/>
            <a:chExt cx="843" cy="1362"/>
          </a:xfrm>
        </p:grpSpPr>
        <p:sp>
          <p:nvSpPr>
            <p:cNvPr id="38935" name="Freeform 28"/>
            <p:cNvSpPr>
              <a:spLocks/>
            </p:cNvSpPr>
            <p:nvPr/>
          </p:nvSpPr>
          <p:spPr bwMode="auto">
            <a:xfrm>
              <a:off x="2703" y="1809"/>
              <a:ext cx="138" cy="975"/>
            </a:xfrm>
            <a:custGeom>
              <a:avLst/>
              <a:gdLst>
                <a:gd name="T0" fmla="*/ 0 w 138"/>
                <a:gd name="T1" fmla="*/ 975 h 975"/>
                <a:gd name="T2" fmla="*/ 138 w 138"/>
                <a:gd name="T3" fmla="*/ 0 h 975"/>
                <a:gd name="T4" fmla="*/ 0 60000 65536"/>
                <a:gd name="T5" fmla="*/ 0 60000 65536"/>
                <a:gd name="T6" fmla="*/ 0 w 138"/>
                <a:gd name="T7" fmla="*/ 0 h 975"/>
                <a:gd name="T8" fmla="*/ 138 w 138"/>
                <a:gd name="T9" fmla="*/ 975 h 9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8" h="975">
                  <a:moveTo>
                    <a:pt x="0" y="975"/>
                  </a:moveTo>
                  <a:lnTo>
                    <a:pt x="13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Freeform 29"/>
            <p:cNvSpPr>
              <a:spLocks/>
            </p:cNvSpPr>
            <p:nvPr/>
          </p:nvSpPr>
          <p:spPr bwMode="auto">
            <a:xfrm>
              <a:off x="2832" y="1518"/>
              <a:ext cx="429" cy="1170"/>
            </a:xfrm>
            <a:custGeom>
              <a:avLst/>
              <a:gdLst>
                <a:gd name="T0" fmla="*/ 0 w 429"/>
                <a:gd name="T1" fmla="*/ 1170 h 1170"/>
                <a:gd name="T2" fmla="*/ 429 w 429"/>
                <a:gd name="T3" fmla="*/ 0 h 1170"/>
                <a:gd name="T4" fmla="*/ 0 60000 65536"/>
                <a:gd name="T5" fmla="*/ 0 60000 65536"/>
                <a:gd name="T6" fmla="*/ 0 w 429"/>
                <a:gd name="T7" fmla="*/ 0 h 1170"/>
                <a:gd name="T8" fmla="*/ 429 w 429"/>
                <a:gd name="T9" fmla="*/ 1170 h 11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9" h="1170">
                  <a:moveTo>
                    <a:pt x="0" y="1170"/>
                  </a:moveTo>
                  <a:lnTo>
                    <a:pt x="429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Freeform 30"/>
            <p:cNvSpPr>
              <a:spLocks/>
            </p:cNvSpPr>
            <p:nvPr/>
          </p:nvSpPr>
          <p:spPr bwMode="auto">
            <a:xfrm>
              <a:off x="2928" y="2073"/>
              <a:ext cx="618" cy="807"/>
            </a:xfrm>
            <a:custGeom>
              <a:avLst/>
              <a:gdLst>
                <a:gd name="T0" fmla="*/ 0 w 618"/>
                <a:gd name="T1" fmla="*/ 807 h 807"/>
                <a:gd name="T2" fmla="*/ 618 w 618"/>
                <a:gd name="T3" fmla="*/ 0 h 807"/>
                <a:gd name="T4" fmla="*/ 0 60000 65536"/>
                <a:gd name="T5" fmla="*/ 0 60000 65536"/>
                <a:gd name="T6" fmla="*/ 0 w 618"/>
                <a:gd name="T7" fmla="*/ 0 h 807"/>
                <a:gd name="T8" fmla="*/ 618 w 618"/>
                <a:gd name="T9" fmla="*/ 807 h 8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8" h="807">
                  <a:moveTo>
                    <a:pt x="0" y="807"/>
                  </a:moveTo>
                  <a:lnTo>
                    <a:pt x="61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724400" y="2471738"/>
            <a:ext cx="1981200" cy="1571625"/>
            <a:chOff x="2976" y="1557"/>
            <a:chExt cx="1248" cy="990"/>
          </a:xfrm>
        </p:grpSpPr>
        <p:sp>
          <p:nvSpPr>
            <p:cNvPr id="38932" name="Freeform 32"/>
            <p:cNvSpPr>
              <a:spLocks/>
            </p:cNvSpPr>
            <p:nvPr/>
          </p:nvSpPr>
          <p:spPr bwMode="auto">
            <a:xfrm>
              <a:off x="2976" y="2160"/>
              <a:ext cx="1233" cy="387"/>
            </a:xfrm>
            <a:custGeom>
              <a:avLst/>
              <a:gdLst>
                <a:gd name="T0" fmla="*/ 1233 w 1233"/>
                <a:gd name="T1" fmla="*/ 387 h 387"/>
                <a:gd name="T2" fmla="*/ 0 w 1233"/>
                <a:gd name="T3" fmla="*/ 0 h 387"/>
                <a:gd name="T4" fmla="*/ 0 60000 65536"/>
                <a:gd name="T5" fmla="*/ 0 60000 65536"/>
                <a:gd name="T6" fmla="*/ 0 w 1233"/>
                <a:gd name="T7" fmla="*/ 0 h 387"/>
                <a:gd name="T8" fmla="*/ 1233 w 1233"/>
                <a:gd name="T9" fmla="*/ 387 h 3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33" h="387">
                  <a:moveTo>
                    <a:pt x="1233" y="38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Freeform 33"/>
            <p:cNvSpPr>
              <a:spLocks/>
            </p:cNvSpPr>
            <p:nvPr/>
          </p:nvSpPr>
          <p:spPr bwMode="auto">
            <a:xfrm>
              <a:off x="3408" y="1557"/>
              <a:ext cx="816" cy="747"/>
            </a:xfrm>
            <a:custGeom>
              <a:avLst/>
              <a:gdLst>
                <a:gd name="T0" fmla="*/ 816 w 816"/>
                <a:gd name="T1" fmla="*/ 747 h 747"/>
                <a:gd name="T2" fmla="*/ 0 w 816"/>
                <a:gd name="T3" fmla="*/ 0 h 747"/>
                <a:gd name="T4" fmla="*/ 0 60000 65536"/>
                <a:gd name="T5" fmla="*/ 0 60000 65536"/>
                <a:gd name="T6" fmla="*/ 0 w 816"/>
                <a:gd name="T7" fmla="*/ 0 h 747"/>
                <a:gd name="T8" fmla="*/ 816 w 816"/>
                <a:gd name="T9" fmla="*/ 747 h 7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6" h="747">
                  <a:moveTo>
                    <a:pt x="816" y="74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34"/>
            <p:cNvSpPr>
              <a:spLocks noChangeShapeType="1"/>
            </p:cNvSpPr>
            <p:nvPr/>
          </p:nvSpPr>
          <p:spPr bwMode="auto">
            <a:xfrm flipH="1" flipV="1">
              <a:off x="3024" y="1680"/>
              <a:ext cx="1152" cy="7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81700" y="2209800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voxel space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Calibrated Image Acquisition</a:t>
            </a:r>
          </a:p>
        </p:txBody>
      </p:sp>
      <p:pic>
        <p:nvPicPr>
          <p:cNvPr id="37890" name="Picture 3" descr="acq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dino-2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dino2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flowy1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flowy-24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3886200" cy="914400"/>
          </a:xfrm>
          <a:noFill/>
        </p:spPr>
        <p:txBody>
          <a:bodyPr/>
          <a:lstStyle/>
          <a:p>
            <a:pPr marL="0" indent="0" algn="ctr">
              <a:buFontTx/>
              <a:buNone/>
            </a:pPr>
            <a:r>
              <a:rPr lang="en-US" i="1">
                <a:latin typeface="Arial" charset="0"/>
              </a:rPr>
              <a:t>Calibrated Turntable</a:t>
            </a:r>
          </a:p>
          <a:p>
            <a:pPr marL="0" indent="0" algn="ctr">
              <a:buFontTx/>
              <a:buNone/>
            </a:pPr>
            <a:r>
              <a:rPr lang="en-US" sz="2200" i="1">
                <a:solidFill>
                  <a:srgbClr val="FFFFFF"/>
                </a:solidFill>
                <a:latin typeface="Arial" charset="0"/>
              </a:rPr>
              <a:t>360° rotation (21 images)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876800" y="3429000"/>
            <a:ext cx="366712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Dinosaur Images</a:t>
            </a:r>
            <a:endParaRPr lang="en-US" i="1">
              <a:solidFill>
                <a:schemeClr val="bg2"/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032375" y="6019800"/>
            <a:ext cx="33559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Flower Images</a:t>
            </a:r>
            <a:endParaRPr lang="en-US" i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6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Carving in General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924800" cy="533400"/>
          </a:xfrm>
        </p:spPr>
        <p:txBody>
          <a:bodyPr/>
          <a:lstStyle/>
          <a:p>
            <a:pPr marL="0" indent="0"/>
            <a:r>
              <a:rPr lang="en-US" smtClean="0"/>
              <a:t>Space Carving Algorithm</a:t>
            </a:r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1719263" y="17811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 flipH="1">
            <a:off x="6443663" y="19335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81000" y="2232025"/>
            <a:ext cx="11001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Image 1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594600" y="2241550"/>
            <a:ext cx="1143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Image N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173538" y="2709863"/>
            <a:ext cx="7413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…...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85800" y="1295400"/>
            <a:ext cx="7924800" cy="3352800"/>
            <a:chOff x="432" y="960"/>
            <a:chExt cx="4992" cy="2112"/>
          </a:xfrm>
        </p:grpSpPr>
        <p:grpSp>
          <p:nvGrpSpPr>
            <p:cNvPr id="34893" name="Group 10"/>
            <p:cNvGrpSpPr>
              <a:grpSpLocks/>
            </p:cNvGrpSpPr>
            <p:nvPr/>
          </p:nvGrpSpPr>
          <p:grpSpPr bwMode="auto">
            <a:xfrm>
              <a:off x="2431" y="960"/>
              <a:ext cx="905" cy="807"/>
              <a:chOff x="2431" y="960"/>
              <a:chExt cx="905" cy="807"/>
            </a:xfrm>
          </p:grpSpPr>
          <p:sp>
            <p:nvSpPr>
              <p:cNvPr id="34895" name="Rectangle 11"/>
              <p:cNvSpPr>
                <a:spLocks noChangeArrowheads="1"/>
              </p:cNvSpPr>
              <p:nvPr/>
            </p:nvSpPr>
            <p:spPr bwMode="auto">
              <a:xfrm>
                <a:off x="268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6" name="Rectangle 12"/>
              <p:cNvSpPr>
                <a:spLocks noChangeArrowheads="1"/>
              </p:cNvSpPr>
              <p:nvPr/>
            </p:nvSpPr>
            <p:spPr bwMode="auto">
              <a:xfrm>
                <a:off x="259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7" name="Rectangle 13"/>
              <p:cNvSpPr>
                <a:spLocks noChangeArrowheads="1"/>
              </p:cNvSpPr>
              <p:nvPr/>
            </p:nvSpPr>
            <p:spPr bwMode="auto">
              <a:xfrm>
                <a:off x="2682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8" name="Rectangle 14"/>
              <p:cNvSpPr>
                <a:spLocks noChangeArrowheads="1"/>
              </p:cNvSpPr>
              <p:nvPr/>
            </p:nvSpPr>
            <p:spPr bwMode="auto">
              <a:xfrm>
                <a:off x="259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9" name="Rectangle 15"/>
              <p:cNvSpPr>
                <a:spLocks noChangeArrowheads="1"/>
              </p:cNvSpPr>
              <p:nvPr/>
            </p:nvSpPr>
            <p:spPr bwMode="auto">
              <a:xfrm>
                <a:off x="251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0" name="Rectangle 16"/>
              <p:cNvSpPr>
                <a:spLocks noChangeArrowheads="1"/>
              </p:cNvSpPr>
              <p:nvPr/>
            </p:nvSpPr>
            <p:spPr bwMode="auto">
              <a:xfrm>
                <a:off x="268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1" name="Rectangle 17"/>
              <p:cNvSpPr>
                <a:spLocks noChangeArrowheads="1"/>
              </p:cNvSpPr>
              <p:nvPr/>
            </p:nvSpPr>
            <p:spPr bwMode="auto">
              <a:xfrm>
                <a:off x="2598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2" name="Rectangle 18"/>
              <p:cNvSpPr>
                <a:spLocks noChangeArrowheads="1"/>
              </p:cNvSpPr>
              <p:nvPr/>
            </p:nvSpPr>
            <p:spPr bwMode="auto">
              <a:xfrm>
                <a:off x="2515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3" name="Rectangle 19"/>
              <p:cNvSpPr>
                <a:spLocks noChangeArrowheads="1"/>
              </p:cNvSpPr>
              <p:nvPr/>
            </p:nvSpPr>
            <p:spPr bwMode="auto">
              <a:xfrm>
                <a:off x="243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4" name="Rectangle 20"/>
              <p:cNvSpPr>
                <a:spLocks noChangeArrowheads="1"/>
              </p:cNvSpPr>
              <p:nvPr/>
            </p:nvSpPr>
            <p:spPr bwMode="auto">
              <a:xfrm>
                <a:off x="259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5" name="Rectangle 21"/>
              <p:cNvSpPr>
                <a:spLocks noChangeArrowheads="1"/>
              </p:cNvSpPr>
              <p:nvPr/>
            </p:nvSpPr>
            <p:spPr bwMode="auto">
              <a:xfrm>
                <a:off x="2515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6" name="Rectangle 22"/>
              <p:cNvSpPr>
                <a:spLocks noChangeArrowheads="1"/>
              </p:cNvSpPr>
              <p:nvPr/>
            </p:nvSpPr>
            <p:spPr bwMode="auto">
              <a:xfrm>
                <a:off x="2431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7" name="Rectangle 23"/>
              <p:cNvSpPr>
                <a:spLocks noChangeArrowheads="1"/>
              </p:cNvSpPr>
              <p:nvPr/>
            </p:nvSpPr>
            <p:spPr bwMode="auto">
              <a:xfrm>
                <a:off x="2846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8" name="Rectangle 24"/>
              <p:cNvSpPr>
                <a:spLocks noChangeArrowheads="1"/>
              </p:cNvSpPr>
              <p:nvPr/>
            </p:nvSpPr>
            <p:spPr bwMode="auto">
              <a:xfrm>
                <a:off x="2763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9" name="Rectangle 25"/>
              <p:cNvSpPr>
                <a:spLocks noChangeArrowheads="1"/>
              </p:cNvSpPr>
              <p:nvPr/>
            </p:nvSpPr>
            <p:spPr bwMode="auto">
              <a:xfrm>
                <a:off x="2679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0" name="Rectangle 26"/>
              <p:cNvSpPr>
                <a:spLocks noChangeArrowheads="1"/>
              </p:cNvSpPr>
              <p:nvPr/>
            </p:nvSpPr>
            <p:spPr bwMode="auto">
              <a:xfrm>
                <a:off x="2846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1" name="Rectangle 27"/>
              <p:cNvSpPr>
                <a:spLocks noChangeArrowheads="1"/>
              </p:cNvSpPr>
              <p:nvPr/>
            </p:nvSpPr>
            <p:spPr bwMode="auto">
              <a:xfrm>
                <a:off x="2763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2" name="Rectangle 28"/>
              <p:cNvSpPr>
                <a:spLocks noChangeArrowheads="1"/>
              </p:cNvSpPr>
              <p:nvPr/>
            </p:nvSpPr>
            <p:spPr bwMode="auto">
              <a:xfrm>
                <a:off x="2679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3" name="Rectangle 29"/>
              <p:cNvSpPr>
                <a:spLocks noChangeArrowheads="1"/>
              </p:cNvSpPr>
              <p:nvPr/>
            </p:nvSpPr>
            <p:spPr bwMode="auto">
              <a:xfrm>
                <a:off x="2596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4" name="Rectangle 30"/>
              <p:cNvSpPr>
                <a:spLocks noChangeArrowheads="1"/>
              </p:cNvSpPr>
              <p:nvPr/>
            </p:nvSpPr>
            <p:spPr bwMode="auto">
              <a:xfrm>
                <a:off x="2846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5" name="Rectangle 31"/>
              <p:cNvSpPr>
                <a:spLocks noChangeArrowheads="1"/>
              </p:cNvSpPr>
              <p:nvPr/>
            </p:nvSpPr>
            <p:spPr bwMode="auto">
              <a:xfrm>
                <a:off x="2763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6" name="Rectangle 32"/>
              <p:cNvSpPr>
                <a:spLocks noChangeArrowheads="1"/>
              </p:cNvSpPr>
              <p:nvPr/>
            </p:nvSpPr>
            <p:spPr bwMode="auto">
              <a:xfrm>
                <a:off x="2679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7" name="Rectangle 33"/>
              <p:cNvSpPr>
                <a:spLocks noChangeArrowheads="1"/>
              </p:cNvSpPr>
              <p:nvPr/>
            </p:nvSpPr>
            <p:spPr bwMode="auto">
              <a:xfrm>
                <a:off x="2596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8" name="Rectangle 34"/>
              <p:cNvSpPr>
                <a:spLocks noChangeArrowheads="1"/>
              </p:cNvSpPr>
              <p:nvPr/>
            </p:nvSpPr>
            <p:spPr bwMode="auto">
              <a:xfrm>
                <a:off x="2846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9" name="Rectangle 35"/>
              <p:cNvSpPr>
                <a:spLocks noChangeArrowheads="1"/>
              </p:cNvSpPr>
              <p:nvPr/>
            </p:nvSpPr>
            <p:spPr bwMode="auto">
              <a:xfrm>
                <a:off x="2763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0" name="Rectangle 36"/>
              <p:cNvSpPr>
                <a:spLocks noChangeArrowheads="1"/>
              </p:cNvSpPr>
              <p:nvPr/>
            </p:nvSpPr>
            <p:spPr bwMode="auto">
              <a:xfrm>
                <a:off x="2679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1" name="Rectangle 37"/>
              <p:cNvSpPr>
                <a:spLocks noChangeArrowheads="1"/>
              </p:cNvSpPr>
              <p:nvPr/>
            </p:nvSpPr>
            <p:spPr bwMode="auto">
              <a:xfrm>
                <a:off x="3011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2" name="Rectangle 38"/>
              <p:cNvSpPr>
                <a:spLocks noChangeArrowheads="1"/>
              </p:cNvSpPr>
              <p:nvPr/>
            </p:nvSpPr>
            <p:spPr bwMode="auto">
              <a:xfrm>
                <a:off x="2927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3" name="Rectangle 39"/>
              <p:cNvSpPr>
                <a:spLocks noChangeArrowheads="1"/>
              </p:cNvSpPr>
              <p:nvPr/>
            </p:nvSpPr>
            <p:spPr bwMode="auto">
              <a:xfrm>
                <a:off x="2844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4" name="Rectangle 40"/>
              <p:cNvSpPr>
                <a:spLocks noChangeArrowheads="1"/>
              </p:cNvSpPr>
              <p:nvPr/>
            </p:nvSpPr>
            <p:spPr bwMode="auto">
              <a:xfrm>
                <a:off x="3011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5" name="Rectangle 41"/>
              <p:cNvSpPr>
                <a:spLocks noChangeArrowheads="1"/>
              </p:cNvSpPr>
              <p:nvPr/>
            </p:nvSpPr>
            <p:spPr bwMode="auto">
              <a:xfrm>
                <a:off x="2927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6" name="Rectangle 42"/>
              <p:cNvSpPr>
                <a:spLocks noChangeArrowheads="1"/>
              </p:cNvSpPr>
              <p:nvPr/>
            </p:nvSpPr>
            <p:spPr bwMode="auto">
              <a:xfrm>
                <a:off x="2844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7" name="Rectangle 43"/>
              <p:cNvSpPr>
                <a:spLocks noChangeArrowheads="1"/>
              </p:cNvSpPr>
              <p:nvPr/>
            </p:nvSpPr>
            <p:spPr bwMode="auto">
              <a:xfrm>
                <a:off x="3011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8" name="Rectangle 44"/>
              <p:cNvSpPr>
                <a:spLocks noChangeArrowheads="1"/>
              </p:cNvSpPr>
              <p:nvPr/>
            </p:nvSpPr>
            <p:spPr bwMode="auto">
              <a:xfrm>
                <a:off x="2927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9" name="Rectangle 45"/>
              <p:cNvSpPr>
                <a:spLocks noChangeArrowheads="1"/>
              </p:cNvSpPr>
              <p:nvPr/>
            </p:nvSpPr>
            <p:spPr bwMode="auto">
              <a:xfrm>
                <a:off x="2844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0" name="Rectangle 46"/>
              <p:cNvSpPr>
                <a:spLocks noChangeArrowheads="1"/>
              </p:cNvSpPr>
              <p:nvPr/>
            </p:nvSpPr>
            <p:spPr bwMode="auto">
              <a:xfrm>
                <a:off x="2760" y="137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1" name="Rectangle 47"/>
              <p:cNvSpPr>
                <a:spLocks noChangeArrowheads="1"/>
              </p:cNvSpPr>
              <p:nvPr/>
            </p:nvSpPr>
            <p:spPr bwMode="auto">
              <a:xfrm>
                <a:off x="3011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2" name="Rectangle 48"/>
              <p:cNvSpPr>
                <a:spLocks noChangeArrowheads="1"/>
              </p:cNvSpPr>
              <p:nvPr/>
            </p:nvSpPr>
            <p:spPr bwMode="auto">
              <a:xfrm>
                <a:off x="2844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3" name="Rectangle 49"/>
              <p:cNvSpPr>
                <a:spLocks noChangeArrowheads="1"/>
              </p:cNvSpPr>
              <p:nvPr/>
            </p:nvSpPr>
            <p:spPr bwMode="auto">
              <a:xfrm>
                <a:off x="3176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4" name="Rectangle 50"/>
              <p:cNvSpPr>
                <a:spLocks noChangeArrowheads="1"/>
              </p:cNvSpPr>
              <p:nvPr/>
            </p:nvSpPr>
            <p:spPr bwMode="auto">
              <a:xfrm>
                <a:off x="3092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5" name="Rectangle 51"/>
              <p:cNvSpPr>
                <a:spLocks noChangeArrowheads="1"/>
              </p:cNvSpPr>
              <p:nvPr/>
            </p:nvSpPr>
            <p:spPr bwMode="auto">
              <a:xfrm>
                <a:off x="3009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6" name="Rectangle 52"/>
              <p:cNvSpPr>
                <a:spLocks noChangeArrowheads="1"/>
              </p:cNvSpPr>
              <p:nvPr/>
            </p:nvSpPr>
            <p:spPr bwMode="auto">
              <a:xfrm>
                <a:off x="3092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7" name="Rectangle 53"/>
              <p:cNvSpPr>
                <a:spLocks noChangeArrowheads="1"/>
              </p:cNvSpPr>
              <p:nvPr/>
            </p:nvSpPr>
            <p:spPr bwMode="auto">
              <a:xfrm>
                <a:off x="3009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8" name="Rectangle 54"/>
              <p:cNvSpPr>
                <a:spLocks noChangeArrowheads="1"/>
              </p:cNvSpPr>
              <p:nvPr/>
            </p:nvSpPr>
            <p:spPr bwMode="auto">
              <a:xfrm>
                <a:off x="2925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9" name="Rectangle 55"/>
              <p:cNvSpPr>
                <a:spLocks noChangeArrowheads="1"/>
              </p:cNvSpPr>
              <p:nvPr/>
            </p:nvSpPr>
            <p:spPr bwMode="auto">
              <a:xfrm>
                <a:off x="3176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0" name="Rectangle 56"/>
              <p:cNvSpPr>
                <a:spLocks noChangeArrowheads="1"/>
              </p:cNvSpPr>
              <p:nvPr/>
            </p:nvSpPr>
            <p:spPr bwMode="auto">
              <a:xfrm>
                <a:off x="3176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1" name="Rectangle 57"/>
              <p:cNvSpPr>
                <a:spLocks noChangeArrowheads="1"/>
              </p:cNvSpPr>
              <p:nvPr/>
            </p:nvSpPr>
            <p:spPr bwMode="auto">
              <a:xfrm>
                <a:off x="3092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2" name="Rectangle 58"/>
              <p:cNvSpPr>
                <a:spLocks noChangeArrowheads="1"/>
              </p:cNvSpPr>
              <p:nvPr/>
            </p:nvSpPr>
            <p:spPr bwMode="auto">
              <a:xfrm>
                <a:off x="2925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3" name="Rectangle 59"/>
              <p:cNvSpPr>
                <a:spLocks noChangeArrowheads="1"/>
              </p:cNvSpPr>
              <p:nvPr/>
            </p:nvSpPr>
            <p:spPr bwMode="auto">
              <a:xfrm>
                <a:off x="2760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4894" name="Rectangle 60"/>
            <p:cNvSpPr>
              <a:spLocks noChangeArrowheads="1"/>
            </p:cNvSpPr>
            <p:nvPr/>
          </p:nvSpPr>
          <p:spPr bwMode="auto">
            <a:xfrm>
              <a:off x="432" y="278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Initialize to a volume V containing the true scene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685800" y="4648200"/>
            <a:ext cx="7924800" cy="1524000"/>
            <a:chOff x="432" y="3072"/>
            <a:chExt cx="4992" cy="960"/>
          </a:xfrm>
        </p:grpSpPr>
        <p:sp>
          <p:nvSpPr>
            <p:cNvPr id="34891" name="Rectangle 62"/>
            <p:cNvSpPr>
              <a:spLocks noChangeArrowheads="1"/>
            </p:cNvSpPr>
            <p:nvPr/>
          </p:nvSpPr>
          <p:spPr bwMode="auto">
            <a:xfrm>
              <a:off x="624" y="3072"/>
              <a:ext cx="4416" cy="960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2" name="Rectangle 63"/>
            <p:cNvSpPr>
              <a:spLocks noChangeArrowheads="1"/>
            </p:cNvSpPr>
            <p:nvPr/>
          </p:nvSpPr>
          <p:spPr bwMode="auto">
            <a:xfrm>
              <a:off x="432" y="374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Repeat until convergence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685800" y="1943100"/>
            <a:ext cx="7924800" cy="3086100"/>
            <a:chOff x="432" y="1368"/>
            <a:chExt cx="4992" cy="1944"/>
          </a:xfrm>
        </p:grpSpPr>
        <p:sp>
          <p:nvSpPr>
            <p:cNvPr id="34889" name="Rectangle 65"/>
            <p:cNvSpPr>
              <a:spLocks noChangeArrowheads="1"/>
            </p:cNvSpPr>
            <p:nvPr/>
          </p:nvSpPr>
          <p:spPr bwMode="auto">
            <a:xfrm>
              <a:off x="432" y="302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Choose a </a:t>
              </a:r>
              <a:r>
                <a:rPr lang="en-US" sz="2000" dirty="0" err="1">
                  <a:solidFill>
                    <a:schemeClr val="bg2"/>
                  </a:solidFill>
                </a:rPr>
                <a:t>voxel</a:t>
              </a:r>
              <a:r>
                <a:rPr lang="en-US" sz="2000" dirty="0">
                  <a:solidFill>
                    <a:schemeClr val="bg2"/>
                  </a:solidFill>
                </a:rPr>
                <a:t> on the </a:t>
              </a:r>
              <a:r>
                <a:rPr lang="en-US" sz="2000" dirty="0" smtClean="0">
                  <a:solidFill>
                    <a:schemeClr val="bg2"/>
                  </a:solidFill>
                </a:rPr>
                <a:t>outside of the volume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34890" name="Rectangle 66"/>
            <p:cNvSpPr>
              <a:spLocks noChangeArrowheads="1"/>
            </p:cNvSpPr>
            <p:nvPr/>
          </p:nvSpPr>
          <p:spPr bwMode="auto">
            <a:xfrm>
              <a:off x="2756" y="1368"/>
              <a:ext cx="164" cy="164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92150" y="1295400"/>
            <a:ext cx="7924800" cy="4495800"/>
            <a:chOff x="436" y="960"/>
            <a:chExt cx="4992" cy="2832"/>
          </a:xfrm>
        </p:grpSpPr>
        <p:sp>
          <p:nvSpPr>
            <p:cNvPr id="34839" name="Rectangle 68"/>
            <p:cNvSpPr>
              <a:spLocks noChangeArrowheads="1"/>
            </p:cNvSpPr>
            <p:nvPr/>
          </p:nvSpPr>
          <p:spPr bwMode="auto">
            <a:xfrm>
              <a:off x="436" y="350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Carve if not </a:t>
              </a:r>
              <a:r>
                <a:rPr lang="en-US" sz="2000" dirty="0" smtClean="0">
                  <a:solidFill>
                    <a:schemeClr val="bg2"/>
                  </a:solidFill>
                </a:rPr>
                <a:t>photo-consistent (inside object’s silhouette)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grpSp>
          <p:nvGrpSpPr>
            <p:cNvPr id="34840" name="Group 69"/>
            <p:cNvGrpSpPr>
              <a:grpSpLocks/>
            </p:cNvGrpSpPr>
            <p:nvPr/>
          </p:nvGrpSpPr>
          <p:grpSpPr bwMode="auto">
            <a:xfrm>
              <a:off x="2430" y="960"/>
              <a:ext cx="905" cy="807"/>
              <a:chOff x="3847" y="960"/>
              <a:chExt cx="905" cy="807"/>
            </a:xfrm>
          </p:grpSpPr>
          <p:sp>
            <p:nvSpPr>
              <p:cNvPr id="34841" name="Rectangle 70"/>
              <p:cNvSpPr>
                <a:spLocks noChangeArrowheads="1"/>
              </p:cNvSpPr>
              <p:nvPr/>
            </p:nvSpPr>
            <p:spPr bwMode="auto">
              <a:xfrm>
                <a:off x="4098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2" name="Rectangle 71"/>
              <p:cNvSpPr>
                <a:spLocks noChangeArrowheads="1"/>
              </p:cNvSpPr>
              <p:nvPr/>
            </p:nvSpPr>
            <p:spPr bwMode="auto">
              <a:xfrm>
                <a:off x="4014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3" name="Rectangle 72"/>
              <p:cNvSpPr>
                <a:spLocks noChangeArrowheads="1"/>
              </p:cNvSpPr>
              <p:nvPr/>
            </p:nvSpPr>
            <p:spPr bwMode="auto">
              <a:xfrm>
                <a:off x="4098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4" name="Rectangle 73"/>
              <p:cNvSpPr>
                <a:spLocks noChangeArrowheads="1"/>
              </p:cNvSpPr>
              <p:nvPr/>
            </p:nvSpPr>
            <p:spPr bwMode="auto">
              <a:xfrm>
                <a:off x="4014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5" name="Rectangle 74"/>
              <p:cNvSpPr>
                <a:spLocks noChangeArrowheads="1"/>
              </p:cNvSpPr>
              <p:nvPr/>
            </p:nvSpPr>
            <p:spPr bwMode="auto">
              <a:xfrm>
                <a:off x="3931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6" name="Rectangle 75"/>
              <p:cNvSpPr>
                <a:spLocks noChangeArrowheads="1"/>
              </p:cNvSpPr>
              <p:nvPr/>
            </p:nvSpPr>
            <p:spPr bwMode="auto">
              <a:xfrm>
                <a:off x="4098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7" name="Rectangle 76"/>
              <p:cNvSpPr>
                <a:spLocks noChangeArrowheads="1"/>
              </p:cNvSpPr>
              <p:nvPr/>
            </p:nvSpPr>
            <p:spPr bwMode="auto">
              <a:xfrm>
                <a:off x="4014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8" name="Rectangle 77"/>
              <p:cNvSpPr>
                <a:spLocks noChangeArrowheads="1"/>
              </p:cNvSpPr>
              <p:nvPr/>
            </p:nvSpPr>
            <p:spPr bwMode="auto">
              <a:xfrm>
                <a:off x="3931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9" name="Rectangle 78"/>
              <p:cNvSpPr>
                <a:spLocks noChangeArrowheads="1"/>
              </p:cNvSpPr>
              <p:nvPr/>
            </p:nvSpPr>
            <p:spPr bwMode="auto">
              <a:xfrm>
                <a:off x="3847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0" name="Rectangle 79"/>
              <p:cNvSpPr>
                <a:spLocks noChangeArrowheads="1"/>
              </p:cNvSpPr>
              <p:nvPr/>
            </p:nvSpPr>
            <p:spPr bwMode="auto">
              <a:xfrm>
                <a:off x="4014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1" name="Rectangle 80"/>
              <p:cNvSpPr>
                <a:spLocks noChangeArrowheads="1"/>
              </p:cNvSpPr>
              <p:nvPr/>
            </p:nvSpPr>
            <p:spPr bwMode="auto">
              <a:xfrm>
                <a:off x="3931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2" name="Rectangle 81"/>
              <p:cNvSpPr>
                <a:spLocks noChangeArrowheads="1"/>
              </p:cNvSpPr>
              <p:nvPr/>
            </p:nvSpPr>
            <p:spPr bwMode="auto">
              <a:xfrm>
                <a:off x="3847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3" name="Rectangle 82"/>
              <p:cNvSpPr>
                <a:spLocks noChangeArrowheads="1"/>
              </p:cNvSpPr>
              <p:nvPr/>
            </p:nvSpPr>
            <p:spPr bwMode="auto">
              <a:xfrm>
                <a:off x="4262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4" name="Rectangle 83"/>
              <p:cNvSpPr>
                <a:spLocks noChangeArrowheads="1"/>
              </p:cNvSpPr>
              <p:nvPr/>
            </p:nvSpPr>
            <p:spPr bwMode="auto">
              <a:xfrm>
                <a:off x="4179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5" name="Rectangle 84"/>
              <p:cNvSpPr>
                <a:spLocks noChangeArrowheads="1"/>
              </p:cNvSpPr>
              <p:nvPr/>
            </p:nvSpPr>
            <p:spPr bwMode="auto">
              <a:xfrm>
                <a:off x="4095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6" name="Rectangle 85"/>
              <p:cNvSpPr>
                <a:spLocks noChangeArrowheads="1"/>
              </p:cNvSpPr>
              <p:nvPr/>
            </p:nvSpPr>
            <p:spPr bwMode="auto">
              <a:xfrm>
                <a:off x="4262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7" name="Rectangle 86"/>
              <p:cNvSpPr>
                <a:spLocks noChangeArrowheads="1"/>
              </p:cNvSpPr>
              <p:nvPr/>
            </p:nvSpPr>
            <p:spPr bwMode="auto">
              <a:xfrm>
                <a:off x="4179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8" name="Rectangle 87"/>
              <p:cNvSpPr>
                <a:spLocks noChangeArrowheads="1"/>
              </p:cNvSpPr>
              <p:nvPr/>
            </p:nvSpPr>
            <p:spPr bwMode="auto">
              <a:xfrm>
                <a:off x="4095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9" name="Rectangle 88"/>
              <p:cNvSpPr>
                <a:spLocks noChangeArrowheads="1"/>
              </p:cNvSpPr>
              <p:nvPr/>
            </p:nvSpPr>
            <p:spPr bwMode="auto">
              <a:xfrm>
                <a:off x="4012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0" name="Rectangle 89"/>
              <p:cNvSpPr>
                <a:spLocks noChangeArrowheads="1"/>
              </p:cNvSpPr>
              <p:nvPr/>
            </p:nvSpPr>
            <p:spPr bwMode="auto">
              <a:xfrm>
                <a:off x="4262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1" name="Rectangle 90"/>
              <p:cNvSpPr>
                <a:spLocks noChangeArrowheads="1"/>
              </p:cNvSpPr>
              <p:nvPr/>
            </p:nvSpPr>
            <p:spPr bwMode="auto">
              <a:xfrm>
                <a:off x="4179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2" name="Rectangle 91"/>
              <p:cNvSpPr>
                <a:spLocks noChangeArrowheads="1"/>
              </p:cNvSpPr>
              <p:nvPr/>
            </p:nvSpPr>
            <p:spPr bwMode="auto">
              <a:xfrm>
                <a:off x="4095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3" name="Rectangle 92"/>
              <p:cNvSpPr>
                <a:spLocks noChangeArrowheads="1"/>
              </p:cNvSpPr>
              <p:nvPr/>
            </p:nvSpPr>
            <p:spPr bwMode="auto">
              <a:xfrm>
                <a:off x="4012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4" name="Rectangle 93"/>
              <p:cNvSpPr>
                <a:spLocks noChangeArrowheads="1"/>
              </p:cNvSpPr>
              <p:nvPr/>
            </p:nvSpPr>
            <p:spPr bwMode="auto">
              <a:xfrm>
                <a:off x="4262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5" name="Rectangle 94"/>
              <p:cNvSpPr>
                <a:spLocks noChangeArrowheads="1"/>
              </p:cNvSpPr>
              <p:nvPr/>
            </p:nvSpPr>
            <p:spPr bwMode="auto">
              <a:xfrm>
                <a:off x="4179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6" name="Rectangle 95"/>
              <p:cNvSpPr>
                <a:spLocks noChangeArrowheads="1"/>
              </p:cNvSpPr>
              <p:nvPr/>
            </p:nvSpPr>
            <p:spPr bwMode="auto">
              <a:xfrm>
                <a:off x="4095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7" name="Rectangle 96"/>
              <p:cNvSpPr>
                <a:spLocks noChangeArrowheads="1"/>
              </p:cNvSpPr>
              <p:nvPr/>
            </p:nvSpPr>
            <p:spPr bwMode="auto">
              <a:xfrm>
                <a:off x="4427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8" name="Rectangle 97"/>
              <p:cNvSpPr>
                <a:spLocks noChangeArrowheads="1"/>
              </p:cNvSpPr>
              <p:nvPr/>
            </p:nvSpPr>
            <p:spPr bwMode="auto">
              <a:xfrm>
                <a:off x="4343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9" name="Rectangle 98"/>
              <p:cNvSpPr>
                <a:spLocks noChangeArrowheads="1"/>
              </p:cNvSpPr>
              <p:nvPr/>
            </p:nvSpPr>
            <p:spPr bwMode="auto">
              <a:xfrm>
                <a:off x="4260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0" name="Rectangle 99"/>
              <p:cNvSpPr>
                <a:spLocks noChangeArrowheads="1"/>
              </p:cNvSpPr>
              <p:nvPr/>
            </p:nvSpPr>
            <p:spPr bwMode="auto">
              <a:xfrm>
                <a:off x="4427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1" name="Rectangle 100"/>
              <p:cNvSpPr>
                <a:spLocks noChangeArrowheads="1"/>
              </p:cNvSpPr>
              <p:nvPr/>
            </p:nvSpPr>
            <p:spPr bwMode="auto">
              <a:xfrm>
                <a:off x="4343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2" name="Rectangle 101"/>
              <p:cNvSpPr>
                <a:spLocks noChangeArrowheads="1"/>
              </p:cNvSpPr>
              <p:nvPr/>
            </p:nvSpPr>
            <p:spPr bwMode="auto">
              <a:xfrm>
                <a:off x="4260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3" name="Rectangle 102"/>
              <p:cNvSpPr>
                <a:spLocks noChangeArrowheads="1"/>
              </p:cNvSpPr>
              <p:nvPr/>
            </p:nvSpPr>
            <p:spPr bwMode="auto">
              <a:xfrm>
                <a:off x="4427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4" name="Rectangle 103"/>
              <p:cNvSpPr>
                <a:spLocks noChangeArrowheads="1"/>
              </p:cNvSpPr>
              <p:nvPr/>
            </p:nvSpPr>
            <p:spPr bwMode="auto">
              <a:xfrm>
                <a:off x="4343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5" name="Rectangle 104"/>
              <p:cNvSpPr>
                <a:spLocks noChangeArrowheads="1"/>
              </p:cNvSpPr>
              <p:nvPr/>
            </p:nvSpPr>
            <p:spPr bwMode="auto">
              <a:xfrm>
                <a:off x="4260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6" name="Rectangle 105"/>
              <p:cNvSpPr>
                <a:spLocks noChangeArrowheads="1"/>
              </p:cNvSpPr>
              <p:nvPr/>
            </p:nvSpPr>
            <p:spPr bwMode="auto">
              <a:xfrm>
                <a:off x="4427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7" name="Rectangle 106"/>
              <p:cNvSpPr>
                <a:spLocks noChangeArrowheads="1"/>
              </p:cNvSpPr>
              <p:nvPr/>
            </p:nvSpPr>
            <p:spPr bwMode="auto">
              <a:xfrm>
                <a:off x="4260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8" name="Rectangle 107"/>
              <p:cNvSpPr>
                <a:spLocks noChangeArrowheads="1"/>
              </p:cNvSpPr>
              <p:nvPr/>
            </p:nvSpPr>
            <p:spPr bwMode="auto">
              <a:xfrm>
                <a:off x="459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9" name="Rectangle 108"/>
              <p:cNvSpPr>
                <a:spLocks noChangeArrowheads="1"/>
              </p:cNvSpPr>
              <p:nvPr/>
            </p:nvSpPr>
            <p:spPr bwMode="auto">
              <a:xfrm>
                <a:off x="450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0" name="Rectangle 109"/>
              <p:cNvSpPr>
                <a:spLocks noChangeArrowheads="1"/>
              </p:cNvSpPr>
              <p:nvPr/>
            </p:nvSpPr>
            <p:spPr bwMode="auto">
              <a:xfrm>
                <a:off x="4425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1" name="Rectangle 110"/>
              <p:cNvSpPr>
                <a:spLocks noChangeArrowheads="1"/>
              </p:cNvSpPr>
              <p:nvPr/>
            </p:nvSpPr>
            <p:spPr bwMode="auto">
              <a:xfrm>
                <a:off x="450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2" name="Rectangle 111"/>
              <p:cNvSpPr>
                <a:spLocks noChangeArrowheads="1"/>
              </p:cNvSpPr>
              <p:nvPr/>
            </p:nvSpPr>
            <p:spPr bwMode="auto">
              <a:xfrm>
                <a:off x="442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3" name="Rectangle 112"/>
              <p:cNvSpPr>
                <a:spLocks noChangeArrowheads="1"/>
              </p:cNvSpPr>
              <p:nvPr/>
            </p:nvSpPr>
            <p:spPr bwMode="auto">
              <a:xfrm>
                <a:off x="4341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4" name="Rectangle 113"/>
              <p:cNvSpPr>
                <a:spLocks noChangeArrowheads="1"/>
              </p:cNvSpPr>
              <p:nvPr/>
            </p:nvSpPr>
            <p:spPr bwMode="auto">
              <a:xfrm>
                <a:off x="459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5" name="Rectangle 114"/>
              <p:cNvSpPr>
                <a:spLocks noChangeArrowheads="1"/>
              </p:cNvSpPr>
              <p:nvPr/>
            </p:nvSpPr>
            <p:spPr bwMode="auto">
              <a:xfrm>
                <a:off x="4592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6" name="Rectangle 115"/>
              <p:cNvSpPr>
                <a:spLocks noChangeArrowheads="1"/>
              </p:cNvSpPr>
              <p:nvPr/>
            </p:nvSpPr>
            <p:spPr bwMode="auto">
              <a:xfrm>
                <a:off x="450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7" name="Rectangle 116"/>
              <p:cNvSpPr>
                <a:spLocks noChangeArrowheads="1"/>
              </p:cNvSpPr>
              <p:nvPr/>
            </p:nvSpPr>
            <p:spPr bwMode="auto">
              <a:xfrm>
                <a:off x="434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8" name="Rectangle 117"/>
              <p:cNvSpPr>
                <a:spLocks noChangeArrowheads="1"/>
              </p:cNvSpPr>
              <p:nvPr/>
            </p:nvSpPr>
            <p:spPr bwMode="auto">
              <a:xfrm>
                <a:off x="4176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118"/>
          <p:cNvGrpSpPr>
            <a:grpSpLocks/>
          </p:cNvGrpSpPr>
          <p:nvPr/>
        </p:nvGrpSpPr>
        <p:grpSpPr bwMode="auto">
          <a:xfrm>
            <a:off x="685800" y="2082800"/>
            <a:ext cx="7924800" cy="3327400"/>
            <a:chOff x="432" y="1456"/>
            <a:chExt cx="4992" cy="2096"/>
          </a:xfrm>
        </p:grpSpPr>
        <p:sp>
          <p:nvSpPr>
            <p:cNvPr id="34831" name="Rectangle 119"/>
            <p:cNvSpPr>
              <a:spLocks noChangeArrowheads="1"/>
            </p:cNvSpPr>
            <p:nvPr/>
          </p:nvSpPr>
          <p:spPr bwMode="auto">
            <a:xfrm>
              <a:off x="432" y="326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Project to visible input images</a:t>
              </a:r>
            </a:p>
          </p:txBody>
        </p:sp>
        <p:grpSp>
          <p:nvGrpSpPr>
            <p:cNvPr id="34832" name="Group 120"/>
            <p:cNvGrpSpPr>
              <a:grpSpLocks/>
            </p:cNvGrpSpPr>
            <p:nvPr/>
          </p:nvGrpSpPr>
          <p:grpSpPr bwMode="auto">
            <a:xfrm>
              <a:off x="489" y="1456"/>
              <a:ext cx="4728" cy="688"/>
              <a:chOff x="489" y="1456"/>
              <a:chExt cx="4728" cy="688"/>
            </a:xfrm>
          </p:grpSpPr>
          <p:grpSp>
            <p:nvGrpSpPr>
              <p:cNvPr id="34833" name="Group 121"/>
              <p:cNvGrpSpPr>
                <a:grpSpLocks/>
              </p:cNvGrpSpPr>
              <p:nvPr/>
            </p:nvGrpSpPr>
            <p:grpSpPr bwMode="auto">
              <a:xfrm>
                <a:off x="489" y="1456"/>
                <a:ext cx="2374" cy="534"/>
                <a:chOff x="504" y="2471"/>
                <a:chExt cx="2374" cy="534"/>
              </a:xfrm>
            </p:grpSpPr>
            <p:sp>
              <p:nvSpPr>
                <p:cNvPr id="34837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719" y="2471"/>
                  <a:ext cx="1159" cy="262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504" y="2805"/>
                  <a:ext cx="903" cy="20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34" name="Group 124"/>
              <p:cNvGrpSpPr>
                <a:grpSpLocks/>
              </p:cNvGrpSpPr>
              <p:nvPr/>
            </p:nvGrpSpPr>
            <p:grpSpPr bwMode="auto">
              <a:xfrm>
                <a:off x="2857" y="1456"/>
                <a:ext cx="2360" cy="688"/>
                <a:chOff x="2872" y="2471"/>
                <a:chExt cx="2360" cy="688"/>
              </a:xfrm>
            </p:grpSpPr>
            <p:sp>
              <p:nvSpPr>
                <p:cNvPr id="34835" name="Line 125"/>
                <p:cNvSpPr>
                  <a:spLocks noChangeShapeType="1"/>
                </p:cNvSpPr>
                <p:nvPr/>
              </p:nvSpPr>
              <p:spPr bwMode="auto">
                <a:xfrm>
                  <a:off x="2872" y="2471"/>
                  <a:ext cx="1195" cy="349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6" name="Line 126"/>
                <p:cNvSpPr>
                  <a:spLocks noChangeShapeType="1"/>
                </p:cNvSpPr>
                <p:nvPr/>
              </p:nvSpPr>
              <p:spPr bwMode="auto">
                <a:xfrm>
                  <a:off x="4437" y="2923"/>
                  <a:ext cx="795" cy="236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4830" name="Rectangle 127"/>
          <p:cNvSpPr>
            <a:spLocks noChangeArrowheads="1"/>
          </p:cNvSpPr>
          <p:nvPr/>
        </p:nvSpPr>
        <p:spPr bwMode="auto">
          <a:xfrm>
            <a:off x="0" y="635317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K. N. Kutulakos and S. M. Seitz, </a:t>
            </a:r>
            <a:r>
              <a:rPr lang="en-US" sz="1800" b="1">
                <a:solidFill>
                  <a:schemeClr val="bg2"/>
                </a:solidFill>
                <a:hlinkClick r:id="rId3"/>
              </a:rPr>
              <a:t>A Theory of Shape by Space Carving</a:t>
            </a:r>
            <a:r>
              <a:rPr lang="en-US" sz="1800">
                <a:solidFill>
                  <a:schemeClr val="bg2"/>
                </a:solidFill>
              </a:rPr>
              <a:t>, </a:t>
            </a:r>
            <a:r>
              <a:rPr lang="en-US" sz="1800" i="1">
                <a:solidFill>
                  <a:schemeClr val="bg2"/>
                </a:solidFill>
              </a:rPr>
              <a:t>ICCV</a:t>
            </a:r>
            <a:r>
              <a:rPr lang="en-US" sz="1800">
                <a:solidFill>
                  <a:schemeClr val="bg2"/>
                </a:solidFill>
              </a:rPr>
              <a:t>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Our</a:t>
            </a:r>
            <a:r>
              <a:rPr lang="en-US" altLang="en-US" dirty="0"/>
              <a:t> </a:t>
            </a:r>
            <a:r>
              <a:rPr lang="en-US" altLang="en-US" dirty="0" smtClean="0"/>
              <a:t>4-camera light-striping stereo system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5938" r="28749" b="24219"/>
          <a:stretch>
            <a:fillRect/>
          </a:stretch>
        </p:blipFill>
        <p:spPr bwMode="auto">
          <a:xfrm>
            <a:off x="1981200" y="2057400"/>
            <a:ext cx="5105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267200" y="3325813"/>
            <a:ext cx="109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projector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343400" y="4572000"/>
            <a:ext cx="971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rotation</a:t>
            </a:r>
          </a:p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table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784725" y="2022475"/>
            <a:ext cx="118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>
                <a:solidFill>
                  <a:schemeClr val="bg1"/>
                </a:solidFill>
                <a:latin typeface="Times New Roman" pitchFamily="18" charset="0"/>
              </a:rPr>
              <a:t>cameras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139115" y="5638800"/>
            <a:ext cx="9348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3D</a:t>
            </a:r>
          </a:p>
          <a:p>
            <a:pPr algn="ctr"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object</a:t>
            </a:r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948531" y="5387975"/>
            <a:ext cx="1316037" cy="1165225"/>
          </a:xfrm>
          <a:custGeom>
            <a:avLst/>
            <a:gdLst>
              <a:gd name="T0" fmla="*/ 825500 w 829"/>
              <a:gd name="T1" fmla="*/ 26988 h 734"/>
              <a:gd name="T2" fmla="*/ 434975 w 829"/>
              <a:gd name="T3" fmla="*/ 26988 h 734"/>
              <a:gd name="T4" fmla="*/ 323850 w 829"/>
              <a:gd name="T5" fmla="*/ 82550 h 734"/>
              <a:gd name="T6" fmla="*/ 266700 w 829"/>
              <a:gd name="T7" fmla="*/ 138113 h 734"/>
              <a:gd name="T8" fmla="*/ 222250 w 829"/>
              <a:gd name="T9" fmla="*/ 204788 h 734"/>
              <a:gd name="T10" fmla="*/ 166687 w 829"/>
              <a:gd name="T11" fmla="*/ 261938 h 734"/>
              <a:gd name="T12" fmla="*/ 77787 w 829"/>
              <a:gd name="T13" fmla="*/ 450850 h 734"/>
              <a:gd name="T14" fmla="*/ 33337 w 829"/>
              <a:gd name="T15" fmla="*/ 584200 h 734"/>
              <a:gd name="T16" fmla="*/ 0 w 829"/>
              <a:gd name="T17" fmla="*/ 708025 h 734"/>
              <a:gd name="T18" fmla="*/ 177800 w 829"/>
              <a:gd name="T19" fmla="*/ 1063625 h 734"/>
              <a:gd name="T20" fmla="*/ 346075 w 829"/>
              <a:gd name="T21" fmla="*/ 1143000 h 734"/>
              <a:gd name="T22" fmla="*/ 412750 w 829"/>
              <a:gd name="T23" fmla="*/ 1165225 h 734"/>
              <a:gd name="T24" fmla="*/ 836612 w 829"/>
              <a:gd name="T25" fmla="*/ 1096963 h 734"/>
              <a:gd name="T26" fmla="*/ 1125537 w 829"/>
              <a:gd name="T27" fmla="*/ 1063625 h 734"/>
              <a:gd name="T28" fmla="*/ 1316037 w 829"/>
              <a:gd name="T29" fmla="*/ 908050 h 734"/>
              <a:gd name="T30" fmla="*/ 1181100 w 829"/>
              <a:gd name="T31" fmla="*/ 584200 h 734"/>
              <a:gd name="T32" fmla="*/ 992187 w 829"/>
              <a:gd name="T33" fmla="*/ 484188 h 734"/>
              <a:gd name="T34" fmla="*/ 825500 w 829"/>
              <a:gd name="T35" fmla="*/ 26988 h 7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29" h="734">
                <a:moveTo>
                  <a:pt x="520" y="17"/>
                </a:moveTo>
                <a:cubicBezTo>
                  <a:pt x="433" y="11"/>
                  <a:pt x="359" y="0"/>
                  <a:pt x="274" y="17"/>
                </a:cubicBezTo>
                <a:cubicBezTo>
                  <a:pt x="250" y="29"/>
                  <a:pt x="229" y="44"/>
                  <a:pt x="204" y="52"/>
                </a:cubicBezTo>
                <a:cubicBezTo>
                  <a:pt x="192" y="64"/>
                  <a:pt x="177" y="73"/>
                  <a:pt x="168" y="87"/>
                </a:cubicBezTo>
                <a:cubicBezTo>
                  <a:pt x="159" y="101"/>
                  <a:pt x="152" y="117"/>
                  <a:pt x="140" y="129"/>
                </a:cubicBezTo>
                <a:cubicBezTo>
                  <a:pt x="128" y="141"/>
                  <a:pt x="112" y="150"/>
                  <a:pt x="105" y="165"/>
                </a:cubicBezTo>
                <a:cubicBezTo>
                  <a:pt x="84" y="208"/>
                  <a:pt x="76" y="243"/>
                  <a:pt x="49" y="284"/>
                </a:cubicBezTo>
                <a:cubicBezTo>
                  <a:pt x="41" y="315"/>
                  <a:pt x="39" y="341"/>
                  <a:pt x="21" y="368"/>
                </a:cubicBezTo>
                <a:cubicBezTo>
                  <a:pt x="14" y="394"/>
                  <a:pt x="6" y="420"/>
                  <a:pt x="0" y="446"/>
                </a:cubicBezTo>
                <a:cubicBezTo>
                  <a:pt x="25" y="565"/>
                  <a:pt x="21" y="607"/>
                  <a:pt x="112" y="670"/>
                </a:cubicBezTo>
                <a:cubicBezTo>
                  <a:pt x="167" y="708"/>
                  <a:pt x="146" y="696"/>
                  <a:pt x="218" y="720"/>
                </a:cubicBezTo>
                <a:cubicBezTo>
                  <a:pt x="232" y="725"/>
                  <a:pt x="260" y="734"/>
                  <a:pt x="260" y="734"/>
                </a:cubicBezTo>
                <a:cubicBezTo>
                  <a:pt x="351" y="725"/>
                  <a:pt x="436" y="700"/>
                  <a:pt x="527" y="691"/>
                </a:cubicBezTo>
                <a:cubicBezTo>
                  <a:pt x="624" y="667"/>
                  <a:pt x="564" y="678"/>
                  <a:pt x="709" y="670"/>
                </a:cubicBezTo>
                <a:cubicBezTo>
                  <a:pt x="762" y="652"/>
                  <a:pt x="804" y="622"/>
                  <a:pt x="829" y="572"/>
                </a:cubicBezTo>
                <a:cubicBezTo>
                  <a:pt x="825" y="510"/>
                  <a:pt x="821" y="393"/>
                  <a:pt x="744" y="368"/>
                </a:cubicBezTo>
                <a:cubicBezTo>
                  <a:pt x="705" y="329"/>
                  <a:pt x="677" y="315"/>
                  <a:pt x="625" y="305"/>
                </a:cubicBezTo>
                <a:cubicBezTo>
                  <a:pt x="575" y="206"/>
                  <a:pt x="658" y="58"/>
                  <a:pt x="520" y="17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1066800" y="5562600"/>
            <a:ext cx="609600" cy="990600"/>
          </a:xfrm>
          <a:custGeom>
            <a:avLst/>
            <a:gdLst>
              <a:gd name="T0" fmla="*/ 609600 w 384"/>
              <a:gd name="T1" fmla="*/ 0 h 624"/>
              <a:gd name="T2" fmla="*/ 381000 w 384"/>
              <a:gd name="T3" fmla="*/ 76200 h 624"/>
              <a:gd name="T4" fmla="*/ 228600 w 384"/>
              <a:gd name="T5" fmla="*/ 304800 h 624"/>
              <a:gd name="T6" fmla="*/ 76200 w 384"/>
              <a:gd name="T7" fmla="*/ 685800 h 624"/>
              <a:gd name="T8" fmla="*/ 0 w 384"/>
              <a:gd name="T9" fmla="*/ 99060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624">
                <a:moveTo>
                  <a:pt x="384" y="0"/>
                </a:moveTo>
                <a:cubicBezTo>
                  <a:pt x="332" y="8"/>
                  <a:pt x="280" y="16"/>
                  <a:pt x="240" y="48"/>
                </a:cubicBezTo>
                <a:cubicBezTo>
                  <a:pt x="200" y="80"/>
                  <a:pt x="176" y="128"/>
                  <a:pt x="144" y="192"/>
                </a:cubicBezTo>
                <a:cubicBezTo>
                  <a:pt x="112" y="256"/>
                  <a:pt x="72" y="360"/>
                  <a:pt x="48" y="432"/>
                </a:cubicBezTo>
                <a:cubicBezTo>
                  <a:pt x="24" y="504"/>
                  <a:pt x="12" y="564"/>
                  <a:pt x="0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144780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(now deceased)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Calibration Object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21094" r="38126" b="45313"/>
          <a:stretch>
            <a:fillRect/>
          </a:stretch>
        </p:blipFill>
        <p:spPr bwMode="auto">
          <a:xfrm>
            <a:off x="5029200" y="2286000"/>
            <a:ext cx="2667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76400" y="2895600"/>
            <a:ext cx="26372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The idea is to snap</a:t>
            </a:r>
          </a:p>
          <a:p>
            <a:pPr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images at different</a:t>
            </a:r>
          </a:p>
          <a:p>
            <a:pPr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depths and get a</a:t>
            </a:r>
          </a:p>
          <a:p>
            <a:pPr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lot of  </a:t>
            </a:r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2D-3D  point</a:t>
            </a:r>
          </a:p>
          <a:p>
            <a:pPr eaLnBrk="1" hangingPunct="1"/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correspondences.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7" name="Picture 3" descr="000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393950"/>
            <a:ext cx="4037013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1348" name="Picture 4" descr="capture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1512888"/>
            <a:ext cx="1703388" cy="2478087"/>
          </a:xfrm>
          <a:prstGeom prst="rect">
            <a:avLst/>
          </a:prstGeom>
          <a:noFill/>
        </p:spPr>
      </p:pic>
      <p:pic>
        <p:nvPicPr>
          <p:cNvPr id="441349" name="Picture 5" descr="capture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1595438"/>
            <a:ext cx="1590675" cy="2312987"/>
          </a:xfrm>
          <a:prstGeom prst="rect">
            <a:avLst/>
          </a:prstGeom>
          <a:noFill/>
        </p:spPr>
      </p:pic>
      <p:pic>
        <p:nvPicPr>
          <p:cNvPr id="441350" name="Picture 6" descr="capture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75" y="1300163"/>
            <a:ext cx="1925638" cy="2800350"/>
          </a:xfrm>
          <a:prstGeom prst="rect">
            <a:avLst/>
          </a:prstGeom>
          <a:noFill/>
        </p:spPr>
      </p:pic>
      <p:pic>
        <p:nvPicPr>
          <p:cNvPr id="441351" name="Picture 7" descr="capture0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4813" y="3735388"/>
            <a:ext cx="2079625" cy="3022600"/>
          </a:xfrm>
          <a:prstGeom prst="rect">
            <a:avLst/>
          </a:prstGeom>
          <a:noFill/>
        </p:spPr>
      </p:pic>
      <p:pic>
        <p:nvPicPr>
          <p:cNvPr id="441352" name="Picture 8" descr="capture00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3690938"/>
            <a:ext cx="2157413" cy="3138487"/>
          </a:xfrm>
          <a:prstGeom prst="rect">
            <a:avLst/>
          </a:prstGeom>
          <a:noFill/>
        </p:spPr>
      </p:pic>
      <p:sp>
        <p:nvSpPr>
          <p:cNvPr id="44135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cultural heritage</a:t>
            </a:r>
          </a:p>
        </p:txBody>
      </p:sp>
      <p:sp>
        <p:nvSpPr>
          <p:cNvPr id="441355" name="Rectangle 11"/>
          <p:cNvSpPr>
            <a:spLocks noChangeArrowheads="1"/>
          </p:cNvSpPr>
          <p:nvPr/>
        </p:nvSpPr>
        <p:spPr bwMode="auto">
          <a:xfrm>
            <a:off x="3683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07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14350"/>
            <a:ext cx="73533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905000" y="2362200"/>
            <a:ext cx="457200" cy="533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ube 1"/>
          <p:cNvSpPr>
            <a:spLocks noChangeArrowheads="1"/>
          </p:cNvSpPr>
          <p:nvPr/>
        </p:nvSpPr>
        <p:spPr bwMode="auto">
          <a:xfrm>
            <a:off x="5713413" y="3813175"/>
            <a:ext cx="1216025" cy="12160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1747" name="Straight Connector 6"/>
          <p:cNvCxnSpPr>
            <a:cxnSpLocks noChangeShapeType="1"/>
          </p:cNvCxnSpPr>
          <p:nvPr/>
        </p:nvCxnSpPr>
        <p:spPr bwMode="auto">
          <a:xfrm>
            <a:off x="2982726" y="2214096"/>
            <a:ext cx="87153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8" name="Straight Connector 12"/>
          <p:cNvCxnSpPr>
            <a:cxnSpLocks noChangeShapeType="1"/>
          </p:cNvCxnSpPr>
          <p:nvPr/>
        </p:nvCxnSpPr>
        <p:spPr bwMode="auto">
          <a:xfrm>
            <a:off x="3854264" y="2170953"/>
            <a:ext cx="0" cy="9874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9" name="Straight Connector 14"/>
          <p:cNvCxnSpPr>
            <a:cxnSpLocks noChangeShapeType="1"/>
          </p:cNvCxnSpPr>
          <p:nvPr/>
        </p:nvCxnSpPr>
        <p:spPr bwMode="auto">
          <a:xfrm flipH="1">
            <a:off x="3581400" y="3158378"/>
            <a:ext cx="261938" cy="2286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0" name="Straight Connector 16"/>
          <p:cNvCxnSpPr>
            <a:cxnSpLocks noChangeShapeType="1"/>
          </p:cNvCxnSpPr>
          <p:nvPr/>
        </p:nvCxnSpPr>
        <p:spPr bwMode="auto">
          <a:xfrm flipH="1">
            <a:off x="2615827" y="2214096"/>
            <a:ext cx="344487" cy="3016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1" name="Straight Connector 18"/>
          <p:cNvCxnSpPr>
            <a:cxnSpLocks noChangeShapeType="1"/>
          </p:cNvCxnSpPr>
          <p:nvPr/>
        </p:nvCxnSpPr>
        <p:spPr bwMode="auto">
          <a:xfrm>
            <a:off x="2627313" y="2515721"/>
            <a:ext cx="0" cy="914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2" name="Straight Connector 20"/>
          <p:cNvCxnSpPr>
            <a:cxnSpLocks noChangeShapeType="1"/>
          </p:cNvCxnSpPr>
          <p:nvPr/>
        </p:nvCxnSpPr>
        <p:spPr bwMode="auto">
          <a:xfrm>
            <a:off x="2627313" y="3430121"/>
            <a:ext cx="9540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3" name="Straight Connector 22"/>
          <p:cNvCxnSpPr>
            <a:cxnSpLocks noChangeShapeType="1"/>
          </p:cNvCxnSpPr>
          <p:nvPr/>
        </p:nvCxnSpPr>
        <p:spPr bwMode="auto">
          <a:xfrm flipV="1">
            <a:off x="798979" y="1203044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Straight Connector 24"/>
          <p:cNvCxnSpPr>
            <a:cxnSpLocks noChangeShapeType="1"/>
          </p:cNvCxnSpPr>
          <p:nvPr/>
        </p:nvCxnSpPr>
        <p:spPr bwMode="auto">
          <a:xfrm flipV="1">
            <a:off x="866775" y="3430121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5" name="Straight Connector 25"/>
          <p:cNvCxnSpPr>
            <a:cxnSpLocks noChangeShapeType="1"/>
          </p:cNvCxnSpPr>
          <p:nvPr/>
        </p:nvCxnSpPr>
        <p:spPr bwMode="auto">
          <a:xfrm>
            <a:off x="4819650" y="1239371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6" name="Straight Connector 27"/>
          <p:cNvCxnSpPr>
            <a:cxnSpLocks noChangeShapeType="1"/>
          </p:cNvCxnSpPr>
          <p:nvPr/>
        </p:nvCxnSpPr>
        <p:spPr bwMode="auto">
          <a:xfrm>
            <a:off x="866775" y="2177303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7" name="TextBox 28"/>
          <p:cNvSpPr txBox="1">
            <a:spLocks noChangeArrowheads="1"/>
          </p:cNvSpPr>
          <p:nvPr/>
        </p:nvSpPr>
        <p:spPr bwMode="auto">
          <a:xfrm>
            <a:off x="4933950" y="1348488"/>
            <a:ext cx="167545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2"/>
                </a:solidFill>
              </a:rPr>
              <a:t>image </a:t>
            </a:r>
            <a:r>
              <a:rPr lang="en-US" altLang="en-US" sz="3200" dirty="0" smtClean="0">
                <a:solidFill>
                  <a:schemeClr val="bg2"/>
                </a:solidFill>
              </a:rPr>
              <a:t>plane</a:t>
            </a:r>
          </a:p>
          <a:p>
            <a:pPr eaLnBrk="1" hangingPunct="1"/>
            <a:r>
              <a:rPr lang="en-US" altLang="en-US" sz="3200" dirty="0" smtClean="0">
                <a:solidFill>
                  <a:schemeClr val="bg2"/>
                </a:solidFill>
              </a:rPr>
              <a:t>depth map</a:t>
            </a:r>
          </a:p>
        </p:txBody>
      </p:sp>
      <p:sp>
        <p:nvSpPr>
          <p:cNvPr id="31758" name="TextBox 29"/>
          <p:cNvSpPr txBox="1">
            <a:spLocks noChangeArrowheads="1"/>
          </p:cNvSpPr>
          <p:nvPr/>
        </p:nvSpPr>
        <p:spPr bwMode="auto">
          <a:xfrm>
            <a:off x="2578474" y="1754188"/>
            <a:ext cx="84497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chemeClr val="bg2"/>
                </a:solidFill>
              </a:rPr>
              <a:t>(</a:t>
            </a:r>
            <a:r>
              <a:rPr lang="en-US" altLang="en-US" sz="2800" dirty="0" err="1" smtClean="0">
                <a:solidFill>
                  <a:schemeClr val="bg2"/>
                </a:solidFill>
              </a:rPr>
              <a:t>u,v,d</a:t>
            </a:r>
            <a:r>
              <a:rPr lang="en-US" altLang="en-US" sz="28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31760" name="TextBox 58367"/>
          <p:cNvSpPr txBox="1">
            <a:spLocks noChangeArrowheads="1"/>
          </p:cNvSpPr>
          <p:nvPr/>
        </p:nvSpPr>
        <p:spPr bwMode="auto">
          <a:xfrm>
            <a:off x="1066800" y="5486400"/>
            <a:ext cx="17033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2"/>
                </a:solidFill>
              </a:rPr>
              <a:t>OUTSIDE</a:t>
            </a:r>
          </a:p>
        </p:txBody>
      </p:sp>
      <p:sp>
        <p:nvSpPr>
          <p:cNvPr id="31761" name="TextBox 58368"/>
          <p:cNvSpPr txBox="1">
            <a:spLocks noChangeArrowheads="1"/>
          </p:cNvSpPr>
          <p:nvPr/>
        </p:nvSpPr>
        <p:spPr bwMode="auto">
          <a:xfrm>
            <a:off x="5683250" y="5321300"/>
            <a:ext cx="310052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2"/>
                </a:solidFill>
              </a:rPr>
              <a:t>one of many </a:t>
            </a:r>
            <a:r>
              <a:rPr lang="en-US" altLang="en-US" sz="3200" dirty="0" smtClean="0">
                <a:solidFill>
                  <a:schemeClr val="bg2"/>
                </a:solidFill>
              </a:rPr>
              <a:t>cubes</a:t>
            </a:r>
          </a:p>
          <a:p>
            <a:pPr eaLnBrk="1" hangingPunct="1"/>
            <a:r>
              <a:rPr lang="en-US" altLang="en-US" sz="3200" dirty="0" smtClean="0">
                <a:solidFill>
                  <a:schemeClr val="bg2"/>
                </a:solidFill>
              </a:rPr>
              <a:t>in virtual 3D cube space</a:t>
            </a:r>
            <a:endParaRPr lang="en-US" altLang="en-US" sz="3200" dirty="0">
              <a:solidFill>
                <a:schemeClr val="bg2"/>
              </a:solidFill>
            </a:endParaRPr>
          </a:p>
        </p:txBody>
      </p:sp>
      <p:sp>
        <p:nvSpPr>
          <p:cNvPr id="31762" name="TextBox 58370"/>
          <p:cNvSpPr txBox="1">
            <a:spLocks noChangeArrowheads="1"/>
          </p:cNvSpPr>
          <p:nvPr/>
        </p:nvSpPr>
        <p:spPr bwMode="auto">
          <a:xfrm>
            <a:off x="457200" y="114300"/>
            <a:ext cx="7777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aseline="0" dirty="0">
                <a:solidFill>
                  <a:schemeClr val="bg2"/>
                </a:solidFill>
              </a:rPr>
              <a:t>3D space is made up of many cubes.</a:t>
            </a:r>
            <a:endParaRPr lang="en-US" altLang="en-US" sz="3600" dirty="0">
              <a:solidFill>
                <a:schemeClr val="bg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0200" y="3316261"/>
            <a:ext cx="1374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chemeClr val="bg2"/>
                </a:solidFill>
              </a:rPr>
              <a:t>(</a:t>
            </a:r>
            <a:r>
              <a:rPr lang="en-US" dirty="0" err="1" smtClean="0">
                <a:solidFill>
                  <a:schemeClr val="bg2"/>
                </a:solidFill>
              </a:rPr>
              <a:t>x,y,z</a:t>
            </a:r>
            <a:r>
              <a:rPr lang="en-US" dirty="0" smtClean="0">
                <a:solidFill>
                  <a:schemeClr val="bg2"/>
                </a:solidFill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86600" y="1699931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0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-1639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art</a:t>
            </a:r>
            <a:endParaRPr lang="fr-FR" dirty="0"/>
          </a:p>
        </p:txBody>
      </p:sp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7538" y="4070350"/>
            <a:ext cx="1744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02" name="Picture 10" descr="gormley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4070350"/>
            <a:ext cx="1741488" cy="2644775"/>
          </a:xfrm>
          <a:prstGeom prst="rect">
            <a:avLst/>
          </a:prstGeom>
          <a:noFill/>
        </p:spPr>
      </p:pic>
      <p:pic>
        <p:nvPicPr>
          <p:cNvPr id="443403" name="Picture 11" descr="gormley5"/>
          <p:cNvPicPr>
            <a:picLocks noChangeAspect="1" noChangeArrowheads="1"/>
          </p:cNvPicPr>
          <p:nvPr/>
        </p:nvPicPr>
        <p:blipFill>
          <a:blip r:embed="rId5"/>
          <a:srcRect t="4158" b="7423"/>
          <a:stretch>
            <a:fillRect/>
          </a:stretch>
        </p:blipFill>
        <p:spPr bwMode="auto">
          <a:xfrm>
            <a:off x="1150938" y="4373563"/>
            <a:ext cx="2700337" cy="18907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43404" name="Picture 12" descr="gormley4"/>
          <p:cNvPicPr>
            <a:picLocks noChangeAspect="1" noChangeArrowheads="1"/>
          </p:cNvPicPr>
          <p:nvPr/>
        </p:nvPicPr>
        <p:blipFill>
          <a:blip r:embed="rId6"/>
          <a:srcRect b="13542"/>
          <a:stretch>
            <a:fillRect/>
          </a:stretch>
        </p:blipFill>
        <p:spPr bwMode="auto">
          <a:xfrm>
            <a:off x="1150938" y="1476375"/>
            <a:ext cx="2700337" cy="2312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02125" y="1455738"/>
            <a:ext cx="4591050" cy="2528887"/>
            <a:chOff x="2710" y="941"/>
            <a:chExt cx="2892" cy="1593"/>
          </a:xfrm>
        </p:grpSpPr>
        <p:pic>
          <p:nvPicPr>
            <p:cNvPr id="443406" name="Picture 14" descr="gormley1"/>
            <p:cNvPicPr>
              <a:picLocks noChangeAspect="1" noChangeArrowheads="1"/>
            </p:cNvPicPr>
            <p:nvPr/>
          </p:nvPicPr>
          <p:blipFill>
            <a:blip r:embed="rId7"/>
            <a:srcRect l="7559" t="22617" r="22678" b="10052"/>
            <a:stretch>
              <a:fillRect/>
            </a:stretch>
          </p:blipFill>
          <p:spPr bwMode="auto">
            <a:xfrm>
              <a:off x="3589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7" name="Picture 15" descr="gormley2"/>
            <p:cNvPicPr>
              <a:picLocks noChangeAspect="1" noChangeArrowheads="1"/>
            </p:cNvPicPr>
            <p:nvPr/>
          </p:nvPicPr>
          <p:blipFill>
            <a:blip r:embed="rId8"/>
            <a:srcRect l="7559" t="22617" r="22678" b="10052"/>
            <a:stretch>
              <a:fillRect/>
            </a:stretch>
          </p:blipFill>
          <p:spPr bwMode="auto">
            <a:xfrm>
              <a:off x="2710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8" name="Picture 16" descr="gormley3"/>
            <p:cNvPicPr>
              <a:picLocks noChangeAspect="1" noChangeArrowheads="1"/>
            </p:cNvPicPr>
            <p:nvPr/>
          </p:nvPicPr>
          <p:blipFill>
            <a:blip r:embed="rId9"/>
            <a:srcRect l="12094" t="22617" r="22678" b="10052"/>
            <a:stretch>
              <a:fillRect/>
            </a:stretch>
          </p:blipFill>
          <p:spPr bwMode="auto">
            <a:xfrm>
              <a:off x="4577" y="941"/>
              <a:ext cx="1025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3410" name="Rectangle 18"/>
          <p:cNvSpPr>
            <a:spLocks noChangeArrowheads="1"/>
          </p:cNvSpPr>
          <p:nvPr/>
        </p:nvSpPr>
        <p:spPr bwMode="auto">
          <a:xfrm>
            <a:off x="944563" y="6264275"/>
            <a:ext cx="31321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Domain Series Domain VIII Crouching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>
                <a:solidFill>
                  <a:prstClr val="black"/>
                </a:solidFill>
                <a:latin typeface="Calibri"/>
              </a:rPr>
              <a:t> 1999 </a:t>
            </a:r>
            <a:r>
              <a:rPr lang="en-GB" sz="1400" i="1">
                <a:solidFill>
                  <a:prstClr val="black"/>
                </a:solidFill>
                <a:latin typeface="Calibri"/>
              </a:rPr>
              <a:t>Mild steel bar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81 x 59 x 63 cm </a:t>
            </a:r>
          </a:p>
        </p:txBody>
      </p:sp>
      <p:sp>
        <p:nvSpPr>
          <p:cNvPr id="443411" name="Rectangle 19"/>
          <p:cNvSpPr>
            <a:spLocks noChangeArrowheads="1"/>
          </p:cNvSpPr>
          <p:nvPr/>
        </p:nvSpPr>
        <p:spPr bwMode="auto">
          <a:xfrm>
            <a:off x="1065213" y="3767138"/>
            <a:ext cx="28765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Block Works Precipitate III 2004 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Mild steel blocks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80 x 46 x 66 cm </a:t>
            </a:r>
          </a:p>
        </p:txBody>
      </p:sp>
    </p:spTree>
    <p:extLst>
      <p:ext uri="{BB962C8B-B14F-4D97-AF65-F5344CB8AC3E}">
        <p14:creationId xmlns:p14="http://schemas.microsoft.com/office/powerpoint/2010/main" val="383791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More: Space Carving Results:  African Violet</a:t>
            </a:r>
          </a:p>
        </p:txBody>
      </p:sp>
      <p:pic>
        <p:nvPicPr>
          <p:cNvPr id="35843" name="Picture 3" descr="fviol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2871788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fviole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066800"/>
            <a:ext cx="274796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viol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88" y="3962400"/>
            <a:ext cx="31480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viol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006850"/>
            <a:ext cx="29432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184275" y="3429000"/>
            <a:ext cx="3360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 (1 of 45)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294313" y="34290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05425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828800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Source: S. Seitz</a:t>
            </a:r>
          </a:p>
        </p:txBody>
      </p:sp>
    </p:spTree>
  </p:cSld>
  <p:clrMapOvr>
    <a:masterClrMapping/>
  </p:clrMapOvr>
  <p:transition advTm="29024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More: Space Carving Results:  Hand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41475" y="4648200"/>
            <a:ext cx="1963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</a:t>
            </a:r>
          </a:p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(1 of 100)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72013" y="6324600"/>
            <a:ext cx="3592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Views of 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36869" name="Picture 5" descr="fsarah-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66950"/>
            <a:ext cx="3657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an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1100138"/>
            <a:ext cx="309562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han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716338"/>
            <a:ext cx="3124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9024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Stereo from community photo collections</a:t>
            </a:r>
          </a:p>
        </p:txBody>
      </p:sp>
      <p:sp>
        <p:nvSpPr>
          <p:cNvPr id="47107" name="AutoShap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Up to now, we’ve always assumed that camera calibration is known</a:t>
            </a:r>
          </a:p>
          <a:p>
            <a:pPr>
              <a:buFontTx/>
              <a:buChar char="•"/>
            </a:pPr>
            <a:r>
              <a:rPr lang="en-US" dirty="0" smtClean="0"/>
              <a:t>For photos taken from the Internet, we need </a:t>
            </a:r>
            <a:r>
              <a:rPr lang="en-US" i="1" dirty="0" smtClean="0">
                <a:solidFill>
                  <a:srgbClr val="FF0000"/>
                </a:solidFill>
              </a:rPr>
              <a:t>structure from motion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techniques to reconstruct both camera positions and 3D </a:t>
            </a:r>
            <a:r>
              <a:rPr lang="en-US" dirty="0" smtClean="0"/>
              <a:t>points. (SEE POSTED VIDEO)</a:t>
            </a:r>
            <a:endParaRPr lang="en-US" dirty="0" smtClean="0"/>
          </a:p>
        </p:txBody>
      </p:sp>
      <p:pic>
        <p:nvPicPr>
          <p:cNvPr id="5" name="Picture 4" descr="liberty-close.jpg"/>
          <p:cNvPicPr>
            <a:picLocks noChangeAspect="1"/>
          </p:cNvPicPr>
          <p:nvPr/>
        </p:nvPicPr>
        <p:blipFill>
          <a:blip r:embed="rId3" cstate="print"/>
          <a:srcRect r="30034"/>
          <a:stretch>
            <a:fillRect/>
          </a:stretch>
        </p:blipFill>
        <p:spPr>
          <a:xfrm>
            <a:off x="4419600" y="3048000"/>
            <a:ext cx="4260675" cy="342900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50" y="2895600"/>
            <a:ext cx="4348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05860" name="Picture 4" descr="http://grail.cs.washington.edu/software/pmvs/images/c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562"/>
            <a:ext cx="4645516" cy="3245210"/>
          </a:xfrm>
          <a:prstGeom prst="rect">
            <a:avLst/>
          </a:prstGeom>
          <a:noFill/>
        </p:spPr>
      </p:pic>
      <p:pic>
        <p:nvPicPr>
          <p:cNvPr id="505862" name="Picture 6" descr="http://grail.cs.washington.edu/software/pmvs/images/co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562"/>
            <a:ext cx="4572000" cy="3154190"/>
          </a:xfrm>
          <a:prstGeom prst="rect">
            <a:avLst/>
          </a:prstGeom>
          <a:noFill/>
        </p:spPr>
      </p:pic>
      <p:pic>
        <p:nvPicPr>
          <p:cNvPr id="505858" name="Picture 2" descr="http://grail.cs.washington.edu/software/pmvs/images/henry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06762"/>
            <a:ext cx="9144001" cy="2838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816604"/>
      </p:ext>
    </p:extLst>
  </p:cSld>
  <p:clrMapOvr>
    <a:masterClrMapping/>
  </p:clrMapOvr>
  <p:transition advTm="29093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Head Reconstruction from Uncalibrated Internet Photos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Input: Internet photos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different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poses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expressions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Output: 3D model of </a:t>
            </a:r>
            <a:r>
              <a:rPr lang="en-US" sz="2800" dirty="0" smtClean="0"/>
              <a:t>the head</a:t>
            </a:r>
            <a:endParaRPr lang="en-US" sz="28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8" t="19502" r="10487" b="65796"/>
          <a:stretch/>
        </p:blipFill>
        <p:spPr>
          <a:xfrm>
            <a:off x="1469571" y="4800600"/>
            <a:ext cx="5687881" cy="1588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19" y="1828800"/>
            <a:ext cx="4511355" cy="2469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7452" y="5943600"/>
            <a:ext cx="157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work of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Shu Liang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8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/>
              <a:t>Applications: structure engineering</a:t>
            </a:r>
            <a:endParaRPr lang="fr-FR" sz="400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sp>
        <p:nvSpPr>
          <p:cNvPr id="483341" name="Rectangle 13"/>
          <p:cNvSpPr>
            <a:spLocks noChangeArrowheads="1"/>
          </p:cNvSpPr>
          <p:nvPr/>
        </p:nvSpPr>
        <p:spPr bwMode="auto">
          <a:xfrm>
            <a:off x="747713" y="5499100"/>
            <a:ext cx="6345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prstClr val="black"/>
                </a:solidFill>
                <a:latin typeface="Calibri"/>
              </a:rPr>
              <a:t>BODY / SPACE / FRAME, Antony Gormley, Lelystad, Holland </a:t>
            </a:r>
          </a:p>
        </p:txBody>
      </p:sp>
      <p:pic>
        <p:nvPicPr>
          <p:cNvPr id="483342" name="Picture 14" descr="renderGorm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1979613"/>
            <a:ext cx="6216650" cy="338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83343" name="Picture 15" descr="goodmes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86"/>
          <a:stretch>
            <a:fillRect/>
          </a:stretch>
        </p:blipFill>
        <p:spPr bwMode="auto">
          <a:xfrm>
            <a:off x="7181850" y="4157663"/>
            <a:ext cx="1806575" cy="270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49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9652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1525588" y="4851400"/>
            <a:ext cx="631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b="1">
                <a:solidFill>
                  <a:prstClr val="black"/>
                </a:solidFill>
              </a:rPr>
              <a:t>medical, industrial and cultural heritage indexation</a:t>
            </a:r>
          </a:p>
        </p:txBody>
      </p:sp>
      <p:pic>
        <p:nvPicPr>
          <p:cNvPr id="490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590800"/>
            <a:ext cx="1722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19400"/>
            <a:ext cx="2143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819400"/>
            <a:ext cx="1616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514600"/>
            <a:ext cx="15716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700" y="1419225"/>
            <a:ext cx="7391400" cy="501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90504" name="Text Box 8"/>
          <p:cNvSpPr txBox="1">
            <a:spLocks noChangeArrowheads="1"/>
          </p:cNvSpPr>
          <p:nvPr/>
        </p:nvSpPr>
        <p:spPr bwMode="auto">
          <a:xfrm>
            <a:off x="3200400" y="1600200"/>
            <a:ext cx="4953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4800" b="1">
              <a:solidFill>
                <a:srgbClr val="0000F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 	? 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 ?</a:t>
            </a:r>
          </a:p>
        </p:txBody>
      </p:sp>
      <p:pic>
        <p:nvPicPr>
          <p:cNvPr id="4905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828800"/>
            <a:ext cx="16525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6" name="Picture 10"/>
          <p:cNvPicPr>
            <a:picLocks noChangeAspect="1" noChangeArrowheads="1"/>
          </p:cNvPicPr>
          <p:nvPr/>
        </p:nvPicPr>
        <p:blipFill>
          <a:blip r:embed="rId9"/>
          <a:srcRect t="8957"/>
          <a:stretch>
            <a:fillRect/>
          </a:stretch>
        </p:blipFill>
        <p:spPr bwMode="auto">
          <a:xfrm>
            <a:off x="3276600" y="1651000"/>
            <a:ext cx="5562600" cy="284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590800"/>
            <a:ext cx="3200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0510" name="Rectangle 1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3D indexation</a:t>
            </a:r>
          </a:p>
        </p:txBody>
      </p:sp>
    </p:spTree>
    <p:extLst>
      <p:ext uri="{BB962C8B-B14F-4D97-AF65-F5344CB8AC3E}">
        <p14:creationId xmlns:p14="http://schemas.microsoft.com/office/powerpoint/2010/main" val="232195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 descr="poster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586038"/>
            <a:ext cx="6242050" cy="4237037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492549" name="Picture 5" descr="a2140-010g-0-c-bi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3841750"/>
            <a:ext cx="3268663" cy="17145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92550" name="Text Box 6"/>
          <p:cNvSpPr txBox="1">
            <a:spLocks noChangeArrowheads="1"/>
          </p:cNvSpPr>
          <p:nvPr/>
        </p:nvSpPr>
        <p:spPr bwMode="auto">
          <a:xfrm>
            <a:off x="365125" y="5500688"/>
            <a:ext cx="229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/>
              </a:rPr>
              <a:t>1186 fragments</a:t>
            </a:r>
          </a:p>
        </p:txBody>
      </p:sp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archaeology</a:t>
            </a:r>
          </a:p>
        </p:txBody>
      </p:sp>
      <p:sp>
        <p:nvSpPr>
          <p:cNvPr id="492554" name="Rectangle 10"/>
          <p:cNvSpPr>
            <a:spLocks noChangeArrowheads="1"/>
          </p:cNvSpPr>
          <p:nvPr/>
        </p:nvSpPr>
        <p:spPr bwMode="auto">
          <a:xfrm>
            <a:off x="446088" y="15335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>
                <a:solidFill>
                  <a:prstClr val="black"/>
                </a:solidFill>
                <a:latin typeface="Calibri"/>
              </a:rPr>
              <a:t>“forma urbis romae” project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152400" y="1981200"/>
            <a:ext cx="7527925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Fragments of the City: Stanford's Digital Forma Urbis </a:t>
            </a:r>
            <a:r>
              <a:rPr lang="en-GB" sz="1400" b="1" dirty="0" err="1">
                <a:solidFill>
                  <a:prstClr val="black"/>
                </a:solidFill>
                <a:latin typeface="Calibri"/>
              </a:rPr>
              <a:t>Romae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 Project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dirty="0">
                <a:solidFill>
                  <a:prstClr val="black"/>
                </a:solidFill>
                <a:latin typeface="Calibri"/>
              </a:rPr>
              <a:t>David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Koller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Jennifer Trimble, Tina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Najbjerg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Natasha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Gelfand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Marc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Levoy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Proc. Third Williams Symposium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on Classical Architecture,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Journal of Roman Archaeology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supplement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248872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</a:t>
            </a:r>
            <a:r>
              <a:rPr lang="en-GB" dirty="0" smtClean="0"/>
              <a:t>large scale modelling</a:t>
            </a:r>
            <a:endParaRPr lang="en-GB" dirty="0"/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8521" y="2418557"/>
            <a:ext cx="4787167" cy="17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internetmv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090" y="2329657"/>
            <a:ext cx="2376510" cy="1592262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12607" y="3988977"/>
            <a:ext cx="135515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[Pollefeys08]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678721" y="3962978"/>
            <a:ext cx="142408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[Furukawa10]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NotreDameFac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7" y="4404662"/>
            <a:ext cx="1598626" cy="2076138"/>
          </a:xfrm>
          <a:prstGeom prst="rect">
            <a:avLst/>
          </a:prstGeom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539957" y="6480800"/>
            <a:ext cx="1287830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[Goesele07]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3967" y="6415655"/>
            <a:ext cx="1277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[Cornelis08]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210" y="4437049"/>
            <a:ext cx="2940882" cy="19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8628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Medicine</a:t>
            </a:r>
            <a:endParaRPr lang="en-US" dirty="0"/>
          </a:p>
        </p:txBody>
      </p:sp>
      <p:pic>
        <p:nvPicPr>
          <p:cNvPr id="6" name="Picture 13" descr="Jia_ICPR2014_final (1).pdf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29630" r="6551" b="35925"/>
          <a:stretch>
            <a:fillRect/>
          </a:stretch>
        </p:blipFill>
        <p:spPr bwMode="auto">
          <a:xfrm>
            <a:off x="457200" y="4832790"/>
            <a:ext cx="8229600" cy="20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74644"/>
            <a:ext cx="2069943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08314"/>
            <a:ext cx="3587750" cy="375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[12pt]{article}\pagestyle{empty}&#10;\begin{document}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1.5"/>
  <p:tag name="DEFAULTFONTSIZE" val="8"/>
  <p:tag name="DEFAULTWIDTH" val="348"/>
  <p:tag name="DEFAULTHEIGHT" val="272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DPhoto99-seitz-slides">
  <a:themeElements>
    <a:clrScheme name="3DPhoto99-seitz-slide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3DPhoto99-seitz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DPhoto99-seitz-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DPhoto99-seitz-slid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D:\seitz\class\490CV\lectures\mosaic.ppt</Template>
  <TotalTime>51493</TotalTime>
  <Words>841</Words>
  <Application>Microsoft Office PowerPoint</Application>
  <PresentationFormat>On-screen Show (4:3)</PresentationFormat>
  <Paragraphs>218</Paragraphs>
  <Slides>47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Calibri</vt:lpstr>
      <vt:lpstr>Symbol</vt:lpstr>
      <vt:lpstr>Tahoma</vt:lpstr>
      <vt:lpstr>Times New Roman</vt:lpstr>
      <vt:lpstr>Trebuchet MS</vt:lpstr>
      <vt:lpstr>Wingdings 2</vt:lpstr>
      <vt:lpstr>mosaic</vt:lpstr>
      <vt:lpstr>3DPhoto99-seitz-slides</vt:lpstr>
      <vt:lpstr>Office Theme</vt:lpstr>
      <vt:lpstr>Document</vt:lpstr>
      <vt:lpstr>Reconstruction</vt:lpstr>
      <vt:lpstr>3D model</vt:lpstr>
      <vt:lpstr>Applications: cultural heritage</vt:lpstr>
      <vt:lpstr>Applications: art</vt:lpstr>
      <vt:lpstr>Applications: structure engineering</vt:lpstr>
      <vt:lpstr>Applications: 3D indexation</vt:lpstr>
      <vt:lpstr>Applications: archaeology</vt:lpstr>
      <vt:lpstr>Applications: large scale modelling</vt:lpstr>
      <vt:lpstr>Applications: Medicine</vt:lpstr>
      <vt:lpstr>Scanning technologies</vt:lpstr>
      <vt:lpstr>Medical Scanning System</vt:lpstr>
      <vt:lpstr>The “Us” Data Set (subset)</vt:lpstr>
      <vt:lpstr>3d shape from photographs</vt:lpstr>
      <vt:lpstr>Photometric Stereo</vt:lpstr>
      <vt:lpstr>Basic Photometric Stereo</vt:lpstr>
      <vt:lpstr>Basic Photometric Stereo</vt:lpstr>
      <vt:lpstr>Basic Photometric Stereo</vt:lpstr>
      <vt:lpstr>Photometric Stereo</vt:lpstr>
      <vt:lpstr>3d shape from photographs</vt:lpstr>
      <vt:lpstr>Reconstruction</vt:lpstr>
      <vt:lpstr>Reconstruction</vt:lpstr>
      <vt:lpstr>Multiple-baseline stereo</vt:lpstr>
      <vt:lpstr>Reconstruction from silhouettes</vt:lpstr>
      <vt:lpstr>Reconstruction from Silhouettes</vt:lpstr>
      <vt:lpstr>Reconstruction from Silhouettes</vt:lpstr>
      <vt:lpstr>Calibrated Image Acquisition</vt:lpstr>
      <vt:lpstr>Space Carving in General</vt:lpstr>
      <vt:lpstr>Our 4-camera light-striping stereo system</vt:lpstr>
      <vt:lpstr>Calibration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More: Space Carving Results:  African Violet</vt:lpstr>
      <vt:lpstr>More: Space Carving Results:  Hand</vt:lpstr>
      <vt:lpstr>Stereo from community photo collections</vt:lpstr>
      <vt:lpstr>PowerPoint Presentation</vt:lpstr>
      <vt:lpstr>Head Reconstruction from Uncalibrated Internet Photos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 Stereo</dc:title>
  <dc:creator>Steve Seitz</dc:creator>
  <cp:lastModifiedBy>Linda Shapiro</cp:lastModifiedBy>
  <cp:revision>790</cp:revision>
  <cp:lastPrinted>1999-10-04T18:53:50Z</cp:lastPrinted>
  <dcterms:created xsi:type="dcterms:W3CDTF">1998-05-10T17:20:27Z</dcterms:created>
  <dcterms:modified xsi:type="dcterms:W3CDTF">2018-05-17T18:55:25Z</dcterms:modified>
</cp:coreProperties>
</file>