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73"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2430" y="-1008"/>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Recognition II</a:t>
            </a:r>
            <a:endParaRPr lang="en-US" dirty="0"/>
          </a:p>
        </p:txBody>
      </p:sp>
      <p:sp>
        <p:nvSpPr>
          <p:cNvPr id="3" name="Subtitle 2"/>
          <p:cNvSpPr>
            <a:spLocks noGrp="1"/>
          </p:cNvSpPr>
          <p:nvPr>
            <p:ph type="subTitle" idx="1"/>
          </p:nvPr>
        </p:nvSpPr>
        <p:spPr>
          <a:xfrm>
            <a:off x="1371600" y="4140187"/>
            <a:ext cx="6857464" cy="2652175"/>
          </a:xfrm>
        </p:spPr>
        <p:txBody>
          <a:bodyPr>
            <a:normAutofit/>
          </a:bodyPr>
          <a:lstStyle/>
          <a:p>
            <a:r>
              <a:rPr lang="en-US" sz="4400" dirty="0" smtClean="0"/>
              <a:t>Linda Shapiro</a:t>
            </a:r>
          </a:p>
          <a:p>
            <a:r>
              <a:rPr lang="en-US" sz="4400" dirty="0" smtClean="0"/>
              <a:t>EE/CSE 576</a:t>
            </a:r>
            <a:endParaRPr lang="en-US" sz="4400" dirty="0" smtClean="0"/>
          </a:p>
          <a:p>
            <a:r>
              <a:rPr lang="en-US" sz="3600" dirty="0" smtClean="0"/>
              <a:t>with </a:t>
            </a:r>
            <a:r>
              <a:rPr lang="en-US" sz="3600" dirty="0" smtClean="0"/>
              <a:t>CNN</a:t>
            </a:r>
            <a:r>
              <a:rPr lang="en-US" sz="3600" dirty="0" smtClean="0"/>
              <a:t> </a:t>
            </a:r>
            <a:r>
              <a:rPr lang="en-US" sz="3600" dirty="0" smtClean="0"/>
              <a:t>slides from Ross </a:t>
            </a:r>
            <a:r>
              <a:rPr lang="en-US" sz="3600" dirty="0" err="1" smtClean="0"/>
              <a:t>Girshick</a:t>
            </a:r>
            <a:r>
              <a:rPr lang="en-US" sz="4400" dirty="0" smtClean="0"/>
              <a:t>	</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1BE1F48E-99F6-7F4D-B791-C6C14C59EF17}" type="slidenum">
              <a:rPr lang="en-US" smtClean="0"/>
              <a:t>1</a:t>
            </a:fld>
            <a:endParaRPr lang="en-US"/>
          </a:p>
        </p:txBody>
      </p:sp>
    </p:spTree>
    <p:extLst>
      <p:ext uri="{BB962C8B-B14F-4D97-AF65-F5344CB8AC3E}">
        <p14:creationId xmlns:p14="http://schemas.microsoft.com/office/powerpoint/2010/main" val="391118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smtClean="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a:t>
            </a:r>
            <a:r>
              <a:rPr lang="en-US" sz="2800" dirty="0" smtClean="0">
                <a:solidFill>
                  <a:srgbClr val="FF0000"/>
                </a:solidFill>
              </a:rPr>
              <a:t>If you think of the block as a vector </a:t>
            </a:r>
            <a:r>
              <a:rPr lang="en-US" sz="2800" b="1" dirty="0" smtClean="0">
                <a:solidFill>
                  <a:srgbClr val="FF0000"/>
                </a:solidFill>
              </a:rPr>
              <a:t>v</a:t>
            </a:r>
            <a:r>
              <a:rPr lang="en-US" sz="2800" dirty="0" smtClean="0">
                <a:solidFill>
                  <a:srgbClr val="FF0000"/>
                </a:solidFill>
              </a:rPr>
              <a:t>, then the </a:t>
            </a:r>
          </a:p>
          <a:p>
            <a:r>
              <a:rPr lang="en-US" sz="2800" dirty="0">
                <a:solidFill>
                  <a:srgbClr val="FF0000"/>
                </a:solidFill>
              </a:rPr>
              <a:t> </a:t>
            </a:r>
            <a:r>
              <a:rPr lang="en-US" sz="2800" dirty="0" smtClean="0">
                <a:solidFill>
                  <a:srgbClr val="FF0000"/>
                </a:solidFill>
              </a:rPr>
              <a:t>  normalized block is </a:t>
            </a:r>
            <a:r>
              <a:rPr lang="en-US" sz="2800" b="1" dirty="0" smtClean="0">
                <a:solidFill>
                  <a:srgbClr val="FF0000"/>
                </a:solidFill>
              </a:rPr>
              <a:t>v</a:t>
            </a:r>
            <a:r>
              <a:rPr lang="en-US" sz="2800" dirty="0" smtClean="0">
                <a:solidFill>
                  <a:srgbClr val="FF0000"/>
                </a:solidFill>
              </a:rPr>
              <a:t>/norm(</a:t>
            </a:r>
            <a:r>
              <a:rPr lang="en-US" sz="2800" b="1" dirty="0" smtClean="0">
                <a:solidFill>
                  <a:srgbClr val="FF0000"/>
                </a:solidFill>
              </a:rPr>
              <a:t>v</a:t>
            </a:r>
            <a:r>
              <a:rPr lang="en-US" sz="2800" dirty="0" smtClean="0">
                <a:solidFill>
                  <a:srgbClr val="FF0000"/>
                </a:solidFill>
              </a:rPr>
              <a:t>)</a:t>
            </a:r>
            <a:endParaRPr lang="en-US" sz="2800" dirty="0">
              <a:solidFill>
                <a:srgbClr val="FF0000"/>
              </a:solidFill>
            </a:endParaRP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smtClean="0"/>
              <a:t>They tried 4 different kinds of normalization.</a:t>
            </a:r>
          </a:p>
          <a:p>
            <a:endParaRPr lang="en-US" dirty="0"/>
          </a:p>
          <a:p>
            <a:pPr marL="285750" indent="-285750">
              <a:buFont typeface="Arial" panose="020B0604020202020204" pitchFamily="34" charset="0"/>
              <a:buChar char="•"/>
            </a:pPr>
            <a:r>
              <a:rPr lang="en-US" dirty="0" smtClean="0"/>
              <a:t>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sqrt</a:t>
            </a:r>
            <a:r>
              <a:rPr lang="en-US" dirty="0" smtClean="0"/>
              <a:t> of L1-norm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 norm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a:t>
            </a:r>
            <a:r>
              <a:rPr lang="en-US" dirty="0" smtClean="0">
                <a:solidFill>
                  <a:srgbClr val="0000FF"/>
                </a:solidFill>
              </a:rPr>
              <a:t>non-maxima suppression </a:t>
            </a:r>
            <a:r>
              <a:rPr lang="en-US" dirty="0" smtClean="0"/>
              <a:t>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28378810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
        <p:nvSpPr>
          <p:cNvPr id="4" name="Slide Number Placeholder 3"/>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 </a:t>
            </a:r>
            <a:endParaRPr lang="en-US" dirty="0"/>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smtClean="0"/>
              <a:t>“T” vs. “C” problem</a:t>
            </a:r>
            <a:endParaRPr lang="en-US" sz="2200" dirty="0"/>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smtClean="0"/>
              <a:t>Simple </a:t>
            </a:r>
            <a:r>
              <a:rPr lang="en-US" sz="2200" dirty="0" err="1" smtClean="0"/>
              <a:t>ConvNet</a:t>
            </a:r>
            <a:endParaRPr lang="en-US" sz="2200" dirty="0"/>
          </a:p>
        </p:txBody>
      </p:sp>
      <p:sp>
        <p:nvSpPr>
          <p:cNvPr id="3" name="Slide Number Placeholder 2"/>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24617255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4160418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 of </a:t>
            </a:r>
            <a:r>
              <a:rPr lang="en-US" dirty="0" err="1" smtClean="0"/>
              <a:t>ConvNets</a:t>
            </a:r>
            <a:endParaRPr lang="en-US" dirty="0"/>
          </a:p>
        </p:txBody>
      </p:sp>
      <p:sp>
        <p:nvSpPr>
          <p:cNvPr id="3" name="Content Placeholder 2"/>
          <p:cNvSpPr>
            <a:spLocks noGrp="1"/>
          </p:cNvSpPr>
          <p:nvPr>
            <p:ph idx="1"/>
          </p:nvPr>
        </p:nvSpPr>
        <p:spPr/>
        <p:txBody>
          <a:bodyPr/>
          <a:lstStyle/>
          <a:p>
            <a:r>
              <a:rPr lang="en-US" dirty="0" smtClean="0"/>
              <a:t>The rise of Support Vector Machines (SVMs)</a:t>
            </a:r>
          </a:p>
          <a:p>
            <a:r>
              <a:rPr lang="en-US" dirty="0" smtClean="0"/>
              <a:t>Mathematical advantages (theory, convex optimization)</a:t>
            </a:r>
          </a:p>
          <a:p>
            <a:r>
              <a:rPr lang="en-US" dirty="0" smtClean="0"/>
              <a:t>Competitive performance on tasks such as digit classification</a:t>
            </a:r>
          </a:p>
          <a:p>
            <a:r>
              <a:rPr lang="en-US" dirty="0" smtClean="0"/>
              <a:t>Neural </a:t>
            </a:r>
            <a:r>
              <a:rPr lang="en-US" dirty="0"/>
              <a:t>n</a:t>
            </a:r>
            <a:r>
              <a:rPr lang="en-US" dirty="0" smtClean="0"/>
              <a:t>ets </a:t>
            </a:r>
            <a:r>
              <a:rPr lang="en-US" dirty="0"/>
              <a:t>b</a:t>
            </a:r>
            <a:r>
              <a:rPr lang="en-US" dirty="0" smtClean="0"/>
              <a:t>ecame </a:t>
            </a:r>
            <a:r>
              <a:rPr lang="en-US" dirty="0"/>
              <a:t>unpopular in the mid 1990s</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34011749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
        <p:nvSpPr>
          <p:cNvPr id="8" name="Slide Number Placeholder 7"/>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85</a:t>
            </a:fld>
            <a:endParaRPr lang="en-US"/>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
        <p:nvSpPr>
          <p:cNvPr id="2" name="Slide Number Placeholder 1"/>
          <p:cNvSpPr>
            <a:spLocks noGrp="1"/>
          </p:cNvSpPr>
          <p:nvPr>
            <p:ph type="sldNum" sz="quarter" idx="12"/>
          </p:nvPr>
        </p:nvSpPr>
        <p:spPr/>
        <p:txBody>
          <a:bodyPr/>
          <a:lstStyle/>
          <a:p>
            <a:fld id="{3AF709D0-6125-4E69-AAA3-543C9C01CF4B}" type="slidenum">
              <a:rPr lang="en-US" smtClean="0"/>
              <a:t>86</a:t>
            </a:fld>
            <a:endParaRPr lang="en-US"/>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max</m:t>
                        </m:r>
                      </m:fName>
                      <m:e>
                        <m:d>
                          <m:dPr>
                            <m:ctrlPr>
                              <a:rPr lang="en-US" b="0" i="1" smtClean="0">
                                <a:latin typeface="Cambria Math"/>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87</a:t>
            </a:fld>
            <a:endParaRPr lang="en-US"/>
          </a:p>
        </p:txBody>
      </p:sp>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89</a:t>
            </a:fld>
            <a:endParaRPr lang="en-US"/>
          </a:p>
        </p:txBody>
      </p:sp>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a:t>
            </a:r>
            <a:r>
              <a:rPr lang="en-US" smtClean="0"/>
              <a:t>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93</a:t>
            </a:fld>
            <a:endParaRPr lang="en-US"/>
          </a:p>
        </p:txBody>
      </p:sp>
    </p:spTree>
    <p:extLst>
      <p:ext uri="{BB962C8B-B14F-4D97-AF65-F5344CB8AC3E}">
        <p14:creationId xmlns:p14="http://schemas.microsoft.com/office/powerpoint/2010/main" val="385933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2514</Words>
  <Application>Microsoft Office PowerPoint</Application>
  <PresentationFormat>On-screen Show (4:3)</PresentationFormat>
  <Paragraphs>677</Paragraphs>
  <Slides>93</Slides>
  <Notes>16</Notes>
  <HiddenSlides>2</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Object Recognition II</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Finale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CSE</cp:lastModifiedBy>
  <cp:revision>137</cp:revision>
  <dcterms:created xsi:type="dcterms:W3CDTF">2014-11-24T16:45:48Z</dcterms:created>
  <dcterms:modified xsi:type="dcterms:W3CDTF">2017-05-05T17:48:17Z</dcterms:modified>
</cp:coreProperties>
</file>