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6.xml" ContentType="application/vnd.openxmlformats-officedocument.presentationml.notesSlide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6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7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8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97" r:id="rId3"/>
    <p:sldMasterId id="2147483709" r:id="rId4"/>
    <p:sldMasterId id="2147483745" r:id="rId5"/>
  </p:sldMasterIdLst>
  <p:notesMasterIdLst>
    <p:notesMasterId r:id="rId93"/>
  </p:notesMasterIdLst>
  <p:sldIdLst>
    <p:sldId id="256" r:id="rId6"/>
    <p:sldId id="516" r:id="rId7"/>
    <p:sldId id="527" r:id="rId8"/>
    <p:sldId id="528" r:id="rId9"/>
    <p:sldId id="529" r:id="rId10"/>
    <p:sldId id="530" r:id="rId11"/>
    <p:sldId id="531" r:id="rId12"/>
    <p:sldId id="532" r:id="rId13"/>
    <p:sldId id="533" r:id="rId14"/>
    <p:sldId id="375" r:id="rId15"/>
    <p:sldId id="406" r:id="rId16"/>
    <p:sldId id="405" r:id="rId17"/>
    <p:sldId id="534" r:id="rId18"/>
    <p:sldId id="535" r:id="rId19"/>
    <p:sldId id="536" r:id="rId20"/>
    <p:sldId id="537" r:id="rId21"/>
    <p:sldId id="538" r:id="rId22"/>
    <p:sldId id="539" r:id="rId23"/>
    <p:sldId id="540" r:id="rId24"/>
    <p:sldId id="541" r:id="rId25"/>
    <p:sldId id="542" r:id="rId26"/>
    <p:sldId id="431" r:id="rId27"/>
    <p:sldId id="407" r:id="rId28"/>
    <p:sldId id="411" r:id="rId29"/>
    <p:sldId id="432" r:id="rId30"/>
    <p:sldId id="515" r:id="rId31"/>
    <p:sldId id="412" r:id="rId32"/>
    <p:sldId id="518" r:id="rId33"/>
    <p:sldId id="416" r:id="rId34"/>
    <p:sldId id="438" r:id="rId35"/>
    <p:sldId id="439" r:id="rId36"/>
    <p:sldId id="440" r:id="rId37"/>
    <p:sldId id="441" r:id="rId38"/>
    <p:sldId id="442" r:id="rId39"/>
    <p:sldId id="443" r:id="rId40"/>
    <p:sldId id="448" r:id="rId41"/>
    <p:sldId id="444" r:id="rId42"/>
    <p:sldId id="445" r:id="rId43"/>
    <p:sldId id="421" r:id="rId44"/>
    <p:sldId id="422" r:id="rId45"/>
    <p:sldId id="424" r:id="rId46"/>
    <p:sldId id="425" r:id="rId47"/>
    <p:sldId id="426" r:id="rId48"/>
    <p:sldId id="427" r:id="rId49"/>
    <p:sldId id="428" r:id="rId50"/>
    <p:sldId id="429" r:id="rId51"/>
    <p:sldId id="446" r:id="rId52"/>
    <p:sldId id="544" r:id="rId53"/>
    <p:sldId id="545" r:id="rId54"/>
    <p:sldId id="546" r:id="rId55"/>
    <p:sldId id="547" r:id="rId56"/>
    <p:sldId id="548" r:id="rId57"/>
    <p:sldId id="549" r:id="rId58"/>
    <p:sldId id="550" r:id="rId59"/>
    <p:sldId id="551" r:id="rId60"/>
    <p:sldId id="552" r:id="rId61"/>
    <p:sldId id="553" r:id="rId62"/>
    <p:sldId id="554" r:id="rId63"/>
    <p:sldId id="555" r:id="rId64"/>
    <p:sldId id="556" r:id="rId65"/>
    <p:sldId id="557" r:id="rId66"/>
    <p:sldId id="558" r:id="rId67"/>
    <p:sldId id="559" r:id="rId68"/>
    <p:sldId id="560" r:id="rId69"/>
    <p:sldId id="561" r:id="rId70"/>
    <p:sldId id="562" r:id="rId71"/>
    <p:sldId id="563" r:id="rId72"/>
    <p:sldId id="564" r:id="rId73"/>
    <p:sldId id="565" r:id="rId74"/>
    <p:sldId id="566" r:id="rId75"/>
    <p:sldId id="567" r:id="rId76"/>
    <p:sldId id="568" r:id="rId77"/>
    <p:sldId id="569" r:id="rId78"/>
    <p:sldId id="570" r:id="rId79"/>
    <p:sldId id="571" r:id="rId80"/>
    <p:sldId id="572" r:id="rId81"/>
    <p:sldId id="573" r:id="rId82"/>
    <p:sldId id="574" r:id="rId83"/>
    <p:sldId id="575" r:id="rId84"/>
    <p:sldId id="576" r:id="rId85"/>
    <p:sldId id="577" r:id="rId86"/>
    <p:sldId id="578" r:id="rId87"/>
    <p:sldId id="579" r:id="rId88"/>
    <p:sldId id="580" r:id="rId89"/>
    <p:sldId id="581" r:id="rId90"/>
    <p:sldId id="582" r:id="rId91"/>
    <p:sldId id="583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5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17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viewProps" Target="view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F5F2E-4F06-C949-8A01-629B6EA24B49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608ED-37D9-F24B-BCD9-FD10A567C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557CE-33E3-4EB7-B94C-77F79F415A77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2EF53-188F-476D-B031-1B370B2D2971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In general simple classifiers, while they are more efficient,  they are also weaker.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We could define a computational risk hierarchy (in analogy with structural risk minimization)…</a:t>
            </a:r>
          </a:p>
          <a:p>
            <a:pPr eaLnBrk="1" hangingPunct="1"/>
            <a:r>
              <a:rPr lang="en-US" smtClean="0"/>
              <a:t>  A nested set of  classifier classes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training process is reminiscent of boosting…</a:t>
            </a:r>
          </a:p>
          <a:p>
            <a:pPr eaLnBrk="1" hangingPunct="1"/>
            <a:r>
              <a:rPr lang="en-US" smtClean="0"/>
              <a:t>   - previous classifiers reweight the examples used to train subsequent classifiers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goal of the training process is different</a:t>
            </a:r>
          </a:p>
          <a:p>
            <a:pPr eaLnBrk="1" hangingPunct="1"/>
            <a:r>
              <a:rPr lang="en-US" smtClean="0"/>
              <a:t>   - instead of minimizing errors minimize false positives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40C29-5DF3-4839-92EA-00F840C9A1B3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29D-C39B-4D5B-816A-63F794147201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4B208-FB4F-4EE9-A0CE-AC6C9A54CA79}" type="slidenum">
              <a:rPr lang="en-US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16451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6452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FA4A93A-65D8-468A-8447-ABEC06303692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87B5A5-8592-45C0-B70A-60C90274E03F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situation with negative examples is actually quite common…  where negative examples are free.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7CF93-9A49-44A4-920E-851FBF3A0093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806B5-D1EE-423C-A40E-B197ACBA4597}" type="slidenum">
              <a:rPr lang="en-US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546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1C8DD9A-A8FD-48E3-9774-FD6438459B5F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5302E-4B77-4A9F-A5E1-8E7AD46636B3}" type="slidenum">
              <a:rPr lang="en-US">
                <a:solidFill>
                  <a:prstClr val="black"/>
                </a:solidFill>
                <a:latin typeface="Calibri"/>
              </a:rPr>
              <a:pPr/>
              <a:t>43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594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41C994-F501-48F4-8C01-A9806440BBD6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2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2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7A32B-DCBD-4AF4-9F45-17646A154127}" type="slidenum">
              <a:rPr lang="en-US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8DC23-A970-4EF4-BECC-E4971ECF9B9F}" type="slidenum">
              <a:rPr lang="en-US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9BD17-FB12-4AF1-90F8-698AAB4D4942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07976-0B26-4938-BCF2-E93FFE4709E8}" type="slidenum">
              <a:rPr lang="en-US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1AE26-9DAB-4FB1-BA68-FA614A749E59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F91923-2B51-4274-9318-E12E686628C9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48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57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C782F7-CD3A-47BD-AD1A-8A11D286F2B6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57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86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51E2F8-FE8A-4904-969F-BC4E7A1C0A6C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58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70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CF1033-7029-4551-A030-EDBF38168881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67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48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98DAA1-2A0C-4DE0-B1B3-B147AE55A58B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71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11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03FA2B-FECF-4D72-98BB-1C7236678402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72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64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4D63C2-3675-4D61-9133-23C4B4F8C9C3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76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90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9CE980-7CF1-4EB2-B453-079FECA805CC}" type="slidenum">
              <a:rPr lang="en-US"/>
              <a:pPr/>
              <a:t>78</a:t>
            </a:fld>
            <a:endParaRPr lang="en-US"/>
          </a:p>
        </p:txBody>
      </p:sp>
      <p:sp>
        <p:nvSpPr>
          <p:cNvPr id="91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1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BABC1-11E5-46F6-AAB8-E72E62887842}" type="slidenum">
              <a:rPr lang="en-US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81636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15E8E2-A828-46BE-A9A7-F1CD75ECF7D7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0374E-4968-4C2A-9A07-22289999B2B0}" type="slidenum">
              <a:rPr lang="en-US"/>
              <a:pPr/>
              <a:t>79</a:t>
            </a:fld>
            <a:endParaRPr lang="en-US"/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637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17E215-4F9F-4C18-ABB1-CD892116A8F5}" type="slidenum">
              <a:rPr lang="en-US"/>
              <a:pPr/>
              <a:t>80</a:t>
            </a:fld>
            <a:endParaRPr lang="en-US"/>
          </a:p>
        </p:txBody>
      </p:sp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27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98C49-978E-4F32-87CD-F33064687765}" type="slidenum">
              <a:rPr lang="en-US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682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C71FD2C-2F05-41EC-B5D0-DC377D6BAD4E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3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6AB80-869A-434D-A4EB-C97162DC92B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E224C-32EE-44FB-AB02-2E336849A56D}" type="slidenum">
              <a:rPr lang="en-US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73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3CB8A2-C095-44CB-BB4C-7E0A5387187D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5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5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A2CF4-C81C-44D7-95DB-8009BB4A4C8C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C77FB-3C66-49FE-9B46-60FFC930A9A1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4C9DE-B5AB-4AE4-80F6-9E2673B3697D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18B3A4-F075-40B2-81B8-614E8825083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518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F145E-4D98-4EFE-A2EC-499DA0C419D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74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FB8408B-212A-4AAC-B5CD-009FD38EE67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57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6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7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0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2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1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9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3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577530-F841-445A-9BBF-C142C1C9EEB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87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1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6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3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91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12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38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1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45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8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B5C2203-1A54-4B40-9D28-67CFE83A4C5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86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8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6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23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06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27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8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57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9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04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8F8274-9A3A-4D3F-B883-4F0268AE9B6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402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00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43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36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42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49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58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07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94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9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CBB8D0-63F1-4333-8B68-4F833FF6310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42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05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37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64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93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2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8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2A1F748-6AC3-41A0-80E9-5E243F3D64A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91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B8138ED-CFD4-4439-98B5-D554D0B40B4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00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7E0B9DC-22BC-4D85-995C-96D3930A00E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56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4E065F8-D59F-4C04-88BB-AB4D5FF65E2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22706"/>
            <a:ext cx="7772400" cy="494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4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8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92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5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9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sion.ucsd.edu/~bbabenko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4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tags" Target="../tags/tag53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tags" Target="../tags/tag56.xml"/><Relationship Id="rId47" Type="http://schemas.openxmlformats.org/officeDocument/2006/relationships/tags" Target="../tags/tag61.xml"/><Relationship Id="rId50" Type="http://schemas.openxmlformats.org/officeDocument/2006/relationships/tags" Target="../tags/tag64.xml"/><Relationship Id="rId55" Type="http://schemas.openxmlformats.org/officeDocument/2006/relationships/image" Target="../media/image24.png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9" Type="http://schemas.openxmlformats.org/officeDocument/2006/relationships/tags" Target="../tags/tag43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53" Type="http://schemas.openxmlformats.org/officeDocument/2006/relationships/slideLayout" Target="../slideLayouts/slideLayout7.xml"/><Relationship Id="rId58" Type="http://schemas.openxmlformats.org/officeDocument/2006/relationships/image" Target="../media/image28.png"/><Relationship Id="rId5" Type="http://schemas.openxmlformats.org/officeDocument/2006/relationships/tags" Target="../tags/tag19.xml"/><Relationship Id="rId19" Type="http://schemas.openxmlformats.org/officeDocument/2006/relationships/tags" Target="../tags/tag33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56" Type="http://schemas.openxmlformats.org/officeDocument/2006/relationships/image" Target="../media/image27.png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3" Type="http://schemas.openxmlformats.org/officeDocument/2006/relationships/tags" Target="../tags/tag17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tags" Target="../tags/tag60.xml"/><Relationship Id="rId20" Type="http://schemas.openxmlformats.org/officeDocument/2006/relationships/tags" Target="../tags/tag34.xml"/><Relationship Id="rId41" Type="http://schemas.openxmlformats.org/officeDocument/2006/relationships/tags" Target="../tags/tag55.xml"/><Relationship Id="rId54" Type="http://schemas.openxmlformats.org/officeDocument/2006/relationships/notesSlide" Target="../notesSlides/notesSlide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tags" Target="../tags/tag63.xml"/><Relationship Id="rId57" Type="http://schemas.openxmlformats.org/officeDocument/2006/relationships/image" Target="../media/image26.png"/><Relationship Id="rId10" Type="http://schemas.openxmlformats.org/officeDocument/2006/relationships/tags" Target="../tags/tag24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52" Type="http://schemas.openxmlformats.org/officeDocument/2006/relationships/tags" Target="../tags/tag6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asc.ri.cmu.edu/NNFaceDetector/" TargetMode="Externa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hpl.hp.com/techreports/Compaq-DEC/CRL-98-11.pdf" TargetMode="Externa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26" Type="http://schemas.openxmlformats.org/officeDocument/2006/relationships/tags" Target="../tags/tag93.xml"/><Relationship Id="rId39" Type="http://schemas.openxmlformats.org/officeDocument/2006/relationships/image" Target="../media/image37.png"/><Relationship Id="rId21" Type="http://schemas.openxmlformats.org/officeDocument/2006/relationships/tags" Target="../tags/tag88.xml"/><Relationship Id="rId34" Type="http://schemas.openxmlformats.org/officeDocument/2006/relationships/image" Target="../media/image32.png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tags" Target="../tags/tag92.xml"/><Relationship Id="rId33" Type="http://schemas.openxmlformats.org/officeDocument/2006/relationships/image" Target="../media/image28.png"/><Relationship Id="rId38" Type="http://schemas.openxmlformats.org/officeDocument/2006/relationships/image" Target="../media/image36.jpeg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0" Type="http://schemas.openxmlformats.org/officeDocument/2006/relationships/tags" Target="../tags/tag87.xml"/><Relationship Id="rId29" Type="http://schemas.openxmlformats.org/officeDocument/2006/relationships/tags" Target="../tags/tag96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tags" Target="../tags/tag91.xml"/><Relationship Id="rId32" Type="http://schemas.openxmlformats.org/officeDocument/2006/relationships/notesSlide" Target="../notesSlides/notesSlide13.xml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openxmlformats.org/officeDocument/2006/relationships/tags" Target="../tags/tag90.xml"/><Relationship Id="rId28" Type="http://schemas.openxmlformats.org/officeDocument/2006/relationships/tags" Target="../tags/tag95.xml"/><Relationship Id="rId36" Type="http://schemas.openxmlformats.org/officeDocument/2006/relationships/image" Target="../media/image34.png"/><Relationship Id="rId10" Type="http://schemas.openxmlformats.org/officeDocument/2006/relationships/tags" Target="../tags/tag77.xml"/><Relationship Id="rId19" Type="http://schemas.openxmlformats.org/officeDocument/2006/relationships/tags" Target="../tags/tag86.xml"/><Relationship Id="rId31" Type="http://schemas.openxmlformats.org/officeDocument/2006/relationships/slideLayout" Target="../slideLayouts/slideLayout51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tags" Target="../tags/tag94.xml"/><Relationship Id="rId30" Type="http://schemas.openxmlformats.org/officeDocument/2006/relationships/tags" Target="../tags/tag97.xml"/><Relationship Id="rId35" Type="http://schemas.openxmlformats.org/officeDocument/2006/relationships/image" Target="../media/image33.jpeg"/><Relationship Id="rId8" Type="http://schemas.openxmlformats.org/officeDocument/2006/relationships/tags" Target="../tags/tag75.xml"/><Relationship Id="rId3" Type="http://schemas.openxmlformats.org/officeDocument/2006/relationships/tags" Target="../tags/tag7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image" Target="../media/image45.jpe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44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tags" Target="../tags/tag109.xml"/><Relationship Id="rId7" Type="http://schemas.openxmlformats.org/officeDocument/2006/relationships/image" Target="../media/image46.jpe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50.jpeg"/><Relationship Id="rId5" Type="http://schemas.openxmlformats.org/officeDocument/2006/relationships/tags" Target="../tags/tag115.xml"/><Relationship Id="rId10" Type="http://schemas.openxmlformats.org/officeDocument/2006/relationships/image" Target="../media/image49.jpeg"/><Relationship Id="rId4" Type="http://schemas.openxmlformats.org/officeDocument/2006/relationships/tags" Target="../tags/tag114.xml"/><Relationship Id="rId9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9.jpeg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5.wmf"/><Relationship Id="rId10" Type="http://schemas.openxmlformats.org/officeDocument/2006/relationships/image" Target="../media/image59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7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8.png"/><Relationship Id="rId4" Type="http://schemas.openxmlformats.org/officeDocument/2006/relationships/oleObject" Target="../embeddings/oleObject5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tags" Target="../tags/tag11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3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image" Target="../media/image72.png"/><Relationship Id="rId5" Type="http://schemas.openxmlformats.org/officeDocument/2006/relationships/tags" Target="../tags/tag121.xml"/><Relationship Id="rId10" Type="http://schemas.openxmlformats.org/officeDocument/2006/relationships/image" Target="../media/image71.png"/><Relationship Id="rId4" Type="http://schemas.openxmlformats.org/officeDocument/2006/relationships/tags" Target="../tags/tag120.xml"/><Relationship Id="rId9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125.xml"/><Relationship Id="rId7" Type="http://schemas.openxmlformats.org/officeDocument/2006/relationships/image" Target="../media/image69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4.png"/><Relationship Id="rId5" Type="http://schemas.openxmlformats.org/officeDocument/2006/relationships/tags" Target="../tags/tag127.xml"/><Relationship Id="rId10" Type="http://schemas.openxmlformats.org/officeDocument/2006/relationships/image" Target="../media/image73.png"/><Relationship Id="rId4" Type="http://schemas.openxmlformats.org/officeDocument/2006/relationships/tags" Target="../tags/tag126.xml"/><Relationship Id="rId9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tags" Target="../tags/tag129.xml"/><Relationship Id="rId16" Type="http://schemas.openxmlformats.org/officeDocument/2006/relationships/image" Target="../media/image75.png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image" Target="../media/image69.png"/><Relationship Id="rId5" Type="http://schemas.openxmlformats.org/officeDocument/2006/relationships/tags" Target="../tags/tag132.xml"/><Relationship Id="rId15" Type="http://schemas.openxmlformats.org/officeDocument/2006/relationships/image" Target="../media/image74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78.pn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image" Target="../media/image93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sb.edu/~mturk/Papers/mturk-CVPR91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eautycheck.de/" TargetMode="External"/><Relationship Id="rId4" Type="http://schemas.openxmlformats.org/officeDocument/2006/relationships/image" Target="../media/image12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Face/Flesh Detection and Face Recognition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Linda Shapiro</a:t>
            </a:r>
          </a:p>
          <a:p>
            <a:endParaRPr lang="en-US" dirty="0"/>
          </a:p>
          <a:p>
            <a:r>
              <a:rPr lang="en-US" dirty="0" smtClean="0"/>
              <a:t>EE/CSE 576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B3A4-F075-40B2-81B8-614E8825083F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8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detection</a:t>
            </a:r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3600" y="2286000"/>
            <a:ext cx="2235200" cy="16764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28800" y="4267200"/>
            <a:ext cx="51122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/>
              <a:t>State-of-the-art face detection demo</a:t>
            </a:r>
          </a:p>
          <a:p>
            <a:pPr algn="ctr"/>
            <a:r>
              <a:rPr lang="en-US" b="0" dirty="0" smtClean="0"/>
              <a:t>(Courtesy </a:t>
            </a:r>
            <a:r>
              <a:rPr lang="en-US" b="0" dirty="0" smtClean="0">
                <a:hlinkClick r:id="rId4"/>
              </a:rPr>
              <a:t>Boris </a:t>
            </a:r>
            <a:r>
              <a:rPr lang="en-US" b="0" dirty="0" err="1" smtClean="0">
                <a:hlinkClick r:id="rId4"/>
              </a:rPr>
              <a:t>Babenko</a:t>
            </a:r>
            <a:r>
              <a:rPr lang="en-US" b="0" dirty="0" smtClean="0"/>
              <a:t>)</a:t>
            </a:r>
            <a:endParaRPr lang="en-US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90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are the faces? </a:t>
            </a:r>
            <a:endParaRPr lang="en-US" dirty="0"/>
          </a:p>
        </p:txBody>
      </p:sp>
      <p:pic>
        <p:nvPicPr>
          <p:cNvPr id="6146" name="Picture 2" descr="http://scien.stanford.edu/pages/labsite/2007/psych221/projects/07/face%20detection/images/shuttle2_fac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47" y="2057400"/>
            <a:ext cx="515865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CC"/>
                </a:solidFill>
              </a:rPr>
              <a:t>What kind of features?</a:t>
            </a:r>
          </a:p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Rowley: 32 x 32 </a:t>
            </a:r>
            <a:r>
              <a:rPr lang="en-US" dirty="0" err="1" smtClean="0"/>
              <a:t>subimages</a:t>
            </a:r>
            <a:r>
              <a:rPr lang="en-US" dirty="0" smtClean="0"/>
              <a:t> at different levels of a pyramid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Viola/Jones: rectangular features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rgbClr val="0033CC"/>
                </a:solidFill>
              </a:rPr>
              <a:t>What kind of classifiers?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Rowley: neural 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Viola/Jones: </a:t>
            </a:r>
            <a:r>
              <a:rPr lang="en-US" dirty="0" err="1" smtClean="0">
                <a:solidFill>
                  <a:srgbClr val="FF0000"/>
                </a:solidFill>
              </a:rPr>
              <a:t>Adaboost</a:t>
            </a:r>
            <a:r>
              <a:rPr lang="en-US" dirty="0" smtClean="0">
                <a:solidFill>
                  <a:srgbClr val="FF0000"/>
                </a:solidFill>
              </a:rPr>
              <a:t> over simple one-node decision trees (stumps)</a:t>
            </a:r>
          </a:p>
          <a:p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166252-0A01-48AE-AB30-AF9C68B2D85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smtClean="0"/>
              <a:t> Object Detection:</a:t>
            </a:r>
            <a:br>
              <a:rPr lang="en-US" altLang="en-US" sz="3600" smtClean="0"/>
            </a:br>
            <a:r>
              <a:rPr lang="en-US" altLang="en-US" sz="3600" smtClean="0"/>
              <a:t> Rowley’s Face Finder</a:t>
            </a:r>
            <a:endParaRPr lang="en-US" altLang="en-US" smtClean="0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latin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pic>
        <p:nvPicPr>
          <p:cNvPr id="10248" name="Picture 8" descr="rowle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2200"/>
            <a:ext cx="44958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41325" y="2243138"/>
            <a:ext cx="2749471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1. convert to gray scale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2. normalize for </a:t>
            </a:r>
            <a:r>
              <a:rPr lang="en-US" altLang="en-US" sz="1800" dirty="0" smtClean="0">
                <a:solidFill>
                  <a:schemeClr val="tx2"/>
                </a:solidFill>
              </a:rPr>
              <a:t>lighting</a:t>
            </a:r>
            <a:endParaRPr lang="en-US" altLang="en-US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8000"/>
                </a:solidFill>
              </a:rPr>
              <a:t>3. histogram equalization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4. apply neural net(s)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    trained on 16K images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65125" y="4605338"/>
            <a:ext cx="2159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What data is fed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the classifier?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20 x 20 windows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a pyramid structure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717925" y="58229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Preprocessing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5938" r="20000" b="23438"/>
          <a:stretch>
            <a:fillRect/>
          </a:stretch>
        </p:blipFill>
        <p:spPr bwMode="auto">
          <a:xfrm>
            <a:off x="598488" y="1752600"/>
            <a:ext cx="786606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Pyramid Idea</a:t>
            </a:r>
          </a:p>
        </p:txBody>
      </p:sp>
      <p:sp>
        <p:nvSpPr>
          <p:cNvPr id="3" name="Parallelogram 2"/>
          <p:cNvSpPr/>
          <p:nvPr/>
        </p:nvSpPr>
        <p:spPr>
          <a:xfrm>
            <a:off x="457200" y="4572000"/>
            <a:ext cx="2743200" cy="1981200"/>
          </a:xfrm>
          <a:prstGeom prst="parallelogram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1066800" y="3276600"/>
            <a:ext cx="1447800" cy="990600"/>
          </a:xfrm>
          <a:prstGeom prst="parallelogram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Parallelogram 4"/>
          <p:cNvSpPr/>
          <p:nvPr/>
        </p:nvSpPr>
        <p:spPr>
          <a:xfrm>
            <a:off x="1447800" y="2438400"/>
            <a:ext cx="762000" cy="457200"/>
          </a:xfrm>
          <a:prstGeom prst="parallelogram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581400" y="5105400"/>
            <a:ext cx="262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original image (full size)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3657600" y="3505200"/>
            <a:ext cx="409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lower resolution image (1/4 of original)</a:t>
            </a:r>
          </a:p>
        </p:txBody>
      </p:sp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3657600" y="2362200"/>
            <a:ext cx="409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even lower resolution (1/16 of original)</a:t>
            </a:r>
          </a:p>
        </p:txBody>
      </p:sp>
      <p:sp>
        <p:nvSpPr>
          <p:cNvPr id="9" name="Smiley Face 8"/>
          <p:cNvSpPr/>
          <p:nvPr/>
        </p:nvSpPr>
        <p:spPr>
          <a:xfrm>
            <a:off x="1295400" y="5105400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1600200" y="3578225"/>
            <a:ext cx="457200" cy="50006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 Training the Neural Network</a:t>
            </a: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685800" y="2057400"/>
            <a:ext cx="819785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 Nearly 1051 face examples collected from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face databases at CMU, Harvard, and WWW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Faces of various sizes, positions, orientations, intensities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Eyes, tip of nose, corners and center of mouth labeled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 manually and used to normalize each face to the same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 scale, orientation, and position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/>
            </a:r>
            <a:br>
              <a:rPr lang="en-US" altLang="en-US" sz="2400"/>
            </a:br>
            <a:r>
              <a:rPr lang="en-US" altLang="en-US" sz="2400"/>
              <a:t>Result: set of 20 X 20 face training samples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2590800" y="1295400"/>
            <a:ext cx="4021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Positive Face Examples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Training the Neural Network</a:t>
            </a: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514600" y="1295400"/>
            <a:ext cx="4183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Negative Face Examples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533400" y="2133600"/>
            <a:ext cx="79629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 </a:t>
            </a:r>
            <a:r>
              <a:rPr lang="en-US" altLang="en-US" sz="2400"/>
              <a:t>Generate 1000 random nonface images 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apply the preprocessing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Train a neural network on these plus the face images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Run the system on real scenes that contain no faces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Collect the false positives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Randomly select 250 of these and apply preprocessing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Label them as negative and add to the training set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Overall Algorithm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34375" r="17500" b="25000"/>
          <a:stretch>
            <a:fillRect/>
          </a:stretch>
        </p:blipFill>
        <p:spPr bwMode="auto">
          <a:xfrm>
            <a:off x="533400" y="2057400"/>
            <a:ext cx="80010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200" smtClean="0"/>
              <a:t>More Pictures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5" t="17188" r="21249" b="6250"/>
          <a:stretch>
            <a:fillRect/>
          </a:stretch>
        </p:blipFill>
        <p:spPr bwMode="auto">
          <a:xfrm>
            <a:off x="3657600" y="381000"/>
            <a:ext cx="5257800" cy="62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Coming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Review of </a:t>
            </a:r>
            <a:r>
              <a:rPr lang="en-US" dirty="0" err="1" smtClean="0"/>
              <a:t>Bakic</a:t>
            </a:r>
            <a:r>
              <a:rPr lang="en-US" dirty="0" smtClean="0"/>
              <a:t> flesh </a:t>
            </a:r>
            <a:r>
              <a:rPr lang="en-US" dirty="0"/>
              <a:t>d</a:t>
            </a:r>
            <a:r>
              <a:rPr lang="en-US" dirty="0" smtClean="0"/>
              <a:t>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Fleck and Forsyth flesh </a:t>
            </a:r>
            <a:r>
              <a:rPr lang="en-US" dirty="0"/>
              <a:t>d</a:t>
            </a:r>
            <a:r>
              <a:rPr lang="en-US" dirty="0" smtClean="0"/>
              <a:t>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Details of Rowley face </a:t>
            </a:r>
            <a:r>
              <a:rPr lang="en-US" dirty="0"/>
              <a:t>d</a:t>
            </a:r>
            <a:r>
              <a:rPr lang="en-US" dirty="0" smtClean="0"/>
              <a:t>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 smtClean="0"/>
              <a:t>Viola Jones face detector with </a:t>
            </a:r>
            <a:r>
              <a:rPr lang="en-US" dirty="0" err="1" smtClean="0"/>
              <a:t>Adaboost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Face recognition with PCA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0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2800" smtClean="0"/>
              <a:t>Even More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7344" r="21249" b="5469"/>
          <a:stretch>
            <a:fillRect/>
          </a:stretch>
        </p:blipFill>
        <p:spPr bwMode="auto">
          <a:xfrm>
            <a:off x="2438400" y="0"/>
            <a:ext cx="6553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And More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16406" r="21875" b="5469"/>
          <a:stretch>
            <a:fillRect/>
          </a:stretch>
        </p:blipFill>
        <p:spPr bwMode="auto">
          <a:xfrm>
            <a:off x="3505200" y="304800"/>
            <a:ext cx="54387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609600" y="2438400"/>
            <a:ext cx="28527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Accuracy: detected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80-90% on different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image sets with 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“acceptable number”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false positives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Fast Version: 2-4 seconds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per image (in 1998)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Viola/Jones: Image </a:t>
            </a:r>
            <a:r>
              <a:rPr lang="en-US" dirty="0" smtClean="0">
                <a:solidFill>
                  <a:schemeClr val="accent6"/>
                </a:solidFill>
              </a:rPr>
              <a:t>Features</a:t>
            </a:r>
          </a:p>
        </p:txBody>
      </p:sp>
      <p:pic>
        <p:nvPicPr>
          <p:cNvPr id="12291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3429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17525" y="1600200"/>
            <a:ext cx="3521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cs typeface="Arial" charset="0"/>
              </a:rPr>
              <a:t>“Rectangle filters”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293" name="Picture 6" descr="qu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447800"/>
            <a:ext cx="16002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6393" name="Text Box 9"/>
          <p:cNvSpPr txBox="1">
            <a:spLocks noChangeArrowheads="1"/>
          </p:cNvSpPr>
          <p:nvPr/>
        </p:nvSpPr>
        <p:spPr bwMode="auto">
          <a:xfrm>
            <a:off x="685800" y="4248150"/>
            <a:ext cx="45418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Value = 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white area) – </a:t>
            </a:r>
            <a:b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black area)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5664" y="1502819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+1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6149614" y="1507702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-1</a:t>
            </a:r>
            <a:endParaRPr lang="en-US" sz="1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56749-8CA8-49DA-A68F-85171B0F52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087" y="2915682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People call them </a:t>
            </a:r>
            <a:r>
              <a:rPr lang="en-US" dirty="0" err="1" smtClean="0">
                <a:solidFill>
                  <a:srgbClr val="FF0000"/>
                </a:solidFill>
              </a:rPr>
              <a:t>Haar</a:t>
            </a:r>
            <a:r>
              <a:rPr lang="en-US" dirty="0" smtClean="0">
                <a:solidFill>
                  <a:srgbClr val="FF0000"/>
                </a:solidFill>
              </a:rPr>
              <a:t>-like features,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since similar to 2D </a:t>
            </a:r>
            <a:r>
              <a:rPr lang="en-US" dirty="0" err="1" smtClean="0">
                <a:solidFill>
                  <a:srgbClr val="FF0000"/>
                </a:solidFill>
              </a:rPr>
              <a:t>Haar</a:t>
            </a:r>
            <a:r>
              <a:rPr lang="en-US" dirty="0" smtClean="0">
                <a:solidFill>
                  <a:srgbClr val="FF0000"/>
                </a:solidFill>
              </a:rPr>
              <a:t> wavelets.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39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Feature extraction</a:t>
            </a:r>
          </a:p>
        </p:txBody>
      </p:sp>
      <p:sp>
        <p:nvSpPr>
          <p:cNvPr id="580612" name="Foot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8061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4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14775" y="1528763"/>
            <a:ext cx="4856163" cy="24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different sizes.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anywhere in the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    box being analyzed.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Feature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output is </a:t>
            </a: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very simple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     convolution.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Requires sums of large boxes.</a:t>
            </a:r>
          </a:p>
        </p:txBody>
      </p:sp>
      <p:sp>
        <p:nvSpPr>
          <p:cNvPr id="580615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pic>
        <p:nvPicPr>
          <p:cNvPr id="580618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2138" y="3502025"/>
            <a:ext cx="32861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Efficiently computable with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integral image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 any sum can be computed in constant time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Avoid scaling images </a:t>
            </a: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scale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features directly for same cost</a:t>
            </a: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80620" name="Text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8650" y="1092200"/>
            <a:ext cx="32496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“Rectangular” filters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23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5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9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Large library of filters</a:t>
            </a:r>
          </a:p>
        </p:txBody>
      </p:sp>
      <p:pic>
        <p:nvPicPr>
          <p:cNvPr id="58265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0341"/>
          <a:stretch>
            <a:fillRect/>
          </a:stretch>
        </p:blipFill>
        <p:spPr bwMode="auto">
          <a:xfrm>
            <a:off x="446088" y="982663"/>
            <a:ext cx="6180137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66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26225" y="1311275"/>
            <a:ext cx="24177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Considering all possible filter parameters: </a:t>
            </a:r>
            <a:r>
              <a:rPr lang="en-US" sz="2100" b="1" dirty="0">
                <a:solidFill>
                  <a:srgbClr val="3506BA"/>
                </a:solidFill>
                <a:latin typeface="Trebuchet MS" pitchFamily="34" charset="0"/>
              </a:rPr>
              <a:t>position, scale, and type: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FF0000"/>
                </a:solidFill>
                <a:latin typeface="Trebuchet MS" pitchFamily="34" charset="0"/>
              </a:rPr>
              <a:t>160,000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+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possible features associated with each 24 x 24 window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1463" y="5108575"/>
            <a:ext cx="6499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Use </a:t>
            </a:r>
            <a:r>
              <a:rPr lang="en-US" sz="2100" b="1" dirty="0" err="1">
                <a:solidFill>
                  <a:srgbClr val="FF0000"/>
                </a:solidFill>
                <a:latin typeface="Trebuchet MS" pitchFamily="34" charset="0"/>
              </a:rPr>
              <a:t>AdaBoost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both to select the informative features and to form the classifier</a:t>
            </a:r>
          </a:p>
        </p:txBody>
      </p:sp>
      <p:sp>
        <p:nvSpPr>
          <p:cNvPr id="582662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71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 selection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dirty="0" smtClean="0"/>
              <a:t>For a 24x24 detection region, the number of possible rectangle features is ~160,000!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 smtClean="0"/>
              <a:t>At test time, it is impractical to evaluate the entire feature set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Can we create a good classifier using just a small subset of all possible features?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How to select such a subset?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65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</a:t>
            </a:r>
            <a:r>
              <a:rPr lang="en-US" dirty="0" err="1" smtClean="0"/>
              <a:t>AdaBoost</a:t>
            </a:r>
            <a:r>
              <a:rPr lang="en-US" dirty="0" smtClean="0"/>
              <a:t>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Input</a:t>
            </a:r>
            <a:r>
              <a:rPr lang="en-US" sz="2400" dirty="0" smtClean="0"/>
              <a:t> is a set of training examples (X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, </a:t>
            </a:r>
            <a:r>
              <a:rPr lang="en-US" sz="2400" dirty="0" err="1" smtClean="0"/>
              <a:t>y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) </a:t>
            </a:r>
            <a:r>
              <a:rPr lang="en-US" sz="2400" dirty="0" err="1" smtClean="0"/>
              <a:t>i</a:t>
            </a:r>
            <a:r>
              <a:rPr lang="en-US" sz="2400" dirty="0" smtClean="0"/>
              <a:t> = 1 to m.</a:t>
            </a:r>
          </a:p>
          <a:p>
            <a:r>
              <a:rPr lang="en-US" sz="2400" dirty="0" smtClean="0"/>
              <a:t>We train a </a:t>
            </a:r>
            <a:r>
              <a:rPr lang="en-US" sz="2400" dirty="0" smtClean="0">
                <a:solidFill>
                  <a:srgbClr val="FF0000"/>
                </a:solidFill>
              </a:rPr>
              <a:t>sequence of weak classifiers</a:t>
            </a:r>
            <a:r>
              <a:rPr lang="en-US" sz="2400" dirty="0" smtClean="0"/>
              <a:t>, such as decision trees, neural nets or SVMs. Weak because not as strong as the final classifier.</a:t>
            </a:r>
          </a:p>
          <a:p>
            <a:r>
              <a:rPr lang="en-US" sz="2400" dirty="0" smtClean="0"/>
              <a:t>The training examples will have </a:t>
            </a:r>
            <a:r>
              <a:rPr lang="en-US" sz="2400" dirty="0" smtClean="0">
                <a:solidFill>
                  <a:srgbClr val="FF0000"/>
                </a:solidFill>
              </a:rPr>
              <a:t>weights</a:t>
            </a:r>
            <a:r>
              <a:rPr lang="en-US" sz="2400" dirty="0" smtClean="0"/>
              <a:t>, initially all equal.</a:t>
            </a:r>
          </a:p>
          <a:p>
            <a:r>
              <a:rPr lang="en-US" sz="2400" dirty="0" smtClean="0"/>
              <a:t>At each step, we use the current weights, train a new classifier, and use its performance on the training data to produce </a:t>
            </a:r>
            <a:r>
              <a:rPr lang="en-US" sz="2400" dirty="0" smtClean="0">
                <a:solidFill>
                  <a:srgbClr val="FF0000"/>
                </a:solidFill>
              </a:rPr>
              <a:t>new weights </a:t>
            </a:r>
            <a:r>
              <a:rPr lang="en-US" sz="2400" dirty="0" smtClean="0"/>
              <a:t>for the next step</a:t>
            </a:r>
            <a:r>
              <a:rPr lang="en-US" sz="2400" dirty="0"/>
              <a:t> </a:t>
            </a:r>
            <a:r>
              <a:rPr lang="en-US" sz="2400" dirty="0" smtClean="0"/>
              <a:t>(normalized).</a:t>
            </a:r>
          </a:p>
          <a:p>
            <a:r>
              <a:rPr lang="en-US" sz="2400" dirty="0" smtClean="0"/>
              <a:t>But we </a:t>
            </a:r>
            <a:r>
              <a:rPr lang="en-US" sz="2400" dirty="0" smtClean="0">
                <a:solidFill>
                  <a:srgbClr val="3506BA"/>
                </a:solidFill>
              </a:rPr>
              <a:t>keep ALL </a:t>
            </a:r>
            <a:r>
              <a:rPr lang="en-US" sz="2400" dirty="0" smtClean="0"/>
              <a:t>the weak classifiers.</a:t>
            </a:r>
          </a:p>
          <a:p>
            <a:r>
              <a:rPr lang="en-US" sz="2400" dirty="0" smtClean="0"/>
              <a:t>When it’s time for testing on a new feature vector, we will </a:t>
            </a:r>
            <a:r>
              <a:rPr lang="en-US" sz="2400" dirty="0" smtClean="0">
                <a:solidFill>
                  <a:srgbClr val="FF0000"/>
                </a:solidFill>
              </a:rPr>
              <a:t>combine the results from all of the weak classifiers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20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7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948613" cy="609600"/>
          </a:xfrm>
        </p:spPr>
        <p:txBody>
          <a:bodyPr/>
          <a:lstStyle/>
          <a:p>
            <a:r>
              <a:rPr lang="en-US"/>
              <a:t>AdaBoost for feature+classifier selection</a:t>
            </a:r>
          </a:p>
        </p:txBody>
      </p:sp>
      <p:sp>
        <p:nvSpPr>
          <p:cNvPr id="584708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-1" y="1066800"/>
            <a:ext cx="9144001" cy="10953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 smtClean="0"/>
              <a:t>Want </a:t>
            </a:r>
            <a:r>
              <a:rPr lang="en-US" sz="2100" dirty="0"/>
              <a:t>to select the single rectangle feature and threshold </a:t>
            </a:r>
            <a:r>
              <a:rPr lang="en-US" sz="2100" dirty="0" smtClean="0"/>
              <a:t>that </a:t>
            </a:r>
            <a:r>
              <a:rPr lang="en-US" sz="2100" dirty="0"/>
              <a:t>best separates </a:t>
            </a:r>
            <a:r>
              <a:rPr lang="en-US" sz="2100" dirty="0">
                <a:solidFill>
                  <a:srgbClr val="FF0000"/>
                </a:solidFill>
              </a:rPr>
              <a:t>positive</a:t>
            </a:r>
            <a:r>
              <a:rPr lang="en-US" sz="2100" dirty="0"/>
              <a:t> (faces) and </a:t>
            </a:r>
            <a:r>
              <a:rPr lang="en-US" sz="2100" dirty="0">
                <a:solidFill>
                  <a:schemeClr val="accent2"/>
                </a:solidFill>
              </a:rPr>
              <a:t>negative</a:t>
            </a:r>
            <a:r>
              <a:rPr lang="en-US" sz="2100" dirty="0"/>
              <a:t> (non-faces) training examples, in terms of </a:t>
            </a:r>
            <a:r>
              <a:rPr lang="en-US" sz="2100" i="1" dirty="0"/>
              <a:t>weighted</a:t>
            </a:r>
            <a:r>
              <a:rPr lang="en-US" sz="2100" dirty="0"/>
              <a:t> error.</a:t>
            </a:r>
          </a:p>
        </p:txBody>
      </p:sp>
      <p:cxnSp>
        <p:nvCxnSpPr>
          <p:cNvPr id="61" name="Straight Arrow Connector 60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5173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60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5413" y="5160963"/>
            <a:ext cx="25138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Aft>
                <a:spcPct val="0"/>
              </a:spcAft>
            </a:pPr>
            <a:r>
              <a:rPr lang="en-US" sz="1800" dirty="0">
                <a:solidFill>
                  <a:srgbClr val="3506BA"/>
                </a:solidFill>
                <a:latin typeface="Trebuchet MS" pitchFamily="34" charset="0"/>
              </a:rPr>
              <a:t>Outputs of a possible rectangle feature </a:t>
            </a:r>
            <a:r>
              <a:rPr lang="en-US" sz="1800" dirty="0" smtClean="0">
                <a:solidFill>
                  <a:srgbClr val="000000"/>
                </a:solidFill>
                <a:latin typeface="Trebuchet MS" pitchFamily="34" charset="0"/>
              </a:rPr>
              <a:t>on training examples x (faces and non faces)</a:t>
            </a:r>
          </a:p>
        </p:txBody>
      </p:sp>
      <p:pic>
        <p:nvPicPr>
          <p:cNvPr id="896015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2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584716" name="Picture 4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7" name="Picture 4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8" name="Picture 4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9" name="Picture 4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0" name="Picture 4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1" name="Picture 4"/>
            <p:cNvPicPr>
              <a:picLocks noChangeAspect="1" noChangeArrowheads="1"/>
            </p:cNvPicPr>
            <p:nvPr>
              <p:custDataLst>
                <p:tags r:id="rId4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2" name="Picture 4"/>
            <p:cNvPicPr>
              <a:picLocks noChangeAspect="1" noChangeArrowheads="1"/>
            </p:cNvPicPr>
            <p:nvPr>
              <p:custDataLst>
                <p:tags r:id="rId4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3" name="Picture 4"/>
            <p:cNvPicPr>
              <a:picLocks noChangeAspect="1" noChangeArrowheads="1"/>
            </p:cNvPicPr>
            <p:nvPr>
              <p:custDataLst>
                <p:tags r:id="rId4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4" name="Picture 4"/>
            <p:cNvPicPr>
              <a:picLocks noChangeAspect="1" noChangeArrowheads="1"/>
            </p:cNvPicPr>
            <p:nvPr>
              <p:custDataLst>
                <p:tags r:id="rId5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5" name="Picture 4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26" name="Straight Arrow Connector 54"/>
            <p:cNvCxnSpPr>
              <a:cxnSpLocks noChangeShapeType="1"/>
            </p:cNvCxnSpPr>
            <p:nvPr>
              <p:custDataLst>
                <p:tags r:id="rId52"/>
              </p:custDataLst>
            </p:nvPr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584728" name="Picture 4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9" name="Picture 4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0" name="Picture 4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1" name="Picture 4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2" name="Picture 4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3" name="Picture 4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4" name="Picture 4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5" name="Picture 4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6" name="Picture 4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7" name="Picture 4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38" name="Straight Arrow Connector 55"/>
            <p:cNvCxnSpPr>
              <a:cxnSpLocks noChangeShapeType="1"/>
            </p:cNvCxnSpPr>
            <p:nvPr>
              <p:custDataLst>
                <p:tags r:id="rId41"/>
              </p:custDataLst>
            </p:nvPr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584740" name="Picture 4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741" name="TextBox 34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rebuchet MS" pitchFamily="34" charset="0"/>
                </a:rPr>
                <a:t>…</a:t>
              </a:r>
            </a:p>
          </p:txBody>
        </p:sp>
        <p:pic>
          <p:nvPicPr>
            <p:cNvPr id="584742" name="Picture 4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3" name="Picture 4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4" name="Picture 4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5" name="Picture 4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6" name="Picture 4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7" name="Picture 4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8" name="Picture 4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9" name="Picture 4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50" name="Picture 4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51" name="Straight Arrow Connector 56"/>
            <p:cNvCxnSpPr>
              <a:cxnSpLocks noChangeShapeType="1"/>
            </p:cNvCxnSpPr>
            <p:nvPr>
              <p:custDataLst>
                <p:tags r:id="rId30"/>
              </p:custDataLst>
            </p:nvPr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" name="Picture 5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584758" name="Straight Connector 13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84759" name="Picture 55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Text Box 5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Resulting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weak classifier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</a:t>
            </a:r>
          </a:p>
        </p:txBody>
      </p:sp>
      <p:sp>
        <p:nvSpPr>
          <p:cNvPr id="76" name="Rectangle 7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For next round, reweight the examples according to errors, choose another filter/threshold combo.</a:t>
            </a:r>
          </a:p>
        </p:txBody>
      </p:sp>
      <p:sp>
        <p:nvSpPr>
          <p:cNvPr id="584763" name="TextBox 8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3216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6663" y="2162175"/>
            <a:ext cx="366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3506BA"/>
                </a:solidFill>
              </a:rPr>
              <a:t>θ</a:t>
            </a:r>
            <a:r>
              <a:rPr lang="en-US" sz="2000" baseline="-25000" dirty="0" smtClean="0">
                <a:solidFill>
                  <a:srgbClr val="3506BA"/>
                </a:solidFill>
              </a:rPr>
              <a:t>t</a:t>
            </a:r>
            <a:r>
              <a:rPr lang="en-US" sz="2000" dirty="0" smtClean="0">
                <a:solidFill>
                  <a:srgbClr val="3506BA"/>
                </a:solidFill>
              </a:rPr>
              <a:t> is a threshold for classifier </a:t>
            </a:r>
            <a:r>
              <a:rPr lang="en-US" sz="2000" dirty="0" err="1" smtClean="0">
                <a:solidFill>
                  <a:srgbClr val="3506BA"/>
                </a:solidFill>
              </a:rPr>
              <a:t>h</a:t>
            </a:r>
            <a:r>
              <a:rPr lang="en-US" sz="2000" baseline="-25000" dirty="0" err="1" smtClean="0">
                <a:solidFill>
                  <a:srgbClr val="3506BA"/>
                </a:solidFill>
              </a:rPr>
              <a:t>t</a:t>
            </a:r>
            <a:endParaRPr lang="en-US" sz="2000" baseline="-25000" dirty="0">
              <a:solidFill>
                <a:srgbClr val="3506BA"/>
              </a:solidFill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>
            <a:off x="3622675" y="2362230"/>
            <a:ext cx="1423988" cy="2071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471229" y="3841690"/>
            <a:ext cx="31290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7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006" grpId="0"/>
      <p:bldP spid="75" grpId="0"/>
      <p:bldP spid="75" grpId="1"/>
      <p:bldP spid="76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Classifiers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Each weak classifier works on exactly </a:t>
            </a:r>
            <a:r>
              <a:rPr lang="en-US" dirty="0" smtClean="0">
                <a:solidFill>
                  <a:srgbClr val="FF0000"/>
                </a:solidFill>
              </a:rPr>
              <a:t>one rectangle feature.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Each weak classifier has 3 associated variables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its threshold </a:t>
            </a:r>
            <a:r>
              <a:rPr lang="el-GR" dirty="0" smtClean="0">
                <a:solidFill>
                  <a:srgbClr val="FF0000"/>
                </a:solidFill>
              </a:rPr>
              <a:t>θ</a:t>
            </a:r>
            <a:endParaRPr lang="en-US" dirty="0" smtClean="0">
              <a:solidFill>
                <a:srgbClr val="FF0000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its polarity p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its weight </a:t>
            </a:r>
            <a:r>
              <a:rPr lang="el-GR" dirty="0" smtClean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The polarity can be 0 or 1 (in our code)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The weak classifier computes its one feature f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When the polarity is 1, we want f &gt; </a:t>
            </a:r>
            <a:r>
              <a:rPr lang="el-GR" dirty="0" smtClean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When the polarity is 0, we want f &lt; </a:t>
            </a:r>
            <a:r>
              <a:rPr lang="el-GR" dirty="0" smtClean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The weight will be used in the final classification by </a:t>
            </a:r>
            <a:r>
              <a:rPr lang="en-US" dirty="0" err="1" smtClean="0">
                <a:latin typeface="Arial"/>
                <a:cs typeface="Arial"/>
              </a:rPr>
              <a:t>AdaBoost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28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1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95400" y="4371243"/>
            <a:ext cx="7239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Final classifier is combination of the weak ones, weighted according to error they had</a:t>
            </a:r>
            <a:r>
              <a:rPr lang="en-US" sz="1800" dirty="0" smtClean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.</a:t>
            </a:r>
            <a:endParaRPr lang="en-US" sz="1800" dirty="0">
              <a:solidFill>
                <a:srgbClr val="000099">
                  <a:lumMod val="60000"/>
                  <a:lumOff val="40000"/>
                </a:srgbClr>
              </a:solidFill>
              <a:latin typeface="Trebuchet MS" pitchFamily="34" charset="0"/>
            </a:endParaRP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The code computes </a:t>
            </a: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a</a:t>
            </a:r>
            <a:r>
              <a:rPr lang="en-US" sz="1800" dirty="0" smtClean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rebuchet MS" pitchFamily="34" charset="0"/>
              </a:rPr>
              <a:t>SCORE</a:t>
            </a:r>
            <a:r>
              <a:rPr lang="en-US" sz="1800" dirty="0" smtClean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 based on the difference of the two above summations.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99">
                  <a:lumMod val="60000"/>
                  <a:lumOff val="40000"/>
                </a:srgbClr>
              </a:solidFill>
              <a:latin typeface="Trebuchet MS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1694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3617258"/>
            <a:ext cx="6973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2400" baseline="-25000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= </a:t>
            </a:r>
            <a:r>
              <a:rPr lang="el-GR" sz="2400" dirty="0" smtClean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lang="en-US" sz="2400" baseline="-25000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/ (1-</a:t>
            </a:r>
            <a:r>
              <a:rPr lang="el-GR" sz="2400" dirty="0">
                <a:solidFill>
                  <a:srgbClr val="FF0000"/>
                </a:solidFill>
                <a:cs typeface="Arial"/>
              </a:rPr>
              <a:t> ε</a:t>
            </a:r>
            <a:r>
              <a:rPr lang="en-US" sz="2400" baseline="-25000" dirty="0" smtClean="0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cs typeface="Arial"/>
              </a:rPr>
              <a:t>): the training error of the classifier </a:t>
            </a:r>
            <a:r>
              <a:rPr lang="en-US" sz="2400" dirty="0" err="1" smtClean="0">
                <a:solidFill>
                  <a:srgbClr val="FF0000"/>
                </a:solidFill>
                <a:cs typeface="Arial"/>
              </a:rPr>
              <a:t>h</a:t>
            </a:r>
            <a:r>
              <a:rPr lang="en-US" sz="2400" baseline="-25000" dirty="0" err="1" smtClean="0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01162" y="1382806"/>
            <a:ext cx="4382584" cy="119678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Object Detection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altLang="en-US" sz="2000" smtClean="0"/>
              <a:t>Example: Face Detection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pPr>
              <a:buFontTx/>
              <a:buNone/>
            </a:pPr>
            <a:endParaRPr lang="en-US" altLang="en-US" smtClean="0"/>
          </a:p>
          <a:p>
            <a:r>
              <a:rPr lang="en-US" altLang="en-US" sz="2000" smtClean="0"/>
              <a:t>Example: Skin Detection</a:t>
            </a:r>
            <a:endParaRPr lang="en-US" altLang="en-US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69"/>
          <a:stretch>
            <a:fillRect/>
          </a:stretch>
        </p:blipFill>
        <p:spPr bwMode="auto">
          <a:xfrm>
            <a:off x="838200" y="1600200"/>
            <a:ext cx="56388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477000" y="2971800"/>
            <a:ext cx="20177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(</a:t>
            </a:r>
            <a:r>
              <a:rPr lang="en-US" altLang="en-US" sz="1400">
                <a:latin typeface="Times New Roman" pitchFamily="18" charset="0"/>
                <a:hlinkClick r:id="rId3"/>
              </a:rPr>
              <a:t>Rowley, Baluja &amp; Kanade, 1998</a:t>
            </a:r>
            <a:r>
              <a:rPr lang="en-US" altLang="en-US" sz="1400">
                <a:latin typeface="Times New Roman" pitchFamily="18" charset="0"/>
              </a:rPr>
              <a:t>)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54"/>
          <a:stretch>
            <a:fillRect/>
          </a:stretch>
        </p:blipFill>
        <p:spPr bwMode="auto">
          <a:xfrm>
            <a:off x="838200" y="4267200"/>
            <a:ext cx="5791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477000" y="6248400"/>
            <a:ext cx="1970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(</a:t>
            </a:r>
            <a:r>
              <a:rPr lang="en-US" altLang="en-US" sz="1600">
                <a:latin typeface="Times New Roman" pitchFamily="18" charset="0"/>
                <a:hlinkClick r:id="rId5"/>
              </a:rPr>
              <a:t>Jones &amp; Rehg, 1999</a:t>
            </a:r>
            <a:r>
              <a:rPr lang="en-US" altLang="en-US" sz="1600"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for face detection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First two features selected by boosting: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This feature combination can yield 100% detection rate and 50% false positive rate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4770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9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for face detection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A 200-feature classifier can yield 95% detection rate and a false positive rate of 1 in 14084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89138"/>
            <a:ext cx="52578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97667" y="3725333"/>
            <a:ext cx="39950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Is this good enough?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630" name="Text Box 65"/>
          <p:cNvSpPr txBox="1">
            <a:spLocks noChangeArrowheads="1"/>
          </p:cNvSpPr>
          <p:nvPr/>
        </p:nvSpPr>
        <p:spPr bwMode="auto">
          <a:xfrm>
            <a:off x="2057400" y="6411913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 (ROC) curve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0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 smtClean="0">
                <a:solidFill>
                  <a:srgbClr val="3506BA"/>
                </a:solidFill>
              </a:rPr>
              <a:t>Attentional cascade (from Viola-Jones)</a:t>
            </a:r>
            <a:br>
              <a:rPr lang="en-US" dirty="0" smtClean="0">
                <a:solidFill>
                  <a:srgbClr val="3506BA"/>
                </a:solidFill>
              </a:rPr>
            </a:br>
            <a:endParaRPr lang="en-US" sz="2000" dirty="0" smtClean="0">
              <a:solidFill>
                <a:srgbClr val="3506BA"/>
              </a:solidFill>
            </a:endParaRP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We start with </a:t>
            </a:r>
            <a:r>
              <a:rPr lang="en-US" dirty="0" smtClean="0">
                <a:solidFill>
                  <a:srgbClr val="C00000"/>
                </a:solidFill>
              </a:rPr>
              <a:t>simple classifiers </a:t>
            </a:r>
            <a:r>
              <a:rPr lang="en-US" dirty="0" smtClean="0"/>
              <a:t>which reject many of the negative sub-windows while detecting almost all positive sub-windows</a:t>
            </a:r>
          </a:p>
          <a:p>
            <a:pPr>
              <a:buFontTx/>
              <a:buChar char="•"/>
            </a:pPr>
            <a:r>
              <a:rPr lang="en-US" dirty="0" smtClean="0"/>
              <a:t>Positive response from the first classifier triggers the evaluation of a second (more complex) classifier, and so on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A negative outcome at any point leads to the immediate rejection of the sub-window</a:t>
            </a: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914400" y="5291138"/>
            <a:ext cx="7016750" cy="1338262"/>
            <a:chOff x="576" y="3333"/>
            <a:chExt cx="4420" cy="843"/>
          </a:xfrm>
        </p:grpSpPr>
        <p:sp>
          <p:nvSpPr>
            <p:cNvPr id="27653" name="Text Box 60"/>
            <p:cNvSpPr txBox="1">
              <a:spLocks noChangeArrowheads="1"/>
            </p:cNvSpPr>
            <p:nvPr/>
          </p:nvSpPr>
          <p:spPr bwMode="auto">
            <a:xfrm>
              <a:off x="4512" y="3417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Times New Roman" pitchFamily="18" charset="0"/>
                </a:rPr>
                <a:t>FACE</a:t>
              </a:r>
            </a:p>
          </p:txBody>
        </p:sp>
        <p:sp>
          <p:nvSpPr>
            <p:cNvPr id="27654" name="Text Box 61"/>
            <p:cNvSpPr txBox="1">
              <a:spLocks noChangeArrowheads="1"/>
            </p:cNvSpPr>
            <p:nvPr/>
          </p:nvSpPr>
          <p:spPr bwMode="auto">
            <a:xfrm>
              <a:off x="576" y="3427"/>
              <a:ext cx="86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>
                  <a:latin typeface="Times New Roman" pitchFamily="18" charset="0"/>
                </a:rPr>
                <a:t>IMAGE</a:t>
              </a:r>
            </a:p>
            <a:p>
              <a:r>
                <a:rPr lang="en-US" sz="1400" b="0">
                  <a:latin typeface="Times New Roman" pitchFamily="18" charset="0"/>
                </a:rPr>
                <a:t>SUB-WINDOW</a:t>
              </a:r>
            </a:p>
          </p:txBody>
        </p:sp>
        <p:sp>
          <p:nvSpPr>
            <p:cNvPr id="27655" name="Line 62"/>
            <p:cNvSpPr>
              <a:spLocks noChangeShapeType="1"/>
            </p:cNvSpPr>
            <p:nvPr/>
          </p:nvSpPr>
          <p:spPr bwMode="auto">
            <a:xfrm>
              <a:off x="1296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Text Box 63"/>
            <p:cNvSpPr txBox="1">
              <a:spLocks noChangeArrowheads="1"/>
            </p:cNvSpPr>
            <p:nvPr/>
          </p:nvSpPr>
          <p:spPr bwMode="auto">
            <a:xfrm>
              <a:off x="1632" y="3496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1</a:t>
              </a:r>
            </a:p>
          </p:txBody>
        </p:sp>
        <p:sp>
          <p:nvSpPr>
            <p:cNvPr id="27657" name="Line 64"/>
            <p:cNvSpPr>
              <a:spLocks noChangeShapeType="1"/>
            </p:cNvSpPr>
            <p:nvPr/>
          </p:nvSpPr>
          <p:spPr bwMode="auto">
            <a:xfrm>
              <a:off x="2271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65"/>
            <p:cNvSpPr>
              <a:spLocks noChangeShapeType="1"/>
            </p:cNvSpPr>
            <p:nvPr/>
          </p:nvSpPr>
          <p:spPr bwMode="auto">
            <a:xfrm>
              <a:off x="1914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Text Box 66"/>
            <p:cNvSpPr txBox="1">
              <a:spLocks noChangeArrowheads="1"/>
            </p:cNvSpPr>
            <p:nvPr/>
          </p:nvSpPr>
          <p:spPr bwMode="auto">
            <a:xfrm>
              <a:off x="2322" y="3379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0" name="Oval 67"/>
            <p:cNvSpPr>
              <a:spLocks noChangeArrowheads="1"/>
            </p:cNvSpPr>
            <p:nvPr/>
          </p:nvSpPr>
          <p:spPr bwMode="auto">
            <a:xfrm>
              <a:off x="3553" y="3342"/>
              <a:ext cx="659" cy="4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Text Box 68"/>
            <p:cNvSpPr txBox="1">
              <a:spLocks noChangeArrowheads="1"/>
            </p:cNvSpPr>
            <p:nvPr/>
          </p:nvSpPr>
          <p:spPr bwMode="auto">
            <a:xfrm>
              <a:off x="3607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3</a:t>
              </a:r>
            </a:p>
          </p:txBody>
        </p:sp>
        <p:sp>
          <p:nvSpPr>
            <p:cNvPr id="27662" name="Line 69"/>
            <p:cNvSpPr>
              <a:spLocks noChangeShapeType="1"/>
            </p:cNvSpPr>
            <p:nvPr/>
          </p:nvSpPr>
          <p:spPr bwMode="auto">
            <a:xfrm>
              <a:off x="4218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Text Box 70"/>
            <p:cNvSpPr txBox="1">
              <a:spLocks noChangeArrowheads="1"/>
            </p:cNvSpPr>
            <p:nvPr/>
          </p:nvSpPr>
          <p:spPr bwMode="auto">
            <a:xfrm>
              <a:off x="4266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387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386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66" name="Text Box 73"/>
            <p:cNvSpPr txBox="1">
              <a:spLocks noChangeArrowheads="1"/>
            </p:cNvSpPr>
            <p:nvPr/>
          </p:nvSpPr>
          <p:spPr bwMode="auto">
            <a:xfrm>
              <a:off x="359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67" name="Line 74"/>
            <p:cNvSpPr>
              <a:spLocks noChangeShapeType="1"/>
            </p:cNvSpPr>
            <p:nvPr/>
          </p:nvSpPr>
          <p:spPr bwMode="auto">
            <a:xfrm>
              <a:off x="226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Text Box 75"/>
            <p:cNvSpPr txBox="1">
              <a:spLocks noChangeArrowheads="1"/>
            </p:cNvSpPr>
            <p:nvPr/>
          </p:nvSpPr>
          <p:spPr bwMode="auto">
            <a:xfrm>
              <a:off x="2320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9" name="Text Box 76"/>
            <p:cNvSpPr txBox="1">
              <a:spLocks noChangeArrowheads="1"/>
            </p:cNvSpPr>
            <p:nvPr/>
          </p:nvSpPr>
          <p:spPr bwMode="auto">
            <a:xfrm>
              <a:off x="2673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2</a:t>
              </a:r>
            </a:p>
          </p:txBody>
        </p:sp>
        <p:sp>
          <p:nvSpPr>
            <p:cNvPr id="27670" name="Line 77"/>
            <p:cNvSpPr>
              <a:spLocks noChangeShapeType="1"/>
            </p:cNvSpPr>
            <p:nvPr/>
          </p:nvSpPr>
          <p:spPr bwMode="auto">
            <a:xfrm>
              <a:off x="324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Text Box 78"/>
            <p:cNvSpPr txBox="1">
              <a:spLocks noChangeArrowheads="1"/>
            </p:cNvSpPr>
            <p:nvPr/>
          </p:nvSpPr>
          <p:spPr bwMode="auto">
            <a:xfrm>
              <a:off x="3312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72" name="Line 79"/>
            <p:cNvSpPr>
              <a:spLocks noChangeShapeType="1"/>
            </p:cNvSpPr>
            <p:nvPr/>
          </p:nvSpPr>
          <p:spPr bwMode="auto">
            <a:xfrm>
              <a:off x="2954" y="3789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Text Box 80"/>
            <p:cNvSpPr txBox="1">
              <a:spLocks noChangeArrowheads="1"/>
            </p:cNvSpPr>
            <p:nvPr/>
          </p:nvSpPr>
          <p:spPr bwMode="auto">
            <a:xfrm>
              <a:off x="2944" y="3762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4" name="Text Box 81"/>
            <p:cNvSpPr txBox="1">
              <a:spLocks noChangeArrowheads="1"/>
            </p:cNvSpPr>
            <p:nvPr/>
          </p:nvSpPr>
          <p:spPr bwMode="auto">
            <a:xfrm>
              <a:off x="2673" y="3981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75" name="Oval 82"/>
            <p:cNvSpPr>
              <a:spLocks noChangeArrowheads="1"/>
            </p:cNvSpPr>
            <p:nvPr/>
          </p:nvSpPr>
          <p:spPr bwMode="auto">
            <a:xfrm>
              <a:off x="2592" y="3333"/>
              <a:ext cx="659" cy="459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Oval 83"/>
            <p:cNvSpPr>
              <a:spLocks noChangeArrowheads="1"/>
            </p:cNvSpPr>
            <p:nvPr/>
          </p:nvSpPr>
          <p:spPr bwMode="auto">
            <a:xfrm>
              <a:off x="1584" y="3333"/>
              <a:ext cx="659" cy="459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84"/>
            <p:cNvSpPr>
              <a:spLocks noChangeShapeType="1"/>
            </p:cNvSpPr>
            <p:nvPr/>
          </p:nvSpPr>
          <p:spPr bwMode="auto">
            <a:xfrm>
              <a:off x="191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Text Box 85"/>
            <p:cNvSpPr txBox="1">
              <a:spLocks noChangeArrowheads="1"/>
            </p:cNvSpPr>
            <p:nvPr/>
          </p:nvSpPr>
          <p:spPr bwMode="auto">
            <a:xfrm>
              <a:off x="190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9" name="Text Box 86"/>
            <p:cNvSpPr txBox="1">
              <a:spLocks noChangeArrowheads="1"/>
            </p:cNvSpPr>
            <p:nvPr/>
          </p:nvSpPr>
          <p:spPr bwMode="auto">
            <a:xfrm>
              <a:off x="163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89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562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Chain of classifiers that are progressively more complex and have lower false positive rates: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5943600" y="1981200"/>
            <a:ext cx="2984500" cy="2887663"/>
            <a:chOff x="3744" y="1248"/>
            <a:chExt cx="1880" cy="1819"/>
          </a:xfrm>
        </p:grpSpPr>
        <p:sp>
          <p:nvSpPr>
            <p:cNvPr id="28711" name="Rectangle 5"/>
            <p:cNvSpPr>
              <a:spLocks noChangeArrowheads="1"/>
            </p:cNvSpPr>
            <p:nvPr/>
          </p:nvSpPr>
          <p:spPr bwMode="auto">
            <a:xfrm>
              <a:off x="4056" y="1616"/>
              <a:ext cx="1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vs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2" name="Rectangle 6"/>
            <p:cNvSpPr>
              <a:spLocks noChangeArrowheads="1"/>
            </p:cNvSpPr>
            <p:nvPr/>
          </p:nvSpPr>
          <p:spPr bwMode="auto">
            <a:xfrm>
              <a:off x="4158" y="1616"/>
              <a:ext cx="3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 false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3" name="Rectangle 7"/>
            <p:cNvSpPr>
              <a:spLocks noChangeArrowheads="1"/>
            </p:cNvSpPr>
            <p:nvPr/>
          </p:nvSpPr>
          <p:spPr bwMode="auto">
            <a:xfrm>
              <a:off x="4454" y="1616"/>
              <a:ext cx="21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neg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4" name="Rectangle 8"/>
            <p:cNvSpPr>
              <a:spLocks noChangeArrowheads="1"/>
            </p:cNvSpPr>
            <p:nvPr/>
          </p:nvSpPr>
          <p:spPr bwMode="auto">
            <a:xfrm>
              <a:off x="4649" y="1616"/>
              <a:ext cx="7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determined by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5" name="Rectangle 9"/>
            <p:cNvSpPr>
              <a:spLocks noChangeArrowheads="1"/>
            </p:cNvSpPr>
            <p:nvPr/>
          </p:nvSpPr>
          <p:spPr bwMode="auto">
            <a:xfrm>
              <a:off x="3775" y="1279"/>
              <a:ext cx="1849" cy="178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Rectangle 10"/>
            <p:cNvSpPr>
              <a:spLocks noChangeArrowheads="1"/>
            </p:cNvSpPr>
            <p:nvPr/>
          </p:nvSpPr>
          <p:spPr bwMode="auto">
            <a:xfrm>
              <a:off x="3744" y="1248"/>
              <a:ext cx="1842" cy="17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Rectangle 11"/>
            <p:cNvSpPr>
              <a:spLocks noChangeArrowheads="1"/>
            </p:cNvSpPr>
            <p:nvPr/>
          </p:nvSpPr>
          <p:spPr bwMode="auto">
            <a:xfrm>
              <a:off x="4143" y="1616"/>
              <a:ext cx="1412" cy="13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Rectangle 12"/>
            <p:cNvSpPr>
              <a:spLocks noChangeArrowheads="1"/>
            </p:cNvSpPr>
            <p:nvPr/>
          </p:nvSpPr>
          <p:spPr bwMode="auto">
            <a:xfrm>
              <a:off x="4527" y="1279"/>
              <a:ext cx="52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Rectangle 13"/>
            <p:cNvSpPr>
              <a:spLocks noChangeArrowheads="1"/>
            </p:cNvSpPr>
            <p:nvPr/>
          </p:nvSpPr>
          <p:spPr bwMode="auto">
            <a:xfrm>
              <a:off x="4573" y="1302"/>
              <a:ext cx="46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False Pos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0" name="Rectangle 14"/>
            <p:cNvSpPr>
              <a:spLocks noChangeArrowheads="1"/>
            </p:cNvSpPr>
            <p:nvPr/>
          </p:nvSpPr>
          <p:spPr bwMode="auto">
            <a:xfrm rot="-5400000">
              <a:off x="3611" y="2248"/>
              <a:ext cx="47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Detection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1" name="Rectangle 15"/>
            <p:cNvSpPr>
              <a:spLocks noChangeArrowheads="1"/>
            </p:cNvSpPr>
            <p:nvPr/>
          </p:nvSpPr>
          <p:spPr bwMode="auto">
            <a:xfrm>
              <a:off x="4673" y="2076"/>
              <a:ext cx="77" cy="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Rectangle 16"/>
            <p:cNvSpPr>
              <a:spLocks noChangeArrowheads="1"/>
            </p:cNvSpPr>
            <p:nvPr/>
          </p:nvSpPr>
          <p:spPr bwMode="auto">
            <a:xfrm>
              <a:off x="4143" y="1462"/>
              <a:ext cx="1389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Rectangle 17"/>
            <p:cNvSpPr>
              <a:spLocks noChangeArrowheads="1"/>
            </p:cNvSpPr>
            <p:nvPr/>
          </p:nvSpPr>
          <p:spPr bwMode="auto">
            <a:xfrm>
              <a:off x="4226" y="1486"/>
              <a:ext cx="9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4" name="Rectangle 18"/>
            <p:cNvSpPr>
              <a:spLocks noChangeArrowheads="1"/>
            </p:cNvSpPr>
            <p:nvPr/>
          </p:nvSpPr>
          <p:spPr bwMode="auto">
            <a:xfrm>
              <a:off x="5234" y="1486"/>
              <a:ext cx="12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5" name="Rectangle 19"/>
            <p:cNvSpPr>
              <a:spLocks noChangeArrowheads="1"/>
            </p:cNvSpPr>
            <p:nvPr/>
          </p:nvSpPr>
          <p:spPr bwMode="auto">
            <a:xfrm>
              <a:off x="5372" y="1486"/>
              <a:ext cx="12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50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6" name="Rectangle 20"/>
            <p:cNvSpPr>
              <a:spLocks noChangeArrowheads="1"/>
            </p:cNvSpPr>
            <p:nvPr/>
          </p:nvSpPr>
          <p:spPr bwMode="auto">
            <a:xfrm rot="-5400000">
              <a:off x="3462" y="2194"/>
              <a:ext cx="116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0                                        100</a:t>
              </a:r>
              <a:endParaRPr lang="en-US" sz="3200" b="0">
                <a:latin typeface="Times New Roman" pitchFamily="18" charset="0"/>
              </a:endParaRPr>
            </a:p>
          </p:txBody>
        </p:sp>
      </p:grpSp>
      <p:sp>
        <p:nvSpPr>
          <p:cNvPr id="28677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8678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8679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8681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3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4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8686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8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9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0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1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2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3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8694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5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6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7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8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9" name="Freeform 53"/>
          <p:cNvSpPr>
            <a:spLocks/>
          </p:cNvSpPr>
          <p:nvPr/>
        </p:nvSpPr>
        <p:spPr bwMode="auto">
          <a:xfrm>
            <a:off x="6621463" y="2563813"/>
            <a:ext cx="2143125" cy="2044700"/>
          </a:xfrm>
          <a:custGeom>
            <a:avLst/>
            <a:gdLst>
              <a:gd name="T0" fmla="*/ 0 w 1056"/>
              <a:gd name="T1" fmla="*/ 2147483647 h 1008"/>
              <a:gd name="T2" fmla="*/ 2147483647 w 1056"/>
              <a:gd name="T3" fmla="*/ 2147483647 h 1008"/>
              <a:gd name="T4" fmla="*/ 2147483647 w 1056"/>
              <a:gd name="T5" fmla="*/ 2147483647 h 1008"/>
              <a:gd name="T6" fmla="*/ 2147483647 w 1056"/>
              <a:gd name="T7" fmla="*/ 2147483647 h 1008"/>
              <a:gd name="T8" fmla="*/ 2147483647 w 1056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008"/>
              <a:gd name="T17" fmla="*/ 1056 w 1056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008">
                <a:moveTo>
                  <a:pt x="0" y="1008"/>
                </a:moveTo>
                <a:cubicBezTo>
                  <a:pt x="0" y="832"/>
                  <a:pt x="0" y="656"/>
                  <a:pt x="48" y="528"/>
                </a:cubicBezTo>
                <a:cubicBezTo>
                  <a:pt x="96" y="400"/>
                  <a:pt x="192" y="320"/>
                  <a:pt x="288" y="240"/>
                </a:cubicBezTo>
                <a:cubicBezTo>
                  <a:pt x="384" y="160"/>
                  <a:pt x="496" y="88"/>
                  <a:pt x="624" y="48"/>
                </a:cubicBezTo>
                <a:cubicBezTo>
                  <a:pt x="752" y="8"/>
                  <a:pt x="904" y="4"/>
                  <a:pt x="105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0" name="Oval 54"/>
          <p:cNvSpPr>
            <a:spLocks noChangeArrowheads="1"/>
          </p:cNvSpPr>
          <p:nvPr/>
        </p:nvSpPr>
        <p:spPr bwMode="auto">
          <a:xfrm>
            <a:off x="2819400" y="35814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1" name="Freeform 55"/>
          <p:cNvSpPr>
            <a:spLocks/>
          </p:cNvSpPr>
          <p:nvPr/>
        </p:nvSpPr>
        <p:spPr bwMode="auto">
          <a:xfrm>
            <a:off x="6581775" y="2536825"/>
            <a:ext cx="2197100" cy="2128838"/>
          </a:xfrm>
          <a:custGeom>
            <a:avLst/>
            <a:gdLst>
              <a:gd name="T0" fmla="*/ 2147483647 w 1879"/>
              <a:gd name="T1" fmla="*/ 2147483647 h 1821"/>
              <a:gd name="T2" fmla="*/ 2147483647 w 1879"/>
              <a:gd name="T3" fmla="*/ 2147483647 h 1821"/>
              <a:gd name="T4" fmla="*/ 2147483647 w 1879"/>
              <a:gd name="T5" fmla="*/ 2147483647 h 1821"/>
              <a:gd name="T6" fmla="*/ 2147483647 w 1879"/>
              <a:gd name="T7" fmla="*/ 2147483647 h 1821"/>
              <a:gd name="T8" fmla="*/ 2147483647 w 1879"/>
              <a:gd name="T9" fmla="*/ 2147483647 h 18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9"/>
              <a:gd name="T16" fmla="*/ 0 h 1821"/>
              <a:gd name="T17" fmla="*/ 1879 w 1879"/>
              <a:gd name="T18" fmla="*/ 1821 h 18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9" h="1821">
                <a:moveTo>
                  <a:pt x="35" y="1821"/>
                </a:moveTo>
                <a:cubicBezTo>
                  <a:pt x="36" y="1682"/>
                  <a:pt x="0" y="1236"/>
                  <a:pt x="45" y="983"/>
                </a:cubicBezTo>
                <a:cubicBezTo>
                  <a:pt x="90" y="730"/>
                  <a:pt x="174" y="454"/>
                  <a:pt x="305" y="298"/>
                </a:cubicBezTo>
                <a:cubicBezTo>
                  <a:pt x="436" y="142"/>
                  <a:pt x="572" y="88"/>
                  <a:pt x="834" y="44"/>
                </a:cubicBezTo>
                <a:cubicBezTo>
                  <a:pt x="1096" y="0"/>
                  <a:pt x="1661" y="36"/>
                  <a:pt x="1879" y="34"/>
                </a:cubicBezTo>
              </a:path>
            </a:pathLst>
          </a:cu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2" name="Oval 56"/>
          <p:cNvSpPr>
            <a:spLocks noChangeArrowheads="1"/>
          </p:cNvSpPr>
          <p:nvPr/>
        </p:nvSpPr>
        <p:spPr bwMode="auto">
          <a:xfrm>
            <a:off x="2286000" y="3124200"/>
            <a:ext cx="1524000" cy="129540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3" name="Freeform 57"/>
          <p:cNvSpPr>
            <a:spLocks/>
          </p:cNvSpPr>
          <p:nvPr/>
        </p:nvSpPr>
        <p:spPr bwMode="auto">
          <a:xfrm>
            <a:off x="6546850" y="2565400"/>
            <a:ext cx="2284413" cy="2108200"/>
          </a:xfrm>
          <a:custGeom>
            <a:avLst/>
            <a:gdLst>
              <a:gd name="T0" fmla="*/ 2147483647 w 1953"/>
              <a:gd name="T1" fmla="*/ 2147483647 h 1803"/>
              <a:gd name="T2" fmla="*/ 2147483647 w 1953"/>
              <a:gd name="T3" fmla="*/ 2147483647 h 1803"/>
              <a:gd name="T4" fmla="*/ 2147483647 w 1953"/>
              <a:gd name="T5" fmla="*/ 2147483647 h 1803"/>
              <a:gd name="T6" fmla="*/ 2147483647 w 1953"/>
              <a:gd name="T7" fmla="*/ 2147483647 h 1803"/>
              <a:gd name="T8" fmla="*/ 2147483647 w 1953"/>
              <a:gd name="T9" fmla="*/ 2147483647 h 18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3"/>
              <a:gd name="T16" fmla="*/ 0 h 1803"/>
              <a:gd name="T17" fmla="*/ 1953 w 1953"/>
              <a:gd name="T18" fmla="*/ 1803 h 18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3" h="1803">
                <a:moveTo>
                  <a:pt x="36" y="1803"/>
                </a:moveTo>
                <a:cubicBezTo>
                  <a:pt x="57" y="1408"/>
                  <a:pt x="14" y="1045"/>
                  <a:pt x="31" y="750"/>
                </a:cubicBezTo>
                <a:cubicBezTo>
                  <a:pt x="0" y="478"/>
                  <a:pt x="108" y="266"/>
                  <a:pt x="222" y="152"/>
                </a:cubicBezTo>
                <a:cubicBezTo>
                  <a:pt x="336" y="37"/>
                  <a:pt x="277" y="61"/>
                  <a:pt x="558" y="9"/>
                </a:cubicBezTo>
                <a:cubicBezTo>
                  <a:pt x="861" y="0"/>
                  <a:pt x="1755" y="22"/>
                  <a:pt x="1953" y="11"/>
                </a:cubicBezTo>
              </a:path>
            </a:pathLst>
          </a:custGeom>
          <a:noFill/>
          <a:ln w="28575">
            <a:solidFill>
              <a:srgbClr val="FF0F0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Oval 58"/>
          <p:cNvSpPr>
            <a:spLocks noChangeArrowheads="1"/>
          </p:cNvSpPr>
          <p:nvPr/>
        </p:nvSpPr>
        <p:spPr bwMode="auto">
          <a:xfrm>
            <a:off x="1676400" y="2971800"/>
            <a:ext cx="2819400" cy="1905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5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8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709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710" name="Text Box 65"/>
          <p:cNvSpPr txBox="1">
            <a:spLocks noChangeArrowheads="1"/>
          </p:cNvSpPr>
          <p:nvPr/>
        </p:nvSpPr>
        <p:spPr bwMode="auto">
          <a:xfrm>
            <a:off x="5927725" y="1295400"/>
            <a:ext cx="291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The detection rate and the false positive rate of the cascade are found by multiplying the respective rates of the individual stages</a:t>
            </a:r>
          </a:p>
          <a:p>
            <a:pPr>
              <a:buFontTx/>
              <a:buChar char="•"/>
            </a:pPr>
            <a:r>
              <a:rPr lang="en-US" smtClean="0"/>
              <a:t>A detection rate of 0.9 and a false positive rate on the order of 10</a:t>
            </a:r>
            <a:r>
              <a:rPr lang="en-US" baseline="30000" smtClean="0"/>
              <a:t>-6</a:t>
            </a:r>
            <a:r>
              <a:rPr lang="en-US" smtClean="0"/>
              <a:t> can be achieved by a </a:t>
            </a:r>
            <a:br>
              <a:rPr lang="en-US" smtClean="0"/>
            </a:br>
            <a:r>
              <a:rPr lang="en-US" smtClean="0"/>
              <a:t>10-stage cascade if each stage has a detection rate of 0.99 (0.99</a:t>
            </a:r>
            <a:r>
              <a:rPr lang="en-US" baseline="30000" smtClean="0"/>
              <a:t>10</a:t>
            </a:r>
            <a:r>
              <a:rPr lang="en-US" smtClean="0"/>
              <a:t> ≈ 0.9) and a false positive rate of about 0.30 (0.3</a:t>
            </a:r>
            <a:r>
              <a:rPr lang="en-US" baseline="30000" smtClean="0"/>
              <a:t>10</a:t>
            </a:r>
            <a:r>
              <a:rPr lang="en-US" smtClean="0"/>
              <a:t> ≈ 6×10</a:t>
            </a:r>
            <a:r>
              <a:rPr lang="en-US" baseline="30000" smtClean="0"/>
              <a:t>-6</a:t>
            </a:r>
            <a:r>
              <a:rPr lang="en-US" smtClean="0"/>
              <a:t>) </a:t>
            </a:r>
          </a:p>
          <a:p>
            <a:endParaRPr lang="en-US" smtClean="0"/>
          </a:p>
        </p:txBody>
      </p:sp>
      <p:sp>
        <p:nvSpPr>
          <p:cNvPr id="29700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9701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9702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9704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07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9709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1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13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14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6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9717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9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1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22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6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Training the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010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Set target detection and false positive rates for each stage</a:t>
            </a:r>
          </a:p>
          <a:p>
            <a:pPr>
              <a:buFontTx/>
              <a:buChar char="•"/>
            </a:pPr>
            <a:r>
              <a:rPr lang="en-US" dirty="0" smtClean="0"/>
              <a:t>Keep adding features to the current stage until its target rates have been met </a:t>
            </a:r>
          </a:p>
          <a:p>
            <a:pPr lvl="1"/>
            <a:r>
              <a:rPr lang="en-US" dirty="0" smtClean="0"/>
              <a:t>Need to lower </a:t>
            </a:r>
            <a:r>
              <a:rPr lang="en-US" dirty="0" err="1" smtClean="0"/>
              <a:t>AdaBoost</a:t>
            </a:r>
            <a:r>
              <a:rPr lang="en-US" dirty="0" smtClean="0"/>
              <a:t> threshold to maximize detection </a:t>
            </a:r>
            <a:br>
              <a:rPr lang="en-US" dirty="0" smtClean="0"/>
            </a:br>
            <a:r>
              <a:rPr lang="en-US" dirty="0" smtClean="0"/>
              <a:t>(as opposed to minimizing total classification error)</a:t>
            </a:r>
          </a:p>
          <a:p>
            <a:pPr lvl="1"/>
            <a:r>
              <a:rPr lang="en-US" dirty="0" smtClean="0"/>
              <a:t>Test on a </a:t>
            </a:r>
            <a:r>
              <a:rPr lang="en-US" i="1" dirty="0" smtClean="0"/>
              <a:t>validation set</a:t>
            </a:r>
          </a:p>
          <a:p>
            <a:pPr>
              <a:buFontTx/>
              <a:buChar char="•"/>
            </a:pPr>
            <a:r>
              <a:rPr lang="en-US" dirty="0" smtClean="0"/>
              <a:t>If the overall false positive rate is not low enough, then add another stage</a:t>
            </a:r>
          </a:p>
          <a:p>
            <a:pPr>
              <a:buFontTx/>
              <a:buChar char="•"/>
            </a:pPr>
            <a:r>
              <a:rPr lang="en-US" dirty="0" smtClean="0"/>
              <a:t>Use false positives from current stage as the negative training examples for the next stage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38421" y="135467"/>
            <a:ext cx="8864600" cy="609600"/>
          </a:xfrm>
        </p:spPr>
        <p:txBody>
          <a:bodyPr/>
          <a:lstStyle/>
          <a:p>
            <a:r>
              <a:rPr lang="en-US" dirty="0"/>
              <a:t>Viola-Jones Face Detector: Summary</a:t>
            </a:r>
          </a:p>
        </p:txBody>
      </p:sp>
      <p:sp>
        <p:nvSpPr>
          <p:cNvPr id="615429" name="Content Placeholder 6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457200" y="4760913"/>
            <a:ext cx="8686800" cy="1954212"/>
          </a:xfrm>
        </p:spPr>
        <p:txBody>
          <a:bodyPr/>
          <a:lstStyle/>
          <a:p>
            <a:r>
              <a:rPr lang="en-US" sz="2100" dirty="0"/>
              <a:t>Train with 5K positives, 350M negatives</a:t>
            </a:r>
          </a:p>
          <a:p>
            <a:r>
              <a:rPr lang="en-US" sz="2100" dirty="0"/>
              <a:t>Real-time detector using 38 layer cascade</a:t>
            </a:r>
          </a:p>
          <a:p>
            <a:r>
              <a:rPr lang="en-US" sz="2100" dirty="0"/>
              <a:t>6061 features in final layer</a:t>
            </a:r>
          </a:p>
          <a:p>
            <a:r>
              <a:rPr lang="en-US" sz="1800" dirty="0"/>
              <a:t>[Implementation available in </a:t>
            </a:r>
            <a:r>
              <a:rPr lang="en-US" sz="1800" dirty="0" err="1"/>
              <a:t>OpenCV</a:t>
            </a:r>
            <a:r>
              <a:rPr lang="en-US" sz="1800" dirty="0"/>
              <a:t>: http://</a:t>
            </a:r>
            <a:r>
              <a:rPr lang="en-US" sz="1800" dirty="0" err="1"/>
              <a:t>www.intel.com</a:t>
            </a:r>
            <a:r>
              <a:rPr lang="en-US" sz="1800" dirty="0"/>
              <a:t>/technology/computing/</a:t>
            </a:r>
            <a:r>
              <a:rPr lang="en-US" sz="1800" dirty="0" err="1"/>
              <a:t>opencv</a:t>
            </a:r>
            <a:r>
              <a:rPr lang="en-US" sz="1800" dirty="0"/>
              <a:t>/]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72" name="Rectangle 7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15427" name="Rectangle 6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1543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15433" name="Group 1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615434" name="Picture 12" descr="untitled.bmp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5" name="Picture 13" descr="untitled.bmp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6" name="Picture 14" descr="untitled.bmp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7" name="Picture 15" descr="untitled.bmp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8" name="Picture 17" descr="untitled.bmp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9" name="Picture 18" descr="untitled.bmp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40" name="Isosceles Triangle 1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1" name="Isosceles Triangle 2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2" name="Isosceles Triangle 2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3" name="Isosceles Triangle 2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</p:grpSp>
      <p:sp>
        <p:nvSpPr>
          <p:cNvPr id="615444" name="Text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Faces</a:t>
            </a:r>
          </a:p>
        </p:txBody>
      </p:sp>
      <p:sp>
        <p:nvSpPr>
          <p:cNvPr id="615445" name="Text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Non-faces</a:t>
            </a: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Train cascade of classifiers with AdaBoost</a:t>
            </a:r>
          </a:p>
        </p:txBody>
      </p:sp>
      <p:sp>
        <p:nvSpPr>
          <p:cNvPr id="25" name="Rounded Rectangl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ight Arrow 67"/>
          <p:cNvSpPr/>
          <p:nvPr>
            <p:custDataLst>
              <p:tags r:id="rId12"/>
            </p:custDataLst>
          </p:nvPr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0" name="Right Arrow 69"/>
          <p:cNvSpPr/>
          <p:nvPr>
            <p:custDataLst>
              <p:tags r:id="rId13"/>
            </p:custDataLst>
          </p:nvPr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Selected features, thresholds, and weights</a:t>
            </a:r>
          </a:p>
        </p:txBody>
      </p:sp>
      <p:pic>
        <p:nvPicPr>
          <p:cNvPr id="74" name="Picture 28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New image</a:t>
            </a:r>
          </a:p>
        </p:txBody>
      </p:sp>
      <p:sp>
        <p:nvSpPr>
          <p:cNvPr id="78" name="Rectangle 7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grpSp>
        <p:nvGrpSpPr>
          <p:cNvPr id="3" name="Group 7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77" name="Up Arrow 76"/>
            <p:cNvSpPr/>
            <p:nvPr>
              <p:custDataLst>
                <p:tags r:id="rId19"/>
              </p:custDataLst>
            </p:nvPr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chemeClr val="tx1">
                <a:lumMod val="65000"/>
              </a:schemeClr>
            </a:solidFill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57" name="TextBox 7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rebuchet MS" pitchFamily="34" charset="0"/>
                </a:rPr>
                <a:t>Apply to each subwindow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6D7BB-2806-4694-9201-C1DF6EA7CF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948 -0.00254 0.18976 -0.00508 0.18872 -0.00277 C 0.18768 -0.00046 0.00278 0.0081 -0.00607 0.01365 C -0.01493 0.0192 0.11164 0.0273 0.13507 0.03008 " pathEditMode="relative" ptsTypes="aaaA">
                                      <p:cBhvr>
                                        <p:cTn id="3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4" grpId="0"/>
      <p:bldP spid="25" grpId="0" animBg="1"/>
      <p:bldP spid="68" grpId="0" animBg="1"/>
      <p:bldP spid="70" grpId="0" animBg="1"/>
      <p:bldP spid="71" grpId="0"/>
      <p:bldP spid="75" grpId="0"/>
      <p:bldP spid="78" grpId="0" animBg="1"/>
      <p:bldP spid="78" grpId="1" animBg="1"/>
      <p:bldP spid="78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implemented system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Training Data</a:t>
            </a:r>
          </a:p>
          <a:p>
            <a:pPr lvl="1"/>
            <a:r>
              <a:rPr lang="en-US" smtClean="0"/>
              <a:t>5000 faces</a:t>
            </a:r>
          </a:p>
          <a:p>
            <a:pPr lvl="2"/>
            <a:r>
              <a:rPr lang="en-US" smtClean="0"/>
              <a:t>All frontal, rescaled to </a:t>
            </a:r>
            <a:br>
              <a:rPr lang="en-US" smtClean="0"/>
            </a:br>
            <a:r>
              <a:rPr lang="en-US" smtClean="0"/>
              <a:t>24x24 pixels</a:t>
            </a:r>
          </a:p>
          <a:p>
            <a:pPr lvl="1"/>
            <a:r>
              <a:rPr lang="en-US" smtClean="0"/>
              <a:t>300 million non-faces</a:t>
            </a:r>
          </a:p>
          <a:p>
            <a:pPr lvl="2"/>
            <a:r>
              <a:rPr lang="en-US" smtClean="0"/>
              <a:t>9500 non-face images</a:t>
            </a:r>
          </a:p>
          <a:p>
            <a:pPr lvl="1"/>
            <a:r>
              <a:rPr lang="en-US" smtClean="0"/>
              <a:t>Faces are normalized</a:t>
            </a:r>
          </a:p>
          <a:p>
            <a:pPr lvl="2"/>
            <a:r>
              <a:rPr lang="en-US" smtClean="0"/>
              <a:t>Scale, translation</a:t>
            </a:r>
          </a:p>
          <a:p>
            <a:pPr>
              <a:buFontTx/>
              <a:buChar char="•"/>
            </a:pPr>
            <a:r>
              <a:rPr lang="en-US" smtClean="0"/>
              <a:t>Many variations</a:t>
            </a:r>
          </a:p>
          <a:p>
            <a:pPr lvl="1"/>
            <a:r>
              <a:rPr lang="en-US" smtClean="0"/>
              <a:t>Across individuals</a:t>
            </a:r>
          </a:p>
          <a:p>
            <a:pPr lvl="1"/>
            <a:r>
              <a:rPr lang="en-US" smtClean="0"/>
              <a:t>Illumination</a:t>
            </a:r>
          </a:p>
          <a:p>
            <a:pPr lvl="1"/>
            <a:r>
              <a:rPr lang="en-US" smtClean="0"/>
              <a:t>Pose</a:t>
            </a:r>
          </a:p>
          <a:p>
            <a:pPr>
              <a:buFontTx/>
              <a:buChar char="•"/>
            </a:pPr>
            <a:endParaRPr lang="en-US" smtClean="0"/>
          </a:p>
        </p:txBody>
      </p:sp>
      <p:pic>
        <p:nvPicPr>
          <p:cNvPr id="31748" name="Picture 4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7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System performance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Training time: “weeks” on 466 MHz Sun workstation</a:t>
            </a:r>
          </a:p>
          <a:p>
            <a:pPr>
              <a:buFontTx/>
              <a:buChar char="•"/>
            </a:pPr>
            <a:r>
              <a:rPr lang="en-US" smtClean="0"/>
              <a:t>38 layers, total of 6061 features</a:t>
            </a:r>
          </a:p>
          <a:p>
            <a:pPr>
              <a:buFontTx/>
              <a:buChar char="•"/>
            </a:pPr>
            <a:r>
              <a:rPr lang="en-US" smtClean="0"/>
              <a:t>Average of 10 features evaluated per window on test set</a:t>
            </a:r>
          </a:p>
          <a:p>
            <a:pPr>
              <a:buFontTx/>
              <a:buChar char="•"/>
            </a:pPr>
            <a:r>
              <a:rPr lang="en-US" smtClean="0"/>
              <a:t>“On a 700 Mhz Pentium III processor, the face detector can process a 384 by 288 pixel image in about .067 seconds” </a:t>
            </a:r>
          </a:p>
          <a:p>
            <a:pPr lvl="1"/>
            <a:r>
              <a:rPr lang="en-US" smtClean="0"/>
              <a:t>15 Hz</a:t>
            </a:r>
          </a:p>
          <a:p>
            <a:pPr lvl="1"/>
            <a:r>
              <a:rPr lang="en-US" smtClean="0"/>
              <a:t>15 times faster than previous detector of comparable accuracy (Rowley et al., 1998)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 smtClean="0">
                <a:solidFill>
                  <a:srgbClr val="000099"/>
                </a:solidFill>
                <a:latin typeface="Trebuchet MS"/>
              </a:rPr>
              <a:t>Non-maximal suppression (NMS)</a:t>
            </a:r>
            <a:endParaRPr lang="en-US" dirty="0">
              <a:solidFill>
                <a:srgbClr val="000099"/>
              </a:solidFill>
              <a:latin typeface="Trebuchet MS"/>
            </a:endParaRP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5638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Many detections above threshold.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13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Review:  Bakic Flesh Finder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Convert pixels to normalized (r,g) space</a:t>
            </a:r>
          </a:p>
          <a:p>
            <a:r>
              <a:rPr lang="en-US" altLang="en-US" smtClean="0"/>
              <a:t>Train a binary classifier to recognize pixels in this space as skin or not skin by giving it lots of examples of both classes.</a:t>
            </a:r>
          </a:p>
          <a:p>
            <a:r>
              <a:rPr lang="en-US" altLang="en-US" smtClean="0"/>
              <a:t>On test images, have the classifier label the skin pixels.</a:t>
            </a:r>
          </a:p>
          <a:p>
            <a:r>
              <a:rPr lang="en-US" altLang="en-US" smtClean="0"/>
              <a:t>Find large connected components.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 smtClean="0">
                <a:solidFill>
                  <a:srgbClr val="000099"/>
                </a:solidFill>
                <a:latin typeface="Trebuchet MS"/>
              </a:rPr>
              <a:t>Non-maximal suppression (NMS)</a:t>
            </a:r>
            <a:endParaRPr lang="en-US" dirty="0">
              <a:solidFill>
                <a:srgbClr val="000099"/>
              </a:solidFill>
              <a:latin typeface="Trebuchet MS"/>
            </a:endParaRP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larryz\classes\UW576S11\Assignment4\query\Af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1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2865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84835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Trebuchet MS"/>
              </a:rPr>
              <a:t>Similar accuracy, but 10x faster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2561" y="188247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66FF">
                    <a:lumMod val="75000"/>
                  </a:srgbClr>
                </a:solidFill>
                <a:latin typeface="Trebuchet MS"/>
              </a:rPr>
              <a:t>Is this good?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705100" y="1524000"/>
            <a:ext cx="685800" cy="489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00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52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28786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 dirty="0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66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1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43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7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8" name="Picture 3" descr="th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19" name="Picture 4" descr="brez-ou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0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77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0750" y="1238250"/>
            <a:ext cx="74850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Detecting profile faces requires training separate detector with profile examples.</a:t>
            </a: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7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714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627715" name="Picture 3" descr="fdr-out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716" name="Picture 4" descr="fdr-right-out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7717" name="Picture 5" descr="oly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8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Arial" pitchFamily="34" charset="0"/>
              </a:rPr>
              <a:t>Paul Viola, ICCV tutorial</a:t>
            </a:r>
          </a:p>
        </p:txBody>
      </p:sp>
      <p:sp>
        <p:nvSpPr>
          <p:cNvPr id="627719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80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Viola/Jones detector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Rectangle features</a:t>
            </a:r>
          </a:p>
          <a:p>
            <a:pPr>
              <a:buFontTx/>
              <a:buChar char="•"/>
            </a:pPr>
            <a:r>
              <a:rPr lang="en-US" smtClean="0"/>
              <a:t>Integral images for fast computation</a:t>
            </a:r>
          </a:p>
          <a:p>
            <a:pPr>
              <a:buFontTx/>
              <a:buChar char="•"/>
            </a:pPr>
            <a:r>
              <a:rPr lang="en-US" smtClean="0"/>
              <a:t>Boosting for feature selection</a:t>
            </a:r>
          </a:p>
          <a:p>
            <a:pPr>
              <a:buFontTx/>
              <a:buChar char="•"/>
            </a:pPr>
            <a:r>
              <a:rPr lang="en-US" smtClean="0"/>
              <a:t>Attentional cascade for fast rejection of negative windows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2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971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8475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Face recognition: </a:t>
            </a:r>
            <a:r>
              <a:rPr lang="en-US" dirty="0" smtClean="0"/>
              <a:t>once you’ve detected and cropped a face, try to recognize it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42672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6565" name="AutoShape 5"/>
          <p:cNvSpPr>
            <a:spLocks noChangeArrowheads="1"/>
          </p:cNvSpPr>
          <p:nvPr/>
        </p:nvSpPr>
        <p:spPr bwMode="auto">
          <a:xfrm>
            <a:off x="3810000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Detection</a:t>
            </a:r>
          </a:p>
        </p:txBody>
      </p:sp>
      <p:graphicFrame>
        <p:nvGraphicFramePr>
          <p:cNvPr id="1346567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5181600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13465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6569" name="AutoShape 9"/>
          <p:cNvSpPr>
            <a:spLocks noChangeArrowheads="1"/>
          </p:cNvSpPr>
          <p:nvPr/>
        </p:nvSpPr>
        <p:spPr bwMode="auto">
          <a:xfrm>
            <a:off x="6324600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Recognition</a:t>
            </a:r>
          </a:p>
        </p:txBody>
      </p:sp>
      <p:sp>
        <p:nvSpPr>
          <p:cNvPr id="1346570" name="Text Box 10"/>
          <p:cNvSpPr txBox="1">
            <a:spLocks noChangeArrowheads="1"/>
          </p:cNvSpPr>
          <p:nvPr/>
        </p:nvSpPr>
        <p:spPr bwMode="auto">
          <a:xfrm>
            <a:off x="7848600" y="3505200"/>
            <a:ext cx="104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“Sally”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565" grpId="0" animBg="1"/>
      <p:bldP spid="1346569" grpId="0" animBg="1"/>
      <p:bldP spid="134657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recognition: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715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Typical scenario: few examples per face, identify or verify test example</a:t>
            </a:r>
          </a:p>
          <a:p>
            <a:r>
              <a:rPr lang="en-US" sz="3600" dirty="0" smtClean="0"/>
              <a:t>What’s hard: changes in expression, lighting, age, </a:t>
            </a:r>
            <a:r>
              <a:rPr lang="en-US" sz="3600" dirty="0" smtClean="0">
                <a:solidFill>
                  <a:srgbClr val="FF0000"/>
                </a:solidFill>
              </a:rPr>
              <a:t>occlusion</a:t>
            </a:r>
            <a:r>
              <a:rPr lang="en-US" sz="3600" dirty="0" smtClean="0"/>
              <a:t>, </a:t>
            </a:r>
            <a:r>
              <a:rPr lang="en-US" sz="3600" b="1" dirty="0" smtClean="0">
                <a:solidFill>
                  <a:srgbClr val="FF0000"/>
                </a:solidFill>
              </a:rPr>
              <a:t>viewpoint</a:t>
            </a:r>
          </a:p>
          <a:p>
            <a:r>
              <a:rPr lang="en-US" sz="3600" dirty="0" smtClean="0"/>
              <a:t>Basic approaches (all nearest neighbor)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>
                <a:solidFill>
                  <a:srgbClr val="000099"/>
                </a:solidFill>
              </a:rPr>
              <a:t>Project into a new subspace (or kernel space) (e.g., “</a:t>
            </a:r>
            <a:r>
              <a:rPr lang="en-US" dirty="0" err="1" smtClean="0">
                <a:solidFill>
                  <a:srgbClr val="000099"/>
                </a:solidFill>
              </a:rPr>
              <a:t>Eigenfaces</a:t>
            </a:r>
            <a:r>
              <a:rPr lang="en-US" dirty="0" smtClean="0">
                <a:solidFill>
                  <a:srgbClr val="000099"/>
                </a:solidFill>
              </a:rPr>
              <a:t>”=PCA)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Measure face features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95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Finding a face in a video frame</a:t>
            </a:r>
          </a:p>
        </p:txBody>
      </p:sp>
      <p:sp>
        <p:nvSpPr>
          <p:cNvPr id="51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183A6BF-5F6D-4CFC-92DB-BE32CD9A1E0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/>
          </a:p>
        </p:txBody>
      </p:sp>
      <p:pic>
        <p:nvPicPr>
          <p:cNvPr id="5124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2286000" y="5638800"/>
            <a:ext cx="38004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(all work contributed by Vera Bakic)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838200" y="3581400"/>
            <a:ext cx="7777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input video frame                pixels classified in               largest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normalized r-g space        component with aspect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similar to a face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face recognition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Verification:</a:t>
            </a:r>
            <a:r>
              <a:rPr lang="en-US" dirty="0" smtClean="0"/>
              <a:t> a person is claiming a particular identity; verify whether that is true</a:t>
            </a:r>
          </a:p>
          <a:p>
            <a:pPr lvl="1"/>
            <a:r>
              <a:rPr lang="en-US" dirty="0" smtClean="0"/>
              <a:t>E.g., security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Closed-world identification</a:t>
            </a:r>
            <a:r>
              <a:rPr lang="en-US" dirty="0" smtClean="0"/>
              <a:t>: assign a face to one person from among a known set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General identification</a:t>
            </a:r>
            <a:r>
              <a:rPr lang="en-US" dirty="0" smtClean="0"/>
              <a:t>: assign a face to a known person or to “unknown”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8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face recognition hard?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1600200"/>
            <a:ext cx="19639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Expression</a:t>
            </a:r>
          </a:p>
        </p:txBody>
      </p:sp>
      <p:pic>
        <p:nvPicPr>
          <p:cNvPr id="337924" name="Picture 4" descr="http://ursispaltenstein.ch/blog/images/uploads_img/hillary_clintons_many_fa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334000" cy="333375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0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52</a:t>
            </a:fld>
            <a:endParaRPr lang="en-US"/>
          </a:p>
        </p:txBody>
      </p:sp>
      <p:sp>
        <p:nvSpPr>
          <p:cNvPr id="3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08" y="57215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36" y="2404222"/>
            <a:ext cx="25336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58" y="4670424"/>
            <a:ext cx="27051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475615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243755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98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422" y="1938716"/>
            <a:ext cx="144623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Lighting</a:t>
            </a:r>
          </a:p>
        </p:txBody>
      </p:sp>
      <p:pic>
        <p:nvPicPr>
          <p:cNvPr id="95284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8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6" name="Picture 54" descr="C:\Users\Hoiem\Documents\Classes\Spring 2012 - Computer Vision\hws\hw5\faces\person01_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00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7" name="Picture 55" descr="C:\Users\Hoiem\Documents\Classes\Spring 2012 - Computer Vision\hws\hw5\faces\person01_4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86" y="2590800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8" name="Picture 56" descr="C:\Users\Hoiem\Documents\Classes\Spring 2012 - Computer Vision\hws\hw5\faces\person01_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82" y="2590801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0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752600"/>
            <a:ext cx="17636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Occlusion</a:t>
            </a:r>
          </a:p>
        </p:txBody>
      </p:sp>
      <p:pic>
        <p:nvPicPr>
          <p:cNvPr id="340994" name="Picture 2" descr="http://farm1.static.flickr.com/110/273004917_7914351d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4762500" cy="3171826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1480810"/>
            <a:ext cx="17379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Viewpoint</a:t>
            </a:r>
          </a:p>
        </p:txBody>
      </p:sp>
      <p:pic>
        <p:nvPicPr>
          <p:cNvPr id="5" name="Picture 2" descr="http://gps-tsc.upc.es/GTAV/ResearchAreas/UPCFaceDatabase/Imatges/FacePoseI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014210"/>
            <a:ext cx="5410200" cy="4050094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7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-3192"/>
            <a:ext cx="8229600" cy="1143000"/>
          </a:xfrm>
        </p:spPr>
        <p:txBody>
          <a:bodyPr/>
          <a:lstStyle/>
          <a:p>
            <a:r>
              <a:rPr lang="en-US" dirty="0" smtClean="0"/>
              <a:t>Simple idea for face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34" y="990600"/>
            <a:ext cx="8534400" cy="51355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Treat face image as a vector of intensities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Recognize face by nearest neighbor in database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505200" y="19050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53932"/>
            <a:ext cx="2675467" cy="267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581400" y="42672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495800" y="1905000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05000"/>
                        <a:ext cx="5270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4648200" y="4191000"/>
          <a:ext cx="17383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Equation" r:id="rId6" imgW="419040" imgH="228600" progId="Equation.3">
                  <p:embed/>
                </p:oleObj>
              </mc:Choice>
              <mc:Fallback>
                <p:oleObj name="Equation" r:id="rId6" imgW="419040" imgH="228600" progId="Equation.3">
                  <p:embed/>
                  <p:pic>
                    <p:nvPicPr>
                      <p:cNvPr id="1259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191000"/>
                        <a:ext cx="17383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5965"/>
              </p:ext>
            </p:extLst>
          </p:nvPr>
        </p:nvGraphicFramePr>
        <p:xfrm>
          <a:off x="4302125" y="5365750"/>
          <a:ext cx="4111625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Equation" r:id="rId8" imgW="1168200" imgH="317160" progId="Equation.3">
                  <p:embed/>
                </p:oleObj>
              </mc:Choice>
              <mc:Fallback>
                <p:oleObj name="Equation" r:id="rId8" imgW="1168200" imgH="317160" progId="Equation.3">
                  <p:embed/>
                  <p:pic>
                    <p:nvPicPr>
                      <p:cNvPr id="1259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25" y="5365750"/>
                        <a:ext cx="4111625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89" y="1437643"/>
            <a:ext cx="924557" cy="92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0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449262" y="-114324"/>
            <a:ext cx="8229600" cy="1143000"/>
          </a:xfrm>
        </p:spPr>
        <p:txBody>
          <a:bodyPr/>
          <a:lstStyle/>
          <a:p>
            <a:r>
              <a:rPr lang="en-US" dirty="0" smtClean="0"/>
              <a:t>The space of all face images</a:t>
            </a:r>
          </a:p>
        </p:txBody>
      </p:sp>
      <p:sp>
        <p:nvSpPr>
          <p:cNvPr id="12195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3276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When viewed as vectors of pixel values, face images are extremely high-dimensional</a:t>
            </a:r>
          </a:p>
          <a:p>
            <a:pPr lvl="1"/>
            <a:r>
              <a:rPr lang="en-US" sz="2000" dirty="0" smtClean="0"/>
              <a:t>100x100 image = 10,000 dimensions</a:t>
            </a:r>
          </a:p>
          <a:p>
            <a:pPr lvl="1"/>
            <a:r>
              <a:rPr lang="en-US" sz="2000" dirty="0" smtClean="0"/>
              <a:t>Slow and lots of storage</a:t>
            </a:r>
          </a:p>
          <a:p>
            <a:pPr>
              <a:buFontTx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But very few 10,000-dimensional vectors are valid face images</a:t>
            </a:r>
          </a:p>
          <a:p>
            <a:pPr>
              <a:buFontTx/>
              <a:buChar char="•"/>
            </a:pPr>
            <a:r>
              <a:rPr lang="en-US" sz="2400" dirty="0" smtClean="0"/>
              <a:t>We want to effectively model the subspace of face images</a:t>
            </a:r>
          </a:p>
        </p:txBody>
      </p:sp>
      <p:pic>
        <p:nvPicPr>
          <p:cNvPr id="19460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3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9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2209800"/>
          <a:ext cx="3810000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Image" r:id="rId4" imgW="6374603" imgH="7301587" progId="Photoshop.Image.10">
                  <p:embed/>
                </p:oleObj>
              </mc:Choice>
              <mc:Fallback>
                <p:oleObj name="Image" r:id="rId4" imgW="6374603" imgH="7301587" progId="Photoshop.Image.10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209800"/>
                        <a:ext cx="3810000" cy="436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9890"/>
            <a:ext cx="8229600" cy="1143000"/>
          </a:xfrm>
        </p:spPr>
        <p:txBody>
          <a:bodyPr/>
          <a:lstStyle/>
          <a:p>
            <a:r>
              <a:rPr lang="en-US" dirty="0" smtClean="0"/>
              <a:t>The space of all face images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01000" cy="5486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err="1" smtClean="0"/>
              <a:t>Eigenface</a:t>
            </a:r>
            <a:r>
              <a:rPr lang="en-US" sz="2800" dirty="0" smtClean="0"/>
              <a:t> idea: construct a </a:t>
            </a:r>
            <a:r>
              <a:rPr lang="en-US" sz="2800" dirty="0" smtClean="0">
                <a:solidFill>
                  <a:srgbClr val="FF0000"/>
                </a:solidFill>
              </a:rPr>
              <a:t>low-dimensional linear subspace</a:t>
            </a:r>
            <a:r>
              <a:rPr lang="en-US" sz="2800" dirty="0" smtClean="0"/>
              <a:t> that best explains the variation in the set of face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Linear subspaces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762000"/>
          </a:xfrm>
        </p:spPr>
        <p:txBody>
          <a:bodyPr/>
          <a:lstStyle/>
          <a:p>
            <a:r>
              <a:rPr lang="en-US" altLang="en-US" sz="2000" dirty="0" smtClean="0"/>
              <a:t>Classification (to what class does x belong) can be expensive</a:t>
            </a:r>
          </a:p>
          <a:p>
            <a:pPr lvl="1"/>
            <a:r>
              <a:rPr lang="en-US" altLang="en-US" sz="1800" dirty="0" smtClean="0"/>
              <a:t>Big search problem</a:t>
            </a:r>
          </a:p>
        </p:txBody>
      </p:sp>
      <p:grpSp>
        <p:nvGrpSpPr>
          <p:cNvPr id="15364" name="Group 5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5436" name="Line 6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7" name="Line 7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5" name="Oval 10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6" name="Oval 11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7" name="Oval 13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8" name="Oval 14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9" name="Oval 15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0" name="Oval 16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1" name="Oval 17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2" name="Oval 18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3" name="Oval 19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4" name="Oval 20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5" name="Oval 21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6" name="Oval 23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7" name="Oval 24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8" name="Oval 25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9" name="Oval 26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0" name="Oval 27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1" name="Oval 28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2" name="Oval 29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3" name="Oval 30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4" name="Oval 31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5" name="Oval 32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6" name="Oval 33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7" name="Oval 34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8" name="Oval 35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9" name="Oval 36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0" name="Oval 37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1" name="Oval 38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2" name="Oval 39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3" name="Oval 40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4" name="Oval 41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5" name="Oval 42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6" name="Oval 43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7" name="Oval 44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8" name="Oval 45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9" name="Oval 46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0" name="Oval 49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1" name="Oval 51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2" name="Oval 53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3" name="Oval 54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4" name="Oval 55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5" name="Oval 57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6" name="Oval 58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7" name="Oval 59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8" name="Oval 60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443453" name="Rectangle 61"/>
          <p:cNvSpPr>
            <a:spLocks noChangeArrowheads="1"/>
          </p:cNvSpPr>
          <p:nvPr/>
        </p:nvSpPr>
        <p:spPr bwMode="auto">
          <a:xfrm>
            <a:off x="685800" y="51816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Suppose the data points are arranged as above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Idea—fit a line, classifier measures distance to line</a:t>
            </a:r>
          </a:p>
        </p:txBody>
      </p:sp>
      <p:pic>
        <p:nvPicPr>
          <p:cNvPr id="15410" name="Picture 7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1" name="Line 68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506" name="Picture 7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34464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07" name="Text Box 78"/>
          <p:cNvSpPr txBox="1">
            <a:spLocks noChangeArrowheads="1"/>
          </p:cNvSpPr>
          <p:nvPr/>
        </p:nvSpPr>
        <p:spPr bwMode="auto">
          <a:xfrm>
            <a:off x="4648200" y="12954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 </a:t>
            </a:r>
            <a:r>
              <a:rPr lang="en-US" altLang="en-US" sz="1600" dirty="0">
                <a:solidFill>
                  <a:srgbClr val="FF0000"/>
                </a:solidFill>
              </a:rPr>
              <a:t>is the major direction of the orange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points and 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perpendicular to</a:t>
            </a:r>
            <a:r>
              <a:rPr lang="en-US" altLang="en-US" sz="1600" b="1" dirty="0">
                <a:solidFill>
                  <a:srgbClr val="FF0000"/>
                </a:solidFill>
              </a:rPr>
              <a:t> 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1.</a:t>
            </a:r>
            <a:endParaRPr lang="en-US" altLang="en-US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Convert </a:t>
            </a:r>
            <a:r>
              <a:rPr lang="en-US" altLang="en-US" sz="1600" b="1" dirty="0"/>
              <a:t>x</a:t>
            </a:r>
            <a:r>
              <a:rPr lang="en-US" altLang="en-US" sz="1600" dirty="0"/>
              <a:t> into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1</a:t>
            </a:r>
            <a:r>
              <a:rPr lang="en-US" altLang="en-US" sz="1600" dirty="0"/>
              <a:t>,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2</a:t>
            </a:r>
            <a:r>
              <a:rPr lang="en-US" altLang="en-US" sz="1600" dirty="0"/>
              <a:t> coordinates</a:t>
            </a: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2133600" y="2286000"/>
            <a:ext cx="609600" cy="381000"/>
            <a:chOff x="1728" y="1440"/>
            <a:chExt cx="384" cy="240"/>
          </a:xfrm>
        </p:grpSpPr>
        <p:sp>
          <p:nvSpPr>
            <p:cNvPr id="15434" name="Line 84"/>
            <p:cNvSpPr>
              <a:spLocks noChangeShapeType="1"/>
            </p:cNvSpPr>
            <p:nvPr/>
          </p:nvSpPr>
          <p:spPr bwMode="auto">
            <a:xfrm flipH="1">
              <a:off x="1968" y="1536"/>
              <a:ext cx="14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Line 85"/>
            <p:cNvSpPr>
              <a:spLocks noChangeShapeType="1"/>
            </p:cNvSpPr>
            <p:nvPr/>
          </p:nvSpPr>
          <p:spPr bwMode="auto">
            <a:xfrm>
              <a:off x="1728" y="1440"/>
              <a:ext cx="24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9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5427" name="Group 79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5429" name="Picture 67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30" name="Line 62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Line 63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432" name="Picture 6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33" name="Picture 75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428" name="Picture 10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15"/>
          <p:cNvGrpSpPr>
            <a:grpSpLocks/>
          </p:cNvGrpSpPr>
          <p:nvPr/>
        </p:nvGrpSpPr>
        <p:grpSpPr bwMode="auto">
          <a:xfrm>
            <a:off x="3946525" y="2514600"/>
            <a:ext cx="5197475" cy="1660525"/>
            <a:chOff x="2400" y="1200"/>
            <a:chExt cx="3274" cy="1046"/>
          </a:xfrm>
        </p:grpSpPr>
        <p:sp>
          <p:nvSpPr>
            <p:cNvPr id="15420" name="Oval 47"/>
            <p:cNvSpPr>
              <a:spLocks noChangeArrowheads="1"/>
            </p:cNvSpPr>
            <p:nvPr/>
          </p:nvSpPr>
          <p:spPr bwMode="auto">
            <a:xfrm>
              <a:off x="2400" y="168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1" name="Oval 48"/>
            <p:cNvSpPr>
              <a:spLocks noChangeArrowheads="1"/>
            </p:cNvSpPr>
            <p:nvPr/>
          </p:nvSpPr>
          <p:spPr bwMode="auto">
            <a:xfrm>
              <a:off x="2400" y="148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2" name="Oval 50"/>
            <p:cNvSpPr>
              <a:spLocks noChangeArrowheads="1"/>
            </p:cNvSpPr>
            <p:nvPr/>
          </p:nvSpPr>
          <p:spPr bwMode="auto">
            <a:xfrm>
              <a:off x="2448" y="120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3" name="Text Box 82"/>
            <p:cNvSpPr txBox="1">
              <a:spLocks noChangeArrowheads="1"/>
            </p:cNvSpPr>
            <p:nvPr/>
          </p:nvSpPr>
          <p:spPr bwMode="auto">
            <a:xfrm>
              <a:off x="2928" y="1248"/>
              <a:ext cx="27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2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4" name="Text Box 83"/>
            <p:cNvSpPr txBox="1">
              <a:spLocks noChangeArrowheads="1"/>
            </p:cNvSpPr>
            <p:nvPr/>
          </p:nvSpPr>
          <p:spPr bwMode="auto">
            <a:xfrm>
              <a:off x="2890" y="1728"/>
              <a:ext cx="2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1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5" name="Text Box 110"/>
            <p:cNvSpPr txBox="1">
              <a:spLocks noChangeArrowheads="1"/>
            </p:cNvSpPr>
            <p:nvPr/>
          </p:nvSpPr>
          <p:spPr bwMode="auto">
            <a:xfrm>
              <a:off x="2928" y="144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distance to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for classification—near 0 for orange pts</a:t>
              </a:r>
            </a:p>
          </p:txBody>
        </p:sp>
        <p:sp>
          <p:nvSpPr>
            <p:cNvPr id="15426" name="Text Box 113"/>
            <p:cNvSpPr txBox="1">
              <a:spLocks noChangeArrowheads="1"/>
            </p:cNvSpPr>
            <p:nvPr/>
          </p:nvSpPr>
          <p:spPr bwMode="auto">
            <a:xfrm>
              <a:off x="2928" y="192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position along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to specify which orange point it is</a:t>
              </a:r>
            </a:p>
          </p:txBody>
        </p:sp>
      </p:grpSp>
      <p:sp>
        <p:nvSpPr>
          <p:cNvPr id="15417" name="Text Box 79"/>
          <p:cNvSpPr txBox="1">
            <a:spLocks noChangeArrowheads="1"/>
          </p:cNvSpPr>
          <p:nvPr/>
        </p:nvSpPr>
        <p:spPr bwMode="auto">
          <a:xfrm>
            <a:off x="4114800" y="6400800"/>
            <a:ext cx="483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Selected slides adapted from Steve Seitz, Linda Shapiro, Raj Rao</a:t>
            </a:r>
          </a:p>
        </p:txBody>
      </p:sp>
      <p:sp>
        <p:nvSpPr>
          <p:cNvPr id="15418" name="Text Box 80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5419" name="Text Box 81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2125663"/>
            <a:ext cx="3733800" cy="4492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07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72F0DAC-E4BF-4D2B-BC30-05AB3964D00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smtClean="0"/>
          </a:p>
        </p:txBody>
      </p:sp>
      <p:sp>
        <p:nvSpPr>
          <p:cNvPr id="6147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Fleck and Forsyth’s </a:t>
            </a:r>
            <a:br>
              <a:rPr lang="en-US" altLang="en-US" smtClean="0"/>
            </a:br>
            <a:r>
              <a:rPr lang="en-US" altLang="en-US" smtClean="0"/>
              <a:t>Flesh Detector</a:t>
            </a:r>
          </a:p>
        </p:txBody>
      </p:sp>
      <p:sp>
        <p:nvSpPr>
          <p:cNvPr id="6148" name="Text Box 1028"/>
          <p:cNvSpPr txBox="1">
            <a:spLocks noChangeArrowheads="1"/>
          </p:cNvSpPr>
          <p:nvPr/>
        </p:nvSpPr>
        <p:spPr bwMode="auto">
          <a:xfrm>
            <a:off x="1066800" y="2209800"/>
            <a:ext cx="5919788" cy="2308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Convert RGB to HSI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Use the intensity component to compute a texture 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texture = med2 ( | I - med1(I) | 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  <a:r>
              <a:rPr lang="en-US" altLang="en-US" sz="1800">
                <a:solidFill>
                  <a:srgbClr val="FF0000"/>
                </a:solidFill>
              </a:rPr>
              <a:t>If a pixel falls into either of the following ranges,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it’s a potential skin pixel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110 &lt; hue &lt; 150, 20 &lt; saturation &lt;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130 &lt; hue &lt; 170, 30 &lt; saturation &lt; 130</a:t>
            </a:r>
          </a:p>
        </p:txBody>
      </p:sp>
      <p:sp>
        <p:nvSpPr>
          <p:cNvPr id="6149" name="Text Box 1029"/>
          <p:cNvSpPr txBox="1">
            <a:spLocks noChangeArrowheads="1"/>
          </p:cNvSpPr>
          <p:nvPr/>
        </p:nvSpPr>
        <p:spPr bwMode="auto">
          <a:xfrm>
            <a:off x="7010400" y="2667000"/>
            <a:ext cx="1893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median filters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radii 4 and 6</a:t>
            </a: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1143000" y="5181600"/>
            <a:ext cx="6289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* Margaret Fleck, David Forsyth, and Chris Bregler (1996)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“Finding Naked People,” 1996 </a:t>
            </a:r>
            <a:r>
              <a:rPr lang="en-US" altLang="en-US" sz="1800" b="1"/>
              <a:t>European Conference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  Computer Vision </a:t>
            </a:r>
            <a:r>
              <a:rPr lang="en-US" altLang="en-US" sz="1800"/>
              <a:t>, Volume II, pp. 592-602.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Dimensionality red</a:t>
            </a:r>
            <a:r>
              <a:rPr lang="en-US" altLang="en-US" smtClean="0"/>
              <a:t>uction</a:t>
            </a:r>
          </a:p>
        </p:txBody>
      </p:sp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6447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8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89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0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1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2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3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4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5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6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7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8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9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0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1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2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3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4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5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6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7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8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9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0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1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2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3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4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5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6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7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8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9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0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1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2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3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4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5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6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7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8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9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0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1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2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3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4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6435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36" name="Group 67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6440" name="Group 68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6442" name="Picture 69" descr="Edittex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43" name="Line 70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4" name="Line 71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6445" name="Picture 72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6" name="Picture 73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441" name="Picture 74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37" name="Rectangle 78"/>
          <p:cNvSpPr>
            <a:spLocks noChangeArrowheads="1"/>
          </p:cNvSpPr>
          <p:nvPr/>
        </p:nvSpPr>
        <p:spPr bwMode="auto">
          <a:xfrm>
            <a:off x="685800" y="4343400"/>
            <a:ext cx="7848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Dimensionality reduction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We can represent the orange points with </a:t>
            </a:r>
            <a:r>
              <a:rPr lang="en-US" altLang="en-US" sz="1800" i="1"/>
              <a:t>only</a:t>
            </a:r>
            <a:r>
              <a:rPr lang="en-US" altLang="en-US" sz="1800"/>
              <a:t> their </a:t>
            </a:r>
            <a:r>
              <a:rPr lang="en-US" altLang="en-US" sz="1800" b="1"/>
              <a:t>v</a:t>
            </a:r>
            <a:r>
              <a:rPr lang="en-US" altLang="en-US" sz="1800" b="1" baseline="-25000"/>
              <a:t>1</a:t>
            </a:r>
            <a:r>
              <a:rPr lang="en-US" altLang="en-US" sz="1800"/>
              <a:t> coordinates</a:t>
            </a:r>
          </a:p>
          <a:p>
            <a:pPr lvl="2" eaLnBrk="1" hangingPunct="1">
              <a:buFontTx/>
              <a:buChar char="–"/>
            </a:pPr>
            <a:r>
              <a:rPr lang="en-US" altLang="en-US" sz="1600"/>
              <a:t>since </a:t>
            </a:r>
            <a:r>
              <a:rPr lang="en-US" altLang="en-US" sz="1600" b="1"/>
              <a:t>v</a:t>
            </a:r>
            <a:r>
              <a:rPr lang="en-US" altLang="en-US" sz="1600" b="1" baseline="-25000"/>
              <a:t>2</a:t>
            </a:r>
            <a:r>
              <a:rPr lang="en-US" altLang="en-US" sz="1600"/>
              <a:t> coordinates are all essentially 0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This makes it much cheaper to store and compare points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A bigger deal for higher dimensional problems (like images!)</a:t>
            </a:r>
          </a:p>
        </p:txBody>
      </p:sp>
      <p:sp>
        <p:nvSpPr>
          <p:cNvPr id="16438" name="Text Box 66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6439" name="Text Box 67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</p:spTree>
    <p:extLst>
      <p:ext uri="{BB962C8B-B14F-4D97-AF65-F5344CB8AC3E}">
        <p14:creationId xmlns:p14="http://schemas.microsoft.com/office/powerpoint/2010/main" val="303101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altLang="en-US" sz="3600" smtClean="0"/>
              <a:t>Eigenvectors and Eigenvalues</a:t>
            </a:r>
          </a:p>
        </p:txBody>
      </p:sp>
      <p:grpSp>
        <p:nvGrpSpPr>
          <p:cNvPr id="17411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7481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2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2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3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4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5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6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7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8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9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0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1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2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3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4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5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6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7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8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9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0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1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2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3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4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5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6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7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8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9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0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1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2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3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4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5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6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7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8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9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0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1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2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3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4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5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6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7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8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7459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60" name="Group 58"/>
          <p:cNvGrpSpPr>
            <a:grpSpLocks/>
          </p:cNvGrpSpPr>
          <p:nvPr/>
        </p:nvGrpSpPr>
        <p:grpSpPr bwMode="auto">
          <a:xfrm>
            <a:off x="2362200" y="1973263"/>
            <a:ext cx="914400" cy="679450"/>
            <a:chOff x="1872" y="1243"/>
            <a:chExt cx="576" cy="428"/>
          </a:xfrm>
        </p:grpSpPr>
        <p:pic>
          <p:nvPicPr>
            <p:cNvPr id="17476" name="Picture 59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243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77" name="Line 60"/>
            <p:cNvSpPr>
              <a:spLocks noChangeShapeType="1"/>
            </p:cNvSpPr>
            <p:nvPr/>
          </p:nvSpPr>
          <p:spPr bwMode="auto">
            <a:xfrm flipV="1">
              <a:off x="211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8" name="Line 61"/>
            <p:cNvSpPr>
              <a:spLocks noChangeShapeType="1"/>
            </p:cNvSpPr>
            <p:nvPr/>
          </p:nvSpPr>
          <p:spPr bwMode="auto">
            <a:xfrm rot="16200000" flipV="1">
              <a:off x="187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479" name="Picture 62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392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80" name="Picture 63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573"/>
              <a:ext cx="98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61" name="Line 65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2" name="Text Box 67"/>
          <p:cNvSpPr txBox="1">
            <a:spLocks noChangeArrowheads="1"/>
          </p:cNvSpPr>
          <p:nvPr/>
        </p:nvSpPr>
        <p:spPr bwMode="auto">
          <a:xfrm>
            <a:off x="4616450" y="1050925"/>
            <a:ext cx="3917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Consider the variation along a direction </a:t>
            </a:r>
            <a:r>
              <a:rPr lang="en-US" altLang="en-US" sz="1600" b="1"/>
              <a:t>v</a:t>
            </a:r>
            <a:r>
              <a:rPr lang="en-US" altLang="en-US" sz="1600"/>
              <a:t> among all of the orange points:</a:t>
            </a:r>
          </a:p>
        </p:txBody>
      </p:sp>
      <p:sp>
        <p:nvSpPr>
          <p:cNvPr id="444489" name="Text Box 73"/>
          <p:cNvSpPr txBox="1">
            <a:spLocks noChangeArrowheads="1"/>
          </p:cNvSpPr>
          <p:nvPr/>
        </p:nvSpPr>
        <p:spPr bwMode="auto">
          <a:xfrm>
            <a:off x="4616450" y="2406650"/>
            <a:ext cx="3235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minimizes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17464" name="Picture 7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60525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506" name="Text Box 90"/>
          <p:cNvSpPr txBox="1">
            <a:spLocks noChangeArrowheads="1"/>
          </p:cNvSpPr>
          <p:nvPr/>
        </p:nvSpPr>
        <p:spPr bwMode="auto">
          <a:xfrm>
            <a:off x="4648200" y="3092450"/>
            <a:ext cx="3292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maximizes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444515" name="Text Box 99"/>
          <p:cNvSpPr txBox="1">
            <a:spLocks noChangeArrowheads="1"/>
          </p:cNvSpPr>
          <p:nvPr/>
        </p:nvSpPr>
        <p:spPr bwMode="auto">
          <a:xfrm>
            <a:off x="1143000" y="6096000"/>
            <a:ext cx="5284788" cy="58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Solution:	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largest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             	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smallest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</p:txBody>
      </p:sp>
      <p:pic>
        <p:nvPicPr>
          <p:cNvPr id="444517" name="Picture 10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798763"/>
            <a:ext cx="23606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8" name="Picture 10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433763"/>
            <a:ext cx="23971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9" name="Picture 103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275138"/>
            <a:ext cx="46228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0" name="Picture 104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757363"/>
            <a:ext cx="41814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71" name="Text Box 73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7472" name="Text Box 74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0555" name="Text Box 75"/>
          <p:cNvSpPr txBox="1">
            <a:spLocks noChangeArrowheads="1"/>
          </p:cNvSpPr>
          <p:nvPr/>
        </p:nvSpPr>
        <p:spPr bwMode="auto">
          <a:xfrm>
            <a:off x="6989763" y="4343400"/>
            <a:ext cx="21542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A = </a:t>
            </a:r>
            <a:r>
              <a:rPr lang="en-US" altLang="en-US" sz="2000" dirty="0" smtClean="0">
                <a:solidFill>
                  <a:srgbClr val="FF0000"/>
                </a:solidFill>
              </a:rPr>
              <a:t>covariance </a:t>
            </a:r>
            <a:r>
              <a:rPr lang="en-US" altLang="en-US" sz="2000" dirty="0">
                <a:solidFill>
                  <a:srgbClr val="FF0000"/>
                </a:solidFill>
              </a:rPr>
              <a:t>matrix </a:t>
            </a:r>
            <a:r>
              <a:rPr lang="en-US" altLang="en-US" sz="2000" dirty="0"/>
              <a:t>of data points (if divided by no. of points)</a:t>
            </a:r>
          </a:p>
        </p:txBody>
      </p:sp>
      <p:sp>
        <p:nvSpPr>
          <p:cNvPr id="20556" name="Line 76"/>
          <p:cNvSpPr>
            <a:spLocks noChangeShapeType="1"/>
          </p:cNvSpPr>
          <p:nvPr/>
        </p:nvSpPr>
        <p:spPr bwMode="auto">
          <a:xfrm flipH="1">
            <a:off x="6400800" y="5105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7" name="Text Box 77"/>
          <p:cNvSpPr txBox="1">
            <a:spLocks noChangeArrowheads="1"/>
          </p:cNvSpPr>
          <p:nvPr/>
        </p:nvSpPr>
        <p:spPr bwMode="auto">
          <a:xfrm>
            <a:off x="4908550" y="41910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29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89" grpId="0" build="p" autoUpdateAnimBg="0"/>
      <p:bldP spid="444506" grpId="0" build="p" autoUpdateAnimBg="0"/>
      <p:bldP spid="444515" grpId="0" animBg="1"/>
      <p:bldP spid="20555" grpId="0"/>
      <p:bldP spid="20556" grpId="0" animBg="1"/>
      <p:bldP spid="2055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461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000" dirty="0"/>
              <a:t>Suppose each data point is N-dimensional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Same procedure applies:</a:t>
            </a:r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r>
              <a:rPr lang="en-US" sz="1800" dirty="0">
                <a:solidFill>
                  <a:srgbClr val="C00000"/>
                </a:solidFill>
              </a:rPr>
              <a:t>The eigenvectors of </a:t>
            </a:r>
            <a:r>
              <a:rPr lang="en-US" sz="18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A</a:t>
            </a:r>
            <a:r>
              <a:rPr lang="en-US" sz="1800" dirty="0">
                <a:solidFill>
                  <a:srgbClr val="C00000"/>
                </a:solidFill>
              </a:rPr>
              <a:t> define a new coordinate system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largest eigenvalue captures the most variation among training vectors </a:t>
            </a:r>
            <a:r>
              <a:rPr lang="en-US" sz="16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endParaRPr lang="en-US" sz="1600" dirty="0">
              <a:solidFill>
                <a:srgbClr val="C000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smallest eigenvalue has least variation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compress the data by only using the top few eigenvectors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corresponds to choosing a </a:t>
            </a:r>
            <a:r>
              <a:rPr lang="ja-JP" altLang="en-US" sz="1600" dirty="0">
                <a:latin typeface="Arial"/>
              </a:rPr>
              <a:t>“</a:t>
            </a:r>
            <a:r>
              <a:rPr lang="en-US" sz="1600" dirty="0"/>
              <a:t>linear subspace</a:t>
            </a:r>
            <a:r>
              <a:rPr lang="ja-JP" altLang="en-US" sz="1600" dirty="0">
                <a:latin typeface="Arial"/>
              </a:rPr>
              <a:t>”</a:t>
            </a:r>
            <a:endParaRPr lang="en-US" sz="1600" dirty="0"/>
          </a:p>
          <a:p>
            <a:pPr marL="1639888" lvl="3">
              <a:buClr>
                <a:srgbClr val="000000"/>
              </a:buClr>
            </a:pPr>
            <a:r>
              <a:rPr lang="en-US" sz="1400" dirty="0"/>
              <a:t>represent points on a line, plane, or </a:t>
            </a:r>
            <a:r>
              <a:rPr lang="ja-JP" altLang="en-US" sz="1400" dirty="0">
                <a:latin typeface="Arial"/>
              </a:rPr>
              <a:t>“</a:t>
            </a:r>
            <a:r>
              <a:rPr lang="en-US" sz="1400" dirty="0"/>
              <a:t>hyper-plane</a:t>
            </a:r>
            <a:r>
              <a:rPr lang="ja-JP" altLang="en-US" sz="1400" dirty="0">
                <a:latin typeface="Arial"/>
              </a:rPr>
              <a:t>”</a:t>
            </a:r>
            <a:endParaRPr lang="en-US" sz="1400" dirty="0"/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these eigenvectors are known as the </a:t>
            </a:r>
            <a:r>
              <a:rPr lang="en-US" sz="1600" dirty="0">
                <a:solidFill>
                  <a:srgbClr val="C00000"/>
                </a:solidFill>
                <a:latin typeface="Arial Bold Italic" charset="0"/>
                <a:cs typeface="Arial Bold Italic" charset="0"/>
                <a:sym typeface="Arial Bold Italic" charset="0"/>
              </a:rPr>
              <a:t>principal components</a:t>
            </a:r>
            <a:endParaRPr lang="en-US" sz="1600" dirty="0">
              <a:solidFill>
                <a:srgbClr val="C00000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087562"/>
            <a:ext cx="4622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The space of faces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676400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An image is a point in a high dimensional space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An N x M image is a point in R</a:t>
            </a:r>
            <a:r>
              <a:rPr lang="en-US" sz="1800" baseline="30000" dirty="0"/>
              <a:t>NM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define vectors in this space as we did in the 2D case</a:t>
            </a: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4042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2050"/>
            <a:ext cx="7127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</a:t>
            </a:r>
            <a:r>
              <a:rPr lang="en-US" sz="1800" dirty="0" smtClean="0"/>
              <a:t>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64</a:t>
            </a:fld>
            <a:endParaRPr lang="en-US"/>
          </a:p>
        </p:txBody>
      </p:sp>
      <p:pic>
        <p:nvPicPr>
          <p:cNvPr id="4098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2794254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43603" y="1284797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04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</a:t>
            </a:r>
            <a:r>
              <a:rPr lang="en-US" sz="1800" dirty="0" smtClean="0"/>
              <a:t>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65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82"/>
          <a:stretch/>
        </p:blipFill>
        <p:spPr bwMode="auto">
          <a:xfrm>
            <a:off x="1987313" y="1317812"/>
            <a:ext cx="968875" cy="119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Image result for orangutan face hai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3086100"/>
            <a:ext cx="893583" cy="104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5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90512"/>
            <a:ext cx="8229600" cy="1143000"/>
          </a:xfrm>
          <a:ln/>
        </p:spPr>
        <p:txBody>
          <a:bodyPr rIns="132080"/>
          <a:lstStyle/>
          <a:p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52488"/>
            <a:ext cx="8229600" cy="4525963"/>
          </a:xfrm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400" dirty="0"/>
              <a:t>PCA extracts the eigenvectors of </a:t>
            </a:r>
            <a:r>
              <a:rPr lang="en-US" sz="2400" dirty="0">
                <a:latin typeface="Arial Bold" charset="0"/>
                <a:cs typeface="Arial Bold" charset="0"/>
                <a:sym typeface="Arial Bold" charset="0"/>
              </a:rPr>
              <a:t>A</a:t>
            </a:r>
            <a:endParaRPr lang="en-US" sz="24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Gives a set of vectors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3</a:t>
            </a:r>
            <a:r>
              <a:rPr lang="en-US" sz="2000" dirty="0"/>
              <a:t>, ...</a:t>
            </a: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Each one of these vectors is a direction in face space</a:t>
            </a:r>
          </a:p>
          <a:p>
            <a:pPr marL="1182688" lvl="2">
              <a:buClr>
                <a:srgbClr val="000000"/>
              </a:buClr>
            </a:pPr>
            <a:r>
              <a:rPr lang="en-US" sz="1800" dirty="0"/>
              <a:t>what do these look like?</a:t>
            </a:r>
          </a:p>
        </p:txBody>
      </p:sp>
      <p:grpSp>
        <p:nvGrpSpPr>
          <p:cNvPr id="46089" name="Group 9"/>
          <p:cNvGrpSpPr>
            <a:grpSpLocks/>
          </p:cNvGrpSpPr>
          <p:nvPr/>
        </p:nvGrpSpPr>
        <p:grpSpPr bwMode="auto">
          <a:xfrm>
            <a:off x="2268538" y="2514600"/>
            <a:ext cx="4437062" cy="4114800"/>
            <a:chOff x="0" y="0"/>
            <a:chExt cx="2795" cy="2592"/>
          </a:xfrm>
        </p:grpSpPr>
        <p:pic>
          <p:nvPicPr>
            <p:cNvPr id="46084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0"/>
              <a:ext cx="2592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5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1"/>
              <a:ext cx="15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" y="48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" y="45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" y="45"/>
              <a:ext cx="19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73076" y="44436"/>
            <a:ext cx="8229600" cy="1143000"/>
          </a:xfrm>
        </p:spPr>
        <p:txBody>
          <a:bodyPr/>
          <a:lstStyle/>
          <a:p>
            <a:r>
              <a:rPr lang="en-US" dirty="0" smtClean="0"/>
              <a:t>Visualization of </a:t>
            </a:r>
            <a:r>
              <a:rPr lang="en-US" dirty="0" err="1" smtClean="0"/>
              <a:t>eigenfaces</a:t>
            </a:r>
            <a:endParaRPr lang="en-US" dirty="0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143000"/>
            <a:ext cx="78200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995488" y="1143000"/>
            <a:ext cx="5688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Principal component (eigenvector) 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810000" y="3119438"/>
            <a:ext cx="1495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μ + 3</a:t>
            </a:r>
            <a:r>
              <a:rPr lang="el-GR" dirty="0">
                <a:solidFill>
                  <a:prstClr val="black"/>
                </a:solidFill>
              </a:rPr>
              <a:t>σ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baseline="-14000" dirty="0">
              <a:solidFill>
                <a:prstClr val="black"/>
              </a:solidFill>
            </a:endParaRP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3810000" y="5100638"/>
            <a:ext cx="147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μ – 3</a:t>
            </a:r>
            <a:r>
              <a:rPr lang="el-GR">
                <a:solidFill>
                  <a:prstClr val="black"/>
                </a:solidFill>
              </a:rPr>
              <a:t>σ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7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1429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Projecting onto the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7276"/>
            <a:ext cx="8229600" cy="4525963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The </a:t>
            </a:r>
            <a:r>
              <a:rPr lang="en-US" sz="2000" dirty="0" err="1"/>
              <a:t>eigenfaces</a:t>
            </a:r>
            <a:r>
              <a:rPr lang="en-US" sz="2000" dirty="0"/>
              <a:t>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..., </a:t>
            </a:r>
            <a:r>
              <a:rPr lang="en-US" sz="20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r>
              <a:rPr lang="en-US" sz="2000" dirty="0"/>
              <a:t> span the space of faces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 face is converted to </a:t>
            </a:r>
            <a:r>
              <a:rPr lang="en-US" sz="1800" dirty="0" err="1"/>
              <a:t>eigenface</a:t>
            </a:r>
            <a:r>
              <a:rPr lang="en-US" sz="1800" dirty="0"/>
              <a:t> coordinates by</a:t>
            </a:r>
          </a:p>
        </p:txBody>
      </p:sp>
      <p:pic>
        <p:nvPicPr>
          <p:cNvPr id="4710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830388"/>
            <a:ext cx="55705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21" name="Group 17"/>
          <p:cNvGrpSpPr>
            <a:grpSpLocks/>
          </p:cNvGrpSpPr>
          <p:nvPr/>
        </p:nvGrpSpPr>
        <p:grpSpPr bwMode="auto">
          <a:xfrm>
            <a:off x="228600" y="3505200"/>
            <a:ext cx="7189788" cy="1871663"/>
            <a:chOff x="0" y="0"/>
            <a:chExt cx="4529" cy="1179"/>
          </a:xfrm>
        </p:grpSpPr>
        <p:pic>
          <p:nvPicPr>
            <p:cNvPr id="47109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16"/>
              <a:ext cx="3521" cy="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0" name="Line 6"/>
            <p:cNvSpPr>
              <a:spLocks noChangeShapeType="1"/>
            </p:cNvSpPr>
            <p:nvPr/>
          </p:nvSpPr>
          <p:spPr bwMode="auto">
            <a:xfrm>
              <a:off x="624" y="519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7111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16777" r="27960" b="20270"/>
            <a:stretch>
              <a:fillRect/>
            </a:stretch>
          </p:blipFill>
          <p:spPr bwMode="auto">
            <a:xfrm>
              <a:off x="0" y="0"/>
              <a:ext cx="527" cy="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2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70"/>
              <a:ext cx="121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3" name="Picture 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4" name="Picture 1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5" name="Picture 1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6" name="Picture 1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7" name="Picture 13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9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8" name="Picture 14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9" name="Picture 15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1041"/>
              <a:ext cx="3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0" name="Picture 16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22" name="Freeform 18"/>
          <p:cNvSpPr>
            <a:spLocks/>
          </p:cNvSpPr>
          <p:nvPr/>
        </p:nvSpPr>
        <p:spPr bwMode="auto">
          <a:xfrm rot="-5400000">
            <a:off x="2819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3" name="Picture 19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55850"/>
            <a:ext cx="320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4" name="Freeform 20"/>
          <p:cNvSpPr>
            <a:spLocks/>
          </p:cNvSpPr>
          <p:nvPr/>
        </p:nvSpPr>
        <p:spPr bwMode="auto">
          <a:xfrm rot="-5400000">
            <a:off x="4343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5" name="Freeform 21"/>
          <p:cNvSpPr>
            <a:spLocks/>
          </p:cNvSpPr>
          <p:nvPr/>
        </p:nvSpPr>
        <p:spPr bwMode="auto">
          <a:xfrm rot="-5400000">
            <a:off x="63246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6" name="Picture 22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2359025"/>
            <a:ext cx="334962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7" name="Picture 23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2351088"/>
            <a:ext cx="41751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31" name="Group 27"/>
          <p:cNvGrpSpPr>
            <a:grpSpLocks/>
          </p:cNvGrpSpPr>
          <p:nvPr/>
        </p:nvGrpSpPr>
        <p:grpSpPr bwMode="auto">
          <a:xfrm>
            <a:off x="6858000" y="3048000"/>
            <a:ext cx="2130425" cy="2044700"/>
            <a:chOff x="0" y="0"/>
            <a:chExt cx="1342" cy="1288"/>
          </a:xfrm>
        </p:grpSpPr>
        <p:pic>
          <p:nvPicPr>
            <p:cNvPr id="47128" name="Picture 24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39" t="19997" r="2151" b="52223"/>
            <a:stretch>
              <a:fillRect/>
            </a:stretch>
          </p:blipFill>
          <p:spPr bwMode="auto">
            <a:xfrm>
              <a:off x="847" y="288"/>
              <a:ext cx="495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9" name="Line 25"/>
            <p:cNvSpPr>
              <a:spLocks noChangeShapeType="1"/>
            </p:cNvSpPr>
            <p:nvPr/>
          </p:nvSpPr>
          <p:spPr bwMode="auto">
            <a:xfrm>
              <a:off x="473" y="831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30" name="Line 26"/>
            <p:cNvSpPr>
              <a:spLocks noChangeShapeType="1"/>
            </p:cNvSpPr>
            <p:nvPr/>
          </p:nvSpPr>
          <p:spPr bwMode="auto">
            <a:xfrm>
              <a:off x="0" y="0"/>
              <a:ext cx="768" cy="2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7132" name="Picture 28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890838"/>
            <a:ext cx="52832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8760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Recognition with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676900"/>
          </a:xfrm>
          <a:ln/>
        </p:spPr>
        <p:txBody>
          <a:bodyPr rIns="132080"/>
          <a:lstStyle/>
          <a:p>
            <a:pPr marL="496888" indent="-457200"/>
            <a:r>
              <a:rPr lang="en-US" sz="2000" dirty="0"/>
              <a:t>Algorithm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Process the image database (set of images with labels)</a:t>
            </a:r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Run PCA—compute </a:t>
            </a:r>
            <a:r>
              <a:rPr lang="en-US" sz="1600" dirty="0" err="1"/>
              <a:t>eigenfaces</a:t>
            </a:r>
            <a:endParaRPr lang="en-US" sz="1600" dirty="0"/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Calculate the K coefficients for each image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Given a new image (to be recognized) </a:t>
            </a:r>
            <a:r>
              <a:rPr lang="en-US" sz="18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r>
              <a:rPr lang="en-US" sz="1800" dirty="0">
                <a:solidFill>
                  <a:srgbClr val="FF0000"/>
                </a:solidFill>
              </a:rPr>
              <a:t>, calculate K coefficients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Detect if x is a face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sz="1800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 startAt="4"/>
            </a:pPr>
            <a:r>
              <a:rPr lang="en-US" sz="1800" dirty="0">
                <a:solidFill>
                  <a:srgbClr val="FF0000"/>
                </a:solidFill>
              </a:rPr>
              <a:t>If it is a face, who is it?</a:t>
            </a:r>
          </a:p>
        </p:txBody>
      </p:sp>
      <p:pic>
        <p:nvPicPr>
          <p:cNvPr id="4813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29940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5"/>
          <p:cNvSpPr>
            <a:spLocks/>
          </p:cNvSpPr>
          <p:nvPr/>
        </p:nvSpPr>
        <p:spPr bwMode="auto">
          <a:xfrm>
            <a:off x="901700" y="5020733"/>
            <a:ext cx="7785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1296988" indent="-342900">
              <a:spcBef>
                <a:spcPts val="3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Find closest labeled face in database</a:t>
            </a:r>
          </a:p>
          <a:p>
            <a:pPr marL="1296988" indent="-342900">
              <a:spcBef>
                <a:spcPts val="3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earest-neighbor 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in K-dimensional space</a:t>
            </a:r>
          </a:p>
        </p:txBody>
      </p:sp>
      <p:pic>
        <p:nvPicPr>
          <p:cNvPr id="4813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3705225"/>
            <a:ext cx="732155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Algorithm 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524000" y="2438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838200" y="1524000"/>
            <a:ext cx="7815263" cy="4800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b="1" dirty="0"/>
              <a:t>Skin Filter</a:t>
            </a:r>
            <a:r>
              <a:rPr lang="en-US" dirty="0"/>
              <a:t>: The algorithm first locates images containing large areas </a:t>
            </a:r>
          </a:p>
          <a:p>
            <a:pPr marL="342900" indent="-342900">
              <a:defRPr/>
            </a:pPr>
            <a:r>
              <a:rPr lang="en-US" dirty="0"/>
              <a:t>     whose color and texture is appropriate for skin.</a:t>
            </a:r>
          </a:p>
          <a:p>
            <a:pPr marL="342900" indent="-342900"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2.  Grouper</a:t>
            </a:r>
            <a:r>
              <a:rPr lang="en-US" dirty="0"/>
              <a:t>: Within these areas, the algorithm finds elongated regions</a:t>
            </a:r>
          </a:p>
          <a:p>
            <a:pPr>
              <a:defRPr/>
            </a:pPr>
            <a:r>
              <a:rPr lang="en-US" dirty="0"/>
              <a:t>     and groups them into possible human limbs and connected groups</a:t>
            </a:r>
          </a:p>
          <a:p>
            <a:pPr>
              <a:defRPr/>
            </a:pPr>
            <a:r>
              <a:rPr lang="en-US" dirty="0"/>
              <a:t>     of limbs, using specialized groupers which incorporate substantial </a:t>
            </a:r>
          </a:p>
          <a:p>
            <a:pPr>
              <a:defRPr/>
            </a:pPr>
            <a:r>
              <a:rPr lang="en-US" dirty="0"/>
              <a:t>     amounts of information about object structure.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3.   Images containing sufficiently </a:t>
            </a:r>
            <a:r>
              <a:rPr lang="en-US" dirty="0">
                <a:solidFill>
                  <a:srgbClr val="FF0000"/>
                </a:solidFill>
              </a:rPr>
              <a:t>large skin-colored groups of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      possible limbs</a:t>
            </a:r>
            <a:r>
              <a:rPr lang="en-US" dirty="0"/>
              <a:t> are reported as potentially containing naked people.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This algorithm was tested on a database of 4854 images: 565 images </a:t>
            </a:r>
          </a:p>
          <a:p>
            <a:pPr>
              <a:defRPr/>
            </a:pPr>
            <a:r>
              <a:rPr lang="en-US" dirty="0"/>
              <a:t>of naked people and 4289 control images from a variety of sources. </a:t>
            </a:r>
          </a:p>
          <a:p>
            <a:pPr>
              <a:defRPr/>
            </a:pPr>
            <a:r>
              <a:rPr lang="en-US" dirty="0"/>
              <a:t>The skin filter identified 448 test images and 485 control images as </a:t>
            </a:r>
          </a:p>
          <a:p>
            <a:pPr>
              <a:defRPr/>
            </a:pPr>
            <a:r>
              <a:rPr lang="en-US" dirty="0"/>
              <a:t>containing substantial areas of skin. Of these, the grouper identified </a:t>
            </a:r>
          </a:p>
          <a:p>
            <a:pPr>
              <a:defRPr/>
            </a:pPr>
            <a:r>
              <a:rPr lang="en-US" dirty="0"/>
              <a:t>241 test images and 182 control images as containing people-like shapes.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9380"/>
            <a:ext cx="7772400" cy="990600"/>
          </a:xfrm>
          <a:ln/>
        </p:spPr>
        <p:txBody>
          <a:bodyPr rIns="132080"/>
          <a:lstStyle/>
          <a:p>
            <a:r>
              <a:rPr lang="en-US" dirty="0"/>
              <a:t>Choosing the dimension K</a:t>
            </a:r>
          </a:p>
        </p:txBody>
      </p:sp>
      <p:grpSp>
        <p:nvGrpSpPr>
          <p:cNvPr id="49162" name="Group 10"/>
          <p:cNvGrpSpPr>
            <a:grpSpLocks/>
          </p:cNvGrpSpPr>
          <p:nvPr/>
        </p:nvGrpSpPr>
        <p:grpSpPr bwMode="auto">
          <a:xfrm>
            <a:off x="2814638" y="1066800"/>
            <a:ext cx="3236912" cy="2520950"/>
            <a:chOff x="0" y="0"/>
            <a:chExt cx="2038" cy="1588"/>
          </a:xfrm>
        </p:grpSpPr>
        <p:grpSp>
          <p:nvGrpSpPr>
            <p:cNvPr id="49158" name="Group 6"/>
            <p:cNvGrpSpPr>
              <a:grpSpLocks/>
            </p:cNvGrpSpPr>
            <p:nvPr/>
          </p:nvGrpSpPr>
          <p:grpSpPr bwMode="auto">
            <a:xfrm>
              <a:off x="0" y="0"/>
              <a:ext cx="1932" cy="1429"/>
              <a:chOff x="0" y="0"/>
              <a:chExt cx="1932" cy="1429"/>
            </a:xfrm>
          </p:grpSpPr>
          <p:pic>
            <p:nvPicPr>
              <p:cNvPr id="49155" name="Picture 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51" b="7906"/>
              <a:stretch>
                <a:fillRect/>
              </a:stretch>
            </p:blipFill>
            <p:spPr bwMode="auto">
              <a:xfrm>
                <a:off x="0" y="0"/>
                <a:ext cx="1931" cy="1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56" name="Rectangle 4"/>
              <p:cNvSpPr>
                <a:spLocks/>
              </p:cNvSpPr>
              <p:nvPr/>
            </p:nvSpPr>
            <p:spPr bwMode="auto">
              <a:xfrm>
                <a:off x="630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9157" name="Rectangle 5"/>
              <p:cNvSpPr>
                <a:spLocks/>
              </p:cNvSpPr>
              <p:nvPr/>
            </p:nvSpPr>
            <p:spPr bwMode="auto">
              <a:xfrm>
                <a:off x="246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9159" name="Rectangle 7"/>
            <p:cNvSpPr>
              <a:spLocks/>
            </p:cNvSpPr>
            <p:nvPr/>
          </p:nvSpPr>
          <p:spPr bwMode="auto">
            <a:xfrm>
              <a:off x="389" y="1388"/>
              <a:ext cx="1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K</a:t>
              </a:r>
            </a:p>
          </p:txBody>
        </p:sp>
        <p:sp>
          <p:nvSpPr>
            <p:cNvPr id="49160" name="Rectangle 8"/>
            <p:cNvSpPr>
              <a:spLocks/>
            </p:cNvSpPr>
            <p:nvPr/>
          </p:nvSpPr>
          <p:spPr bwMode="auto">
            <a:xfrm>
              <a:off x="1749" y="1388"/>
              <a:ext cx="2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NM</a:t>
              </a:r>
            </a:p>
          </p:txBody>
        </p:sp>
        <p:sp>
          <p:nvSpPr>
            <p:cNvPr id="49161" name="Rectangle 9"/>
            <p:cNvSpPr>
              <a:spLocks/>
            </p:cNvSpPr>
            <p:nvPr/>
          </p:nvSpPr>
          <p:spPr bwMode="auto">
            <a:xfrm>
              <a:off x="61" y="1388"/>
              <a:ext cx="268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i </a:t>
              </a: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= </a:t>
              </a:r>
            </a:p>
          </p:txBody>
        </p:sp>
      </p:grpSp>
      <p:sp>
        <p:nvSpPr>
          <p:cNvPr id="49163" name="Rectangle 11"/>
          <p:cNvSpPr>
            <a:spLocks/>
          </p:cNvSpPr>
          <p:nvPr/>
        </p:nvSpPr>
        <p:spPr bwMode="auto">
          <a:xfrm>
            <a:off x="1447800" y="1330325"/>
            <a:ext cx="12382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9688" bIns="0">
            <a:spAutoFit/>
          </a:bodyPr>
          <a:lstStyle/>
          <a:p>
            <a:pPr marL="39688">
              <a:lnSpc>
                <a:spcPct val="105000"/>
              </a:lnSpc>
              <a:spcBef>
                <a:spcPts val="350"/>
              </a:spcBef>
            </a:pPr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eigenvalues</a:t>
            </a:r>
          </a:p>
        </p:txBody>
      </p:sp>
      <p:sp>
        <p:nvSpPr>
          <p:cNvPr id="4916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  <a:ln/>
        </p:spPr>
        <p:txBody>
          <a:bodyPr rIns="132080"/>
          <a:lstStyle/>
          <a:p>
            <a:pPr marL="382588" indent="-342900"/>
            <a:r>
              <a:rPr lang="en-US"/>
              <a:t>How many eigenfaces to use?</a:t>
            </a:r>
          </a:p>
          <a:p>
            <a:pPr marL="382588" indent="-342900"/>
            <a:r>
              <a:rPr lang="en-US"/>
              <a:t>Look at the decay of the eigenvalues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the eigenvalue tells you the amount of variance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in the direction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of that eigenface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ignore eigenfaces with low variance</a:t>
            </a:r>
          </a:p>
        </p:txBody>
      </p:sp>
      <p:pic>
        <p:nvPicPr>
          <p:cNvPr id="491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419225"/>
            <a:ext cx="19843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1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Representation and reconstruction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Face </a:t>
            </a:r>
            <a:r>
              <a:rPr lang="en-US" b="1" smtClean="0"/>
              <a:t>x</a:t>
            </a:r>
            <a:r>
              <a:rPr lang="en-US" smtClean="0"/>
              <a:t> in “face space” coordinates: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pic>
        <p:nvPicPr>
          <p:cNvPr id="2765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1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Representation and reconstruction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Face </a:t>
            </a:r>
            <a:r>
              <a:rPr lang="en-US" b="1" smtClean="0"/>
              <a:t>x</a:t>
            </a:r>
            <a:r>
              <a:rPr lang="en-US" smtClean="0"/>
              <a:t> in “face space” coordinates: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>
              <a:buFontTx/>
              <a:buChar char="•"/>
            </a:pPr>
            <a:r>
              <a:rPr lang="en-US" smtClean="0"/>
              <a:t>Reconstruction: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1162050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2613025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1831975" y="58674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µ       +    w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+ …</a:t>
            </a: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28682" name="Text Box 15"/>
          <p:cNvSpPr txBox="1">
            <a:spLocks noChangeArrowheads="1"/>
          </p:cNvSpPr>
          <p:nvPr/>
        </p:nvSpPr>
        <p:spPr bwMode="auto">
          <a:xfrm>
            <a:off x="400050" y="57150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407988" y="58674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8684" name="Text Box 17"/>
          <p:cNvSpPr txBox="1">
            <a:spLocks noChangeArrowheads="1"/>
          </p:cNvSpPr>
          <p:nvPr/>
        </p:nvSpPr>
        <p:spPr bwMode="auto">
          <a:xfrm>
            <a:off x="1162050" y="58674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pic>
        <p:nvPicPr>
          <p:cNvPr id="2868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>
            <a:fillRect/>
          </a:stretch>
        </p:blipFill>
        <p:spPr bwMode="auto">
          <a:xfrm>
            <a:off x="3048000" y="4876800"/>
            <a:ext cx="5603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3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recon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1981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</a:t>
            </a:r>
          </a:p>
        </p:txBody>
      </p:sp>
      <p:pic>
        <p:nvPicPr>
          <p:cNvPr id="31748" name="Picture 6" descr="reon_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18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recon_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7023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685800" y="3124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685800" y="4343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400</a:t>
            </a:r>
          </a:p>
        </p:txBody>
      </p:sp>
      <p:sp>
        <p:nvSpPr>
          <p:cNvPr id="31752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Reconstruction</a:t>
            </a: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838200" y="56388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</a:rPr>
              <a:t>After computing </a:t>
            </a:r>
            <a:r>
              <a:rPr lang="en-US" sz="2800" dirty="0" err="1">
                <a:solidFill>
                  <a:prstClr val="black"/>
                </a:solidFill>
              </a:rPr>
              <a:t>eigenfaces</a:t>
            </a:r>
            <a:r>
              <a:rPr lang="en-US" sz="2800" dirty="0">
                <a:solidFill>
                  <a:prstClr val="black"/>
                </a:solidFill>
              </a:rPr>
              <a:t> using 400 face images from ORL face database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3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Calibri"/>
              </a:rPr>
              <a:t>Eigenvalues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(variance along eigenvectors)</a:t>
            </a:r>
          </a:p>
        </p:txBody>
      </p:sp>
      <p:grpSp>
        <p:nvGrpSpPr>
          <p:cNvPr id="32771" name="Group 8"/>
          <p:cNvGrpSpPr>
            <a:grpSpLocks/>
          </p:cNvGrpSpPr>
          <p:nvPr/>
        </p:nvGrpSpPr>
        <p:grpSpPr bwMode="auto">
          <a:xfrm>
            <a:off x="990600" y="1458913"/>
            <a:ext cx="6858000" cy="5143500"/>
            <a:chOff x="990600" y="1458913"/>
            <a:chExt cx="6858000" cy="5143500"/>
          </a:xfrm>
        </p:grpSpPr>
        <p:pic>
          <p:nvPicPr>
            <p:cNvPr id="32772" name="Picture 3" descr="eigenvalu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1889125" y="5426075"/>
              <a:ext cx="51816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58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Note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2800" smtClean="0"/>
              <a:t>	Preserving variance (minimizing MSE) does not necessarily lead to qualitatively good reconstruction.</a:t>
            </a:r>
          </a:p>
        </p:txBody>
      </p:sp>
      <p:pic>
        <p:nvPicPr>
          <p:cNvPr id="33796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7645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914400" y="22098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grpSp>
        <p:nvGrpSpPr>
          <p:cNvPr id="33798" name="Group 6"/>
          <p:cNvGrpSpPr>
            <a:grpSpLocks noChangeAspect="1"/>
          </p:cNvGrpSpPr>
          <p:nvPr/>
        </p:nvGrpSpPr>
        <p:grpSpPr bwMode="auto">
          <a:xfrm>
            <a:off x="2667000" y="3379788"/>
            <a:ext cx="4332288" cy="3249612"/>
            <a:chOff x="990600" y="1458913"/>
            <a:chExt cx="6858000" cy="5143500"/>
          </a:xfrm>
        </p:grpSpPr>
        <p:pic>
          <p:nvPicPr>
            <p:cNvPr id="33799" name="Picture 3" descr="eigenvalu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1890257" y="5426469"/>
              <a:ext cx="5181823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Recognition with </a:t>
            </a:r>
            <a:r>
              <a:rPr lang="en-US" dirty="0" err="1" smtClean="0"/>
              <a:t>eigenfaces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23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458200" cy="56388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Process labeled training images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Find mean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 and covariance matrix </a:t>
            </a:r>
            <a:r>
              <a:rPr lang="el-GR" sz="2400" b="1" dirty="0" smtClean="0">
                <a:cs typeface="Arial" charset="0"/>
              </a:rPr>
              <a:t>Σ</a:t>
            </a:r>
            <a:endParaRPr lang="en-US" sz="2400" b="1" dirty="0" smtClean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/>
              <a:t>Find k principal components (eigenvectors of </a:t>
            </a:r>
            <a:r>
              <a:rPr lang="el-GR" sz="2400" b="1" dirty="0" smtClean="0">
                <a:cs typeface="Arial" charset="0"/>
              </a:rPr>
              <a:t>Σ</a:t>
            </a:r>
            <a:r>
              <a:rPr lang="en-US" sz="2400" dirty="0" smtClean="0">
                <a:cs typeface="Arial" charset="0"/>
              </a:rPr>
              <a:t>) </a:t>
            </a:r>
            <a:r>
              <a:rPr lang="en-US" sz="2400" b="1" dirty="0" smtClean="0"/>
              <a:t>u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,…</a:t>
            </a:r>
            <a:r>
              <a:rPr lang="en-US" sz="2400" b="1" dirty="0" err="1" smtClean="0"/>
              <a:t>u</a:t>
            </a:r>
            <a:r>
              <a:rPr lang="en-US" sz="2400" baseline="-25000" dirty="0" err="1" smtClean="0"/>
              <a:t>k</a:t>
            </a:r>
            <a:endParaRPr lang="en-US" sz="2400" baseline="-25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Project each training image 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onto subspace spanned by principal components:</a:t>
            </a:r>
            <a:br>
              <a:rPr lang="en-US" sz="2400" dirty="0" smtClean="0"/>
            </a:br>
            <a:r>
              <a:rPr lang="en-US" sz="2400" dirty="0" smtClean="0"/>
              <a:t>(w</a:t>
            </a:r>
            <a:r>
              <a:rPr lang="en-US" sz="2400" baseline="-25000" dirty="0" smtClean="0"/>
              <a:t>i1</a:t>
            </a:r>
            <a:r>
              <a:rPr lang="en-US" sz="2400" dirty="0" smtClean="0"/>
              <a:t>,…,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ik</a:t>
            </a:r>
            <a:r>
              <a:rPr lang="en-US" sz="2400" dirty="0" smtClean="0"/>
              <a:t>) = (</a:t>
            </a:r>
            <a:r>
              <a:rPr lang="en-US" sz="2400" b="1" dirty="0" smtClean="0"/>
              <a:t>u</a:t>
            </a:r>
            <a:r>
              <a:rPr lang="en-US" sz="2400" baseline="-25000" dirty="0" smtClean="0"/>
              <a:t>1</a:t>
            </a:r>
            <a:r>
              <a:rPr lang="en-US" sz="2400" baseline="30000" dirty="0" smtClean="0"/>
              <a:t>T</a:t>
            </a:r>
            <a:r>
              <a:rPr lang="en-US" sz="2400" dirty="0" smtClean="0"/>
              <a:t>(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i </a:t>
            </a:r>
            <a:r>
              <a:rPr lang="en-US" sz="2400" dirty="0" smtClean="0"/>
              <a:t>–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), … , </a:t>
            </a:r>
            <a:r>
              <a:rPr lang="en-US" sz="2400" b="1" dirty="0" err="1" smtClean="0"/>
              <a:t>u</a:t>
            </a:r>
            <a:r>
              <a:rPr lang="en-US" sz="2400" baseline="-25000" dirty="0" err="1" smtClean="0"/>
              <a:t>k</a:t>
            </a:r>
            <a:r>
              <a:rPr lang="en-US" sz="2400" baseline="30000" dirty="0" err="1" smtClean="0"/>
              <a:t>T</a:t>
            </a:r>
            <a:r>
              <a:rPr lang="en-US" sz="2400" dirty="0" smtClean="0"/>
              <a:t>(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i </a:t>
            </a:r>
            <a:r>
              <a:rPr lang="en-US" sz="2400" dirty="0" smtClean="0"/>
              <a:t>–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))</a:t>
            </a:r>
            <a:endParaRPr lang="en-US" sz="2400" dirty="0" smtClean="0"/>
          </a:p>
          <a:p>
            <a:pPr>
              <a:lnSpc>
                <a:spcPct val="90000"/>
              </a:lnSpc>
              <a:buFontTx/>
              <a:buChar char="•"/>
            </a:pPr>
            <a:endParaRPr lang="en-US" sz="2400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Given novel image </a:t>
            </a:r>
            <a:r>
              <a:rPr lang="en-US" sz="2800" b="1" dirty="0" smtClean="0">
                <a:solidFill>
                  <a:srgbClr val="C00000"/>
                </a:solidFill>
              </a:rPr>
              <a:t>x</a:t>
            </a:r>
            <a:endParaRPr lang="en-US" sz="2800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/>
              <a:t>Project onto subspace:</a:t>
            </a:r>
            <a:br>
              <a:rPr lang="en-US" sz="2400" dirty="0" smtClean="0"/>
            </a:br>
            <a:r>
              <a:rPr lang="en-US" sz="2400" dirty="0" smtClean="0"/>
              <a:t>(w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,…,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k</a:t>
            </a:r>
            <a:r>
              <a:rPr lang="en-US" sz="2400" dirty="0" smtClean="0"/>
              <a:t>) = (</a:t>
            </a:r>
            <a:r>
              <a:rPr lang="en-US" sz="2400" b="1" dirty="0" smtClean="0"/>
              <a:t>u</a:t>
            </a:r>
            <a:r>
              <a:rPr lang="en-US" sz="2400" baseline="-25000" dirty="0" smtClean="0"/>
              <a:t>1</a:t>
            </a:r>
            <a:r>
              <a:rPr lang="en-US" sz="2400" baseline="30000" dirty="0" smtClean="0"/>
              <a:t>T</a:t>
            </a:r>
            <a:r>
              <a:rPr lang="en-US" sz="2400" dirty="0" smtClean="0"/>
              <a:t>(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–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), … , </a:t>
            </a:r>
            <a:r>
              <a:rPr lang="en-US" sz="2400" b="1" dirty="0" err="1" smtClean="0"/>
              <a:t>u</a:t>
            </a:r>
            <a:r>
              <a:rPr lang="en-US" sz="2400" baseline="-25000" dirty="0" err="1" smtClean="0"/>
              <a:t>k</a:t>
            </a:r>
            <a:r>
              <a:rPr lang="en-US" sz="2400" baseline="30000" dirty="0" err="1" smtClean="0"/>
              <a:t>T</a:t>
            </a:r>
            <a:r>
              <a:rPr lang="en-US" sz="2400" dirty="0" smtClean="0"/>
              <a:t>(</a:t>
            </a:r>
            <a:r>
              <a:rPr lang="en-US" sz="2400" b="1" dirty="0" smtClean="0"/>
              <a:t>x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– </a:t>
            </a:r>
            <a:r>
              <a:rPr lang="en-US" sz="2400" b="1" dirty="0" smtClean="0">
                <a:cs typeface="Arial" charset="0"/>
              </a:rPr>
              <a:t>µ</a:t>
            </a:r>
            <a:r>
              <a:rPr lang="en-US" sz="2400" dirty="0" smtClean="0">
                <a:cs typeface="Arial" charset="0"/>
              </a:rPr>
              <a:t>))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Optional: check reconstruction error </a:t>
            </a:r>
            <a:r>
              <a:rPr lang="en-US" sz="2400" b="1" dirty="0" smtClean="0"/>
              <a:t>x</a:t>
            </a:r>
            <a:r>
              <a:rPr lang="en-US" sz="2400" dirty="0" smtClean="0"/>
              <a:t> – </a:t>
            </a:r>
            <a:r>
              <a:rPr lang="en-US" sz="2400" b="1" dirty="0" smtClean="0"/>
              <a:t>x</a:t>
            </a:r>
            <a:r>
              <a:rPr lang="en-US" sz="2400" dirty="0" smtClean="0"/>
              <a:t> to determine whether image is really a face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Classify as closest training face in k-dimensional subspace</a:t>
            </a:r>
          </a:p>
        </p:txBody>
      </p:sp>
      <p:sp>
        <p:nvSpPr>
          <p:cNvPr id="1238020" name="Text Box 4"/>
          <p:cNvSpPr txBox="1">
            <a:spLocks noChangeArrowheads="1"/>
          </p:cNvSpPr>
          <p:nvPr/>
        </p:nvSpPr>
        <p:spPr bwMode="auto">
          <a:xfrm>
            <a:off x="5807075" y="47244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844550" y="6415088"/>
            <a:ext cx="768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M. Turk and A. </a:t>
            </a:r>
            <a:r>
              <a:rPr lang="en-US" dirty="0" err="1">
                <a:solidFill>
                  <a:prstClr val="black"/>
                </a:solidFill>
              </a:rPr>
              <a:t>Pentland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  <a:hlinkClick r:id="rId3"/>
              </a:rPr>
              <a:t>Face Recognition using Eigenfaces</a:t>
            </a:r>
            <a:r>
              <a:rPr lang="en-US" dirty="0">
                <a:solidFill>
                  <a:prstClr val="black"/>
                </a:solidFill>
              </a:rPr>
              <a:t>, CVPR 1991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02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General dimensionality reduction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Preserves most of variance with a much more compact representation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Lower storage requirements (eigenvectors + a few numbers per face)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Faster matching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99"/>
                </a:solidFill>
              </a:rPr>
              <a:t>What other applications?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2076"/>
            <a:ext cx="8229600" cy="1143000"/>
          </a:xfrm>
        </p:spPr>
        <p:txBody>
          <a:bodyPr/>
          <a:lstStyle/>
          <a:p>
            <a:r>
              <a:rPr lang="en-US" dirty="0"/>
              <a:t>Enhancing gender</a:t>
            </a: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5042" y="5181600"/>
            <a:ext cx="8572500" cy="8302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         more                  same                </a:t>
            </a:r>
            <a:r>
              <a:rPr lang="en-US" sz="1800" b="1" dirty="0"/>
              <a:t>original</a:t>
            </a:r>
            <a:r>
              <a:rPr lang="en-US" sz="1800" dirty="0"/>
              <a:t>   </a:t>
            </a:r>
            <a:r>
              <a:rPr lang="en-US" sz="1800" dirty="0" smtClean="0"/>
              <a:t>       androgynous     </a:t>
            </a:r>
            <a:r>
              <a:rPr lang="en-US" sz="1800" dirty="0"/>
              <a:t>more opposite</a:t>
            </a:r>
          </a:p>
        </p:txBody>
      </p:sp>
      <p:pic>
        <p:nvPicPr>
          <p:cNvPr id="792580" name="Picture 4" descr="Rowland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066800"/>
            <a:ext cx="7239000" cy="4073525"/>
          </a:xfrm>
          <a:prstGeom prst="rect">
            <a:avLst/>
          </a:prstGeom>
          <a:noFill/>
        </p:spPr>
      </p:pic>
      <p:sp>
        <p:nvSpPr>
          <p:cNvPr id="792581" name="Rectangle 5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2582" name="Text Box 6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300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326"/>
            <a:ext cx="8229600" cy="1143000"/>
          </a:xfrm>
        </p:spPr>
        <p:txBody>
          <a:bodyPr/>
          <a:lstStyle/>
          <a:p>
            <a:r>
              <a:rPr lang="en-US" dirty="0"/>
              <a:t>Changing age</a:t>
            </a:r>
          </a:p>
        </p:txBody>
      </p:sp>
      <p:sp>
        <p:nvSpPr>
          <p:cNvPr id="793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2667000" cy="52578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Face becomes “rounder” and “more textured” and “grayer”</a:t>
            </a:r>
          </a:p>
        </p:txBody>
      </p:sp>
      <p:sp>
        <p:nvSpPr>
          <p:cNvPr id="793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429000" y="1447800"/>
            <a:ext cx="5410200" cy="43434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original			                        shape</a:t>
            </a:r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    color				           both</a:t>
            </a:r>
          </a:p>
        </p:txBody>
      </p:sp>
      <p:pic>
        <p:nvPicPr>
          <p:cNvPr id="793605" name="Picture 5" descr="Rowland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1368" y="1143000"/>
            <a:ext cx="3200400" cy="4357688"/>
          </a:xfrm>
          <a:prstGeom prst="rect">
            <a:avLst/>
          </a:prstGeom>
          <a:noFill/>
        </p:spPr>
      </p:pic>
      <p:sp>
        <p:nvSpPr>
          <p:cNvPr id="793606" name="Rectangle 6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3607" name="Text Box 7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137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Grouping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7500" r="28751" b="35156"/>
          <a:stretch>
            <a:fillRect/>
          </a:stretch>
        </p:blipFill>
        <p:spPr bwMode="auto">
          <a:xfrm>
            <a:off x="685800" y="1752600"/>
            <a:ext cx="75850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701"/>
            <a:ext cx="8229600" cy="1143000"/>
          </a:xfrm>
        </p:spPr>
        <p:txBody>
          <a:bodyPr/>
          <a:lstStyle/>
          <a:p>
            <a:r>
              <a:rPr lang="en-US" dirty="0"/>
              <a:t>Which face is more attractive?</a:t>
            </a:r>
          </a:p>
        </p:txBody>
      </p:sp>
      <p:pic>
        <p:nvPicPr>
          <p:cNvPr id="979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37798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9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8363" y="1143000"/>
            <a:ext cx="37798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9976" name="Text Box 8"/>
          <p:cNvSpPr txBox="1">
            <a:spLocks noChangeArrowheads="1"/>
          </p:cNvSpPr>
          <p:nvPr/>
        </p:nvSpPr>
        <p:spPr bwMode="auto">
          <a:xfrm>
            <a:off x="2651125" y="6288088"/>
            <a:ext cx="3827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http://www.beautycheck.de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in Cleft Severity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a large database of normal 3D faces.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We construct their principal components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can reconstruct any normal face accurately using these components.</a:t>
            </a:r>
          </a:p>
          <a:p>
            <a:r>
              <a:rPr lang="en-US" dirty="0" smtClean="0"/>
              <a:t>But when we reconstruct a cleft face from the normal components, there is a </a:t>
            </a:r>
            <a:r>
              <a:rPr lang="en-US" dirty="0" smtClean="0">
                <a:solidFill>
                  <a:srgbClr val="FF0000"/>
                </a:solidFill>
              </a:rPr>
              <a:t>lot of error.</a:t>
            </a:r>
          </a:p>
          <a:p>
            <a:r>
              <a:rPr lang="en-US" dirty="0" smtClean="0"/>
              <a:t>This error can be used to measure the </a:t>
            </a:r>
            <a:r>
              <a:rPr lang="en-US" dirty="0" smtClean="0">
                <a:solidFill>
                  <a:srgbClr val="FF0000"/>
                </a:solidFill>
              </a:rPr>
              <a:t>severit</a:t>
            </a:r>
            <a:r>
              <a:rPr lang="en-US" dirty="0" smtClean="0"/>
              <a:t>y of the cleft.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1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 of PCA Reconstruction Error to Judge Cleft Severity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82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35" y="1600200"/>
            <a:ext cx="49821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1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Font typeface="Arial" charset="0"/>
              <a:buNone/>
            </a:pPr>
            <a:r>
              <a:rPr lang="en-US" dirty="0" smtClean="0"/>
              <a:t>	Would PCA on image pixels work well as a general compression technique?</a:t>
            </a:r>
          </a:p>
        </p:txBody>
      </p:sp>
      <p:pic>
        <p:nvPicPr>
          <p:cNvPr id="4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196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09600" y="45720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41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Extension to 3D Objects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676400"/>
            <a:ext cx="8197850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Murase and Nayar (1994, 1995) extended this idea to 3D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training set had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views of each object</a:t>
            </a:r>
            <a:r>
              <a:rPr lang="en-US" altLang="en-US" sz="2400">
                <a:latin typeface="Times New Roman" pitchFamily="18" charset="0"/>
              </a:rPr>
              <a:t>, on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dark background.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views included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rotations</a:t>
            </a:r>
            <a:r>
              <a:rPr lang="en-US" altLang="en-US" sz="2400">
                <a:latin typeface="Times New Roman" pitchFamily="18" charset="0"/>
              </a:rPr>
              <a:t> of the object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a turntable and also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illuminations</a:t>
            </a:r>
            <a:r>
              <a:rPr lang="en-US" altLang="en-US" sz="240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system could be used first to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identify</a:t>
            </a:r>
            <a:r>
              <a:rPr lang="en-US" altLang="en-US" sz="2400">
                <a:latin typeface="Times New Roman" pitchFamily="18" charset="0"/>
              </a:rPr>
              <a:t> the object and then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determine its (approximate)</a:t>
            </a: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pose </a:t>
            </a:r>
            <a:r>
              <a:rPr lang="en-US" altLang="en-US" sz="2400">
                <a:latin typeface="Times New Roman" pitchFamily="18" charset="0"/>
              </a:rPr>
              <a:t>and illumination.</a:t>
            </a:r>
          </a:p>
        </p:txBody>
      </p:sp>
    </p:spTree>
    <p:extLst>
      <p:ext uri="{BB962C8B-B14F-4D97-AF65-F5344CB8AC3E}">
        <p14:creationId xmlns:p14="http://schemas.microsoft.com/office/powerpoint/2010/main" val="120999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smtClean="0"/>
              <a:t>Sample Objects</a:t>
            </a:r>
            <a:br>
              <a:rPr lang="en-US" altLang="en-US" sz="3600" smtClean="0"/>
            </a:br>
            <a:r>
              <a:rPr lang="en-US" altLang="en-US" sz="3600" smtClean="0"/>
              <a:t>Columbia Object Recognition Database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7" t="30556" r="21529" b="13889"/>
          <a:stretch>
            <a:fillRect/>
          </a:stretch>
        </p:blipFill>
        <p:spPr bwMode="auto">
          <a:xfrm>
            <a:off x="2209800" y="1676400"/>
            <a:ext cx="487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3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Significance of this work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788275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extension to 3D objects was an important contribution.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Instead of using brute force search, the authors observed that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All the views of a single object, when transformed into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eigenvector space became points on a manifold in that space.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Using this, they developed fast algorithms to find the closest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 manifold to an unknown input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Recognition with pose finding took less than a second.</a:t>
            </a:r>
          </a:p>
        </p:txBody>
      </p:sp>
    </p:spTree>
    <p:extLst>
      <p:ext uri="{BB962C8B-B14F-4D97-AF65-F5344CB8AC3E}">
        <p14:creationId xmlns:p14="http://schemas.microsoft.com/office/powerpoint/2010/main" val="32662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Appearance-Based Recognition</a:t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85800" y="1066800"/>
            <a:ext cx="7562850" cy="521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Training images must be representative of the instances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of objects to be recognized.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The object must be well-framed.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Positions and sizes must be controlled.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Dimensionality reduction is needed.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It is not powerful enough to handle general scenes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 without prior segmentation into relevant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* The newer systems that use “parts” from interest operators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   are an answer to these restrictions.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93725" y="5680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6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44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648200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3200400" y="3810000"/>
            <a:ext cx="230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Some True Positives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2057400" y="6096000"/>
            <a:ext cx="590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False Negatives                                         True Negative</a:t>
            </a:r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3505200" y="228600"/>
            <a:ext cx="2066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Results</a:t>
            </a:r>
          </a:p>
        </p:txBody>
      </p:sp>
      <p:pic>
        <p:nvPicPr>
          <p:cNvPr id="922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4531" r="33749" b="41406"/>
          <a:stretch>
            <a:fillRect/>
          </a:stretch>
        </p:blipFill>
        <p:spPr bwMode="auto">
          <a:xfrm>
            <a:off x="2286000" y="990600"/>
            <a:ext cx="457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x \rightarrow \left(&#10;(x - \overline{x}) \cdot v_1, (x - \overline{x}) \cdot v_2&#10;\right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071.875"/>
  <p:tag name="PICTUREFILESIZE" val="1328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2 = min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34.37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1 = max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46.12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var({\bf v}) &amp; = &amp; \bf \sum_x \|(x - \overline{\bf x})^T \cdot v\| \\&#10;&amp; = &amp; \bf \sum_x v^T (x - \overline{\bf x}) (x - \overline{\bf x})^T v  \\&#10;&amp; = &amp;\bf  v^T \left[\sum_x (x - \overline{\bf x}) (x - \overline{\bf x})^T\right] v  \\&#10;&amp; = &amp; \bf v^T A v~~\mbox{where}~A = \sum_x (x - \overline{\bf x}) (x - \overline{\bf x})^T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803.62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ar(\bf v) = \sum_{\mbox{\tiny orange point}~{\bf x}} \|(\bf x - \overline{\bf x})^T \cdot v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300.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7858</TotalTime>
  <Words>3418</Words>
  <Application>Microsoft Office PowerPoint</Application>
  <PresentationFormat>On-screen Show (4:3)</PresentationFormat>
  <Paragraphs>705</Paragraphs>
  <Slides>87</Slides>
  <Notes>31</Notes>
  <HiddenSlides>7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106" baseType="lpstr">
      <vt:lpstr>ＭＳ Ｐゴシック</vt:lpstr>
      <vt:lpstr>宋体</vt:lpstr>
      <vt:lpstr>Arial</vt:lpstr>
      <vt:lpstr>Arial Bold</vt:lpstr>
      <vt:lpstr>Arial Bold Italic</vt:lpstr>
      <vt:lpstr>Calibri</vt:lpstr>
      <vt:lpstr>Script MT Bold</vt:lpstr>
      <vt:lpstr>Times New Roman</vt:lpstr>
      <vt:lpstr>Times New Roman Italic</vt:lpstr>
      <vt:lpstr>Trebuchet MS</vt:lpstr>
      <vt:lpstr>Wingdings</vt:lpstr>
      <vt:lpstr>ヒラギノ角ゴ ProN W6</vt:lpstr>
      <vt:lpstr>mosaic</vt:lpstr>
      <vt:lpstr>2_Office Theme</vt:lpstr>
      <vt:lpstr>Blank Presentation</vt:lpstr>
      <vt:lpstr>1_Blank Presentation</vt:lpstr>
      <vt:lpstr>2_Blank Presentation</vt:lpstr>
      <vt:lpstr>Image</vt:lpstr>
      <vt:lpstr>Equation</vt:lpstr>
      <vt:lpstr> Face/Flesh Detection and Face Recognition</vt:lpstr>
      <vt:lpstr>What’s Coming</vt:lpstr>
      <vt:lpstr>Object Detection</vt:lpstr>
      <vt:lpstr>Review:  Bakic Flesh Finder</vt:lpstr>
      <vt:lpstr>Finding a face in a video frame</vt:lpstr>
      <vt:lpstr>Fleck and Forsyth’s  Flesh Detector</vt:lpstr>
      <vt:lpstr>Algorithm </vt:lpstr>
      <vt:lpstr>Grouping</vt:lpstr>
      <vt:lpstr>PowerPoint Presentation</vt:lpstr>
      <vt:lpstr>Face detection</vt:lpstr>
      <vt:lpstr>Face detection</vt:lpstr>
      <vt:lpstr>Face Detection</vt:lpstr>
      <vt:lpstr> Object Detection:  Rowley’s Face Finder</vt:lpstr>
      <vt:lpstr>Preprocessing</vt:lpstr>
      <vt:lpstr>Image Pyramid Idea</vt:lpstr>
      <vt:lpstr> Training the Neural Network</vt:lpstr>
      <vt:lpstr>Training the Neural Network</vt:lpstr>
      <vt:lpstr>Overall Algorithm</vt:lpstr>
      <vt:lpstr>More Pictures</vt:lpstr>
      <vt:lpstr>Even More</vt:lpstr>
      <vt:lpstr>And More</vt:lpstr>
      <vt:lpstr>Viola/Jones: Image Features</vt:lpstr>
      <vt:lpstr>Feature extraction</vt:lpstr>
      <vt:lpstr>Large library of filters</vt:lpstr>
      <vt:lpstr>Feature selection</vt:lpstr>
      <vt:lpstr>Basic AdaBoost Review</vt:lpstr>
      <vt:lpstr>AdaBoost for feature+classifier selection</vt:lpstr>
      <vt:lpstr>Weak Classifiers</vt:lpstr>
      <vt:lpstr>PowerPoint Presentation</vt:lpstr>
      <vt:lpstr>Boosting for face detection</vt:lpstr>
      <vt:lpstr>Boosting for face detection</vt:lpstr>
      <vt:lpstr>Attentional cascade (from Viola-Jones) </vt:lpstr>
      <vt:lpstr>Attentional cascade</vt:lpstr>
      <vt:lpstr>Attentional cascade</vt:lpstr>
      <vt:lpstr>Training the cascade</vt:lpstr>
      <vt:lpstr>Viola-Jones Face Detector: Summary</vt:lpstr>
      <vt:lpstr>The implemented system</vt:lpstr>
      <vt:lpstr>System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Summary: Viola/Jones detector</vt:lpstr>
      <vt:lpstr>Face recognition: once you’ve detected and cropped a face, try to recognize it</vt:lpstr>
      <vt:lpstr>Face recognition: overview</vt:lpstr>
      <vt:lpstr>Typical face recognition scenarios</vt:lpstr>
      <vt:lpstr>What makes face recognition hard?</vt:lpstr>
      <vt:lpstr>PowerPoint Presentation</vt:lpstr>
      <vt:lpstr>What makes face recognition hard?</vt:lpstr>
      <vt:lpstr>What makes face recognition hard?</vt:lpstr>
      <vt:lpstr>What makes face recognition hard?</vt:lpstr>
      <vt:lpstr>Simple idea for face recognition</vt:lpstr>
      <vt:lpstr>The space of all face images</vt:lpstr>
      <vt:lpstr>The space of all face images</vt:lpstr>
      <vt:lpstr>Linear subspaces</vt:lpstr>
      <vt:lpstr>Dimensionality reduction</vt:lpstr>
      <vt:lpstr>Eigenvectors and Eigenvalues</vt:lpstr>
      <vt:lpstr>Principal component analysis (PCA)</vt:lpstr>
      <vt:lpstr>The space of faces</vt:lpstr>
      <vt:lpstr>Dimensionality reduction</vt:lpstr>
      <vt:lpstr>Dimensionality reduction</vt:lpstr>
      <vt:lpstr>Eigenfaces</vt:lpstr>
      <vt:lpstr>Visualization of eigenfaces</vt:lpstr>
      <vt:lpstr>Projecting onto the eigenfaces</vt:lpstr>
      <vt:lpstr>Recognition with eigenfaces</vt:lpstr>
      <vt:lpstr>Choosing the dimension K</vt:lpstr>
      <vt:lpstr>Representation and reconstruction</vt:lpstr>
      <vt:lpstr>Representation and reconstruction</vt:lpstr>
      <vt:lpstr>Reconstruction</vt:lpstr>
      <vt:lpstr>PowerPoint Presentation</vt:lpstr>
      <vt:lpstr>Note</vt:lpstr>
      <vt:lpstr>Recognition with eigenfaces </vt:lpstr>
      <vt:lpstr>PCA</vt:lpstr>
      <vt:lpstr>Enhancing gender</vt:lpstr>
      <vt:lpstr>Changing age</vt:lpstr>
      <vt:lpstr>Which face is more attractive?</vt:lpstr>
      <vt:lpstr>Use in Cleft Severity Analysis</vt:lpstr>
      <vt:lpstr>Use of PCA Reconstruction Error to Judge Cleft Severity</vt:lpstr>
      <vt:lpstr>Question</vt:lpstr>
      <vt:lpstr>Extension to 3D Objects</vt:lpstr>
      <vt:lpstr>Sample Objects Columbia Object Recognition Database</vt:lpstr>
      <vt:lpstr>Significance of this work</vt:lpstr>
      <vt:lpstr>Appearance-Based Recognition </vt:lpstr>
    </vt:vector>
  </TitlesOfParts>
  <Company>UW 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</dc:title>
  <dc:creator>Ali Farhadi</dc:creator>
  <cp:lastModifiedBy>Linda Shapiro</cp:lastModifiedBy>
  <cp:revision>107</cp:revision>
  <dcterms:created xsi:type="dcterms:W3CDTF">2013-05-20T23:23:00Z</dcterms:created>
  <dcterms:modified xsi:type="dcterms:W3CDTF">2018-05-11T18:17:36Z</dcterms:modified>
</cp:coreProperties>
</file>