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00" r:id="rId2"/>
    <p:sldId id="297" r:id="rId3"/>
    <p:sldId id="298" r:id="rId4"/>
    <p:sldId id="299" r:id="rId5"/>
    <p:sldId id="269" r:id="rId6"/>
    <p:sldId id="270" r:id="rId7"/>
    <p:sldId id="271" r:id="rId8"/>
    <p:sldId id="272" r:id="rId9"/>
    <p:sldId id="273" r:id="rId10"/>
    <p:sldId id="274" r:id="rId11"/>
    <p:sldId id="301" r:id="rId12"/>
    <p:sldId id="302" r:id="rId13"/>
    <p:sldId id="275" r:id="rId14"/>
    <p:sldId id="303" r:id="rId15"/>
    <p:sldId id="304" r:id="rId16"/>
    <p:sldId id="305" r:id="rId17"/>
    <p:sldId id="276" r:id="rId18"/>
    <p:sldId id="306" r:id="rId19"/>
    <p:sldId id="279" r:id="rId20"/>
    <p:sldId id="280" r:id="rId21"/>
    <p:sldId id="282" r:id="rId22"/>
    <p:sldId id="286" r:id="rId23"/>
    <p:sldId id="287" r:id="rId24"/>
    <p:sldId id="289" r:id="rId25"/>
    <p:sldId id="290" r:id="rId26"/>
    <p:sldId id="307" r:id="rId27"/>
    <p:sldId id="291" r:id="rId28"/>
    <p:sldId id="292" r:id="rId29"/>
    <p:sldId id="293" r:id="rId30"/>
    <p:sldId id="294" r:id="rId31"/>
    <p:sldId id="296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4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9D4F-5E2A-9F44-87A7-481C8745D60B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6DAC-8716-BD48-A840-33A17E3C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4381"/>
            <a:ext cx="2972098" cy="45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640797-9D3D-F342-A036-2951F270659B}" type="slidenum">
              <a:rPr lang="en-US" sz="1100"/>
              <a:pPr/>
              <a:t>13</a:t>
            </a:fld>
            <a:endParaRPr lang="en-US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7DDA4-ACC0-4DA5-BECE-3AB002A1B684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ramp function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different frequency levels of blending; mask is blurred in lower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6DAC-8716-BD48-A840-33A17E3C11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A:  render as black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4E9C-4C83-094C-B1C2-43F522CA723F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5.wmf"/><Relationship Id="rId26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6.wmf"/><Relationship Id="rId7" Type="http://schemas.openxmlformats.org/officeDocument/2006/relationships/image" Target="../media/image34.png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7.wmf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6.bin"/><Relationship Id="rId28" Type="http://schemas.openxmlformats.org/officeDocument/2006/relationships/oleObject" Target="../embeddings/oleObject8.bin"/><Relationship Id="rId10" Type="http://schemas.openxmlformats.org/officeDocument/2006/relationships/image" Target="../media/image37.png"/><Relationship Id="rId19" Type="http://schemas.openxmlformats.org/officeDocument/2006/relationships/image" Target="../media/image38.png"/><Relationship Id="rId31" Type="http://schemas.openxmlformats.org/officeDocument/2006/relationships/image" Target="../media/image30.emf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3.wmf"/><Relationship Id="rId22" Type="http://schemas.openxmlformats.org/officeDocument/2006/relationships/image" Target="../media/image39.png"/><Relationship Id="rId27" Type="http://schemas.openxmlformats.org/officeDocument/2006/relationships/image" Target="../media/image28.wmf"/><Relationship Id="rId30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4.jpeg"/><Relationship Id="rId2" Type="http://schemas.openxmlformats.org/officeDocument/2006/relationships/tags" Target="../tags/tag2.xml"/><Relationship Id="rId16" Type="http://schemas.openxmlformats.org/officeDocument/2006/relationships/image" Target="../media/image43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2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iel1/38/7531/00310740.pdf?isNumber=7531&amp;prod=JNL&amp;arnumber=310740&amp;arSt=83&amp;ared=87&amp;arAuthor=Blinn,+J.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26" Type="http://schemas.openxmlformats.org/officeDocument/2006/relationships/image" Target="../media/image75.jpeg"/><Relationship Id="rId3" Type="http://schemas.openxmlformats.org/officeDocument/2006/relationships/image" Target="../media/image52.jpeg"/><Relationship Id="rId21" Type="http://schemas.openxmlformats.org/officeDocument/2006/relationships/image" Target="../media/image70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5" Type="http://schemas.openxmlformats.org/officeDocument/2006/relationships/image" Target="../media/image74.jpeg"/><Relationship Id="rId2" Type="http://schemas.openxmlformats.org/officeDocument/2006/relationships/image" Target="../media/image51.jpeg"/><Relationship Id="rId16" Type="http://schemas.openxmlformats.org/officeDocument/2006/relationships/image" Target="../media/image65.jpeg"/><Relationship Id="rId20" Type="http://schemas.openxmlformats.org/officeDocument/2006/relationships/image" Target="../media/image69.jpeg"/><Relationship Id="rId29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24" Type="http://schemas.openxmlformats.org/officeDocument/2006/relationships/image" Target="../media/image73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23" Type="http://schemas.openxmlformats.org/officeDocument/2006/relationships/image" Target="../media/image72.jpeg"/><Relationship Id="rId28" Type="http://schemas.openxmlformats.org/officeDocument/2006/relationships/image" Target="../media/image77.jpeg"/><Relationship Id="rId10" Type="http://schemas.openxmlformats.org/officeDocument/2006/relationships/image" Target="../media/image59.jpeg"/><Relationship Id="rId19" Type="http://schemas.openxmlformats.org/officeDocument/2006/relationships/image" Target="../media/image68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Relationship Id="rId22" Type="http://schemas.openxmlformats.org/officeDocument/2006/relationships/image" Target="../media/image71.jpeg"/><Relationship Id="rId27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56.jpeg"/><Relationship Id="rId21" Type="http://schemas.openxmlformats.org/officeDocument/2006/relationships/image" Target="../media/image74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5" Type="http://schemas.openxmlformats.org/officeDocument/2006/relationships/image" Target="../media/image78.jpeg"/><Relationship Id="rId2" Type="http://schemas.openxmlformats.org/officeDocument/2006/relationships/image" Target="../media/image55.jpeg"/><Relationship Id="rId16" Type="http://schemas.openxmlformats.org/officeDocument/2006/relationships/image" Target="../media/image69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24" Type="http://schemas.openxmlformats.org/officeDocument/2006/relationships/image" Target="../media/image77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23" Type="http://schemas.openxmlformats.org/officeDocument/2006/relationships/image" Target="../media/image76.jpeg"/><Relationship Id="rId10" Type="http://schemas.openxmlformats.org/officeDocument/2006/relationships/image" Target="../media/image63.jpeg"/><Relationship Id="rId19" Type="http://schemas.openxmlformats.org/officeDocument/2006/relationships/image" Target="../media/image72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Relationship Id="rId22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56.jpeg"/><Relationship Id="rId21" Type="http://schemas.openxmlformats.org/officeDocument/2006/relationships/image" Target="../media/image74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5" Type="http://schemas.openxmlformats.org/officeDocument/2006/relationships/image" Target="../media/image78.jpeg"/><Relationship Id="rId2" Type="http://schemas.openxmlformats.org/officeDocument/2006/relationships/image" Target="../media/image55.jpeg"/><Relationship Id="rId16" Type="http://schemas.openxmlformats.org/officeDocument/2006/relationships/image" Target="../media/image69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24" Type="http://schemas.openxmlformats.org/officeDocument/2006/relationships/image" Target="../media/image77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23" Type="http://schemas.openxmlformats.org/officeDocument/2006/relationships/image" Target="../media/image76.jpeg"/><Relationship Id="rId10" Type="http://schemas.openxmlformats.org/officeDocument/2006/relationships/image" Target="../media/image63.jpeg"/><Relationship Id="rId19" Type="http://schemas.openxmlformats.org/officeDocument/2006/relationships/image" Target="../media/image72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Relationship Id="rId22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56.jpeg"/><Relationship Id="rId21" Type="http://schemas.openxmlformats.org/officeDocument/2006/relationships/image" Target="../media/image74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5" Type="http://schemas.openxmlformats.org/officeDocument/2006/relationships/image" Target="../media/image78.jpeg"/><Relationship Id="rId2" Type="http://schemas.openxmlformats.org/officeDocument/2006/relationships/image" Target="../media/image55.jpeg"/><Relationship Id="rId16" Type="http://schemas.openxmlformats.org/officeDocument/2006/relationships/image" Target="../media/image69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24" Type="http://schemas.openxmlformats.org/officeDocument/2006/relationships/image" Target="../media/image77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23" Type="http://schemas.openxmlformats.org/officeDocument/2006/relationships/image" Target="../media/image76.jpeg"/><Relationship Id="rId10" Type="http://schemas.openxmlformats.org/officeDocument/2006/relationships/image" Target="../media/image63.jpeg"/><Relationship Id="rId19" Type="http://schemas.openxmlformats.org/officeDocument/2006/relationships/image" Target="../media/image72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Relationship Id="rId22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26" Type="http://schemas.openxmlformats.org/officeDocument/2006/relationships/image" Target="../media/image75.jpeg"/><Relationship Id="rId3" Type="http://schemas.openxmlformats.org/officeDocument/2006/relationships/image" Target="../media/image52.jpeg"/><Relationship Id="rId21" Type="http://schemas.openxmlformats.org/officeDocument/2006/relationships/image" Target="../media/image70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5" Type="http://schemas.openxmlformats.org/officeDocument/2006/relationships/image" Target="../media/image74.jpeg"/><Relationship Id="rId2" Type="http://schemas.openxmlformats.org/officeDocument/2006/relationships/image" Target="../media/image51.jpeg"/><Relationship Id="rId16" Type="http://schemas.openxmlformats.org/officeDocument/2006/relationships/image" Target="../media/image65.jpeg"/><Relationship Id="rId20" Type="http://schemas.openxmlformats.org/officeDocument/2006/relationships/image" Target="../media/image69.jpeg"/><Relationship Id="rId29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24" Type="http://schemas.openxmlformats.org/officeDocument/2006/relationships/image" Target="../media/image73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23" Type="http://schemas.openxmlformats.org/officeDocument/2006/relationships/image" Target="../media/image72.jpeg"/><Relationship Id="rId28" Type="http://schemas.openxmlformats.org/officeDocument/2006/relationships/image" Target="../media/image77.jpeg"/><Relationship Id="rId10" Type="http://schemas.openxmlformats.org/officeDocument/2006/relationships/image" Target="../media/image59.jpeg"/><Relationship Id="rId19" Type="http://schemas.openxmlformats.org/officeDocument/2006/relationships/image" Target="../media/image68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Relationship Id="rId22" Type="http://schemas.openxmlformats.org/officeDocument/2006/relationships/image" Target="../media/image71.jpeg"/><Relationship Id="rId27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EE/CSE 576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Gaussian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with the original image G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Perform a local Gaussian weighted averaging function in a neighborhood about each pixel, sampling so that the result is a reduced image of half the size in each dimension.</a:t>
            </a:r>
          </a:p>
          <a:p>
            <a:r>
              <a:rPr lang="en-US" dirty="0" smtClean="0"/>
              <a:t>Do this all the way up the pyramid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= REDUCE(G</a:t>
            </a:r>
            <a:r>
              <a:rPr lang="en-US" baseline="-25000" dirty="0" smtClean="0">
                <a:solidFill>
                  <a:srgbClr val="FF0000"/>
                </a:solidFill>
              </a:rPr>
              <a:t>l-1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Each level l node will represent a weighted average of a subarray of level 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Laplacians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want to subtract each level of the pyramid from the next lower one.</a:t>
            </a:r>
          </a:p>
          <a:p>
            <a:r>
              <a:rPr lang="en-US" dirty="0" smtClean="0"/>
              <a:t>But they are different sizes!</a:t>
            </a:r>
          </a:p>
          <a:p>
            <a:r>
              <a:rPr lang="en-US" dirty="0" smtClean="0"/>
              <a:t>In order to do the subtraction, we perform an interpolation process.</a:t>
            </a:r>
          </a:p>
          <a:p>
            <a:r>
              <a:rPr lang="en-US" dirty="0" smtClean="0"/>
              <a:t>We interpolate new samples between those of a given image to make it big enough to subtract.</a:t>
            </a:r>
          </a:p>
          <a:p>
            <a:r>
              <a:rPr lang="en-US" dirty="0" smtClean="0"/>
              <a:t>The operation is called EXPAND.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13" name="Line 3"/>
          <p:cNvSpPr>
            <a:spLocks noChangeShapeType="1"/>
          </p:cNvSpPr>
          <p:nvPr/>
        </p:nvSpPr>
        <p:spPr bwMode="auto">
          <a:xfrm>
            <a:off x="1676400" y="2133602"/>
            <a:ext cx="2514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Line 6"/>
          <p:cNvSpPr>
            <a:spLocks noChangeShapeType="1"/>
          </p:cNvSpPr>
          <p:nvPr/>
        </p:nvSpPr>
        <p:spPr bwMode="auto">
          <a:xfrm>
            <a:off x="2119313" y="3297238"/>
            <a:ext cx="1309687" cy="1046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Line 9"/>
          <p:cNvSpPr>
            <a:spLocks noChangeShapeType="1"/>
          </p:cNvSpPr>
          <p:nvPr/>
        </p:nvSpPr>
        <p:spPr bwMode="auto">
          <a:xfrm>
            <a:off x="1752600" y="2438400"/>
            <a:ext cx="2209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1"/>
          <p:cNvSpPr>
            <a:spLocks noChangeShapeType="1"/>
          </p:cNvSpPr>
          <p:nvPr/>
        </p:nvSpPr>
        <p:spPr bwMode="auto">
          <a:xfrm>
            <a:off x="1714500" y="2058988"/>
            <a:ext cx="489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2"/>
          <p:cNvSpPr>
            <a:spLocks noChangeArrowheads="1"/>
          </p:cNvSpPr>
          <p:nvPr/>
        </p:nvSpPr>
        <p:spPr bwMode="auto">
          <a:xfrm>
            <a:off x="457200" y="1252538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Gaussian Pyramid</a:t>
            </a:r>
          </a:p>
        </p:txBody>
      </p:sp>
      <p:sp>
        <p:nvSpPr>
          <p:cNvPr id="83985" name="Rectangle 13"/>
          <p:cNvSpPr>
            <a:spLocks noChangeArrowheads="1"/>
          </p:cNvSpPr>
          <p:nvPr/>
        </p:nvSpPr>
        <p:spPr bwMode="auto">
          <a:xfrm>
            <a:off x="6451600" y="1244600"/>
            <a:ext cx="24812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Laplacian Pyramid</a:t>
            </a:r>
          </a:p>
        </p:txBody>
      </p:sp>
      <p:sp>
        <p:nvSpPr>
          <p:cNvPr id="83986" name="Rectangle 14"/>
          <p:cNvSpPr>
            <a:spLocks noChangeArrowheads="1"/>
          </p:cNvSpPr>
          <p:nvPr/>
        </p:nvSpPr>
        <p:spPr bwMode="auto">
          <a:xfrm>
            <a:off x="1905000" y="0"/>
            <a:ext cx="5257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/>
              <a:t>The Laplacian Pyramid</a:t>
            </a:r>
          </a:p>
        </p:txBody>
      </p:sp>
      <p:pic>
        <p:nvPicPr>
          <p:cNvPr id="83987" name="Picture 15" descr="LEN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5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16" descr="junk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9" name="Picture 17" descr="jun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0749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0" name="Picture 18" descr="junk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813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1" name="Picture 19" descr="junk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389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2" name="Picture 20" descr="junk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38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3" name="Picture 21" descr="junk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1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970" name="Object 22"/>
          <p:cNvGraphicFramePr>
            <a:graphicFrameLocks noChangeAspect="1"/>
          </p:cNvGraphicFramePr>
          <p:nvPr/>
        </p:nvGraphicFramePr>
        <p:xfrm>
          <a:off x="30163" y="4267200"/>
          <a:ext cx="427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Equation" r:id="rId11" imgW="279279" imgH="291973" progId="Equation.3">
                  <p:embed/>
                </p:oleObj>
              </mc:Choice>
              <mc:Fallback>
                <p:oleObj name="Equation" r:id="rId11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4267200"/>
                        <a:ext cx="427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23"/>
          <p:cNvGraphicFramePr>
            <a:graphicFrameLocks noChangeAspect="1"/>
          </p:cNvGraphicFramePr>
          <p:nvPr/>
        </p:nvGraphicFramePr>
        <p:xfrm>
          <a:off x="457200" y="2971800"/>
          <a:ext cx="385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" name="Equation" r:id="rId13" imgW="253890" imgH="291973" progId="Equation.3">
                  <p:embed/>
                </p:oleObj>
              </mc:Choice>
              <mc:Fallback>
                <p:oleObj name="Equation" r:id="rId13" imgW="25389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85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24"/>
          <p:cNvGraphicFramePr>
            <a:graphicFrameLocks noChangeAspect="1"/>
          </p:cNvGraphicFramePr>
          <p:nvPr/>
        </p:nvGraphicFramePr>
        <p:xfrm>
          <a:off x="685800" y="2298700"/>
          <a:ext cx="427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" name="Equation" r:id="rId15" imgW="279279" imgH="291973" progId="Equation.3">
                  <p:embed/>
                </p:oleObj>
              </mc:Choice>
              <mc:Fallback>
                <p:oleObj name="Equation" r:id="rId15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8700"/>
                        <a:ext cx="4270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25"/>
          <p:cNvGraphicFramePr>
            <a:graphicFrameLocks noChangeAspect="1"/>
          </p:cNvGraphicFramePr>
          <p:nvPr/>
        </p:nvGraphicFramePr>
        <p:xfrm>
          <a:off x="890588" y="1828800"/>
          <a:ext cx="42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Equation" r:id="rId17" imgW="279279" imgH="291973" progId="Equation.3">
                  <p:embed/>
                </p:oleObj>
              </mc:Choice>
              <mc:Fallback>
                <p:oleObj name="Equation" r:id="rId17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42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25763" y="4267200"/>
            <a:ext cx="6218237" cy="2514600"/>
            <a:chOff x="1843" y="2640"/>
            <a:chExt cx="3917" cy="1584"/>
          </a:xfrm>
        </p:grpSpPr>
        <p:grpSp>
          <p:nvGrpSpPr>
            <p:cNvPr id="84005" name="Group 27"/>
            <p:cNvGrpSpPr>
              <a:grpSpLocks/>
            </p:cNvGrpSpPr>
            <p:nvPr/>
          </p:nvGrpSpPr>
          <p:grpSpPr bwMode="auto">
            <a:xfrm>
              <a:off x="1843" y="2688"/>
              <a:ext cx="3677" cy="1536"/>
              <a:chOff x="1843" y="2688"/>
              <a:chExt cx="3677" cy="1536"/>
            </a:xfrm>
          </p:grpSpPr>
          <p:sp>
            <p:nvSpPr>
              <p:cNvPr id="84006" name="Rectangle 28"/>
              <p:cNvSpPr>
                <a:spLocks noChangeArrowheads="1"/>
              </p:cNvSpPr>
              <p:nvPr/>
            </p:nvSpPr>
            <p:spPr bwMode="auto">
              <a:xfrm>
                <a:off x="1843" y="3192"/>
                <a:ext cx="22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84007" name="Rectangle 29"/>
              <p:cNvSpPr>
                <a:spLocks noChangeArrowheads="1"/>
              </p:cNvSpPr>
              <p:nvPr/>
            </p:nvSpPr>
            <p:spPr bwMode="auto">
              <a:xfrm>
                <a:off x="3698" y="3208"/>
                <a:ext cx="30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=</a:t>
                </a:r>
              </a:p>
            </p:txBody>
          </p:sp>
          <p:pic>
            <p:nvPicPr>
              <p:cNvPr id="84008" name="Picture 30" descr="junk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688"/>
                <a:ext cx="1536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83979" name="Object 31"/>
            <p:cNvGraphicFramePr>
              <a:graphicFrameLocks noChangeAspect="1"/>
            </p:cNvGraphicFramePr>
            <p:nvPr/>
          </p:nvGraphicFramePr>
          <p:xfrm>
            <a:off x="5529" y="2640"/>
            <a:ext cx="23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" name="Equation" r:id="rId20" imgW="241195" imgH="291973" progId="Equation.3">
                    <p:embed/>
                  </p:oleObj>
                </mc:Choice>
                <mc:Fallback>
                  <p:oleObj name="Equation" r:id="rId20" imgW="241195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2640"/>
                          <a:ext cx="23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5" name="Group 32"/>
          <p:cNvGrpSpPr>
            <a:grpSpLocks/>
          </p:cNvGrpSpPr>
          <p:nvPr/>
        </p:nvGrpSpPr>
        <p:grpSpPr bwMode="auto">
          <a:xfrm>
            <a:off x="2903538" y="3060700"/>
            <a:ext cx="5707062" cy="1244600"/>
            <a:chOff x="1829" y="1880"/>
            <a:chExt cx="3595" cy="784"/>
          </a:xfrm>
        </p:grpSpPr>
        <p:sp>
          <p:nvSpPr>
            <p:cNvPr id="84002" name="Rectangle 33"/>
            <p:cNvSpPr>
              <a:spLocks noChangeArrowheads="1"/>
            </p:cNvSpPr>
            <p:nvPr/>
          </p:nvSpPr>
          <p:spPr bwMode="auto">
            <a:xfrm>
              <a:off x="1829" y="19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3" name="Rectangle 34"/>
            <p:cNvSpPr>
              <a:spLocks noChangeArrowheads="1"/>
            </p:cNvSpPr>
            <p:nvPr/>
          </p:nvSpPr>
          <p:spPr bwMode="auto">
            <a:xfrm>
              <a:off x="3684" y="2008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4" name="Picture 35" descr="junk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1896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8" name="Object 36"/>
            <p:cNvGraphicFramePr>
              <a:graphicFrameLocks noChangeAspect="1"/>
            </p:cNvGraphicFramePr>
            <p:nvPr/>
          </p:nvGraphicFramePr>
          <p:xfrm>
            <a:off x="5217" y="1880"/>
            <a:ext cx="20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" name="Equation" r:id="rId23" imgW="215713" imgH="291847" progId="Equation.3">
                    <p:embed/>
                  </p:oleObj>
                </mc:Choice>
                <mc:Fallback>
                  <p:oleObj name="Equation" r:id="rId23" imgW="215713" imgH="291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" y="1880"/>
                          <a:ext cx="20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6" name="Group 37"/>
          <p:cNvGrpSpPr>
            <a:grpSpLocks/>
          </p:cNvGrpSpPr>
          <p:nvPr/>
        </p:nvGrpSpPr>
        <p:grpSpPr bwMode="auto">
          <a:xfrm>
            <a:off x="2903538" y="2265363"/>
            <a:ext cx="5321300" cy="755650"/>
            <a:chOff x="1829" y="1379"/>
            <a:chExt cx="3352" cy="476"/>
          </a:xfrm>
        </p:grpSpPr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1829" y="13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3655" y="1415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1" name="Picture 40" descr="junk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457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7" name="Object 41"/>
            <p:cNvGraphicFramePr>
              <a:graphicFrameLocks noChangeAspect="1"/>
            </p:cNvGraphicFramePr>
            <p:nvPr/>
          </p:nvGraphicFramePr>
          <p:xfrm>
            <a:off x="4938" y="1448"/>
            <a:ext cx="24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" name="Equation" r:id="rId26" imgW="253890" imgH="291973" progId="Equation.3">
                    <p:embed/>
                  </p:oleObj>
                </mc:Choice>
                <mc:Fallback>
                  <p:oleObj name="Equation" r:id="rId26" imgW="253890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1448"/>
                          <a:ext cx="24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7" name="Group 42"/>
          <p:cNvGrpSpPr>
            <a:grpSpLocks/>
          </p:cNvGrpSpPr>
          <p:nvPr/>
        </p:nvGrpSpPr>
        <p:grpSpPr bwMode="auto">
          <a:xfrm>
            <a:off x="7265988" y="1828800"/>
            <a:ext cx="1430337" cy="468313"/>
            <a:chOff x="4577" y="1104"/>
            <a:chExt cx="901" cy="295"/>
          </a:xfrm>
        </p:grpSpPr>
        <p:pic>
          <p:nvPicPr>
            <p:cNvPr id="83998" name="Picture 43" descr="junk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20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6" name="Object 44"/>
            <p:cNvGraphicFramePr>
              <a:graphicFrameLocks noChangeAspect="1"/>
            </p:cNvGraphicFramePr>
            <p:nvPr/>
          </p:nvGraphicFramePr>
          <p:xfrm>
            <a:off x="4785" y="1104"/>
            <a:ext cx="69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7" name="Equation" r:id="rId28" imgW="723586" imgH="291973" progId="Equation.3">
                    <p:embed/>
                  </p:oleObj>
                </mc:Choice>
                <mc:Fallback>
                  <p:oleObj name="Equation" r:id="rId28" imgW="723586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104"/>
                          <a:ext cx="69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74" name="Object 45"/>
          <p:cNvGraphicFramePr>
            <a:graphicFrameLocks noChangeAspect="1"/>
          </p:cNvGraphicFramePr>
          <p:nvPr/>
        </p:nvGraphicFramePr>
        <p:xfrm>
          <a:off x="3095625" y="762000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Equation" r:id="rId30" imgW="39494516" imgH="5600664" progId="Equation.3">
                  <p:embed/>
                </p:oleObj>
              </mc:Choice>
              <mc:Fallback>
                <p:oleObj name="Equation" r:id="rId30" imgW="39494516" imgH="56006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62000"/>
                        <a:ext cx="313372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2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blend </a:t>
            </a:r>
            <a:r>
              <a:rPr lang="en-US" smtClean="0"/>
              <a:t>two images,</a:t>
            </a:r>
            <a:br>
              <a:rPr lang="en-US" smtClean="0"/>
            </a:br>
            <a:r>
              <a:rPr lang="en-US" smtClean="0"/>
              <a:t>We’ll </a:t>
            </a:r>
            <a:r>
              <a:rPr lang="en-US" dirty="0" smtClean="0"/>
              <a:t>combine two Laplacian pyramids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023" y="1537007"/>
            <a:ext cx="808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Laplacian Pyramid LA            Laplacian Pyramid LS         Laplacian Pyramid LB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to be filled in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80754" y="2290353"/>
            <a:ext cx="627017" cy="5573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02679" y="2290353"/>
            <a:ext cx="627017" cy="557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79771" y="2281646"/>
            <a:ext cx="627017" cy="55734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206" y="3370217"/>
            <a:ext cx="1210491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0942" y="3370217"/>
            <a:ext cx="1210491" cy="9753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88033" y="3370217"/>
            <a:ext cx="1210491" cy="97536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3405" y="4894217"/>
            <a:ext cx="1820091" cy="1332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0645" y="4876800"/>
            <a:ext cx="1820091" cy="13324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57404" y="4876800"/>
            <a:ext cx="1820091" cy="133241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2307771" y="2569028"/>
            <a:ext cx="20949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  <a:endCxn id="6" idx="3"/>
          </p:cNvCxnSpPr>
          <p:nvPr/>
        </p:nvCxnSpPr>
        <p:spPr>
          <a:xfrm flipH="1">
            <a:off x="5029696" y="2560321"/>
            <a:ext cx="1850075" cy="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2638697" y="3857897"/>
            <a:ext cx="14722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  <a:endCxn id="9" idx="3"/>
          </p:cNvCxnSpPr>
          <p:nvPr/>
        </p:nvCxnSpPr>
        <p:spPr>
          <a:xfrm flipH="1">
            <a:off x="5321433" y="3857897"/>
            <a:ext cx="126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12" idx="1"/>
          </p:cNvCxnSpPr>
          <p:nvPr/>
        </p:nvCxnSpPr>
        <p:spPr>
          <a:xfrm flipV="1">
            <a:off x="2943496" y="5543006"/>
            <a:ext cx="967149" cy="17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1"/>
            <a:endCxn id="12" idx="3"/>
          </p:cNvCxnSpPr>
          <p:nvPr/>
        </p:nvCxnSpPr>
        <p:spPr>
          <a:xfrm flipH="1">
            <a:off x="5730736" y="5543006"/>
            <a:ext cx="7266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the New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Laplacian pyramids LB and LB are constructed for images A and B, respectively.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third Laplacian pyramid </a:t>
            </a:r>
            <a:r>
              <a:rPr lang="en-US" dirty="0" smtClean="0"/>
              <a:t>LS is constructed by copying nodes from the left half of LA to the corresponding nodes of LS and nodes from the right half of LB to the right half of LS.</a:t>
            </a:r>
          </a:p>
          <a:p>
            <a:r>
              <a:rPr lang="en-US" dirty="0" smtClean="0"/>
              <a:t>Nodes along the center line are set equal to the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of corresponding LA and LB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new Laplacian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new Laplacian pyramid with the reverse of how it was created to create a Gaussian pyramid.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lowest level of the new Gaussian pyramid gives the final result.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65183"/>
              </p:ext>
            </p:extLst>
          </p:nvPr>
        </p:nvGraphicFramePr>
        <p:xfrm>
          <a:off x="3200400" y="3532981"/>
          <a:ext cx="21082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32981"/>
                        <a:ext cx="2108200" cy="347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1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85800"/>
            <a:ext cx="800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5139" name="Picture 3" descr="level0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4340225"/>
            <a:ext cx="746601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514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6675" y="255588"/>
            <a:ext cx="8694738" cy="2068512"/>
            <a:chOff x="42" y="161"/>
            <a:chExt cx="5477" cy="1303"/>
          </a:xfrm>
        </p:grpSpPr>
        <p:pic>
          <p:nvPicPr>
            <p:cNvPr id="475141" name="Picture 5" descr="level4R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1"/>
              <a:ext cx="4703" cy="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2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" y="432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4</a:t>
              </a:r>
            </a:p>
          </p:txBody>
        </p:sp>
      </p:grpSp>
      <p:grpSp>
        <p:nvGrpSpPr>
          <p:cNvPr id="475143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6675" y="2305050"/>
            <a:ext cx="8696325" cy="2062163"/>
            <a:chOff x="42" y="1452"/>
            <a:chExt cx="5478" cy="1299"/>
          </a:xfrm>
        </p:grpSpPr>
        <p:pic>
          <p:nvPicPr>
            <p:cNvPr id="475144" name="Picture 8" descr="level2R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452"/>
              <a:ext cx="4704" cy="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" y="1728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2</a:t>
              </a:r>
            </a:p>
          </p:txBody>
        </p:sp>
      </p:grpSp>
      <p:sp>
        <p:nvSpPr>
          <p:cNvPr id="475146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675" y="4756150"/>
            <a:ext cx="13827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Laplacian</a:t>
            </a:r>
          </a:p>
          <a:p>
            <a:pPr algn="ctr" eaLnBrk="0" hangingPunct="0"/>
            <a:r>
              <a:rPr lang="en-US"/>
              <a:t>level</a:t>
            </a:r>
          </a:p>
          <a:p>
            <a:pPr algn="ctr" eaLnBrk="0" hangingPunct="0"/>
            <a:r>
              <a:rPr lang="en-US"/>
              <a:t>0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31950" y="6324600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left pyramid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9033" y="6283128"/>
            <a:ext cx="184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right pyramid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61027" y="6324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blended pyramid</a:t>
            </a:r>
          </a:p>
        </p:txBody>
      </p:sp>
    </p:spTree>
    <p:extLst>
      <p:ext uri="{BB962C8B-B14F-4D97-AF65-F5344CB8AC3E}">
        <p14:creationId xmlns:p14="http://schemas.microsoft.com/office/powerpoint/2010/main" val="42360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-162993"/>
            <a:ext cx="8229600" cy="1143000"/>
          </a:xfrm>
        </p:spPr>
        <p:txBody>
          <a:bodyPr/>
          <a:lstStyle/>
          <a:p>
            <a:r>
              <a:rPr lang="en-US" dirty="0" smtClean="0"/>
              <a:t>Multiband blending (IJCV 2007)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46959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67" y="1703171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71646" y="11454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9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5182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381000" y="4405313"/>
            <a:ext cx="8470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Encoding blend weights:   I(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x,y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=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 at p =</a:t>
            </a: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Implement this in two steps: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1.  accumulate:  add up the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premultiplied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RGB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values at each pixel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2.  normalize:  divide each pixel</a:t>
            </a:r>
            <a:r>
              <a:rPr lang="ja-JP" altLang="en-US" sz="16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 accumulated RGB by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its 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value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4529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Alpha Blending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5562600" y="3352800"/>
            <a:ext cx="367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Optional:  see Blinn (CGA, 1994) for details:</a:t>
            </a:r>
          </a:p>
          <a:p>
            <a:pPr marL="39688">
              <a:spcBef>
                <a:spcPts val="550"/>
              </a:spcBef>
            </a:pPr>
            <a:r>
              <a:rPr lang="en-US" sz="1000" u="sng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3"/>
              </a:rPr>
              <a:t>http://ieeexplore.ieee.org/iel1/38/7531/00310740.pdf?isNumber=7531&amp;prod=JNL&amp;arnumber=310740&amp;arSt=83&amp;ared=87&amp;arAuthor=Blinn%2C+J.F</a:t>
            </a:r>
            <a:r>
              <a:rPr lang="en-US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3429000" y="1524000"/>
            <a:ext cx="457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2819400" y="2286000"/>
            <a:ext cx="1066800" cy="12954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3886200" y="2286000"/>
            <a:ext cx="1219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3429000" y="2286000"/>
            <a:ext cx="457200" cy="762000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Rectangle 12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676400" y="30480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2895600" y="3886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46097" name="Rectangle 17"/>
          <p:cNvSpPr>
            <a:spLocks/>
          </p:cNvSpPr>
          <p:nvPr/>
        </p:nvSpPr>
        <p:spPr bwMode="auto">
          <a:xfrm>
            <a:off x="5334000" y="9906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6098" name="Oval 18"/>
          <p:cNvSpPr>
            <a:spLocks/>
          </p:cNvSpPr>
          <p:nvPr/>
        </p:nvSpPr>
        <p:spPr bwMode="auto">
          <a:xfrm>
            <a:off x="3505200" y="2514600"/>
            <a:ext cx="76200" cy="76200"/>
          </a:xfrm>
          <a:prstGeom prst="ellipse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Rectangle 19"/>
          <p:cNvSpPr>
            <a:spLocks/>
          </p:cNvSpPr>
          <p:nvPr/>
        </p:nvSpPr>
        <p:spPr bwMode="auto">
          <a:xfrm>
            <a:off x="3505200" y="24384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</a:t>
            </a:r>
          </a:p>
        </p:txBody>
      </p:sp>
      <p:pic>
        <p:nvPicPr>
          <p:cNvPr id="46100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566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85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Gain Compensation: Getting rid of artifacts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74075" y="2727436"/>
            <a:ext cx="692331" cy="18031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34891" y="2864076"/>
            <a:ext cx="692331" cy="3631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1143000"/>
          </a:xfrm>
        </p:spPr>
        <p:txBody>
          <a:bodyPr/>
          <a:lstStyle/>
          <a:p>
            <a:r>
              <a:rPr lang="en-US" dirty="0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  <p:extLst>
      <p:ext uri="{BB962C8B-B14F-4D97-AF65-F5344CB8AC3E}">
        <p14:creationId xmlns:p14="http://schemas.microsoft.com/office/powerpoint/2010/main" val="34243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</p:spTree>
    <p:extLst>
      <p:ext uri="{BB962C8B-B14F-4D97-AF65-F5344CB8AC3E}">
        <p14:creationId xmlns:p14="http://schemas.microsoft.com/office/powerpoint/2010/main" val="883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2"/>
          <p:cNvGrpSpPr>
            <a:grpSpLocks noChangeAspect="1"/>
          </p:cNvGrpSpPr>
          <p:nvPr/>
        </p:nvGrpSpPr>
        <p:grpSpPr bwMode="auto">
          <a:xfrm rot="5400000">
            <a:off x="830399" y="2535374"/>
            <a:ext cx="6747514" cy="1897738"/>
            <a:chOff x="9216" y="4176"/>
            <a:chExt cx="9216" cy="2592"/>
          </a:xfrm>
        </p:grpSpPr>
        <p:pic>
          <p:nvPicPr>
            <p:cNvPr id="3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26"/>
          <p:cNvSpPr/>
          <p:nvPr/>
        </p:nvSpPr>
        <p:spPr>
          <a:xfrm>
            <a:off x="4613730" y="34932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69000" y="1238484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66815" y="145041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04832" y="356496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71576" y="440765"/>
            <a:ext cx="102870" cy="9144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06722" y="1250378"/>
            <a:ext cx="102870" cy="9144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01285" y="2202414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Decide if match is valid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 &gt;  8  +   0.3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)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Make a graph of matched pairs</a:t>
            </a:r>
          </a:p>
          <a:p>
            <a:pPr marL="0" indent="0">
              <a:buNone/>
              <a:defRPr/>
            </a:pPr>
            <a:r>
              <a:rPr lang="en-US" dirty="0" smtClean="0"/>
              <a:t>      Find connected components of the graph</a:t>
            </a:r>
          </a:p>
        </p:txBody>
      </p:sp>
      <p:sp>
        <p:nvSpPr>
          <p:cNvPr id="2" name="Oval 1"/>
          <p:cNvSpPr/>
          <p:nvPr/>
        </p:nvSpPr>
        <p:spPr>
          <a:xfrm>
            <a:off x="1672046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736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6888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81347" y="417576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81943" y="3770812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3577" y="42323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58789" y="4214948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6423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9" idx="7"/>
          </p:cNvCxnSpPr>
          <p:nvPr/>
        </p:nvCxnSpPr>
        <p:spPr>
          <a:xfrm flipH="1">
            <a:off x="3769408" y="3960997"/>
            <a:ext cx="298898" cy="30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5"/>
            <a:endCxn id="10" idx="1"/>
          </p:cNvCxnSpPr>
          <p:nvPr/>
        </p:nvCxnSpPr>
        <p:spPr>
          <a:xfrm>
            <a:off x="4222254" y="3960997"/>
            <a:ext cx="268418" cy="285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0" idx="3"/>
          </p:cNvCxnSpPr>
          <p:nvPr/>
        </p:nvCxnSpPr>
        <p:spPr>
          <a:xfrm flipV="1">
            <a:off x="3769408" y="4400779"/>
            <a:ext cx="721264" cy="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7" idx="7"/>
          </p:cNvCxnSpPr>
          <p:nvPr/>
        </p:nvCxnSpPr>
        <p:spPr>
          <a:xfrm flipH="1">
            <a:off x="2267178" y="3956643"/>
            <a:ext cx="246648" cy="25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7"/>
            <a:endCxn id="7" idx="3"/>
          </p:cNvCxnSpPr>
          <p:nvPr/>
        </p:nvCxnSpPr>
        <p:spPr>
          <a:xfrm flipV="1">
            <a:off x="1923191" y="4361591"/>
            <a:ext cx="190039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5"/>
            <a:endCxn id="7" idx="1"/>
          </p:cNvCxnSpPr>
          <p:nvPr/>
        </p:nvCxnSpPr>
        <p:spPr>
          <a:xfrm>
            <a:off x="1857877" y="3960997"/>
            <a:ext cx="255353" cy="246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5"/>
            <a:endCxn id="6" idx="1"/>
          </p:cNvCxnSpPr>
          <p:nvPr/>
        </p:nvCxnSpPr>
        <p:spPr>
          <a:xfrm>
            <a:off x="2267178" y="4361591"/>
            <a:ext cx="233585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6"/>
            <a:endCxn id="8" idx="2"/>
          </p:cNvCxnSpPr>
          <p:nvPr/>
        </p:nvCxnSpPr>
        <p:spPr>
          <a:xfrm flipV="1">
            <a:off x="1889760" y="3879669"/>
            <a:ext cx="592183" cy="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6"/>
            <a:endCxn id="6" idx="2"/>
          </p:cNvCxnSpPr>
          <p:nvPr/>
        </p:nvCxnSpPr>
        <p:spPr>
          <a:xfrm>
            <a:off x="1955074" y="4711337"/>
            <a:ext cx="513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00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Solve for rotation and f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</p:spTree>
    <p:extLst>
      <p:ext uri="{BB962C8B-B14F-4D97-AF65-F5344CB8AC3E}">
        <p14:creationId xmlns:p14="http://schemas.microsoft.com/office/powerpoint/2010/main" val="40946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5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6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765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Image Blending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25763" cy="292576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4481" y="4968081"/>
            <a:ext cx="205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wrong?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4894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Feathering</a:t>
            </a:r>
          </a:p>
        </p:txBody>
      </p: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990600" y="990600"/>
            <a:ext cx="6775450" cy="3048000"/>
            <a:chOff x="0" y="0"/>
            <a:chExt cx="4268" cy="1920"/>
          </a:xfrm>
        </p:grpSpPr>
        <p:pic>
          <p:nvPicPr>
            <p:cNvPr id="3993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0"/>
              <a:ext cx="1644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0"/>
              <a:ext cx="1650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50" name="Group 14"/>
            <p:cNvGrpSpPr>
              <a:grpSpLocks/>
            </p:cNvGrpSpPr>
            <p:nvPr/>
          </p:nvGrpSpPr>
          <p:grpSpPr bwMode="auto">
            <a:xfrm>
              <a:off x="0" y="1566"/>
              <a:ext cx="1914" cy="354"/>
              <a:chOff x="0" y="0"/>
              <a:chExt cx="1914" cy="353"/>
            </a:xfrm>
          </p:grpSpPr>
          <p:grpSp>
            <p:nvGrpSpPr>
              <p:cNvPr id="39943" name="Group 7"/>
              <p:cNvGrpSpPr>
                <a:grpSpLocks/>
              </p:cNvGrpSpPr>
              <p:nvPr/>
            </p:nvGrpSpPr>
            <p:grpSpPr bwMode="auto">
              <a:xfrm>
                <a:off x="0" y="129"/>
                <a:ext cx="214" cy="224"/>
                <a:chOff x="0" y="0"/>
                <a:chExt cx="214" cy="224"/>
              </a:xfrm>
            </p:grpSpPr>
            <p:sp>
              <p:nvSpPr>
                <p:cNvPr id="39941" name="Line 5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2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0</a:t>
                  </a:r>
                </a:p>
              </p:txBody>
            </p:sp>
          </p:grpSp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>
                <a:off x="257" y="12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1173" y="25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998" y="121"/>
                <a:ext cx="175" cy="13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49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14" cy="224"/>
                <a:chOff x="0" y="0"/>
                <a:chExt cx="214" cy="224"/>
              </a:xfrm>
            </p:grpSpPr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8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1</a:t>
                  </a:r>
                </a:p>
              </p:txBody>
            </p:sp>
          </p:grpSp>
        </p:grp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353" y="1696"/>
              <a:ext cx="215" cy="224"/>
              <a:chOff x="0" y="0"/>
              <a:chExt cx="214" cy="224"/>
            </a:xfrm>
          </p:grpSpPr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127" y="121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2" name="Rectangle 16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39957" name="Group 21"/>
            <p:cNvGrpSpPr>
              <a:grpSpLocks/>
            </p:cNvGrpSpPr>
            <p:nvPr/>
          </p:nvGrpSpPr>
          <p:grpSpPr bwMode="auto">
            <a:xfrm flipH="1">
              <a:off x="2611" y="1688"/>
              <a:ext cx="1657" cy="130"/>
              <a:chOff x="0" y="0"/>
              <a:chExt cx="1656" cy="130"/>
            </a:xfrm>
          </p:grpSpPr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740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>
                <a:off x="915" y="129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>
                <a:off x="740" y="0"/>
                <a:ext cx="175" cy="1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60" name="Group 24"/>
            <p:cNvGrpSpPr>
              <a:grpSpLocks/>
            </p:cNvGrpSpPr>
            <p:nvPr/>
          </p:nvGrpSpPr>
          <p:grpSpPr bwMode="auto">
            <a:xfrm>
              <a:off x="2353" y="1565"/>
              <a:ext cx="215" cy="224"/>
              <a:chOff x="0" y="0"/>
              <a:chExt cx="214" cy="224"/>
            </a:xfrm>
          </p:grpSpPr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127" y="122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9" name="Rectangle 2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  <p:sp>
          <p:nvSpPr>
            <p:cNvPr id="39961" name="Rectangle 25"/>
            <p:cNvSpPr>
              <a:spLocks/>
            </p:cNvSpPr>
            <p:nvPr/>
          </p:nvSpPr>
          <p:spPr bwMode="auto">
            <a:xfrm>
              <a:off x="2088" y="467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</p:grp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1143000" y="4114800"/>
            <a:ext cx="3571875" cy="2514600"/>
            <a:chOff x="0" y="0"/>
            <a:chExt cx="2250" cy="1584"/>
          </a:xfrm>
        </p:grpSpPr>
        <p:pic>
          <p:nvPicPr>
            <p:cNvPr id="3996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0"/>
              <a:ext cx="157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4" name="Rectangle 28"/>
            <p:cNvSpPr>
              <a:spLocks/>
            </p:cNvSpPr>
            <p:nvPr/>
          </p:nvSpPr>
          <p:spPr bwMode="auto">
            <a:xfrm>
              <a:off x="0" y="432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=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74525" y="3645972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ramp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96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(ramp-width) size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rot="10800000" flipH="1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rot="10800000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rot="10800000" flipH="1">
            <a:off x="91440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066800" y="5486400"/>
            <a:ext cx="32004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15950" y="5195888"/>
            <a:ext cx="374650" cy="355600"/>
            <a:chOff x="0" y="0"/>
            <a:chExt cx="236" cy="224"/>
          </a:xfrm>
        </p:grpSpPr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Rectangle 10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609600" y="4433888"/>
            <a:ext cx="374650" cy="355600"/>
            <a:chOff x="0" y="0"/>
            <a:chExt cx="236" cy="224"/>
          </a:xfrm>
        </p:grpSpPr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3" name="Rectangle 1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sp>
        <p:nvSpPr>
          <p:cNvPr id="40975" name="Rectangle 15"/>
          <p:cNvSpPr>
            <a:spLocks/>
          </p:cNvSpPr>
          <p:nvPr/>
        </p:nvSpPr>
        <p:spPr bwMode="auto">
          <a:xfrm>
            <a:off x="1371600" y="4464050"/>
            <a:ext cx="425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left</a:t>
            </a:r>
          </a:p>
        </p:txBody>
      </p:sp>
      <p:sp>
        <p:nvSpPr>
          <p:cNvPr id="40976" name="Rectangle 16"/>
          <p:cNvSpPr>
            <a:spLocks/>
          </p:cNvSpPr>
          <p:nvPr/>
        </p:nvSpPr>
        <p:spPr bwMode="auto">
          <a:xfrm>
            <a:off x="1335088" y="4953000"/>
            <a:ext cx="5381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right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rot="10800000" flipH="1">
            <a:off x="56324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5784850" y="4648200"/>
            <a:ext cx="1600200" cy="839788"/>
            <a:chOff x="0" y="0"/>
            <a:chExt cx="1008" cy="529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rot="10800000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0" y="528"/>
              <a:ext cx="1008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5334000" y="5195888"/>
            <a:ext cx="374650" cy="355600"/>
            <a:chOff x="0" y="0"/>
            <a:chExt cx="236" cy="22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3" name="Rectangle 2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5334000" y="4433888"/>
            <a:ext cx="374650" cy="355600"/>
            <a:chOff x="0" y="0"/>
            <a:chExt cx="236" cy="224"/>
          </a:xfrm>
        </p:grpSpPr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6" name="Rectangle 26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8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343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size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185988" y="4433888"/>
            <a:ext cx="557212" cy="1117600"/>
            <a:chOff x="0" y="0"/>
            <a:chExt cx="351" cy="704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288" y="135"/>
              <a:ext cx="63" cy="529"/>
              <a:chOff x="0" y="0"/>
              <a:chExt cx="63" cy="529"/>
            </a:xfrm>
          </p:grpSpPr>
          <p:sp>
            <p:nvSpPr>
              <p:cNvPr id="41988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63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1992" name="Line 8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Rectangle 12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1999" name="Line 15"/>
          <p:cNvSpPr>
            <a:spLocks noChangeShapeType="1"/>
          </p:cNvSpPr>
          <p:nvPr/>
        </p:nvSpPr>
        <p:spPr bwMode="auto">
          <a:xfrm rot="10800000" flipH="1">
            <a:off x="63182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6470650" y="4648200"/>
            <a:ext cx="19050" cy="839788"/>
            <a:chOff x="0" y="0"/>
            <a:chExt cx="12" cy="529"/>
          </a:xfrm>
        </p:grpSpPr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rot="10800000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0" y="528"/>
              <a:ext cx="1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6019800" y="5195888"/>
            <a:ext cx="374650" cy="355600"/>
            <a:chOff x="0" y="0"/>
            <a:chExt cx="236" cy="224"/>
          </a:xfrm>
        </p:grpSpPr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6019800" y="4433888"/>
            <a:ext cx="374650" cy="355600"/>
            <a:chOff x="0" y="0"/>
            <a:chExt cx="236" cy="224"/>
          </a:xfrm>
        </p:grpSpPr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pic>
        <p:nvPicPr>
          <p:cNvPr id="42010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54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Good window size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3886200" y="4419600"/>
            <a:ext cx="658813" cy="1117600"/>
            <a:chOff x="0" y="0"/>
            <a:chExt cx="415" cy="704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288" y="135"/>
              <a:ext cx="127" cy="529"/>
              <a:chOff x="0" y="0"/>
              <a:chExt cx="127" cy="529"/>
            </a:xfrm>
          </p:grpSpPr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12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8" name="Rectangle 10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3022" name="Group 14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1" name="Rectangle 1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3024" name="Rectangle 16"/>
          <p:cNvSpPr>
            <a:spLocks/>
          </p:cNvSpPr>
          <p:nvPr/>
        </p:nvSpPr>
        <p:spPr bwMode="auto">
          <a:xfrm>
            <a:off x="685800" y="5638800"/>
            <a:ext cx="801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Optimal</a:t>
            </a: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window:  smooth but not ghosted</a:t>
            </a:r>
          </a:p>
          <a:p>
            <a:pPr marL="382588" indent="-342900"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Doesn</a:t>
            </a:r>
            <a:r>
              <a:rPr lang="ja-JP" altLang="en-US" sz="18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 always work...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8217" y="5014913"/>
            <a:ext cx="2205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can we do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instead?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842</Words>
  <Application>Microsoft Office PowerPoint</Application>
  <PresentationFormat>On-screen Show (4:3)</PresentationFormat>
  <Paragraphs>161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Times New Roman</vt:lpstr>
      <vt:lpstr>Times New Roman Bold</vt:lpstr>
      <vt:lpstr>Office Theme</vt:lpstr>
      <vt:lpstr>Equation</vt:lpstr>
      <vt:lpstr>Image Stitching II</vt:lpstr>
      <vt:lpstr>RANSAC for Homography</vt:lpstr>
      <vt:lpstr>RANSAC for Homography</vt:lpstr>
      <vt:lpstr>RANSAC for Homography</vt:lpstr>
      <vt:lpstr>Image Blending</vt:lpstr>
      <vt:lpstr>Feathering</vt:lpstr>
      <vt:lpstr>Effect of window (ramp-width) size</vt:lpstr>
      <vt:lpstr>Effect of window size</vt:lpstr>
      <vt:lpstr>Good window size</vt:lpstr>
      <vt:lpstr>Pyramid blending</vt:lpstr>
      <vt:lpstr>Forming a Gaussian Pyramid</vt:lpstr>
      <vt:lpstr>Making the Laplacians</vt:lpstr>
      <vt:lpstr>PowerPoint Presentation</vt:lpstr>
      <vt:lpstr>To blend two images, We’ll combine two Laplacian pyramids</vt:lpstr>
      <vt:lpstr>Forming the New Pyramid</vt:lpstr>
      <vt:lpstr>Using the new Laplacian Pyramid</vt:lpstr>
      <vt:lpstr>PowerPoint Presentation</vt:lpstr>
      <vt:lpstr>Pyramid blending</vt:lpstr>
      <vt:lpstr>Multiband blending (IJCV 2007)</vt:lpstr>
      <vt:lpstr>Blending comparison (IJCV 2007)</vt:lpstr>
      <vt:lpstr>Alpha Blending</vt:lpstr>
      <vt:lpstr>Gain Compensation: Getting rid of artifacts</vt:lpstr>
      <vt:lpstr>Blending Comparison</vt:lpstr>
      <vt:lpstr>Recognizing Panoramas</vt:lpstr>
      <vt:lpstr>Recognizing Panoramas</vt:lpstr>
      <vt:lpstr>PowerPoint Presentation</vt:lpstr>
      <vt:lpstr>Recognizing Panoramas</vt:lpstr>
      <vt:lpstr>Recognizing Panoramas (cont.)</vt:lpstr>
      <vt:lpstr>Finding the panoramas</vt:lpstr>
      <vt:lpstr>Finding the panoramas</vt:lpstr>
      <vt:lpstr>Recognizing Panoramas (cont.)</vt:lpstr>
      <vt:lpstr>Finding the panoramas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Stitching II</dc:title>
  <dc:creator>Ali Farhadi</dc:creator>
  <cp:lastModifiedBy>Linda Shapiro</cp:lastModifiedBy>
  <cp:revision>28</cp:revision>
  <dcterms:created xsi:type="dcterms:W3CDTF">2013-10-22T22:46:09Z</dcterms:created>
  <dcterms:modified xsi:type="dcterms:W3CDTF">2018-04-12T22:32:46Z</dcterms:modified>
</cp:coreProperties>
</file>