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4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77"/>
  </p:notesMasterIdLst>
  <p:sldIdLst>
    <p:sldId id="256" r:id="rId4"/>
    <p:sldId id="356" r:id="rId5"/>
    <p:sldId id="357" r:id="rId6"/>
    <p:sldId id="291" r:id="rId7"/>
    <p:sldId id="292" r:id="rId8"/>
    <p:sldId id="312" r:id="rId9"/>
    <p:sldId id="296" r:id="rId10"/>
    <p:sldId id="361" r:id="rId11"/>
    <p:sldId id="362" r:id="rId12"/>
    <p:sldId id="363" r:id="rId13"/>
    <p:sldId id="364" r:id="rId14"/>
    <p:sldId id="311" r:id="rId15"/>
    <p:sldId id="297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8" r:id="rId26"/>
    <p:sldId id="301" r:id="rId27"/>
    <p:sldId id="298" r:id="rId28"/>
    <p:sldId id="300" r:id="rId29"/>
    <p:sldId id="299" r:id="rId30"/>
    <p:sldId id="359" r:id="rId31"/>
    <p:sldId id="302" r:id="rId32"/>
    <p:sldId id="303" r:id="rId33"/>
    <p:sldId id="304" r:id="rId34"/>
    <p:sldId id="305" r:id="rId35"/>
    <p:sldId id="360" r:id="rId36"/>
    <p:sldId id="313" r:id="rId37"/>
    <p:sldId id="318" r:id="rId38"/>
    <p:sldId id="319" r:id="rId39"/>
    <p:sldId id="320" r:id="rId40"/>
    <p:sldId id="321" r:id="rId41"/>
    <p:sldId id="322" r:id="rId42"/>
    <p:sldId id="365" r:id="rId43"/>
    <p:sldId id="323" r:id="rId44"/>
    <p:sldId id="324" r:id="rId45"/>
    <p:sldId id="325" r:id="rId46"/>
    <p:sldId id="326" r:id="rId47"/>
    <p:sldId id="327" r:id="rId48"/>
    <p:sldId id="328" r:id="rId49"/>
    <p:sldId id="330" r:id="rId50"/>
    <p:sldId id="331" r:id="rId51"/>
    <p:sldId id="332" r:id="rId52"/>
    <p:sldId id="333" r:id="rId53"/>
    <p:sldId id="334" r:id="rId54"/>
    <p:sldId id="366" r:id="rId55"/>
    <p:sldId id="367" r:id="rId56"/>
    <p:sldId id="368" r:id="rId57"/>
    <p:sldId id="369" r:id="rId58"/>
    <p:sldId id="371" r:id="rId59"/>
    <p:sldId id="373" r:id="rId60"/>
    <p:sldId id="374" r:id="rId61"/>
    <p:sldId id="375" r:id="rId62"/>
    <p:sldId id="378" r:id="rId63"/>
    <p:sldId id="382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8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972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46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47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48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49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50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51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FF6AE3-0A88-461B-9D9F-F85E3A31E806}" type="slidenum">
              <a:rPr lang="en-US" altLang="en-US" sz="1200" b="0"/>
              <a:pPr/>
              <a:t>52</a:t>
            </a:fld>
            <a:endParaRPr lang="en-US" altLang="en-US" sz="1200" b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D32F19-E0C7-412C-BCF3-FF70BE3FE85C}" type="slidenum">
              <a:rPr lang="en-US" altLang="en-US" sz="1200" b="0"/>
              <a:pPr/>
              <a:t>55</a:t>
            </a:fld>
            <a:endParaRPr lang="en-US" altLang="en-US" sz="1200" b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384FBB-D626-406C-85B5-ACD877B6B138}" type="slidenum">
              <a:rPr lang="en-US" altLang="en-US" sz="1200" b="0"/>
              <a:pPr/>
              <a:t>56</a:t>
            </a:fld>
            <a:endParaRPr lang="en-US" altLang="en-US" sz="12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A5E20B-A14B-410A-A4F0-6A6A3D2CBCBE}" type="slidenum">
              <a:rPr lang="en-US" altLang="en-US" sz="1200" b="0"/>
              <a:pPr/>
              <a:t>57</a:t>
            </a:fld>
            <a:endParaRPr lang="en-US" altLang="en-US" sz="1200" b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9D3109-4C31-4189-97B0-3628AA2EE599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9C4E99-70F7-4244-A6F5-9C4AA697585F}" type="slidenum">
              <a:rPr lang="en-US" altLang="en-US" sz="1200" b="0"/>
              <a:pPr/>
              <a:t>59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9FE747-B49E-4DB0-9ECA-D18A27162F0B}" type="slidenum">
              <a:rPr lang="en-US" altLang="en-US" sz="1200" b="0"/>
              <a:pPr/>
              <a:t>60</a:t>
            </a:fld>
            <a:endParaRPr lang="en-US" altLang="en-US" sz="1200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709DC6-091A-4EDD-B33B-FBDC28465CF3}" type="slidenum">
              <a:rPr lang="en-US" altLang="en-US" sz="1200" b="0"/>
              <a:pPr/>
              <a:t>61</a:t>
            </a:fld>
            <a:endParaRPr lang="en-US" altLang="en-US" sz="1200" b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63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67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68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69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14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78A8-A537-43E8-9E6F-CBEF74818EDB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1E02-F696-4FE8-B9DE-588FCCBE5916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52B3-D9C1-457E-AC5D-B1AC90026D01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90A11-AD43-4D89-95A3-DF7E1F91588E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A62C8-D980-4204-87F7-03D60107D763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ACCB8-D420-4E47-8961-63C6826BB1D5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52D83-0649-4742-BB0A-002121EB9FF1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9B83C-2821-4788-8145-92C49FB001D6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9D5AF-82F3-49BD-B7DD-556088A54E45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8667E-5777-4647-8E74-17CF575A1638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9B0A-07F8-4A81-B203-1D58BC0983ED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FFC07-3728-4E0D-A8CA-896C3147D5DF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578C8-1532-43D8-BBC7-84D3E0CF226E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C8EF9-329E-4EE5-8A25-0E3119D90745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784F9-A335-4702-B648-C1981ED9082D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E8235-171D-47C8-A875-DDD438BBBCB8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6C6BD-0987-40AF-8824-5C23BE0804DA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A6BA5-0615-4F80-B712-3AA986A33187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BEF77-DE06-4504-952E-4CABF1957720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42378-6B80-4AEF-BE32-2D21C2514F83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ADC15-3B4A-470F-84C5-35506D15B97E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D972-CBE8-4EFE-A0C9-766209179D32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C4BC9-C96A-4A08-9F66-AB490D3B2948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38E3-5DBC-4B9E-8089-3FA46A777254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54A75-BBE7-4D07-A687-93616551A558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C08C9-87E1-47D9-B1F9-45077118829C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7C370-A920-4995-89C7-772F10E5C877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3DF30-066B-4615-9D19-549CB8FAC0DE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21B2C-560C-4BD1-8D5B-73551A33B70D}" type="datetime1">
              <a:rPr lang="en-US" smtClean="0">
                <a:solidFill>
                  <a:srgbClr val="000000"/>
                </a:solidFill>
              </a:rPr>
              <a:t>4/7/2017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2A58-BDDB-4C15-9CC3-1820913F2BA8}" type="datetime1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311E-E478-4DAA-B9F8-F9273B1D7891}" type="datetime1">
              <a:rPr lang="en-US" smtClean="0"/>
              <a:t>4/7/2017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C9000-8EBB-4718-8610-52EA1ED8C52F}" type="datetime1">
              <a:rPr lang="en-US" smtClean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94494-466C-4FBA-87F7-6D3C858846D4}" type="datetime1">
              <a:rPr lang="en-US" smtClean="0"/>
              <a:t>4/7/2017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87C9-EAB8-4F51-9652-24255C7810F3}" type="datetime1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FEEF-522D-48BC-BC76-CB2FEDD87471}" type="datetime1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D4948-3564-4A66-8D1C-71CCDD348BDE}" type="datetime1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F64D58-0AF5-4308-BAD6-1E8992360276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4/7/2017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EDC322-236E-43F2-A4EA-77C0EA116762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4/7/2017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image" Target="../media/image17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image" Target="../media/image16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38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39.xml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xtQqYLRaSQ&amp;feature=player_embedded" TargetMode="External"/><Relationship Id="rId2" Type="http://schemas.openxmlformats.org/officeDocument/2006/relationships/hyperlink" Target="http://www.youtube.com/watch?v=p16frKJLVi0" TargetMode="Externa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0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41.jpe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47.xml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image" Target="../media/image41.jpeg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3" Type="http://schemas.openxmlformats.org/officeDocument/2006/relationships/tags" Target="../tags/tag6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43.jpe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42.jpe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tags" Target="../tags/tag8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image" Target="../media/image43.jpe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image" Target="../media/image42.jpe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47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46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5.png"/><Relationship Id="rId21" Type="http://schemas.openxmlformats.org/officeDocument/2006/relationships/image" Target="../media/image120.png"/><Relationship Id="rId42" Type="http://schemas.openxmlformats.org/officeDocument/2006/relationships/image" Target="../media/image141.png"/><Relationship Id="rId47" Type="http://schemas.openxmlformats.org/officeDocument/2006/relationships/image" Target="../media/image146.png"/><Relationship Id="rId63" Type="http://schemas.openxmlformats.org/officeDocument/2006/relationships/image" Target="../media/image162.png"/><Relationship Id="rId68" Type="http://schemas.openxmlformats.org/officeDocument/2006/relationships/image" Target="../media/image167.png"/><Relationship Id="rId84" Type="http://schemas.openxmlformats.org/officeDocument/2006/relationships/image" Target="../media/image183.png"/><Relationship Id="rId89" Type="http://schemas.openxmlformats.org/officeDocument/2006/relationships/image" Target="../media/image188.png"/><Relationship Id="rId7" Type="http://schemas.openxmlformats.org/officeDocument/2006/relationships/image" Target="../media/image106.png"/><Relationship Id="rId71" Type="http://schemas.openxmlformats.org/officeDocument/2006/relationships/image" Target="../media/image170.png"/><Relationship Id="rId92" Type="http://schemas.openxmlformats.org/officeDocument/2006/relationships/image" Target="../media/image19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15.png"/><Relationship Id="rId29" Type="http://schemas.openxmlformats.org/officeDocument/2006/relationships/image" Target="../media/image128.png"/><Relationship Id="rId107" Type="http://schemas.openxmlformats.org/officeDocument/2006/relationships/image" Target="../media/image206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32" Type="http://schemas.openxmlformats.org/officeDocument/2006/relationships/image" Target="../media/image131.png"/><Relationship Id="rId37" Type="http://schemas.openxmlformats.org/officeDocument/2006/relationships/image" Target="../media/image136.png"/><Relationship Id="rId40" Type="http://schemas.openxmlformats.org/officeDocument/2006/relationships/image" Target="../media/image139.png"/><Relationship Id="rId45" Type="http://schemas.openxmlformats.org/officeDocument/2006/relationships/image" Target="../media/image144.png"/><Relationship Id="rId53" Type="http://schemas.openxmlformats.org/officeDocument/2006/relationships/image" Target="../media/image152.png"/><Relationship Id="rId58" Type="http://schemas.openxmlformats.org/officeDocument/2006/relationships/image" Target="../media/image157.png"/><Relationship Id="rId66" Type="http://schemas.openxmlformats.org/officeDocument/2006/relationships/image" Target="../media/image165.png"/><Relationship Id="rId74" Type="http://schemas.openxmlformats.org/officeDocument/2006/relationships/image" Target="../media/image173.png"/><Relationship Id="rId79" Type="http://schemas.openxmlformats.org/officeDocument/2006/relationships/image" Target="../media/image178.png"/><Relationship Id="rId87" Type="http://schemas.openxmlformats.org/officeDocument/2006/relationships/image" Target="../media/image186.png"/><Relationship Id="rId102" Type="http://schemas.openxmlformats.org/officeDocument/2006/relationships/image" Target="../media/image201.png"/><Relationship Id="rId5" Type="http://schemas.openxmlformats.org/officeDocument/2006/relationships/image" Target="../media/image104.png"/><Relationship Id="rId61" Type="http://schemas.openxmlformats.org/officeDocument/2006/relationships/image" Target="../media/image160.png"/><Relationship Id="rId82" Type="http://schemas.openxmlformats.org/officeDocument/2006/relationships/image" Target="../media/image181.png"/><Relationship Id="rId90" Type="http://schemas.openxmlformats.org/officeDocument/2006/relationships/image" Target="../media/image189.png"/><Relationship Id="rId95" Type="http://schemas.openxmlformats.org/officeDocument/2006/relationships/image" Target="../media/image194.png"/><Relationship Id="rId19" Type="http://schemas.openxmlformats.org/officeDocument/2006/relationships/image" Target="../media/image11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Relationship Id="rId35" Type="http://schemas.openxmlformats.org/officeDocument/2006/relationships/image" Target="../media/image134.png"/><Relationship Id="rId43" Type="http://schemas.openxmlformats.org/officeDocument/2006/relationships/image" Target="../media/image142.png"/><Relationship Id="rId48" Type="http://schemas.openxmlformats.org/officeDocument/2006/relationships/image" Target="../media/image147.png"/><Relationship Id="rId56" Type="http://schemas.openxmlformats.org/officeDocument/2006/relationships/image" Target="../media/image155.png"/><Relationship Id="rId64" Type="http://schemas.openxmlformats.org/officeDocument/2006/relationships/image" Target="../media/image163.png"/><Relationship Id="rId69" Type="http://schemas.openxmlformats.org/officeDocument/2006/relationships/image" Target="../media/image168.png"/><Relationship Id="rId77" Type="http://schemas.openxmlformats.org/officeDocument/2006/relationships/image" Target="../media/image176.png"/><Relationship Id="rId100" Type="http://schemas.openxmlformats.org/officeDocument/2006/relationships/image" Target="../media/image199.png"/><Relationship Id="rId105" Type="http://schemas.openxmlformats.org/officeDocument/2006/relationships/image" Target="../media/image204.png"/><Relationship Id="rId8" Type="http://schemas.openxmlformats.org/officeDocument/2006/relationships/image" Target="../media/image107.png"/><Relationship Id="rId51" Type="http://schemas.openxmlformats.org/officeDocument/2006/relationships/image" Target="../media/image150.png"/><Relationship Id="rId72" Type="http://schemas.openxmlformats.org/officeDocument/2006/relationships/image" Target="../media/image171.png"/><Relationship Id="rId80" Type="http://schemas.openxmlformats.org/officeDocument/2006/relationships/image" Target="../media/image179.png"/><Relationship Id="rId85" Type="http://schemas.openxmlformats.org/officeDocument/2006/relationships/image" Target="../media/image184.png"/><Relationship Id="rId93" Type="http://schemas.openxmlformats.org/officeDocument/2006/relationships/image" Target="../media/image192.png"/><Relationship Id="rId98" Type="http://schemas.openxmlformats.org/officeDocument/2006/relationships/image" Target="../media/image197.png"/><Relationship Id="rId3" Type="http://schemas.openxmlformats.org/officeDocument/2006/relationships/image" Target="../media/image102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33" Type="http://schemas.openxmlformats.org/officeDocument/2006/relationships/image" Target="../media/image132.png"/><Relationship Id="rId38" Type="http://schemas.openxmlformats.org/officeDocument/2006/relationships/image" Target="../media/image137.png"/><Relationship Id="rId46" Type="http://schemas.openxmlformats.org/officeDocument/2006/relationships/image" Target="../media/image145.png"/><Relationship Id="rId59" Type="http://schemas.openxmlformats.org/officeDocument/2006/relationships/image" Target="../media/image158.png"/><Relationship Id="rId67" Type="http://schemas.openxmlformats.org/officeDocument/2006/relationships/image" Target="../media/image166.png"/><Relationship Id="rId103" Type="http://schemas.openxmlformats.org/officeDocument/2006/relationships/image" Target="../media/image202.png"/><Relationship Id="rId20" Type="http://schemas.openxmlformats.org/officeDocument/2006/relationships/image" Target="../media/image119.png"/><Relationship Id="rId41" Type="http://schemas.openxmlformats.org/officeDocument/2006/relationships/image" Target="../media/image140.png"/><Relationship Id="rId54" Type="http://schemas.openxmlformats.org/officeDocument/2006/relationships/image" Target="../media/image153.png"/><Relationship Id="rId62" Type="http://schemas.openxmlformats.org/officeDocument/2006/relationships/image" Target="../media/image161.png"/><Relationship Id="rId70" Type="http://schemas.openxmlformats.org/officeDocument/2006/relationships/image" Target="../media/image169.png"/><Relationship Id="rId75" Type="http://schemas.openxmlformats.org/officeDocument/2006/relationships/image" Target="../media/image174.png"/><Relationship Id="rId83" Type="http://schemas.openxmlformats.org/officeDocument/2006/relationships/image" Target="../media/image182.png"/><Relationship Id="rId88" Type="http://schemas.openxmlformats.org/officeDocument/2006/relationships/image" Target="../media/image187.png"/><Relationship Id="rId91" Type="http://schemas.openxmlformats.org/officeDocument/2006/relationships/image" Target="../media/image190.png"/><Relationship Id="rId96" Type="http://schemas.openxmlformats.org/officeDocument/2006/relationships/image" Target="../media/image19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5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36" Type="http://schemas.openxmlformats.org/officeDocument/2006/relationships/image" Target="../media/image135.png"/><Relationship Id="rId49" Type="http://schemas.openxmlformats.org/officeDocument/2006/relationships/image" Target="../media/image148.png"/><Relationship Id="rId57" Type="http://schemas.openxmlformats.org/officeDocument/2006/relationships/image" Target="../media/image156.png"/><Relationship Id="rId106" Type="http://schemas.openxmlformats.org/officeDocument/2006/relationships/image" Target="../media/image205.png"/><Relationship Id="rId10" Type="http://schemas.openxmlformats.org/officeDocument/2006/relationships/image" Target="../media/image109.png"/><Relationship Id="rId31" Type="http://schemas.openxmlformats.org/officeDocument/2006/relationships/image" Target="../media/image130.png"/><Relationship Id="rId44" Type="http://schemas.openxmlformats.org/officeDocument/2006/relationships/image" Target="../media/image143.png"/><Relationship Id="rId52" Type="http://schemas.openxmlformats.org/officeDocument/2006/relationships/image" Target="../media/image151.png"/><Relationship Id="rId60" Type="http://schemas.openxmlformats.org/officeDocument/2006/relationships/image" Target="../media/image159.png"/><Relationship Id="rId65" Type="http://schemas.openxmlformats.org/officeDocument/2006/relationships/image" Target="../media/image164.png"/><Relationship Id="rId73" Type="http://schemas.openxmlformats.org/officeDocument/2006/relationships/image" Target="../media/image172.png"/><Relationship Id="rId78" Type="http://schemas.openxmlformats.org/officeDocument/2006/relationships/image" Target="../media/image177.png"/><Relationship Id="rId81" Type="http://schemas.openxmlformats.org/officeDocument/2006/relationships/image" Target="../media/image180.png"/><Relationship Id="rId86" Type="http://schemas.openxmlformats.org/officeDocument/2006/relationships/image" Target="../media/image185.png"/><Relationship Id="rId94" Type="http://schemas.openxmlformats.org/officeDocument/2006/relationships/image" Target="../media/image193.png"/><Relationship Id="rId99" Type="http://schemas.openxmlformats.org/officeDocument/2006/relationships/image" Target="../media/image198.png"/><Relationship Id="rId101" Type="http://schemas.openxmlformats.org/officeDocument/2006/relationships/image" Target="../media/image200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9" Type="http://schemas.openxmlformats.org/officeDocument/2006/relationships/image" Target="../media/image138.png"/><Relationship Id="rId34" Type="http://schemas.openxmlformats.org/officeDocument/2006/relationships/image" Target="../media/image133.png"/><Relationship Id="rId50" Type="http://schemas.openxmlformats.org/officeDocument/2006/relationships/image" Target="../media/image149.png"/><Relationship Id="rId55" Type="http://schemas.openxmlformats.org/officeDocument/2006/relationships/image" Target="../media/image154.png"/><Relationship Id="rId76" Type="http://schemas.openxmlformats.org/officeDocument/2006/relationships/image" Target="../media/image175.png"/><Relationship Id="rId97" Type="http://schemas.openxmlformats.org/officeDocument/2006/relationships/image" Target="../media/image196.png"/><Relationship Id="rId104" Type="http://schemas.openxmlformats.org/officeDocument/2006/relationships/image" Target="../media/image2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3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13" Type="http://schemas.openxmlformats.org/officeDocument/2006/relationships/image" Target="../media/image222.png"/><Relationship Id="rId18" Type="http://schemas.openxmlformats.org/officeDocument/2006/relationships/image" Target="../media/image227.png"/><Relationship Id="rId3" Type="http://schemas.openxmlformats.org/officeDocument/2006/relationships/image" Target="../media/image213.png"/><Relationship Id="rId21" Type="http://schemas.openxmlformats.org/officeDocument/2006/relationships/image" Target="../media/image230.png"/><Relationship Id="rId7" Type="http://schemas.openxmlformats.org/officeDocument/2006/relationships/image" Target="../media/image217.png"/><Relationship Id="rId12" Type="http://schemas.openxmlformats.org/officeDocument/2006/relationships/image" Target="../media/image221.png"/><Relationship Id="rId17" Type="http://schemas.openxmlformats.org/officeDocument/2006/relationships/image" Target="../media/image226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25.png"/><Relationship Id="rId20" Type="http://schemas.openxmlformats.org/officeDocument/2006/relationships/image" Target="../media/image2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6.png"/><Relationship Id="rId11" Type="http://schemas.openxmlformats.org/officeDocument/2006/relationships/image" Target="../media/image220.png"/><Relationship Id="rId24" Type="http://schemas.openxmlformats.org/officeDocument/2006/relationships/image" Target="../media/image233.png"/><Relationship Id="rId5" Type="http://schemas.openxmlformats.org/officeDocument/2006/relationships/image" Target="../media/image215.png"/><Relationship Id="rId15" Type="http://schemas.openxmlformats.org/officeDocument/2006/relationships/image" Target="../media/image224.png"/><Relationship Id="rId23" Type="http://schemas.openxmlformats.org/officeDocument/2006/relationships/image" Target="../media/image232.png"/><Relationship Id="rId10" Type="http://schemas.openxmlformats.org/officeDocument/2006/relationships/image" Target="../media/image219.png"/><Relationship Id="rId19" Type="http://schemas.openxmlformats.org/officeDocument/2006/relationships/image" Target="../media/image228.png"/><Relationship Id="rId4" Type="http://schemas.openxmlformats.org/officeDocument/2006/relationships/image" Target="../media/image214.png"/><Relationship Id="rId9" Type="http://schemas.openxmlformats.org/officeDocument/2006/relationships/image" Target="../media/image218.png"/><Relationship Id="rId14" Type="http://schemas.openxmlformats.org/officeDocument/2006/relationships/image" Target="../media/image223.png"/><Relationship Id="rId22" Type="http://schemas.openxmlformats.org/officeDocument/2006/relationships/image" Target="../media/image23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EE/CSE 576</a:t>
            </a:r>
            <a:endParaRPr lang="en-US" dirty="0" smtClean="0"/>
          </a:p>
          <a:p>
            <a:r>
              <a:rPr lang="en-US" dirty="0" smtClean="0"/>
              <a:t>Linda Shapiro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3" y="7762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667" y="11811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L(x-1,y-1)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0362" y="118110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L(x,y-1)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1025" y="1190625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L(x+1,y-1)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9789" y="11811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9789" y="21108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9789" y="30405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9789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6633" y="211083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0986" y="3031035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L(x+1,y+1)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5570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1351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9472" y="3031035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L(x,y+1)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7132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1707" y="304056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L(x-1,y+1)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0804" y="211083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magnitude(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blipFill>
                <a:blip r:embed="rId3"/>
                <a:stretch>
                  <a:fillRect l="-638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blipFill rotWithShape="1">
                <a:blip r:embed="rId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914776" y="2295525"/>
            <a:ext cx="2761005" cy="2124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3914776" y="2295525"/>
            <a:ext cx="276100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3718" y="211083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</a:t>
            </a:r>
            <a:r>
              <a:rPr lang="en-US" sz="1600" dirty="0" err="1">
                <a:solidFill>
                  <a:schemeClr val="bg1"/>
                </a:solidFill>
              </a:rPr>
              <a:t>x,y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7" name="Arc 26"/>
          <p:cNvSpPr/>
          <p:nvPr/>
        </p:nvSpPr>
        <p:spPr>
          <a:xfrm rot="3874749">
            <a:off x="4101007" y="2228254"/>
            <a:ext cx="484462" cy="522258"/>
          </a:xfrm>
          <a:prstGeom prst="arc">
            <a:avLst>
              <a:gd name="adj1" fmla="val 14909198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</a:rPr>
                  <a:t>x,y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  <a:blipFill>
                <a:blip r:embed="rId5"/>
                <a:stretch>
                  <a:fillRect t="-10000" r="-67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10400" y="6286360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11188"/>
            <a:ext cx="4086225" cy="4010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02662" y="1825625"/>
            <a:ext cx="438912" cy="292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6112" y="1971929"/>
            <a:ext cx="320040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662" y="2921000"/>
            <a:ext cx="420624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36112" y="3039872"/>
            <a:ext cx="365760" cy="64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82643" y="1891919"/>
            <a:ext cx="28346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82643" y="2884424"/>
            <a:ext cx="182880" cy="219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945762" y="3076448"/>
            <a:ext cx="146304" cy="9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45762" y="2093087"/>
            <a:ext cx="146304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02662" y="925798"/>
            <a:ext cx="365760" cy="274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6112" y="1053814"/>
            <a:ext cx="146304" cy="146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02662" y="3679666"/>
            <a:ext cx="27432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6112" y="3880834"/>
            <a:ext cx="164592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3945762" y="3993896"/>
            <a:ext cx="18288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45762" y="1200118"/>
            <a:ext cx="91440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082643" y="1026382"/>
            <a:ext cx="19202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2643" y="3801872"/>
            <a:ext cx="265176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34100" y="1524000"/>
            <a:ext cx="2286000" cy="228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cxnSpLocks/>
            <a:stCxn id="37" idx="2"/>
            <a:endCxn id="37" idx="6"/>
          </p:cNvCxnSpPr>
          <p:nvPr/>
        </p:nvCxnSpPr>
        <p:spPr>
          <a:xfrm>
            <a:off x="6134100" y="26670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37" idx="0"/>
            <a:endCxn id="37" idx="4"/>
          </p:cNvCxnSpPr>
          <p:nvPr/>
        </p:nvCxnSpPr>
        <p:spPr>
          <a:xfrm>
            <a:off x="7277100" y="15240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37" idx="1"/>
            <a:endCxn id="37" idx="5"/>
          </p:cNvCxnSpPr>
          <p:nvPr/>
        </p:nvCxnSpPr>
        <p:spPr>
          <a:xfrm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stCxn id="37" idx="7"/>
            <a:endCxn id="37" idx="3"/>
          </p:cNvCxnSpPr>
          <p:nvPr/>
        </p:nvCxnSpPr>
        <p:spPr>
          <a:xfrm flipH="1"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/>
          <p:cNvSpPr/>
          <p:nvPr/>
        </p:nvSpPr>
        <p:spPr>
          <a:xfrm>
            <a:off x="4963927" y="2336800"/>
            <a:ext cx="622300" cy="703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Partial Circle 59"/>
          <p:cNvSpPr/>
          <p:nvPr/>
        </p:nvSpPr>
        <p:spPr>
          <a:xfrm rot="5400000">
            <a:off x="6468877" y="1805939"/>
            <a:ext cx="1645920" cy="1645920"/>
          </a:xfrm>
          <a:prstGeom prst="pie">
            <a:avLst>
              <a:gd name="adj1" fmla="val 10808887"/>
              <a:gd name="adj2" fmla="val 135254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artial Circle 64"/>
          <p:cNvSpPr/>
          <p:nvPr/>
        </p:nvSpPr>
        <p:spPr>
          <a:xfrm rot="5400000">
            <a:off x="6726581" y="2105660"/>
            <a:ext cx="1097280" cy="1097280"/>
          </a:xfrm>
          <a:prstGeom prst="pie">
            <a:avLst>
              <a:gd name="adj1" fmla="val 13616669"/>
              <a:gd name="adj2" fmla="val 162360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107" y="4800600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Orientations in each of</a:t>
            </a:r>
          </a:p>
          <a:p>
            <a:r>
              <a:rPr lang="en-US" sz="2400" dirty="0" smtClean="0"/>
              <a:t>the 16 pixels of the cell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3822" y="4191000"/>
            <a:ext cx="3106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orientations all</a:t>
            </a:r>
          </a:p>
          <a:p>
            <a:r>
              <a:rPr lang="en-US" sz="2400" dirty="0" smtClean="0"/>
              <a:t>ended up in two bins:</a:t>
            </a:r>
          </a:p>
          <a:p>
            <a:r>
              <a:rPr lang="en-US" sz="2400" dirty="0" smtClean="0"/>
              <a:t>11 in one bin, 5 in the</a:t>
            </a:r>
          </a:p>
          <a:p>
            <a:r>
              <a:rPr lang="en-US" sz="2400" dirty="0" smtClean="0"/>
              <a:t>other. (rough count)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4774" y="5955268"/>
            <a:ext cx="17705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5 11 0 0 0 0 0 0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Divide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the 16x16 window into a 4x4 grid of cells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Compute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Various code 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</a:t>
            </a:r>
            <a:r>
              <a:rPr lang="en-US" sz="1100" dirty="0" smtClean="0">
                <a:hlinkClick r:id="rId7"/>
              </a:rPr>
              <a:t>/</a:t>
            </a:r>
            <a:endParaRPr lang="en-US" sz="1100" dirty="0" smtClean="0"/>
          </a:p>
          <a:p>
            <a:pPr lvl="2"/>
            <a:endParaRPr lang="en-US" sz="1100" dirty="0" smtClean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8305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</a:t>
            </a:r>
            <a:r>
              <a:rPr lang="en-US" sz="2800" dirty="0" err="1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homography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3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 (also called Photo Tourism) developed at UW by Noah </a:t>
            </a:r>
            <a:r>
              <a:rPr lang="en-US" dirty="0" err="1" smtClean="0"/>
              <a:t>Snavely</a:t>
            </a:r>
            <a:r>
              <a:rPr lang="en-US" dirty="0" smtClean="0"/>
              <a:t>, Steve Seitz, Rick </a:t>
            </a:r>
            <a:r>
              <a:rPr lang="en-US" dirty="0" err="1" smtClean="0"/>
              <a:t>Szeliski</a:t>
            </a:r>
            <a:r>
              <a:rPr lang="en-US" dirty="0" smtClean="0"/>
              <a:t>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www.youtube.com/watch?v=p16frKJLVi0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Building Rome in a </a:t>
            </a:r>
            <a:r>
              <a:rPr lang="en-US" dirty="0" smtClean="0"/>
              <a:t>day, developed at UW by Sameer Agarwal, Noah </a:t>
            </a:r>
            <a:r>
              <a:rPr lang="en-US" dirty="0" err="1" smtClean="0"/>
              <a:t>Snavely</a:t>
            </a:r>
            <a:r>
              <a:rPr lang="en-US" dirty="0" smtClean="0"/>
              <a:t>, Steve Seitz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3"/>
              </a:rPr>
              <a:t>http://www.youtube.com/watch?v=kxtQqYLRaSQ&amp;feature=player_embedded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the SIFT  descriptor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/>
                <a:gridCol w="419100"/>
                <a:gridCol w="419100"/>
                <a:gridCol w="419100"/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computational efficiency </a:t>
            </a:r>
            <a:r>
              <a:rPr lang="en-US" dirty="0" smtClean="0"/>
              <a:t>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Left Bracket 2"/>
          <p:cNvSpPr/>
          <p:nvPr/>
        </p:nvSpPr>
        <p:spPr bwMode="auto">
          <a:xfrm>
            <a:off x="1676400" y="2971800"/>
            <a:ext cx="45719" cy="1219200"/>
          </a:xfrm>
          <a:prstGeom prst="leftBracket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</a:t>
            </a: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133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6968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700" y="1826399"/>
            <a:ext cx="1409700" cy="135306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1205299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011000111000...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and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SIFT descriptor and the various variants are used to </a:t>
            </a:r>
            <a:r>
              <a:rPr lang="en-US" dirty="0" smtClean="0">
                <a:solidFill>
                  <a:srgbClr val="FF0000"/>
                </a:solidFill>
              </a:rPr>
              <a:t>describe</a:t>
            </a:r>
            <a:r>
              <a:rPr lang="en-US" dirty="0" smtClean="0"/>
              <a:t> an image patch, so that we can match two image patches.</a:t>
            </a:r>
          </a:p>
          <a:p>
            <a:endParaRPr lang="en-US" dirty="0" smtClean="0"/>
          </a:p>
          <a:p>
            <a:r>
              <a:rPr lang="en-US" dirty="0" smtClean="0"/>
              <a:t>In addition to the descriptors, we need a </a:t>
            </a:r>
            <a:r>
              <a:rPr lang="en-US" dirty="0" smtClean="0">
                <a:solidFill>
                  <a:srgbClr val="FF0000"/>
                </a:solidFill>
              </a:rPr>
              <a:t>distance measure</a:t>
            </a:r>
            <a:r>
              <a:rPr lang="en-US" dirty="0" smtClean="0"/>
              <a:t> to calculate how different the two patches are?</a:t>
            </a:r>
            <a:endParaRPr lang="en-US" dirty="0"/>
          </a:p>
        </p:txBody>
      </p:sp>
      <p:pic>
        <p:nvPicPr>
          <p:cNvPr id="4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843818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1200" y="49800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/>
              <a:t>Simple approach is SSD(f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 marL="1314450" lvl="2" indent="-457200"/>
            <a:r>
              <a:rPr lang="en-US" sz="1800" dirty="0" smtClean="0">
                <a:solidFill>
                  <a:schemeClr val="accent2"/>
                </a:solidFill>
              </a:rPr>
              <a:t>sum of square differences </a:t>
            </a:r>
            <a:r>
              <a:rPr lang="en-US" sz="1800" dirty="0" smtClean="0"/>
              <a:t>between entries of the two descriptors</a:t>
            </a:r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r>
              <a:rPr lang="en-US" sz="1800" dirty="0" smtClean="0"/>
              <a:t>       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i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1314450" lvl="2" indent="-457200"/>
            <a:r>
              <a:rPr lang="en-US" sz="1800" dirty="0" smtClean="0"/>
              <a:t>But it can give good scores to very ambiguous (bad) matches </a:t>
            </a:r>
          </a:p>
          <a:p>
            <a:pPr marL="1314450" lvl="2" indent="-457200"/>
            <a:endParaRPr lang="en-US" sz="1800" dirty="0" smtClean="0"/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242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100885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7902" y="62738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2738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charset="0"/>
              </a:rPr>
              <a:t>I</a:t>
            </a:r>
            <a:r>
              <a:rPr lang="en-US" sz="3200" b="0" baseline="-25000" dirty="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5975" y="205740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Σ</a:t>
            </a:r>
            <a:r>
              <a:rPr lang="en-US" sz="2800" dirty="0" smtClean="0">
                <a:solidFill>
                  <a:srgbClr val="FF0000"/>
                </a:solidFill>
              </a:rPr>
              <a:t> (f</a:t>
            </a:r>
            <a:r>
              <a:rPr lang="en-US" sz="2800" baseline="-25000" dirty="0" smtClean="0">
                <a:solidFill>
                  <a:srgbClr val="FF0000"/>
                </a:solidFill>
              </a:rPr>
              <a:t>1i</a:t>
            </a:r>
            <a:r>
              <a:rPr lang="en-US" sz="2800" dirty="0" smtClean="0">
                <a:solidFill>
                  <a:srgbClr val="FF0000"/>
                </a:solidFill>
              </a:rPr>
              <a:t> – f</a:t>
            </a:r>
            <a:r>
              <a:rPr lang="en-US" sz="2800" baseline="-25000" dirty="0" smtClean="0">
                <a:solidFill>
                  <a:srgbClr val="FF0000"/>
                </a:solidFill>
              </a:rPr>
              <a:t>2i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Feature distance in practice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>
                <a:solidFill>
                  <a:srgbClr val="FF0000"/>
                </a:solidFill>
              </a:rPr>
              <a:t>Better approach:  ratio distance =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/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’)</a:t>
            </a:r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is </a:t>
            </a:r>
            <a:r>
              <a:rPr lang="en-US" sz="1800" dirty="0" smtClean="0">
                <a:solidFill>
                  <a:schemeClr val="accent2"/>
                </a:solidFill>
              </a:rPr>
              <a:t>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  <a:endParaRPr lang="en-US" sz="1800" dirty="0" smtClean="0"/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’  </a:t>
            </a:r>
            <a:r>
              <a:rPr lang="en-US" sz="1800" dirty="0" smtClean="0">
                <a:solidFill>
                  <a:srgbClr val="00B050"/>
                </a:solidFill>
              </a:rPr>
              <a:t>is  2</a:t>
            </a:r>
            <a:r>
              <a:rPr lang="en-US" sz="1800" baseline="30000" dirty="0" smtClean="0">
                <a:solidFill>
                  <a:srgbClr val="00B050"/>
                </a:solidFill>
              </a:rPr>
              <a:t>nd</a:t>
            </a:r>
            <a:r>
              <a:rPr lang="en-US" sz="1800" dirty="0" smtClean="0">
                <a:solidFill>
                  <a:srgbClr val="00B050"/>
                </a:solidFill>
              </a:rPr>
              <a:t> 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</a:p>
          <a:p>
            <a:pPr marL="1314450" lvl="2" indent="-457200"/>
            <a:r>
              <a:rPr lang="en-US" sz="1800" dirty="0" smtClean="0"/>
              <a:t>gives large values (~1) for ambiguous matches   </a:t>
            </a:r>
            <a:r>
              <a:rPr lang="en-US" sz="1800" dirty="0" smtClean="0">
                <a:solidFill>
                  <a:srgbClr val="C00000"/>
                </a:solidFill>
              </a:rPr>
              <a:t>WHY?</a:t>
            </a:r>
            <a:endParaRPr lang="en-US" sz="1800" baseline="30000" dirty="0" smtClean="0">
              <a:solidFill>
                <a:srgbClr val="C00000"/>
              </a:solidFill>
            </a:endParaRPr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Eliminating more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kinds of descriptors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There are descriptors for other purposes</a:t>
            </a:r>
          </a:p>
          <a:p>
            <a:pPr lvl="1"/>
            <a:r>
              <a:rPr lang="en-US" sz="2800" dirty="0" smtClean="0"/>
              <a:t>Describing shapes</a:t>
            </a:r>
          </a:p>
          <a:p>
            <a:pPr lvl="1"/>
            <a:r>
              <a:rPr lang="en-US" sz="2800" dirty="0" smtClean="0"/>
              <a:t>Describing textures</a:t>
            </a:r>
          </a:p>
          <a:p>
            <a:pPr lvl="1"/>
            <a:r>
              <a:rPr lang="en-US" sz="2800" dirty="0" smtClean="0"/>
              <a:t>Describing features for image classification</a:t>
            </a:r>
          </a:p>
          <a:p>
            <a:pPr lvl="1"/>
            <a:r>
              <a:rPr lang="en-US" sz="2800" dirty="0" smtClean="0"/>
              <a:t>Describing features for a code book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 dirty="0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 texture features of a patch can be considered a descriptor.</a:t>
            </a:r>
          </a:p>
          <a:p>
            <a:pPr eaLnBrk="1" hangingPunct="1"/>
            <a:r>
              <a:rPr lang="en-US" sz="2800" dirty="0" smtClean="0"/>
              <a:t>E.g. the LBP histogram is a texture descriptor for a patch.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Varma &amp; Zisserman, 2002, 2003</a:t>
            </a:r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;,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2003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bag-of-words representation?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For a text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Have a dictionary of non-common words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Count the occurrence of each word in that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Make a histogram of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Normalize the histogram by dividing each count by the sum of all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The histogram is the representation.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806280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apple   worm   tree  dog   joint   leaf   grass   bush   fence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62200" y="5570140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0" y="4861720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91636" y="5562474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59954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4886741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379496" y="5559568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96000" y="5605861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781800" y="5798614"/>
            <a:ext cx="304800" cy="537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A possible texture representation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 dirty="0">
                <a:latin typeface="Calibri" charset="0"/>
              </a:rPr>
              <a:t>Regular </a:t>
            </a:r>
            <a:r>
              <a:rPr lang="en-US" sz="2400" dirty="0" smtClean="0">
                <a:latin typeface="Calibri" charset="0"/>
              </a:rPr>
              <a:t>grid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every grid square is a feature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>
                <a:latin typeface="Calibri" charset="0"/>
              </a:rPr>
              <a:t>Vogel &amp; Schiele, 2003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r>
              <a:rPr lang="en-US" sz="2400" dirty="0">
                <a:latin typeface="Calibri" charset="0"/>
              </a:rPr>
              <a:t>Interest point </a:t>
            </a:r>
            <a:r>
              <a:rPr lang="en-US" sz="2400" dirty="0" smtClean="0">
                <a:latin typeface="Calibri" charset="0"/>
              </a:rPr>
              <a:t>detector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the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region around each point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 err="1">
                <a:latin typeface="Calibri" charset="0"/>
              </a:rPr>
              <a:t>Csurka</a:t>
            </a:r>
            <a:r>
              <a:rPr lang="en-US" sz="1800" dirty="0">
                <a:latin typeface="Calibri" charset="0"/>
              </a:rPr>
              <a:t> et al. 2004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pPr lvl="1"/>
            <a:r>
              <a:rPr lang="en-US" sz="1800" dirty="0" err="1">
                <a:latin typeface="Calibri" charset="0"/>
              </a:rPr>
              <a:t>Sivic</a:t>
            </a:r>
            <a:r>
              <a:rPr lang="en-US" sz="1800" dirty="0">
                <a:latin typeface="Calibri" charset="0"/>
              </a:rPr>
              <a:t>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3739065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560" y="1002979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6290" y="958334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2004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feature descriptors </a:t>
            </a:r>
          </a:p>
          <a:p>
            <a:r>
              <a:rPr lang="en-US" dirty="0" smtClean="0"/>
              <a:t>for the whole image or set</a:t>
            </a:r>
          </a:p>
          <a:p>
            <a:r>
              <a:rPr lang="en-US" dirty="0" smtClean="0"/>
              <a:t>of images.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81600" y="3390900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 vector space</a:t>
            </a:r>
          </a:p>
          <a:p>
            <a:endParaRPr lang="en-US" dirty="0"/>
          </a:p>
          <a:p>
            <a:r>
              <a:rPr lang="en-US" dirty="0" smtClean="0"/>
              <a:t>What is the dimensionality?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472122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128D for SIFT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Viewpoint invariant description (</a:t>
            </a:r>
            <a:r>
              <a:rPr lang="en-US" altLang="en-US" dirty="0" err="1" smtClean="0"/>
              <a:t>Sivic</a:t>
            </a:r>
            <a:r>
              <a:rPr lang="en-US" altLang="en-US" dirty="0" smtClean="0"/>
              <a:t>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Two types of viewpoint covariant regions computed for each frame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FF3300"/>
                </a:solidFill>
              </a:rPr>
              <a:t>Shape Adapted (SA)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Mikolajczyk</a:t>
            </a:r>
            <a:r>
              <a:rPr lang="en-US" altLang="en-US" sz="2400" dirty="0" smtClean="0">
                <a:solidFill>
                  <a:srgbClr val="FF3300"/>
                </a:solidFill>
              </a:rPr>
              <a:t> &amp;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Schmid</a:t>
            </a:r>
            <a:endParaRPr lang="en-US" altLang="en-US" sz="2400" dirty="0" smtClean="0">
              <a:solidFill>
                <a:srgbClr val="FF3300"/>
              </a:solidFill>
            </a:endParaRPr>
          </a:p>
          <a:p>
            <a:pPr lvl="1" eaLnBrk="1" hangingPunct="1"/>
            <a:r>
              <a:rPr lang="en-US" altLang="en-US" sz="2400" dirty="0" smtClean="0">
                <a:solidFill>
                  <a:srgbClr val="3333CC"/>
                </a:solidFill>
              </a:rPr>
              <a:t>Maximally Stable (MSER) 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Matas</a:t>
            </a:r>
            <a:r>
              <a:rPr lang="en-US" altLang="en-US" sz="2400" dirty="0" smtClean="0">
                <a:solidFill>
                  <a:srgbClr val="3333CC"/>
                </a:solidFill>
              </a:rPr>
              <a:t> </a:t>
            </a:r>
            <a:r>
              <a:rPr lang="en-US" altLang="en-US" sz="2400" i="1" dirty="0" smtClean="0">
                <a:solidFill>
                  <a:srgbClr val="3333CC"/>
                </a:solidFill>
              </a:rPr>
              <a:t>et al.</a:t>
            </a:r>
          </a:p>
          <a:p>
            <a:pPr eaLnBrk="1" hangingPunct="1"/>
            <a:r>
              <a:rPr lang="en-US" altLang="en-US" dirty="0" smtClean="0"/>
              <a:t>Detect different kinds of image areas </a:t>
            </a:r>
          </a:p>
          <a:p>
            <a:pPr eaLnBrk="1" hangingPunct="1"/>
            <a:r>
              <a:rPr lang="en-US" altLang="en-US" dirty="0" smtClean="0"/>
              <a:t>Provide complimentary representations of frame</a:t>
            </a:r>
          </a:p>
          <a:p>
            <a:pPr eaLnBrk="1" hangingPunct="1"/>
            <a:r>
              <a:rPr lang="en-US" altLang="en-US" dirty="0" smtClean="0"/>
              <a:t>Computed at twice originally detected region size to be more discriminating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Examples of Harris-Affine Operator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4" t="25227" r="4152" b="15907"/>
          <a:stretch>
            <a:fillRect/>
          </a:stretch>
        </p:blipFill>
        <p:spPr>
          <a:xfrm>
            <a:off x="1600200" y="1828800"/>
            <a:ext cx="6248400" cy="465296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752600" y="1371600"/>
            <a:ext cx="371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(Shape Adapted Regions)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Examples of Maximally Stable Regions</a:t>
            </a:r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50456" r="8382" b="27679"/>
          <a:stretch>
            <a:fillRect/>
          </a:stretch>
        </p:blipFill>
        <p:spPr>
          <a:xfrm>
            <a:off x="609600" y="1981200"/>
            <a:ext cx="8229600" cy="1944688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Feature Descriptor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Each region represented by 128 dimensional vector using </a:t>
            </a:r>
            <a:r>
              <a:rPr lang="en-US" altLang="en-US" sz="2400" dirty="0" smtClean="0">
                <a:solidFill>
                  <a:srgbClr val="FF0000"/>
                </a:solidFill>
              </a:rPr>
              <a:t>SIFT descriptor</a:t>
            </a:r>
          </a:p>
          <a:p>
            <a:pPr eaLnBrk="1" hangingPunct="1"/>
            <a:endParaRPr lang="en-US" altLang="en-US" sz="2400" dirty="0" smtClean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67000"/>
            <a:ext cx="6172200" cy="34258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7719-225C-4D82-B809-A2F9B43543F9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Noise Removal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029200" cy="4530725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Verdana" pitchFamily="34" charset="0"/>
              </a:rPr>
              <a:t>Tracking region over 70 </a:t>
            </a:r>
            <a:r>
              <a:rPr lang="en-US" altLang="en-US" sz="1800" dirty="0" smtClean="0">
                <a:latin typeface="Verdana" pitchFamily="34" charset="0"/>
              </a:rPr>
              <a:t>frames (must track over at least 3)</a:t>
            </a:r>
            <a:endParaRPr lang="en-US" altLang="en-US" sz="1800" dirty="0">
              <a:latin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Visual Vocabulary for </a:t>
            </a:r>
            <a:r>
              <a:rPr lang="en-US" altLang="en-US" dirty="0" err="1" smtClean="0"/>
              <a:t>Sivic’s</a:t>
            </a:r>
            <a:r>
              <a:rPr lang="en-US" altLang="en-US" dirty="0" smtClean="0"/>
              <a:t> Work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Implementation: </a:t>
            </a:r>
            <a:r>
              <a:rPr lang="en-US" altLang="en-US" sz="2000" smtClean="0">
                <a:solidFill>
                  <a:srgbClr val="FF3300"/>
                </a:solidFill>
              </a:rPr>
              <a:t>K-Means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Regions tracked through contiguous frames and average description computed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10% of tracks with highest variance eliminated, leaving about 1000 regions per frame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Subset of 48 shots (~10%) selected for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Distance function: </a:t>
            </a:r>
            <a:r>
              <a:rPr lang="en-US" altLang="en-US" sz="2000" smtClean="0">
                <a:solidFill>
                  <a:srgbClr val="FF3300"/>
                </a:solidFill>
              </a:rPr>
              <a:t>Mahalanobis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6000 SA clusters and 10000 MS clusters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Vocabulary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0"/>
            <a:ext cx="5562600" cy="5027613"/>
          </a:xfrm>
        </p:spPr>
      </p:pic>
      <p:sp>
        <p:nvSpPr>
          <p:cNvPr id="2" name="TextBox 1"/>
          <p:cNvSpPr txBox="1"/>
          <p:nvPr/>
        </p:nvSpPr>
        <p:spPr>
          <a:xfrm>
            <a:off x="685800" y="2133600"/>
            <a:ext cx="19287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Shape-Adapted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Maximally Stable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Sivic’s</a:t>
            </a:r>
            <a:r>
              <a:rPr lang="en-US" altLang="en-US" dirty="0" smtClean="0"/>
              <a:t> Experiments on Video Shot Retrieval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Goal: match scene locations within closed world of shots</a:t>
            </a:r>
          </a:p>
          <a:p>
            <a:pPr eaLnBrk="1" hangingPunct="1"/>
            <a:r>
              <a:rPr lang="en-US" altLang="en-US" sz="2400" smtClean="0"/>
              <a:t>Data:164 frames from 48 shots taken at 19 different 3D locations; 4-9 frames from each location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0200"/>
            <a:ext cx="4318000" cy="4495800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7719-225C-4D82-B809-A2F9B43543F9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feature vector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Experiments - Results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24000"/>
            <a:ext cx="6019800" cy="3895725"/>
          </a:xfrm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90600" y="5715000"/>
            <a:ext cx="6934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Precision = # relevant images/total # of frames retrieved</a:t>
            </a:r>
          </a:p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Recall = # correctly retrieved frames/ # relevant frames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More Pictorial Results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86000"/>
            <a:ext cx="1933575" cy="3105150"/>
          </a:xfrm>
          <a:noFill/>
        </p:spPr>
      </p:pic>
      <p:pic>
        <p:nvPicPr>
          <p:cNvPr id="2458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3886200" cy="4783138"/>
          </a:xfrm>
        </p:spPr>
      </p:pic>
      <p:pic>
        <p:nvPicPr>
          <p:cNvPr id="2458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286000"/>
            <a:ext cx="1828800" cy="30956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79DFE-93D8-4994-A482-F8774634DA0F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Each cluster center produced by k-means becomes a </a:t>
            </a:r>
            <a:r>
              <a:rPr lang="en-US" dirty="0" err="1" smtClean="0">
                <a:solidFill>
                  <a:srgbClr val="FF0000"/>
                </a:solidFill>
              </a:rPr>
              <a:t>codevector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>
              <a:buFontTx/>
              <a:buChar char="•"/>
            </a:pPr>
            <a:r>
              <a:rPr lang="en-US" dirty="0" smtClean="0"/>
              <a:t>The codebook is used for </a:t>
            </a:r>
            <a:r>
              <a:rPr lang="en-US" dirty="0" smtClean="0">
                <a:solidFill>
                  <a:srgbClr val="FF0000"/>
                </a:solidFill>
              </a:rPr>
              <a:t>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>
                <a:solidFill>
                  <a:srgbClr val="FF0000"/>
                </a:solidFill>
              </a:rPr>
              <a:t>vector </a:t>
            </a:r>
            <a:r>
              <a:rPr lang="en-US" i="1" dirty="0" err="1" smtClean="0">
                <a:solidFill>
                  <a:srgbClr val="FF0000"/>
                </a:solidFill>
              </a:rPr>
              <a:t>quantizer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takes a feature vector and maps it to the index of the nearest code vector 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smtClean="0"/>
              <a:t>Code vector = visual word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667000" y="4648199"/>
            <a:ext cx="50526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  </a:t>
            </a:r>
          </a:p>
          <a:p>
            <a:r>
              <a:rPr lang="en-US" dirty="0" smtClean="0"/>
              <a:t>2   </a:t>
            </a:r>
          </a:p>
          <a:p>
            <a:r>
              <a:rPr lang="en-US" dirty="0" smtClean="0"/>
              <a:t>3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048000" y="48768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048000" y="51054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048000" y="5334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048000" y="6477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67200" y="4648199"/>
            <a:ext cx="16081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vector 1</a:t>
            </a:r>
          </a:p>
          <a:p>
            <a:r>
              <a:rPr lang="en-US" dirty="0" smtClean="0"/>
              <a:t>code vector 2</a:t>
            </a:r>
          </a:p>
          <a:p>
            <a:r>
              <a:rPr lang="en-US" dirty="0" smtClean="0"/>
              <a:t>code vector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code vector 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3805" y="5116773"/>
            <a:ext cx="9028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feature</a:t>
            </a:r>
          </a:p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1506616" y="5334000"/>
            <a:ext cx="1160384" cy="1059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Another example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</a:t>
            </a:r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representation: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histogram of </a:t>
            </a:r>
            <a:r>
              <a:rPr lang="en-US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codewords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799" y="914400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Describing images or image patches is very important for matching and recognition</a:t>
            </a:r>
          </a:p>
          <a:p>
            <a:r>
              <a:rPr lang="en-US" dirty="0" smtClean="0"/>
              <a:t>The SIFT descriptor was invented in 1999 and is still very heavily used. </a:t>
            </a:r>
            <a:endParaRPr lang="en-US" dirty="0"/>
          </a:p>
          <a:p>
            <a:r>
              <a:rPr lang="en-US" dirty="0" smtClean="0"/>
              <a:t>Other descriptors are also available, some much simpler, but less powerful.</a:t>
            </a:r>
          </a:p>
          <a:p>
            <a:r>
              <a:rPr lang="en-US" dirty="0" smtClean="0"/>
              <a:t>Texture and shape descriptors are also useful.</a:t>
            </a:r>
          </a:p>
          <a:p>
            <a:r>
              <a:rPr lang="en-US" dirty="0" smtClean="0"/>
              <a:t>Bag-of-words is a handy technique borrowed from text retrieval. Lots of people use it to compare images or regions.</a:t>
            </a:r>
          </a:p>
          <a:p>
            <a:r>
              <a:rPr lang="en-US" dirty="0" err="1" smtClean="0"/>
              <a:t>Sivic</a:t>
            </a:r>
            <a:r>
              <a:rPr lang="en-US" dirty="0" smtClean="0"/>
              <a:t> developed a video frame retrieval system using this method, called it Video Google. </a:t>
            </a:r>
          </a:p>
          <a:p>
            <a:r>
              <a:rPr lang="en-US" dirty="0" smtClean="0"/>
              <a:t>The spatial pyramid allows us to describe an image as a whole and over its parts at multiple levels.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cells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8        8         </a:t>
            </a:r>
            <a:r>
              <a:rPr lang="en-US" b="1" dirty="0" smtClean="0"/>
              <a:t>. . .                      </a:t>
            </a:r>
            <a:r>
              <a:rPr lang="en-US" dirty="0" smtClean="0"/>
              <a:t>8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14239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7975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5571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167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76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0764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64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0764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399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167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45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2326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5571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4035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8107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7975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5671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62866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4032" y="15240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Numeric Example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6656</TotalTime>
  <Words>2223</Words>
  <Application>Microsoft Office PowerPoint</Application>
  <PresentationFormat>On-screen Show (4:3)</PresentationFormat>
  <Paragraphs>537</Paragraphs>
  <Slides>73</Slides>
  <Notes>51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Office Theme</vt:lpstr>
      <vt:lpstr>Blank Presentation</vt:lpstr>
      <vt:lpstr>1_Blank Presentation</vt:lpstr>
      <vt:lpstr>Bitmap Image</vt:lpstr>
      <vt:lpstr>Patch Descriptors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SIFT descriptor</vt:lpstr>
      <vt:lpstr>SIFT descriptor</vt:lpstr>
      <vt:lpstr>PowerPoint Presentation</vt:lpstr>
      <vt:lpstr>PowerPoint Presentation</vt:lpstr>
      <vt:lpstr>PowerPoint Presentation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Reconstructions</vt:lpstr>
      <vt:lpstr>When does the SIFT  descriptor fail?</vt:lpstr>
      <vt:lpstr>Other methods: Daisy</vt:lpstr>
      <vt:lpstr>Other methods: SURF</vt:lpstr>
      <vt:lpstr>Other methods: BRIEF </vt:lpstr>
      <vt:lpstr>Descriptors and Matching</vt:lpstr>
      <vt:lpstr>Feature distance</vt:lpstr>
      <vt:lpstr>Feature distance in practice</vt:lpstr>
      <vt:lpstr>Eliminating more bad matches</vt:lpstr>
      <vt:lpstr>True/false positives</vt:lpstr>
      <vt:lpstr>Other kinds of descriptors</vt:lpstr>
      <vt:lpstr>PowerPoint Presentation</vt:lpstr>
      <vt:lpstr>Texture</vt:lpstr>
      <vt:lpstr>Bag-of-words models</vt:lpstr>
      <vt:lpstr>Bag-of-words models</vt:lpstr>
      <vt:lpstr>Bag-of-words models</vt:lpstr>
      <vt:lpstr>Bag-of-words models</vt:lpstr>
      <vt:lpstr>What is a bag-of-words representation?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A possible texture representation</vt:lpstr>
      <vt:lpstr>1. Feature extraction</vt:lpstr>
      <vt:lpstr>1. Feature extraction</vt:lpstr>
      <vt:lpstr>1. Feature extraction</vt:lpstr>
      <vt:lpstr>2. Discovering the visual vocabulary</vt:lpstr>
      <vt:lpstr>2. Discovering the visual vocabulary</vt:lpstr>
      <vt:lpstr>2. Discovering the visual vocabulary</vt:lpstr>
      <vt:lpstr>Viewpoint invariant description (Sivic)</vt:lpstr>
      <vt:lpstr>Examples of Harris-Affine Operator</vt:lpstr>
      <vt:lpstr>Examples of Maximally Stable Regions</vt:lpstr>
      <vt:lpstr>Feature Descriptor</vt:lpstr>
      <vt:lpstr>Noise Removal</vt:lpstr>
      <vt:lpstr>Visual Vocabulary for Sivic’s Work</vt:lpstr>
      <vt:lpstr>Visual Vocabulary</vt:lpstr>
      <vt:lpstr>Sivic’s Experiments on Video Shot Retrieval</vt:lpstr>
      <vt:lpstr>Experiments - Results</vt:lpstr>
      <vt:lpstr>More Pictorial Results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But what about layout?</vt:lpstr>
      <vt:lpstr>Spatial pyramid representation</vt:lpstr>
      <vt:lpstr>PowerPoint Presentation</vt:lpstr>
      <vt:lpstr>PowerPoint Presentation</vt:lpstr>
      <vt:lpstr>Finale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CSE</cp:lastModifiedBy>
  <cp:revision>135</cp:revision>
  <dcterms:created xsi:type="dcterms:W3CDTF">2011-03-15T23:32:41Z</dcterms:created>
  <dcterms:modified xsi:type="dcterms:W3CDTF">2017-04-07T17:38:25Z</dcterms:modified>
</cp:coreProperties>
</file>